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61" autoAdjust="0"/>
  </p:normalViewPr>
  <p:slideViewPr>
    <p:cSldViewPr>
      <p:cViewPr varScale="1">
        <p:scale>
          <a:sx n="49" d="100"/>
          <a:sy n="49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FDE5-70EF-458B-B827-209DB94F58E3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271-E315-4380-999D-E8F3CE1F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Channel = is fast</a:t>
            </a:r>
            <a:r>
              <a:rPr lang="en-GB" baseline="0" dirty="0" smtClean="0"/>
              <a:t> ~ CPU speed &amp; is programmable to take command that its devices will use. Because it is very fast it can host many control units/ devices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Control unit = it will take command (</a:t>
            </a:r>
            <a:r>
              <a:rPr lang="en-GB" baseline="0" dirty="0" err="1" smtClean="0"/>
              <a:t>rwd</a:t>
            </a:r>
            <a:r>
              <a:rPr lang="en-GB" baseline="0" dirty="0" smtClean="0"/>
              <a:t>) and actually make the device to it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Assume</a:t>
            </a:r>
            <a:r>
              <a:rPr lang="en-GB" baseline="0" dirty="0" smtClean="0"/>
              <a:t> it take 1ms track – track, as you can see the arm move a lot </a:t>
            </a:r>
            <a:r>
              <a:rPr lang="en-GB" baseline="0" dirty="0" smtClean="0">
                <a:sym typeface="Wingdings" pitchFamily="2" charset="2"/>
              </a:rPr>
              <a:t> more delay.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Much like SJN, it favours locality</a:t>
            </a:r>
            <a:r>
              <a:rPr lang="en-GB" baseline="0" dirty="0" smtClean="0"/>
              <a:t> of requests, distance IO request will biased towards the end of the queue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logic</a:t>
            </a:r>
            <a:r>
              <a:rPr lang="en-GB" baseline="0" dirty="0" smtClean="0"/>
              <a:t> behind this is that we do not bias locality, and that we always service far reaching request either in the first pass or the next.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Best choice is generally to use a mix of 2 of</a:t>
            </a:r>
            <a:r>
              <a:rPr lang="en-GB" baseline="0" dirty="0" smtClean="0"/>
              <a:t> the above, each chosen for ease of implementation &amp; the level of demands they are best suited.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What follows are some standard</a:t>
            </a:r>
            <a:r>
              <a:rPr lang="en-GB" baseline="0" dirty="0" smtClean="0"/>
              <a:t> tool/ ways to solve the issues.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Research IRQ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Typical examples are a very slow tape storage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vs</a:t>
            </a:r>
            <a:r>
              <a:rPr lang="en-GB" baseline="0" dirty="0" smtClean="0"/>
              <a:t> a very fast CPU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Note the concept of double buffering…. CPU processes Buff1, while Buff2 is loaded &amp; the these roles alternate. It is often the case that CPU will finish processing a buffer before even the 2</a:t>
            </a:r>
            <a:r>
              <a:rPr lang="en-GB" baseline="30000" dirty="0" smtClean="0"/>
              <a:t>nd</a:t>
            </a:r>
            <a:r>
              <a:rPr lang="en-GB" baseline="0" dirty="0" smtClean="0"/>
              <a:t> buffer has been completed loaded, in this case the CPU will process another job elsewhere.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Will be</a:t>
            </a:r>
            <a:r>
              <a:rPr lang="en-GB" baseline="0" dirty="0" smtClean="0"/>
              <a:t> done in detail next slide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Similar to a process scheduler ~ rather a higher level implementation usually FCFS or priority based.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This provides a low level scheduling, specific to device for best efficiency.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Much like a traffic warden,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Determines if a path is available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Select</a:t>
            </a:r>
            <a:r>
              <a:rPr lang="en-GB" baseline="0" dirty="0" smtClean="0"/>
              <a:t> best path if more than one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If all are busy, figure out/ determine which will become free first &amp; place in a queue</a:t>
            </a:r>
          </a:p>
          <a:p>
            <a:pPr marL="171450" indent="-171450">
              <a:buFont typeface="Arial" pitchFamily="34" charset="0"/>
              <a:buChar char="•"/>
            </a:pPr>
            <a:endParaRPr lang="en-GB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GB" baseline="0" dirty="0" smtClean="0"/>
              <a:t>** Under heavy load each path will have its own queue served on a FCFS basis.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IO Sub System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8200" y="36576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CPU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8194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133600" y="41910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 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038600" y="19812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 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038600" y="32766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038600" y="38100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CU3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038600" y="48768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553200" y="15240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Disk1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553200" y="19812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Disk2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553200" y="2460171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Disk3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574971" y="2968171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574971" y="34671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574971" y="40005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Mod1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574971" y="44958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Mod2</a:t>
            </a:r>
            <a:endParaRPr lang="en-GB" dirty="0"/>
          </a:p>
        </p:txBody>
      </p:sp>
      <p:cxnSp>
        <p:nvCxnSpPr>
          <p:cNvPr id="7" name="Straight Connector 6"/>
          <p:cNvCxnSpPr>
            <a:stCxn id="11" idx="0"/>
            <a:endCxn id="12" idx="1"/>
          </p:cNvCxnSpPr>
          <p:nvPr/>
        </p:nvCxnSpPr>
        <p:spPr>
          <a:xfrm flipV="1">
            <a:off x="1333500" y="3009900"/>
            <a:ext cx="8001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  <a:endCxn id="13" idx="1"/>
          </p:cNvCxnSpPr>
          <p:nvPr/>
        </p:nvCxnSpPr>
        <p:spPr>
          <a:xfrm>
            <a:off x="1333500" y="4038600"/>
            <a:ext cx="8001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3"/>
            <a:endCxn id="14" idx="1"/>
          </p:cNvCxnSpPr>
          <p:nvPr/>
        </p:nvCxnSpPr>
        <p:spPr>
          <a:xfrm flipV="1">
            <a:off x="3124200" y="2171700"/>
            <a:ext cx="914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  <a:endCxn id="15" idx="1"/>
          </p:cNvCxnSpPr>
          <p:nvPr/>
        </p:nvCxnSpPr>
        <p:spPr>
          <a:xfrm>
            <a:off x="3124200" y="30099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3"/>
            <a:endCxn id="16" idx="1"/>
          </p:cNvCxnSpPr>
          <p:nvPr/>
        </p:nvCxnSpPr>
        <p:spPr>
          <a:xfrm flipV="1">
            <a:off x="3124200" y="40005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13" idx="3"/>
            <a:endCxn id="17" idx="1"/>
          </p:cNvCxnSpPr>
          <p:nvPr/>
        </p:nvCxnSpPr>
        <p:spPr>
          <a:xfrm>
            <a:off x="3124200" y="43815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14" idx="3"/>
            <a:endCxn id="18" idx="1"/>
          </p:cNvCxnSpPr>
          <p:nvPr/>
        </p:nvCxnSpPr>
        <p:spPr>
          <a:xfrm flipV="1">
            <a:off x="5029200" y="17145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14" idx="3"/>
            <a:endCxn id="19" idx="1"/>
          </p:cNvCxnSpPr>
          <p:nvPr/>
        </p:nvCxnSpPr>
        <p:spPr>
          <a:xfrm>
            <a:off x="5029200" y="21717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>
            <a:stCxn id="14" idx="3"/>
            <a:endCxn id="20" idx="1"/>
          </p:cNvCxnSpPr>
          <p:nvPr/>
        </p:nvCxnSpPr>
        <p:spPr>
          <a:xfrm>
            <a:off x="5029200" y="2171700"/>
            <a:ext cx="1524000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5" idx="3"/>
            <a:endCxn id="21" idx="1"/>
          </p:cNvCxnSpPr>
          <p:nvPr/>
        </p:nvCxnSpPr>
        <p:spPr>
          <a:xfrm flipV="1">
            <a:off x="5029200" y="3158671"/>
            <a:ext cx="1545771" cy="30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5" idx="3"/>
            <a:endCxn id="22" idx="1"/>
          </p:cNvCxnSpPr>
          <p:nvPr/>
        </p:nvCxnSpPr>
        <p:spPr>
          <a:xfrm>
            <a:off x="5029200" y="3467100"/>
            <a:ext cx="1545771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6" idx="3"/>
            <a:endCxn id="23" idx="1"/>
          </p:cNvCxnSpPr>
          <p:nvPr/>
        </p:nvCxnSpPr>
        <p:spPr>
          <a:xfrm>
            <a:off x="5029200" y="4000500"/>
            <a:ext cx="1545771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>
            <a:stCxn id="16" idx="3"/>
            <a:endCxn id="24" idx="1"/>
          </p:cNvCxnSpPr>
          <p:nvPr/>
        </p:nvCxnSpPr>
        <p:spPr>
          <a:xfrm>
            <a:off x="5029200" y="4000500"/>
            <a:ext cx="1545771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/>
          <p:cNvCxnSpPr>
            <a:stCxn id="21" idx="1"/>
            <a:endCxn id="17" idx="3"/>
          </p:cNvCxnSpPr>
          <p:nvPr/>
        </p:nvCxnSpPr>
        <p:spPr>
          <a:xfrm flipH="1">
            <a:off x="5029200" y="3158671"/>
            <a:ext cx="1545771" cy="1908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20" idx="1"/>
            <a:endCxn id="15" idx="3"/>
          </p:cNvCxnSpPr>
          <p:nvPr/>
        </p:nvCxnSpPr>
        <p:spPr>
          <a:xfrm flipH="1">
            <a:off x="5029200" y="2650671"/>
            <a:ext cx="1524000" cy="816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4734339" y="5671066"/>
            <a:ext cx="368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Multipath &amp; Redundancy = reliability </a:t>
            </a:r>
            <a:endParaRPr lang="en-GB" dirty="0"/>
          </a:p>
        </p:txBody>
      </p:sp>
      <p:cxnSp>
        <p:nvCxnSpPr>
          <p:cNvPr id="1051" name="Straight Arrow Connector 1050"/>
          <p:cNvCxnSpPr>
            <a:stCxn id="1049" idx="0"/>
          </p:cNvCxnSpPr>
          <p:nvPr/>
        </p:nvCxnSpPr>
        <p:spPr>
          <a:xfrm flipH="1" flipV="1">
            <a:off x="5334000" y="4724400"/>
            <a:ext cx="1240971" cy="946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38200" y="52578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Channel</a:t>
            </a:r>
            <a:endParaRPr lang="en-GB" dirty="0"/>
          </a:p>
        </p:txBody>
      </p:sp>
      <p:sp>
        <p:nvSpPr>
          <p:cNvPr id="1054" name="TextBox 1053"/>
          <p:cNvSpPr txBox="1"/>
          <p:nvPr/>
        </p:nvSpPr>
        <p:spPr>
          <a:xfrm>
            <a:off x="2133600" y="5627132"/>
            <a:ext cx="13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 Unit</a:t>
            </a:r>
            <a:endParaRPr lang="en-GB" dirty="0"/>
          </a:p>
        </p:txBody>
      </p:sp>
      <p:cxnSp>
        <p:nvCxnSpPr>
          <p:cNvPr id="1056" name="Straight Arrow Connector 1055"/>
          <p:cNvCxnSpPr>
            <a:stCxn id="1052" idx="3"/>
            <a:endCxn id="13" idx="2"/>
          </p:cNvCxnSpPr>
          <p:nvPr/>
        </p:nvCxnSpPr>
        <p:spPr>
          <a:xfrm flipV="1">
            <a:off x="1790705" y="4572000"/>
            <a:ext cx="838195" cy="870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/>
          <p:cNvCxnSpPr/>
          <p:nvPr/>
        </p:nvCxnSpPr>
        <p:spPr>
          <a:xfrm flipV="1">
            <a:off x="3581400" y="5257800"/>
            <a:ext cx="457200" cy="553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793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FCFS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Requests… 25,4,50,21,45,17,20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64" y="3124200"/>
            <a:ext cx="11506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Head Path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2</a:t>
            </a:r>
            <a:r>
              <a:rPr lang="en-GB" dirty="0" smtClean="0"/>
              <a:t>5-4</a:t>
            </a:r>
          </a:p>
          <a:p>
            <a:pPr algn="ctr"/>
            <a:r>
              <a:rPr lang="en-GB" dirty="0" smtClean="0"/>
              <a:t>4-50</a:t>
            </a:r>
          </a:p>
          <a:p>
            <a:pPr algn="ctr"/>
            <a:r>
              <a:rPr lang="en-GB" dirty="0" smtClean="0"/>
              <a:t>50-21</a:t>
            </a:r>
          </a:p>
          <a:p>
            <a:pPr algn="ctr"/>
            <a:r>
              <a:rPr lang="en-GB" dirty="0" smtClean="0"/>
              <a:t>21-45</a:t>
            </a:r>
          </a:p>
          <a:p>
            <a:pPr algn="ctr"/>
            <a:r>
              <a:rPr lang="en-GB" dirty="0" smtClean="0"/>
              <a:t>45-17</a:t>
            </a:r>
          </a:p>
          <a:p>
            <a:pPr algn="ctr"/>
            <a:r>
              <a:rPr lang="en-GB" dirty="0" smtClean="0"/>
              <a:t>17-20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5994" y="3124200"/>
            <a:ext cx="1651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Tracks Travelled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21</a:t>
            </a:r>
          </a:p>
          <a:p>
            <a:pPr algn="ctr"/>
            <a:r>
              <a:rPr lang="en-GB" dirty="0"/>
              <a:t>4</a:t>
            </a:r>
            <a:r>
              <a:rPr lang="en-GB" dirty="0" smtClean="0"/>
              <a:t>6</a:t>
            </a:r>
          </a:p>
          <a:p>
            <a:pPr algn="ctr"/>
            <a:r>
              <a:rPr lang="en-GB" dirty="0" smtClean="0"/>
              <a:t>29</a:t>
            </a:r>
          </a:p>
          <a:p>
            <a:pPr algn="ctr"/>
            <a:r>
              <a:rPr lang="en-GB" dirty="0" smtClean="0"/>
              <a:t>24</a:t>
            </a:r>
          </a:p>
          <a:p>
            <a:pPr algn="ctr"/>
            <a:r>
              <a:rPr lang="en-GB" dirty="0" smtClean="0"/>
              <a:t>28</a:t>
            </a:r>
          </a:p>
          <a:p>
            <a:pPr algn="ctr"/>
            <a:r>
              <a:rPr lang="en-GB" dirty="0"/>
              <a:t>3</a:t>
            </a:r>
            <a:endParaRPr lang="en-GB" dirty="0" smtClean="0"/>
          </a:p>
          <a:p>
            <a:pPr algn="ctr"/>
            <a:r>
              <a:rPr lang="en-GB" dirty="0" smtClean="0"/>
              <a:t>----------</a:t>
            </a:r>
          </a:p>
          <a:p>
            <a:pPr algn="ctr"/>
            <a:r>
              <a:rPr lang="en-GB" dirty="0" smtClean="0"/>
              <a:t>151 </a:t>
            </a:r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466050" y="3124200"/>
            <a:ext cx="394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0  4  17  21  </a:t>
            </a:r>
            <a:r>
              <a:rPr lang="en-GB" dirty="0"/>
              <a:t>2</a:t>
            </a:r>
            <a:r>
              <a:rPr lang="en-GB" dirty="0" smtClean="0"/>
              <a:t>5                45        50 (track)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638800" y="37338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788693" y="404622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315200" y="4354562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302566" y="465582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781800" y="49530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953000" y="51816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510213" y="5394424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14" idx="2"/>
            <a:endCxn id="15" idx="7"/>
          </p:cNvCxnSpPr>
          <p:nvPr/>
        </p:nvCxnSpPr>
        <p:spPr>
          <a:xfrm flipH="1">
            <a:off x="4898449" y="3810000"/>
            <a:ext cx="740351" cy="2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5"/>
            <a:endCxn id="16" idx="2"/>
          </p:cNvCxnSpPr>
          <p:nvPr/>
        </p:nvCxnSpPr>
        <p:spPr>
          <a:xfrm>
            <a:off x="4898449" y="4176302"/>
            <a:ext cx="2416751" cy="25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17" idx="7"/>
          </p:cNvCxnSpPr>
          <p:nvPr/>
        </p:nvCxnSpPr>
        <p:spPr>
          <a:xfrm flipH="1">
            <a:off x="5412322" y="4484644"/>
            <a:ext cx="1921709" cy="193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5"/>
            <a:endCxn id="18" idx="3"/>
          </p:cNvCxnSpPr>
          <p:nvPr/>
        </p:nvCxnSpPr>
        <p:spPr>
          <a:xfrm>
            <a:off x="5412322" y="4785902"/>
            <a:ext cx="1388309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3"/>
            <a:endCxn id="19" idx="6"/>
          </p:cNvCxnSpPr>
          <p:nvPr/>
        </p:nvCxnSpPr>
        <p:spPr>
          <a:xfrm flipH="1">
            <a:off x="5081587" y="5083082"/>
            <a:ext cx="1719044" cy="17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5"/>
            <a:endCxn id="20" idx="1"/>
          </p:cNvCxnSpPr>
          <p:nvPr/>
        </p:nvCxnSpPr>
        <p:spPr>
          <a:xfrm>
            <a:off x="5062756" y="5311682"/>
            <a:ext cx="466288" cy="10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83927" y="4962624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Arm movement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 flipV="1">
            <a:off x="7010400" y="4581391"/>
            <a:ext cx="373527" cy="56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52688" y="5638800"/>
            <a:ext cx="3991373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Average time = 151 / 6 = 25.1 </a:t>
            </a:r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1024" name="TextBox 1023"/>
          <p:cNvSpPr txBox="1"/>
          <p:nvPr/>
        </p:nvSpPr>
        <p:spPr>
          <a:xfrm>
            <a:off x="381000" y="5801856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Total time</a:t>
            </a:r>
            <a:endParaRPr lang="en-GB" dirty="0"/>
          </a:p>
        </p:txBody>
      </p:sp>
      <p:cxnSp>
        <p:nvCxnSpPr>
          <p:cNvPr id="1031" name="Straight Arrow Connector 1030"/>
          <p:cNvCxnSpPr>
            <a:stCxn id="1024" idx="3"/>
          </p:cNvCxnSpPr>
          <p:nvPr/>
        </p:nvCxnSpPr>
        <p:spPr>
          <a:xfrm flipV="1">
            <a:off x="1499319" y="5801856"/>
            <a:ext cx="89145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SSTF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Shortest seek time first, re-order requests via shortest distance needed to travel.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8164" y="3124200"/>
            <a:ext cx="11506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Head Path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25-21</a:t>
            </a:r>
          </a:p>
          <a:p>
            <a:pPr algn="ctr"/>
            <a:r>
              <a:rPr lang="en-GB" dirty="0" smtClean="0"/>
              <a:t>21-20</a:t>
            </a:r>
          </a:p>
          <a:p>
            <a:pPr algn="ctr"/>
            <a:r>
              <a:rPr lang="en-GB" dirty="0" smtClean="0"/>
              <a:t>20-17</a:t>
            </a:r>
          </a:p>
          <a:p>
            <a:pPr algn="ctr"/>
            <a:r>
              <a:rPr lang="en-GB" dirty="0" smtClean="0"/>
              <a:t>17-4</a:t>
            </a:r>
          </a:p>
          <a:p>
            <a:pPr algn="ctr"/>
            <a:r>
              <a:rPr lang="en-GB" dirty="0" smtClean="0"/>
              <a:t>4-45</a:t>
            </a:r>
          </a:p>
          <a:p>
            <a:pPr algn="ctr"/>
            <a:r>
              <a:rPr lang="en-GB" dirty="0" smtClean="0"/>
              <a:t>45-50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994" y="3124200"/>
            <a:ext cx="1651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Tracks Travelled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4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 smtClean="0"/>
              <a:t>13</a:t>
            </a:r>
          </a:p>
          <a:p>
            <a:pPr algn="ctr"/>
            <a:r>
              <a:rPr lang="en-GB" dirty="0"/>
              <a:t>4</a:t>
            </a:r>
            <a:r>
              <a:rPr lang="en-GB" dirty="0" smtClean="0"/>
              <a:t>1</a:t>
            </a:r>
          </a:p>
          <a:p>
            <a:pPr algn="ctr"/>
            <a:r>
              <a:rPr lang="en-GB" dirty="0"/>
              <a:t>5</a:t>
            </a:r>
            <a:endParaRPr lang="en-GB" dirty="0" smtClean="0"/>
          </a:p>
          <a:p>
            <a:pPr algn="ctr"/>
            <a:r>
              <a:rPr lang="en-GB" dirty="0" smtClean="0"/>
              <a:t>----------</a:t>
            </a:r>
          </a:p>
          <a:p>
            <a:pPr algn="ctr"/>
            <a:r>
              <a:rPr lang="en-GB" dirty="0"/>
              <a:t>6</a:t>
            </a:r>
            <a:r>
              <a:rPr lang="en-GB" dirty="0" smtClean="0"/>
              <a:t>7 </a:t>
            </a:r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052688" y="5638800"/>
            <a:ext cx="3991373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Average time = 67 / 6 = 11.17 </a:t>
            </a:r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5801856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Total time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1499319" y="5801856"/>
            <a:ext cx="89145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6774" y="37211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03093" y="40386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512592" y="4205704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161163" y="44196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900509" y="4722969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6858000" y="51816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680331" y="53340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stCxn id="30" idx="4"/>
            <a:endCxn id="31" idx="7"/>
          </p:cNvCxnSpPr>
          <p:nvPr/>
        </p:nvCxnSpPr>
        <p:spPr>
          <a:xfrm flipH="1">
            <a:off x="5812849" y="3873500"/>
            <a:ext cx="198219" cy="18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3"/>
            <a:endCxn id="32" idx="7"/>
          </p:cNvCxnSpPr>
          <p:nvPr/>
        </p:nvCxnSpPr>
        <p:spPr>
          <a:xfrm flipH="1">
            <a:off x="5622348" y="4168682"/>
            <a:ext cx="99576" cy="59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3" idx="7"/>
          </p:cNvCxnSpPr>
          <p:nvPr/>
        </p:nvCxnSpPr>
        <p:spPr>
          <a:xfrm flipH="1">
            <a:off x="5270919" y="4335786"/>
            <a:ext cx="260504" cy="10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  <a:endCxn id="34" idx="0"/>
          </p:cNvCxnSpPr>
          <p:nvPr/>
        </p:nvCxnSpPr>
        <p:spPr>
          <a:xfrm flipH="1">
            <a:off x="4964803" y="4549682"/>
            <a:ext cx="215191" cy="17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6"/>
            <a:endCxn id="35" idx="1"/>
          </p:cNvCxnSpPr>
          <p:nvPr/>
        </p:nvCxnSpPr>
        <p:spPr>
          <a:xfrm>
            <a:off x="5029096" y="4799169"/>
            <a:ext cx="1847735" cy="40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6"/>
            <a:endCxn id="36" idx="2"/>
          </p:cNvCxnSpPr>
          <p:nvPr/>
        </p:nvCxnSpPr>
        <p:spPr>
          <a:xfrm>
            <a:off x="6986587" y="5257800"/>
            <a:ext cx="69374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52545" y="3205264"/>
            <a:ext cx="409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0  4  17     21  </a:t>
            </a:r>
            <a:r>
              <a:rPr lang="en-GB" dirty="0"/>
              <a:t>2</a:t>
            </a:r>
            <a:r>
              <a:rPr lang="en-GB" dirty="0" smtClean="0"/>
              <a:t>5                45        50 (track)</a:t>
            </a:r>
            <a:endParaRPr lang="en-GB" dirty="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66345" y="1390736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solidFill>
                  <a:schemeClr val="tx1"/>
                </a:solidFill>
              </a:rPr>
              <a:t>Requests… 25,4,50,21,45,17,20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SCAN, LOOK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164" y="1524000"/>
            <a:ext cx="7772400" cy="178486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Head passes in – out in strokes, dealing with request as they come only if they are in the same direction.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8164" y="3124200"/>
            <a:ext cx="11506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Head Path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25-45</a:t>
            </a:r>
          </a:p>
          <a:p>
            <a:pPr algn="ctr"/>
            <a:r>
              <a:rPr lang="en-GB" dirty="0" smtClean="0"/>
              <a:t>45-50</a:t>
            </a:r>
          </a:p>
          <a:p>
            <a:pPr algn="ctr"/>
            <a:r>
              <a:rPr lang="en-GB" dirty="0" smtClean="0"/>
              <a:t>50-21</a:t>
            </a:r>
          </a:p>
          <a:p>
            <a:pPr algn="ctr"/>
            <a:r>
              <a:rPr lang="en-GB" dirty="0" smtClean="0"/>
              <a:t>21-20</a:t>
            </a:r>
          </a:p>
          <a:p>
            <a:pPr algn="ctr"/>
            <a:r>
              <a:rPr lang="en-GB" dirty="0" smtClean="0"/>
              <a:t>20-17</a:t>
            </a:r>
          </a:p>
          <a:p>
            <a:pPr algn="ctr"/>
            <a:r>
              <a:rPr lang="en-GB" dirty="0" smtClean="0"/>
              <a:t>17-4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994" y="3124200"/>
            <a:ext cx="1651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Tracks Travelled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20</a:t>
            </a:r>
          </a:p>
          <a:p>
            <a:pPr algn="ctr"/>
            <a:r>
              <a:rPr lang="en-GB" dirty="0"/>
              <a:t>5</a:t>
            </a:r>
            <a:endParaRPr lang="en-GB" dirty="0" smtClean="0"/>
          </a:p>
          <a:p>
            <a:pPr algn="ctr"/>
            <a:r>
              <a:rPr lang="en-GB" dirty="0" smtClean="0"/>
              <a:t>29</a:t>
            </a:r>
          </a:p>
          <a:p>
            <a:pPr algn="ctr"/>
            <a:r>
              <a:rPr lang="en-GB" dirty="0"/>
              <a:t>1</a:t>
            </a:r>
            <a:endParaRPr lang="en-GB" dirty="0" smtClean="0"/>
          </a:p>
          <a:p>
            <a:pPr algn="ctr"/>
            <a:r>
              <a:rPr lang="en-GB" dirty="0"/>
              <a:t>4</a:t>
            </a:r>
            <a:endParaRPr lang="en-GB" dirty="0" smtClean="0"/>
          </a:p>
          <a:p>
            <a:pPr algn="ctr"/>
            <a:r>
              <a:rPr lang="en-GB" dirty="0" smtClean="0"/>
              <a:t>13</a:t>
            </a:r>
          </a:p>
          <a:p>
            <a:pPr algn="ctr"/>
            <a:r>
              <a:rPr lang="en-GB" dirty="0" smtClean="0"/>
              <a:t>----------</a:t>
            </a:r>
          </a:p>
          <a:p>
            <a:pPr algn="ctr"/>
            <a:r>
              <a:rPr lang="en-GB" dirty="0" smtClean="0"/>
              <a:t>72 </a:t>
            </a:r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052688" y="5638800"/>
            <a:ext cx="3991373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Average time =  72 / 6 = 12 </a:t>
            </a:r>
            <a:r>
              <a:rPr lang="en-GB" dirty="0" err="1" smtClean="0"/>
              <a:t>ms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99319" y="5801856"/>
            <a:ext cx="89145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46774" y="37211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10400" y="40386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81000" y="5801856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Total time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7663186" y="4425821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638800" y="47244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257800" y="487680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4953000" y="505206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648200" y="5204460"/>
            <a:ext cx="128587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>
            <a:stCxn id="14" idx="6"/>
            <a:endCxn id="15" idx="1"/>
          </p:cNvCxnSpPr>
          <p:nvPr/>
        </p:nvCxnSpPr>
        <p:spPr>
          <a:xfrm>
            <a:off x="6075361" y="3797300"/>
            <a:ext cx="953870" cy="26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6"/>
            <a:endCxn id="29" idx="6"/>
          </p:cNvCxnSpPr>
          <p:nvPr/>
        </p:nvCxnSpPr>
        <p:spPr>
          <a:xfrm>
            <a:off x="7138987" y="4114800"/>
            <a:ext cx="652786" cy="3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  <a:endCxn id="30" idx="6"/>
          </p:cNvCxnSpPr>
          <p:nvPr/>
        </p:nvCxnSpPr>
        <p:spPr>
          <a:xfrm flipH="1">
            <a:off x="5767387" y="4555903"/>
            <a:ext cx="1914630" cy="24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2"/>
            <a:endCxn id="31" idx="5"/>
          </p:cNvCxnSpPr>
          <p:nvPr/>
        </p:nvCxnSpPr>
        <p:spPr>
          <a:xfrm flipH="1">
            <a:off x="5367556" y="4800600"/>
            <a:ext cx="271244" cy="20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2"/>
            <a:endCxn id="32" idx="6"/>
          </p:cNvCxnSpPr>
          <p:nvPr/>
        </p:nvCxnSpPr>
        <p:spPr>
          <a:xfrm flipH="1">
            <a:off x="5081587" y="4953000"/>
            <a:ext cx="176213" cy="1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33" idx="6"/>
          </p:cNvCxnSpPr>
          <p:nvPr/>
        </p:nvCxnSpPr>
        <p:spPr>
          <a:xfrm flipH="1">
            <a:off x="4776787" y="5182142"/>
            <a:ext cx="195044" cy="9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03093" y="4191000"/>
            <a:ext cx="7739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8014" y="394789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SCAN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6090046" y="5204460"/>
            <a:ext cx="1591971" cy="26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80684" y="494093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SCAN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391296" y="3124200"/>
            <a:ext cx="42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0    4  17     21  </a:t>
            </a:r>
            <a:r>
              <a:rPr lang="en-GB" dirty="0"/>
              <a:t>2</a:t>
            </a:r>
            <a:r>
              <a:rPr lang="en-GB" dirty="0" smtClean="0"/>
              <a:t>5                45        50 (track)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N-Step-Scan: </a:t>
            </a:r>
            <a:r>
              <a:rPr lang="en-GB" dirty="0" smtClean="0">
                <a:solidFill>
                  <a:schemeClr val="tx1"/>
                </a:solidFill>
              </a:rPr>
              <a:t>New request are only processed when the scan changes direction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C-Scan: </a:t>
            </a:r>
            <a:r>
              <a:rPr lang="en-GB" dirty="0" smtClean="0">
                <a:solidFill>
                  <a:schemeClr val="tx1"/>
                </a:solidFill>
              </a:rPr>
              <a:t>A scan only goes one way then does a carriage return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C-Look: </a:t>
            </a:r>
            <a:r>
              <a:rPr lang="en-GB" dirty="0" smtClean="0">
                <a:solidFill>
                  <a:schemeClr val="tx1"/>
                </a:solidFill>
              </a:rPr>
              <a:t>merger of c-scan &amp; look, basically doesn’t go all the way to the last track, only the furthest request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FCFS: good on light loads, but waits vary to the extreme </a:t>
            </a:r>
            <a:r>
              <a:rPr lang="en-GB" smtClean="0">
                <a:solidFill>
                  <a:schemeClr val="tx1"/>
                </a:solidFill>
              </a:rPr>
              <a:t>on heavy loads</a:t>
            </a:r>
            <a:endParaRPr lang="en-GB" dirty="0" smtClean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SSTF: good on medium loads, but favours locality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SCAN: good light – medium loads, slight cost in delay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C-SCAN: good medium-heavy loads, gives a small variance in delay (good!)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IO command issued by CPU (R/W/Print)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the correct Channel Number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With address of record source (MEM)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With address of record destination (HDD)</a:t>
            </a: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r>
              <a:rPr lang="en-GB" b="1" dirty="0" smtClean="0">
                <a:solidFill>
                  <a:srgbClr val="FF0000"/>
                </a:solidFill>
              </a:rPr>
              <a:t>Issues: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Need to know if the device is free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Need to cope with heavy IO usage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Need to accommodate varying speeds of devices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Free?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We use a 3 bit flag, channel word status (CWS) to represent what is free. The is polled by the CPU to check if a resource is free, if not it will do something else in its queue.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Channel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Control Unit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Device</a:t>
            </a:r>
          </a:p>
          <a:p>
            <a:pPr marL="514350" indent="-51435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As previously covered, these are the standard alternative to polling. An interrupt is generated which is handled by a interrupt handler &amp; depending on policy might stop a device doing its current job, handle the interrupt  and then once done pass control of the device back to the prior interrupted job.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DMA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Direct Memory Access: this allows a device to have direct access to memory by passing issuing request to memory locations via the CPU. 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Usually given to time sensitive devices such as CDR, sound card &amp; is handled via a DMA controller which will/ must inform the CPU when a task is completed.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Buffering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Basically use a temporary space in memory, such that a slower device (disk reads) will fill up a buffer so that faster devices (CPU) can process/ carry out its work more efficiently – rather than waiting around for the next set of records to be loaded.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Double Buffering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3522436" y="4415971"/>
            <a:ext cx="1038225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TAPE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908175" y="4415971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Buff 1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908175" y="5014685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Buff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87829" y="4613728"/>
            <a:ext cx="609600" cy="598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CPU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7572374" y="4405085"/>
            <a:ext cx="1038225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TAPE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958113" y="4405085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Buff 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958113" y="5003799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Buff </a:t>
            </a:r>
            <a:r>
              <a:rPr lang="en-GB" smtClean="0"/>
              <a:t>2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637767" y="4602842"/>
            <a:ext cx="609600" cy="598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14" idx="2"/>
            <a:endCxn id="16" idx="3"/>
          </p:cNvCxnSpPr>
          <p:nvPr/>
        </p:nvCxnSpPr>
        <p:spPr>
          <a:xfrm flipH="1">
            <a:off x="3127375" y="4911271"/>
            <a:ext cx="395061" cy="293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  <a:endCxn id="17" idx="3"/>
          </p:cNvCxnSpPr>
          <p:nvPr/>
        </p:nvCxnSpPr>
        <p:spPr>
          <a:xfrm flipH="1">
            <a:off x="1197429" y="4606471"/>
            <a:ext cx="710746" cy="30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  <a:endCxn id="21" idx="3"/>
          </p:cNvCxnSpPr>
          <p:nvPr/>
        </p:nvCxnSpPr>
        <p:spPr>
          <a:xfrm flipH="1" flipV="1">
            <a:off x="5247367" y="4902199"/>
            <a:ext cx="710746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</p:cNvCxnSpPr>
          <p:nvPr/>
        </p:nvCxnSpPr>
        <p:spPr>
          <a:xfrm flipH="1" flipV="1">
            <a:off x="7177313" y="4595585"/>
            <a:ext cx="39506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IO requests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Are divided into 3 parts/ handlers…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IO traffic controller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IO Scheduler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IO device handler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IO traffic controller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Via 3 tables, with the following properties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17712"/>
              </p:ext>
            </p:extLst>
          </p:nvPr>
        </p:nvGraphicFramePr>
        <p:xfrm>
          <a:off x="914400" y="2971800"/>
          <a:ext cx="711121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404"/>
                <a:gridCol w="2370404"/>
                <a:gridCol w="2370404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CH control Block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r>
                        <a:rPr lang="en-GB" baseline="0" dirty="0" smtClean="0"/>
                        <a:t> Unit CB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Device CB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DEV</a:t>
                      </a:r>
                      <a:r>
                        <a:rPr lang="en-GB" baseline="0" dirty="0" smtClean="0"/>
                        <a:t>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control units connected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channels connected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controllers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r>
                        <a:rPr lang="en-GB" baseline="0" dirty="0" smtClean="0"/>
                        <a:t> of jobs waiting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devices connected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 jobs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of</a:t>
                      </a:r>
                      <a:r>
                        <a:rPr lang="en-GB" baseline="0" dirty="0" smtClean="0"/>
                        <a:t> jobs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Device Seeking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In this case we will look at a </a:t>
            </a:r>
            <a:r>
              <a:rPr lang="en-GB" smtClean="0">
                <a:solidFill>
                  <a:schemeClr val="tx1"/>
                </a:solidFill>
              </a:rPr>
              <a:t>disk examples </a:t>
            </a:r>
            <a:r>
              <a:rPr lang="en-GB" dirty="0" smtClean="0">
                <a:solidFill>
                  <a:schemeClr val="tx1"/>
                </a:solidFill>
              </a:rPr>
              <a:t>and examine: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Minimisation of arm movement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Minimisation </a:t>
            </a:r>
            <a:r>
              <a:rPr lang="en-GB" dirty="0" smtClean="0">
                <a:solidFill>
                  <a:schemeClr val="tx1"/>
                </a:solidFill>
              </a:rPr>
              <a:t>average response time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Minimisation variance in requests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1027</Words>
  <Application>Microsoft Office PowerPoint</Application>
  <PresentationFormat>On-screen Show (4:3)</PresentationFormat>
  <Paragraphs>204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IO Sub System</vt:lpstr>
      <vt:lpstr>Steps</vt:lpstr>
      <vt:lpstr>Free?</vt:lpstr>
      <vt:lpstr>Interrupts</vt:lpstr>
      <vt:lpstr>DMA</vt:lpstr>
      <vt:lpstr>Buffering</vt:lpstr>
      <vt:lpstr>IO requests</vt:lpstr>
      <vt:lpstr>IO traffic controller</vt:lpstr>
      <vt:lpstr>Device Seeking</vt:lpstr>
      <vt:lpstr>FCFS</vt:lpstr>
      <vt:lpstr>SSTF</vt:lpstr>
      <vt:lpstr>SCAN, LOOK</vt:lpstr>
      <vt:lpstr>Others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Sahota, Vijay (vijay.sahota@canterbury.ac.uk)</dc:creator>
  <cp:lastModifiedBy>Vijay Sahota</cp:lastModifiedBy>
  <cp:revision>64</cp:revision>
  <dcterms:created xsi:type="dcterms:W3CDTF">2006-08-16T00:00:00Z</dcterms:created>
  <dcterms:modified xsi:type="dcterms:W3CDTF">2015-02-28T14:03:55Z</dcterms:modified>
</cp:coreProperties>
</file>