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73488" autoAdjust="0"/>
  </p:normalViewPr>
  <p:slideViewPr>
    <p:cSldViewPr>
      <p:cViewPr varScale="1">
        <p:scale>
          <a:sx n="53" d="100"/>
          <a:sy n="53" d="100"/>
        </p:scale>
        <p:origin x="-18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60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9FDE5-70EF-458B-B827-209DB94F58E3}" type="datetimeFigureOut">
              <a:rPr lang="en-GB" smtClean="0"/>
              <a:t>23/04/2014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14271-E315-4380-999D-E8F3CE1F5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79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can reduce rotational</a:t>
            </a:r>
            <a:r>
              <a:rPr lang="en-GB" baseline="0" dirty="0" smtClean="0"/>
              <a:t> delay by ordering request by sectors…</a:t>
            </a:r>
          </a:p>
          <a:p>
            <a:pPr marL="0" indent="0">
              <a:buNone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Sector – sector = rotational delay</a:t>
            </a:r>
          </a:p>
          <a:p>
            <a:pPr marL="0" indent="0">
              <a:buNone/>
            </a:pPr>
            <a:r>
              <a:rPr lang="en-GB" baseline="0" dirty="0" smtClean="0"/>
              <a:t>Track to track = head/arm delay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4271-E315-4380-999D-E8F3CE1F5EA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790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Black normal,</a:t>
            </a:r>
            <a:r>
              <a:rPr lang="en-GB" baseline="0" dirty="0" smtClean="0"/>
              <a:t> Green sector grouped</a:t>
            </a:r>
            <a:r>
              <a:rPr lang="en-GB" baseline="0" dirty="0" smtClean="0"/>
              <a:t>!</a:t>
            </a:r>
          </a:p>
          <a:p>
            <a:r>
              <a:rPr lang="en-GB" dirty="0" smtClean="0"/>
              <a:t>The obvious, black == normal request, green == sector grouped (re ordered).</a:t>
            </a:r>
          </a:p>
          <a:p>
            <a:r>
              <a:rPr lang="en-GB" dirty="0" smtClean="0"/>
              <a:t>TX is transfer time which is always 1 as we only read a sector/ block at a time.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Seek time is track to track (arm) delay this is will always be the same as we read data from tracks 0,1,2,&amp;3.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The not so obvious....</a:t>
            </a:r>
          </a:p>
          <a:p>
            <a:r>
              <a:rPr lang="en-GB" dirty="0" smtClean="0"/>
              <a:t>It noted that this example the disk has only 0-4. Once we read a sector, the head is in the position to read the next sector. If we don't want to read the next sector we need to skip past the ones we don't want, </a:t>
            </a:r>
            <a:r>
              <a:rPr lang="en-GB" smtClean="0"/>
              <a:t>this adds </a:t>
            </a:r>
            <a:r>
              <a:rPr lang="en-GB" dirty="0" smtClean="0"/>
              <a:t>a delay (rotational), in this example its 1 </a:t>
            </a:r>
            <a:r>
              <a:rPr lang="en-GB" dirty="0" err="1" smtClean="0"/>
              <a:t>ms</a:t>
            </a:r>
            <a:r>
              <a:rPr lang="en-GB" dirty="0" smtClean="0"/>
              <a:t> for every sector.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looking at ...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Prior request..</a:t>
            </a:r>
          </a:p>
          <a:p>
            <a:r>
              <a:rPr lang="en-GB" dirty="0" smtClean="0"/>
              <a:t>1,3  so the head will be on track 1 and would have read sector 3, so its new position would be 1,4.</a:t>
            </a:r>
          </a:p>
          <a:p>
            <a:r>
              <a:rPr lang="en-GB" dirty="0" smtClean="0"/>
              <a:t>Next request...</a:t>
            </a:r>
          </a:p>
          <a:p>
            <a:r>
              <a:rPr lang="en-GB" dirty="0" smtClean="0"/>
              <a:t>1,2 so the head is on the correct track, but because a HDD spins in one direction only, its already at the start of sector 4, has to skip this as well as sector 0 &amp; sector 1 to get to the correct position (start of sector 2) so skipping 3 sectors == 3ms delay (rotational).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Also note in this simple example, the head position stays in the same place (sector start) between track changes, not the case in real life.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4271-E315-4380-999D-E8F3CE1F5EA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790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Redundant</a:t>
            </a:r>
            <a:r>
              <a:rPr lang="en-GB" baseline="0" dirty="0" smtClean="0"/>
              <a:t> array of inexpensive disks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4271-E315-4380-999D-E8F3CE1F5EA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790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Best for non</a:t>
            </a:r>
            <a:r>
              <a:rPr lang="en-GB" baseline="0" dirty="0" smtClean="0"/>
              <a:t> critical data, something you can afford to lose!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4271-E315-4380-999D-E8F3CE1F5EA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790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Best for critical</a:t>
            </a:r>
            <a:r>
              <a:rPr lang="en-GB" baseline="0" dirty="0" smtClean="0"/>
              <a:t> data as it has redundancy with lots of read , less write (ideal for a database)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4271-E315-4380-999D-E8F3CE1F5EA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790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GB" dirty="0" smtClean="0"/>
              <a:t>Both</a:t>
            </a:r>
            <a:r>
              <a:rPr lang="en-GB" baseline="0" dirty="0" smtClean="0"/>
              <a:t> raid 2/3 have to recalculate the hamming code when new data is added or updated (slow!)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HDDs now use hamming code as their internal ECC, so raid 2 is no longer used</a:t>
            </a:r>
          </a:p>
          <a:p>
            <a:pPr marL="171450" indent="-171450">
              <a:buFont typeface="Arial" charset="0"/>
              <a:buChar char="•"/>
            </a:pPr>
            <a:endParaRPr lang="en-GB" baseline="0" dirty="0" smtClean="0"/>
          </a:p>
          <a:p>
            <a:pPr marL="0" indent="0">
              <a:buFont typeface="Arial" charset="0"/>
              <a:buNone/>
            </a:pPr>
            <a:r>
              <a:rPr lang="en-GB" baseline="0" dirty="0" smtClean="0"/>
              <a:t>When using multiple disks, seek time is still == 1 HDD, only sequential read/write can be improved on, generally.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4271-E315-4380-999D-E8F3CE1F5EA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790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4271-E315-4380-999D-E8F3CE1F5EA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790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Mix of</a:t>
            </a:r>
            <a:r>
              <a:rPr lang="en-GB" baseline="0" dirty="0" smtClean="0"/>
              <a:t> raids for performance &amp; redundancy.</a:t>
            </a:r>
          </a:p>
          <a:p>
            <a:pPr marL="0" indent="0">
              <a:buNone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01,03,10,30,03,50</a:t>
            </a:r>
          </a:p>
          <a:p>
            <a:pPr marL="0" indent="0">
              <a:buNone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First RAID is the sub array, second is how to raid these sub arrays.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4271-E315-4380-999D-E8F3CE1F5EA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790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4271-E315-4380-999D-E8F3CE1F5EA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79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//upload.wikimedia.org/wikipedia/en/f/fb/Crest_of_Canterbury_Christ_Church_University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//upload.wikimedia.org/wikipedia/en/f/fb/Crest_of_Canterbury_Christ_Church_University.jp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//upload.wikimedia.org/wikipedia/en/f/fb/Crest_of_Canterbury_Christ_Church_University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//upload.wikimedia.org/wikipedia/en/f/fb/Crest_of_Canterbury_Christ_Church_University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//upload.wikimedia.org/wikipedia/en/f/fb/Crest_of_Canterbury_Christ_Church_University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//upload.wikimedia.org/wikipedia/en/f/fb/Crest_of_Canterbury_Christ_Church_University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//upload.wikimedia.org/wikipedia/en/f/fb/Crest_of_Canterbury_Christ_Church_University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//upload.wikimedia.org/wikipedia/en/f/fb/Crest_of_Canterbury_Christ_Church_University.jp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//upload.wikimedia.org/wikipedia/en/f/fb/Crest_of_Canterbury_Christ_Church_University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rest of Canterbury Christ Church University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300" y="381001"/>
            <a:ext cx="799299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7659"/>
            <a:ext cx="6705600" cy="1136341"/>
          </a:xfrm>
        </p:spPr>
        <p:txBody>
          <a:bodyPr/>
          <a:lstStyle/>
          <a:p>
            <a:r>
              <a:rPr lang="en-GB" dirty="0" smtClean="0"/>
              <a:t>Rotational Ordering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1676400"/>
          </a:xfrm>
        </p:spPr>
        <p:txBody>
          <a:bodyPr>
            <a:normAutofit/>
          </a:bodyPr>
          <a:lstStyle/>
          <a:p>
            <a:pPr algn="l"/>
            <a:r>
              <a:rPr lang="en-GB" sz="2400" dirty="0" smtClean="0">
                <a:solidFill>
                  <a:schemeClr val="tx1"/>
                </a:solidFill>
              </a:rPr>
              <a:t>The movement of arm/head 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GB" sz="2400" dirty="0" smtClean="0">
                <a:solidFill>
                  <a:schemeClr val="tx1"/>
                </a:solidFill>
              </a:rPr>
              <a:t>delay, given each track has multiple sectors, we need an efficient way to best read data given a read sequence. Lets look at a simple example where we only have a single head…</a:t>
            </a: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algn="l"/>
            <a:endParaRPr lang="en-GB" dirty="0" smtClean="0">
              <a:solidFill>
                <a:schemeClr val="tx1"/>
              </a:solidFill>
            </a:endParaRP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algn="l"/>
            <a:endParaRPr lang="en-GB" dirty="0" smtClean="0">
              <a:solidFill>
                <a:schemeClr val="tx1"/>
              </a:solidFill>
            </a:endParaRPr>
          </a:p>
          <a:p>
            <a:pPr algn="l"/>
            <a:endParaRPr lang="en-GB" dirty="0" smtClean="0">
              <a:solidFill>
                <a:schemeClr val="tx1"/>
              </a:solidFill>
            </a:endParaRPr>
          </a:p>
          <a:p>
            <a:pPr algn="l"/>
            <a:endParaRPr lang="en-GB" dirty="0" smtClean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37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Magnetic Disk 3"/>
          <p:cNvSpPr/>
          <p:nvPr/>
        </p:nvSpPr>
        <p:spPr>
          <a:xfrm>
            <a:off x="1371600" y="3962400"/>
            <a:ext cx="2438400" cy="16764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1371600" y="4191000"/>
            <a:ext cx="243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2209800" y="39624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90800" y="3962400"/>
            <a:ext cx="433387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209800" y="4191000"/>
            <a:ext cx="3810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90800" y="4191000"/>
            <a:ext cx="433387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09800" y="4495800"/>
            <a:ext cx="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24187" y="4495800"/>
            <a:ext cx="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71600" y="4800600"/>
            <a:ext cx="8382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09800" y="4953000"/>
            <a:ext cx="8143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4" idx="4"/>
          </p:cNvCxnSpPr>
          <p:nvPr/>
        </p:nvCxnSpPr>
        <p:spPr>
          <a:xfrm flipV="1">
            <a:off x="3024187" y="4800600"/>
            <a:ext cx="785813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371600" y="5181600"/>
            <a:ext cx="8382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209800" y="5334000"/>
            <a:ext cx="8143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024187" y="5181600"/>
            <a:ext cx="785813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52494" y="44958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0,0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552494" y="48659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r>
              <a:rPr lang="en-GB" dirty="0" smtClean="0"/>
              <a:t>,0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1552494" y="523524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r>
              <a:rPr lang="en-GB" dirty="0" smtClean="0"/>
              <a:t>,0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2352594" y="45836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0,1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3166674" y="44958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0,2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2352594" y="496829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r>
              <a:rPr lang="en-GB" dirty="0" smtClean="0"/>
              <a:t>,1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316567" y="528761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2,1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3181188" y="48659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r>
              <a:rPr lang="en-GB" dirty="0" smtClean="0"/>
              <a:t>,2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3181188" y="522773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r>
              <a:rPr lang="en-GB" dirty="0" smtClean="0"/>
              <a:t>,2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1878063" y="4158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2466150" y="4225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94380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025" name="TextBox 1024"/>
          <p:cNvSpPr txBox="1"/>
          <p:nvPr/>
        </p:nvSpPr>
        <p:spPr>
          <a:xfrm>
            <a:off x="228600" y="4594554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TRACK</a:t>
            </a:r>
            <a:endParaRPr lang="en-GB" dirty="0"/>
          </a:p>
        </p:txBody>
      </p:sp>
      <p:sp>
        <p:nvSpPr>
          <p:cNvPr id="1031" name="TextBox 1030"/>
          <p:cNvSpPr txBox="1"/>
          <p:nvPr/>
        </p:nvSpPr>
        <p:spPr>
          <a:xfrm>
            <a:off x="464044" y="3320534"/>
            <a:ext cx="90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SECTOR</a:t>
            </a:r>
            <a:endParaRPr lang="en-GB" dirty="0"/>
          </a:p>
        </p:txBody>
      </p:sp>
      <p:cxnSp>
        <p:nvCxnSpPr>
          <p:cNvPr id="1033" name="Straight Arrow Connector 1032"/>
          <p:cNvCxnSpPr>
            <a:stCxn id="1031" idx="2"/>
          </p:cNvCxnSpPr>
          <p:nvPr/>
        </p:nvCxnSpPr>
        <p:spPr>
          <a:xfrm>
            <a:off x="917822" y="3689866"/>
            <a:ext cx="960241" cy="386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/>
          <p:cNvCxnSpPr/>
          <p:nvPr/>
        </p:nvCxnSpPr>
        <p:spPr>
          <a:xfrm flipV="1">
            <a:off x="1025549" y="4680466"/>
            <a:ext cx="372393" cy="98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/>
          <p:cNvSpPr/>
          <p:nvPr/>
        </p:nvSpPr>
        <p:spPr>
          <a:xfrm>
            <a:off x="4219575" y="4076700"/>
            <a:ext cx="276225" cy="156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7" name="Oval 1036"/>
          <p:cNvSpPr/>
          <p:nvPr/>
        </p:nvSpPr>
        <p:spPr>
          <a:xfrm>
            <a:off x="4038600" y="4409888"/>
            <a:ext cx="609600" cy="3199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8" name="TextBox 1037"/>
          <p:cNvSpPr txBox="1"/>
          <p:nvPr/>
        </p:nvSpPr>
        <p:spPr>
          <a:xfrm>
            <a:off x="2845593" y="33205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Head</a:t>
            </a:r>
            <a:endParaRPr lang="en-GB" dirty="0"/>
          </a:p>
        </p:txBody>
      </p:sp>
      <p:cxnSp>
        <p:nvCxnSpPr>
          <p:cNvPr id="1040" name="Straight Arrow Connector 1039"/>
          <p:cNvCxnSpPr>
            <a:endCxn id="1037" idx="1"/>
          </p:cNvCxnSpPr>
          <p:nvPr/>
        </p:nvCxnSpPr>
        <p:spPr>
          <a:xfrm>
            <a:off x="3396066" y="3689866"/>
            <a:ext cx="731808" cy="766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852987" y="3317297"/>
            <a:ext cx="137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Request List: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42540" y="3320534"/>
            <a:ext cx="6705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Track</a:t>
            </a:r>
          </a:p>
          <a:p>
            <a:pPr algn="ctr"/>
            <a:r>
              <a:rPr lang="en-GB" dirty="0" smtClean="0"/>
              <a:t>0</a:t>
            </a:r>
          </a:p>
          <a:p>
            <a:pPr algn="ctr"/>
            <a:r>
              <a:rPr lang="en-GB" dirty="0" smtClean="0"/>
              <a:t>1</a:t>
            </a:r>
          </a:p>
          <a:p>
            <a:pPr algn="ctr"/>
            <a:r>
              <a:rPr lang="en-GB" dirty="0" smtClean="0"/>
              <a:t>1</a:t>
            </a:r>
          </a:p>
          <a:p>
            <a:pPr algn="ctr"/>
            <a:r>
              <a:rPr lang="en-GB" dirty="0" smtClean="0"/>
              <a:t>2</a:t>
            </a:r>
          </a:p>
          <a:p>
            <a:pPr algn="ctr"/>
            <a:r>
              <a:rPr lang="en-GB" dirty="0" smtClean="0"/>
              <a:t>2</a:t>
            </a:r>
          </a:p>
          <a:p>
            <a:pPr algn="ctr"/>
            <a:r>
              <a:rPr lang="en-GB" dirty="0" smtClean="0"/>
              <a:t>2</a:t>
            </a:r>
          </a:p>
          <a:p>
            <a:pPr algn="ctr"/>
            <a:r>
              <a:rPr lang="en-GB" dirty="0" smtClean="0"/>
              <a:t>3</a:t>
            </a:r>
          </a:p>
          <a:p>
            <a:pPr algn="ctr"/>
            <a:r>
              <a:rPr lang="en-GB" dirty="0"/>
              <a:t>3</a:t>
            </a:r>
            <a:endParaRPr lang="en-GB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7203399" y="3320534"/>
            <a:ext cx="7803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Sector</a:t>
            </a:r>
          </a:p>
          <a:p>
            <a:pPr algn="ctr"/>
            <a:r>
              <a:rPr lang="en-GB" dirty="0" smtClean="0"/>
              <a:t>1</a:t>
            </a:r>
          </a:p>
          <a:p>
            <a:pPr algn="ctr"/>
            <a:r>
              <a:rPr lang="en-GB" dirty="0"/>
              <a:t>3</a:t>
            </a:r>
            <a:endParaRPr lang="en-GB" dirty="0" smtClean="0"/>
          </a:p>
          <a:p>
            <a:pPr algn="ctr"/>
            <a:r>
              <a:rPr lang="en-GB" dirty="0"/>
              <a:t>2</a:t>
            </a:r>
            <a:endParaRPr lang="en-GB" dirty="0" smtClean="0"/>
          </a:p>
          <a:p>
            <a:pPr algn="ctr"/>
            <a:r>
              <a:rPr lang="en-GB" dirty="0"/>
              <a:t>4</a:t>
            </a:r>
            <a:endParaRPr lang="en-GB" dirty="0" smtClean="0"/>
          </a:p>
          <a:p>
            <a:pPr algn="ctr"/>
            <a:r>
              <a:rPr lang="en-GB" dirty="0"/>
              <a:t>2</a:t>
            </a:r>
            <a:endParaRPr lang="en-GB" dirty="0" smtClean="0"/>
          </a:p>
          <a:p>
            <a:pPr algn="ctr"/>
            <a:r>
              <a:rPr lang="en-GB" dirty="0"/>
              <a:t>1</a:t>
            </a:r>
            <a:endParaRPr lang="en-GB" dirty="0" smtClean="0"/>
          </a:p>
          <a:p>
            <a:pPr algn="ctr"/>
            <a:r>
              <a:rPr lang="en-GB" dirty="0"/>
              <a:t>3</a:t>
            </a:r>
            <a:endParaRPr lang="en-GB" dirty="0" smtClean="0"/>
          </a:p>
          <a:p>
            <a:pPr algn="ctr"/>
            <a:r>
              <a:rPr lang="en-GB" dirty="0"/>
              <a:t>1</a:t>
            </a:r>
            <a:endParaRPr lang="en-GB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292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rest of Canterbury Christ Church University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300" y="381001"/>
            <a:ext cx="799299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7659"/>
            <a:ext cx="6705600" cy="1136341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442" y="1524000"/>
            <a:ext cx="7772400" cy="83094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Assume it only takes 1 </a:t>
            </a:r>
            <a:r>
              <a:rPr lang="en-GB" sz="2800" dirty="0" err="1" smtClean="0">
                <a:solidFill>
                  <a:schemeClr val="bg1">
                    <a:lumMod val="50000"/>
                  </a:schemeClr>
                </a:solidFill>
              </a:rPr>
              <a:t>ms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 to transfer a record (TX), 5ms track –track, 1 </a:t>
            </a:r>
            <a:r>
              <a:rPr lang="en-GB" sz="2800" dirty="0" err="1" smtClean="0">
                <a:solidFill>
                  <a:schemeClr val="bg1">
                    <a:lumMod val="50000"/>
                  </a:schemeClr>
                </a:solidFill>
              </a:rPr>
              <a:t>ms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 per sector (only 0-4 sectors)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37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4484" y="2362200"/>
            <a:ext cx="9507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Request</a:t>
            </a:r>
          </a:p>
          <a:p>
            <a:pPr algn="ctr"/>
            <a:r>
              <a:rPr lang="en-GB" dirty="0" smtClean="0"/>
              <a:t>0,1</a:t>
            </a:r>
          </a:p>
          <a:p>
            <a:pPr algn="ctr"/>
            <a:r>
              <a:rPr lang="en-GB" dirty="0" smtClean="0"/>
              <a:t>1,3</a:t>
            </a:r>
          </a:p>
          <a:p>
            <a:pPr algn="ctr"/>
            <a:r>
              <a:rPr lang="en-GB" dirty="0" smtClean="0"/>
              <a:t>1,2</a:t>
            </a:r>
          </a:p>
          <a:p>
            <a:pPr algn="ctr"/>
            <a:r>
              <a:rPr lang="en-GB" dirty="0" smtClean="0"/>
              <a:t>2,4</a:t>
            </a:r>
          </a:p>
          <a:p>
            <a:pPr algn="ctr"/>
            <a:r>
              <a:rPr lang="en-GB" dirty="0" smtClean="0"/>
              <a:t>2,2</a:t>
            </a:r>
          </a:p>
          <a:p>
            <a:pPr algn="ctr"/>
            <a:r>
              <a:rPr lang="en-GB" dirty="0" smtClean="0"/>
              <a:t>2,1</a:t>
            </a:r>
          </a:p>
          <a:p>
            <a:pPr algn="ctr"/>
            <a:r>
              <a:rPr lang="en-GB" dirty="0" smtClean="0"/>
              <a:t>3,3</a:t>
            </a:r>
          </a:p>
          <a:p>
            <a:pPr algn="ctr"/>
            <a:r>
              <a:rPr lang="en-GB" dirty="0" smtClean="0"/>
              <a:t>3,1</a:t>
            </a: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545448" y="2639199"/>
            <a:ext cx="4796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B050"/>
                </a:solidFill>
              </a:rPr>
              <a:t>0,1</a:t>
            </a:r>
          </a:p>
          <a:p>
            <a:pPr algn="ctr"/>
            <a:r>
              <a:rPr lang="en-GB" dirty="0" smtClean="0">
                <a:solidFill>
                  <a:srgbClr val="00B050"/>
                </a:solidFill>
              </a:rPr>
              <a:t>1,2</a:t>
            </a:r>
          </a:p>
          <a:p>
            <a:pPr algn="ctr"/>
            <a:r>
              <a:rPr lang="en-GB" dirty="0" smtClean="0">
                <a:solidFill>
                  <a:srgbClr val="00B050"/>
                </a:solidFill>
              </a:rPr>
              <a:t>1,3</a:t>
            </a:r>
          </a:p>
          <a:p>
            <a:pPr algn="ctr"/>
            <a:r>
              <a:rPr lang="en-GB" dirty="0" smtClean="0">
                <a:solidFill>
                  <a:srgbClr val="00B050"/>
                </a:solidFill>
              </a:rPr>
              <a:t>2,1</a:t>
            </a:r>
          </a:p>
          <a:p>
            <a:pPr algn="ctr"/>
            <a:r>
              <a:rPr lang="en-GB" dirty="0" smtClean="0">
                <a:solidFill>
                  <a:srgbClr val="00B050"/>
                </a:solidFill>
              </a:rPr>
              <a:t>2,2</a:t>
            </a:r>
          </a:p>
          <a:p>
            <a:pPr algn="ctr"/>
            <a:r>
              <a:rPr lang="en-GB" dirty="0" smtClean="0">
                <a:solidFill>
                  <a:srgbClr val="00B050"/>
                </a:solidFill>
              </a:rPr>
              <a:t>2,4</a:t>
            </a:r>
          </a:p>
          <a:p>
            <a:pPr algn="ctr"/>
            <a:r>
              <a:rPr lang="en-GB" dirty="0" smtClean="0">
                <a:solidFill>
                  <a:srgbClr val="00B050"/>
                </a:solidFill>
              </a:rPr>
              <a:t>3,1</a:t>
            </a:r>
          </a:p>
          <a:p>
            <a:pPr algn="ctr"/>
            <a:r>
              <a:rPr lang="en-GB" dirty="0" smtClean="0">
                <a:solidFill>
                  <a:srgbClr val="00B050"/>
                </a:solidFill>
              </a:rPr>
              <a:t>3,3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2362200"/>
            <a:ext cx="6254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Seek</a:t>
            </a:r>
          </a:p>
          <a:p>
            <a:pPr algn="ctr"/>
            <a:r>
              <a:rPr lang="en-GB" dirty="0" smtClean="0"/>
              <a:t>0</a:t>
            </a:r>
          </a:p>
          <a:p>
            <a:pPr algn="ctr"/>
            <a:r>
              <a:rPr lang="en-GB" dirty="0" smtClean="0"/>
              <a:t>5</a:t>
            </a:r>
          </a:p>
          <a:p>
            <a:pPr algn="ctr"/>
            <a:r>
              <a:rPr lang="en-GB" dirty="0" smtClean="0"/>
              <a:t>0</a:t>
            </a:r>
          </a:p>
          <a:p>
            <a:pPr algn="ctr"/>
            <a:r>
              <a:rPr lang="en-GB" dirty="0" smtClean="0"/>
              <a:t>5</a:t>
            </a:r>
          </a:p>
          <a:p>
            <a:pPr algn="ctr"/>
            <a:r>
              <a:rPr lang="en-GB" dirty="0" smtClean="0"/>
              <a:t>0</a:t>
            </a:r>
          </a:p>
          <a:p>
            <a:pPr algn="ctr"/>
            <a:r>
              <a:rPr lang="en-GB" dirty="0" smtClean="0"/>
              <a:t>0</a:t>
            </a:r>
          </a:p>
          <a:p>
            <a:pPr algn="ctr"/>
            <a:r>
              <a:rPr lang="en-GB" dirty="0" smtClean="0"/>
              <a:t>5</a:t>
            </a:r>
          </a:p>
          <a:p>
            <a:pPr algn="ctr"/>
            <a:r>
              <a:rPr lang="en-GB" dirty="0" smtClean="0"/>
              <a:t>0</a:t>
            </a:r>
          </a:p>
          <a:p>
            <a:pPr algn="ctr"/>
            <a:r>
              <a:rPr lang="en-GB" dirty="0" smtClean="0"/>
              <a:t>--</a:t>
            </a:r>
          </a:p>
          <a:p>
            <a:pPr algn="ctr"/>
            <a:r>
              <a:rPr lang="en-GB" dirty="0" smtClean="0"/>
              <a:t>15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913796" y="2644676"/>
            <a:ext cx="4187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B050"/>
                </a:solidFill>
              </a:rPr>
              <a:t>0</a:t>
            </a:r>
          </a:p>
          <a:p>
            <a:pPr algn="ctr"/>
            <a:r>
              <a:rPr lang="en-GB" dirty="0" smtClean="0">
                <a:solidFill>
                  <a:srgbClr val="00B050"/>
                </a:solidFill>
              </a:rPr>
              <a:t>5</a:t>
            </a:r>
          </a:p>
          <a:p>
            <a:pPr algn="ctr"/>
            <a:r>
              <a:rPr lang="en-GB" dirty="0" smtClean="0">
                <a:solidFill>
                  <a:srgbClr val="00B050"/>
                </a:solidFill>
              </a:rPr>
              <a:t>0</a:t>
            </a:r>
          </a:p>
          <a:p>
            <a:pPr algn="ctr"/>
            <a:r>
              <a:rPr lang="en-GB" dirty="0" smtClean="0">
                <a:solidFill>
                  <a:srgbClr val="00B050"/>
                </a:solidFill>
              </a:rPr>
              <a:t>5</a:t>
            </a:r>
          </a:p>
          <a:p>
            <a:pPr algn="ctr"/>
            <a:r>
              <a:rPr lang="en-GB" dirty="0" smtClean="0">
                <a:solidFill>
                  <a:srgbClr val="00B050"/>
                </a:solidFill>
              </a:rPr>
              <a:t>0</a:t>
            </a:r>
          </a:p>
          <a:p>
            <a:pPr algn="ctr"/>
            <a:r>
              <a:rPr lang="en-GB" dirty="0" smtClean="0">
                <a:solidFill>
                  <a:srgbClr val="00B050"/>
                </a:solidFill>
              </a:rPr>
              <a:t>0</a:t>
            </a:r>
          </a:p>
          <a:p>
            <a:pPr algn="ctr"/>
            <a:r>
              <a:rPr lang="en-GB" dirty="0" smtClean="0">
                <a:solidFill>
                  <a:srgbClr val="00B050"/>
                </a:solidFill>
              </a:rPr>
              <a:t>5</a:t>
            </a:r>
          </a:p>
          <a:p>
            <a:pPr algn="ctr"/>
            <a:r>
              <a:rPr lang="en-GB" dirty="0" smtClean="0">
                <a:solidFill>
                  <a:srgbClr val="00B050"/>
                </a:solidFill>
              </a:rPr>
              <a:t>0</a:t>
            </a:r>
          </a:p>
          <a:p>
            <a:pPr algn="ctr"/>
            <a:r>
              <a:rPr lang="en-GB" dirty="0" smtClean="0">
                <a:solidFill>
                  <a:srgbClr val="00B050"/>
                </a:solidFill>
              </a:rPr>
              <a:t>--</a:t>
            </a:r>
          </a:p>
          <a:p>
            <a:pPr algn="ctr"/>
            <a:r>
              <a:rPr lang="en-GB" dirty="0" smtClean="0">
                <a:solidFill>
                  <a:srgbClr val="00B050"/>
                </a:solidFill>
              </a:rPr>
              <a:t>15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3120" y="2362199"/>
            <a:ext cx="81285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Search</a:t>
            </a:r>
          </a:p>
          <a:p>
            <a:pPr algn="ctr"/>
            <a:r>
              <a:rPr lang="en-GB" dirty="0" smtClean="0"/>
              <a:t>1</a:t>
            </a:r>
          </a:p>
          <a:p>
            <a:pPr algn="ctr"/>
            <a:r>
              <a:rPr lang="en-GB" dirty="0"/>
              <a:t>1</a:t>
            </a:r>
            <a:endParaRPr lang="en-GB" dirty="0" smtClean="0"/>
          </a:p>
          <a:p>
            <a:pPr algn="ctr"/>
            <a:r>
              <a:rPr lang="en-GB" dirty="0" smtClean="0"/>
              <a:t>3</a:t>
            </a:r>
          </a:p>
          <a:p>
            <a:pPr algn="ctr"/>
            <a:r>
              <a:rPr lang="en-GB" dirty="0" smtClean="0"/>
              <a:t>1</a:t>
            </a:r>
          </a:p>
          <a:p>
            <a:pPr algn="ctr"/>
            <a:r>
              <a:rPr lang="en-GB" dirty="0" smtClean="0"/>
              <a:t>2</a:t>
            </a:r>
          </a:p>
          <a:p>
            <a:pPr algn="ctr"/>
            <a:r>
              <a:rPr lang="en-GB" dirty="0" smtClean="0"/>
              <a:t>3</a:t>
            </a:r>
          </a:p>
          <a:p>
            <a:pPr algn="ctr"/>
            <a:r>
              <a:rPr lang="en-GB" dirty="0"/>
              <a:t>1</a:t>
            </a:r>
            <a:endParaRPr lang="en-GB" dirty="0" smtClean="0"/>
          </a:p>
          <a:p>
            <a:pPr algn="ctr"/>
            <a:r>
              <a:rPr lang="en-GB" dirty="0" smtClean="0"/>
              <a:t>2</a:t>
            </a:r>
          </a:p>
          <a:p>
            <a:pPr algn="ctr"/>
            <a:r>
              <a:rPr lang="en-GB" dirty="0" smtClean="0"/>
              <a:t>---</a:t>
            </a:r>
          </a:p>
          <a:p>
            <a:pPr algn="ctr"/>
            <a:r>
              <a:rPr lang="en-GB" dirty="0" smtClean="0"/>
              <a:t>14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128380" y="2667000"/>
            <a:ext cx="39626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B050"/>
                </a:solidFill>
              </a:rPr>
              <a:t>1</a:t>
            </a:r>
          </a:p>
          <a:p>
            <a:pPr algn="ctr"/>
            <a:r>
              <a:rPr lang="en-GB" dirty="0">
                <a:solidFill>
                  <a:srgbClr val="00B050"/>
                </a:solidFill>
              </a:rPr>
              <a:t>0</a:t>
            </a:r>
            <a:endParaRPr lang="en-GB" dirty="0" smtClean="0">
              <a:solidFill>
                <a:srgbClr val="00B050"/>
              </a:solidFill>
            </a:endParaRPr>
          </a:p>
          <a:p>
            <a:pPr algn="ctr"/>
            <a:r>
              <a:rPr lang="en-GB" dirty="0" smtClean="0">
                <a:solidFill>
                  <a:srgbClr val="00B050"/>
                </a:solidFill>
              </a:rPr>
              <a:t>0</a:t>
            </a:r>
          </a:p>
          <a:p>
            <a:pPr algn="ctr"/>
            <a:r>
              <a:rPr lang="en-GB" dirty="0" smtClean="0">
                <a:solidFill>
                  <a:srgbClr val="00B050"/>
                </a:solidFill>
              </a:rPr>
              <a:t>2</a:t>
            </a:r>
          </a:p>
          <a:p>
            <a:pPr algn="ctr"/>
            <a:r>
              <a:rPr lang="en-GB" dirty="0">
                <a:solidFill>
                  <a:srgbClr val="00B050"/>
                </a:solidFill>
              </a:rPr>
              <a:t>0</a:t>
            </a:r>
            <a:endParaRPr lang="en-GB" dirty="0" smtClean="0">
              <a:solidFill>
                <a:srgbClr val="00B050"/>
              </a:solidFill>
            </a:endParaRPr>
          </a:p>
          <a:p>
            <a:pPr algn="ctr"/>
            <a:r>
              <a:rPr lang="en-GB" dirty="0">
                <a:solidFill>
                  <a:srgbClr val="00B050"/>
                </a:solidFill>
              </a:rPr>
              <a:t>1</a:t>
            </a:r>
            <a:endParaRPr lang="en-GB" dirty="0" smtClean="0">
              <a:solidFill>
                <a:srgbClr val="00B050"/>
              </a:solidFill>
            </a:endParaRPr>
          </a:p>
          <a:p>
            <a:pPr algn="ctr"/>
            <a:r>
              <a:rPr lang="en-GB" dirty="0">
                <a:solidFill>
                  <a:srgbClr val="00B050"/>
                </a:solidFill>
              </a:rPr>
              <a:t>1</a:t>
            </a:r>
            <a:endParaRPr lang="en-GB" dirty="0" smtClean="0">
              <a:solidFill>
                <a:srgbClr val="00B050"/>
              </a:solidFill>
            </a:endParaRPr>
          </a:p>
          <a:p>
            <a:pPr algn="ctr"/>
            <a:r>
              <a:rPr lang="en-GB" dirty="0">
                <a:solidFill>
                  <a:srgbClr val="00B050"/>
                </a:solidFill>
              </a:rPr>
              <a:t>1</a:t>
            </a:r>
            <a:endParaRPr lang="en-GB" dirty="0" smtClean="0">
              <a:solidFill>
                <a:srgbClr val="00B050"/>
              </a:solidFill>
            </a:endParaRPr>
          </a:p>
          <a:p>
            <a:pPr algn="ctr"/>
            <a:r>
              <a:rPr lang="en-GB" dirty="0" smtClean="0">
                <a:solidFill>
                  <a:srgbClr val="00B050"/>
                </a:solidFill>
              </a:rPr>
              <a:t>---</a:t>
            </a:r>
          </a:p>
          <a:p>
            <a:pPr algn="ctr"/>
            <a:r>
              <a:rPr lang="en-GB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1743" y="2354942"/>
            <a:ext cx="4171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TX</a:t>
            </a:r>
          </a:p>
          <a:p>
            <a:pPr algn="ctr"/>
            <a:r>
              <a:rPr lang="en-GB" dirty="0" smtClean="0"/>
              <a:t>1</a:t>
            </a:r>
          </a:p>
          <a:p>
            <a:pPr algn="ctr"/>
            <a:r>
              <a:rPr lang="en-GB" dirty="0" smtClean="0"/>
              <a:t>1</a:t>
            </a:r>
          </a:p>
          <a:p>
            <a:pPr algn="ctr"/>
            <a:r>
              <a:rPr lang="en-GB" dirty="0" smtClean="0"/>
              <a:t>1</a:t>
            </a:r>
          </a:p>
          <a:p>
            <a:pPr algn="ctr"/>
            <a:r>
              <a:rPr lang="en-GB" dirty="0" smtClean="0"/>
              <a:t>1</a:t>
            </a:r>
          </a:p>
          <a:p>
            <a:pPr algn="ctr"/>
            <a:r>
              <a:rPr lang="en-GB" dirty="0" smtClean="0"/>
              <a:t>1</a:t>
            </a:r>
          </a:p>
          <a:p>
            <a:pPr algn="ctr"/>
            <a:r>
              <a:rPr lang="en-GB" dirty="0" smtClean="0"/>
              <a:t>1</a:t>
            </a:r>
          </a:p>
          <a:p>
            <a:pPr algn="ctr"/>
            <a:r>
              <a:rPr lang="en-GB" dirty="0" smtClean="0"/>
              <a:t>1</a:t>
            </a:r>
          </a:p>
          <a:p>
            <a:pPr algn="ctr"/>
            <a:r>
              <a:rPr lang="en-GB" dirty="0" smtClean="0"/>
              <a:t>1</a:t>
            </a:r>
          </a:p>
          <a:p>
            <a:pPr algn="ctr"/>
            <a:r>
              <a:rPr lang="en-GB" dirty="0" smtClean="0"/>
              <a:t>--</a:t>
            </a:r>
          </a:p>
          <a:p>
            <a:pPr algn="ctr"/>
            <a:r>
              <a:rPr lang="en-GB" dirty="0"/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30467" y="2362200"/>
            <a:ext cx="6358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Total</a:t>
            </a:r>
          </a:p>
          <a:p>
            <a:pPr algn="ctr"/>
            <a:r>
              <a:rPr lang="en-GB" dirty="0" smtClean="0"/>
              <a:t>2</a:t>
            </a:r>
          </a:p>
          <a:p>
            <a:pPr algn="ctr"/>
            <a:r>
              <a:rPr lang="en-GB" dirty="0"/>
              <a:t>7</a:t>
            </a:r>
            <a:endParaRPr lang="en-GB" dirty="0" smtClean="0"/>
          </a:p>
          <a:p>
            <a:pPr algn="ctr"/>
            <a:r>
              <a:rPr lang="en-GB" dirty="0" smtClean="0"/>
              <a:t>4</a:t>
            </a:r>
          </a:p>
          <a:p>
            <a:pPr algn="ctr"/>
            <a:r>
              <a:rPr lang="en-GB" dirty="0" smtClean="0"/>
              <a:t>7</a:t>
            </a:r>
          </a:p>
          <a:p>
            <a:pPr algn="ctr"/>
            <a:r>
              <a:rPr lang="en-GB" dirty="0" smtClean="0"/>
              <a:t>3</a:t>
            </a:r>
          </a:p>
          <a:p>
            <a:pPr algn="ctr"/>
            <a:r>
              <a:rPr lang="en-GB" dirty="0" smtClean="0"/>
              <a:t>4</a:t>
            </a:r>
          </a:p>
          <a:p>
            <a:pPr algn="ctr"/>
            <a:r>
              <a:rPr lang="en-GB" dirty="0"/>
              <a:t>7</a:t>
            </a:r>
            <a:endParaRPr lang="en-GB" dirty="0" smtClean="0"/>
          </a:p>
          <a:p>
            <a:pPr algn="ctr"/>
            <a:r>
              <a:rPr lang="en-GB" dirty="0" smtClean="0"/>
              <a:t>3</a:t>
            </a:r>
          </a:p>
          <a:p>
            <a:pPr algn="ctr"/>
            <a:r>
              <a:rPr lang="en-GB" dirty="0" smtClean="0"/>
              <a:t>---</a:t>
            </a:r>
          </a:p>
          <a:p>
            <a:pPr algn="ctr"/>
            <a:r>
              <a:rPr lang="en-GB" dirty="0" smtClean="0"/>
              <a:t>37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6274297" y="2631941"/>
            <a:ext cx="4187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B050"/>
                </a:solidFill>
              </a:rPr>
              <a:t>2</a:t>
            </a:r>
          </a:p>
          <a:p>
            <a:pPr algn="ctr"/>
            <a:r>
              <a:rPr lang="en-GB" dirty="0" smtClean="0">
                <a:solidFill>
                  <a:srgbClr val="00B050"/>
                </a:solidFill>
              </a:rPr>
              <a:t>6</a:t>
            </a:r>
          </a:p>
          <a:p>
            <a:pPr algn="ctr"/>
            <a:r>
              <a:rPr lang="en-GB" dirty="0">
                <a:solidFill>
                  <a:srgbClr val="00B050"/>
                </a:solidFill>
              </a:rPr>
              <a:t>1</a:t>
            </a:r>
            <a:endParaRPr lang="en-GB" dirty="0" smtClean="0">
              <a:solidFill>
                <a:srgbClr val="00B050"/>
              </a:solidFill>
            </a:endParaRPr>
          </a:p>
          <a:p>
            <a:pPr algn="ctr"/>
            <a:r>
              <a:rPr lang="en-GB" dirty="0">
                <a:solidFill>
                  <a:srgbClr val="00B050"/>
                </a:solidFill>
              </a:rPr>
              <a:t>8</a:t>
            </a:r>
            <a:endParaRPr lang="en-GB" dirty="0" smtClean="0">
              <a:solidFill>
                <a:srgbClr val="00B050"/>
              </a:solidFill>
            </a:endParaRPr>
          </a:p>
          <a:p>
            <a:pPr algn="ctr"/>
            <a:r>
              <a:rPr lang="en-GB" dirty="0">
                <a:solidFill>
                  <a:srgbClr val="00B050"/>
                </a:solidFill>
              </a:rPr>
              <a:t>1</a:t>
            </a:r>
            <a:endParaRPr lang="en-GB" dirty="0" smtClean="0">
              <a:solidFill>
                <a:srgbClr val="00B050"/>
              </a:solidFill>
            </a:endParaRPr>
          </a:p>
          <a:p>
            <a:pPr algn="ctr"/>
            <a:r>
              <a:rPr lang="en-GB" dirty="0">
                <a:solidFill>
                  <a:srgbClr val="00B050"/>
                </a:solidFill>
              </a:rPr>
              <a:t>2</a:t>
            </a:r>
            <a:endParaRPr lang="en-GB" dirty="0" smtClean="0">
              <a:solidFill>
                <a:srgbClr val="00B050"/>
              </a:solidFill>
            </a:endParaRPr>
          </a:p>
          <a:p>
            <a:pPr algn="ctr"/>
            <a:r>
              <a:rPr lang="en-GB" dirty="0">
                <a:solidFill>
                  <a:srgbClr val="00B050"/>
                </a:solidFill>
              </a:rPr>
              <a:t>7</a:t>
            </a:r>
            <a:endParaRPr lang="en-GB" dirty="0" smtClean="0">
              <a:solidFill>
                <a:srgbClr val="00B050"/>
              </a:solidFill>
            </a:endParaRPr>
          </a:p>
          <a:p>
            <a:pPr algn="ctr"/>
            <a:r>
              <a:rPr lang="en-GB" dirty="0" smtClean="0">
                <a:solidFill>
                  <a:srgbClr val="00B050"/>
                </a:solidFill>
              </a:rPr>
              <a:t>2</a:t>
            </a:r>
          </a:p>
          <a:p>
            <a:pPr algn="ctr"/>
            <a:r>
              <a:rPr lang="en-GB" dirty="0" smtClean="0">
                <a:solidFill>
                  <a:srgbClr val="00B050"/>
                </a:solidFill>
              </a:rPr>
              <a:t>---</a:t>
            </a:r>
          </a:p>
          <a:p>
            <a:pPr algn="ctr"/>
            <a:r>
              <a:rPr lang="en-GB" dirty="0" smtClean="0">
                <a:solidFill>
                  <a:srgbClr val="00B050"/>
                </a:solidFill>
              </a:rPr>
              <a:t>29</a:t>
            </a:r>
            <a:endParaRPr lang="en-GB" dirty="0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284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rest of Canterbury Christ Church University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300" y="381001"/>
            <a:ext cx="799299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7659"/>
            <a:ext cx="6705600" cy="1136341"/>
          </a:xfrm>
        </p:spPr>
        <p:txBody>
          <a:bodyPr/>
          <a:lstStyle/>
          <a:p>
            <a:r>
              <a:rPr lang="en-GB" dirty="0" smtClean="0"/>
              <a:t>RAID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7772400" cy="42672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 smtClean="0">
                <a:solidFill>
                  <a:schemeClr val="tx1"/>
                </a:solidFill>
              </a:rPr>
              <a:t>Use lots of HDDs as a single HDD, making a logical device/partition which requires dedicated SW or HW.</a:t>
            </a: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algn="l"/>
            <a:r>
              <a:rPr lang="en-GB" dirty="0" smtClean="0">
                <a:solidFill>
                  <a:schemeClr val="tx1"/>
                </a:solidFill>
              </a:rPr>
              <a:t>Why?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Greater HDD capacity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Greater speed/ IO access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Introduce redundancy/ reliability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37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284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rest of Canterbury Christ Church University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300" y="381001"/>
            <a:ext cx="799299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7659"/>
            <a:ext cx="6705600" cy="1136341"/>
          </a:xfrm>
        </p:spPr>
        <p:txBody>
          <a:bodyPr/>
          <a:lstStyle/>
          <a:p>
            <a:r>
              <a:rPr lang="en-GB" dirty="0" smtClean="0"/>
              <a:t>Raid 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4495800" cy="42672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Zero redundancy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Data striped across 2+ HDD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Give faster/ parallel read/writes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37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File:RAID 0.sv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324" y="1371600"/>
            <a:ext cx="30956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284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rest of Canterbury Christ Church University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300" y="381001"/>
            <a:ext cx="799299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7659"/>
            <a:ext cx="6705600" cy="1136341"/>
          </a:xfrm>
        </p:spPr>
        <p:txBody>
          <a:bodyPr/>
          <a:lstStyle/>
          <a:p>
            <a:r>
              <a:rPr lang="en-GB" dirty="0" smtClean="0"/>
              <a:t>Raid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1981200"/>
            <a:ext cx="4796637" cy="42672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Data is mirrored on 1+ HDD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Read speeds increase by 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Write speed stays the same as 1 HDD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37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File:RAID 1.sv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831" y="1520371"/>
            <a:ext cx="30956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284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rest of Canterbury Christ Church University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300" y="381001"/>
            <a:ext cx="799299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7659"/>
            <a:ext cx="6705600" cy="1136341"/>
          </a:xfrm>
        </p:spPr>
        <p:txBody>
          <a:bodyPr/>
          <a:lstStyle/>
          <a:p>
            <a:r>
              <a:rPr lang="en-GB" dirty="0" smtClean="0"/>
              <a:t>Raid 2 &amp;3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4648200" cy="426720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Uses hamming codes (4 data 3 parity)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Data striped on bit level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Can correct 1 bit errors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Can recover from 1 HDD failure (re-generate from codes)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Raid 3 same as 2 but only uses one HDD to store hamming codes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37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File:RAID2 arch.sv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90800"/>
            <a:ext cx="3505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284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rest of Canterbury Christ Church University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300" y="381001"/>
            <a:ext cx="799299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7659"/>
            <a:ext cx="6705600" cy="1136341"/>
          </a:xfrm>
        </p:spPr>
        <p:txBody>
          <a:bodyPr/>
          <a:lstStyle/>
          <a:p>
            <a:r>
              <a:rPr lang="en-GB" dirty="0" smtClean="0"/>
              <a:t>Raid 4/5/6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7772400" cy="42672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b="1" dirty="0" smtClean="0">
                <a:solidFill>
                  <a:schemeClr val="tx1"/>
                </a:solidFill>
              </a:rPr>
              <a:t>Raid 4: </a:t>
            </a:r>
            <a:r>
              <a:rPr lang="en-GB" dirty="0" smtClean="0">
                <a:solidFill>
                  <a:schemeClr val="tx1"/>
                </a:solidFill>
              </a:rPr>
              <a:t>same stripe scheme as 1/0 with a separate HDD to store a parity (so it can recover from 1 HDD failure); Also allows for concurrent read/writes on different disks.</a:t>
            </a:r>
          </a:p>
          <a:p>
            <a:pPr algn="l"/>
            <a:r>
              <a:rPr lang="en-GB" b="1" dirty="0" smtClean="0">
                <a:solidFill>
                  <a:schemeClr val="tx1"/>
                </a:solidFill>
              </a:rPr>
              <a:t>Raid 5: </a:t>
            </a:r>
            <a:r>
              <a:rPr lang="en-GB" dirty="0" smtClean="0">
                <a:solidFill>
                  <a:schemeClr val="tx1"/>
                </a:solidFill>
              </a:rPr>
              <a:t>Same as 4 but parity is distributed across all disks</a:t>
            </a:r>
          </a:p>
          <a:p>
            <a:pPr algn="l"/>
            <a:r>
              <a:rPr lang="en-GB" b="1" dirty="0" smtClean="0">
                <a:solidFill>
                  <a:schemeClr val="tx1"/>
                </a:solidFill>
              </a:rPr>
              <a:t>Raid 6: </a:t>
            </a:r>
            <a:r>
              <a:rPr lang="en-GB" dirty="0" smtClean="0">
                <a:solidFill>
                  <a:schemeClr val="tx1"/>
                </a:solidFill>
              </a:rPr>
              <a:t>newest addition, uses an additional EEC produced by Berkeley Research, like 5 but now has 2 ECC to calculate, twice as slow &amp; twice the storage to store ECC codes.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37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284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rest of Canterbury Christ Church University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300" y="381001"/>
            <a:ext cx="799299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7659"/>
            <a:ext cx="6705600" cy="1136341"/>
          </a:xfrm>
        </p:spPr>
        <p:txBody>
          <a:bodyPr/>
          <a:lstStyle/>
          <a:p>
            <a:r>
              <a:rPr lang="en-GB" dirty="0" smtClean="0"/>
              <a:t>Nested Raid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560286"/>
            <a:ext cx="7772400" cy="42672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01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37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http://www.linux-mag.com/s/i/articles/7928/RAID_0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370" y="1905000"/>
            <a:ext cx="619241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284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rest of Canterbury Christ Church University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300" y="381001"/>
            <a:ext cx="799299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7659"/>
            <a:ext cx="6705600" cy="1136341"/>
          </a:xfrm>
        </p:spPr>
        <p:txBody>
          <a:bodyPr/>
          <a:lstStyle/>
          <a:p>
            <a:r>
              <a:rPr lang="en-GB" dirty="0" smtClean="0"/>
              <a:t>Nested Raid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100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37" y="6286500"/>
            <a:ext cx="23907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 descr="http://upload.wikimedia.org/wikipedia/commons/0/0d/RAID_1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2286000"/>
            <a:ext cx="7387037" cy="378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28458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610</Words>
  <Application>Microsoft Office PowerPoint</Application>
  <PresentationFormat>On-screen Show (4:3)</PresentationFormat>
  <Paragraphs>203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Rotational Ordering</vt:lpstr>
      <vt:lpstr>Example</vt:lpstr>
      <vt:lpstr>RAID</vt:lpstr>
      <vt:lpstr>Raid 0</vt:lpstr>
      <vt:lpstr>Raid 1</vt:lpstr>
      <vt:lpstr>Raid 2 &amp;3</vt:lpstr>
      <vt:lpstr>Raid 4/5/6</vt:lpstr>
      <vt:lpstr>Nested Raid</vt:lpstr>
      <vt:lpstr>Nested Raid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Sahota, Vijay (vijay.sahota@canterbury.ac.uk)</dc:creator>
  <cp:lastModifiedBy>Vijay Sahota</cp:lastModifiedBy>
  <cp:revision>68</cp:revision>
  <dcterms:created xsi:type="dcterms:W3CDTF">2006-08-16T00:00:00Z</dcterms:created>
  <dcterms:modified xsi:type="dcterms:W3CDTF">2014-04-23T18:50:23Z</dcterms:modified>
</cp:coreProperties>
</file>