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522" r:id="rId2"/>
    <p:sldId id="523" r:id="rId3"/>
    <p:sldId id="628" r:id="rId4"/>
    <p:sldId id="605" r:id="rId5"/>
    <p:sldId id="630" r:id="rId6"/>
    <p:sldId id="629" r:id="rId7"/>
    <p:sldId id="631" r:id="rId8"/>
    <p:sldId id="632" r:id="rId9"/>
    <p:sldId id="633" r:id="rId10"/>
    <p:sldId id="634" r:id="rId11"/>
    <p:sldId id="635" r:id="rId12"/>
    <p:sldId id="638" r:id="rId13"/>
    <p:sldId id="645" r:id="rId14"/>
    <p:sldId id="639" r:id="rId15"/>
    <p:sldId id="640" r:id="rId16"/>
    <p:sldId id="641" r:id="rId17"/>
    <p:sldId id="647" r:id="rId18"/>
    <p:sldId id="642" r:id="rId19"/>
    <p:sldId id="648" r:id="rId20"/>
    <p:sldId id="643" r:id="rId21"/>
    <p:sldId id="644" r:id="rId22"/>
    <p:sldId id="636" r:id="rId23"/>
    <p:sldId id="637" r:id="rId24"/>
    <p:sldId id="650" r:id="rId25"/>
    <p:sldId id="651" r:id="rId26"/>
    <p:sldId id="652" r:id="rId27"/>
    <p:sldId id="653" r:id="rId28"/>
    <p:sldId id="654" r:id="rId29"/>
    <p:sldId id="663" r:id="rId30"/>
    <p:sldId id="664" r:id="rId31"/>
    <p:sldId id="665" r:id="rId32"/>
    <p:sldId id="666" r:id="rId33"/>
    <p:sldId id="667" r:id="rId34"/>
    <p:sldId id="661" r:id="rId35"/>
    <p:sldId id="662" r:id="rId36"/>
  </p:sldIdLst>
  <p:sldSz cx="9144000" cy="6858000" type="screen4x3"/>
  <p:notesSz cx="7099300" cy="10234613"/>
  <p:embeddedFontLst>
    <p:embeddedFont>
      <p:font typeface="Verdana" pitchFamily="34" charset="0"/>
      <p:regular r:id="rId39"/>
      <p:bold r:id="rId40"/>
      <p:italic r:id="rId41"/>
      <p:boldItalic r:id="rId42"/>
    </p:embeddedFont>
    <p:embeddedFont>
      <p:font typeface="Arial Narrow" pitchFamily="34" charset="0"/>
      <p:regular r:id="rId43"/>
      <p:bold r:id="rId44"/>
      <p:italic r:id="rId45"/>
      <p:boldItalic r:id="rId46"/>
    </p:embeddedFont>
    <p:embeddedFont>
      <p:font typeface="Monotype Sorts"/>
      <p:regular r:id="rId47"/>
    </p:embeddedFont>
  </p:embeddedFontLst>
  <p:kinsoku lang="ko-KR" invalStChars="、。，．：；？！’”）〕］｝〉》」』】°′″℃￠％!%),.:;?]}'&quot;&gt;" invalEndChars="‘“（〔［｛〈《「『【￥＄\￦￡([{&lt;$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000" i="1" kern="1200">
        <a:solidFill>
          <a:srgbClr val="FFFF00"/>
        </a:solidFill>
        <a:latin typeface="Times New Roman" pitchFamily="18" charset="0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i="1" kern="1200">
        <a:solidFill>
          <a:srgbClr val="FFFF00"/>
        </a:solidFill>
        <a:latin typeface="Times New Roman" pitchFamily="18" charset="0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i="1" kern="1200">
        <a:solidFill>
          <a:srgbClr val="FFFF00"/>
        </a:solidFill>
        <a:latin typeface="Times New Roman" pitchFamily="18" charset="0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i="1" kern="1200">
        <a:solidFill>
          <a:srgbClr val="FFFF00"/>
        </a:solidFill>
        <a:latin typeface="Times New Roman" pitchFamily="18" charset="0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i="1" kern="1200">
        <a:solidFill>
          <a:srgbClr val="FFFF00"/>
        </a:solidFill>
        <a:latin typeface="Times New Roman" pitchFamily="18" charset="0"/>
        <a:ea typeface="굴림" charset="-127"/>
        <a:cs typeface="+mn-cs"/>
      </a:defRPr>
    </a:lvl5pPr>
    <a:lvl6pPr marL="2286000" algn="l" defTabSz="914400" rtl="0" eaLnBrk="1" latinLnBrk="1" hangingPunct="1">
      <a:defRPr kumimoji="1" sz="2000" i="1" kern="1200">
        <a:solidFill>
          <a:srgbClr val="FFFF00"/>
        </a:solidFill>
        <a:latin typeface="Times New Roman" pitchFamily="18" charset="0"/>
        <a:ea typeface="굴림" charset="-127"/>
        <a:cs typeface="+mn-cs"/>
      </a:defRPr>
    </a:lvl6pPr>
    <a:lvl7pPr marL="2743200" algn="l" defTabSz="914400" rtl="0" eaLnBrk="1" latinLnBrk="1" hangingPunct="1">
      <a:defRPr kumimoji="1" sz="2000" i="1" kern="1200">
        <a:solidFill>
          <a:srgbClr val="FFFF00"/>
        </a:solidFill>
        <a:latin typeface="Times New Roman" pitchFamily="18" charset="0"/>
        <a:ea typeface="굴림" charset="-127"/>
        <a:cs typeface="+mn-cs"/>
      </a:defRPr>
    </a:lvl7pPr>
    <a:lvl8pPr marL="3200400" algn="l" defTabSz="914400" rtl="0" eaLnBrk="1" latinLnBrk="1" hangingPunct="1">
      <a:defRPr kumimoji="1" sz="2000" i="1" kern="1200">
        <a:solidFill>
          <a:srgbClr val="FFFF00"/>
        </a:solidFill>
        <a:latin typeface="Times New Roman" pitchFamily="18" charset="0"/>
        <a:ea typeface="굴림" charset="-127"/>
        <a:cs typeface="+mn-cs"/>
      </a:defRPr>
    </a:lvl8pPr>
    <a:lvl9pPr marL="3657600" algn="l" defTabSz="914400" rtl="0" eaLnBrk="1" latinLnBrk="1" hangingPunct="1">
      <a:defRPr kumimoji="1" sz="2000" i="1" kern="1200">
        <a:solidFill>
          <a:srgbClr val="FFFF00"/>
        </a:solidFill>
        <a:latin typeface="Times New Roman" pitchFamily="18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FF"/>
    <a:srgbClr val="0000F0"/>
    <a:srgbClr val="0000F8"/>
    <a:srgbClr val="0000CC"/>
    <a:srgbClr val="FFFF00"/>
    <a:srgbClr val="A2FFA3"/>
    <a:srgbClr val="F8F8F8"/>
    <a:srgbClr val="EAEAEA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7" autoAdjust="0"/>
    <p:restoredTop sz="91191" autoAdjust="0"/>
  </p:normalViewPr>
  <p:slideViewPr>
    <p:cSldViewPr>
      <p:cViewPr>
        <p:scale>
          <a:sx n="100" d="100"/>
          <a:sy n="100" d="100"/>
        </p:scale>
        <p:origin x="-5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1674" y="-120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042025" y="9229725"/>
            <a:ext cx="555625" cy="509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8038" tIns="48159" rIns="98038" bIns="48159">
            <a:spAutoFit/>
          </a:bodyPr>
          <a:lstStyle/>
          <a:p>
            <a:pPr defTabSz="990600">
              <a:defRPr/>
            </a:pPr>
            <a:fld id="{21E8A5B3-D987-4B7D-90B8-3C5F8E2BCA96}" type="slidenum">
              <a:rPr lang="en-US" altLang="ko-KR" sz="2600" i="0">
                <a:solidFill>
                  <a:schemeClr val="accent1"/>
                </a:solidFill>
                <a:ea typeface="굴림" pitchFamily="50" charset="-127"/>
              </a:rPr>
              <a:pPr defTabSz="990600">
                <a:defRPr/>
              </a:pPr>
              <a:t>‹#›</a:t>
            </a:fld>
            <a:endParaRPr lang="en-US" altLang="ko-KR" sz="2600" i="0">
              <a:solidFill>
                <a:schemeClr val="accent1"/>
              </a:solidFill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1713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038" tIns="48159" rIns="98038" bIns="48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notes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957888" y="757238"/>
            <a:ext cx="555625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8038" tIns="48159" rIns="98038" bIns="48159">
            <a:spAutoFit/>
          </a:bodyPr>
          <a:lstStyle/>
          <a:p>
            <a:pPr defTabSz="990600">
              <a:defRPr/>
            </a:pPr>
            <a:fld id="{A2131F03-680C-4D62-A2CD-4EA69014BA1D}" type="slidenum">
              <a:rPr lang="en-US" altLang="ko-KR" sz="2600" i="0">
                <a:solidFill>
                  <a:schemeClr val="accent1"/>
                </a:solidFill>
                <a:ea typeface="굴림" pitchFamily="50" charset="-127"/>
              </a:rPr>
              <a:pPr defTabSz="990600">
                <a:defRPr/>
              </a:pPr>
              <a:t>‹#›</a:t>
            </a:fld>
            <a:endParaRPr lang="en-US" altLang="ko-KR" sz="2600" i="0">
              <a:solidFill>
                <a:schemeClr val="accent1"/>
              </a:solidFill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774700"/>
            <a:ext cx="4438650" cy="33289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1AB13-87F9-4226-ADA7-FD0B4588D0B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82E2C-423C-4770-B067-639038D9B3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19850" y="342900"/>
            <a:ext cx="2038350" cy="57531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342900"/>
            <a:ext cx="5962650" cy="57531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CF8DA-FFFB-4369-A560-1A4B00E054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0F8A9-077C-4A8E-ACAF-AE6630CB05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7DCB0-381E-4336-B42B-ED1C03E8FB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7512F-19AC-44A8-B7CD-4EF0400998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0CB2B-FCEC-4DB7-8D94-7C27BBEE80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A6691-7AAB-4FDA-972F-95C5C18171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02E6F-31C8-496D-995C-BE25061A4B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F36EC-FAA3-4B81-A6E2-A5DC27C6DD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276C2-741B-476A-90B1-574327A074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44690-568D-4313-A4A5-8B5610F90C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429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rgbClr val="00CECE">
                  <a:gamma/>
                  <a:shade val="20000"/>
                  <a:invGamma/>
                </a:srgbClr>
              </a:gs>
              <a:gs pos="100000">
                <a:srgbClr val="00CECE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2700" y="1676400"/>
            <a:ext cx="9131300" cy="38100"/>
          </a:xfrm>
          <a:prstGeom prst="rect">
            <a:avLst/>
          </a:prstGeom>
          <a:gradFill rotWithShape="0">
            <a:gsLst>
              <a:gs pos="0">
                <a:srgbClr val="000020"/>
              </a:gs>
              <a:gs pos="100000">
                <a:srgbClr val="000020">
                  <a:gamma/>
                  <a:tint val="10196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152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3200" i="0">
                <a:solidFill>
                  <a:schemeClr val="tx1">
                    <a:lumMod val="75000"/>
                  </a:schemeClr>
                </a:solidFill>
                <a:effectLst/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6C286183-2A72-4743-871A-D4BA2BFFEE5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p"/>
        <a:defRPr kumimoji="1" sz="320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p"/>
        <a:defRPr kumimoji="1" sz="2800">
          <a:solidFill>
            <a:schemeClr val="bg2"/>
          </a:solidFill>
          <a:effectLst/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kumimoji="1" sz="2400">
          <a:solidFill>
            <a:schemeClr val="bg2"/>
          </a:solidFill>
          <a:effectLst/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kumimoji="1" sz="2000">
          <a:solidFill>
            <a:schemeClr val="bg2"/>
          </a:solidFill>
          <a:effectLst/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kumimoji="1" sz="2000">
          <a:solidFill>
            <a:schemeClr val="bg2"/>
          </a:solidFill>
          <a:effectLst/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F42404D-4399-4557-927D-D9AC144203BD}" type="slidenum">
              <a:rPr lang="en-US" altLang="ko-KR" smtClean="0">
                <a:ea typeface="굴림" charset="-127"/>
              </a:rPr>
              <a:pPr/>
              <a:t>1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573463" y="1981200"/>
            <a:ext cx="5516562" cy="4114800"/>
          </a:xfrm>
          <a:noFill/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2800" dirty="0" smtClean="0">
                <a:effectLst/>
              </a:rPr>
              <a:t>Chapter 6 introduces an algorithm design technique called “</a:t>
            </a:r>
            <a:r>
              <a:rPr lang="en-US" altLang="ko-KR" sz="2800" b="1" i="1" dirty="0" smtClean="0">
                <a:solidFill>
                  <a:schemeClr val="bg1"/>
                </a:solidFill>
                <a:effectLst/>
              </a:rPr>
              <a:t>Branch and </a:t>
            </a:r>
            <a:r>
              <a:rPr lang="en-US" altLang="ko-KR" sz="2800" b="1" i="1" smtClean="0">
                <a:solidFill>
                  <a:schemeClr val="bg1"/>
                </a:solidFill>
                <a:effectLst/>
              </a:rPr>
              <a:t>Bound</a:t>
            </a:r>
            <a:r>
              <a:rPr lang="en-US" altLang="ko-KR" sz="2800" smtClean="0">
                <a:effectLst/>
              </a:rPr>
              <a:t>”.    </a:t>
            </a:r>
            <a:endParaRPr lang="en-US" altLang="ko-KR" sz="2800" dirty="0" smtClean="0">
              <a:effectLst/>
            </a:endParaRPr>
          </a:p>
          <a:p>
            <a:pPr>
              <a:buFont typeface="Wingdings" pitchFamily="2" charset="2"/>
              <a:buChar char="q"/>
            </a:pPr>
            <a:endParaRPr lang="en-US" altLang="ko-KR" sz="2800" dirty="0" smtClean="0">
              <a:effectLst/>
            </a:endParaRPr>
          </a:p>
        </p:txBody>
      </p:sp>
      <p:pic>
        <p:nvPicPr>
          <p:cNvPr id="2052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89163"/>
            <a:ext cx="4019550" cy="317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6218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762000"/>
          </a:xfrm>
        </p:spPr>
        <p:txBody>
          <a:bodyPr/>
          <a:lstStyle/>
          <a:p>
            <a:pPr marL="838200" indent="-838200">
              <a:lnSpc>
                <a:spcPct val="80000"/>
              </a:lnSpc>
              <a:defRPr/>
            </a:pPr>
            <a:r>
              <a:rPr lang="en-US" altLang="ko-KR" smtClean="0"/>
              <a:t>Chapter 6. Branch and Bound 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366713" y="5472113"/>
            <a:ext cx="27781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sz="2400" b="1" i="0" dirty="0">
                <a:solidFill>
                  <a:schemeClr val="bg2"/>
                </a:solidFill>
                <a:latin typeface="Arial" charset="0"/>
              </a:rPr>
              <a:t>CHAPTER 6</a:t>
            </a:r>
          </a:p>
          <a:p>
            <a:r>
              <a:rPr lang="en-US" altLang="ko-KR" sz="1600" b="1" i="0" dirty="0">
                <a:solidFill>
                  <a:schemeClr val="bg2"/>
                </a:solidFill>
                <a:latin typeface="Arial" charset="0"/>
              </a:rPr>
              <a:t>Foundations of Algorithms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12C7B59-D6BD-40D8-9F4E-99877BB417C1}" type="slidenum">
              <a:rPr lang="en-US" altLang="ko-KR" smtClean="0">
                <a:ea typeface="굴림" charset="-127"/>
              </a:rPr>
              <a:pPr/>
              <a:t>10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6.1 The 0-1 Knapsack Problem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62913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mtClean="0">
                <a:effectLst/>
              </a:rPr>
              <a:t> </a:t>
            </a:r>
            <a:r>
              <a:rPr lang="en-US" altLang="ko-KR" sz="2800" b="1" smtClean="0"/>
              <a:t>Breadth-First Search with Branch and Bound </a:t>
            </a:r>
            <a:endParaRPr lang="en-US" altLang="ko-KR" sz="2800" smtClean="0">
              <a:effectLst/>
            </a:endParaRPr>
          </a:p>
        </p:txBody>
      </p:sp>
      <p:grpSp>
        <p:nvGrpSpPr>
          <p:cNvPr id="11269" name="Group 50"/>
          <p:cNvGrpSpPr>
            <a:grpSpLocks/>
          </p:cNvGrpSpPr>
          <p:nvPr/>
        </p:nvGrpSpPr>
        <p:grpSpPr bwMode="auto">
          <a:xfrm>
            <a:off x="1042988" y="2420938"/>
            <a:ext cx="5905500" cy="4032250"/>
            <a:chOff x="3168" y="1344"/>
            <a:chExt cx="2880" cy="2544"/>
          </a:xfrm>
        </p:grpSpPr>
        <p:sp>
          <p:nvSpPr>
            <p:cNvPr id="11272" name="Rectangle 51"/>
            <p:cNvSpPr>
              <a:spLocks noChangeArrowheads="1"/>
            </p:cNvSpPr>
            <p:nvPr/>
          </p:nvSpPr>
          <p:spPr bwMode="auto">
            <a:xfrm>
              <a:off x="3168" y="1344"/>
              <a:ext cx="2496" cy="25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b="1" i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11273" name="Rectangle 52"/>
            <p:cNvSpPr>
              <a:spLocks noChangeArrowheads="1"/>
            </p:cNvSpPr>
            <p:nvPr/>
          </p:nvSpPr>
          <p:spPr bwMode="auto">
            <a:xfrm>
              <a:off x="3168" y="1392"/>
              <a:ext cx="2880" cy="1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80000"/>
                </a:lnSpc>
                <a:spcBef>
                  <a:spcPct val="50000"/>
                </a:spcBef>
              </a:pPr>
              <a:endParaRPr lang="ko-KR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11270" name="Rectangle 53"/>
          <p:cNvSpPr>
            <a:spLocks noChangeArrowheads="1"/>
          </p:cNvSpPr>
          <p:nvPr/>
        </p:nvSpPr>
        <p:spPr bwMode="auto">
          <a:xfrm>
            <a:off x="1042988" y="2420938"/>
            <a:ext cx="5545137" cy="43116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public static int knapsack2(int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n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,  int[ ]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p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,  int[ ]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w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, int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W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{</a:t>
            </a:r>
            <a:br>
              <a:rPr lang="en-US" altLang="ko-KR" sz="1600" i="0">
                <a:solidFill>
                  <a:srgbClr val="000000"/>
                </a:solidFill>
                <a:latin typeface="Arial" charset="0"/>
              </a:rPr>
            </a:b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queue_of_node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Q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  node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u, v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int maxProfit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endParaRPr lang="en-US" altLang="ko-KR" sz="1600">
              <a:solidFill>
                <a:srgbClr val="000000"/>
              </a:solidFill>
              <a:latin typeface="Arial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    initialize(Q)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    v.level = 0 ; v.profit = 0; v.weight=0 ;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    maxProfit = 0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    enqueue(Q,v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)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while(!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Empty(Q)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){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    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dequeue(Q,v)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          u.level = v.level 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+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1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F8"/>
                </a:solidFill>
                <a:latin typeface="Arial" charset="0"/>
              </a:rPr>
              <a:t>             take care of the left child ;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F8"/>
                </a:solidFill>
                <a:latin typeface="Arial" charset="0"/>
              </a:rPr>
              <a:t>             take care of the right child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}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return maxProfit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  <p:sp>
        <p:nvSpPr>
          <p:cNvPr id="11271" name="Rectangle 54"/>
          <p:cNvSpPr>
            <a:spLocks noChangeArrowheads="1"/>
          </p:cNvSpPr>
          <p:nvPr/>
        </p:nvSpPr>
        <p:spPr bwMode="auto">
          <a:xfrm>
            <a:off x="6300788" y="2565400"/>
            <a:ext cx="2592387" cy="1662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public class  node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{	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    </a:t>
            </a:r>
            <a:r>
              <a:rPr lang="en-US" altLang="ko-KR" sz="1600" b="1" i="0" dirty="0" err="1">
                <a:solidFill>
                  <a:schemeClr val="bg2"/>
                </a:solidFill>
                <a:latin typeface="굴림" charset="-127"/>
              </a:rPr>
              <a:t>int</a:t>
            </a: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level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    </a:t>
            </a:r>
            <a:r>
              <a:rPr lang="en-US" altLang="ko-KR" sz="1600" b="1" i="0" dirty="0" err="1">
                <a:solidFill>
                  <a:schemeClr val="bg2"/>
                </a:solidFill>
                <a:latin typeface="굴림" charset="-127"/>
              </a:rPr>
              <a:t>int</a:t>
            </a: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profit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    </a:t>
            </a:r>
            <a:r>
              <a:rPr lang="en-US" altLang="ko-KR" sz="1600" b="1" i="0" dirty="0" err="1">
                <a:solidFill>
                  <a:schemeClr val="bg2"/>
                </a:solidFill>
                <a:latin typeface="굴림" charset="-127"/>
              </a:rPr>
              <a:t>int</a:t>
            </a: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weight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B84BD86-A2D6-474F-9D95-580BDFD0D1FE}" type="slidenum">
              <a:rPr lang="en-US" altLang="ko-KR" smtClean="0">
                <a:ea typeface="굴림" charset="-127"/>
              </a:rPr>
              <a:pPr/>
              <a:t>11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6.1 The 0-1 Knapsack Problem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62913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mtClean="0">
                <a:effectLst/>
              </a:rPr>
              <a:t> </a:t>
            </a:r>
            <a:r>
              <a:rPr lang="en-US" altLang="ko-KR" sz="2800" b="1" smtClean="0"/>
              <a:t>Breadth-First Search with Branch and Bound </a:t>
            </a:r>
            <a:endParaRPr lang="en-US" altLang="ko-KR" sz="2800" smtClean="0">
              <a:effectLst/>
            </a:endParaRP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1042988" y="2420938"/>
            <a:ext cx="5184775" cy="4032250"/>
            <a:chOff x="3168" y="1344"/>
            <a:chExt cx="2880" cy="2544"/>
          </a:xfrm>
        </p:grpSpPr>
        <p:sp>
          <p:nvSpPr>
            <p:cNvPr id="12300" name="Rectangle 5"/>
            <p:cNvSpPr>
              <a:spLocks noChangeArrowheads="1"/>
            </p:cNvSpPr>
            <p:nvPr/>
          </p:nvSpPr>
          <p:spPr bwMode="auto">
            <a:xfrm>
              <a:off x="3168" y="1344"/>
              <a:ext cx="2496" cy="25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b="1" i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12301" name="Rectangle 6"/>
            <p:cNvSpPr>
              <a:spLocks noChangeArrowheads="1"/>
            </p:cNvSpPr>
            <p:nvPr/>
          </p:nvSpPr>
          <p:spPr bwMode="auto">
            <a:xfrm>
              <a:off x="3168" y="1392"/>
              <a:ext cx="2880" cy="1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80000"/>
                </a:lnSpc>
                <a:spcBef>
                  <a:spcPct val="50000"/>
                </a:spcBef>
              </a:pPr>
              <a:endParaRPr lang="ko-KR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5940425" y="2565400"/>
            <a:ext cx="2592388" cy="1662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public class node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{	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   </a:t>
            </a:r>
            <a:r>
              <a:rPr lang="en-US" altLang="ko-KR" sz="1600" b="1" i="0" dirty="0" err="1">
                <a:solidFill>
                  <a:schemeClr val="bg2"/>
                </a:solidFill>
                <a:latin typeface="굴림" charset="-127"/>
              </a:rPr>
              <a:t>int</a:t>
            </a: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level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   </a:t>
            </a:r>
            <a:r>
              <a:rPr lang="en-US" altLang="ko-KR" sz="1600" b="1" i="0" dirty="0" err="1">
                <a:solidFill>
                  <a:schemeClr val="bg2"/>
                </a:solidFill>
                <a:latin typeface="굴림" charset="-127"/>
              </a:rPr>
              <a:t>int</a:t>
            </a: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profit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   </a:t>
            </a:r>
            <a:r>
              <a:rPr lang="en-US" altLang="ko-KR" sz="1600" b="1" i="0" dirty="0" err="1">
                <a:solidFill>
                  <a:schemeClr val="bg2"/>
                </a:solidFill>
                <a:latin typeface="굴림" charset="-127"/>
              </a:rPr>
              <a:t>int</a:t>
            </a: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weight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}</a:t>
            </a:r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1187450" y="2578100"/>
            <a:ext cx="6048375" cy="30114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u.weight = v.weight 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+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w[u.level]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u.profit = v.profit 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+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p[u.level]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if (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u.weight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&lt;=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W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&amp;&amp;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u.profit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&gt;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maxProfit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    maxProfit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u.profit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if (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bound(u)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&gt;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maxProfit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enqueue(Q,u)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endParaRPr lang="en-US" altLang="ko-KR" sz="1600" i="0">
              <a:solidFill>
                <a:srgbClr val="000000"/>
              </a:solidFill>
              <a:latin typeface="Arial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u.weight = v.weight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u.profit = v.profit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if (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bound(u)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&gt;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maxProfit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enqueue(Q,u)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</a:t>
            </a:r>
          </a:p>
        </p:txBody>
      </p:sp>
      <p:sp>
        <p:nvSpPr>
          <p:cNvPr id="815115" name="AutoShape 11"/>
          <p:cNvSpPr>
            <a:spLocks/>
          </p:cNvSpPr>
          <p:nvPr/>
        </p:nvSpPr>
        <p:spPr bwMode="auto">
          <a:xfrm>
            <a:off x="1179513" y="2773363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15116" name="AutoShape 12"/>
          <p:cNvSpPr>
            <a:spLocks/>
          </p:cNvSpPr>
          <p:nvPr/>
        </p:nvSpPr>
        <p:spPr bwMode="auto">
          <a:xfrm>
            <a:off x="1179513" y="460216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12298" name="Text Box 13"/>
          <p:cNvSpPr txBox="1">
            <a:spLocks noChangeArrowheads="1"/>
          </p:cNvSpPr>
          <p:nvPr/>
        </p:nvSpPr>
        <p:spPr bwMode="auto">
          <a:xfrm>
            <a:off x="336550" y="3230563"/>
            <a:ext cx="83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b="1" i="0" dirty="0">
                <a:solidFill>
                  <a:schemeClr val="bg1"/>
                </a:solidFill>
              </a:rPr>
              <a:t>Left Child</a:t>
            </a:r>
          </a:p>
        </p:txBody>
      </p:sp>
      <p:sp>
        <p:nvSpPr>
          <p:cNvPr id="12299" name="Text Box 14"/>
          <p:cNvSpPr txBox="1">
            <a:spLocks noChangeArrowheads="1"/>
          </p:cNvSpPr>
          <p:nvPr/>
        </p:nvSpPr>
        <p:spPr bwMode="auto">
          <a:xfrm>
            <a:off x="336550" y="4678363"/>
            <a:ext cx="83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b="1" i="0">
                <a:solidFill>
                  <a:schemeClr val="bg1"/>
                </a:solidFill>
              </a:rPr>
              <a:t>Right Child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07B07BC-9217-418A-86B8-130EACF33A6A}" type="slidenum">
              <a:rPr lang="en-US" altLang="ko-KR" smtClean="0">
                <a:ea typeface="굴림" charset="-127"/>
              </a:rPr>
              <a:pPr/>
              <a:t>12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6.1 The 0-1 Knapsack Problem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78813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Best-First</a:t>
            </a:r>
            <a:r>
              <a:rPr lang="en-US" altLang="ko-KR" sz="2800" b="1" dirty="0" smtClean="0"/>
              <a:t> Search with Branch and Bound Pruning</a:t>
            </a:r>
          </a:p>
        </p:txBody>
      </p:sp>
      <p:sp>
        <p:nvSpPr>
          <p:cNvPr id="821262" name="Rectangle 14"/>
          <p:cNvSpPr>
            <a:spLocks noChangeArrowheads="1"/>
          </p:cNvSpPr>
          <p:nvPr/>
        </p:nvSpPr>
        <p:spPr bwMode="auto">
          <a:xfrm>
            <a:off x="1187450" y="2997200"/>
            <a:ext cx="7272338" cy="7571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  <a:defRPr/>
            </a:pPr>
            <a:r>
              <a:rPr lang="en-US" altLang="ko-KR" sz="2400" i="0" dirty="0">
                <a:solidFill>
                  <a:schemeClr val="bg2"/>
                </a:solidFill>
                <a:ea typeface="굴림" pitchFamily="50" charset="-127"/>
              </a:rPr>
              <a:t> uses </a:t>
            </a:r>
            <a:r>
              <a:rPr lang="en-US" altLang="ko-KR" sz="2400" b="1" dirty="0">
                <a:solidFill>
                  <a:schemeClr val="accent1"/>
                </a:solidFill>
                <a:ea typeface="굴림" pitchFamily="50" charset="-127"/>
              </a:rPr>
              <a:t>bound</a:t>
            </a:r>
            <a:r>
              <a:rPr lang="en-US" altLang="ko-KR" sz="2400" i="0" dirty="0">
                <a:solidFill>
                  <a:schemeClr val="bg2"/>
                </a:solidFill>
                <a:ea typeface="굴림" pitchFamily="50" charset="-127"/>
              </a:rPr>
              <a:t> to </a:t>
            </a:r>
            <a:r>
              <a:rPr lang="en-US" altLang="ko-KR" sz="2400" b="1" dirty="0">
                <a:solidFill>
                  <a:schemeClr val="bg1"/>
                </a:solidFill>
                <a:ea typeface="굴림" pitchFamily="50" charset="-127"/>
              </a:rPr>
              <a:t>select a node to expand next</a:t>
            </a:r>
            <a:r>
              <a:rPr lang="en-US" altLang="ko-KR" sz="2400" b="1" i="0" dirty="0">
                <a:solidFill>
                  <a:schemeClr val="bg2"/>
                </a:solidFill>
                <a:ea typeface="굴림" pitchFamily="50" charset="-127"/>
              </a:rPr>
              <a:t>,</a:t>
            </a:r>
            <a:r>
              <a:rPr lang="en-US" altLang="ko-KR" sz="2400" i="0" dirty="0">
                <a:solidFill>
                  <a:schemeClr val="bg2"/>
                </a:solidFill>
                <a:ea typeface="굴림" pitchFamily="50" charset="-127"/>
              </a:rPr>
              <a:t> rather than just determine whether a node is promising	</a:t>
            </a:r>
          </a:p>
        </p:txBody>
      </p:sp>
      <p:sp>
        <p:nvSpPr>
          <p:cNvPr id="821263" name="Rectangle 15"/>
          <p:cNvSpPr>
            <a:spLocks noChangeArrowheads="1"/>
          </p:cNvSpPr>
          <p:nvPr/>
        </p:nvSpPr>
        <p:spPr bwMode="auto">
          <a:xfrm>
            <a:off x="1187450" y="3760788"/>
            <a:ext cx="7272338" cy="7571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  <a:defRPr/>
            </a:pPr>
            <a:r>
              <a:rPr lang="en-US" altLang="ko-KR" sz="2400" i="0" dirty="0">
                <a:solidFill>
                  <a:schemeClr val="bg2"/>
                </a:solidFill>
                <a:ea typeface="굴림" pitchFamily="50" charset="-127"/>
              </a:rPr>
              <a:t> uses a </a:t>
            </a:r>
            <a:r>
              <a:rPr lang="en-US" altLang="ko-KR" sz="2400" b="1" dirty="0">
                <a:solidFill>
                  <a:schemeClr val="bg1"/>
                </a:solidFill>
                <a:ea typeface="굴림" pitchFamily="50" charset="-127"/>
              </a:rPr>
              <a:t>priority queue</a:t>
            </a:r>
            <a:r>
              <a:rPr lang="en-US" altLang="ko-KR" sz="2400" i="0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sz="2400" i="0" dirty="0">
                <a:solidFill>
                  <a:schemeClr val="bg2"/>
                </a:solidFill>
                <a:ea typeface="굴림" pitchFamily="50" charset="-127"/>
              </a:rPr>
              <a:t>of nodes where the priority is determined by the bound value of a node</a:t>
            </a:r>
          </a:p>
        </p:txBody>
      </p:sp>
      <p:sp>
        <p:nvSpPr>
          <p:cNvPr id="821265" name="Rectangle 17"/>
          <p:cNvSpPr>
            <a:spLocks noChangeArrowheads="1"/>
          </p:cNvSpPr>
          <p:nvPr/>
        </p:nvSpPr>
        <p:spPr bwMode="auto">
          <a:xfrm>
            <a:off x="539750" y="2416175"/>
            <a:ext cx="2625725" cy="519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/>
            </a:pPr>
            <a:r>
              <a:rPr lang="en-US" altLang="ko-KR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</a:t>
            </a:r>
            <a:r>
              <a:rPr lang="en-US" altLang="ko-KR" sz="2800" b="1" i="0" dirty="0">
                <a:solidFill>
                  <a:schemeClr val="bg2"/>
                </a:solidFill>
                <a:ea typeface="굴림" pitchFamily="50" charset="-127"/>
              </a:rPr>
              <a:t>Basic Idea</a:t>
            </a:r>
            <a:r>
              <a:rPr lang="en-US" altLang="ko-KR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62" grpId="0" autoUpdateAnimBg="0"/>
      <p:bldP spid="82126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CE55967-2202-483B-A42F-39389B7FE205}" type="slidenum">
              <a:rPr lang="en-US" altLang="ko-KR" smtClean="0">
                <a:ea typeface="굴림" charset="-127"/>
              </a:rPr>
              <a:pPr/>
              <a:t>13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6.1 The 0-1 Knapsack Problem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78813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Best-First</a:t>
            </a:r>
            <a:r>
              <a:rPr lang="en-US" altLang="ko-KR" sz="2800" b="1" dirty="0" smtClean="0"/>
              <a:t> Search with Branch and Bound Pruning</a:t>
            </a:r>
            <a:endParaRPr lang="en-US" altLang="ko-KR" sz="2800" dirty="0" smtClean="0">
              <a:effectLst/>
            </a:endParaRPr>
          </a:p>
        </p:txBody>
      </p:sp>
      <p:sp>
        <p:nvSpPr>
          <p:cNvPr id="835588" name="Rectangle 4"/>
          <p:cNvSpPr>
            <a:spLocks noChangeArrowheads="1"/>
          </p:cNvSpPr>
          <p:nvPr/>
        </p:nvSpPr>
        <p:spPr bwMode="auto">
          <a:xfrm>
            <a:off x="5903913" y="2822575"/>
            <a:ext cx="4572000" cy="192360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                 p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     w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  p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/w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	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1 :    40       2       20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2 :    30       5         6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3 :    50      10        5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4 :    10       5         2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W = 16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835589" name="Rectangle 5"/>
          <p:cNvSpPr>
            <a:spLocks noChangeArrowheads="1"/>
          </p:cNvSpPr>
          <p:nvPr/>
        </p:nvSpPr>
        <p:spPr bwMode="auto">
          <a:xfrm>
            <a:off x="4575175" y="2708275"/>
            <a:ext cx="14366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chemeClr val="bg2"/>
                </a:solidFill>
              </a:rPr>
              <a:t>Example:</a:t>
            </a:r>
          </a:p>
        </p:txBody>
      </p:sp>
      <p:sp>
        <p:nvSpPr>
          <p:cNvPr id="835590" name="Rectangle 6"/>
          <p:cNvSpPr>
            <a:spLocks noChangeArrowheads="1"/>
          </p:cNvSpPr>
          <p:nvPr/>
        </p:nvSpPr>
        <p:spPr bwMode="auto">
          <a:xfrm>
            <a:off x="755650" y="5534025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Queue: { Node</a:t>
            </a:r>
            <a:r>
              <a:rPr lang="en-US" altLang="ko-KR" i="0" baseline="-25000">
                <a:solidFill>
                  <a:schemeClr val="bg2"/>
                </a:solidFill>
              </a:rPr>
              <a:t>o</a:t>
            </a:r>
            <a:r>
              <a:rPr lang="en-US" altLang="ko-KR" i="0">
                <a:solidFill>
                  <a:schemeClr val="bg2"/>
                </a:solidFill>
              </a:rPr>
              <a:t> }</a:t>
            </a:r>
          </a:p>
        </p:txBody>
      </p:sp>
      <p:sp>
        <p:nvSpPr>
          <p:cNvPr id="835591" name="Rectangle 7"/>
          <p:cNvSpPr>
            <a:spLocks noChangeArrowheads="1"/>
          </p:cNvSpPr>
          <p:nvPr/>
        </p:nvSpPr>
        <p:spPr bwMode="auto">
          <a:xfrm>
            <a:off x="755650" y="4881563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Bound on Maximum Possible Profit:     </a:t>
            </a:r>
            <a:endParaRPr lang="en-US" altLang="ko-KR">
              <a:solidFill>
                <a:schemeClr val="bg2"/>
              </a:solidFill>
            </a:endParaRPr>
          </a:p>
        </p:txBody>
      </p:sp>
      <p:sp>
        <p:nvSpPr>
          <p:cNvPr id="835592" name="Rectangle 8"/>
          <p:cNvSpPr>
            <a:spLocks noChangeArrowheads="1"/>
          </p:cNvSpPr>
          <p:nvPr/>
        </p:nvSpPr>
        <p:spPr bwMode="auto">
          <a:xfrm>
            <a:off x="755650" y="5911850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Current best solution = 0</a:t>
            </a:r>
            <a:endParaRPr lang="en-US" altLang="ko-KR" i="0">
              <a:solidFill>
                <a:schemeClr val="bg2"/>
              </a:solidFill>
              <a:latin typeface="굴림" charset="-127"/>
            </a:endParaRPr>
          </a:p>
        </p:txBody>
      </p:sp>
      <p:sp>
        <p:nvSpPr>
          <p:cNvPr id="835593" name="Rectangle 9"/>
          <p:cNvSpPr>
            <a:spLocks noChangeArrowheads="1"/>
          </p:cNvSpPr>
          <p:nvPr/>
        </p:nvSpPr>
        <p:spPr bwMode="auto">
          <a:xfrm>
            <a:off x="1468438" y="5205413"/>
            <a:ext cx="39036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0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40</a:t>
            </a:r>
            <a:r>
              <a:rPr lang="en-US" altLang="ko-KR" i="0" dirty="0">
                <a:solidFill>
                  <a:schemeClr val="bg2"/>
                </a:solidFill>
              </a:rPr>
              <a:t> + 30 + (50 * 9/10) = 115</a:t>
            </a:r>
            <a:endParaRPr lang="en-US" altLang="ko-KR" sz="2400" dirty="0">
              <a:solidFill>
                <a:schemeClr val="bg2"/>
              </a:solidFill>
            </a:endParaRPr>
          </a:p>
        </p:txBody>
      </p:sp>
      <p:sp>
        <p:nvSpPr>
          <p:cNvPr id="835594" name="Oval 10"/>
          <p:cNvSpPr>
            <a:spLocks noChangeArrowheads="1"/>
          </p:cNvSpPr>
          <p:nvPr/>
        </p:nvSpPr>
        <p:spPr bwMode="auto">
          <a:xfrm>
            <a:off x="1979613" y="2924175"/>
            <a:ext cx="576262" cy="6477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rgbClr val="000000"/>
                </a:solidFill>
                <a:latin typeface="굴림" charset="-127"/>
              </a:rPr>
              <a:t>$0</a:t>
            </a:r>
          </a:p>
          <a:p>
            <a:pPr algn="ctr" eaLnBrk="1" latinLnBrk="1" hangingPunct="1"/>
            <a:r>
              <a:rPr lang="en-US" altLang="ko-KR" sz="1200" b="1" i="0">
                <a:solidFill>
                  <a:srgbClr val="000000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rgbClr val="000000"/>
                </a:solidFill>
                <a:latin typeface="굴림" charset="-127"/>
              </a:rPr>
              <a:t>$115</a:t>
            </a:r>
          </a:p>
        </p:txBody>
      </p:sp>
      <p:sp>
        <p:nvSpPr>
          <p:cNvPr id="835595" name="Text Box 11"/>
          <p:cNvSpPr txBox="1">
            <a:spLocks noChangeArrowheads="1"/>
          </p:cNvSpPr>
          <p:nvPr/>
        </p:nvSpPr>
        <p:spPr bwMode="auto">
          <a:xfrm>
            <a:off x="1258888" y="292417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 i="0" dirty="0" err="1">
                <a:solidFill>
                  <a:schemeClr val="bg2"/>
                </a:solidFill>
              </a:rPr>
              <a:t>Node</a:t>
            </a:r>
            <a:r>
              <a:rPr lang="en-US" altLang="ko-KR" sz="1800" b="1" i="0" baseline="-25000" dirty="0" err="1">
                <a:solidFill>
                  <a:schemeClr val="bg2"/>
                </a:solidFill>
              </a:rPr>
              <a:t>o</a:t>
            </a:r>
            <a:endParaRPr lang="en-US" altLang="ko-KR" sz="1800" b="1" i="0" baseline="-25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8" grpId="0"/>
      <p:bldP spid="835589" grpId="0"/>
      <p:bldP spid="835590" grpId="0"/>
      <p:bldP spid="835591" grpId="0"/>
      <p:bldP spid="835592" grpId="0"/>
      <p:bldP spid="835593" grpId="0"/>
      <p:bldP spid="835594" grpId="0" animBg="1"/>
      <p:bldP spid="8355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2B01711-038B-4D5C-9C8E-3E062CCBE4A6}" type="slidenum">
              <a:rPr lang="en-US" altLang="ko-KR" smtClean="0">
                <a:ea typeface="굴림" charset="-127"/>
              </a:rPr>
              <a:pPr/>
              <a:t>14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6.1 The 0-1 Knapsack Problem</a:t>
            </a: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78813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Best-First</a:t>
            </a:r>
            <a:r>
              <a:rPr lang="en-US" altLang="ko-KR" sz="2800" b="1" dirty="0" smtClean="0"/>
              <a:t> Search with Branch and Bound Pruning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5903913" y="2822575"/>
            <a:ext cx="4572000" cy="192360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                 p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     w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  p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/w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	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1 :    40       2       20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2 :    30       5         6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3 :    50      10        5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4 :    10       5         2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W = 16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4572000" y="2708275"/>
            <a:ext cx="14366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chemeClr val="bg2"/>
                </a:solidFill>
              </a:rPr>
              <a:t>Example:</a:t>
            </a:r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2052638" y="2924175"/>
            <a:ext cx="576262" cy="6477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$0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$115</a:t>
            </a:r>
          </a:p>
        </p:txBody>
      </p:sp>
      <p:sp>
        <p:nvSpPr>
          <p:cNvPr id="823303" name="Rectangle 7"/>
          <p:cNvSpPr>
            <a:spLocks noChangeArrowheads="1"/>
          </p:cNvSpPr>
          <p:nvPr/>
        </p:nvSpPr>
        <p:spPr bwMode="auto">
          <a:xfrm>
            <a:off x="614363" y="5607050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Queue: { Node</a:t>
            </a:r>
            <a:r>
              <a:rPr lang="en-US" altLang="ko-KR" i="0" baseline="-25000">
                <a:solidFill>
                  <a:schemeClr val="bg2"/>
                </a:solidFill>
              </a:rPr>
              <a:t>1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2</a:t>
            </a:r>
            <a:r>
              <a:rPr lang="en-US" altLang="ko-KR" i="0">
                <a:solidFill>
                  <a:schemeClr val="bg2"/>
                </a:solidFill>
              </a:rPr>
              <a:t> }</a:t>
            </a:r>
          </a:p>
        </p:txBody>
      </p:sp>
      <p:sp>
        <p:nvSpPr>
          <p:cNvPr id="823304" name="Rectangle 8"/>
          <p:cNvSpPr>
            <a:spLocks noChangeArrowheads="1"/>
          </p:cNvSpPr>
          <p:nvPr/>
        </p:nvSpPr>
        <p:spPr bwMode="auto">
          <a:xfrm>
            <a:off x="614363" y="4652963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Bound on Maximum Possible Profit:       </a:t>
            </a:r>
            <a:endParaRPr lang="en-US" altLang="ko-KR">
              <a:solidFill>
                <a:schemeClr val="bg2"/>
              </a:solidFill>
            </a:endParaRPr>
          </a:p>
        </p:txBody>
      </p:sp>
      <p:sp>
        <p:nvSpPr>
          <p:cNvPr id="823305" name="Rectangle 9"/>
          <p:cNvSpPr>
            <a:spLocks noChangeArrowheads="1"/>
          </p:cNvSpPr>
          <p:nvPr/>
        </p:nvSpPr>
        <p:spPr bwMode="auto">
          <a:xfrm>
            <a:off x="614363" y="5984875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Current best solution = 40</a:t>
            </a:r>
            <a:endParaRPr lang="en-US" altLang="ko-KR" i="0">
              <a:solidFill>
                <a:schemeClr val="bg2"/>
              </a:solidFill>
              <a:latin typeface="굴림" charset="-127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71550" y="3500438"/>
            <a:ext cx="2930525" cy="930275"/>
            <a:chOff x="612" y="2213"/>
            <a:chExt cx="1846" cy="586"/>
          </a:xfrm>
        </p:grpSpPr>
        <p:sp>
          <p:nvSpPr>
            <p:cNvPr id="15374" name="Oval 11"/>
            <p:cNvSpPr>
              <a:spLocks noChangeArrowheads="1"/>
            </p:cNvSpPr>
            <p:nvPr/>
          </p:nvSpPr>
          <p:spPr bwMode="auto">
            <a:xfrm>
              <a:off x="1610" y="2341"/>
              <a:ext cx="369" cy="35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82</a:t>
              </a:r>
            </a:p>
          </p:txBody>
        </p:sp>
        <p:sp>
          <p:nvSpPr>
            <p:cNvPr id="15375" name="Oval 12"/>
            <p:cNvSpPr>
              <a:spLocks noChangeArrowheads="1"/>
            </p:cNvSpPr>
            <p:nvPr/>
          </p:nvSpPr>
          <p:spPr bwMode="auto">
            <a:xfrm>
              <a:off x="975" y="2341"/>
              <a:ext cx="375" cy="36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40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2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115</a:t>
              </a:r>
            </a:p>
          </p:txBody>
        </p:sp>
        <p:sp>
          <p:nvSpPr>
            <p:cNvPr id="823309" name="Line 13"/>
            <p:cNvSpPr>
              <a:spLocks noChangeShapeType="1"/>
            </p:cNvSpPr>
            <p:nvPr/>
          </p:nvSpPr>
          <p:spPr bwMode="auto">
            <a:xfrm flipH="1">
              <a:off x="1293" y="2226"/>
              <a:ext cx="143" cy="1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23310" name="Line 14"/>
            <p:cNvSpPr>
              <a:spLocks noChangeShapeType="1"/>
            </p:cNvSpPr>
            <p:nvPr/>
          </p:nvSpPr>
          <p:spPr bwMode="auto">
            <a:xfrm>
              <a:off x="1543" y="2213"/>
              <a:ext cx="158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15378" name="Text Box 15"/>
            <p:cNvSpPr txBox="1">
              <a:spLocks noChangeArrowheads="1"/>
            </p:cNvSpPr>
            <p:nvPr/>
          </p:nvSpPr>
          <p:spPr bwMode="auto">
            <a:xfrm>
              <a:off x="612" y="2523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5379" name="Text Box 16"/>
            <p:cNvSpPr txBox="1">
              <a:spLocks noChangeArrowheads="1"/>
            </p:cNvSpPr>
            <p:nvPr/>
          </p:nvSpPr>
          <p:spPr bwMode="auto">
            <a:xfrm>
              <a:off x="1882" y="256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2</a:t>
              </a:r>
            </a:p>
          </p:txBody>
        </p:sp>
      </p:grpSp>
      <p:sp>
        <p:nvSpPr>
          <p:cNvPr id="823313" name="Rectangle 17"/>
          <p:cNvSpPr>
            <a:spLocks noChangeArrowheads="1"/>
          </p:cNvSpPr>
          <p:nvPr/>
        </p:nvSpPr>
        <p:spPr bwMode="auto">
          <a:xfrm>
            <a:off x="1327150" y="4941888"/>
            <a:ext cx="3903663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1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40</a:t>
            </a:r>
            <a:r>
              <a:rPr lang="en-US" altLang="ko-KR" i="0" dirty="0">
                <a:solidFill>
                  <a:schemeClr val="bg2"/>
                </a:solidFill>
              </a:rPr>
              <a:t> + 30 + (50 * 9/10) = 115</a:t>
            </a:r>
            <a:endParaRPr lang="en-US" altLang="ko-KR" sz="2400" dirty="0">
              <a:solidFill>
                <a:schemeClr val="bg2"/>
              </a:solidFill>
            </a:endParaRPr>
          </a:p>
        </p:txBody>
      </p:sp>
      <p:sp>
        <p:nvSpPr>
          <p:cNvPr id="823314" name="Rectangle 18"/>
          <p:cNvSpPr>
            <a:spLocks noChangeArrowheads="1"/>
          </p:cNvSpPr>
          <p:nvPr/>
        </p:nvSpPr>
        <p:spPr bwMode="auto">
          <a:xfrm>
            <a:off x="1335088" y="5264150"/>
            <a:ext cx="421461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2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 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i="0" dirty="0">
                <a:solidFill>
                  <a:schemeClr val="bg2"/>
                </a:solidFill>
              </a:rPr>
              <a:t> + 30 + 50  + (10*1/5)  = 82</a:t>
            </a:r>
            <a:endParaRPr lang="en-US" altLang="ko-KR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303" grpId="0"/>
      <p:bldP spid="823304" grpId="0"/>
      <p:bldP spid="823305" grpId="0"/>
      <p:bldP spid="823313" grpId="0"/>
      <p:bldP spid="8233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D253B4B-29A3-4135-AC4A-19E896AAC6FE}" type="slidenum">
              <a:rPr lang="en-US" altLang="ko-KR" smtClean="0">
                <a:ea typeface="굴림" charset="-127"/>
              </a:rPr>
              <a:pPr/>
              <a:t>15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6.1 The 0-1 Knapsack Problem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5025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Best-First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/>
              <a:t>Search with Branch and Bound Pruning</a:t>
            </a: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2124075" y="2917825"/>
            <a:ext cx="576263" cy="6477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$0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$115</a:t>
            </a:r>
          </a:p>
        </p:txBody>
      </p:sp>
      <p:sp>
        <p:nvSpPr>
          <p:cNvPr id="825349" name="Rectangle 5"/>
          <p:cNvSpPr>
            <a:spLocks noChangeArrowheads="1"/>
          </p:cNvSpPr>
          <p:nvPr/>
        </p:nvSpPr>
        <p:spPr bwMode="auto">
          <a:xfrm>
            <a:off x="4214813" y="5175250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Queue: { Node</a:t>
            </a:r>
            <a:r>
              <a:rPr lang="en-US" altLang="ko-KR" i="0" baseline="-25000">
                <a:solidFill>
                  <a:schemeClr val="bg2"/>
                </a:solidFill>
              </a:rPr>
              <a:t>3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4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2</a:t>
            </a:r>
            <a:r>
              <a:rPr lang="en-US" altLang="ko-KR" i="0">
                <a:solidFill>
                  <a:schemeClr val="bg2"/>
                </a:solidFill>
              </a:rPr>
              <a:t> }</a:t>
            </a:r>
          </a:p>
        </p:txBody>
      </p:sp>
      <p:sp>
        <p:nvSpPr>
          <p:cNvPr id="825350" name="Rectangle 6"/>
          <p:cNvSpPr>
            <a:spLocks noChangeArrowheads="1"/>
          </p:cNvSpPr>
          <p:nvPr/>
        </p:nvSpPr>
        <p:spPr bwMode="auto">
          <a:xfrm>
            <a:off x="4214813" y="4149725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Bound on Maximum Possible Profit:      </a:t>
            </a:r>
            <a:endParaRPr lang="en-US" altLang="ko-KR">
              <a:solidFill>
                <a:schemeClr val="bg2"/>
              </a:solidFill>
            </a:endParaRPr>
          </a:p>
        </p:txBody>
      </p:sp>
      <p:sp>
        <p:nvSpPr>
          <p:cNvPr id="825351" name="Rectangle 7"/>
          <p:cNvSpPr>
            <a:spLocks noChangeArrowheads="1"/>
          </p:cNvSpPr>
          <p:nvPr/>
        </p:nvSpPr>
        <p:spPr bwMode="auto">
          <a:xfrm>
            <a:off x="4214813" y="5553075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Current best solution = 70</a:t>
            </a:r>
            <a:endParaRPr lang="en-US" altLang="ko-KR" i="0">
              <a:solidFill>
                <a:schemeClr val="bg2"/>
              </a:solidFill>
              <a:latin typeface="굴림" charset="-127"/>
            </a:endParaRPr>
          </a:p>
        </p:txBody>
      </p:sp>
      <p:sp>
        <p:nvSpPr>
          <p:cNvPr id="16393" name="Oval 8"/>
          <p:cNvSpPr>
            <a:spLocks noChangeArrowheads="1"/>
          </p:cNvSpPr>
          <p:nvPr/>
        </p:nvSpPr>
        <p:spPr bwMode="auto">
          <a:xfrm>
            <a:off x="2627313" y="3709988"/>
            <a:ext cx="585787" cy="5619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82</a:t>
            </a:r>
          </a:p>
        </p:txBody>
      </p:sp>
      <p:sp>
        <p:nvSpPr>
          <p:cNvPr id="16394" name="Oval 9"/>
          <p:cNvSpPr>
            <a:spLocks noChangeArrowheads="1"/>
          </p:cNvSpPr>
          <p:nvPr/>
        </p:nvSpPr>
        <p:spPr bwMode="auto">
          <a:xfrm>
            <a:off x="1619250" y="3709988"/>
            <a:ext cx="595313" cy="5746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115</a:t>
            </a:r>
          </a:p>
        </p:txBody>
      </p:sp>
      <p:sp>
        <p:nvSpPr>
          <p:cNvPr id="825354" name="Line 10"/>
          <p:cNvSpPr>
            <a:spLocks noChangeShapeType="1"/>
          </p:cNvSpPr>
          <p:nvPr/>
        </p:nvSpPr>
        <p:spPr bwMode="auto">
          <a:xfrm flipH="1">
            <a:off x="2124075" y="3527425"/>
            <a:ext cx="227013" cy="254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25355" name="Line 11"/>
          <p:cNvSpPr>
            <a:spLocks noChangeShapeType="1"/>
          </p:cNvSpPr>
          <p:nvPr/>
        </p:nvSpPr>
        <p:spPr bwMode="auto">
          <a:xfrm>
            <a:off x="2520950" y="3506788"/>
            <a:ext cx="250825" cy="2746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25356" name="Rectangle 12"/>
          <p:cNvSpPr>
            <a:spLocks noChangeArrowheads="1"/>
          </p:cNvSpPr>
          <p:nvPr/>
        </p:nvSpPr>
        <p:spPr bwMode="auto">
          <a:xfrm>
            <a:off x="4716463" y="4475163"/>
            <a:ext cx="39036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3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40</a:t>
            </a:r>
            <a:r>
              <a:rPr lang="en-US" altLang="ko-KR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30</a:t>
            </a:r>
            <a:r>
              <a:rPr lang="en-US" altLang="ko-KR" i="0" dirty="0">
                <a:solidFill>
                  <a:schemeClr val="bg2"/>
                </a:solidFill>
              </a:rPr>
              <a:t> + (50 * 9/10) = 115</a:t>
            </a:r>
            <a:endParaRPr lang="en-US" altLang="ko-KR" sz="2400" dirty="0">
              <a:solidFill>
                <a:schemeClr val="bg2"/>
              </a:solidFill>
            </a:endParaRPr>
          </a:p>
        </p:txBody>
      </p:sp>
      <p:sp>
        <p:nvSpPr>
          <p:cNvPr id="825357" name="Rectangle 13"/>
          <p:cNvSpPr>
            <a:spLocks noChangeArrowheads="1"/>
          </p:cNvSpPr>
          <p:nvPr/>
        </p:nvSpPr>
        <p:spPr bwMode="auto">
          <a:xfrm>
            <a:off x="4724400" y="4797425"/>
            <a:ext cx="408637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4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40</a:t>
            </a:r>
            <a:r>
              <a:rPr lang="en-US" altLang="ko-KR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i="0" dirty="0">
                <a:solidFill>
                  <a:schemeClr val="bg2"/>
                </a:solidFill>
              </a:rPr>
              <a:t> + 50  + (10*4/5)  = 98</a:t>
            </a:r>
            <a:endParaRPr lang="en-US" altLang="ko-KR" sz="2400" dirty="0">
              <a:solidFill>
                <a:schemeClr val="bg2"/>
              </a:solidFill>
            </a:endParaRPr>
          </a:p>
        </p:txBody>
      </p:sp>
      <p:sp>
        <p:nvSpPr>
          <p:cNvPr id="16399" name="Rectangle 14"/>
          <p:cNvSpPr>
            <a:spLocks noChangeArrowheads="1"/>
          </p:cNvSpPr>
          <p:nvPr/>
        </p:nvSpPr>
        <p:spPr bwMode="auto">
          <a:xfrm>
            <a:off x="5903913" y="2606675"/>
            <a:ext cx="4572000" cy="192360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                 p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     w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  p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/w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	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1 :    40       2       20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2 :    30       5         6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3 :    50      10        5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4 :    10       5         2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W = 16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4572000" y="2492375"/>
            <a:ext cx="14366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chemeClr val="bg2"/>
                </a:solidFill>
              </a:rPr>
              <a:t>Example: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77875" y="4241800"/>
            <a:ext cx="1755775" cy="1058863"/>
            <a:chOff x="490" y="2672"/>
            <a:chExt cx="1106" cy="667"/>
          </a:xfrm>
        </p:grpSpPr>
        <p:sp>
          <p:nvSpPr>
            <p:cNvPr id="16405" name="Oval 17"/>
            <p:cNvSpPr>
              <a:spLocks noChangeArrowheads="1"/>
            </p:cNvSpPr>
            <p:nvPr/>
          </p:nvSpPr>
          <p:spPr bwMode="auto">
            <a:xfrm>
              <a:off x="1066" y="2787"/>
              <a:ext cx="369" cy="35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40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2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98</a:t>
              </a:r>
            </a:p>
          </p:txBody>
        </p:sp>
        <p:sp>
          <p:nvSpPr>
            <p:cNvPr id="16406" name="Oval 18"/>
            <p:cNvSpPr>
              <a:spLocks noChangeArrowheads="1"/>
            </p:cNvSpPr>
            <p:nvPr/>
          </p:nvSpPr>
          <p:spPr bwMode="auto">
            <a:xfrm>
              <a:off x="612" y="2787"/>
              <a:ext cx="375" cy="36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70</a:t>
              </a:r>
            </a:p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7</a:t>
              </a:r>
            </a:p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115</a:t>
              </a:r>
            </a:p>
          </p:txBody>
        </p:sp>
        <p:sp>
          <p:nvSpPr>
            <p:cNvPr id="825363" name="Line 19"/>
            <p:cNvSpPr>
              <a:spLocks noChangeShapeType="1"/>
            </p:cNvSpPr>
            <p:nvPr/>
          </p:nvSpPr>
          <p:spPr bwMode="auto">
            <a:xfrm flipH="1">
              <a:off x="930" y="2672"/>
              <a:ext cx="143" cy="1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25364" name="Line 20"/>
            <p:cNvSpPr>
              <a:spLocks noChangeShapeType="1"/>
            </p:cNvSpPr>
            <p:nvPr/>
          </p:nvSpPr>
          <p:spPr bwMode="auto">
            <a:xfrm>
              <a:off x="1202" y="2704"/>
              <a:ext cx="90" cy="9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16409" name="Text Box 21"/>
            <p:cNvSpPr txBox="1">
              <a:spLocks noChangeArrowheads="1"/>
            </p:cNvSpPr>
            <p:nvPr/>
          </p:nvSpPr>
          <p:spPr bwMode="auto">
            <a:xfrm>
              <a:off x="490" y="310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6410" name="Text Box 22"/>
            <p:cNvSpPr txBox="1">
              <a:spLocks noChangeArrowheads="1"/>
            </p:cNvSpPr>
            <p:nvPr/>
          </p:nvSpPr>
          <p:spPr bwMode="auto">
            <a:xfrm>
              <a:off x="1020" y="310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4</a:t>
              </a:r>
            </a:p>
          </p:txBody>
        </p:sp>
      </p:grpSp>
      <p:sp>
        <p:nvSpPr>
          <p:cNvPr id="825376" name="Oval 32"/>
          <p:cNvSpPr>
            <a:spLocks noChangeArrowheads="1"/>
          </p:cNvSpPr>
          <p:nvPr/>
        </p:nvSpPr>
        <p:spPr bwMode="auto">
          <a:xfrm>
            <a:off x="1692275" y="4429132"/>
            <a:ext cx="585788" cy="5619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98</a:t>
            </a:r>
          </a:p>
        </p:txBody>
      </p:sp>
      <p:sp>
        <p:nvSpPr>
          <p:cNvPr id="825377" name="Oval 33"/>
          <p:cNvSpPr>
            <a:spLocks noChangeArrowheads="1"/>
          </p:cNvSpPr>
          <p:nvPr/>
        </p:nvSpPr>
        <p:spPr bwMode="auto">
          <a:xfrm>
            <a:off x="971550" y="4430719"/>
            <a:ext cx="595313" cy="5746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70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7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115</a:t>
            </a:r>
          </a:p>
        </p:txBody>
      </p:sp>
      <p:sp>
        <p:nvSpPr>
          <p:cNvPr id="16404" name="Rectangle 43"/>
          <p:cNvSpPr>
            <a:spLocks noChangeArrowheads="1"/>
          </p:cNvSpPr>
          <p:nvPr/>
        </p:nvSpPr>
        <p:spPr bwMode="auto">
          <a:xfrm>
            <a:off x="3059113" y="4076700"/>
            <a:ext cx="7683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 i="0">
                <a:solidFill>
                  <a:schemeClr val="bg2"/>
                </a:solidFill>
              </a:rPr>
              <a:t>Node</a:t>
            </a:r>
            <a:r>
              <a:rPr lang="en-US" altLang="ko-KR" sz="1800" b="1" i="0" baseline="-25000">
                <a:solidFill>
                  <a:schemeClr val="bg2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9" grpId="0"/>
      <p:bldP spid="825350" grpId="0"/>
      <p:bldP spid="825351" grpId="0"/>
      <p:bldP spid="825356" grpId="0"/>
      <p:bldP spid="825357" grpId="0"/>
      <p:bldP spid="825376" grpId="0" animBg="1"/>
      <p:bldP spid="8253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1ABDEF8-A6EE-4758-9564-7DD6C713E551}" type="slidenum">
              <a:rPr lang="en-US" altLang="ko-KR" smtClean="0">
                <a:ea typeface="굴림" charset="-127"/>
              </a:rPr>
              <a:pPr/>
              <a:t>16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6.1 The 0-1 Knapsack Problem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78813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sz="2800" b="1" i="1" dirty="0" smtClean="0"/>
              <a:t>Best-First</a:t>
            </a:r>
            <a:r>
              <a:rPr lang="en-US" altLang="ko-KR" sz="2800" b="1" dirty="0" smtClean="0"/>
              <a:t> Search with Branch and Bound Pruning</a:t>
            </a:r>
          </a:p>
        </p:txBody>
      </p:sp>
      <p:sp>
        <p:nvSpPr>
          <p:cNvPr id="827397" name="Rectangle 5"/>
          <p:cNvSpPr>
            <a:spLocks noChangeArrowheads="1"/>
          </p:cNvSpPr>
          <p:nvPr/>
        </p:nvSpPr>
        <p:spPr bwMode="auto">
          <a:xfrm>
            <a:off x="4214813" y="4149725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Bound on Maximum Possible Profit:      </a:t>
            </a:r>
            <a:endParaRPr lang="en-US" altLang="ko-KR">
              <a:solidFill>
                <a:schemeClr val="bg2"/>
              </a:solidFill>
            </a:endParaRPr>
          </a:p>
        </p:txBody>
      </p:sp>
      <p:sp>
        <p:nvSpPr>
          <p:cNvPr id="827398" name="Rectangle 6"/>
          <p:cNvSpPr>
            <a:spLocks noChangeArrowheads="1"/>
          </p:cNvSpPr>
          <p:nvPr/>
        </p:nvSpPr>
        <p:spPr bwMode="auto">
          <a:xfrm>
            <a:off x="4211638" y="5535613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Current best solution = 70</a:t>
            </a:r>
            <a:endParaRPr lang="en-US" altLang="ko-KR" i="0">
              <a:solidFill>
                <a:schemeClr val="bg2"/>
              </a:solidFill>
              <a:latin typeface="굴림" charset="-127"/>
            </a:endParaRPr>
          </a:p>
        </p:txBody>
      </p:sp>
      <p:sp>
        <p:nvSpPr>
          <p:cNvPr id="827399" name="Rectangle 7"/>
          <p:cNvSpPr>
            <a:spLocks noChangeArrowheads="1"/>
          </p:cNvSpPr>
          <p:nvPr/>
        </p:nvSpPr>
        <p:spPr bwMode="auto">
          <a:xfrm>
            <a:off x="4716463" y="4475163"/>
            <a:ext cx="266130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5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0 (overweight)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827400" name="Rectangle 8"/>
          <p:cNvSpPr>
            <a:spLocks noChangeArrowheads="1"/>
          </p:cNvSpPr>
          <p:nvPr/>
        </p:nvSpPr>
        <p:spPr bwMode="auto">
          <a:xfrm>
            <a:off x="4724400" y="4797425"/>
            <a:ext cx="352692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6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40</a:t>
            </a:r>
            <a:r>
              <a:rPr lang="en-US" altLang="ko-KR" i="0" dirty="0">
                <a:solidFill>
                  <a:schemeClr val="bg2"/>
                </a:solidFill>
              </a:rPr>
              <a:t> +  </a:t>
            </a:r>
            <a:r>
              <a:rPr lang="en-US" altLang="ko-KR" b="1" i="0" dirty="0">
                <a:solidFill>
                  <a:schemeClr val="bg1"/>
                </a:solidFill>
              </a:rPr>
              <a:t>30</a:t>
            </a:r>
            <a:r>
              <a:rPr lang="en-US" altLang="ko-KR" b="1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i="0" dirty="0">
                <a:solidFill>
                  <a:schemeClr val="bg2"/>
                </a:solidFill>
              </a:rPr>
              <a:t>  + 10  = 80</a:t>
            </a:r>
            <a:endParaRPr lang="en-US" altLang="ko-KR" sz="2400" dirty="0">
              <a:solidFill>
                <a:schemeClr val="bg2"/>
              </a:solidFill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5903913" y="2606675"/>
            <a:ext cx="4572000" cy="192360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                 p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     w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  p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/w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	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1 :    40       2       20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2 :    30       5         6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3 :    50      10        5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4 :    10       5         2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W = 16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4572000" y="2492375"/>
            <a:ext cx="14366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chemeClr val="bg2"/>
                </a:solidFill>
              </a:rPr>
              <a:t>Example:</a:t>
            </a:r>
          </a:p>
        </p:txBody>
      </p:sp>
      <p:sp>
        <p:nvSpPr>
          <p:cNvPr id="17419" name="Oval 13"/>
          <p:cNvSpPr>
            <a:spLocks noChangeArrowheads="1"/>
          </p:cNvSpPr>
          <p:nvPr/>
        </p:nvSpPr>
        <p:spPr bwMode="auto">
          <a:xfrm>
            <a:off x="2035175" y="2917825"/>
            <a:ext cx="508000" cy="5476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$0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$115</a:t>
            </a:r>
          </a:p>
        </p:txBody>
      </p:sp>
      <p:sp>
        <p:nvSpPr>
          <p:cNvPr id="17420" name="Oval 14"/>
          <p:cNvSpPr>
            <a:spLocks noChangeArrowheads="1"/>
          </p:cNvSpPr>
          <p:nvPr/>
        </p:nvSpPr>
        <p:spPr bwMode="auto">
          <a:xfrm>
            <a:off x="2478088" y="3587750"/>
            <a:ext cx="515937" cy="4762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82</a:t>
            </a:r>
          </a:p>
        </p:txBody>
      </p:sp>
      <p:sp>
        <p:nvSpPr>
          <p:cNvPr id="17421" name="Oval 15"/>
          <p:cNvSpPr>
            <a:spLocks noChangeArrowheads="1"/>
          </p:cNvSpPr>
          <p:nvPr/>
        </p:nvSpPr>
        <p:spPr bwMode="auto">
          <a:xfrm>
            <a:off x="1590675" y="3587750"/>
            <a:ext cx="523875" cy="4873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115</a:t>
            </a:r>
          </a:p>
        </p:txBody>
      </p:sp>
      <p:sp>
        <p:nvSpPr>
          <p:cNvPr id="827408" name="Line 16"/>
          <p:cNvSpPr>
            <a:spLocks noChangeShapeType="1"/>
          </p:cNvSpPr>
          <p:nvPr/>
        </p:nvSpPr>
        <p:spPr bwMode="auto">
          <a:xfrm flipH="1">
            <a:off x="2035175" y="3433763"/>
            <a:ext cx="200025" cy="214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27409" name="Line 17"/>
          <p:cNvSpPr>
            <a:spLocks noChangeShapeType="1"/>
          </p:cNvSpPr>
          <p:nvPr/>
        </p:nvSpPr>
        <p:spPr bwMode="auto">
          <a:xfrm>
            <a:off x="2384425" y="3416300"/>
            <a:ext cx="220663" cy="231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17424" name="Oval 18"/>
          <p:cNvSpPr>
            <a:spLocks noChangeArrowheads="1"/>
          </p:cNvSpPr>
          <p:nvPr/>
        </p:nvSpPr>
        <p:spPr bwMode="auto">
          <a:xfrm>
            <a:off x="1655763" y="4192588"/>
            <a:ext cx="514350" cy="474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98</a:t>
            </a:r>
          </a:p>
        </p:txBody>
      </p:sp>
      <p:sp>
        <p:nvSpPr>
          <p:cNvPr id="17425" name="Oval 19"/>
          <p:cNvSpPr>
            <a:spLocks noChangeArrowheads="1"/>
          </p:cNvSpPr>
          <p:nvPr/>
        </p:nvSpPr>
        <p:spPr bwMode="auto">
          <a:xfrm>
            <a:off x="1020763" y="4192588"/>
            <a:ext cx="523875" cy="4857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70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7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115</a:t>
            </a:r>
          </a:p>
        </p:txBody>
      </p:sp>
      <p:sp>
        <p:nvSpPr>
          <p:cNvPr id="827412" name="Line 20"/>
          <p:cNvSpPr>
            <a:spLocks noChangeShapeType="1"/>
          </p:cNvSpPr>
          <p:nvPr/>
        </p:nvSpPr>
        <p:spPr bwMode="auto">
          <a:xfrm flipH="1">
            <a:off x="1465263" y="4038600"/>
            <a:ext cx="200025" cy="214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27413" name="Line 21"/>
          <p:cNvSpPr>
            <a:spLocks noChangeShapeType="1"/>
          </p:cNvSpPr>
          <p:nvPr/>
        </p:nvSpPr>
        <p:spPr bwMode="auto">
          <a:xfrm>
            <a:off x="1844675" y="4081463"/>
            <a:ext cx="127000" cy="1222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07950" y="4568825"/>
            <a:ext cx="1409700" cy="1069975"/>
            <a:chOff x="68" y="2878"/>
            <a:chExt cx="888" cy="674"/>
          </a:xfrm>
        </p:grpSpPr>
        <p:grpSp>
          <p:nvGrpSpPr>
            <p:cNvPr id="17433" name="Group 27"/>
            <p:cNvGrpSpPr>
              <a:grpSpLocks/>
            </p:cNvGrpSpPr>
            <p:nvPr/>
          </p:nvGrpSpPr>
          <p:grpSpPr bwMode="auto">
            <a:xfrm>
              <a:off x="68" y="2878"/>
              <a:ext cx="821" cy="674"/>
              <a:chOff x="68" y="2878"/>
              <a:chExt cx="821" cy="674"/>
            </a:xfrm>
          </p:grpSpPr>
          <p:sp>
            <p:nvSpPr>
              <p:cNvPr id="17435" name="Oval 28"/>
              <p:cNvSpPr>
                <a:spLocks noChangeArrowheads="1"/>
              </p:cNvSpPr>
              <p:nvPr/>
            </p:nvSpPr>
            <p:spPr bwMode="auto">
              <a:xfrm>
                <a:off x="564" y="3025"/>
                <a:ext cx="325" cy="3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latinLnBrk="1" hangingPunct="1"/>
                <a:r>
                  <a:rPr lang="en-US" altLang="ko-KR" sz="1200" b="1" i="0" dirty="0">
                    <a:solidFill>
                      <a:schemeClr val="bg2"/>
                    </a:solidFill>
                    <a:latin typeface="굴림" charset="-127"/>
                  </a:rPr>
                  <a:t>70</a:t>
                </a:r>
              </a:p>
              <a:p>
                <a:pPr algn="ctr" eaLnBrk="1" latinLnBrk="1" hangingPunct="1"/>
                <a:r>
                  <a:rPr lang="en-US" altLang="ko-KR" sz="1200" b="1" i="0" dirty="0">
                    <a:solidFill>
                      <a:schemeClr val="bg2"/>
                    </a:solidFill>
                    <a:latin typeface="굴림" charset="-127"/>
                  </a:rPr>
                  <a:t>7</a:t>
                </a:r>
              </a:p>
              <a:p>
                <a:pPr algn="ctr" eaLnBrk="1" latinLnBrk="1" hangingPunct="1"/>
                <a:r>
                  <a:rPr lang="en-US" altLang="ko-KR" sz="1200" b="1" i="0" dirty="0">
                    <a:solidFill>
                      <a:schemeClr val="bg2"/>
                    </a:solidFill>
                    <a:latin typeface="굴림" charset="-127"/>
                  </a:rPr>
                  <a:t>80</a:t>
                </a:r>
              </a:p>
            </p:txBody>
          </p:sp>
          <p:sp>
            <p:nvSpPr>
              <p:cNvPr id="17436" name="Oval 29"/>
              <p:cNvSpPr>
                <a:spLocks noChangeArrowheads="1"/>
              </p:cNvSpPr>
              <p:nvPr/>
            </p:nvSpPr>
            <p:spPr bwMode="auto">
              <a:xfrm>
                <a:off x="204" y="3025"/>
                <a:ext cx="330" cy="30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latinLnBrk="1" hangingPunct="1"/>
                <a:r>
                  <a:rPr lang="en-US" altLang="ko-KR" sz="1200" b="1" i="0" dirty="0">
                    <a:solidFill>
                      <a:schemeClr val="bg2"/>
                    </a:solidFill>
                    <a:latin typeface="굴림" charset="-127"/>
                  </a:rPr>
                  <a:t>120</a:t>
                </a:r>
              </a:p>
              <a:p>
                <a:pPr algn="ctr" eaLnBrk="1" latinLnBrk="1" hangingPunct="1"/>
                <a:r>
                  <a:rPr lang="en-US" altLang="ko-KR" sz="1200" b="1" i="0" dirty="0">
                    <a:solidFill>
                      <a:schemeClr val="bg2"/>
                    </a:solidFill>
                    <a:latin typeface="굴림" charset="-127"/>
                  </a:rPr>
                  <a:t>17</a:t>
                </a:r>
              </a:p>
              <a:p>
                <a:pPr algn="ctr" eaLnBrk="1" latinLnBrk="1" hangingPunct="1"/>
                <a:r>
                  <a:rPr lang="en-US" altLang="ko-KR" sz="1200" b="1" i="0" dirty="0">
                    <a:solidFill>
                      <a:schemeClr val="bg2"/>
                    </a:solidFill>
                    <a:latin typeface="굴림" charset="-127"/>
                  </a:rPr>
                  <a:t>0</a:t>
                </a:r>
              </a:p>
            </p:txBody>
          </p:sp>
          <p:sp>
            <p:nvSpPr>
              <p:cNvPr id="827422" name="Line 30"/>
              <p:cNvSpPr>
                <a:spLocks noChangeShapeType="1"/>
              </p:cNvSpPr>
              <p:nvPr/>
            </p:nvSpPr>
            <p:spPr bwMode="auto">
              <a:xfrm flipH="1">
                <a:off x="484" y="2878"/>
                <a:ext cx="165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굴림" pitchFamily="50" charset="-127"/>
                </a:endParaRPr>
              </a:p>
            </p:txBody>
          </p:sp>
          <p:sp>
            <p:nvSpPr>
              <p:cNvPr id="827423" name="Line 31"/>
              <p:cNvSpPr>
                <a:spLocks noChangeShapeType="1"/>
              </p:cNvSpPr>
              <p:nvPr/>
            </p:nvSpPr>
            <p:spPr bwMode="auto">
              <a:xfrm>
                <a:off x="723" y="2917"/>
                <a:ext cx="40" cy="11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굴림" pitchFamily="50" charset="-127"/>
                </a:endParaRPr>
              </a:p>
            </p:txBody>
          </p:sp>
          <p:sp>
            <p:nvSpPr>
              <p:cNvPr id="17439" name="Text Box 32"/>
              <p:cNvSpPr txBox="1">
                <a:spLocks noChangeArrowheads="1"/>
              </p:cNvSpPr>
              <p:nvPr/>
            </p:nvSpPr>
            <p:spPr bwMode="auto">
              <a:xfrm>
                <a:off x="68" y="3360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1400" b="1" i="0">
                    <a:solidFill>
                      <a:schemeClr val="bg2"/>
                    </a:solidFill>
                  </a:rPr>
                  <a:t>Node</a:t>
                </a:r>
                <a:r>
                  <a:rPr lang="en-US" altLang="ko-KR" sz="1400" b="1" i="0" baseline="-25000">
                    <a:solidFill>
                      <a:schemeClr val="bg2"/>
                    </a:solidFill>
                  </a:rPr>
                  <a:t>5</a:t>
                </a:r>
              </a:p>
            </p:txBody>
          </p:sp>
        </p:grpSp>
        <p:sp>
          <p:nvSpPr>
            <p:cNvPr id="17434" name="Text Box 33"/>
            <p:cNvSpPr txBox="1">
              <a:spLocks noChangeArrowheads="1"/>
            </p:cNvSpPr>
            <p:nvPr/>
          </p:nvSpPr>
          <p:spPr bwMode="auto">
            <a:xfrm>
              <a:off x="476" y="336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4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400" b="1" i="0" baseline="-25000">
                  <a:solidFill>
                    <a:schemeClr val="bg2"/>
                  </a:solidFill>
                </a:rPr>
                <a:t>6</a:t>
              </a:r>
            </a:p>
          </p:txBody>
        </p:sp>
      </p:grpSp>
      <p:sp>
        <p:nvSpPr>
          <p:cNvPr id="827443" name="Oval 51"/>
          <p:cNvSpPr>
            <a:spLocks noChangeArrowheads="1"/>
          </p:cNvSpPr>
          <p:nvPr/>
        </p:nvSpPr>
        <p:spPr bwMode="auto">
          <a:xfrm>
            <a:off x="904853" y="4797425"/>
            <a:ext cx="523875" cy="4857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70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7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80</a:t>
            </a:r>
          </a:p>
        </p:txBody>
      </p:sp>
      <p:sp>
        <p:nvSpPr>
          <p:cNvPr id="827452" name="Rectangle 60"/>
          <p:cNvSpPr>
            <a:spLocks noChangeArrowheads="1"/>
          </p:cNvSpPr>
          <p:nvPr/>
        </p:nvSpPr>
        <p:spPr bwMode="auto">
          <a:xfrm>
            <a:off x="4211638" y="5157788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Queue: { Node</a:t>
            </a:r>
            <a:r>
              <a:rPr lang="en-US" altLang="ko-KR" i="0" baseline="-25000">
                <a:solidFill>
                  <a:schemeClr val="bg2"/>
                </a:solidFill>
              </a:rPr>
              <a:t>4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6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2</a:t>
            </a:r>
            <a:r>
              <a:rPr lang="en-US" altLang="ko-KR" i="0">
                <a:solidFill>
                  <a:schemeClr val="bg2"/>
                </a:solidFill>
              </a:rPr>
              <a:t> }</a:t>
            </a:r>
          </a:p>
        </p:txBody>
      </p:sp>
      <p:sp>
        <p:nvSpPr>
          <p:cNvPr id="17431" name="Rectangle 62"/>
          <p:cNvSpPr>
            <a:spLocks noChangeArrowheads="1"/>
          </p:cNvSpPr>
          <p:nvPr/>
        </p:nvSpPr>
        <p:spPr bwMode="auto">
          <a:xfrm>
            <a:off x="1979613" y="4564063"/>
            <a:ext cx="64312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400" b="1" i="0">
                <a:solidFill>
                  <a:schemeClr val="bg2"/>
                </a:solidFill>
              </a:rPr>
              <a:t>Node</a:t>
            </a:r>
            <a:r>
              <a:rPr lang="en-US" altLang="ko-KR" sz="1400" b="1" i="0" baseline="-25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7432" name="Rectangle 65"/>
          <p:cNvSpPr>
            <a:spLocks noChangeArrowheads="1"/>
          </p:cNvSpPr>
          <p:nvPr/>
        </p:nvSpPr>
        <p:spPr bwMode="auto">
          <a:xfrm>
            <a:off x="2843213" y="3916363"/>
            <a:ext cx="64312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400" b="1" i="0">
                <a:solidFill>
                  <a:schemeClr val="bg2"/>
                </a:solidFill>
              </a:rPr>
              <a:t>Node</a:t>
            </a:r>
            <a:r>
              <a:rPr lang="en-US" altLang="ko-KR" sz="1400" b="1" i="0" baseline="-25000">
                <a:solidFill>
                  <a:schemeClr val="bg2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7" grpId="0"/>
      <p:bldP spid="827398" grpId="0"/>
      <p:bldP spid="827399" grpId="0"/>
      <p:bldP spid="827400" grpId="0"/>
      <p:bldP spid="827443" grpId="0" animBg="1"/>
      <p:bldP spid="8274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DB62D96-AD96-4777-A173-C554A1BD61F3}" type="slidenum">
              <a:rPr lang="en-US" altLang="ko-KR" smtClean="0">
                <a:ea typeface="굴림" charset="-127"/>
              </a:rPr>
              <a:pPr/>
              <a:t>17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6.1 The 0-1 Knapsack Problem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78813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Best-First</a:t>
            </a:r>
            <a:r>
              <a:rPr lang="en-US" altLang="ko-KR" sz="2800" b="1" dirty="0" smtClean="0"/>
              <a:t> Search with Branch and Bound Pruning</a:t>
            </a:r>
          </a:p>
        </p:txBody>
      </p:sp>
      <p:sp>
        <p:nvSpPr>
          <p:cNvPr id="839684" name="Rectangle 4"/>
          <p:cNvSpPr>
            <a:spLocks noChangeArrowheads="1"/>
          </p:cNvSpPr>
          <p:nvPr/>
        </p:nvSpPr>
        <p:spPr bwMode="auto">
          <a:xfrm>
            <a:off x="4214813" y="4149725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Bound on Maximum Possible Profit:      </a:t>
            </a:r>
            <a:endParaRPr lang="en-US" altLang="ko-KR">
              <a:solidFill>
                <a:schemeClr val="bg2"/>
              </a:solidFill>
            </a:endParaRPr>
          </a:p>
        </p:txBody>
      </p:sp>
      <p:sp>
        <p:nvSpPr>
          <p:cNvPr id="839685" name="Rectangle 5"/>
          <p:cNvSpPr>
            <a:spLocks noChangeArrowheads="1"/>
          </p:cNvSpPr>
          <p:nvPr/>
        </p:nvSpPr>
        <p:spPr bwMode="auto">
          <a:xfrm>
            <a:off x="4211638" y="5535613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Current best solution = 90</a:t>
            </a:r>
            <a:endParaRPr lang="en-US" altLang="ko-KR" i="0">
              <a:solidFill>
                <a:schemeClr val="bg2"/>
              </a:solidFill>
              <a:latin typeface="굴림" charset="-127"/>
            </a:endParaRPr>
          </a:p>
        </p:txBody>
      </p:sp>
      <p:sp>
        <p:nvSpPr>
          <p:cNvPr id="839686" name="Rectangle 6"/>
          <p:cNvSpPr>
            <a:spLocks noChangeArrowheads="1"/>
          </p:cNvSpPr>
          <p:nvPr/>
        </p:nvSpPr>
        <p:spPr bwMode="auto">
          <a:xfrm>
            <a:off x="4716463" y="4475163"/>
            <a:ext cx="421621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7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40</a:t>
            </a:r>
            <a:r>
              <a:rPr lang="en-US" altLang="ko-KR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b="1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50</a:t>
            </a:r>
            <a:r>
              <a:rPr lang="en-US" altLang="ko-KR" i="0" dirty="0">
                <a:solidFill>
                  <a:schemeClr val="bg1"/>
                </a:solidFill>
              </a:rPr>
              <a:t> </a:t>
            </a:r>
            <a:r>
              <a:rPr lang="en-US" altLang="ko-KR" i="0" dirty="0">
                <a:solidFill>
                  <a:schemeClr val="bg2"/>
                </a:solidFill>
              </a:rPr>
              <a:t> + (10 * 4/5)  = 98</a:t>
            </a:r>
          </a:p>
        </p:txBody>
      </p:sp>
      <p:sp>
        <p:nvSpPr>
          <p:cNvPr id="839687" name="Rectangle 7"/>
          <p:cNvSpPr>
            <a:spLocks noChangeArrowheads="1"/>
          </p:cNvSpPr>
          <p:nvPr/>
        </p:nvSpPr>
        <p:spPr bwMode="auto">
          <a:xfrm>
            <a:off x="4724400" y="4797425"/>
            <a:ext cx="333456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8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40</a:t>
            </a:r>
            <a:r>
              <a:rPr lang="en-US" altLang="ko-KR" i="0" dirty="0">
                <a:solidFill>
                  <a:schemeClr val="bg1"/>
                </a:solidFill>
              </a:rPr>
              <a:t> </a:t>
            </a:r>
            <a:r>
              <a:rPr lang="en-US" altLang="ko-KR" i="0" dirty="0">
                <a:solidFill>
                  <a:schemeClr val="bg2"/>
                </a:solidFill>
              </a:rPr>
              <a:t>+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b="1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i="0" dirty="0">
                <a:solidFill>
                  <a:schemeClr val="bg2"/>
                </a:solidFill>
              </a:rPr>
              <a:t>  + 10  = 50</a:t>
            </a:r>
            <a:endParaRPr lang="en-US" altLang="ko-KR" sz="2400" dirty="0">
              <a:solidFill>
                <a:schemeClr val="bg2"/>
              </a:solidFill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5903913" y="2606675"/>
            <a:ext cx="4572000" cy="192360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1400" i="0" dirty="0">
                <a:solidFill>
                  <a:schemeClr val="bg2"/>
                </a:solidFill>
              </a:rPr>
              <a:t>                    p</a:t>
            </a:r>
            <a:r>
              <a:rPr lang="en-US" altLang="ko-KR" sz="1400" i="0" baseline="-25000" dirty="0">
                <a:solidFill>
                  <a:schemeClr val="bg2"/>
                </a:solidFill>
              </a:rPr>
              <a:t>i</a:t>
            </a:r>
            <a:r>
              <a:rPr lang="en-US" altLang="ko-KR" sz="1400" i="0" dirty="0">
                <a:solidFill>
                  <a:schemeClr val="bg2"/>
                </a:solidFill>
              </a:rPr>
              <a:t>       </a:t>
            </a:r>
            <a:r>
              <a:rPr lang="en-US" altLang="ko-KR" sz="1400" i="0" dirty="0" err="1">
                <a:solidFill>
                  <a:schemeClr val="bg2"/>
                </a:solidFill>
              </a:rPr>
              <a:t>w</a:t>
            </a:r>
            <a:r>
              <a:rPr lang="en-US" altLang="ko-KR" sz="1400" i="0" baseline="-25000" dirty="0" err="1">
                <a:solidFill>
                  <a:schemeClr val="bg2"/>
                </a:solidFill>
              </a:rPr>
              <a:t>i</a:t>
            </a:r>
            <a:r>
              <a:rPr lang="en-US" altLang="ko-KR" sz="1400" i="0" dirty="0">
                <a:solidFill>
                  <a:schemeClr val="bg2"/>
                </a:solidFill>
              </a:rPr>
              <a:t>    p</a:t>
            </a:r>
            <a:r>
              <a:rPr lang="en-US" altLang="ko-KR" sz="1400" i="0" baseline="-25000" dirty="0">
                <a:solidFill>
                  <a:schemeClr val="bg2"/>
                </a:solidFill>
              </a:rPr>
              <a:t>i</a:t>
            </a:r>
            <a:r>
              <a:rPr lang="en-US" altLang="ko-KR" sz="1400" i="0" dirty="0">
                <a:solidFill>
                  <a:schemeClr val="bg2"/>
                </a:solidFill>
              </a:rPr>
              <a:t>/</a:t>
            </a:r>
            <a:r>
              <a:rPr lang="en-US" altLang="ko-KR" sz="1400" i="0" dirty="0" err="1">
                <a:solidFill>
                  <a:schemeClr val="bg2"/>
                </a:solidFill>
              </a:rPr>
              <a:t>w</a:t>
            </a:r>
            <a:r>
              <a:rPr lang="en-US" altLang="ko-KR" sz="1400" i="0" baseline="-25000" dirty="0" err="1">
                <a:solidFill>
                  <a:schemeClr val="bg2"/>
                </a:solidFill>
              </a:rPr>
              <a:t>i</a:t>
            </a:r>
            <a:r>
              <a:rPr lang="en-US" altLang="ko-KR" sz="1400" i="0" dirty="0">
                <a:solidFill>
                  <a:schemeClr val="bg2"/>
                </a:solidFill>
              </a:rPr>
              <a:t>  	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 dirty="0">
                <a:solidFill>
                  <a:schemeClr val="bg2"/>
                </a:solidFill>
              </a:rPr>
              <a:t>   item 1 :    40       2       20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 dirty="0">
                <a:solidFill>
                  <a:schemeClr val="bg2"/>
                </a:solidFill>
              </a:rPr>
              <a:t>   item 2 :    30       5         6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 dirty="0">
                <a:solidFill>
                  <a:schemeClr val="bg2"/>
                </a:solidFill>
              </a:rPr>
              <a:t>   item 3 :    50      10        5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 dirty="0">
                <a:solidFill>
                  <a:schemeClr val="bg2"/>
                </a:solidFill>
              </a:rPr>
              <a:t>   item 4 :    10       5         2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 dirty="0">
                <a:solidFill>
                  <a:schemeClr val="bg2"/>
                </a:solidFill>
              </a:rPr>
              <a:t>   W = 16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i="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4572000" y="2492375"/>
            <a:ext cx="14366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chemeClr val="bg2"/>
                </a:solidFill>
              </a:rPr>
              <a:t>Example: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035175" y="2917825"/>
            <a:ext cx="508000" cy="5476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rgbClr val="000000"/>
                </a:solidFill>
                <a:latin typeface="굴림" charset="-127"/>
              </a:rPr>
              <a:t>$0</a:t>
            </a:r>
          </a:p>
          <a:p>
            <a:pPr algn="ctr" eaLnBrk="1" latinLnBrk="1" hangingPunct="1"/>
            <a:r>
              <a:rPr lang="en-US" altLang="ko-KR" sz="1200" b="1" i="0">
                <a:solidFill>
                  <a:srgbClr val="000000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rgbClr val="000000"/>
                </a:solidFill>
                <a:latin typeface="굴림" charset="-127"/>
              </a:rPr>
              <a:t>$115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2478088" y="3587750"/>
            <a:ext cx="515937" cy="4762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82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590675" y="3587750"/>
            <a:ext cx="523875" cy="4873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115</a:t>
            </a:r>
          </a:p>
        </p:txBody>
      </p:sp>
      <p:sp>
        <p:nvSpPr>
          <p:cNvPr id="839693" name="Line 13"/>
          <p:cNvSpPr>
            <a:spLocks noChangeShapeType="1"/>
          </p:cNvSpPr>
          <p:nvPr/>
        </p:nvSpPr>
        <p:spPr bwMode="auto">
          <a:xfrm flipH="1">
            <a:off x="2035175" y="3433763"/>
            <a:ext cx="200025" cy="214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39694" name="Line 14"/>
          <p:cNvSpPr>
            <a:spLocks noChangeShapeType="1"/>
          </p:cNvSpPr>
          <p:nvPr/>
        </p:nvSpPr>
        <p:spPr bwMode="auto">
          <a:xfrm>
            <a:off x="2384425" y="3416300"/>
            <a:ext cx="220663" cy="231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655763" y="4192588"/>
            <a:ext cx="514350" cy="474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98</a:t>
            </a: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1020763" y="4192588"/>
            <a:ext cx="523875" cy="4857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70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7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115</a:t>
            </a:r>
          </a:p>
        </p:txBody>
      </p:sp>
      <p:sp>
        <p:nvSpPr>
          <p:cNvPr id="839697" name="Line 17"/>
          <p:cNvSpPr>
            <a:spLocks noChangeShapeType="1"/>
          </p:cNvSpPr>
          <p:nvPr/>
        </p:nvSpPr>
        <p:spPr bwMode="auto">
          <a:xfrm flipH="1">
            <a:off x="1465263" y="4038600"/>
            <a:ext cx="200025" cy="214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39698" name="Line 18"/>
          <p:cNvSpPr>
            <a:spLocks noChangeShapeType="1"/>
          </p:cNvSpPr>
          <p:nvPr/>
        </p:nvSpPr>
        <p:spPr bwMode="auto">
          <a:xfrm>
            <a:off x="1844675" y="4081463"/>
            <a:ext cx="127000" cy="1222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grpSp>
        <p:nvGrpSpPr>
          <p:cNvPr id="18452" name="Group 19"/>
          <p:cNvGrpSpPr>
            <a:grpSpLocks/>
          </p:cNvGrpSpPr>
          <p:nvPr/>
        </p:nvGrpSpPr>
        <p:grpSpPr bwMode="auto">
          <a:xfrm>
            <a:off x="107950" y="4568825"/>
            <a:ext cx="1409700" cy="1069975"/>
            <a:chOff x="68" y="2878"/>
            <a:chExt cx="888" cy="674"/>
          </a:xfrm>
        </p:grpSpPr>
        <p:grpSp>
          <p:nvGrpSpPr>
            <p:cNvPr id="18463" name="Group 20"/>
            <p:cNvGrpSpPr>
              <a:grpSpLocks/>
            </p:cNvGrpSpPr>
            <p:nvPr/>
          </p:nvGrpSpPr>
          <p:grpSpPr bwMode="auto">
            <a:xfrm>
              <a:off x="68" y="2878"/>
              <a:ext cx="821" cy="674"/>
              <a:chOff x="68" y="2878"/>
              <a:chExt cx="821" cy="674"/>
            </a:xfrm>
          </p:grpSpPr>
          <p:sp>
            <p:nvSpPr>
              <p:cNvPr id="18465" name="Oval 21"/>
              <p:cNvSpPr>
                <a:spLocks noChangeArrowheads="1"/>
              </p:cNvSpPr>
              <p:nvPr/>
            </p:nvSpPr>
            <p:spPr bwMode="auto">
              <a:xfrm>
                <a:off x="564" y="3025"/>
                <a:ext cx="325" cy="3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latinLnBrk="1" hangingPunct="1"/>
                <a:r>
                  <a:rPr lang="en-US" altLang="ko-KR" sz="1200" b="1" i="0" dirty="0">
                    <a:solidFill>
                      <a:schemeClr val="bg2"/>
                    </a:solidFill>
                    <a:latin typeface="굴림" charset="-127"/>
                  </a:rPr>
                  <a:t>70</a:t>
                </a:r>
              </a:p>
              <a:p>
                <a:pPr algn="ctr" eaLnBrk="1" latinLnBrk="1" hangingPunct="1"/>
                <a:r>
                  <a:rPr lang="en-US" altLang="ko-KR" sz="1200" b="1" i="0" dirty="0">
                    <a:solidFill>
                      <a:schemeClr val="bg2"/>
                    </a:solidFill>
                    <a:latin typeface="굴림" charset="-127"/>
                  </a:rPr>
                  <a:t>7</a:t>
                </a:r>
              </a:p>
              <a:p>
                <a:pPr algn="ctr" eaLnBrk="1" latinLnBrk="1" hangingPunct="1"/>
                <a:r>
                  <a:rPr lang="en-US" altLang="ko-KR" sz="1200" b="1" i="0" dirty="0">
                    <a:solidFill>
                      <a:schemeClr val="bg2"/>
                    </a:solidFill>
                    <a:latin typeface="굴림" charset="-127"/>
                  </a:rPr>
                  <a:t>80</a:t>
                </a:r>
              </a:p>
            </p:txBody>
          </p:sp>
          <p:sp>
            <p:nvSpPr>
              <p:cNvPr id="18466" name="Oval 22"/>
              <p:cNvSpPr>
                <a:spLocks noChangeArrowheads="1"/>
              </p:cNvSpPr>
              <p:nvPr/>
            </p:nvSpPr>
            <p:spPr bwMode="auto">
              <a:xfrm>
                <a:off x="204" y="3025"/>
                <a:ext cx="330" cy="30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latinLnBrk="1" hangingPunct="1"/>
                <a:r>
                  <a:rPr lang="en-US" altLang="ko-KR" sz="1200" b="1" i="0" dirty="0">
                    <a:solidFill>
                      <a:schemeClr val="bg2"/>
                    </a:solidFill>
                    <a:latin typeface="굴림" charset="-127"/>
                  </a:rPr>
                  <a:t>120</a:t>
                </a:r>
              </a:p>
              <a:p>
                <a:pPr algn="ctr" eaLnBrk="1" latinLnBrk="1" hangingPunct="1"/>
                <a:r>
                  <a:rPr lang="en-US" altLang="ko-KR" sz="1200" b="1" i="0" dirty="0">
                    <a:solidFill>
                      <a:schemeClr val="bg2"/>
                    </a:solidFill>
                    <a:latin typeface="굴림" charset="-127"/>
                  </a:rPr>
                  <a:t>17</a:t>
                </a:r>
              </a:p>
              <a:p>
                <a:pPr algn="ctr" eaLnBrk="1" latinLnBrk="1" hangingPunct="1"/>
                <a:r>
                  <a:rPr lang="en-US" altLang="ko-KR" sz="1200" b="1" i="0" dirty="0">
                    <a:solidFill>
                      <a:schemeClr val="bg2"/>
                    </a:solidFill>
                    <a:latin typeface="굴림" charset="-127"/>
                  </a:rPr>
                  <a:t>0</a:t>
                </a:r>
              </a:p>
            </p:txBody>
          </p:sp>
          <p:sp>
            <p:nvSpPr>
              <p:cNvPr id="839703" name="Line 23"/>
              <p:cNvSpPr>
                <a:spLocks noChangeShapeType="1"/>
              </p:cNvSpPr>
              <p:nvPr/>
            </p:nvSpPr>
            <p:spPr bwMode="auto">
              <a:xfrm flipH="1">
                <a:off x="484" y="2878"/>
                <a:ext cx="165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굴림" pitchFamily="50" charset="-127"/>
                </a:endParaRPr>
              </a:p>
            </p:txBody>
          </p:sp>
          <p:sp>
            <p:nvSpPr>
              <p:cNvPr id="839704" name="Line 24"/>
              <p:cNvSpPr>
                <a:spLocks noChangeShapeType="1"/>
              </p:cNvSpPr>
              <p:nvPr/>
            </p:nvSpPr>
            <p:spPr bwMode="auto">
              <a:xfrm>
                <a:off x="723" y="2917"/>
                <a:ext cx="40" cy="11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굴림" pitchFamily="50" charset="-127"/>
                </a:endParaRPr>
              </a:p>
            </p:txBody>
          </p:sp>
          <p:sp>
            <p:nvSpPr>
              <p:cNvPr id="18469" name="Text Box 25"/>
              <p:cNvSpPr txBox="1">
                <a:spLocks noChangeArrowheads="1"/>
              </p:cNvSpPr>
              <p:nvPr/>
            </p:nvSpPr>
            <p:spPr bwMode="auto">
              <a:xfrm>
                <a:off x="68" y="3360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1400" b="1" i="0">
                    <a:solidFill>
                      <a:schemeClr val="bg2"/>
                    </a:solidFill>
                  </a:rPr>
                  <a:t>Node</a:t>
                </a:r>
                <a:r>
                  <a:rPr lang="en-US" altLang="ko-KR" sz="1400" b="1" i="0" baseline="-25000">
                    <a:solidFill>
                      <a:schemeClr val="bg2"/>
                    </a:solidFill>
                  </a:rPr>
                  <a:t>5</a:t>
                </a:r>
              </a:p>
            </p:txBody>
          </p:sp>
        </p:grpSp>
        <p:sp>
          <p:nvSpPr>
            <p:cNvPr id="18464" name="Text Box 26"/>
            <p:cNvSpPr txBox="1">
              <a:spLocks noChangeArrowheads="1"/>
            </p:cNvSpPr>
            <p:nvPr/>
          </p:nvSpPr>
          <p:spPr bwMode="auto">
            <a:xfrm>
              <a:off x="476" y="336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4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400" b="1" i="0" baseline="-25000">
                  <a:solidFill>
                    <a:schemeClr val="bg2"/>
                  </a:solidFill>
                </a:rPr>
                <a:t>6</a:t>
              </a:r>
            </a:p>
          </p:txBody>
        </p:sp>
      </p:grpSp>
      <p:sp>
        <p:nvSpPr>
          <p:cNvPr id="839708" name="Rectangle 28"/>
          <p:cNvSpPr>
            <a:spLocks noChangeArrowheads="1"/>
          </p:cNvSpPr>
          <p:nvPr/>
        </p:nvSpPr>
        <p:spPr bwMode="auto">
          <a:xfrm>
            <a:off x="4211638" y="5157788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Queue: { Node</a:t>
            </a:r>
            <a:r>
              <a:rPr lang="en-US" altLang="ko-KR" i="0" baseline="-25000">
                <a:solidFill>
                  <a:schemeClr val="bg2"/>
                </a:solidFill>
              </a:rPr>
              <a:t>7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2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6</a:t>
            </a:r>
            <a:r>
              <a:rPr lang="en-US" altLang="ko-KR" i="0">
                <a:solidFill>
                  <a:schemeClr val="bg2"/>
                </a:solidFill>
              </a:rPr>
              <a:t> }</a:t>
            </a:r>
          </a:p>
        </p:txBody>
      </p:sp>
      <p:sp>
        <p:nvSpPr>
          <p:cNvPr id="18454" name="Rectangle 30"/>
          <p:cNvSpPr>
            <a:spLocks noChangeArrowheads="1"/>
          </p:cNvSpPr>
          <p:nvPr/>
        </p:nvSpPr>
        <p:spPr bwMode="auto">
          <a:xfrm>
            <a:off x="2843213" y="3916363"/>
            <a:ext cx="64312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400" b="1" i="0" dirty="0">
                <a:solidFill>
                  <a:schemeClr val="bg2"/>
                </a:solidFill>
              </a:rPr>
              <a:t>Node</a:t>
            </a:r>
            <a:r>
              <a:rPr lang="en-US" altLang="ko-KR" sz="1400" b="1" i="0" baseline="-25000" dirty="0">
                <a:solidFill>
                  <a:schemeClr val="bg2"/>
                </a:solidFill>
              </a:rPr>
              <a:t>2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403350" y="4630738"/>
            <a:ext cx="1219200" cy="977900"/>
            <a:chOff x="884" y="2917"/>
            <a:chExt cx="768" cy="616"/>
          </a:xfrm>
        </p:grpSpPr>
        <p:sp>
          <p:nvSpPr>
            <p:cNvPr id="18457" name="Rectangle 29"/>
            <p:cNvSpPr>
              <a:spLocks noChangeArrowheads="1"/>
            </p:cNvSpPr>
            <p:nvPr/>
          </p:nvSpPr>
          <p:spPr bwMode="auto">
            <a:xfrm>
              <a:off x="884" y="3339"/>
              <a:ext cx="405" cy="19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4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400" b="1" i="0" baseline="-2500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8458" name="Oval 31"/>
            <p:cNvSpPr>
              <a:spLocks noChangeArrowheads="1"/>
            </p:cNvSpPr>
            <p:nvPr/>
          </p:nvSpPr>
          <p:spPr bwMode="auto">
            <a:xfrm>
              <a:off x="1277" y="3039"/>
              <a:ext cx="325" cy="3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40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2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50</a:t>
              </a:r>
            </a:p>
          </p:txBody>
        </p:sp>
        <p:sp>
          <p:nvSpPr>
            <p:cNvPr id="18459" name="Oval 32"/>
            <p:cNvSpPr>
              <a:spLocks noChangeArrowheads="1"/>
            </p:cNvSpPr>
            <p:nvPr/>
          </p:nvSpPr>
          <p:spPr bwMode="auto">
            <a:xfrm>
              <a:off x="912" y="3033"/>
              <a:ext cx="330" cy="30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90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12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98</a:t>
              </a:r>
            </a:p>
          </p:txBody>
        </p:sp>
        <p:sp>
          <p:nvSpPr>
            <p:cNvPr id="839713" name="Line 33"/>
            <p:cNvSpPr>
              <a:spLocks noChangeShapeType="1"/>
            </p:cNvSpPr>
            <p:nvPr/>
          </p:nvSpPr>
          <p:spPr bwMode="auto">
            <a:xfrm flipH="1">
              <a:off x="1122" y="2917"/>
              <a:ext cx="40" cy="1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39714" name="Line 34"/>
            <p:cNvSpPr>
              <a:spLocks noChangeShapeType="1"/>
            </p:cNvSpPr>
            <p:nvPr/>
          </p:nvSpPr>
          <p:spPr bwMode="auto">
            <a:xfrm>
              <a:off x="1282" y="2917"/>
              <a:ext cx="120" cy="1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18462" name="Rectangle 35"/>
            <p:cNvSpPr>
              <a:spLocks noChangeArrowheads="1"/>
            </p:cNvSpPr>
            <p:nvPr/>
          </p:nvSpPr>
          <p:spPr bwMode="auto">
            <a:xfrm>
              <a:off x="1247" y="3339"/>
              <a:ext cx="405" cy="19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4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400" b="1" i="0" baseline="-25000">
                  <a:solidFill>
                    <a:schemeClr val="bg2"/>
                  </a:solidFill>
                </a:rPr>
                <a:t>8</a:t>
              </a:r>
            </a:p>
          </p:txBody>
        </p:sp>
      </p:grpSp>
      <p:sp>
        <p:nvSpPr>
          <p:cNvPr id="839716" name="Oval 36"/>
          <p:cNvSpPr>
            <a:spLocks noChangeArrowheads="1"/>
          </p:cNvSpPr>
          <p:nvPr/>
        </p:nvSpPr>
        <p:spPr bwMode="auto">
          <a:xfrm>
            <a:off x="1455738" y="4800613"/>
            <a:ext cx="523875" cy="4857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90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12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98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3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4" grpId="0"/>
      <p:bldP spid="839685" grpId="0"/>
      <p:bldP spid="839686" grpId="0"/>
      <p:bldP spid="839687" grpId="0"/>
      <p:bldP spid="839708" grpId="0"/>
      <p:bldP spid="8397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97826E-D16A-4ED5-822E-6D83056A2D93}" type="slidenum">
              <a:rPr lang="en-US" altLang="ko-KR" smtClean="0">
                <a:ea typeface="굴림" charset="-127"/>
              </a:rPr>
              <a:pPr/>
              <a:t>18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6.1 The 0-1 Knapsack Problem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78813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Best-First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/>
              <a:t>Search with Branch and Bound Pruning</a:t>
            </a:r>
          </a:p>
        </p:txBody>
      </p:sp>
      <p:sp>
        <p:nvSpPr>
          <p:cNvPr id="829444" name="Rectangle 4"/>
          <p:cNvSpPr>
            <a:spLocks noChangeArrowheads="1"/>
          </p:cNvSpPr>
          <p:nvPr/>
        </p:nvSpPr>
        <p:spPr bwMode="auto">
          <a:xfrm>
            <a:off x="4248150" y="5141913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Queue: { Node</a:t>
            </a:r>
            <a:r>
              <a:rPr lang="en-US" altLang="ko-KR" i="0" baseline="-25000">
                <a:solidFill>
                  <a:schemeClr val="bg2"/>
                </a:solidFill>
              </a:rPr>
              <a:t>2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6</a:t>
            </a:r>
            <a:r>
              <a:rPr lang="en-US" altLang="ko-KR" i="0">
                <a:solidFill>
                  <a:schemeClr val="bg2"/>
                </a:solidFill>
              </a:rPr>
              <a:t>   }</a:t>
            </a:r>
          </a:p>
        </p:txBody>
      </p:sp>
      <p:sp>
        <p:nvSpPr>
          <p:cNvPr id="829445" name="Rectangle 5"/>
          <p:cNvSpPr>
            <a:spLocks noChangeArrowheads="1"/>
          </p:cNvSpPr>
          <p:nvPr/>
        </p:nvSpPr>
        <p:spPr bwMode="auto">
          <a:xfrm>
            <a:off x="4214813" y="4149725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 dirty="0">
                <a:solidFill>
                  <a:schemeClr val="bg2"/>
                </a:solidFill>
              </a:rPr>
              <a:t>Bound on Maximum Possible Profit:      </a:t>
            </a:r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829446" name="Rectangle 6"/>
          <p:cNvSpPr>
            <a:spLocks noChangeArrowheads="1"/>
          </p:cNvSpPr>
          <p:nvPr/>
        </p:nvSpPr>
        <p:spPr bwMode="auto">
          <a:xfrm>
            <a:off x="4248150" y="5519738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b="1" i="0" dirty="0">
                <a:solidFill>
                  <a:schemeClr val="bg1"/>
                </a:solidFill>
              </a:rPr>
              <a:t>Current best solution = 90</a:t>
            </a:r>
          </a:p>
        </p:txBody>
      </p:sp>
      <p:sp>
        <p:nvSpPr>
          <p:cNvPr id="829447" name="Rectangle 7"/>
          <p:cNvSpPr>
            <a:spLocks noChangeArrowheads="1"/>
          </p:cNvSpPr>
          <p:nvPr/>
        </p:nvSpPr>
        <p:spPr bwMode="auto">
          <a:xfrm>
            <a:off x="4716463" y="4508500"/>
            <a:ext cx="266130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9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0 (overweight)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5903913" y="2606675"/>
            <a:ext cx="4572000" cy="192360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                 p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     w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  p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/w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	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1 :    40       2       20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2 :    30       5         6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3 :    50      10        5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4 :    10       5         2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W = 16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4572000" y="2492375"/>
            <a:ext cx="14366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chemeClr val="bg2"/>
                </a:solidFill>
              </a:rPr>
              <a:t>Example:</a:t>
            </a:r>
          </a:p>
        </p:txBody>
      </p:sp>
      <p:sp>
        <p:nvSpPr>
          <p:cNvPr id="19467" name="Oval 12"/>
          <p:cNvSpPr>
            <a:spLocks noChangeArrowheads="1"/>
          </p:cNvSpPr>
          <p:nvPr/>
        </p:nvSpPr>
        <p:spPr bwMode="auto">
          <a:xfrm>
            <a:off x="2035175" y="2917825"/>
            <a:ext cx="508000" cy="5476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$0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$115</a:t>
            </a:r>
          </a:p>
        </p:txBody>
      </p:sp>
      <p:sp>
        <p:nvSpPr>
          <p:cNvPr id="19468" name="Oval 13"/>
          <p:cNvSpPr>
            <a:spLocks noChangeArrowheads="1"/>
          </p:cNvSpPr>
          <p:nvPr/>
        </p:nvSpPr>
        <p:spPr bwMode="auto">
          <a:xfrm>
            <a:off x="2478088" y="3587750"/>
            <a:ext cx="515937" cy="4762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82</a:t>
            </a:r>
          </a:p>
        </p:txBody>
      </p:sp>
      <p:sp>
        <p:nvSpPr>
          <p:cNvPr id="19469" name="Oval 14"/>
          <p:cNvSpPr>
            <a:spLocks noChangeArrowheads="1"/>
          </p:cNvSpPr>
          <p:nvPr/>
        </p:nvSpPr>
        <p:spPr bwMode="auto">
          <a:xfrm>
            <a:off x="1590675" y="3587750"/>
            <a:ext cx="523875" cy="4873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115</a:t>
            </a:r>
          </a:p>
        </p:txBody>
      </p:sp>
      <p:sp>
        <p:nvSpPr>
          <p:cNvPr id="829455" name="Line 15"/>
          <p:cNvSpPr>
            <a:spLocks noChangeShapeType="1"/>
          </p:cNvSpPr>
          <p:nvPr/>
        </p:nvSpPr>
        <p:spPr bwMode="auto">
          <a:xfrm flipH="1">
            <a:off x="2035175" y="3433763"/>
            <a:ext cx="200025" cy="214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29456" name="Line 16"/>
          <p:cNvSpPr>
            <a:spLocks noChangeShapeType="1"/>
          </p:cNvSpPr>
          <p:nvPr/>
        </p:nvSpPr>
        <p:spPr bwMode="auto">
          <a:xfrm>
            <a:off x="2384425" y="3416300"/>
            <a:ext cx="220663" cy="231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19472" name="Oval 17"/>
          <p:cNvSpPr>
            <a:spLocks noChangeArrowheads="1"/>
          </p:cNvSpPr>
          <p:nvPr/>
        </p:nvSpPr>
        <p:spPr bwMode="auto">
          <a:xfrm>
            <a:off x="1655763" y="4192588"/>
            <a:ext cx="514350" cy="474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98</a:t>
            </a:r>
          </a:p>
        </p:txBody>
      </p:sp>
      <p:sp>
        <p:nvSpPr>
          <p:cNvPr id="19473" name="Oval 18"/>
          <p:cNvSpPr>
            <a:spLocks noChangeArrowheads="1"/>
          </p:cNvSpPr>
          <p:nvPr/>
        </p:nvSpPr>
        <p:spPr bwMode="auto">
          <a:xfrm>
            <a:off x="1020763" y="4192588"/>
            <a:ext cx="523875" cy="4857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70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7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115</a:t>
            </a:r>
          </a:p>
        </p:txBody>
      </p:sp>
      <p:sp>
        <p:nvSpPr>
          <p:cNvPr id="829459" name="Line 19"/>
          <p:cNvSpPr>
            <a:spLocks noChangeShapeType="1"/>
          </p:cNvSpPr>
          <p:nvPr/>
        </p:nvSpPr>
        <p:spPr bwMode="auto">
          <a:xfrm flipH="1">
            <a:off x="1465263" y="4038600"/>
            <a:ext cx="200025" cy="214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29460" name="Line 20"/>
          <p:cNvSpPr>
            <a:spLocks noChangeShapeType="1"/>
          </p:cNvSpPr>
          <p:nvPr/>
        </p:nvSpPr>
        <p:spPr bwMode="auto">
          <a:xfrm>
            <a:off x="1844675" y="4081463"/>
            <a:ext cx="127000" cy="1222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19476" name="Oval 25"/>
          <p:cNvSpPr>
            <a:spLocks noChangeArrowheads="1"/>
          </p:cNvSpPr>
          <p:nvPr/>
        </p:nvSpPr>
        <p:spPr bwMode="auto">
          <a:xfrm>
            <a:off x="895350" y="4802188"/>
            <a:ext cx="515938" cy="4762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70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7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80</a:t>
            </a:r>
          </a:p>
        </p:txBody>
      </p:sp>
      <p:sp>
        <p:nvSpPr>
          <p:cNvPr id="19477" name="Oval 26"/>
          <p:cNvSpPr>
            <a:spLocks noChangeArrowheads="1"/>
          </p:cNvSpPr>
          <p:nvPr/>
        </p:nvSpPr>
        <p:spPr bwMode="auto">
          <a:xfrm>
            <a:off x="323850" y="4802188"/>
            <a:ext cx="523875" cy="4857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120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17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</p:txBody>
      </p:sp>
      <p:sp>
        <p:nvSpPr>
          <p:cNvPr id="829467" name="Line 27"/>
          <p:cNvSpPr>
            <a:spLocks noChangeShapeType="1"/>
          </p:cNvSpPr>
          <p:nvPr/>
        </p:nvSpPr>
        <p:spPr bwMode="auto">
          <a:xfrm flipH="1">
            <a:off x="768350" y="4568825"/>
            <a:ext cx="261938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29468" name="Line 28"/>
          <p:cNvSpPr>
            <a:spLocks noChangeShapeType="1"/>
          </p:cNvSpPr>
          <p:nvPr/>
        </p:nvSpPr>
        <p:spPr bwMode="auto">
          <a:xfrm>
            <a:off x="1147763" y="4630738"/>
            <a:ext cx="63500" cy="182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19480" name="Oval 29"/>
          <p:cNvSpPr>
            <a:spLocks noChangeArrowheads="1"/>
          </p:cNvSpPr>
          <p:nvPr/>
        </p:nvSpPr>
        <p:spPr bwMode="auto">
          <a:xfrm>
            <a:off x="2027238" y="4824413"/>
            <a:ext cx="515937" cy="4762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50</a:t>
            </a:r>
          </a:p>
        </p:txBody>
      </p:sp>
      <p:sp>
        <p:nvSpPr>
          <p:cNvPr id="19481" name="Oval 30"/>
          <p:cNvSpPr>
            <a:spLocks noChangeArrowheads="1"/>
          </p:cNvSpPr>
          <p:nvPr/>
        </p:nvSpPr>
        <p:spPr bwMode="auto">
          <a:xfrm>
            <a:off x="1447800" y="4814888"/>
            <a:ext cx="523875" cy="4857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90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98</a:t>
            </a:r>
          </a:p>
        </p:txBody>
      </p:sp>
      <p:sp>
        <p:nvSpPr>
          <p:cNvPr id="829471" name="Line 31"/>
          <p:cNvSpPr>
            <a:spLocks noChangeShapeType="1"/>
          </p:cNvSpPr>
          <p:nvPr/>
        </p:nvSpPr>
        <p:spPr bwMode="auto">
          <a:xfrm flipH="1">
            <a:off x="1781175" y="4630738"/>
            <a:ext cx="63500" cy="182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29472" name="Line 32"/>
          <p:cNvSpPr>
            <a:spLocks noChangeShapeType="1"/>
          </p:cNvSpPr>
          <p:nvPr/>
        </p:nvSpPr>
        <p:spPr bwMode="auto">
          <a:xfrm>
            <a:off x="2035175" y="4630738"/>
            <a:ext cx="190500" cy="182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29477" name="Rectangle 37"/>
          <p:cNvSpPr>
            <a:spLocks noChangeArrowheads="1"/>
          </p:cNvSpPr>
          <p:nvPr/>
        </p:nvSpPr>
        <p:spPr bwMode="auto">
          <a:xfrm>
            <a:off x="4716463" y="4748213"/>
            <a:ext cx="3331361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10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40</a:t>
            </a:r>
            <a:r>
              <a:rPr lang="en-US" altLang="ko-KR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50 </a:t>
            </a:r>
            <a:r>
              <a:rPr lang="en-US" altLang="ko-KR" sz="2400" i="0" dirty="0">
                <a:solidFill>
                  <a:schemeClr val="bg2"/>
                </a:solidFill>
              </a:rPr>
              <a:t>+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i="0" dirty="0">
                <a:solidFill>
                  <a:schemeClr val="bg2"/>
                </a:solidFill>
              </a:rPr>
              <a:t> = 90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547813" y="5229225"/>
            <a:ext cx="1409700" cy="1057275"/>
            <a:chOff x="975" y="3294"/>
            <a:chExt cx="888" cy="666"/>
          </a:xfrm>
        </p:grpSpPr>
        <p:sp>
          <p:nvSpPr>
            <p:cNvPr id="19488" name="Oval 39"/>
            <p:cNvSpPr>
              <a:spLocks noChangeArrowheads="1"/>
            </p:cNvSpPr>
            <p:nvPr/>
          </p:nvSpPr>
          <p:spPr bwMode="auto">
            <a:xfrm>
              <a:off x="977" y="3441"/>
              <a:ext cx="325" cy="3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100</a:t>
              </a:r>
            </a:p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17</a:t>
              </a:r>
            </a:p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0</a:t>
              </a:r>
            </a:p>
          </p:txBody>
        </p:sp>
        <p:sp>
          <p:nvSpPr>
            <p:cNvPr id="829480" name="Line 40"/>
            <p:cNvSpPr>
              <a:spLocks noChangeShapeType="1"/>
            </p:cNvSpPr>
            <p:nvPr/>
          </p:nvSpPr>
          <p:spPr bwMode="auto">
            <a:xfrm>
              <a:off x="1111" y="3294"/>
              <a:ext cx="272" cy="1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19490" name="Oval 41"/>
            <p:cNvSpPr>
              <a:spLocks noChangeArrowheads="1"/>
            </p:cNvSpPr>
            <p:nvPr/>
          </p:nvSpPr>
          <p:spPr bwMode="auto">
            <a:xfrm>
              <a:off x="1325" y="3449"/>
              <a:ext cx="330" cy="30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90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12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90</a:t>
              </a:r>
            </a:p>
          </p:txBody>
        </p:sp>
        <p:sp>
          <p:nvSpPr>
            <p:cNvPr id="829482" name="Line 42"/>
            <p:cNvSpPr>
              <a:spLocks noChangeShapeType="1"/>
            </p:cNvSpPr>
            <p:nvPr/>
          </p:nvSpPr>
          <p:spPr bwMode="auto">
            <a:xfrm>
              <a:off x="1060" y="3339"/>
              <a:ext cx="6" cy="13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19492" name="Text Box 43"/>
            <p:cNvSpPr txBox="1">
              <a:spLocks noChangeArrowheads="1"/>
            </p:cNvSpPr>
            <p:nvPr/>
          </p:nvSpPr>
          <p:spPr bwMode="auto">
            <a:xfrm>
              <a:off x="975" y="3768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400" b="1" i="0" dirty="0">
                  <a:solidFill>
                    <a:schemeClr val="bg2"/>
                  </a:solidFill>
                </a:rPr>
                <a:t>Node</a:t>
              </a:r>
              <a:r>
                <a:rPr lang="en-US" altLang="ko-KR" sz="1400" b="1" i="0" baseline="-25000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9493" name="Text Box 44"/>
            <p:cNvSpPr txBox="1">
              <a:spLocks noChangeArrowheads="1"/>
            </p:cNvSpPr>
            <p:nvPr/>
          </p:nvSpPr>
          <p:spPr bwMode="auto">
            <a:xfrm>
              <a:off x="1383" y="3768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4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400" b="1" i="0" baseline="-25000">
                  <a:solidFill>
                    <a:schemeClr val="bg2"/>
                  </a:solidFill>
                </a:rPr>
                <a:t>10</a:t>
              </a:r>
            </a:p>
          </p:txBody>
        </p:sp>
      </p:grpSp>
      <p:sp>
        <p:nvSpPr>
          <p:cNvPr id="19486" name="Rectangle 52"/>
          <p:cNvSpPr>
            <a:spLocks noChangeArrowheads="1"/>
          </p:cNvSpPr>
          <p:nvPr/>
        </p:nvSpPr>
        <p:spPr bwMode="auto">
          <a:xfrm>
            <a:off x="2843213" y="3916363"/>
            <a:ext cx="64312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400" b="1" i="0">
                <a:solidFill>
                  <a:schemeClr val="bg2"/>
                </a:solidFill>
              </a:rPr>
              <a:t>Node</a:t>
            </a:r>
            <a:r>
              <a:rPr lang="en-US" altLang="ko-KR" sz="1400" b="1" i="0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9487" name="Rectangle 53"/>
          <p:cNvSpPr>
            <a:spLocks noChangeArrowheads="1"/>
          </p:cNvSpPr>
          <p:nvPr/>
        </p:nvSpPr>
        <p:spPr bwMode="auto">
          <a:xfrm>
            <a:off x="827088" y="5300663"/>
            <a:ext cx="64312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400" b="1" i="0">
                <a:solidFill>
                  <a:schemeClr val="bg2"/>
                </a:solidFill>
              </a:rPr>
              <a:t>Node</a:t>
            </a:r>
            <a:r>
              <a:rPr lang="en-US" altLang="ko-KR" sz="1400" b="1" i="0" baseline="-25000">
                <a:solidFill>
                  <a:schemeClr val="bg2"/>
                </a:solidFill>
              </a:rPr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4" grpId="0"/>
      <p:bldP spid="829445" grpId="0"/>
      <p:bldP spid="829446" grpId="0"/>
      <p:bldP spid="829447" grpId="0"/>
      <p:bldP spid="8294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30FE934-0C08-4A8B-A8E1-6BDBB2539E36}" type="slidenum">
              <a:rPr lang="en-US" altLang="ko-KR" smtClean="0">
                <a:ea typeface="굴림" charset="-127"/>
              </a:rPr>
              <a:pPr/>
              <a:t>19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6.1 The 0-1 Knapsack Problem</a:t>
            </a:r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5025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Best-First</a:t>
            </a:r>
            <a:r>
              <a:rPr lang="en-US" altLang="ko-KR" sz="2800" b="1" dirty="0" smtClean="0"/>
              <a:t> Search with Branch and Bound Pruning</a:t>
            </a:r>
          </a:p>
        </p:txBody>
      </p:sp>
      <p:sp>
        <p:nvSpPr>
          <p:cNvPr id="841732" name="Rectangle 4"/>
          <p:cNvSpPr>
            <a:spLocks noChangeArrowheads="1"/>
          </p:cNvSpPr>
          <p:nvPr/>
        </p:nvSpPr>
        <p:spPr bwMode="auto">
          <a:xfrm>
            <a:off x="4248150" y="5141913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Queue: {   }</a:t>
            </a:r>
          </a:p>
        </p:txBody>
      </p:sp>
      <p:sp>
        <p:nvSpPr>
          <p:cNvPr id="841733" name="Rectangle 5"/>
          <p:cNvSpPr>
            <a:spLocks noChangeArrowheads="1"/>
          </p:cNvSpPr>
          <p:nvPr/>
        </p:nvSpPr>
        <p:spPr bwMode="auto">
          <a:xfrm>
            <a:off x="4214813" y="4149725"/>
            <a:ext cx="4572000" cy="1006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  <a:sym typeface="Wingdings" pitchFamily="2" charset="2"/>
              </a:rPr>
              <a:t> Since both of </a:t>
            </a: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Node</a:t>
            </a:r>
            <a:r>
              <a:rPr lang="en-US" altLang="ko-KR" i="0" baseline="-25000" dirty="0">
                <a:solidFill>
                  <a:schemeClr val="bg2"/>
                </a:solidFill>
                <a:ea typeface="굴림" pitchFamily="50" charset="-127"/>
              </a:rPr>
              <a:t>2</a:t>
            </a: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and Node</a:t>
            </a:r>
            <a:r>
              <a:rPr lang="en-US" altLang="ko-KR" i="0" baseline="-25000" dirty="0">
                <a:solidFill>
                  <a:schemeClr val="bg2"/>
                </a:solidFill>
                <a:ea typeface="굴림" pitchFamily="50" charset="-127"/>
              </a:rPr>
              <a:t>4</a:t>
            </a: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have bound values less than 90, they will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not be expanded </a:t>
            </a:r>
            <a:r>
              <a:rPr lang="en-US" altLang="ko-KR" b="1" dirty="0" smtClean="0">
                <a:solidFill>
                  <a:schemeClr val="bg1"/>
                </a:solidFill>
                <a:ea typeface="굴림" pitchFamily="50" charset="-127"/>
              </a:rPr>
              <a:t> further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.</a:t>
            </a:r>
          </a:p>
        </p:txBody>
      </p:sp>
      <p:sp>
        <p:nvSpPr>
          <p:cNvPr id="841734" name="Rectangle 6"/>
          <p:cNvSpPr>
            <a:spLocks noChangeArrowheads="1"/>
          </p:cNvSpPr>
          <p:nvPr/>
        </p:nvSpPr>
        <p:spPr bwMode="auto">
          <a:xfrm>
            <a:off x="4248150" y="5519738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b="1" i="0" dirty="0">
                <a:solidFill>
                  <a:schemeClr val="bg1"/>
                </a:solidFill>
              </a:rPr>
              <a:t>Final best solution = 90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903913" y="2606675"/>
            <a:ext cx="4572000" cy="16004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                 p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     w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  p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/w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	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1 :    40       2       20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2 :    30       5         6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3 :    50      10        5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4 :    10       5         2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W = 16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572000" y="2492375"/>
            <a:ext cx="14366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>
                <a:solidFill>
                  <a:schemeClr val="bg2"/>
                </a:solidFill>
              </a:rPr>
              <a:t>Example: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2035175" y="2917825"/>
            <a:ext cx="508000" cy="5476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$0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$115</a:t>
            </a: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2478088" y="3587750"/>
            <a:ext cx="515937" cy="4762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82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1590675" y="3587750"/>
            <a:ext cx="523875" cy="4873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115</a:t>
            </a:r>
          </a:p>
        </p:txBody>
      </p:sp>
      <p:sp>
        <p:nvSpPr>
          <p:cNvPr id="841741" name="Line 13"/>
          <p:cNvSpPr>
            <a:spLocks noChangeShapeType="1"/>
          </p:cNvSpPr>
          <p:nvPr/>
        </p:nvSpPr>
        <p:spPr bwMode="auto">
          <a:xfrm flipH="1">
            <a:off x="2035175" y="3433763"/>
            <a:ext cx="200025" cy="214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1742" name="Line 14"/>
          <p:cNvSpPr>
            <a:spLocks noChangeShapeType="1"/>
          </p:cNvSpPr>
          <p:nvPr/>
        </p:nvSpPr>
        <p:spPr bwMode="auto">
          <a:xfrm>
            <a:off x="2384425" y="3416300"/>
            <a:ext cx="220663" cy="231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1655763" y="4192588"/>
            <a:ext cx="514350" cy="474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98</a:t>
            </a: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1020763" y="4192588"/>
            <a:ext cx="523875" cy="4857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70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7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115</a:t>
            </a:r>
          </a:p>
        </p:txBody>
      </p:sp>
      <p:sp>
        <p:nvSpPr>
          <p:cNvPr id="841745" name="Line 17"/>
          <p:cNvSpPr>
            <a:spLocks noChangeShapeType="1"/>
          </p:cNvSpPr>
          <p:nvPr/>
        </p:nvSpPr>
        <p:spPr bwMode="auto">
          <a:xfrm flipH="1">
            <a:off x="1465263" y="4038600"/>
            <a:ext cx="200025" cy="214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1746" name="Line 18"/>
          <p:cNvSpPr>
            <a:spLocks noChangeShapeType="1"/>
          </p:cNvSpPr>
          <p:nvPr/>
        </p:nvSpPr>
        <p:spPr bwMode="auto">
          <a:xfrm>
            <a:off x="1844675" y="4081463"/>
            <a:ext cx="127000" cy="1222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895350" y="4802188"/>
            <a:ext cx="515938" cy="4762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70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7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80</a:t>
            </a:r>
          </a:p>
        </p:txBody>
      </p:sp>
      <p:sp>
        <p:nvSpPr>
          <p:cNvPr id="20500" name="Oval 20"/>
          <p:cNvSpPr>
            <a:spLocks noChangeArrowheads="1"/>
          </p:cNvSpPr>
          <p:nvPr/>
        </p:nvSpPr>
        <p:spPr bwMode="auto">
          <a:xfrm>
            <a:off x="323850" y="4802188"/>
            <a:ext cx="523875" cy="4857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120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17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</p:txBody>
      </p:sp>
      <p:sp>
        <p:nvSpPr>
          <p:cNvPr id="841749" name="Line 21"/>
          <p:cNvSpPr>
            <a:spLocks noChangeShapeType="1"/>
          </p:cNvSpPr>
          <p:nvPr/>
        </p:nvSpPr>
        <p:spPr bwMode="auto">
          <a:xfrm flipH="1">
            <a:off x="768350" y="4568825"/>
            <a:ext cx="261938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1750" name="Line 22"/>
          <p:cNvSpPr>
            <a:spLocks noChangeShapeType="1"/>
          </p:cNvSpPr>
          <p:nvPr/>
        </p:nvSpPr>
        <p:spPr bwMode="auto">
          <a:xfrm>
            <a:off x="1147763" y="4630738"/>
            <a:ext cx="63500" cy="182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20503" name="Oval 23"/>
          <p:cNvSpPr>
            <a:spLocks noChangeArrowheads="1"/>
          </p:cNvSpPr>
          <p:nvPr/>
        </p:nvSpPr>
        <p:spPr bwMode="auto">
          <a:xfrm>
            <a:off x="2027238" y="4824413"/>
            <a:ext cx="515937" cy="4762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50</a:t>
            </a:r>
          </a:p>
        </p:txBody>
      </p:sp>
      <p:sp>
        <p:nvSpPr>
          <p:cNvPr id="20504" name="Oval 24"/>
          <p:cNvSpPr>
            <a:spLocks noChangeArrowheads="1"/>
          </p:cNvSpPr>
          <p:nvPr/>
        </p:nvSpPr>
        <p:spPr bwMode="auto">
          <a:xfrm>
            <a:off x="1447800" y="4814888"/>
            <a:ext cx="523875" cy="4857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90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98</a:t>
            </a:r>
          </a:p>
        </p:txBody>
      </p:sp>
      <p:sp>
        <p:nvSpPr>
          <p:cNvPr id="841753" name="Line 25"/>
          <p:cNvSpPr>
            <a:spLocks noChangeShapeType="1"/>
          </p:cNvSpPr>
          <p:nvPr/>
        </p:nvSpPr>
        <p:spPr bwMode="auto">
          <a:xfrm flipH="1">
            <a:off x="1781175" y="4630738"/>
            <a:ext cx="63500" cy="182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1754" name="Line 26"/>
          <p:cNvSpPr>
            <a:spLocks noChangeShapeType="1"/>
          </p:cNvSpPr>
          <p:nvPr/>
        </p:nvSpPr>
        <p:spPr bwMode="auto">
          <a:xfrm>
            <a:off x="2035175" y="4630738"/>
            <a:ext cx="190500" cy="182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grpSp>
        <p:nvGrpSpPr>
          <p:cNvPr id="20507" name="Group 28"/>
          <p:cNvGrpSpPr>
            <a:grpSpLocks/>
          </p:cNvGrpSpPr>
          <p:nvPr/>
        </p:nvGrpSpPr>
        <p:grpSpPr bwMode="auto">
          <a:xfrm>
            <a:off x="1547813" y="5229228"/>
            <a:ext cx="1409700" cy="989013"/>
            <a:chOff x="975" y="3294"/>
            <a:chExt cx="888" cy="623"/>
          </a:xfrm>
        </p:grpSpPr>
        <p:sp>
          <p:nvSpPr>
            <p:cNvPr id="20510" name="Oval 29"/>
            <p:cNvSpPr>
              <a:spLocks noChangeArrowheads="1"/>
            </p:cNvSpPr>
            <p:nvPr/>
          </p:nvSpPr>
          <p:spPr bwMode="auto">
            <a:xfrm>
              <a:off x="977" y="3441"/>
              <a:ext cx="325" cy="3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100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17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0</a:t>
              </a:r>
            </a:p>
          </p:txBody>
        </p:sp>
        <p:sp>
          <p:nvSpPr>
            <p:cNvPr id="841758" name="Line 30"/>
            <p:cNvSpPr>
              <a:spLocks noChangeShapeType="1"/>
            </p:cNvSpPr>
            <p:nvPr/>
          </p:nvSpPr>
          <p:spPr bwMode="auto">
            <a:xfrm>
              <a:off x="1111" y="3294"/>
              <a:ext cx="272" cy="181"/>
            </a:xfrm>
            <a:prstGeom prst="lin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20512" name="Oval 31"/>
            <p:cNvSpPr>
              <a:spLocks noChangeArrowheads="1"/>
            </p:cNvSpPr>
            <p:nvPr/>
          </p:nvSpPr>
          <p:spPr bwMode="auto">
            <a:xfrm>
              <a:off x="1325" y="3449"/>
              <a:ext cx="330" cy="30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90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12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90</a:t>
              </a:r>
            </a:p>
          </p:txBody>
        </p:sp>
        <p:sp>
          <p:nvSpPr>
            <p:cNvPr id="841760" name="Line 32"/>
            <p:cNvSpPr>
              <a:spLocks noChangeShapeType="1"/>
            </p:cNvSpPr>
            <p:nvPr/>
          </p:nvSpPr>
          <p:spPr bwMode="auto">
            <a:xfrm>
              <a:off x="1060" y="3339"/>
              <a:ext cx="6" cy="136"/>
            </a:xfrm>
            <a:prstGeom prst="lin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20514" name="Text Box 33"/>
            <p:cNvSpPr txBox="1">
              <a:spLocks noChangeArrowheads="1"/>
            </p:cNvSpPr>
            <p:nvPr/>
          </p:nvSpPr>
          <p:spPr bwMode="auto">
            <a:xfrm>
              <a:off x="975" y="3768"/>
              <a:ext cx="480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endParaRPr lang="ko-KR" altLang="ko-KR" sz="1400" b="1" i="0" baseline="-25000">
                <a:solidFill>
                  <a:schemeClr val="bg2"/>
                </a:solidFill>
              </a:endParaRPr>
            </a:p>
          </p:txBody>
        </p:sp>
        <p:sp>
          <p:nvSpPr>
            <p:cNvPr id="20515" name="Text Box 34"/>
            <p:cNvSpPr txBox="1">
              <a:spLocks noChangeArrowheads="1"/>
            </p:cNvSpPr>
            <p:nvPr/>
          </p:nvSpPr>
          <p:spPr bwMode="auto">
            <a:xfrm>
              <a:off x="1383" y="3768"/>
              <a:ext cx="480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endParaRPr lang="ko-KR" altLang="ko-KR" sz="1400" b="1" i="0" baseline="-25000">
                <a:solidFill>
                  <a:schemeClr val="bg2"/>
                </a:solidFill>
              </a:endParaRPr>
            </a:p>
          </p:txBody>
        </p:sp>
      </p:grpSp>
      <p:sp>
        <p:nvSpPr>
          <p:cNvPr id="20508" name="Rectangle 35"/>
          <p:cNvSpPr>
            <a:spLocks noChangeArrowheads="1"/>
          </p:cNvSpPr>
          <p:nvPr/>
        </p:nvSpPr>
        <p:spPr bwMode="auto">
          <a:xfrm>
            <a:off x="2843213" y="3916363"/>
            <a:ext cx="64312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400" b="1" i="0">
                <a:solidFill>
                  <a:schemeClr val="bg2"/>
                </a:solidFill>
              </a:rPr>
              <a:t>Node</a:t>
            </a:r>
            <a:r>
              <a:rPr lang="en-US" altLang="ko-KR" sz="1400" b="1" i="0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0509" name="Rectangle 36"/>
          <p:cNvSpPr>
            <a:spLocks noChangeArrowheads="1"/>
          </p:cNvSpPr>
          <p:nvPr/>
        </p:nvSpPr>
        <p:spPr bwMode="auto">
          <a:xfrm>
            <a:off x="827088" y="5300663"/>
            <a:ext cx="64312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400" b="1" i="0">
                <a:solidFill>
                  <a:schemeClr val="bg2"/>
                </a:solidFill>
              </a:rPr>
              <a:t>Node</a:t>
            </a:r>
            <a:r>
              <a:rPr lang="en-US" altLang="ko-KR" sz="1400" b="1" i="0" baseline="-25000">
                <a:solidFill>
                  <a:schemeClr val="bg2"/>
                </a:solidFill>
              </a:rPr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2" grpId="0"/>
      <p:bldP spid="841733" grpId="0"/>
      <p:bldP spid="8417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E6F1EBB-618E-49A4-A95C-F272BEC55D0D}" type="slidenum">
              <a:rPr lang="en-US" altLang="ko-KR" smtClean="0">
                <a:ea typeface="굴림" charset="-127"/>
              </a:rPr>
              <a:pPr/>
              <a:t>2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Branch and Bound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705600" cy="533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solidFill>
                  <a:schemeClr val="bg1"/>
                </a:solidFill>
                <a:effectLst/>
              </a:rPr>
              <a:t>Similar</a:t>
            </a:r>
            <a:r>
              <a:rPr lang="en-US" altLang="ko-KR" b="1" i="1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ko-KR" dirty="0" smtClean="0">
                <a:effectLst/>
              </a:rPr>
              <a:t>to “Backtracking”</a:t>
            </a:r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1371600" y="2362200"/>
            <a:ext cx="685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2400" i="0" dirty="0">
                <a:solidFill>
                  <a:schemeClr val="bg2"/>
                </a:solidFill>
              </a:rPr>
              <a:t>- a state-space tree is used to solve a problem</a:t>
            </a:r>
            <a:r>
              <a:rPr lang="en-US" altLang="ko-KR" sz="24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564234" name="Rectangle 10"/>
          <p:cNvSpPr>
            <a:spLocks noChangeArrowheads="1"/>
          </p:cNvSpPr>
          <p:nvPr/>
        </p:nvSpPr>
        <p:spPr bwMode="auto">
          <a:xfrm>
            <a:off x="1403350" y="3368675"/>
            <a:ext cx="655320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latinLnBrk="1" hangingPunct="1">
              <a:spcBef>
                <a:spcPct val="20000"/>
              </a:spcBef>
            </a:pPr>
            <a:r>
              <a:rPr lang="en-US" altLang="ko-KR" sz="2400" i="0">
                <a:solidFill>
                  <a:schemeClr val="bg2"/>
                </a:solidFill>
                <a:sym typeface="Wingdings" pitchFamily="2" charset="2"/>
              </a:rPr>
              <a:t>-</a:t>
            </a:r>
            <a:r>
              <a:rPr lang="en-US" altLang="ko-KR" sz="2400" i="0">
                <a:solidFill>
                  <a:schemeClr val="bg2"/>
                </a:solidFill>
              </a:rPr>
              <a:t> does not limit us to any particular way of traversing a tree</a:t>
            </a:r>
          </a:p>
        </p:txBody>
      </p:sp>
      <p:sp>
        <p:nvSpPr>
          <p:cNvPr id="564236" name="Rectangle 12"/>
          <p:cNvSpPr>
            <a:spLocks noChangeArrowheads="1"/>
          </p:cNvSpPr>
          <p:nvPr/>
        </p:nvSpPr>
        <p:spPr bwMode="auto">
          <a:xfrm>
            <a:off x="685800" y="2825750"/>
            <a:ext cx="845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</a:pPr>
            <a:r>
              <a:rPr lang="en-US" altLang="ko-KR" sz="3200" i="0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Different </a:t>
            </a:r>
            <a:r>
              <a:rPr lang="en-US" altLang="ko-KR" sz="3200" i="0" dirty="0">
                <a:solidFill>
                  <a:schemeClr val="bg2"/>
                </a:solidFill>
              </a:rPr>
              <a:t>from “Backtracking” </a:t>
            </a:r>
          </a:p>
        </p:txBody>
      </p:sp>
      <p:sp>
        <p:nvSpPr>
          <p:cNvPr id="564240" name="Rectangle 16"/>
          <p:cNvSpPr>
            <a:spLocks noChangeArrowheads="1"/>
          </p:cNvSpPr>
          <p:nvPr/>
        </p:nvSpPr>
        <p:spPr bwMode="auto">
          <a:xfrm>
            <a:off x="1411288" y="4195763"/>
            <a:ext cx="6400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latinLnBrk="1" hangingPunct="1">
              <a:spcBef>
                <a:spcPct val="20000"/>
              </a:spcBef>
              <a:defRPr/>
            </a:pPr>
            <a:r>
              <a:rPr lang="en-US" altLang="ko-KR" sz="2400" i="0" dirty="0">
                <a:solidFill>
                  <a:schemeClr val="bg2"/>
                </a:solidFill>
                <a:ea typeface="굴림" pitchFamily="50" charset="-127"/>
              </a:rPr>
              <a:t>- is used </a:t>
            </a:r>
            <a:r>
              <a:rPr lang="en-US" altLang="ko-KR" sz="2400" b="1" dirty="0">
                <a:solidFill>
                  <a:schemeClr val="accent1"/>
                </a:solidFill>
                <a:ea typeface="굴림" pitchFamily="50" charset="-127"/>
              </a:rPr>
              <a:t>only for optimization problems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 autoUpdateAnimBg="0"/>
      <p:bldP spid="564234" grpId="0" autoUpdateAnimBg="0"/>
      <p:bldP spid="564236" grpId="0" autoUpdateAnimBg="0"/>
      <p:bldP spid="56424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3EAADD6-D7D8-4E08-A734-B620D9C95222}" type="slidenum">
              <a:rPr lang="en-US" altLang="ko-KR" smtClean="0">
                <a:ea typeface="굴림" charset="-127"/>
              </a:rPr>
              <a:pPr/>
              <a:t>20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6.1 The 0-1 Knapsack Problem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5025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Best-First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/>
              <a:t>Search with Branch and Bound </a:t>
            </a:r>
          </a:p>
        </p:txBody>
      </p:sp>
      <p:grpSp>
        <p:nvGrpSpPr>
          <p:cNvPr id="21509" name="Group 4"/>
          <p:cNvGrpSpPr>
            <a:grpSpLocks/>
          </p:cNvGrpSpPr>
          <p:nvPr/>
        </p:nvGrpSpPr>
        <p:grpSpPr bwMode="auto">
          <a:xfrm>
            <a:off x="1042988" y="2420938"/>
            <a:ext cx="5905500" cy="4032250"/>
            <a:chOff x="3168" y="1344"/>
            <a:chExt cx="2880" cy="2544"/>
          </a:xfrm>
        </p:grpSpPr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>
              <a:off x="3168" y="1344"/>
              <a:ext cx="2496" cy="25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b="1" i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>
              <a:off x="3168" y="1392"/>
              <a:ext cx="2880" cy="1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80000"/>
                </a:lnSpc>
                <a:spcBef>
                  <a:spcPct val="50000"/>
                </a:spcBef>
              </a:pPr>
              <a:endParaRPr lang="ko-KR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1042988" y="2420938"/>
            <a:ext cx="5329237" cy="43116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public static int knapsack3(int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n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, int[ ]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p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, int[ ]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w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, int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W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{</a:t>
            </a:r>
            <a:br>
              <a:rPr lang="en-US" altLang="ko-KR" sz="1600" i="0">
                <a:solidFill>
                  <a:srgbClr val="000000"/>
                </a:solidFill>
                <a:latin typeface="Arial" charset="0"/>
              </a:rPr>
            </a:b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priority_queue_of_node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PQ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  node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u, v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int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maxProfit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v.level = 0 ; v.profit = 0; v.weight=0 ; maxProfit = 0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    v.bound = bound(v)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    PQ.enqueue(v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)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while( !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PQ.Empty()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){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      v =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PQ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.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dequeue()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>
                <a:solidFill>
                  <a:schemeClr val="tx1"/>
                </a:solidFill>
                <a:latin typeface="Verdana" pitchFamily="34" charset="0"/>
              </a:rPr>
              <a:t>           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if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(v.bound &gt; maxProfit) 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               u.level = v.level 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+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1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F8"/>
                </a:solidFill>
                <a:latin typeface="Arial" charset="0"/>
              </a:rPr>
              <a:t>                  take care of the left child ;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F8"/>
                </a:solidFill>
                <a:latin typeface="Arial" charset="0"/>
              </a:rPr>
              <a:t>                  take care of the right child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     }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}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6300788" y="2565400"/>
            <a:ext cx="2592387" cy="19319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public class node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{	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    </a:t>
            </a:r>
            <a:r>
              <a:rPr lang="en-US" altLang="ko-KR" sz="1600" b="1" i="0" dirty="0" err="1">
                <a:solidFill>
                  <a:schemeClr val="bg2"/>
                </a:solidFill>
                <a:latin typeface="굴림" charset="-127"/>
              </a:rPr>
              <a:t>int</a:t>
            </a: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level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    </a:t>
            </a:r>
            <a:r>
              <a:rPr lang="en-US" altLang="ko-KR" sz="1600" b="1" i="0" dirty="0" err="1">
                <a:solidFill>
                  <a:schemeClr val="bg2"/>
                </a:solidFill>
                <a:latin typeface="굴림" charset="-127"/>
              </a:rPr>
              <a:t>int</a:t>
            </a: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profit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    </a:t>
            </a:r>
            <a:r>
              <a:rPr lang="en-US" altLang="ko-KR" sz="1600" b="1" i="0" dirty="0" err="1">
                <a:solidFill>
                  <a:schemeClr val="bg2"/>
                </a:solidFill>
                <a:latin typeface="굴림" charset="-127"/>
              </a:rPr>
              <a:t>int</a:t>
            </a: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weight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    </a:t>
            </a:r>
            <a:r>
              <a:rPr lang="en-US" altLang="ko-KR" sz="1600" b="1" i="0" dirty="0" err="1">
                <a:solidFill>
                  <a:schemeClr val="bg2"/>
                </a:solidFill>
                <a:latin typeface="굴림" charset="-127"/>
              </a:rPr>
              <a:t>int</a:t>
            </a: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bound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7E4EC5-37CF-4A79-9036-EA3AB9937F09}" type="slidenum">
              <a:rPr lang="en-US" altLang="ko-KR" smtClean="0">
                <a:ea typeface="굴림" charset="-127"/>
              </a:rPr>
              <a:pPr/>
              <a:t>21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6.1 The 0-1 Knapsack Problem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62913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Best-First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/>
              <a:t>Search with Branch and Bound </a:t>
            </a:r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1042988" y="2420938"/>
            <a:ext cx="5184775" cy="4032250"/>
            <a:chOff x="3168" y="1344"/>
            <a:chExt cx="2880" cy="2544"/>
          </a:xfrm>
        </p:grpSpPr>
        <p:sp>
          <p:nvSpPr>
            <p:cNvPr id="22540" name="Rectangle 5"/>
            <p:cNvSpPr>
              <a:spLocks noChangeArrowheads="1"/>
            </p:cNvSpPr>
            <p:nvPr/>
          </p:nvSpPr>
          <p:spPr bwMode="auto">
            <a:xfrm>
              <a:off x="3168" y="1344"/>
              <a:ext cx="2496" cy="25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b="1" i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2541" name="Rectangle 6"/>
            <p:cNvSpPr>
              <a:spLocks noChangeArrowheads="1"/>
            </p:cNvSpPr>
            <p:nvPr/>
          </p:nvSpPr>
          <p:spPr bwMode="auto">
            <a:xfrm>
              <a:off x="3168" y="1392"/>
              <a:ext cx="2880" cy="1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80000"/>
                </a:lnSpc>
                <a:spcBef>
                  <a:spcPct val="50000"/>
                </a:spcBef>
              </a:pPr>
              <a:endParaRPr lang="ko-KR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1187450" y="2578100"/>
            <a:ext cx="6048375" cy="35512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u.weight = v.weight 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+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w[u.level]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u.profit = v.profit 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+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p[u.level]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if (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u.weight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&lt;=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W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&amp;&amp;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u.profit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&gt;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maxProfit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    maxProfit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u.profit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u.bound = bound(u)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if (u.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bound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&gt;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maxProfit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PQ.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enqueue(u)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endParaRPr lang="en-US" altLang="ko-KR" sz="1600" i="0">
              <a:solidFill>
                <a:srgbClr val="000000"/>
              </a:solidFill>
              <a:latin typeface="Arial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u.weight = v.weight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u.bound = bound(u)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u.profit = v.profit ;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if ( u.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bound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&gt;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maxProfit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PQ.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enqueue(u)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</a:t>
            </a:r>
          </a:p>
        </p:txBody>
      </p:sp>
      <p:sp>
        <p:nvSpPr>
          <p:cNvPr id="833545" name="AutoShape 9"/>
          <p:cNvSpPr>
            <a:spLocks/>
          </p:cNvSpPr>
          <p:nvPr/>
        </p:nvSpPr>
        <p:spPr bwMode="auto">
          <a:xfrm>
            <a:off x="1179513" y="2773363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33546" name="AutoShape 10"/>
          <p:cNvSpPr>
            <a:spLocks/>
          </p:cNvSpPr>
          <p:nvPr/>
        </p:nvSpPr>
        <p:spPr bwMode="auto">
          <a:xfrm>
            <a:off x="1187450" y="4602163"/>
            <a:ext cx="144463" cy="1635125"/>
          </a:xfrm>
          <a:prstGeom prst="leftBrace">
            <a:avLst>
              <a:gd name="adj1" fmla="val 94322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22537" name="Text Box 11"/>
          <p:cNvSpPr txBox="1">
            <a:spLocks noChangeArrowheads="1"/>
          </p:cNvSpPr>
          <p:nvPr/>
        </p:nvSpPr>
        <p:spPr bwMode="auto">
          <a:xfrm>
            <a:off x="336550" y="3230563"/>
            <a:ext cx="83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b="1" i="0" dirty="0">
                <a:solidFill>
                  <a:schemeClr val="bg1"/>
                </a:solidFill>
              </a:rPr>
              <a:t>Left Child</a:t>
            </a:r>
          </a:p>
        </p:txBody>
      </p:sp>
      <p:sp>
        <p:nvSpPr>
          <p:cNvPr id="22538" name="Text Box 12"/>
          <p:cNvSpPr txBox="1">
            <a:spLocks noChangeArrowheads="1"/>
          </p:cNvSpPr>
          <p:nvPr/>
        </p:nvSpPr>
        <p:spPr bwMode="auto">
          <a:xfrm>
            <a:off x="336550" y="4678363"/>
            <a:ext cx="83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b="1" i="0">
                <a:solidFill>
                  <a:schemeClr val="bg1"/>
                </a:solidFill>
              </a:rPr>
              <a:t>Right Child</a:t>
            </a:r>
          </a:p>
        </p:txBody>
      </p:sp>
      <p:sp>
        <p:nvSpPr>
          <p:cNvPr id="22539" name="Rectangle 13"/>
          <p:cNvSpPr>
            <a:spLocks noChangeArrowheads="1"/>
          </p:cNvSpPr>
          <p:nvPr/>
        </p:nvSpPr>
        <p:spPr bwMode="auto">
          <a:xfrm>
            <a:off x="6300788" y="2565400"/>
            <a:ext cx="2592387" cy="19319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public class node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{	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    </a:t>
            </a:r>
            <a:r>
              <a:rPr lang="en-US" altLang="ko-KR" sz="1600" b="1" i="0" dirty="0" err="1">
                <a:solidFill>
                  <a:schemeClr val="bg2"/>
                </a:solidFill>
                <a:latin typeface="굴림" charset="-127"/>
              </a:rPr>
              <a:t>int</a:t>
            </a: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level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    </a:t>
            </a:r>
            <a:r>
              <a:rPr lang="en-US" altLang="ko-KR" sz="1600" b="1" i="0" dirty="0" err="1">
                <a:solidFill>
                  <a:schemeClr val="bg2"/>
                </a:solidFill>
                <a:latin typeface="굴림" charset="-127"/>
              </a:rPr>
              <a:t>int</a:t>
            </a: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profit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    </a:t>
            </a:r>
            <a:r>
              <a:rPr lang="en-US" altLang="ko-KR" sz="1600" b="1" i="0" dirty="0" err="1">
                <a:solidFill>
                  <a:schemeClr val="bg2"/>
                </a:solidFill>
                <a:latin typeface="굴림" charset="-127"/>
              </a:rPr>
              <a:t>int</a:t>
            </a: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weight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    float bound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50F9AC7-DEF1-4B2D-8A39-A821F47FAC21}" type="slidenum">
              <a:rPr lang="en-US" altLang="ko-KR" smtClean="0">
                <a:ea typeface="굴림" charset="-127"/>
              </a:rPr>
              <a:pPr/>
              <a:t>22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6.1 The 0-1 Knapsack Problem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62913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Best-First</a:t>
            </a:r>
            <a:r>
              <a:rPr lang="en-US" altLang="ko-KR" sz="2800" b="1" dirty="0" smtClean="0"/>
              <a:t> Search with Branch and Bound </a:t>
            </a:r>
          </a:p>
        </p:txBody>
      </p: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1042988" y="2420938"/>
            <a:ext cx="5905500" cy="4321175"/>
            <a:chOff x="3168" y="1344"/>
            <a:chExt cx="2880" cy="2544"/>
          </a:xfrm>
        </p:grpSpPr>
        <p:sp>
          <p:nvSpPr>
            <p:cNvPr id="23560" name="Rectangle 5"/>
            <p:cNvSpPr>
              <a:spLocks noChangeArrowheads="1"/>
            </p:cNvSpPr>
            <p:nvPr/>
          </p:nvSpPr>
          <p:spPr bwMode="auto">
            <a:xfrm>
              <a:off x="3168" y="1344"/>
              <a:ext cx="2496" cy="25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b="1" i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3561" name="Rectangle 6"/>
            <p:cNvSpPr>
              <a:spLocks noChangeArrowheads="1"/>
            </p:cNvSpPr>
            <p:nvPr/>
          </p:nvSpPr>
          <p:spPr bwMode="auto">
            <a:xfrm>
              <a:off x="3168" y="1392"/>
              <a:ext cx="2880" cy="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80000"/>
                </a:lnSpc>
                <a:spcBef>
                  <a:spcPct val="50000"/>
                </a:spcBef>
              </a:pPr>
              <a:endParaRPr lang="ko-KR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1042988" y="2420938"/>
            <a:ext cx="4968875" cy="4470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public static float 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bound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(node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 u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{</a:t>
            </a:r>
            <a:b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</a:b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       index 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j,k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 ;  int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 totWeight ; f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loat 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result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       if (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u.weight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 &gt;= 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W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) return 0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       else {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	result = 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u.profit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	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j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 = 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u.level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 + 1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	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totWeight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 = 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u.weight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	while (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j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&lt;=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n 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&amp;&amp; 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totWeight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+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w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[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j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] &lt;= 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W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){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	  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 totWeight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 = 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totWeight 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+ 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w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[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j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]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	   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result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 = 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result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 + 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p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[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j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]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	  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 j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++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	}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	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k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 =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 j 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	if (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k 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&lt;= 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n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)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               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result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=result+(W-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totWeight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)*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p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[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k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]/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w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[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k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];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	return </a:t>
            </a:r>
            <a:r>
              <a:rPr lang="en-US" altLang="ko-KR" sz="1400">
                <a:solidFill>
                  <a:srgbClr val="000000"/>
                </a:solidFill>
                <a:latin typeface="Verdana" pitchFamily="34" charset="0"/>
              </a:rPr>
              <a:t>result </a:t>
            </a: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       }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400" i="0">
                <a:solidFill>
                  <a:srgbClr val="000000"/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6300788" y="2565400"/>
            <a:ext cx="2592387" cy="19319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public class node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{	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    </a:t>
            </a:r>
            <a:r>
              <a:rPr lang="en-US" altLang="ko-KR" sz="1600" b="1" i="0" dirty="0" err="1">
                <a:solidFill>
                  <a:schemeClr val="bg2"/>
                </a:solidFill>
                <a:latin typeface="굴림" charset="-127"/>
              </a:rPr>
              <a:t>int</a:t>
            </a: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level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    </a:t>
            </a:r>
            <a:r>
              <a:rPr lang="en-US" altLang="ko-KR" sz="1600" b="1" i="0" dirty="0" err="1">
                <a:solidFill>
                  <a:schemeClr val="bg2"/>
                </a:solidFill>
                <a:latin typeface="굴림" charset="-127"/>
              </a:rPr>
              <a:t>int</a:t>
            </a: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profit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    </a:t>
            </a:r>
            <a:r>
              <a:rPr lang="en-US" altLang="ko-KR" sz="1600" b="1" i="0" dirty="0" err="1">
                <a:solidFill>
                  <a:schemeClr val="bg2"/>
                </a:solidFill>
                <a:latin typeface="굴림" charset="-127"/>
              </a:rPr>
              <a:t>int</a:t>
            </a: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weight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    float bound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05BF07D-652E-4DE0-9375-B2EF81B52F30}" type="slidenum">
              <a:rPr lang="en-US" altLang="ko-KR" smtClean="0">
                <a:ea typeface="굴림" charset="-127"/>
              </a:rPr>
              <a:pPr/>
              <a:t>23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altLang="ko-KR" dirty="0" smtClean="0"/>
              <a:t>6.2 The Traveling </a:t>
            </a:r>
            <a:r>
              <a:rPr lang="en-US" altLang="ko-KR" dirty="0" err="1" smtClean="0"/>
              <a:t>SalesPerson</a:t>
            </a:r>
            <a:r>
              <a:rPr lang="en-US" altLang="ko-KR" dirty="0" smtClean="0"/>
              <a:t> Problem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45820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mtClean="0">
                <a:effectLst/>
              </a:rPr>
              <a:t> </a:t>
            </a:r>
            <a:r>
              <a:rPr lang="en-US" altLang="ko-KR" sz="2800" b="1" smtClean="0"/>
              <a:t>The Branch and Bound Approach to T.S.P. </a:t>
            </a:r>
          </a:p>
        </p:txBody>
      </p:sp>
      <p:sp>
        <p:nvSpPr>
          <p:cNvPr id="819210" name="Rectangle 10"/>
          <p:cNvSpPr>
            <a:spLocks noChangeArrowheads="1"/>
          </p:cNvSpPr>
          <p:nvPr/>
        </p:nvSpPr>
        <p:spPr bwMode="auto">
          <a:xfrm>
            <a:off x="1258888" y="2511425"/>
            <a:ext cx="7056437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 i="0" dirty="0">
                <a:solidFill>
                  <a:schemeClr val="bg2"/>
                </a:solidFill>
              </a:rPr>
              <a:t>Given a directed graph with n nodes, let  </a:t>
            </a:r>
            <a:r>
              <a:rPr lang="en-US" altLang="ko-KR" b="1" i="0" dirty="0">
                <a:solidFill>
                  <a:schemeClr val="bg1"/>
                </a:solidFill>
              </a:rPr>
              <a:t>[i</a:t>
            </a:r>
            <a:r>
              <a:rPr lang="en-US" altLang="ko-KR" b="1" i="0" baseline="-25000" dirty="0">
                <a:solidFill>
                  <a:schemeClr val="bg1"/>
                </a:solidFill>
              </a:rPr>
              <a:t>1</a:t>
            </a:r>
            <a:r>
              <a:rPr lang="en-US" altLang="ko-KR" b="1" i="0" dirty="0">
                <a:solidFill>
                  <a:schemeClr val="bg1"/>
                </a:solidFill>
              </a:rPr>
              <a:t>, i</a:t>
            </a:r>
            <a:r>
              <a:rPr lang="en-US" altLang="ko-KR" b="1" i="0" baseline="-25000" dirty="0">
                <a:solidFill>
                  <a:schemeClr val="bg1"/>
                </a:solidFill>
              </a:rPr>
              <a:t>2</a:t>
            </a:r>
            <a:r>
              <a:rPr lang="en-US" altLang="ko-KR" b="1" i="0" dirty="0">
                <a:solidFill>
                  <a:schemeClr val="bg1"/>
                </a:solidFill>
              </a:rPr>
              <a:t>, … , </a:t>
            </a:r>
            <a:r>
              <a:rPr lang="en-US" altLang="ko-KR" b="1" i="0" dirty="0" err="1">
                <a:solidFill>
                  <a:schemeClr val="bg1"/>
                </a:solidFill>
              </a:rPr>
              <a:t>i</a:t>
            </a:r>
            <a:r>
              <a:rPr lang="en-US" altLang="ko-KR" b="1" i="0" baseline="-25000" dirty="0" err="1">
                <a:solidFill>
                  <a:schemeClr val="bg1"/>
                </a:solidFill>
              </a:rPr>
              <a:t>k</a:t>
            </a:r>
            <a:r>
              <a:rPr lang="en-US" altLang="ko-KR" b="1" i="0" dirty="0">
                <a:solidFill>
                  <a:schemeClr val="bg1"/>
                </a:solidFill>
              </a:rPr>
              <a:t>] </a:t>
            </a:r>
            <a:r>
              <a:rPr lang="en-US" altLang="ko-KR" b="1" i="0" dirty="0">
                <a:solidFill>
                  <a:schemeClr val="bg2"/>
                </a:solidFill>
              </a:rPr>
              <a:t>be a path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b="1" i="0" dirty="0">
                <a:solidFill>
                  <a:schemeClr val="bg2"/>
                </a:solidFill>
              </a:rPr>
              <a:t>     from i</a:t>
            </a:r>
            <a:r>
              <a:rPr lang="en-US" altLang="ko-KR" b="1" i="0" baseline="-25000" dirty="0">
                <a:solidFill>
                  <a:schemeClr val="bg2"/>
                </a:solidFill>
              </a:rPr>
              <a:t>1 </a:t>
            </a:r>
            <a:r>
              <a:rPr lang="en-US" altLang="ko-KR" b="1" i="0" dirty="0">
                <a:solidFill>
                  <a:schemeClr val="bg2"/>
                </a:solidFill>
              </a:rPr>
              <a:t>to </a:t>
            </a:r>
            <a:r>
              <a:rPr lang="en-US" altLang="ko-KR" b="1" i="0" dirty="0" err="1">
                <a:solidFill>
                  <a:schemeClr val="bg2"/>
                </a:solidFill>
              </a:rPr>
              <a:t>i</a:t>
            </a:r>
            <a:r>
              <a:rPr lang="en-US" altLang="ko-KR" b="1" i="0" baseline="-25000" dirty="0" err="1">
                <a:solidFill>
                  <a:schemeClr val="bg2"/>
                </a:solidFill>
              </a:rPr>
              <a:t>k</a:t>
            </a:r>
            <a:r>
              <a:rPr lang="en-US" altLang="ko-KR" b="1" i="0" dirty="0">
                <a:solidFill>
                  <a:schemeClr val="bg2"/>
                </a:solidFill>
              </a:rPr>
              <a:t> passing  through i</a:t>
            </a:r>
            <a:r>
              <a:rPr lang="en-US" altLang="ko-KR" b="1" i="0" baseline="-25000" dirty="0">
                <a:solidFill>
                  <a:schemeClr val="bg2"/>
                </a:solidFill>
              </a:rPr>
              <a:t>2</a:t>
            </a:r>
            <a:r>
              <a:rPr lang="en-US" altLang="ko-KR" b="1" i="0" dirty="0">
                <a:solidFill>
                  <a:schemeClr val="bg2"/>
                </a:solidFill>
              </a:rPr>
              <a:t>, i</a:t>
            </a:r>
            <a:r>
              <a:rPr lang="en-US" altLang="ko-KR" b="1" i="0" baseline="-25000" dirty="0">
                <a:solidFill>
                  <a:schemeClr val="bg2"/>
                </a:solidFill>
              </a:rPr>
              <a:t>3</a:t>
            </a:r>
            <a:r>
              <a:rPr lang="en-US" altLang="ko-KR" b="1" i="0" dirty="0">
                <a:solidFill>
                  <a:schemeClr val="bg2"/>
                </a:solidFill>
              </a:rPr>
              <a:t>, …, and i</a:t>
            </a:r>
            <a:r>
              <a:rPr lang="en-US" altLang="ko-KR" b="1" i="0" baseline="-25000" dirty="0">
                <a:solidFill>
                  <a:schemeClr val="bg2"/>
                </a:solidFill>
              </a:rPr>
              <a:t>k-1</a:t>
            </a:r>
            <a:endParaRPr lang="en-US" altLang="ko-KR" b="1" i="0" dirty="0">
              <a:solidFill>
                <a:schemeClr val="bg2"/>
              </a:solidFill>
            </a:endParaRPr>
          </a:p>
        </p:txBody>
      </p:sp>
      <p:sp>
        <p:nvSpPr>
          <p:cNvPr id="819211" name="Oval 11"/>
          <p:cNvSpPr>
            <a:spLocks noChangeArrowheads="1"/>
          </p:cNvSpPr>
          <p:nvPr/>
        </p:nvSpPr>
        <p:spPr bwMode="auto">
          <a:xfrm>
            <a:off x="4289425" y="3429000"/>
            <a:ext cx="569913" cy="2825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[1]</a:t>
            </a:r>
            <a:endParaRPr lang="en-US" altLang="ko-KR" sz="1600" b="1" i="0" baseline="-25000">
              <a:solidFill>
                <a:schemeClr val="bg2"/>
              </a:solidFill>
              <a:latin typeface="굴림" charset="-127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3030538" y="3716338"/>
            <a:ext cx="3413125" cy="519112"/>
            <a:chOff x="1909" y="2341"/>
            <a:chExt cx="2150" cy="327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609" name="Oval 12"/>
            <p:cNvSpPr>
              <a:spLocks noChangeArrowheads="1"/>
            </p:cNvSpPr>
            <p:nvPr/>
          </p:nvSpPr>
          <p:spPr bwMode="auto">
            <a:xfrm>
              <a:off x="1909" y="2461"/>
              <a:ext cx="381" cy="178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[1,2]</a:t>
              </a:r>
            </a:p>
          </p:txBody>
        </p:sp>
        <p:sp>
          <p:nvSpPr>
            <p:cNvPr id="819214" name="Line 14"/>
            <p:cNvSpPr>
              <a:spLocks noChangeShapeType="1"/>
            </p:cNvSpPr>
            <p:nvPr/>
          </p:nvSpPr>
          <p:spPr bwMode="auto">
            <a:xfrm flipH="1">
              <a:off x="2189" y="2348"/>
              <a:ext cx="653" cy="15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19215" name="Line 15"/>
            <p:cNvSpPr>
              <a:spLocks noChangeShapeType="1"/>
            </p:cNvSpPr>
            <p:nvPr/>
          </p:nvSpPr>
          <p:spPr bwMode="auto">
            <a:xfrm>
              <a:off x="2889" y="2348"/>
              <a:ext cx="792" cy="15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19220" name="Line 20"/>
            <p:cNvSpPr>
              <a:spLocks noChangeShapeType="1"/>
            </p:cNvSpPr>
            <p:nvPr/>
          </p:nvSpPr>
          <p:spPr bwMode="auto">
            <a:xfrm>
              <a:off x="2850" y="2348"/>
              <a:ext cx="85" cy="113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24613" name="Text Box 21"/>
            <p:cNvSpPr txBox="1">
              <a:spLocks noChangeArrowheads="1"/>
            </p:cNvSpPr>
            <p:nvPr/>
          </p:nvSpPr>
          <p:spPr bwMode="auto">
            <a:xfrm>
              <a:off x="3316" y="2341"/>
              <a:ext cx="60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2800" b="1" i="0" dirty="0">
                  <a:solidFill>
                    <a:schemeClr val="bg2"/>
                  </a:solidFill>
                </a:rPr>
                <a:t>…</a:t>
              </a:r>
              <a:endParaRPr lang="en-US" altLang="ko-KR" sz="2800" b="1" i="0" dirty="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24614" name="Oval 22"/>
            <p:cNvSpPr>
              <a:spLocks noChangeArrowheads="1"/>
            </p:cNvSpPr>
            <p:nvPr/>
          </p:nvSpPr>
          <p:spPr bwMode="auto">
            <a:xfrm>
              <a:off x="2795" y="2461"/>
              <a:ext cx="403" cy="178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[1,3]</a:t>
              </a:r>
            </a:p>
          </p:txBody>
        </p:sp>
        <p:sp>
          <p:nvSpPr>
            <p:cNvPr id="24615" name="Oval 23"/>
            <p:cNvSpPr>
              <a:spLocks noChangeArrowheads="1"/>
            </p:cNvSpPr>
            <p:nvPr/>
          </p:nvSpPr>
          <p:spPr bwMode="auto">
            <a:xfrm>
              <a:off x="3681" y="2461"/>
              <a:ext cx="378" cy="178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[1,n]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195513" y="4205288"/>
            <a:ext cx="4759325" cy="577850"/>
            <a:chOff x="1383" y="2649"/>
            <a:chExt cx="2998" cy="36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596" name="Oval 13"/>
            <p:cNvSpPr>
              <a:spLocks noChangeArrowheads="1"/>
            </p:cNvSpPr>
            <p:nvPr/>
          </p:nvSpPr>
          <p:spPr bwMode="auto">
            <a:xfrm>
              <a:off x="1383" y="2761"/>
              <a:ext cx="604" cy="179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[1,2,3]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819216" name="Line 16"/>
            <p:cNvSpPr>
              <a:spLocks noChangeShapeType="1"/>
            </p:cNvSpPr>
            <p:nvPr/>
          </p:nvSpPr>
          <p:spPr bwMode="auto">
            <a:xfrm flipH="1">
              <a:off x="1769" y="2649"/>
              <a:ext cx="240" cy="112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19217" name="Line 17"/>
            <p:cNvSpPr>
              <a:spLocks noChangeShapeType="1"/>
            </p:cNvSpPr>
            <p:nvPr/>
          </p:nvSpPr>
          <p:spPr bwMode="auto">
            <a:xfrm flipH="1">
              <a:off x="3681" y="2649"/>
              <a:ext cx="94" cy="15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19218" name="Line 18"/>
            <p:cNvSpPr>
              <a:spLocks noChangeShapeType="1"/>
            </p:cNvSpPr>
            <p:nvPr/>
          </p:nvSpPr>
          <p:spPr bwMode="auto">
            <a:xfrm>
              <a:off x="2096" y="2649"/>
              <a:ext cx="140" cy="112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19219" name="Line 19"/>
            <p:cNvSpPr>
              <a:spLocks noChangeShapeType="1"/>
            </p:cNvSpPr>
            <p:nvPr/>
          </p:nvSpPr>
          <p:spPr bwMode="auto">
            <a:xfrm>
              <a:off x="2143" y="2649"/>
              <a:ext cx="513" cy="112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24601" name="Oval 24"/>
            <p:cNvSpPr>
              <a:spLocks noChangeArrowheads="1"/>
            </p:cNvSpPr>
            <p:nvPr/>
          </p:nvSpPr>
          <p:spPr bwMode="auto">
            <a:xfrm>
              <a:off x="2469" y="2761"/>
              <a:ext cx="547" cy="179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[1,2,5]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24602" name="Oval 25"/>
            <p:cNvSpPr>
              <a:spLocks noChangeArrowheads="1"/>
            </p:cNvSpPr>
            <p:nvPr/>
          </p:nvSpPr>
          <p:spPr bwMode="auto">
            <a:xfrm>
              <a:off x="1973" y="2761"/>
              <a:ext cx="499" cy="179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[1,2,4]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24603" name="Text Box 30"/>
            <p:cNvSpPr txBox="1">
              <a:spLocks noChangeArrowheads="1"/>
            </p:cNvSpPr>
            <p:nvPr/>
          </p:nvSpPr>
          <p:spPr bwMode="auto">
            <a:xfrm>
              <a:off x="3122" y="2686"/>
              <a:ext cx="6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2800" b="1" i="0" dirty="0">
                  <a:solidFill>
                    <a:schemeClr val="bg2"/>
                  </a:solidFill>
                </a:rPr>
                <a:t>…</a:t>
              </a:r>
              <a:endParaRPr lang="en-US" altLang="ko-KR" sz="2800" b="1" i="0" dirty="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819234" name="Line 34"/>
            <p:cNvSpPr>
              <a:spLocks noChangeShapeType="1"/>
            </p:cNvSpPr>
            <p:nvPr/>
          </p:nvSpPr>
          <p:spPr bwMode="auto">
            <a:xfrm>
              <a:off x="3821" y="2649"/>
              <a:ext cx="140" cy="112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19235" name="Line 35"/>
            <p:cNvSpPr>
              <a:spLocks noChangeShapeType="1"/>
            </p:cNvSpPr>
            <p:nvPr/>
          </p:nvSpPr>
          <p:spPr bwMode="auto">
            <a:xfrm>
              <a:off x="3868" y="2649"/>
              <a:ext cx="513" cy="112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19236" name="Line 36"/>
            <p:cNvSpPr>
              <a:spLocks noChangeShapeType="1"/>
            </p:cNvSpPr>
            <p:nvPr/>
          </p:nvSpPr>
          <p:spPr bwMode="auto">
            <a:xfrm>
              <a:off x="2982" y="2649"/>
              <a:ext cx="140" cy="112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19237" name="Line 37"/>
            <p:cNvSpPr>
              <a:spLocks noChangeShapeType="1"/>
            </p:cNvSpPr>
            <p:nvPr/>
          </p:nvSpPr>
          <p:spPr bwMode="auto">
            <a:xfrm>
              <a:off x="3029" y="2649"/>
              <a:ext cx="513" cy="112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19238" name="Line 38"/>
            <p:cNvSpPr>
              <a:spLocks noChangeShapeType="1"/>
            </p:cNvSpPr>
            <p:nvPr/>
          </p:nvSpPr>
          <p:spPr bwMode="auto">
            <a:xfrm flipH="1">
              <a:off x="2889" y="2655"/>
              <a:ext cx="81" cy="106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331913" y="5576888"/>
            <a:ext cx="5105400" cy="696912"/>
            <a:chOff x="839" y="3513"/>
            <a:chExt cx="3216" cy="439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591" name="Oval 26"/>
            <p:cNvSpPr>
              <a:spLocks noChangeArrowheads="1"/>
            </p:cNvSpPr>
            <p:nvPr/>
          </p:nvSpPr>
          <p:spPr bwMode="auto">
            <a:xfrm>
              <a:off x="2064" y="3663"/>
              <a:ext cx="1058" cy="263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[1,2,3,…,n-2,n]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24592" name="Oval 27"/>
            <p:cNvSpPr>
              <a:spLocks noChangeArrowheads="1"/>
            </p:cNvSpPr>
            <p:nvPr/>
          </p:nvSpPr>
          <p:spPr bwMode="auto">
            <a:xfrm>
              <a:off x="839" y="3663"/>
              <a:ext cx="1117" cy="263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[1,2,3,…,n-2,n-1]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819228" name="Line 28"/>
            <p:cNvSpPr>
              <a:spLocks noChangeShapeType="1"/>
            </p:cNvSpPr>
            <p:nvPr/>
          </p:nvSpPr>
          <p:spPr bwMode="auto">
            <a:xfrm>
              <a:off x="1676" y="3513"/>
              <a:ext cx="840" cy="15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19229" name="Line 29"/>
            <p:cNvSpPr>
              <a:spLocks noChangeShapeType="1"/>
            </p:cNvSpPr>
            <p:nvPr/>
          </p:nvSpPr>
          <p:spPr bwMode="auto">
            <a:xfrm flipH="1">
              <a:off x="1396" y="3513"/>
              <a:ext cx="280" cy="15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24595" name="Text Box 39"/>
            <p:cNvSpPr txBox="1">
              <a:spLocks noChangeArrowheads="1"/>
            </p:cNvSpPr>
            <p:nvPr/>
          </p:nvSpPr>
          <p:spPr bwMode="auto">
            <a:xfrm>
              <a:off x="3448" y="3625"/>
              <a:ext cx="60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2800" b="1" i="0" dirty="0">
                  <a:solidFill>
                    <a:schemeClr val="bg2"/>
                  </a:solidFill>
                </a:rPr>
                <a:t>…</a:t>
              </a:r>
              <a:endParaRPr lang="en-US" altLang="ko-KR" sz="2800" b="1" i="0" dirty="0">
                <a:solidFill>
                  <a:schemeClr val="bg2"/>
                </a:solidFill>
                <a:latin typeface="굴림" charset="-127"/>
              </a:endParaRP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846263" y="4622800"/>
            <a:ext cx="3332162" cy="995363"/>
            <a:chOff x="1163" y="2912"/>
            <a:chExt cx="2099" cy="627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587" name="Text Box 31"/>
            <p:cNvSpPr txBox="1">
              <a:spLocks noChangeArrowheads="1"/>
            </p:cNvSpPr>
            <p:nvPr/>
          </p:nvSpPr>
          <p:spPr bwMode="auto">
            <a:xfrm>
              <a:off x="1676" y="2912"/>
              <a:ext cx="6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2800" b="1" i="0" dirty="0">
                  <a:solidFill>
                    <a:schemeClr val="bg2"/>
                  </a:solidFill>
                </a:rPr>
                <a:t>…</a:t>
              </a:r>
              <a:endParaRPr lang="en-US" altLang="ko-KR" sz="2800" b="1" i="0" dirty="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24588" name="Oval 32"/>
            <p:cNvSpPr>
              <a:spLocks noChangeArrowheads="1"/>
            </p:cNvSpPr>
            <p:nvPr/>
          </p:nvSpPr>
          <p:spPr bwMode="auto">
            <a:xfrm>
              <a:off x="1163" y="3250"/>
              <a:ext cx="1026" cy="263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[1,2,3,…,n-2]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819233" name="Line 33"/>
            <p:cNvSpPr>
              <a:spLocks noChangeShapeType="1"/>
            </p:cNvSpPr>
            <p:nvPr/>
          </p:nvSpPr>
          <p:spPr bwMode="auto">
            <a:xfrm flipH="1">
              <a:off x="1490" y="2931"/>
              <a:ext cx="211" cy="319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24590" name="Text Box 40"/>
            <p:cNvSpPr txBox="1">
              <a:spLocks noChangeArrowheads="1"/>
            </p:cNvSpPr>
            <p:nvPr/>
          </p:nvSpPr>
          <p:spPr bwMode="auto">
            <a:xfrm>
              <a:off x="2656" y="3212"/>
              <a:ext cx="6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2800" b="1" i="0" dirty="0">
                  <a:solidFill>
                    <a:schemeClr val="bg2"/>
                  </a:solidFill>
                </a:rPr>
                <a:t>…</a:t>
              </a:r>
              <a:endParaRPr lang="en-US" altLang="ko-KR" sz="2800" b="1" i="0" dirty="0">
                <a:solidFill>
                  <a:schemeClr val="bg2"/>
                </a:solidFill>
                <a:latin typeface="굴림" charset="-12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10" grpId="0"/>
      <p:bldP spid="8192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AC1BE53-5610-462B-81F5-3FEB8E25C79A}" type="slidenum">
              <a:rPr lang="en-US" altLang="ko-KR" smtClean="0">
                <a:ea typeface="굴림" charset="-127"/>
              </a:rPr>
              <a:pPr/>
              <a:t>24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45820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z="2800" smtClean="0">
                <a:effectLst/>
              </a:rPr>
              <a:t> </a:t>
            </a:r>
            <a:r>
              <a:rPr lang="en-US" altLang="ko-KR" sz="2800" b="1" smtClean="0"/>
              <a:t>The Branch and Bound Approach to T.S.P. </a:t>
            </a:r>
          </a:p>
        </p:txBody>
      </p:sp>
      <p:sp>
        <p:nvSpPr>
          <p:cNvPr id="846852" name="Rectangle 4"/>
          <p:cNvSpPr>
            <a:spLocks noChangeArrowheads="1"/>
          </p:cNvSpPr>
          <p:nvPr/>
        </p:nvSpPr>
        <p:spPr bwMode="auto">
          <a:xfrm>
            <a:off x="1042988" y="2349500"/>
            <a:ext cx="785018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lang="en-US" altLang="ko-KR" sz="1800" b="1" i="0" dirty="0">
                <a:solidFill>
                  <a:schemeClr val="bg2"/>
                </a:solidFill>
                <a:sym typeface="Wingdings" pitchFamily="2" charset="2"/>
              </a:rPr>
              <a:t></a:t>
            </a:r>
            <a:r>
              <a:rPr lang="en-US" altLang="ko-KR" sz="2400" b="1" i="0" dirty="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en-US" altLang="ko-KR" sz="2400" b="1" i="0" dirty="0">
                <a:solidFill>
                  <a:schemeClr val="bg2"/>
                </a:solidFill>
              </a:rPr>
              <a:t>How to </a:t>
            </a:r>
            <a:r>
              <a:rPr lang="en-US" altLang="ko-KR" sz="2400" b="1" i="0" dirty="0" smtClean="0">
                <a:solidFill>
                  <a:schemeClr val="bg2"/>
                </a:solidFill>
              </a:rPr>
              <a:t>compute </a:t>
            </a:r>
            <a:r>
              <a:rPr lang="en-US" altLang="ko-KR" sz="2400" b="1" i="0" dirty="0">
                <a:solidFill>
                  <a:schemeClr val="bg2"/>
                </a:solidFill>
              </a:rPr>
              <a:t>the </a:t>
            </a:r>
            <a:r>
              <a:rPr lang="en-US" altLang="ko-KR" sz="2400" b="1" dirty="0">
                <a:solidFill>
                  <a:schemeClr val="bg1"/>
                </a:solidFill>
              </a:rPr>
              <a:t>bound</a:t>
            </a:r>
            <a:r>
              <a:rPr lang="en-US" altLang="ko-KR" sz="2400" b="1" i="0" dirty="0">
                <a:solidFill>
                  <a:schemeClr val="bg1"/>
                </a:solidFill>
              </a:rPr>
              <a:t> </a:t>
            </a:r>
            <a:r>
              <a:rPr lang="en-US" altLang="ko-KR" sz="2400" b="1" i="0" dirty="0">
                <a:solidFill>
                  <a:schemeClr val="bg2"/>
                </a:solidFill>
              </a:rPr>
              <a:t>on each node?</a:t>
            </a:r>
          </a:p>
        </p:txBody>
      </p:sp>
      <p:sp>
        <p:nvSpPr>
          <p:cNvPr id="846884" name="Rectangle 36"/>
          <p:cNvSpPr>
            <a:spLocks noChangeArrowheads="1"/>
          </p:cNvSpPr>
          <p:nvPr/>
        </p:nvSpPr>
        <p:spPr bwMode="auto">
          <a:xfrm>
            <a:off x="1187450" y="2781300"/>
            <a:ext cx="7705725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i="0">
                <a:solidFill>
                  <a:schemeClr val="bg2"/>
                </a:solidFill>
                <a:sym typeface="Symbol" pitchFamily="18" charset="2"/>
              </a:rPr>
              <a:t>- At the level k of the state space tree, each node corresponds to a state where (k+1) vertices have been visited.</a:t>
            </a:r>
          </a:p>
        </p:txBody>
      </p:sp>
      <p:sp>
        <p:nvSpPr>
          <p:cNvPr id="846885" name="Rectangle 37"/>
          <p:cNvSpPr>
            <a:spLocks noChangeArrowheads="1"/>
          </p:cNvSpPr>
          <p:nvPr/>
        </p:nvSpPr>
        <p:spPr bwMode="auto">
          <a:xfrm>
            <a:off x="1082675" y="3644900"/>
            <a:ext cx="46482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b="1" i="0" dirty="0">
                <a:solidFill>
                  <a:schemeClr val="bg2"/>
                </a:solidFill>
                <a:sym typeface="Wingdings" pitchFamily="2" charset="2"/>
              </a:rPr>
              <a:t>        </a:t>
            </a:r>
            <a:r>
              <a:rPr lang="en-US" altLang="ko-KR" sz="2400" b="1" i="0" dirty="0">
                <a:solidFill>
                  <a:schemeClr val="bg2"/>
                </a:solidFill>
              </a:rPr>
              <a:t>lower bound on the </a:t>
            </a:r>
            <a:r>
              <a:rPr lang="en-US" altLang="ko-KR" sz="2400" b="1" dirty="0">
                <a:solidFill>
                  <a:schemeClr val="bg2"/>
                </a:solidFill>
              </a:rPr>
              <a:t>root </a:t>
            </a:r>
            <a:r>
              <a:rPr lang="en-US" altLang="ko-KR" sz="2400" b="1" i="0" dirty="0">
                <a:solidFill>
                  <a:schemeClr val="bg2"/>
                </a:solidFill>
              </a:rPr>
              <a:t>node</a:t>
            </a:r>
          </a:p>
        </p:txBody>
      </p:sp>
      <p:sp>
        <p:nvSpPr>
          <p:cNvPr id="846886" name="Rectangle 38"/>
          <p:cNvSpPr>
            <a:spLocks noChangeArrowheads="1"/>
          </p:cNvSpPr>
          <p:nvPr/>
        </p:nvSpPr>
        <p:spPr bwMode="auto">
          <a:xfrm>
            <a:off x="1812925" y="4027488"/>
            <a:ext cx="511492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2400" i="0">
                <a:solidFill>
                  <a:schemeClr val="bg2"/>
                </a:solidFill>
              </a:rPr>
              <a:t>= </a:t>
            </a:r>
            <a:r>
              <a:rPr lang="en-US" altLang="ko-KR" sz="2400" i="0">
                <a:solidFill>
                  <a:schemeClr val="bg2"/>
                </a:solidFill>
                <a:sym typeface="Symbol" pitchFamily="18" charset="2"/>
              </a:rPr>
              <a:t></a:t>
            </a:r>
            <a:r>
              <a:rPr lang="en-US" altLang="ko-KR" sz="2400" i="0">
                <a:solidFill>
                  <a:schemeClr val="bg2"/>
                </a:solidFill>
              </a:rPr>
              <a:t> (</a:t>
            </a:r>
            <a:r>
              <a:rPr lang="en-US" altLang="ko-KR" sz="2400">
                <a:solidFill>
                  <a:schemeClr val="bg2"/>
                </a:solidFill>
              </a:rPr>
              <a:t>lowest weight of edge leaving v</a:t>
            </a:r>
            <a:r>
              <a:rPr lang="en-US" altLang="ko-KR" sz="2400" baseline="-25000">
                <a:solidFill>
                  <a:schemeClr val="bg2"/>
                </a:solidFill>
              </a:rPr>
              <a:t>m</a:t>
            </a:r>
            <a:r>
              <a:rPr lang="en-US" altLang="ko-KR" sz="2400" i="0">
                <a:solidFill>
                  <a:schemeClr val="bg2"/>
                </a:solidFill>
              </a:rPr>
              <a:t>)   </a:t>
            </a:r>
            <a:endParaRPr lang="en-US" altLang="ko-KR" sz="2400" i="0">
              <a:solidFill>
                <a:schemeClr val="bg2"/>
              </a:solidFill>
              <a:sym typeface="Symbol" pitchFamily="18" charset="2"/>
            </a:endParaRPr>
          </a:p>
        </p:txBody>
      </p:sp>
      <p:sp>
        <p:nvSpPr>
          <p:cNvPr id="846887" name="Rectangle 39"/>
          <p:cNvSpPr>
            <a:spLocks noChangeArrowheads="1"/>
          </p:cNvSpPr>
          <p:nvPr/>
        </p:nvSpPr>
        <p:spPr bwMode="auto">
          <a:xfrm>
            <a:off x="1835150" y="4383088"/>
            <a:ext cx="814647" cy="76944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</a:rPr>
              <a:t>v</a:t>
            </a:r>
            <a:r>
              <a:rPr lang="en-US" altLang="ko-KR" i="0" baseline="-25000">
                <a:solidFill>
                  <a:schemeClr val="bg2"/>
                </a:solidFill>
              </a:rPr>
              <a:t>m</a:t>
            </a:r>
            <a:r>
              <a:rPr lang="en-US" altLang="ko-KR" i="0">
                <a:solidFill>
                  <a:schemeClr val="bg2"/>
                </a:solidFill>
                <a:sym typeface="Symbol" pitchFamily="18" charset="2"/>
              </a:rPr>
              <a:t>V</a:t>
            </a:r>
          </a:p>
          <a:p>
            <a:pPr eaLnBrk="1" latinLnBrk="1" hangingPunct="1">
              <a:spcBef>
                <a:spcPct val="20000"/>
              </a:spcBef>
            </a:pPr>
            <a:endParaRPr lang="en-US" altLang="ko-KR" i="0">
              <a:solidFill>
                <a:schemeClr val="bg2"/>
              </a:solidFill>
              <a:sym typeface="Symbol" pitchFamily="18" charset="2"/>
            </a:endParaRPr>
          </a:p>
        </p:txBody>
      </p:sp>
      <p:sp>
        <p:nvSpPr>
          <p:cNvPr id="846888" name="Oval 40"/>
          <p:cNvSpPr>
            <a:spLocks noChangeArrowheads="1"/>
          </p:cNvSpPr>
          <p:nvPr/>
        </p:nvSpPr>
        <p:spPr bwMode="auto">
          <a:xfrm>
            <a:off x="2124075" y="5300663"/>
            <a:ext cx="357188" cy="3683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lang="en-US" altLang="ko-KR" sz="1600" b="1">
                <a:solidFill>
                  <a:schemeClr val="bg2"/>
                </a:solidFill>
                <a:latin typeface="굴림" charset="-127"/>
              </a:rPr>
              <a:t>  </a:t>
            </a:r>
            <a:r>
              <a:rPr lang="en-US" altLang="ko-KR" sz="1600" b="1">
                <a:solidFill>
                  <a:schemeClr val="bg2"/>
                </a:solidFill>
              </a:rPr>
              <a:t>V</a:t>
            </a:r>
            <a:r>
              <a:rPr lang="en-US" altLang="ko-KR" sz="1600" b="1" baseline="-25000">
                <a:solidFill>
                  <a:schemeClr val="bg2"/>
                </a:solidFill>
              </a:rPr>
              <a:t>i</a:t>
            </a:r>
            <a:r>
              <a:rPr lang="en-US" altLang="ko-KR" sz="1600" b="1" baseline="-46000">
                <a:solidFill>
                  <a:schemeClr val="bg2"/>
                </a:solidFill>
                <a:latin typeface="굴림" charset="-127"/>
              </a:rPr>
              <a:t>2</a:t>
            </a:r>
            <a:r>
              <a:rPr lang="en-US" altLang="ko-KR" sz="1600" b="1" baseline="-25000">
                <a:solidFill>
                  <a:schemeClr val="bg2"/>
                </a:solidFill>
                <a:latin typeface="굴림" charset="-127"/>
              </a:rPr>
              <a:t>    </a:t>
            </a:r>
          </a:p>
        </p:txBody>
      </p:sp>
      <p:sp>
        <p:nvSpPr>
          <p:cNvPr id="846889" name="Oval 41"/>
          <p:cNvSpPr>
            <a:spLocks noChangeArrowheads="1"/>
          </p:cNvSpPr>
          <p:nvPr/>
        </p:nvSpPr>
        <p:spPr bwMode="auto">
          <a:xfrm>
            <a:off x="1403350" y="5300663"/>
            <a:ext cx="357188" cy="3683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lang="en-US" altLang="ko-KR" sz="1600" b="1" dirty="0">
                <a:solidFill>
                  <a:schemeClr val="bg2"/>
                </a:solidFill>
                <a:latin typeface="굴림" charset="-127"/>
              </a:rPr>
              <a:t>   </a:t>
            </a:r>
            <a:r>
              <a:rPr lang="en-US" altLang="ko-KR" sz="1600" b="1" dirty="0">
                <a:solidFill>
                  <a:schemeClr val="bg2"/>
                </a:solidFill>
              </a:rPr>
              <a:t>V</a:t>
            </a:r>
            <a:r>
              <a:rPr lang="en-US" altLang="ko-KR" sz="1600" b="1" baseline="-25000" dirty="0">
                <a:solidFill>
                  <a:schemeClr val="bg2"/>
                </a:solidFill>
              </a:rPr>
              <a:t>1  </a:t>
            </a:r>
            <a:r>
              <a:rPr lang="en-US" altLang="ko-KR" sz="1600" b="1" baseline="-25000" dirty="0">
                <a:solidFill>
                  <a:schemeClr val="bg2"/>
                </a:solidFill>
                <a:latin typeface="굴림" charset="-127"/>
              </a:rPr>
              <a:t>   </a:t>
            </a:r>
          </a:p>
        </p:txBody>
      </p:sp>
      <p:sp>
        <p:nvSpPr>
          <p:cNvPr id="846890" name="Line 42"/>
          <p:cNvSpPr>
            <a:spLocks noChangeShapeType="1"/>
          </p:cNvSpPr>
          <p:nvPr/>
        </p:nvSpPr>
        <p:spPr bwMode="auto">
          <a:xfrm>
            <a:off x="1763713" y="5516563"/>
            <a:ext cx="360362" cy="0"/>
          </a:xfrm>
          <a:prstGeom prst="line">
            <a:avLst/>
          </a:prstGeom>
          <a:noFill/>
          <a:ln w="25400">
            <a:solidFill>
              <a:schemeClr val="bg2">
                <a:lumMod val="50000"/>
                <a:lumOff val="50000"/>
              </a:schemeClr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6891" name="Oval 43"/>
          <p:cNvSpPr>
            <a:spLocks noChangeArrowheads="1"/>
          </p:cNvSpPr>
          <p:nvPr/>
        </p:nvSpPr>
        <p:spPr bwMode="auto">
          <a:xfrm>
            <a:off x="2844800" y="5300663"/>
            <a:ext cx="358775" cy="3603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lang="en-US" altLang="ko-KR" sz="1600" b="1">
                <a:solidFill>
                  <a:schemeClr val="bg2"/>
                </a:solidFill>
              </a:rPr>
              <a:t>   V</a:t>
            </a:r>
            <a:r>
              <a:rPr lang="en-US" altLang="ko-KR" sz="1600" b="1" baseline="-25000">
                <a:solidFill>
                  <a:schemeClr val="bg2"/>
                </a:solidFill>
              </a:rPr>
              <a:t>i</a:t>
            </a:r>
            <a:r>
              <a:rPr lang="en-US" altLang="ko-KR" sz="1600" b="1" baseline="-46000">
                <a:solidFill>
                  <a:schemeClr val="bg2"/>
                </a:solidFill>
              </a:rPr>
              <a:t>3</a:t>
            </a:r>
            <a:r>
              <a:rPr lang="en-US" altLang="ko-KR" sz="1600" b="1" baseline="-25000">
                <a:solidFill>
                  <a:schemeClr val="bg2"/>
                </a:solidFill>
              </a:rPr>
              <a:t>     </a:t>
            </a:r>
          </a:p>
        </p:txBody>
      </p:sp>
      <p:sp>
        <p:nvSpPr>
          <p:cNvPr id="846892" name="Oval 44"/>
          <p:cNvSpPr>
            <a:spLocks noChangeArrowheads="1"/>
          </p:cNvSpPr>
          <p:nvPr/>
        </p:nvSpPr>
        <p:spPr bwMode="auto">
          <a:xfrm>
            <a:off x="4427538" y="5300663"/>
            <a:ext cx="358775" cy="3603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lang="en-US" altLang="ko-KR" sz="1600" b="1">
                <a:solidFill>
                  <a:schemeClr val="bg2"/>
                </a:solidFill>
              </a:rPr>
              <a:t>   V</a:t>
            </a:r>
            <a:r>
              <a:rPr lang="en-US" altLang="ko-KR" sz="1600" b="1" baseline="-25000">
                <a:solidFill>
                  <a:schemeClr val="bg2"/>
                </a:solidFill>
              </a:rPr>
              <a:t>i</a:t>
            </a:r>
            <a:r>
              <a:rPr lang="en-US" altLang="ko-KR" sz="1600" b="1" baseline="-46000">
                <a:solidFill>
                  <a:schemeClr val="bg2"/>
                </a:solidFill>
              </a:rPr>
              <a:t>k </a:t>
            </a:r>
            <a:r>
              <a:rPr lang="en-US" altLang="ko-KR" sz="1600" b="1" baseline="-25000">
                <a:solidFill>
                  <a:schemeClr val="bg2"/>
                </a:solidFill>
              </a:rPr>
              <a:t>     </a:t>
            </a:r>
          </a:p>
        </p:txBody>
      </p:sp>
      <p:sp>
        <p:nvSpPr>
          <p:cNvPr id="846893" name="Oval 45"/>
          <p:cNvSpPr>
            <a:spLocks noChangeArrowheads="1"/>
          </p:cNvSpPr>
          <p:nvPr/>
        </p:nvSpPr>
        <p:spPr bwMode="auto">
          <a:xfrm>
            <a:off x="6732588" y="5300663"/>
            <a:ext cx="358775" cy="3603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lang="en-US" altLang="ko-KR" sz="1600" b="1">
                <a:solidFill>
                  <a:schemeClr val="bg2"/>
                </a:solidFill>
              </a:rPr>
              <a:t>    V</a:t>
            </a:r>
            <a:r>
              <a:rPr lang="en-US" altLang="ko-KR" sz="1600" b="1" baseline="-25000">
                <a:solidFill>
                  <a:schemeClr val="bg2"/>
                </a:solidFill>
              </a:rPr>
              <a:t>i</a:t>
            </a:r>
            <a:r>
              <a:rPr lang="en-US" altLang="ko-KR" sz="1600" b="1" baseline="-46000">
                <a:solidFill>
                  <a:schemeClr val="bg2"/>
                </a:solidFill>
              </a:rPr>
              <a:t>n</a:t>
            </a:r>
            <a:r>
              <a:rPr lang="en-US" altLang="ko-KR" sz="1600" b="1" baseline="-25000">
                <a:solidFill>
                  <a:schemeClr val="bg2"/>
                </a:solidFill>
              </a:rPr>
              <a:t>      </a:t>
            </a:r>
          </a:p>
        </p:txBody>
      </p:sp>
      <p:sp>
        <p:nvSpPr>
          <p:cNvPr id="846894" name="Line 46"/>
          <p:cNvSpPr>
            <a:spLocks noChangeShapeType="1"/>
          </p:cNvSpPr>
          <p:nvPr/>
        </p:nvSpPr>
        <p:spPr bwMode="auto">
          <a:xfrm flipV="1">
            <a:off x="6516688" y="5516563"/>
            <a:ext cx="2159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6896" name="Line 48"/>
          <p:cNvSpPr>
            <a:spLocks noChangeShapeType="1"/>
          </p:cNvSpPr>
          <p:nvPr/>
        </p:nvSpPr>
        <p:spPr bwMode="auto">
          <a:xfrm>
            <a:off x="3203575" y="5516563"/>
            <a:ext cx="287338" cy="0"/>
          </a:xfrm>
          <a:prstGeom prst="line">
            <a:avLst/>
          </a:prstGeom>
          <a:noFill/>
          <a:ln w="25400">
            <a:solidFill>
              <a:schemeClr val="bg2">
                <a:lumMod val="50000"/>
                <a:lumOff val="50000"/>
              </a:schemeClr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6897" name="Rectangle 49"/>
          <p:cNvSpPr>
            <a:spLocks noChangeArrowheads="1"/>
          </p:cNvSpPr>
          <p:nvPr/>
        </p:nvSpPr>
        <p:spPr bwMode="auto">
          <a:xfrm>
            <a:off x="5529263" y="520382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400" b="1" i="0">
                <a:solidFill>
                  <a:schemeClr val="bg2"/>
                </a:solidFill>
              </a:rPr>
              <a:t>…</a:t>
            </a:r>
          </a:p>
        </p:txBody>
      </p:sp>
      <p:sp>
        <p:nvSpPr>
          <p:cNvPr id="846898" name="Line 50"/>
          <p:cNvSpPr>
            <a:spLocks noChangeShapeType="1"/>
          </p:cNvSpPr>
          <p:nvPr/>
        </p:nvSpPr>
        <p:spPr bwMode="auto">
          <a:xfrm>
            <a:off x="2484438" y="5516563"/>
            <a:ext cx="358775" cy="0"/>
          </a:xfrm>
          <a:prstGeom prst="line">
            <a:avLst/>
          </a:prstGeom>
          <a:noFill/>
          <a:ln w="25400">
            <a:solidFill>
              <a:schemeClr val="bg2">
                <a:lumMod val="50000"/>
                <a:lumOff val="50000"/>
              </a:schemeClr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6900" name="Line 52"/>
          <p:cNvSpPr>
            <a:spLocks noChangeShapeType="1"/>
          </p:cNvSpPr>
          <p:nvPr/>
        </p:nvSpPr>
        <p:spPr bwMode="auto">
          <a:xfrm>
            <a:off x="4787900" y="5516563"/>
            <a:ext cx="2159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6903" name="Line 55"/>
          <p:cNvSpPr>
            <a:spLocks noChangeShapeType="1"/>
          </p:cNvSpPr>
          <p:nvPr/>
        </p:nvSpPr>
        <p:spPr bwMode="auto">
          <a:xfrm flipV="1">
            <a:off x="4211638" y="5516563"/>
            <a:ext cx="215900" cy="0"/>
          </a:xfrm>
          <a:prstGeom prst="line">
            <a:avLst/>
          </a:prstGeom>
          <a:noFill/>
          <a:ln w="25400">
            <a:solidFill>
              <a:schemeClr val="bg2">
                <a:lumMod val="50000"/>
                <a:lumOff val="50000"/>
              </a:schemeClr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6920" name="Freeform 72"/>
          <p:cNvSpPr>
            <a:spLocks/>
          </p:cNvSpPr>
          <p:nvPr/>
        </p:nvSpPr>
        <p:spPr bwMode="auto">
          <a:xfrm>
            <a:off x="1835150" y="5661025"/>
            <a:ext cx="5113338" cy="576263"/>
          </a:xfrm>
          <a:custGeom>
            <a:avLst/>
            <a:gdLst/>
            <a:ahLst/>
            <a:cxnLst>
              <a:cxn ang="0">
                <a:pos x="3221" y="0"/>
              </a:cxn>
              <a:cxn ang="0">
                <a:pos x="1543" y="227"/>
              </a:cxn>
              <a:cxn ang="0">
                <a:pos x="0" y="0"/>
              </a:cxn>
            </a:cxnLst>
            <a:rect l="0" t="0" r="r" b="b"/>
            <a:pathLst>
              <a:path w="3221" h="227">
                <a:moveTo>
                  <a:pt x="3221" y="0"/>
                </a:moveTo>
                <a:cubicBezTo>
                  <a:pt x="2650" y="113"/>
                  <a:pt x="2080" y="227"/>
                  <a:pt x="1543" y="227"/>
                </a:cubicBezTo>
                <a:cubicBezTo>
                  <a:pt x="1006" y="227"/>
                  <a:pt x="503" y="113"/>
                  <a:pt x="0" y="0"/>
                </a:cubicBezTo>
              </a:path>
            </a:pathLst>
          </a:custGeom>
          <a:noFill/>
          <a:ln w="25400" cap="flat" cmpd="sng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6921" name="Rectangle 73"/>
          <p:cNvSpPr>
            <a:spLocks noChangeArrowheads="1"/>
          </p:cNvSpPr>
          <p:nvPr/>
        </p:nvSpPr>
        <p:spPr bwMode="auto">
          <a:xfrm>
            <a:off x="3492500" y="520382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400" b="1" i="0">
                <a:solidFill>
                  <a:schemeClr val="bg2"/>
                </a:solidFill>
              </a:rPr>
              <a:t>…</a:t>
            </a:r>
          </a:p>
        </p:txBody>
      </p:sp>
      <p:sp>
        <p:nvSpPr>
          <p:cNvPr id="846922" name="Line 74"/>
          <p:cNvSpPr>
            <a:spLocks noChangeShapeType="1"/>
          </p:cNvSpPr>
          <p:nvPr/>
        </p:nvSpPr>
        <p:spPr bwMode="auto">
          <a:xfrm flipV="1">
            <a:off x="1692275" y="5229225"/>
            <a:ext cx="215900" cy="144463"/>
          </a:xfrm>
          <a:prstGeom prst="line">
            <a:avLst/>
          </a:prstGeom>
          <a:noFill/>
          <a:ln w="476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6923" name="Line 75"/>
          <p:cNvSpPr>
            <a:spLocks noChangeShapeType="1"/>
          </p:cNvSpPr>
          <p:nvPr/>
        </p:nvSpPr>
        <p:spPr bwMode="auto">
          <a:xfrm flipV="1">
            <a:off x="1763713" y="5229225"/>
            <a:ext cx="504825" cy="21590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6924" name="Line 76"/>
          <p:cNvSpPr>
            <a:spLocks noChangeShapeType="1"/>
          </p:cNvSpPr>
          <p:nvPr/>
        </p:nvSpPr>
        <p:spPr bwMode="auto">
          <a:xfrm>
            <a:off x="2411413" y="5589588"/>
            <a:ext cx="215900" cy="71437"/>
          </a:xfrm>
          <a:prstGeom prst="line">
            <a:avLst/>
          </a:prstGeom>
          <a:noFill/>
          <a:ln w="476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6925" name="Line 77"/>
          <p:cNvSpPr>
            <a:spLocks noChangeShapeType="1"/>
          </p:cNvSpPr>
          <p:nvPr/>
        </p:nvSpPr>
        <p:spPr bwMode="auto">
          <a:xfrm flipV="1">
            <a:off x="2484438" y="5300663"/>
            <a:ext cx="215900" cy="144462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6926" name="Line 78"/>
          <p:cNvSpPr>
            <a:spLocks noChangeShapeType="1"/>
          </p:cNvSpPr>
          <p:nvPr/>
        </p:nvSpPr>
        <p:spPr bwMode="auto">
          <a:xfrm flipV="1">
            <a:off x="3132138" y="5229225"/>
            <a:ext cx="215900" cy="144463"/>
          </a:xfrm>
          <a:prstGeom prst="line">
            <a:avLst/>
          </a:prstGeom>
          <a:noFill/>
          <a:ln w="476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6927" name="Line 79"/>
          <p:cNvSpPr>
            <a:spLocks noChangeShapeType="1"/>
          </p:cNvSpPr>
          <p:nvPr/>
        </p:nvSpPr>
        <p:spPr bwMode="auto">
          <a:xfrm flipV="1">
            <a:off x="3205163" y="5373688"/>
            <a:ext cx="215900" cy="71437"/>
          </a:xfrm>
          <a:prstGeom prst="line">
            <a:avLst/>
          </a:prstGeom>
          <a:noFill/>
          <a:ln w="15875">
            <a:solidFill>
              <a:srgbClr val="F8F8F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6928" name="Line 80"/>
          <p:cNvSpPr>
            <a:spLocks noChangeShapeType="1"/>
          </p:cNvSpPr>
          <p:nvPr/>
        </p:nvSpPr>
        <p:spPr bwMode="auto">
          <a:xfrm flipV="1">
            <a:off x="4752000" y="5500702"/>
            <a:ext cx="288925" cy="0"/>
          </a:xfrm>
          <a:prstGeom prst="line">
            <a:avLst/>
          </a:prstGeom>
          <a:noFill/>
          <a:ln w="476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6929" name="Line 81"/>
          <p:cNvSpPr>
            <a:spLocks noChangeShapeType="1"/>
          </p:cNvSpPr>
          <p:nvPr/>
        </p:nvSpPr>
        <p:spPr bwMode="auto">
          <a:xfrm>
            <a:off x="3132138" y="5589588"/>
            <a:ext cx="431800" cy="360362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6931" name="Line 83"/>
          <p:cNvSpPr>
            <a:spLocks noChangeShapeType="1"/>
          </p:cNvSpPr>
          <p:nvPr/>
        </p:nvSpPr>
        <p:spPr bwMode="auto">
          <a:xfrm flipV="1">
            <a:off x="7092950" y="5373688"/>
            <a:ext cx="574675" cy="71437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6932" name="Line 84"/>
          <p:cNvSpPr>
            <a:spLocks noChangeShapeType="1"/>
          </p:cNvSpPr>
          <p:nvPr/>
        </p:nvSpPr>
        <p:spPr bwMode="auto">
          <a:xfrm>
            <a:off x="7019925" y="5589588"/>
            <a:ext cx="144463" cy="215900"/>
          </a:xfrm>
          <a:prstGeom prst="line">
            <a:avLst/>
          </a:prstGeom>
          <a:noFill/>
          <a:ln w="476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6933" name="Line 85"/>
          <p:cNvSpPr>
            <a:spLocks noChangeShapeType="1"/>
          </p:cNvSpPr>
          <p:nvPr/>
        </p:nvSpPr>
        <p:spPr bwMode="auto">
          <a:xfrm flipV="1">
            <a:off x="7019925" y="5300663"/>
            <a:ext cx="215900" cy="71437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6934" name="Line 86"/>
          <p:cNvSpPr>
            <a:spLocks noChangeShapeType="1"/>
          </p:cNvSpPr>
          <p:nvPr/>
        </p:nvSpPr>
        <p:spPr bwMode="auto">
          <a:xfrm>
            <a:off x="5867400" y="6308725"/>
            <a:ext cx="360363" cy="0"/>
          </a:xfrm>
          <a:prstGeom prst="line">
            <a:avLst/>
          </a:prstGeom>
          <a:noFill/>
          <a:ln w="476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6935" name="Rectangle 87"/>
          <p:cNvSpPr>
            <a:spLocks noChangeArrowheads="1"/>
          </p:cNvSpPr>
          <p:nvPr/>
        </p:nvSpPr>
        <p:spPr bwMode="auto">
          <a:xfrm>
            <a:off x="6183313" y="6067425"/>
            <a:ext cx="253523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i="0" dirty="0">
                <a:solidFill>
                  <a:schemeClr val="bg2"/>
                </a:solidFill>
                <a:sym typeface="Symbol" pitchFamily="18" charset="2"/>
              </a:rPr>
              <a:t>lowest weight edge</a:t>
            </a: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altLang="ko-KR" dirty="0" smtClean="0"/>
              <a:t>6.2 The Traveling </a:t>
            </a:r>
            <a:r>
              <a:rPr lang="en-US" altLang="ko-KR" dirty="0" err="1" smtClean="0"/>
              <a:t>SalesPerson</a:t>
            </a:r>
            <a:r>
              <a:rPr lang="en-US" altLang="ko-KR" dirty="0" smtClean="0"/>
              <a:t> Problem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4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4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4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4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4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4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4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84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4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2" grpId="0"/>
      <p:bldP spid="846884" grpId="0"/>
      <p:bldP spid="846885" grpId="0"/>
      <p:bldP spid="846886" grpId="0"/>
      <p:bldP spid="846887" grpId="0"/>
      <p:bldP spid="846888" grpId="0" animBg="1"/>
      <p:bldP spid="846889" grpId="0" animBg="1"/>
      <p:bldP spid="846891" grpId="0" animBg="1"/>
      <p:bldP spid="846892" grpId="0" animBg="1"/>
      <p:bldP spid="846893" grpId="0" animBg="1"/>
      <p:bldP spid="846897" grpId="0" autoUpdateAnimBg="0"/>
      <p:bldP spid="846920" grpId="0" animBg="1"/>
      <p:bldP spid="846921" grpId="0" autoUpdateAnimBg="0"/>
      <p:bldP spid="8469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83EADB7-BBD6-4CD3-BE33-E76618E287C5}" type="slidenum">
              <a:rPr lang="en-US" altLang="ko-KR" smtClean="0">
                <a:ea typeface="굴림" charset="-127"/>
              </a:rPr>
              <a:pPr/>
              <a:t>25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45820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z="2800" smtClean="0">
                <a:effectLst/>
              </a:rPr>
              <a:t> </a:t>
            </a:r>
            <a:r>
              <a:rPr lang="en-US" altLang="ko-KR" sz="2800" b="1" smtClean="0"/>
              <a:t>The Branch and Bound Approach to T.S.P. </a:t>
            </a:r>
          </a:p>
        </p:txBody>
      </p:sp>
      <p:sp>
        <p:nvSpPr>
          <p:cNvPr id="848902" name="Rectangle 6"/>
          <p:cNvSpPr>
            <a:spLocks noChangeArrowheads="1"/>
          </p:cNvSpPr>
          <p:nvPr/>
        </p:nvSpPr>
        <p:spPr bwMode="auto">
          <a:xfrm>
            <a:off x="684213" y="2349500"/>
            <a:ext cx="727233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 b="1" i="0" dirty="0">
                <a:solidFill>
                  <a:schemeClr val="bg2"/>
                </a:solidFill>
                <a:sym typeface="Wingdings" pitchFamily="2" charset="2"/>
              </a:rPr>
              <a:t>        </a:t>
            </a:r>
            <a:r>
              <a:rPr lang="en-US" altLang="ko-KR" sz="2400" b="1" i="0" dirty="0">
                <a:solidFill>
                  <a:schemeClr val="bg2"/>
                </a:solidFill>
              </a:rPr>
              <a:t>lower bound on node </a:t>
            </a:r>
            <a:r>
              <a:rPr lang="en-US" altLang="ko-KR" sz="2400" b="1" dirty="0">
                <a:solidFill>
                  <a:schemeClr val="bg1"/>
                </a:solidFill>
              </a:rPr>
              <a:t>[1, i</a:t>
            </a:r>
            <a:r>
              <a:rPr lang="en-US" altLang="ko-KR" sz="2400" b="1" baseline="-25000" dirty="0">
                <a:solidFill>
                  <a:schemeClr val="bg1"/>
                </a:solidFill>
              </a:rPr>
              <a:t>2</a:t>
            </a:r>
            <a:r>
              <a:rPr lang="en-US" altLang="ko-KR" sz="2400" b="1" dirty="0">
                <a:solidFill>
                  <a:schemeClr val="bg1"/>
                </a:solidFill>
              </a:rPr>
              <a:t>, ... , </a:t>
            </a:r>
            <a:r>
              <a:rPr lang="en-US" altLang="ko-KR" sz="2400" b="1" dirty="0" err="1">
                <a:solidFill>
                  <a:schemeClr val="bg1"/>
                </a:solidFill>
              </a:rPr>
              <a:t>i</a:t>
            </a:r>
            <a:r>
              <a:rPr lang="en-US" altLang="ko-KR" sz="2400" b="1" baseline="-25000" dirty="0" err="1">
                <a:solidFill>
                  <a:schemeClr val="bg1"/>
                </a:solidFill>
              </a:rPr>
              <a:t>k</a:t>
            </a:r>
            <a:r>
              <a:rPr lang="en-US" altLang="ko-KR" sz="2400" b="1" dirty="0">
                <a:solidFill>
                  <a:schemeClr val="bg1"/>
                </a:solidFill>
              </a:rPr>
              <a:t>]</a:t>
            </a:r>
            <a:r>
              <a:rPr lang="en-US" altLang="ko-KR" sz="2400" b="1" dirty="0">
                <a:solidFill>
                  <a:schemeClr val="bg1"/>
                </a:solidFill>
                <a:latin typeface="굴림" charset="-127"/>
              </a:rPr>
              <a:t> </a:t>
            </a:r>
            <a:r>
              <a:rPr lang="en-US" altLang="ko-KR" sz="2400" i="0" dirty="0">
                <a:solidFill>
                  <a:schemeClr val="bg1"/>
                </a:solidFill>
              </a:rPr>
              <a:t> </a:t>
            </a:r>
            <a:r>
              <a:rPr lang="en-US" altLang="ko-KR" sz="2400" i="0" dirty="0">
                <a:solidFill>
                  <a:schemeClr val="bg2"/>
                </a:solidFill>
              </a:rPr>
              <a:t>( 1 &lt; k &lt; n )</a:t>
            </a:r>
          </a:p>
        </p:txBody>
      </p:sp>
      <p:sp>
        <p:nvSpPr>
          <p:cNvPr id="848903" name="Rectangle 7"/>
          <p:cNvSpPr>
            <a:spLocks noChangeArrowheads="1"/>
          </p:cNvSpPr>
          <p:nvPr/>
        </p:nvSpPr>
        <p:spPr bwMode="auto">
          <a:xfrm>
            <a:off x="1544638" y="3141663"/>
            <a:ext cx="684371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2400" i="0">
                <a:solidFill>
                  <a:schemeClr val="bg2"/>
                </a:solidFill>
              </a:rPr>
              <a:t>+ </a:t>
            </a:r>
            <a:r>
              <a:rPr lang="en-US" altLang="ko-KR" sz="2400" i="0">
                <a:solidFill>
                  <a:schemeClr val="bg2"/>
                </a:solidFill>
                <a:sym typeface="Symbol" pitchFamily="18" charset="2"/>
              </a:rPr>
              <a:t></a:t>
            </a:r>
            <a:r>
              <a:rPr lang="en-US" altLang="ko-KR" sz="2400" i="0">
                <a:solidFill>
                  <a:schemeClr val="bg2"/>
                </a:solidFill>
              </a:rPr>
              <a:t> (</a:t>
            </a:r>
            <a:r>
              <a:rPr lang="en-US" altLang="ko-KR" sz="2400">
                <a:solidFill>
                  <a:schemeClr val="bg2"/>
                </a:solidFill>
              </a:rPr>
              <a:t>lowest weight of edge leaving V</a:t>
            </a:r>
            <a:r>
              <a:rPr lang="en-US" altLang="ko-KR" sz="2400" baseline="-25000">
                <a:solidFill>
                  <a:schemeClr val="bg2"/>
                </a:solidFill>
              </a:rPr>
              <a:t>m </a:t>
            </a:r>
            <a:r>
              <a:rPr lang="en-US" altLang="ko-KR" sz="2400" i="0">
                <a:solidFill>
                  <a:schemeClr val="bg2"/>
                </a:solidFill>
              </a:rPr>
              <a:t>    </a:t>
            </a:r>
            <a:endParaRPr lang="en-US" altLang="ko-KR" sz="2400" i="0">
              <a:solidFill>
                <a:schemeClr val="bg2"/>
              </a:solidFill>
              <a:sym typeface="Symbol" pitchFamily="18" charset="2"/>
            </a:endParaRPr>
          </a:p>
        </p:txBody>
      </p:sp>
      <p:sp>
        <p:nvSpPr>
          <p:cNvPr id="848904" name="Rectangle 8"/>
          <p:cNvSpPr>
            <a:spLocks noChangeArrowheads="1"/>
          </p:cNvSpPr>
          <p:nvPr/>
        </p:nvSpPr>
        <p:spPr bwMode="auto">
          <a:xfrm>
            <a:off x="1566863" y="3497263"/>
            <a:ext cx="814647" cy="76944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</a:rPr>
              <a:t>v</a:t>
            </a:r>
            <a:r>
              <a:rPr lang="en-US" altLang="ko-KR" i="0" baseline="-25000">
                <a:solidFill>
                  <a:schemeClr val="bg2"/>
                </a:solidFill>
              </a:rPr>
              <a:t>m</a:t>
            </a:r>
            <a:r>
              <a:rPr lang="en-US" altLang="ko-KR" i="0">
                <a:solidFill>
                  <a:schemeClr val="bg2"/>
                </a:solidFill>
                <a:sym typeface="Symbol" pitchFamily="18" charset="2"/>
              </a:rPr>
              <a:t>A</a:t>
            </a:r>
          </a:p>
          <a:p>
            <a:pPr eaLnBrk="1" latinLnBrk="1" hangingPunct="1">
              <a:spcBef>
                <a:spcPct val="20000"/>
              </a:spcBef>
            </a:pPr>
            <a:endParaRPr lang="en-US" altLang="ko-KR" i="0">
              <a:solidFill>
                <a:schemeClr val="bg2"/>
              </a:solidFill>
              <a:sym typeface="Symbol" pitchFamily="18" charset="2"/>
            </a:endParaRPr>
          </a:p>
        </p:txBody>
      </p:sp>
      <p:sp>
        <p:nvSpPr>
          <p:cNvPr id="848905" name="Oval 9"/>
          <p:cNvSpPr>
            <a:spLocks noChangeArrowheads="1"/>
          </p:cNvSpPr>
          <p:nvPr/>
        </p:nvSpPr>
        <p:spPr bwMode="auto">
          <a:xfrm>
            <a:off x="3205163" y="4940300"/>
            <a:ext cx="357187" cy="3683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lang="en-US" altLang="ko-KR" sz="1600" b="1">
                <a:solidFill>
                  <a:schemeClr val="bg2"/>
                </a:solidFill>
                <a:latin typeface="굴림" charset="-127"/>
              </a:rPr>
              <a:t>  </a:t>
            </a:r>
            <a:r>
              <a:rPr lang="en-US" altLang="ko-KR" sz="1600" b="1">
                <a:solidFill>
                  <a:schemeClr val="bg2"/>
                </a:solidFill>
              </a:rPr>
              <a:t>V</a:t>
            </a:r>
            <a:r>
              <a:rPr lang="en-US" altLang="ko-KR" sz="1600" b="1" baseline="-25000">
                <a:solidFill>
                  <a:schemeClr val="bg2"/>
                </a:solidFill>
              </a:rPr>
              <a:t>i</a:t>
            </a:r>
            <a:r>
              <a:rPr lang="en-US" altLang="ko-KR" sz="1600" b="1" baseline="-46000">
                <a:solidFill>
                  <a:schemeClr val="bg2"/>
                </a:solidFill>
                <a:latin typeface="굴림" charset="-127"/>
              </a:rPr>
              <a:t>2</a:t>
            </a:r>
            <a:r>
              <a:rPr lang="en-US" altLang="ko-KR" sz="1600" b="1" baseline="-25000">
                <a:solidFill>
                  <a:schemeClr val="bg2"/>
                </a:solidFill>
                <a:latin typeface="굴림" charset="-127"/>
              </a:rPr>
              <a:t>    </a:t>
            </a:r>
          </a:p>
        </p:txBody>
      </p:sp>
      <p:sp>
        <p:nvSpPr>
          <p:cNvPr id="848906" name="Oval 10"/>
          <p:cNvSpPr>
            <a:spLocks noChangeArrowheads="1"/>
          </p:cNvSpPr>
          <p:nvPr/>
        </p:nvSpPr>
        <p:spPr bwMode="auto">
          <a:xfrm>
            <a:off x="2484438" y="4940300"/>
            <a:ext cx="357187" cy="3683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lang="en-US" altLang="ko-KR" sz="1600" b="1" dirty="0">
                <a:solidFill>
                  <a:schemeClr val="bg2"/>
                </a:solidFill>
                <a:latin typeface="굴림" charset="-127"/>
              </a:rPr>
              <a:t>   </a:t>
            </a:r>
            <a:r>
              <a:rPr lang="en-US" altLang="ko-KR" sz="1600" b="1" dirty="0">
                <a:solidFill>
                  <a:schemeClr val="bg2"/>
                </a:solidFill>
              </a:rPr>
              <a:t>V</a:t>
            </a:r>
            <a:r>
              <a:rPr lang="en-US" altLang="ko-KR" sz="1600" b="1" baseline="-25000" dirty="0">
                <a:solidFill>
                  <a:schemeClr val="bg2"/>
                </a:solidFill>
              </a:rPr>
              <a:t>1  </a:t>
            </a:r>
            <a:r>
              <a:rPr lang="en-US" altLang="ko-KR" sz="1600" b="1" baseline="-25000" dirty="0">
                <a:solidFill>
                  <a:schemeClr val="bg2"/>
                </a:solidFill>
                <a:latin typeface="굴림" charset="-127"/>
              </a:rPr>
              <a:t>   </a:t>
            </a:r>
          </a:p>
        </p:txBody>
      </p:sp>
      <p:sp>
        <p:nvSpPr>
          <p:cNvPr id="848907" name="Line 11"/>
          <p:cNvSpPr>
            <a:spLocks noChangeShapeType="1"/>
          </p:cNvSpPr>
          <p:nvPr/>
        </p:nvSpPr>
        <p:spPr bwMode="auto">
          <a:xfrm>
            <a:off x="2844800" y="5156200"/>
            <a:ext cx="360363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8908" name="Oval 12"/>
          <p:cNvSpPr>
            <a:spLocks noChangeArrowheads="1"/>
          </p:cNvSpPr>
          <p:nvPr/>
        </p:nvSpPr>
        <p:spPr bwMode="auto">
          <a:xfrm>
            <a:off x="4860925" y="4940300"/>
            <a:ext cx="358775" cy="3603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lang="en-US" altLang="ko-KR" sz="1600" b="1">
                <a:solidFill>
                  <a:schemeClr val="bg2"/>
                </a:solidFill>
              </a:rPr>
              <a:t>   V</a:t>
            </a:r>
            <a:r>
              <a:rPr lang="en-US" altLang="ko-KR" sz="1600" b="1" baseline="-25000">
                <a:solidFill>
                  <a:schemeClr val="bg2"/>
                </a:solidFill>
              </a:rPr>
              <a:t>i</a:t>
            </a:r>
            <a:r>
              <a:rPr lang="en-US" altLang="ko-KR" sz="1600" b="1" baseline="-46000">
                <a:solidFill>
                  <a:schemeClr val="bg2"/>
                </a:solidFill>
              </a:rPr>
              <a:t>k-1</a:t>
            </a:r>
            <a:r>
              <a:rPr lang="en-US" altLang="ko-KR" sz="1600" b="1" baseline="-25000">
                <a:solidFill>
                  <a:schemeClr val="bg2"/>
                </a:solidFill>
              </a:rPr>
              <a:t>     </a:t>
            </a:r>
          </a:p>
        </p:txBody>
      </p:sp>
      <p:sp>
        <p:nvSpPr>
          <p:cNvPr id="848909" name="Oval 13"/>
          <p:cNvSpPr>
            <a:spLocks noChangeArrowheads="1"/>
          </p:cNvSpPr>
          <p:nvPr/>
        </p:nvSpPr>
        <p:spPr bwMode="auto">
          <a:xfrm>
            <a:off x="5508625" y="4940300"/>
            <a:ext cx="358775" cy="3603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lang="en-US" altLang="ko-KR" sz="1600" b="1">
                <a:solidFill>
                  <a:schemeClr val="bg2"/>
                </a:solidFill>
              </a:rPr>
              <a:t>   V</a:t>
            </a:r>
            <a:r>
              <a:rPr lang="en-US" altLang="ko-KR" sz="1600" b="1" baseline="-25000">
                <a:solidFill>
                  <a:schemeClr val="bg2"/>
                </a:solidFill>
              </a:rPr>
              <a:t>i</a:t>
            </a:r>
            <a:r>
              <a:rPr lang="en-US" altLang="ko-KR" sz="1600" b="1" baseline="-46000">
                <a:solidFill>
                  <a:schemeClr val="bg2"/>
                </a:solidFill>
              </a:rPr>
              <a:t>k </a:t>
            </a:r>
            <a:r>
              <a:rPr lang="en-US" altLang="ko-KR" sz="1600" b="1" baseline="-25000">
                <a:solidFill>
                  <a:schemeClr val="bg2"/>
                </a:solidFill>
              </a:rPr>
              <a:t>     </a:t>
            </a:r>
          </a:p>
        </p:txBody>
      </p:sp>
      <p:sp>
        <p:nvSpPr>
          <p:cNvPr id="848910" name="Oval 14"/>
          <p:cNvSpPr>
            <a:spLocks noChangeArrowheads="1"/>
          </p:cNvSpPr>
          <p:nvPr/>
        </p:nvSpPr>
        <p:spPr bwMode="auto">
          <a:xfrm>
            <a:off x="5868988" y="5372100"/>
            <a:ext cx="358775" cy="3603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lang="en-US" altLang="ko-KR" sz="1600" b="1">
                <a:solidFill>
                  <a:schemeClr val="bg2"/>
                </a:solidFill>
              </a:rPr>
              <a:t>    V</a:t>
            </a:r>
            <a:r>
              <a:rPr lang="en-US" altLang="ko-KR" sz="1600" b="1" baseline="-25000">
                <a:solidFill>
                  <a:schemeClr val="bg2"/>
                </a:solidFill>
              </a:rPr>
              <a:t>i</a:t>
            </a:r>
            <a:r>
              <a:rPr lang="en-US" altLang="ko-KR" sz="1600" b="1" baseline="-46000">
                <a:solidFill>
                  <a:schemeClr val="bg2"/>
                </a:solidFill>
              </a:rPr>
              <a:t>k+1</a:t>
            </a:r>
            <a:r>
              <a:rPr lang="en-US" altLang="ko-KR" sz="1600" b="1" baseline="-25000">
                <a:solidFill>
                  <a:schemeClr val="bg2"/>
                </a:solidFill>
              </a:rPr>
              <a:t>      </a:t>
            </a:r>
          </a:p>
        </p:txBody>
      </p:sp>
      <p:sp>
        <p:nvSpPr>
          <p:cNvPr id="848912" name="Line 16"/>
          <p:cNvSpPr>
            <a:spLocks noChangeShapeType="1"/>
          </p:cNvSpPr>
          <p:nvPr/>
        </p:nvSpPr>
        <p:spPr bwMode="auto">
          <a:xfrm>
            <a:off x="5221288" y="5156200"/>
            <a:ext cx="287337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8913" name="Rectangle 17"/>
          <p:cNvSpPr>
            <a:spLocks noChangeArrowheads="1"/>
          </p:cNvSpPr>
          <p:nvPr/>
        </p:nvSpPr>
        <p:spPr bwMode="auto">
          <a:xfrm>
            <a:off x="5292725" y="5562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400" b="1" i="0">
                <a:solidFill>
                  <a:schemeClr val="bg2"/>
                </a:solidFill>
              </a:rPr>
              <a:t>…</a:t>
            </a:r>
          </a:p>
        </p:txBody>
      </p:sp>
      <p:sp>
        <p:nvSpPr>
          <p:cNvPr id="848914" name="Line 18"/>
          <p:cNvSpPr>
            <a:spLocks noChangeShapeType="1"/>
          </p:cNvSpPr>
          <p:nvPr/>
        </p:nvSpPr>
        <p:spPr bwMode="auto">
          <a:xfrm>
            <a:off x="3565525" y="5156200"/>
            <a:ext cx="35877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8915" name="Line 19"/>
          <p:cNvSpPr>
            <a:spLocks noChangeShapeType="1"/>
          </p:cNvSpPr>
          <p:nvPr/>
        </p:nvSpPr>
        <p:spPr bwMode="auto">
          <a:xfrm flipH="1">
            <a:off x="5508625" y="5300663"/>
            <a:ext cx="142875" cy="36036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8917" name="Freeform 21"/>
          <p:cNvSpPr>
            <a:spLocks/>
          </p:cNvSpPr>
          <p:nvPr/>
        </p:nvSpPr>
        <p:spPr bwMode="auto">
          <a:xfrm>
            <a:off x="2773363" y="5300663"/>
            <a:ext cx="2698750" cy="1270000"/>
          </a:xfrm>
          <a:custGeom>
            <a:avLst/>
            <a:gdLst/>
            <a:ahLst/>
            <a:cxnLst>
              <a:cxn ang="0">
                <a:pos x="1700" y="449"/>
              </a:cxn>
              <a:cxn ang="0">
                <a:pos x="830" y="725"/>
              </a:cxn>
              <a:cxn ang="0">
                <a:pos x="0" y="0"/>
              </a:cxn>
            </a:cxnLst>
            <a:rect l="0" t="0" r="r" b="b"/>
            <a:pathLst>
              <a:path w="1700" h="800">
                <a:moveTo>
                  <a:pt x="1700" y="449"/>
                </a:moveTo>
                <a:cubicBezTo>
                  <a:pt x="1556" y="496"/>
                  <a:pt x="1113" y="800"/>
                  <a:pt x="830" y="725"/>
                </a:cubicBezTo>
                <a:cubicBezTo>
                  <a:pt x="547" y="650"/>
                  <a:pt x="270" y="361"/>
                  <a:pt x="0" y="0"/>
                </a:cubicBezTo>
              </a:path>
            </a:pathLst>
          </a:custGeom>
          <a:noFill/>
          <a:ln w="25400" cap="flat" cmpd="sng">
            <a:solidFill>
              <a:schemeClr val="bg1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8918" name="Rectangle 22"/>
          <p:cNvSpPr>
            <a:spLocks noChangeArrowheads="1"/>
          </p:cNvSpPr>
          <p:nvPr/>
        </p:nvSpPr>
        <p:spPr bwMode="auto">
          <a:xfrm>
            <a:off x="3997325" y="4843463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400" b="1" i="0">
                <a:solidFill>
                  <a:schemeClr val="bg2"/>
                </a:solidFill>
              </a:rPr>
              <a:t>…</a:t>
            </a:r>
          </a:p>
        </p:txBody>
      </p:sp>
      <p:sp>
        <p:nvSpPr>
          <p:cNvPr id="848932" name="Rectangle 36"/>
          <p:cNvSpPr>
            <a:spLocks noChangeArrowheads="1"/>
          </p:cNvSpPr>
          <p:nvPr/>
        </p:nvSpPr>
        <p:spPr bwMode="auto">
          <a:xfrm>
            <a:off x="1403350" y="2787650"/>
            <a:ext cx="481171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2400" i="0">
                <a:solidFill>
                  <a:schemeClr val="bg2"/>
                </a:solidFill>
              </a:rPr>
              <a:t>= </a:t>
            </a:r>
            <a:r>
              <a:rPr lang="en-US" altLang="ko-KR" sz="2400" i="0">
                <a:solidFill>
                  <a:schemeClr val="bg2"/>
                </a:solidFill>
                <a:sym typeface="Symbol" pitchFamily="18" charset="2"/>
              </a:rPr>
              <a:t>sum of actual weight from V</a:t>
            </a:r>
            <a:r>
              <a:rPr lang="en-US" altLang="ko-KR" sz="2400" i="0" baseline="-25000">
                <a:solidFill>
                  <a:schemeClr val="bg2"/>
                </a:solidFill>
                <a:sym typeface="Symbol" pitchFamily="18" charset="2"/>
              </a:rPr>
              <a:t>1</a:t>
            </a:r>
            <a:r>
              <a:rPr lang="en-US" altLang="ko-KR" sz="2400" i="0">
                <a:solidFill>
                  <a:schemeClr val="bg2"/>
                </a:solidFill>
                <a:sym typeface="Symbol" pitchFamily="18" charset="2"/>
              </a:rPr>
              <a:t> to V</a:t>
            </a:r>
            <a:r>
              <a:rPr lang="en-US" altLang="ko-KR" sz="2400" i="0" baseline="-25000">
                <a:solidFill>
                  <a:schemeClr val="bg2"/>
                </a:solidFill>
                <a:sym typeface="Symbol" pitchFamily="18" charset="2"/>
              </a:rPr>
              <a:t>ik</a:t>
            </a:r>
          </a:p>
        </p:txBody>
      </p:sp>
      <p:sp>
        <p:nvSpPr>
          <p:cNvPr id="848934" name="Rectangle 38"/>
          <p:cNvSpPr>
            <a:spLocks noChangeArrowheads="1"/>
          </p:cNvSpPr>
          <p:nvPr/>
        </p:nvSpPr>
        <p:spPr bwMode="auto">
          <a:xfrm>
            <a:off x="2501900" y="3500438"/>
            <a:ext cx="50228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2400">
                <a:solidFill>
                  <a:schemeClr val="bg2"/>
                </a:solidFill>
              </a:rPr>
              <a:t>excluding those to vertices i</a:t>
            </a:r>
            <a:r>
              <a:rPr lang="en-US" altLang="ko-KR" sz="2400" baseline="-25000">
                <a:solidFill>
                  <a:schemeClr val="bg2"/>
                </a:solidFill>
              </a:rPr>
              <a:t>2</a:t>
            </a:r>
            <a:r>
              <a:rPr lang="en-US" altLang="ko-KR" sz="2400">
                <a:solidFill>
                  <a:schemeClr val="bg2"/>
                </a:solidFill>
              </a:rPr>
              <a:t>, ..,i</a:t>
            </a:r>
            <a:r>
              <a:rPr lang="en-US" altLang="ko-KR" sz="2400" baseline="-25000">
                <a:solidFill>
                  <a:schemeClr val="bg2"/>
                </a:solidFill>
              </a:rPr>
              <a:t>k </a:t>
            </a:r>
            <a:r>
              <a:rPr lang="en-US" altLang="ko-KR" sz="2400">
                <a:solidFill>
                  <a:schemeClr val="bg2"/>
                </a:solidFill>
              </a:rPr>
              <a:t>and the edge from Vi</a:t>
            </a:r>
            <a:r>
              <a:rPr lang="en-US" altLang="ko-KR" sz="2400" baseline="-25000">
                <a:solidFill>
                  <a:schemeClr val="bg2"/>
                </a:solidFill>
              </a:rPr>
              <a:t>k</a:t>
            </a:r>
            <a:r>
              <a:rPr lang="en-US" altLang="ko-KR" sz="2400">
                <a:solidFill>
                  <a:schemeClr val="bg2"/>
                </a:solidFill>
              </a:rPr>
              <a:t> to V</a:t>
            </a:r>
            <a:r>
              <a:rPr lang="en-US" altLang="ko-KR" sz="2400" baseline="-25000">
                <a:solidFill>
                  <a:schemeClr val="bg2"/>
                </a:solidFill>
              </a:rPr>
              <a:t>1</a:t>
            </a:r>
            <a:r>
              <a:rPr lang="en-US" altLang="ko-KR" sz="2400">
                <a:solidFill>
                  <a:schemeClr val="bg2"/>
                </a:solidFill>
              </a:rPr>
              <a:t> ) </a:t>
            </a:r>
          </a:p>
        </p:txBody>
      </p:sp>
      <p:sp>
        <p:nvSpPr>
          <p:cNvPr id="848935" name="Rectangle 39"/>
          <p:cNvSpPr>
            <a:spLocks noChangeArrowheads="1"/>
          </p:cNvSpPr>
          <p:nvPr/>
        </p:nvSpPr>
        <p:spPr bwMode="auto">
          <a:xfrm>
            <a:off x="2193925" y="4221163"/>
            <a:ext cx="475456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</a:rPr>
              <a:t>where A = </a:t>
            </a:r>
            <a:r>
              <a:rPr lang="en-US" altLang="ko-KR" i="0">
                <a:solidFill>
                  <a:schemeClr val="bg2"/>
                </a:solidFill>
                <a:sym typeface="Symbol" pitchFamily="18" charset="2"/>
              </a:rPr>
              <a:t>V – {</a:t>
            </a:r>
            <a:r>
              <a:rPr lang="en-US" altLang="ko-KR" i="0">
                <a:solidFill>
                  <a:schemeClr val="bg2"/>
                </a:solidFill>
              </a:rPr>
              <a:t>V</a:t>
            </a:r>
            <a:r>
              <a:rPr lang="en-US" altLang="ko-KR" i="0" baseline="-25000">
                <a:solidFill>
                  <a:schemeClr val="bg2"/>
                </a:solidFill>
              </a:rPr>
              <a:t>1</a:t>
            </a:r>
            <a:r>
              <a:rPr lang="en-US" altLang="ko-KR" i="0">
                <a:solidFill>
                  <a:schemeClr val="bg2"/>
                </a:solidFill>
              </a:rPr>
              <a:t>,Vi</a:t>
            </a:r>
            <a:r>
              <a:rPr lang="en-US" altLang="ko-KR" i="0" baseline="-25000">
                <a:solidFill>
                  <a:schemeClr val="bg2"/>
                </a:solidFill>
              </a:rPr>
              <a:t>2</a:t>
            </a:r>
            <a:r>
              <a:rPr lang="en-US" altLang="ko-KR" i="0">
                <a:solidFill>
                  <a:schemeClr val="bg2"/>
                </a:solidFill>
              </a:rPr>
              <a:t>, ..,Vi</a:t>
            </a:r>
            <a:r>
              <a:rPr lang="en-US" altLang="ko-KR" i="0" baseline="-25000">
                <a:solidFill>
                  <a:schemeClr val="bg2"/>
                </a:solidFill>
              </a:rPr>
              <a:t>k-1</a:t>
            </a:r>
            <a:r>
              <a:rPr lang="en-US" altLang="ko-KR" i="0">
                <a:solidFill>
                  <a:schemeClr val="bg2"/>
                </a:solidFill>
              </a:rPr>
              <a:t>}</a:t>
            </a:r>
            <a:r>
              <a:rPr lang="en-US" altLang="ko-KR" sz="2400" i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ko-KR" sz="2400" i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848936" name="Oval 40"/>
          <p:cNvSpPr>
            <a:spLocks noChangeArrowheads="1"/>
          </p:cNvSpPr>
          <p:nvPr/>
        </p:nvSpPr>
        <p:spPr bwMode="auto">
          <a:xfrm>
            <a:off x="5654675" y="6092825"/>
            <a:ext cx="358775" cy="3603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</a:pPr>
            <a:r>
              <a:rPr lang="en-US" altLang="ko-KR" sz="1600" b="1">
                <a:solidFill>
                  <a:schemeClr val="bg2"/>
                </a:solidFill>
              </a:rPr>
              <a:t>   V</a:t>
            </a:r>
            <a:r>
              <a:rPr lang="en-US" altLang="ko-KR" sz="1600" b="1" baseline="-25000">
                <a:solidFill>
                  <a:schemeClr val="bg2"/>
                </a:solidFill>
              </a:rPr>
              <a:t>i</a:t>
            </a:r>
            <a:r>
              <a:rPr lang="en-US" altLang="ko-KR" sz="1600" b="1" baseline="-46000">
                <a:solidFill>
                  <a:schemeClr val="bg2"/>
                </a:solidFill>
              </a:rPr>
              <a:t>n </a:t>
            </a:r>
            <a:r>
              <a:rPr lang="en-US" altLang="ko-KR" sz="1600" b="1" baseline="-25000">
                <a:solidFill>
                  <a:schemeClr val="bg2"/>
                </a:solidFill>
              </a:rPr>
              <a:t>     </a:t>
            </a:r>
          </a:p>
        </p:txBody>
      </p:sp>
      <p:sp>
        <p:nvSpPr>
          <p:cNvPr id="848937" name="Freeform 41"/>
          <p:cNvSpPr>
            <a:spLocks/>
          </p:cNvSpPr>
          <p:nvPr/>
        </p:nvSpPr>
        <p:spPr bwMode="auto">
          <a:xfrm>
            <a:off x="5248275" y="4724400"/>
            <a:ext cx="1268413" cy="1944688"/>
          </a:xfrm>
          <a:custGeom>
            <a:avLst/>
            <a:gdLst/>
            <a:ahLst/>
            <a:cxnLst>
              <a:cxn ang="0">
                <a:pos x="353" y="15"/>
              </a:cxn>
              <a:cxn ang="0">
                <a:pos x="169" y="69"/>
              </a:cxn>
              <a:cxn ang="0">
                <a:pos x="37" y="153"/>
              </a:cxn>
              <a:cxn ang="0">
                <a:pos x="15" y="301"/>
              </a:cxn>
              <a:cxn ang="0">
                <a:pos x="128" y="472"/>
              </a:cxn>
              <a:cxn ang="0">
                <a:pos x="428" y="586"/>
              </a:cxn>
              <a:cxn ang="0">
                <a:pos x="691" y="586"/>
              </a:cxn>
              <a:cxn ang="0">
                <a:pos x="745" y="489"/>
              </a:cxn>
              <a:cxn ang="0">
                <a:pos x="781" y="393"/>
              </a:cxn>
              <a:cxn ang="0">
                <a:pos x="728" y="158"/>
              </a:cxn>
              <a:cxn ang="0">
                <a:pos x="353" y="15"/>
              </a:cxn>
            </a:cxnLst>
            <a:rect l="0" t="0" r="r" b="b"/>
            <a:pathLst>
              <a:path w="799" h="605">
                <a:moveTo>
                  <a:pt x="353" y="15"/>
                </a:moveTo>
                <a:cubicBezTo>
                  <a:pt x="260" y="0"/>
                  <a:pt x="222" y="46"/>
                  <a:pt x="169" y="69"/>
                </a:cubicBezTo>
                <a:cubicBezTo>
                  <a:pt x="116" y="92"/>
                  <a:pt x="63" y="114"/>
                  <a:pt x="37" y="153"/>
                </a:cubicBezTo>
                <a:cubicBezTo>
                  <a:pt x="11" y="192"/>
                  <a:pt x="0" y="248"/>
                  <a:pt x="15" y="301"/>
                </a:cubicBezTo>
                <a:cubicBezTo>
                  <a:pt x="30" y="354"/>
                  <a:pt x="59" y="424"/>
                  <a:pt x="128" y="472"/>
                </a:cubicBezTo>
                <a:cubicBezTo>
                  <a:pt x="196" y="520"/>
                  <a:pt x="334" y="567"/>
                  <a:pt x="428" y="586"/>
                </a:cubicBezTo>
                <a:cubicBezTo>
                  <a:pt x="522" y="605"/>
                  <a:pt x="638" y="602"/>
                  <a:pt x="691" y="586"/>
                </a:cubicBezTo>
                <a:cubicBezTo>
                  <a:pt x="744" y="570"/>
                  <a:pt x="730" y="521"/>
                  <a:pt x="745" y="489"/>
                </a:cubicBezTo>
                <a:cubicBezTo>
                  <a:pt x="760" y="457"/>
                  <a:pt x="784" y="448"/>
                  <a:pt x="781" y="393"/>
                </a:cubicBezTo>
                <a:cubicBezTo>
                  <a:pt x="778" y="338"/>
                  <a:pt x="799" y="221"/>
                  <a:pt x="728" y="158"/>
                </a:cubicBezTo>
                <a:cubicBezTo>
                  <a:pt x="657" y="95"/>
                  <a:pt x="459" y="39"/>
                  <a:pt x="353" y="15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8938" name="Line 42"/>
          <p:cNvSpPr>
            <a:spLocks noChangeShapeType="1"/>
          </p:cNvSpPr>
          <p:nvPr/>
        </p:nvSpPr>
        <p:spPr bwMode="auto">
          <a:xfrm flipV="1">
            <a:off x="5940425" y="6019800"/>
            <a:ext cx="288925" cy="1460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8939" name="Line 43"/>
          <p:cNvSpPr>
            <a:spLocks noChangeShapeType="1"/>
          </p:cNvSpPr>
          <p:nvPr/>
        </p:nvSpPr>
        <p:spPr bwMode="auto">
          <a:xfrm flipV="1">
            <a:off x="5653088" y="5661025"/>
            <a:ext cx="215900" cy="144463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8940" name="Line 44"/>
          <p:cNvSpPr>
            <a:spLocks noChangeShapeType="1"/>
          </p:cNvSpPr>
          <p:nvPr/>
        </p:nvSpPr>
        <p:spPr bwMode="auto">
          <a:xfrm flipH="1">
            <a:off x="6013450" y="5732463"/>
            <a:ext cx="71438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8941" name="Rectangle 45"/>
          <p:cNvSpPr>
            <a:spLocks noChangeArrowheads="1"/>
          </p:cNvSpPr>
          <p:nvPr/>
        </p:nvSpPr>
        <p:spPr bwMode="auto">
          <a:xfrm>
            <a:off x="6300788" y="4700588"/>
            <a:ext cx="40481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i="0">
                <a:solidFill>
                  <a:schemeClr val="bg2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848942" name="Line 46"/>
          <p:cNvSpPr>
            <a:spLocks noChangeShapeType="1"/>
          </p:cNvSpPr>
          <p:nvPr/>
        </p:nvSpPr>
        <p:spPr bwMode="auto">
          <a:xfrm>
            <a:off x="5867400" y="5084763"/>
            <a:ext cx="217488" cy="144462"/>
          </a:xfrm>
          <a:prstGeom prst="line">
            <a:avLst/>
          </a:prstGeom>
          <a:noFill/>
          <a:ln w="476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8943" name="Line 47"/>
          <p:cNvSpPr>
            <a:spLocks noChangeShapeType="1"/>
          </p:cNvSpPr>
          <p:nvPr/>
        </p:nvSpPr>
        <p:spPr bwMode="auto">
          <a:xfrm flipH="1">
            <a:off x="6011863" y="5734050"/>
            <a:ext cx="73025" cy="287338"/>
          </a:xfrm>
          <a:prstGeom prst="line">
            <a:avLst/>
          </a:prstGeom>
          <a:noFill/>
          <a:ln w="476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8944" name="Line 48"/>
          <p:cNvSpPr>
            <a:spLocks noChangeShapeType="1"/>
          </p:cNvSpPr>
          <p:nvPr/>
        </p:nvSpPr>
        <p:spPr bwMode="auto">
          <a:xfrm>
            <a:off x="6011863" y="6308725"/>
            <a:ext cx="288925" cy="0"/>
          </a:xfrm>
          <a:prstGeom prst="line">
            <a:avLst/>
          </a:prstGeom>
          <a:noFill/>
          <a:ln w="476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8945" name="Line 49"/>
          <p:cNvSpPr>
            <a:spLocks noChangeShapeType="1"/>
          </p:cNvSpPr>
          <p:nvPr/>
        </p:nvSpPr>
        <p:spPr bwMode="auto">
          <a:xfrm flipH="1" flipV="1">
            <a:off x="5003800" y="4797425"/>
            <a:ext cx="504825" cy="2889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8946" name="Line 50"/>
          <p:cNvSpPr>
            <a:spLocks noChangeShapeType="1"/>
          </p:cNvSpPr>
          <p:nvPr/>
        </p:nvSpPr>
        <p:spPr bwMode="auto">
          <a:xfrm flipH="1" flipV="1">
            <a:off x="4859338" y="5373688"/>
            <a:ext cx="1008062" cy="2159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48947" name="Rectangle 51"/>
          <p:cNvSpPr>
            <a:spLocks noChangeArrowheads="1"/>
          </p:cNvSpPr>
          <p:nvPr/>
        </p:nvSpPr>
        <p:spPr bwMode="auto">
          <a:xfrm>
            <a:off x="3059113" y="4797425"/>
            <a:ext cx="2952750" cy="647700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altLang="ko-KR" dirty="0" smtClean="0"/>
              <a:t>6.2 The Traveling </a:t>
            </a:r>
            <a:r>
              <a:rPr lang="en-US" altLang="ko-KR" dirty="0" err="1" smtClean="0"/>
              <a:t>SalesPerson</a:t>
            </a:r>
            <a:r>
              <a:rPr lang="en-US" altLang="ko-KR" dirty="0" smtClean="0"/>
              <a:t> Problem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4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4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4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4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4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48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48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4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4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4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48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48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4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84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02" grpId="0"/>
      <p:bldP spid="848903" grpId="0"/>
      <p:bldP spid="848904" grpId="0"/>
      <p:bldP spid="848905" grpId="0" animBg="1"/>
      <p:bldP spid="848906" grpId="0" animBg="1"/>
      <p:bldP spid="848908" grpId="0" animBg="1"/>
      <p:bldP spid="848909" grpId="0" animBg="1"/>
      <p:bldP spid="848910" grpId="0" animBg="1"/>
      <p:bldP spid="848913" grpId="0" autoUpdateAnimBg="0"/>
      <p:bldP spid="848917" grpId="0" animBg="1"/>
      <p:bldP spid="848918" grpId="0" autoUpdateAnimBg="0"/>
      <p:bldP spid="848932" grpId="0"/>
      <p:bldP spid="848934" grpId="0"/>
      <p:bldP spid="848935" grpId="0"/>
      <p:bldP spid="848936" grpId="0" animBg="1"/>
      <p:bldP spid="848937" grpId="0" animBg="1"/>
      <p:bldP spid="848941" grpId="0"/>
      <p:bldP spid="8489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58540F7-13BD-4633-9DDF-9BFA3600C546}" type="slidenum">
              <a:rPr lang="en-US" altLang="ko-KR" smtClean="0">
                <a:ea typeface="굴림" charset="-127"/>
              </a:rPr>
              <a:pPr/>
              <a:t>26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45820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z="2800" smtClean="0">
                <a:effectLst/>
              </a:rPr>
              <a:t> </a:t>
            </a:r>
            <a:r>
              <a:rPr lang="en-US" altLang="ko-KR" sz="2800" b="1" smtClean="0"/>
              <a:t>The Best-First Search with Branch and Bound  </a:t>
            </a:r>
          </a:p>
        </p:txBody>
      </p:sp>
      <p:sp>
        <p:nvSpPr>
          <p:cNvPr id="850948" name="Rectangle 4"/>
          <p:cNvSpPr>
            <a:spLocks noChangeArrowheads="1"/>
          </p:cNvSpPr>
          <p:nvPr/>
        </p:nvSpPr>
        <p:spPr bwMode="auto">
          <a:xfrm>
            <a:off x="684213" y="2349500"/>
            <a:ext cx="727233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 b="1" i="0">
                <a:solidFill>
                  <a:schemeClr val="bg2"/>
                </a:solidFill>
                <a:sym typeface="Wingdings" pitchFamily="2" charset="2"/>
              </a:rPr>
              <a:t>        </a:t>
            </a:r>
            <a:r>
              <a:rPr lang="en-US" altLang="ko-KR" sz="2400" b="1" i="0">
                <a:solidFill>
                  <a:schemeClr val="bg2"/>
                </a:solidFill>
              </a:rPr>
              <a:t>Example:</a:t>
            </a:r>
            <a:endParaRPr lang="en-US" altLang="ko-KR" sz="2400" i="0">
              <a:solidFill>
                <a:schemeClr val="bg2"/>
              </a:solidFill>
            </a:endParaRPr>
          </a:p>
        </p:txBody>
      </p:sp>
      <p:graphicFrame>
        <p:nvGraphicFramePr>
          <p:cNvPr id="851071" name="Group 127"/>
          <p:cNvGraphicFramePr>
            <a:graphicFrameLocks noGrp="1"/>
          </p:cNvGraphicFramePr>
          <p:nvPr/>
        </p:nvGraphicFramePr>
        <p:xfrm>
          <a:off x="3059113" y="2852738"/>
          <a:ext cx="2462212" cy="1828800"/>
        </p:xfrm>
        <a:graphic>
          <a:graphicData uri="http://schemas.openxmlformats.org/drawingml/2006/table">
            <a:tbl>
              <a:tblPr/>
              <a:tblGrid>
                <a:gridCol w="490537"/>
                <a:gridCol w="495300"/>
                <a:gridCol w="490538"/>
                <a:gridCol w="495300"/>
                <a:gridCol w="490537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1017" name="Rectangle 73"/>
          <p:cNvSpPr>
            <a:spLocks noChangeArrowheads="1"/>
          </p:cNvSpPr>
          <p:nvPr/>
        </p:nvSpPr>
        <p:spPr bwMode="auto">
          <a:xfrm>
            <a:off x="2195513" y="2852738"/>
            <a:ext cx="73818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>
                <a:solidFill>
                  <a:schemeClr val="bg2"/>
                </a:solidFill>
              </a:rPr>
              <a:t>W =</a:t>
            </a:r>
          </a:p>
        </p:txBody>
      </p:sp>
      <p:sp>
        <p:nvSpPr>
          <p:cNvPr id="851065" name="Rectangle 121"/>
          <p:cNvSpPr>
            <a:spLocks noChangeArrowheads="1"/>
          </p:cNvSpPr>
          <p:nvPr/>
        </p:nvSpPr>
        <p:spPr bwMode="auto">
          <a:xfrm>
            <a:off x="1116013" y="4841875"/>
            <a:ext cx="2389187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b="1" i="0">
                <a:solidFill>
                  <a:schemeClr val="bg2"/>
                </a:solidFill>
              </a:rPr>
              <a:t>The start node is V</a:t>
            </a:r>
            <a:r>
              <a:rPr lang="en-US" altLang="ko-KR" b="1" i="0" baseline="-25000">
                <a:solidFill>
                  <a:schemeClr val="bg2"/>
                </a:solidFill>
              </a:rPr>
              <a:t>1</a:t>
            </a:r>
            <a:r>
              <a:rPr lang="en-US" altLang="ko-KR" b="1" i="0">
                <a:solidFill>
                  <a:schemeClr val="bg2"/>
                </a:solidFill>
              </a:rPr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endParaRPr lang="en-US" altLang="ko-KR" b="1" i="0">
              <a:solidFill>
                <a:schemeClr val="bg2"/>
              </a:solidFill>
            </a:endParaRPr>
          </a:p>
        </p:txBody>
      </p:sp>
      <p:sp>
        <p:nvSpPr>
          <p:cNvPr id="851066" name="Rectangle 122"/>
          <p:cNvSpPr>
            <a:spLocks noChangeArrowheads="1"/>
          </p:cNvSpPr>
          <p:nvPr/>
        </p:nvSpPr>
        <p:spPr bwMode="auto">
          <a:xfrm>
            <a:off x="1116013" y="5181600"/>
            <a:ext cx="415131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b="1" i="0">
                <a:solidFill>
                  <a:schemeClr val="bg2"/>
                </a:solidFill>
              </a:rPr>
              <a:t>the lower bound on the </a:t>
            </a:r>
            <a:r>
              <a:rPr lang="en-US" altLang="ko-KR" b="1">
                <a:solidFill>
                  <a:schemeClr val="bg2"/>
                </a:solidFill>
              </a:rPr>
              <a:t>root </a:t>
            </a:r>
            <a:r>
              <a:rPr lang="en-US" altLang="ko-KR" b="1" i="0">
                <a:solidFill>
                  <a:schemeClr val="bg2"/>
                </a:solidFill>
              </a:rPr>
              <a:t>node </a:t>
            </a:r>
          </a:p>
        </p:txBody>
      </p:sp>
      <p:sp>
        <p:nvSpPr>
          <p:cNvPr id="851067" name="Rectangle 123"/>
          <p:cNvSpPr>
            <a:spLocks noChangeArrowheads="1"/>
          </p:cNvSpPr>
          <p:nvPr/>
        </p:nvSpPr>
        <p:spPr bwMode="auto">
          <a:xfrm>
            <a:off x="1812925" y="5529263"/>
            <a:ext cx="433323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</a:rPr>
              <a:t>= </a:t>
            </a:r>
            <a:r>
              <a:rPr lang="en-US" altLang="ko-KR" i="0">
                <a:solidFill>
                  <a:schemeClr val="bg2"/>
                </a:solidFill>
                <a:sym typeface="Symbol" pitchFamily="18" charset="2"/>
              </a:rPr>
              <a:t></a:t>
            </a:r>
            <a:r>
              <a:rPr lang="en-US" altLang="ko-KR" i="0">
                <a:solidFill>
                  <a:schemeClr val="bg2"/>
                </a:solidFill>
              </a:rPr>
              <a:t> (</a:t>
            </a:r>
            <a:r>
              <a:rPr lang="en-US" altLang="ko-KR">
                <a:solidFill>
                  <a:schemeClr val="bg2"/>
                </a:solidFill>
              </a:rPr>
              <a:t>lowest weight of edge leaving v</a:t>
            </a:r>
            <a:r>
              <a:rPr lang="en-US" altLang="ko-KR" baseline="-25000">
                <a:solidFill>
                  <a:schemeClr val="bg2"/>
                </a:solidFill>
              </a:rPr>
              <a:t>m</a:t>
            </a:r>
            <a:r>
              <a:rPr lang="en-US" altLang="ko-KR" i="0">
                <a:solidFill>
                  <a:schemeClr val="bg2"/>
                </a:solidFill>
              </a:rPr>
              <a:t>)   </a:t>
            </a:r>
            <a:endParaRPr lang="en-US" altLang="ko-KR" i="0">
              <a:solidFill>
                <a:schemeClr val="bg2"/>
              </a:solidFill>
              <a:sym typeface="Symbol" pitchFamily="18" charset="2"/>
            </a:endParaRPr>
          </a:p>
        </p:txBody>
      </p:sp>
      <p:sp>
        <p:nvSpPr>
          <p:cNvPr id="851068" name="Rectangle 124"/>
          <p:cNvSpPr>
            <a:spLocks noChangeArrowheads="1"/>
          </p:cNvSpPr>
          <p:nvPr/>
        </p:nvSpPr>
        <p:spPr bwMode="auto">
          <a:xfrm>
            <a:off x="1835150" y="5861050"/>
            <a:ext cx="746125" cy="6969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1800" i="0">
                <a:solidFill>
                  <a:schemeClr val="bg2"/>
                </a:solidFill>
              </a:rPr>
              <a:t>v</a:t>
            </a:r>
            <a:r>
              <a:rPr lang="en-US" altLang="ko-KR" sz="1800" i="0" baseline="-25000">
                <a:solidFill>
                  <a:schemeClr val="bg2"/>
                </a:solidFill>
              </a:rPr>
              <a:t>m</a:t>
            </a:r>
            <a:r>
              <a:rPr lang="en-US" altLang="ko-KR" sz="1800" i="0">
                <a:solidFill>
                  <a:schemeClr val="bg2"/>
                </a:solidFill>
                <a:sym typeface="Symbol" pitchFamily="18" charset="2"/>
              </a:rPr>
              <a:t>V</a:t>
            </a:r>
          </a:p>
          <a:p>
            <a:pPr eaLnBrk="1" latinLnBrk="1" hangingPunct="1">
              <a:spcBef>
                <a:spcPct val="20000"/>
              </a:spcBef>
            </a:pPr>
            <a:endParaRPr lang="en-US" altLang="ko-KR" sz="1800" i="0">
              <a:solidFill>
                <a:schemeClr val="bg2"/>
              </a:solidFill>
              <a:sym typeface="Symbol" pitchFamily="18" charset="2"/>
            </a:endParaRPr>
          </a:p>
        </p:txBody>
      </p:sp>
      <p:sp>
        <p:nvSpPr>
          <p:cNvPr id="851069" name="Rectangle 125"/>
          <p:cNvSpPr>
            <a:spLocks noChangeArrowheads="1"/>
          </p:cNvSpPr>
          <p:nvPr/>
        </p:nvSpPr>
        <p:spPr bwMode="auto">
          <a:xfrm>
            <a:off x="5795963" y="5553075"/>
            <a:ext cx="21050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</a:rPr>
              <a:t>= </a:t>
            </a:r>
            <a:r>
              <a:rPr lang="en-US" altLang="ko-KR" i="0">
                <a:solidFill>
                  <a:schemeClr val="bg2"/>
                </a:solidFill>
                <a:sym typeface="Symbol" pitchFamily="18" charset="2"/>
              </a:rPr>
              <a:t>4 + 7 + 4 + 2 + 4</a:t>
            </a:r>
          </a:p>
        </p:txBody>
      </p:sp>
      <p:sp>
        <p:nvSpPr>
          <p:cNvPr id="851070" name="Rectangle 126"/>
          <p:cNvSpPr>
            <a:spLocks noChangeArrowheads="1"/>
          </p:cNvSpPr>
          <p:nvPr/>
        </p:nvSpPr>
        <p:spPr bwMode="auto">
          <a:xfrm>
            <a:off x="7843838" y="5553075"/>
            <a:ext cx="6445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</a:rPr>
              <a:t>= </a:t>
            </a:r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21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altLang="ko-KR" dirty="0" smtClean="0"/>
              <a:t>6.2 The Traveling </a:t>
            </a:r>
            <a:r>
              <a:rPr lang="en-US" altLang="ko-KR" dirty="0" err="1" smtClean="0"/>
              <a:t>SalesPerson</a:t>
            </a:r>
            <a:r>
              <a:rPr lang="en-US" altLang="ko-KR" dirty="0" smtClean="0"/>
              <a:t> Problem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5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8" grpId="0"/>
      <p:bldP spid="851017" grpId="0"/>
      <p:bldP spid="851065" grpId="0"/>
      <p:bldP spid="851066" grpId="0"/>
      <p:bldP spid="851067" grpId="0"/>
      <p:bldP spid="851068" grpId="0"/>
      <p:bldP spid="851069" grpId="0"/>
      <p:bldP spid="8510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F7B3024-B69C-40A5-AB47-AC9A79EFD419}" type="slidenum">
              <a:rPr lang="en-US" altLang="ko-KR" smtClean="0">
                <a:ea typeface="굴림" charset="-127"/>
              </a:rPr>
              <a:pPr/>
              <a:t>27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4575175" y="2708275"/>
            <a:ext cx="14366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>
                <a:solidFill>
                  <a:schemeClr val="bg2"/>
                </a:solidFill>
              </a:rPr>
              <a:t>Example:</a:t>
            </a:r>
          </a:p>
        </p:txBody>
      </p:sp>
      <p:sp>
        <p:nvSpPr>
          <p:cNvPr id="852998" name="Rectangle 6"/>
          <p:cNvSpPr>
            <a:spLocks noChangeArrowheads="1"/>
          </p:cNvSpPr>
          <p:nvPr/>
        </p:nvSpPr>
        <p:spPr bwMode="auto">
          <a:xfrm>
            <a:off x="4537075" y="5534025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Queue: { Node</a:t>
            </a:r>
            <a:r>
              <a:rPr lang="en-US" altLang="ko-KR" i="0" baseline="-25000">
                <a:solidFill>
                  <a:schemeClr val="bg2"/>
                </a:solidFill>
              </a:rPr>
              <a:t>o</a:t>
            </a:r>
            <a:r>
              <a:rPr lang="en-US" altLang="ko-KR" i="0">
                <a:solidFill>
                  <a:schemeClr val="bg2"/>
                </a:solidFill>
              </a:rPr>
              <a:t> }</a:t>
            </a:r>
          </a:p>
        </p:txBody>
      </p:sp>
      <p:sp>
        <p:nvSpPr>
          <p:cNvPr id="852999" name="Rectangle 7"/>
          <p:cNvSpPr>
            <a:spLocks noChangeArrowheads="1"/>
          </p:cNvSpPr>
          <p:nvPr/>
        </p:nvSpPr>
        <p:spPr bwMode="auto">
          <a:xfrm>
            <a:off x="4537075" y="4881563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Lower </a:t>
            </a:r>
            <a:r>
              <a:rPr lang="en-US" altLang="ko-KR" i="0">
                <a:solidFill>
                  <a:schemeClr val="bg2"/>
                </a:solidFill>
              </a:rPr>
              <a:t>Bound on Minimum Cost Tour  </a:t>
            </a:r>
            <a:endParaRPr lang="en-US" altLang="ko-KR">
              <a:solidFill>
                <a:schemeClr val="bg2"/>
              </a:solidFill>
            </a:endParaRPr>
          </a:p>
        </p:txBody>
      </p:sp>
      <p:sp>
        <p:nvSpPr>
          <p:cNvPr id="853001" name="Rectangle 9"/>
          <p:cNvSpPr>
            <a:spLocks noChangeArrowheads="1"/>
          </p:cNvSpPr>
          <p:nvPr/>
        </p:nvSpPr>
        <p:spPr bwMode="auto">
          <a:xfrm>
            <a:off x="5249863" y="5205413"/>
            <a:ext cx="3413114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</a:rPr>
              <a:t> Node</a:t>
            </a:r>
            <a:r>
              <a:rPr lang="en-US" altLang="ko-KR" i="0" baseline="-25000">
                <a:solidFill>
                  <a:schemeClr val="bg2"/>
                </a:solidFill>
              </a:rPr>
              <a:t>0</a:t>
            </a:r>
            <a:r>
              <a:rPr lang="en-US" altLang="ko-KR" i="0">
                <a:solidFill>
                  <a:schemeClr val="bg2"/>
                </a:solidFill>
              </a:rPr>
              <a:t> :</a:t>
            </a:r>
            <a:r>
              <a:rPr lang="en-US" altLang="ko-KR" b="1" i="0">
                <a:solidFill>
                  <a:schemeClr val="bg2"/>
                </a:solidFill>
              </a:rPr>
              <a:t> </a:t>
            </a:r>
            <a:r>
              <a:rPr lang="en-US" altLang="ko-KR" i="0">
                <a:solidFill>
                  <a:schemeClr val="bg2"/>
                </a:solidFill>
              </a:rPr>
              <a:t> 4 + 7 + 4 + 2 + 4 = 21</a:t>
            </a:r>
            <a:endParaRPr lang="en-US" altLang="ko-KR" sz="2400">
              <a:solidFill>
                <a:schemeClr val="bg2"/>
              </a:solidFill>
            </a:endParaRPr>
          </a:p>
        </p:txBody>
      </p:sp>
      <p:sp>
        <p:nvSpPr>
          <p:cNvPr id="853003" name="Text Box 11"/>
          <p:cNvSpPr txBox="1">
            <a:spLocks noChangeArrowheads="1"/>
          </p:cNvSpPr>
          <p:nvPr/>
        </p:nvSpPr>
        <p:spPr bwMode="auto">
          <a:xfrm>
            <a:off x="1785938" y="277495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 i="0" dirty="0" err="1">
                <a:solidFill>
                  <a:schemeClr val="bg2"/>
                </a:solidFill>
              </a:rPr>
              <a:t>Node</a:t>
            </a:r>
            <a:r>
              <a:rPr lang="en-US" altLang="ko-KR" sz="1800" b="1" i="0" baseline="-25000" dirty="0" err="1">
                <a:solidFill>
                  <a:schemeClr val="bg2"/>
                </a:solidFill>
              </a:rPr>
              <a:t>o</a:t>
            </a:r>
            <a:endParaRPr lang="en-US" altLang="ko-KR" sz="1800" b="1" i="0" baseline="-25000" dirty="0">
              <a:solidFill>
                <a:schemeClr val="bg2"/>
              </a:solidFill>
            </a:endParaRPr>
          </a:p>
        </p:txBody>
      </p:sp>
      <p:sp>
        <p:nvSpPr>
          <p:cNvPr id="853012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45820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z="2800" smtClean="0">
                <a:effectLst/>
              </a:rPr>
              <a:t> </a:t>
            </a:r>
            <a:r>
              <a:rPr lang="en-US" altLang="ko-KR" sz="2800" b="1" smtClean="0"/>
              <a:t>The Best-First Search with Branch and Bound  </a:t>
            </a:r>
          </a:p>
        </p:txBody>
      </p:sp>
      <p:graphicFrame>
        <p:nvGraphicFramePr>
          <p:cNvPr id="853052" name="Group 60"/>
          <p:cNvGraphicFramePr>
            <a:graphicFrameLocks noGrp="1"/>
          </p:cNvGraphicFramePr>
          <p:nvPr/>
        </p:nvGraphicFramePr>
        <p:xfrm>
          <a:off x="6070600" y="2492375"/>
          <a:ext cx="1885950" cy="1524000"/>
        </p:xfrm>
        <a:graphic>
          <a:graphicData uri="http://schemas.openxmlformats.org/drawingml/2006/table">
            <a:tbl>
              <a:tblPr/>
              <a:tblGrid>
                <a:gridCol w="376238"/>
                <a:gridCol w="379412"/>
                <a:gridCol w="374650"/>
                <a:gridCol w="379413"/>
                <a:gridCol w="376237"/>
              </a:tblGrid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3090" name="Oval 98"/>
          <p:cNvSpPr>
            <a:spLocks noChangeArrowheads="1"/>
          </p:cNvSpPr>
          <p:nvPr/>
        </p:nvSpPr>
        <p:spPr bwMode="auto">
          <a:xfrm>
            <a:off x="2484438" y="2636838"/>
            <a:ext cx="647700" cy="6492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21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altLang="ko-KR" dirty="0" smtClean="0"/>
              <a:t>6.2 The Traveling </a:t>
            </a:r>
            <a:r>
              <a:rPr lang="en-US" altLang="ko-KR" dirty="0" err="1" smtClean="0"/>
              <a:t>SalesPerson</a:t>
            </a:r>
            <a:r>
              <a:rPr lang="en-US" altLang="ko-KR" dirty="0" smtClean="0"/>
              <a:t> Problem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5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8" grpId="0"/>
      <p:bldP spid="852999" grpId="0"/>
      <p:bldP spid="853001" grpId="0"/>
      <p:bldP spid="853003" grpId="0"/>
      <p:bldP spid="85309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3FA51D1-361A-4DA8-935F-3CE55F78E863}" type="slidenum">
              <a:rPr lang="en-US" altLang="ko-KR" smtClean="0">
                <a:ea typeface="굴림" charset="-127"/>
              </a:rPr>
              <a:pPr/>
              <a:t>28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4572000" y="2708275"/>
            <a:ext cx="14366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>
                <a:solidFill>
                  <a:schemeClr val="bg2"/>
                </a:solidFill>
              </a:rPr>
              <a:t>Example:</a:t>
            </a:r>
          </a:p>
        </p:txBody>
      </p:sp>
      <p:sp>
        <p:nvSpPr>
          <p:cNvPr id="29700" name="Oval 6"/>
          <p:cNvSpPr>
            <a:spLocks noChangeArrowheads="1"/>
          </p:cNvSpPr>
          <p:nvPr/>
        </p:nvSpPr>
        <p:spPr bwMode="auto">
          <a:xfrm>
            <a:off x="2484438" y="2636838"/>
            <a:ext cx="647700" cy="6492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21</a:t>
            </a:r>
          </a:p>
        </p:txBody>
      </p:sp>
      <p:sp>
        <p:nvSpPr>
          <p:cNvPr id="855047" name="Rectangle 7"/>
          <p:cNvSpPr>
            <a:spLocks noChangeArrowheads="1"/>
          </p:cNvSpPr>
          <p:nvPr/>
        </p:nvSpPr>
        <p:spPr bwMode="auto">
          <a:xfrm>
            <a:off x="4214813" y="6092825"/>
            <a:ext cx="66214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altLang="ko-KR" i="0" dirty="0">
                <a:solidFill>
                  <a:schemeClr val="bg1"/>
                </a:solidFill>
              </a:rPr>
              <a:t>Queue: { Node</a:t>
            </a:r>
            <a:r>
              <a:rPr lang="en-US" altLang="ko-KR" i="0" baseline="-25000" dirty="0">
                <a:solidFill>
                  <a:schemeClr val="bg1"/>
                </a:solidFill>
              </a:rPr>
              <a:t>2</a:t>
            </a:r>
            <a:r>
              <a:rPr lang="en-US" altLang="ko-KR" i="0" dirty="0">
                <a:solidFill>
                  <a:schemeClr val="bg1"/>
                </a:solidFill>
              </a:rPr>
              <a:t>, Node</a:t>
            </a:r>
            <a:r>
              <a:rPr lang="en-US" altLang="ko-KR" i="0" baseline="-25000" dirty="0">
                <a:solidFill>
                  <a:schemeClr val="bg1"/>
                </a:solidFill>
              </a:rPr>
              <a:t>3</a:t>
            </a:r>
            <a:r>
              <a:rPr lang="en-US" altLang="ko-KR" i="0" dirty="0">
                <a:solidFill>
                  <a:schemeClr val="bg1"/>
                </a:solidFill>
              </a:rPr>
              <a:t> , Node</a:t>
            </a:r>
            <a:r>
              <a:rPr lang="en-US" altLang="ko-KR" i="0" baseline="-25000" dirty="0">
                <a:solidFill>
                  <a:schemeClr val="bg1"/>
                </a:solidFill>
              </a:rPr>
              <a:t>1</a:t>
            </a:r>
            <a:r>
              <a:rPr lang="en-US" altLang="ko-KR" i="0" dirty="0">
                <a:solidFill>
                  <a:schemeClr val="bg1"/>
                </a:solidFill>
              </a:rPr>
              <a:t> , Node</a:t>
            </a:r>
            <a:r>
              <a:rPr lang="en-US" altLang="ko-KR" i="0" baseline="-25000" dirty="0">
                <a:solidFill>
                  <a:schemeClr val="bg1"/>
                </a:solidFill>
              </a:rPr>
              <a:t>4</a:t>
            </a:r>
            <a:r>
              <a:rPr lang="en-US" altLang="ko-KR" i="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55048" name="Rectangle 8"/>
          <p:cNvSpPr>
            <a:spLocks noChangeArrowheads="1"/>
          </p:cNvSpPr>
          <p:nvPr/>
        </p:nvSpPr>
        <p:spPr bwMode="auto">
          <a:xfrm>
            <a:off x="4214813" y="4365625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Lower </a:t>
            </a:r>
            <a:r>
              <a:rPr lang="en-US" altLang="ko-KR" i="0">
                <a:solidFill>
                  <a:schemeClr val="bg2"/>
                </a:solidFill>
              </a:rPr>
              <a:t>Bound on Minimum Cost Tour</a:t>
            </a:r>
            <a:endParaRPr lang="en-US" altLang="ko-KR">
              <a:solidFill>
                <a:schemeClr val="bg2"/>
              </a:solidFill>
            </a:endParaRPr>
          </a:p>
        </p:txBody>
      </p:sp>
      <p:sp>
        <p:nvSpPr>
          <p:cNvPr id="855057" name="Rectangle 17"/>
          <p:cNvSpPr>
            <a:spLocks noChangeArrowheads="1"/>
          </p:cNvSpPr>
          <p:nvPr/>
        </p:nvSpPr>
        <p:spPr bwMode="auto">
          <a:xfrm>
            <a:off x="4927600" y="4725988"/>
            <a:ext cx="371928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  <a:ea typeface="굴림" pitchFamily="50" charset="-127"/>
              </a:rPr>
              <a:t>1</a:t>
            </a: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14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</a:rPr>
              <a:t> + (7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  <a:sym typeface="Symbol" pitchFamily="18" charset="2"/>
              </a:rPr>
              <a:t> + 4 + 2 + 4) 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</a:rPr>
              <a:t>= 31</a:t>
            </a:r>
            <a:r>
              <a:rPr lang="en-US" altLang="ko-KR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855058" name="Rectangle 18"/>
          <p:cNvSpPr>
            <a:spLocks noChangeArrowheads="1"/>
          </p:cNvSpPr>
          <p:nvPr/>
        </p:nvSpPr>
        <p:spPr bwMode="auto">
          <a:xfrm>
            <a:off x="4935538" y="5048250"/>
            <a:ext cx="365516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  <a:ea typeface="굴림" pitchFamily="50" charset="-127"/>
              </a:rPr>
              <a:t>2</a:t>
            </a: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</a:rPr>
              <a:t> 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4</a:t>
            </a:r>
            <a:r>
              <a:rPr lang="en-US" altLang="ko-KR" b="1" i="0" dirty="0">
                <a:solidFill>
                  <a:schemeClr val="bg1"/>
                </a:solidFill>
                <a:ea typeface="굴림" pitchFamily="50" charset="-127"/>
                <a:sym typeface="Symbol" pitchFamily="18" charset="2"/>
              </a:rPr>
              <a:t> 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  <a:sym typeface="Symbol" pitchFamily="18" charset="2"/>
              </a:rPr>
              <a:t>+ (7 + 5 + 2 + 4) 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</a:rPr>
              <a:t>= 22</a:t>
            </a:r>
            <a:r>
              <a:rPr lang="en-US" altLang="ko-KR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85506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45820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z="2800" smtClean="0">
                <a:effectLst/>
              </a:rPr>
              <a:t> </a:t>
            </a:r>
            <a:r>
              <a:rPr lang="en-US" altLang="ko-KR" sz="2800" b="1" smtClean="0"/>
              <a:t>The Best-First Search with Branch and Bound  </a:t>
            </a:r>
          </a:p>
        </p:txBody>
      </p:sp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1403350" y="3141663"/>
            <a:ext cx="3024188" cy="1158875"/>
            <a:chOff x="884" y="1979"/>
            <a:chExt cx="1905" cy="730"/>
          </a:xfrm>
        </p:grpSpPr>
        <p:sp>
          <p:nvSpPr>
            <p:cNvPr id="29748" name="Oval 11"/>
            <p:cNvSpPr>
              <a:spLocks noChangeArrowheads="1"/>
            </p:cNvSpPr>
            <p:nvPr/>
          </p:nvSpPr>
          <p:spPr bwMode="auto">
            <a:xfrm>
              <a:off x="1383" y="2152"/>
              <a:ext cx="369" cy="35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[1,3]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22</a:t>
              </a:r>
            </a:p>
          </p:txBody>
        </p:sp>
        <p:sp>
          <p:nvSpPr>
            <p:cNvPr id="29749" name="Oval 12"/>
            <p:cNvSpPr>
              <a:spLocks noChangeArrowheads="1"/>
            </p:cNvSpPr>
            <p:nvPr/>
          </p:nvSpPr>
          <p:spPr bwMode="auto">
            <a:xfrm>
              <a:off x="975" y="2152"/>
              <a:ext cx="375" cy="36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[1,2]</a:t>
              </a:r>
            </a:p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31</a:t>
              </a:r>
            </a:p>
          </p:txBody>
        </p:sp>
        <p:sp>
          <p:nvSpPr>
            <p:cNvPr id="855053" name="Line 13"/>
            <p:cNvSpPr>
              <a:spLocks noChangeShapeType="1"/>
            </p:cNvSpPr>
            <p:nvPr/>
          </p:nvSpPr>
          <p:spPr bwMode="auto">
            <a:xfrm flipH="1">
              <a:off x="1247" y="1979"/>
              <a:ext cx="370" cy="181"/>
            </a:xfrm>
            <a:prstGeom prst="lin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55054" name="Line 14"/>
            <p:cNvSpPr>
              <a:spLocks noChangeShapeType="1"/>
            </p:cNvSpPr>
            <p:nvPr/>
          </p:nvSpPr>
          <p:spPr bwMode="auto">
            <a:xfrm flipH="1">
              <a:off x="1610" y="2024"/>
              <a:ext cx="91" cy="136"/>
            </a:xfrm>
            <a:prstGeom prst="lin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29752" name="Text Box 15"/>
            <p:cNvSpPr txBox="1">
              <a:spLocks noChangeArrowheads="1"/>
            </p:cNvSpPr>
            <p:nvPr/>
          </p:nvSpPr>
          <p:spPr bwMode="auto">
            <a:xfrm>
              <a:off x="884" y="247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9753" name="Text Box 16"/>
            <p:cNvSpPr txBox="1">
              <a:spLocks noChangeArrowheads="1"/>
            </p:cNvSpPr>
            <p:nvPr/>
          </p:nvSpPr>
          <p:spPr bwMode="auto">
            <a:xfrm>
              <a:off x="1338" y="247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9754" name="Oval 67"/>
            <p:cNvSpPr>
              <a:spLocks noChangeArrowheads="1"/>
            </p:cNvSpPr>
            <p:nvPr/>
          </p:nvSpPr>
          <p:spPr bwMode="auto">
            <a:xfrm>
              <a:off x="2200" y="2160"/>
              <a:ext cx="369" cy="35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[1,5]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42</a:t>
              </a:r>
            </a:p>
          </p:txBody>
        </p:sp>
        <p:sp>
          <p:nvSpPr>
            <p:cNvPr id="29755" name="Oval 68"/>
            <p:cNvSpPr>
              <a:spLocks noChangeArrowheads="1"/>
            </p:cNvSpPr>
            <p:nvPr/>
          </p:nvSpPr>
          <p:spPr bwMode="auto">
            <a:xfrm>
              <a:off x="1791" y="2160"/>
              <a:ext cx="375" cy="36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[1,4]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30</a:t>
              </a:r>
            </a:p>
          </p:txBody>
        </p:sp>
        <p:sp>
          <p:nvSpPr>
            <p:cNvPr id="855109" name="Line 69"/>
            <p:cNvSpPr>
              <a:spLocks noChangeShapeType="1"/>
            </p:cNvSpPr>
            <p:nvPr/>
          </p:nvSpPr>
          <p:spPr bwMode="auto">
            <a:xfrm>
              <a:off x="1837" y="2024"/>
              <a:ext cx="90" cy="160"/>
            </a:xfrm>
            <a:prstGeom prst="lin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55110" name="Line 70"/>
            <p:cNvSpPr>
              <a:spLocks noChangeShapeType="1"/>
            </p:cNvSpPr>
            <p:nvPr/>
          </p:nvSpPr>
          <p:spPr bwMode="auto">
            <a:xfrm>
              <a:off x="1927" y="1979"/>
              <a:ext cx="431" cy="173"/>
            </a:xfrm>
            <a:prstGeom prst="lin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29758" name="Text Box 71"/>
            <p:cNvSpPr txBox="1">
              <a:spLocks noChangeArrowheads="1"/>
            </p:cNvSpPr>
            <p:nvPr/>
          </p:nvSpPr>
          <p:spPr bwMode="auto">
            <a:xfrm>
              <a:off x="1746" y="247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9759" name="Text Box 72"/>
            <p:cNvSpPr txBox="1">
              <a:spLocks noChangeArrowheads="1"/>
            </p:cNvSpPr>
            <p:nvPr/>
          </p:nvSpPr>
          <p:spPr bwMode="auto">
            <a:xfrm>
              <a:off x="2213" y="247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4</a:t>
              </a:r>
            </a:p>
          </p:txBody>
        </p:sp>
      </p:grpSp>
      <p:sp>
        <p:nvSpPr>
          <p:cNvPr id="855113" name="Rectangle 73"/>
          <p:cNvSpPr>
            <a:spLocks noChangeArrowheads="1"/>
          </p:cNvSpPr>
          <p:nvPr/>
        </p:nvSpPr>
        <p:spPr bwMode="auto">
          <a:xfrm>
            <a:off x="4932363" y="5373688"/>
            <a:ext cx="371928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  <a:ea typeface="굴림" pitchFamily="50" charset="-127"/>
              </a:rPr>
              <a:t>3</a:t>
            </a: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: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10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  <a:sym typeface="Symbol" pitchFamily="18" charset="2"/>
              </a:rPr>
              <a:t> + (7 + 4 + 2 + 7) 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</a:rPr>
              <a:t>= 30</a:t>
            </a:r>
            <a:r>
              <a:rPr lang="en-US" altLang="ko-KR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855114" name="Rectangle 74"/>
          <p:cNvSpPr>
            <a:spLocks noChangeArrowheads="1"/>
          </p:cNvSpPr>
          <p:nvPr/>
        </p:nvSpPr>
        <p:spPr bwMode="auto">
          <a:xfrm>
            <a:off x="4940300" y="5695950"/>
            <a:ext cx="371928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  <a:ea typeface="굴림" pitchFamily="50" charset="-127"/>
              </a:rPr>
              <a:t>4</a:t>
            </a: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: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20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  <a:sym typeface="Symbol" pitchFamily="18" charset="2"/>
              </a:rPr>
              <a:t> + (7 + 4 + 7 + 4) 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</a:rPr>
              <a:t>= 42</a:t>
            </a:r>
            <a:r>
              <a:rPr lang="en-US" altLang="ko-KR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</a:t>
            </a:r>
          </a:p>
        </p:txBody>
      </p:sp>
      <p:graphicFrame>
        <p:nvGraphicFramePr>
          <p:cNvPr id="855115" name="Group 75"/>
          <p:cNvGraphicFramePr>
            <a:graphicFrameLocks noGrp="1"/>
          </p:cNvGraphicFramePr>
          <p:nvPr/>
        </p:nvGraphicFramePr>
        <p:xfrm>
          <a:off x="6070600" y="2492375"/>
          <a:ext cx="1885950" cy="1524000"/>
        </p:xfrm>
        <a:graphic>
          <a:graphicData uri="http://schemas.openxmlformats.org/drawingml/2006/table">
            <a:tbl>
              <a:tblPr/>
              <a:tblGrid>
                <a:gridCol w="376238"/>
                <a:gridCol w="379412"/>
                <a:gridCol w="374650"/>
                <a:gridCol w="379413"/>
                <a:gridCol w="376237"/>
              </a:tblGrid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altLang="ko-KR" dirty="0" smtClean="0"/>
              <a:t>6.2 The Traveling </a:t>
            </a:r>
            <a:r>
              <a:rPr lang="en-US" altLang="ko-KR" dirty="0" err="1" smtClean="0"/>
              <a:t>SalesPerson</a:t>
            </a:r>
            <a:r>
              <a:rPr lang="en-US" altLang="ko-KR" dirty="0" smtClean="0"/>
              <a:t> Problem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7" grpId="0"/>
      <p:bldP spid="855048" grpId="0"/>
      <p:bldP spid="855057" grpId="0"/>
      <p:bldP spid="855058" grpId="0"/>
      <p:bldP spid="855113" grpId="0"/>
      <p:bldP spid="8551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CC4D065-3873-47B4-B552-70C655A27C57}" type="slidenum">
              <a:rPr lang="en-US" altLang="ko-KR" smtClean="0">
                <a:ea typeface="굴림" charset="-127"/>
              </a:rPr>
              <a:pPr/>
              <a:t>29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572000" y="2708275"/>
            <a:ext cx="14366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>
                <a:solidFill>
                  <a:schemeClr val="bg2"/>
                </a:solidFill>
              </a:rPr>
              <a:t>Example:</a:t>
            </a: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2484438" y="2636838"/>
            <a:ext cx="647700" cy="6492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[1]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21</a:t>
            </a:r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900113" y="6021388"/>
            <a:ext cx="777557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Queue: { Node</a:t>
            </a:r>
            <a:r>
              <a:rPr lang="en-US" altLang="ko-KR" i="0" baseline="-25000">
                <a:solidFill>
                  <a:schemeClr val="bg2"/>
                </a:solidFill>
              </a:rPr>
              <a:t>5</a:t>
            </a:r>
            <a:r>
              <a:rPr lang="en-US" altLang="ko-KR" i="0">
                <a:solidFill>
                  <a:schemeClr val="bg2"/>
                </a:solidFill>
              </a:rPr>
              <a:t>, Node</a:t>
            </a:r>
            <a:r>
              <a:rPr lang="en-US" altLang="ko-KR" i="0" baseline="-25000">
                <a:solidFill>
                  <a:schemeClr val="bg2"/>
                </a:solidFill>
              </a:rPr>
              <a:t>6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3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1</a:t>
            </a:r>
            <a:r>
              <a:rPr lang="en-US" altLang="ko-KR" i="0">
                <a:solidFill>
                  <a:schemeClr val="bg2"/>
                </a:solidFill>
              </a:rPr>
              <a:t>, Node</a:t>
            </a:r>
            <a:r>
              <a:rPr lang="en-US" altLang="ko-KR" i="0" baseline="-25000">
                <a:solidFill>
                  <a:schemeClr val="bg2"/>
                </a:solidFill>
              </a:rPr>
              <a:t>7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4</a:t>
            </a:r>
            <a:r>
              <a:rPr lang="en-US" altLang="ko-KR" i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873477" name="Rectangle 5"/>
          <p:cNvSpPr>
            <a:spLocks noChangeArrowheads="1"/>
          </p:cNvSpPr>
          <p:nvPr/>
        </p:nvSpPr>
        <p:spPr bwMode="auto">
          <a:xfrm>
            <a:off x="4395788" y="4365625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Lower </a:t>
            </a:r>
            <a:r>
              <a:rPr lang="en-US" altLang="ko-KR" i="0">
                <a:solidFill>
                  <a:schemeClr val="bg2"/>
                </a:solidFill>
              </a:rPr>
              <a:t>Bound on Minimum Cost Tour</a:t>
            </a:r>
            <a:endParaRPr lang="en-US" altLang="ko-KR">
              <a:solidFill>
                <a:schemeClr val="bg2"/>
              </a:solidFill>
            </a:endParaRPr>
          </a:p>
        </p:txBody>
      </p: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2195513" y="3416300"/>
            <a:ext cx="585787" cy="5619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[1,3]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22</a:t>
            </a: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1547813" y="3416300"/>
            <a:ext cx="595312" cy="5746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[1,2]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31</a:t>
            </a:r>
          </a:p>
        </p:txBody>
      </p:sp>
      <p:sp>
        <p:nvSpPr>
          <p:cNvPr id="873480" name="Line 8"/>
          <p:cNvSpPr>
            <a:spLocks noChangeShapeType="1"/>
          </p:cNvSpPr>
          <p:nvPr/>
        </p:nvSpPr>
        <p:spPr bwMode="auto">
          <a:xfrm flipH="1">
            <a:off x="1979613" y="3141663"/>
            <a:ext cx="587375" cy="2873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73481" name="Line 9"/>
          <p:cNvSpPr>
            <a:spLocks noChangeShapeType="1"/>
          </p:cNvSpPr>
          <p:nvPr/>
        </p:nvSpPr>
        <p:spPr bwMode="auto">
          <a:xfrm flipH="1">
            <a:off x="2555875" y="3213100"/>
            <a:ext cx="144463" cy="215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73484" name="Rectangle 12"/>
          <p:cNvSpPr>
            <a:spLocks noChangeArrowheads="1"/>
          </p:cNvSpPr>
          <p:nvPr/>
        </p:nvSpPr>
        <p:spPr bwMode="auto">
          <a:xfrm>
            <a:off x="5108575" y="4725988"/>
            <a:ext cx="339868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5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4</a:t>
            </a:r>
            <a:r>
              <a:rPr lang="en-US" altLang="ko-KR" b="1" dirty="0">
                <a:solidFill>
                  <a:schemeClr val="bg2"/>
                </a:solidFill>
              </a:rPr>
              <a:t>+</a:t>
            </a:r>
            <a:r>
              <a:rPr lang="en-US" altLang="ko-KR" b="1" dirty="0">
                <a:solidFill>
                  <a:schemeClr val="bg1"/>
                </a:solidFill>
              </a:rPr>
              <a:t>5</a:t>
            </a:r>
            <a:r>
              <a:rPr lang="en-US" altLang="ko-KR" b="1" i="0" dirty="0">
                <a:solidFill>
                  <a:schemeClr val="bg2"/>
                </a:solidFill>
              </a:rPr>
              <a:t> + (7</a:t>
            </a:r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 + 2 + 4) </a:t>
            </a:r>
            <a:r>
              <a:rPr lang="en-US" altLang="ko-KR" b="1" i="0" dirty="0">
                <a:solidFill>
                  <a:schemeClr val="bg2"/>
                </a:solidFill>
              </a:rPr>
              <a:t>= 22</a:t>
            </a:r>
          </a:p>
        </p:txBody>
      </p:sp>
      <p:sp>
        <p:nvSpPr>
          <p:cNvPr id="873485" name="Rectangle 13"/>
          <p:cNvSpPr>
            <a:spLocks noChangeArrowheads="1"/>
          </p:cNvSpPr>
          <p:nvPr/>
        </p:nvSpPr>
        <p:spPr bwMode="auto">
          <a:xfrm>
            <a:off x="5116513" y="5048250"/>
            <a:ext cx="3527425" cy="708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  <a:ea typeface="굴림" pitchFamily="50" charset="-127"/>
              </a:rPr>
              <a:t>6</a:t>
            </a: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</a:rPr>
              <a:t> 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4</a:t>
            </a:r>
            <a:r>
              <a:rPr lang="en-US" altLang="ko-KR" b="1" dirty="0">
                <a:solidFill>
                  <a:schemeClr val="bg2"/>
                </a:solidFill>
                <a:ea typeface="굴림" pitchFamily="50" charset="-127"/>
              </a:rPr>
              <a:t>+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7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  <a:sym typeface="Symbol" pitchFamily="18" charset="2"/>
              </a:rPr>
              <a:t> + (7 + 2 + 7) 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</a:rPr>
              <a:t>= 27 </a:t>
            </a:r>
          </a:p>
          <a:p>
            <a:pPr>
              <a:defRPr/>
            </a:pPr>
            <a:endParaRPr lang="en-US" altLang="ko-KR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굴림" pitchFamily="50" charset="-127"/>
            </a:endParaRPr>
          </a:p>
        </p:txBody>
      </p:sp>
      <p:sp>
        <p:nvSpPr>
          <p:cNvPr id="87348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45820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z="2800" smtClean="0">
                <a:effectLst/>
              </a:rPr>
              <a:t> </a:t>
            </a:r>
            <a:r>
              <a:rPr lang="en-US" altLang="ko-KR" sz="2800" b="1" smtClean="0"/>
              <a:t>The Best-First Search with Branch and Bound  </a:t>
            </a:r>
          </a:p>
        </p:txBody>
      </p:sp>
      <p:graphicFrame>
        <p:nvGraphicFramePr>
          <p:cNvPr id="873537" name="Group 65"/>
          <p:cNvGraphicFramePr>
            <a:graphicFrameLocks noGrp="1"/>
          </p:cNvGraphicFramePr>
          <p:nvPr/>
        </p:nvGraphicFramePr>
        <p:xfrm>
          <a:off x="6070600" y="2492375"/>
          <a:ext cx="1885950" cy="1524000"/>
        </p:xfrm>
        <a:graphic>
          <a:graphicData uri="http://schemas.openxmlformats.org/drawingml/2006/table">
            <a:tbl>
              <a:tblPr/>
              <a:tblGrid>
                <a:gridCol w="376238"/>
                <a:gridCol w="379412"/>
                <a:gridCol w="374650"/>
                <a:gridCol w="379413"/>
                <a:gridCol w="376237"/>
              </a:tblGrid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73" name="Oval 54"/>
          <p:cNvSpPr>
            <a:spLocks noChangeArrowheads="1"/>
          </p:cNvSpPr>
          <p:nvPr/>
        </p:nvSpPr>
        <p:spPr bwMode="auto">
          <a:xfrm>
            <a:off x="3492500" y="3429000"/>
            <a:ext cx="585788" cy="5619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[1,5]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42</a:t>
            </a:r>
          </a:p>
        </p:txBody>
      </p:sp>
      <p:sp>
        <p:nvSpPr>
          <p:cNvPr id="30774" name="Oval 55"/>
          <p:cNvSpPr>
            <a:spLocks noChangeArrowheads="1"/>
          </p:cNvSpPr>
          <p:nvPr/>
        </p:nvSpPr>
        <p:spPr bwMode="auto">
          <a:xfrm>
            <a:off x="2843213" y="3429000"/>
            <a:ext cx="595312" cy="5746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[1,4]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30</a:t>
            </a:r>
          </a:p>
        </p:txBody>
      </p:sp>
      <p:sp>
        <p:nvSpPr>
          <p:cNvPr id="873528" name="Line 56"/>
          <p:cNvSpPr>
            <a:spLocks noChangeShapeType="1"/>
          </p:cNvSpPr>
          <p:nvPr/>
        </p:nvSpPr>
        <p:spPr bwMode="auto">
          <a:xfrm>
            <a:off x="2916238" y="3213100"/>
            <a:ext cx="142875" cy="254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73529" name="Line 57"/>
          <p:cNvSpPr>
            <a:spLocks noChangeShapeType="1"/>
          </p:cNvSpPr>
          <p:nvPr/>
        </p:nvSpPr>
        <p:spPr bwMode="auto">
          <a:xfrm>
            <a:off x="3059113" y="3141663"/>
            <a:ext cx="684212" cy="2746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73532" name="Rectangle 60"/>
          <p:cNvSpPr>
            <a:spLocks noChangeArrowheads="1"/>
          </p:cNvSpPr>
          <p:nvPr/>
        </p:nvSpPr>
        <p:spPr bwMode="auto">
          <a:xfrm>
            <a:off x="5113338" y="5373688"/>
            <a:ext cx="352692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  <a:ea typeface="굴림" pitchFamily="50" charset="-127"/>
              </a:rPr>
              <a:t>7</a:t>
            </a: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: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4</a:t>
            </a:r>
            <a:r>
              <a:rPr lang="en-US" altLang="ko-KR" b="1" dirty="0">
                <a:solidFill>
                  <a:schemeClr val="bg2"/>
                </a:solidFill>
                <a:ea typeface="굴림" pitchFamily="50" charset="-127"/>
              </a:rPr>
              <a:t>+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16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  <a:sym typeface="Symbol" pitchFamily="18" charset="2"/>
              </a:rPr>
              <a:t> + (8 +7 + 4) 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</a:rPr>
              <a:t>= 39</a:t>
            </a:r>
            <a:r>
              <a:rPr lang="en-US" altLang="ko-KR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900113" y="3933825"/>
            <a:ext cx="2354262" cy="1158875"/>
            <a:chOff x="567" y="2478"/>
            <a:chExt cx="1483" cy="730"/>
          </a:xfrm>
        </p:grpSpPr>
        <p:sp>
          <p:nvSpPr>
            <p:cNvPr id="30782" name="Oval 66"/>
            <p:cNvSpPr>
              <a:spLocks noChangeArrowheads="1"/>
            </p:cNvSpPr>
            <p:nvPr/>
          </p:nvSpPr>
          <p:spPr bwMode="auto">
            <a:xfrm>
              <a:off x="1077" y="2651"/>
              <a:ext cx="369" cy="35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[1,3,4]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27</a:t>
              </a:r>
            </a:p>
          </p:txBody>
        </p:sp>
        <p:sp>
          <p:nvSpPr>
            <p:cNvPr id="30783" name="Oval 67"/>
            <p:cNvSpPr>
              <a:spLocks noChangeArrowheads="1"/>
            </p:cNvSpPr>
            <p:nvPr/>
          </p:nvSpPr>
          <p:spPr bwMode="auto">
            <a:xfrm>
              <a:off x="669" y="2651"/>
              <a:ext cx="375" cy="36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[1,3,2]</a:t>
              </a:r>
            </a:p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22</a:t>
              </a:r>
            </a:p>
          </p:txBody>
        </p:sp>
        <p:sp>
          <p:nvSpPr>
            <p:cNvPr id="873540" name="Line 68"/>
            <p:cNvSpPr>
              <a:spLocks noChangeShapeType="1"/>
            </p:cNvSpPr>
            <p:nvPr/>
          </p:nvSpPr>
          <p:spPr bwMode="auto">
            <a:xfrm flipH="1">
              <a:off x="975" y="2478"/>
              <a:ext cx="499" cy="2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73541" name="Line 69"/>
            <p:cNvSpPr>
              <a:spLocks noChangeShapeType="1"/>
            </p:cNvSpPr>
            <p:nvPr/>
          </p:nvSpPr>
          <p:spPr bwMode="auto">
            <a:xfrm flipH="1">
              <a:off x="1293" y="2478"/>
              <a:ext cx="226" cy="1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30786" name="Text Box 70"/>
            <p:cNvSpPr txBox="1">
              <a:spLocks noChangeArrowheads="1"/>
            </p:cNvSpPr>
            <p:nvPr/>
          </p:nvSpPr>
          <p:spPr bwMode="auto">
            <a:xfrm>
              <a:off x="567" y="2977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0787" name="Text Box 71"/>
            <p:cNvSpPr txBox="1">
              <a:spLocks noChangeArrowheads="1"/>
            </p:cNvSpPr>
            <p:nvPr/>
          </p:nvSpPr>
          <p:spPr bwMode="auto">
            <a:xfrm>
              <a:off x="1021" y="2977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30788" name="Oval 72"/>
            <p:cNvSpPr>
              <a:spLocks noChangeArrowheads="1"/>
            </p:cNvSpPr>
            <p:nvPr/>
          </p:nvSpPr>
          <p:spPr bwMode="auto">
            <a:xfrm>
              <a:off x="1485" y="2659"/>
              <a:ext cx="375" cy="36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[1,3,5]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39</a:t>
              </a:r>
            </a:p>
          </p:txBody>
        </p:sp>
        <p:sp>
          <p:nvSpPr>
            <p:cNvPr id="873546" name="Line 74"/>
            <p:cNvSpPr>
              <a:spLocks noChangeShapeType="1"/>
            </p:cNvSpPr>
            <p:nvPr/>
          </p:nvSpPr>
          <p:spPr bwMode="auto">
            <a:xfrm>
              <a:off x="1520" y="2499"/>
              <a:ext cx="90" cy="1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30790" name="Text Box 75"/>
            <p:cNvSpPr txBox="1">
              <a:spLocks noChangeArrowheads="1"/>
            </p:cNvSpPr>
            <p:nvPr/>
          </p:nvSpPr>
          <p:spPr bwMode="auto">
            <a:xfrm>
              <a:off x="1474" y="2976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7</a:t>
              </a:r>
            </a:p>
          </p:txBody>
        </p:sp>
      </p:grpSp>
      <p:sp>
        <p:nvSpPr>
          <p:cNvPr id="30779" name="Text Box 76"/>
          <p:cNvSpPr txBox="1">
            <a:spLocks noChangeArrowheads="1"/>
          </p:cNvSpPr>
          <p:nvPr/>
        </p:nvSpPr>
        <p:spPr bwMode="auto">
          <a:xfrm>
            <a:off x="1042988" y="3789363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 i="0">
                <a:solidFill>
                  <a:schemeClr val="bg2"/>
                </a:solidFill>
              </a:rPr>
              <a:t>Node</a:t>
            </a:r>
            <a:r>
              <a:rPr lang="en-US" altLang="ko-KR" sz="1800" b="1" i="0" baseline="-25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0780" name="Text Box 77"/>
          <p:cNvSpPr txBox="1">
            <a:spLocks noChangeArrowheads="1"/>
          </p:cNvSpPr>
          <p:nvPr/>
        </p:nvSpPr>
        <p:spPr bwMode="auto">
          <a:xfrm>
            <a:off x="2771775" y="39338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 i="0">
                <a:solidFill>
                  <a:schemeClr val="bg2"/>
                </a:solidFill>
              </a:rPr>
              <a:t>Node</a:t>
            </a:r>
            <a:r>
              <a:rPr lang="en-US" altLang="ko-KR" sz="1800" b="1" i="0" baseline="-25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0781" name="Text Box 78"/>
          <p:cNvSpPr txBox="1">
            <a:spLocks noChangeArrowheads="1"/>
          </p:cNvSpPr>
          <p:nvPr/>
        </p:nvSpPr>
        <p:spPr bwMode="auto">
          <a:xfrm>
            <a:off x="3513138" y="39338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 i="0">
                <a:solidFill>
                  <a:schemeClr val="bg2"/>
                </a:solidFill>
              </a:rPr>
              <a:t>Node</a:t>
            </a:r>
            <a:r>
              <a:rPr lang="en-US" altLang="ko-KR" sz="1800" b="1" i="0" baseline="-25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altLang="ko-KR" dirty="0" smtClean="0"/>
              <a:t>6.2 The Traveling </a:t>
            </a:r>
            <a:r>
              <a:rPr lang="en-US" altLang="ko-KR" dirty="0" err="1" smtClean="0"/>
              <a:t>SalesPerson</a:t>
            </a:r>
            <a:r>
              <a:rPr lang="en-US" altLang="ko-KR" dirty="0" smtClean="0"/>
              <a:t> Problem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6" grpId="0"/>
      <p:bldP spid="873477" grpId="0"/>
      <p:bldP spid="873484" grpId="0"/>
      <p:bldP spid="873485" grpId="0"/>
      <p:bldP spid="8735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2F334A-1571-4A4D-AAE5-ED704FA75FB8}" type="slidenum">
              <a:rPr lang="en-US" altLang="ko-KR" smtClean="0">
                <a:ea typeface="굴림" charset="-127"/>
              </a:rPr>
              <a:pPr/>
              <a:t>3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Branch and Bound</a:t>
            </a:r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1403350" y="2349500"/>
            <a:ext cx="685800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2400" i="0" dirty="0">
                <a:solidFill>
                  <a:schemeClr val="bg2"/>
                </a:solidFill>
                <a:ea typeface="굴림" pitchFamily="50" charset="-127"/>
              </a:rPr>
              <a:t>- computes a number (bound) at a node to determine whether the node is </a:t>
            </a:r>
            <a:r>
              <a:rPr lang="en-US" altLang="ko-KR" sz="2400" b="1" dirty="0">
                <a:solidFill>
                  <a:schemeClr val="bg1"/>
                </a:solidFill>
                <a:ea typeface="굴림" pitchFamily="50" charset="-127"/>
              </a:rPr>
              <a:t>promising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1476375" y="4221163"/>
            <a:ext cx="63357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latinLnBrk="1" hangingPunct="1">
              <a:spcBef>
                <a:spcPct val="20000"/>
              </a:spcBef>
            </a:pPr>
            <a:r>
              <a:rPr lang="en-US" altLang="ko-KR" sz="2400" i="0">
                <a:solidFill>
                  <a:schemeClr val="tx1"/>
                </a:solidFill>
              </a:rPr>
              <a:t> </a:t>
            </a:r>
            <a:r>
              <a:rPr lang="en-US" altLang="ko-KR" sz="2400" i="0"/>
              <a:t> </a:t>
            </a:r>
            <a:endParaRPr lang="en-US" altLang="ko-KR" sz="2400" i="0">
              <a:solidFill>
                <a:schemeClr val="tx1"/>
              </a:solidFill>
            </a:endParaRPr>
          </a:p>
        </p:txBody>
      </p:sp>
      <p:sp>
        <p:nvSpPr>
          <p:cNvPr id="800777" name="Rectangle 9"/>
          <p:cNvSpPr>
            <a:spLocks noChangeArrowheads="1"/>
          </p:cNvSpPr>
          <p:nvPr/>
        </p:nvSpPr>
        <p:spPr bwMode="auto">
          <a:xfrm>
            <a:off x="1763713" y="3141663"/>
            <a:ext cx="6624637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2400" i="0">
                <a:solidFill>
                  <a:schemeClr val="bg2"/>
                </a:solidFill>
                <a:ea typeface="굴림" pitchFamily="50" charset="-127"/>
              </a:rPr>
              <a:t>(</a:t>
            </a:r>
            <a:r>
              <a:rPr lang="en-US" altLang="ko-KR" sz="2400">
                <a:solidFill>
                  <a:schemeClr val="bg2"/>
                </a:solidFill>
                <a:ea typeface="굴림" pitchFamily="50" charset="-127"/>
              </a:rPr>
              <a:t> </a:t>
            </a:r>
            <a:r>
              <a:rPr lang="en-US" altLang="ko-KR" sz="2400" i="0">
                <a:solidFill>
                  <a:schemeClr val="bg2"/>
                </a:solidFill>
                <a:ea typeface="굴림" pitchFamily="50" charset="-127"/>
              </a:rPr>
              <a:t>the number is a bound on the value of the solution that could be obtained by expanding beyond the node )</a:t>
            </a:r>
          </a:p>
        </p:txBody>
      </p:sp>
      <p:sp>
        <p:nvSpPr>
          <p:cNvPr id="800778" name="Rectangle 10"/>
          <p:cNvSpPr>
            <a:spLocks noChangeArrowheads="1"/>
          </p:cNvSpPr>
          <p:nvPr/>
        </p:nvSpPr>
        <p:spPr bwMode="auto">
          <a:xfrm>
            <a:off x="1403350" y="4983163"/>
            <a:ext cx="6481763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2400" i="0" dirty="0">
                <a:solidFill>
                  <a:schemeClr val="bg2"/>
                </a:solidFill>
                <a:ea typeface="굴림" pitchFamily="50" charset="-127"/>
              </a:rPr>
              <a:t>- if the bound is no better than the value of the best solution found so far, the node is </a:t>
            </a:r>
            <a:r>
              <a:rPr lang="en-US" altLang="ko-KR" sz="2400" b="1" dirty="0">
                <a:solidFill>
                  <a:schemeClr val="bg1"/>
                </a:solidFill>
                <a:ea typeface="굴림" pitchFamily="50" charset="-127"/>
              </a:rPr>
              <a:t>non-promising</a:t>
            </a:r>
            <a:r>
              <a:rPr lang="en-US" altLang="ko-KR" sz="2400" b="1" dirty="0">
                <a:solidFill>
                  <a:schemeClr val="bg2"/>
                </a:solidFill>
                <a:ea typeface="굴림" pitchFamily="50" charset="-127"/>
              </a:rPr>
              <a:t>.</a:t>
            </a:r>
          </a:p>
        </p:txBody>
      </p:sp>
      <p:sp>
        <p:nvSpPr>
          <p:cNvPr id="80077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mtClean="0"/>
              <a:t> </a:t>
            </a:r>
            <a:r>
              <a:rPr lang="en-US" altLang="ko-KR" smtClean="0">
                <a:effectLst/>
              </a:rPr>
              <a:t>Step 1:</a:t>
            </a:r>
          </a:p>
        </p:txBody>
      </p:sp>
      <p:sp>
        <p:nvSpPr>
          <p:cNvPr id="800780" name="Rectangle 12"/>
          <p:cNvSpPr>
            <a:spLocks noChangeArrowheads="1"/>
          </p:cNvSpPr>
          <p:nvPr/>
        </p:nvSpPr>
        <p:spPr bwMode="auto">
          <a:xfrm>
            <a:off x="685800" y="4365625"/>
            <a:ext cx="7620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</a:pPr>
            <a:r>
              <a:rPr lang="en-US" altLang="ko-KR" sz="3200" i="0">
                <a:solidFill>
                  <a:schemeClr val="bg2"/>
                </a:solidFill>
              </a:rPr>
              <a:t> Step 2: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0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2" grpId="0" autoUpdateAnimBg="0"/>
      <p:bldP spid="800777" grpId="0"/>
      <p:bldP spid="800778" grpId="0"/>
      <p:bldP spid="800779" grpId="0" build="p" autoUpdateAnimBg="0"/>
      <p:bldP spid="80078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9B85D86-312B-4244-AA4C-4F76E19E77A8}" type="slidenum">
              <a:rPr lang="en-US" altLang="ko-KR" smtClean="0">
                <a:ea typeface="굴림" charset="-127"/>
              </a:rPr>
              <a:pPr/>
              <a:t>30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572000" y="2708275"/>
            <a:ext cx="14366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chemeClr val="bg2"/>
                </a:solidFill>
              </a:rPr>
              <a:t>Example:</a:t>
            </a:r>
          </a:p>
        </p:txBody>
      </p:sp>
      <p:sp>
        <p:nvSpPr>
          <p:cNvPr id="31748" name="Oval 3"/>
          <p:cNvSpPr>
            <a:spLocks noChangeArrowheads="1"/>
          </p:cNvSpPr>
          <p:nvPr/>
        </p:nvSpPr>
        <p:spPr bwMode="auto">
          <a:xfrm>
            <a:off x="2484438" y="2636838"/>
            <a:ext cx="647700" cy="6492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21</a:t>
            </a:r>
          </a:p>
        </p:txBody>
      </p:sp>
      <p:sp>
        <p:nvSpPr>
          <p:cNvPr id="875524" name="Rectangle 4"/>
          <p:cNvSpPr>
            <a:spLocks noChangeArrowheads="1"/>
          </p:cNvSpPr>
          <p:nvPr/>
        </p:nvSpPr>
        <p:spPr bwMode="auto">
          <a:xfrm>
            <a:off x="2773363" y="5553075"/>
            <a:ext cx="633571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Queue: { Node</a:t>
            </a:r>
            <a:r>
              <a:rPr lang="en-US" altLang="ko-KR" i="0" baseline="-25000">
                <a:solidFill>
                  <a:schemeClr val="bg2"/>
                </a:solidFill>
              </a:rPr>
              <a:t>6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3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1</a:t>
            </a:r>
            <a:r>
              <a:rPr lang="en-US" altLang="ko-KR" i="0">
                <a:solidFill>
                  <a:schemeClr val="bg2"/>
                </a:solidFill>
              </a:rPr>
              <a:t>, Node</a:t>
            </a:r>
            <a:r>
              <a:rPr lang="en-US" altLang="ko-KR" i="0" baseline="-25000">
                <a:solidFill>
                  <a:schemeClr val="bg2"/>
                </a:solidFill>
              </a:rPr>
              <a:t>7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4</a:t>
            </a:r>
            <a:r>
              <a:rPr lang="en-US" altLang="ko-KR" i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875525" name="Rectangle 5"/>
          <p:cNvSpPr>
            <a:spLocks noChangeArrowheads="1"/>
          </p:cNvSpPr>
          <p:nvPr/>
        </p:nvSpPr>
        <p:spPr bwMode="auto">
          <a:xfrm>
            <a:off x="4395788" y="4365625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Lower </a:t>
            </a:r>
            <a:r>
              <a:rPr lang="en-US" altLang="ko-KR" i="0">
                <a:solidFill>
                  <a:schemeClr val="bg2"/>
                </a:solidFill>
              </a:rPr>
              <a:t>Bound on Minimum Cost Tour</a:t>
            </a:r>
            <a:endParaRPr lang="en-US" altLang="ko-KR">
              <a:solidFill>
                <a:schemeClr val="bg2"/>
              </a:solidFill>
            </a:endParaRPr>
          </a:p>
        </p:txBody>
      </p:sp>
      <p:sp>
        <p:nvSpPr>
          <p:cNvPr id="31751" name="Oval 6"/>
          <p:cNvSpPr>
            <a:spLocks noChangeArrowheads="1"/>
          </p:cNvSpPr>
          <p:nvPr/>
        </p:nvSpPr>
        <p:spPr bwMode="auto">
          <a:xfrm>
            <a:off x="2195513" y="3416300"/>
            <a:ext cx="585787" cy="5619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[1,3]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22</a:t>
            </a:r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>
            <a:off x="1547813" y="3416300"/>
            <a:ext cx="595312" cy="5746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[1,2]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31</a:t>
            </a:r>
          </a:p>
        </p:txBody>
      </p:sp>
      <p:sp>
        <p:nvSpPr>
          <p:cNvPr id="875528" name="Line 8"/>
          <p:cNvSpPr>
            <a:spLocks noChangeShapeType="1"/>
          </p:cNvSpPr>
          <p:nvPr/>
        </p:nvSpPr>
        <p:spPr bwMode="auto">
          <a:xfrm flipH="1">
            <a:off x="1979613" y="3141663"/>
            <a:ext cx="587375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75529" name="Line 9"/>
          <p:cNvSpPr>
            <a:spLocks noChangeShapeType="1"/>
          </p:cNvSpPr>
          <p:nvPr/>
        </p:nvSpPr>
        <p:spPr bwMode="auto">
          <a:xfrm flipH="1">
            <a:off x="2555875" y="3213100"/>
            <a:ext cx="144463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75530" name="Rectangle 10"/>
          <p:cNvSpPr>
            <a:spLocks noChangeArrowheads="1"/>
          </p:cNvSpPr>
          <p:nvPr/>
        </p:nvSpPr>
        <p:spPr bwMode="auto">
          <a:xfrm>
            <a:off x="5108575" y="4725988"/>
            <a:ext cx="333456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  <a:ea typeface="굴림" pitchFamily="50" charset="-127"/>
              </a:rPr>
              <a:t>8</a:t>
            </a: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4+5+8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</a:rPr>
              <a:t> + (2+18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  <a:sym typeface="Symbol" pitchFamily="18" charset="2"/>
              </a:rPr>
              <a:t>) 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</a:rPr>
              <a:t>= 37</a:t>
            </a:r>
            <a:r>
              <a:rPr lang="en-US" altLang="ko-KR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875531" name="Rectangle 11"/>
          <p:cNvSpPr>
            <a:spLocks noChangeArrowheads="1"/>
          </p:cNvSpPr>
          <p:nvPr/>
        </p:nvSpPr>
        <p:spPr bwMode="auto">
          <a:xfrm>
            <a:off x="5116513" y="5048250"/>
            <a:ext cx="3365500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  <a:ea typeface="굴림" pitchFamily="50" charset="-127"/>
              </a:rPr>
              <a:t>9</a:t>
            </a: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</a:rPr>
              <a:t> 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4+5+7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  <a:sym typeface="Symbol" pitchFamily="18" charset="2"/>
              </a:rPr>
              <a:t> + (4+11) 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</a:rPr>
              <a:t>= 31 </a:t>
            </a:r>
          </a:p>
          <a:p>
            <a:pPr>
              <a:defRPr/>
            </a:pPr>
            <a:endParaRPr lang="en-US" altLang="ko-KR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굴림" pitchFamily="50" charset="-127"/>
            </a:endParaRPr>
          </a:p>
        </p:txBody>
      </p:sp>
      <p:sp>
        <p:nvSpPr>
          <p:cNvPr id="87553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45820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z="2800" smtClean="0">
                <a:effectLst/>
              </a:rPr>
              <a:t> </a:t>
            </a:r>
            <a:r>
              <a:rPr lang="en-US" altLang="ko-KR" sz="2800" b="1" smtClean="0"/>
              <a:t>The Best-First Search with Branch and Bound  </a:t>
            </a:r>
          </a:p>
        </p:txBody>
      </p:sp>
      <p:graphicFrame>
        <p:nvGraphicFramePr>
          <p:cNvPr id="875534" name="Group 14"/>
          <p:cNvGraphicFramePr>
            <a:graphicFrameLocks noGrp="1"/>
          </p:cNvGraphicFramePr>
          <p:nvPr/>
        </p:nvGraphicFramePr>
        <p:xfrm>
          <a:off x="6070600" y="2492375"/>
          <a:ext cx="1885950" cy="1524000"/>
        </p:xfrm>
        <a:graphic>
          <a:graphicData uri="http://schemas.openxmlformats.org/drawingml/2006/table">
            <a:tbl>
              <a:tblPr/>
              <a:tblGrid>
                <a:gridCol w="376238"/>
                <a:gridCol w="379412"/>
                <a:gridCol w="374650"/>
                <a:gridCol w="379413"/>
                <a:gridCol w="376237"/>
              </a:tblGrid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97" name="Oval 52"/>
          <p:cNvSpPr>
            <a:spLocks noChangeArrowheads="1"/>
          </p:cNvSpPr>
          <p:nvPr/>
        </p:nvSpPr>
        <p:spPr bwMode="auto">
          <a:xfrm>
            <a:off x="3492500" y="3429000"/>
            <a:ext cx="585788" cy="5619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[1,5]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42</a:t>
            </a:r>
          </a:p>
        </p:txBody>
      </p:sp>
      <p:sp>
        <p:nvSpPr>
          <p:cNvPr id="31798" name="Oval 53"/>
          <p:cNvSpPr>
            <a:spLocks noChangeArrowheads="1"/>
          </p:cNvSpPr>
          <p:nvPr/>
        </p:nvSpPr>
        <p:spPr bwMode="auto">
          <a:xfrm>
            <a:off x="2843213" y="3429000"/>
            <a:ext cx="595312" cy="5746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[1,4]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30</a:t>
            </a:r>
          </a:p>
        </p:txBody>
      </p:sp>
      <p:sp>
        <p:nvSpPr>
          <p:cNvPr id="875574" name="Line 54"/>
          <p:cNvSpPr>
            <a:spLocks noChangeShapeType="1"/>
          </p:cNvSpPr>
          <p:nvPr/>
        </p:nvSpPr>
        <p:spPr bwMode="auto">
          <a:xfrm>
            <a:off x="2916238" y="3213100"/>
            <a:ext cx="142875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75575" name="Line 55"/>
          <p:cNvSpPr>
            <a:spLocks noChangeShapeType="1"/>
          </p:cNvSpPr>
          <p:nvPr/>
        </p:nvSpPr>
        <p:spPr bwMode="auto">
          <a:xfrm>
            <a:off x="3059113" y="3141663"/>
            <a:ext cx="684212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31801" name="Oval 57"/>
          <p:cNvSpPr>
            <a:spLocks noChangeArrowheads="1"/>
          </p:cNvSpPr>
          <p:nvPr/>
        </p:nvSpPr>
        <p:spPr bwMode="auto">
          <a:xfrm>
            <a:off x="1692275" y="4208463"/>
            <a:ext cx="585788" cy="5619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[1,3,4]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27</a:t>
            </a:r>
          </a:p>
        </p:txBody>
      </p:sp>
      <p:sp>
        <p:nvSpPr>
          <p:cNvPr id="31802" name="Oval 58"/>
          <p:cNvSpPr>
            <a:spLocks noChangeArrowheads="1"/>
          </p:cNvSpPr>
          <p:nvPr/>
        </p:nvSpPr>
        <p:spPr bwMode="auto">
          <a:xfrm>
            <a:off x="1044575" y="4208463"/>
            <a:ext cx="595313" cy="5746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[1,3,2]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22</a:t>
            </a:r>
          </a:p>
        </p:txBody>
      </p:sp>
      <p:sp>
        <p:nvSpPr>
          <p:cNvPr id="875579" name="Line 59"/>
          <p:cNvSpPr>
            <a:spLocks noChangeShapeType="1"/>
          </p:cNvSpPr>
          <p:nvPr/>
        </p:nvSpPr>
        <p:spPr bwMode="auto">
          <a:xfrm flipH="1">
            <a:off x="1547813" y="3933825"/>
            <a:ext cx="792162" cy="35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75580" name="Line 60"/>
          <p:cNvSpPr>
            <a:spLocks noChangeShapeType="1"/>
          </p:cNvSpPr>
          <p:nvPr/>
        </p:nvSpPr>
        <p:spPr bwMode="auto">
          <a:xfrm flipH="1">
            <a:off x="2052638" y="3933825"/>
            <a:ext cx="358775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31805" name="Oval 63"/>
          <p:cNvSpPr>
            <a:spLocks noChangeArrowheads="1"/>
          </p:cNvSpPr>
          <p:nvPr/>
        </p:nvSpPr>
        <p:spPr bwMode="auto">
          <a:xfrm>
            <a:off x="2339975" y="4221163"/>
            <a:ext cx="595313" cy="5746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[1,3,5]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39</a:t>
            </a:r>
          </a:p>
        </p:txBody>
      </p:sp>
      <p:sp>
        <p:nvSpPr>
          <p:cNvPr id="875584" name="Line 64"/>
          <p:cNvSpPr>
            <a:spLocks noChangeShapeType="1"/>
          </p:cNvSpPr>
          <p:nvPr/>
        </p:nvSpPr>
        <p:spPr bwMode="auto">
          <a:xfrm>
            <a:off x="2413000" y="3967163"/>
            <a:ext cx="142875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323850" y="4719638"/>
            <a:ext cx="1633538" cy="1157287"/>
            <a:chOff x="204" y="2973"/>
            <a:chExt cx="1029" cy="729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1814" name="Text Box 62"/>
            <p:cNvSpPr txBox="1">
              <a:spLocks noChangeArrowheads="1"/>
            </p:cNvSpPr>
            <p:nvPr/>
          </p:nvSpPr>
          <p:spPr bwMode="auto">
            <a:xfrm>
              <a:off x="204" y="3471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31815" name="Text Box 65"/>
            <p:cNvSpPr txBox="1">
              <a:spLocks noChangeArrowheads="1"/>
            </p:cNvSpPr>
            <p:nvPr/>
          </p:nvSpPr>
          <p:spPr bwMode="auto">
            <a:xfrm>
              <a:off x="657" y="3470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31816" name="Oval 66"/>
            <p:cNvSpPr>
              <a:spLocks noChangeArrowheads="1"/>
            </p:cNvSpPr>
            <p:nvPr/>
          </p:nvSpPr>
          <p:spPr bwMode="auto">
            <a:xfrm>
              <a:off x="340" y="3146"/>
              <a:ext cx="369" cy="35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[1,3,2,4]</a:t>
              </a:r>
            </a:p>
            <a:p>
              <a:pPr algn="ctr" eaLnBrk="1" latinLnBrk="1" hangingPunct="1"/>
              <a:r>
                <a:rPr lang="en-US" altLang="ko-KR" sz="1200" b="1">
                  <a:solidFill>
                    <a:schemeClr val="bg2"/>
                  </a:solidFill>
                  <a:latin typeface="굴림" charset="-127"/>
                </a:rPr>
                <a:t>L = 37</a:t>
              </a:r>
            </a:p>
          </p:txBody>
        </p:sp>
        <p:sp>
          <p:nvSpPr>
            <p:cNvPr id="875587" name="Line 67"/>
            <p:cNvSpPr>
              <a:spLocks noChangeShapeType="1"/>
            </p:cNvSpPr>
            <p:nvPr/>
          </p:nvSpPr>
          <p:spPr bwMode="auto">
            <a:xfrm flipH="1">
              <a:off x="567" y="2973"/>
              <a:ext cx="226" cy="18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31818" name="Oval 68"/>
            <p:cNvSpPr>
              <a:spLocks noChangeArrowheads="1"/>
            </p:cNvSpPr>
            <p:nvPr/>
          </p:nvSpPr>
          <p:spPr bwMode="auto">
            <a:xfrm>
              <a:off x="748" y="3154"/>
              <a:ext cx="375" cy="362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[1,3,2,5]</a:t>
              </a:r>
            </a:p>
            <a:p>
              <a:pPr algn="ctr" eaLnBrk="1" latinLnBrk="1" hangingPunct="1"/>
              <a:r>
                <a:rPr lang="en-US" altLang="ko-KR" sz="1200" b="1">
                  <a:solidFill>
                    <a:schemeClr val="bg2"/>
                  </a:solidFill>
                  <a:latin typeface="굴림" charset="-127"/>
                </a:rPr>
                <a:t>L = 31</a:t>
              </a:r>
            </a:p>
          </p:txBody>
        </p:sp>
        <p:sp>
          <p:nvSpPr>
            <p:cNvPr id="875589" name="Line 69"/>
            <p:cNvSpPr>
              <a:spLocks noChangeShapeType="1"/>
            </p:cNvSpPr>
            <p:nvPr/>
          </p:nvSpPr>
          <p:spPr bwMode="auto">
            <a:xfrm>
              <a:off x="794" y="2994"/>
              <a:ext cx="90" cy="16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</p:grpSp>
      <p:sp>
        <p:nvSpPr>
          <p:cNvPr id="31808" name="Text Box 71"/>
          <p:cNvSpPr txBox="1">
            <a:spLocks noChangeArrowheads="1"/>
          </p:cNvSpPr>
          <p:nvPr/>
        </p:nvSpPr>
        <p:spPr bwMode="auto">
          <a:xfrm>
            <a:off x="1620838" y="47259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 i="0">
                <a:solidFill>
                  <a:schemeClr val="bg2"/>
                </a:solidFill>
              </a:rPr>
              <a:t>Node</a:t>
            </a:r>
            <a:r>
              <a:rPr lang="en-US" altLang="ko-KR" sz="1800" b="1" i="0" baseline="-250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31809" name="Text Box 72"/>
          <p:cNvSpPr txBox="1">
            <a:spLocks noChangeArrowheads="1"/>
          </p:cNvSpPr>
          <p:nvPr/>
        </p:nvSpPr>
        <p:spPr bwMode="auto">
          <a:xfrm>
            <a:off x="2339975" y="4724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 i="0">
                <a:solidFill>
                  <a:schemeClr val="bg2"/>
                </a:solidFill>
              </a:rPr>
              <a:t>Node</a:t>
            </a:r>
            <a:r>
              <a:rPr lang="en-US" altLang="ko-KR" sz="1800" b="1" i="0" baseline="-2500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1810" name="Text Box 73"/>
          <p:cNvSpPr txBox="1">
            <a:spLocks noChangeArrowheads="1"/>
          </p:cNvSpPr>
          <p:nvPr/>
        </p:nvSpPr>
        <p:spPr bwMode="auto">
          <a:xfrm>
            <a:off x="1042988" y="3789363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 i="0">
                <a:solidFill>
                  <a:schemeClr val="bg2"/>
                </a:solidFill>
              </a:rPr>
              <a:t>Node</a:t>
            </a:r>
            <a:r>
              <a:rPr lang="en-US" altLang="ko-KR" sz="1800" b="1" i="0" baseline="-25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811" name="Text Box 74"/>
          <p:cNvSpPr txBox="1">
            <a:spLocks noChangeArrowheads="1"/>
          </p:cNvSpPr>
          <p:nvPr/>
        </p:nvSpPr>
        <p:spPr bwMode="auto">
          <a:xfrm>
            <a:off x="2771775" y="39338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 i="0">
                <a:solidFill>
                  <a:schemeClr val="bg2"/>
                </a:solidFill>
              </a:rPr>
              <a:t>Node</a:t>
            </a:r>
            <a:r>
              <a:rPr lang="en-US" altLang="ko-KR" sz="1800" b="1" i="0" baseline="-25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1812" name="Text Box 75"/>
          <p:cNvSpPr txBox="1">
            <a:spLocks noChangeArrowheads="1"/>
          </p:cNvSpPr>
          <p:nvPr/>
        </p:nvSpPr>
        <p:spPr bwMode="auto">
          <a:xfrm>
            <a:off x="3513138" y="39338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 i="0">
                <a:solidFill>
                  <a:schemeClr val="bg2"/>
                </a:solidFill>
              </a:rPr>
              <a:t>Node</a:t>
            </a:r>
            <a:r>
              <a:rPr lang="en-US" altLang="ko-KR" sz="1800" b="1" i="0" baseline="-25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875596" name="Rectangle 76"/>
          <p:cNvSpPr>
            <a:spLocks noChangeArrowheads="1"/>
          </p:cNvSpPr>
          <p:nvPr/>
        </p:nvSpPr>
        <p:spPr bwMode="auto">
          <a:xfrm>
            <a:off x="2771775" y="5949950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Current best solution = 31</a:t>
            </a:r>
            <a:endParaRPr lang="en-US" altLang="ko-KR" i="0">
              <a:solidFill>
                <a:schemeClr val="bg2"/>
              </a:solidFill>
              <a:latin typeface="굴림" charset="-127"/>
            </a:endParaRP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altLang="ko-KR" dirty="0" smtClean="0"/>
              <a:t>6.2 The Traveling </a:t>
            </a:r>
            <a:r>
              <a:rPr lang="en-US" altLang="ko-KR" dirty="0" err="1" smtClean="0"/>
              <a:t>SalesPerson</a:t>
            </a:r>
            <a:r>
              <a:rPr lang="en-US" altLang="ko-KR" dirty="0" smtClean="0"/>
              <a:t> Problem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24" grpId="0"/>
      <p:bldP spid="875525" grpId="0"/>
      <p:bldP spid="875530" grpId="0"/>
      <p:bldP spid="875531" grpId="0"/>
      <p:bldP spid="87559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00BE5B2-8792-40B7-AD40-AF83C2B67AD7}" type="slidenum">
              <a:rPr lang="en-US" altLang="ko-KR" smtClean="0">
                <a:ea typeface="굴림" charset="-127"/>
              </a:rPr>
              <a:pPr/>
              <a:t>31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572000" y="2708275"/>
            <a:ext cx="14366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>
                <a:solidFill>
                  <a:schemeClr val="bg2"/>
                </a:solidFill>
              </a:rPr>
              <a:t>Example:</a:t>
            </a:r>
          </a:p>
        </p:txBody>
      </p:sp>
      <p:sp>
        <p:nvSpPr>
          <p:cNvPr id="32772" name="Oval 3"/>
          <p:cNvSpPr>
            <a:spLocks noChangeArrowheads="1"/>
          </p:cNvSpPr>
          <p:nvPr/>
        </p:nvSpPr>
        <p:spPr bwMode="auto">
          <a:xfrm>
            <a:off x="2484438" y="2636838"/>
            <a:ext cx="647700" cy="6492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21</a:t>
            </a:r>
          </a:p>
        </p:txBody>
      </p:sp>
      <p:sp>
        <p:nvSpPr>
          <p:cNvPr id="877572" name="Rectangle 4"/>
          <p:cNvSpPr>
            <a:spLocks noChangeArrowheads="1"/>
          </p:cNvSpPr>
          <p:nvPr/>
        </p:nvSpPr>
        <p:spPr bwMode="auto">
          <a:xfrm>
            <a:off x="3995738" y="5516563"/>
            <a:ext cx="504031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Queue: {  Node</a:t>
            </a:r>
            <a:r>
              <a:rPr lang="en-US" altLang="ko-KR" i="0" baseline="-25000">
                <a:solidFill>
                  <a:schemeClr val="bg2"/>
                </a:solidFill>
              </a:rPr>
              <a:t>3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1</a:t>
            </a:r>
            <a:r>
              <a:rPr lang="en-US" altLang="ko-KR" i="0">
                <a:solidFill>
                  <a:schemeClr val="bg2"/>
                </a:solidFill>
              </a:rPr>
              <a:t>, Node</a:t>
            </a:r>
            <a:r>
              <a:rPr lang="en-US" altLang="ko-KR" i="0" baseline="-25000">
                <a:solidFill>
                  <a:schemeClr val="bg2"/>
                </a:solidFill>
              </a:rPr>
              <a:t>7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4</a:t>
            </a:r>
            <a:r>
              <a:rPr lang="en-US" altLang="ko-KR" i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877573" name="Rectangle 5"/>
          <p:cNvSpPr>
            <a:spLocks noChangeArrowheads="1"/>
          </p:cNvSpPr>
          <p:nvPr/>
        </p:nvSpPr>
        <p:spPr bwMode="auto">
          <a:xfrm>
            <a:off x="4395788" y="4365625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Lower </a:t>
            </a:r>
            <a:r>
              <a:rPr lang="en-US" altLang="ko-KR" i="0">
                <a:solidFill>
                  <a:schemeClr val="bg2"/>
                </a:solidFill>
              </a:rPr>
              <a:t>Bound on Minimum Cost Tour</a:t>
            </a:r>
            <a:endParaRPr lang="en-US" altLang="ko-KR">
              <a:solidFill>
                <a:schemeClr val="bg2"/>
              </a:solidFill>
            </a:endParaRPr>
          </a:p>
        </p:txBody>
      </p:sp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2195513" y="3416300"/>
            <a:ext cx="585787" cy="5619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[1,3]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22</a:t>
            </a:r>
          </a:p>
        </p:txBody>
      </p:sp>
      <p:sp>
        <p:nvSpPr>
          <p:cNvPr id="32776" name="Oval 7"/>
          <p:cNvSpPr>
            <a:spLocks noChangeArrowheads="1"/>
          </p:cNvSpPr>
          <p:nvPr/>
        </p:nvSpPr>
        <p:spPr bwMode="auto">
          <a:xfrm>
            <a:off x="1547813" y="3416300"/>
            <a:ext cx="595312" cy="5746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[1,2]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31</a:t>
            </a:r>
          </a:p>
        </p:txBody>
      </p:sp>
      <p:sp>
        <p:nvSpPr>
          <p:cNvPr id="877576" name="Line 8"/>
          <p:cNvSpPr>
            <a:spLocks noChangeShapeType="1"/>
          </p:cNvSpPr>
          <p:nvPr/>
        </p:nvSpPr>
        <p:spPr bwMode="auto">
          <a:xfrm flipH="1">
            <a:off x="1979613" y="3141663"/>
            <a:ext cx="587375" cy="2873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77577" name="Line 9"/>
          <p:cNvSpPr>
            <a:spLocks noChangeShapeType="1"/>
          </p:cNvSpPr>
          <p:nvPr/>
        </p:nvSpPr>
        <p:spPr bwMode="auto">
          <a:xfrm flipH="1">
            <a:off x="2555875" y="3213100"/>
            <a:ext cx="144463" cy="215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77578" name="Rectangle 10"/>
          <p:cNvSpPr>
            <a:spLocks noChangeArrowheads="1"/>
          </p:cNvSpPr>
          <p:nvPr/>
        </p:nvSpPr>
        <p:spPr bwMode="auto">
          <a:xfrm>
            <a:off x="5108575" y="4725988"/>
            <a:ext cx="348364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10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4+7+7</a:t>
            </a:r>
            <a:r>
              <a:rPr lang="en-US" altLang="ko-KR" b="1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2"/>
                </a:solidFill>
              </a:rPr>
              <a:t>+ (7</a:t>
            </a:r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 + 18) </a:t>
            </a:r>
            <a:r>
              <a:rPr lang="en-US" altLang="ko-KR" b="1" i="0" dirty="0">
                <a:solidFill>
                  <a:schemeClr val="bg2"/>
                </a:solidFill>
              </a:rPr>
              <a:t>= 43</a:t>
            </a:r>
          </a:p>
        </p:txBody>
      </p:sp>
      <p:sp>
        <p:nvSpPr>
          <p:cNvPr id="877579" name="Rectangle 11"/>
          <p:cNvSpPr>
            <a:spLocks noChangeArrowheads="1"/>
          </p:cNvSpPr>
          <p:nvPr/>
        </p:nvSpPr>
        <p:spPr bwMode="auto">
          <a:xfrm>
            <a:off x="5116513" y="5048250"/>
            <a:ext cx="3511550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  <a:ea typeface="굴림" pitchFamily="50" charset="-127"/>
              </a:rPr>
              <a:t>11</a:t>
            </a: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: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</a:rPr>
              <a:t> 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4+7+2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  <a:sym typeface="Symbol" pitchFamily="18" charset="2"/>
              </a:rPr>
              <a:t> + (7 + 14) 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</a:rPr>
              <a:t>= 34 </a:t>
            </a:r>
          </a:p>
          <a:p>
            <a:pPr>
              <a:defRPr/>
            </a:pPr>
            <a:endParaRPr lang="en-US" altLang="ko-KR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굴림" pitchFamily="50" charset="-127"/>
            </a:endParaRPr>
          </a:p>
        </p:txBody>
      </p:sp>
      <p:sp>
        <p:nvSpPr>
          <p:cNvPr id="87758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45820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z="2800" smtClean="0">
                <a:effectLst/>
              </a:rPr>
              <a:t> </a:t>
            </a:r>
            <a:r>
              <a:rPr lang="en-US" altLang="ko-KR" sz="2800" b="1" smtClean="0"/>
              <a:t>The Best-First Search with Branch and Bound  </a:t>
            </a:r>
          </a:p>
        </p:txBody>
      </p:sp>
      <p:graphicFrame>
        <p:nvGraphicFramePr>
          <p:cNvPr id="877582" name="Group 14"/>
          <p:cNvGraphicFramePr>
            <a:graphicFrameLocks noGrp="1"/>
          </p:cNvGraphicFramePr>
          <p:nvPr/>
        </p:nvGraphicFramePr>
        <p:xfrm>
          <a:off x="6070600" y="2492375"/>
          <a:ext cx="1885950" cy="1524000"/>
        </p:xfrm>
        <a:graphic>
          <a:graphicData uri="http://schemas.openxmlformats.org/drawingml/2006/table">
            <a:tbl>
              <a:tblPr/>
              <a:tblGrid>
                <a:gridCol w="376238"/>
                <a:gridCol w="379412"/>
                <a:gridCol w="374650"/>
                <a:gridCol w="379413"/>
                <a:gridCol w="376237"/>
              </a:tblGrid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21" name="Oval 52"/>
          <p:cNvSpPr>
            <a:spLocks noChangeArrowheads="1"/>
          </p:cNvSpPr>
          <p:nvPr/>
        </p:nvSpPr>
        <p:spPr bwMode="auto">
          <a:xfrm>
            <a:off x="3492500" y="3429000"/>
            <a:ext cx="585788" cy="5619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[1,5]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42</a:t>
            </a:r>
          </a:p>
        </p:txBody>
      </p:sp>
      <p:sp>
        <p:nvSpPr>
          <p:cNvPr id="32822" name="Oval 53"/>
          <p:cNvSpPr>
            <a:spLocks noChangeArrowheads="1"/>
          </p:cNvSpPr>
          <p:nvPr/>
        </p:nvSpPr>
        <p:spPr bwMode="auto">
          <a:xfrm>
            <a:off x="2843213" y="3429000"/>
            <a:ext cx="595312" cy="5746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[1,4]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30</a:t>
            </a:r>
          </a:p>
        </p:txBody>
      </p:sp>
      <p:sp>
        <p:nvSpPr>
          <p:cNvPr id="877622" name="Line 54"/>
          <p:cNvSpPr>
            <a:spLocks noChangeShapeType="1"/>
          </p:cNvSpPr>
          <p:nvPr/>
        </p:nvSpPr>
        <p:spPr bwMode="auto">
          <a:xfrm>
            <a:off x="2916238" y="3213100"/>
            <a:ext cx="142875" cy="254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77623" name="Line 55"/>
          <p:cNvSpPr>
            <a:spLocks noChangeShapeType="1"/>
          </p:cNvSpPr>
          <p:nvPr/>
        </p:nvSpPr>
        <p:spPr bwMode="auto">
          <a:xfrm>
            <a:off x="3059113" y="3141663"/>
            <a:ext cx="684212" cy="2746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32825" name="Oval 56"/>
          <p:cNvSpPr>
            <a:spLocks noChangeArrowheads="1"/>
          </p:cNvSpPr>
          <p:nvPr/>
        </p:nvSpPr>
        <p:spPr bwMode="auto">
          <a:xfrm>
            <a:off x="1692275" y="4208463"/>
            <a:ext cx="585788" cy="5619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[1,3,4]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27</a:t>
            </a:r>
          </a:p>
        </p:txBody>
      </p:sp>
      <p:sp>
        <p:nvSpPr>
          <p:cNvPr id="32826" name="Oval 57"/>
          <p:cNvSpPr>
            <a:spLocks noChangeArrowheads="1"/>
          </p:cNvSpPr>
          <p:nvPr/>
        </p:nvSpPr>
        <p:spPr bwMode="auto">
          <a:xfrm>
            <a:off x="1044575" y="4208463"/>
            <a:ext cx="595313" cy="5746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[1,3,2]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22</a:t>
            </a:r>
          </a:p>
        </p:txBody>
      </p:sp>
      <p:sp>
        <p:nvSpPr>
          <p:cNvPr id="877626" name="Line 58"/>
          <p:cNvSpPr>
            <a:spLocks noChangeShapeType="1"/>
          </p:cNvSpPr>
          <p:nvPr/>
        </p:nvSpPr>
        <p:spPr bwMode="auto">
          <a:xfrm flipH="1">
            <a:off x="1547813" y="3933825"/>
            <a:ext cx="792162" cy="358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77627" name="Line 59"/>
          <p:cNvSpPr>
            <a:spLocks noChangeShapeType="1"/>
          </p:cNvSpPr>
          <p:nvPr/>
        </p:nvSpPr>
        <p:spPr bwMode="auto">
          <a:xfrm flipH="1">
            <a:off x="2052638" y="3933825"/>
            <a:ext cx="358775" cy="2873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32829" name="Oval 61"/>
          <p:cNvSpPr>
            <a:spLocks noChangeArrowheads="1"/>
          </p:cNvSpPr>
          <p:nvPr/>
        </p:nvSpPr>
        <p:spPr bwMode="auto">
          <a:xfrm>
            <a:off x="2339975" y="4221163"/>
            <a:ext cx="595313" cy="5746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[1,3,5]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39</a:t>
            </a:r>
          </a:p>
        </p:txBody>
      </p:sp>
      <p:sp>
        <p:nvSpPr>
          <p:cNvPr id="877630" name="Line 62"/>
          <p:cNvSpPr>
            <a:spLocks noChangeShapeType="1"/>
          </p:cNvSpPr>
          <p:nvPr/>
        </p:nvSpPr>
        <p:spPr bwMode="auto">
          <a:xfrm>
            <a:off x="2413000" y="3967163"/>
            <a:ext cx="142875" cy="254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32831" name="Oval 64"/>
          <p:cNvSpPr>
            <a:spLocks noChangeArrowheads="1"/>
          </p:cNvSpPr>
          <p:nvPr/>
        </p:nvSpPr>
        <p:spPr bwMode="auto">
          <a:xfrm>
            <a:off x="539750" y="4994275"/>
            <a:ext cx="585788" cy="5619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[1,3,2,4]</a:t>
            </a:r>
          </a:p>
          <a:p>
            <a:pPr algn="ctr" eaLnBrk="1" latinLnBrk="1" hangingPunct="1"/>
            <a:r>
              <a:rPr lang="en-US" altLang="ko-KR" sz="1200" b="1">
                <a:solidFill>
                  <a:schemeClr val="bg2"/>
                </a:solidFill>
                <a:latin typeface="굴림" charset="-127"/>
              </a:rPr>
              <a:t>L = 37</a:t>
            </a:r>
          </a:p>
        </p:txBody>
      </p:sp>
      <p:sp>
        <p:nvSpPr>
          <p:cNvPr id="877633" name="Line 65"/>
          <p:cNvSpPr>
            <a:spLocks noChangeShapeType="1"/>
          </p:cNvSpPr>
          <p:nvPr/>
        </p:nvSpPr>
        <p:spPr bwMode="auto">
          <a:xfrm flipH="1">
            <a:off x="900113" y="4719638"/>
            <a:ext cx="358775" cy="2873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32833" name="Oval 66"/>
          <p:cNvSpPr>
            <a:spLocks noChangeArrowheads="1"/>
          </p:cNvSpPr>
          <p:nvPr/>
        </p:nvSpPr>
        <p:spPr bwMode="auto">
          <a:xfrm>
            <a:off x="1187450" y="5006975"/>
            <a:ext cx="595313" cy="5746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[1,3,2,5]</a:t>
            </a:r>
          </a:p>
          <a:p>
            <a:pPr algn="ctr" eaLnBrk="1" latinLnBrk="1" hangingPunct="1"/>
            <a:r>
              <a:rPr lang="en-US" altLang="ko-KR" sz="1200" b="1">
                <a:solidFill>
                  <a:schemeClr val="bg2"/>
                </a:solidFill>
                <a:latin typeface="굴림" charset="-127"/>
              </a:rPr>
              <a:t>L = 31</a:t>
            </a:r>
          </a:p>
        </p:txBody>
      </p:sp>
      <p:sp>
        <p:nvSpPr>
          <p:cNvPr id="877635" name="Line 67"/>
          <p:cNvSpPr>
            <a:spLocks noChangeShapeType="1"/>
          </p:cNvSpPr>
          <p:nvPr/>
        </p:nvSpPr>
        <p:spPr bwMode="auto">
          <a:xfrm>
            <a:off x="1260475" y="4752975"/>
            <a:ext cx="142875" cy="254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32835" name="Text Box 69"/>
          <p:cNvSpPr txBox="1">
            <a:spLocks noChangeArrowheads="1"/>
          </p:cNvSpPr>
          <p:nvPr/>
        </p:nvSpPr>
        <p:spPr bwMode="auto">
          <a:xfrm>
            <a:off x="2794000" y="45815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 i="0">
                <a:solidFill>
                  <a:schemeClr val="bg2"/>
                </a:solidFill>
              </a:rPr>
              <a:t>Node</a:t>
            </a:r>
            <a:r>
              <a:rPr lang="en-US" altLang="ko-KR" sz="1800" b="1" i="0" baseline="-2500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2836" name="Text Box 70"/>
          <p:cNvSpPr txBox="1">
            <a:spLocks noChangeArrowheads="1"/>
          </p:cNvSpPr>
          <p:nvPr/>
        </p:nvSpPr>
        <p:spPr bwMode="auto">
          <a:xfrm>
            <a:off x="1042988" y="3789363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 i="0">
                <a:solidFill>
                  <a:schemeClr val="bg2"/>
                </a:solidFill>
              </a:rPr>
              <a:t>Node</a:t>
            </a:r>
            <a:r>
              <a:rPr lang="en-US" altLang="ko-KR" sz="1800" b="1" i="0" baseline="-25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2837" name="Text Box 71"/>
          <p:cNvSpPr txBox="1">
            <a:spLocks noChangeArrowheads="1"/>
          </p:cNvSpPr>
          <p:nvPr/>
        </p:nvSpPr>
        <p:spPr bwMode="auto">
          <a:xfrm>
            <a:off x="2771775" y="39338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 i="0">
                <a:solidFill>
                  <a:schemeClr val="bg2"/>
                </a:solidFill>
              </a:rPr>
              <a:t>Node</a:t>
            </a:r>
            <a:r>
              <a:rPr lang="en-US" altLang="ko-KR" sz="1800" b="1" i="0" baseline="-25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2838" name="Text Box 72"/>
          <p:cNvSpPr txBox="1">
            <a:spLocks noChangeArrowheads="1"/>
          </p:cNvSpPr>
          <p:nvPr/>
        </p:nvSpPr>
        <p:spPr bwMode="auto">
          <a:xfrm>
            <a:off x="3513138" y="39338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 i="0">
                <a:solidFill>
                  <a:schemeClr val="bg2"/>
                </a:solidFill>
              </a:rPr>
              <a:t>Node</a:t>
            </a:r>
            <a:r>
              <a:rPr lang="en-US" altLang="ko-KR" sz="1800" b="1" i="0" baseline="-25000">
                <a:solidFill>
                  <a:schemeClr val="bg2"/>
                </a:solidFill>
              </a:rPr>
              <a:t>4</a:t>
            </a: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1785938" y="4724400"/>
            <a:ext cx="1633537" cy="1157288"/>
            <a:chOff x="1125" y="2976"/>
            <a:chExt cx="1029" cy="729"/>
          </a:xfrm>
        </p:grpSpPr>
        <p:sp>
          <p:nvSpPr>
            <p:cNvPr id="32841" name="Text Box 73"/>
            <p:cNvSpPr txBox="1">
              <a:spLocks noChangeArrowheads="1"/>
            </p:cNvSpPr>
            <p:nvPr/>
          </p:nvSpPr>
          <p:spPr bwMode="auto">
            <a:xfrm>
              <a:off x="1125" y="3474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10</a:t>
              </a:r>
            </a:p>
          </p:txBody>
        </p:sp>
        <p:sp>
          <p:nvSpPr>
            <p:cNvPr id="32842" name="Text Box 74"/>
            <p:cNvSpPr txBox="1">
              <a:spLocks noChangeArrowheads="1"/>
            </p:cNvSpPr>
            <p:nvPr/>
          </p:nvSpPr>
          <p:spPr bwMode="auto">
            <a:xfrm>
              <a:off x="1578" y="3473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11</a:t>
              </a:r>
            </a:p>
          </p:txBody>
        </p:sp>
        <p:sp>
          <p:nvSpPr>
            <p:cNvPr id="32843" name="Oval 75"/>
            <p:cNvSpPr>
              <a:spLocks noChangeArrowheads="1"/>
            </p:cNvSpPr>
            <p:nvPr/>
          </p:nvSpPr>
          <p:spPr bwMode="auto">
            <a:xfrm>
              <a:off x="1171" y="3149"/>
              <a:ext cx="369" cy="35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[1,3,4,2]</a:t>
              </a:r>
            </a:p>
            <a:p>
              <a:pPr algn="ctr" eaLnBrk="1" latinLnBrk="1" hangingPunct="1"/>
              <a:r>
                <a:rPr lang="en-US" altLang="ko-KR" sz="1200" b="1" dirty="0">
                  <a:solidFill>
                    <a:schemeClr val="bg2"/>
                  </a:solidFill>
                  <a:latin typeface="굴림" charset="-127"/>
                </a:rPr>
                <a:t>L = 43</a:t>
              </a:r>
            </a:p>
          </p:txBody>
        </p:sp>
        <p:sp>
          <p:nvSpPr>
            <p:cNvPr id="877644" name="Line 76"/>
            <p:cNvSpPr>
              <a:spLocks noChangeShapeType="1"/>
            </p:cNvSpPr>
            <p:nvPr/>
          </p:nvSpPr>
          <p:spPr bwMode="auto">
            <a:xfrm>
              <a:off x="1202" y="2976"/>
              <a:ext cx="45" cy="22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32845" name="Oval 77"/>
            <p:cNvSpPr>
              <a:spLocks noChangeArrowheads="1"/>
            </p:cNvSpPr>
            <p:nvPr/>
          </p:nvSpPr>
          <p:spPr bwMode="auto">
            <a:xfrm>
              <a:off x="1579" y="3157"/>
              <a:ext cx="375" cy="36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[1,3,4,5]</a:t>
              </a:r>
            </a:p>
            <a:p>
              <a:pPr algn="ctr" eaLnBrk="1" latinLnBrk="1" hangingPunct="1"/>
              <a:r>
                <a:rPr lang="en-US" altLang="ko-KR" sz="1200" b="1">
                  <a:solidFill>
                    <a:schemeClr val="bg2"/>
                  </a:solidFill>
                  <a:latin typeface="굴림" charset="-127"/>
                </a:rPr>
                <a:t>L = 34</a:t>
              </a:r>
            </a:p>
          </p:txBody>
        </p:sp>
        <p:sp>
          <p:nvSpPr>
            <p:cNvPr id="877646" name="Line 78"/>
            <p:cNvSpPr>
              <a:spLocks noChangeShapeType="1"/>
            </p:cNvSpPr>
            <p:nvPr/>
          </p:nvSpPr>
          <p:spPr bwMode="auto">
            <a:xfrm>
              <a:off x="1247" y="2976"/>
              <a:ext cx="468" cy="1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</p:grpSp>
      <p:sp>
        <p:nvSpPr>
          <p:cNvPr id="877647" name="Rectangle 79"/>
          <p:cNvSpPr>
            <a:spLocks noChangeArrowheads="1"/>
          </p:cNvSpPr>
          <p:nvPr/>
        </p:nvSpPr>
        <p:spPr bwMode="auto">
          <a:xfrm>
            <a:off x="3995738" y="5876925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Current best solution = 31</a:t>
            </a:r>
            <a:endParaRPr lang="en-US" altLang="ko-KR" i="0">
              <a:solidFill>
                <a:schemeClr val="bg2"/>
              </a:solidFill>
              <a:latin typeface="굴림" charset="-127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altLang="ko-KR" dirty="0" smtClean="0"/>
              <a:t>6.2 The Traveling </a:t>
            </a:r>
            <a:r>
              <a:rPr lang="en-US" altLang="ko-KR" dirty="0" err="1" smtClean="0"/>
              <a:t>SalesPerson</a:t>
            </a:r>
            <a:r>
              <a:rPr lang="en-US" altLang="ko-KR" dirty="0" smtClean="0"/>
              <a:t> Problem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2" grpId="0"/>
      <p:bldP spid="877573" grpId="0"/>
      <p:bldP spid="877578" grpId="0"/>
      <p:bldP spid="877579" grpId="0"/>
      <p:bldP spid="8776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D5866CE-1C0D-4DED-B2FD-1DAAE40DF39F}" type="slidenum">
              <a:rPr lang="en-US" altLang="ko-KR" smtClean="0">
                <a:ea typeface="굴림" charset="-127"/>
              </a:rPr>
              <a:pPr/>
              <a:t>32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4572000" y="2708275"/>
            <a:ext cx="14366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>
                <a:solidFill>
                  <a:schemeClr val="bg2"/>
                </a:solidFill>
              </a:rPr>
              <a:t>Example: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2484438" y="2636838"/>
            <a:ext cx="647700" cy="6492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21</a:t>
            </a:r>
          </a:p>
        </p:txBody>
      </p:sp>
      <p:sp>
        <p:nvSpPr>
          <p:cNvPr id="879620" name="Rectangle 4"/>
          <p:cNvSpPr>
            <a:spLocks noChangeArrowheads="1"/>
          </p:cNvSpPr>
          <p:nvPr/>
        </p:nvSpPr>
        <p:spPr bwMode="auto">
          <a:xfrm>
            <a:off x="4427538" y="5805488"/>
            <a:ext cx="5113337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Queue: { Node</a:t>
            </a:r>
            <a:r>
              <a:rPr lang="en-US" altLang="ko-KR" i="0" baseline="-25000">
                <a:solidFill>
                  <a:schemeClr val="bg2"/>
                </a:solidFill>
              </a:rPr>
              <a:t>14</a:t>
            </a:r>
            <a:r>
              <a:rPr lang="en-US" altLang="ko-KR" i="0">
                <a:solidFill>
                  <a:schemeClr val="bg2"/>
                </a:solidFill>
              </a:rPr>
              <a:t>, Node</a:t>
            </a:r>
            <a:r>
              <a:rPr lang="en-US" altLang="ko-KR" i="0" baseline="-25000">
                <a:solidFill>
                  <a:schemeClr val="bg2"/>
                </a:solidFill>
              </a:rPr>
              <a:t>1</a:t>
            </a:r>
            <a:r>
              <a:rPr lang="en-US" altLang="ko-KR" i="0">
                <a:solidFill>
                  <a:schemeClr val="bg2"/>
                </a:solidFill>
              </a:rPr>
              <a:t>,Node</a:t>
            </a:r>
            <a:r>
              <a:rPr lang="en-US" altLang="ko-KR" i="0" baseline="-25000">
                <a:solidFill>
                  <a:schemeClr val="bg2"/>
                </a:solidFill>
              </a:rPr>
              <a:t>7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4</a:t>
            </a:r>
            <a:r>
              <a:rPr lang="en-US" altLang="ko-KR" i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879621" name="Rectangle 5"/>
          <p:cNvSpPr>
            <a:spLocks noChangeArrowheads="1"/>
          </p:cNvSpPr>
          <p:nvPr/>
        </p:nvSpPr>
        <p:spPr bwMode="auto">
          <a:xfrm>
            <a:off x="4395788" y="4365625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Lower </a:t>
            </a:r>
            <a:r>
              <a:rPr lang="en-US" altLang="ko-KR" i="0">
                <a:solidFill>
                  <a:schemeClr val="bg2"/>
                </a:solidFill>
              </a:rPr>
              <a:t>Bound on Minimum Cost Tour</a:t>
            </a:r>
            <a:endParaRPr lang="en-US" altLang="ko-KR">
              <a:solidFill>
                <a:schemeClr val="bg2"/>
              </a:solidFill>
            </a:endParaRPr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195513" y="3416300"/>
            <a:ext cx="585787" cy="5619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[1,3]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22</a:t>
            </a:r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1547813" y="3416300"/>
            <a:ext cx="595312" cy="5746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[1,2]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31</a:t>
            </a:r>
          </a:p>
        </p:txBody>
      </p:sp>
      <p:sp>
        <p:nvSpPr>
          <p:cNvPr id="879624" name="Line 8"/>
          <p:cNvSpPr>
            <a:spLocks noChangeShapeType="1"/>
          </p:cNvSpPr>
          <p:nvPr/>
        </p:nvSpPr>
        <p:spPr bwMode="auto">
          <a:xfrm flipH="1">
            <a:off x="1979613" y="3141663"/>
            <a:ext cx="587375" cy="2873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79625" name="Line 9"/>
          <p:cNvSpPr>
            <a:spLocks noChangeShapeType="1"/>
          </p:cNvSpPr>
          <p:nvPr/>
        </p:nvSpPr>
        <p:spPr bwMode="auto">
          <a:xfrm flipH="1">
            <a:off x="2555875" y="3213100"/>
            <a:ext cx="144463" cy="215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79626" name="Rectangle 10"/>
          <p:cNvSpPr>
            <a:spLocks noChangeArrowheads="1"/>
          </p:cNvSpPr>
          <p:nvPr/>
        </p:nvSpPr>
        <p:spPr bwMode="auto">
          <a:xfrm>
            <a:off x="5108575" y="4725988"/>
            <a:ext cx="361188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12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10+7</a:t>
            </a:r>
            <a:r>
              <a:rPr lang="en-US" altLang="ko-KR" b="1" dirty="0">
                <a:solidFill>
                  <a:schemeClr val="bg2"/>
                </a:solidFill>
              </a:rPr>
              <a:t>+ </a:t>
            </a:r>
            <a:r>
              <a:rPr lang="en-US" altLang="ko-KR" b="1" i="0" dirty="0">
                <a:solidFill>
                  <a:schemeClr val="bg2"/>
                </a:solidFill>
              </a:rPr>
              <a:t>(7 +4</a:t>
            </a:r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 + 17) </a:t>
            </a:r>
            <a:r>
              <a:rPr lang="en-US" altLang="ko-KR" b="1" i="0" dirty="0">
                <a:solidFill>
                  <a:schemeClr val="bg2"/>
                </a:solidFill>
              </a:rPr>
              <a:t>= 45</a:t>
            </a:r>
          </a:p>
        </p:txBody>
      </p:sp>
      <p:sp>
        <p:nvSpPr>
          <p:cNvPr id="879627" name="Rectangle 11"/>
          <p:cNvSpPr>
            <a:spLocks noChangeArrowheads="1"/>
          </p:cNvSpPr>
          <p:nvPr/>
        </p:nvSpPr>
        <p:spPr bwMode="auto">
          <a:xfrm>
            <a:off x="5116513" y="5048250"/>
            <a:ext cx="354776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13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 </a:t>
            </a:r>
            <a:r>
              <a:rPr lang="en-US" altLang="ko-KR" b="1" dirty="0">
                <a:solidFill>
                  <a:schemeClr val="bg1"/>
                </a:solidFill>
              </a:rPr>
              <a:t>10+9</a:t>
            </a:r>
            <a:r>
              <a:rPr lang="en-US" altLang="ko-KR" b="1" dirty="0">
                <a:solidFill>
                  <a:schemeClr val="bg2"/>
                </a:solidFill>
              </a:rPr>
              <a:t>+</a:t>
            </a:r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 (7 +5 + 7) </a:t>
            </a:r>
            <a:r>
              <a:rPr lang="en-US" altLang="ko-KR" b="1" i="0" dirty="0">
                <a:solidFill>
                  <a:schemeClr val="bg2"/>
                </a:solidFill>
              </a:rPr>
              <a:t>= 38</a:t>
            </a:r>
          </a:p>
        </p:txBody>
      </p:sp>
      <p:sp>
        <p:nvSpPr>
          <p:cNvPr id="87962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45820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z="2800" smtClean="0">
                <a:effectLst/>
              </a:rPr>
              <a:t> </a:t>
            </a:r>
            <a:r>
              <a:rPr lang="en-US" altLang="ko-KR" sz="2800" b="1" smtClean="0"/>
              <a:t>The Best-First Search with Branch and Bound  </a:t>
            </a:r>
          </a:p>
        </p:txBody>
      </p:sp>
      <p:graphicFrame>
        <p:nvGraphicFramePr>
          <p:cNvPr id="879630" name="Group 14"/>
          <p:cNvGraphicFramePr>
            <a:graphicFrameLocks noGrp="1"/>
          </p:cNvGraphicFramePr>
          <p:nvPr/>
        </p:nvGraphicFramePr>
        <p:xfrm>
          <a:off x="6070600" y="2492375"/>
          <a:ext cx="1885950" cy="1524000"/>
        </p:xfrm>
        <a:graphic>
          <a:graphicData uri="http://schemas.openxmlformats.org/drawingml/2006/table">
            <a:tbl>
              <a:tblPr/>
              <a:tblGrid>
                <a:gridCol w="376238"/>
                <a:gridCol w="379412"/>
                <a:gridCol w="374650"/>
                <a:gridCol w="379413"/>
                <a:gridCol w="376237"/>
              </a:tblGrid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45" name="Oval 52"/>
          <p:cNvSpPr>
            <a:spLocks noChangeArrowheads="1"/>
          </p:cNvSpPr>
          <p:nvPr/>
        </p:nvSpPr>
        <p:spPr bwMode="auto">
          <a:xfrm>
            <a:off x="3492500" y="3429000"/>
            <a:ext cx="585788" cy="5619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[1,5]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42</a:t>
            </a:r>
          </a:p>
        </p:txBody>
      </p:sp>
      <p:sp>
        <p:nvSpPr>
          <p:cNvPr id="33846" name="Oval 53"/>
          <p:cNvSpPr>
            <a:spLocks noChangeArrowheads="1"/>
          </p:cNvSpPr>
          <p:nvPr/>
        </p:nvSpPr>
        <p:spPr bwMode="auto">
          <a:xfrm>
            <a:off x="2843213" y="3429000"/>
            <a:ext cx="595312" cy="5746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[1,4]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30</a:t>
            </a:r>
          </a:p>
        </p:txBody>
      </p:sp>
      <p:sp>
        <p:nvSpPr>
          <p:cNvPr id="879670" name="Line 54"/>
          <p:cNvSpPr>
            <a:spLocks noChangeShapeType="1"/>
          </p:cNvSpPr>
          <p:nvPr/>
        </p:nvSpPr>
        <p:spPr bwMode="auto">
          <a:xfrm>
            <a:off x="2916238" y="3213100"/>
            <a:ext cx="142875" cy="254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79671" name="Line 55"/>
          <p:cNvSpPr>
            <a:spLocks noChangeShapeType="1"/>
          </p:cNvSpPr>
          <p:nvPr/>
        </p:nvSpPr>
        <p:spPr bwMode="auto">
          <a:xfrm>
            <a:off x="3059113" y="3141663"/>
            <a:ext cx="684212" cy="2746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33849" name="Text Box 67"/>
          <p:cNvSpPr txBox="1">
            <a:spLocks noChangeArrowheads="1"/>
          </p:cNvSpPr>
          <p:nvPr/>
        </p:nvSpPr>
        <p:spPr bwMode="auto">
          <a:xfrm>
            <a:off x="1042988" y="3789363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 i="0">
                <a:solidFill>
                  <a:schemeClr val="bg2"/>
                </a:solidFill>
              </a:rPr>
              <a:t>Node</a:t>
            </a:r>
            <a:r>
              <a:rPr lang="en-US" altLang="ko-KR" sz="1800" b="1" i="0" baseline="-25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3850" name="Text Box 69"/>
          <p:cNvSpPr txBox="1">
            <a:spLocks noChangeArrowheads="1"/>
          </p:cNvSpPr>
          <p:nvPr/>
        </p:nvSpPr>
        <p:spPr bwMode="auto">
          <a:xfrm>
            <a:off x="3513138" y="39338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 i="0">
                <a:solidFill>
                  <a:schemeClr val="bg2"/>
                </a:solidFill>
              </a:rPr>
              <a:t>Node</a:t>
            </a:r>
            <a:r>
              <a:rPr lang="en-US" altLang="ko-KR" sz="1800" b="1" i="0" baseline="-25000">
                <a:solidFill>
                  <a:schemeClr val="bg2"/>
                </a:solidFill>
              </a:rPr>
              <a:t>4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692275" y="4006850"/>
            <a:ext cx="2425700" cy="1222375"/>
            <a:chOff x="1066" y="2524"/>
            <a:chExt cx="1528" cy="770"/>
          </a:xfrm>
        </p:grpSpPr>
        <p:sp>
          <p:nvSpPr>
            <p:cNvPr id="33858" name="Oval 56"/>
            <p:cNvSpPr>
              <a:spLocks noChangeArrowheads="1"/>
            </p:cNvSpPr>
            <p:nvPr/>
          </p:nvSpPr>
          <p:spPr bwMode="auto">
            <a:xfrm>
              <a:off x="1553" y="2697"/>
              <a:ext cx="369" cy="35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[1,4,3]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38</a:t>
              </a:r>
            </a:p>
          </p:txBody>
        </p:sp>
        <p:sp>
          <p:nvSpPr>
            <p:cNvPr id="33859" name="Oval 57"/>
            <p:cNvSpPr>
              <a:spLocks noChangeArrowheads="1"/>
            </p:cNvSpPr>
            <p:nvPr/>
          </p:nvSpPr>
          <p:spPr bwMode="auto">
            <a:xfrm>
              <a:off x="1145" y="2697"/>
              <a:ext cx="375" cy="36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[1,4,2]</a:t>
              </a:r>
            </a:p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45</a:t>
              </a:r>
            </a:p>
          </p:txBody>
        </p:sp>
        <p:sp>
          <p:nvSpPr>
            <p:cNvPr id="879674" name="Line 58"/>
            <p:cNvSpPr>
              <a:spLocks noChangeShapeType="1"/>
            </p:cNvSpPr>
            <p:nvPr/>
          </p:nvSpPr>
          <p:spPr bwMode="auto">
            <a:xfrm flipH="1">
              <a:off x="1462" y="2524"/>
              <a:ext cx="499" cy="2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79675" name="Line 59"/>
            <p:cNvSpPr>
              <a:spLocks noChangeShapeType="1"/>
            </p:cNvSpPr>
            <p:nvPr/>
          </p:nvSpPr>
          <p:spPr bwMode="auto">
            <a:xfrm flipH="1">
              <a:off x="1780" y="2524"/>
              <a:ext cx="226" cy="1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33862" name="Oval 60"/>
            <p:cNvSpPr>
              <a:spLocks noChangeArrowheads="1"/>
            </p:cNvSpPr>
            <p:nvPr/>
          </p:nvSpPr>
          <p:spPr bwMode="auto">
            <a:xfrm>
              <a:off x="1961" y="2705"/>
              <a:ext cx="375" cy="36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[1,4,5]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30</a:t>
              </a:r>
            </a:p>
          </p:txBody>
        </p:sp>
        <p:sp>
          <p:nvSpPr>
            <p:cNvPr id="879677" name="Line 61"/>
            <p:cNvSpPr>
              <a:spLocks noChangeShapeType="1"/>
            </p:cNvSpPr>
            <p:nvPr/>
          </p:nvSpPr>
          <p:spPr bwMode="auto">
            <a:xfrm>
              <a:off x="2007" y="2545"/>
              <a:ext cx="90" cy="1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33864" name="Text Box 68"/>
            <p:cNvSpPr txBox="1">
              <a:spLocks noChangeArrowheads="1"/>
            </p:cNvSpPr>
            <p:nvPr/>
          </p:nvSpPr>
          <p:spPr bwMode="auto">
            <a:xfrm>
              <a:off x="1519" y="3063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13</a:t>
              </a:r>
            </a:p>
          </p:txBody>
        </p:sp>
        <p:sp>
          <p:nvSpPr>
            <p:cNvPr id="33865" name="Text Box 76"/>
            <p:cNvSpPr txBox="1">
              <a:spLocks noChangeArrowheads="1"/>
            </p:cNvSpPr>
            <p:nvPr/>
          </p:nvSpPr>
          <p:spPr bwMode="auto">
            <a:xfrm>
              <a:off x="1066" y="3063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12</a:t>
              </a:r>
            </a:p>
          </p:txBody>
        </p:sp>
        <p:sp>
          <p:nvSpPr>
            <p:cNvPr id="33866" name="Text Box 77"/>
            <p:cNvSpPr txBox="1">
              <a:spLocks noChangeArrowheads="1"/>
            </p:cNvSpPr>
            <p:nvPr/>
          </p:nvSpPr>
          <p:spPr bwMode="auto">
            <a:xfrm>
              <a:off x="2018" y="3062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14</a:t>
              </a:r>
            </a:p>
          </p:txBody>
        </p:sp>
      </p:grpSp>
      <p:sp>
        <p:nvSpPr>
          <p:cNvPr id="879694" name="Rectangle 78"/>
          <p:cNvSpPr>
            <a:spLocks noChangeArrowheads="1"/>
          </p:cNvSpPr>
          <p:nvPr/>
        </p:nvSpPr>
        <p:spPr bwMode="auto">
          <a:xfrm>
            <a:off x="5092700" y="5408613"/>
            <a:ext cx="354776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14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 </a:t>
            </a:r>
            <a:r>
              <a:rPr lang="en-US" altLang="ko-KR" b="1" dirty="0">
                <a:solidFill>
                  <a:schemeClr val="bg1"/>
                </a:solidFill>
              </a:rPr>
              <a:t>10+2</a:t>
            </a:r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+ (7 +4 + 7) </a:t>
            </a:r>
            <a:r>
              <a:rPr lang="en-US" altLang="ko-KR" b="1" i="0" dirty="0">
                <a:solidFill>
                  <a:schemeClr val="bg2"/>
                </a:solidFill>
              </a:rPr>
              <a:t>= 30</a:t>
            </a:r>
          </a:p>
        </p:txBody>
      </p:sp>
      <p:sp>
        <p:nvSpPr>
          <p:cNvPr id="879695" name="Rectangle 79"/>
          <p:cNvSpPr>
            <a:spLocks noChangeArrowheads="1"/>
          </p:cNvSpPr>
          <p:nvPr/>
        </p:nvSpPr>
        <p:spPr bwMode="auto">
          <a:xfrm>
            <a:off x="4427538" y="6127750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Current best solution = 31</a:t>
            </a:r>
            <a:endParaRPr lang="en-US" altLang="ko-KR" i="0">
              <a:solidFill>
                <a:schemeClr val="bg2"/>
              </a:solidFill>
              <a:latin typeface="굴림" charset="-127"/>
            </a:endParaRPr>
          </a:p>
        </p:txBody>
      </p:sp>
      <p:sp>
        <p:nvSpPr>
          <p:cNvPr id="33854" name="Text Box 80"/>
          <p:cNvSpPr txBox="1">
            <a:spLocks noChangeArrowheads="1"/>
          </p:cNvSpPr>
          <p:nvPr/>
        </p:nvSpPr>
        <p:spPr bwMode="auto">
          <a:xfrm>
            <a:off x="1066800" y="427831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2800" b="1" i="0">
                <a:solidFill>
                  <a:schemeClr val="bg2"/>
                </a:solidFill>
              </a:rPr>
              <a:t>…</a:t>
            </a:r>
            <a:endParaRPr lang="en-US" altLang="ko-KR" sz="2800" b="1" i="0">
              <a:solidFill>
                <a:schemeClr val="bg2"/>
              </a:solidFill>
              <a:latin typeface="굴림" charset="-127"/>
            </a:endParaRPr>
          </a:p>
        </p:txBody>
      </p:sp>
      <p:sp>
        <p:nvSpPr>
          <p:cNvPr id="879697" name="Line 81"/>
          <p:cNvSpPr>
            <a:spLocks noChangeShapeType="1"/>
          </p:cNvSpPr>
          <p:nvPr/>
        </p:nvSpPr>
        <p:spPr bwMode="auto">
          <a:xfrm flipH="1">
            <a:off x="1196975" y="3860800"/>
            <a:ext cx="1071563" cy="6477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79698" name="Line 82"/>
          <p:cNvSpPr>
            <a:spLocks noChangeShapeType="1"/>
          </p:cNvSpPr>
          <p:nvPr/>
        </p:nvSpPr>
        <p:spPr bwMode="auto">
          <a:xfrm flipH="1">
            <a:off x="1476375" y="3933825"/>
            <a:ext cx="792163" cy="5746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79699" name="Line 83"/>
          <p:cNvSpPr>
            <a:spLocks noChangeShapeType="1"/>
          </p:cNvSpPr>
          <p:nvPr/>
        </p:nvSpPr>
        <p:spPr bwMode="auto">
          <a:xfrm flipH="1">
            <a:off x="1619250" y="3898900"/>
            <a:ext cx="720725" cy="609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altLang="ko-KR" dirty="0" smtClean="0"/>
              <a:t>6.2 The Traveling </a:t>
            </a:r>
            <a:r>
              <a:rPr lang="en-US" altLang="ko-KR" dirty="0" err="1" smtClean="0"/>
              <a:t>SalesPerson</a:t>
            </a:r>
            <a:r>
              <a:rPr lang="en-US" altLang="ko-KR" dirty="0" smtClean="0"/>
              <a:t> Problem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0" grpId="0"/>
      <p:bldP spid="879621" grpId="0"/>
      <p:bldP spid="879626" grpId="0"/>
      <p:bldP spid="879627" grpId="0"/>
      <p:bldP spid="879694" grpId="0"/>
      <p:bldP spid="87969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A782FB7-AF35-487C-8945-72862F186EDC}" type="slidenum">
              <a:rPr lang="en-US" altLang="ko-KR" smtClean="0">
                <a:ea typeface="굴림" charset="-127"/>
              </a:rPr>
              <a:pPr/>
              <a:t>33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572000" y="2708275"/>
            <a:ext cx="14366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>
                <a:solidFill>
                  <a:schemeClr val="bg2"/>
                </a:solidFill>
              </a:rPr>
              <a:t>Example:</a:t>
            </a:r>
          </a:p>
        </p:txBody>
      </p:sp>
      <p:sp>
        <p:nvSpPr>
          <p:cNvPr id="34820" name="Oval 3"/>
          <p:cNvSpPr>
            <a:spLocks noChangeArrowheads="1"/>
          </p:cNvSpPr>
          <p:nvPr/>
        </p:nvSpPr>
        <p:spPr bwMode="auto">
          <a:xfrm>
            <a:off x="2484438" y="2636838"/>
            <a:ext cx="647700" cy="6492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21</a:t>
            </a:r>
          </a:p>
        </p:txBody>
      </p:sp>
      <p:sp>
        <p:nvSpPr>
          <p:cNvPr id="881668" name="Rectangle 4"/>
          <p:cNvSpPr>
            <a:spLocks noChangeArrowheads="1"/>
          </p:cNvSpPr>
          <p:nvPr/>
        </p:nvSpPr>
        <p:spPr bwMode="auto">
          <a:xfrm>
            <a:off x="4427538" y="5445125"/>
            <a:ext cx="42481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Queue: {   Node</a:t>
            </a:r>
            <a:r>
              <a:rPr lang="en-US" altLang="ko-KR" i="0" baseline="-25000">
                <a:solidFill>
                  <a:schemeClr val="bg2"/>
                </a:solidFill>
              </a:rPr>
              <a:t>1</a:t>
            </a:r>
            <a:r>
              <a:rPr lang="en-US" altLang="ko-KR" i="0">
                <a:solidFill>
                  <a:schemeClr val="bg2"/>
                </a:solidFill>
              </a:rPr>
              <a:t>, Node</a:t>
            </a:r>
            <a:r>
              <a:rPr lang="en-US" altLang="ko-KR" i="0" baseline="-25000">
                <a:solidFill>
                  <a:schemeClr val="bg2"/>
                </a:solidFill>
              </a:rPr>
              <a:t>7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4</a:t>
            </a:r>
            <a:r>
              <a:rPr lang="en-US" altLang="ko-KR" i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881669" name="Rectangle 5"/>
          <p:cNvSpPr>
            <a:spLocks noChangeArrowheads="1"/>
          </p:cNvSpPr>
          <p:nvPr/>
        </p:nvSpPr>
        <p:spPr bwMode="auto">
          <a:xfrm>
            <a:off x="4395788" y="4365625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Lower </a:t>
            </a:r>
            <a:r>
              <a:rPr lang="en-US" altLang="ko-KR" i="0">
                <a:solidFill>
                  <a:schemeClr val="bg2"/>
                </a:solidFill>
              </a:rPr>
              <a:t>Bound on Minimum Cost Tour</a:t>
            </a:r>
            <a:endParaRPr lang="en-US" altLang="ko-KR">
              <a:solidFill>
                <a:schemeClr val="bg2"/>
              </a:solidFill>
            </a:endParaRPr>
          </a:p>
        </p:txBody>
      </p:sp>
      <p:sp>
        <p:nvSpPr>
          <p:cNvPr id="34823" name="Oval 6"/>
          <p:cNvSpPr>
            <a:spLocks noChangeArrowheads="1"/>
          </p:cNvSpPr>
          <p:nvPr/>
        </p:nvSpPr>
        <p:spPr bwMode="auto">
          <a:xfrm>
            <a:off x="2195513" y="3416300"/>
            <a:ext cx="585787" cy="5619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[1,3]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22</a:t>
            </a:r>
          </a:p>
        </p:txBody>
      </p:sp>
      <p:sp>
        <p:nvSpPr>
          <p:cNvPr id="34824" name="Oval 7"/>
          <p:cNvSpPr>
            <a:spLocks noChangeArrowheads="1"/>
          </p:cNvSpPr>
          <p:nvPr/>
        </p:nvSpPr>
        <p:spPr bwMode="auto">
          <a:xfrm>
            <a:off x="1547813" y="3416300"/>
            <a:ext cx="595312" cy="5746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[1,2]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31</a:t>
            </a:r>
          </a:p>
        </p:txBody>
      </p:sp>
      <p:sp>
        <p:nvSpPr>
          <p:cNvPr id="881672" name="Line 8"/>
          <p:cNvSpPr>
            <a:spLocks noChangeShapeType="1"/>
          </p:cNvSpPr>
          <p:nvPr/>
        </p:nvSpPr>
        <p:spPr bwMode="auto">
          <a:xfrm flipH="1">
            <a:off x="1979613" y="3141663"/>
            <a:ext cx="587375" cy="2873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81673" name="Line 9"/>
          <p:cNvSpPr>
            <a:spLocks noChangeShapeType="1"/>
          </p:cNvSpPr>
          <p:nvPr/>
        </p:nvSpPr>
        <p:spPr bwMode="auto">
          <a:xfrm flipH="1">
            <a:off x="2555875" y="3213100"/>
            <a:ext cx="144463" cy="215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81674" name="Rectangle 10"/>
          <p:cNvSpPr>
            <a:spLocks noChangeArrowheads="1"/>
          </p:cNvSpPr>
          <p:nvPr/>
        </p:nvSpPr>
        <p:spPr bwMode="auto">
          <a:xfrm>
            <a:off x="5108575" y="4725988"/>
            <a:ext cx="348364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15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10+2+7 </a:t>
            </a:r>
            <a:r>
              <a:rPr lang="en-US" altLang="ko-KR" b="1" i="0" dirty="0">
                <a:solidFill>
                  <a:schemeClr val="bg2"/>
                </a:solidFill>
              </a:rPr>
              <a:t>+ (7</a:t>
            </a:r>
            <a:r>
              <a:rPr lang="en-US" altLang="ko-KR" b="1" i="0" dirty="0">
                <a:solidFill>
                  <a:schemeClr val="bg2"/>
                </a:solidFill>
                <a:sym typeface="Symbol" pitchFamily="18" charset="2"/>
              </a:rPr>
              <a:t> + 4) </a:t>
            </a:r>
            <a:r>
              <a:rPr lang="en-US" altLang="ko-KR" b="1" i="0" dirty="0">
                <a:solidFill>
                  <a:schemeClr val="bg2"/>
                </a:solidFill>
              </a:rPr>
              <a:t>= 30</a:t>
            </a:r>
          </a:p>
        </p:txBody>
      </p:sp>
      <p:sp>
        <p:nvSpPr>
          <p:cNvPr id="881675" name="Rectangle 11"/>
          <p:cNvSpPr>
            <a:spLocks noChangeArrowheads="1"/>
          </p:cNvSpPr>
          <p:nvPr/>
        </p:nvSpPr>
        <p:spPr bwMode="auto">
          <a:xfrm>
            <a:off x="5116513" y="5048250"/>
            <a:ext cx="38042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  <a:ea typeface="굴림" pitchFamily="50" charset="-127"/>
              </a:rPr>
              <a:t>16</a:t>
            </a: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</a:rPr>
              <a:t> 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10+2+17</a:t>
            </a:r>
            <a:r>
              <a:rPr lang="en-US" altLang="ko-KR" b="1" i="0" dirty="0">
                <a:solidFill>
                  <a:schemeClr val="bg1"/>
                </a:solidFill>
                <a:ea typeface="굴림" pitchFamily="50" charset="-127"/>
                <a:sym typeface="Symbol" pitchFamily="18" charset="2"/>
              </a:rPr>
              <a:t> 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  <a:sym typeface="Symbol" pitchFamily="18" charset="2"/>
              </a:rPr>
              <a:t>+ (5 + 14) 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</a:rPr>
              <a:t>= 48</a:t>
            </a:r>
            <a:endParaRPr lang="en-US" altLang="ko-KR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굴림" pitchFamily="50" charset="-127"/>
            </a:endParaRPr>
          </a:p>
        </p:txBody>
      </p:sp>
      <p:sp>
        <p:nvSpPr>
          <p:cNvPr id="88167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45820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z="2800" smtClean="0">
                <a:effectLst/>
              </a:rPr>
              <a:t> </a:t>
            </a:r>
            <a:r>
              <a:rPr lang="en-US" altLang="ko-KR" sz="2800" b="1" smtClean="0"/>
              <a:t>The Best-First Search with Branch and Bound  </a:t>
            </a:r>
          </a:p>
        </p:txBody>
      </p:sp>
      <p:graphicFrame>
        <p:nvGraphicFramePr>
          <p:cNvPr id="881678" name="Group 14"/>
          <p:cNvGraphicFramePr>
            <a:graphicFrameLocks noGrp="1"/>
          </p:cNvGraphicFramePr>
          <p:nvPr/>
        </p:nvGraphicFramePr>
        <p:xfrm>
          <a:off x="6070600" y="2492375"/>
          <a:ext cx="1885950" cy="1524000"/>
        </p:xfrm>
        <a:graphic>
          <a:graphicData uri="http://schemas.openxmlformats.org/drawingml/2006/table">
            <a:tbl>
              <a:tblPr/>
              <a:tblGrid>
                <a:gridCol w="376238"/>
                <a:gridCol w="379412"/>
                <a:gridCol w="374650"/>
                <a:gridCol w="379413"/>
                <a:gridCol w="376237"/>
              </a:tblGrid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69" name="Oval 52"/>
          <p:cNvSpPr>
            <a:spLocks noChangeArrowheads="1"/>
          </p:cNvSpPr>
          <p:nvPr/>
        </p:nvSpPr>
        <p:spPr bwMode="auto">
          <a:xfrm>
            <a:off x="3492500" y="3429000"/>
            <a:ext cx="585788" cy="5619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[1,5]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42</a:t>
            </a:r>
          </a:p>
        </p:txBody>
      </p:sp>
      <p:sp>
        <p:nvSpPr>
          <p:cNvPr id="34870" name="Oval 53"/>
          <p:cNvSpPr>
            <a:spLocks noChangeArrowheads="1"/>
          </p:cNvSpPr>
          <p:nvPr/>
        </p:nvSpPr>
        <p:spPr bwMode="auto">
          <a:xfrm>
            <a:off x="2843213" y="3429000"/>
            <a:ext cx="595312" cy="5746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[1,4]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30</a:t>
            </a:r>
          </a:p>
        </p:txBody>
      </p:sp>
      <p:sp>
        <p:nvSpPr>
          <p:cNvPr id="881718" name="Line 54"/>
          <p:cNvSpPr>
            <a:spLocks noChangeShapeType="1"/>
          </p:cNvSpPr>
          <p:nvPr/>
        </p:nvSpPr>
        <p:spPr bwMode="auto">
          <a:xfrm>
            <a:off x="2916238" y="3213100"/>
            <a:ext cx="142875" cy="254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81719" name="Line 55"/>
          <p:cNvSpPr>
            <a:spLocks noChangeShapeType="1"/>
          </p:cNvSpPr>
          <p:nvPr/>
        </p:nvSpPr>
        <p:spPr bwMode="auto">
          <a:xfrm>
            <a:off x="3059113" y="3141663"/>
            <a:ext cx="684212" cy="2746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34873" name="Oval 56"/>
          <p:cNvSpPr>
            <a:spLocks noChangeArrowheads="1"/>
          </p:cNvSpPr>
          <p:nvPr/>
        </p:nvSpPr>
        <p:spPr bwMode="auto">
          <a:xfrm>
            <a:off x="2465388" y="4281488"/>
            <a:ext cx="585787" cy="5619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[1,4,3]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38</a:t>
            </a:r>
          </a:p>
        </p:txBody>
      </p:sp>
      <p:sp>
        <p:nvSpPr>
          <p:cNvPr id="34874" name="Oval 57"/>
          <p:cNvSpPr>
            <a:spLocks noChangeArrowheads="1"/>
          </p:cNvSpPr>
          <p:nvPr/>
        </p:nvSpPr>
        <p:spPr bwMode="auto">
          <a:xfrm>
            <a:off x="1817688" y="4281488"/>
            <a:ext cx="595312" cy="5746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[1,4,2]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45</a:t>
            </a:r>
          </a:p>
        </p:txBody>
      </p:sp>
      <p:sp>
        <p:nvSpPr>
          <p:cNvPr id="881722" name="Line 58"/>
          <p:cNvSpPr>
            <a:spLocks noChangeShapeType="1"/>
          </p:cNvSpPr>
          <p:nvPr/>
        </p:nvSpPr>
        <p:spPr bwMode="auto">
          <a:xfrm flipH="1">
            <a:off x="2320925" y="4006850"/>
            <a:ext cx="792163" cy="358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81723" name="Line 59"/>
          <p:cNvSpPr>
            <a:spLocks noChangeShapeType="1"/>
          </p:cNvSpPr>
          <p:nvPr/>
        </p:nvSpPr>
        <p:spPr bwMode="auto">
          <a:xfrm flipH="1">
            <a:off x="2825750" y="4006850"/>
            <a:ext cx="358775" cy="2873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34877" name="Oval 60"/>
          <p:cNvSpPr>
            <a:spLocks noChangeArrowheads="1"/>
          </p:cNvSpPr>
          <p:nvPr/>
        </p:nvSpPr>
        <p:spPr bwMode="auto">
          <a:xfrm>
            <a:off x="3113088" y="4294188"/>
            <a:ext cx="595312" cy="5746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[1,4,5]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30</a:t>
            </a:r>
          </a:p>
        </p:txBody>
      </p:sp>
      <p:sp>
        <p:nvSpPr>
          <p:cNvPr id="881725" name="Line 61"/>
          <p:cNvSpPr>
            <a:spLocks noChangeShapeType="1"/>
          </p:cNvSpPr>
          <p:nvPr/>
        </p:nvSpPr>
        <p:spPr bwMode="auto">
          <a:xfrm>
            <a:off x="3186113" y="4040188"/>
            <a:ext cx="142875" cy="254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34879" name="Text Box 62"/>
          <p:cNvSpPr txBox="1">
            <a:spLocks noChangeArrowheads="1"/>
          </p:cNvSpPr>
          <p:nvPr/>
        </p:nvSpPr>
        <p:spPr bwMode="auto">
          <a:xfrm>
            <a:off x="1042988" y="3789363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 i="0">
                <a:solidFill>
                  <a:schemeClr val="bg2"/>
                </a:solidFill>
              </a:rPr>
              <a:t>Node</a:t>
            </a:r>
            <a:r>
              <a:rPr lang="en-US" altLang="ko-KR" sz="1800" b="1" i="0" baseline="-250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4880" name="Text Box 64"/>
          <p:cNvSpPr txBox="1">
            <a:spLocks noChangeArrowheads="1"/>
          </p:cNvSpPr>
          <p:nvPr/>
        </p:nvSpPr>
        <p:spPr bwMode="auto">
          <a:xfrm>
            <a:off x="3513138" y="39338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 i="0">
                <a:solidFill>
                  <a:schemeClr val="bg2"/>
                </a:solidFill>
              </a:rPr>
              <a:t>Node</a:t>
            </a:r>
            <a:r>
              <a:rPr lang="en-US" altLang="ko-KR" sz="1800" b="1" i="0" baseline="-25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4881" name="Text Box 68"/>
          <p:cNvSpPr txBox="1">
            <a:spLocks noChangeArrowheads="1"/>
          </p:cNvSpPr>
          <p:nvPr/>
        </p:nvSpPr>
        <p:spPr bwMode="auto">
          <a:xfrm>
            <a:off x="1066800" y="427831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2800" b="1" i="0">
                <a:solidFill>
                  <a:schemeClr val="bg2"/>
                </a:solidFill>
              </a:rPr>
              <a:t>…</a:t>
            </a:r>
            <a:endParaRPr lang="en-US" altLang="ko-KR" sz="2800" b="1" i="0">
              <a:solidFill>
                <a:schemeClr val="bg2"/>
              </a:solidFill>
              <a:latin typeface="굴림" charset="-127"/>
            </a:endParaRPr>
          </a:p>
        </p:txBody>
      </p:sp>
      <p:sp>
        <p:nvSpPr>
          <p:cNvPr id="881733" name="Line 69"/>
          <p:cNvSpPr>
            <a:spLocks noChangeShapeType="1"/>
          </p:cNvSpPr>
          <p:nvPr/>
        </p:nvSpPr>
        <p:spPr bwMode="auto">
          <a:xfrm flipH="1">
            <a:off x="1196975" y="3860800"/>
            <a:ext cx="1071563" cy="6477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81734" name="Line 70"/>
          <p:cNvSpPr>
            <a:spLocks noChangeShapeType="1"/>
          </p:cNvSpPr>
          <p:nvPr/>
        </p:nvSpPr>
        <p:spPr bwMode="auto">
          <a:xfrm flipH="1">
            <a:off x="1476375" y="3933825"/>
            <a:ext cx="792163" cy="5746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81735" name="Line 71"/>
          <p:cNvSpPr>
            <a:spLocks noChangeShapeType="1"/>
          </p:cNvSpPr>
          <p:nvPr/>
        </p:nvSpPr>
        <p:spPr bwMode="auto">
          <a:xfrm flipH="1">
            <a:off x="1619250" y="3898900"/>
            <a:ext cx="720725" cy="609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2720975" y="4868863"/>
            <a:ext cx="1706563" cy="1222375"/>
            <a:chOff x="1714" y="3067"/>
            <a:chExt cx="1075" cy="770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34887" name="Group 79"/>
            <p:cNvGrpSpPr>
              <a:grpSpLocks/>
            </p:cNvGrpSpPr>
            <p:nvPr/>
          </p:nvGrpSpPr>
          <p:grpSpPr bwMode="auto">
            <a:xfrm>
              <a:off x="1714" y="3067"/>
              <a:ext cx="817" cy="770"/>
              <a:chOff x="1714" y="3067"/>
              <a:chExt cx="817" cy="770"/>
            </a:xfrm>
            <a:grpFill/>
          </p:grpSpPr>
          <p:sp>
            <p:nvSpPr>
              <p:cNvPr id="34889" name="Oval 72"/>
              <p:cNvSpPr>
                <a:spLocks noChangeArrowheads="1"/>
              </p:cNvSpPr>
              <p:nvPr/>
            </p:nvSpPr>
            <p:spPr bwMode="auto">
              <a:xfrm>
                <a:off x="1748" y="3240"/>
                <a:ext cx="369" cy="354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latinLnBrk="1" hangingPunct="1"/>
                <a:r>
                  <a:rPr lang="en-US" altLang="ko-KR" sz="1200" b="1" i="0" dirty="0">
                    <a:solidFill>
                      <a:schemeClr val="bg2"/>
                    </a:solidFill>
                    <a:latin typeface="굴림" charset="-127"/>
                  </a:rPr>
                  <a:t>[</a:t>
                </a:r>
                <a:r>
                  <a:rPr lang="en-US" altLang="ko-KR" sz="1200" b="1" i="0" dirty="0" smtClean="0">
                    <a:solidFill>
                      <a:schemeClr val="bg2"/>
                    </a:solidFill>
                    <a:latin typeface="굴림" charset="-127"/>
                  </a:rPr>
                  <a:t>1,4,5,2]</a:t>
                </a:r>
                <a:endParaRPr lang="en-US" altLang="ko-KR" sz="1200" b="1" i="0" dirty="0">
                  <a:solidFill>
                    <a:schemeClr val="bg2"/>
                  </a:solidFill>
                  <a:latin typeface="굴림" charset="-127"/>
                </a:endParaRPr>
              </a:p>
              <a:p>
                <a:pPr algn="ctr" eaLnBrk="1" latinLnBrk="1" hangingPunct="1"/>
                <a:r>
                  <a:rPr lang="en-US" altLang="ko-KR" sz="1200" b="1" dirty="0">
                    <a:solidFill>
                      <a:schemeClr val="bg2"/>
                    </a:solidFill>
                    <a:latin typeface="굴림" charset="-127"/>
                  </a:rPr>
                  <a:t>L = 30</a:t>
                </a:r>
              </a:p>
            </p:txBody>
          </p:sp>
          <p:sp>
            <p:nvSpPr>
              <p:cNvPr id="881737" name="Line 73"/>
              <p:cNvSpPr>
                <a:spLocks noChangeShapeType="1"/>
              </p:cNvSpPr>
              <p:nvPr/>
            </p:nvSpPr>
            <p:spPr bwMode="auto">
              <a:xfrm flipH="1">
                <a:off x="1975" y="3067"/>
                <a:ext cx="226" cy="181"/>
              </a:xfrm>
              <a:prstGeom prst="lin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굴림" pitchFamily="50" charset="-127"/>
                </a:endParaRPr>
              </a:p>
            </p:txBody>
          </p:sp>
          <p:sp>
            <p:nvSpPr>
              <p:cNvPr id="34891" name="Oval 74"/>
              <p:cNvSpPr>
                <a:spLocks noChangeArrowheads="1"/>
              </p:cNvSpPr>
              <p:nvPr/>
            </p:nvSpPr>
            <p:spPr bwMode="auto">
              <a:xfrm>
                <a:off x="2156" y="3248"/>
                <a:ext cx="375" cy="362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latinLnBrk="1" hangingPunct="1"/>
                <a:r>
                  <a:rPr lang="en-US" altLang="ko-KR" sz="1200" b="1" i="0">
                    <a:solidFill>
                      <a:schemeClr val="bg2"/>
                    </a:solidFill>
                    <a:latin typeface="굴림" charset="-127"/>
                  </a:rPr>
                  <a:t>[1,4,5,3]</a:t>
                </a:r>
              </a:p>
              <a:p>
                <a:pPr algn="ctr" eaLnBrk="1" latinLnBrk="1" hangingPunct="1"/>
                <a:r>
                  <a:rPr lang="en-US" altLang="ko-KR" sz="1200" b="1">
                    <a:solidFill>
                      <a:schemeClr val="bg2"/>
                    </a:solidFill>
                    <a:latin typeface="굴림" charset="-127"/>
                  </a:rPr>
                  <a:t>L = 48</a:t>
                </a:r>
              </a:p>
            </p:txBody>
          </p:sp>
          <p:sp>
            <p:nvSpPr>
              <p:cNvPr id="881739" name="Line 75"/>
              <p:cNvSpPr>
                <a:spLocks noChangeShapeType="1"/>
              </p:cNvSpPr>
              <p:nvPr/>
            </p:nvSpPr>
            <p:spPr bwMode="auto">
              <a:xfrm>
                <a:off x="2202" y="3088"/>
                <a:ext cx="90" cy="160"/>
              </a:xfrm>
              <a:prstGeom prst="lin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굴림" pitchFamily="50" charset="-127"/>
                </a:endParaRPr>
              </a:p>
            </p:txBody>
          </p:sp>
          <p:sp>
            <p:nvSpPr>
              <p:cNvPr id="34893" name="Text Box 76"/>
              <p:cNvSpPr txBox="1">
                <a:spLocks noChangeArrowheads="1"/>
              </p:cNvSpPr>
              <p:nvPr/>
            </p:nvSpPr>
            <p:spPr bwMode="auto">
              <a:xfrm>
                <a:off x="1714" y="3606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1800" b="1" i="0">
                    <a:solidFill>
                      <a:schemeClr val="bg2"/>
                    </a:solidFill>
                  </a:rPr>
                  <a:t>Node</a:t>
                </a:r>
                <a:r>
                  <a:rPr lang="en-US" altLang="ko-KR" sz="1800" b="1" i="0" baseline="-25000">
                    <a:solidFill>
                      <a:schemeClr val="bg2"/>
                    </a:solidFill>
                  </a:rPr>
                  <a:t>15</a:t>
                </a:r>
              </a:p>
            </p:txBody>
          </p:sp>
        </p:grpSp>
        <p:sp>
          <p:nvSpPr>
            <p:cNvPr id="34888" name="Text Box 77"/>
            <p:cNvSpPr txBox="1">
              <a:spLocks noChangeArrowheads="1"/>
            </p:cNvSpPr>
            <p:nvPr/>
          </p:nvSpPr>
          <p:spPr bwMode="auto">
            <a:xfrm>
              <a:off x="2213" y="3605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16</a:t>
              </a:r>
            </a:p>
          </p:txBody>
        </p:sp>
      </p:grpSp>
      <p:sp>
        <p:nvSpPr>
          <p:cNvPr id="881742" name="Rectangle 78"/>
          <p:cNvSpPr>
            <a:spLocks noChangeArrowheads="1"/>
          </p:cNvSpPr>
          <p:nvPr/>
        </p:nvSpPr>
        <p:spPr bwMode="auto">
          <a:xfrm>
            <a:off x="4427538" y="5805488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Current best solution = 30</a:t>
            </a:r>
            <a:endParaRPr lang="en-US" altLang="ko-KR" i="0">
              <a:solidFill>
                <a:schemeClr val="bg2"/>
              </a:solidFill>
              <a:latin typeface="굴림" charset="-127"/>
            </a:endParaRPr>
          </a:p>
        </p:txBody>
      </p: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altLang="ko-KR" dirty="0" smtClean="0"/>
              <a:t>6.2 The Traveling </a:t>
            </a:r>
            <a:r>
              <a:rPr lang="en-US" altLang="ko-KR" dirty="0" err="1" smtClean="0"/>
              <a:t>SalesPerson</a:t>
            </a:r>
            <a:r>
              <a:rPr lang="en-US" altLang="ko-KR" dirty="0" smtClean="0"/>
              <a:t> Problem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68" grpId="0" autoUpdateAnimBg="0"/>
      <p:bldP spid="881669" grpId="0" autoUpdateAnimBg="0"/>
      <p:bldP spid="881674" grpId="0" autoUpdateAnimBg="0"/>
      <p:bldP spid="881675" grpId="0" autoUpdateAnimBg="0"/>
      <p:bldP spid="88174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4693FFB-5840-4F2A-8B2B-9A9F0FD8A9B4}" type="slidenum">
              <a:rPr lang="en-US" altLang="ko-KR" smtClean="0">
                <a:ea typeface="굴림" charset="-127"/>
              </a:rPr>
              <a:pPr/>
              <a:t>34</a:t>
            </a:fld>
            <a:endParaRPr lang="en-US" altLang="ko-KR" smtClean="0">
              <a:ea typeface="굴림" charset="-127"/>
            </a:endParaRPr>
          </a:p>
        </p:txBody>
      </p:sp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1042988" y="2420938"/>
            <a:ext cx="5905500" cy="4032250"/>
            <a:chOff x="3168" y="1344"/>
            <a:chExt cx="2880" cy="2544"/>
          </a:xfrm>
        </p:grpSpPr>
        <p:sp>
          <p:nvSpPr>
            <p:cNvPr id="35848" name="Rectangle 5"/>
            <p:cNvSpPr>
              <a:spLocks noChangeArrowheads="1"/>
            </p:cNvSpPr>
            <p:nvPr/>
          </p:nvSpPr>
          <p:spPr bwMode="auto">
            <a:xfrm>
              <a:off x="3168" y="1344"/>
              <a:ext cx="2496" cy="25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b="1" i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35849" name="Rectangle 6"/>
            <p:cNvSpPr>
              <a:spLocks noChangeArrowheads="1"/>
            </p:cNvSpPr>
            <p:nvPr/>
          </p:nvSpPr>
          <p:spPr bwMode="auto">
            <a:xfrm>
              <a:off x="3168" y="1392"/>
              <a:ext cx="2880" cy="1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80000"/>
                </a:lnSpc>
                <a:spcBef>
                  <a:spcPct val="50000"/>
                </a:spcBef>
              </a:pPr>
              <a:endParaRPr lang="ko-KR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35844" name="Rectangle 7"/>
          <p:cNvSpPr>
            <a:spLocks noChangeArrowheads="1"/>
          </p:cNvSpPr>
          <p:nvPr/>
        </p:nvSpPr>
        <p:spPr bwMode="auto">
          <a:xfrm>
            <a:off x="1042988" y="2420938"/>
            <a:ext cx="5329237" cy="43116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public static number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travel2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(int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n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, number[ ] W, 			             node optTour)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priority_queue_of_node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PQ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;    node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u, v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number minLength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endParaRPr lang="en-US" altLang="ko-KR" sz="1600">
              <a:solidFill>
                <a:srgbClr val="000000"/>
              </a:solidFill>
              <a:latin typeface="Arial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PQ.initialize()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v.level = 0; v.path =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[1];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minLength=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  <a:sym typeface="Symbol" pitchFamily="18" charset="2"/>
              </a:rPr>
              <a:t>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v.bound=bound(v); 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PQ.enqueue(v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)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while(! PQ.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Empty()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) {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     v = PQ.dequeue()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     if v is promising    </a:t>
            </a:r>
            <a:r>
              <a:rPr lang="en-US" altLang="ko-KR" sz="1600">
                <a:solidFill>
                  <a:schemeClr val="accent1"/>
                </a:solidFill>
                <a:latin typeface="Arial" charset="0"/>
              </a:rPr>
              <a:t>// the bound of v &lt; minLength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          </a:t>
            </a:r>
            <a:r>
              <a:rPr lang="en-US" altLang="ko-KR" sz="16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Arial" charset="0"/>
              </a:rPr>
              <a:t> take_care_of_children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  <p:sp>
        <p:nvSpPr>
          <p:cNvPr id="35845" name="Rectangle 8"/>
          <p:cNvSpPr>
            <a:spLocks noChangeArrowheads="1"/>
          </p:cNvSpPr>
          <p:nvPr/>
        </p:nvSpPr>
        <p:spPr bwMode="auto">
          <a:xfrm>
            <a:off x="6300788" y="2565400"/>
            <a:ext cx="2592387" cy="1662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public class node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{	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    </a:t>
            </a:r>
            <a:r>
              <a:rPr lang="en-US" altLang="ko-KR" sz="1600" b="1" i="0" dirty="0" err="1">
                <a:solidFill>
                  <a:schemeClr val="bg2"/>
                </a:solidFill>
                <a:latin typeface="굴림" charset="-127"/>
              </a:rPr>
              <a:t>int</a:t>
            </a: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level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    </a:t>
            </a:r>
            <a:r>
              <a:rPr lang="en-US" altLang="ko-KR" sz="1600" b="1" i="0" dirty="0" err="1">
                <a:solidFill>
                  <a:schemeClr val="bg2"/>
                </a:solidFill>
                <a:latin typeface="굴림" charset="-127"/>
              </a:rPr>
              <a:t>ordered_set</a:t>
            </a: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path;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     number bound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}</a:t>
            </a:r>
          </a:p>
        </p:txBody>
      </p:sp>
      <p:sp>
        <p:nvSpPr>
          <p:cNvPr id="869393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45820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z="2800" smtClean="0">
                <a:effectLst/>
              </a:rPr>
              <a:t> </a:t>
            </a:r>
            <a:r>
              <a:rPr lang="en-US" altLang="ko-KR" sz="2800" b="1" smtClean="0"/>
              <a:t>The Best-First Search with Branch and Bound  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altLang="ko-KR" dirty="0" smtClean="0"/>
              <a:t>6.2 The Traveling </a:t>
            </a:r>
            <a:r>
              <a:rPr lang="en-US" altLang="ko-KR" dirty="0" err="1" smtClean="0"/>
              <a:t>SalesPerson</a:t>
            </a:r>
            <a:r>
              <a:rPr lang="en-US" altLang="ko-KR" dirty="0" smtClean="0"/>
              <a:t> Problem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B6D7C5-7471-48C6-9916-616E265F0ADD}" type="slidenum">
              <a:rPr lang="en-US" altLang="ko-KR" smtClean="0">
                <a:ea typeface="굴림" charset="-127"/>
              </a:rPr>
              <a:pPr/>
              <a:t>35</a:t>
            </a:fld>
            <a:endParaRPr lang="en-US" altLang="ko-KR" smtClean="0">
              <a:ea typeface="굴림" charset="-127"/>
            </a:endParaRPr>
          </a:p>
        </p:txBody>
      </p:sp>
      <p:grpSp>
        <p:nvGrpSpPr>
          <p:cNvPr id="36867" name="Group 4"/>
          <p:cNvGrpSpPr>
            <a:grpSpLocks/>
          </p:cNvGrpSpPr>
          <p:nvPr/>
        </p:nvGrpSpPr>
        <p:grpSpPr bwMode="auto">
          <a:xfrm>
            <a:off x="2700338" y="2420938"/>
            <a:ext cx="6840537" cy="4248150"/>
            <a:chOff x="3168" y="1344"/>
            <a:chExt cx="2880" cy="2544"/>
          </a:xfrm>
        </p:grpSpPr>
        <p:sp>
          <p:nvSpPr>
            <p:cNvPr id="36872" name="Rectangle 5"/>
            <p:cNvSpPr>
              <a:spLocks noChangeArrowheads="1"/>
            </p:cNvSpPr>
            <p:nvPr/>
          </p:nvSpPr>
          <p:spPr bwMode="auto">
            <a:xfrm>
              <a:off x="3168" y="1344"/>
              <a:ext cx="2496" cy="25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b="1" i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36873" name="Rectangle 6"/>
            <p:cNvSpPr>
              <a:spLocks noChangeArrowheads="1"/>
            </p:cNvSpPr>
            <p:nvPr/>
          </p:nvSpPr>
          <p:spPr bwMode="auto">
            <a:xfrm>
              <a:off x="3168" y="1392"/>
              <a:ext cx="2880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80000"/>
                </a:lnSpc>
                <a:spcBef>
                  <a:spcPct val="50000"/>
                </a:spcBef>
              </a:pPr>
              <a:endParaRPr lang="ko-KR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871445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458200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z="2800" smtClean="0">
                <a:effectLst/>
              </a:rPr>
              <a:t> </a:t>
            </a:r>
            <a:r>
              <a:rPr lang="en-US" altLang="ko-KR" sz="2800" b="1" smtClean="0"/>
              <a:t>The Best-First Search with Branch and Bound  </a:t>
            </a:r>
          </a:p>
        </p:txBody>
      </p:sp>
      <p:sp>
        <p:nvSpPr>
          <p:cNvPr id="36870" name="Rectangle 23"/>
          <p:cNvSpPr>
            <a:spLocks noChangeArrowheads="1"/>
          </p:cNvSpPr>
          <p:nvPr/>
        </p:nvSpPr>
        <p:spPr bwMode="auto">
          <a:xfrm>
            <a:off x="1836738" y="2492375"/>
            <a:ext cx="7056437" cy="43608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	u.level = v.level 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+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1;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for (all </a:t>
            </a:r>
            <a:r>
              <a:rPr lang="en-US" altLang="ko-KR" sz="1600" b="1">
                <a:solidFill>
                  <a:srgbClr val="0000F8"/>
                </a:solidFill>
                <a:latin typeface="Arial" charset="0"/>
              </a:rPr>
              <a:t>i</a:t>
            </a:r>
            <a:r>
              <a:rPr lang="en-US" altLang="ko-KR" sz="1600" i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such that 2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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ko-KR" sz="1600" b="1">
                <a:solidFill>
                  <a:srgbClr val="0000F8"/>
                </a:solidFill>
                <a:latin typeface="Arial" charset="0"/>
              </a:rPr>
              <a:t>i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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n &amp;&amp; </a:t>
            </a:r>
            <a:r>
              <a:rPr lang="en-US" altLang="ko-KR" sz="1600" b="1">
                <a:solidFill>
                  <a:srgbClr val="0000F8"/>
                </a:solidFill>
                <a:latin typeface="Arial" charset="0"/>
              </a:rPr>
              <a:t>i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not in v.path) {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	   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u.path = v.path ; 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put i at the end of u.path; </a:t>
            </a:r>
            <a:endParaRPr lang="en-US" altLang="ko-KR" sz="1600">
              <a:solidFill>
                <a:srgbClr val="000000"/>
              </a:solidFill>
              <a:latin typeface="Arial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	    if (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u.level == n-2 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) {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put index of only vertex not in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u.path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at the end of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u.path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	        put 1 at the end of u.path;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	        if (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length(u) &lt; minLength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) {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       minLength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length(u)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 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optTour = u.path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	        }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	    }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	    else {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	       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u.bound = bound(u) ;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	        if (u.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bound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&lt;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minLength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	              PQ.enqueue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(u)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            }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		</a:t>
            </a:r>
          </a:p>
        </p:txBody>
      </p:sp>
      <p:sp>
        <p:nvSpPr>
          <p:cNvPr id="36871" name="Rectangle 25"/>
          <p:cNvSpPr>
            <a:spLocks noChangeArrowheads="1"/>
          </p:cNvSpPr>
          <p:nvPr/>
        </p:nvSpPr>
        <p:spPr bwMode="auto">
          <a:xfrm>
            <a:off x="179388" y="2781300"/>
            <a:ext cx="25971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b="1" dirty="0" err="1">
                <a:solidFill>
                  <a:schemeClr val="bg1"/>
                </a:solidFill>
                <a:latin typeface="Arial" charset="0"/>
              </a:rPr>
              <a:t>take_care_of_children</a:t>
            </a:r>
            <a:endParaRPr lang="en-US" altLang="ko-KR" sz="1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lnSpc>
                <a:spcPts val="4100"/>
              </a:lnSpc>
              <a:defRPr/>
            </a:pPr>
            <a:r>
              <a:rPr lang="en-US" altLang="ko-KR" dirty="0" smtClean="0"/>
              <a:t>6.2 The Traveling </a:t>
            </a:r>
            <a:r>
              <a:rPr lang="en-US" altLang="ko-KR" dirty="0" err="1" smtClean="0"/>
              <a:t>SalesPerson</a:t>
            </a:r>
            <a:r>
              <a:rPr lang="en-US" altLang="ko-KR" dirty="0" smtClean="0"/>
              <a:t> Problem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7AE584-E7B7-44AE-91B9-1C6AFF1F65E5}" type="slidenum">
              <a:rPr lang="en-US" altLang="ko-KR" smtClean="0">
                <a:ea typeface="굴림" charset="-127"/>
              </a:rPr>
              <a:pPr/>
              <a:t>4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6.1 The 0-1 Knapsack Problem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62913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mtClean="0">
                <a:effectLst/>
              </a:rPr>
              <a:t> </a:t>
            </a:r>
            <a:r>
              <a:rPr lang="en-US" altLang="ko-KR" sz="2800" b="1" smtClean="0"/>
              <a:t>Breadth-First Search with Branch and Bound Pruning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altLang="ko-KR" sz="2800" smtClean="0">
              <a:effectLst/>
            </a:endParaRPr>
          </a:p>
        </p:txBody>
      </p:sp>
      <p:sp>
        <p:nvSpPr>
          <p:cNvPr id="745484" name="Rectangle 12"/>
          <p:cNvSpPr>
            <a:spLocks noChangeArrowheads="1"/>
          </p:cNvSpPr>
          <p:nvPr/>
        </p:nvSpPr>
        <p:spPr bwMode="auto">
          <a:xfrm>
            <a:off x="500034" y="3643314"/>
            <a:ext cx="4572000" cy="270843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</a:rPr>
              <a:t>                    p</a:t>
            </a:r>
            <a:r>
              <a:rPr lang="en-US" altLang="ko-KR" i="0" baseline="-25000">
                <a:solidFill>
                  <a:schemeClr val="bg2"/>
                </a:solidFill>
              </a:rPr>
              <a:t>i</a:t>
            </a:r>
            <a:r>
              <a:rPr lang="en-US" altLang="ko-KR" i="0">
                <a:solidFill>
                  <a:schemeClr val="bg2"/>
                </a:solidFill>
              </a:rPr>
              <a:t>       w</a:t>
            </a:r>
            <a:r>
              <a:rPr lang="en-US" altLang="ko-KR" i="0" baseline="-25000">
                <a:solidFill>
                  <a:schemeClr val="bg2"/>
                </a:solidFill>
              </a:rPr>
              <a:t>i</a:t>
            </a:r>
            <a:r>
              <a:rPr lang="en-US" altLang="ko-KR" i="0">
                <a:solidFill>
                  <a:schemeClr val="bg2"/>
                </a:solidFill>
              </a:rPr>
              <a:t>    p</a:t>
            </a:r>
            <a:r>
              <a:rPr lang="en-US" altLang="ko-KR" i="0" baseline="-25000">
                <a:solidFill>
                  <a:schemeClr val="bg2"/>
                </a:solidFill>
              </a:rPr>
              <a:t>i</a:t>
            </a:r>
            <a:r>
              <a:rPr lang="en-US" altLang="ko-KR" i="0">
                <a:solidFill>
                  <a:schemeClr val="bg2"/>
                </a:solidFill>
              </a:rPr>
              <a:t>/w</a:t>
            </a:r>
            <a:r>
              <a:rPr lang="en-US" altLang="ko-KR" i="0" baseline="-25000">
                <a:solidFill>
                  <a:schemeClr val="bg2"/>
                </a:solidFill>
              </a:rPr>
              <a:t>i</a:t>
            </a:r>
            <a:r>
              <a:rPr lang="en-US" altLang="ko-KR" i="0">
                <a:solidFill>
                  <a:schemeClr val="bg2"/>
                </a:solidFill>
              </a:rPr>
              <a:t>  	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</a:rPr>
              <a:t>   item 1 :    40       2       20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</a:rPr>
              <a:t>   item 2 :    30       5         6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</a:rPr>
              <a:t>   item 3 :    50      10        5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</a:rPr>
              <a:t>   item 4 :    10       5         2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</a:rPr>
              <a:t>   W = 16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5126" name="Rectangle 45"/>
          <p:cNvSpPr>
            <a:spLocks noChangeArrowheads="1"/>
          </p:cNvSpPr>
          <p:nvPr/>
        </p:nvSpPr>
        <p:spPr bwMode="auto">
          <a:xfrm>
            <a:off x="1119188" y="2924175"/>
            <a:ext cx="143668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chemeClr val="bg2"/>
                </a:solidFill>
              </a:rPr>
              <a:t>Example: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3492500" y="2852738"/>
            <a:ext cx="5529263" cy="2881312"/>
            <a:chOff x="2200" y="1797"/>
            <a:chExt cx="3483" cy="181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128" name="Oval 13"/>
            <p:cNvSpPr>
              <a:spLocks noChangeArrowheads="1"/>
            </p:cNvSpPr>
            <p:nvPr/>
          </p:nvSpPr>
          <p:spPr bwMode="auto">
            <a:xfrm>
              <a:off x="3969" y="1797"/>
              <a:ext cx="322" cy="290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$0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0</a:t>
              </a:r>
            </a:p>
          </p:txBody>
        </p:sp>
        <p:sp>
          <p:nvSpPr>
            <p:cNvPr id="5129" name="Oval 14"/>
            <p:cNvSpPr>
              <a:spLocks noChangeArrowheads="1"/>
            </p:cNvSpPr>
            <p:nvPr/>
          </p:nvSpPr>
          <p:spPr bwMode="auto">
            <a:xfrm>
              <a:off x="4830" y="2205"/>
              <a:ext cx="321" cy="290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$0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0</a:t>
              </a:r>
            </a:p>
          </p:txBody>
        </p:sp>
        <p:sp>
          <p:nvSpPr>
            <p:cNvPr id="5130" name="Oval 15"/>
            <p:cNvSpPr>
              <a:spLocks noChangeArrowheads="1"/>
            </p:cNvSpPr>
            <p:nvPr/>
          </p:nvSpPr>
          <p:spPr bwMode="auto">
            <a:xfrm>
              <a:off x="3136" y="2230"/>
              <a:ext cx="322" cy="290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$40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2</a:t>
              </a:r>
            </a:p>
          </p:txBody>
        </p:sp>
        <p:sp>
          <p:nvSpPr>
            <p:cNvPr id="5131" name="Oval 16"/>
            <p:cNvSpPr>
              <a:spLocks noChangeArrowheads="1"/>
            </p:cNvSpPr>
            <p:nvPr/>
          </p:nvSpPr>
          <p:spPr bwMode="auto">
            <a:xfrm>
              <a:off x="3243" y="2913"/>
              <a:ext cx="321" cy="290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$90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12</a:t>
              </a:r>
            </a:p>
          </p:txBody>
        </p:sp>
        <p:sp>
          <p:nvSpPr>
            <p:cNvPr id="5132" name="Oval 17"/>
            <p:cNvSpPr>
              <a:spLocks noChangeArrowheads="1"/>
            </p:cNvSpPr>
            <p:nvPr/>
          </p:nvSpPr>
          <p:spPr bwMode="auto">
            <a:xfrm>
              <a:off x="3379" y="2568"/>
              <a:ext cx="321" cy="289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$40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2</a:t>
              </a:r>
            </a:p>
          </p:txBody>
        </p:sp>
        <p:sp>
          <p:nvSpPr>
            <p:cNvPr id="5133" name="Oval 18"/>
            <p:cNvSpPr>
              <a:spLocks noChangeArrowheads="1"/>
            </p:cNvSpPr>
            <p:nvPr/>
          </p:nvSpPr>
          <p:spPr bwMode="auto">
            <a:xfrm>
              <a:off x="2841" y="3321"/>
              <a:ext cx="321" cy="289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$70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7</a:t>
              </a:r>
            </a:p>
          </p:txBody>
        </p:sp>
        <p:sp>
          <p:nvSpPr>
            <p:cNvPr id="5134" name="Oval 19"/>
            <p:cNvSpPr>
              <a:spLocks noChangeArrowheads="1"/>
            </p:cNvSpPr>
            <p:nvPr/>
          </p:nvSpPr>
          <p:spPr bwMode="auto">
            <a:xfrm>
              <a:off x="2501" y="3321"/>
              <a:ext cx="321" cy="289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$80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12</a:t>
              </a:r>
            </a:p>
          </p:txBody>
        </p:sp>
        <p:sp>
          <p:nvSpPr>
            <p:cNvPr id="5135" name="Oval 20"/>
            <p:cNvSpPr>
              <a:spLocks noChangeArrowheads="1"/>
            </p:cNvSpPr>
            <p:nvPr/>
          </p:nvSpPr>
          <p:spPr bwMode="auto">
            <a:xfrm>
              <a:off x="2835" y="2914"/>
              <a:ext cx="321" cy="289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$70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7</a:t>
              </a:r>
            </a:p>
          </p:txBody>
        </p:sp>
        <p:sp>
          <p:nvSpPr>
            <p:cNvPr id="5136" name="Oval 21"/>
            <p:cNvSpPr>
              <a:spLocks noChangeArrowheads="1"/>
            </p:cNvSpPr>
            <p:nvPr/>
          </p:nvSpPr>
          <p:spPr bwMode="auto">
            <a:xfrm>
              <a:off x="2426" y="2925"/>
              <a:ext cx="321" cy="289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$120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17</a:t>
              </a:r>
            </a:p>
          </p:txBody>
        </p:sp>
        <p:sp>
          <p:nvSpPr>
            <p:cNvPr id="5137" name="Oval 22"/>
            <p:cNvSpPr>
              <a:spLocks noChangeArrowheads="1"/>
            </p:cNvSpPr>
            <p:nvPr/>
          </p:nvSpPr>
          <p:spPr bwMode="auto">
            <a:xfrm>
              <a:off x="2782" y="2564"/>
              <a:ext cx="321" cy="289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$70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7</a:t>
              </a:r>
            </a:p>
          </p:txBody>
        </p:sp>
        <p:sp>
          <p:nvSpPr>
            <p:cNvPr id="5138" name="Oval 23"/>
            <p:cNvSpPr>
              <a:spLocks noChangeArrowheads="1"/>
            </p:cNvSpPr>
            <p:nvPr/>
          </p:nvSpPr>
          <p:spPr bwMode="auto">
            <a:xfrm>
              <a:off x="3560" y="3322"/>
              <a:ext cx="321" cy="290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$90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12</a:t>
              </a:r>
            </a:p>
          </p:txBody>
        </p:sp>
        <p:sp>
          <p:nvSpPr>
            <p:cNvPr id="5139" name="Oval 24"/>
            <p:cNvSpPr>
              <a:spLocks noChangeArrowheads="1"/>
            </p:cNvSpPr>
            <p:nvPr/>
          </p:nvSpPr>
          <p:spPr bwMode="auto">
            <a:xfrm>
              <a:off x="3194" y="3322"/>
              <a:ext cx="321" cy="290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$100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17</a:t>
              </a:r>
            </a:p>
          </p:txBody>
        </p:sp>
        <p:sp>
          <p:nvSpPr>
            <p:cNvPr id="5140" name="Oval 25"/>
            <p:cNvSpPr>
              <a:spLocks noChangeArrowheads="1"/>
            </p:cNvSpPr>
            <p:nvPr/>
          </p:nvSpPr>
          <p:spPr bwMode="auto">
            <a:xfrm>
              <a:off x="3651" y="2913"/>
              <a:ext cx="321" cy="290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$40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2</a:t>
              </a:r>
            </a:p>
          </p:txBody>
        </p:sp>
        <p:sp>
          <p:nvSpPr>
            <p:cNvPr id="745498" name="Line 26"/>
            <p:cNvSpPr>
              <a:spLocks noChangeShapeType="1"/>
            </p:cNvSpPr>
            <p:nvPr/>
          </p:nvSpPr>
          <p:spPr bwMode="auto">
            <a:xfrm flipH="1">
              <a:off x="3395" y="2024"/>
              <a:ext cx="619" cy="243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499" name="Line 27"/>
            <p:cNvSpPr>
              <a:spLocks noChangeShapeType="1"/>
            </p:cNvSpPr>
            <p:nvPr/>
          </p:nvSpPr>
          <p:spPr bwMode="auto">
            <a:xfrm>
              <a:off x="4241" y="2024"/>
              <a:ext cx="635" cy="227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00" name="Line 28"/>
            <p:cNvSpPr>
              <a:spLocks noChangeShapeType="1"/>
            </p:cNvSpPr>
            <p:nvPr/>
          </p:nvSpPr>
          <p:spPr bwMode="auto">
            <a:xfrm flipH="1">
              <a:off x="3039" y="2480"/>
              <a:ext cx="124" cy="111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01" name="Line 29"/>
            <p:cNvSpPr>
              <a:spLocks noChangeShapeType="1"/>
            </p:cNvSpPr>
            <p:nvPr/>
          </p:nvSpPr>
          <p:spPr bwMode="auto">
            <a:xfrm>
              <a:off x="3395" y="2480"/>
              <a:ext cx="75" cy="88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02" name="Line 30"/>
            <p:cNvSpPr>
              <a:spLocks noChangeShapeType="1"/>
            </p:cNvSpPr>
            <p:nvPr/>
          </p:nvSpPr>
          <p:spPr bwMode="auto">
            <a:xfrm flipH="1">
              <a:off x="2653" y="2806"/>
              <a:ext cx="159" cy="147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03" name="Line 31"/>
            <p:cNvSpPr>
              <a:spLocks noChangeShapeType="1"/>
            </p:cNvSpPr>
            <p:nvPr/>
          </p:nvSpPr>
          <p:spPr bwMode="auto">
            <a:xfrm>
              <a:off x="2971" y="2841"/>
              <a:ext cx="65" cy="84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04" name="Line 32"/>
            <p:cNvSpPr>
              <a:spLocks noChangeShapeType="1"/>
            </p:cNvSpPr>
            <p:nvPr/>
          </p:nvSpPr>
          <p:spPr bwMode="auto">
            <a:xfrm flipH="1">
              <a:off x="2744" y="3158"/>
              <a:ext cx="175" cy="184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05" name="Line 33"/>
            <p:cNvSpPr>
              <a:spLocks noChangeShapeType="1"/>
            </p:cNvSpPr>
            <p:nvPr/>
          </p:nvSpPr>
          <p:spPr bwMode="auto">
            <a:xfrm>
              <a:off x="2971" y="3203"/>
              <a:ext cx="81" cy="121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06" name="Line 34"/>
            <p:cNvSpPr>
              <a:spLocks noChangeShapeType="1"/>
            </p:cNvSpPr>
            <p:nvPr/>
          </p:nvSpPr>
          <p:spPr bwMode="auto">
            <a:xfrm flipH="1">
              <a:off x="3379" y="2840"/>
              <a:ext cx="69" cy="91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07" name="Line 35"/>
            <p:cNvSpPr>
              <a:spLocks noChangeShapeType="1"/>
            </p:cNvSpPr>
            <p:nvPr/>
          </p:nvSpPr>
          <p:spPr bwMode="auto">
            <a:xfrm>
              <a:off x="3651" y="2840"/>
              <a:ext cx="91" cy="91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08" name="Line 36"/>
            <p:cNvSpPr>
              <a:spLocks noChangeShapeType="1"/>
            </p:cNvSpPr>
            <p:nvPr/>
          </p:nvSpPr>
          <p:spPr bwMode="auto">
            <a:xfrm flipH="1">
              <a:off x="3288" y="3203"/>
              <a:ext cx="57" cy="136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09" name="Line 37"/>
            <p:cNvSpPr>
              <a:spLocks noChangeShapeType="1"/>
            </p:cNvSpPr>
            <p:nvPr/>
          </p:nvSpPr>
          <p:spPr bwMode="auto">
            <a:xfrm>
              <a:off x="3470" y="3203"/>
              <a:ext cx="136" cy="136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5157" name="Oval 48"/>
            <p:cNvSpPr>
              <a:spLocks noChangeArrowheads="1"/>
            </p:cNvSpPr>
            <p:nvPr/>
          </p:nvSpPr>
          <p:spPr bwMode="auto">
            <a:xfrm>
              <a:off x="4922" y="2888"/>
              <a:ext cx="321" cy="290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$50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10</a:t>
              </a:r>
            </a:p>
          </p:txBody>
        </p:sp>
        <p:sp>
          <p:nvSpPr>
            <p:cNvPr id="5158" name="Oval 49"/>
            <p:cNvSpPr>
              <a:spLocks noChangeArrowheads="1"/>
            </p:cNvSpPr>
            <p:nvPr/>
          </p:nvSpPr>
          <p:spPr bwMode="auto">
            <a:xfrm>
              <a:off x="5058" y="2543"/>
              <a:ext cx="321" cy="289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$0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0</a:t>
              </a:r>
            </a:p>
          </p:txBody>
        </p:sp>
        <p:sp>
          <p:nvSpPr>
            <p:cNvPr id="5159" name="Oval 52"/>
            <p:cNvSpPr>
              <a:spLocks noChangeArrowheads="1"/>
            </p:cNvSpPr>
            <p:nvPr/>
          </p:nvSpPr>
          <p:spPr bwMode="auto">
            <a:xfrm>
              <a:off x="4514" y="2889"/>
              <a:ext cx="321" cy="289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$30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5</a:t>
              </a:r>
            </a:p>
          </p:txBody>
        </p:sp>
        <p:sp>
          <p:nvSpPr>
            <p:cNvPr id="5160" name="Oval 53"/>
            <p:cNvSpPr>
              <a:spLocks noChangeArrowheads="1"/>
            </p:cNvSpPr>
            <p:nvPr/>
          </p:nvSpPr>
          <p:spPr bwMode="auto">
            <a:xfrm>
              <a:off x="4105" y="2900"/>
              <a:ext cx="321" cy="289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$80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15</a:t>
              </a:r>
            </a:p>
          </p:txBody>
        </p:sp>
        <p:sp>
          <p:nvSpPr>
            <p:cNvPr id="5161" name="Oval 54"/>
            <p:cNvSpPr>
              <a:spLocks noChangeArrowheads="1"/>
            </p:cNvSpPr>
            <p:nvPr/>
          </p:nvSpPr>
          <p:spPr bwMode="auto">
            <a:xfrm>
              <a:off x="4461" y="2539"/>
              <a:ext cx="321" cy="289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$30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5</a:t>
              </a:r>
            </a:p>
          </p:txBody>
        </p:sp>
        <p:sp>
          <p:nvSpPr>
            <p:cNvPr id="5162" name="Oval 57"/>
            <p:cNvSpPr>
              <a:spLocks noChangeArrowheads="1"/>
            </p:cNvSpPr>
            <p:nvPr/>
          </p:nvSpPr>
          <p:spPr bwMode="auto">
            <a:xfrm>
              <a:off x="5330" y="2888"/>
              <a:ext cx="321" cy="290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$0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rgbClr val="000000"/>
                  </a:solidFill>
                  <a:latin typeface="굴림" charset="-127"/>
                </a:rPr>
                <a:t>0</a:t>
              </a:r>
            </a:p>
          </p:txBody>
        </p:sp>
        <p:sp>
          <p:nvSpPr>
            <p:cNvPr id="745530" name="Line 58"/>
            <p:cNvSpPr>
              <a:spLocks noChangeShapeType="1"/>
            </p:cNvSpPr>
            <p:nvPr/>
          </p:nvSpPr>
          <p:spPr bwMode="auto">
            <a:xfrm flipH="1">
              <a:off x="4718" y="2455"/>
              <a:ext cx="124" cy="111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31" name="Line 59"/>
            <p:cNvSpPr>
              <a:spLocks noChangeShapeType="1"/>
            </p:cNvSpPr>
            <p:nvPr/>
          </p:nvSpPr>
          <p:spPr bwMode="auto">
            <a:xfrm>
              <a:off x="5074" y="2455"/>
              <a:ext cx="75" cy="88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32" name="Line 60"/>
            <p:cNvSpPr>
              <a:spLocks noChangeShapeType="1"/>
            </p:cNvSpPr>
            <p:nvPr/>
          </p:nvSpPr>
          <p:spPr bwMode="auto">
            <a:xfrm flipH="1">
              <a:off x="4332" y="2781"/>
              <a:ext cx="159" cy="147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33" name="Line 61"/>
            <p:cNvSpPr>
              <a:spLocks noChangeShapeType="1"/>
            </p:cNvSpPr>
            <p:nvPr/>
          </p:nvSpPr>
          <p:spPr bwMode="auto">
            <a:xfrm>
              <a:off x="4650" y="2816"/>
              <a:ext cx="65" cy="84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34" name="Line 62"/>
            <p:cNvSpPr>
              <a:spLocks noChangeShapeType="1"/>
            </p:cNvSpPr>
            <p:nvPr/>
          </p:nvSpPr>
          <p:spPr bwMode="auto">
            <a:xfrm flipH="1">
              <a:off x="4423" y="3133"/>
              <a:ext cx="175" cy="184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35" name="Line 63"/>
            <p:cNvSpPr>
              <a:spLocks noChangeShapeType="1"/>
            </p:cNvSpPr>
            <p:nvPr/>
          </p:nvSpPr>
          <p:spPr bwMode="auto">
            <a:xfrm>
              <a:off x="4650" y="3178"/>
              <a:ext cx="81" cy="121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36" name="Line 64"/>
            <p:cNvSpPr>
              <a:spLocks noChangeShapeType="1"/>
            </p:cNvSpPr>
            <p:nvPr/>
          </p:nvSpPr>
          <p:spPr bwMode="auto">
            <a:xfrm flipH="1">
              <a:off x="5058" y="2815"/>
              <a:ext cx="69" cy="91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37" name="Line 65"/>
            <p:cNvSpPr>
              <a:spLocks noChangeShapeType="1"/>
            </p:cNvSpPr>
            <p:nvPr/>
          </p:nvSpPr>
          <p:spPr bwMode="auto">
            <a:xfrm>
              <a:off x="5330" y="2815"/>
              <a:ext cx="91" cy="91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38" name="Line 66"/>
            <p:cNvSpPr>
              <a:spLocks noChangeShapeType="1"/>
            </p:cNvSpPr>
            <p:nvPr/>
          </p:nvSpPr>
          <p:spPr bwMode="auto">
            <a:xfrm flipH="1">
              <a:off x="4967" y="3178"/>
              <a:ext cx="57" cy="136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39" name="Line 67"/>
            <p:cNvSpPr>
              <a:spLocks noChangeShapeType="1"/>
            </p:cNvSpPr>
            <p:nvPr/>
          </p:nvSpPr>
          <p:spPr bwMode="auto">
            <a:xfrm>
              <a:off x="5149" y="3178"/>
              <a:ext cx="136" cy="136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5176" name="Rectangle 71"/>
            <p:cNvSpPr>
              <a:spLocks noChangeArrowheads="1"/>
            </p:cNvSpPr>
            <p:nvPr/>
          </p:nvSpPr>
          <p:spPr bwMode="auto">
            <a:xfrm>
              <a:off x="2200" y="3278"/>
              <a:ext cx="30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2400" b="1" i="0">
                  <a:solidFill>
                    <a:schemeClr val="bg2"/>
                  </a:solidFill>
                </a:rPr>
                <a:t>…</a:t>
              </a:r>
            </a:p>
          </p:txBody>
        </p:sp>
        <p:sp>
          <p:nvSpPr>
            <p:cNvPr id="5177" name="Rectangle 72"/>
            <p:cNvSpPr>
              <a:spLocks noChangeArrowheads="1"/>
            </p:cNvSpPr>
            <p:nvPr/>
          </p:nvSpPr>
          <p:spPr bwMode="auto">
            <a:xfrm>
              <a:off x="5203" y="3278"/>
              <a:ext cx="30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2400" b="1" i="0">
                  <a:solidFill>
                    <a:schemeClr val="bg2"/>
                  </a:solidFill>
                </a:rPr>
                <a:t>…</a:t>
              </a:r>
            </a:p>
          </p:txBody>
        </p:sp>
        <p:sp>
          <p:nvSpPr>
            <p:cNvPr id="5178" name="Rectangle 73"/>
            <p:cNvSpPr>
              <a:spLocks noChangeArrowheads="1"/>
            </p:cNvSpPr>
            <p:nvPr/>
          </p:nvSpPr>
          <p:spPr bwMode="auto">
            <a:xfrm>
              <a:off x="4241" y="3278"/>
              <a:ext cx="30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2400" b="1" i="0">
                  <a:solidFill>
                    <a:schemeClr val="bg2"/>
                  </a:solidFill>
                </a:rPr>
                <a:t>…</a:t>
              </a:r>
            </a:p>
          </p:txBody>
        </p:sp>
        <p:sp>
          <p:nvSpPr>
            <p:cNvPr id="745546" name="Line 74"/>
            <p:cNvSpPr>
              <a:spLocks noChangeShapeType="1"/>
            </p:cNvSpPr>
            <p:nvPr/>
          </p:nvSpPr>
          <p:spPr bwMode="auto">
            <a:xfrm flipH="1">
              <a:off x="2300" y="3155"/>
              <a:ext cx="175" cy="184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47" name="Line 75"/>
            <p:cNvSpPr>
              <a:spLocks noChangeShapeType="1"/>
            </p:cNvSpPr>
            <p:nvPr/>
          </p:nvSpPr>
          <p:spPr bwMode="auto">
            <a:xfrm flipH="1">
              <a:off x="2472" y="3203"/>
              <a:ext cx="45" cy="136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48" name="Line 76"/>
            <p:cNvSpPr>
              <a:spLocks noChangeShapeType="1"/>
            </p:cNvSpPr>
            <p:nvPr/>
          </p:nvSpPr>
          <p:spPr bwMode="auto">
            <a:xfrm flipH="1">
              <a:off x="4014" y="3155"/>
              <a:ext cx="175" cy="184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49" name="Line 77"/>
            <p:cNvSpPr>
              <a:spLocks noChangeShapeType="1"/>
            </p:cNvSpPr>
            <p:nvPr/>
          </p:nvSpPr>
          <p:spPr bwMode="auto">
            <a:xfrm>
              <a:off x="4241" y="3200"/>
              <a:ext cx="81" cy="121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50" name="Line 78"/>
            <p:cNvSpPr>
              <a:spLocks noChangeShapeType="1"/>
            </p:cNvSpPr>
            <p:nvPr/>
          </p:nvSpPr>
          <p:spPr bwMode="auto">
            <a:xfrm>
              <a:off x="3826" y="3203"/>
              <a:ext cx="7" cy="91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51" name="Line 79"/>
            <p:cNvSpPr>
              <a:spLocks noChangeShapeType="1"/>
            </p:cNvSpPr>
            <p:nvPr/>
          </p:nvSpPr>
          <p:spPr bwMode="auto">
            <a:xfrm>
              <a:off x="3878" y="3203"/>
              <a:ext cx="81" cy="121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52" name="Line 80"/>
            <p:cNvSpPr>
              <a:spLocks noChangeShapeType="1"/>
            </p:cNvSpPr>
            <p:nvPr/>
          </p:nvSpPr>
          <p:spPr bwMode="auto">
            <a:xfrm flipH="1">
              <a:off x="5375" y="3158"/>
              <a:ext cx="90" cy="139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45553" name="Line 81"/>
            <p:cNvSpPr>
              <a:spLocks noChangeShapeType="1"/>
            </p:cNvSpPr>
            <p:nvPr/>
          </p:nvSpPr>
          <p:spPr bwMode="auto">
            <a:xfrm>
              <a:off x="5602" y="3158"/>
              <a:ext cx="81" cy="121"/>
            </a:xfrm>
            <a:prstGeom prst="line">
              <a:avLst/>
            </a:prstGeom>
            <a:grp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5C5A721-CEDC-417A-843F-5DF2F918960F}" type="slidenum">
              <a:rPr lang="en-US" altLang="ko-KR" smtClean="0">
                <a:ea typeface="굴림" charset="-127"/>
              </a:rPr>
              <a:pPr/>
              <a:t>5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6.1 The 0-1 Knapsack Problem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62913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mtClean="0">
                <a:effectLst/>
              </a:rPr>
              <a:t> </a:t>
            </a:r>
            <a:r>
              <a:rPr lang="en-US" altLang="ko-KR" sz="2800" b="1" smtClean="0"/>
              <a:t>Breadth-First Search with Branch and Bound Pruning</a:t>
            </a:r>
            <a:endParaRPr lang="en-US" altLang="ko-KR" sz="2800" smtClean="0">
              <a:effectLst/>
            </a:endParaRPr>
          </a:p>
        </p:txBody>
      </p:sp>
      <p:sp>
        <p:nvSpPr>
          <p:cNvPr id="804868" name="Rectangle 4"/>
          <p:cNvSpPr>
            <a:spLocks noChangeArrowheads="1"/>
          </p:cNvSpPr>
          <p:nvPr/>
        </p:nvSpPr>
        <p:spPr bwMode="auto">
          <a:xfrm>
            <a:off x="5903913" y="2822575"/>
            <a:ext cx="4572000" cy="192360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1400" i="0" dirty="0">
                <a:solidFill>
                  <a:schemeClr val="bg2"/>
                </a:solidFill>
              </a:rPr>
              <a:t>                    p</a:t>
            </a:r>
            <a:r>
              <a:rPr lang="en-US" altLang="ko-KR" sz="1400" i="0" baseline="-25000" dirty="0">
                <a:solidFill>
                  <a:schemeClr val="bg2"/>
                </a:solidFill>
              </a:rPr>
              <a:t>i</a:t>
            </a:r>
            <a:r>
              <a:rPr lang="en-US" altLang="ko-KR" sz="1400" i="0" dirty="0">
                <a:solidFill>
                  <a:schemeClr val="bg2"/>
                </a:solidFill>
              </a:rPr>
              <a:t>       </a:t>
            </a:r>
            <a:r>
              <a:rPr lang="en-US" altLang="ko-KR" sz="1400" i="0" dirty="0" err="1">
                <a:solidFill>
                  <a:schemeClr val="bg2"/>
                </a:solidFill>
              </a:rPr>
              <a:t>w</a:t>
            </a:r>
            <a:r>
              <a:rPr lang="en-US" altLang="ko-KR" sz="1400" i="0" baseline="-25000" dirty="0" err="1">
                <a:solidFill>
                  <a:schemeClr val="bg2"/>
                </a:solidFill>
              </a:rPr>
              <a:t>i</a:t>
            </a:r>
            <a:r>
              <a:rPr lang="en-US" altLang="ko-KR" sz="1400" i="0" dirty="0">
                <a:solidFill>
                  <a:schemeClr val="bg2"/>
                </a:solidFill>
              </a:rPr>
              <a:t>    p</a:t>
            </a:r>
            <a:r>
              <a:rPr lang="en-US" altLang="ko-KR" sz="1400" i="0" baseline="-25000" dirty="0">
                <a:solidFill>
                  <a:schemeClr val="bg2"/>
                </a:solidFill>
              </a:rPr>
              <a:t>i</a:t>
            </a:r>
            <a:r>
              <a:rPr lang="en-US" altLang="ko-KR" sz="1400" i="0" dirty="0">
                <a:solidFill>
                  <a:schemeClr val="bg2"/>
                </a:solidFill>
              </a:rPr>
              <a:t>/</a:t>
            </a:r>
            <a:r>
              <a:rPr lang="en-US" altLang="ko-KR" sz="1400" i="0" dirty="0" err="1">
                <a:solidFill>
                  <a:schemeClr val="bg2"/>
                </a:solidFill>
              </a:rPr>
              <a:t>w</a:t>
            </a:r>
            <a:r>
              <a:rPr lang="en-US" altLang="ko-KR" sz="1400" i="0" baseline="-25000" dirty="0" err="1">
                <a:solidFill>
                  <a:schemeClr val="bg2"/>
                </a:solidFill>
              </a:rPr>
              <a:t>i</a:t>
            </a:r>
            <a:r>
              <a:rPr lang="en-US" altLang="ko-KR" sz="1400" i="0" dirty="0">
                <a:solidFill>
                  <a:schemeClr val="bg2"/>
                </a:solidFill>
              </a:rPr>
              <a:t>  	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 dirty="0">
                <a:solidFill>
                  <a:schemeClr val="bg2"/>
                </a:solidFill>
              </a:rPr>
              <a:t>   item 1 :    40       2       20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 dirty="0">
                <a:solidFill>
                  <a:schemeClr val="bg2"/>
                </a:solidFill>
              </a:rPr>
              <a:t>   item 2 :    30       5         6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 dirty="0">
                <a:solidFill>
                  <a:schemeClr val="bg2"/>
                </a:solidFill>
              </a:rPr>
              <a:t>   item 3 :    50      10        5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 dirty="0">
                <a:solidFill>
                  <a:schemeClr val="bg2"/>
                </a:solidFill>
              </a:rPr>
              <a:t>   item 4 :    10       5         2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 dirty="0">
                <a:solidFill>
                  <a:schemeClr val="bg2"/>
                </a:solidFill>
              </a:rPr>
              <a:t>   W = 16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i="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804870" name="Rectangle 6"/>
          <p:cNvSpPr>
            <a:spLocks noChangeArrowheads="1"/>
          </p:cNvSpPr>
          <p:nvPr/>
        </p:nvSpPr>
        <p:spPr bwMode="auto">
          <a:xfrm>
            <a:off x="4575175" y="2708275"/>
            <a:ext cx="14366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>
                <a:solidFill>
                  <a:schemeClr val="bg2"/>
                </a:solidFill>
              </a:rPr>
              <a:t>Example:</a:t>
            </a:r>
          </a:p>
        </p:txBody>
      </p:sp>
      <p:sp>
        <p:nvSpPr>
          <p:cNvPr id="804872" name="Rectangle 8"/>
          <p:cNvSpPr>
            <a:spLocks noChangeArrowheads="1"/>
          </p:cNvSpPr>
          <p:nvPr/>
        </p:nvSpPr>
        <p:spPr bwMode="auto">
          <a:xfrm>
            <a:off x="755650" y="5534025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Queue: { Node</a:t>
            </a:r>
            <a:r>
              <a:rPr lang="en-US" altLang="ko-KR" i="0" baseline="-25000">
                <a:solidFill>
                  <a:schemeClr val="bg2"/>
                </a:solidFill>
              </a:rPr>
              <a:t>o</a:t>
            </a:r>
            <a:r>
              <a:rPr lang="en-US" altLang="ko-KR" i="0">
                <a:solidFill>
                  <a:schemeClr val="bg2"/>
                </a:solidFill>
              </a:rPr>
              <a:t> }</a:t>
            </a:r>
          </a:p>
        </p:txBody>
      </p:sp>
      <p:sp>
        <p:nvSpPr>
          <p:cNvPr id="804873" name="Rectangle 9"/>
          <p:cNvSpPr>
            <a:spLocks noChangeArrowheads="1"/>
          </p:cNvSpPr>
          <p:nvPr/>
        </p:nvSpPr>
        <p:spPr bwMode="auto">
          <a:xfrm>
            <a:off x="755650" y="4881563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 dirty="0">
                <a:solidFill>
                  <a:schemeClr val="bg2"/>
                </a:solidFill>
              </a:rPr>
              <a:t>Bound on Maximum Possible Profit:     </a:t>
            </a:r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804874" name="Rectangle 10"/>
          <p:cNvSpPr>
            <a:spLocks noChangeArrowheads="1"/>
          </p:cNvSpPr>
          <p:nvPr/>
        </p:nvSpPr>
        <p:spPr bwMode="auto">
          <a:xfrm>
            <a:off x="755650" y="5911850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Current best solution = 0</a:t>
            </a:r>
            <a:endParaRPr lang="en-US" altLang="ko-KR" i="0">
              <a:solidFill>
                <a:schemeClr val="bg2"/>
              </a:solidFill>
              <a:latin typeface="굴림" charset="-127"/>
            </a:endParaRPr>
          </a:p>
        </p:txBody>
      </p:sp>
      <p:sp>
        <p:nvSpPr>
          <p:cNvPr id="804875" name="Rectangle 11"/>
          <p:cNvSpPr>
            <a:spLocks noChangeArrowheads="1"/>
          </p:cNvSpPr>
          <p:nvPr/>
        </p:nvSpPr>
        <p:spPr bwMode="auto">
          <a:xfrm>
            <a:off x="1468438" y="5205413"/>
            <a:ext cx="39036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1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40</a:t>
            </a:r>
            <a:r>
              <a:rPr lang="en-US" altLang="ko-KR" i="0" dirty="0">
                <a:solidFill>
                  <a:schemeClr val="bg2"/>
                </a:solidFill>
              </a:rPr>
              <a:t> + 30 + (50 * 9/10) = 115</a:t>
            </a:r>
            <a:endParaRPr lang="en-US" altLang="ko-KR" sz="2400" dirty="0">
              <a:solidFill>
                <a:schemeClr val="bg2"/>
              </a:solidFill>
            </a:endParaRPr>
          </a:p>
        </p:txBody>
      </p:sp>
      <p:sp>
        <p:nvSpPr>
          <p:cNvPr id="804876" name="Oval 12"/>
          <p:cNvSpPr>
            <a:spLocks noChangeArrowheads="1"/>
          </p:cNvSpPr>
          <p:nvPr/>
        </p:nvSpPr>
        <p:spPr bwMode="auto">
          <a:xfrm>
            <a:off x="1979613" y="2924175"/>
            <a:ext cx="576262" cy="6477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rgbClr val="000000"/>
                </a:solidFill>
                <a:latin typeface="굴림" charset="-127"/>
              </a:rPr>
              <a:t>$0</a:t>
            </a:r>
          </a:p>
          <a:p>
            <a:pPr algn="ctr" eaLnBrk="1" latinLnBrk="1" hangingPunct="1"/>
            <a:r>
              <a:rPr lang="en-US" altLang="ko-KR" sz="1200" b="1" i="0">
                <a:solidFill>
                  <a:srgbClr val="000000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rgbClr val="000000"/>
                </a:solidFill>
                <a:latin typeface="굴림" charset="-127"/>
              </a:rPr>
              <a:t>$115</a:t>
            </a:r>
          </a:p>
        </p:txBody>
      </p:sp>
      <p:sp>
        <p:nvSpPr>
          <p:cNvPr id="804877" name="Text Box 13"/>
          <p:cNvSpPr txBox="1">
            <a:spLocks noChangeArrowheads="1"/>
          </p:cNvSpPr>
          <p:nvPr/>
        </p:nvSpPr>
        <p:spPr bwMode="auto">
          <a:xfrm>
            <a:off x="1258888" y="292417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 i="0">
                <a:solidFill>
                  <a:schemeClr val="bg2"/>
                </a:solidFill>
              </a:rPr>
              <a:t>Node</a:t>
            </a:r>
            <a:r>
              <a:rPr lang="en-US" altLang="ko-KR" sz="1800" b="1" i="0" baseline="-25000">
                <a:solidFill>
                  <a:schemeClr val="bg2"/>
                </a:solidFill>
              </a:rPr>
              <a:t>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8" grpId="0"/>
      <p:bldP spid="804870" grpId="0"/>
      <p:bldP spid="804872" grpId="0"/>
      <p:bldP spid="804873" grpId="0"/>
      <p:bldP spid="804874" grpId="0"/>
      <p:bldP spid="804875" grpId="0"/>
      <p:bldP spid="804876" grpId="0" animBg="1"/>
      <p:bldP spid="8048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04000C-0E9D-4254-9CF9-B087DB73D0D7}" type="slidenum">
              <a:rPr lang="en-US" altLang="ko-KR" smtClean="0">
                <a:ea typeface="굴림" charset="-127"/>
              </a:rPr>
              <a:pPr/>
              <a:t>6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6.1 The 0-1 Knapsack Problem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62913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mtClean="0">
                <a:effectLst/>
              </a:rPr>
              <a:t> </a:t>
            </a:r>
            <a:r>
              <a:rPr lang="en-US" altLang="ko-KR" sz="2800" b="1" smtClean="0"/>
              <a:t>Breadth-First Search with Branch and Bound Pruning</a:t>
            </a:r>
            <a:endParaRPr lang="en-US" altLang="ko-KR" sz="2800" smtClean="0">
              <a:effectLst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5903913" y="2822575"/>
            <a:ext cx="4572000" cy="192360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1400" i="0" dirty="0">
                <a:solidFill>
                  <a:schemeClr val="bg2"/>
                </a:solidFill>
              </a:rPr>
              <a:t>                    p</a:t>
            </a:r>
            <a:r>
              <a:rPr lang="en-US" altLang="ko-KR" sz="1400" i="0" baseline="-25000" dirty="0">
                <a:solidFill>
                  <a:schemeClr val="bg2"/>
                </a:solidFill>
              </a:rPr>
              <a:t>i</a:t>
            </a:r>
            <a:r>
              <a:rPr lang="en-US" altLang="ko-KR" sz="1400" i="0" dirty="0">
                <a:solidFill>
                  <a:schemeClr val="bg2"/>
                </a:solidFill>
              </a:rPr>
              <a:t>       </a:t>
            </a:r>
            <a:r>
              <a:rPr lang="en-US" altLang="ko-KR" sz="1400" i="0" dirty="0" err="1">
                <a:solidFill>
                  <a:schemeClr val="bg2"/>
                </a:solidFill>
              </a:rPr>
              <a:t>w</a:t>
            </a:r>
            <a:r>
              <a:rPr lang="en-US" altLang="ko-KR" sz="1400" i="0" baseline="-25000" dirty="0" err="1">
                <a:solidFill>
                  <a:schemeClr val="bg2"/>
                </a:solidFill>
              </a:rPr>
              <a:t>i</a:t>
            </a:r>
            <a:r>
              <a:rPr lang="en-US" altLang="ko-KR" sz="1400" i="0" dirty="0">
                <a:solidFill>
                  <a:schemeClr val="bg2"/>
                </a:solidFill>
              </a:rPr>
              <a:t>    p</a:t>
            </a:r>
            <a:r>
              <a:rPr lang="en-US" altLang="ko-KR" sz="1400" i="0" baseline="-25000" dirty="0">
                <a:solidFill>
                  <a:schemeClr val="bg2"/>
                </a:solidFill>
              </a:rPr>
              <a:t>i</a:t>
            </a:r>
            <a:r>
              <a:rPr lang="en-US" altLang="ko-KR" sz="1400" i="0" dirty="0">
                <a:solidFill>
                  <a:schemeClr val="bg2"/>
                </a:solidFill>
              </a:rPr>
              <a:t>/</a:t>
            </a:r>
            <a:r>
              <a:rPr lang="en-US" altLang="ko-KR" sz="1400" i="0" dirty="0" err="1">
                <a:solidFill>
                  <a:schemeClr val="bg2"/>
                </a:solidFill>
              </a:rPr>
              <a:t>w</a:t>
            </a:r>
            <a:r>
              <a:rPr lang="en-US" altLang="ko-KR" sz="1400" i="0" baseline="-25000" dirty="0" err="1">
                <a:solidFill>
                  <a:schemeClr val="bg2"/>
                </a:solidFill>
              </a:rPr>
              <a:t>i</a:t>
            </a:r>
            <a:r>
              <a:rPr lang="en-US" altLang="ko-KR" sz="1400" i="0" dirty="0">
                <a:solidFill>
                  <a:schemeClr val="bg2"/>
                </a:solidFill>
              </a:rPr>
              <a:t>  	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 dirty="0">
                <a:solidFill>
                  <a:schemeClr val="bg2"/>
                </a:solidFill>
              </a:rPr>
              <a:t>   item 1 :    40       2       20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 dirty="0">
                <a:solidFill>
                  <a:schemeClr val="bg2"/>
                </a:solidFill>
              </a:rPr>
              <a:t>   item 2 :    30       5         6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 dirty="0">
                <a:solidFill>
                  <a:schemeClr val="bg2"/>
                </a:solidFill>
              </a:rPr>
              <a:t>   item 3 :    50      10        5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 dirty="0">
                <a:solidFill>
                  <a:schemeClr val="bg2"/>
                </a:solidFill>
              </a:rPr>
              <a:t>   item 4 :    10       5         2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 dirty="0">
                <a:solidFill>
                  <a:schemeClr val="bg2"/>
                </a:solidFill>
              </a:rPr>
              <a:t>   W = 16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i="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174" name="Rectangle 34"/>
          <p:cNvSpPr>
            <a:spLocks noChangeArrowheads="1"/>
          </p:cNvSpPr>
          <p:nvPr/>
        </p:nvSpPr>
        <p:spPr bwMode="auto">
          <a:xfrm>
            <a:off x="4572000" y="2708275"/>
            <a:ext cx="14366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>
                <a:solidFill>
                  <a:schemeClr val="bg2"/>
                </a:solidFill>
              </a:rPr>
              <a:t>Example:</a:t>
            </a:r>
          </a:p>
        </p:txBody>
      </p:sp>
      <p:sp>
        <p:nvSpPr>
          <p:cNvPr id="7175" name="Oval 77"/>
          <p:cNvSpPr>
            <a:spLocks noChangeArrowheads="1"/>
          </p:cNvSpPr>
          <p:nvPr/>
        </p:nvSpPr>
        <p:spPr bwMode="auto">
          <a:xfrm>
            <a:off x="2052638" y="2924175"/>
            <a:ext cx="576262" cy="6477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$0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$115</a:t>
            </a:r>
          </a:p>
        </p:txBody>
      </p:sp>
      <p:sp>
        <p:nvSpPr>
          <p:cNvPr id="802895" name="Rectangle 79"/>
          <p:cNvSpPr>
            <a:spLocks noChangeArrowheads="1"/>
          </p:cNvSpPr>
          <p:nvPr/>
        </p:nvSpPr>
        <p:spPr bwMode="auto">
          <a:xfrm>
            <a:off x="614363" y="5607050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Queue: { Node</a:t>
            </a:r>
            <a:r>
              <a:rPr lang="en-US" altLang="ko-KR" i="0" baseline="-25000">
                <a:solidFill>
                  <a:schemeClr val="bg2"/>
                </a:solidFill>
              </a:rPr>
              <a:t>1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2</a:t>
            </a:r>
            <a:r>
              <a:rPr lang="en-US" altLang="ko-KR" i="0">
                <a:solidFill>
                  <a:schemeClr val="bg2"/>
                </a:solidFill>
              </a:rPr>
              <a:t> }</a:t>
            </a:r>
          </a:p>
        </p:txBody>
      </p:sp>
      <p:sp>
        <p:nvSpPr>
          <p:cNvPr id="802896" name="Rectangle 80"/>
          <p:cNvSpPr>
            <a:spLocks noChangeArrowheads="1"/>
          </p:cNvSpPr>
          <p:nvPr/>
        </p:nvSpPr>
        <p:spPr bwMode="auto">
          <a:xfrm>
            <a:off x="614363" y="4652963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Bound on Maximum Possible Profit:       </a:t>
            </a:r>
            <a:endParaRPr lang="en-US" altLang="ko-KR">
              <a:solidFill>
                <a:schemeClr val="bg2"/>
              </a:solidFill>
            </a:endParaRPr>
          </a:p>
        </p:txBody>
      </p:sp>
      <p:sp>
        <p:nvSpPr>
          <p:cNvPr id="802897" name="Rectangle 81"/>
          <p:cNvSpPr>
            <a:spLocks noChangeArrowheads="1"/>
          </p:cNvSpPr>
          <p:nvPr/>
        </p:nvSpPr>
        <p:spPr bwMode="auto">
          <a:xfrm>
            <a:off x="614363" y="5984875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Current best solution = 40</a:t>
            </a:r>
            <a:endParaRPr lang="en-US" altLang="ko-KR" i="0">
              <a:solidFill>
                <a:schemeClr val="bg2"/>
              </a:solidFill>
              <a:latin typeface="굴림" charset="-127"/>
            </a:endParaRP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971550" y="3513138"/>
            <a:ext cx="2930525" cy="930275"/>
            <a:chOff x="612" y="2213"/>
            <a:chExt cx="1846" cy="58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7182" name="Oval 82"/>
            <p:cNvSpPr>
              <a:spLocks noChangeArrowheads="1"/>
            </p:cNvSpPr>
            <p:nvPr/>
          </p:nvSpPr>
          <p:spPr bwMode="auto">
            <a:xfrm>
              <a:off x="1610" y="2341"/>
              <a:ext cx="369" cy="354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82</a:t>
              </a:r>
            </a:p>
          </p:txBody>
        </p:sp>
        <p:sp>
          <p:nvSpPr>
            <p:cNvPr id="7183" name="Oval 83"/>
            <p:cNvSpPr>
              <a:spLocks noChangeArrowheads="1"/>
            </p:cNvSpPr>
            <p:nvPr/>
          </p:nvSpPr>
          <p:spPr bwMode="auto">
            <a:xfrm>
              <a:off x="975" y="2341"/>
              <a:ext cx="375" cy="362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40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2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115</a:t>
              </a:r>
            </a:p>
          </p:txBody>
        </p:sp>
        <p:sp>
          <p:nvSpPr>
            <p:cNvPr id="802900" name="Line 84"/>
            <p:cNvSpPr>
              <a:spLocks noChangeShapeType="1"/>
            </p:cNvSpPr>
            <p:nvPr/>
          </p:nvSpPr>
          <p:spPr bwMode="auto">
            <a:xfrm flipH="1">
              <a:off x="1293" y="2226"/>
              <a:ext cx="143" cy="16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02901" name="Line 85"/>
            <p:cNvSpPr>
              <a:spLocks noChangeShapeType="1"/>
            </p:cNvSpPr>
            <p:nvPr/>
          </p:nvSpPr>
          <p:spPr bwMode="auto">
            <a:xfrm>
              <a:off x="1543" y="2213"/>
              <a:ext cx="158" cy="173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7186" name="Text Box 86"/>
            <p:cNvSpPr txBox="1">
              <a:spLocks noChangeArrowheads="1"/>
            </p:cNvSpPr>
            <p:nvPr/>
          </p:nvSpPr>
          <p:spPr bwMode="auto">
            <a:xfrm>
              <a:off x="612" y="2523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 dirty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7187" name="Text Box 87"/>
            <p:cNvSpPr txBox="1">
              <a:spLocks noChangeArrowheads="1"/>
            </p:cNvSpPr>
            <p:nvPr/>
          </p:nvSpPr>
          <p:spPr bwMode="auto">
            <a:xfrm>
              <a:off x="1882" y="256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2</a:t>
              </a:r>
            </a:p>
          </p:txBody>
        </p:sp>
      </p:grpSp>
      <p:sp>
        <p:nvSpPr>
          <p:cNvPr id="802904" name="Rectangle 88"/>
          <p:cNvSpPr>
            <a:spLocks noChangeArrowheads="1"/>
          </p:cNvSpPr>
          <p:nvPr/>
        </p:nvSpPr>
        <p:spPr bwMode="auto">
          <a:xfrm>
            <a:off x="1327150" y="4941888"/>
            <a:ext cx="3903663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1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40</a:t>
            </a:r>
            <a:r>
              <a:rPr lang="en-US" altLang="ko-KR" i="0" dirty="0">
                <a:solidFill>
                  <a:schemeClr val="bg2"/>
                </a:solidFill>
              </a:rPr>
              <a:t> + 30 + (50 * 9/10) = 115</a:t>
            </a:r>
            <a:endParaRPr lang="en-US" altLang="ko-KR" sz="2400" dirty="0">
              <a:solidFill>
                <a:schemeClr val="bg2"/>
              </a:solidFill>
            </a:endParaRPr>
          </a:p>
        </p:txBody>
      </p:sp>
      <p:sp>
        <p:nvSpPr>
          <p:cNvPr id="802905" name="Rectangle 89"/>
          <p:cNvSpPr>
            <a:spLocks noChangeArrowheads="1"/>
          </p:cNvSpPr>
          <p:nvPr/>
        </p:nvSpPr>
        <p:spPr bwMode="auto">
          <a:xfrm>
            <a:off x="1335088" y="5264150"/>
            <a:ext cx="421461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2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 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i="0" dirty="0">
                <a:solidFill>
                  <a:schemeClr val="bg2"/>
                </a:solidFill>
              </a:rPr>
              <a:t> + 30 + 50  + (10*1/5)  = 82</a:t>
            </a:r>
            <a:endParaRPr lang="en-US" altLang="ko-KR" sz="2400" dirty="0">
              <a:solidFill>
                <a:schemeClr val="bg2"/>
              </a:solidFill>
            </a:endParaRPr>
          </a:p>
        </p:txBody>
      </p:sp>
      <p:sp>
        <p:nvSpPr>
          <p:cNvPr id="20" name="Oval 83"/>
          <p:cNvSpPr>
            <a:spLocks noChangeArrowheads="1"/>
          </p:cNvSpPr>
          <p:nvPr/>
        </p:nvSpPr>
        <p:spPr bwMode="auto">
          <a:xfrm>
            <a:off x="1547795" y="3714752"/>
            <a:ext cx="595313" cy="5746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40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115</a:t>
            </a:r>
          </a:p>
        </p:txBody>
      </p:sp>
      <p:sp>
        <p:nvSpPr>
          <p:cNvPr id="21" name="Oval 82"/>
          <p:cNvSpPr>
            <a:spLocks noChangeArrowheads="1"/>
          </p:cNvSpPr>
          <p:nvPr/>
        </p:nvSpPr>
        <p:spPr bwMode="auto">
          <a:xfrm>
            <a:off x="2557452" y="3724281"/>
            <a:ext cx="585788" cy="5619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82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95" grpId="0"/>
      <p:bldP spid="802896" grpId="0"/>
      <p:bldP spid="802897" grpId="0"/>
      <p:bldP spid="802904" grpId="0"/>
      <p:bldP spid="802905" grpId="0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BBCDA4A-923F-4691-BCD4-77CC909BAEF8}" type="slidenum">
              <a:rPr lang="en-US" altLang="ko-KR" smtClean="0">
                <a:ea typeface="굴림" charset="-127"/>
              </a:rPr>
              <a:pPr/>
              <a:t>7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6.1 The 0-1 Knapsack Problem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62913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mtClean="0">
                <a:effectLst/>
              </a:rPr>
              <a:t> </a:t>
            </a:r>
            <a:r>
              <a:rPr lang="en-US" altLang="ko-KR" sz="2800" b="1" smtClean="0"/>
              <a:t>Breadth-First Search with Branch and Bound Pruning</a:t>
            </a:r>
            <a:endParaRPr lang="en-US" altLang="ko-KR" sz="2800" smtClean="0">
              <a:effectLst/>
            </a:endParaRP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2124075" y="2917825"/>
            <a:ext cx="576263" cy="6477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$0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$115</a:t>
            </a:r>
          </a:p>
        </p:txBody>
      </p:sp>
      <p:sp>
        <p:nvSpPr>
          <p:cNvPr id="806920" name="Rectangle 8"/>
          <p:cNvSpPr>
            <a:spLocks noChangeArrowheads="1"/>
          </p:cNvSpPr>
          <p:nvPr/>
        </p:nvSpPr>
        <p:spPr bwMode="auto">
          <a:xfrm>
            <a:off x="4214813" y="5789613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Queue: { Node</a:t>
            </a:r>
            <a:r>
              <a:rPr lang="en-US" altLang="ko-KR" i="0" baseline="-25000">
                <a:solidFill>
                  <a:schemeClr val="bg2"/>
                </a:solidFill>
              </a:rPr>
              <a:t>3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4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5</a:t>
            </a:r>
            <a:r>
              <a:rPr lang="en-US" altLang="ko-KR" i="0">
                <a:solidFill>
                  <a:schemeClr val="bg2"/>
                </a:solidFill>
              </a:rPr>
              <a:t> }</a:t>
            </a:r>
          </a:p>
        </p:txBody>
      </p:sp>
      <p:sp>
        <p:nvSpPr>
          <p:cNvPr id="806921" name="Rectangle 9"/>
          <p:cNvSpPr>
            <a:spLocks noChangeArrowheads="1"/>
          </p:cNvSpPr>
          <p:nvPr/>
        </p:nvSpPr>
        <p:spPr bwMode="auto">
          <a:xfrm>
            <a:off x="4214813" y="4149725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Bound on Maximum Possible Profit:      </a:t>
            </a:r>
            <a:endParaRPr lang="en-US" altLang="ko-KR">
              <a:solidFill>
                <a:schemeClr val="bg2"/>
              </a:solidFill>
            </a:endParaRPr>
          </a:p>
        </p:txBody>
      </p:sp>
      <p:sp>
        <p:nvSpPr>
          <p:cNvPr id="806922" name="Rectangle 10"/>
          <p:cNvSpPr>
            <a:spLocks noChangeArrowheads="1"/>
          </p:cNvSpPr>
          <p:nvPr/>
        </p:nvSpPr>
        <p:spPr bwMode="auto">
          <a:xfrm>
            <a:off x="4214813" y="6167438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Current best solution = 70</a:t>
            </a:r>
            <a:endParaRPr lang="en-US" altLang="ko-KR" i="0">
              <a:solidFill>
                <a:schemeClr val="bg2"/>
              </a:solidFill>
              <a:latin typeface="굴림" charset="-127"/>
            </a:endParaRPr>
          </a:p>
        </p:txBody>
      </p:sp>
      <p:sp>
        <p:nvSpPr>
          <p:cNvPr id="8201" name="Oval 11"/>
          <p:cNvSpPr>
            <a:spLocks noChangeArrowheads="1"/>
          </p:cNvSpPr>
          <p:nvPr/>
        </p:nvSpPr>
        <p:spPr bwMode="auto">
          <a:xfrm>
            <a:off x="2627313" y="3709988"/>
            <a:ext cx="585787" cy="5619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82</a:t>
            </a:r>
          </a:p>
        </p:txBody>
      </p:sp>
      <p:sp>
        <p:nvSpPr>
          <p:cNvPr id="8202" name="Oval 12"/>
          <p:cNvSpPr>
            <a:spLocks noChangeArrowheads="1"/>
          </p:cNvSpPr>
          <p:nvPr/>
        </p:nvSpPr>
        <p:spPr bwMode="auto">
          <a:xfrm>
            <a:off x="1619250" y="3709988"/>
            <a:ext cx="595313" cy="5746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115</a:t>
            </a:r>
          </a:p>
        </p:txBody>
      </p:sp>
      <p:sp>
        <p:nvSpPr>
          <p:cNvPr id="806925" name="Line 13"/>
          <p:cNvSpPr>
            <a:spLocks noChangeShapeType="1"/>
          </p:cNvSpPr>
          <p:nvPr/>
        </p:nvSpPr>
        <p:spPr bwMode="auto">
          <a:xfrm flipH="1">
            <a:off x="2124075" y="3527425"/>
            <a:ext cx="227013" cy="254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06926" name="Line 14"/>
          <p:cNvSpPr>
            <a:spLocks noChangeShapeType="1"/>
          </p:cNvSpPr>
          <p:nvPr/>
        </p:nvSpPr>
        <p:spPr bwMode="auto">
          <a:xfrm>
            <a:off x="2520950" y="3506788"/>
            <a:ext cx="250825" cy="2746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06929" name="Rectangle 17"/>
          <p:cNvSpPr>
            <a:spLocks noChangeArrowheads="1"/>
          </p:cNvSpPr>
          <p:nvPr/>
        </p:nvSpPr>
        <p:spPr bwMode="auto">
          <a:xfrm>
            <a:off x="4716463" y="4475163"/>
            <a:ext cx="39036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3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40</a:t>
            </a:r>
            <a:r>
              <a:rPr lang="en-US" altLang="ko-KR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30</a:t>
            </a:r>
            <a:r>
              <a:rPr lang="en-US" altLang="ko-KR" i="0" dirty="0">
                <a:solidFill>
                  <a:schemeClr val="bg2"/>
                </a:solidFill>
              </a:rPr>
              <a:t> + (50 * 9/10) = 115</a:t>
            </a:r>
            <a:endParaRPr lang="en-US" altLang="ko-KR" sz="2400" dirty="0">
              <a:solidFill>
                <a:schemeClr val="bg2"/>
              </a:solidFill>
            </a:endParaRPr>
          </a:p>
        </p:txBody>
      </p:sp>
      <p:sp>
        <p:nvSpPr>
          <p:cNvPr id="806930" name="Rectangle 18"/>
          <p:cNvSpPr>
            <a:spLocks noChangeArrowheads="1"/>
          </p:cNvSpPr>
          <p:nvPr/>
        </p:nvSpPr>
        <p:spPr bwMode="auto">
          <a:xfrm>
            <a:off x="4724400" y="4797425"/>
            <a:ext cx="408637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4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40</a:t>
            </a:r>
            <a:r>
              <a:rPr lang="en-US" altLang="ko-KR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i="0" dirty="0">
                <a:solidFill>
                  <a:schemeClr val="bg2"/>
                </a:solidFill>
              </a:rPr>
              <a:t> + 50  + (10*4/5)  = 98</a:t>
            </a:r>
            <a:endParaRPr lang="en-US" altLang="ko-KR" sz="2400" dirty="0">
              <a:solidFill>
                <a:schemeClr val="bg2"/>
              </a:solidFill>
            </a:endParaRPr>
          </a:p>
        </p:txBody>
      </p:sp>
      <p:sp>
        <p:nvSpPr>
          <p:cNvPr id="8207" name="Rectangle 19"/>
          <p:cNvSpPr>
            <a:spLocks noChangeArrowheads="1"/>
          </p:cNvSpPr>
          <p:nvPr/>
        </p:nvSpPr>
        <p:spPr bwMode="auto">
          <a:xfrm>
            <a:off x="5903913" y="2606675"/>
            <a:ext cx="4572000" cy="192360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                 p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     w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  p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/w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	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1 :    40       2       20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2 :    30       5         6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3 :    50      10        5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4 :    10       5         2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W = 16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8208" name="Rectangle 20"/>
          <p:cNvSpPr>
            <a:spLocks noChangeArrowheads="1"/>
          </p:cNvSpPr>
          <p:nvPr/>
        </p:nvSpPr>
        <p:spPr bwMode="auto">
          <a:xfrm>
            <a:off x="4572000" y="2492375"/>
            <a:ext cx="14366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>
                <a:solidFill>
                  <a:schemeClr val="bg2"/>
                </a:solidFill>
              </a:rPr>
              <a:t>Example: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777875" y="4241800"/>
            <a:ext cx="1755775" cy="1058863"/>
            <a:chOff x="490" y="2672"/>
            <a:chExt cx="1106" cy="667"/>
          </a:xfrm>
        </p:grpSpPr>
        <p:sp>
          <p:nvSpPr>
            <p:cNvPr id="8222" name="Oval 21"/>
            <p:cNvSpPr>
              <a:spLocks noChangeArrowheads="1"/>
            </p:cNvSpPr>
            <p:nvPr/>
          </p:nvSpPr>
          <p:spPr bwMode="auto">
            <a:xfrm>
              <a:off x="1066" y="2787"/>
              <a:ext cx="369" cy="35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40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2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98</a:t>
              </a:r>
            </a:p>
          </p:txBody>
        </p:sp>
        <p:sp>
          <p:nvSpPr>
            <p:cNvPr id="8223" name="Oval 22"/>
            <p:cNvSpPr>
              <a:spLocks noChangeArrowheads="1"/>
            </p:cNvSpPr>
            <p:nvPr/>
          </p:nvSpPr>
          <p:spPr bwMode="auto">
            <a:xfrm>
              <a:off x="612" y="2787"/>
              <a:ext cx="375" cy="36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70</a:t>
              </a:r>
            </a:p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7</a:t>
              </a:r>
            </a:p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115</a:t>
              </a:r>
            </a:p>
          </p:txBody>
        </p:sp>
        <p:sp>
          <p:nvSpPr>
            <p:cNvPr id="806935" name="Line 23"/>
            <p:cNvSpPr>
              <a:spLocks noChangeShapeType="1"/>
            </p:cNvSpPr>
            <p:nvPr/>
          </p:nvSpPr>
          <p:spPr bwMode="auto">
            <a:xfrm flipH="1">
              <a:off x="930" y="2672"/>
              <a:ext cx="143" cy="1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06936" name="Line 24"/>
            <p:cNvSpPr>
              <a:spLocks noChangeShapeType="1"/>
            </p:cNvSpPr>
            <p:nvPr/>
          </p:nvSpPr>
          <p:spPr bwMode="auto">
            <a:xfrm>
              <a:off x="1202" y="2704"/>
              <a:ext cx="90" cy="9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226" name="Text Box 25"/>
            <p:cNvSpPr txBox="1">
              <a:spLocks noChangeArrowheads="1"/>
            </p:cNvSpPr>
            <p:nvPr/>
          </p:nvSpPr>
          <p:spPr bwMode="auto">
            <a:xfrm>
              <a:off x="490" y="310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8227" name="Text Box 31"/>
            <p:cNvSpPr txBox="1">
              <a:spLocks noChangeArrowheads="1"/>
            </p:cNvSpPr>
            <p:nvPr/>
          </p:nvSpPr>
          <p:spPr bwMode="auto">
            <a:xfrm>
              <a:off x="1020" y="310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4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362200" y="4221163"/>
            <a:ext cx="1778000" cy="1087437"/>
            <a:chOff x="1488" y="2659"/>
            <a:chExt cx="1120" cy="68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8216" name="Text Box 26"/>
            <p:cNvSpPr txBox="1">
              <a:spLocks noChangeArrowheads="1"/>
            </p:cNvSpPr>
            <p:nvPr/>
          </p:nvSpPr>
          <p:spPr bwMode="auto">
            <a:xfrm>
              <a:off x="1488" y="3113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8217" name="Oval 27"/>
            <p:cNvSpPr>
              <a:spLocks noChangeArrowheads="1"/>
            </p:cNvSpPr>
            <p:nvPr/>
          </p:nvSpPr>
          <p:spPr bwMode="auto">
            <a:xfrm>
              <a:off x="2012" y="2804"/>
              <a:ext cx="369" cy="354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60</a:t>
              </a:r>
            </a:p>
          </p:txBody>
        </p:sp>
        <p:sp>
          <p:nvSpPr>
            <p:cNvPr id="8218" name="Oval 28"/>
            <p:cNvSpPr>
              <a:spLocks noChangeArrowheads="1"/>
            </p:cNvSpPr>
            <p:nvPr/>
          </p:nvSpPr>
          <p:spPr bwMode="auto">
            <a:xfrm>
              <a:off x="1519" y="2796"/>
              <a:ext cx="375" cy="362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30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5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82</a:t>
              </a:r>
            </a:p>
          </p:txBody>
        </p:sp>
        <p:sp>
          <p:nvSpPr>
            <p:cNvPr id="806941" name="Line 29"/>
            <p:cNvSpPr>
              <a:spLocks noChangeShapeType="1"/>
            </p:cNvSpPr>
            <p:nvPr/>
          </p:nvSpPr>
          <p:spPr bwMode="auto">
            <a:xfrm flipH="1">
              <a:off x="1655" y="2659"/>
              <a:ext cx="143" cy="160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06942" name="Line 30"/>
            <p:cNvSpPr>
              <a:spLocks noChangeShapeType="1"/>
            </p:cNvSpPr>
            <p:nvPr/>
          </p:nvSpPr>
          <p:spPr bwMode="auto">
            <a:xfrm>
              <a:off x="1973" y="2659"/>
              <a:ext cx="158" cy="173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221" name="Text Box 32"/>
            <p:cNvSpPr txBox="1">
              <a:spLocks noChangeArrowheads="1"/>
            </p:cNvSpPr>
            <p:nvPr/>
          </p:nvSpPr>
          <p:spPr bwMode="auto">
            <a:xfrm>
              <a:off x="2032" y="310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8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800" b="1" i="0" baseline="-25000">
                  <a:solidFill>
                    <a:schemeClr val="bg2"/>
                  </a:solidFill>
                </a:rPr>
                <a:t>6</a:t>
              </a:r>
            </a:p>
          </p:txBody>
        </p:sp>
      </p:grpSp>
      <p:sp>
        <p:nvSpPr>
          <p:cNvPr id="806945" name="Rectangle 33"/>
          <p:cNvSpPr>
            <a:spLocks noChangeArrowheads="1"/>
          </p:cNvSpPr>
          <p:nvPr/>
        </p:nvSpPr>
        <p:spPr bwMode="auto">
          <a:xfrm>
            <a:off x="4721225" y="5124450"/>
            <a:ext cx="408637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5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 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30</a:t>
            </a:r>
            <a:r>
              <a:rPr lang="en-US" altLang="ko-KR" i="0" dirty="0">
                <a:solidFill>
                  <a:schemeClr val="bg2"/>
                </a:solidFill>
              </a:rPr>
              <a:t> + 50+(10 * 1/5) = 82</a:t>
            </a:r>
            <a:endParaRPr lang="en-US" altLang="ko-KR" sz="2400" dirty="0">
              <a:solidFill>
                <a:schemeClr val="bg2"/>
              </a:solidFill>
            </a:endParaRPr>
          </a:p>
        </p:txBody>
      </p:sp>
      <p:sp>
        <p:nvSpPr>
          <p:cNvPr id="806946" name="Rectangle 34"/>
          <p:cNvSpPr>
            <a:spLocks noChangeArrowheads="1"/>
          </p:cNvSpPr>
          <p:nvPr/>
        </p:nvSpPr>
        <p:spPr bwMode="auto">
          <a:xfrm>
            <a:off x="4729163" y="5446713"/>
            <a:ext cx="3525324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6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 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i="0" dirty="0">
                <a:solidFill>
                  <a:schemeClr val="bg2"/>
                </a:solidFill>
              </a:rPr>
              <a:t> + 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i="0" dirty="0">
                <a:solidFill>
                  <a:schemeClr val="bg2"/>
                </a:solidFill>
              </a:rPr>
              <a:t> + 50  + 10  = 60</a:t>
            </a:r>
            <a:endParaRPr lang="en-US" altLang="ko-KR" sz="2400" dirty="0">
              <a:solidFill>
                <a:schemeClr val="bg2"/>
              </a:solidFill>
            </a:endParaRPr>
          </a:p>
        </p:txBody>
      </p:sp>
      <p:sp>
        <p:nvSpPr>
          <p:cNvPr id="806958" name="Oval 46"/>
          <p:cNvSpPr>
            <a:spLocks noChangeArrowheads="1"/>
          </p:cNvSpPr>
          <p:nvPr/>
        </p:nvSpPr>
        <p:spPr bwMode="auto">
          <a:xfrm>
            <a:off x="1692275" y="4429132"/>
            <a:ext cx="585788" cy="5619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98</a:t>
            </a:r>
          </a:p>
        </p:txBody>
      </p:sp>
      <p:sp>
        <p:nvSpPr>
          <p:cNvPr id="806959" name="Oval 47"/>
          <p:cNvSpPr>
            <a:spLocks noChangeArrowheads="1"/>
          </p:cNvSpPr>
          <p:nvPr/>
        </p:nvSpPr>
        <p:spPr bwMode="auto">
          <a:xfrm>
            <a:off x="971550" y="4430719"/>
            <a:ext cx="595313" cy="5746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70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7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115</a:t>
            </a:r>
          </a:p>
        </p:txBody>
      </p:sp>
      <p:sp>
        <p:nvSpPr>
          <p:cNvPr id="806971" name="Oval 59"/>
          <p:cNvSpPr>
            <a:spLocks noChangeArrowheads="1"/>
          </p:cNvSpPr>
          <p:nvPr/>
        </p:nvSpPr>
        <p:spPr bwMode="auto">
          <a:xfrm>
            <a:off x="2411413" y="4443419"/>
            <a:ext cx="585787" cy="5619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30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5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82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0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0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20" grpId="0"/>
      <p:bldP spid="806921" grpId="0"/>
      <p:bldP spid="806922" grpId="0"/>
      <p:bldP spid="806929" grpId="0"/>
      <p:bldP spid="806930" grpId="0"/>
      <p:bldP spid="806945" grpId="0"/>
      <p:bldP spid="806946" grpId="0"/>
      <p:bldP spid="806958" grpId="0" animBg="1"/>
      <p:bldP spid="806959" grpId="0" animBg="1"/>
      <p:bldP spid="8069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678DA2F-0A31-429A-A18C-7D4226711FB7}" type="slidenum">
              <a:rPr lang="en-US" altLang="ko-KR" smtClean="0">
                <a:ea typeface="굴림" charset="-127"/>
              </a:rPr>
              <a:pPr/>
              <a:t>8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6.1 The 0-1 Knapsack Problem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62913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mtClean="0">
                <a:effectLst/>
              </a:rPr>
              <a:t> </a:t>
            </a:r>
            <a:r>
              <a:rPr lang="en-US" altLang="ko-KR" sz="2800" b="1" smtClean="0"/>
              <a:t>Breadth-First Search with Branch and Bound Pruning</a:t>
            </a:r>
            <a:endParaRPr lang="en-US" altLang="ko-KR" sz="2800" smtClean="0">
              <a:effectLst/>
            </a:endParaRPr>
          </a:p>
        </p:txBody>
      </p:sp>
      <p:sp>
        <p:nvSpPr>
          <p:cNvPr id="808965" name="Rectangle 5"/>
          <p:cNvSpPr>
            <a:spLocks noChangeArrowheads="1"/>
          </p:cNvSpPr>
          <p:nvPr/>
        </p:nvSpPr>
        <p:spPr bwMode="auto">
          <a:xfrm>
            <a:off x="468313" y="5789613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Queue: { Node</a:t>
            </a:r>
            <a:r>
              <a:rPr lang="en-US" altLang="ko-KR" i="0" baseline="-25000">
                <a:solidFill>
                  <a:schemeClr val="bg2"/>
                </a:solidFill>
              </a:rPr>
              <a:t>8</a:t>
            </a:r>
            <a:r>
              <a:rPr lang="en-US" altLang="ko-KR" i="0">
                <a:solidFill>
                  <a:schemeClr val="bg2"/>
                </a:solidFill>
              </a:rPr>
              <a:t> , Node</a:t>
            </a:r>
            <a:r>
              <a:rPr lang="en-US" altLang="ko-KR" i="0" baseline="-25000">
                <a:solidFill>
                  <a:schemeClr val="bg2"/>
                </a:solidFill>
              </a:rPr>
              <a:t>9</a:t>
            </a:r>
            <a:r>
              <a:rPr lang="en-US" altLang="ko-KR" i="0">
                <a:solidFill>
                  <a:schemeClr val="bg2"/>
                </a:solidFill>
              </a:rPr>
              <a:t>  }</a:t>
            </a:r>
          </a:p>
        </p:txBody>
      </p:sp>
      <p:sp>
        <p:nvSpPr>
          <p:cNvPr id="808966" name="Rectangle 6"/>
          <p:cNvSpPr>
            <a:spLocks noChangeArrowheads="1"/>
          </p:cNvSpPr>
          <p:nvPr/>
        </p:nvSpPr>
        <p:spPr bwMode="auto">
          <a:xfrm>
            <a:off x="4214813" y="4149725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Bound on Maximum Possible Profit:      </a:t>
            </a:r>
            <a:endParaRPr lang="en-US" altLang="ko-KR">
              <a:solidFill>
                <a:schemeClr val="bg2"/>
              </a:solidFill>
            </a:endParaRPr>
          </a:p>
        </p:txBody>
      </p:sp>
      <p:sp>
        <p:nvSpPr>
          <p:cNvPr id="808967" name="Rectangle 7"/>
          <p:cNvSpPr>
            <a:spLocks noChangeArrowheads="1"/>
          </p:cNvSpPr>
          <p:nvPr/>
        </p:nvSpPr>
        <p:spPr bwMode="auto">
          <a:xfrm>
            <a:off x="468313" y="6167438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 dirty="0">
                <a:solidFill>
                  <a:schemeClr val="bg2"/>
                </a:solidFill>
              </a:rPr>
              <a:t>Current best solution = </a:t>
            </a:r>
            <a:r>
              <a:rPr lang="en-US" altLang="ko-KR" i="0" dirty="0">
                <a:solidFill>
                  <a:schemeClr val="bg1"/>
                </a:solidFill>
              </a:rPr>
              <a:t>90</a:t>
            </a:r>
            <a:endParaRPr lang="en-US" altLang="ko-KR" i="0" dirty="0">
              <a:solidFill>
                <a:schemeClr val="bg1"/>
              </a:solidFill>
              <a:latin typeface="굴림" charset="-127"/>
            </a:endParaRPr>
          </a:p>
        </p:txBody>
      </p:sp>
      <p:sp>
        <p:nvSpPr>
          <p:cNvPr id="808972" name="Rectangle 12"/>
          <p:cNvSpPr>
            <a:spLocks noChangeArrowheads="1"/>
          </p:cNvSpPr>
          <p:nvPr/>
        </p:nvSpPr>
        <p:spPr bwMode="auto">
          <a:xfrm>
            <a:off x="4716463" y="4475163"/>
            <a:ext cx="266130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7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0 (overweight)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808973" name="Rectangle 13"/>
          <p:cNvSpPr>
            <a:spLocks noChangeArrowheads="1"/>
          </p:cNvSpPr>
          <p:nvPr/>
        </p:nvSpPr>
        <p:spPr bwMode="auto">
          <a:xfrm>
            <a:off x="4724400" y="4797425"/>
            <a:ext cx="352692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8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40</a:t>
            </a:r>
            <a:r>
              <a:rPr lang="en-US" altLang="ko-KR" i="0" dirty="0">
                <a:solidFill>
                  <a:schemeClr val="bg1"/>
                </a:solidFill>
              </a:rPr>
              <a:t> </a:t>
            </a:r>
            <a:r>
              <a:rPr lang="en-US" altLang="ko-KR" i="0" dirty="0">
                <a:solidFill>
                  <a:schemeClr val="bg2"/>
                </a:solidFill>
              </a:rPr>
              <a:t>+  </a:t>
            </a:r>
            <a:r>
              <a:rPr lang="en-US" altLang="ko-KR" b="1" i="0" dirty="0">
                <a:solidFill>
                  <a:schemeClr val="bg1"/>
                </a:solidFill>
              </a:rPr>
              <a:t>30</a:t>
            </a:r>
            <a:r>
              <a:rPr lang="en-US" altLang="ko-KR" b="1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i="0" dirty="0">
                <a:solidFill>
                  <a:schemeClr val="bg2"/>
                </a:solidFill>
              </a:rPr>
              <a:t>  + 10  = 80</a:t>
            </a:r>
            <a:endParaRPr lang="en-US" altLang="ko-KR" sz="2400" dirty="0">
              <a:solidFill>
                <a:schemeClr val="bg2"/>
              </a:solidFill>
            </a:endParaRPr>
          </a:p>
        </p:txBody>
      </p:sp>
      <p:sp>
        <p:nvSpPr>
          <p:cNvPr id="9226" name="Rectangle 14"/>
          <p:cNvSpPr>
            <a:spLocks noChangeArrowheads="1"/>
          </p:cNvSpPr>
          <p:nvPr/>
        </p:nvSpPr>
        <p:spPr bwMode="auto">
          <a:xfrm>
            <a:off x="5903913" y="2606675"/>
            <a:ext cx="4572000" cy="192360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                 p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     w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  p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/w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	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1 :    40       2       20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2 :    30       5         6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3 :    50      10        5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4 :    10       5         2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W = 16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9227" name="Rectangle 15"/>
          <p:cNvSpPr>
            <a:spLocks noChangeArrowheads="1"/>
          </p:cNvSpPr>
          <p:nvPr/>
        </p:nvSpPr>
        <p:spPr bwMode="auto">
          <a:xfrm>
            <a:off x="4572000" y="2492375"/>
            <a:ext cx="14366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>
                <a:solidFill>
                  <a:schemeClr val="bg2"/>
                </a:solidFill>
              </a:rPr>
              <a:t>Example:</a:t>
            </a:r>
          </a:p>
        </p:txBody>
      </p:sp>
      <p:sp>
        <p:nvSpPr>
          <p:cNvPr id="808988" name="Rectangle 28"/>
          <p:cNvSpPr>
            <a:spLocks noChangeArrowheads="1"/>
          </p:cNvSpPr>
          <p:nvPr/>
        </p:nvSpPr>
        <p:spPr bwMode="auto">
          <a:xfrm>
            <a:off x="4721225" y="5124450"/>
            <a:ext cx="408637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9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  </a:t>
            </a:r>
            <a:r>
              <a:rPr lang="en-US" altLang="ko-KR" b="1" i="0" dirty="0">
                <a:solidFill>
                  <a:schemeClr val="bg1"/>
                </a:solidFill>
              </a:rPr>
              <a:t>40</a:t>
            </a:r>
            <a:r>
              <a:rPr lang="en-US" altLang="ko-KR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50</a:t>
            </a:r>
            <a:r>
              <a:rPr lang="en-US" altLang="ko-KR" i="0" dirty="0">
                <a:solidFill>
                  <a:schemeClr val="bg2"/>
                </a:solidFill>
              </a:rPr>
              <a:t>+(10 * 4/5) = 98</a:t>
            </a:r>
          </a:p>
        </p:txBody>
      </p:sp>
      <p:sp>
        <p:nvSpPr>
          <p:cNvPr id="808989" name="Rectangle 29"/>
          <p:cNvSpPr>
            <a:spLocks noChangeArrowheads="1"/>
          </p:cNvSpPr>
          <p:nvPr/>
        </p:nvSpPr>
        <p:spPr bwMode="auto">
          <a:xfrm>
            <a:off x="4729163" y="5446713"/>
            <a:ext cx="3546164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10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 </a:t>
            </a:r>
            <a:r>
              <a:rPr lang="en-US" altLang="ko-KR" b="1" i="0" dirty="0">
                <a:solidFill>
                  <a:schemeClr val="bg1"/>
                </a:solidFill>
              </a:rPr>
              <a:t>40</a:t>
            </a:r>
            <a:r>
              <a:rPr lang="en-US" altLang="ko-KR" i="0" dirty="0">
                <a:solidFill>
                  <a:schemeClr val="bg2"/>
                </a:solidFill>
              </a:rPr>
              <a:t> + 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i="0" dirty="0">
                <a:solidFill>
                  <a:schemeClr val="bg1"/>
                </a:solidFill>
              </a:rPr>
              <a:t> </a:t>
            </a:r>
            <a:r>
              <a:rPr lang="en-US" altLang="ko-KR" i="0" dirty="0">
                <a:solidFill>
                  <a:schemeClr val="bg2"/>
                </a:solidFill>
              </a:rPr>
              <a:t> + 10  = 50</a:t>
            </a:r>
          </a:p>
        </p:txBody>
      </p:sp>
      <p:sp>
        <p:nvSpPr>
          <p:cNvPr id="9230" name="Oval 4"/>
          <p:cNvSpPr>
            <a:spLocks noChangeArrowheads="1"/>
          </p:cNvSpPr>
          <p:nvPr/>
        </p:nvSpPr>
        <p:spPr bwMode="auto">
          <a:xfrm>
            <a:off x="2035175" y="2917825"/>
            <a:ext cx="508000" cy="5476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$0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$115</a:t>
            </a:r>
          </a:p>
        </p:txBody>
      </p:sp>
      <p:sp>
        <p:nvSpPr>
          <p:cNvPr id="9231" name="Oval 8"/>
          <p:cNvSpPr>
            <a:spLocks noChangeArrowheads="1"/>
          </p:cNvSpPr>
          <p:nvPr/>
        </p:nvSpPr>
        <p:spPr bwMode="auto">
          <a:xfrm>
            <a:off x="2478088" y="3587750"/>
            <a:ext cx="515937" cy="4762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82</a:t>
            </a:r>
          </a:p>
        </p:txBody>
      </p:sp>
      <p:sp>
        <p:nvSpPr>
          <p:cNvPr id="9232" name="Oval 9"/>
          <p:cNvSpPr>
            <a:spLocks noChangeArrowheads="1"/>
          </p:cNvSpPr>
          <p:nvPr/>
        </p:nvSpPr>
        <p:spPr bwMode="auto">
          <a:xfrm>
            <a:off x="1590675" y="3587750"/>
            <a:ext cx="523875" cy="4873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115</a:t>
            </a:r>
          </a:p>
        </p:txBody>
      </p:sp>
      <p:sp>
        <p:nvSpPr>
          <p:cNvPr id="808970" name="Line 10"/>
          <p:cNvSpPr>
            <a:spLocks noChangeShapeType="1"/>
          </p:cNvSpPr>
          <p:nvPr/>
        </p:nvSpPr>
        <p:spPr bwMode="auto">
          <a:xfrm flipH="1">
            <a:off x="2035175" y="3433763"/>
            <a:ext cx="200025" cy="214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08971" name="Line 11"/>
          <p:cNvSpPr>
            <a:spLocks noChangeShapeType="1"/>
          </p:cNvSpPr>
          <p:nvPr/>
        </p:nvSpPr>
        <p:spPr bwMode="auto">
          <a:xfrm>
            <a:off x="2384425" y="3416300"/>
            <a:ext cx="220663" cy="231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9235" name="Oval 16"/>
          <p:cNvSpPr>
            <a:spLocks noChangeArrowheads="1"/>
          </p:cNvSpPr>
          <p:nvPr/>
        </p:nvSpPr>
        <p:spPr bwMode="auto">
          <a:xfrm>
            <a:off x="1655763" y="4192588"/>
            <a:ext cx="514350" cy="474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98</a:t>
            </a:r>
          </a:p>
        </p:txBody>
      </p:sp>
      <p:sp>
        <p:nvSpPr>
          <p:cNvPr id="9236" name="Oval 17"/>
          <p:cNvSpPr>
            <a:spLocks noChangeArrowheads="1"/>
          </p:cNvSpPr>
          <p:nvPr/>
        </p:nvSpPr>
        <p:spPr bwMode="auto">
          <a:xfrm>
            <a:off x="1020763" y="4192588"/>
            <a:ext cx="523875" cy="4857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70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7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115</a:t>
            </a:r>
          </a:p>
        </p:txBody>
      </p:sp>
      <p:sp>
        <p:nvSpPr>
          <p:cNvPr id="808978" name="Line 18"/>
          <p:cNvSpPr>
            <a:spLocks noChangeShapeType="1"/>
          </p:cNvSpPr>
          <p:nvPr/>
        </p:nvSpPr>
        <p:spPr bwMode="auto">
          <a:xfrm flipH="1">
            <a:off x="1465263" y="4038600"/>
            <a:ext cx="200025" cy="214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08979" name="Line 19"/>
          <p:cNvSpPr>
            <a:spLocks noChangeShapeType="1"/>
          </p:cNvSpPr>
          <p:nvPr/>
        </p:nvSpPr>
        <p:spPr bwMode="auto">
          <a:xfrm>
            <a:off x="1844675" y="4081463"/>
            <a:ext cx="127000" cy="1222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9239" name="Oval 22"/>
          <p:cNvSpPr>
            <a:spLocks noChangeArrowheads="1"/>
          </p:cNvSpPr>
          <p:nvPr/>
        </p:nvSpPr>
        <p:spPr bwMode="auto">
          <a:xfrm>
            <a:off x="2976563" y="4214813"/>
            <a:ext cx="515937" cy="4762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60</a:t>
            </a:r>
          </a:p>
        </p:txBody>
      </p:sp>
      <p:sp>
        <p:nvSpPr>
          <p:cNvPr id="9240" name="Oval 23"/>
          <p:cNvSpPr>
            <a:spLocks noChangeArrowheads="1"/>
          </p:cNvSpPr>
          <p:nvPr/>
        </p:nvSpPr>
        <p:spPr bwMode="auto">
          <a:xfrm>
            <a:off x="2287588" y="4205288"/>
            <a:ext cx="523875" cy="4857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30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5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82</a:t>
            </a:r>
          </a:p>
        </p:txBody>
      </p:sp>
      <p:sp>
        <p:nvSpPr>
          <p:cNvPr id="808984" name="Line 24"/>
          <p:cNvSpPr>
            <a:spLocks noChangeShapeType="1"/>
          </p:cNvSpPr>
          <p:nvPr/>
        </p:nvSpPr>
        <p:spPr bwMode="auto">
          <a:xfrm flipH="1">
            <a:off x="2478088" y="4021138"/>
            <a:ext cx="200025" cy="214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08985" name="Line 25"/>
          <p:cNvSpPr>
            <a:spLocks noChangeShapeType="1"/>
          </p:cNvSpPr>
          <p:nvPr/>
        </p:nvSpPr>
        <p:spPr bwMode="auto">
          <a:xfrm>
            <a:off x="2922588" y="4021138"/>
            <a:ext cx="220662" cy="231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07950" y="4568825"/>
            <a:ext cx="1409700" cy="1069975"/>
            <a:chOff x="68" y="2878"/>
            <a:chExt cx="888" cy="674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9262" name="Group 52"/>
            <p:cNvGrpSpPr>
              <a:grpSpLocks/>
            </p:cNvGrpSpPr>
            <p:nvPr/>
          </p:nvGrpSpPr>
          <p:grpSpPr bwMode="auto">
            <a:xfrm>
              <a:off x="68" y="2878"/>
              <a:ext cx="821" cy="674"/>
              <a:chOff x="68" y="2878"/>
              <a:chExt cx="821" cy="674"/>
            </a:xfrm>
            <a:grpFill/>
          </p:grpSpPr>
          <p:sp>
            <p:nvSpPr>
              <p:cNvPr id="9264" name="Oval 30"/>
              <p:cNvSpPr>
                <a:spLocks noChangeArrowheads="1"/>
              </p:cNvSpPr>
              <p:nvPr/>
            </p:nvSpPr>
            <p:spPr bwMode="auto">
              <a:xfrm>
                <a:off x="564" y="3025"/>
                <a:ext cx="325" cy="300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latinLnBrk="1" hangingPunct="1"/>
                <a:r>
                  <a:rPr lang="en-US" altLang="ko-KR" sz="1200" b="1" i="0">
                    <a:solidFill>
                      <a:schemeClr val="bg2"/>
                    </a:solidFill>
                    <a:latin typeface="굴림" charset="-127"/>
                  </a:rPr>
                  <a:t>70</a:t>
                </a:r>
              </a:p>
              <a:p>
                <a:pPr algn="ctr" eaLnBrk="1" latinLnBrk="1" hangingPunct="1"/>
                <a:r>
                  <a:rPr lang="en-US" altLang="ko-KR" sz="1200" b="1" i="0">
                    <a:solidFill>
                      <a:schemeClr val="bg2"/>
                    </a:solidFill>
                    <a:latin typeface="굴림" charset="-127"/>
                  </a:rPr>
                  <a:t>7</a:t>
                </a:r>
              </a:p>
              <a:p>
                <a:pPr algn="ctr" eaLnBrk="1" latinLnBrk="1" hangingPunct="1"/>
                <a:r>
                  <a:rPr lang="en-US" altLang="ko-KR" sz="1200" b="1" i="0">
                    <a:solidFill>
                      <a:schemeClr val="bg2"/>
                    </a:solidFill>
                    <a:latin typeface="굴림" charset="-127"/>
                  </a:rPr>
                  <a:t>80</a:t>
                </a:r>
              </a:p>
            </p:txBody>
          </p:sp>
          <p:sp>
            <p:nvSpPr>
              <p:cNvPr id="9265" name="Oval 31"/>
              <p:cNvSpPr>
                <a:spLocks noChangeArrowheads="1"/>
              </p:cNvSpPr>
              <p:nvPr/>
            </p:nvSpPr>
            <p:spPr bwMode="auto">
              <a:xfrm>
                <a:off x="204" y="3025"/>
                <a:ext cx="330" cy="306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latinLnBrk="1" hangingPunct="1"/>
                <a:r>
                  <a:rPr lang="en-US" altLang="ko-KR" sz="1200" b="1" i="0">
                    <a:solidFill>
                      <a:schemeClr val="bg2"/>
                    </a:solidFill>
                    <a:latin typeface="굴림" charset="-127"/>
                  </a:rPr>
                  <a:t>120</a:t>
                </a:r>
              </a:p>
              <a:p>
                <a:pPr algn="ctr" eaLnBrk="1" latinLnBrk="1" hangingPunct="1"/>
                <a:r>
                  <a:rPr lang="en-US" altLang="ko-KR" sz="1200" b="1" i="0">
                    <a:solidFill>
                      <a:schemeClr val="bg2"/>
                    </a:solidFill>
                    <a:latin typeface="굴림" charset="-127"/>
                  </a:rPr>
                  <a:t>17</a:t>
                </a:r>
              </a:p>
              <a:p>
                <a:pPr algn="ctr" eaLnBrk="1" latinLnBrk="1" hangingPunct="1"/>
                <a:r>
                  <a:rPr lang="en-US" altLang="ko-KR" sz="1200" b="1" i="0">
                    <a:solidFill>
                      <a:schemeClr val="bg2"/>
                    </a:solidFill>
                    <a:latin typeface="굴림" charset="-127"/>
                  </a:rPr>
                  <a:t>0</a:t>
                </a:r>
              </a:p>
            </p:txBody>
          </p:sp>
          <p:sp>
            <p:nvSpPr>
              <p:cNvPr id="808992" name="Line 32"/>
              <p:cNvSpPr>
                <a:spLocks noChangeShapeType="1"/>
              </p:cNvSpPr>
              <p:nvPr/>
            </p:nvSpPr>
            <p:spPr bwMode="auto">
              <a:xfrm flipH="1">
                <a:off x="484" y="2878"/>
                <a:ext cx="165" cy="192"/>
              </a:xfrm>
              <a:prstGeom prst="lin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굴림" pitchFamily="50" charset="-127"/>
                </a:endParaRPr>
              </a:p>
            </p:txBody>
          </p:sp>
          <p:sp>
            <p:nvSpPr>
              <p:cNvPr id="808993" name="Line 33"/>
              <p:cNvSpPr>
                <a:spLocks noChangeShapeType="1"/>
              </p:cNvSpPr>
              <p:nvPr/>
            </p:nvSpPr>
            <p:spPr bwMode="auto">
              <a:xfrm>
                <a:off x="723" y="2917"/>
                <a:ext cx="40" cy="115"/>
              </a:xfrm>
              <a:prstGeom prst="lin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굴림" pitchFamily="50" charset="-127"/>
                </a:endParaRPr>
              </a:p>
            </p:txBody>
          </p:sp>
          <p:sp>
            <p:nvSpPr>
              <p:cNvPr id="9268" name="Text Box 44"/>
              <p:cNvSpPr txBox="1">
                <a:spLocks noChangeArrowheads="1"/>
              </p:cNvSpPr>
              <p:nvPr/>
            </p:nvSpPr>
            <p:spPr bwMode="auto">
              <a:xfrm>
                <a:off x="68" y="3360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1400" b="1" i="0" dirty="0">
                    <a:solidFill>
                      <a:schemeClr val="bg2"/>
                    </a:solidFill>
                  </a:rPr>
                  <a:t>Node</a:t>
                </a:r>
                <a:r>
                  <a:rPr lang="en-US" altLang="ko-KR" sz="1400" b="1" i="0" baseline="-25000" dirty="0">
                    <a:solidFill>
                      <a:schemeClr val="bg2"/>
                    </a:solidFill>
                  </a:rPr>
                  <a:t>7</a:t>
                </a:r>
              </a:p>
            </p:txBody>
          </p:sp>
        </p:grpSp>
        <p:sp>
          <p:nvSpPr>
            <p:cNvPr id="9263" name="Text Box 45"/>
            <p:cNvSpPr txBox="1">
              <a:spLocks noChangeArrowheads="1"/>
            </p:cNvSpPr>
            <p:nvPr/>
          </p:nvSpPr>
          <p:spPr bwMode="auto">
            <a:xfrm>
              <a:off x="476" y="336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4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400" b="1" i="0" baseline="-25000">
                  <a:solidFill>
                    <a:schemeClr val="bg2"/>
                  </a:solidFill>
                </a:rPr>
                <a:t>8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331913" y="4630738"/>
            <a:ext cx="1338262" cy="1008062"/>
            <a:chOff x="839" y="2917"/>
            <a:chExt cx="843" cy="63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256" name="Oval 34"/>
            <p:cNvSpPr>
              <a:spLocks noChangeArrowheads="1"/>
            </p:cNvSpPr>
            <p:nvPr/>
          </p:nvSpPr>
          <p:spPr bwMode="auto">
            <a:xfrm>
              <a:off x="1277" y="3039"/>
              <a:ext cx="325" cy="300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40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2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50</a:t>
              </a:r>
            </a:p>
          </p:txBody>
        </p:sp>
        <p:sp>
          <p:nvSpPr>
            <p:cNvPr id="9257" name="Oval 35"/>
            <p:cNvSpPr>
              <a:spLocks noChangeArrowheads="1"/>
            </p:cNvSpPr>
            <p:nvPr/>
          </p:nvSpPr>
          <p:spPr bwMode="auto">
            <a:xfrm>
              <a:off x="912" y="3033"/>
              <a:ext cx="330" cy="306"/>
            </a:xfrm>
            <a:prstGeom prst="ellips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90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12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98</a:t>
              </a:r>
            </a:p>
          </p:txBody>
        </p:sp>
        <p:sp>
          <p:nvSpPr>
            <p:cNvPr id="808996" name="Line 36"/>
            <p:cNvSpPr>
              <a:spLocks noChangeShapeType="1"/>
            </p:cNvSpPr>
            <p:nvPr/>
          </p:nvSpPr>
          <p:spPr bwMode="auto">
            <a:xfrm flipH="1">
              <a:off x="1122" y="2917"/>
              <a:ext cx="40" cy="115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808997" name="Line 37"/>
            <p:cNvSpPr>
              <a:spLocks noChangeShapeType="1"/>
            </p:cNvSpPr>
            <p:nvPr/>
          </p:nvSpPr>
          <p:spPr bwMode="auto">
            <a:xfrm>
              <a:off x="1282" y="2917"/>
              <a:ext cx="120" cy="115"/>
            </a:xfrm>
            <a:prstGeom prst="line">
              <a:avLst/>
            </a:prstGeom>
            <a:grp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9260" name="Text Box 46"/>
            <p:cNvSpPr txBox="1">
              <a:spLocks noChangeArrowheads="1"/>
            </p:cNvSpPr>
            <p:nvPr/>
          </p:nvSpPr>
          <p:spPr bwMode="auto">
            <a:xfrm>
              <a:off x="839" y="336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400" b="1" i="0" dirty="0">
                  <a:solidFill>
                    <a:schemeClr val="bg2"/>
                  </a:solidFill>
                </a:rPr>
                <a:t>Node</a:t>
              </a:r>
              <a:r>
                <a:rPr lang="en-US" altLang="ko-KR" sz="1400" b="1" i="0" baseline="-25000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9261" name="Text Box 47"/>
            <p:cNvSpPr txBox="1">
              <a:spLocks noChangeArrowheads="1"/>
            </p:cNvSpPr>
            <p:nvPr/>
          </p:nvSpPr>
          <p:spPr bwMode="auto">
            <a:xfrm>
              <a:off x="1202" y="336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4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400" b="1" i="0" baseline="-25000">
                  <a:solidFill>
                    <a:schemeClr val="bg2"/>
                  </a:solidFill>
                </a:rPr>
                <a:t>10</a:t>
              </a: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2555875" y="4581525"/>
            <a:ext cx="1409700" cy="1057275"/>
            <a:chOff x="1610" y="2886"/>
            <a:chExt cx="888" cy="666"/>
          </a:xfrm>
        </p:grpSpPr>
        <p:sp>
          <p:nvSpPr>
            <p:cNvPr id="9250" name="Oval 39"/>
            <p:cNvSpPr>
              <a:spLocks noChangeArrowheads="1"/>
            </p:cNvSpPr>
            <p:nvPr/>
          </p:nvSpPr>
          <p:spPr bwMode="auto">
            <a:xfrm>
              <a:off x="1612" y="3033"/>
              <a:ext cx="325" cy="3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80</a:t>
              </a:r>
            </a:p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15</a:t>
              </a:r>
            </a:p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82</a:t>
              </a:r>
            </a:p>
          </p:txBody>
        </p:sp>
        <p:sp>
          <p:nvSpPr>
            <p:cNvPr id="809001" name="Line 41"/>
            <p:cNvSpPr>
              <a:spLocks noChangeShapeType="1"/>
            </p:cNvSpPr>
            <p:nvPr/>
          </p:nvSpPr>
          <p:spPr bwMode="auto">
            <a:xfrm>
              <a:off x="1746" y="2886"/>
              <a:ext cx="272" cy="1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9252" name="Oval 42"/>
            <p:cNvSpPr>
              <a:spLocks noChangeArrowheads="1"/>
            </p:cNvSpPr>
            <p:nvPr/>
          </p:nvSpPr>
          <p:spPr bwMode="auto">
            <a:xfrm>
              <a:off x="1960" y="3041"/>
              <a:ext cx="330" cy="30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30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5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40</a:t>
              </a:r>
            </a:p>
          </p:txBody>
        </p:sp>
        <p:sp>
          <p:nvSpPr>
            <p:cNvPr id="809003" name="Line 43"/>
            <p:cNvSpPr>
              <a:spLocks noChangeShapeType="1"/>
            </p:cNvSpPr>
            <p:nvPr/>
          </p:nvSpPr>
          <p:spPr bwMode="auto">
            <a:xfrm>
              <a:off x="1695" y="2931"/>
              <a:ext cx="6" cy="13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9254" name="Text Box 48"/>
            <p:cNvSpPr txBox="1">
              <a:spLocks noChangeArrowheads="1"/>
            </p:cNvSpPr>
            <p:nvPr/>
          </p:nvSpPr>
          <p:spPr bwMode="auto">
            <a:xfrm>
              <a:off x="1610" y="336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4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400" b="1" i="0" baseline="-25000">
                  <a:solidFill>
                    <a:schemeClr val="bg2"/>
                  </a:solidFill>
                </a:rPr>
                <a:t>11</a:t>
              </a:r>
            </a:p>
          </p:txBody>
        </p:sp>
        <p:sp>
          <p:nvSpPr>
            <p:cNvPr id="9255" name="Text Box 49"/>
            <p:cNvSpPr txBox="1">
              <a:spLocks noChangeArrowheads="1"/>
            </p:cNvSpPr>
            <p:nvPr/>
          </p:nvSpPr>
          <p:spPr bwMode="auto">
            <a:xfrm>
              <a:off x="2018" y="336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4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400" b="1" i="0" baseline="-25000">
                  <a:solidFill>
                    <a:schemeClr val="bg2"/>
                  </a:solidFill>
                </a:rPr>
                <a:t>12</a:t>
              </a:r>
            </a:p>
          </p:txBody>
        </p:sp>
      </p:grpSp>
      <p:sp>
        <p:nvSpPr>
          <p:cNvPr id="809010" name="Rectangle 50"/>
          <p:cNvSpPr>
            <a:spLocks noChangeArrowheads="1"/>
          </p:cNvSpPr>
          <p:nvPr/>
        </p:nvSpPr>
        <p:spPr bwMode="auto">
          <a:xfrm>
            <a:off x="4716463" y="5734050"/>
            <a:ext cx="4129087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11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 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30</a:t>
            </a:r>
            <a:r>
              <a:rPr lang="en-US" altLang="ko-KR" i="0" dirty="0">
                <a:solidFill>
                  <a:schemeClr val="bg1"/>
                </a:solidFill>
              </a:rPr>
              <a:t> </a:t>
            </a:r>
            <a:r>
              <a:rPr lang="en-US" altLang="ko-KR" i="0" dirty="0">
                <a:solidFill>
                  <a:schemeClr val="bg2"/>
                </a:solidFill>
              </a:rPr>
              <a:t>+ </a:t>
            </a:r>
            <a:r>
              <a:rPr lang="en-US" altLang="ko-KR" b="1" i="0" dirty="0">
                <a:solidFill>
                  <a:schemeClr val="bg1"/>
                </a:solidFill>
              </a:rPr>
              <a:t>50</a:t>
            </a:r>
            <a:r>
              <a:rPr lang="en-US" altLang="ko-KR" i="0" dirty="0">
                <a:solidFill>
                  <a:schemeClr val="bg2"/>
                </a:solidFill>
              </a:rPr>
              <a:t>+(10 * 1/5) = 82</a:t>
            </a:r>
          </a:p>
        </p:txBody>
      </p:sp>
      <p:sp>
        <p:nvSpPr>
          <p:cNvPr id="809011" name="Rectangle 51"/>
          <p:cNvSpPr>
            <a:spLocks noChangeArrowheads="1"/>
          </p:cNvSpPr>
          <p:nvPr/>
        </p:nvSpPr>
        <p:spPr bwMode="auto">
          <a:xfrm>
            <a:off x="4724400" y="6056313"/>
            <a:ext cx="3610284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12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 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i="0" dirty="0">
                <a:solidFill>
                  <a:schemeClr val="bg2"/>
                </a:solidFill>
              </a:rPr>
              <a:t> +  </a:t>
            </a:r>
            <a:r>
              <a:rPr lang="en-US" altLang="ko-KR" b="1" i="0" dirty="0">
                <a:solidFill>
                  <a:schemeClr val="bg1"/>
                </a:solidFill>
              </a:rPr>
              <a:t>30</a:t>
            </a:r>
            <a:r>
              <a:rPr lang="en-US" altLang="ko-KR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i="0" dirty="0">
                <a:solidFill>
                  <a:schemeClr val="bg1"/>
                </a:solidFill>
              </a:rPr>
              <a:t> </a:t>
            </a:r>
            <a:r>
              <a:rPr lang="en-US" altLang="ko-KR" i="0" dirty="0">
                <a:solidFill>
                  <a:schemeClr val="bg2"/>
                </a:solidFill>
              </a:rPr>
              <a:t> + 10  = 40</a:t>
            </a:r>
          </a:p>
        </p:txBody>
      </p:sp>
      <p:sp>
        <p:nvSpPr>
          <p:cNvPr id="809018" name="Oval 58"/>
          <p:cNvSpPr>
            <a:spLocks noChangeArrowheads="1"/>
          </p:cNvSpPr>
          <p:nvPr/>
        </p:nvSpPr>
        <p:spPr bwMode="auto">
          <a:xfrm>
            <a:off x="1449388" y="4806960"/>
            <a:ext cx="515937" cy="4762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90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98</a:t>
            </a:r>
          </a:p>
        </p:txBody>
      </p:sp>
      <p:sp>
        <p:nvSpPr>
          <p:cNvPr id="809019" name="Oval 59"/>
          <p:cNvSpPr>
            <a:spLocks noChangeArrowheads="1"/>
          </p:cNvSpPr>
          <p:nvPr/>
        </p:nvSpPr>
        <p:spPr bwMode="auto">
          <a:xfrm>
            <a:off x="900113" y="4786322"/>
            <a:ext cx="523875" cy="4857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70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7</a:t>
            </a:r>
          </a:p>
          <a:p>
            <a:pPr algn="ctr" eaLnBrk="1" latinLnBrk="1" hangingPunct="1"/>
            <a:r>
              <a:rPr lang="en-US" altLang="ko-KR" sz="1200" b="1" i="0" dirty="0">
                <a:solidFill>
                  <a:schemeClr val="bg2"/>
                </a:solidFill>
                <a:latin typeface="굴림" charset="-127"/>
              </a:rPr>
              <a:t>80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0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0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0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0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0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/>
      <p:bldP spid="808966" grpId="0"/>
      <p:bldP spid="808967" grpId="0"/>
      <p:bldP spid="808972" grpId="0"/>
      <p:bldP spid="808973" grpId="0"/>
      <p:bldP spid="808988" grpId="0"/>
      <p:bldP spid="808989" grpId="0"/>
      <p:bldP spid="809010" grpId="0"/>
      <p:bldP spid="809011" grpId="0"/>
      <p:bldP spid="809018" grpId="0" animBg="1"/>
      <p:bldP spid="8090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902689-6204-44FB-8C9E-1AAB7A0DC691}" type="slidenum">
              <a:rPr lang="en-US" altLang="ko-KR" smtClean="0">
                <a:ea typeface="굴림" charset="-127"/>
              </a:rPr>
              <a:pPr/>
              <a:t>9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6.1 The 0-1 Knapsack Problem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62913" cy="533400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  <a:defRPr/>
            </a:pPr>
            <a:r>
              <a:rPr lang="en-US" altLang="ko-KR" smtClean="0">
                <a:effectLst/>
              </a:rPr>
              <a:t> </a:t>
            </a:r>
            <a:r>
              <a:rPr lang="en-US" altLang="ko-KR" sz="2800" b="1" smtClean="0"/>
              <a:t>Breadth-First Search with Branch and Bound Pruning</a:t>
            </a:r>
            <a:endParaRPr lang="en-US" altLang="ko-KR" sz="2800" smtClean="0">
              <a:effectLst/>
            </a:endParaRPr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4248150" y="5789613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Queue: {   }</a:t>
            </a:r>
          </a:p>
        </p:txBody>
      </p:sp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4214813" y="4149725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 dirty="0">
                <a:solidFill>
                  <a:schemeClr val="bg2"/>
                </a:solidFill>
              </a:rPr>
              <a:t>Bound on Maximum Possible Profit:      </a:t>
            </a:r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811014" name="Rectangle 6"/>
          <p:cNvSpPr>
            <a:spLocks noChangeArrowheads="1"/>
          </p:cNvSpPr>
          <p:nvPr/>
        </p:nvSpPr>
        <p:spPr bwMode="auto">
          <a:xfrm>
            <a:off x="4248150" y="6167438"/>
            <a:ext cx="45720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i="0" dirty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altLang="ko-KR" b="1" i="0" dirty="0">
                <a:solidFill>
                  <a:schemeClr val="bg1"/>
                </a:solidFill>
              </a:rPr>
              <a:t>Current best solution = 90</a:t>
            </a:r>
          </a:p>
        </p:txBody>
      </p:sp>
      <p:sp>
        <p:nvSpPr>
          <p:cNvPr id="811015" name="Rectangle 7"/>
          <p:cNvSpPr>
            <a:spLocks noChangeArrowheads="1"/>
          </p:cNvSpPr>
          <p:nvPr/>
        </p:nvSpPr>
        <p:spPr bwMode="auto">
          <a:xfrm>
            <a:off x="4716463" y="5156200"/>
            <a:ext cx="274626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15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0 (overweight)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811016" name="Rectangle 8"/>
          <p:cNvSpPr>
            <a:spLocks noChangeArrowheads="1"/>
          </p:cNvSpPr>
          <p:nvPr/>
        </p:nvSpPr>
        <p:spPr bwMode="auto">
          <a:xfrm>
            <a:off x="4724400" y="4508500"/>
            <a:ext cx="361188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13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b="1" i="0" dirty="0">
                <a:solidFill>
                  <a:schemeClr val="bg1"/>
                </a:solidFill>
              </a:rPr>
              <a:t>40</a:t>
            </a:r>
            <a:r>
              <a:rPr lang="en-US" altLang="ko-KR" i="0" dirty="0">
                <a:solidFill>
                  <a:schemeClr val="bg2"/>
                </a:solidFill>
              </a:rPr>
              <a:t> +  </a:t>
            </a:r>
            <a:r>
              <a:rPr lang="en-US" altLang="ko-KR" b="1" i="0" dirty="0">
                <a:solidFill>
                  <a:schemeClr val="bg1"/>
                </a:solidFill>
              </a:rPr>
              <a:t>30</a:t>
            </a:r>
            <a:r>
              <a:rPr lang="en-US" altLang="ko-KR" b="1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i="0" dirty="0">
                <a:solidFill>
                  <a:schemeClr val="bg2"/>
                </a:solidFill>
              </a:rPr>
              <a:t>  + </a:t>
            </a:r>
            <a:r>
              <a:rPr lang="en-US" altLang="ko-KR" b="1" i="0" dirty="0">
                <a:solidFill>
                  <a:schemeClr val="bg1"/>
                </a:solidFill>
              </a:rPr>
              <a:t>10</a:t>
            </a:r>
            <a:r>
              <a:rPr lang="en-US" altLang="ko-KR" i="0" dirty="0">
                <a:solidFill>
                  <a:schemeClr val="bg2"/>
                </a:solidFill>
              </a:rPr>
              <a:t>  = 80</a:t>
            </a:r>
            <a:endParaRPr lang="en-US" altLang="ko-KR" sz="2400" dirty="0">
              <a:solidFill>
                <a:schemeClr val="bg2"/>
              </a:solidFill>
            </a:endParaRP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5903913" y="2606675"/>
            <a:ext cx="4572000" cy="192360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                 p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     w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  p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/w</a:t>
            </a:r>
            <a:r>
              <a:rPr lang="en-US" altLang="ko-KR" sz="1400" i="0" baseline="-25000">
                <a:solidFill>
                  <a:schemeClr val="bg2"/>
                </a:solidFill>
              </a:rPr>
              <a:t>i</a:t>
            </a:r>
            <a:r>
              <a:rPr lang="en-US" altLang="ko-KR" sz="1400" i="0">
                <a:solidFill>
                  <a:schemeClr val="bg2"/>
                </a:solidFill>
              </a:rPr>
              <a:t>  	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1 :    40       2       20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2 :    30       5         6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3 :    50      10        5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item 4 :    10       5         2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  W = 16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i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4572000" y="2492375"/>
            <a:ext cx="14366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>
                <a:solidFill>
                  <a:schemeClr val="bg2"/>
                </a:solidFill>
              </a:rPr>
              <a:t>Example:</a:t>
            </a:r>
          </a:p>
        </p:txBody>
      </p:sp>
      <p:sp>
        <p:nvSpPr>
          <p:cNvPr id="811019" name="Rectangle 11"/>
          <p:cNvSpPr>
            <a:spLocks noChangeArrowheads="1"/>
          </p:cNvSpPr>
          <p:nvPr/>
        </p:nvSpPr>
        <p:spPr bwMode="auto">
          <a:xfrm>
            <a:off x="4721225" y="4835525"/>
            <a:ext cx="341792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14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  </a:t>
            </a:r>
            <a:r>
              <a:rPr lang="en-US" altLang="ko-KR" b="1" i="0" dirty="0">
                <a:solidFill>
                  <a:schemeClr val="bg1"/>
                </a:solidFill>
              </a:rPr>
              <a:t>40</a:t>
            </a:r>
            <a:r>
              <a:rPr lang="en-US" altLang="ko-KR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30</a:t>
            </a:r>
            <a:r>
              <a:rPr lang="en-US" altLang="ko-KR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i="0" dirty="0">
                <a:solidFill>
                  <a:schemeClr val="bg2"/>
                </a:solidFill>
              </a:rPr>
              <a:t>+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b="1" i="0" dirty="0">
                <a:solidFill>
                  <a:schemeClr val="bg2"/>
                </a:solidFill>
              </a:rPr>
              <a:t> </a:t>
            </a:r>
            <a:r>
              <a:rPr lang="en-US" altLang="ko-KR" i="0" dirty="0">
                <a:solidFill>
                  <a:schemeClr val="bg2"/>
                </a:solidFill>
              </a:rPr>
              <a:t>= 70</a:t>
            </a: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2035175" y="2917825"/>
            <a:ext cx="508000" cy="5476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rgbClr val="000000"/>
                </a:solidFill>
                <a:latin typeface="굴림" charset="-127"/>
              </a:rPr>
              <a:t>$0</a:t>
            </a:r>
          </a:p>
          <a:p>
            <a:pPr algn="ctr" eaLnBrk="1" latinLnBrk="1" hangingPunct="1"/>
            <a:r>
              <a:rPr lang="en-US" altLang="ko-KR" sz="1200" b="1" i="0">
                <a:solidFill>
                  <a:srgbClr val="000000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rgbClr val="000000"/>
                </a:solidFill>
                <a:latin typeface="굴림" charset="-127"/>
              </a:rPr>
              <a:t>$115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2478088" y="3587750"/>
            <a:ext cx="515937" cy="4762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82</a:t>
            </a: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1590675" y="3587750"/>
            <a:ext cx="523875" cy="4873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115</a:t>
            </a:r>
          </a:p>
        </p:txBody>
      </p:sp>
      <p:sp>
        <p:nvSpPr>
          <p:cNvPr id="811024" name="Line 16"/>
          <p:cNvSpPr>
            <a:spLocks noChangeShapeType="1"/>
          </p:cNvSpPr>
          <p:nvPr/>
        </p:nvSpPr>
        <p:spPr bwMode="auto">
          <a:xfrm flipH="1">
            <a:off x="2035175" y="3433763"/>
            <a:ext cx="200025" cy="214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11025" name="Line 17"/>
          <p:cNvSpPr>
            <a:spLocks noChangeShapeType="1"/>
          </p:cNvSpPr>
          <p:nvPr/>
        </p:nvSpPr>
        <p:spPr bwMode="auto">
          <a:xfrm>
            <a:off x="2384425" y="3416300"/>
            <a:ext cx="220663" cy="231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1655763" y="4192588"/>
            <a:ext cx="514350" cy="4746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98</a:t>
            </a:r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1020763" y="4192588"/>
            <a:ext cx="523875" cy="4857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70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7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115</a:t>
            </a:r>
          </a:p>
        </p:txBody>
      </p:sp>
      <p:sp>
        <p:nvSpPr>
          <p:cNvPr id="811028" name="Line 20"/>
          <p:cNvSpPr>
            <a:spLocks noChangeShapeType="1"/>
          </p:cNvSpPr>
          <p:nvPr/>
        </p:nvSpPr>
        <p:spPr bwMode="auto">
          <a:xfrm flipH="1">
            <a:off x="1465263" y="4038600"/>
            <a:ext cx="200025" cy="214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11029" name="Line 21"/>
          <p:cNvSpPr>
            <a:spLocks noChangeShapeType="1"/>
          </p:cNvSpPr>
          <p:nvPr/>
        </p:nvSpPr>
        <p:spPr bwMode="auto">
          <a:xfrm>
            <a:off x="1844675" y="4081463"/>
            <a:ext cx="127000" cy="1222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2976563" y="4214813"/>
            <a:ext cx="515937" cy="4762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60</a:t>
            </a:r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2287588" y="4205288"/>
            <a:ext cx="523875" cy="4857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30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5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82</a:t>
            </a:r>
          </a:p>
        </p:txBody>
      </p:sp>
      <p:sp>
        <p:nvSpPr>
          <p:cNvPr id="811032" name="Line 24"/>
          <p:cNvSpPr>
            <a:spLocks noChangeShapeType="1"/>
          </p:cNvSpPr>
          <p:nvPr/>
        </p:nvSpPr>
        <p:spPr bwMode="auto">
          <a:xfrm flipH="1">
            <a:off x="2478088" y="4021138"/>
            <a:ext cx="200025" cy="214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11033" name="Line 25"/>
          <p:cNvSpPr>
            <a:spLocks noChangeShapeType="1"/>
          </p:cNvSpPr>
          <p:nvPr/>
        </p:nvSpPr>
        <p:spPr bwMode="auto">
          <a:xfrm>
            <a:off x="2922588" y="4021138"/>
            <a:ext cx="220662" cy="231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10266" name="Oval 26"/>
          <p:cNvSpPr>
            <a:spLocks noChangeArrowheads="1"/>
          </p:cNvSpPr>
          <p:nvPr/>
        </p:nvSpPr>
        <p:spPr bwMode="auto">
          <a:xfrm>
            <a:off x="895350" y="4802188"/>
            <a:ext cx="515938" cy="4762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70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7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80</a:t>
            </a:r>
          </a:p>
        </p:txBody>
      </p:sp>
      <p:sp>
        <p:nvSpPr>
          <p:cNvPr id="10267" name="Oval 27"/>
          <p:cNvSpPr>
            <a:spLocks noChangeArrowheads="1"/>
          </p:cNvSpPr>
          <p:nvPr/>
        </p:nvSpPr>
        <p:spPr bwMode="auto">
          <a:xfrm>
            <a:off x="323850" y="4802188"/>
            <a:ext cx="523875" cy="4857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120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17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0</a:t>
            </a:r>
          </a:p>
        </p:txBody>
      </p:sp>
      <p:sp>
        <p:nvSpPr>
          <p:cNvPr id="811036" name="Line 28"/>
          <p:cNvSpPr>
            <a:spLocks noChangeShapeType="1"/>
          </p:cNvSpPr>
          <p:nvPr/>
        </p:nvSpPr>
        <p:spPr bwMode="auto">
          <a:xfrm flipH="1">
            <a:off x="768350" y="4568825"/>
            <a:ext cx="261938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11037" name="Line 29"/>
          <p:cNvSpPr>
            <a:spLocks noChangeShapeType="1"/>
          </p:cNvSpPr>
          <p:nvPr/>
        </p:nvSpPr>
        <p:spPr bwMode="auto">
          <a:xfrm>
            <a:off x="1147763" y="4630738"/>
            <a:ext cx="63500" cy="182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10270" name="Oval 30"/>
          <p:cNvSpPr>
            <a:spLocks noChangeArrowheads="1"/>
          </p:cNvSpPr>
          <p:nvPr/>
        </p:nvSpPr>
        <p:spPr bwMode="auto">
          <a:xfrm>
            <a:off x="2027238" y="4824413"/>
            <a:ext cx="515937" cy="4762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50</a:t>
            </a:r>
          </a:p>
        </p:txBody>
      </p:sp>
      <p:sp>
        <p:nvSpPr>
          <p:cNvPr id="10271" name="Oval 31"/>
          <p:cNvSpPr>
            <a:spLocks noChangeArrowheads="1"/>
          </p:cNvSpPr>
          <p:nvPr/>
        </p:nvSpPr>
        <p:spPr bwMode="auto">
          <a:xfrm>
            <a:off x="1447800" y="4814888"/>
            <a:ext cx="523875" cy="4857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90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12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98</a:t>
            </a:r>
          </a:p>
        </p:txBody>
      </p:sp>
      <p:sp>
        <p:nvSpPr>
          <p:cNvPr id="811040" name="Line 32"/>
          <p:cNvSpPr>
            <a:spLocks noChangeShapeType="1"/>
          </p:cNvSpPr>
          <p:nvPr/>
        </p:nvSpPr>
        <p:spPr bwMode="auto">
          <a:xfrm flipH="1">
            <a:off x="1781175" y="4630738"/>
            <a:ext cx="63500" cy="182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11041" name="Line 33"/>
          <p:cNvSpPr>
            <a:spLocks noChangeShapeType="1"/>
          </p:cNvSpPr>
          <p:nvPr/>
        </p:nvSpPr>
        <p:spPr bwMode="auto">
          <a:xfrm>
            <a:off x="2035175" y="4630738"/>
            <a:ext cx="190500" cy="182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10274" name="Oval 34"/>
          <p:cNvSpPr>
            <a:spLocks noChangeArrowheads="1"/>
          </p:cNvSpPr>
          <p:nvPr/>
        </p:nvSpPr>
        <p:spPr bwMode="auto">
          <a:xfrm>
            <a:off x="2559050" y="4814888"/>
            <a:ext cx="515938" cy="4762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80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15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82</a:t>
            </a:r>
          </a:p>
        </p:txBody>
      </p:sp>
      <p:sp>
        <p:nvSpPr>
          <p:cNvPr id="811043" name="Line 35"/>
          <p:cNvSpPr>
            <a:spLocks noChangeShapeType="1"/>
          </p:cNvSpPr>
          <p:nvPr/>
        </p:nvSpPr>
        <p:spPr bwMode="auto">
          <a:xfrm>
            <a:off x="2771775" y="4581525"/>
            <a:ext cx="431800" cy="2873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10276" name="Oval 36"/>
          <p:cNvSpPr>
            <a:spLocks noChangeArrowheads="1"/>
          </p:cNvSpPr>
          <p:nvPr/>
        </p:nvSpPr>
        <p:spPr bwMode="auto">
          <a:xfrm>
            <a:off x="3111500" y="4827588"/>
            <a:ext cx="523875" cy="4857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30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5</a:t>
            </a:r>
          </a:p>
          <a:p>
            <a:pPr algn="ctr" eaLnBrk="1" latinLnBrk="1" hangingPunct="1"/>
            <a:r>
              <a:rPr lang="en-US" altLang="ko-KR" sz="1200" b="1" i="0">
                <a:solidFill>
                  <a:schemeClr val="bg2"/>
                </a:solidFill>
                <a:latin typeface="굴림" charset="-127"/>
              </a:rPr>
              <a:t>40</a:t>
            </a:r>
          </a:p>
        </p:txBody>
      </p:sp>
      <p:sp>
        <p:nvSpPr>
          <p:cNvPr id="811045" name="Line 37"/>
          <p:cNvSpPr>
            <a:spLocks noChangeShapeType="1"/>
          </p:cNvSpPr>
          <p:nvPr/>
        </p:nvSpPr>
        <p:spPr bwMode="auto">
          <a:xfrm>
            <a:off x="2690813" y="4652963"/>
            <a:ext cx="9525" cy="215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pitchFamily="50" charset="-127"/>
            </a:endParaRPr>
          </a:p>
        </p:txBody>
      </p:sp>
      <p:sp>
        <p:nvSpPr>
          <p:cNvPr id="811052" name="Rectangle 44"/>
          <p:cNvSpPr>
            <a:spLocks noChangeArrowheads="1"/>
          </p:cNvSpPr>
          <p:nvPr/>
        </p:nvSpPr>
        <p:spPr bwMode="auto">
          <a:xfrm>
            <a:off x="4716463" y="5395913"/>
            <a:ext cx="3459601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 Node</a:t>
            </a:r>
            <a:r>
              <a:rPr lang="en-US" altLang="ko-KR" i="0" baseline="-25000" dirty="0">
                <a:solidFill>
                  <a:schemeClr val="bg2"/>
                </a:solidFill>
              </a:rPr>
              <a:t>16</a:t>
            </a:r>
            <a:r>
              <a:rPr lang="en-US" altLang="ko-KR" i="0" dirty="0">
                <a:solidFill>
                  <a:schemeClr val="bg2"/>
                </a:solidFill>
              </a:rPr>
              <a:t> :</a:t>
            </a:r>
            <a:r>
              <a:rPr lang="en-US" altLang="ko-KR" b="1" i="0" dirty="0">
                <a:solidFill>
                  <a:schemeClr val="bg2"/>
                </a:solidFill>
              </a:rPr>
              <a:t>   </a:t>
            </a:r>
            <a:r>
              <a:rPr lang="en-US" altLang="ko-KR" b="1" i="0" dirty="0">
                <a:solidFill>
                  <a:schemeClr val="bg1"/>
                </a:solidFill>
              </a:rPr>
              <a:t>40</a:t>
            </a:r>
            <a:r>
              <a:rPr lang="en-US" altLang="ko-KR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i="0" dirty="0">
                <a:solidFill>
                  <a:schemeClr val="bg2"/>
                </a:solidFill>
              </a:rPr>
              <a:t> + </a:t>
            </a:r>
            <a:r>
              <a:rPr lang="en-US" altLang="ko-KR" b="1" i="0" dirty="0">
                <a:solidFill>
                  <a:schemeClr val="bg1"/>
                </a:solidFill>
              </a:rPr>
              <a:t>50 </a:t>
            </a:r>
            <a:r>
              <a:rPr lang="en-US" altLang="ko-KR" sz="2400" i="0" dirty="0">
                <a:solidFill>
                  <a:schemeClr val="bg2"/>
                </a:solidFill>
              </a:rPr>
              <a:t>+ </a:t>
            </a:r>
            <a:r>
              <a:rPr lang="en-US" altLang="ko-KR" b="1" i="0" dirty="0">
                <a:solidFill>
                  <a:schemeClr val="bg1"/>
                </a:solidFill>
              </a:rPr>
              <a:t>0</a:t>
            </a:r>
            <a:r>
              <a:rPr lang="en-US" altLang="ko-KR" i="0" dirty="0">
                <a:solidFill>
                  <a:schemeClr val="bg2"/>
                </a:solidFill>
              </a:rPr>
              <a:t> = 90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547813" y="5229225"/>
            <a:ext cx="1409700" cy="1057275"/>
            <a:chOff x="975" y="3294"/>
            <a:chExt cx="888" cy="666"/>
          </a:xfrm>
        </p:grpSpPr>
        <p:sp>
          <p:nvSpPr>
            <p:cNvPr id="10287" name="Oval 50"/>
            <p:cNvSpPr>
              <a:spLocks noChangeArrowheads="1"/>
            </p:cNvSpPr>
            <p:nvPr/>
          </p:nvSpPr>
          <p:spPr bwMode="auto">
            <a:xfrm>
              <a:off x="977" y="3441"/>
              <a:ext cx="325" cy="3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100</a:t>
              </a:r>
            </a:p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17</a:t>
              </a:r>
            </a:p>
            <a:p>
              <a:pPr algn="ctr" eaLnBrk="1" latinLnBrk="1" hangingPunct="1"/>
              <a:r>
                <a:rPr lang="en-US" altLang="ko-KR" sz="1200" b="1" i="0" dirty="0">
                  <a:solidFill>
                    <a:schemeClr val="bg2"/>
                  </a:solidFill>
                  <a:latin typeface="굴림" charset="-127"/>
                </a:rPr>
                <a:t>0</a:t>
              </a:r>
            </a:p>
          </p:txBody>
        </p:sp>
        <p:sp>
          <p:nvSpPr>
            <p:cNvPr id="811059" name="Line 51"/>
            <p:cNvSpPr>
              <a:spLocks noChangeShapeType="1"/>
            </p:cNvSpPr>
            <p:nvPr/>
          </p:nvSpPr>
          <p:spPr bwMode="auto">
            <a:xfrm>
              <a:off x="1111" y="3294"/>
              <a:ext cx="272" cy="1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10289" name="Oval 52"/>
            <p:cNvSpPr>
              <a:spLocks noChangeArrowheads="1"/>
            </p:cNvSpPr>
            <p:nvPr/>
          </p:nvSpPr>
          <p:spPr bwMode="auto">
            <a:xfrm>
              <a:off x="1325" y="3449"/>
              <a:ext cx="330" cy="30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90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12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90</a:t>
              </a:r>
            </a:p>
          </p:txBody>
        </p:sp>
        <p:sp>
          <p:nvSpPr>
            <p:cNvPr id="811061" name="Line 53"/>
            <p:cNvSpPr>
              <a:spLocks noChangeShapeType="1"/>
            </p:cNvSpPr>
            <p:nvPr/>
          </p:nvSpPr>
          <p:spPr bwMode="auto">
            <a:xfrm>
              <a:off x="1060" y="3339"/>
              <a:ext cx="6" cy="13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10291" name="Text Box 56"/>
            <p:cNvSpPr txBox="1">
              <a:spLocks noChangeArrowheads="1"/>
            </p:cNvSpPr>
            <p:nvPr/>
          </p:nvSpPr>
          <p:spPr bwMode="auto">
            <a:xfrm>
              <a:off x="975" y="3768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4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400" b="1" i="0" baseline="-25000">
                  <a:solidFill>
                    <a:schemeClr val="bg2"/>
                  </a:solidFill>
                </a:rPr>
                <a:t>15</a:t>
              </a:r>
            </a:p>
          </p:txBody>
        </p:sp>
        <p:sp>
          <p:nvSpPr>
            <p:cNvPr id="10292" name="Text Box 57"/>
            <p:cNvSpPr txBox="1">
              <a:spLocks noChangeArrowheads="1"/>
            </p:cNvSpPr>
            <p:nvPr/>
          </p:nvSpPr>
          <p:spPr bwMode="auto">
            <a:xfrm>
              <a:off x="1383" y="3768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4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400" b="1" i="0" baseline="-25000">
                  <a:solidFill>
                    <a:schemeClr val="bg2"/>
                  </a:solidFill>
                </a:rPr>
                <a:t>16</a:t>
              </a: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323850" y="5229225"/>
            <a:ext cx="1338263" cy="1057275"/>
            <a:chOff x="204" y="3294"/>
            <a:chExt cx="843" cy="666"/>
          </a:xfrm>
        </p:grpSpPr>
        <p:sp>
          <p:nvSpPr>
            <p:cNvPr id="10281" name="Oval 46"/>
            <p:cNvSpPr>
              <a:spLocks noChangeArrowheads="1"/>
            </p:cNvSpPr>
            <p:nvPr/>
          </p:nvSpPr>
          <p:spPr bwMode="auto">
            <a:xfrm>
              <a:off x="642" y="3447"/>
              <a:ext cx="325" cy="3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70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7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70</a:t>
              </a:r>
            </a:p>
          </p:txBody>
        </p:sp>
        <p:sp>
          <p:nvSpPr>
            <p:cNvPr id="10282" name="Oval 47"/>
            <p:cNvSpPr>
              <a:spLocks noChangeArrowheads="1"/>
            </p:cNvSpPr>
            <p:nvPr/>
          </p:nvSpPr>
          <p:spPr bwMode="auto">
            <a:xfrm>
              <a:off x="277" y="3441"/>
              <a:ext cx="330" cy="30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80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12</a:t>
              </a:r>
            </a:p>
            <a:p>
              <a:pPr algn="ctr" eaLnBrk="1" latinLnBrk="1" hangingPunct="1"/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80</a:t>
              </a:r>
            </a:p>
          </p:txBody>
        </p:sp>
        <p:sp>
          <p:nvSpPr>
            <p:cNvPr id="811056" name="Line 48"/>
            <p:cNvSpPr>
              <a:spLocks noChangeShapeType="1"/>
            </p:cNvSpPr>
            <p:nvPr/>
          </p:nvSpPr>
          <p:spPr bwMode="auto">
            <a:xfrm flipH="1">
              <a:off x="487" y="3294"/>
              <a:ext cx="125" cy="1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  <p:sp>
          <p:nvSpPr>
            <p:cNvPr id="10284" name="Text Box 54"/>
            <p:cNvSpPr txBox="1">
              <a:spLocks noChangeArrowheads="1"/>
            </p:cNvSpPr>
            <p:nvPr/>
          </p:nvSpPr>
          <p:spPr bwMode="auto">
            <a:xfrm>
              <a:off x="204" y="3768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4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400" b="1" i="0" baseline="-25000">
                  <a:solidFill>
                    <a:schemeClr val="bg2"/>
                  </a:solidFill>
                </a:rPr>
                <a:t>13</a:t>
              </a:r>
            </a:p>
          </p:txBody>
        </p:sp>
        <p:sp>
          <p:nvSpPr>
            <p:cNvPr id="10285" name="Text Box 55"/>
            <p:cNvSpPr txBox="1">
              <a:spLocks noChangeArrowheads="1"/>
            </p:cNvSpPr>
            <p:nvPr/>
          </p:nvSpPr>
          <p:spPr bwMode="auto">
            <a:xfrm>
              <a:off x="567" y="3768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400" b="1" i="0">
                  <a:solidFill>
                    <a:schemeClr val="bg2"/>
                  </a:solidFill>
                </a:rPr>
                <a:t>Node</a:t>
              </a:r>
              <a:r>
                <a:rPr lang="en-US" altLang="ko-KR" sz="1400" b="1" i="0" baseline="-25000">
                  <a:solidFill>
                    <a:schemeClr val="bg2"/>
                  </a:solidFill>
                </a:rPr>
                <a:t>14</a:t>
              </a:r>
            </a:p>
          </p:txBody>
        </p:sp>
        <p:sp>
          <p:nvSpPr>
            <p:cNvPr id="811066" name="Line 58"/>
            <p:cNvSpPr>
              <a:spLocks noChangeShapeType="1"/>
            </p:cNvSpPr>
            <p:nvPr/>
          </p:nvSpPr>
          <p:spPr bwMode="auto">
            <a:xfrm>
              <a:off x="753" y="3315"/>
              <a:ext cx="40" cy="1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2" grpId="0"/>
      <p:bldP spid="811013" grpId="0"/>
      <p:bldP spid="811014" grpId="0"/>
      <p:bldP spid="811015" grpId="0"/>
      <p:bldP spid="811016" grpId="0"/>
      <p:bldP spid="811019" grpId="0"/>
      <p:bldP spid="811052" grpId="0"/>
    </p:bldLst>
  </p:timing>
</p:sld>
</file>

<file path=ppt/theme/theme1.xml><?xml version="1.0" encoding="utf-8"?>
<a:theme xmlns:a="http://schemas.openxmlformats.org/drawingml/2006/main" name="chapt02">
  <a:themeElements>
    <a:clrScheme name="">
      <a:dk1>
        <a:srgbClr val="000020"/>
      </a:dk1>
      <a:lt1>
        <a:srgbClr val="E0E0E0"/>
      </a:lt1>
      <a:dk2>
        <a:srgbClr val="0000FF"/>
      </a:dk2>
      <a:lt2>
        <a:srgbClr val="00CECE"/>
      </a:lt2>
      <a:accent1>
        <a:srgbClr val="FC0128"/>
      </a:accent1>
      <a:accent2>
        <a:srgbClr val="FF8000"/>
      </a:accent2>
      <a:accent3>
        <a:srgbClr val="AAAAFF"/>
      </a:accent3>
      <a:accent4>
        <a:srgbClr val="BFBFBF"/>
      </a:accent4>
      <a:accent5>
        <a:srgbClr val="FDAAAC"/>
      </a:accent5>
      <a:accent6>
        <a:srgbClr val="E77300"/>
      </a:accent6>
      <a:hlink>
        <a:srgbClr val="00FF00"/>
      </a:hlink>
      <a:folHlink>
        <a:srgbClr val="8080FF"/>
      </a:folHlink>
    </a:clrScheme>
    <a:fontScheme name="chapt02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1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1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chapt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c:\teaching\ftp\powerpnt\chapt02.ppt</Template>
  <TotalTime>15476</TotalTime>
  <Pages>31</Pages>
  <Words>3126</Words>
  <Application>Microsoft Office PowerPoint</Application>
  <PresentationFormat>화면 슬라이드 쇼(4:3)</PresentationFormat>
  <Paragraphs>1254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굴림</vt:lpstr>
      <vt:lpstr>Arial</vt:lpstr>
      <vt:lpstr>Times New Roman</vt:lpstr>
      <vt:lpstr>Wingdings</vt:lpstr>
      <vt:lpstr>Verdana</vt:lpstr>
      <vt:lpstr>Arial Narrow</vt:lpstr>
      <vt:lpstr>Symbol</vt:lpstr>
      <vt:lpstr>Monotype Sorts</vt:lpstr>
      <vt:lpstr>chapt02</vt:lpstr>
      <vt:lpstr>Chapter 6. Branch and Bound </vt:lpstr>
      <vt:lpstr>Branch and Bound</vt:lpstr>
      <vt:lpstr>Branch and Bound</vt:lpstr>
      <vt:lpstr>6.1 The 0-1 Knapsack Problem</vt:lpstr>
      <vt:lpstr>6.1 The 0-1 Knapsack Problem</vt:lpstr>
      <vt:lpstr>6.1 The 0-1 Knapsack Problem</vt:lpstr>
      <vt:lpstr>6.1 The 0-1 Knapsack Problem</vt:lpstr>
      <vt:lpstr>6.1 The 0-1 Knapsack Problem</vt:lpstr>
      <vt:lpstr>6.1 The 0-1 Knapsack Problem</vt:lpstr>
      <vt:lpstr>6.1 The 0-1 Knapsack Problem</vt:lpstr>
      <vt:lpstr>6.1 The 0-1 Knapsack Problem</vt:lpstr>
      <vt:lpstr>6.1 The 0-1 Knapsack Problem</vt:lpstr>
      <vt:lpstr>6.1 The 0-1 Knapsack Problem</vt:lpstr>
      <vt:lpstr>6.1 The 0-1 Knapsack Problem</vt:lpstr>
      <vt:lpstr>6.1 The 0-1 Knapsack Problem</vt:lpstr>
      <vt:lpstr>6.1 The 0-1 Knapsack Problem</vt:lpstr>
      <vt:lpstr>6.1 The 0-1 Knapsack Problem</vt:lpstr>
      <vt:lpstr>6.1 The 0-1 Knapsack Problem</vt:lpstr>
      <vt:lpstr>6.1 The 0-1 Knapsack Problem</vt:lpstr>
      <vt:lpstr>6.1 The 0-1 Knapsack Problem</vt:lpstr>
      <vt:lpstr>6.1 The 0-1 Knapsack Problem</vt:lpstr>
      <vt:lpstr>6.1 The 0-1 Knapsack Problem</vt:lpstr>
      <vt:lpstr>6.2 The Traveling SalesPerson Problem</vt:lpstr>
      <vt:lpstr>6.2 The Traveling SalesPerson Problem</vt:lpstr>
      <vt:lpstr>6.2 The Traveling SalesPerson Problem</vt:lpstr>
      <vt:lpstr>6.2 The Traveling SalesPerson Problem</vt:lpstr>
      <vt:lpstr>6.2 The Traveling SalesPerson Problem</vt:lpstr>
      <vt:lpstr>6.2 The Traveling SalesPerson Problem</vt:lpstr>
      <vt:lpstr>6.2 The Traveling SalesPerson Problem</vt:lpstr>
      <vt:lpstr>6.2 The Traveling SalesPerson Problem</vt:lpstr>
      <vt:lpstr>6.2 The Traveling SalesPerson Problem</vt:lpstr>
      <vt:lpstr>6.2 The Traveling SalesPerson Problem</vt:lpstr>
      <vt:lpstr>6.2 The Traveling SalesPerson Problem</vt:lpstr>
      <vt:lpstr>6.2 The Traveling SalesPerson Problem</vt:lpstr>
      <vt:lpstr>6.2 The Traveling SalesPerson 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6. Branch and Bound</dc:title>
  <dc:creator>BJP</dc:creator>
  <cp:lastModifiedBy>BJP</cp:lastModifiedBy>
  <cp:revision>232</cp:revision>
  <cp:lastPrinted>1997-04-03T09:43:28Z</cp:lastPrinted>
  <dcterms:created xsi:type="dcterms:W3CDTF">1995-01-19T17:12:00Z</dcterms:created>
  <dcterms:modified xsi:type="dcterms:W3CDTF">2012-11-14T03:04:35Z</dcterms:modified>
</cp:coreProperties>
</file>