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4" r:id="rId2"/>
    <p:sldMasterId id="2147484439" r:id="rId3"/>
  </p:sldMasterIdLst>
  <p:notesMasterIdLst>
    <p:notesMasterId r:id="rId43"/>
  </p:notesMasterIdLst>
  <p:handoutMasterIdLst>
    <p:handoutMasterId r:id="rId44"/>
  </p:handoutMasterIdLst>
  <p:sldIdLst>
    <p:sldId id="341" r:id="rId4"/>
    <p:sldId id="342" r:id="rId5"/>
    <p:sldId id="475" r:id="rId6"/>
    <p:sldId id="353" r:id="rId7"/>
    <p:sldId id="445" r:id="rId8"/>
    <p:sldId id="446" r:id="rId9"/>
    <p:sldId id="421" r:id="rId10"/>
    <p:sldId id="447" r:id="rId11"/>
    <p:sldId id="476" r:id="rId12"/>
    <p:sldId id="449" r:id="rId13"/>
    <p:sldId id="310" r:id="rId14"/>
    <p:sldId id="450" r:id="rId15"/>
    <p:sldId id="474" r:id="rId16"/>
    <p:sldId id="313" r:id="rId17"/>
    <p:sldId id="338" r:id="rId18"/>
    <p:sldId id="468" r:id="rId19"/>
    <p:sldId id="454" r:id="rId20"/>
    <p:sldId id="459" r:id="rId21"/>
    <p:sldId id="463" r:id="rId22"/>
    <p:sldId id="464" r:id="rId23"/>
    <p:sldId id="456" r:id="rId24"/>
    <p:sldId id="467" r:id="rId25"/>
    <p:sldId id="462" r:id="rId26"/>
    <p:sldId id="471" r:id="rId27"/>
    <p:sldId id="472" r:id="rId28"/>
    <p:sldId id="394" r:id="rId29"/>
    <p:sldId id="381" r:id="rId30"/>
    <p:sldId id="369" r:id="rId31"/>
    <p:sldId id="374" r:id="rId32"/>
    <p:sldId id="367" r:id="rId33"/>
    <p:sldId id="370" r:id="rId34"/>
    <p:sldId id="383" r:id="rId35"/>
    <p:sldId id="377" r:id="rId36"/>
    <p:sldId id="457" r:id="rId37"/>
    <p:sldId id="461" r:id="rId38"/>
    <p:sldId id="378" r:id="rId39"/>
    <p:sldId id="384" r:id="rId40"/>
    <p:sldId id="303" r:id="rId41"/>
    <p:sldId id="295" r:id="rId42"/>
  </p:sldIdLst>
  <p:sldSz cx="9144000" cy="6858000" type="screen4x3"/>
  <p:notesSz cx="6797675" cy="987425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EAFFC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47" autoAdjust="0"/>
    <p:restoredTop sz="94504" autoAdjust="0"/>
  </p:normalViewPr>
  <p:slideViewPr>
    <p:cSldViewPr>
      <p:cViewPr varScale="1">
        <p:scale>
          <a:sx n="75" d="100"/>
          <a:sy n="75" d="100"/>
        </p:scale>
        <p:origin x="1836"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6400" cy="493713"/>
          </a:xfrm>
          <a:prstGeom prst="rect">
            <a:avLst/>
          </a:prstGeom>
        </p:spPr>
        <p:txBody>
          <a:bodyPr vert="horz" lIns="91440" tIns="45720" rIns="91440" bIns="45720" rtlCol="0"/>
          <a:lstStyle>
            <a:lvl1pPr algn="l" eaLnBrk="1" hangingPunct="1">
              <a:defRPr sz="1200"/>
            </a:lvl1pPr>
          </a:lstStyle>
          <a:p>
            <a:pPr>
              <a:defRPr/>
            </a:pPr>
            <a:endParaRPr lang="ko-KR" altLang="en-US"/>
          </a:p>
        </p:txBody>
      </p:sp>
      <p:sp>
        <p:nvSpPr>
          <p:cNvPr id="3" name="날짜 개체 틀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eaLnBrk="1" hangingPunct="1">
              <a:defRPr sz="1200"/>
            </a:lvl1pPr>
          </a:lstStyle>
          <a:p>
            <a:pPr>
              <a:defRPr/>
            </a:pPr>
            <a:fld id="{D8E4DCC4-3003-4689-BAD8-0182F52A80A5}" type="datetimeFigureOut">
              <a:rPr lang="ko-KR" altLang="en-US"/>
              <a:pPr>
                <a:defRPr/>
              </a:pPr>
              <a:t>2018-04-25</a:t>
            </a:fld>
            <a:endParaRPr lang="ko-KR" altLang="en-US"/>
          </a:p>
        </p:txBody>
      </p:sp>
      <p:sp>
        <p:nvSpPr>
          <p:cNvPr id="4" name="바닥글 개체 틀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eaLnBrk="1" hangingPunct="1">
              <a:defRPr sz="1200"/>
            </a:lvl1pPr>
          </a:lstStyle>
          <a:p>
            <a:pPr>
              <a:defRPr/>
            </a:pPr>
            <a:endParaRPr lang="ko-KR" altLang="en-US"/>
          </a:p>
        </p:txBody>
      </p:sp>
      <p:sp>
        <p:nvSpPr>
          <p:cNvPr id="5" name="슬라이드 번호 개체 틀 4"/>
          <p:cNvSpPr>
            <a:spLocks noGrp="1"/>
          </p:cNvSpPr>
          <p:nvPr>
            <p:ph type="sldNum" sz="quarter" idx="3"/>
          </p:nvPr>
        </p:nvSpPr>
        <p:spPr>
          <a:xfrm>
            <a:off x="3849688" y="9378950"/>
            <a:ext cx="2946400" cy="49371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89A64A9-B66F-4B12-964B-DAA4C1F298C2}" type="slidenum">
              <a:rPr lang="ko-KR" altLang="en-US"/>
              <a:pPr/>
              <a:t>‹#›</a:t>
            </a:fld>
            <a:endParaRPr lang="ko-KR" altLang="en-US"/>
          </a:p>
        </p:txBody>
      </p:sp>
    </p:spTree>
    <p:extLst>
      <p:ext uri="{BB962C8B-B14F-4D97-AF65-F5344CB8AC3E}">
        <p14:creationId xmlns:p14="http://schemas.microsoft.com/office/powerpoint/2010/main" val="39435036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ko-KR" altLang="ko-KR"/>
          </a:p>
        </p:txBody>
      </p:sp>
      <p:sp>
        <p:nvSpPr>
          <p:cNvPr id="3" name="Date Placeholder 2"/>
          <p:cNvSpPr>
            <a:spLocks noGrp="1"/>
          </p:cNvSpPr>
          <p:nvPr>
            <p:ph type="dt" idx="1"/>
          </p:nvPr>
        </p:nvSpPr>
        <p:spPr>
          <a:xfrm>
            <a:off x="3849688" y="0"/>
            <a:ext cx="2946400" cy="493713"/>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굴림" charset="-127"/>
                <a:cs typeface="Arial" charset="0"/>
              </a:defRPr>
            </a:lvl1pPr>
          </a:lstStyle>
          <a:p>
            <a:pPr>
              <a:defRPr/>
            </a:pPr>
            <a:fld id="{53F28A32-ED4B-4696-9EA8-BFC1BBC0F36E}" type="datetimeFigureOut">
              <a:rPr lang="en-US" altLang="ko-KR"/>
              <a:pPr>
                <a:defRPr/>
              </a:pPr>
              <a:t>4/25/2018</a:t>
            </a:fld>
            <a:endParaRPr lang="en-US" altLang="ko-KR"/>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79450" y="4691063"/>
            <a:ext cx="5438775" cy="4443412"/>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378950"/>
            <a:ext cx="2946400" cy="493713"/>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ko-KR" altLang="ko-KR"/>
          </a:p>
        </p:txBody>
      </p:sp>
      <p:sp>
        <p:nvSpPr>
          <p:cNvPr id="7" name="Slide Number Placeholder 6"/>
          <p:cNvSpPr>
            <a:spLocks noGrp="1"/>
          </p:cNvSpPr>
          <p:nvPr>
            <p:ph type="sldNum" sz="quarter" idx="5"/>
          </p:nvPr>
        </p:nvSpPr>
        <p:spPr>
          <a:xfrm>
            <a:off x="3849688" y="9378950"/>
            <a:ext cx="2946400" cy="49371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굴림" panose="020B0600000101010101" pitchFamily="50" charset="-127"/>
              </a:defRPr>
            </a:lvl1pPr>
          </a:lstStyle>
          <a:p>
            <a:fld id="{BDB5900D-089F-44B0-8BC1-D3440B54799B}" type="slidenum">
              <a:rPr lang="en-US" altLang="ko-KR"/>
              <a:pPr/>
              <a:t>‹#›</a:t>
            </a:fld>
            <a:endParaRPr lang="en-US" altLang="ko-KR"/>
          </a:p>
        </p:txBody>
      </p:sp>
    </p:spTree>
    <p:extLst>
      <p:ext uri="{BB962C8B-B14F-4D97-AF65-F5344CB8AC3E}">
        <p14:creationId xmlns:p14="http://schemas.microsoft.com/office/powerpoint/2010/main" val="10546567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dirty="0">
              <a:cs typeface="Arial" panose="020B0604020202020204" pitchFamily="34" charset="0"/>
            </a:endParaRPr>
          </a:p>
        </p:txBody>
      </p:sp>
      <p:sp>
        <p:nvSpPr>
          <p:cNvPr id="81924"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127084-83D9-4CCC-A384-B4841B3304D3}" type="slidenum">
              <a:rPr lang="en-US" altLang="ko-KR">
                <a:latin typeface="Arial" panose="020B0604020202020204" pitchFamily="34" charset="0"/>
              </a:rPr>
              <a:pPr>
                <a:spcBef>
                  <a:spcPct val="0"/>
                </a:spcBef>
              </a:pPr>
              <a:t>1</a:t>
            </a:fld>
            <a:endParaRPr lang="en-US" altLang="ko-KR">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슬라이드 노트 개체 틀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defRPr/>
            </a:pPr>
            <a:endParaRPr lang="ko-KR" altLang="en-US" dirty="0"/>
          </a:p>
        </p:txBody>
      </p:sp>
      <p:sp>
        <p:nvSpPr>
          <p:cNvPr id="91140"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409669-4CD0-4FA3-A66C-6CADF6F28139}" type="slidenum">
              <a:rPr lang="en-US" altLang="ko-KR">
                <a:latin typeface="Arial" panose="020B0604020202020204" pitchFamily="34" charset="0"/>
              </a:rPr>
              <a:pPr>
                <a:spcBef>
                  <a:spcPct val="0"/>
                </a:spcBef>
              </a:pPr>
              <a:t>11</a:t>
            </a:fld>
            <a:endParaRPr lang="en-US" altLang="ko-KR">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슬라이드 노트 개체 틀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defRPr/>
            </a:pPr>
            <a:endParaRPr lang="ko-KR" altLang="en-US" dirty="0"/>
          </a:p>
        </p:txBody>
      </p:sp>
      <p:sp>
        <p:nvSpPr>
          <p:cNvPr id="92164"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E9FEBE5-4284-4F68-8AA0-3534AB26374B}" type="slidenum">
              <a:rPr lang="en-US" altLang="ko-KR">
                <a:latin typeface="Arial" panose="020B0604020202020204" pitchFamily="34" charset="0"/>
              </a:rPr>
              <a:pPr>
                <a:spcBef>
                  <a:spcPct val="0"/>
                </a:spcBef>
              </a:pPr>
              <a:t>12</a:t>
            </a:fld>
            <a:endParaRPr lang="en-US" altLang="ko-KR">
              <a:latin typeface="Arial" panose="020B0604020202020204" pitchFamily="34" charset="0"/>
            </a:endParaRPr>
          </a:p>
        </p:txBody>
      </p:sp>
    </p:spTree>
    <p:extLst>
      <p:ext uri="{BB962C8B-B14F-4D97-AF65-F5344CB8AC3E}">
        <p14:creationId xmlns:p14="http://schemas.microsoft.com/office/powerpoint/2010/main" val="3658089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슬라이드 노트 개체 틀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defRPr/>
            </a:pPr>
            <a:endParaRPr lang="ko-KR" altLang="en-US" dirty="0"/>
          </a:p>
        </p:txBody>
      </p:sp>
      <p:sp>
        <p:nvSpPr>
          <p:cNvPr id="93188"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EBEEB85-FDFA-4022-AE38-3703A62F382F}" type="slidenum">
              <a:rPr lang="en-US" altLang="ko-KR">
                <a:latin typeface="Arial" panose="020B0604020202020204" pitchFamily="34" charset="0"/>
              </a:rPr>
              <a:pPr>
                <a:spcBef>
                  <a:spcPct val="0"/>
                </a:spcBef>
              </a:pPr>
              <a:t>14</a:t>
            </a:fld>
            <a:endParaRPr lang="en-US" altLang="ko-KR">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9FE4941-2B53-4017-B086-6F28A8C1F7B9}" type="slidenum">
              <a:rPr lang="en-US" altLang="ko-KR">
                <a:latin typeface="Arial" panose="020B0604020202020204" pitchFamily="34" charset="0"/>
              </a:rPr>
              <a:pPr>
                <a:spcBef>
                  <a:spcPct val="0"/>
                </a:spcBef>
              </a:pPr>
              <a:t>15</a:t>
            </a:fld>
            <a:endParaRPr lang="en-US" altLang="ko-KR">
              <a:latin typeface="Arial" panose="020B0604020202020204" pitchFamily="34" charset="0"/>
            </a:endParaRPr>
          </a:p>
        </p:txBody>
      </p:sp>
      <p:sp>
        <p:nvSpPr>
          <p:cNvPr id="94211" name="Rectangle 2"/>
          <p:cNvSpPr>
            <a:spLocks noGrp="1" noRot="1" noChangeAspect="1" noChangeArrowheads="1" noTextEdit="1"/>
          </p:cNvSpPr>
          <p:nvPr>
            <p:ph type="sldImg"/>
          </p:nvPr>
        </p:nvSpPr>
        <p:spPr bwMode="auto">
          <a:xfrm>
            <a:off x="941388" y="769938"/>
            <a:ext cx="4937125" cy="37036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3"/>
          <p:cNvSpPr>
            <a:spLocks noGrp="1" noChangeArrowheads="1"/>
          </p:cNvSpPr>
          <p:nvPr>
            <p:ph type="body" idx="1"/>
          </p:nvPr>
        </p:nvSpPr>
        <p:spPr bwMode="auto">
          <a:xfrm>
            <a:off x="908050" y="4670425"/>
            <a:ext cx="4987925" cy="4433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ko-K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tabLst>
                <a:tab pos="1146175" algn="l"/>
                <a:tab pos="1608138" algn="l"/>
                <a:tab pos="1711325" algn="l"/>
              </a:tabLst>
            </a:pPr>
            <a:endParaRPr lang="ko-KR" altLang="en-US" dirty="0"/>
          </a:p>
        </p:txBody>
      </p:sp>
      <p:sp>
        <p:nvSpPr>
          <p:cNvPr id="97284"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9B0F03B-9643-4E52-92D9-5E8CAE1E8ECC}" type="slidenum">
              <a:rPr lang="en-US" altLang="ko-KR">
                <a:latin typeface="Arial" panose="020B0604020202020204" pitchFamily="34" charset="0"/>
              </a:rPr>
              <a:pPr>
                <a:spcBef>
                  <a:spcPct val="0"/>
                </a:spcBef>
              </a:pPr>
              <a:t>17</a:t>
            </a:fld>
            <a:endParaRPr lang="en-US" altLang="ko-KR">
              <a:latin typeface="Arial" panose="020B0604020202020204" pitchFamily="34" charset="0"/>
            </a:endParaRPr>
          </a:p>
        </p:txBody>
      </p:sp>
    </p:spTree>
    <p:extLst>
      <p:ext uri="{BB962C8B-B14F-4D97-AF65-F5344CB8AC3E}">
        <p14:creationId xmlns:p14="http://schemas.microsoft.com/office/powerpoint/2010/main" val="2163174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ko-KR" altLang="en-US" dirty="0"/>
          </a:p>
        </p:txBody>
      </p:sp>
      <p:sp>
        <p:nvSpPr>
          <p:cNvPr id="4" name="슬라이드 번호 개체 틀 3"/>
          <p:cNvSpPr>
            <a:spLocks noGrp="1"/>
          </p:cNvSpPr>
          <p:nvPr>
            <p:ph type="sldNum" sz="quarter" idx="10"/>
          </p:nvPr>
        </p:nvSpPr>
        <p:spPr/>
        <p:txBody>
          <a:bodyPr/>
          <a:lstStyle/>
          <a:p>
            <a:fld id="{BDB5900D-089F-44B0-8BC1-D3440B54799B}" type="slidenum">
              <a:rPr lang="en-US" altLang="ko-KR" smtClean="0"/>
              <a:pPr/>
              <a:t>18</a:t>
            </a:fld>
            <a:endParaRPr lang="en-US" altLang="ko-KR"/>
          </a:p>
        </p:txBody>
      </p:sp>
    </p:spTree>
    <p:extLst>
      <p:ext uri="{BB962C8B-B14F-4D97-AF65-F5344CB8AC3E}">
        <p14:creationId xmlns:p14="http://schemas.microsoft.com/office/powerpoint/2010/main" val="104884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슬라이드 노트 개체 틀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tabLst>
                <a:tab pos="1905000" algn="l"/>
                <a:tab pos="2857500" algn="l"/>
                <a:tab pos="3429000" algn="l"/>
                <a:tab pos="4381500" algn="l"/>
                <a:tab pos="5905500" algn="l"/>
                <a:tab pos="6762750" algn="l"/>
              </a:tabLst>
              <a:defRPr/>
            </a:pPr>
            <a:endParaRPr lang="ko-KR" altLang="en-US" dirty="0"/>
          </a:p>
        </p:txBody>
      </p:sp>
      <p:sp>
        <p:nvSpPr>
          <p:cNvPr id="86020"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5CC72388-5AD8-429D-B731-FE08D5230799}" type="slidenum">
              <a:rPr lang="en-US" altLang="ko-KR" smtClean="0">
                <a:latin typeface="Arial" pitchFamily="34" charset="0"/>
                <a:ea typeface="굴림" pitchFamily="50" charset="-127"/>
                <a:cs typeface="Arial" pitchFamily="34" charset="0"/>
              </a:rPr>
              <a:pPr eaLnBrk="1" hangingPunct="1">
                <a:spcBef>
                  <a:spcPct val="0"/>
                </a:spcBef>
              </a:pPr>
              <a:t>19</a:t>
            </a:fld>
            <a:endParaRPr lang="en-US" altLang="ko-KR">
              <a:latin typeface="Arial" pitchFamily="34" charset="0"/>
              <a:ea typeface="굴림" pitchFamily="50" charset="-127"/>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슬라이드 노트 개체 틀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lvl="1" eaLnBrk="1" hangingPunct="1">
              <a:lnSpc>
                <a:spcPct val="80000"/>
              </a:lnSpc>
              <a:defRPr/>
            </a:pPr>
            <a:endParaRPr lang="en-US" altLang="ko-KR" sz="2000" dirty="0"/>
          </a:p>
          <a:p>
            <a:pPr>
              <a:defRPr/>
            </a:pPr>
            <a:endParaRPr lang="ko-KR" altLang="en-US" dirty="0"/>
          </a:p>
        </p:txBody>
      </p:sp>
      <p:sp>
        <p:nvSpPr>
          <p:cNvPr id="87044"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4BBA1650-A796-4EAD-AB9C-9D83A54B43EA}" type="slidenum">
              <a:rPr lang="en-US" altLang="ko-KR" smtClean="0">
                <a:latin typeface="Arial" pitchFamily="34" charset="0"/>
                <a:ea typeface="굴림" pitchFamily="50" charset="-127"/>
                <a:cs typeface="Arial" pitchFamily="34" charset="0"/>
              </a:rPr>
              <a:pPr eaLnBrk="1" hangingPunct="1">
                <a:spcBef>
                  <a:spcPct val="0"/>
                </a:spcBef>
              </a:pPr>
              <a:t>20</a:t>
            </a:fld>
            <a:endParaRPr lang="en-US" altLang="ko-KR">
              <a:latin typeface="Arial" pitchFamily="34" charset="0"/>
              <a:ea typeface="굴림" pitchFamily="50" charset="-127"/>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슬라이드 노트 개체 틀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defRPr/>
            </a:pPr>
            <a:endParaRPr lang="ko-KR" altLang="en-US" dirty="0"/>
          </a:p>
        </p:txBody>
      </p:sp>
      <p:sp>
        <p:nvSpPr>
          <p:cNvPr id="100356"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CAD0407-311F-4799-879A-400750FD1686}" type="slidenum">
              <a:rPr lang="en-US" altLang="ko-KR">
                <a:latin typeface="Arial" panose="020B0604020202020204" pitchFamily="34" charset="0"/>
              </a:rPr>
              <a:pPr>
                <a:spcBef>
                  <a:spcPct val="0"/>
                </a:spcBef>
              </a:pPr>
              <a:t>21</a:t>
            </a:fld>
            <a:endParaRPr lang="en-US" altLang="ko-KR">
              <a:latin typeface="Arial" panose="020B0604020202020204" pitchFamily="34" charset="0"/>
            </a:endParaRPr>
          </a:p>
        </p:txBody>
      </p:sp>
    </p:spTree>
    <p:extLst>
      <p:ext uri="{BB962C8B-B14F-4D97-AF65-F5344CB8AC3E}">
        <p14:creationId xmlns:p14="http://schemas.microsoft.com/office/powerpoint/2010/main" val="2135711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dirty="0"/>
          </a:p>
        </p:txBody>
      </p:sp>
      <p:sp>
        <p:nvSpPr>
          <p:cNvPr id="102404"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50BF95B-3919-47DC-84B7-7D6AEA2433F1}" type="slidenum">
              <a:rPr lang="en-US" altLang="ko-KR">
                <a:latin typeface="Arial" panose="020B0604020202020204" pitchFamily="34" charset="0"/>
              </a:rPr>
              <a:pPr>
                <a:spcBef>
                  <a:spcPct val="0"/>
                </a:spcBef>
              </a:pPr>
              <a:t>23</a:t>
            </a:fld>
            <a:endParaRPr lang="en-US" altLang="ko-KR">
              <a:latin typeface="Arial" panose="020B0604020202020204" pitchFamily="34" charset="0"/>
            </a:endParaRPr>
          </a:p>
        </p:txBody>
      </p:sp>
    </p:spTree>
    <p:extLst>
      <p:ext uri="{BB962C8B-B14F-4D97-AF65-F5344CB8AC3E}">
        <p14:creationId xmlns:p14="http://schemas.microsoft.com/office/powerpoint/2010/main" val="1462439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982D0D0-A3AB-4728-A4B8-4B325C3E5903}" type="slidenum">
              <a:rPr lang="en-US" altLang="ko-KR">
                <a:latin typeface="Arial" panose="020B0604020202020204" pitchFamily="34" charset="0"/>
              </a:rPr>
              <a:pPr>
                <a:spcBef>
                  <a:spcPct val="0"/>
                </a:spcBef>
              </a:pPr>
              <a:t>2</a:t>
            </a:fld>
            <a:endParaRPr lang="en-US" altLang="ko-KR">
              <a:latin typeface="Arial" panose="020B0604020202020204" pitchFamily="34" charset="0"/>
            </a:endParaRPr>
          </a:p>
        </p:txBody>
      </p:sp>
      <p:sp>
        <p:nvSpPr>
          <p:cNvPr id="82947" name="Rectangle 2"/>
          <p:cNvSpPr>
            <a:spLocks noGrp="1" noRot="1" noChangeAspect="1" noChangeArrowheads="1" noTextEdit="1"/>
          </p:cNvSpPr>
          <p:nvPr>
            <p:ph type="sldImg"/>
          </p:nvPr>
        </p:nvSpPr>
        <p:spPr bwMode="auto">
          <a:xfrm>
            <a:off x="941388" y="769938"/>
            <a:ext cx="4937125" cy="37036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xfrm>
            <a:off x="908050" y="4670425"/>
            <a:ext cx="4987925" cy="4433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ko-K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tabLst>
                <a:tab pos="1146175" algn="l"/>
                <a:tab pos="1608138" algn="l"/>
                <a:tab pos="1711325" algn="l"/>
              </a:tabLst>
            </a:pPr>
            <a:endParaRPr lang="ko-KR" altLang="en-US" dirty="0"/>
          </a:p>
        </p:txBody>
      </p:sp>
      <p:sp>
        <p:nvSpPr>
          <p:cNvPr id="91140"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E4305502-1FBC-414A-B5CC-FC35F09AB384}" type="slidenum">
              <a:rPr lang="en-US" altLang="ko-KR" smtClean="0">
                <a:latin typeface="Arial" pitchFamily="34" charset="0"/>
                <a:ea typeface="굴림" pitchFamily="50" charset="-127"/>
                <a:cs typeface="Arial" pitchFamily="34" charset="0"/>
              </a:rPr>
              <a:pPr eaLnBrk="1" hangingPunct="1">
                <a:spcBef>
                  <a:spcPct val="0"/>
                </a:spcBef>
              </a:pPr>
              <a:t>24</a:t>
            </a:fld>
            <a:endParaRPr lang="en-US" altLang="ko-KR">
              <a:latin typeface="Arial" pitchFamily="34" charset="0"/>
              <a:ea typeface="굴림" pitchFamily="50" charset="-127"/>
              <a:cs typeface="Arial" pitchFamily="34" charset="0"/>
            </a:endParaRPr>
          </a:p>
        </p:txBody>
      </p:sp>
    </p:spTree>
    <p:extLst>
      <p:ext uri="{BB962C8B-B14F-4D97-AF65-F5344CB8AC3E}">
        <p14:creationId xmlns:p14="http://schemas.microsoft.com/office/powerpoint/2010/main" val="268213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슬라이드 노트 개체 틀 2"/>
          <p:cNvSpPr>
            <a:spLocks noGrp="1"/>
          </p:cNvSpPr>
          <p:nvPr>
            <p:ph type="body" idx="1"/>
          </p:nvPr>
        </p:nvSpPr>
        <p:spPr/>
        <p:txBody>
          <a:bodyPr>
            <a:normAutofit/>
          </a:bodyPr>
          <a:lstStyle/>
          <a:p>
            <a:pPr>
              <a:defRPr/>
            </a:pPr>
            <a:endParaRPr lang="ko-KR" altLang="en-US" dirty="0"/>
          </a:p>
        </p:txBody>
      </p:sp>
      <p:sp>
        <p:nvSpPr>
          <p:cNvPr id="104452"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F9FF0F8-1EFD-442F-BE2B-58242B1F0AAD}" type="slidenum">
              <a:rPr lang="en-US" altLang="ko-KR">
                <a:latin typeface="Arial" panose="020B0604020202020204" pitchFamily="34" charset="0"/>
              </a:rPr>
              <a:pPr>
                <a:spcBef>
                  <a:spcPct val="0"/>
                </a:spcBef>
              </a:pPr>
              <a:t>26</a:t>
            </a:fld>
            <a:endParaRPr lang="en-US" altLang="ko-KR">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슬라이드 노트 개체 틀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ko-KR" altLang="en-US" sz="2400" b="1" dirty="0"/>
          </a:p>
          <a:p>
            <a:pPr marL="0" lvl="1">
              <a:defRPr/>
            </a:pPr>
            <a:endParaRPr lang="ko-KR" altLang="en-US" sz="2100" dirty="0"/>
          </a:p>
          <a:p>
            <a:pPr>
              <a:defRPr/>
            </a:pPr>
            <a:endParaRPr lang="ko-KR" altLang="en-US" dirty="0"/>
          </a:p>
        </p:txBody>
      </p:sp>
      <p:sp>
        <p:nvSpPr>
          <p:cNvPr id="106500"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421A851-CBAB-4D70-ADAC-8BCCB3BF974A}" type="slidenum">
              <a:rPr lang="en-US" altLang="ko-KR">
                <a:latin typeface="Arial" panose="020B0604020202020204" pitchFamily="34" charset="0"/>
              </a:rPr>
              <a:pPr>
                <a:spcBef>
                  <a:spcPct val="0"/>
                </a:spcBef>
              </a:pPr>
              <a:t>27</a:t>
            </a:fld>
            <a:endParaRPr lang="en-US" altLang="ko-KR">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슬라이드 노트 개체 틀 2"/>
          <p:cNvSpPr>
            <a:spLocks noGrp="1"/>
          </p:cNvSpPr>
          <p:nvPr>
            <p:ph type="body" idx="1"/>
          </p:nvPr>
        </p:nvSpPr>
        <p:spPr/>
        <p:txBody>
          <a:bodyPr>
            <a:normAutofit/>
          </a:bodyPr>
          <a:lstStyle/>
          <a:p>
            <a:pPr>
              <a:defRPr/>
            </a:pPr>
            <a:endParaRPr lang="ko-KR" altLang="en-US" dirty="0"/>
          </a:p>
        </p:txBody>
      </p:sp>
      <p:sp>
        <p:nvSpPr>
          <p:cNvPr id="110596"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3AAFBCB-2307-45E6-847A-9DD4559AC2D9}" type="slidenum">
              <a:rPr lang="en-US" altLang="ko-KR">
                <a:latin typeface="Arial" panose="020B0604020202020204" pitchFamily="34" charset="0"/>
              </a:rPr>
              <a:pPr>
                <a:spcBef>
                  <a:spcPct val="0"/>
                </a:spcBef>
              </a:pPr>
              <a:t>28</a:t>
            </a:fld>
            <a:endParaRPr lang="en-US" altLang="ko-KR">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슬라이드 노트 개체 틀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ko-KR" altLang="en-US" dirty="0"/>
          </a:p>
        </p:txBody>
      </p:sp>
      <p:sp>
        <p:nvSpPr>
          <p:cNvPr id="111620"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55DD4AF-0548-49E6-A240-EFC0772D2EAB}" type="slidenum">
              <a:rPr lang="en-US" altLang="ko-KR">
                <a:latin typeface="Arial" panose="020B0604020202020204" pitchFamily="34" charset="0"/>
              </a:rPr>
              <a:pPr>
                <a:spcBef>
                  <a:spcPct val="0"/>
                </a:spcBef>
              </a:pPr>
              <a:t>29</a:t>
            </a:fld>
            <a:endParaRPr lang="en-US" altLang="ko-KR">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dirty="0"/>
          </a:p>
        </p:txBody>
      </p:sp>
      <p:sp>
        <p:nvSpPr>
          <p:cNvPr id="112644"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B74C101-C723-4884-89E2-0DB7A0BE2B69}" type="slidenum">
              <a:rPr lang="en-US" altLang="ko-KR">
                <a:latin typeface="Arial" panose="020B0604020202020204" pitchFamily="34" charset="0"/>
              </a:rPr>
              <a:pPr>
                <a:spcBef>
                  <a:spcPct val="0"/>
                </a:spcBef>
              </a:pPr>
              <a:t>30</a:t>
            </a:fld>
            <a:endParaRPr lang="en-US" altLang="ko-KR">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dirty="0"/>
          </a:p>
        </p:txBody>
      </p:sp>
      <p:sp>
        <p:nvSpPr>
          <p:cNvPr id="113668"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6C1FDF7-0E06-474D-BF98-3F59382DCF52}" type="slidenum">
              <a:rPr lang="en-US" altLang="ko-KR">
                <a:latin typeface="Arial" panose="020B0604020202020204" pitchFamily="34" charset="0"/>
              </a:rPr>
              <a:pPr>
                <a:spcBef>
                  <a:spcPct val="0"/>
                </a:spcBef>
              </a:pPr>
              <a:t>31</a:t>
            </a:fld>
            <a:endParaRPr lang="en-US" altLang="ko-KR">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dirty="0"/>
          </a:p>
        </p:txBody>
      </p:sp>
      <p:sp>
        <p:nvSpPr>
          <p:cNvPr id="115716"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724532B-0A81-431C-8956-D324F96123AD}" type="slidenum">
              <a:rPr lang="en-US" altLang="ko-KR">
                <a:latin typeface="Arial" panose="020B0604020202020204" pitchFamily="34" charset="0"/>
              </a:rPr>
              <a:pPr>
                <a:spcBef>
                  <a:spcPct val="0"/>
                </a:spcBef>
              </a:pPr>
              <a:t>32</a:t>
            </a:fld>
            <a:endParaRPr lang="en-US" altLang="ko-KR">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슬라이드 노트 개체 틀 2"/>
          <p:cNvSpPr>
            <a:spLocks noGrp="1"/>
          </p:cNvSpPr>
          <p:nvPr>
            <p:ph type="body" idx="1"/>
          </p:nvPr>
        </p:nvSpPr>
        <p:spPr/>
        <p:txBody>
          <a:bodyPr>
            <a:normAutofit/>
          </a:bodyPr>
          <a:lstStyle/>
          <a:p>
            <a:pPr lvl="1" algn="just" eaLnBrk="1" hangingPunct="1">
              <a:lnSpc>
                <a:spcPct val="130000"/>
              </a:lnSpc>
              <a:spcBef>
                <a:spcPct val="0"/>
              </a:spcBef>
              <a:defRPr/>
            </a:pPr>
            <a:endParaRPr lang="en-US" altLang="ko-KR" sz="2000" dirty="0"/>
          </a:p>
        </p:txBody>
      </p:sp>
      <p:sp>
        <p:nvSpPr>
          <p:cNvPr id="116740"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1D064CF-E61F-4DD6-9DAB-5D69EA7652EC}" type="slidenum">
              <a:rPr lang="en-US" altLang="ko-KR">
                <a:latin typeface="Arial" panose="020B0604020202020204" pitchFamily="34" charset="0"/>
              </a:rPr>
              <a:pPr>
                <a:spcBef>
                  <a:spcPct val="0"/>
                </a:spcBef>
              </a:pPr>
              <a:t>33</a:t>
            </a:fld>
            <a:endParaRPr lang="en-US" altLang="ko-KR">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dirty="0"/>
          </a:p>
        </p:txBody>
      </p:sp>
      <p:sp>
        <p:nvSpPr>
          <p:cNvPr id="117764"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CF6C99A-2468-421C-AB16-44D19CC44ED1}" type="slidenum">
              <a:rPr lang="en-US" altLang="ko-KR">
                <a:latin typeface="Arial" panose="020B0604020202020204" pitchFamily="34" charset="0"/>
              </a:rPr>
              <a:pPr>
                <a:spcBef>
                  <a:spcPct val="0"/>
                </a:spcBef>
              </a:pPr>
              <a:t>34</a:t>
            </a:fld>
            <a:endParaRPr lang="en-US" altLang="ko-KR">
              <a:latin typeface="Arial" panose="020B0604020202020204" pitchFamily="34" charset="0"/>
            </a:endParaRPr>
          </a:p>
        </p:txBody>
      </p:sp>
    </p:spTree>
    <p:extLst>
      <p:ext uri="{BB962C8B-B14F-4D97-AF65-F5344CB8AC3E}">
        <p14:creationId xmlns:p14="http://schemas.microsoft.com/office/powerpoint/2010/main" val="61860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dirty="0"/>
          </a:p>
        </p:txBody>
      </p:sp>
      <p:sp>
        <p:nvSpPr>
          <p:cNvPr id="83972"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55CA18-A231-42B8-A15B-1C06B04D25E0}" type="slidenum">
              <a:rPr lang="en-US" altLang="ko-KR">
                <a:latin typeface="Arial" panose="020B0604020202020204" pitchFamily="34" charset="0"/>
              </a:rPr>
              <a:pPr>
                <a:spcBef>
                  <a:spcPct val="0"/>
                </a:spcBef>
              </a:pPr>
              <a:t>3</a:t>
            </a:fld>
            <a:endParaRPr lang="en-US" altLang="ko-KR">
              <a:latin typeface="Arial" panose="020B0604020202020204" pitchFamily="34" charset="0"/>
            </a:endParaRPr>
          </a:p>
        </p:txBody>
      </p:sp>
    </p:spTree>
    <p:extLst>
      <p:ext uri="{BB962C8B-B14F-4D97-AF65-F5344CB8AC3E}">
        <p14:creationId xmlns:p14="http://schemas.microsoft.com/office/powerpoint/2010/main" val="32856324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슬라이드 노트 개체 틀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defRPr/>
            </a:pPr>
            <a:endParaRPr lang="ko-KR" altLang="en-US" dirty="0"/>
          </a:p>
        </p:txBody>
      </p:sp>
      <p:sp>
        <p:nvSpPr>
          <p:cNvPr id="118788"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31EB2FE-61D4-4612-A60C-0311A97EB435}" type="slidenum">
              <a:rPr lang="en-US" altLang="ko-KR">
                <a:latin typeface="Arial" panose="020B0604020202020204" pitchFamily="34" charset="0"/>
              </a:rPr>
              <a:pPr>
                <a:spcBef>
                  <a:spcPct val="0"/>
                </a:spcBef>
              </a:pPr>
              <a:t>35</a:t>
            </a:fld>
            <a:endParaRPr lang="en-US" altLang="ko-KR">
              <a:latin typeface="Arial" panose="020B0604020202020204" pitchFamily="34" charset="0"/>
            </a:endParaRPr>
          </a:p>
        </p:txBody>
      </p:sp>
    </p:spTree>
    <p:extLst>
      <p:ext uri="{BB962C8B-B14F-4D97-AF65-F5344CB8AC3E}">
        <p14:creationId xmlns:p14="http://schemas.microsoft.com/office/powerpoint/2010/main" val="9183268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spcBef>
                <a:spcPct val="30000"/>
              </a:spcBef>
              <a:defRPr sz="1200">
                <a:solidFill>
                  <a:schemeClr val="tx1"/>
                </a:solidFill>
                <a:latin typeface="Calibri" panose="020F0502020204030204" pitchFamily="34" charset="0"/>
              </a:defRPr>
            </a:lvl1pPr>
            <a:lvl2pPr marL="742950" indent="-285750" defTabSz="923925">
              <a:spcBef>
                <a:spcPct val="30000"/>
              </a:spcBef>
              <a:defRPr sz="1200">
                <a:solidFill>
                  <a:schemeClr val="tx1"/>
                </a:solidFill>
                <a:latin typeface="Calibri" panose="020F0502020204030204" pitchFamily="34" charset="0"/>
              </a:defRPr>
            </a:lvl2pPr>
            <a:lvl3pPr marL="1143000" indent="-228600" defTabSz="923925">
              <a:spcBef>
                <a:spcPct val="30000"/>
              </a:spcBef>
              <a:defRPr sz="1200">
                <a:solidFill>
                  <a:schemeClr val="tx1"/>
                </a:solidFill>
                <a:latin typeface="Calibri" panose="020F0502020204030204" pitchFamily="34" charset="0"/>
              </a:defRPr>
            </a:lvl3pPr>
            <a:lvl4pPr marL="1600200" indent="-228600" defTabSz="923925">
              <a:spcBef>
                <a:spcPct val="30000"/>
              </a:spcBef>
              <a:defRPr sz="1200">
                <a:solidFill>
                  <a:schemeClr val="tx1"/>
                </a:solidFill>
                <a:latin typeface="Calibri" panose="020F0502020204030204" pitchFamily="34" charset="0"/>
              </a:defRPr>
            </a:lvl4pPr>
            <a:lvl5pPr marL="2057400" indent="-228600" defTabSz="923925">
              <a:spcBef>
                <a:spcPct val="30000"/>
              </a:spcBef>
              <a:defRPr sz="1200">
                <a:solidFill>
                  <a:schemeClr val="tx1"/>
                </a:solidFill>
                <a:latin typeface="Calibri" panose="020F0502020204030204" pitchFamily="34" charset="0"/>
              </a:defRPr>
            </a:lvl5pPr>
            <a:lvl6pPr marL="2514600" indent="-228600" defTabSz="923925"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923925"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923925"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92392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2D1F95B-32BD-40A1-B697-D71F7D10A870}" type="slidenum">
              <a:rPr kumimoji="1" lang="en-US" altLang="ko-KR" sz="1000">
                <a:latin typeface="Arial" panose="020B0604020202020204" pitchFamily="34" charset="0"/>
                <a:ea typeface="돋움" panose="020B0600000101010101" pitchFamily="50" charset="-127"/>
              </a:rPr>
              <a:pPr>
                <a:spcBef>
                  <a:spcPct val="0"/>
                </a:spcBef>
              </a:pPr>
              <a:t>36</a:t>
            </a:fld>
            <a:endParaRPr kumimoji="1" lang="en-US" altLang="ko-KR" sz="1000">
              <a:latin typeface="Arial" panose="020B0604020202020204" pitchFamily="34" charset="0"/>
              <a:ea typeface="돋움" panose="020B0600000101010101" pitchFamily="50" charset="-127"/>
            </a:endParaRPr>
          </a:p>
        </p:txBody>
      </p:sp>
      <p:sp>
        <p:nvSpPr>
          <p:cNvPr id="1198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marL="457200" lvl="1" indent="0" eaLnBrk="1" hangingPunct="1">
              <a:lnSpc>
                <a:spcPts val="2500"/>
              </a:lnSpc>
              <a:buFont typeface="Arial" panose="020B0604020202020204" pitchFamily="34" charset="0"/>
              <a:buNone/>
              <a:defRPr/>
            </a:pPr>
            <a:endParaRPr lang="ko-KR" altLang="ko-K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dirty="0"/>
          </a:p>
        </p:txBody>
      </p:sp>
      <p:sp>
        <p:nvSpPr>
          <p:cNvPr id="120836"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23B642C-2F0B-4E4E-997D-6B6C36A09064}" type="slidenum">
              <a:rPr lang="ko-KR" altLang="en-US">
                <a:latin typeface="Arial" panose="020B0604020202020204" pitchFamily="34" charset="0"/>
              </a:rPr>
              <a:pPr>
                <a:spcBef>
                  <a:spcPct val="0"/>
                </a:spcBef>
              </a:pPr>
              <a:t>37</a:t>
            </a:fld>
            <a:endParaRPr lang="ko-KR"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슬라이드 노트 개체 틀 2"/>
          <p:cNvSpPr>
            <a:spLocks noGrp="1"/>
          </p:cNvSpPr>
          <p:nvPr>
            <p:ph type="body" idx="1"/>
          </p:nvPr>
        </p:nvSpPr>
        <p:spPr/>
        <p:txBody>
          <a:bodyPr>
            <a:normAutofit/>
          </a:bodyPr>
          <a:lstStyle/>
          <a:p>
            <a:pPr>
              <a:defRPr/>
            </a:pPr>
            <a:endParaRPr lang="ko-KR" altLang="en-US" dirty="0"/>
          </a:p>
        </p:txBody>
      </p:sp>
      <p:sp>
        <p:nvSpPr>
          <p:cNvPr id="122884"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C8AC20E-5170-4D4F-B27C-54C1BD201F91}" type="slidenum">
              <a:rPr lang="en-US" altLang="ko-KR">
                <a:latin typeface="Arial" panose="020B0604020202020204" pitchFamily="34" charset="0"/>
              </a:rPr>
              <a:pPr>
                <a:spcBef>
                  <a:spcPct val="0"/>
                </a:spcBef>
              </a:pPr>
              <a:t>38</a:t>
            </a:fld>
            <a:endParaRPr lang="en-US" altLang="ko-KR">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BDB5900D-089F-44B0-8BC1-D3440B54799B}" type="slidenum">
              <a:rPr lang="en-US" altLang="ko-KR" smtClean="0"/>
              <a:pPr/>
              <a:t>4</a:t>
            </a:fld>
            <a:endParaRPr lang="en-US" altLang="ko-KR"/>
          </a:p>
        </p:txBody>
      </p:sp>
    </p:spTree>
    <p:extLst>
      <p:ext uri="{BB962C8B-B14F-4D97-AF65-F5344CB8AC3E}">
        <p14:creationId xmlns:p14="http://schemas.microsoft.com/office/powerpoint/2010/main" val="2952303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슬라이드 노트 개체 틀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defRPr/>
            </a:pPr>
            <a:endParaRPr lang="ko-KR" altLang="en-US" dirty="0"/>
          </a:p>
        </p:txBody>
      </p:sp>
      <p:sp>
        <p:nvSpPr>
          <p:cNvPr id="84996"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C5CE5A7-58E8-4784-A38D-526D6DD9E0E7}" type="slidenum">
              <a:rPr lang="en-US" altLang="ko-KR">
                <a:latin typeface="Arial" panose="020B0604020202020204" pitchFamily="34" charset="0"/>
              </a:rPr>
              <a:pPr>
                <a:spcBef>
                  <a:spcPct val="0"/>
                </a:spcBef>
              </a:pPr>
              <a:t>5</a:t>
            </a:fld>
            <a:endParaRPr lang="en-US" altLang="ko-KR">
              <a:latin typeface="Arial" panose="020B0604020202020204" pitchFamily="34" charset="0"/>
            </a:endParaRPr>
          </a:p>
        </p:txBody>
      </p:sp>
    </p:spTree>
    <p:extLst>
      <p:ext uri="{BB962C8B-B14F-4D97-AF65-F5344CB8AC3E}">
        <p14:creationId xmlns:p14="http://schemas.microsoft.com/office/powerpoint/2010/main" val="4280760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슬라이드 노트 개체 틀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defRPr/>
            </a:pPr>
            <a:endParaRPr lang="en-US" altLang="ko-KR" dirty="0"/>
          </a:p>
        </p:txBody>
      </p:sp>
      <p:sp>
        <p:nvSpPr>
          <p:cNvPr id="86020"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667AC95-4D4B-482B-BAA6-CF75E56B4C95}" type="slidenum">
              <a:rPr lang="ko-KR" altLang="en-US">
                <a:latin typeface="Arial" panose="020B0604020202020204" pitchFamily="34" charset="0"/>
              </a:rPr>
              <a:pPr>
                <a:spcBef>
                  <a:spcPct val="0"/>
                </a:spcBef>
              </a:pPr>
              <a:t>6</a:t>
            </a:fld>
            <a:endParaRPr lang="ko-KR" altLang="en-US">
              <a:latin typeface="Arial" panose="020B0604020202020204" pitchFamily="34" charset="0"/>
            </a:endParaRPr>
          </a:p>
        </p:txBody>
      </p:sp>
    </p:spTree>
    <p:extLst>
      <p:ext uri="{BB962C8B-B14F-4D97-AF65-F5344CB8AC3E}">
        <p14:creationId xmlns:p14="http://schemas.microsoft.com/office/powerpoint/2010/main" val="2352668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ko-KR" dirty="0">
              <a:ea typeface="굴림" panose="020B0600000101010101" pitchFamily="50" charset="-127"/>
            </a:endParaRPr>
          </a:p>
          <a:p>
            <a:endParaRPr lang="en-US" altLang="ko-KR" dirty="0">
              <a:ea typeface="굴림" panose="020B0600000101010101" pitchFamily="50" charset="-127"/>
            </a:endParaRPr>
          </a:p>
          <a:p>
            <a:endParaRPr lang="ko-KR" altLang="en-US" dirty="0"/>
          </a:p>
        </p:txBody>
      </p:sp>
      <p:sp>
        <p:nvSpPr>
          <p:cNvPr id="87044"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41745DA-5ABB-4646-A8D7-715877718873}" type="slidenum">
              <a:rPr lang="en-US" altLang="ko-KR">
                <a:latin typeface="Arial" panose="020B0604020202020204" pitchFamily="34" charset="0"/>
              </a:rPr>
              <a:pPr>
                <a:spcBef>
                  <a:spcPct val="0"/>
                </a:spcBef>
              </a:pPr>
              <a:t>7</a:t>
            </a:fld>
            <a:endParaRPr lang="en-US" altLang="ko-KR">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슬라이드 노트 개체 틀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eaLnBrk="1" fontAlgn="auto" hangingPunct="1">
              <a:spcAft>
                <a:spcPts val="0"/>
              </a:spcAft>
              <a:defRPr/>
            </a:pPr>
            <a:endParaRPr lang="ko-KR" altLang="en-US" sz="1800" spc="-30" dirty="0"/>
          </a:p>
        </p:txBody>
      </p:sp>
      <p:sp>
        <p:nvSpPr>
          <p:cNvPr id="88068"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4FEFCCD-F3B1-4BB5-AC3A-BC59BFF7DF4E}" type="slidenum">
              <a:rPr lang="ko-KR" altLang="en-US">
                <a:latin typeface="Arial" panose="020B0604020202020204" pitchFamily="34" charset="0"/>
              </a:rPr>
              <a:pPr>
                <a:spcBef>
                  <a:spcPct val="0"/>
                </a:spcBef>
              </a:pPr>
              <a:t>8</a:t>
            </a:fld>
            <a:endParaRPr lang="ko-KR" altLang="en-US">
              <a:latin typeface="Arial" panose="020B0604020202020204" pitchFamily="34" charset="0"/>
            </a:endParaRPr>
          </a:p>
        </p:txBody>
      </p:sp>
    </p:spTree>
    <p:extLst>
      <p:ext uri="{BB962C8B-B14F-4D97-AF65-F5344CB8AC3E}">
        <p14:creationId xmlns:p14="http://schemas.microsoft.com/office/powerpoint/2010/main" val="2408662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dirty="0"/>
          </a:p>
        </p:txBody>
      </p:sp>
      <p:sp>
        <p:nvSpPr>
          <p:cNvPr id="90116"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FC128C3-FC45-46D2-985A-5AFF640B1A7E}" type="slidenum">
              <a:rPr lang="en-US" altLang="ko-KR">
                <a:latin typeface="Arial" panose="020B0604020202020204" pitchFamily="34" charset="0"/>
              </a:rPr>
              <a:pPr>
                <a:spcBef>
                  <a:spcPct val="0"/>
                </a:spcBef>
              </a:pPr>
              <a:t>10</a:t>
            </a:fld>
            <a:endParaRPr lang="en-US" altLang="ko-KR">
              <a:latin typeface="Arial" panose="020B0604020202020204" pitchFamily="34" charset="0"/>
            </a:endParaRPr>
          </a:p>
        </p:txBody>
      </p:sp>
    </p:spTree>
    <p:extLst>
      <p:ext uri="{BB962C8B-B14F-4D97-AF65-F5344CB8AC3E}">
        <p14:creationId xmlns:p14="http://schemas.microsoft.com/office/powerpoint/2010/main" val="19755051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3"/>
          <p:cNvSpPr>
            <a:spLocks noChangeArrowheads="1"/>
          </p:cNvSpPr>
          <p:nvPr userDrawn="1"/>
        </p:nvSpPr>
        <p:spPr bwMode="auto">
          <a:xfrm>
            <a:off x="685800" y="6553200"/>
            <a:ext cx="6548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defRPr/>
            </a:pPr>
            <a:r>
              <a:rPr lang="en-US" altLang="ko-KR" sz="1000">
                <a:latin typeface="Century Gothic" pitchFamily="34" charset="0"/>
                <a:ea typeface="ヒラギノ角ゴ Pro W3" pitchFamily="1" charset="-128"/>
              </a:rPr>
              <a:t>Copyright © 2011 Ramez Elmasri and Shamkant Navathe</a:t>
            </a:r>
          </a:p>
        </p:txBody>
      </p:sp>
      <p:pic>
        <p:nvPicPr>
          <p:cNvPr id="3" name="Picture 12" descr="AW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45238"/>
            <a:ext cx="6858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686800" y="0"/>
            <a:ext cx="4667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2226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0564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25242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240181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800000"/>
              </a:buClr>
              <a:buFont typeface="Wingdings" pitchFamily="2" charset="2"/>
              <a:buChar char="§"/>
              <a:defRPr/>
            </a:lvl1pPr>
            <a:lvl2pPr>
              <a:buClr>
                <a:srgbClr val="0070C0"/>
              </a:buClr>
              <a:buSzPct val="80000"/>
              <a:buFont typeface="Wingdings" pitchFamily="2" charset="2"/>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99688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99419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080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8195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4513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0792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48685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74141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208198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83726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3050"/>
            <a:ext cx="2055813" cy="58562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3050"/>
            <a:ext cx="6019800" cy="5856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4303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8013" cy="1143000"/>
          </a:xfrm>
        </p:spPr>
        <p:txBody>
          <a:bodyPr/>
          <a:lstStyle/>
          <a:p>
            <a:r>
              <a:rPr lang="en-US"/>
              <a:t>Click to edit Master title style</a:t>
            </a:r>
          </a:p>
        </p:txBody>
      </p:sp>
    </p:spTree>
    <p:extLst>
      <p:ext uri="{BB962C8B-B14F-4D97-AF65-F5344CB8AC3E}">
        <p14:creationId xmlns:p14="http://schemas.microsoft.com/office/powerpoint/2010/main" val="524561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lvl1pPr>
              <a:defRPr/>
            </a:lvl1pPr>
          </a:lstStyle>
          <a:p>
            <a:pPr>
              <a:defRPr/>
            </a:pPr>
            <a:fld id="{26AE3B30-3A2F-4ACF-98E2-7502F7A61498}" type="datetimeFigureOut">
              <a:rPr lang="ko-KR" altLang="en-US"/>
              <a:pPr>
                <a:defRPr/>
              </a:pPr>
              <a:t>2018-04-25</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fld id="{39D2E61B-4D21-4F67-88B3-4F29EC874A9C}" type="slidenum">
              <a:rPr lang="ko-KR" altLang="en-US"/>
              <a:pPr/>
              <a:t>‹#›</a:t>
            </a:fld>
            <a:endParaRPr lang="ko-KR" altLang="en-US"/>
          </a:p>
        </p:txBody>
      </p:sp>
    </p:spTree>
    <p:extLst>
      <p:ext uri="{BB962C8B-B14F-4D97-AF65-F5344CB8AC3E}">
        <p14:creationId xmlns:p14="http://schemas.microsoft.com/office/powerpoint/2010/main" val="15585142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vl1pPr>
          </a:lstStyle>
          <a:p>
            <a:pPr>
              <a:defRPr/>
            </a:pPr>
            <a:fld id="{A85E5F18-4B99-4B79-B171-EC1BD92CA9B5}" type="datetimeFigureOut">
              <a:rPr lang="ko-KR" altLang="en-US"/>
              <a:pPr>
                <a:defRPr/>
              </a:pPr>
              <a:t>2018-04-25</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fld id="{A5BDA3C2-6AA3-463E-BAC6-2171B83CC17D}" type="slidenum">
              <a:rPr lang="ko-KR" altLang="en-US"/>
              <a:pPr/>
              <a:t>‹#›</a:t>
            </a:fld>
            <a:endParaRPr lang="ko-KR" altLang="en-US"/>
          </a:p>
        </p:txBody>
      </p:sp>
    </p:spTree>
    <p:extLst>
      <p:ext uri="{BB962C8B-B14F-4D97-AF65-F5344CB8AC3E}">
        <p14:creationId xmlns:p14="http://schemas.microsoft.com/office/powerpoint/2010/main" val="14322715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lvl1pPr>
              <a:defRPr/>
            </a:lvl1pPr>
          </a:lstStyle>
          <a:p>
            <a:pPr>
              <a:defRPr/>
            </a:pPr>
            <a:fld id="{C4F7BFCC-82F7-4027-B425-32B3CE26D530}" type="datetimeFigureOut">
              <a:rPr lang="ko-KR" altLang="en-US"/>
              <a:pPr>
                <a:defRPr/>
              </a:pPr>
              <a:t>2018-04-25</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fld id="{E9A1DEAF-5827-4BEA-9D25-1C942C6DA6C8}" type="slidenum">
              <a:rPr lang="ko-KR" altLang="en-US"/>
              <a:pPr/>
              <a:t>‹#›</a:t>
            </a:fld>
            <a:endParaRPr lang="ko-KR" altLang="en-US"/>
          </a:p>
        </p:txBody>
      </p:sp>
    </p:spTree>
    <p:extLst>
      <p:ext uri="{BB962C8B-B14F-4D97-AF65-F5344CB8AC3E}">
        <p14:creationId xmlns:p14="http://schemas.microsoft.com/office/powerpoint/2010/main" val="30018946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3"/>
          <p:cNvSpPr>
            <a:spLocks noGrp="1"/>
          </p:cNvSpPr>
          <p:nvPr>
            <p:ph type="dt" sz="half" idx="10"/>
          </p:nvPr>
        </p:nvSpPr>
        <p:spPr/>
        <p:txBody>
          <a:bodyPr/>
          <a:lstStyle>
            <a:lvl1pPr>
              <a:defRPr/>
            </a:lvl1pPr>
          </a:lstStyle>
          <a:p>
            <a:pPr>
              <a:defRPr/>
            </a:pPr>
            <a:fld id="{08D90732-FBAF-4073-9789-C82BEFA4D364}" type="datetimeFigureOut">
              <a:rPr lang="ko-KR" altLang="en-US"/>
              <a:pPr>
                <a:defRPr/>
              </a:pPr>
              <a:t>2018-04-25</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fld id="{3C23F92A-4D97-4546-AFDF-2C87328669B6}" type="slidenum">
              <a:rPr lang="ko-KR" altLang="en-US"/>
              <a:pPr/>
              <a:t>‹#›</a:t>
            </a:fld>
            <a:endParaRPr lang="ko-KR" altLang="en-US"/>
          </a:p>
        </p:txBody>
      </p:sp>
    </p:spTree>
    <p:extLst>
      <p:ext uri="{BB962C8B-B14F-4D97-AF65-F5344CB8AC3E}">
        <p14:creationId xmlns:p14="http://schemas.microsoft.com/office/powerpoint/2010/main" val="5932410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3"/>
          <p:cNvSpPr>
            <a:spLocks noGrp="1"/>
          </p:cNvSpPr>
          <p:nvPr>
            <p:ph type="dt" sz="half" idx="10"/>
          </p:nvPr>
        </p:nvSpPr>
        <p:spPr/>
        <p:txBody>
          <a:bodyPr/>
          <a:lstStyle>
            <a:lvl1pPr>
              <a:defRPr/>
            </a:lvl1pPr>
          </a:lstStyle>
          <a:p>
            <a:pPr>
              <a:defRPr/>
            </a:pPr>
            <a:fld id="{1C9B77AA-4481-40D0-A83B-B279618E5C91}" type="datetimeFigureOut">
              <a:rPr lang="ko-KR" altLang="en-US"/>
              <a:pPr>
                <a:defRPr/>
              </a:pPr>
              <a:t>2018-04-25</a:t>
            </a:fld>
            <a:endParaRPr lang="ko-KR" altLang="en-US"/>
          </a:p>
        </p:txBody>
      </p:sp>
      <p:sp>
        <p:nvSpPr>
          <p:cNvPr id="8" name="바닥글 개체 틀 4"/>
          <p:cNvSpPr>
            <a:spLocks noGrp="1"/>
          </p:cNvSpPr>
          <p:nvPr>
            <p:ph type="ftr" sz="quarter" idx="11"/>
          </p:nvPr>
        </p:nvSpPr>
        <p:spPr/>
        <p:txBody>
          <a:bodyPr/>
          <a:lstStyle>
            <a:lvl1pPr>
              <a:defRPr/>
            </a:lvl1pPr>
          </a:lstStyle>
          <a:p>
            <a:pPr>
              <a:defRPr/>
            </a:pPr>
            <a:endParaRPr lang="ko-KR" altLang="en-US"/>
          </a:p>
        </p:txBody>
      </p:sp>
      <p:sp>
        <p:nvSpPr>
          <p:cNvPr id="9" name="슬라이드 번호 개체 틀 5"/>
          <p:cNvSpPr>
            <a:spLocks noGrp="1"/>
          </p:cNvSpPr>
          <p:nvPr>
            <p:ph type="sldNum" sz="quarter" idx="12"/>
          </p:nvPr>
        </p:nvSpPr>
        <p:spPr/>
        <p:txBody>
          <a:bodyPr/>
          <a:lstStyle>
            <a:lvl1pPr>
              <a:defRPr/>
            </a:lvl1pPr>
          </a:lstStyle>
          <a:p>
            <a:fld id="{0D410433-AA7B-477B-B560-8BBFAC5A403A}" type="slidenum">
              <a:rPr lang="ko-KR" altLang="en-US"/>
              <a:pPr/>
              <a:t>‹#›</a:t>
            </a:fld>
            <a:endParaRPr lang="ko-KR" altLang="en-US"/>
          </a:p>
        </p:txBody>
      </p:sp>
    </p:spTree>
    <p:extLst>
      <p:ext uri="{BB962C8B-B14F-4D97-AF65-F5344CB8AC3E}">
        <p14:creationId xmlns:p14="http://schemas.microsoft.com/office/powerpoint/2010/main" val="13330054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3"/>
          <p:cNvSpPr>
            <a:spLocks noGrp="1"/>
          </p:cNvSpPr>
          <p:nvPr>
            <p:ph type="dt" sz="half" idx="10"/>
          </p:nvPr>
        </p:nvSpPr>
        <p:spPr/>
        <p:txBody>
          <a:bodyPr/>
          <a:lstStyle>
            <a:lvl1pPr>
              <a:defRPr/>
            </a:lvl1pPr>
          </a:lstStyle>
          <a:p>
            <a:pPr>
              <a:defRPr/>
            </a:pPr>
            <a:fld id="{772F543E-4E89-4223-B70B-C8288A323406}" type="datetimeFigureOut">
              <a:rPr lang="ko-KR" altLang="en-US"/>
              <a:pPr>
                <a:defRPr/>
              </a:pPr>
              <a:t>2018-04-25</a:t>
            </a:fld>
            <a:endParaRPr lang="ko-KR" altLang="en-US"/>
          </a:p>
        </p:txBody>
      </p:sp>
      <p:sp>
        <p:nvSpPr>
          <p:cNvPr id="4" name="바닥글 개체 틀 4"/>
          <p:cNvSpPr>
            <a:spLocks noGrp="1"/>
          </p:cNvSpPr>
          <p:nvPr>
            <p:ph type="ftr" sz="quarter" idx="11"/>
          </p:nvPr>
        </p:nvSpPr>
        <p:spPr/>
        <p:txBody>
          <a:bodyPr/>
          <a:lstStyle>
            <a:lvl1pPr>
              <a:defRPr/>
            </a:lvl1pPr>
          </a:lstStyle>
          <a:p>
            <a:pPr>
              <a:defRPr/>
            </a:pPr>
            <a:endParaRPr lang="ko-KR" altLang="en-US"/>
          </a:p>
        </p:txBody>
      </p:sp>
      <p:sp>
        <p:nvSpPr>
          <p:cNvPr id="5" name="슬라이드 번호 개체 틀 5"/>
          <p:cNvSpPr>
            <a:spLocks noGrp="1"/>
          </p:cNvSpPr>
          <p:nvPr>
            <p:ph type="sldNum" sz="quarter" idx="12"/>
          </p:nvPr>
        </p:nvSpPr>
        <p:spPr/>
        <p:txBody>
          <a:bodyPr/>
          <a:lstStyle>
            <a:lvl1pPr>
              <a:defRPr/>
            </a:lvl1pPr>
          </a:lstStyle>
          <a:p>
            <a:fld id="{FEC9616C-948D-4FB3-8D05-2D7DFDC62972}" type="slidenum">
              <a:rPr lang="ko-KR" altLang="en-US"/>
              <a:pPr/>
              <a:t>‹#›</a:t>
            </a:fld>
            <a:endParaRPr lang="ko-KR" altLang="en-US"/>
          </a:p>
        </p:txBody>
      </p:sp>
    </p:spTree>
    <p:extLst>
      <p:ext uri="{BB962C8B-B14F-4D97-AF65-F5344CB8AC3E}">
        <p14:creationId xmlns:p14="http://schemas.microsoft.com/office/powerpoint/2010/main" val="897299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Text Box 10"/>
          <p:cNvSpPr txBox="1">
            <a:spLocks noChangeArrowheads="1"/>
          </p:cNvSpPr>
          <p:nvPr userDrawn="1"/>
        </p:nvSpPr>
        <p:spPr bwMode="auto">
          <a:xfrm>
            <a:off x="381000" y="2209800"/>
            <a:ext cx="3048000"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spcBef>
                <a:spcPct val="50000"/>
              </a:spcBef>
              <a:defRPr/>
            </a:pPr>
            <a:r>
              <a:rPr lang="en-US" altLang="ko-KR" sz="2800" b="1">
                <a:solidFill>
                  <a:srgbClr val="800000"/>
                </a:solidFill>
                <a:latin typeface="Century Gothic" pitchFamily="34" charset="0"/>
                <a:ea typeface="굴림" pitchFamily="50" charset="-127"/>
              </a:rPr>
              <a:t>Chapter 1</a:t>
            </a:r>
          </a:p>
          <a:p>
            <a:pPr algn="r" eaLnBrk="1" hangingPunct="1">
              <a:spcBef>
                <a:spcPct val="50000"/>
              </a:spcBef>
              <a:defRPr/>
            </a:pPr>
            <a:r>
              <a:rPr lang="en-US" altLang="ko-KR" sz="3000" b="1">
                <a:solidFill>
                  <a:srgbClr val="800000"/>
                </a:solidFill>
                <a:latin typeface="Century Gothic" pitchFamily="34" charset="0"/>
                <a:ea typeface="굴림" pitchFamily="50" charset="-127"/>
              </a:rPr>
              <a:t>Databases and Database Users</a:t>
            </a:r>
          </a:p>
        </p:txBody>
      </p:sp>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350566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pPr>
              <a:defRPr/>
            </a:pPr>
            <a:fld id="{9633506D-D7E4-47E2-B65C-202EFC6CDC64}" type="datetimeFigureOut">
              <a:rPr lang="ko-KR" altLang="en-US"/>
              <a:pPr>
                <a:defRPr/>
              </a:pPr>
              <a:t>2018-04-25</a:t>
            </a:fld>
            <a:endParaRPr lang="ko-KR" altLang="en-US"/>
          </a:p>
        </p:txBody>
      </p:sp>
      <p:sp>
        <p:nvSpPr>
          <p:cNvPr id="3" name="바닥글 개체 틀 4"/>
          <p:cNvSpPr>
            <a:spLocks noGrp="1"/>
          </p:cNvSpPr>
          <p:nvPr>
            <p:ph type="ftr" sz="quarter" idx="11"/>
          </p:nvPr>
        </p:nvSpPr>
        <p:spPr/>
        <p:txBody>
          <a:bodyPr/>
          <a:lstStyle>
            <a:lvl1pPr>
              <a:defRPr/>
            </a:lvl1pPr>
          </a:lstStyle>
          <a:p>
            <a:pPr>
              <a:defRPr/>
            </a:pPr>
            <a:endParaRPr lang="ko-KR" altLang="en-US"/>
          </a:p>
        </p:txBody>
      </p:sp>
      <p:sp>
        <p:nvSpPr>
          <p:cNvPr id="4" name="슬라이드 번호 개체 틀 5"/>
          <p:cNvSpPr>
            <a:spLocks noGrp="1"/>
          </p:cNvSpPr>
          <p:nvPr>
            <p:ph type="sldNum" sz="quarter" idx="12"/>
          </p:nvPr>
        </p:nvSpPr>
        <p:spPr/>
        <p:txBody>
          <a:bodyPr/>
          <a:lstStyle>
            <a:lvl1pPr>
              <a:defRPr/>
            </a:lvl1pPr>
          </a:lstStyle>
          <a:p>
            <a:fld id="{99E96D30-BE6B-491B-8214-7DA80EF1FF66}" type="slidenum">
              <a:rPr lang="ko-KR" altLang="en-US"/>
              <a:pPr/>
              <a:t>‹#›</a:t>
            </a:fld>
            <a:endParaRPr lang="ko-KR" altLang="en-US"/>
          </a:p>
        </p:txBody>
      </p:sp>
    </p:spTree>
    <p:extLst>
      <p:ext uri="{BB962C8B-B14F-4D97-AF65-F5344CB8AC3E}">
        <p14:creationId xmlns:p14="http://schemas.microsoft.com/office/powerpoint/2010/main" val="12003802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C8B9F061-D5AE-4C8D-A170-F2BAE075A86F}" type="datetimeFigureOut">
              <a:rPr lang="ko-KR" altLang="en-US"/>
              <a:pPr>
                <a:defRPr/>
              </a:pPr>
              <a:t>2018-04-25</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fld id="{892BC831-512A-4FCB-AD66-286BFC2CB242}" type="slidenum">
              <a:rPr lang="ko-KR" altLang="en-US"/>
              <a:pPr/>
              <a:t>‹#›</a:t>
            </a:fld>
            <a:endParaRPr lang="ko-KR" altLang="en-US"/>
          </a:p>
        </p:txBody>
      </p:sp>
    </p:spTree>
    <p:extLst>
      <p:ext uri="{BB962C8B-B14F-4D97-AF65-F5344CB8AC3E}">
        <p14:creationId xmlns:p14="http://schemas.microsoft.com/office/powerpoint/2010/main" val="14031059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CAE3E303-BFFE-48D8-B2EB-8E3EA18020B5}" type="datetimeFigureOut">
              <a:rPr lang="ko-KR" altLang="en-US"/>
              <a:pPr>
                <a:defRPr/>
              </a:pPr>
              <a:t>2018-04-25</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fld id="{03CB5F8A-FFDE-45FA-BFCD-00E8826A072B}" type="slidenum">
              <a:rPr lang="ko-KR" altLang="en-US"/>
              <a:pPr/>
              <a:t>‹#›</a:t>
            </a:fld>
            <a:endParaRPr lang="ko-KR" altLang="en-US"/>
          </a:p>
        </p:txBody>
      </p:sp>
    </p:spTree>
    <p:extLst>
      <p:ext uri="{BB962C8B-B14F-4D97-AF65-F5344CB8AC3E}">
        <p14:creationId xmlns:p14="http://schemas.microsoft.com/office/powerpoint/2010/main" val="19996356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vl1pPr>
          </a:lstStyle>
          <a:p>
            <a:pPr>
              <a:defRPr/>
            </a:pPr>
            <a:fld id="{816AFEB4-539D-43DF-8213-58CCB6687247}" type="datetimeFigureOut">
              <a:rPr lang="ko-KR" altLang="en-US"/>
              <a:pPr>
                <a:defRPr/>
              </a:pPr>
              <a:t>2018-04-25</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fld id="{8B3AA120-3B97-4F35-93A4-22BFCA74EFEA}" type="slidenum">
              <a:rPr lang="ko-KR" altLang="en-US"/>
              <a:pPr/>
              <a:t>‹#›</a:t>
            </a:fld>
            <a:endParaRPr lang="ko-KR" altLang="en-US"/>
          </a:p>
        </p:txBody>
      </p:sp>
    </p:spTree>
    <p:extLst>
      <p:ext uri="{BB962C8B-B14F-4D97-AF65-F5344CB8AC3E}">
        <p14:creationId xmlns:p14="http://schemas.microsoft.com/office/powerpoint/2010/main" val="9775885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vl1pPr>
          </a:lstStyle>
          <a:p>
            <a:pPr>
              <a:defRPr/>
            </a:pPr>
            <a:fld id="{74004B62-CEFA-4A5E-ACD3-AE65A70750C0}" type="datetimeFigureOut">
              <a:rPr lang="ko-KR" altLang="en-US"/>
              <a:pPr>
                <a:defRPr/>
              </a:pPr>
              <a:t>2018-04-25</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fld id="{936D319A-B708-46D1-9361-21962FF01AB7}" type="slidenum">
              <a:rPr lang="ko-KR" altLang="en-US"/>
              <a:pPr/>
              <a:t>‹#›</a:t>
            </a:fld>
            <a:endParaRPr lang="ko-KR" altLang="en-US"/>
          </a:p>
        </p:txBody>
      </p:sp>
    </p:spTree>
    <p:extLst>
      <p:ext uri="{BB962C8B-B14F-4D97-AF65-F5344CB8AC3E}">
        <p14:creationId xmlns:p14="http://schemas.microsoft.com/office/powerpoint/2010/main" val="2620348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4929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7185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43186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0039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2616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64325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4.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6.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folHlink"/>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1026" name="Rectangle 3"/>
          <p:cNvSpPr>
            <a:spLocks noChangeArrowheads="1"/>
          </p:cNvSpPr>
          <p:nvPr userDrawn="1"/>
        </p:nvSpPr>
        <p:spPr bwMode="auto">
          <a:xfrm>
            <a:off x="990600" y="6553200"/>
            <a:ext cx="6548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defRPr/>
            </a:pPr>
            <a:r>
              <a:rPr lang="en-US" altLang="ko-KR" sz="1000">
                <a:latin typeface="Century Gothic" pitchFamily="34" charset="0"/>
                <a:ea typeface="ヒラギノ角ゴ Pro W3" pitchFamily="1" charset="-128"/>
              </a:rPr>
              <a:t>Copyright © 2011 Pearson Education, Inc. Publishing as Pearson Addison-Wesley</a:t>
            </a:r>
          </a:p>
        </p:txBody>
      </p:sp>
      <p:pic>
        <p:nvPicPr>
          <p:cNvPr id="1027" name="Picture 12"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173788"/>
            <a:ext cx="9144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9"/>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733800" y="228600"/>
            <a:ext cx="5151438" cy="632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0983" r:id="rId1"/>
    <p:sldLayoutId id="2147490984" r:id="rId2"/>
    <p:sldLayoutId id="2147490985" r:id="rId3"/>
    <p:sldLayoutId id="2147490986" r:id="rId4"/>
    <p:sldLayoutId id="2147490987" r:id="rId5"/>
    <p:sldLayoutId id="2147490988" r:id="rId6"/>
    <p:sldLayoutId id="2147490989" r:id="rId7"/>
    <p:sldLayoutId id="2147490990" r:id="rId8"/>
    <p:sldLayoutId id="2147490991" r:id="rId9"/>
    <p:sldLayoutId id="2147490992" r:id="rId10"/>
    <p:sldLayoutId id="214749099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1"/>
          <p:cNvSpPr>
            <a:spLocks noChangeArrowheads="1"/>
          </p:cNvSpPr>
          <p:nvPr/>
        </p:nvSpPr>
        <p:spPr bwMode="auto">
          <a:xfrm>
            <a:off x="685800" y="6553200"/>
            <a:ext cx="6548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eaLnBrk="1" hangingPunct="1">
              <a:spcBef>
                <a:spcPts val="625"/>
              </a:spcBef>
              <a:defRPr/>
            </a:pPr>
            <a:r>
              <a:rPr lang="en-US" altLang="ko-KR" sz="1000">
                <a:solidFill>
                  <a:srgbClr val="000000"/>
                </a:solidFill>
                <a:latin typeface="Century Gothic" pitchFamily="34" charset="0"/>
                <a:ea typeface="ヒラギノ角ゴ Pro W3" pitchFamily="1" charset="-128"/>
              </a:rPr>
              <a:t>Copyright © 2011 Ramez Elmasri and Shamkant Navathe</a:t>
            </a:r>
          </a:p>
        </p:txBody>
      </p:sp>
      <p:pic>
        <p:nvPicPr>
          <p:cNvPr id="2051"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345238"/>
            <a:ext cx="6858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052"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686800" y="0"/>
            <a:ext cx="4667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053" name="Rectangle 4"/>
          <p:cNvSpPr>
            <a:spLocks noGrp="1" noChangeArrowheads="1"/>
          </p:cNvSpPr>
          <p:nvPr>
            <p:ph type="title"/>
          </p:nvPr>
        </p:nvSpPr>
        <p:spPr bwMode="auto">
          <a:xfrm>
            <a:off x="457200" y="273050"/>
            <a:ext cx="82280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ko-KR"/>
              <a:t>Click to edit the title text format</a:t>
            </a:r>
          </a:p>
        </p:txBody>
      </p:sp>
      <p:sp>
        <p:nvSpPr>
          <p:cNvPr id="2054" name="Rectangle 5"/>
          <p:cNvSpPr>
            <a:spLocks noGrp="1" noChangeArrowheads="1"/>
          </p:cNvSpPr>
          <p:nvPr>
            <p:ph type="body" idx="1"/>
          </p:nvPr>
        </p:nvSpPr>
        <p:spPr bwMode="auto">
          <a:xfrm>
            <a:off x="457200" y="1604963"/>
            <a:ext cx="82280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ko-KR"/>
              <a:t>Click to edit the outline text format</a:t>
            </a:r>
          </a:p>
          <a:p>
            <a:pPr lvl="1"/>
            <a:r>
              <a:rPr lang="en-GB" altLang="ko-KR"/>
              <a:t>Second Outline Level</a:t>
            </a:r>
          </a:p>
          <a:p>
            <a:pPr lvl="2"/>
            <a:r>
              <a:rPr lang="en-GB" altLang="ko-KR"/>
              <a:t>Third Outline Level</a:t>
            </a:r>
          </a:p>
          <a:p>
            <a:pPr lvl="3"/>
            <a:r>
              <a:rPr lang="en-GB" altLang="ko-KR"/>
              <a:t>Fourth Outline Level</a:t>
            </a:r>
          </a:p>
          <a:p>
            <a:pPr lvl="4"/>
            <a:r>
              <a:rPr lang="en-GB" altLang="ko-KR"/>
              <a:t>Fifth Outline Level</a:t>
            </a:r>
          </a:p>
          <a:p>
            <a:pPr lvl="4"/>
            <a:r>
              <a:rPr lang="en-GB" altLang="ko-KR"/>
              <a:t>Sixth Outline Level</a:t>
            </a:r>
          </a:p>
          <a:p>
            <a:pPr lvl="4"/>
            <a:r>
              <a:rPr lang="en-GB" altLang="ko-KR"/>
              <a:t>Seventh Outline Level</a:t>
            </a:r>
          </a:p>
          <a:p>
            <a:pPr lvl="4"/>
            <a:r>
              <a:rPr lang="en-GB" altLang="ko-KR"/>
              <a:t>Eighth Outline Level</a:t>
            </a:r>
          </a:p>
          <a:p>
            <a:pPr lvl="4"/>
            <a:r>
              <a:rPr lang="en-GB" altLang="ko-KR"/>
              <a:t>Ninth Outline Level</a:t>
            </a:r>
          </a:p>
        </p:txBody>
      </p:sp>
    </p:spTree>
  </p:cSld>
  <p:clrMap bg1="lt1" tx1="dk1" bg2="lt2" tx2="dk2" accent1="accent1" accent2="accent2" accent3="accent3" accent4="accent4" accent5="accent5" accent6="accent6" hlink="hlink" folHlink="folHlink"/>
  <p:sldLayoutIdLst>
    <p:sldLayoutId id="2147490994" r:id="rId1"/>
    <p:sldLayoutId id="2147490995" r:id="rId2"/>
    <p:sldLayoutId id="2147490996" r:id="rId3"/>
    <p:sldLayoutId id="2147490997" r:id="rId4"/>
    <p:sldLayoutId id="2147490998" r:id="rId5"/>
    <p:sldLayoutId id="2147490999" r:id="rId6"/>
    <p:sldLayoutId id="2147491000" r:id="rId7"/>
    <p:sldLayoutId id="2147491001" r:id="rId8"/>
    <p:sldLayoutId id="2147491002" r:id="rId9"/>
    <p:sldLayoutId id="2147491003" r:id="rId10"/>
    <p:sldLayoutId id="2147491004" r:id="rId11"/>
    <p:sldLayoutId id="2147491005" r:id="rId12"/>
  </p:sldLayoutIdLst>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buChar char="–"/>
        <a:defRPr sz="2800">
          <a:solidFill>
            <a:srgbClr val="000000"/>
          </a:solidFill>
          <a:latin typeface="+mn-lt"/>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buChar char="•"/>
        <a:defRPr sz="2400">
          <a:solidFill>
            <a:srgbClr val="000000"/>
          </a:solidFill>
          <a:latin typeface="+mn-lt"/>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제목 개체 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3075" name="텍스트 개체 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fld id="{E68AB7C8-D361-47E8-92DB-D903D1519153}" type="datetimeFigureOut">
              <a:rPr lang="ko-KR" altLang="en-US"/>
              <a:pPr>
                <a:defRPr/>
              </a:pPr>
              <a:t>2018-04-25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FC0B2A9E-5A03-4DF4-98BA-F452F1592FC1}"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90972" r:id="rId1"/>
    <p:sldLayoutId id="2147490973" r:id="rId2"/>
    <p:sldLayoutId id="2147490974" r:id="rId3"/>
    <p:sldLayoutId id="2147490975" r:id="rId4"/>
    <p:sldLayoutId id="2147490976" r:id="rId5"/>
    <p:sldLayoutId id="2147490977" r:id="rId6"/>
    <p:sldLayoutId id="2147490978" r:id="rId7"/>
    <p:sldLayoutId id="2147490979" r:id="rId8"/>
    <p:sldLayoutId id="2147490980" r:id="rId9"/>
    <p:sldLayoutId id="2147490981" r:id="rId10"/>
    <p:sldLayoutId id="2147490982" r:id="rId11"/>
  </p:sldLayoutIdLst>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defRPr>
      </a:lvl9pPr>
    </p:titleStyle>
    <p:bodyStyle>
      <a:lvl1pPr marL="342900" indent="-342900" algn="l" rtl="0" eaLnBrk="0" fontAlgn="base" latinLnBrk="1"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8.png"/><Relationship Id="rId5" Type="http://schemas.openxmlformats.org/officeDocument/2006/relationships/oleObject" Target="../embeddings/oleObject1.bin"/><Relationship Id="rId4"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5.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0" y="1591671"/>
            <a:ext cx="9144000" cy="3044423"/>
          </a:xfrm>
          <a:prstGeom prst="rect">
            <a:avLst/>
          </a:prstGeom>
          <a:noFill/>
          <a:ln w="12700" cap="sq">
            <a:noFill/>
            <a:miter lim="800000"/>
            <a:headEnd/>
            <a:tailEnd/>
          </a:ln>
          <a:effectLst/>
        </p:spPr>
        <p:txBody>
          <a:bodyPr wrap="square" lIns="0" tIns="0" rIns="0" bIns="0" anchor="ctr">
            <a:spAutoFit/>
          </a:bodyPr>
          <a:lstStyle/>
          <a:p>
            <a:pPr marL="292100" indent="-292100" algn="ctr" eaLnBrk="1" hangingPunct="1">
              <a:spcBef>
                <a:spcPct val="10000"/>
              </a:spcBef>
              <a:buFont typeface="Wingdings" pitchFamily="2" charset="2"/>
              <a:buNone/>
              <a:tabLst>
                <a:tab pos="292100" algn="l"/>
                <a:tab pos="685800" algn="l"/>
              </a:tabLst>
              <a:defRPr/>
            </a:pPr>
            <a:endParaRPr lang="en-US" altLang="ko-KR" sz="3200" dirty="0">
              <a:effectLst>
                <a:outerShdw blurRad="38100" dist="38100" dir="2700000" algn="tl">
                  <a:srgbClr val="C0C0C0"/>
                </a:outerShdw>
              </a:effectLst>
              <a:latin typeface="맑은 고딕" pitchFamily="50" charset="-127"/>
              <a:cs typeface="Arial" charset="0"/>
            </a:endParaRPr>
          </a:p>
          <a:p>
            <a:pPr algn="ctr" eaLnBrk="1" hangingPunct="1">
              <a:spcBef>
                <a:spcPts val="1750"/>
              </a:spcBef>
              <a:defRPr/>
            </a:pPr>
            <a:r>
              <a:rPr lang="en-US" altLang="ko-KR" sz="3800" b="1" dirty="0">
                <a:solidFill>
                  <a:srgbClr val="00B0F0"/>
                </a:solidFill>
                <a:latin typeface="Century Gothic" pitchFamily="34" charset="0"/>
                <a:ea typeface="굴림" charset="-127"/>
              </a:rPr>
              <a:t>Chapter 7</a:t>
            </a:r>
          </a:p>
          <a:p>
            <a:pPr algn="ctr" eaLnBrk="1" hangingPunct="1">
              <a:spcBef>
                <a:spcPts val="1750"/>
              </a:spcBef>
              <a:defRPr/>
            </a:pPr>
            <a:r>
              <a:rPr lang="en-US" altLang="ko-KR" sz="3800" b="1" dirty="0">
                <a:solidFill>
                  <a:srgbClr val="00B0F0"/>
                </a:solidFill>
                <a:latin typeface="Century Gothic" pitchFamily="34" charset="0"/>
                <a:ea typeface="굴림" charset="-127"/>
              </a:rPr>
              <a:t>More SQL : Complex Queries, Triggers, </a:t>
            </a:r>
          </a:p>
          <a:p>
            <a:pPr algn="ctr" eaLnBrk="1" hangingPunct="1">
              <a:spcBef>
                <a:spcPts val="1875"/>
              </a:spcBef>
              <a:defRPr/>
            </a:pPr>
            <a:r>
              <a:rPr lang="en-US" altLang="ko-KR" sz="3800" b="1" dirty="0">
                <a:solidFill>
                  <a:srgbClr val="00B0F0"/>
                </a:solidFill>
                <a:latin typeface="Century Gothic" pitchFamily="34" charset="0"/>
                <a:ea typeface="굴림" charset="-127"/>
              </a:rPr>
              <a:t>Views, and Schema Modification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800" decel="100000"/>
                                        <p:tgtEl>
                                          <p:spTgt spid="4"/>
                                        </p:tgtEl>
                                      </p:cBhvr>
                                    </p:animEffect>
                                    <p:anim calcmode="lin" valueType="num">
                                      <p:cBhvr>
                                        <p:cTn id="8" dur="800" decel="100000" fill="hold"/>
                                        <p:tgtEl>
                                          <p:spTgt spid="4"/>
                                        </p:tgtEl>
                                        <p:attrNameLst>
                                          <p:attrName>style.rotation</p:attrName>
                                        </p:attrNameLst>
                                      </p:cBhvr>
                                      <p:tavLst>
                                        <p:tav tm="0">
                                          <p:val>
                                            <p:fltVal val="-90"/>
                                          </p:val>
                                        </p:tav>
                                        <p:tav tm="100000">
                                          <p:val>
                                            <p:fltVal val="0"/>
                                          </p:val>
                                        </p:tav>
                                      </p:tavLst>
                                    </p:anim>
                                    <p:anim calcmode="lin" valueType="num">
                                      <p:cBhvr>
                                        <p:cTn id="9" dur="800" decel="100000" fill="hold"/>
                                        <p:tgtEl>
                                          <p:spTgt spid="4"/>
                                        </p:tgtEl>
                                        <p:attrNameLst>
                                          <p:attrName>ppt_x</p:attrName>
                                        </p:attrNameLst>
                                      </p:cBhvr>
                                      <p:tavLst>
                                        <p:tav tm="0">
                                          <p:val>
                                            <p:strVal val="#ppt_x+0.4"/>
                                          </p:val>
                                        </p:tav>
                                        <p:tav tm="100000">
                                          <p:val>
                                            <p:strVal val="#ppt_x-0.05"/>
                                          </p:val>
                                        </p:tav>
                                      </p:tavLst>
                                    </p:anim>
                                    <p:anim calcmode="lin" valueType="num">
                                      <p:cBhvr>
                                        <p:cTn id="10" dur="800" decel="100000" fill="hold"/>
                                        <p:tgtEl>
                                          <p:spTgt spid="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내용 개체 틀 2"/>
          <p:cNvSpPr>
            <a:spLocks noGrp="1"/>
          </p:cNvSpPr>
          <p:nvPr>
            <p:ph idx="1"/>
          </p:nvPr>
        </p:nvSpPr>
        <p:spPr>
          <a:xfrm>
            <a:off x="-76200" y="990600"/>
            <a:ext cx="9220200" cy="5867400"/>
          </a:xfrm>
        </p:spPr>
        <p:txBody>
          <a:bodyPr/>
          <a:lstStyle/>
          <a:p>
            <a:pPr marL="342900" lvl="1" indent="-342900" eaLnBrk="1" hangingPunct="1">
              <a:buFont typeface="Arial" panose="020B0604020202020204" pitchFamily="34" charset="0"/>
              <a:buChar char="•"/>
              <a:defRPr/>
            </a:pPr>
            <a:r>
              <a:rPr lang="en-US" altLang="ko-KR" sz="2200" b="1" dirty="0">
                <a:ea typeface="굴림" pitchFamily="50" charset="-127"/>
              </a:rPr>
              <a:t>SQL allows the </a:t>
            </a:r>
            <a:r>
              <a:rPr lang="en-US" altLang="ko-KR" sz="2200" b="1" dirty="0" err="1">
                <a:ea typeface="굴림" pitchFamily="50" charset="-127"/>
              </a:rPr>
              <a:t>subtuple</a:t>
            </a:r>
            <a:r>
              <a:rPr lang="en-US" altLang="ko-KR" sz="2200" b="1" dirty="0">
                <a:ea typeface="굴림" pitchFamily="50" charset="-127"/>
              </a:rPr>
              <a:t> of values in comparisons by place them </a:t>
            </a:r>
            <a:r>
              <a:rPr lang="en-US" altLang="ko-KR" sz="2200" b="1" u="sng" dirty="0">
                <a:ea typeface="굴림" pitchFamily="50" charset="-127"/>
              </a:rPr>
              <a:t>within parentheses</a:t>
            </a:r>
          </a:p>
          <a:p>
            <a:pPr lvl="1" eaLnBrk="1" hangingPunct="1">
              <a:defRPr/>
            </a:pPr>
            <a:r>
              <a:rPr lang="en-US" altLang="ko-KR" sz="2000" spc="-90" dirty="0"/>
              <a:t>Ex: Select </a:t>
            </a:r>
            <a:r>
              <a:rPr lang="en-US" altLang="ko-KR" sz="2000" spc="-90" dirty="0" err="1"/>
              <a:t>Essns</a:t>
            </a:r>
            <a:r>
              <a:rPr lang="en-US" altLang="ko-KR" sz="2000" spc="-90" dirty="0"/>
              <a:t> of all employees who work for the same (project, hours) combination on some project that employee 'John Smith' whose </a:t>
            </a:r>
            <a:r>
              <a:rPr lang="en-US" altLang="ko-KR" sz="2000" spc="-90" dirty="0" err="1"/>
              <a:t>Ssn</a:t>
            </a:r>
            <a:r>
              <a:rPr lang="en-US" altLang="ko-KR" sz="2000" spc="-90" dirty="0"/>
              <a:t>='12345' works on</a:t>
            </a:r>
          </a:p>
          <a:p>
            <a:pPr lvl="1" eaLnBrk="1" hangingPunct="1">
              <a:defRPr/>
            </a:pPr>
            <a:r>
              <a:rPr lang="en-US" altLang="ko-KR" sz="2000" b="1" dirty="0"/>
              <a:t>SELECT   DISTINCT </a:t>
            </a:r>
            <a:r>
              <a:rPr lang="en-US" altLang="ko-KR" sz="2000" dirty="0" err="1"/>
              <a:t>Essn</a:t>
            </a:r>
            <a:endParaRPr lang="en-US" altLang="ko-KR" sz="2000" dirty="0"/>
          </a:p>
          <a:p>
            <a:pPr marL="457200" lvl="1" indent="0" eaLnBrk="1" hangingPunct="1">
              <a:buFont typeface="Arial" panose="020B0604020202020204" pitchFamily="34" charset="0"/>
              <a:buNone/>
              <a:defRPr/>
            </a:pPr>
            <a:r>
              <a:rPr lang="en-US" altLang="ko-KR" sz="2000" dirty="0"/>
              <a:t>    </a:t>
            </a:r>
            <a:r>
              <a:rPr lang="en-US" altLang="ko-KR" sz="2000" b="1" dirty="0"/>
              <a:t>FROM</a:t>
            </a:r>
            <a:r>
              <a:rPr lang="en-US" altLang="ko-KR" sz="2000" dirty="0"/>
              <a:t>    </a:t>
            </a:r>
            <a:r>
              <a:rPr lang="en-US" altLang="ko-KR" sz="2000" dirty="0" err="1"/>
              <a:t>WORKS_ON</a:t>
            </a:r>
            <a:endParaRPr lang="en-US" altLang="ko-KR" sz="2000" dirty="0"/>
          </a:p>
          <a:p>
            <a:pPr marL="457200" lvl="1" indent="0" eaLnBrk="1" hangingPunct="1">
              <a:buFont typeface="Arial" panose="020B0604020202020204" pitchFamily="34" charset="0"/>
              <a:buNone/>
              <a:defRPr/>
            </a:pPr>
            <a:r>
              <a:rPr lang="en-US" altLang="ko-KR" sz="2000" dirty="0"/>
              <a:t>    </a:t>
            </a:r>
            <a:r>
              <a:rPr lang="en-US" altLang="ko-KR" sz="2000" b="1" dirty="0"/>
              <a:t>WHERE</a:t>
            </a:r>
            <a:r>
              <a:rPr lang="en-US" altLang="ko-KR" sz="2000" dirty="0"/>
              <a:t>  (</a:t>
            </a:r>
            <a:r>
              <a:rPr lang="en-US" altLang="ko-KR" sz="2000" dirty="0" err="1"/>
              <a:t>Pno</a:t>
            </a:r>
            <a:r>
              <a:rPr lang="en-US" altLang="ko-KR" sz="2000" dirty="0"/>
              <a:t>, HOURS)</a:t>
            </a:r>
            <a:r>
              <a:rPr lang="en-US" altLang="ko-KR" sz="2000" dirty="0">
                <a:solidFill>
                  <a:srgbClr val="FF0000"/>
                </a:solidFill>
              </a:rPr>
              <a:t> </a:t>
            </a:r>
            <a:r>
              <a:rPr lang="en-US" altLang="ko-KR" sz="2000" b="1" dirty="0">
                <a:solidFill>
                  <a:srgbClr val="3333FF"/>
                </a:solidFill>
              </a:rPr>
              <a:t>IN</a:t>
            </a:r>
            <a:r>
              <a:rPr lang="en-US" altLang="ko-KR" sz="2000" dirty="0">
                <a:solidFill>
                  <a:srgbClr val="3333FF"/>
                </a:solidFill>
              </a:rPr>
              <a:t> </a:t>
            </a:r>
            <a:r>
              <a:rPr lang="en-US" altLang="ko-KR" sz="2000" dirty="0"/>
              <a:t>(</a:t>
            </a:r>
            <a:r>
              <a:rPr lang="en-US" altLang="ko-KR" sz="2000" b="1" dirty="0"/>
              <a:t>SELECT</a:t>
            </a:r>
            <a:r>
              <a:rPr lang="en-US" altLang="ko-KR" sz="2000" dirty="0"/>
              <a:t>  </a:t>
            </a:r>
            <a:r>
              <a:rPr lang="en-US" altLang="ko-KR" sz="2000" dirty="0" err="1"/>
              <a:t>Pno</a:t>
            </a:r>
            <a:r>
              <a:rPr lang="en-US" altLang="ko-KR" sz="2000" dirty="0"/>
              <a:t>, Hours</a:t>
            </a:r>
          </a:p>
          <a:p>
            <a:pPr marL="1257300" lvl="2" indent="-342900" eaLnBrk="1" hangingPunct="1">
              <a:buFont typeface="Arial" panose="020B0604020202020204" pitchFamily="34" charset="0"/>
              <a:buNone/>
              <a:defRPr/>
            </a:pPr>
            <a:r>
              <a:rPr lang="en-US" altLang="ko-KR" sz="2000" dirty="0"/>
              <a:t>  		                         </a:t>
            </a:r>
            <a:r>
              <a:rPr lang="en-US" altLang="ko-KR" sz="2000" b="1" dirty="0"/>
              <a:t>FROM</a:t>
            </a:r>
            <a:r>
              <a:rPr lang="en-US" altLang="ko-KR" sz="2000" dirty="0"/>
              <a:t>   </a:t>
            </a:r>
            <a:r>
              <a:rPr lang="en-US" altLang="ko-KR" sz="2000" dirty="0" err="1"/>
              <a:t>WORKS_ON</a:t>
            </a:r>
            <a:endParaRPr lang="en-US" altLang="ko-KR" sz="2000" dirty="0"/>
          </a:p>
          <a:p>
            <a:pPr marL="1257300" lvl="2" indent="-342900" eaLnBrk="1" hangingPunct="1">
              <a:buFont typeface="Arial" panose="020B0604020202020204" pitchFamily="34" charset="0"/>
              <a:buNone/>
              <a:defRPr/>
            </a:pPr>
            <a:r>
              <a:rPr lang="en-US" altLang="ko-KR" sz="2000" dirty="0"/>
              <a:t>			               </a:t>
            </a:r>
            <a:r>
              <a:rPr lang="en-US" altLang="ko-KR" sz="2000" b="1" dirty="0"/>
              <a:t>WHERE</a:t>
            </a:r>
            <a:r>
              <a:rPr lang="en-US" altLang="ko-KR" sz="2000" dirty="0"/>
              <a:t> </a:t>
            </a:r>
            <a:r>
              <a:rPr lang="en-US" altLang="ko-KR" sz="2000" dirty="0" err="1"/>
              <a:t>Essn</a:t>
            </a:r>
            <a:r>
              <a:rPr lang="en-US" altLang="ko-KR" sz="2000" dirty="0"/>
              <a:t>=‘12345’);</a:t>
            </a:r>
            <a:endParaRPr lang="en-US" altLang="ko-KR" sz="1800" dirty="0"/>
          </a:p>
          <a:p>
            <a:pPr eaLnBrk="1" hangingPunct="1">
              <a:defRPr/>
            </a:pPr>
            <a:r>
              <a:rPr lang="en-US" altLang="ko-KR" sz="2200" b="1" dirty="0">
                <a:ea typeface="굴림" pitchFamily="50" charset="-127"/>
              </a:rPr>
              <a:t>We can use explicit set of values in WHERE clause</a:t>
            </a:r>
          </a:p>
          <a:p>
            <a:pPr lvl="1" eaLnBrk="1" hangingPunct="1">
              <a:defRPr/>
            </a:pPr>
            <a:r>
              <a:rPr lang="en-US" altLang="ko-KR" sz="2000" spc="-60" dirty="0">
                <a:ea typeface="굴림" pitchFamily="50" charset="-127"/>
              </a:rPr>
              <a:t>Query 17: Retrieve the SSNs of all employees who work on project numbers 1, 2 or 3</a:t>
            </a:r>
          </a:p>
          <a:p>
            <a:pPr lvl="1" eaLnBrk="1" hangingPunct="1">
              <a:defRPr/>
            </a:pPr>
            <a:r>
              <a:rPr lang="en-US" altLang="ko-KR" sz="2000" b="1" dirty="0">
                <a:ea typeface="굴림" pitchFamily="50" charset="-127"/>
              </a:rPr>
              <a:t>SELECT</a:t>
            </a:r>
            <a:r>
              <a:rPr lang="en-US" altLang="ko-KR" sz="2000" dirty="0">
                <a:ea typeface="굴림" pitchFamily="50" charset="-127"/>
              </a:rPr>
              <a:t>	</a:t>
            </a:r>
            <a:r>
              <a:rPr lang="en-US" altLang="ko-KR" sz="2000" b="1" dirty="0">
                <a:ea typeface="굴림" pitchFamily="50" charset="-127"/>
              </a:rPr>
              <a:t>DISTINCT</a:t>
            </a:r>
            <a:r>
              <a:rPr lang="en-US" altLang="ko-KR" sz="2000" dirty="0">
                <a:ea typeface="굴림" pitchFamily="50" charset="-127"/>
              </a:rPr>
              <a:t> </a:t>
            </a:r>
            <a:r>
              <a:rPr lang="en-US" altLang="ko-KR" sz="2000" dirty="0" err="1">
                <a:ea typeface="굴림" pitchFamily="50" charset="-127"/>
              </a:rPr>
              <a:t>Essn</a:t>
            </a:r>
            <a:endParaRPr lang="en-US" altLang="ko-KR" sz="2000" dirty="0">
              <a:ea typeface="굴림" pitchFamily="50" charset="-127"/>
            </a:endParaRPr>
          </a:p>
          <a:p>
            <a:pPr marL="0" indent="0" eaLnBrk="1" hangingPunct="1">
              <a:buFont typeface="Arial" panose="020B0604020202020204" pitchFamily="34" charset="0"/>
              <a:buNone/>
              <a:defRPr/>
            </a:pPr>
            <a:r>
              <a:rPr lang="en-US" altLang="ko-KR" sz="2000" dirty="0">
                <a:ea typeface="굴림" pitchFamily="50" charset="-127"/>
              </a:rPr>
              <a:t>         </a:t>
            </a:r>
            <a:r>
              <a:rPr lang="en-US" altLang="ko-KR" sz="2000" b="1" dirty="0">
                <a:ea typeface="굴림" pitchFamily="50" charset="-127"/>
              </a:rPr>
              <a:t>FROM</a:t>
            </a:r>
            <a:r>
              <a:rPr lang="en-US" altLang="ko-KR" sz="2000" dirty="0">
                <a:ea typeface="굴림" pitchFamily="50" charset="-127"/>
              </a:rPr>
              <a:t>	</a:t>
            </a:r>
            <a:r>
              <a:rPr lang="en-US" altLang="ko-KR" sz="2000" dirty="0" err="1">
                <a:ea typeface="굴림" pitchFamily="50" charset="-127"/>
              </a:rPr>
              <a:t>WORKS_ON</a:t>
            </a:r>
            <a:endParaRPr lang="en-US" altLang="ko-KR" sz="2000" dirty="0">
              <a:ea typeface="굴림" pitchFamily="50" charset="-127"/>
            </a:endParaRPr>
          </a:p>
          <a:p>
            <a:pPr marL="0" indent="0" eaLnBrk="1" hangingPunct="1">
              <a:buFont typeface="Arial" panose="020B0604020202020204" pitchFamily="34" charset="0"/>
              <a:buNone/>
              <a:defRPr/>
            </a:pPr>
            <a:r>
              <a:rPr lang="en-US" altLang="ko-KR" sz="2000" dirty="0">
                <a:ea typeface="굴림" pitchFamily="50" charset="-127"/>
              </a:rPr>
              <a:t>         </a:t>
            </a:r>
            <a:r>
              <a:rPr lang="en-US" altLang="ko-KR" sz="2000" b="1" dirty="0">
                <a:ea typeface="굴림" pitchFamily="50" charset="-127"/>
              </a:rPr>
              <a:t>WHERE</a:t>
            </a:r>
            <a:r>
              <a:rPr lang="en-US" altLang="ko-KR" sz="2000" dirty="0">
                <a:ea typeface="굴림" pitchFamily="50" charset="-127"/>
              </a:rPr>
              <a:t>	</a:t>
            </a:r>
            <a:r>
              <a:rPr lang="en-US" altLang="ko-KR" sz="2000" dirty="0" err="1">
                <a:ea typeface="굴림" pitchFamily="50" charset="-127"/>
              </a:rPr>
              <a:t>Pno</a:t>
            </a:r>
            <a:r>
              <a:rPr lang="en-US" altLang="ko-KR" sz="2000" dirty="0">
                <a:ea typeface="굴림" pitchFamily="50" charset="-127"/>
              </a:rPr>
              <a:t> </a:t>
            </a:r>
            <a:r>
              <a:rPr lang="en-US" altLang="ko-KR" sz="2000" b="1" dirty="0">
                <a:solidFill>
                  <a:srgbClr val="3333FF"/>
                </a:solidFill>
                <a:ea typeface="굴림" pitchFamily="50" charset="-127"/>
              </a:rPr>
              <a:t>IN</a:t>
            </a:r>
            <a:r>
              <a:rPr lang="en-US" altLang="ko-KR" sz="2000" dirty="0">
                <a:ea typeface="굴림" pitchFamily="50" charset="-127"/>
              </a:rPr>
              <a:t> (1, 2, 3) ;</a:t>
            </a:r>
          </a:p>
          <a:p>
            <a:pPr marL="1257300" lvl="2" indent="-342900" eaLnBrk="1" hangingPunct="1">
              <a:buFont typeface="Arial" panose="020B0604020202020204" pitchFamily="34" charset="0"/>
              <a:buNone/>
              <a:defRPr/>
            </a:pPr>
            <a:endParaRPr lang="en-US" altLang="ko-KR" sz="1800" dirty="0"/>
          </a:p>
          <a:p>
            <a:pPr marL="1257300" lvl="2" indent="-342900" eaLnBrk="1" hangingPunct="1">
              <a:buFont typeface="Arial" panose="020B0604020202020204" pitchFamily="34" charset="0"/>
              <a:buNone/>
              <a:defRPr/>
            </a:pPr>
            <a:endParaRPr lang="en-US" altLang="ko-KR" sz="1800" dirty="0"/>
          </a:p>
          <a:p>
            <a:pPr marL="1257300" lvl="2" indent="-342900" eaLnBrk="1" hangingPunct="1">
              <a:buFont typeface="Arial" panose="020B0604020202020204" pitchFamily="34" charset="0"/>
              <a:buNone/>
              <a:defRPr/>
            </a:pPr>
            <a:endParaRPr lang="en-US" altLang="ko-KR" sz="1800" dirty="0">
              <a:latin typeface="Palatino Linotype" pitchFamily="18" charset="0"/>
            </a:endParaRPr>
          </a:p>
          <a:p>
            <a:pPr marL="1257300" lvl="2" indent="-342900" eaLnBrk="1" hangingPunct="1">
              <a:buFont typeface="Arial" panose="020B0604020202020204" pitchFamily="34" charset="0"/>
              <a:buNone/>
              <a:defRPr/>
            </a:pPr>
            <a:endParaRPr lang="en-US" altLang="ko-KR" sz="1800" dirty="0">
              <a:latin typeface="Palatino Linotype" pitchFamily="18" charset="0"/>
            </a:endParaRPr>
          </a:p>
          <a:p>
            <a:pPr eaLnBrk="1" hangingPunct="1">
              <a:buFont typeface="Wingdings" pitchFamily="2" charset="2"/>
              <a:buNone/>
              <a:defRPr/>
            </a:pPr>
            <a:endParaRPr lang="ko-KR" altLang="en-US" dirty="0">
              <a:ea typeface="굴림" pitchFamily="50" charset="-127"/>
            </a:endParaRPr>
          </a:p>
        </p:txBody>
      </p:sp>
      <p:sp>
        <p:nvSpPr>
          <p:cNvPr id="4" name="Rectangle 6"/>
          <p:cNvSpPr>
            <a:spLocks noChangeArrowheads="1"/>
          </p:cNvSpPr>
          <p:nvPr/>
        </p:nvSpPr>
        <p:spPr bwMode="auto">
          <a:xfrm>
            <a:off x="381000" y="44450"/>
            <a:ext cx="8382000" cy="79375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7.1.2 Nested Queries, Tuples, </a:t>
            </a:r>
          </a:p>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and Set/Multiset Comparisons</a:t>
            </a:r>
          </a:p>
        </p:txBody>
      </p:sp>
    </p:spTree>
    <p:extLst>
      <p:ext uri="{BB962C8B-B14F-4D97-AF65-F5344CB8AC3E}">
        <p14:creationId xmlns:p14="http://schemas.microsoft.com/office/powerpoint/2010/main" val="1926796133"/>
      </p:ext>
    </p:extLst>
  </p:cSld>
  <p:clrMapOvr>
    <a:masterClrMapping/>
  </p:clrMapOvr>
  <mc:AlternateContent xmlns:mc="http://schemas.openxmlformats.org/markup-compatibility/2006" xmlns:p14="http://schemas.microsoft.com/office/powerpoint/2010/main">
    <mc:Choice Requires="p14">
      <p:transition spd="slow" p14:dur="2000" advTm="83327"/>
    </mc:Choice>
    <mc:Fallback xmlns="">
      <p:transition spd="slow" advTm="83327"/>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76200" y="838200"/>
            <a:ext cx="9296400" cy="6096000"/>
          </a:xfrm>
        </p:spPr>
        <p:txBody>
          <a:bodyPr rtlCol="0">
            <a:normAutofit/>
          </a:bodyPr>
          <a:lstStyle/>
          <a:p>
            <a:pPr eaLnBrk="1" fontAlgn="auto" hangingPunct="1">
              <a:lnSpc>
                <a:spcPts val="1900"/>
              </a:lnSpc>
              <a:spcBef>
                <a:spcPct val="10000"/>
              </a:spcBef>
              <a:spcAft>
                <a:spcPct val="10000"/>
              </a:spcAft>
              <a:tabLst>
                <a:tab pos="268288" algn="l"/>
                <a:tab pos="1206500" algn="l"/>
                <a:tab pos="1438275" algn="l"/>
              </a:tabLst>
              <a:defRPr/>
            </a:pPr>
            <a:r>
              <a:rPr lang="en-US" altLang="ko-KR" sz="2000" b="1" dirty="0"/>
              <a:t>Find the name of employees whose salary is grater than </a:t>
            </a:r>
            <a:r>
              <a:rPr lang="en-US" altLang="ko-KR" sz="2000" b="1" u="sng" dirty="0"/>
              <a:t>the salary of </a:t>
            </a:r>
            <a:r>
              <a:rPr lang="en-US" altLang="ko-KR" sz="2000" b="1" u="sng" dirty="0">
                <a:solidFill>
                  <a:srgbClr val="3333FF"/>
                </a:solidFill>
              </a:rPr>
              <a:t>all</a:t>
            </a:r>
            <a:r>
              <a:rPr lang="en-US" altLang="ko-KR" sz="2000" b="1" u="sng" dirty="0"/>
              <a:t> the employees in department 5</a:t>
            </a:r>
          </a:p>
          <a:p>
            <a:pPr lvl="1" eaLnBrk="1" fontAlgn="auto" hangingPunct="1">
              <a:lnSpc>
                <a:spcPts val="1900"/>
              </a:lnSpc>
              <a:spcBef>
                <a:spcPct val="10000"/>
              </a:spcBef>
              <a:spcAft>
                <a:spcPct val="10000"/>
              </a:spcAft>
              <a:tabLst>
                <a:tab pos="268288" algn="l"/>
                <a:tab pos="1206500" algn="l"/>
                <a:tab pos="1438275" algn="l"/>
              </a:tabLst>
              <a:defRPr/>
            </a:pPr>
            <a:r>
              <a:rPr lang="en-US" altLang="ko-KR" sz="1800" b="1" dirty="0"/>
              <a:t>SELECT  </a:t>
            </a:r>
            <a:r>
              <a:rPr lang="en-US" altLang="ko-KR" sz="1800" dirty="0" err="1"/>
              <a:t>Lname</a:t>
            </a:r>
            <a:r>
              <a:rPr lang="en-US" altLang="ko-KR" sz="1800" dirty="0"/>
              <a:t>, </a:t>
            </a:r>
            <a:r>
              <a:rPr lang="en-US" altLang="ko-KR" sz="1800" dirty="0" err="1"/>
              <a:t>Fname</a:t>
            </a:r>
            <a:r>
              <a:rPr lang="en-US" altLang="ko-KR" sz="1800" dirty="0"/>
              <a:t> </a:t>
            </a:r>
          </a:p>
          <a:p>
            <a:pPr marL="457200" lvl="1" indent="0" eaLnBrk="1" fontAlgn="auto" hangingPunct="1">
              <a:lnSpc>
                <a:spcPts val="1900"/>
              </a:lnSpc>
              <a:spcBef>
                <a:spcPct val="10000"/>
              </a:spcBef>
              <a:spcAft>
                <a:spcPct val="10000"/>
              </a:spcAft>
              <a:buNone/>
              <a:tabLst>
                <a:tab pos="268288" algn="l"/>
                <a:tab pos="1206500" algn="l"/>
                <a:tab pos="1438275" algn="l"/>
              </a:tabLst>
              <a:defRPr/>
            </a:pPr>
            <a:r>
              <a:rPr lang="en-US" altLang="ko-KR" sz="1800" b="1" dirty="0"/>
              <a:t>    FROM</a:t>
            </a:r>
            <a:r>
              <a:rPr lang="en-US" altLang="ko-KR" sz="1800" dirty="0"/>
              <a:t>   </a:t>
            </a:r>
            <a:r>
              <a:rPr lang="en-US" altLang="ko-KR" sz="1800" dirty="0" err="1"/>
              <a:t>EMP</a:t>
            </a:r>
            <a:endParaRPr lang="en-US" altLang="ko-KR" sz="1800" dirty="0"/>
          </a:p>
          <a:p>
            <a:pPr marL="457200" lvl="1" indent="0" eaLnBrk="1" fontAlgn="auto" hangingPunct="1">
              <a:lnSpc>
                <a:spcPts val="1900"/>
              </a:lnSpc>
              <a:spcBef>
                <a:spcPct val="10000"/>
              </a:spcBef>
              <a:spcAft>
                <a:spcPct val="10000"/>
              </a:spcAft>
              <a:buFont typeface="Arial" panose="020B0604020202020204" pitchFamily="34" charset="0"/>
              <a:buNone/>
              <a:tabLst>
                <a:tab pos="268288" algn="l"/>
                <a:tab pos="1206500" algn="l"/>
                <a:tab pos="1438275" algn="l"/>
              </a:tabLst>
              <a:defRPr/>
            </a:pPr>
            <a:r>
              <a:rPr lang="en-US" altLang="ko-KR" sz="1800" dirty="0"/>
              <a:t>    </a:t>
            </a:r>
            <a:r>
              <a:rPr lang="en-US" altLang="ko-KR" sz="1800" b="1" dirty="0"/>
              <a:t>WHERE</a:t>
            </a:r>
            <a:r>
              <a:rPr lang="en-US" altLang="ko-KR" sz="1800" dirty="0"/>
              <a:t> Salary </a:t>
            </a:r>
            <a:r>
              <a:rPr lang="en-US" altLang="ko-KR" sz="1800" b="1" dirty="0">
                <a:solidFill>
                  <a:srgbClr val="3333FF"/>
                </a:solidFill>
              </a:rPr>
              <a:t>&gt; ALL</a:t>
            </a:r>
            <a:r>
              <a:rPr lang="en-US" altLang="ko-KR" sz="1800" b="1" dirty="0"/>
              <a:t> </a:t>
            </a:r>
            <a:r>
              <a:rPr lang="en-US" altLang="ko-KR" sz="1800" dirty="0"/>
              <a:t>(</a:t>
            </a:r>
            <a:r>
              <a:rPr lang="en-US" altLang="ko-KR" sz="1800" b="1" dirty="0"/>
              <a:t>SELECT</a:t>
            </a:r>
            <a:r>
              <a:rPr lang="en-US" altLang="ko-KR" sz="1800" dirty="0"/>
              <a:t> Salary </a:t>
            </a:r>
            <a:r>
              <a:rPr lang="en-US" altLang="ko-KR" sz="1800" b="1" dirty="0"/>
              <a:t>FROM</a:t>
            </a:r>
            <a:r>
              <a:rPr lang="en-US" altLang="ko-KR" sz="1800" dirty="0"/>
              <a:t> </a:t>
            </a:r>
            <a:r>
              <a:rPr lang="en-US" altLang="ko-KR" sz="1800" dirty="0" err="1"/>
              <a:t>EMP</a:t>
            </a:r>
            <a:r>
              <a:rPr lang="en-US" altLang="ko-KR" sz="1800" dirty="0"/>
              <a:t> </a:t>
            </a:r>
            <a:r>
              <a:rPr lang="en-US" altLang="ko-KR" sz="1800" b="1" dirty="0"/>
              <a:t>WHERE</a:t>
            </a:r>
            <a:r>
              <a:rPr lang="en-US" altLang="ko-KR" sz="1800" dirty="0"/>
              <a:t> </a:t>
            </a:r>
            <a:r>
              <a:rPr lang="en-US" altLang="ko-KR" sz="1800" dirty="0" err="1"/>
              <a:t>Dno</a:t>
            </a:r>
            <a:r>
              <a:rPr lang="en-US" altLang="ko-KR" sz="1800" dirty="0"/>
              <a:t>=5) ;</a:t>
            </a:r>
          </a:p>
          <a:p>
            <a:pPr marL="457200" lvl="1" indent="0" eaLnBrk="1" fontAlgn="auto" hangingPunct="1">
              <a:lnSpc>
                <a:spcPts val="1900"/>
              </a:lnSpc>
              <a:spcBef>
                <a:spcPct val="10000"/>
              </a:spcBef>
              <a:spcAft>
                <a:spcPct val="10000"/>
              </a:spcAft>
              <a:buFont typeface="Arial" panose="020B0604020202020204" pitchFamily="34" charset="0"/>
              <a:buNone/>
              <a:tabLst>
                <a:tab pos="268288" algn="l"/>
                <a:tab pos="1206500" algn="l"/>
                <a:tab pos="1438275" algn="l"/>
              </a:tabLst>
              <a:defRPr/>
            </a:pPr>
            <a:endParaRPr lang="en-US" altLang="ko-KR" sz="1800" b="1" dirty="0">
              <a:ea typeface="굴림" pitchFamily="50" charset="-127"/>
            </a:endParaRPr>
          </a:p>
          <a:p>
            <a:pPr eaLnBrk="1" hangingPunct="1">
              <a:lnSpc>
                <a:spcPts val="1900"/>
              </a:lnSpc>
              <a:defRPr/>
            </a:pPr>
            <a:r>
              <a:rPr lang="en-US" altLang="ko-KR" sz="2000" b="1" dirty="0">
                <a:ea typeface="굴림" pitchFamily="50" charset="-127"/>
              </a:rPr>
              <a:t>In general, we can have several levels of nested queries</a:t>
            </a:r>
          </a:p>
          <a:p>
            <a:pPr lvl="1" eaLnBrk="1" hangingPunct="1">
              <a:lnSpc>
                <a:spcPts val="1900"/>
              </a:lnSpc>
              <a:defRPr/>
            </a:pPr>
            <a:r>
              <a:rPr lang="en-US" altLang="ko-KR" sz="1800" dirty="0">
                <a:ea typeface="굴림" pitchFamily="50" charset="-127"/>
              </a:rPr>
              <a:t>The scoping rule is that a reference to an unqualified attribute refers to the relation declared in the innermost nested query</a:t>
            </a:r>
          </a:p>
          <a:p>
            <a:pPr lvl="1" eaLnBrk="1" hangingPunct="1">
              <a:lnSpc>
                <a:spcPts val="1900"/>
              </a:lnSpc>
              <a:defRPr/>
            </a:pPr>
            <a:r>
              <a:rPr lang="en-US" altLang="ko-KR" sz="1800" dirty="0">
                <a:ea typeface="굴림" pitchFamily="50" charset="-127"/>
              </a:rPr>
              <a:t>It is generally advisable to create tuple variables (aliases) for all the tables referenced in an SQL query to avoid potential errors and ambiguities</a:t>
            </a:r>
          </a:p>
          <a:p>
            <a:pPr lvl="1" eaLnBrk="1" hangingPunct="1">
              <a:lnSpc>
                <a:spcPts val="1900"/>
              </a:lnSpc>
              <a:defRPr/>
            </a:pPr>
            <a:r>
              <a:rPr lang="en-US" altLang="ko-KR" sz="1800" dirty="0">
                <a:ea typeface="굴림" pitchFamily="50" charset="-127"/>
              </a:rPr>
              <a:t>Query 16: Retrieve the names of each </a:t>
            </a:r>
            <a:r>
              <a:rPr lang="en-US" altLang="ko-KR" sz="1800" dirty="0">
                <a:solidFill>
                  <a:srgbClr val="3333FF"/>
                </a:solidFill>
                <a:ea typeface="굴림" pitchFamily="50" charset="-127"/>
              </a:rPr>
              <a:t>employee who has a dependent</a:t>
            </a:r>
            <a:r>
              <a:rPr lang="en-US" altLang="ko-KR" sz="1800" dirty="0">
                <a:ea typeface="굴림" pitchFamily="50" charset="-127"/>
              </a:rPr>
              <a:t> with  </a:t>
            </a:r>
            <a:r>
              <a:rPr lang="en-US" altLang="ko-KR" sz="1800" dirty="0">
                <a:solidFill>
                  <a:srgbClr val="FF0000"/>
                </a:solidFill>
                <a:ea typeface="굴림" pitchFamily="50" charset="-127"/>
              </a:rPr>
              <a:t>the same first name and the same sex as the employee</a:t>
            </a:r>
          </a:p>
          <a:p>
            <a:pPr lvl="1" eaLnBrk="1" fontAlgn="auto" hangingPunct="1">
              <a:lnSpc>
                <a:spcPts val="1900"/>
              </a:lnSpc>
              <a:spcBef>
                <a:spcPct val="10000"/>
              </a:spcBef>
              <a:spcAft>
                <a:spcPct val="10000"/>
              </a:spcAft>
              <a:tabLst>
                <a:tab pos="268288" algn="l"/>
                <a:tab pos="1206500" algn="l"/>
                <a:tab pos="1438275" algn="l"/>
              </a:tabLst>
              <a:defRPr/>
            </a:pPr>
            <a:r>
              <a:rPr lang="en-US" altLang="ko-KR" sz="1800" dirty="0" err="1"/>
              <a:t>Q16A</a:t>
            </a:r>
            <a:r>
              <a:rPr lang="en-US" altLang="ko-KR" sz="1800" dirty="0"/>
              <a:t>: </a:t>
            </a:r>
            <a:r>
              <a:rPr lang="en-US" altLang="ko-KR" sz="1800" b="1" dirty="0"/>
              <a:t>SELECT </a:t>
            </a:r>
            <a:r>
              <a:rPr lang="en-US" altLang="ko-KR" sz="1800" dirty="0"/>
              <a:t> </a:t>
            </a:r>
            <a:r>
              <a:rPr lang="en-US" altLang="ko-KR" sz="1800" dirty="0" err="1"/>
              <a:t>E.Fname</a:t>
            </a:r>
            <a:r>
              <a:rPr lang="en-US" altLang="ko-KR" sz="1800" dirty="0"/>
              <a:t>, </a:t>
            </a:r>
            <a:r>
              <a:rPr lang="en-US" altLang="ko-KR" sz="1800" dirty="0" err="1"/>
              <a:t>E.Lname</a:t>
            </a:r>
            <a:endParaRPr lang="en-US" altLang="ko-KR" sz="1800" dirty="0"/>
          </a:p>
          <a:p>
            <a:pPr marL="457200" lvl="1" indent="0" eaLnBrk="1" fontAlgn="auto" hangingPunct="1">
              <a:lnSpc>
                <a:spcPts val="1900"/>
              </a:lnSpc>
              <a:spcBef>
                <a:spcPct val="10000"/>
              </a:spcBef>
              <a:spcAft>
                <a:spcPct val="10000"/>
              </a:spcAft>
              <a:buFont typeface="Arial" panose="020B0604020202020204" pitchFamily="34" charset="0"/>
              <a:buNone/>
              <a:tabLst>
                <a:tab pos="268288" algn="l"/>
                <a:tab pos="1206500" algn="l"/>
                <a:tab pos="1438275" algn="l"/>
              </a:tabLst>
              <a:defRPr/>
            </a:pPr>
            <a:r>
              <a:rPr lang="en-US" altLang="ko-KR" sz="1800" dirty="0"/>
              <a:t>            </a:t>
            </a:r>
            <a:r>
              <a:rPr lang="en-US" altLang="ko-KR" sz="1800" b="1" dirty="0"/>
              <a:t>FROM</a:t>
            </a:r>
            <a:r>
              <a:rPr lang="en-US" altLang="ko-KR" sz="1800" dirty="0"/>
              <a:t>   </a:t>
            </a:r>
            <a:r>
              <a:rPr lang="en-US" altLang="ko-KR" sz="1800" dirty="0" err="1"/>
              <a:t>EMP</a:t>
            </a:r>
            <a:r>
              <a:rPr lang="en-US" altLang="ko-KR" sz="1800" dirty="0"/>
              <a:t> </a:t>
            </a:r>
            <a:r>
              <a:rPr lang="en-US" altLang="ko-KR" sz="1800" b="1" dirty="0"/>
              <a:t>AS</a:t>
            </a:r>
            <a:r>
              <a:rPr lang="en-US" altLang="ko-KR" sz="1800" dirty="0"/>
              <a:t> E, DEPENDENT </a:t>
            </a:r>
            <a:r>
              <a:rPr lang="en-US" altLang="ko-KR" sz="1800" b="1" dirty="0"/>
              <a:t>AS</a:t>
            </a:r>
            <a:r>
              <a:rPr lang="en-US" altLang="ko-KR" sz="1800" dirty="0"/>
              <a:t> D</a:t>
            </a:r>
            <a:r>
              <a:rPr lang="en-US" altLang="ko-KR" sz="1800" b="1" dirty="0"/>
              <a:t> </a:t>
            </a:r>
          </a:p>
          <a:p>
            <a:pPr marL="457200" lvl="1" indent="0" eaLnBrk="1" fontAlgn="auto" hangingPunct="1">
              <a:lnSpc>
                <a:spcPts val="1900"/>
              </a:lnSpc>
              <a:spcBef>
                <a:spcPct val="10000"/>
              </a:spcBef>
              <a:spcAft>
                <a:spcPct val="10000"/>
              </a:spcAft>
              <a:buNone/>
              <a:tabLst>
                <a:tab pos="268288" algn="l"/>
                <a:tab pos="1206500" algn="l"/>
                <a:tab pos="1438275" algn="l"/>
              </a:tabLst>
              <a:defRPr/>
            </a:pPr>
            <a:r>
              <a:rPr lang="en-US" altLang="ko-KR" sz="1800" dirty="0"/>
              <a:t>            </a:t>
            </a:r>
            <a:r>
              <a:rPr lang="en-US" altLang="ko-KR" sz="1800" b="1" spc="-60" dirty="0"/>
              <a:t>WHERE</a:t>
            </a:r>
            <a:r>
              <a:rPr lang="en-US" altLang="ko-KR" sz="1800" spc="-60" dirty="0"/>
              <a:t>  </a:t>
            </a:r>
            <a:r>
              <a:rPr lang="en-US" altLang="ko-KR" sz="1800" spc="-60" dirty="0" err="1">
                <a:solidFill>
                  <a:srgbClr val="3333FF"/>
                </a:solidFill>
              </a:rPr>
              <a:t>E.Ssn</a:t>
            </a:r>
            <a:r>
              <a:rPr lang="en-US" altLang="ko-KR" sz="1800" spc="-60" dirty="0">
                <a:solidFill>
                  <a:srgbClr val="3333FF"/>
                </a:solidFill>
              </a:rPr>
              <a:t>=</a:t>
            </a:r>
            <a:r>
              <a:rPr lang="en-US" altLang="ko-KR" sz="1800" spc="-60" dirty="0" err="1">
                <a:solidFill>
                  <a:srgbClr val="3333FF"/>
                </a:solidFill>
              </a:rPr>
              <a:t>D.Essn</a:t>
            </a:r>
            <a:r>
              <a:rPr lang="en-US" altLang="ko-KR" sz="1800" spc="-60" dirty="0">
                <a:solidFill>
                  <a:srgbClr val="3333FF"/>
                </a:solidFill>
              </a:rPr>
              <a:t> </a:t>
            </a:r>
            <a:r>
              <a:rPr lang="en-US" altLang="ko-KR" sz="1800" b="1" spc="-60" dirty="0"/>
              <a:t>AND</a:t>
            </a:r>
            <a:r>
              <a:rPr lang="en-US" altLang="ko-KR" sz="1800" spc="-60" dirty="0"/>
              <a:t> </a:t>
            </a:r>
            <a:r>
              <a:rPr lang="en-US" altLang="ko-KR" sz="1800" spc="-60" dirty="0" err="1">
                <a:solidFill>
                  <a:srgbClr val="FF0000"/>
                </a:solidFill>
              </a:rPr>
              <a:t>E.Fname</a:t>
            </a:r>
            <a:r>
              <a:rPr lang="en-US" altLang="ko-KR" sz="1800" spc="-60" dirty="0">
                <a:solidFill>
                  <a:srgbClr val="FF0000"/>
                </a:solidFill>
              </a:rPr>
              <a:t>=D.</a:t>
            </a:r>
            <a:r>
              <a:rPr lang="en-US" altLang="ko-KR" sz="1800" spc="-60" dirty="0">
                <a:solidFill>
                  <a:srgbClr val="FF0000"/>
                </a:solidFill>
                <a:ea typeface="굴림" pitchFamily="50" charset="-127"/>
              </a:rPr>
              <a:t> </a:t>
            </a:r>
            <a:r>
              <a:rPr lang="en-US" altLang="ko-KR" sz="1800" spc="-60" dirty="0" err="1">
                <a:solidFill>
                  <a:srgbClr val="FF0000"/>
                </a:solidFill>
                <a:ea typeface="굴림" pitchFamily="50" charset="-127"/>
              </a:rPr>
              <a:t>Dependent_name</a:t>
            </a:r>
            <a:r>
              <a:rPr lang="en-US" altLang="ko-KR" sz="1800" spc="-60" dirty="0">
                <a:solidFill>
                  <a:srgbClr val="FF0000"/>
                </a:solidFill>
              </a:rPr>
              <a:t> </a:t>
            </a:r>
            <a:r>
              <a:rPr lang="en-US" altLang="ko-KR" sz="1800" b="1" spc="-60" dirty="0"/>
              <a:t>AND</a:t>
            </a:r>
            <a:r>
              <a:rPr lang="en-US" altLang="ko-KR" sz="1800" spc="-60" dirty="0"/>
              <a:t> </a:t>
            </a:r>
            <a:r>
              <a:rPr lang="en-US" altLang="ko-KR" sz="1800" spc="-60" dirty="0" err="1">
                <a:solidFill>
                  <a:srgbClr val="FF0000"/>
                </a:solidFill>
              </a:rPr>
              <a:t>E.Sex</a:t>
            </a:r>
            <a:r>
              <a:rPr lang="en-US" altLang="ko-KR" sz="1800" spc="-60" dirty="0">
                <a:solidFill>
                  <a:srgbClr val="FF0000"/>
                </a:solidFill>
              </a:rPr>
              <a:t>= </a:t>
            </a:r>
            <a:r>
              <a:rPr lang="en-US" altLang="ko-KR" sz="1800" spc="-60" dirty="0" err="1">
                <a:solidFill>
                  <a:srgbClr val="FF0000"/>
                </a:solidFill>
              </a:rPr>
              <a:t>D.Sex</a:t>
            </a:r>
            <a:endParaRPr lang="en-US" altLang="ko-KR" sz="1800" spc="-60" dirty="0">
              <a:solidFill>
                <a:srgbClr val="FF0000"/>
              </a:solidFill>
            </a:endParaRPr>
          </a:p>
          <a:p>
            <a:pPr lvl="1" eaLnBrk="1" hangingPunct="1">
              <a:lnSpc>
                <a:spcPts val="1900"/>
              </a:lnSpc>
              <a:defRPr/>
            </a:pPr>
            <a:r>
              <a:rPr lang="en-US" altLang="ko-KR" sz="1800" dirty="0" err="1">
                <a:ea typeface="굴림" pitchFamily="50" charset="-127"/>
              </a:rPr>
              <a:t>Q16</a:t>
            </a:r>
            <a:r>
              <a:rPr lang="en-US" altLang="ko-KR" sz="1800" dirty="0">
                <a:ea typeface="굴림" pitchFamily="50" charset="-127"/>
              </a:rPr>
              <a:t>: </a:t>
            </a:r>
            <a:r>
              <a:rPr lang="en-US" altLang="ko-KR" sz="1800" b="1" dirty="0">
                <a:ea typeface="굴림" pitchFamily="50" charset="-127"/>
              </a:rPr>
              <a:t>SELECT</a:t>
            </a:r>
            <a:r>
              <a:rPr lang="en-US" altLang="ko-KR" sz="1800" dirty="0">
                <a:ea typeface="굴림" pitchFamily="50" charset="-127"/>
              </a:rPr>
              <a:t> </a:t>
            </a:r>
            <a:r>
              <a:rPr lang="en-US" altLang="ko-KR" sz="1800" dirty="0" err="1">
                <a:ea typeface="굴림" pitchFamily="50" charset="-127"/>
              </a:rPr>
              <a:t>E.Fname</a:t>
            </a:r>
            <a:r>
              <a:rPr lang="en-US" altLang="ko-KR" sz="1800" dirty="0">
                <a:ea typeface="굴림" pitchFamily="50" charset="-127"/>
              </a:rPr>
              <a:t>, </a:t>
            </a:r>
            <a:r>
              <a:rPr lang="en-US" altLang="ko-KR" sz="1800" dirty="0" err="1">
                <a:ea typeface="굴림" pitchFamily="50" charset="-127"/>
              </a:rPr>
              <a:t>E.Lname</a:t>
            </a:r>
            <a:endParaRPr lang="en-US" altLang="ko-KR" sz="1800" dirty="0">
              <a:ea typeface="굴림" pitchFamily="50" charset="-127"/>
            </a:endParaRPr>
          </a:p>
          <a:p>
            <a:pPr marL="457200" lvl="1" indent="0" eaLnBrk="1" hangingPunct="1">
              <a:lnSpc>
                <a:spcPts val="1900"/>
              </a:lnSpc>
              <a:buFont typeface="Arial" panose="020B0604020202020204" pitchFamily="34" charset="0"/>
              <a:buNone/>
              <a:defRPr/>
            </a:pPr>
            <a:r>
              <a:rPr lang="en-US" altLang="ko-KR" sz="1800" dirty="0">
                <a:ea typeface="굴림" pitchFamily="50" charset="-127"/>
              </a:rPr>
              <a:t>          </a:t>
            </a:r>
            <a:r>
              <a:rPr lang="en-US" altLang="ko-KR" sz="1800" b="1" dirty="0">
                <a:ea typeface="굴림" pitchFamily="50" charset="-127"/>
              </a:rPr>
              <a:t>FROM</a:t>
            </a:r>
            <a:r>
              <a:rPr lang="en-US" altLang="ko-KR" sz="1800" dirty="0">
                <a:ea typeface="굴림" pitchFamily="50" charset="-127"/>
              </a:rPr>
              <a:t>   </a:t>
            </a:r>
            <a:r>
              <a:rPr lang="en-US" altLang="ko-KR" sz="1800" dirty="0" err="1">
                <a:ea typeface="굴림" pitchFamily="50" charset="-127"/>
              </a:rPr>
              <a:t>EMP</a:t>
            </a:r>
            <a:r>
              <a:rPr lang="en-US" altLang="ko-KR" sz="1800" dirty="0">
                <a:ea typeface="굴림" pitchFamily="50" charset="-127"/>
              </a:rPr>
              <a:t> </a:t>
            </a:r>
            <a:r>
              <a:rPr lang="en-US" altLang="ko-KR" sz="1800" b="1" dirty="0">
                <a:ea typeface="굴림" pitchFamily="50" charset="-127"/>
              </a:rPr>
              <a:t>AS</a:t>
            </a:r>
            <a:r>
              <a:rPr lang="en-US" altLang="ko-KR" sz="1800" dirty="0">
                <a:ea typeface="굴림" pitchFamily="50" charset="-127"/>
              </a:rPr>
              <a:t> E</a:t>
            </a:r>
          </a:p>
          <a:p>
            <a:pPr marL="457200" lvl="1" indent="0" eaLnBrk="1" hangingPunct="1">
              <a:lnSpc>
                <a:spcPts val="1900"/>
              </a:lnSpc>
              <a:buFont typeface="Arial" panose="020B0604020202020204" pitchFamily="34" charset="0"/>
              <a:buNone/>
              <a:defRPr/>
            </a:pPr>
            <a:r>
              <a:rPr lang="en-US" altLang="ko-KR" sz="1800" dirty="0">
                <a:ea typeface="굴림" pitchFamily="50" charset="-127"/>
              </a:rPr>
              <a:t>          </a:t>
            </a:r>
            <a:r>
              <a:rPr lang="en-US" altLang="ko-KR" sz="1800" b="1" dirty="0">
                <a:ea typeface="굴림" pitchFamily="50" charset="-127"/>
              </a:rPr>
              <a:t>WHERE</a:t>
            </a:r>
            <a:r>
              <a:rPr lang="en-US" altLang="ko-KR" sz="1800" dirty="0">
                <a:ea typeface="굴림" pitchFamily="50" charset="-127"/>
              </a:rPr>
              <a:t> </a:t>
            </a:r>
            <a:r>
              <a:rPr lang="en-US" altLang="ko-KR" sz="1800" dirty="0" err="1">
                <a:solidFill>
                  <a:srgbClr val="3333FF"/>
                </a:solidFill>
                <a:ea typeface="굴림" pitchFamily="50" charset="-127"/>
              </a:rPr>
              <a:t>E.Ssn</a:t>
            </a:r>
            <a:r>
              <a:rPr lang="en-US" altLang="ko-KR" sz="1800" dirty="0">
                <a:ea typeface="굴림" pitchFamily="50" charset="-127"/>
              </a:rPr>
              <a:t> </a:t>
            </a:r>
            <a:r>
              <a:rPr lang="en-US" altLang="ko-KR" sz="1800" b="1" dirty="0">
                <a:ea typeface="굴림" pitchFamily="50" charset="-127"/>
              </a:rPr>
              <a:t>IN</a:t>
            </a:r>
            <a:r>
              <a:rPr lang="en-US" altLang="ko-KR" sz="1800" dirty="0">
                <a:ea typeface="굴림" pitchFamily="50" charset="-127"/>
              </a:rPr>
              <a:t> (</a:t>
            </a:r>
            <a:r>
              <a:rPr lang="en-US" altLang="ko-KR" sz="1800" b="1" dirty="0">
                <a:ea typeface="굴림" pitchFamily="50" charset="-127"/>
              </a:rPr>
              <a:t>SELECT </a:t>
            </a:r>
            <a:r>
              <a:rPr lang="en-US" altLang="ko-KR" sz="1800" dirty="0" err="1">
                <a:solidFill>
                  <a:srgbClr val="3333FF"/>
                </a:solidFill>
                <a:ea typeface="굴림" pitchFamily="50" charset="-127"/>
              </a:rPr>
              <a:t>D.Essn</a:t>
            </a:r>
            <a:endParaRPr lang="en-US" altLang="ko-KR" sz="1800" b="1" dirty="0">
              <a:solidFill>
                <a:srgbClr val="00B050"/>
              </a:solidFill>
              <a:ea typeface="굴림" pitchFamily="50" charset="-127"/>
            </a:endParaRPr>
          </a:p>
          <a:p>
            <a:pPr marL="457200" lvl="1" indent="0" eaLnBrk="1" hangingPunct="1">
              <a:lnSpc>
                <a:spcPts val="1900"/>
              </a:lnSpc>
              <a:buFont typeface="Arial" panose="020B0604020202020204" pitchFamily="34" charset="0"/>
              <a:buNone/>
              <a:defRPr/>
            </a:pPr>
            <a:r>
              <a:rPr lang="en-US" altLang="ko-KR" sz="1800" dirty="0">
                <a:ea typeface="굴림" pitchFamily="50" charset="-127"/>
              </a:rPr>
              <a:t>                                 </a:t>
            </a:r>
            <a:r>
              <a:rPr lang="en-US" altLang="ko-KR" sz="1800" b="1" dirty="0">
                <a:ea typeface="굴림" pitchFamily="50" charset="-127"/>
              </a:rPr>
              <a:t>FROM </a:t>
            </a:r>
            <a:r>
              <a:rPr lang="en-US" altLang="ko-KR" sz="1800" dirty="0">
                <a:ea typeface="굴림" pitchFamily="50" charset="-127"/>
              </a:rPr>
              <a:t>  DEPENDENT </a:t>
            </a:r>
            <a:r>
              <a:rPr lang="en-US" altLang="ko-KR" sz="1800" b="1" dirty="0">
                <a:ea typeface="굴림" pitchFamily="50" charset="-127"/>
              </a:rPr>
              <a:t>AS</a:t>
            </a:r>
            <a:r>
              <a:rPr lang="en-US" altLang="ko-KR" sz="1800" dirty="0">
                <a:ea typeface="굴림" pitchFamily="50" charset="-127"/>
              </a:rPr>
              <a:t> D       </a:t>
            </a:r>
          </a:p>
          <a:p>
            <a:pPr marL="457200" lvl="1" indent="0" eaLnBrk="1" hangingPunct="1">
              <a:lnSpc>
                <a:spcPts val="1900"/>
              </a:lnSpc>
              <a:buNone/>
              <a:defRPr/>
            </a:pPr>
            <a:r>
              <a:rPr lang="en-US" altLang="ko-KR" sz="1800" dirty="0">
                <a:ea typeface="굴림" pitchFamily="50" charset="-127"/>
              </a:rPr>
              <a:t>                                 </a:t>
            </a:r>
            <a:r>
              <a:rPr lang="en-US" altLang="ko-KR" sz="1800" b="1" spc="-20" dirty="0">
                <a:ea typeface="굴림" pitchFamily="50" charset="-127"/>
              </a:rPr>
              <a:t>WHERE</a:t>
            </a:r>
            <a:r>
              <a:rPr lang="en-US" altLang="ko-KR" sz="1800" spc="-20" dirty="0">
                <a:ea typeface="굴림" pitchFamily="50" charset="-127"/>
              </a:rPr>
              <a:t>  </a:t>
            </a:r>
            <a:r>
              <a:rPr lang="en-US" altLang="ko-KR" sz="1800" spc="-20" dirty="0" err="1">
                <a:solidFill>
                  <a:srgbClr val="FF0000"/>
                </a:solidFill>
                <a:ea typeface="굴림" pitchFamily="50" charset="-127"/>
              </a:rPr>
              <a:t>E.Fname</a:t>
            </a:r>
            <a:r>
              <a:rPr lang="en-US" altLang="ko-KR" sz="1800" spc="-20" dirty="0">
                <a:solidFill>
                  <a:srgbClr val="FF0000"/>
                </a:solidFill>
                <a:ea typeface="굴림" pitchFamily="50" charset="-127"/>
              </a:rPr>
              <a:t>=</a:t>
            </a:r>
            <a:r>
              <a:rPr lang="en-US" altLang="ko-KR" sz="1800" spc="-20" dirty="0" err="1">
                <a:solidFill>
                  <a:srgbClr val="FF0000"/>
                </a:solidFill>
                <a:ea typeface="굴림" pitchFamily="50" charset="-127"/>
              </a:rPr>
              <a:t>D.Dependent_name</a:t>
            </a:r>
            <a:r>
              <a:rPr lang="en-US" altLang="ko-KR" sz="1800" spc="-20" dirty="0">
                <a:ea typeface="굴림" pitchFamily="50" charset="-127"/>
              </a:rPr>
              <a:t> </a:t>
            </a:r>
            <a:r>
              <a:rPr lang="en-US" altLang="ko-KR" sz="1800" b="1" dirty="0">
                <a:ea typeface="굴림" pitchFamily="50" charset="-127"/>
              </a:rPr>
              <a:t>AND</a:t>
            </a:r>
            <a:r>
              <a:rPr lang="en-US" altLang="ko-KR" sz="1800" dirty="0">
                <a:ea typeface="굴림" pitchFamily="50" charset="-127"/>
              </a:rPr>
              <a:t> </a:t>
            </a:r>
            <a:r>
              <a:rPr lang="en-US" altLang="ko-KR" sz="1800" dirty="0" err="1">
                <a:solidFill>
                  <a:srgbClr val="FF0000"/>
                </a:solidFill>
                <a:ea typeface="굴림" pitchFamily="50" charset="-127"/>
              </a:rPr>
              <a:t>E.Sex</a:t>
            </a:r>
            <a:r>
              <a:rPr lang="en-US" altLang="ko-KR" sz="1800" dirty="0">
                <a:solidFill>
                  <a:srgbClr val="FF0000"/>
                </a:solidFill>
                <a:ea typeface="굴림" pitchFamily="50" charset="-127"/>
              </a:rPr>
              <a:t>=</a:t>
            </a:r>
            <a:r>
              <a:rPr lang="en-US" altLang="ko-KR" sz="1800" dirty="0" err="1">
                <a:solidFill>
                  <a:srgbClr val="FF0000"/>
                </a:solidFill>
                <a:ea typeface="굴림" pitchFamily="50" charset="-127"/>
              </a:rPr>
              <a:t>D.Sex</a:t>
            </a:r>
            <a:r>
              <a:rPr lang="en-US" altLang="ko-KR" sz="1800" dirty="0">
                <a:ea typeface="굴림" pitchFamily="50" charset="-127"/>
              </a:rPr>
              <a:t>); </a:t>
            </a:r>
            <a:endParaRPr lang="en-US" altLang="ko-KR" sz="1800" dirty="0">
              <a:latin typeface="Palatino Linotype" pitchFamily="18" charset="0"/>
            </a:endParaRPr>
          </a:p>
          <a:p>
            <a:pPr marL="1257300" lvl="2" indent="-342900" eaLnBrk="1" fontAlgn="auto" hangingPunct="1">
              <a:lnSpc>
                <a:spcPts val="1900"/>
              </a:lnSpc>
              <a:spcAft>
                <a:spcPts val="0"/>
              </a:spcAft>
              <a:buFont typeface="Arial" panose="020B0604020202020204" pitchFamily="34" charset="0"/>
              <a:buNone/>
              <a:tabLst>
                <a:tab pos="1905000" algn="l"/>
                <a:tab pos="3584575" algn="l"/>
                <a:tab pos="4486275" algn="l"/>
              </a:tabLst>
              <a:defRPr/>
            </a:pPr>
            <a:endParaRPr lang="en-US" altLang="ko-KR" sz="1800" dirty="0"/>
          </a:p>
          <a:p>
            <a:pPr lvl="1" eaLnBrk="1" fontAlgn="auto" hangingPunct="1">
              <a:lnSpc>
                <a:spcPts val="1900"/>
              </a:lnSpc>
              <a:spcAft>
                <a:spcPts val="0"/>
              </a:spcAft>
              <a:defRPr/>
            </a:pPr>
            <a:endParaRPr lang="en-US" altLang="ko-KR" sz="2000" dirty="0">
              <a:ea typeface="굴림" charset="-127"/>
            </a:endParaRPr>
          </a:p>
        </p:txBody>
      </p:sp>
      <p:sp>
        <p:nvSpPr>
          <p:cNvPr id="4" name="Rectangle 6"/>
          <p:cNvSpPr>
            <a:spLocks noChangeArrowheads="1"/>
          </p:cNvSpPr>
          <p:nvPr/>
        </p:nvSpPr>
        <p:spPr bwMode="auto">
          <a:xfrm>
            <a:off x="381000" y="0"/>
            <a:ext cx="8382000" cy="79375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7.1.2 Nested Queries, Tuples, </a:t>
            </a:r>
          </a:p>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and Set/Multiset Comparisons</a:t>
            </a:r>
          </a:p>
        </p:txBody>
      </p:sp>
      <p:cxnSp>
        <p:nvCxnSpPr>
          <p:cNvPr id="3" name="직선 화살표 연결선 2"/>
          <p:cNvCxnSpPr>
            <a:cxnSpLocks/>
          </p:cNvCxnSpPr>
          <p:nvPr/>
        </p:nvCxnSpPr>
        <p:spPr>
          <a:xfrm flipH="1">
            <a:off x="3048000" y="1143000"/>
            <a:ext cx="4343400" cy="838200"/>
          </a:xfrm>
          <a:prstGeom prst="straightConnector1">
            <a:avLst/>
          </a:prstGeom>
          <a:ln>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p:cNvCxnSpPr>
            <a:cxnSpLocks/>
          </p:cNvCxnSpPr>
          <p:nvPr/>
        </p:nvCxnSpPr>
        <p:spPr>
          <a:xfrm flipH="1" flipV="1">
            <a:off x="3276600" y="5867400"/>
            <a:ext cx="990600" cy="7620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a:cxnSpLocks/>
          </p:cNvCxnSpPr>
          <p:nvPr/>
        </p:nvCxnSpPr>
        <p:spPr>
          <a:xfrm flipH="1" flipV="1">
            <a:off x="3276600" y="5867400"/>
            <a:ext cx="4572000" cy="7620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a:xfrm>
            <a:off x="-76200" y="762000"/>
            <a:ext cx="9220200" cy="4525963"/>
          </a:xfrm>
        </p:spPr>
        <p:txBody>
          <a:bodyPr rtlCol="0">
            <a:noAutofit/>
          </a:bodyPr>
          <a:lstStyle/>
          <a:p>
            <a:pPr eaLnBrk="1" fontAlgn="auto" hangingPunct="1">
              <a:lnSpc>
                <a:spcPts val="1900"/>
              </a:lnSpc>
              <a:spcAft>
                <a:spcPts val="0"/>
              </a:spcAft>
              <a:defRPr/>
            </a:pPr>
            <a:r>
              <a:rPr lang="en-US" altLang="ko-KR" sz="2000" b="1" dirty="0">
                <a:ea typeface="굴림" charset="-127"/>
              </a:rPr>
              <a:t>Correlated nested query (</a:t>
            </a:r>
            <a:r>
              <a:rPr lang="ko-KR" altLang="en-US" sz="2000" b="1" dirty="0">
                <a:ea typeface="굴림" charset="-127"/>
              </a:rPr>
              <a:t>상관 중첩 질의</a:t>
            </a:r>
            <a:r>
              <a:rPr lang="en-US" altLang="ko-KR" sz="2000" b="1" dirty="0">
                <a:ea typeface="굴림" charset="-127"/>
              </a:rPr>
              <a:t>)</a:t>
            </a:r>
          </a:p>
          <a:p>
            <a:pPr lvl="1" eaLnBrk="1" fontAlgn="auto" hangingPunct="1">
              <a:lnSpc>
                <a:spcPts val="1900"/>
              </a:lnSpc>
              <a:spcAft>
                <a:spcPts val="0"/>
              </a:spcAft>
              <a:defRPr/>
            </a:pPr>
            <a:r>
              <a:rPr lang="en-US" altLang="ko-KR" sz="1800" dirty="0"/>
              <a:t>Correlated subquery (synchronized subquery) is a subquery that contains a reference to an attribute in the outer query</a:t>
            </a:r>
            <a:endParaRPr lang="en-US" altLang="ko-KR" sz="1800" dirty="0">
              <a:ea typeface="굴림" charset="-127"/>
            </a:endParaRPr>
          </a:p>
          <a:p>
            <a:pPr lvl="1" eaLnBrk="1" hangingPunct="1">
              <a:lnSpc>
                <a:spcPts val="1900"/>
              </a:lnSpc>
              <a:defRPr/>
            </a:pPr>
            <a:r>
              <a:rPr lang="en-US" altLang="ko-KR" sz="1800" u="sng" dirty="0">
                <a:ea typeface="굴림" charset="-127"/>
              </a:rPr>
              <a:t>The subquery is evaluated once for each tuple </a:t>
            </a:r>
            <a:r>
              <a:rPr lang="en-US" altLang="ko-KR" sz="1800" dirty="0">
                <a:ea typeface="굴림" charset="-127"/>
              </a:rPr>
              <a:t>processed by the outer query</a:t>
            </a: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1900"/>
              </a:lnSpc>
              <a:defRPr/>
            </a:pPr>
            <a:r>
              <a:rPr lang="en-US" altLang="ko-KR" sz="1800" dirty="0">
                <a:ea typeface="굴림" panose="020B0600000101010101" pitchFamily="50" charset="-127"/>
              </a:rPr>
              <a:t>Above English sentence can be rephrased to fit into a correlated nested query such that: For each salary of </a:t>
            </a:r>
            <a:r>
              <a:rPr lang="en-US" altLang="ko-KR" sz="1800" dirty="0" err="1">
                <a:ea typeface="굴림" panose="020B0600000101010101" pitchFamily="50" charset="-127"/>
              </a:rPr>
              <a:t>EMP</a:t>
            </a:r>
            <a:r>
              <a:rPr lang="en-US" altLang="ko-KR" sz="1800" dirty="0">
                <a:ea typeface="굴림" panose="020B0600000101010101" pitchFamily="50" charset="-127"/>
              </a:rPr>
              <a:t> tuple of the outer query, evaluate the nested query which retrieves the </a:t>
            </a:r>
            <a:r>
              <a:rPr lang="en-US" altLang="ko-KR" sz="1800" u="sng" dirty="0">
                <a:ea typeface="굴림" panose="020B0600000101010101" pitchFamily="50" charset="-127"/>
              </a:rPr>
              <a:t>average salary values for all EMP tuples with the same DNO as that of EMP tuple of the outer query</a:t>
            </a:r>
            <a:r>
              <a:rPr lang="en-US" altLang="ko-KR" sz="1800" dirty="0">
                <a:ea typeface="굴림" panose="020B0600000101010101" pitchFamily="50" charset="-127"/>
              </a:rPr>
              <a:t>; if the salary value of EMP tuple of the outer query is greater than the average salary of the nested query, then select that EMP tuple of the outer query.</a:t>
            </a: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lvl="1" eaLnBrk="1" hangingPunct="1">
              <a:lnSpc>
                <a:spcPts val="2000"/>
              </a:lnSpc>
              <a:defRPr/>
            </a:pPr>
            <a:endParaRPr lang="en-US" altLang="ko-KR" sz="1800" dirty="0">
              <a:ea typeface="굴림" charset="-127"/>
            </a:endParaRPr>
          </a:p>
          <a:p>
            <a:pPr marL="457200" lvl="1" indent="0" eaLnBrk="1" hangingPunct="1">
              <a:lnSpc>
                <a:spcPts val="2000"/>
              </a:lnSpc>
              <a:buFont typeface="Arial" panose="020B0604020202020204" pitchFamily="34" charset="0"/>
              <a:buNone/>
              <a:defRPr/>
            </a:pPr>
            <a:endParaRPr lang="en-US" altLang="ko-KR" sz="1800" dirty="0">
              <a:ea typeface="굴림" charset="-127"/>
            </a:endParaRPr>
          </a:p>
          <a:p>
            <a:pPr eaLnBrk="1" hangingPunct="1">
              <a:defRPr/>
            </a:pPr>
            <a:endParaRPr lang="en-US" altLang="ko-KR" sz="2000" b="1" dirty="0"/>
          </a:p>
          <a:p>
            <a:pPr lvl="1" eaLnBrk="1" hangingPunct="1">
              <a:defRPr/>
            </a:pPr>
            <a:endParaRPr lang="en-US" altLang="ko-KR" sz="1800" dirty="0">
              <a:ea typeface="굴림" pitchFamily="50" charset="-127"/>
            </a:endParaRPr>
          </a:p>
          <a:p>
            <a:pPr lvl="1" eaLnBrk="1" hangingPunct="1">
              <a:defRPr/>
            </a:pPr>
            <a:endParaRPr lang="en-US" altLang="ko-KR" sz="1800" dirty="0">
              <a:ea typeface="굴림" pitchFamily="50" charset="-127"/>
            </a:endParaRPr>
          </a:p>
          <a:p>
            <a:pPr lvl="1" eaLnBrk="1" fontAlgn="auto" hangingPunct="1">
              <a:spcAft>
                <a:spcPts val="0"/>
              </a:spcAft>
              <a:defRPr/>
            </a:pPr>
            <a:endParaRPr lang="en-US" altLang="ko-KR" sz="1800" spc="-30" dirty="0"/>
          </a:p>
          <a:p>
            <a:pPr lvl="1" eaLnBrk="1" fontAlgn="auto" hangingPunct="1">
              <a:spcAft>
                <a:spcPts val="0"/>
              </a:spcAft>
              <a:defRPr/>
            </a:pPr>
            <a:endParaRPr lang="en-US" altLang="ko-KR" sz="1800" dirty="0">
              <a:ea typeface="굴림" charset="-127"/>
            </a:endParaRPr>
          </a:p>
          <a:p>
            <a:pPr lvl="1" eaLnBrk="1" fontAlgn="auto" hangingPunct="1">
              <a:spcAft>
                <a:spcPts val="0"/>
              </a:spcAft>
              <a:defRPr/>
            </a:pPr>
            <a:endParaRPr lang="en-US" altLang="ko-KR" sz="1800" dirty="0">
              <a:ea typeface="굴림" charset="-127"/>
            </a:endParaRPr>
          </a:p>
          <a:p>
            <a:pPr lvl="1" eaLnBrk="1" fontAlgn="auto" hangingPunct="1">
              <a:spcAft>
                <a:spcPts val="0"/>
              </a:spcAft>
              <a:defRPr/>
            </a:pPr>
            <a:endParaRPr lang="en-US" altLang="ko-KR" sz="2000" dirty="0">
              <a:ea typeface="굴림" charset="-127"/>
            </a:endParaRPr>
          </a:p>
          <a:p>
            <a:pPr lvl="1" eaLnBrk="1" fontAlgn="auto" hangingPunct="1">
              <a:spcAft>
                <a:spcPts val="0"/>
              </a:spcAft>
              <a:defRPr/>
            </a:pPr>
            <a:endParaRPr lang="en-US" altLang="ko-KR" sz="2000" dirty="0">
              <a:ea typeface="굴림" charset="-127"/>
            </a:endParaRPr>
          </a:p>
          <a:p>
            <a:pPr lvl="1" eaLnBrk="1" fontAlgn="auto" hangingPunct="1">
              <a:spcAft>
                <a:spcPts val="0"/>
              </a:spcAft>
              <a:defRPr/>
            </a:pPr>
            <a:endParaRPr lang="en-US" altLang="ko-KR" sz="2000" dirty="0">
              <a:ea typeface="굴림" charset="-127"/>
            </a:endParaRPr>
          </a:p>
          <a:p>
            <a:pPr marL="292100" indent="-292100" eaLnBrk="1" fontAlgn="auto" hangingPunct="1">
              <a:lnSpc>
                <a:spcPct val="150000"/>
              </a:lnSpc>
              <a:spcBef>
                <a:spcPct val="10000"/>
              </a:spcBef>
              <a:spcAft>
                <a:spcPct val="10000"/>
              </a:spcAft>
              <a:buFont typeface="Wingdings" pitchFamily="2" charset="2"/>
              <a:buBlip>
                <a:blip r:embed="rId3"/>
              </a:buBlip>
              <a:tabLst>
                <a:tab pos="268288" algn="l"/>
                <a:tab pos="1206500" algn="l"/>
                <a:tab pos="1438275" algn="l"/>
              </a:tabLst>
              <a:defRPr/>
            </a:pPr>
            <a:endParaRPr lang="en-US" altLang="ko-KR" sz="2000" dirty="0">
              <a:latin typeface="Palatino Linotype" pitchFamily="18" charset="0"/>
            </a:endParaRPr>
          </a:p>
          <a:p>
            <a:pPr marL="0" indent="0" eaLnBrk="1" fontAlgn="auto" hangingPunct="1">
              <a:lnSpc>
                <a:spcPct val="150000"/>
              </a:lnSpc>
              <a:spcBef>
                <a:spcPct val="10000"/>
              </a:spcBef>
              <a:spcAft>
                <a:spcPct val="10000"/>
              </a:spcAft>
              <a:buFont typeface="Arial" panose="020B0604020202020204" pitchFamily="34" charset="0"/>
              <a:buNone/>
              <a:tabLst>
                <a:tab pos="268288" algn="l"/>
                <a:tab pos="1206500" algn="l"/>
                <a:tab pos="1438275" algn="l"/>
              </a:tabLst>
              <a:defRPr/>
            </a:pPr>
            <a:endParaRPr lang="en-US" altLang="ko-KR" sz="2000" dirty="0">
              <a:latin typeface="Palatino Linotype" pitchFamily="18" charset="0"/>
            </a:endParaRPr>
          </a:p>
        </p:txBody>
      </p:sp>
      <p:pic>
        <p:nvPicPr>
          <p:cNvPr id="9" name="그림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981200"/>
            <a:ext cx="8400696" cy="1752600"/>
          </a:xfrm>
          <a:prstGeom prst="rect">
            <a:avLst/>
          </a:prstGeom>
        </p:spPr>
      </p:pic>
      <p:sp>
        <p:nvSpPr>
          <p:cNvPr id="6" name="Rectangle 6"/>
          <p:cNvSpPr>
            <a:spLocks noChangeArrowheads="1"/>
          </p:cNvSpPr>
          <p:nvPr/>
        </p:nvSpPr>
        <p:spPr bwMode="auto">
          <a:xfrm>
            <a:off x="381000" y="0"/>
            <a:ext cx="8382000" cy="6858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7.1.3 Correlated Nested Queries</a:t>
            </a:r>
          </a:p>
        </p:txBody>
      </p:sp>
      <p:graphicFrame>
        <p:nvGraphicFramePr>
          <p:cNvPr id="5" name="표 4"/>
          <p:cNvGraphicFramePr>
            <a:graphicFrameLocks noGrp="1"/>
          </p:cNvGraphicFramePr>
          <p:nvPr>
            <p:extLst>
              <p:ext uri="{D42A27DB-BD31-4B8C-83A1-F6EECF244321}">
                <p14:modId xmlns:p14="http://schemas.microsoft.com/office/powerpoint/2010/main" val="1048544448"/>
              </p:ext>
            </p:extLst>
          </p:nvPr>
        </p:nvGraphicFramePr>
        <p:xfrm>
          <a:off x="6172200" y="5562600"/>
          <a:ext cx="2971800" cy="838200"/>
        </p:xfrm>
        <a:graphic>
          <a:graphicData uri="http://schemas.openxmlformats.org/drawingml/2006/table">
            <a:tbl>
              <a:tblPr firstRow="1" bandRow="1">
                <a:tableStyleId>{7DF18680-E054-41AD-8BC1-D1AEF772440D}</a:tableStyleId>
              </a:tblPr>
              <a:tblGrid>
                <a:gridCol w="1249754">
                  <a:extLst>
                    <a:ext uri="{9D8B030D-6E8A-4147-A177-3AD203B41FA5}">
                      <a16:colId xmlns:a16="http://schemas.microsoft.com/office/drawing/2014/main" val="20000"/>
                    </a:ext>
                  </a:extLst>
                </a:gridCol>
                <a:gridCol w="634802">
                  <a:extLst>
                    <a:ext uri="{9D8B030D-6E8A-4147-A177-3AD203B41FA5}">
                      <a16:colId xmlns:a16="http://schemas.microsoft.com/office/drawing/2014/main" val="20001"/>
                    </a:ext>
                  </a:extLst>
                </a:gridCol>
                <a:gridCol w="1087244">
                  <a:extLst>
                    <a:ext uri="{9D8B030D-6E8A-4147-A177-3AD203B41FA5}">
                      <a16:colId xmlns:a16="http://schemas.microsoft.com/office/drawing/2014/main" val="20002"/>
                    </a:ext>
                  </a:extLst>
                </a:gridCol>
              </a:tblGrid>
              <a:tr h="279400">
                <a:tc>
                  <a:txBody>
                    <a:bodyPr/>
                    <a:lstStyle/>
                    <a:p>
                      <a:pPr algn="ctr" latinLnBrk="1"/>
                      <a:r>
                        <a:rPr lang="en-US" altLang="ko-KR" sz="1200" dirty="0">
                          <a:solidFill>
                            <a:schemeClr val="tx1"/>
                          </a:solidFill>
                        </a:rPr>
                        <a:t>EMPNAME</a:t>
                      </a:r>
                      <a:endParaRPr lang="ko-KR" altLang="en-US" sz="1200" dirty="0">
                        <a:solidFill>
                          <a:schemeClr val="tx1"/>
                        </a:solidFill>
                      </a:endParaRPr>
                    </a:p>
                  </a:txBody>
                  <a:tcPr marT="45642" marB="45642"/>
                </a:tc>
                <a:tc>
                  <a:txBody>
                    <a:bodyPr/>
                    <a:lstStyle/>
                    <a:p>
                      <a:pPr algn="ctr" latinLnBrk="1"/>
                      <a:r>
                        <a:rPr lang="en-US" altLang="ko-KR" sz="1200" dirty="0">
                          <a:solidFill>
                            <a:schemeClr val="tx1"/>
                          </a:solidFill>
                        </a:rPr>
                        <a:t>DNO</a:t>
                      </a:r>
                      <a:endParaRPr lang="ko-KR" altLang="en-US" sz="1200" dirty="0">
                        <a:solidFill>
                          <a:schemeClr val="tx1"/>
                        </a:solidFill>
                      </a:endParaRPr>
                    </a:p>
                  </a:txBody>
                  <a:tcPr marT="45642" marB="45642"/>
                </a:tc>
                <a:tc>
                  <a:txBody>
                    <a:bodyPr/>
                    <a:lstStyle/>
                    <a:p>
                      <a:pPr algn="ctr" latinLnBrk="1"/>
                      <a:r>
                        <a:rPr lang="en-US" altLang="ko-KR" sz="1200" dirty="0">
                          <a:solidFill>
                            <a:schemeClr val="tx1"/>
                          </a:solidFill>
                        </a:rPr>
                        <a:t>SALARY</a:t>
                      </a:r>
                      <a:endParaRPr lang="ko-KR" altLang="en-US" sz="1200" dirty="0">
                        <a:solidFill>
                          <a:schemeClr val="tx1"/>
                        </a:solidFill>
                      </a:endParaRPr>
                    </a:p>
                  </a:txBody>
                  <a:tcPr marT="45642" marB="45642"/>
                </a:tc>
                <a:extLst>
                  <a:ext uri="{0D108BD9-81ED-4DB2-BD59-A6C34878D82A}">
                    <a16:rowId xmlns:a16="http://schemas.microsoft.com/office/drawing/2014/main" val="10000"/>
                  </a:ext>
                </a:extLst>
              </a:tr>
              <a:tr h="2794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Sung Lee</a:t>
                      </a:r>
                    </a:p>
                  </a:txBody>
                  <a:tcPr marT="45642" marB="45642"/>
                </a:tc>
                <a:tc>
                  <a:txBody>
                    <a:bodyPr/>
                    <a:lstStyle/>
                    <a:p>
                      <a:pPr algn="ctr" latinLnBrk="1"/>
                      <a:r>
                        <a:rPr lang="en-US" altLang="ko-KR" sz="1200" dirty="0">
                          <a:solidFill>
                            <a:schemeClr val="tx1"/>
                          </a:solidFill>
                        </a:rPr>
                        <a:t>2</a:t>
                      </a:r>
                      <a:endParaRPr lang="ko-KR" altLang="en-US" sz="1200" dirty="0">
                        <a:solidFill>
                          <a:schemeClr val="tx1"/>
                        </a:solidFill>
                      </a:endParaRPr>
                    </a:p>
                  </a:txBody>
                  <a:tcPr marT="45642" marB="45642"/>
                </a:tc>
                <a:tc>
                  <a:txBody>
                    <a:bodyPr/>
                    <a:lstStyle/>
                    <a:p>
                      <a:pPr algn="ctr" latinLnBrk="1"/>
                      <a:r>
                        <a:rPr lang="en-US" altLang="ko-KR" sz="1200" dirty="0">
                          <a:solidFill>
                            <a:schemeClr val="tx1"/>
                          </a:solidFill>
                        </a:rPr>
                        <a:t>50000</a:t>
                      </a:r>
                      <a:endParaRPr lang="ko-KR" altLang="en-US" sz="1200" dirty="0">
                        <a:solidFill>
                          <a:schemeClr val="tx1"/>
                        </a:solidFill>
                      </a:endParaRPr>
                    </a:p>
                  </a:txBody>
                  <a:tcPr marT="45642" marB="45642"/>
                </a:tc>
                <a:extLst>
                  <a:ext uri="{0D108BD9-81ED-4DB2-BD59-A6C34878D82A}">
                    <a16:rowId xmlns:a16="http://schemas.microsoft.com/office/drawing/2014/main" val="10001"/>
                  </a:ext>
                </a:extLst>
              </a:tr>
              <a:tr h="2794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Young Park</a:t>
                      </a:r>
                      <a:endParaRPr lang="ko-KR" altLang="en-US" sz="1200" dirty="0">
                        <a:solidFill>
                          <a:schemeClr val="tx1"/>
                        </a:solidFill>
                      </a:endParaRPr>
                    </a:p>
                  </a:txBody>
                  <a:tcPr marT="45642" marB="45642"/>
                </a:tc>
                <a:tc>
                  <a:txBody>
                    <a:bodyPr/>
                    <a:lstStyle/>
                    <a:p>
                      <a:pPr algn="ctr" latinLnBrk="1"/>
                      <a:r>
                        <a:rPr lang="en-US" altLang="ko-KR" sz="1200" dirty="0">
                          <a:solidFill>
                            <a:schemeClr val="tx1"/>
                          </a:solidFill>
                        </a:rPr>
                        <a:t>5</a:t>
                      </a:r>
                      <a:endParaRPr lang="ko-KR" altLang="en-US" sz="1200" dirty="0">
                        <a:solidFill>
                          <a:schemeClr val="tx1"/>
                        </a:solidFill>
                      </a:endParaRPr>
                    </a:p>
                  </a:txBody>
                  <a:tcPr marT="45642" marB="45642"/>
                </a:tc>
                <a:tc>
                  <a:txBody>
                    <a:bodyPr/>
                    <a:lstStyle/>
                    <a:p>
                      <a:pPr algn="ctr" latinLnBrk="1"/>
                      <a:r>
                        <a:rPr lang="en-US" altLang="ko-KR" sz="1200" dirty="0">
                          <a:solidFill>
                            <a:schemeClr val="tx1"/>
                          </a:solidFill>
                        </a:rPr>
                        <a:t>30000</a:t>
                      </a:r>
                      <a:endParaRPr lang="ko-KR" altLang="en-US" sz="1200" dirty="0">
                        <a:solidFill>
                          <a:schemeClr val="tx1"/>
                        </a:solidFill>
                      </a:endParaRPr>
                    </a:p>
                  </a:txBody>
                  <a:tcPr marT="45642" marB="45642"/>
                </a:tc>
                <a:extLst>
                  <a:ext uri="{0D108BD9-81ED-4DB2-BD59-A6C34878D82A}">
                    <a16:rowId xmlns:a16="http://schemas.microsoft.com/office/drawing/2014/main" val="10002"/>
                  </a:ext>
                </a:extLst>
              </a:tr>
            </a:tbl>
          </a:graphicData>
        </a:graphic>
      </p:graphicFrame>
      <p:graphicFrame>
        <p:nvGraphicFramePr>
          <p:cNvPr id="8" name="표 7"/>
          <p:cNvGraphicFramePr>
            <a:graphicFrameLocks noGrp="1"/>
          </p:cNvGraphicFramePr>
          <p:nvPr>
            <p:extLst>
              <p:ext uri="{D42A27DB-BD31-4B8C-83A1-F6EECF244321}">
                <p14:modId xmlns:p14="http://schemas.microsoft.com/office/powerpoint/2010/main" val="1737882944"/>
              </p:ext>
            </p:extLst>
          </p:nvPr>
        </p:nvGraphicFramePr>
        <p:xfrm>
          <a:off x="0" y="5257800"/>
          <a:ext cx="5807075" cy="1645872"/>
        </p:xfrm>
        <a:graphic>
          <a:graphicData uri="http://schemas.openxmlformats.org/drawingml/2006/table">
            <a:tbl>
              <a:tblPr firstRow="1" bandRow="1">
                <a:tableStyleId>{5C22544A-7EE6-4342-B048-85BDC9FD1C3A}</a:tableStyleId>
              </a:tblPr>
              <a:tblGrid>
                <a:gridCol w="891254">
                  <a:extLst>
                    <a:ext uri="{9D8B030D-6E8A-4147-A177-3AD203B41FA5}">
                      <a16:colId xmlns:a16="http://schemas.microsoft.com/office/drawing/2014/main" val="20000"/>
                    </a:ext>
                  </a:extLst>
                </a:gridCol>
                <a:gridCol w="1148746">
                  <a:extLst>
                    <a:ext uri="{9D8B030D-6E8A-4147-A177-3AD203B41FA5}">
                      <a16:colId xmlns:a16="http://schemas.microsoft.com/office/drawing/2014/main" val="20001"/>
                    </a:ext>
                  </a:extLst>
                </a:gridCol>
                <a:gridCol w="947707">
                  <a:extLst>
                    <a:ext uri="{9D8B030D-6E8A-4147-A177-3AD203B41FA5}">
                      <a16:colId xmlns:a16="http://schemas.microsoft.com/office/drawing/2014/main" val="20002"/>
                    </a:ext>
                  </a:extLst>
                </a:gridCol>
                <a:gridCol w="1142460">
                  <a:extLst>
                    <a:ext uri="{9D8B030D-6E8A-4147-A177-3AD203B41FA5}">
                      <a16:colId xmlns:a16="http://schemas.microsoft.com/office/drawing/2014/main" val="20003"/>
                    </a:ext>
                  </a:extLst>
                </a:gridCol>
                <a:gridCol w="969833">
                  <a:extLst>
                    <a:ext uri="{9D8B030D-6E8A-4147-A177-3AD203B41FA5}">
                      <a16:colId xmlns:a16="http://schemas.microsoft.com/office/drawing/2014/main" val="20004"/>
                    </a:ext>
                  </a:extLst>
                </a:gridCol>
                <a:gridCol w="707075">
                  <a:extLst>
                    <a:ext uri="{9D8B030D-6E8A-4147-A177-3AD203B41FA5}">
                      <a16:colId xmlns:a16="http://schemas.microsoft.com/office/drawing/2014/main" val="20005"/>
                    </a:ext>
                  </a:extLst>
                </a:gridCol>
              </a:tblGrid>
              <a:tr h="248973">
                <a:tc>
                  <a:txBody>
                    <a:bodyPr/>
                    <a:lstStyle/>
                    <a:p>
                      <a:pPr algn="ctr" latinLnBrk="1"/>
                      <a:r>
                        <a:rPr lang="en-US" altLang="ko-KR" sz="1200" u="sng" dirty="0">
                          <a:solidFill>
                            <a:schemeClr val="tx1"/>
                          </a:solidFill>
                        </a:rPr>
                        <a:t>EMPNO</a:t>
                      </a:r>
                      <a:endParaRPr lang="ko-KR" altLang="en-US" sz="1200" u="sng" dirty="0">
                        <a:solidFill>
                          <a:schemeClr val="tx1"/>
                        </a:solidFill>
                      </a:endParaRPr>
                    </a:p>
                  </a:txBody>
                  <a:tcPr marL="91436" marR="91436" marT="45716" marB="45716"/>
                </a:tc>
                <a:tc>
                  <a:txBody>
                    <a:bodyPr/>
                    <a:lstStyle/>
                    <a:p>
                      <a:pPr algn="ctr" latinLnBrk="1"/>
                      <a:r>
                        <a:rPr lang="en-US" altLang="ko-KR" sz="1200" dirty="0">
                          <a:solidFill>
                            <a:schemeClr val="tx1"/>
                          </a:solidFill>
                        </a:rPr>
                        <a:t>EMPNAME</a:t>
                      </a:r>
                      <a:endParaRPr lang="ko-KR" altLang="en-US" sz="1200" dirty="0">
                        <a:solidFill>
                          <a:schemeClr val="tx1"/>
                        </a:solidFill>
                      </a:endParaRPr>
                    </a:p>
                  </a:txBody>
                  <a:tcPr marL="91436" marR="91436" marT="45716" marB="45716"/>
                </a:tc>
                <a:tc>
                  <a:txBody>
                    <a:bodyPr/>
                    <a:lstStyle/>
                    <a:p>
                      <a:pPr algn="ctr" latinLnBrk="1"/>
                      <a:r>
                        <a:rPr lang="en-US" altLang="ko-KR" sz="1200" dirty="0">
                          <a:solidFill>
                            <a:schemeClr val="tx1"/>
                          </a:solidFill>
                        </a:rPr>
                        <a:t>TITLE</a:t>
                      </a:r>
                      <a:endParaRPr lang="ko-KR" altLang="en-US" sz="1200" dirty="0">
                        <a:solidFill>
                          <a:schemeClr val="tx1"/>
                        </a:solidFill>
                      </a:endParaRPr>
                    </a:p>
                  </a:txBody>
                  <a:tcPr marL="91436" marR="91436" marT="45716" marB="45716"/>
                </a:tc>
                <a:tc>
                  <a:txBody>
                    <a:bodyPr/>
                    <a:lstStyle/>
                    <a:p>
                      <a:pPr algn="ctr" latinLnBrk="1"/>
                      <a:r>
                        <a:rPr lang="en-US" altLang="ko-KR" sz="1200" dirty="0">
                          <a:solidFill>
                            <a:schemeClr val="tx1"/>
                          </a:solidFill>
                        </a:rPr>
                        <a:t>MANAGER</a:t>
                      </a:r>
                      <a:endParaRPr lang="ko-KR" altLang="en-US" sz="1200" dirty="0">
                        <a:solidFill>
                          <a:schemeClr val="tx1"/>
                        </a:solidFill>
                      </a:endParaRPr>
                    </a:p>
                  </a:txBody>
                  <a:tcPr marL="91436" marR="91436" marT="45716" marB="45716"/>
                </a:tc>
                <a:tc>
                  <a:txBody>
                    <a:bodyPr/>
                    <a:lstStyle/>
                    <a:p>
                      <a:pPr algn="ctr" latinLnBrk="1"/>
                      <a:r>
                        <a:rPr lang="en-US" altLang="ko-KR" sz="1200" dirty="0">
                          <a:solidFill>
                            <a:schemeClr val="tx1"/>
                          </a:solidFill>
                        </a:rPr>
                        <a:t>SALARY</a:t>
                      </a:r>
                      <a:endParaRPr lang="ko-KR" altLang="en-US" sz="1200" dirty="0">
                        <a:solidFill>
                          <a:schemeClr val="tx1"/>
                        </a:solidFill>
                      </a:endParaRPr>
                    </a:p>
                  </a:txBody>
                  <a:tcPr marL="91436" marR="91436" marT="45716" marB="45716"/>
                </a:tc>
                <a:tc>
                  <a:txBody>
                    <a:bodyPr/>
                    <a:lstStyle/>
                    <a:p>
                      <a:pPr algn="ctr" latinLnBrk="1"/>
                      <a:r>
                        <a:rPr lang="en-US" altLang="ko-KR" sz="1200" dirty="0">
                          <a:solidFill>
                            <a:schemeClr val="tx1"/>
                          </a:solidFill>
                        </a:rPr>
                        <a:t>DNO</a:t>
                      </a:r>
                      <a:endParaRPr lang="ko-KR" altLang="en-US" sz="1200" dirty="0">
                        <a:solidFill>
                          <a:schemeClr val="tx1"/>
                        </a:solidFill>
                      </a:endParaRPr>
                    </a:p>
                  </a:txBody>
                  <a:tcPr marL="91436" marR="91436" marT="45716" marB="45716"/>
                </a:tc>
                <a:extLst>
                  <a:ext uri="{0D108BD9-81ED-4DB2-BD59-A6C34878D82A}">
                    <a16:rowId xmlns:a16="http://schemas.microsoft.com/office/drawing/2014/main" val="10000"/>
                  </a:ext>
                </a:extLst>
              </a:tr>
              <a:tr h="248973">
                <a:tc>
                  <a:txBody>
                    <a:bodyPr/>
                    <a:lstStyle/>
                    <a:p>
                      <a:pPr algn="ctr" latinLnBrk="1"/>
                      <a:r>
                        <a:rPr lang="en-US" altLang="ko-KR" sz="1200" dirty="0"/>
                        <a:t>2106</a:t>
                      </a:r>
                      <a:endParaRPr lang="ko-KR" altLang="en-US" sz="1200" dirty="0"/>
                    </a:p>
                  </a:txBody>
                  <a:tcPr marL="91436" marR="91436" marT="45716" marB="45716"/>
                </a:tc>
                <a:tc>
                  <a:txBody>
                    <a:bodyPr/>
                    <a:lstStyle/>
                    <a:p>
                      <a:pPr algn="ctr" latinLnBrk="1"/>
                      <a:r>
                        <a:rPr lang="en-US" altLang="ko-KR" sz="1200" dirty="0"/>
                        <a:t>Chang Kim</a:t>
                      </a:r>
                      <a:endParaRPr lang="ko-KR" altLang="en-US" sz="1200" dirty="0"/>
                    </a:p>
                  </a:txBody>
                  <a:tcPr marL="91436" marR="91436" marT="45716" marB="45716"/>
                </a:tc>
                <a:tc>
                  <a:txBody>
                    <a:bodyPr/>
                    <a:lstStyle/>
                    <a:p>
                      <a:pPr algn="ctr" latinLnBrk="1"/>
                      <a:r>
                        <a:rPr lang="en-US" altLang="ko-KR" sz="1200" dirty="0"/>
                        <a:t>Staff</a:t>
                      </a:r>
                      <a:endParaRPr lang="ko-KR" altLang="en-US" sz="1200" dirty="0"/>
                    </a:p>
                  </a:txBody>
                  <a:tcPr marL="91436" marR="91436" marT="45716" marB="45716"/>
                </a:tc>
                <a:tc>
                  <a:txBody>
                    <a:bodyPr/>
                    <a:lstStyle/>
                    <a:p>
                      <a:pPr algn="ctr" latinLnBrk="1"/>
                      <a:r>
                        <a:rPr lang="en-US" altLang="ko-KR" sz="1200" dirty="0"/>
                        <a:t>1003</a:t>
                      </a:r>
                      <a:endParaRPr lang="ko-KR" altLang="en-US" sz="1200" dirty="0"/>
                    </a:p>
                  </a:txBody>
                  <a:tcPr marL="91436" marR="91436" marT="45716" marB="45716"/>
                </a:tc>
                <a:tc>
                  <a:txBody>
                    <a:bodyPr/>
                    <a:lstStyle/>
                    <a:p>
                      <a:pPr algn="ctr" latinLnBrk="1"/>
                      <a:r>
                        <a:rPr lang="en-US" altLang="ko-KR" sz="1200" dirty="0">
                          <a:solidFill>
                            <a:srgbClr val="FF0000"/>
                          </a:solidFill>
                        </a:rPr>
                        <a:t>100000</a:t>
                      </a:r>
                      <a:endParaRPr lang="ko-KR" altLang="en-US" sz="1200" dirty="0">
                        <a:solidFill>
                          <a:srgbClr val="FF0000"/>
                        </a:solidFill>
                      </a:endParaRPr>
                    </a:p>
                  </a:txBody>
                  <a:tcPr marL="91436" marR="91436" marT="45716" marB="45716"/>
                </a:tc>
                <a:tc>
                  <a:txBody>
                    <a:bodyPr/>
                    <a:lstStyle/>
                    <a:p>
                      <a:pPr algn="ctr" latinLnBrk="1"/>
                      <a:r>
                        <a:rPr lang="en-US" altLang="ko-KR" sz="1200" dirty="0">
                          <a:solidFill>
                            <a:srgbClr val="FF0000"/>
                          </a:solidFill>
                        </a:rPr>
                        <a:t>2</a:t>
                      </a:r>
                      <a:endParaRPr lang="ko-KR" altLang="en-US" sz="1200" dirty="0">
                        <a:solidFill>
                          <a:srgbClr val="FF0000"/>
                        </a:solidFill>
                      </a:endParaRPr>
                    </a:p>
                  </a:txBody>
                  <a:tcPr marL="91436" marR="91436" marT="45716" marB="45716"/>
                </a:tc>
                <a:extLst>
                  <a:ext uri="{0D108BD9-81ED-4DB2-BD59-A6C34878D82A}">
                    <a16:rowId xmlns:a16="http://schemas.microsoft.com/office/drawing/2014/main" val="10001"/>
                  </a:ext>
                </a:extLst>
              </a:tr>
              <a:tr h="248973">
                <a:tc>
                  <a:txBody>
                    <a:bodyPr/>
                    <a:lstStyle/>
                    <a:p>
                      <a:pPr algn="ctr" latinLnBrk="1"/>
                      <a:r>
                        <a:rPr lang="en-US" altLang="ko-KR" sz="1200" dirty="0"/>
                        <a:t>3426</a:t>
                      </a:r>
                      <a:endParaRPr lang="ko-KR" altLang="en-US" sz="1200" dirty="0"/>
                    </a:p>
                  </a:txBody>
                  <a:tcPr marL="91436" marR="91436" marT="45716" marB="45716"/>
                </a:tc>
                <a:tc>
                  <a:txBody>
                    <a:bodyPr/>
                    <a:lstStyle/>
                    <a:p>
                      <a:pPr algn="ctr" latinLnBrk="1"/>
                      <a:r>
                        <a:rPr lang="en-US" altLang="ko-KR" sz="1200" dirty="0"/>
                        <a:t>Young Park</a:t>
                      </a:r>
                      <a:endParaRPr lang="ko-KR" altLang="en-US" sz="1200" dirty="0"/>
                    </a:p>
                  </a:txBody>
                  <a:tcPr marL="91436" marR="91436" marT="45716" marB="45716"/>
                </a:tc>
                <a:tc>
                  <a:txBody>
                    <a:bodyPr/>
                    <a:lstStyle/>
                    <a:p>
                      <a:pPr algn="ctr" latinLnBrk="1"/>
                      <a:r>
                        <a:rPr lang="en-US" altLang="ko-KR" sz="1200" dirty="0"/>
                        <a:t>Manager</a:t>
                      </a:r>
                      <a:endParaRPr lang="ko-KR" altLang="en-US" sz="1200" dirty="0"/>
                    </a:p>
                  </a:txBody>
                  <a:tcPr marL="91436" marR="91436" marT="45716" marB="45716"/>
                </a:tc>
                <a:tc>
                  <a:txBody>
                    <a:bodyPr/>
                    <a:lstStyle/>
                    <a:p>
                      <a:pPr algn="ctr" latinLnBrk="1"/>
                      <a:r>
                        <a:rPr lang="en-US" altLang="ko-KR" sz="1200" dirty="0"/>
                        <a:t>4377</a:t>
                      </a:r>
                      <a:endParaRPr lang="ko-KR" altLang="en-US" sz="1200" dirty="0"/>
                    </a:p>
                  </a:txBody>
                  <a:tcPr marL="91436" marR="91436" marT="45716" marB="45716"/>
                </a:tc>
                <a:tc>
                  <a:txBody>
                    <a:bodyPr/>
                    <a:lstStyle/>
                    <a:p>
                      <a:pPr algn="ctr" latinLnBrk="1"/>
                      <a:r>
                        <a:rPr lang="en-US" altLang="ko-KR" sz="1200" dirty="0"/>
                        <a:t>300000</a:t>
                      </a:r>
                      <a:endParaRPr lang="ko-KR" altLang="en-US" sz="1200" dirty="0"/>
                    </a:p>
                  </a:txBody>
                  <a:tcPr marL="91436" marR="91436" marT="45716" marB="45716"/>
                </a:tc>
                <a:tc>
                  <a:txBody>
                    <a:bodyPr/>
                    <a:lstStyle/>
                    <a:p>
                      <a:pPr algn="ctr" latinLnBrk="1"/>
                      <a:r>
                        <a:rPr lang="en-US" altLang="ko-KR" sz="1200" dirty="0"/>
                        <a:t>5</a:t>
                      </a:r>
                      <a:endParaRPr lang="ko-KR" altLang="en-US" sz="1200" dirty="0"/>
                    </a:p>
                  </a:txBody>
                  <a:tcPr marL="91436" marR="91436" marT="45716" marB="45716"/>
                </a:tc>
                <a:extLst>
                  <a:ext uri="{0D108BD9-81ED-4DB2-BD59-A6C34878D82A}">
                    <a16:rowId xmlns:a16="http://schemas.microsoft.com/office/drawing/2014/main" val="10002"/>
                  </a:ext>
                </a:extLst>
              </a:tr>
              <a:tr h="248973">
                <a:tc>
                  <a:txBody>
                    <a:bodyPr/>
                    <a:lstStyle/>
                    <a:p>
                      <a:pPr algn="ctr" latinLnBrk="1"/>
                      <a:r>
                        <a:rPr lang="en-US" altLang="ko-KR" sz="1200" dirty="0"/>
                        <a:t>1003</a:t>
                      </a:r>
                      <a:endParaRPr lang="ko-KR" altLang="en-US" sz="1200" dirty="0"/>
                    </a:p>
                  </a:txBody>
                  <a:tcPr marL="91436" marR="91436" marT="45716" marB="45716"/>
                </a:tc>
                <a:tc>
                  <a:txBody>
                    <a:bodyPr/>
                    <a:lstStyle/>
                    <a:p>
                      <a:pPr algn="ctr" latinLnBrk="1"/>
                      <a:r>
                        <a:rPr lang="en-US" altLang="ko-KR" sz="1200" dirty="0"/>
                        <a:t>Min Cho</a:t>
                      </a:r>
                      <a:endParaRPr lang="ko-KR" altLang="en-US" sz="1200" dirty="0"/>
                    </a:p>
                  </a:txBody>
                  <a:tcPr marL="91436" marR="91436" marT="45716" marB="45716"/>
                </a:tc>
                <a:tc>
                  <a:txBody>
                    <a:bodyPr/>
                    <a:lstStyle/>
                    <a:p>
                      <a:pPr algn="ctr" latinLnBrk="1"/>
                      <a:r>
                        <a:rPr lang="en-US" altLang="ko-KR" sz="1200" dirty="0"/>
                        <a:t>Manager</a:t>
                      </a:r>
                      <a:endParaRPr lang="ko-KR" altLang="en-US" sz="1200" dirty="0"/>
                    </a:p>
                  </a:txBody>
                  <a:tcPr marL="91436" marR="91436" marT="45716" marB="45716"/>
                </a:tc>
                <a:tc>
                  <a:txBody>
                    <a:bodyPr/>
                    <a:lstStyle/>
                    <a:p>
                      <a:pPr algn="ctr" latinLnBrk="1"/>
                      <a:r>
                        <a:rPr lang="en-US" altLang="ko-KR" sz="1200" dirty="0"/>
                        <a:t>4377</a:t>
                      </a:r>
                      <a:endParaRPr lang="ko-KR" altLang="en-US" sz="1200" dirty="0"/>
                    </a:p>
                  </a:txBody>
                  <a:tcPr marL="91436" marR="91436" marT="45716" marB="45716"/>
                </a:tc>
                <a:tc>
                  <a:txBody>
                    <a:bodyPr/>
                    <a:lstStyle/>
                    <a:p>
                      <a:pPr algn="ctr" latinLnBrk="1"/>
                      <a:r>
                        <a:rPr lang="en-US" altLang="ko-KR" sz="1200" dirty="0">
                          <a:solidFill>
                            <a:srgbClr val="FF0000"/>
                          </a:solidFill>
                        </a:rPr>
                        <a:t>300000</a:t>
                      </a:r>
                      <a:endParaRPr lang="ko-KR" altLang="en-US" sz="1200" dirty="0">
                        <a:solidFill>
                          <a:srgbClr val="FF0000"/>
                        </a:solidFill>
                      </a:endParaRPr>
                    </a:p>
                  </a:txBody>
                  <a:tcPr marL="91436" marR="91436" marT="45716" marB="45716"/>
                </a:tc>
                <a:tc>
                  <a:txBody>
                    <a:bodyPr/>
                    <a:lstStyle/>
                    <a:p>
                      <a:pPr algn="ctr" latinLnBrk="1"/>
                      <a:r>
                        <a:rPr lang="en-US" altLang="ko-KR" sz="1200" dirty="0">
                          <a:solidFill>
                            <a:srgbClr val="FF0000"/>
                          </a:solidFill>
                        </a:rPr>
                        <a:t>2</a:t>
                      </a:r>
                      <a:endParaRPr lang="ko-KR" altLang="en-US" sz="1200" dirty="0">
                        <a:solidFill>
                          <a:srgbClr val="FF0000"/>
                        </a:solidFill>
                      </a:endParaRPr>
                    </a:p>
                  </a:txBody>
                  <a:tcPr marL="91436" marR="91436" marT="45716" marB="45716"/>
                </a:tc>
                <a:extLst>
                  <a:ext uri="{0D108BD9-81ED-4DB2-BD59-A6C34878D82A}">
                    <a16:rowId xmlns:a16="http://schemas.microsoft.com/office/drawing/2014/main" val="10003"/>
                  </a:ext>
                </a:extLst>
              </a:tr>
              <a:tr h="248973">
                <a:tc>
                  <a:txBody>
                    <a:bodyPr/>
                    <a:lstStyle/>
                    <a:p>
                      <a:pPr algn="ctr" latinLnBrk="1"/>
                      <a:r>
                        <a:rPr lang="en-US" altLang="ko-KR" sz="1200" dirty="0"/>
                        <a:t>1365</a:t>
                      </a:r>
                      <a:endParaRPr lang="ko-KR" altLang="en-US" sz="1200" dirty="0"/>
                    </a:p>
                  </a:txBody>
                  <a:tcPr marL="91436" marR="91436" marT="45716" marB="45716"/>
                </a:tc>
                <a:tc>
                  <a:txBody>
                    <a:bodyPr/>
                    <a:lstStyle/>
                    <a:p>
                      <a:pPr algn="ctr" latinLnBrk="1"/>
                      <a:r>
                        <a:rPr lang="en-US" altLang="ko-KR" sz="1200" dirty="0"/>
                        <a:t>Sang Kim</a:t>
                      </a:r>
                      <a:endParaRPr lang="ko-KR" altLang="en-US" sz="1200" dirty="0"/>
                    </a:p>
                  </a:txBody>
                  <a:tcPr marL="91436" marR="91436" marT="45716" marB="45716"/>
                </a:tc>
                <a:tc>
                  <a:txBody>
                    <a:bodyPr/>
                    <a:lstStyle/>
                    <a:p>
                      <a:pPr algn="ctr" latinLnBrk="1"/>
                      <a:r>
                        <a:rPr lang="en-US" altLang="ko-KR" sz="1200" dirty="0"/>
                        <a:t>Staff</a:t>
                      </a:r>
                      <a:endParaRPr lang="ko-KR" altLang="en-US" sz="1200" dirty="0"/>
                    </a:p>
                  </a:txBody>
                  <a:tcPr marL="91436" marR="91436" marT="45716" marB="45716"/>
                </a:tc>
                <a:tc>
                  <a:txBody>
                    <a:bodyPr/>
                    <a:lstStyle/>
                    <a:p>
                      <a:pPr algn="ctr" latinLnBrk="1"/>
                      <a:r>
                        <a:rPr lang="en-US" altLang="ko-KR" sz="1200" dirty="0"/>
                        <a:t>3426</a:t>
                      </a:r>
                      <a:endParaRPr lang="ko-KR" altLang="en-US" sz="1200" dirty="0"/>
                    </a:p>
                  </a:txBody>
                  <a:tcPr marL="91436" marR="91436" marT="45716" marB="45716"/>
                </a:tc>
                <a:tc>
                  <a:txBody>
                    <a:bodyPr/>
                    <a:lstStyle/>
                    <a:p>
                      <a:pPr algn="ctr" latinLnBrk="1"/>
                      <a:r>
                        <a:rPr lang="en-US" altLang="ko-KR" sz="1200" dirty="0"/>
                        <a:t>100000</a:t>
                      </a:r>
                      <a:endParaRPr lang="ko-KR" altLang="en-US" sz="1200" dirty="0"/>
                    </a:p>
                  </a:txBody>
                  <a:tcPr marL="91436" marR="91436" marT="45716" marB="45716"/>
                </a:tc>
                <a:tc>
                  <a:txBody>
                    <a:bodyPr/>
                    <a:lstStyle/>
                    <a:p>
                      <a:pPr algn="ctr" latinLnBrk="1"/>
                      <a:r>
                        <a:rPr lang="en-US" altLang="ko-KR" sz="1200" dirty="0"/>
                        <a:t>5</a:t>
                      </a:r>
                      <a:endParaRPr lang="ko-KR" altLang="en-US" sz="1200" dirty="0"/>
                    </a:p>
                  </a:txBody>
                  <a:tcPr marL="91436" marR="91436" marT="45716" marB="45716"/>
                </a:tc>
                <a:extLst>
                  <a:ext uri="{0D108BD9-81ED-4DB2-BD59-A6C34878D82A}">
                    <a16:rowId xmlns:a16="http://schemas.microsoft.com/office/drawing/2014/main" val="10004"/>
                  </a:ext>
                </a:extLst>
              </a:tr>
              <a:tr h="248973">
                <a:tc>
                  <a:txBody>
                    <a:bodyPr/>
                    <a:lstStyle/>
                    <a:p>
                      <a:pPr algn="ctr" latinLnBrk="1"/>
                      <a:r>
                        <a:rPr lang="en-US" altLang="ko-KR" sz="1200" dirty="0"/>
                        <a:t>4377</a:t>
                      </a:r>
                      <a:endParaRPr lang="ko-KR" altLang="en-US" sz="1200" dirty="0"/>
                    </a:p>
                  </a:txBody>
                  <a:tcPr marL="91436" marR="91436" marT="45716" marB="45716"/>
                </a:tc>
                <a:tc>
                  <a:txBody>
                    <a:bodyPr/>
                    <a:lstStyle/>
                    <a:p>
                      <a:pPr algn="ctr" latinLnBrk="1"/>
                      <a:r>
                        <a:rPr lang="en-US" altLang="ko-KR" sz="1200" dirty="0"/>
                        <a:t>Sung Lee</a:t>
                      </a:r>
                      <a:endParaRPr lang="ko-KR" altLang="en-US" sz="1200" dirty="0"/>
                    </a:p>
                  </a:txBody>
                  <a:tcPr marL="91436" marR="91436" marT="45716" marB="45716"/>
                </a:tc>
                <a:tc>
                  <a:txBody>
                    <a:bodyPr/>
                    <a:lstStyle/>
                    <a:p>
                      <a:pPr algn="ctr" latinLnBrk="1"/>
                      <a:r>
                        <a:rPr lang="en-US" altLang="ko-KR" sz="1200" dirty="0"/>
                        <a:t>President</a:t>
                      </a:r>
                      <a:endParaRPr lang="ko-KR" altLang="en-US" sz="1200" dirty="0"/>
                    </a:p>
                  </a:txBody>
                  <a:tcPr marL="91436" marR="91436" marT="45716" marB="45716"/>
                </a:tc>
                <a:tc>
                  <a:txBody>
                    <a:bodyPr/>
                    <a:lstStyle/>
                    <a:p>
                      <a:pPr algn="ctr" latinLnBrk="1"/>
                      <a:r>
                        <a:rPr lang="en-US" altLang="ko-KR" sz="1200" dirty="0"/>
                        <a:t>-</a:t>
                      </a:r>
                      <a:endParaRPr lang="ko-KR" altLang="en-US" sz="1200" dirty="0"/>
                    </a:p>
                  </a:txBody>
                  <a:tcPr marL="91436" marR="91436" marT="45716" marB="45716"/>
                </a:tc>
                <a:tc>
                  <a:txBody>
                    <a:bodyPr/>
                    <a:lstStyle/>
                    <a:p>
                      <a:pPr algn="ctr" latinLnBrk="1"/>
                      <a:r>
                        <a:rPr lang="en-US" altLang="ko-KR" sz="1200" dirty="0">
                          <a:solidFill>
                            <a:srgbClr val="FF0000"/>
                          </a:solidFill>
                        </a:rPr>
                        <a:t>500000</a:t>
                      </a:r>
                      <a:endParaRPr lang="ko-KR" altLang="en-US" sz="1200" dirty="0">
                        <a:solidFill>
                          <a:srgbClr val="FF0000"/>
                        </a:solidFill>
                      </a:endParaRPr>
                    </a:p>
                  </a:txBody>
                  <a:tcPr marL="91436" marR="91436" marT="45716" marB="45716"/>
                </a:tc>
                <a:tc>
                  <a:txBody>
                    <a:bodyPr/>
                    <a:lstStyle/>
                    <a:p>
                      <a:pPr algn="ctr" latinLnBrk="1"/>
                      <a:r>
                        <a:rPr lang="en-US" altLang="ko-KR" sz="1200" dirty="0">
                          <a:solidFill>
                            <a:srgbClr val="FF0000"/>
                          </a:solidFill>
                        </a:rPr>
                        <a:t>2</a:t>
                      </a:r>
                      <a:endParaRPr lang="ko-KR" altLang="en-US" sz="1200" dirty="0">
                        <a:solidFill>
                          <a:srgbClr val="FF0000"/>
                        </a:solidFill>
                      </a:endParaRPr>
                    </a:p>
                  </a:txBody>
                  <a:tcPr marL="91436" marR="91436" marT="45716" marB="45716"/>
                </a:tc>
                <a:extLst>
                  <a:ext uri="{0D108BD9-81ED-4DB2-BD59-A6C34878D82A}">
                    <a16:rowId xmlns:a16="http://schemas.microsoft.com/office/drawing/2014/main" val="10005"/>
                  </a:ext>
                </a:extLst>
              </a:tr>
            </a:tbl>
          </a:graphicData>
        </a:graphic>
      </p:graphicFrame>
      <p:sp>
        <p:nvSpPr>
          <p:cNvPr id="7" name="오른쪽 화살표 6"/>
          <p:cNvSpPr/>
          <p:nvPr/>
        </p:nvSpPr>
        <p:spPr>
          <a:xfrm>
            <a:off x="5807075" y="5943600"/>
            <a:ext cx="365125"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4" name="직선 화살표 연결선 3"/>
          <p:cNvCxnSpPr/>
          <p:nvPr/>
        </p:nvCxnSpPr>
        <p:spPr>
          <a:xfrm flipH="1" flipV="1">
            <a:off x="7162800" y="2971800"/>
            <a:ext cx="990600" cy="1371600"/>
          </a:xfrm>
          <a:prstGeom prst="straightConnector1">
            <a:avLst/>
          </a:prstGeom>
          <a:ln>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직선 연결선 2"/>
          <p:cNvCxnSpPr/>
          <p:nvPr/>
        </p:nvCxnSpPr>
        <p:spPr>
          <a:xfrm>
            <a:off x="4038600" y="2362200"/>
            <a:ext cx="47244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634598"/>
      </p:ext>
    </p:extLst>
  </p:cSld>
  <p:clrMapOvr>
    <a:masterClrMapping/>
  </p:clrMapOvr>
  <mc:AlternateContent xmlns:mc="http://schemas.openxmlformats.org/markup-compatibility/2006" xmlns:p14="http://schemas.microsoft.com/office/powerpoint/2010/main">
    <mc:Choice Requires="p14">
      <p:transition spd="slow" p14:dur="2000" advTm="88000"/>
    </mc:Choice>
    <mc:Fallback xmlns="">
      <p:transition spd="slow" advTm="88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76200" y="838200"/>
            <a:ext cx="9220200" cy="6172200"/>
          </a:xfrm>
        </p:spPr>
        <p:txBody>
          <a:bodyPr/>
          <a:lstStyle/>
          <a:p>
            <a:pPr eaLnBrk="1" hangingPunct="1">
              <a:lnSpc>
                <a:spcPts val="2000"/>
              </a:lnSpc>
              <a:defRPr/>
            </a:pPr>
            <a:r>
              <a:rPr lang="en-US" altLang="ko-KR" sz="2000" b="1" dirty="0">
                <a:ea typeface="굴림" pitchFamily="50" charset="-127"/>
              </a:rPr>
              <a:t>Query 16: Retrieve the names of each employee who has a dependent with the same first name and the same sex as the employee</a:t>
            </a:r>
          </a:p>
          <a:p>
            <a:pPr lvl="1" eaLnBrk="1" hangingPunct="1">
              <a:lnSpc>
                <a:spcPts val="2000"/>
              </a:lnSpc>
              <a:defRPr/>
            </a:pPr>
            <a:r>
              <a:rPr lang="en-US" altLang="ko-KR" sz="1800" dirty="0">
                <a:ea typeface="굴림" pitchFamily="50" charset="-127"/>
              </a:rPr>
              <a:t>For each </a:t>
            </a:r>
            <a:r>
              <a:rPr lang="en-US" altLang="ko-KR" sz="1800" dirty="0" err="1">
                <a:ea typeface="굴림" pitchFamily="50" charset="-127"/>
              </a:rPr>
              <a:t>Ssn</a:t>
            </a:r>
            <a:r>
              <a:rPr lang="en-US" altLang="ko-KR" sz="1800" dirty="0">
                <a:ea typeface="굴림" pitchFamily="50" charset="-127"/>
              </a:rPr>
              <a:t> of EMP tuple, evaluate the correlated nested query which retrieves the </a:t>
            </a:r>
            <a:r>
              <a:rPr lang="en-US" altLang="ko-KR" sz="1800" u="sng" dirty="0" err="1">
                <a:ea typeface="굴림" pitchFamily="50" charset="-127"/>
              </a:rPr>
              <a:t>Essn</a:t>
            </a:r>
            <a:r>
              <a:rPr lang="en-US" altLang="ko-KR" sz="1800" u="sng" dirty="0">
                <a:ea typeface="굴림" pitchFamily="50" charset="-127"/>
              </a:rPr>
              <a:t> values for all DEPENDENT tuples with the same first name and the same sex as those of EMP tuple</a:t>
            </a:r>
            <a:r>
              <a:rPr lang="en-US" altLang="ko-KR" sz="1800" dirty="0">
                <a:ea typeface="굴림" pitchFamily="50" charset="-127"/>
              </a:rPr>
              <a:t>; if the </a:t>
            </a:r>
            <a:r>
              <a:rPr lang="en-US" altLang="ko-KR" sz="1800" dirty="0" err="1">
                <a:ea typeface="굴림" pitchFamily="50" charset="-127"/>
              </a:rPr>
              <a:t>Ssn</a:t>
            </a:r>
            <a:r>
              <a:rPr lang="en-US" altLang="ko-KR" sz="1800" dirty="0">
                <a:ea typeface="굴림" pitchFamily="50" charset="-127"/>
              </a:rPr>
              <a:t> value of EMP tuple is in the result of the nested query, then select that EMP tuple</a:t>
            </a:r>
          </a:p>
          <a:p>
            <a:pPr lvl="1" eaLnBrk="1" hangingPunct="1">
              <a:lnSpc>
                <a:spcPts val="2000"/>
              </a:lnSpc>
              <a:defRPr/>
            </a:pPr>
            <a:r>
              <a:rPr lang="en-US" altLang="ko-KR" sz="1800" dirty="0">
                <a:ea typeface="굴림" pitchFamily="50" charset="-127"/>
              </a:rPr>
              <a:t>Q16: </a:t>
            </a:r>
            <a:r>
              <a:rPr lang="en-US" altLang="ko-KR" sz="1800" b="1" dirty="0">
                <a:ea typeface="굴림" pitchFamily="50" charset="-127"/>
              </a:rPr>
              <a:t>SELECT</a:t>
            </a:r>
            <a:r>
              <a:rPr lang="en-US" altLang="ko-KR" sz="1800" dirty="0">
                <a:ea typeface="굴림" pitchFamily="50" charset="-127"/>
              </a:rPr>
              <a:t> </a:t>
            </a:r>
            <a:r>
              <a:rPr lang="en-US" altLang="ko-KR" sz="1800" dirty="0" err="1">
                <a:ea typeface="굴림" pitchFamily="50" charset="-127"/>
              </a:rPr>
              <a:t>E.Fname</a:t>
            </a:r>
            <a:r>
              <a:rPr lang="en-US" altLang="ko-KR" sz="1800" dirty="0">
                <a:ea typeface="굴림" pitchFamily="50" charset="-127"/>
              </a:rPr>
              <a:t>, </a:t>
            </a:r>
            <a:r>
              <a:rPr lang="en-US" altLang="ko-KR" sz="1800" dirty="0" err="1">
                <a:ea typeface="굴림" pitchFamily="50" charset="-127"/>
              </a:rPr>
              <a:t>E.Lname</a:t>
            </a:r>
            <a:endParaRPr lang="en-US" altLang="ko-KR" sz="1800" dirty="0">
              <a:ea typeface="굴림" pitchFamily="50" charset="-127"/>
            </a:endParaRPr>
          </a:p>
          <a:p>
            <a:pPr marL="457200" lvl="1" indent="0" eaLnBrk="1" hangingPunct="1">
              <a:lnSpc>
                <a:spcPts val="2000"/>
              </a:lnSpc>
              <a:buNone/>
              <a:defRPr/>
            </a:pPr>
            <a:r>
              <a:rPr lang="en-US" altLang="ko-KR" sz="1800" dirty="0">
                <a:ea typeface="굴림" pitchFamily="50" charset="-127"/>
              </a:rPr>
              <a:t>          </a:t>
            </a:r>
            <a:r>
              <a:rPr lang="en-US" altLang="ko-KR" sz="1800" b="1" dirty="0">
                <a:ea typeface="굴림" pitchFamily="50" charset="-127"/>
              </a:rPr>
              <a:t>FROM</a:t>
            </a:r>
            <a:r>
              <a:rPr lang="en-US" altLang="ko-KR" sz="1800" dirty="0">
                <a:ea typeface="굴림" pitchFamily="50" charset="-127"/>
              </a:rPr>
              <a:t>   EMP </a:t>
            </a:r>
            <a:r>
              <a:rPr lang="en-US" altLang="ko-KR" sz="1800" b="1" dirty="0">
                <a:ea typeface="굴림" pitchFamily="50" charset="-127"/>
              </a:rPr>
              <a:t>AS</a:t>
            </a:r>
            <a:r>
              <a:rPr lang="en-US" altLang="ko-KR" sz="1800" dirty="0">
                <a:ea typeface="굴림" pitchFamily="50" charset="-127"/>
              </a:rPr>
              <a:t> E</a:t>
            </a:r>
          </a:p>
          <a:p>
            <a:pPr marL="457200" lvl="1" indent="0" eaLnBrk="1" hangingPunct="1">
              <a:lnSpc>
                <a:spcPts val="2000"/>
              </a:lnSpc>
              <a:buNone/>
              <a:defRPr/>
            </a:pPr>
            <a:r>
              <a:rPr lang="en-US" altLang="ko-KR" sz="1800" dirty="0">
                <a:ea typeface="굴림" pitchFamily="50" charset="-127"/>
              </a:rPr>
              <a:t>          </a:t>
            </a:r>
            <a:r>
              <a:rPr lang="en-US" altLang="ko-KR" sz="1800" b="1" dirty="0">
                <a:ea typeface="굴림" pitchFamily="50" charset="-127"/>
              </a:rPr>
              <a:t>WHERE</a:t>
            </a:r>
            <a:r>
              <a:rPr lang="en-US" altLang="ko-KR" sz="1800" dirty="0">
                <a:ea typeface="굴림" pitchFamily="50" charset="-127"/>
              </a:rPr>
              <a:t> </a:t>
            </a:r>
            <a:r>
              <a:rPr lang="en-US" altLang="ko-KR" sz="1800" dirty="0" err="1">
                <a:solidFill>
                  <a:srgbClr val="3333FF"/>
                </a:solidFill>
                <a:ea typeface="굴림" pitchFamily="50" charset="-127"/>
              </a:rPr>
              <a:t>E.Ssn</a:t>
            </a:r>
            <a:r>
              <a:rPr lang="en-US" altLang="ko-KR" sz="1800" dirty="0">
                <a:ea typeface="굴림" pitchFamily="50" charset="-127"/>
              </a:rPr>
              <a:t> </a:t>
            </a:r>
            <a:r>
              <a:rPr lang="en-US" altLang="ko-KR" sz="1800" b="1" dirty="0">
                <a:ea typeface="굴림" pitchFamily="50" charset="-127"/>
              </a:rPr>
              <a:t>IN</a:t>
            </a:r>
            <a:r>
              <a:rPr lang="en-US" altLang="ko-KR" sz="1800" dirty="0">
                <a:ea typeface="굴림" pitchFamily="50" charset="-127"/>
              </a:rPr>
              <a:t> (</a:t>
            </a:r>
            <a:r>
              <a:rPr lang="en-US" altLang="ko-KR" sz="1800" b="1" dirty="0">
                <a:ea typeface="굴림" pitchFamily="50" charset="-127"/>
              </a:rPr>
              <a:t>SELECT </a:t>
            </a:r>
            <a:r>
              <a:rPr lang="en-US" altLang="ko-KR" sz="1800" dirty="0" err="1">
                <a:solidFill>
                  <a:srgbClr val="3333FF"/>
                </a:solidFill>
                <a:ea typeface="굴림" pitchFamily="50" charset="-127"/>
              </a:rPr>
              <a:t>D.Essn</a:t>
            </a:r>
            <a:endParaRPr lang="en-US" altLang="ko-KR" sz="1800" dirty="0">
              <a:solidFill>
                <a:srgbClr val="3333FF"/>
              </a:solidFill>
              <a:ea typeface="굴림" pitchFamily="50" charset="-127"/>
            </a:endParaRPr>
          </a:p>
          <a:p>
            <a:pPr marL="457200" lvl="1" indent="0" eaLnBrk="1" hangingPunct="1">
              <a:lnSpc>
                <a:spcPts val="2000"/>
              </a:lnSpc>
              <a:buNone/>
              <a:defRPr/>
            </a:pPr>
            <a:r>
              <a:rPr lang="en-US" altLang="ko-KR" sz="1800" dirty="0">
                <a:ea typeface="굴림" pitchFamily="50" charset="-127"/>
              </a:rPr>
              <a:t>                                 </a:t>
            </a:r>
            <a:r>
              <a:rPr lang="en-US" altLang="ko-KR" sz="1800" b="1" dirty="0">
                <a:ea typeface="굴림" pitchFamily="50" charset="-127"/>
              </a:rPr>
              <a:t>FROM </a:t>
            </a:r>
            <a:r>
              <a:rPr lang="en-US" altLang="ko-KR" sz="1800" dirty="0">
                <a:ea typeface="굴림" pitchFamily="50" charset="-127"/>
              </a:rPr>
              <a:t>  DEPENDENT </a:t>
            </a:r>
            <a:r>
              <a:rPr lang="en-US" altLang="ko-KR" sz="1800" b="1" dirty="0">
                <a:ea typeface="굴림" pitchFamily="50" charset="-127"/>
              </a:rPr>
              <a:t>AS</a:t>
            </a:r>
            <a:r>
              <a:rPr lang="en-US" altLang="ko-KR" sz="1800" dirty="0">
                <a:ea typeface="굴림" pitchFamily="50" charset="-127"/>
              </a:rPr>
              <a:t> D       </a:t>
            </a:r>
          </a:p>
          <a:p>
            <a:pPr marL="457200" lvl="1" indent="0" eaLnBrk="1" hangingPunct="1">
              <a:lnSpc>
                <a:spcPts val="2000"/>
              </a:lnSpc>
              <a:buNone/>
              <a:defRPr/>
            </a:pPr>
            <a:r>
              <a:rPr lang="en-US" altLang="ko-KR" sz="1800" dirty="0">
                <a:ea typeface="굴림" pitchFamily="50" charset="-127"/>
              </a:rPr>
              <a:t>                                 </a:t>
            </a:r>
            <a:r>
              <a:rPr lang="en-US" altLang="ko-KR" sz="1800" b="1" spc="-20" dirty="0">
                <a:ea typeface="굴림" pitchFamily="50" charset="-127"/>
              </a:rPr>
              <a:t>WHERE</a:t>
            </a:r>
            <a:r>
              <a:rPr lang="en-US" altLang="ko-KR" sz="1800" spc="-20" dirty="0">
                <a:ea typeface="굴림" pitchFamily="50" charset="-127"/>
              </a:rPr>
              <a:t>  </a:t>
            </a:r>
            <a:r>
              <a:rPr lang="en-US" altLang="ko-KR" sz="1800" spc="-20" dirty="0" err="1">
                <a:solidFill>
                  <a:srgbClr val="FF0000"/>
                </a:solidFill>
                <a:ea typeface="굴림" pitchFamily="50" charset="-127"/>
              </a:rPr>
              <a:t>D.Dependent_name</a:t>
            </a:r>
            <a:r>
              <a:rPr lang="en-US" altLang="ko-KR" sz="1800" spc="-20" dirty="0">
                <a:solidFill>
                  <a:srgbClr val="FF0000"/>
                </a:solidFill>
                <a:ea typeface="굴림" pitchFamily="50" charset="-127"/>
              </a:rPr>
              <a:t>=</a:t>
            </a:r>
            <a:r>
              <a:rPr lang="en-US" altLang="ko-KR" sz="1800" spc="-20" dirty="0" err="1">
                <a:solidFill>
                  <a:srgbClr val="FF0000"/>
                </a:solidFill>
                <a:ea typeface="굴림" pitchFamily="50" charset="-127"/>
              </a:rPr>
              <a:t>E.Fname</a:t>
            </a:r>
            <a:r>
              <a:rPr lang="en-US" altLang="ko-KR" sz="1800" spc="-20" dirty="0">
                <a:ea typeface="굴림" pitchFamily="50" charset="-127"/>
              </a:rPr>
              <a:t> </a:t>
            </a:r>
            <a:r>
              <a:rPr lang="en-US" altLang="ko-KR" sz="1800" b="1" dirty="0">
                <a:ea typeface="굴림" pitchFamily="50" charset="-127"/>
              </a:rPr>
              <a:t>AND </a:t>
            </a:r>
            <a:r>
              <a:rPr lang="en-US" altLang="ko-KR" sz="1800" dirty="0" err="1">
                <a:solidFill>
                  <a:srgbClr val="FF0000"/>
                </a:solidFill>
                <a:ea typeface="굴림" pitchFamily="50" charset="-127"/>
              </a:rPr>
              <a:t>D.Sex</a:t>
            </a:r>
            <a:r>
              <a:rPr lang="en-US" altLang="ko-KR" sz="1800" dirty="0">
                <a:solidFill>
                  <a:srgbClr val="FF0000"/>
                </a:solidFill>
                <a:ea typeface="굴림" pitchFamily="50" charset="-127"/>
              </a:rPr>
              <a:t>=</a:t>
            </a:r>
            <a:r>
              <a:rPr lang="en-US" altLang="ko-KR" sz="1800" dirty="0" err="1">
                <a:solidFill>
                  <a:srgbClr val="FF0000"/>
                </a:solidFill>
                <a:ea typeface="굴림" pitchFamily="50" charset="-127"/>
              </a:rPr>
              <a:t>E.Sex</a:t>
            </a:r>
            <a:r>
              <a:rPr lang="en-US" altLang="ko-KR" sz="1800" dirty="0">
                <a:ea typeface="굴림" pitchFamily="50" charset="-127"/>
              </a:rPr>
              <a:t>);</a:t>
            </a:r>
            <a:endParaRPr lang="en-US" altLang="ko-KR" sz="1800" dirty="0">
              <a:latin typeface="Palatino Linotype" pitchFamily="18" charset="0"/>
            </a:endParaRPr>
          </a:p>
          <a:p>
            <a:pPr eaLnBrk="1" hangingPunct="1">
              <a:lnSpc>
                <a:spcPts val="2000"/>
              </a:lnSpc>
              <a:defRPr/>
            </a:pPr>
            <a:endParaRPr lang="en-US" altLang="ko-KR" sz="2000" b="1" dirty="0"/>
          </a:p>
          <a:p>
            <a:pPr eaLnBrk="1" hangingPunct="1">
              <a:lnSpc>
                <a:spcPts val="2000"/>
              </a:lnSpc>
              <a:defRPr/>
            </a:pPr>
            <a:r>
              <a:rPr lang="en-US" altLang="ko-KR" sz="2000" b="1" dirty="0"/>
              <a:t>A query written with nested SELECT-FROM-WHERE blocks and using the "= or IN" comparison operators can always be expressed as a single block query</a:t>
            </a:r>
          </a:p>
          <a:p>
            <a:pPr lvl="1" eaLnBrk="1" fontAlgn="auto" hangingPunct="1">
              <a:lnSpc>
                <a:spcPts val="2000"/>
              </a:lnSpc>
              <a:spcBef>
                <a:spcPct val="10000"/>
              </a:spcBef>
              <a:spcAft>
                <a:spcPct val="10000"/>
              </a:spcAft>
              <a:tabLst>
                <a:tab pos="268288" algn="l"/>
                <a:tab pos="1206500" algn="l"/>
                <a:tab pos="1438275" algn="l"/>
              </a:tabLst>
              <a:defRPr/>
            </a:pPr>
            <a:r>
              <a:rPr lang="en-US" altLang="ko-KR" sz="1800" dirty="0">
                <a:ea typeface="굴림" pitchFamily="50" charset="-127"/>
              </a:rPr>
              <a:t>Retrieve the names of each </a:t>
            </a:r>
            <a:r>
              <a:rPr lang="en-US" altLang="ko-KR" sz="1800" dirty="0">
                <a:solidFill>
                  <a:srgbClr val="3333FF"/>
                </a:solidFill>
                <a:ea typeface="굴림" pitchFamily="50" charset="-127"/>
              </a:rPr>
              <a:t>employee who has a dependent </a:t>
            </a:r>
            <a:r>
              <a:rPr lang="en-US" altLang="ko-KR" sz="1800" dirty="0">
                <a:ea typeface="굴림" pitchFamily="50" charset="-127"/>
              </a:rPr>
              <a:t>with </a:t>
            </a:r>
            <a:r>
              <a:rPr lang="en-US" altLang="ko-KR" sz="1800" dirty="0">
                <a:solidFill>
                  <a:srgbClr val="FF0000"/>
                </a:solidFill>
                <a:ea typeface="굴림" pitchFamily="50" charset="-127"/>
              </a:rPr>
              <a:t>the same first name and the same sex as the employee </a:t>
            </a:r>
          </a:p>
          <a:p>
            <a:pPr lvl="1" eaLnBrk="1" fontAlgn="auto" hangingPunct="1">
              <a:lnSpc>
                <a:spcPts val="2000"/>
              </a:lnSpc>
              <a:spcBef>
                <a:spcPct val="10000"/>
              </a:spcBef>
              <a:spcAft>
                <a:spcPct val="10000"/>
              </a:spcAft>
              <a:tabLst>
                <a:tab pos="268288" algn="l"/>
                <a:tab pos="1206500" algn="l"/>
                <a:tab pos="1438275" algn="l"/>
              </a:tabLst>
              <a:defRPr/>
            </a:pPr>
            <a:r>
              <a:rPr lang="en-US" altLang="ko-KR" sz="1800" dirty="0"/>
              <a:t>Q16A: </a:t>
            </a:r>
            <a:r>
              <a:rPr lang="en-US" altLang="ko-KR" sz="1800" b="1" dirty="0"/>
              <a:t>SELECT </a:t>
            </a:r>
            <a:r>
              <a:rPr lang="en-US" altLang="ko-KR" sz="1800" dirty="0"/>
              <a:t> </a:t>
            </a:r>
            <a:r>
              <a:rPr lang="en-US" altLang="ko-KR" sz="1800" dirty="0" err="1"/>
              <a:t>E.Fname</a:t>
            </a:r>
            <a:r>
              <a:rPr lang="en-US" altLang="ko-KR" sz="1800" dirty="0"/>
              <a:t>, </a:t>
            </a:r>
            <a:r>
              <a:rPr lang="en-US" altLang="ko-KR" sz="1800" dirty="0" err="1"/>
              <a:t>E.Lname</a:t>
            </a:r>
            <a:endParaRPr lang="en-US" altLang="ko-KR" sz="1800" dirty="0"/>
          </a:p>
          <a:p>
            <a:pPr marL="457200" lvl="1" indent="0" eaLnBrk="1" fontAlgn="auto" hangingPunct="1">
              <a:lnSpc>
                <a:spcPts val="2000"/>
              </a:lnSpc>
              <a:spcBef>
                <a:spcPct val="10000"/>
              </a:spcBef>
              <a:spcAft>
                <a:spcPct val="10000"/>
              </a:spcAft>
              <a:buNone/>
              <a:tabLst>
                <a:tab pos="268288" algn="l"/>
                <a:tab pos="1206500" algn="l"/>
                <a:tab pos="1438275" algn="l"/>
              </a:tabLst>
              <a:defRPr/>
            </a:pPr>
            <a:r>
              <a:rPr lang="en-US" altLang="ko-KR" sz="1800" dirty="0"/>
              <a:t>            </a:t>
            </a:r>
            <a:r>
              <a:rPr lang="en-US" altLang="ko-KR" sz="1800" b="1" dirty="0"/>
              <a:t>FROM</a:t>
            </a:r>
            <a:r>
              <a:rPr lang="en-US" altLang="ko-KR" sz="1800" dirty="0"/>
              <a:t>   EMP </a:t>
            </a:r>
            <a:r>
              <a:rPr lang="en-US" altLang="ko-KR" sz="1800" b="1" dirty="0"/>
              <a:t>AS</a:t>
            </a:r>
            <a:r>
              <a:rPr lang="en-US" altLang="ko-KR" sz="1800" dirty="0"/>
              <a:t> E, DEPENDENT </a:t>
            </a:r>
            <a:r>
              <a:rPr lang="en-US" altLang="ko-KR" sz="1800" b="1" dirty="0"/>
              <a:t>AS</a:t>
            </a:r>
            <a:r>
              <a:rPr lang="en-US" altLang="ko-KR" sz="1800" dirty="0"/>
              <a:t> D</a:t>
            </a:r>
            <a:r>
              <a:rPr lang="en-US" altLang="ko-KR" sz="1800" b="1" dirty="0"/>
              <a:t> </a:t>
            </a:r>
          </a:p>
          <a:p>
            <a:pPr marL="457200" lvl="1" indent="0" eaLnBrk="1" fontAlgn="auto" hangingPunct="1">
              <a:lnSpc>
                <a:spcPts val="2000"/>
              </a:lnSpc>
              <a:spcBef>
                <a:spcPct val="10000"/>
              </a:spcBef>
              <a:spcAft>
                <a:spcPct val="10000"/>
              </a:spcAft>
              <a:buNone/>
              <a:tabLst>
                <a:tab pos="268288" algn="l"/>
                <a:tab pos="1206500" algn="l"/>
                <a:tab pos="1438275" algn="l"/>
              </a:tabLst>
              <a:defRPr/>
            </a:pPr>
            <a:r>
              <a:rPr lang="en-US" altLang="ko-KR" sz="1800" dirty="0"/>
              <a:t>            </a:t>
            </a:r>
            <a:r>
              <a:rPr lang="en-US" altLang="ko-KR" sz="1800" b="1" spc="-60" dirty="0"/>
              <a:t>WHERE</a:t>
            </a:r>
            <a:r>
              <a:rPr lang="en-US" altLang="ko-KR" sz="1800" spc="-60" dirty="0"/>
              <a:t>  </a:t>
            </a:r>
            <a:r>
              <a:rPr lang="en-US" altLang="ko-KR" sz="1800" spc="-60" dirty="0" err="1">
                <a:solidFill>
                  <a:srgbClr val="3333FF"/>
                </a:solidFill>
              </a:rPr>
              <a:t>E.Ssn</a:t>
            </a:r>
            <a:r>
              <a:rPr lang="en-US" altLang="ko-KR" sz="1800" spc="-60" dirty="0">
                <a:solidFill>
                  <a:srgbClr val="3333FF"/>
                </a:solidFill>
              </a:rPr>
              <a:t>=</a:t>
            </a:r>
            <a:r>
              <a:rPr lang="en-US" altLang="ko-KR" sz="1800" spc="-60" dirty="0" err="1">
                <a:solidFill>
                  <a:srgbClr val="3333FF"/>
                </a:solidFill>
              </a:rPr>
              <a:t>D.Essn</a:t>
            </a:r>
            <a:r>
              <a:rPr lang="en-US" altLang="ko-KR" sz="1800" spc="-60" dirty="0">
                <a:solidFill>
                  <a:srgbClr val="3333FF"/>
                </a:solidFill>
              </a:rPr>
              <a:t> </a:t>
            </a:r>
            <a:r>
              <a:rPr lang="en-US" altLang="ko-KR" sz="1800" b="1" spc="-60" dirty="0"/>
              <a:t>AND</a:t>
            </a:r>
            <a:r>
              <a:rPr lang="en-US" altLang="ko-KR" sz="1800" spc="-60" dirty="0"/>
              <a:t> </a:t>
            </a:r>
            <a:r>
              <a:rPr lang="en-US" altLang="ko-KR" sz="1800" spc="-60" dirty="0">
                <a:solidFill>
                  <a:srgbClr val="FF0000"/>
                </a:solidFill>
              </a:rPr>
              <a:t>D.</a:t>
            </a:r>
            <a:r>
              <a:rPr lang="en-US" altLang="ko-KR" sz="1800" spc="-60" dirty="0">
                <a:solidFill>
                  <a:srgbClr val="FF0000"/>
                </a:solidFill>
                <a:ea typeface="굴림" pitchFamily="50" charset="-127"/>
              </a:rPr>
              <a:t> </a:t>
            </a:r>
            <a:r>
              <a:rPr lang="en-US" altLang="ko-KR" sz="1800" spc="-60" dirty="0" err="1">
                <a:solidFill>
                  <a:srgbClr val="FF0000"/>
                </a:solidFill>
                <a:ea typeface="굴림" pitchFamily="50" charset="-127"/>
              </a:rPr>
              <a:t>Dependent_name</a:t>
            </a:r>
            <a:r>
              <a:rPr lang="en-US" altLang="ko-KR" sz="1800" spc="-60" dirty="0">
                <a:solidFill>
                  <a:srgbClr val="FF0000"/>
                </a:solidFill>
                <a:ea typeface="굴림" pitchFamily="50" charset="-127"/>
              </a:rPr>
              <a:t>=</a:t>
            </a:r>
            <a:r>
              <a:rPr lang="en-US" altLang="ko-KR" sz="1800" spc="-60" dirty="0" err="1">
                <a:solidFill>
                  <a:srgbClr val="FF0000"/>
                </a:solidFill>
              </a:rPr>
              <a:t>E.Fname</a:t>
            </a:r>
            <a:r>
              <a:rPr lang="en-US" altLang="ko-KR" sz="1800" spc="-60" dirty="0">
                <a:solidFill>
                  <a:srgbClr val="FF0000"/>
                </a:solidFill>
              </a:rPr>
              <a:t> </a:t>
            </a:r>
            <a:r>
              <a:rPr lang="en-US" altLang="ko-KR" sz="1800" b="1" spc="-60" dirty="0"/>
              <a:t>AND</a:t>
            </a:r>
            <a:r>
              <a:rPr lang="en-US" altLang="ko-KR" sz="1800" spc="-60" dirty="0"/>
              <a:t> </a:t>
            </a:r>
            <a:r>
              <a:rPr lang="en-US" altLang="ko-KR" sz="1800" spc="-60" dirty="0" err="1">
                <a:solidFill>
                  <a:srgbClr val="FF0000"/>
                </a:solidFill>
              </a:rPr>
              <a:t>D.Sex</a:t>
            </a:r>
            <a:r>
              <a:rPr lang="en-US" altLang="ko-KR" sz="1800" spc="-60" dirty="0">
                <a:solidFill>
                  <a:srgbClr val="FF0000"/>
                </a:solidFill>
              </a:rPr>
              <a:t>=</a:t>
            </a:r>
            <a:r>
              <a:rPr lang="en-US" altLang="ko-KR" sz="1800" spc="-60" dirty="0" err="1">
                <a:solidFill>
                  <a:srgbClr val="FF0000"/>
                </a:solidFill>
              </a:rPr>
              <a:t>E.Sex</a:t>
            </a:r>
            <a:r>
              <a:rPr lang="en-US" altLang="ko-KR" sz="1800" spc="-60" dirty="0"/>
              <a:t> ;</a:t>
            </a:r>
          </a:p>
          <a:p>
            <a:endParaRPr lang="ko-KR" altLang="en-US" dirty="0"/>
          </a:p>
        </p:txBody>
      </p:sp>
      <p:sp>
        <p:nvSpPr>
          <p:cNvPr id="4" name="Rectangle 6"/>
          <p:cNvSpPr>
            <a:spLocks noChangeArrowheads="1"/>
          </p:cNvSpPr>
          <p:nvPr/>
        </p:nvSpPr>
        <p:spPr bwMode="auto">
          <a:xfrm>
            <a:off x="381000" y="76200"/>
            <a:ext cx="8382000" cy="6858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7.1.3 Correlated Nested Queries</a:t>
            </a:r>
          </a:p>
        </p:txBody>
      </p:sp>
    </p:spTree>
    <p:extLst>
      <p:ext uri="{BB962C8B-B14F-4D97-AF65-F5344CB8AC3E}">
        <p14:creationId xmlns:p14="http://schemas.microsoft.com/office/powerpoint/2010/main" val="2433300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76200" y="838200"/>
            <a:ext cx="9296400" cy="6096000"/>
          </a:xfrm>
        </p:spPr>
        <p:txBody>
          <a:bodyPr/>
          <a:lstStyle/>
          <a:p>
            <a:pPr eaLnBrk="1" hangingPunct="1">
              <a:lnSpc>
                <a:spcPts val="2000"/>
              </a:lnSpc>
              <a:defRPr/>
            </a:pPr>
            <a:r>
              <a:rPr lang="en-US" altLang="ko-KR" sz="2000" b="1" dirty="0">
                <a:ea typeface="굴림" pitchFamily="50" charset="-127"/>
              </a:rPr>
              <a:t>EXISTS</a:t>
            </a:r>
            <a:r>
              <a:rPr lang="en-US" altLang="ko-KR" sz="2000" b="1" dirty="0">
                <a:solidFill>
                  <a:srgbClr val="3333FF"/>
                </a:solidFill>
                <a:ea typeface="굴림" pitchFamily="50" charset="-127"/>
              </a:rPr>
              <a:t> </a:t>
            </a:r>
            <a:r>
              <a:rPr lang="en-US" altLang="ko-KR" sz="2000" b="1" dirty="0">
                <a:ea typeface="굴림" pitchFamily="50" charset="-127"/>
              </a:rPr>
              <a:t>operator</a:t>
            </a:r>
          </a:p>
          <a:p>
            <a:pPr lvl="1">
              <a:lnSpc>
                <a:spcPts val="2000"/>
              </a:lnSpc>
              <a:defRPr/>
            </a:pPr>
            <a:r>
              <a:rPr lang="en-US" altLang="ko-KR" sz="1800" spc="-10" dirty="0">
                <a:ea typeface="굴림" pitchFamily="50" charset="-127"/>
              </a:rPr>
              <a:t>The EXISTS checks whether the result of a subquery is empty or not</a:t>
            </a:r>
          </a:p>
          <a:p>
            <a:pPr lvl="1">
              <a:lnSpc>
                <a:spcPts val="2000"/>
              </a:lnSpc>
              <a:defRPr/>
            </a:pPr>
            <a:r>
              <a:rPr lang="en-US" altLang="ko-KR" sz="1800" spc="-30" dirty="0">
                <a:ea typeface="굴림" pitchFamily="50" charset="-127"/>
              </a:rPr>
              <a:t>EXIST and NOT EXISTS are typically used in conjunction with a correlated subquery</a:t>
            </a:r>
            <a:endParaRPr lang="en-US" altLang="ko-KR" sz="2000" b="1" spc="-30" dirty="0"/>
          </a:p>
          <a:p>
            <a:pPr eaLnBrk="1" hangingPunct="1">
              <a:lnSpc>
                <a:spcPts val="2000"/>
              </a:lnSpc>
              <a:defRPr/>
            </a:pPr>
            <a:r>
              <a:rPr lang="en-US" altLang="ko-KR" sz="2000" b="1" dirty="0"/>
              <a:t>Query 16: </a:t>
            </a:r>
            <a:r>
              <a:rPr lang="en-US" altLang="ko-KR" sz="2000" b="1" dirty="0">
                <a:ea typeface="굴림" pitchFamily="50" charset="-127"/>
              </a:rPr>
              <a:t>Retrieve the names of each employee who has a dependent with the same first name and the same sex as the employee </a:t>
            </a:r>
            <a:r>
              <a:rPr lang="en-US" altLang="ko-KR" sz="2000" b="1" dirty="0">
                <a:ea typeface="바탕"/>
              </a:rPr>
              <a:t> </a:t>
            </a:r>
            <a:r>
              <a:rPr lang="ko-KR" altLang="en-US" sz="2000" b="1" dirty="0"/>
              <a:t> </a:t>
            </a:r>
            <a:endParaRPr lang="en-US" altLang="ko-KR" sz="2000" b="1" dirty="0"/>
          </a:p>
          <a:p>
            <a:pPr lvl="1" eaLnBrk="1" hangingPunct="1">
              <a:lnSpc>
                <a:spcPts val="2000"/>
              </a:lnSpc>
              <a:defRPr/>
            </a:pPr>
            <a:r>
              <a:rPr lang="en-US" altLang="ko-KR" sz="1800" dirty="0" err="1">
                <a:ea typeface="굴림" pitchFamily="50" charset="-127"/>
              </a:rPr>
              <a:t>Q16</a:t>
            </a:r>
            <a:r>
              <a:rPr lang="en-US" altLang="ko-KR" sz="1800" dirty="0">
                <a:ea typeface="굴림" pitchFamily="50" charset="-127"/>
              </a:rPr>
              <a:t>: </a:t>
            </a:r>
            <a:r>
              <a:rPr lang="en-US" altLang="ko-KR" sz="1800" b="1" dirty="0">
                <a:ea typeface="굴림" pitchFamily="50" charset="-127"/>
              </a:rPr>
              <a:t>SELECT</a:t>
            </a:r>
            <a:r>
              <a:rPr lang="en-US" altLang="ko-KR" sz="1800" dirty="0">
                <a:ea typeface="굴림" pitchFamily="50" charset="-127"/>
              </a:rPr>
              <a:t> </a:t>
            </a:r>
            <a:r>
              <a:rPr lang="en-US" altLang="ko-KR" sz="1800" dirty="0" err="1">
                <a:ea typeface="굴림" pitchFamily="50" charset="-127"/>
              </a:rPr>
              <a:t>E.Fname</a:t>
            </a:r>
            <a:r>
              <a:rPr lang="en-US" altLang="ko-KR" sz="1800" dirty="0">
                <a:ea typeface="굴림" pitchFamily="50" charset="-127"/>
              </a:rPr>
              <a:t>, </a:t>
            </a:r>
            <a:r>
              <a:rPr lang="en-US" altLang="ko-KR" sz="1800" dirty="0" err="1">
                <a:ea typeface="굴림" pitchFamily="50" charset="-127"/>
              </a:rPr>
              <a:t>E.Lname</a:t>
            </a:r>
            <a:endParaRPr lang="en-US" altLang="ko-KR" sz="1800" dirty="0">
              <a:ea typeface="굴림" pitchFamily="50" charset="-127"/>
            </a:endParaRPr>
          </a:p>
          <a:p>
            <a:pPr marL="457200" lvl="1" indent="0" eaLnBrk="1" hangingPunct="1">
              <a:lnSpc>
                <a:spcPts val="2000"/>
              </a:lnSpc>
              <a:buFont typeface="Arial" panose="020B0604020202020204" pitchFamily="34" charset="0"/>
              <a:buNone/>
              <a:defRPr/>
            </a:pPr>
            <a:r>
              <a:rPr lang="en-US" altLang="ko-KR" sz="1800" dirty="0">
                <a:ea typeface="굴림" pitchFamily="50" charset="-127"/>
              </a:rPr>
              <a:t>          </a:t>
            </a:r>
            <a:r>
              <a:rPr lang="en-US" altLang="ko-KR" sz="1800" b="1" dirty="0">
                <a:ea typeface="굴림" pitchFamily="50" charset="-127"/>
              </a:rPr>
              <a:t>FROM</a:t>
            </a:r>
            <a:r>
              <a:rPr lang="en-US" altLang="ko-KR" sz="1800" dirty="0">
                <a:ea typeface="굴림" pitchFamily="50" charset="-127"/>
              </a:rPr>
              <a:t>   </a:t>
            </a:r>
            <a:r>
              <a:rPr lang="en-US" altLang="ko-KR" sz="1800" dirty="0" err="1">
                <a:ea typeface="굴림" pitchFamily="50" charset="-127"/>
              </a:rPr>
              <a:t>EMP</a:t>
            </a:r>
            <a:r>
              <a:rPr lang="en-US" altLang="ko-KR" sz="1800" dirty="0">
                <a:ea typeface="굴림" pitchFamily="50" charset="-127"/>
              </a:rPr>
              <a:t> </a:t>
            </a:r>
            <a:r>
              <a:rPr lang="en-US" altLang="ko-KR" sz="1800" b="1" dirty="0">
                <a:ea typeface="굴림" pitchFamily="50" charset="-127"/>
              </a:rPr>
              <a:t>AS</a:t>
            </a:r>
            <a:r>
              <a:rPr lang="en-US" altLang="ko-KR" sz="1800" dirty="0">
                <a:ea typeface="굴림" pitchFamily="50" charset="-127"/>
              </a:rPr>
              <a:t> E</a:t>
            </a:r>
          </a:p>
          <a:p>
            <a:pPr marL="457200" lvl="1" indent="0" eaLnBrk="1" hangingPunct="1">
              <a:lnSpc>
                <a:spcPts val="2000"/>
              </a:lnSpc>
              <a:buFont typeface="Arial" panose="020B0604020202020204" pitchFamily="34" charset="0"/>
              <a:buNone/>
              <a:defRPr/>
            </a:pPr>
            <a:r>
              <a:rPr lang="en-US" altLang="ko-KR" sz="1800" dirty="0">
                <a:ea typeface="굴림" pitchFamily="50" charset="-127"/>
              </a:rPr>
              <a:t>          </a:t>
            </a:r>
            <a:r>
              <a:rPr lang="en-US" altLang="ko-KR" sz="1800" b="1" dirty="0">
                <a:ea typeface="굴림" pitchFamily="50" charset="-127"/>
              </a:rPr>
              <a:t>WHERE</a:t>
            </a:r>
            <a:r>
              <a:rPr lang="en-US" altLang="ko-KR" sz="1800" dirty="0">
                <a:ea typeface="굴림" pitchFamily="50" charset="-127"/>
              </a:rPr>
              <a:t> </a:t>
            </a:r>
            <a:r>
              <a:rPr lang="en-US" altLang="ko-KR" sz="1800" dirty="0" err="1">
                <a:solidFill>
                  <a:srgbClr val="3333FF"/>
                </a:solidFill>
                <a:ea typeface="굴림" pitchFamily="50" charset="-127"/>
              </a:rPr>
              <a:t>E.Ssn</a:t>
            </a:r>
            <a:r>
              <a:rPr lang="en-US" altLang="ko-KR" sz="1800" dirty="0">
                <a:ea typeface="굴림" pitchFamily="50" charset="-127"/>
              </a:rPr>
              <a:t> </a:t>
            </a:r>
            <a:r>
              <a:rPr lang="en-US" altLang="ko-KR" sz="1800" b="1" dirty="0">
                <a:ea typeface="굴림" pitchFamily="50" charset="-127"/>
              </a:rPr>
              <a:t>IN</a:t>
            </a:r>
            <a:r>
              <a:rPr lang="en-US" altLang="ko-KR" sz="1800" dirty="0">
                <a:ea typeface="굴림" pitchFamily="50" charset="-127"/>
              </a:rPr>
              <a:t> (</a:t>
            </a:r>
            <a:r>
              <a:rPr lang="en-US" altLang="ko-KR" sz="1800" b="1" dirty="0">
                <a:ea typeface="굴림" pitchFamily="50" charset="-127"/>
              </a:rPr>
              <a:t>SELECT </a:t>
            </a:r>
            <a:r>
              <a:rPr lang="en-US" altLang="ko-KR" sz="1800" dirty="0" err="1">
                <a:solidFill>
                  <a:srgbClr val="3333FF"/>
                </a:solidFill>
                <a:ea typeface="굴림" pitchFamily="50" charset="-127"/>
              </a:rPr>
              <a:t>D.Essn</a:t>
            </a:r>
            <a:endParaRPr lang="en-US" altLang="ko-KR" sz="1800" dirty="0">
              <a:solidFill>
                <a:srgbClr val="3333FF"/>
              </a:solidFill>
              <a:ea typeface="굴림" pitchFamily="50" charset="-127"/>
            </a:endParaRPr>
          </a:p>
          <a:p>
            <a:pPr marL="457200" lvl="1" indent="0" eaLnBrk="1" hangingPunct="1">
              <a:lnSpc>
                <a:spcPts val="2000"/>
              </a:lnSpc>
              <a:buFont typeface="Arial" panose="020B0604020202020204" pitchFamily="34" charset="0"/>
              <a:buNone/>
              <a:defRPr/>
            </a:pPr>
            <a:r>
              <a:rPr lang="en-US" altLang="ko-KR" sz="1800" dirty="0">
                <a:ea typeface="굴림" pitchFamily="50" charset="-127"/>
              </a:rPr>
              <a:t>                                 </a:t>
            </a:r>
            <a:r>
              <a:rPr lang="en-US" altLang="ko-KR" sz="1800" b="1" dirty="0">
                <a:ea typeface="굴림" pitchFamily="50" charset="-127"/>
              </a:rPr>
              <a:t>FROM </a:t>
            </a:r>
            <a:r>
              <a:rPr lang="en-US" altLang="ko-KR" sz="1800" dirty="0">
                <a:ea typeface="굴림" pitchFamily="50" charset="-127"/>
              </a:rPr>
              <a:t>  DEPENDENT </a:t>
            </a:r>
            <a:r>
              <a:rPr lang="en-US" altLang="ko-KR" sz="1800" b="1" dirty="0">
                <a:ea typeface="굴림" pitchFamily="50" charset="-127"/>
              </a:rPr>
              <a:t>AS</a:t>
            </a:r>
            <a:r>
              <a:rPr lang="en-US" altLang="ko-KR" sz="1800" dirty="0">
                <a:ea typeface="굴림" pitchFamily="50" charset="-127"/>
              </a:rPr>
              <a:t> D       </a:t>
            </a:r>
          </a:p>
          <a:p>
            <a:pPr marL="457200" lvl="1" indent="0" eaLnBrk="1" hangingPunct="1">
              <a:lnSpc>
                <a:spcPts val="2000"/>
              </a:lnSpc>
              <a:buFont typeface="Arial" panose="020B0604020202020204" pitchFamily="34" charset="0"/>
              <a:buNone/>
              <a:defRPr/>
            </a:pPr>
            <a:r>
              <a:rPr lang="en-US" altLang="ko-KR" sz="1800" dirty="0">
                <a:ea typeface="굴림" pitchFamily="50" charset="-127"/>
              </a:rPr>
              <a:t>                                 </a:t>
            </a:r>
            <a:r>
              <a:rPr lang="en-US" altLang="ko-KR" sz="1800" b="1" spc="-20" dirty="0">
                <a:ea typeface="굴림" pitchFamily="50" charset="-127"/>
              </a:rPr>
              <a:t>WHERE</a:t>
            </a:r>
            <a:r>
              <a:rPr lang="en-US" altLang="ko-KR" sz="1800" spc="-20" dirty="0">
                <a:ea typeface="굴림" pitchFamily="50" charset="-127"/>
              </a:rPr>
              <a:t>  </a:t>
            </a:r>
            <a:r>
              <a:rPr lang="en-US" altLang="ko-KR" sz="1800" spc="-20" dirty="0" err="1">
                <a:solidFill>
                  <a:srgbClr val="FF0000"/>
                </a:solidFill>
                <a:ea typeface="굴림" pitchFamily="50" charset="-127"/>
              </a:rPr>
              <a:t>D.Dependent_name</a:t>
            </a:r>
            <a:r>
              <a:rPr lang="en-US" altLang="ko-KR" sz="1800" spc="-20" dirty="0">
                <a:solidFill>
                  <a:srgbClr val="FF0000"/>
                </a:solidFill>
                <a:ea typeface="굴림" pitchFamily="50" charset="-127"/>
              </a:rPr>
              <a:t>=</a:t>
            </a:r>
            <a:r>
              <a:rPr lang="en-US" altLang="ko-KR" sz="1800" spc="-20" dirty="0" err="1">
                <a:solidFill>
                  <a:srgbClr val="FF0000"/>
                </a:solidFill>
                <a:ea typeface="굴림" pitchFamily="50" charset="-127"/>
              </a:rPr>
              <a:t>E.Fname</a:t>
            </a:r>
            <a:r>
              <a:rPr lang="en-US" altLang="ko-KR" sz="1800" spc="-20" dirty="0">
                <a:ea typeface="굴림" pitchFamily="50" charset="-127"/>
              </a:rPr>
              <a:t> </a:t>
            </a:r>
            <a:r>
              <a:rPr lang="en-US" altLang="ko-KR" sz="1800" b="1" dirty="0">
                <a:ea typeface="굴림" pitchFamily="50" charset="-127"/>
              </a:rPr>
              <a:t>AND</a:t>
            </a:r>
            <a:r>
              <a:rPr lang="en-US" altLang="ko-KR" sz="1800" dirty="0">
                <a:ea typeface="굴림" pitchFamily="50" charset="-127"/>
              </a:rPr>
              <a:t> </a:t>
            </a:r>
            <a:r>
              <a:rPr lang="en-US" altLang="ko-KR" sz="1800" dirty="0" err="1">
                <a:solidFill>
                  <a:srgbClr val="FF0000"/>
                </a:solidFill>
                <a:ea typeface="굴림" pitchFamily="50" charset="-127"/>
              </a:rPr>
              <a:t>D.Sex</a:t>
            </a:r>
            <a:r>
              <a:rPr lang="en-US" altLang="ko-KR" sz="1800" dirty="0">
                <a:solidFill>
                  <a:srgbClr val="FF0000"/>
                </a:solidFill>
                <a:ea typeface="굴림" pitchFamily="50" charset="-127"/>
              </a:rPr>
              <a:t>=</a:t>
            </a:r>
            <a:r>
              <a:rPr lang="en-US" altLang="ko-KR" sz="1800" dirty="0" err="1">
                <a:solidFill>
                  <a:srgbClr val="FF0000"/>
                </a:solidFill>
                <a:ea typeface="굴림" pitchFamily="50" charset="-127"/>
              </a:rPr>
              <a:t>E.Sex</a:t>
            </a:r>
            <a:r>
              <a:rPr lang="en-US" altLang="ko-KR" sz="1800" dirty="0">
                <a:ea typeface="굴림" pitchFamily="50" charset="-127"/>
              </a:rPr>
              <a:t>);</a:t>
            </a:r>
            <a:endParaRPr lang="en-US" altLang="ko-KR" sz="1800" dirty="0">
              <a:latin typeface="Palatino Linotype" pitchFamily="18" charset="0"/>
            </a:endParaRPr>
          </a:p>
          <a:p>
            <a:pPr lvl="1" eaLnBrk="1" hangingPunct="1">
              <a:lnSpc>
                <a:spcPts val="2000"/>
              </a:lnSpc>
              <a:defRPr/>
            </a:pPr>
            <a:r>
              <a:rPr lang="en-US" altLang="ko-KR" sz="1800" spc="-60" dirty="0"/>
              <a:t>For each EMP tuple, evaluate the correlated subquery which retrieves </a:t>
            </a:r>
            <a:r>
              <a:rPr lang="en-US" altLang="ko-KR" sz="1800" u="sng" spc="-60" dirty="0"/>
              <a:t>all DEPENDENT tuples with the same </a:t>
            </a:r>
            <a:r>
              <a:rPr lang="en-US" altLang="ko-KR" sz="1800" u="sng" spc="-60" dirty="0" err="1"/>
              <a:t>Essn</a:t>
            </a:r>
            <a:r>
              <a:rPr lang="en-US" altLang="ko-KR" sz="1800" u="sng" spc="-60" dirty="0"/>
              <a:t>, the same first name, and the same sex as those of EMP tuple</a:t>
            </a:r>
            <a:r>
              <a:rPr lang="en-US" altLang="ko-KR" sz="1800" spc="-60" dirty="0"/>
              <a:t>; if </a:t>
            </a:r>
            <a:r>
              <a:rPr lang="en-US" altLang="ko-KR" sz="1800" u="sng" spc="-60" dirty="0"/>
              <a:t>at least one tuple EXISTS </a:t>
            </a:r>
            <a:r>
              <a:rPr lang="en-US" altLang="ko-KR" sz="1800" spc="-60" dirty="0"/>
              <a:t>in the result of the nested query, then select that EMP tuple</a:t>
            </a:r>
            <a:endParaRPr lang="en-US" altLang="ko-KR" sz="1800" spc="-60" dirty="0">
              <a:ea typeface="굴림" pitchFamily="50" charset="-127"/>
            </a:endParaRPr>
          </a:p>
          <a:p>
            <a:pPr lvl="1" eaLnBrk="1" hangingPunct="1">
              <a:lnSpc>
                <a:spcPts val="2000"/>
              </a:lnSpc>
              <a:defRPr/>
            </a:pPr>
            <a:r>
              <a:rPr lang="en-US" altLang="ko-KR" sz="1800" b="1" dirty="0"/>
              <a:t> </a:t>
            </a:r>
            <a:r>
              <a:rPr lang="en-US" altLang="ko-KR" sz="1800" dirty="0"/>
              <a:t>Q16B: </a:t>
            </a:r>
            <a:r>
              <a:rPr lang="en-US" altLang="ko-KR" sz="1800" b="1" dirty="0"/>
              <a:t>SELECT</a:t>
            </a:r>
            <a:r>
              <a:rPr lang="en-US" altLang="ko-KR" sz="1800" dirty="0"/>
              <a:t>  </a:t>
            </a:r>
            <a:r>
              <a:rPr lang="en-US" altLang="ko-KR" sz="1800" dirty="0" err="1"/>
              <a:t>E.Fname</a:t>
            </a:r>
            <a:r>
              <a:rPr lang="en-US" altLang="ko-KR" sz="1800" dirty="0"/>
              <a:t>, </a:t>
            </a:r>
            <a:r>
              <a:rPr lang="en-US" altLang="ko-KR" sz="1800" dirty="0" err="1"/>
              <a:t>E.Lname</a:t>
            </a:r>
            <a:endParaRPr lang="en-US" altLang="ko-KR" sz="1800" dirty="0"/>
          </a:p>
          <a:p>
            <a:pPr marL="457200" lvl="1" indent="0" eaLnBrk="1" hangingPunct="1">
              <a:lnSpc>
                <a:spcPts val="2000"/>
              </a:lnSpc>
              <a:buFont typeface="Arial" panose="020B0604020202020204" pitchFamily="34" charset="0"/>
              <a:buNone/>
              <a:defRPr/>
            </a:pPr>
            <a:r>
              <a:rPr lang="en-US" altLang="ko-KR" sz="1800" b="1" dirty="0"/>
              <a:t>             FROM</a:t>
            </a:r>
            <a:r>
              <a:rPr lang="en-US" altLang="ko-KR" sz="1800" dirty="0"/>
              <a:t>    </a:t>
            </a:r>
            <a:r>
              <a:rPr lang="en-US" altLang="ko-KR" sz="1800" dirty="0" err="1"/>
              <a:t>EMP</a:t>
            </a:r>
            <a:r>
              <a:rPr lang="en-US" altLang="ko-KR" sz="1800" dirty="0"/>
              <a:t> </a:t>
            </a:r>
            <a:r>
              <a:rPr lang="en-US" altLang="ko-KR" sz="1800" b="1" dirty="0"/>
              <a:t>AS </a:t>
            </a:r>
            <a:r>
              <a:rPr lang="en-US" altLang="ko-KR" sz="1800" dirty="0"/>
              <a:t>E</a:t>
            </a:r>
          </a:p>
          <a:p>
            <a:pPr marL="457200" lvl="1" indent="0" eaLnBrk="1" hangingPunct="1">
              <a:lnSpc>
                <a:spcPts val="2000"/>
              </a:lnSpc>
              <a:buFont typeface="Arial" panose="020B0604020202020204" pitchFamily="34" charset="0"/>
              <a:buNone/>
              <a:defRPr/>
            </a:pPr>
            <a:r>
              <a:rPr lang="en-US" altLang="ko-KR" sz="1800" b="1" dirty="0"/>
              <a:t>             WHERE</a:t>
            </a:r>
            <a:r>
              <a:rPr lang="en-US" altLang="ko-KR" sz="1800" dirty="0"/>
              <a:t>  </a:t>
            </a:r>
            <a:r>
              <a:rPr lang="en-US" altLang="ko-KR" sz="1800" b="1" dirty="0"/>
              <a:t>EXISTS</a:t>
            </a:r>
            <a:r>
              <a:rPr lang="en-US" altLang="ko-KR" sz="1800" dirty="0"/>
              <a:t> (</a:t>
            </a:r>
            <a:r>
              <a:rPr lang="en-US" altLang="ko-KR" sz="1800" b="1" dirty="0"/>
              <a:t>SELECT</a:t>
            </a:r>
            <a:r>
              <a:rPr lang="en-US" altLang="ko-KR" sz="1800" dirty="0"/>
              <a:t> *</a:t>
            </a:r>
          </a:p>
          <a:p>
            <a:pPr marL="1257300" lvl="2" indent="-342900" eaLnBrk="1" hangingPunct="1">
              <a:lnSpc>
                <a:spcPts val="2000"/>
              </a:lnSpc>
              <a:buFont typeface="Arial" panose="020B0604020202020204" pitchFamily="34" charset="0"/>
              <a:buNone/>
              <a:defRPr/>
            </a:pPr>
            <a:r>
              <a:rPr lang="en-US" altLang="ko-KR" sz="1800" dirty="0"/>
              <a:t>		                   </a:t>
            </a:r>
            <a:r>
              <a:rPr lang="en-US" altLang="ko-KR" sz="1800" b="1" dirty="0"/>
              <a:t>FROM</a:t>
            </a:r>
            <a:r>
              <a:rPr lang="en-US" altLang="ko-KR" sz="1800" dirty="0"/>
              <a:t>   DEPENDENT AS D</a:t>
            </a:r>
          </a:p>
          <a:p>
            <a:pPr marL="1714500" lvl="3" indent="-342900" eaLnBrk="1" hangingPunct="1">
              <a:lnSpc>
                <a:spcPts val="2000"/>
              </a:lnSpc>
              <a:buFontTx/>
              <a:buNone/>
              <a:defRPr/>
            </a:pPr>
            <a:r>
              <a:rPr lang="en-US" altLang="ko-KR" sz="1800" dirty="0"/>
              <a:t>		                   </a:t>
            </a:r>
            <a:r>
              <a:rPr lang="en-US" altLang="ko-KR" sz="1800" b="1" spc="-50" dirty="0"/>
              <a:t>WHERE</a:t>
            </a:r>
            <a:r>
              <a:rPr lang="en-US" altLang="ko-KR" sz="1800" spc="-50" dirty="0"/>
              <a:t>  </a:t>
            </a:r>
            <a:r>
              <a:rPr lang="en-US" altLang="ko-KR" sz="1800" spc="-50" dirty="0" err="1">
                <a:solidFill>
                  <a:srgbClr val="3333FF"/>
                </a:solidFill>
              </a:rPr>
              <a:t>D.Essn</a:t>
            </a:r>
            <a:r>
              <a:rPr lang="en-US" altLang="ko-KR" sz="1800" spc="-50" dirty="0">
                <a:solidFill>
                  <a:srgbClr val="3333FF"/>
                </a:solidFill>
              </a:rPr>
              <a:t>=</a:t>
            </a:r>
            <a:r>
              <a:rPr lang="en-US" altLang="ko-KR" sz="1800" spc="-50" dirty="0" err="1">
                <a:solidFill>
                  <a:srgbClr val="3333FF"/>
                </a:solidFill>
              </a:rPr>
              <a:t>E.Ssn</a:t>
            </a:r>
            <a:r>
              <a:rPr lang="en-US" altLang="ko-KR" sz="1800" spc="-50" dirty="0"/>
              <a:t> </a:t>
            </a:r>
            <a:r>
              <a:rPr lang="en-US" altLang="ko-KR" sz="1800" b="1" spc="-50" dirty="0"/>
              <a:t>AND </a:t>
            </a:r>
          </a:p>
          <a:p>
            <a:pPr marL="1714500" lvl="3" indent="-342900" eaLnBrk="1" hangingPunct="1">
              <a:lnSpc>
                <a:spcPts val="2000"/>
              </a:lnSpc>
              <a:buFontTx/>
              <a:buNone/>
              <a:defRPr/>
            </a:pPr>
            <a:r>
              <a:rPr lang="en-US" altLang="ko-KR" sz="1800" b="1" spc="-50" dirty="0">
                <a:solidFill>
                  <a:srgbClr val="FF0000"/>
                </a:solidFill>
              </a:rPr>
              <a:t>                                       </a:t>
            </a:r>
            <a:r>
              <a:rPr lang="en-US" altLang="ko-KR" sz="1800" spc="-50" dirty="0" err="1">
                <a:solidFill>
                  <a:srgbClr val="FF0000"/>
                </a:solidFill>
              </a:rPr>
              <a:t>D.Dependent_name</a:t>
            </a:r>
            <a:r>
              <a:rPr lang="en-US" altLang="ko-KR" sz="1800" spc="-50" dirty="0">
                <a:solidFill>
                  <a:srgbClr val="FF0000"/>
                </a:solidFill>
              </a:rPr>
              <a:t>=</a:t>
            </a:r>
            <a:r>
              <a:rPr lang="en-US" altLang="ko-KR" sz="1800" spc="-50" dirty="0" err="1">
                <a:solidFill>
                  <a:srgbClr val="FF0000"/>
                </a:solidFill>
              </a:rPr>
              <a:t>E.Fname</a:t>
            </a:r>
            <a:r>
              <a:rPr lang="en-US" altLang="ko-KR" sz="1800" spc="-50" dirty="0">
                <a:solidFill>
                  <a:srgbClr val="FF0000"/>
                </a:solidFill>
              </a:rPr>
              <a:t> </a:t>
            </a:r>
            <a:r>
              <a:rPr lang="en-US" altLang="ko-KR" sz="1800" b="1" spc="-50" dirty="0"/>
              <a:t>AND</a:t>
            </a:r>
            <a:r>
              <a:rPr lang="en-US" altLang="ko-KR" sz="1800" spc="-50" dirty="0"/>
              <a:t> </a:t>
            </a:r>
            <a:r>
              <a:rPr lang="en-US" altLang="ko-KR" sz="1800" spc="-50" dirty="0" err="1">
                <a:solidFill>
                  <a:srgbClr val="FF0000"/>
                </a:solidFill>
              </a:rPr>
              <a:t>D.Sex</a:t>
            </a:r>
            <a:r>
              <a:rPr lang="en-US" altLang="ko-KR" sz="1800" spc="-50" dirty="0">
                <a:solidFill>
                  <a:srgbClr val="FF0000"/>
                </a:solidFill>
              </a:rPr>
              <a:t>=</a:t>
            </a:r>
            <a:r>
              <a:rPr lang="en-US" altLang="ko-KR" sz="1800" spc="-50" dirty="0" err="1">
                <a:solidFill>
                  <a:srgbClr val="FF0000"/>
                </a:solidFill>
              </a:rPr>
              <a:t>E.Sex</a:t>
            </a:r>
            <a:r>
              <a:rPr lang="en-US" altLang="ko-KR" sz="1800" spc="-50" dirty="0"/>
              <a:t>);</a:t>
            </a:r>
          </a:p>
          <a:p>
            <a:pPr marL="1714500" lvl="3" indent="-342900" eaLnBrk="1" hangingPunct="1">
              <a:buFontTx/>
              <a:buNone/>
              <a:defRPr/>
            </a:pPr>
            <a:endParaRPr lang="en-US" altLang="ko-KR" sz="1800" dirty="0"/>
          </a:p>
          <a:p>
            <a:pPr eaLnBrk="1" hangingPunct="1">
              <a:defRPr/>
            </a:pPr>
            <a:endParaRPr lang="en-US" altLang="ko-KR" sz="2200" b="1" dirty="0">
              <a:latin typeface="Palatino Linotype" pitchFamily="18" charset="0"/>
            </a:endParaRPr>
          </a:p>
          <a:p>
            <a:pPr eaLnBrk="1" hangingPunct="1">
              <a:defRPr/>
            </a:pPr>
            <a:endParaRPr lang="en-US" altLang="ko-KR" sz="2400" dirty="0">
              <a:ea typeface="굴림" pitchFamily="50" charset="-127"/>
            </a:endParaRPr>
          </a:p>
        </p:txBody>
      </p:sp>
      <p:sp>
        <p:nvSpPr>
          <p:cNvPr id="4" name="Rectangle 6"/>
          <p:cNvSpPr>
            <a:spLocks noChangeArrowheads="1"/>
          </p:cNvSpPr>
          <p:nvPr/>
        </p:nvSpPr>
        <p:spPr bwMode="auto">
          <a:xfrm>
            <a:off x="76200" y="76200"/>
            <a:ext cx="8915400" cy="6858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7.1.4 The EXISTS and UNIQUE Functions in SQL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4"/>
          <p:cNvSpPr txBox="1">
            <a:spLocks noChangeArrowheads="1"/>
          </p:cNvSpPr>
          <p:nvPr/>
        </p:nvSpPr>
        <p:spPr bwMode="auto">
          <a:xfrm>
            <a:off x="0" y="808276"/>
            <a:ext cx="9144000" cy="6049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6000" tIns="36000" rIns="36000" bIns="36000">
            <a:spAutoFit/>
          </a:bodyPr>
          <a:lstStyle>
            <a:lvl1pPr marL="292100" indent="-292100" eaLnBrk="0" latinLnBrk="1" hangingPunct="0">
              <a:spcBef>
                <a:spcPct val="20000"/>
              </a:spcBef>
              <a:buFont typeface="Arial" pitchFamily="34" charset="0"/>
              <a:buChar char="•"/>
              <a:tabLst>
                <a:tab pos="268288" algn="l"/>
                <a:tab pos="1206500" algn="l"/>
                <a:tab pos="1438275" algn="l"/>
              </a:tabLst>
              <a:defRPr sz="3200">
                <a:solidFill>
                  <a:schemeClr val="tx1"/>
                </a:solidFill>
                <a:latin typeface="맑은 고딕" pitchFamily="50" charset="-127"/>
              </a:defRPr>
            </a:lvl1pPr>
            <a:lvl2pPr marL="742950" indent="-285750" eaLnBrk="0" latinLnBrk="1" hangingPunct="0">
              <a:spcBef>
                <a:spcPct val="20000"/>
              </a:spcBef>
              <a:buFont typeface="Arial" pitchFamily="34" charset="0"/>
              <a:buChar char="–"/>
              <a:tabLst>
                <a:tab pos="268288" algn="l"/>
                <a:tab pos="1206500" algn="l"/>
                <a:tab pos="1438275" algn="l"/>
              </a:tabLst>
              <a:defRPr sz="2800">
                <a:solidFill>
                  <a:schemeClr val="tx1"/>
                </a:solidFill>
                <a:latin typeface="맑은 고딕" pitchFamily="50" charset="-127"/>
              </a:defRPr>
            </a:lvl2pPr>
            <a:lvl3pPr marL="1257300" indent="-342900" eaLnBrk="0" latinLnBrk="1" hangingPunct="0">
              <a:spcBef>
                <a:spcPct val="20000"/>
              </a:spcBef>
              <a:buFont typeface="Arial" pitchFamily="34" charset="0"/>
              <a:buChar char="•"/>
              <a:tabLst>
                <a:tab pos="268288" algn="l"/>
                <a:tab pos="1206500" algn="l"/>
                <a:tab pos="1438275" algn="l"/>
              </a:tabLst>
              <a:defRPr sz="2400">
                <a:solidFill>
                  <a:schemeClr val="tx1"/>
                </a:solidFill>
                <a:latin typeface="맑은 고딕" pitchFamily="50" charset="-127"/>
              </a:defRPr>
            </a:lvl3pPr>
            <a:lvl4pPr marL="1600200" indent="-228600" eaLnBrk="0" latinLnBrk="1" hangingPunct="0">
              <a:spcBef>
                <a:spcPct val="20000"/>
              </a:spcBef>
              <a:buFont typeface="Arial" pitchFamily="34" charset="0"/>
              <a:buChar char="–"/>
              <a:tabLst>
                <a:tab pos="268288" algn="l"/>
                <a:tab pos="1206500" algn="l"/>
                <a:tab pos="1438275" algn="l"/>
              </a:tabLst>
              <a:defRPr sz="2000">
                <a:solidFill>
                  <a:schemeClr val="tx1"/>
                </a:solidFill>
                <a:latin typeface="맑은 고딕" pitchFamily="50" charset="-127"/>
              </a:defRPr>
            </a:lvl4pPr>
            <a:lvl5pPr marL="2057400" indent="-228600" eaLnBrk="0" latinLnBrk="1" hangingPunct="0">
              <a:spcBef>
                <a:spcPct val="20000"/>
              </a:spcBef>
              <a:buFont typeface="Arial" pitchFamily="34" charset="0"/>
              <a:buChar char="»"/>
              <a:tabLst>
                <a:tab pos="268288" algn="l"/>
                <a:tab pos="1206500" algn="l"/>
                <a:tab pos="1438275" algn="l"/>
              </a:tabLst>
              <a:defRPr sz="2000">
                <a:solidFill>
                  <a:schemeClr val="tx1"/>
                </a:solidFill>
                <a:latin typeface="맑은 고딕" pitchFamily="50" charset="-127"/>
              </a:defRPr>
            </a:lvl5pPr>
            <a:lvl6pPr marL="2514600" indent="-228600" eaLnBrk="0" fontAlgn="base" hangingPunct="0">
              <a:spcBef>
                <a:spcPct val="20000"/>
              </a:spcBef>
              <a:spcAft>
                <a:spcPct val="0"/>
              </a:spcAft>
              <a:buFont typeface="Arial" pitchFamily="34" charset="0"/>
              <a:buChar char="»"/>
              <a:tabLst>
                <a:tab pos="268288" algn="l"/>
                <a:tab pos="1206500" algn="l"/>
                <a:tab pos="1438275" algn="l"/>
              </a:tabLst>
              <a:defRPr sz="2000">
                <a:solidFill>
                  <a:schemeClr val="tx1"/>
                </a:solidFill>
                <a:latin typeface="맑은 고딕" pitchFamily="50" charset="-127"/>
              </a:defRPr>
            </a:lvl6pPr>
            <a:lvl7pPr marL="2971800" indent="-228600" eaLnBrk="0" fontAlgn="base" hangingPunct="0">
              <a:spcBef>
                <a:spcPct val="20000"/>
              </a:spcBef>
              <a:spcAft>
                <a:spcPct val="0"/>
              </a:spcAft>
              <a:buFont typeface="Arial" pitchFamily="34" charset="0"/>
              <a:buChar char="»"/>
              <a:tabLst>
                <a:tab pos="268288" algn="l"/>
                <a:tab pos="1206500" algn="l"/>
                <a:tab pos="1438275" algn="l"/>
              </a:tabLst>
              <a:defRPr sz="2000">
                <a:solidFill>
                  <a:schemeClr val="tx1"/>
                </a:solidFill>
                <a:latin typeface="맑은 고딕" pitchFamily="50" charset="-127"/>
              </a:defRPr>
            </a:lvl7pPr>
            <a:lvl8pPr marL="3429000" indent="-228600" eaLnBrk="0" fontAlgn="base" hangingPunct="0">
              <a:spcBef>
                <a:spcPct val="20000"/>
              </a:spcBef>
              <a:spcAft>
                <a:spcPct val="0"/>
              </a:spcAft>
              <a:buFont typeface="Arial" pitchFamily="34" charset="0"/>
              <a:buChar char="»"/>
              <a:tabLst>
                <a:tab pos="268288" algn="l"/>
                <a:tab pos="1206500" algn="l"/>
                <a:tab pos="1438275" algn="l"/>
              </a:tabLst>
              <a:defRPr sz="2000">
                <a:solidFill>
                  <a:schemeClr val="tx1"/>
                </a:solidFill>
                <a:latin typeface="맑은 고딕" pitchFamily="50" charset="-127"/>
              </a:defRPr>
            </a:lvl8pPr>
            <a:lvl9pPr marL="3886200" indent="-228600" eaLnBrk="0" fontAlgn="base" hangingPunct="0">
              <a:spcBef>
                <a:spcPct val="20000"/>
              </a:spcBef>
              <a:spcAft>
                <a:spcPct val="0"/>
              </a:spcAft>
              <a:buFont typeface="Arial" pitchFamily="34" charset="0"/>
              <a:buChar char="»"/>
              <a:tabLst>
                <a:tab pos="268288" algn="l"/>
                <a:tab pos="1206500" algn="l"/>
                <a:tab pos="1438275" algn="l"/>
              </a:tabLst>
              <a:defRPr sz="2000">
                <a:solidFill>
                  <a:schemeClr val="tx1"/>
                </a:solidFill>
                <a:latin typeface="맑은 고딕" pitchFamily="50" charset="-127"/>
              </a:defRPr>
            </a:lvl9pPr>
          </a:lstStyle>
          <a:p>
            <a:pPr eaLnBrk="1" fontAlgn="auto" hangingPunct="1">
              <a:lnSpc>
                <a:spcPts val="2100"/>
              </a:lnSpc>
              <a:spcBef>
                <a:spcPct val="10000"/>
              </a:spcBef>
              <a:spcAft>
                <a:spcPct val="10000"/>
              </a:spcAft>
              <a:buClr>
                <a:schemeClr val="tx1"/>
              </a:buClr>
              <a:defRPr/>
            </a:pPr>
            <a:r>
              <a:rPr lang="en-US" altLang="ko-KR" sz="2000" b="1" dirty="0"/>
              <a:t>Query 6: </a:t>
            </a:r>
            <a:r>
              <a:rPr lang="en-US" altLang="ko-KR" sz="2000" b="1" dirty="0">
                <a:latin typeface="+mn-lt"/>
              </a:rPr>
              <a:t>Retrieve the names of employees who have no dependents</a:t>
            </a:r>
          </a:p>
          <a:p>
            <a:pPr lvl="1" eaLnBrk="1" fontAlgn="auto" hangingPunct="1">
              <a:lnSpc>
                <a:spcPts val="2100"/>
              </a:lnSpc>
              <a:spcBef>
                <a:spcPct val="10000"/>
              </a:spcBef>
              <a:spcAft>
                <a:spcPct val="10000"/>
              </a:spcAft>
              <a:buClr>
                <a:schemeClr val="tx1"/>
              </a:buClr>
              <a:defRPr/>
            </a:pPr>
            <a:r>
              <a:rPr lang="en-US" altLang="ko-KR" sz="1800" dirty="0">
                <a:latin typeface="+mn-lt"/>
              </a:rPr>
              <a:t>For each </a:t>
            </a:r>
            <a:r>
              <a:rPr lang="en-US" altLang="ko-KR" sz="1800" dirty="0" err="1">
                <a:latin typeface="+mn-lt"/>
              </a:rPr>
              <a:t>EMP</a:t>
            </a:r>
            <a:r>
              <a:rPr lang="en-US" altLang="ko-KR" sz="1800" dirty="0">
                <a:latin typeface="+mn-lt"/>
              </a:rPr>
              <a:t> tuple, the correlated subquery selects </a:t>
            </a:r>
            <a:r>
              <a:rPr lang="en-US" altLang="ko-KR" sz="1800" u="sng" dirty="0">
                <a:latin typeface="+mn-lt"/>
              </a:rPr>
              <a:t>all DEPENDENT tuples whose </a:t>
            </a:r>
            <a:r>
              <a:rPr lang="en-US" altLang="ko-KR" sz="1800" u="sng" dirty="0" err="1">
                <a:latin typeface="+mn-lt"/>
              </a:rPr>
              <a:t>Essn</a:t>
            </a:r>
            <a:r>
              <a:rPr lang="en-US" altLang="ko-KR" sz="1800" u="sng" dirty="0">
                <a:latin typeface="+mn-lt"/>
              </a:rPr>
              <a:t> value matches the </a:t>
            </a:r>
            <a:r>
              <a:rPr lang="en-US" altLang="ko-KR" sz="1800" u="sng" dirty="0" err="1">
                <a:latin typeface="+mn-lt"/>
              </a:rPr>
              <a:t>EMP</a:t>
            </a:r>
            <a:r>
              <a:rPr lang="en-US" altLang="ko-KR" sz="1800" u="sng" dirty="0">
                <a:latin typeface="+mn-lt"/>
              </a:rPr>
              <a:t> </a:t>
            </a:r>
            <a:r>
              <a:rPr lang="en-US" altLang="ko-KR" sz="1800" u="sng" dirty="0" err="1">
                <a:latin typeface="+mn-lt"/>
              </a:rPr>
              <a:t>Ssn</a:t>
            </a:r>
            <a:r>
              <a:rPr lang="en-US" altLang="ko-KR" sz="1800" dirty="0">
                <a:latin typeface="+mn-lt"/>
              </a:rPr>
              <a:t>;  </a:t>
            </a:r>
            <a:r>
              <a:rPr lang="en-US" altLang="ko-KR" sz="1800" u="sng" dirty="0">
                <a:latin typeface="+mn-lt"/>
              </a:rPr>
              <a:t>if the result is emp</a:t>
            </a:r>
            <a:r>
              <a:rPr lang="en-US" altLang="ko-KR" sz="1800" dirty="0">
                <a:latin typeface="+mn-lt"/>
              </a:rPr>
              <a:t>ty, no dependents are related to the employee, so we select that </a:t>
            </a:r>
            <a:r>
              <a:rPr lang="en-US" altLang="ko-KR" sz="1800" dirty="0" err="1">
                <a:latin typeface="+mn-lt"/>
              </a:rPr>
              <a:t>EMP</a:t>
            </a:r>
            <a:r>
              <a:rPr lang="en-US" altLang="ko-KR" sz="1800" dirty="0">
                <a:latin typeface="+mn-lt"/>
              </a:rPr>
              <a:t> tuple and retrieve its </a:t>
            </a:r>
            <a:r>
              <a:rPr lang="en-US" altLang="ko-KR" sz="1800" dirty="0" err="1">
                <a:latin typeface="+mn-lt"/>
              </a:rPr>
              <a:t>Fname</a:t>
            </a:r>
            <a:r>
              <a:rPr lang="en-US" altLang="ko-KR" sz="1800" dirty="0">
                <a:latin typeface="+mn-lt"/>
              </a:rPr>
              <a:t> and </a:t>
            </a:r>
            <a:r>
              <a:rPr lang="en-US" altLang="ko-KR" sz="1800" dirty="0" err="1">
                <a:latin typeface="+mn-lt"/>
              </a:rPr>
              <a:t>Lname</a:t>
            </a:r>
            <a:endParaRPr lang="en-US" altLang="ko-KR" sz="1800" dirty="0">
              <a:latin typeface="+mn-lt"/>
            </a:endParaRPr>
          </a:p>
          <a:p>
            <a:pPr lvl="1" eaLnBrk="1" fontAlgn="auto" hangingPunct="1">
              <a:lnSpc>
                <a:spcPts val="2100"/>
              </a:lnSpc>
              <a:spcBef>
                <a:spcPct val="10000"/>
              </a:spcBef>
              <a:spcAft>
                <a:spcPct val="10000"/>
              </a:spcAft>
              <a:buClr>
                <a:schemeClr val="tx1"/>
              </a:buClr>
              <a:defRPr/>
            </a:pPr>
            <a:r>
              <a:rPr lang="en-US" altLang="ko-KR" sz="1800" b="1" dirty="0">
                <a:latin typeface="+mn-lt"/>
              </a:rPr>
              <a:t>SELECT</a:t>
            </a:r>
            <a:r>
              <a:rPr lang="en-US" altLang="ko-KR" sz="1800" dirty="0">
                <a:latin typeface="+mn-lt"/>
              </a:rPr>
              <a:t>  </a:t>
            </a:r>
            <a:r>
              <a:rPr lang="en-US" altLang="ko-KR" sz="1800" dirty="0" err="1">
                <a:latin typeface="+mn-lt"/>
              </a:rPr>
              <a:t>Fname</a:t>
            </a:r>
            <a:r>
              <a:rPr lang="en-US" altLang="ko-KR" sz="1800" dirty="0">
                <a:latin typeface="+mn-lt"/>
              </a:rPr>
              <a:t>, </a:t>
            </a:r>
            <a:r>
              <a:rPr lang="en-US" altLang="ko-KR" sz="1800" dirty="0" err="1">
                <a:latin typeface="+mn-lt"/>
              </a:rPr>
              <a:t>Lname</a:t>
            </a:r>
            <a:endParaRPr lang="en-US" altLang="ko-KR" sz="1800" dirty="0">
              <a:latin typeface="+mn-lt"/>
            </a:endParaRPr>
          </a:p>
          <a:p>
            <a:pPr marL="457200" lvl="1" indent="0" eaLnBrk="1" fontAlgn="auto" hangingPunct="1">
              <a:lnSpc>
                <a:spcPts val="2100"/>
              </a:lnSpc>
              <a:spcBef>
                <a:spcPct val="10000"/>
              </a:spcBef>
              <a:spcAft>
                <a:spcPct val="10000"/>
              </a:spcAft>
              <a:buClr>
                <a:schemeClr val="tx1"/>
              </a:buClr>
              <a:buFont typeface="Arial" pitchFamily="34" charset="0"/>
              <a:buNone/>
              <a:defRPr/>
            </a:pPr>
            <a:r>
              <a:rPr lang="en-US" altLang="ko-KR" sz="1800" b="1" dirty="0">
                <a:latin typeface="+mn-lt"/>
              </a:rPr>
              <a:t>    FROM</a:t>
            </a:r>
            <a:r>
              <a:rPr lang="en-US" altLang="ko-KR" sz="1800" dirty="0">
                <a:latin typeface="+mn-lt"/>
              </a:rPr>
              <a:t>   </a:t>
            </a:r>
            <a:r>
              <a:rPr lang="en-US" altLang="ko-KR" sz="1800" dirty="0" err="1">
                <a:latin typeface="+mn-lt"/>
              </a:rPr>
              <a:t>EMP</a:t>
            </a:r>
            <a:r>
              <a:rPr lang="en-US" altLang="ko-KR" sz="1800" dirty="0">
                <a:latin typeface="+mn-lt"/>
              </a:rPr>
              <a:t> </a:t>
            </a:r>
            <a:r>
              <a:rPr lang="en-US" altLang="ko-KR" sz="1800" b="1" dirty="0">
                <a:latin typeface="+mn-lt"/>
              </a:rPr>
              <a:t>AS</a:t>
            </a:r>
            <a:r>
              <a:rPr lang="en-US" altLang="ko-KR" sz="1800" dirty="0">
                <a:latin typeface="+mn-lt"/>
              </a:rPr>
              <a:t> E</a:t>
            </a:r>
          </a:p>
          <a:p>
            <a:pPr marL="457200" lvl="1" indent="0" eaLnBrk="1" fontAlgn="auto" hangingPunct="1">
              <a:lnSpc>
                <a:spcPts val="2100"/>
              </a:lnSpc>
              <a:spcBef>
                <a:spcPct val="10000"/>
              </a:spcBef>
              <a:spcAft>
                <a:spcPct val="10000"/>
              </a:spcAft>
              <a:buClr>
                <a:schemeClr val="tx1"/>
              </a:buClr>
              <a:buFont typeface="Arial" pitchFamily="34" charset="0"/>
              <a:buNone/>
              <a:defRPr/>
            </a:pPr>
            <a:r>
              <a:rPr lang="en-US" altLang="ko-KR" sz="1800" b="1" dirty="0">
                <a:latin typeface="+mn-lt"/>
              </a:rPr>
              <a:t>    WHERE</a:t>
            </a:r>
            <a:r>
              <a:rPr lang="en-US" altLang="ko-KR" sz="1800" dirty="0">
                <a:latin typeface="+mn-lt"/>
              </a:rPr>
              <a:t> </a:t>
            </a:r>
            <a:r>
              <a:rPr lang="en-US" altLang="ko-KR" sz="1800" b="1" dirty="0">
                <a:latin typeface="+mn-lt"/>
              </a:rPr>
              <a:t>NOT EXISTS </a:t>
            </a:r>
            <a:r>
              <a:rPr lang="en-US" altLang="ko-KR" sz="1800" dirty="0">
                <a:latin typeface="+mn-lt"/>
              </a:rPr>
              <a:t>(</a:t>
            </a:r>
            <a:r>
              <a:rPr lang="en-US" altLang="ko-KR" sz="1800" b="1" dirty="0">
                <a:latin typeface="+mn-lt"/>
              </a:rPr>
              <a:t>SELECT  </a:t>
            </a:r>
            <a:r>
              <a:rPr lang="en-US" altLang="ko-KR" sz="1800" dirty="0">
                <a:latin typeface="+mn-lt"/>
              </a:rPr>
              <a:t>*</a:t>
            </a:r>
          </a:p>
          <a:p>
            <a:pPr lvl="2" algn="just">
              <a:lnSpc>
                <a:spcPts val="2100"/>
              </a:lnSpc>
              <a:buFont typeface="Arial" pitchFamily="34" charset="0"/>
              <a:buNone/>
              <a:defRPr/>
            </a:pPr>
            <a:r>
              <a:rPr lang="en-US" altLang="ko-KR" sz="1800" dirty="0">
                <a:latin typeface="+mn-lt"/>
              </a:rPr>
              <a:t>				                </a:t>
            </a:r>
            <a:r>
              <a:rPr lang="en-US" altLang="ko-KR" sz="1800" b="1" dirty="0">
                <a:latin typeface="+mn-lt"/>
              </a:rPr>
              <a:t>FROM</a:t>
            </a:r>
            <a:r>
              <a:rPr lang="en-US" altLang="ko-KR" sz="1800" dirty="0">
                <a:latin typeface="+mn-lt"/>
              </a:rPr>
              <a:t>   DEPENDENT </a:t>
            </a:r>
            <a:r>
              <a:rPr lang="en-US" altLang="ko-KR" sz="1800" b="1" dirty="0">
                <a:latin typeface="+mn-lt"/>
              </a:rPr>
              <a:t>AS</a:t>
            </a:r>
            <a:r>
              <a:rPr lang="en-US" altLang="ko-KR" sz="1800" dirty="0">
                <a:latin typeface="+mn-lt"/>
              </a:rPr>
              <a:t> D</a:t>
            </a:r>
          </a:p>
          <a:p>
            <a:pPr lvl="2" algn="just">
              <a:lnSpc>
                <a:spcPts val="2100"/>
              </a:lnSpc>
              <a:buFont typeface="Arial" pitchFamily="34" charset="0"/>
              <a:buNone/>
              <a:defRPr/>
            </a:pPr>
            <a:r>
              <a:rPr lang="en-US" altLang="ko-KR" sz="1800" dirty="0">
                <a:latin typeface="+mn-lt"/>
              </a:rPr>
              <a:t>				                </a:t>
            </a:r>
            <a:r>
              <a:rPr lang="en-US" altLang="ko-KR" sz="1800" b="1" dirty="0">
                <a:latin typeface="+mn-lt"/>
              </a:rPr>
              <a:t>WHERE</a:t>
            </a:r>
            <a:r>
              <a:rPr lang="en-US" altLang="ko-KR" sz="1800" dirty="0">
                <a:latin typeface="+mn-lt"/>
              </a:rPr>
              <a:t>  </a:t>
            </a:r>
            <a:r>
              <a:rPr lang="en-US" altLang="ko-KR" sz="1800" dirty="0" err="1">
                <a:solidFill>
                  <a:srgbClr val="3333FF"/>
                </a:solidFill>
                <a:latin typeface="+mn-lt"/>
              </a:rPr>
              <a:t>D.Essn</a:t>
            </a:r>
            <a:r>
              <a:rPr lang="en-US" altLang="ko-KR" sz="1800" dirty="0">
                <a:solidFill>
                  <a:srgbClr val="3333FF"/>
                </a:solidFill>
                <a:latin typeface="+mn-lt"/>
              </a:rPr>
              <a:t>=</a:t>
            </a:r>
            <a:r>
              <a:rPr lang="en-US" altLang="ko-KR" sz="1800" dirty="0" err="1">
                <a:solidFill>
                  <a:srgbClr val="3333FF"/>
                </a:solidFill>
              </a:rPr>
              <a:t>E.Ssn</a:t>
            </a:r>
            <a:r>
              <a:rPr lang="en-US" altLang="ko-KR" sz="1800" dirty="0">
                <a:latin typeface="+mn-lt"/>
              </a:rPr>
              <a:t>) ;</a:t>
            </a:r>
          </a:p>
          <a:p>
            <a:pPr eaLnBrk="1" latinLnBrk="0" hangingPunct="1">
              <a:lnSpc>
                <a:spcPts val="2100"/>
              </a:lnSpc>
              <a:spcBef>
                <a:spcPct val="10000"/>
              </a:spcBef>
              <a:spcAft>
                <a:spcPct val="10000"/>
              </a:spcAft>
              <a:defRPr/>
            </a:pPr>
            <a:r>
              <a:rPr lang="en-US" altLang="ko-KR" sz="2000" b="1" dirty="0"/>
              <a:t>Query 7: </a:t>
            </a:r>
            <a:r>
              <a:rPr lang="en-US" altLang="ko-KR" sz="2000" b="1" dirty="0">
                <a:latin typeface="+mn-lt"/>
              </a:rPr>
              <a:t>List the names of </a:t>
            </a:r>
            <a:r>
              <a:rPr lang="en-US" altLang="ko-KR" sz="2000" b="1" u="sng" dirty="0">
                <a:latin typeface="+mn-lt"/>
              </a:rPr>
              <a:t>managers </a:t>
            </a:r>
            <a:r>
              <a:rPr lang="en-US" altLang="ko-KR" sz="2000" b="1" dirty="0">
                <a:latin typeface="+mn-lt"/>
              </a:rPr>
              <a:t>who have </a:t>
            </a:r>
            <a:r>
              <a:rPr lang="en-US" altLang="ko-KR" sz="2000" b="1" u="sng" dirty="0">
                <a:latin typeface="+mn-lt"/>
              </a:rPr>
              <a:t>at least one dependent</a:t>
            </a:r>
          </a:p>
          <a:p>
            <a:pPr lvl="1" eaLnBrk="1" latinLnBrk="0" hangingPunct="1">
              <a:lnSpc>
                <a:spcPts val="2100"/>
              </a:lnSpc>
              <a:spcBef>
                <a:spcPct val="10000"/>
              </a:spcBef>
              <a:spcAft>
                <a:spcPct val="10000"/>
              </a:spcAft>
              <a:defRPr/>
            </a:pPr>
            <a:r>
              <a:rPr lang="en-US" altLang="ko-KR" sz="1800" b="1" dirty="0">
                <a:latin typeface="+mn-lt"/>
              </a:rPr>
              <a:t>SELECT   </a:t>
            </a:r>
            <a:r>
              <a:rPr lang="en-US" altLang="ko-KR" sz="1800" dirty="0" err="1">
                <a:latin typeface="+mn-lt"/>
              </a:rPr>
              <a:t>Fname</a:t>
            </a:r>
            <a:r>
              <a:rPr lang="en-US" altLang="ko-KR" sz="1800" dirty="0">
                <a:latin typeface="+mn-lt"/>
              </a:rPr>
              <a:t>, </a:t>
            </a:r>
            <a:r>
              <a:rPr lang="en-US" altLang="ko-KR" sz="1800" dirty="0" err="1">
                <a:latin typeface="+mn-lt"/>
              </a:rPr>
              <a:t>Lname</a:t>
            </a:r>
            <a:endParaRPr lang="en-US" altLang="ko-KR" sz="1800" dirty="0">
              <a:latin typeface="+mn-lt"/>
            </a:endParaRPr>
          </a:p>
          <a:p>
            <a:pPr marL="457200" lvl="1" indent="0" eaLnBrk="1" latinLnBrk="0" hangingPunct="1">
              <a:lnSpc>
                <a:spcPts val="2100"/>
              </a:lnSpc>
              <a:spcBef>
                <a:spcPct val="10000"/>
              </a:spcBef>
              <a:spcAft>
                <a:spcPct val="10000"/>
              </a:spcAft>
              <a:buFont typeface="Arial" pitchFamily="34" charset="0"/>
              <a:buNone/>
              <a:defRPr/>
            </a:pPr>
            <a:r>
              <a:rPr lang="en-US" altLang="ko-KR" sz="1800" b="1" dirty="0">
                <a:latin typeface="+mn-lt"/>
              </a:rPr>
              <a:t>    FROM </a:t>
            </a:r>
            <a:r>
              <a:rPr lang="en-US" altLang="ko-KR" sz="1800" dirty="0">
                <a:latin typeface="+mn-lt"/>
              </a:rPr>
              <a:t>   EMP </a:t>
            </a:r>
            <a:r>
              <a:rPr lang="en-US" altLang="ko-KR" sz="1800" b="1" dirty="0">
                <a:latin typeface="+mn-lt"/>
              </a:rPr>
              <a:t>AS</a:t>
            </a:r>
            <a:r>
              <a:rPr lang="en-US" altLang="ko-KR" sz="1800" dirty="0">
                <a:latin typeface="+mn-lt"/>
              </a:rPr>
              <a:t> E</a:t>
            </a:r>
          </a:p>
          <a:p>
            <a:pPr marL="457200" lvl="1" indent="0" eaLnBrk="1" latinLnBrk="0" hangingPunct="1">
              <a:lnSpc>
                <a:spcPts val="2100"/>
              </a:lnSpc>
              <a:spcBef>
                <a:spcPct val="10000"/>
              </a:spcBef>
              <a:spcAft>
                <a:spcPct val="10000"/>
              </a:spcAft>
              <a:buFont typeface="Arial" pitchFamily="34" charset="0"/>
              <a:buNone/>
              <a:defRPr/>
            </a:pPr>
            <a:r>
              <a:rPr lang="en-US" altLang="ko-KR" sz="1800" b="1" dirty="0">
                <a:latin typeface="+mn-lt"/>
              </a:rPr>
              <a:t>    WHERE </a:t>
            </a:r>
            <a:r>
              <a:rPr lang="en-US" altLang="ko-KR" sz="1800" b="1" dirty="0">
                <a:solidFill>
                  <a:srgbClr val="3333FF"/>
                </a:solidFill>
                <a:latin typeface="+mn-lt"/>
              </a:rPr>
              <a:t> </a:t>
            </a:r>
            <a:r>
              <a:rPr lang="en-US" altLang="ko-KR" sz="1800" b="1" dirty="0">
                <a:latin typeface="+mn-lt"/>
              </a:rPr>
              <a:t>EXISTS </a:t>
            </a:r>
            <a:r>
              <a:rPr lang="en-US" altLang="ko-KR" sz="1800" dirty="0"/>
              <a:t>(</a:t>
            </a:r>
            <a:r>
              <a:rPr lang="en-US" altLang="ko-KR" sz="1800" b="1" dirty="0"/>
              <a:t>SELECT </a:t>
            </a:r>
            <a:r>
              <a:rPr lang="en-US" altLang="ko-KR" sz="1800" dirty="0"/>
              <a:t>*</a:t>
            </a:r>
          </a:p>
          <a:p>
            <a:pPr lvl="2" algn="just" eaLnBrk="1" latinLnBrk="0" hangingPunct="1">
              <a:lnSpc>
                <a:spcPts val="2100"/>
              </a:lnSpc>
              <a:spcBef>
                <a:spcPct val="0"/>
              </a:spcBef>
              <a:buFontTx/>
              <a:buNone/>
              <a:defRPr/>
            </a:pPr>
            <a:r>
              <a:rPr lang="en-US" altLang="ko-KR" sz="1800" dirty="0"/>
              <a:t>                     </a:t>
            </a:r>
            <a:r>
              <a:rPr lang="en-US" altLang="ko-KR" sz="1800" b="1" dirty="0"/>
              <a:t>FROM</a:t>
            </a:r>
            <a:r>
              <a:rPr lang="en-US" altLang="ko-KR" sz="1800" dirty="0"/>
              <a:t>  DEPART </a:t>
            </a:r>
            <a:r>
              <a:rPr lang="en-US" altLang="ko-KR" sz="1800" b="1" dirty="0"/>
              <a:t>AS</a:t>
            </a:r>
            <a:r>
              <a:rPr lang="en-US" altLang="ko-KR" sz="1800" dirty="0"/>
              <a:t> R</a:t>
            </a:r>
          </a:p>
          <a:p>
            <a:pPr lvl="2" algn="just" eaLnBrk="1" latinLnBrk="0" hangingPunct="1">
              <a:lnSpc>
                <a:spcPts val="2100"/>
              </a:lnSpc>
              <a:spcBef>
                <a:spcPct val="0"/>
              </a:spcBef>
              <a:buFontTx/>
              <a:buNone/>
              <a:defRPr/>
            </a:pPr>
            <a:r>
              <a:rPr lang="en-US" altLang="ko-KR" sz="1800" dirty="0"/>
              <a:t>                     </a:t>
            </a:r>
            <a:r>
              <a:rPr lang="en-US" altLang="ko-KR" sz="1800" b="1" dirty="0"/>
              <a:t>WHERE</a:t>
            </a:r>
            <a:r>
              <a:rPr lang="en-US" altLang="ko-KR" sz="1800" dirty="0"/>
              <a:t> </a:t>
            </a:r>
            <a:r>
              <a:rPr lang="en-US" altLang="ko-KR" sz="1800" dirty="0" err="1">
                <a:solidFill>
                  <a:srgbClr val="3333FF"/>
                </a:solidFill>
              </a:rPr>
              <a:t>R.Mgr_ssn</a:t>
            </a:r>
            <a:r>
              <a:rPr lang="en-US" altLang="ko-KR" sz="1800" dirty="0">
                <a:solidFill>
                  <a:srgbClr val="3333FF"/>
                </a:solidFill>
              </a:rPr>
              <a:t>=</a:t>
            </a:r>
            <a:r>
              <a:rPr lang="en-US" altLang="ko-KR" sz="1800" dirty="0" err="1">
                <a:solidFill>
                  <a:srgbClr val="3333FF"/>
                </a:solidFill>
              </a:rPr>
              <a:t>E.Ssn</a:t>
            </a:r>
            <a:r>
              <a:rPr lang="en-US" altLang="ko-KR" sz="1800" dirty="0"/>
              <a:t>) ;</a:t>
            </a:r>
          </a:p>
          <a:p>
            <a:pPr lvl="2" algn="just" eaLnBrk="1" latinLnBrk="0" hangingPunct="1">
              <a:lnSpc>
                <a:spcPts val="2100"/>
              </a:lnSpc>
              <a:spcBef>
                <a:spcPct val="0"/>
              </a:spcBef>
              <a:buFontTx/>
              <a:buNone/>
              <a:defRPr/>
            </a:pPr>
            <a:r>
              <a:rPr lang="en-US" altLang="ko-KR" sz="1800" b="1" dirty="0"/>
              <a:t>          AND</a:t>
            </a:r>
            <a:r>
              <a:rPr lang="en-US" altLang="ko-KR" sz="1800" i="1" dirty="0"/>
              <a:t>    </a:t>
            </a:r>
          </a:p>
          <a:p>
            <a:pPr lvl="2" algn="just" eaLnBrk="1" latinLnBrk="0" hangingPunct="1">
              <a:lnSpc>
                <a:spcPts val="2100"/>
              </a:lnSpc>
              <a:spcBef>
                <a:spcPct val="0"/>
              </a:spcBef>
              <a:buFontTx/>
              <a:buNone/>
              <a:defRPr/>
            </a:pPr>
            <a:r>
              <a:rPr lang="en-US" altLang="ko-KR" sz="1800" b="1" i="1" dirty="0"/>
              <a:t>          </a:t>
            </a:r>
            <a:r>
              <a:rPr lang="en-US" altLang="ko-KR" sz="1800" b="1" dirty="0"/>
              <a:t>EXISTS</a:t>
            </a:r>
            <a:r>
              <a:rPr lang="en-US" altLang="ko-KR" sz="1800" dirty="0"/>
              <a:t> </a:t>
            </a:r>
            <a:r>
              <a:rPr lang="en-US" altLang="ko-KR" sz="1800" dirty="0">
                <a:latin typeface="+mn-lt"/>
              </a:rPr>
              <a:t>(</a:t>
            </a:r>
            <a:r>
              <a:rPr lang="en-US" altLang="ko-KR" sz="1800" b="1" dirty="0">
                <a:latin typeface="+mn-lt"/>
              </a:rPr>
              <a:t>SELECT </a:t>
            </a:r>
            <a:r>
              <a:rPr lang="en-US" altLang="ko-KR" sz="1800" dirty="0">
                <a:latin typeface="+mn-lt"/>
              </a:rPr>
              <a:t>*</a:t>
            </a:r>
          </a:p>
          <a:p>
            <a:pPr lvl="2" algn="just" eaLnBrk="1" latinLnBrk="0" hangingPunct="1">
              <a:lnSpc>
                <a:spcPts val="2100"/>
              </a:lnSpc>
              <a:spcBef>
                <a:spcPct val="0"/>
              </a:spcBef>
              <a:buFontTx/>
              <a:buNone/>
              <a:defRPr/>
            </a:pPr>
            <a:r>
              <a:rPr lang="en-US" altLang="ko-KR" sz="1800" dirty="0">
                <a:latin typeface="+mn-lt"/>
              </a:rPr>
              <a:t>			               </a:t>
            </a:r>
            <a:r>
              <a:rPr lang="en-US" altLang="ko-KR" sz="1800" b="1" dirty="0">
                <a:latin typeface="+mn-lt"/>
              </a:rPr>
              <a:t>FROM</a:t>
            </a:r>
            <a:r>
              <a:rPr lang="en-US" altLang="ko-KR" sz="1800" dirty="0">
                <a:latin typeface="+mn-lt"/>
              </a:rPr>
              <a:t>  DEPENDENT </a:t>
            </a:r>
            <a:r>
              <a:rPr lang="en-US" altLang="ko-KR" sz="1800" b="1" dirty="0">
                <a:latin typeface="+mn-lt"/>
              </a:rPr>
              <a:t>AS</a:t>
            </a:r>
            <a:r>
              <a:rPr lang="en-US" altLang="ko-KR" sz="1800" dirty="0">
                <a:latin typeface="+mn-lt"/>
              </a:rPr>
              <a:t> D</a:t>
            </a:r>
          </a:p>
          <a:p>
            <a:pPr lvl="2" algn="just" eaLnBrk="1" latinLnBrk="0" hangingPunct="1">
              <a:lnSpc>
                <a:spcPts val="2100"/>
              </a:lnSpc>
              <a:spcBef>
                <a:spcPct val="0"/>
              </a:spcBef>
              <a:buFontTx/>
              <a:buNone/>
              <a:defRPr/>
            </a:pPr>
            <a:r>
              <a:rPr lang="en-US" altLang="ko-KR" sz="1800" dirty="0">
                <a:latin typeface="+mn-lt"/>
              </a:rPr>
              <a:t>			               </a:t>
            </a:r>
            <a:r>
              <a:rPr lang="en-US" altLang="ko-KR" sz="1800" b="1" dirty="0">
                <a:latin typeface="+mn-lt"/>
              </a:rPr>
              <a:t>WHERE</a:t>
            </a:r>
            <a:r>
              <a:rPr lang="en-US" altLang="ko-KR" sz="1800" dirty="0">
                <a:latin typeface="+mn-lt"/>
              </a:rPr>
              <a:t> </a:t>
            </a:r>
            <a:r>
              <a:rPr lang="en-US" altLang="ko-KR" sz="1800" dirty="0" err="1">
                <a:solidFill>
                  <a:srgbClr val="3333FF"/>
                </a:solidFill>
              </a:rPr>
              <a:t>D.Essn</a:t>
            </a:r>
            <a:r>
              <a:rPr lang="en-US" altLang="ko-KR" sz="1800" dirty="0">
                <a:solidFill>
                  <a:srgbClr val="3333FF"/>
                </a:solidFill>
              </a:rPr>
              <a:t>=</a:t>
            </a:r>
            <a:r>
              <a:rPr lang="en-US" altLang="ko-KR" sz="1800" dirty="0" err="1">
                <a:solidFill>
                  <a:srgbClr val="3333FF"/>
                </a:solidFill>
                <a:latin typeface="+mn-lt"/>
              </a:rPr>
              <a:t>E.</a:t>
            </a:r>
            <a:r>
              <a:rPr lang="en-US" altLang="ko-KR" sz="1800" dirty="0" err="1">
                <a:solidFill>
                  <a:srgbClr val="3333FF"/>
                </a:solidFill>
              </a:rPr>
              <a:t>Ssn</a:t>
            </a:r>
            <a:r>
              <a:rPr lang="en-US" altLang="ko-KR" sz="1800" dirty="0">
                <a:latin typeface="+mn-lt"/>
              </a:rPr>
              <a:t>)</a:t>
            </a:r>
          </a:p>
        </p:txBody>
      </p:sp>
      <p:sp>
        <p:nvSpPr>
          <p:cNvPr id="5" name="Rectangle 6"/>
          <p:cNvSpPr>
            <a:spLocks noChangeArrowheads="1"/>
          </p:cNvSpPr>
          <p:nvPr/>
        </p:nvSpPr>
        <p:spPr bwMode="auto">
          <a:xfrm>
            <a:off x="76200" y="76200"/>
            <a:ext cx="8915400" cy="6858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7.1.4 The EXISTS and UNIQUE Functions in SQL</a:t>
            </a:r>
          </a:p>
        </p:txBody>
      </p:sp>
      <p:cxnSp>
        <p:nvCxnSpPr>
          <p:cNvPr id="9" name="직선 화살표 연결선 8"/>
          <p:cNvCxnSpPr>
            <a:cxnSpLocks/>
          </p:cNvCxnSpPr>
          <p:nvPr/>
        </p:nvCxnSpPr>
        <p:spPr>
          <a:xfrm flipH="1">
            <a:off x="3581400" y="4114800"/>
            <a:ext cx="2581276" cy="1905000"/>
          </a:xfrm>
          <a:prstGeom prst="straightConnector1">
            <a:avLst/>
          </a:prstGeom>
          <a:ln>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a:cxnSpLocks/>
          </p:cNvCxnSpPr>
          <p:nvPr/>
        </p:nvCxnSpPr>
        <p:spPr>
          <a:xfrm flipH="1">
            <a:off x="3581400" y="4191000"/>
            <a:ext cx="457200" cy="723900"/>
          </a:xfrm>
          <a:prstGeom prst="straightConnector1">
            <a:avLst/>
          </a:prstGeom>
          <a:ln>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직선 화살표 연결선 6"/>
          <p:cNvCxnSpPr/>
          <p:nvPr/>
        </p:nvCxnSpPr>
        <p:spPr>
          <a:xfrm flipH="1">
            <a:off x="2819400" y="1676400"/>
            <a:ext cx="2514601" cy="1292225"/>
          </a:xfrm>
          <a:prstGeom prst="straightConnector1">
            <a:avLst/>
          </a:prstGeom>
          <a:ln>
            <a:solidFill>
              <a:srgbClr val="8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0" y="806450"/>
            <a:ext cx="9220200" cy="6127750"/>
          </a:xfrm>
        </p:spPr>
        <p:txBody>
          <a:bodyPr/>
          <a:lstStyle/>
          <a:p>
            <a:pPr latinLnBrk="0">
              <a:lnSpc>
                <a:spcPts val="2100"/>
              </a:lnSpc>
              <a:spcBef>
                <a:spcPct val="10000"/>
              </a:spcBef>
              <a:spcAft>
                <a:spcPct val="10000"/>
              </a:spcAft>
              <a:defRPr/>
            </a:pPr>
            <a:r>
              <a:rPr lang="en-US" altLang="ko-KR" sz="2000" b="1" spc="-20" dirty="0"/>
              <a:t>Query </a:t>
            </a:r>
            <a:r>
              <a:rPr lang="en-US" altLang="ko-KR" sz="2000" b="1" spc="-20" dirty="0" err="1"/>
              <a:t>3A</a:t>
            </a:r>
            <a:r>
              <a:rPr lang="en-US" altLang="ko-KR" sz="2000" b="1" spc="-20" dirty="0"/>
              <a:t>: Retrieve the name of each employee who works on all the projects controlled by department  number 5   </a:t>
            </a:r>
          </a:p>
          <a:p>
            <a:pPr lvl="1" latinLnBrk="0">
              <a:lnSpc>
                <a:spcPts val="2100"/>
              </a:lnSpc>
              <a:spcBef>
                <a:spcPct val="10000"/>
              </a:spcBef>
              <a:spcAft>
                <a:spcPct val="10000"/>
              </a:spcAft>
              <a:defRPr/>
            </a:pPr>
            <a:r>
              <a:rPr lang="en-US" altLang="ko-KR" sz="1800" dirty="0" err="1"/>
              <a:t>Q3A</a:t>
            </a:r>
            <a:r>
              <a:rPr lang="en-US" altLang="ko-KR" sz="1800" dirty="0"/>
              <a:t>: </a:t>
            </a:r>
            <a:r>
              <a:rPr lang="en-US" altLang="ko-KR" sz="1800" b="1" dirty="0"/>
              <a:t>SELECT </a:t>
            </a:r>
            <a:r>
              <a:rPr lang="en-US" altLang="ko-KR" sz="1800" dirty="0" err="1"/>
              <a:t>Fname</a:t>
            </a:r>
            <a:r>
              <a:rPr lang="en-US" altLang="ko-KR" sz="1800" dirty="0"/>
              <a:t>, </a:t>
            </a:r>
            <a:r>
              <a:rPr lang="en-US" altLang="ko-KR" sz="1800" dirty="0" err="1"/>
              <a:t>Lname</a:t>
            </a:r>
            <a:endParaRPr lang="en-US" altLang="ko-KR" sz="1800" dirty="0"/>
          </a:p>
          <a:p>
            <a:pPr marL="457200" lvl="1" indent="0" latinLnBrk="0">
              <a:lnSpc>
                <a:spcPts val="2100"/>
              </a:lnSpc>
              <a:spcBef>
                <a:spcPct val="10000"/>
              </a:spcBef>
              <a:spcAft>
                <a:spcPct val="10000"/>
              </a:spcAft>
              <a:buNone/>
              <a:defRPr/>
            </a:pPr>
            <a:r>
              <a:rPr lang="en-US" altLang="ko-KR" sz="1800" b="1" dirty="0"/>
              <a:t>           FROM  </a:t>
            </a:r>
            <a:r>
              <a:rPr lang="en-US" altLang="ko-KR" sz="1800" dirty="0" err="1"/>
              <a:t>EMP</a:t>
            </a:r>
            <a:r>
              <a:rPr lang="en-US" altLang="ko-KR" sz="1800" dirty="0"/>
              <a:t> </a:t>
            </a:r>
            <a:r>
              <a:rPr lang="en-US" altLang="ko-KR" sz="1800" b="1" dirty="0"/>
              <a:t>AS </a:t>
            </a:r>
            <a:r>
              <a:rPr lang="en-US" altLang="ko-KR" sz="1800" dirty="0"/>
              <a:t>E</a:t>
            </a:r>
          </a:p>
          <a:p>
            <a:pPr marL="457200" lvl="1" indent="0" latinLnBrk="0">
              <a:lnSpc>
                <a:spcPts val="2100"/>
              </a:lnSpc>
              <a:spcBef>
                <a:spcPct val="10000"/>
              </a:spcBef>
              <a:spcAft>
                <a:spcPct val="10000"/>
              </a:spcAft>
              <a:buNone/>
              <a:defRPr/>
            </a:pPr>
            <a:r>
              <a:rPr lang="en-US" altLang="ko-KR" sz="1800" b="1" dirty="0"/>
              <a:t>           WHERE </a:t>
            </a:r>
            <a:r>
              <a:rPr lang="en-US" altLang="ko-KR" sz="1800" b="1" u="sng" dirty="0"/>
              <a:t>NOT EXISTS </a:t>
            </a:r>
            <a:r>
              <a:rPr lang="en-US" altLang="ko-KR" sz="1800" b="1" dirty="0"/>
              <a:t>(( SELECT  </a:t>
            </a:r>
            <a:r>
              <a:rPr lang="en-US" altLang="ko-KR" sz="1800" dirty="0" err="1"/>
              <a:t>Pnumber</a:t>
            </a:r>
            <a:endParaRPr lang="en-US" altLang="ko-KR" sz="1800" dirty="0"/>
          </a:p>
          <a:p>
            <a:pPr marL="457200" lvl="1" indent="0" latinLnBrk="0">
              <a:lnSpc>
                <a:spcPts val="2100"/>
              </a:lnSpc>
              <a:spcBef>
                <a:spcPct val="10000"/>
              </a:spcBef>
              <a:spcAft>
                <a:spcPct val="10000"/>
              </a:spcAft>
              <a:buNone/>
              <a:defRPr/>
            </a:pPr>
            <a:r>
              <a:rPr lang="en-US" altLang="ko-KR" sz="1800" b="1" dirty="0"/>
              <a:t>                                          FROM   </a:t>
            </a:r>
            <a:r>
              <a:rPr lang="en-US" altLang="ko-KR" sz="1800" dirty="0" err="1"/>
              <a:t>PROJ</a:t>
            </a:r>
            <a:r>
              <a:rPr lang="en-US" altLang="ko-KR" sz="1800" dirty="0"/>
              <a:t>            ①</a:t>
            </a:r>
          </a:p>
          <a:p>
            <a:pPr marL="457200" lvl="1" indent="0" latinLnBrk="0">
              <a:lnSpc>
                <a:spcPts val="2100"/>
              </a:lnSpc>
              <a:spcBef>
                <a:spcPct val="10000"/>
              </a:spcBef>
              <a:spcAft>
                <a:spcPct val="10000"/>
              </a:spcAft>
              <a:buNone/>
              <a:defRPr/>
            </a:pPr>
            <a:r>
              <a:rPr lang="en-US" altLang="ko-KR" sz="1800" b="1" dirty="0"/>
              <a:t>                                          WHERE  </a:t>
            </a:r>
            <a:r>
              <a:rPr lang="en-US" altLang="ko-KR" sz="1800" dirty="0" err="1"/>
              <a:t>Dnum</a:t>
            </a:r>
            <a:r>
              <a:rPr lang="en-US" altLang="ko-KR" sz="1800" dirty="0"/>
              <a:t>=5)</a:t>
            </a:r>
          </a:p>
          <a:p>
            <a:pPr marL="457200" lvl="1" indent="0" latinLnBrk="0">
              <a:lnSpc>
                <a:spcPts val="2100"/>
              </a:lnSpc>
              <a:spcBef>
                <a:spcPct val="10000"/>
              </a:spcBef>
              <a:spcAft>
                <a:spcPct val="10000"/>
              </a:spcAft>
              <a:buNone/>
              <a:defRPr/>
            </a:pPr>
            <a:r>
              <a:rPr lang="en-US" altLang="ko-KR" sz="1800" b="1" dirty="0"/>
              <a:t>                                          </a:t>
            </a:r>
            <a:r>
              <a:rPr lang="en-US" altLang="ko-KR" sz="1800" b="1" u="sng" dirty="0"/>
              <a:t>EXCEPT</a:t>
            </a:r>
            <a:r>
              <a:rPr lang="en-US" altLang="ko-KR" sz="1800" b="1" dirty="0"/>
              <a:t> (SELECT </a:t>
            </a:r>
            <a:r>
              <a:rPr lang="en-US" altLang="ko-KR" sz="1800" dirty="0" err="1"/>
              <a:t>Pno</a:t>
            </a:r>
            <a:endParaRPr lang="en-US" altLang="ko-KR" sz="1800" dirty="0"/>
          </a:p>
          <a:p>
            <a:pPr marL="457200" lvl="1" indent="0" latinLnBrk="0">
              <a:lnSpc>
                <a:spcPts val="2100"/>
              </a:lnSpc>
              <a:spcBef>
                <a:spcPct val="10000"/>
              </a:spcBef>
              <a:spcAft>
                <a:spcPct val="10000"/>
              </a:spcAft>
              <a:buNone/>
              <a:defRPr/>
            </a:pPr>
            <a:r>
              <a:rPr lang="en-US" altLang="ko-KR" sz="1800" b="1" dirty="0"/>
              <a:t>                                                       FROM  </a:t>
            </a:r>
            <a:r>
              <a:rPr lang="en-US" altLang="ko-KR" sz="1800" dirty="0" err="1"/>
              <a:t>WORKS_ON</a:t>
            </a:r>
            <a:r>
              <a:rPr lang="en-US" altLang="ko-KR" sz="1800" dirty="0"/>
              <a:t> </a:t>
            </a:r>
            <a:r>
              <a:rPr lang="en-US" altLang="ko-KR" sz="1800" b="1" dirty="0"/>
              <a:t>AS</a:t>
            </a:r>
            <a:r>
              <a:rPr lang="en-US" altLang="ko-KR" sz="1800" dirty="0"/>
              <a:t> W     ②</a:t>
            </a:r>
          </a:p>
          <a:p>
            <a:pPr marL="457200" lvl="1" indent="0" latinLnBrk="0">
              <a:lnSpc>
                <a:spcPts val="2100"/>
              </a:lnSpc>
              <a:spcBef>
                <a:spcPct val="10000"/>
              </a:spcBef>
              <a:spcAft>
                <a:spcPct val="10000"/>
              </a:spcAft>
              <a:buNone/>
              <a:defRPr/>
            </a:pPr>
            <a:r>
              <a:rPr lang="en-US" altLang="ko-KR" sz="1800" b="1" dirty="0"/>
              <a:t>                                                       WHERE </a:t>
            </a:r>
            <a:r>
              <a:rPr lang="en-US" altLang="ko-KR" sz="1800" dirty="0" err="1">
                <a:solidFill>
                  <a:srgbClr val="3333FF"/>
                </a:solidFill>
              </a:rPr>
              <a:t>W.Essn</a:t>
            </a:r>
            <a:r>
              <a:rPr lang="en-US" altLang="ko-KR" sz="1800" dirty="0">
                <a:solidFill>
                  <a:srgbClr val="3333FF"/>
                </a:solidFill>
              </a:rPr>
              <a:t>=</a:t>
            </a:r>
            <a:r>
              <a:rPr lang="en-US" altLang="ko-KR" sz="1800" dirty="0" err="1">
                <a:solidFill>
                  <a:srgbClr val="3333FF"/>
                </a:solidFill>
              </a:rPr>
              <a:t>E.Ssn</a:t>
            </a:r>
            <a:r>
              <a:rPr lang="en-US" altLang="ko-KR" sz="1800" dirty="0"/>
              <a:t>));</a:t>
            </a:r>
          </a:p>
          <a:p>
            <a:pPr marL="800100" lvl="1" indent="-342900" latinLnBrk="0">
              <a:lnSpc>
                <a:spcPts val="2100"/>
              </a:lnSpc>
              <a:spcBef>
                <a:spcPct val="10000"/>
              </a:spcBef>
              <a:spcAft>
                <a:spcPct val="10000"/>
              </a:spcAft>
              <a:buFont typeface="+mj-ea"/>
              <a:buAutoNum type="circleNumDbPlain"/>
              <a:defRPr/>
            </a:pPr>
            <a:r>
              <a:rPr lang="en-US" altLang="ko-KR" sz="1800" dirty="0"/>
              <a:t>The first subquery (which is not correlated with the outer query) selects all projects controlled by department 5  =&gt; Let’s say </a:t>
            </a:r>
            <a:r>
              <a:rPr lang="en-US" altLang="ko-KR" sz="1800" dirty="0" err="1"/>
              <a:t>P1</a:t>
            </a:r>
            <a:r>
              <a:rPr lang="en-US" altLang="ko-KR" sz="1800" dirty="0"/>
              <a:t>, </a:t>
            </a:r>
            <a:r>
              <a:rPr lang="en-US" altLang="ko-KR" sz="1800" dirty="0" err="1"/>
              <a:t>P3</a:t>
            </a:r>
            <a:endParaRPr lang="en-US" altLang="ko-KR" sz="1800" dirty="0"/>
          </a:p>
          <a:p>
            <a:pPr marL="800100" lvl="1" indent="-342900" latinLnBrk="0">
              <a:lnSpc>
                <a:spcPts val="2100"/>
              </a:lnSpc>
              <a:spcBef>
                <a:spcPct val="10000"/>
              </a:spcBef>
              <a:spcAft>
                <a:spcPct val="10000"/>
              </a:spcAft>
              <a:buFont typeface="+mj-ea"/>
              <a:buAutoNum type="circleNumDbPlain"/>
              <a:defRPr/>
            </a:pPr>
            <a:r>
              <a:rPr lang="en-US" altLang="ko-KR" sz="1800" spc="-10" dirty="0"/>
              <a:t>The second subquery (which is correlated) selects all projects that the particular employee works on </a:t>
            </a:r>
            <a:r>
              <a:rPr lang="en-US" altLang="ko-KR" sz="1800" dirty="0"/>
              <a:t>=&gt; Let’s say </a:t>
            </a:r>
            <a:r>
              <a:rPr lang="en-US" altLang="ko-KR" sz="1800" dirty="0" err="1"/>
              <a:t>P1</a:t>
            </a:r>
            <a:r>
              <a:rPr lang="en-US" altLang="ko-KR" sz="1800" dirty="0"/>
              <a:t>, </a:t>
            </a:r>
            <a:r>
              <a:rPr lang="en-US" altLang="ko-KR" sz="1800" dirty="0" err="1"/>
              <a:t>P2</a:t>
            </a:r>
            <a:r>
              <a:rPr lang="en-US" altLang="ko-KR" sz="1800" dirty="0"/>
              <a:t>, </a:t>
            </a:r>
            <a:r>
              <a:rPr lang="en-US" altLang="ko-KR" sz="1800" dirty="0" err="1"/>
              <a:t>P3</a:t>
            </a:r>
            <a:endParaRPr lang="en-US" altLang="ko-KR" sz="1800" dirty="0"/>
          </a:p>
          <a:p>
            <a:pPr marL="800100" lvl="1" indent="-342900" latinLnBrk="0">
              <a:lnSpc>
                <a:spcPts val="2100"/>
              </a:lnSpc>
              <a:spcBef>
                <a:spcPct val="10000"/>
              </a:spcBef>
              <a:spcAft>
                <a:spcPct val="10000"/>
              </a:spcAft>
              <a:buFont typeface="+mj-ea"/>
              <a:buAutoNum type="circleNumDbPlain"/>
              <a:defRPr/>
            </a:pPr>
            <a:r>
              <a:rPr lang="en-US" altLang="ko-KR" sz="1800" dirty="0"/>
              <a:t>If ① - ② = (</a:t>
            </a:r>
            <a:r>
              <a:rPr lang="en-US" altLang="ko-KR" sz="1800" dirty="0" err="1"/>
              <a:t>P1,P3</a:t>
            </a:r>
            <a:r>
              <a:rPr lang="en-US" altLang="ko-KR" sz="1800" dirty="0"/>
              <a:t>)-(</a:t>
            </a:r>
            <a:r>
              <a:rPr lang="en-US" altLang="ko-KR" sz="1800" dirty="0" err="1"/>
              <a:t>P1,P2,P3</a:t>
            </a:r>
            <a:r>
              <a:rPr lang="en-US" altLang="ko-KR" sz="1800" dirty="0"/>
              <a:t>) = </a:t>
            </a:r>
            <a:r>
              <a:rPr lang="en-US" altLang="ko-KR" sz="1800" i="1" dirty="0">
                <a:ea typeface="굴림" pitchFamily="50" charset="-127"/>
              </a:rPr>
              <a:t>Ø</a:t>
            </a:r>
            <a:r>
              <a:rPr lang="en-US" altLang="ko-KR" sz="1800" dirty="0"/>
              <a:t>, then it means that the employee works on all the projects controlled by department 5 and is therefore selected</a:t>
            </a:r>
          </a:p>
          <a:p>
            <a:pPr>
              <a:lnSpc>
                <a:spcPts val="2100"/>
              </a:lnSpc>
              <a:defRPr/>
            </a:pPr>
            <a:r>
              <a:rPr lang="en-US" altLang="ko-KR" sz="2000" b="1" dirty="0">
                <a:ea typeface="굴림" pitchFamily="50" charset="-127"/>
              </a:rPr>
              <a:t>UNIQUE(Q) function</a:t>
            </a:r>
          </a:p>
          <a:p>
            <a:pPr lvl="1">
              <a:lnSpc>
                <a:spcPts val="2100"/>
              </a:lnSpc>
              <a:defRPr/>
            </a:pPr>
            <a:r>
              <a:rPr lang="en-US" altLang="ko-KR" sz="1800" dirty="0">
                <a:ea typeface="굴림" pitchFamily="50" charset="-127"/>
              </a:rPr>
              <a:t>Returns TRUE if there are no duplicate tuples in the result of query Q</a:t>
            </a:r>
          </a:p>
          <a:p>
            <a:pPr lvl="1" eaLnBrk="1" hangingPunct="1">
              <a:lnSpc>
                <a:spcPts val="2200"/>
              </a:lnSpc>
              <a:defRPr/>
            </a:pPr>
            <a:r>
              <a:rPr lang="en-US" altLang="ko-KR" sz="1800" spc="-40" dirty="0">
                <a:ea typeface="굴림" pitchFamily="50" charset="-127"/>
              </a:rPr>
              <a:t>This can be used to test whether the result of a nested query is</a:t>
            </a:r>
            <a:r>
              <a:rPr lang="en-US" altLang="ko-KR" spc="-40" dirty="0">
                <a:ea typeface="굴림" pitchFamily="50" charset="-127"/>
              </a:rPr>
              <a:t> </a:t>
            </a:r>
            <a:r>
              <a:rPr lang="en-US" altLang="ko-KR" sz="1800" spc="-40" dirty="0">
                <a:ea typeface="굴림" pitchFamily="50" charset="-127"/>
              </a:rPr>
              <a:t>a set or a multiset</a:t>
            </a:r>
          </a:p>
          <a:p>
            <a:pPr lvl="1" eaLnBrk="1" hangingPunct="1">
              <a:lnSpc>
                <a:spcPts val="2200"/>
              </a:lnSpc>
              <a:defRPr/>
            </a:pPr>
            <a:endParaRPr lang="en-US" altLang="ko-KR" spc="-40" dirty="0">
              <a:ea typeface="굴림" pitchFamily="50" charset="-127"/>
            </a:endParaRPr>
          </a:p>
          <a:p>
            <a:pPr lvl="1">
              <a:lnSpc>
                <a:spcPts val="2100"/>
              </a:lnSpc>
              <a:defRPr/>
            </a:pPr>
            <a:endParaRPr lang="ko-KR" altLang="en-US" dirty="0"/>
          </a:p>
        </p:txBody>
      </p:sp>
      <p:sp>
        <p:nvSpPr>
          <p:cNvPr id="4" name="Rectangle 6"/>
          <p:cNvSpPr>
            <a:spLocks noChangeArrowheads="1"/>
          </p:cNvSpPr>
          <p:nvPr/>
        </p:nvSpPr>
        <p:spPr bwMode="auto">
          <a:xfrm>
            <a:off x="76200" y="44450"/>
            <a:ext cx="8915400" cy="6858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7.1.4 The EXISTS and UNIQUE Functions in SQL</a:t>
            </a:r>
          </a:p>
        </p:txBody>
      </p:sp>
      <p:pic>
        <p:nvPicPr>
          <p:cNvPr id="5" name="그림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9125" y="1143000"/>
            <a:ext cx="171767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오른쪽 중괄호 5"/>
          <p:cNvSpPr/>
          <p:nvPr/>
        </p:nvSpPr>
        <p:spPr>
          <a:xfrm>
            <a:off x="5867400" y="2133600"/>
            <a:ext cx="274637" cy="914400"/>
          </a:xfrm>
          <a:prstGeom prst="rightBrace">
            <a:avLst/>
          </a:prstGeom>
          <a:ln>
            <a:solidFill>
              <a:srgbClr val="8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p>
        </p:txBody>
      </p:sp>
      <p:sp>
        <p:nvSpPr>
          <p:cNvPr id="7" name="오른쪽 중괄호 6"/>
          <p:cNvSpPr/>
          <p:nvPr/>
        </p:nvSpPr>
        <p:spPr>
          <a:xfrm>
            <a:off x="7620000" y="3200400"/>
            <a:ext cx="304800" cy="838200"/>
          </a:xfrm>
          <a:prstGeom prst="rightBrace">
            <a:avLst/>
          </a:prstGeom>
          <a:ln>
            <a:solidFill>
              <a:srgbClr val="8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p>
        </p:txBody>
      </p:sp>
      <p:cxnSp>
        <p:nvCxnSpPr>
          <p:cNvPr id="8" name="직선 화살표 연결선 7"/>
          <p:cNvCxnSpPr>
            <a:cxnSpLocks/>
          </p:cNvCxnSpPr>
          <p:nvPr/>
        </p:nvCxnSpPr>
        <p:spPr>
          <a:xfrm flipH="1" flipV="1">
            <a:off x="2667000" y="2362200"/>
            <a:ext cx="1676400" cy="2895600"/>
          </a:xfrm>
          <a:prstGeom prst="straightConnector1">
            <a:avLst/>
          </a:prstGeom>
          <a:ln>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p:cNvCxnSpPr>
            <a:cxnSpLocks/>
          </p:cNvCxnSpPr>
          <p:nvPr/>
        </p:nvCxnSpPr>
        <p:spPr>
          <a:xfrm flipV="1">
            <a:off x="1447800" y="3352800"/>
            <a:ext cx="2819400" cy="1905000"/>
          </a:xfrm>
          <a:prstGeom prst="straightConnector1">
            <a:avLst/>
          </a:prstGeom>
          <a:ln>
            <a:solidFill>
              <a:srgbClr val="8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1226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0" y="806450"/>
            <a:ext cx="9296400" cy="6051550"/>
          </a:xfrm>
        </p:spPr>
        <p:txBody>
          <a:bodyPr/>
          <a:lstStyle/>
          <a:p>
            <a:pPr>
              <a:lnSpc>
                <a:spcPts val="2400"/>
              </a:lnSpc>
              <a:tabLst>
                <a:tab pos="1146175" algn="l"/>
                <a:tab pos="1608138" algn="l"/>
                <a:tab pos="1711325" algn="l"/>
              </a:tabLst>
              <a:defRPr/>
            </a:pPr>
            <a:r>
              <a:rPr lang="en-US" altLang="ko-KR" sz="2000" b="1" spc="-60" dirty="0">
                <a:ea typeface="굴림" pitchFamily="50" charset="-127"/>
              </a:rPr>
              <a:t>SQL allows a subquery expression to be used in a FROM clause (Inline view)</a:t>
            </a:r>
            <a:endParaRPr lang="en-US" altLang="ko-KR" b="1" spc="-60" dirty="0">
              <a:ea typeface="굴림" pitchFamily="50" charset="-127"/>
            </a:endParaRPr>
          </a:p>
          <a:p>
            <a:pPr>
              <a:lnSpc>
                <a:spcPts val="2400"/>
              </a:lnSpc>
              <a:tabLst>
                <a:tab pos="1146175" algn="l"/>
                <a:tab pos="1608138" algn="l"/>
                <a:tab pos="1711325" algn="l"/>
              </a:tabLst>
              <a:defRPr/>
            </a:pPr>
            <a:r>
              <a:rPr lang="en-US" altLang="ko-KR" sz="2000" b="1" spc="-40" dirty="0">
                <a:ea typeface="굴림" pitchFamily="50" charset="-127"/>
              </a:rPr>
              <a:t>Ex: Find all the producers’ names of the movies in which Tom Cruise stars</a:t>
            </a:r>
          </a:p>
          <a:p>
            <a:pPr lvl="1" algn="just" eaLnBrk="1" hangingPunct="1">
              <a:lnSpc>
                <a:spcPts val="2400"/>
              </a:lnSpc>
              <a:spcBef>
                <a:spcPct val="0"/>
              </a:spcBef>
              <a:defRPr/>
            </a:pPr>
            <a:r>
              <a:rPr lang="en-US" altLang="ko-KR" sz="1800" dirty="0"/>
              <a:t>Movie(</a:t>
            </a:r>
            <a:r>
              <a:rPr lang="en-US" altLang="ko-KR" sz="1800" u="sng" dirty="0"/>
              <a:t>title, year</a:t>
            </a:r>
            <a:r>
              <a:rPr lang="en-US" altLang="ko-KR" sz="1800" dirty="0"/>
              <a:t>, length, </a:t>
            </a:r>
            <a:r>
              <a:rPr lang="en-US" altLang="ko-KR" sz="1800" dirty="0" err="1"/>
              <a:t>stuioName</a:t>
            </a:r>
            <a:r>
              <a:rPr lang="en-US" altLang="ko-KR" sz="1800" dirty="0"/>
              <a:t>, </a:t>
            </a:r>
            <a:r>
              <a:rPr lang="en-US" altLang="ko-KR" sz="1800" dirty="0" err="1"/>
              <a:t>producerID</a:t>
            </a:r>
            <a:r>
              <a:rPr lang="en-US" altLang="ko-KR" sz="1800" dirty="0"/>
              <a:t>)</a:t>
            </a:r>
          </a:p>
          <a:p>
            <a:pPr lvl="1" algn="just" eaLnBrk="1" hangingPunct="1">
              <a:lnSpc>
                <a:spcPts val="2400"/>
              </a:lnSpc>
              <a:spcBef>
                <a:spcPct val="0"/>
              </a:spcBef>
              <a:defRPr/>
            </a:pPr>
            <a:r>
              <a:rPr lang="en-US" altLang="ko-KR" sz="1800" dirty="0" err="1"/>
              <a:t>StarsIn</a:t>
            </a:r>
            <a:r>
              <a:rPr lang="en-US" altLang="ko-KR" sz="1800" dirty="0"/>
              <a:t>(</a:t>
            </a:r>
            <a:r>
              <a:rPr lang="en-US" altLang="ko-KR" sz="1800" u="sng" dirty="0" err="1"/>
              <a:t>movieTitle</a:t>
            </a:r>
            <a:r>
              <a:rPr lang="en-US" altLang="ko-KR" sz="1800" u="sng" dirty="0"/>
              <a:t>, </a:t>
            </a:r>
            <a:r>
              <a:rPr lang="en-US" altLang="ko-KR" sz="1800" u="sng" dirty="0" err="1"/>
              <a:t>movieYear</a:t>
            </a:r>
            <a:r>
              <a:rPr lang="en-US" altLang="ko-KR" sz="1800" dirty="0"/>
              <a:t>, </a:t>
            </a:r>
            <a:r>
              <a:rPr lang="en-US" altLang="ko-KR" sz="1800" dirty="0" err="1"/>
              <a:t>starName</a:t>
            </a:r>
            <a:r>
              <a:rPr lang="en-US" altLang="ko-KR" sz="1800" dirty="0"/>
              <a:t>)</a:t>
            </a:r>
          </a:p>
          <a:p>
            <a:pPr lvl="1" algn="just" eaLnBrk="1" hangingPunct="1">
              <a:lnSpc>
                <a:spcPts val="2400"/>
              </a:lnSpc>
              <a:spcBef>
                <a:spcPct val="0"/>
              </a:spcBef>
              <a:defRPr/>
            </a:pPr>
            <a:r>
              <a:rPr lang="en-US" altLang="ko-KR" sz="1800" dirty="0"/>
              <a:t>Producer(</a:t>
            </a:r>
            <a:r>
              <a:rPr lang="en-US" altLang="ko-KR" sz="1800" dirty="0" err="1"/>
              <a:t>Pname</a:t>
            </a:r>
            <a:r>
              <a:rPr lang="en-US" altLang="ko-KR" sz="1800" dirty="0"/>
              <a:t>, address, </a:t>
            </a:r>
            <a:r>
              <a:rPr lang="en-US" altLang="ko-KR" sz="1800" u="sng" dirty="0"/>
              <a:t>PID,</a:t>
            </a:r>
            <a:r>
              <a:rPr lang="en-US" altLang="ko-KR" sz="1800" dirty="0"/>
              <a:t> </a:t>
            </a:r>
            <a:r>
              <a:rPr lang="en-US" altLang="ko-KR" sz="1800" dirty="0" err="1"/>
              <a:t>netWorth</a:t>
            </a:r>
            <a:r>
              <a:rPr lang="en-US" altLang="ko-KR" sz="1800" dirty="0"/>
              <a:t>)</a:t>
            </a:r>
          </a:p>
          <a:p>
            <a:pPr lvl="1" algn="just" eaLnBrk="1" hangingPunct="1">
              <a:lnSpc>
                <a:spcPts val="2400"/>
              </a:lnSpc>
              <a:spcBef>
                <a:spcPct val="0"/>
              </a:spcBef>
              <a:defRPr/>
            </a:pPr>
            <a:r>
              <a:rPr lang="en-US" altLang="ko-KR" sz="1800" b="1" dirty="0"/>
              <a:t>SELECT </a:t>
            </a:r>
            <a:r>
              <a:rPr lang="en-US" altLang="ko-KR" sz="1800" dirty="0" err="1"/>
              <a:t>Pname</a:t>
            </a:r>
            <a:r>
              <a:rPr lang="en-US" altLang="ko-KR" sz="1800"/>
              <a:t> </a:t>
            </a:r>
            <a:r>
              <a:rPr lang="en-US" altLang="ko-KR" sz="1800" b="1"/>
              <a:t>FROM </a:t>
            </a:r>
            <a:r>
              <a:rPr lang="en-US" altLang="ko-KR" sz="1800" dirty="0"/>
              <a:t>Producer, Movie, </a:t>
            </a:r>
            <a:r>
              <a:rPr lang="en-US" altLang="ko-KR" sz="1800" dirty="0" err="1"/>
              <a:t>StarsIn</a:t>
            </a:r>
            <a:endParaRPr lang="en-US" altLang="ko-KR" sz="1800" dirty="0"/>
          </a:p>
          <a:p>
            <a:pPr marL="457200" lvl="1" indent="0" algn="just" eaLnBrk="1" hangingPunct="1">
              <a:lnSpc>
                <a:spcPts val="2400"/>
              </a:lnSpc>
              <a:spcBef>
                <a:spcPct val="0"/>
              </a:spcBef>
              <a:buNone/>
              <a:defRPr/>
            </a:pPr>
            <a:r>
              <a:rPr lang="en-US" altLang="ko-KR" sz="1800" b="1" dirty="0"/>
              <a:t>    WHERE </a:t>
            </a:r>
            <a:r>
              <a:rPr lang="en-US" altLang="ko-KR" sz="1800" dirty="0">
                <a:solidFill>
                  <a:srgbClr val="3333FF"/>
                </a:solidFill>
              </a:rPr>
              <a:t>PID=</a:t>
            </a:r>
            <a:r>
              <a:rPr lang="en-US" altLang="ko-KR" sz="1800" dirty="0" err="1">
                <a:solidFill>
                  <a:srgbClr val="3333FF"/>
                </a:solidFill>
              </a:rPr>
              <a:t>producerID</a:t>
            </a:r>
            <a:r>
              <a:rPr lang="en-US" altLang="ko-KR" sz="1800" dirty="0">
                <a:solidFill>
                  <a:srgbClr val="3333FF"/>
                </a:solidFill>
              </a:rPr>
              <a:t> </a:t>
            </a:r>
            <a:r>
              <a:rPr lang="en-US" altLang="ko-KR" sz="1800" b="1" dirty="0"/>
              <a:t>AND </a:t>
            </a:r>
            <a:r>
              <a:rPr lang="en-US" altLang="ko-KR" sz="1800" dirty="0">
                <a:solidFill>
                  <a:srgbClr val="3333FF"/>
                </a:solidFill>
              </a:rPr>
              <a:t>title=</a:t>
            </a:r>
            <a:r>
              <a:rPr lang="en-US" altLang="ko-KR" sz="1800" dirty="0" err="1">
                <a:solidFill>
                  <a:srgbClr val="3333FF"/>
                </a:solidFill>
              </a:rPr>
              <a:t>movieTitle</a:t>
            </a:r>
            <a:r>
              <a:rPr lang="en-US" altLang="ko-KR" sz="1800" dirty="0">
                <a:solidFill>
                  <a:srgbClr val="3333FF"/>
                </a:solidFill>
              </a:rPr>
              <a:t> </a:t>
            </a:r>
            <a:r>
              <a:rPr lang="en-US" altLang="ko-KR" sz="1800" b="1" dirty="0"/>
              <a:t>AND </a:t>
            </a:r>
            <a:r>
              <a:rPr lang="en-US" altLang="ko-KR" sz="1800" dirty="0">
                <a:solidFill>
                  <a:srgbClr val="3333FF"/>
                </a:solidFill>
              </a:rPr>
              <a:t>year=</a:t>
            </a:r>
            <a:r>
              <a:rPr lang="en-US" altLang="ko-KR" sz="1800" dirty="0" err="1">
                <a:solidFill>
                  <a:srgbClr val="3333FF"/>
                </a:solidFill>
              </a:rPr>
              <a:t>movieYear</a:t>
            </a:r>
            <a:r>
              <a:rPr lang="en-US" altLang="ko-KR" sz="1800" dirty="0">
                <a:solidFill>
                  <a:srgbClr val="3333FF"/>
                </a:solidFill>
              </a:rPr>
              <a:t> </a:t>
            </a:r>
            <a:r>
              <a:rPr lang="en-US" altLang="ko-KR" sz="1800" b="1" dirty="0"/>
              <a:t>AND</a:t>
            </a:r>
            <a:endParaRPr lang="en-US" altLang="ko-KR" sz="1800" dirty="0">
              <a:solidFill>
                <a:srgbClr val="3333FF"/>
              </a:solidFill>
            </a:endParaRPr>
          </a:p>
          <a:p>
            <a:pPr marL="457200" lvl="1" indent="0" algn="just" eaLnBrk="1" hangingPunct="1">
              <a:lnSpc>
                <a:spcPts val="2400"/>
              </a:lnSpc>
              <a:spcBef>
                <a:spcPct val="0"/>
              </a:spcBef>
              <a:buFont typeface="Arial" panose="020B0604020202020204" pitchFamily="34" charset="0"/>
              <a:buNone/>
              <a:defRPr/>
            </a:pPr>
            <a:r>
              <a:rPr lang="en-US" altLang="ko-KR" sz="1800" dirty="0">
                <a:solidFill>
                  <a:srgbClr val="FF0000"/>
                </a:solidFill>
              </a:rPr>
              <a:t>               </a:t>
            </a:r>
            <a:r>
              <a:rPr lang="en-US" altLang="ko-KR" sz="1800" dirty="0" err="1">
                <a:solidFill>
                  <a:srgbClr val="FF0000"/>
                </a:solidFill>
              </a:rPr>
              <a:t>starname</a:t>
            </a:r>
            <a:r>
              <a:rPr lang="en-US" altLang="ko-KR" sz="1800" dirty="0">
                <a:solidFill>
                  <a:srgbClr val="FF0000"/>
                </a:solidFill>
              </a:rPr>
              <a:t>=‘Tom Cruse'</a:t>
            </a:r>
            <a:r>
              <a:rPr lang="en-US" altLang="ko-KR" sz="1800" dirty="0"/>
              <a:t>; </a:t>
            </a:r>
          </a:p>
          <a:p>
            <a:pPr eaLnBrk="1" hangingPunct="1">
              <a:lnSpc>
                <a:spcPts val="2400"/>
              </a:lnSpc>
              <a:defRPr/>
            </a:pPr>
            <a:r>
              <a:rPr lang="en-US" altLang="ko-KR" sz="2000" b="1" spc="-40" dirty="0"/>
              <a:t>Above join query can be rephrased to use a subquery </a:t>
            </a:r>
            <a:r>
              <a:rPr lang="en-US" altLang="ko-KR" sz="2000" b="1" spc="-40" dirty="0">
                <a:ea typeface="굴림" pitchFamily="50" charset="-127"/>
              </a:rPr>
              <a:t>in the FROM clause</a:t>
            </a:r>
          </a:p>
          <a:p>
            <a:pPr lvl="1" eaLnBrk="1" hangingPunct="1">
              <a:lnSpc>
                <a:spcPts val="2400"/>
              </a:lnSpc>
              <a:defRPr/>
            </a:pPr>
            <a:r>
              <a:rPr lang="en-US" altLang="ko-KR" sz="1800" spc="-40" dirty="0">
                <a:ea typeface="굴림" pitchFamily="50" charset="-127"/>
              </a:rPr>
              <a:t>If we have </a:t>
            </a:r>
            <a:r>
              <a:rPr lang="en-US" altLang="ko-KR" sz="1800" u="sng" spc="-40" dirty="0">
                <a:ea typeface="굴림" pitchFamily="50" charset="-127"/>
              </a:rPr>
              <a:t>a relation </a:t>
            </a:r>
            <a:r>
              <a:rPr lang="en-US" altLang="ko-KR" sz="1800" spc="-40" dirty="0">
                <a:ea typeface="굴림" pitchFamily="50" charset="-127"/>
              </a:rPr>
              <a:t>that gives the producers’ IDs of the movies in which Tom Cruse stars, then it would be a simple matter to look up the names of those producers in the Producer relation as shown in the following query</a:t>
            </a:r>
            <a:endParaRPr lang="en-US" altLang="ko-KR" sz="1800" spc="-40" dirty="0"/>
          </a:p>
          <a:p>
            <a:pPr lvl="1" eaLnBrk="1" hangingPunct="1">
              <a:lnSpc>
                <a:spcPts val="2400"/>
              </a:lnSpc>
              <a:defRPr/>
            </a:pPr>
            <a:r>
              <a:rPr lang="en-US" altLang="ko-KR" sz="1800" b="1" dirty="0"/>
              <a:t>SELECT</a:t>
            </a:r>
            <a:r>
              <a:rPr lang="en-US" altLang="ko-KR" sz="1800" dirty="0"/>
              <a:t> </a:t>
            </a:r>
            <a:r>
              <a:rPr lang="en-US" altLang="ko-KR" sz="1800" dirty="0" err="1"/>
              <a:t>Pname</a:t>
            </a:r>
            <a:endParaRPr lang="en-US" altLang="ko-KR" sz="1800" dirty="0"/>
          </a:p>
          <a:p>
            <a:pPr marL="457200" lvl="1" indent="0" eaLnBrk="1" hangingPunct="1">
              <a:lnSpc>
                <a:spcPts val="2400"/>
              </a:lnSpc>
              <a:buFont typeface="Arial" panose="020B0604020202020204" pitchFamily="34" charset="0"/>
              <a:buNone/>
              <a:defRPr/>
            </a:pPr>
            <a:r>
              <a:rPr lang="en-US" altLang="ko-KR" sz="1800" dirty="0"/>
              <a:t>  </a:t>
            </a:r>
            <a:r>
              <a:rPr lang="en-US" altLang="ko-KR" sz="1800" b="1" dirty="0"/>
              <a:t>  FROM  </a:t>
            </a:r>
            <a:r>
              <a:rPr lang="en-US" altLang="ko-KR" sz="1800" dirty="0"/>
              <a:t>Producer (</a:t>
            </a:r>
            <a:r>
              <a:rPr lang="en-US" altLang="ko-KR" sz="1800" b="1" dirty="0"/>
              <a:t>SELECT</a:t>
            </a:r>
            <a:r>
              <a:rPr lang="en-US" altLang="ko-KR" sz="1800" dirty="0"/>
              <a:t> </a:t>
            </a:r>
            <a:r>
              <a:rPr lang="en-US" altLang="ko-KR" sz="1800" dirty="0" err="1"/>
              <a:t>producerID</a:t>
            </a:r>
            <a:endParaRPr lang="en-US" altLang="ko-KR" sz="1800" dirty="0"/>
          </a:p>
          <a:p>
            <a:pPr marL="457200" lvl="1" indent="0" eaLnBrk="1" hangingPunct="1">
              <a:lnSpc>
                <a:spcPts val="2400"/>
              </a:lnSpc>
              <a:buFont typeface="Arial" panose="020B0604020202020204" pitchFamily="34" charset="0"/>
              <a:buNone/>
              <a:defRPr/>
            </a:pPr>
            <a:r>
              <a:rPr lang="en-US" altLang="ko-KR" sz="1800" dirty="0"/>
              <a:t>                            </a:t>
            </a:r>
            <a:r>
              <a:rPr lang="en-US" altLang="ko-KR" sz="1800" b="1" dirty="0"/>
              <a:t>FROM</a:t>
            </a:r>
            <a:r>
              <a:rPr lang="en-US" altLang="ko-KR" sz="1800" dirty="0"/>
              <a:t>  Movie, </a:t>
            </a:r>
            <a:r>
              <a:rPr lang="en-US" altLang="ko-KR" sz="1800" dirty="0" err="1"/>
              <a:t>StarsIn</a:t>
            </a:r>
            <a:endParaRPr lang="en-US" altLang="ko-KR" sz="1800" dirty="0"/>
          </a:p>
          <a:p>
            <a:pPr marL="457200" lvl="1" indent="0" eaLnBrk="1" hangingPunct="1">
              <a:lnSpc>
                <a:spcPts val="2400"/>
              </a:lnSpc>
              <a:buNone/>
              <a:defRPr/>
            </a:pPr>
            <a:r>
              <a:rPr lang="en-US" altLang="ko-KR" sz="1800" dirty="0"/>
              <a:t>                            </a:t>
            </a:r>
            <a:r>
              <a:rPr lang="en-US" altLang="ko-KR" sz="1800" b="1" dirty="0"/>
              <a:t>WHERE</a:t>
            </a:r>
            <a:r>
              <a:rPr lang="en-US" altLang="ko-KR" sz="1800" dirty="0"/>
              <a:t> </a:t>
            </a:r>
            <a:r>
              <a:rPr lang="en-US" altLang="ko-KR" sz="1800" dirty="0">
                <a:solidFill>
                  <a:srgbClr val="3333FF"/>
                </a:solidFill>
              </a:rPr>
              <a:t>title=</a:t>
            </a:r>
            <a:r>
              <a:rPr lang="en-US" altLang="ko-KR" sz="1800" dirty="0" err="1">
                <a:solidFill>
                  <a:srgbClr val="3333FF"/>
                </a:solidFill>
              </a:rPr>
              <a:t>movieTitle</a:t>
            </a:r>
            <a:r>
              <a:rPr lang="en-US" altLang="ko-KR" sz="1800" dirty="0"/>
              <a:t> </a:t>
            </a:r>
            <a:r>
              <a:rPr lang="en-US" altLang="ko-KR" sz="1800" b="1" dirty="0"/>
              <a:t>AND </a:t>
            </a:r>
            <a:r>
              <a:rPr lang="en-US" altLang="ko-KR" sz="1800" dirty="0">
                <a:solidFill>
                  <a:srgbClr val="3333FF"/>
                </a:solidFill>
              </a:rPr>
              <a:t>year=</a:t>
            </a:r>
            <a:r>
              <a:rPr lang="en-US" altLang="ko-KR" sz="1800" dirty="0" err="1">
                <a:solidFill>
                  <a:srgbClr val="3333FF"/>
                </a:solidFill>
              </a:rPr>
              <a:t>movieYear</a:t>
            </a:r>
            <a:r>
              <a:rPr lang="en-US" altLang="ko-KR" sz="1800" dirty="0"/>
              <a:t> </a:t>
            </a:r>
            <a:r>
              <a:rPr lang="en-US" altLang="ko-KR" sz="1800" b="1" dirty="0"/>
              <a:t>AND</a:t>
            </a:r>
            <a:endParaRPr lang="en-US" altLang="ko-KR" sz="1800" dirty="0"/>
          </a:p>
          <a:p>
            <a:pPr marL="457200" lvl="1" indent="0" eaLnBrk="1" hangingPunct="1">
              <a:lnSpc>
                <a:spcPts val="2400"/>
              </a:lnSpc>
              <a:buFont typeface="Arial" panose="020B0604020202020204" pitchFamily="34" charset="0"/>
              <a:buNone/>
              <a:defRPr/>
            </a:pPr>
            <a:r>
              <a:rPr lang="en-US" altLang="ko-KR" sz="1800" dirty="0">
                <a:solidFill>
                  <a:srgbClr val="FF0000"/>
                </a:solidFill>
              </a:rPr>
              <a:t>                                       </a:t>
            </a:r>
            <a:r>
              <a:rPr lang="en-US" altLang="ko-KR" sz="1800" dirty="0" err="1">
                <a:solidFill>
                  <a:srgbClr val="FF0000"/>
                </a:solidFill>
              </a:rPr>
              <a:t>starname</a:t>
            </a:r>
            <a:r>
              <a:rPr lang="en-US" altLang="ko-KR" sz="1800" dirty="0">
                <a:solidFill>
                  <a:srgbClr val="FF0000"/>
                </a:solidFill>
              </a:rPr>
              <a:t>=‘Tom Cruise'</a:t>
            </a:r>
            <a:r>
              <a:rPr lang="en-US" altLang="ko-KR" sz="1800" dirty="0"/>
              <a:t>) </a:t>
            </a:r>
            <a:r>
              <a:rPr lang="en-US" altLang="ko-KR" sz="1800" dirty="0" err="1"/>
              <a:t>PIDforTomCruse</a:t>
            </a:r>
            <a:endParaRPr lang="en-US" altLang="ko-KR" sz="1800" dirty="0"/>
          </a:p>
          <a:p>
            <a:pPr marL="457200" lvl="1" indent="0" eaLnBrk="1" hangingPunct="1">
              <a:lnSpc>
                <a:spcPts val="2400"/>
              </a:lnSpc>
              <a:buNone/>
              <a:defRPr/>
            </a:pPr>
            <a:r>
              <a:rPr lang="en-US" altLang="ko-KR" sz="1800" dirty="0"/>
              <a:t>    </a:t>
            </a:r>
            <a:r>
              <a:rPr lang="en-US" altLang="ko-KR" sz="1800" b="1" dirty="0"/>
              <a:t>WHERE</a:t>
            </a:r>
            <a:r>
              <a:rPr lang="en-US" altLang="ko-KR" sz="1800" dirty="0"/>
              <a:t> </a:t>
            </a:r>
            <a:r>
              <a:rPr lang="en-US" altLang="ko-KR" sz="1800" dirty="0">
                <a:solidFill>
                  <a:srgbClr val="3333FF"/>
                </a:solidFill>
              </a:rPr>
              <a:t>PID = </a:t>
            </a:r>
            <a:r>
              <a:rPr lang="en-US" altLang="ko-KR" sz="1800" dirty="0" err="1">
                <a:solidFill>
                  <a:srgbClr val="3333FF"/>
                </a:solidFill>
              </a:rPr>
              <a:t>PIDforTom.producerID</a:t>
            </a:r>
            <a:r>
              <a:rPr lang="en-US" altLang="ko-KR" sz="1800" dirty="0"/>
              <a:t>;</a:t>
            </a:r>
            <a:endParaRPr lang="en-US" altLang="ko-KR" sz="1800" b="1" dirty="0"/>
          </a:p>
          <a:p>
            <a:pPr lvl="1" algn="just" eaLnBrk="1" hangingPunct="1">
              <a:lnSpc>
                <a:spcPts val="2400"/>
              </a:lnSpc>
              <a:spcBef>
                <a:spcPct val="0"/>
              </a:spcBef>
              <a:defRPr/>
            </a:pPr>
            <a:endParaRPr lang="en-US" altLang="ko-KR" sz="1800" b="1" dirty="0"/>
          </a:p>
          <a:p>
            <a:pPr marL="457200" lvl="1" indent="0" eaLnBrk="1" hangingPunct="1">
              <a:lnSpc>
                <a:spcPts val="2400"/>
              </a:lnSpc>
              <a:buFont typeface="Arial" panose="020B0604020202020204" pitchFamily="34" charset="0"/>
              <a:buNone/>
              <a:defRPr/>
            </a:pPr>
            <a:endParaRPr lang="en-US" altLang="ko-KR" sz="1800" dirty="0"/>
          </a:p>
          <a:p>
            <a:pPr marL="457200" lvl="1" indent="0" eaLnBrk="1" hangingPunct="1">
              <a:lnSpc>
                <a:spcPts val="2400"/>
              </a:lnSpc>
              <a:buFont typeface="Arial" panose="020B0604020202020204" pitchFamily="34" charset="0"/>
              <a:buNone/>
              <a:defRPr/>
            </a:pPr>
            <a:endParaRPr lang="en-US" altLang="ko-KR" sz="1800" dirty="0"/>
          </a:p>
          <a:p>
            <a:pPr>
              <a:defRPr/>
            </a:pPr>
            <a:endParaRPr lang="ko-KR" altLang="en-US" dirty="0"/>
          </a:p>
        </p:txBody>
      </p:sp>
      <p:sp>
        <p:nvSpPr>
          <p:cNvPr id="4" name="Rectangle 6"/>
          <p:cNvSpPr>
            <a:spLocks noChangeArrowheads="1"/>
          </p:cNvSpPr>
          <p:nvPr/>
        </p:nvSpPr>
        <p:spPr bwMode="auto">
          <a:xfrm>
            <a:off x="381000" y="44450"/>
            <a:ext cx="8382000" cy="6858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spcBef>
                <a:spcPct val="20000"/>
              </a:spcBef>
              <a:buClr>
                <a:srgbClr val="660066"/>
              </a:buClr>
              <a:buSzTx/>
              <a:buFont typeface="Times New Roman" pitchFamily="18" charset="0"/>
              <a:buNone/>
              <a:defRPr/>
            </a:pPr>
            <a:r>
              <a:rPr lang="en-US" altLang="ko-KR" sz="3000" b="1" dirty="0">
                <a:solidFill>
                  <a:srgbClr val="00B0F0"/>
                </a:solidFill>
                <a:latin typeface="+mj-lt"/>
                <a:ea typeface="굴림" charset="-127"/>
              </a:rPr>
              <a:t>7.1.5 Subqueries in the From Clause</a:t>
            </a:r>
            <a:endParaRPr kumimoji="1" lang="en-US" altLang="ko-KR" sz="3000" b="1" dirty="0">
              <a:solidFill>
                <a:srgbClr val="00B0F0"/>
              </a:solidFill>
              <a:latin typeface="+mj-lt"/>
              <a:ea typeface="신명조" charset="-127"/>
            </a:endParaRPr>
          </a:p>
        </p:txBody>
      </p:sp>
      <p:cxnSp>
        <p:nvCxnSpPr>
          <p:cNvPr id="5" name="직선 화살표 연결선 4"/>
          <p:cNvCxnSpPr/>
          <p:nvPr/>
        </p:nvCxnSpPr>
        <p:spPr>
          <a:xfrm>
            <a:off x="2743200" y="4038600"/>
            <a:ext cx="3733800" cy="2209800"/>
          </a:xfrm>
          <a:prstGeom prst="straightConnector1">
            <a:avLst/>
          </a:prstGeom>
          <a:ln>
            <a:solidFill>
              <a:srgbClr val="8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2443806"/>
      </p:ext>
    </p:extLst>
  </p:cSld>
  <p:clrMapOvr>
    <a:masterClrMapping/>
  </p:clrMapOvr>
  <mc:AlternateContent xmlns:mc="http://schemas.openxmlformats.org/markup-compatibility/2006" xmlns:p14="http://schemas.microsoft.com/office/powerpoint/2010/main">
    <mc:Choice Requires="p14">
      <p:transition spd="slow" p14:dur="2000" advTm="121159"/>
    </mc:Choice>
    <mc:Fallback xmlns="">
      <p:transition spd="slow" advTm="12115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76200" y="762000"/>
            <a:ext cx="9296400" cy="6248400"/>
          </a:xfrm>
        </p:spPr>
        <p:txBody>
          <a:bodyPr/>
          <a:lstStyle/>
          <a:p>
            <a:pPr>
              <a:lnSpc>
                <a:spcPts val="1900"/>
              </a:lnSpc>
            </a:pPr>
            <a:r>
              <a:rPr lang="en-US" altLang="ko-KR" sz="2000" b="1" dirty="0"/>
              <a:t>The concept of a joined table (or joined relation) was incorporated into SQL to permit users to </a:t>
            </a:r>
            <a:r>
              <a:rPr lang="en-US" altLang="ko-KR" sz="2000" b="1" u="sng" dirty="0"/>
              <a:t>specify a table resulting from a join operation in the FROM clause</a:t>
            </a:r>
            <a:r>
              <a:rPr lang="en-US" altLang="ko-KR" sz="2000" b="1" dirty="0"/>
              <a:t> of a query</a:t>
            </a:r>
          </a:p>
          <a:p>
            <a:pPr eaLnBrk="1" hangingPunct="1">
              <a:lnSpc>
                <a:spcPts val="1900"/>
              </a:lnSpc>
              <a:defRPr/>
            </a:pPr>
            <a:r>
              <a:rPr lang="en-US" altLang="ko-KR" sz="2000" b="1" dirty="0">
                <a:ea typeface="굴림" pitchFamily="50" charset="-127"/>
              </a:rPr>
              <a:t>Query 1: Retrieve the name and address of all employees who work for the </a:t>
            </a:r>
            <a:r>
              <a:rPr lang="en-US" altLang="ko-KR" sz="2000" b="1" dirty="0">
                <a:solidFill>
                  <a:srgbClr val="FF0000"/>
                </a:solidFill>
                <a:ea typeface="굴림" pitchFamily="50" charset="-127"/>
              </a:rPr>
              <a:t>‘Research’ department</a:t>
            </a:r>
          </a:p>
          <a:p>
            <a:pPr lvl="1" eaLnBrk="1" hangingPunct="1">
              <a:lnSpc>
                <a:spcPts val="1900"/>
              </a:lnSpc>
              <a:defRPr/>
            </a:pPr>
            <a:r>
              <a:rPr lang="en-US" altLang="ko-KR" sz="1800" dirty="0">
                <a:ea typeface="굴림" pitchFamily="50" charset="-127"/>
              </a:rPr>
              <a:t>Q1:  </a:t>
            </a:r>
            <a:r>
              <a:rPr lang="en-US" altLang="ko-KR" sz="1800" b="1" dirty="0">
                <a:ea typeface="굴림" pitchFamily="50" charset="-127"/>
              </a:rPr>
              <a:t>SELECT  </a:t>
            </a:r>
            <a:r>
              <a:rPr lang="en-US" altLang="ko-KR" sz="1800" dirty="0" err="1">
                <a:ea typeface="굴림" pitchFamily="50" charset="-127"/>
              </a:rPr>
              <a:t>Fname</a:t>
            </a:r>
            <a:r>
              <a:rPr lang="en-US" altLang="ko-KR" sz="1800" dirty="0">
                <a:ea typeface="굴림" pitchFamily="50" charset="-127"/>
              </a:rPr>
              <a:t>, </a:t>
            </a:r>
            <a:r>
              <a:rPr lang="en-US" altLang="ko-KR" sz="1800" dirty="0" err="1">
                <a:ea typeface="굴림" pitchFamily="50" charset="-127"/>
              </a:rPr>
              <a:t>Lname</a:t>
            </a:r>
            <a:r>
              <a:rPr lang="en-US" altLang="ko-KR" sz="1800" dirty="0">
                <a:ea typeface="굴림" pitchFamily="50" charset="-127"/>
              </a:rPr>
              <a:t>, Address </a:t>
            </a:r>
          </a:p>
          <a:p>
            <a:pPr marL="457200" lvl="1" indent="0" eaLnBrk="1" hangingPunct="1">
              <a:lnSpc>
                <a:spcPts val="1900"/>
              </a:lnSpc>
              <a:buNone/>
              <a:defRPr/>
            </a:pPr>
            <a:r>
              <a:rPr lang="en-US" altLang="ko-KR" sz="1800" b="1" dirty="0">
                <a:ea typeface="굴림" pitchFamily="50" charset="-127"/>
              </a:rPr>
              <a:t>          FROM   </a:t>
            </a:r>
            <a:r>
              <a:rPr lang="en-US" altLang="ko-KR" sz="1800" dirty="0">
                <a:ea typeface="굴림" pitchFamily="50" charset="-127"/>
              </a:rPr>
              <a:t>EMP, DEPART</a:t>
            </a:r>
          </a:p>
          <a:p>
            <a:pPr marL="457200" lvl="1" indent="0" eaLnBrk="1" hangingPunct="1">
              <a:lnSpc>
                <a:spcPts val="1900"/>
              </a:lnSpc>
              <a:buNone/>
              <a:defRPr/>
            </a:pPr>
            <a:r>
              <a:rPr lang="en-US" altLang="ko-KR" sz="1800" b="1" dirty="0">
                <a:ea typeface="굴림" pitchFamily="50" charset="-127"/>
              </a:rPr>
              <a:t>          WHERE  </a:t>
            </a:r>
            <a:r>
              <a:rPr lang="en-US" altLang="ko-KR" sz="1800" dirty="0" err="1">
                <a:solidFill>
                  <a:srgbClr val="3333FF"/>
                </a:solidFill>
                <a:ea typeface="굴림" pitchFamily="50" charset="-127"/>
              </a:rPr>
              <a:t>Dno</a:t>
            </a:r>
            <a:r>
              <a:rPr lang="en-US" altLang="ko-KR" sz="1800" dirty="0">
                <a:solidFill>
                  <a:srgbClr val="3333FF"/>
                </a:solidFill>
                <a:ea typeface="굴림" pitchFamily="50" charset="-127"/>
              </a:rPr>
              <a:t>=</a:t>
            </a:r>
            <a:r>
              <a:rPr lang="en-US" altLang="ko-KR" sz="1800" dirty="0" err="1">
                <a:solidFill>
                  <a:srgbClr val="3333FF"/>
                </a:solidFill>
                <a:ea typeface="굴림" pitchFamily="50" charset="-127"/>
              </a:rPr>
              <a:t>Dnumber</a:t>
            </a:r>
            <a:r>
              <a:rPr lang="en-US" altLang="ko-KR" sz="1800" dirty="0">
                <a:ea typeface="굴림" pitchFamily="50" charset="-127"/>
              </a:rPr>
              <a:t> </a:t>
            </a:r>
            <a:r>
              <a:rPr lang="en-US" altLang="ko-KR" sz="1800" b="1" dirty="0">
                <a:ea typeface="굴림" pitchFamily="50" charset="-127"/>
              </a:rPr>
              <a:t>AND </a:t>
            </a:r>
            <a:r>
              <a:rPr lang="en-US" altLang="ko-KR" sz="1800" dirty="0" err="1">
                <a:solidFill>
                  <a:srgbClr val="FF0000"/>
                </a:solidFill>
                <a:ea typeface="굴림" pitchFamily="50" charset="-127"/>
              </a:rPr>
              <a:t>Dname</a:t>
            </a:r>
            <a:r>
              <a:rPr lang="en-US" altLang="ko-KR" sz="1800" dirty="0">
                <a:solidFill>
                  <a:srgbClr val="FF0000"/>
                </a:solidFill>
                <a:ea typeface="굴림" pitchFamily="50" charset="-127"/>
              </a:rPr>
              <a:t>=‘Research’</a:t>
            </a:r>
            <a:r>
              <a:rPr lang="en-US" altLang="ko-KR" sz="1800" dirty="0">
                <a:ea typeface="굴림" pitchFamily="50" charset="-127"/>
              </a:rPr>
              <a:t>;</a:t>
            </a:r>
          </a:p>
          <a:p>
            <a:pPr lvl="1">
              <a:lnSpc>
                <a:spcPts val="1900"/>
              </a:lnSpc>
            </a:pPr>
            <a:r>
              <a:rPr lang="en-US" altLang="ko-KR" sz="1800" dirty="0"/>
              <a:t>Q1A: </a:t>
            </a:r>
            <a:r>
              <a:rPr lang="en-US" altLang="ko-KR" sz="1800" b="1" dirty="0"/>
              <a:t>SELECT </a:t>
            </a:r>
            <a:r>
              <a:rPr lang="en-US" altLang="ko-KR" sz="1800" dirty="0" err="1"/>
              <a:t>Fname</a:t>
            </a:r>
            <a:r>
              <a:rPr lang="en-US" altLang="ko-KR" sz="1800" dirty="0"/>
              <a:t>, </a:t>
            </a:r>
            <a:r>
              <a:rPr lang="en-US" altLang="ko-KR" sz="1800" dirty="0" err="1"/>
              <a:t>Lname</a:t>
            </a:r>
            <a:r>
              <a:rPr lang="en-US" altLang="ko-KR" sz="1800" dirty="0"/>
              <a:t>, Address</a:t>
            </a:r>
          </a:p>
          <a:p>
            <a:pPr marL="0" indent="0">
              <a:lnSpc>
                <a:spcPts val="1900"/>
              </a:lnSpc>
              <a:buNone/>
            </a:pPr>
            <a:r>
              <a:rPr lang="en-US" altLang="ko-KR" sz="1800" b="1" dirty="0"/>
              <a:t>                FROM  </a:t>
            </a:r>
            <a:r>
              <a:rPr lang="en-US" altLang="ko-KR" sz="1800" dirty="0"/>
              <a:t>(</a:t>
            </a:r>
            <a:r>
              <a:rPr lang="en-US" altLang="ko-KR" sz="1800" u="sng" dirty="0"/>
              <a:t>EMP </a:t>
            </a:r>
            <a:r>
              <a:rPr lang="en-US" altLang="ko-KR" sz="1800" b="1" u="sng" dirty="0"/>
              <a:t>JOIN </a:t>
            </a:r>
            <a:r>
              <a:rPr lang="en-US" altLang="ko-KR" sz="1800" u="sng" dirty="0"/>
              <a:t>DEPART </a:t>
            </a:r>
            <a:r>
              <a:rPr lang="en-US" altLang="ko-KR" sz="1800" b="1" u="sng" dirty="0"/>
              <a:t>ON </a:t>
            </a:r>
            <a:r>
              <a:rPr lang="en-US" altLang="ko-KR" sz="1800" u="sng" dirty="0" err="1">
                <a:solidFill>
                  <a:srgbClr val="3333FF"/>
                </a:solidFill>
              </a:rPr>
              <a:t>Dno</a:t>
            </a:r>
            <a:r>
              <a:rPr lang="en-US" altLang="ko-KR" sz="1800" u="sng" dirty="0">
                <a:solidFill>
                  <a:srgbClr val="3333FF"/>
                </a:solidFill>
              </a:rPr>
              <a:t>=</a:t>
            </a:r>
            <a:r>
              <a:rPr lang="en-US" altLang="ko-KR" sz="1800" u="sng" dirty="0" err="1">
                <a:solidFill>
                  <a:srgbClr val="3333FF"/>
                </a:solidFill>
              </a:rPr>
              <a:t>Dnumber</a:t>
            </a:r>
            <a:r>
              <a:rPr lang="en-US" altLang="ko-KR" sz="1800" dirty="0"/>
              <a:t>)</a:t>
            </a:r>
          </a:p>
          <a:p>
            <a:pPr marL="0" indent="0">
              <a:lnSpc>
                <a:spcPts val="1900"/>
              </a:lnSpc>
              <a:buNone/>
            </a:pPr>
            <a:r>
              <a:rPr lang="en-US" altLang="ko-KR" sz="1800" b="1" dirty="0"/>
              <a:t>                WHERE </a:t>
            </a:r>
            <a:r>
              <a:rPr lang="en-US" altLang="ko-KR" sz="1800" dirty="0" err="1">
                <a:solidFill>
                  <a:srgbClr val="FF0000"/>
                </a:solidFill>
              </a:rPr>
              <a:t>Dname</a:t>
            </a:r>
            <a:r>
              <a:rPr lang="en-US" altLang="ko-KR" sz="1800" dirty="0">
                <a:solidFill>
                  <a:srgbClr val="FF0000"/>
                </a:solidFill>
              </a:rPr>
              <a:t>=‘Research’</a:t>
            </a:r>
            <a:r>
              <a:rPr lang="en-US" altLang="ko-KR" sz="1800" dirty="0"/>
              <a:t>;</a:t>
            </a:r>
          </a:p>
          <a:p>
            <a:pPr eaLnBrk="1" hangingPunct="1">
              <a:lnSpc>
                <a:spcPts val="1900"/>
              </a:lnSpc>
              <a:defRPr/>
            </a:pPr>
            <a:r>
              <a:rPr lang="en-US" altLang="ko-KR" sz="2000" b="1" dirty="0">
                <a:ea typeface="굴림" pitchFamily="50" charset="-127"/>
              </a:rPr>
              <a:t>Multiway join</a:t>
            </a:r>
          </a:p>
          <a:p>
            <a:pPr lvl="1" eaLnBrk="1" hangingPunct="1">
              <a:lnSpc>
                <a:spcPts val="1900"/>
              </a:lnSpc>
              <a:defRPr/>
            </a:pPr>
            <a:r>
              <a:rPr lang="en-US" altLang="ko-KR" sz="1800" spc="-90" dirty="0">
                <a:ea typeface="굴림" pitchFamily="50" charset="-127"/>
              </a:rPr>
              <a:t>Can nest join specifications; that is, one of the tables in a join may itself be a joined table</a:t>
            </a:r>
          </a:p>
          <a:p>
            <a:pPr lvl="1" eaLnBrk="1" hangingPunct="1">
              <a:lnSpc>
                <a:spcPts val="1900"/>
              </a:lnSpc>
              <a:defRPr/>
            </a:pPr>
            <a:r>
              <a:rPr lang="en-US" altLang="ko-KR" sz="1800" spc="-30" dirty="0">
                <a:ea typeface="굴림" pitchFamily="50" charset="-127"/>
              </a:rPr>
              <a:t>Allows the specification of the join of three or more tables as a single joined table</a:t>
            </a:r>
            <a:endParaRPr lang="en-US" altLang="ko-KR" sz="2000" b="1" spc="-30" dirty="0">
              <a:ea typeface="굴림" pitchFamily="50" charset="-127"/>
            </a:endParaRPr>
          </a:p>
          <a:p>
            <a:pPr eaLnBrk="1" hangingPunct="1">
              <a:lnSpc>
                <a:spcPts val="1900"/>
              </a:lnSpc>
              <a:defRPr/>
            </a:pPr>
            <a:r>
              <a:rPr lang="en-US" altLang="ko-KR" sz="2000" b="1" spc="-60" dirty="0">
                <a:ea typeface="굴림" pitchFamily="50" charset="-127"/>
              </a:rPr>
              <a:t>Query 2: For every </a:t>
            </a:r>
            <a:r>
              <a:rPr lang="en-US" altLang="ko-KR" sz="2000" b="1" spc="-60" dirty="0">
                <a:solidFill>
                  <a:srgbClr val="FF0000"/>
                </a:solidFill>
                <a:ea typeface="굴림" pitchFamily="50" charset="-127"/>
              </a:rPr>
              <a:t>project located in ‘Stafford’</a:t>
            </a:r>
            <a:r>
              <a:rPr lang="en-US" altLang="ko-KR" sz="2000" b="1" spc="-60" dirty="0">
                <a:ea typeface="굴림" pitchFamily="50" charset="-127"/>
              </a:rPr>
              <a:t>, list the project number, the controlling department number, and the department manager’s last name</a:t>
            </a:r>
          </a:p>
          <a:p>
            <a:pPr lvl="1" eaLnBrk="1" hangingPunct="1">
              <a:lnSpc>
                <a:spcPts val="1900"/>
              </a:lnSpc>
              <a:defRPr/>
            </a:pPr>
            <a:r>
              <a:rPr lang="en-US" altLang="ko-KR" sz="1800" dirty="0">
                <a:ea typeface="굴림" pitchFamily="50" charset="-127"/>
              </a:rPr>
              <a:t>Q2:  </a:t>
            </a:r>
            <a:r>
              <a:rPr lang="en-US" altLang="ko-KR" sz="1800" b="1" dirty="0">
                <a:ea typeface="굴림" pitchFamily="50" charset="-127"/>
              </a:rPr>
              <a:t>SELECT </a:t>
            </a:r>
            <a:r>
              <a:rPr lang="en-US" altLang="ko-KR" sz="1800" dirty="0" err="1">
                <a:ea typeface="굴림" pitchFamily="50" charset="-127"/>
              </a:rPr>
              <a:t>Pnumber</a:t>
            </a:r>
            <a:r>
              <a:rPr lang="en-US" altLang="ko-KR" sz="1800" dirty="0">
                <a:ea typeface="굴림" pitchFamily="50" charset="-127"/>
              </a:rPr>
              <a:t>, </a:t>
            </a:r>
            <a:r>
              <a:rPr lang="en-US" altLang="ko-KR" sz="1800" dirty="0" err="1">
                <a:ea typeface="굴림" pitchFamily="50" charset="-127"/>
              </a:rPr>
              <a:t>Dnum</a:t>
            </a:r>
            <a:r>
              <a:rPr lang="en-US" altLang="ko-KR" sz="1800" dirty="0">
                <a:ea typeface="굴림" pitchFamily="50" charset="-127"/>
              </a:rPr>
              <a:t>, </a:t>
            </a:r>
            <a:r>
              <a:rPr lang="en-US" altLang="ko-KR" sz="1800" dirty="0" err="1">
                <a:ea typeface="굴림" pitchFamily="50" charset="-127"/>
              </a:rPr>
              <a:t>Lname</a:t>
            </a:r>
            <a:r>
              <a:rPr lang="en-US" altLang="ko-KR" sz="1800" dirty="0">
                <a:ea typeface="굴림" pitchFamily="50" charset="-127"/>
              </a:rPr>
              <a:t> </a:t>
            </a:r>
            <a:r>
              <a:rPr lang="en-US" altLang="ko-KR" sz="1800" b="1" dirty="0">
                <a:ea typeface="굴림" pitchFamily="50" charset="-127"/>
              </a:rPr>
              <a:t>FROM </a:t>
            </a:r>
            <a:r>
              <a:rPr lang="en-US" altLang="ko-KR" sz="1800" dirty="0">
                <a:ea typeface="굴림" pitchFamily="50" charset="-127"/>
              </a:rPr>
              <a:t>PROJ, DEPART, EMP</a:t>
            </a:r>
          </a:p>
          <a:p>
            <a:pPr marL="457200" lvl="1" indent="0" eaLnBrk="1" hangingPunct="1">
              <a:lnSpc>
                <a:spcPts val="1900"/>
              </a:lnSpc>
              <a:buNone/>
              <a:defRPr/>
            </a:pPr>
            <a:r>
              <a:rPr lang="en-US" altLang="ko-KR" sz="1800" b="1" dirty="0">
                <a:ea typeface="굴림" pitchFamily="50" charset="-127"/>
              </a:rPr>
              <a:t>          </a:t>
            </a:r>
            <a:r>
              <a:rPr lang="en-US" altLang="ko-KR" sz="1800" b="1" spc="-20" dirty="0">
                <a:ea typeface="굴림" pitchFamily="50" charset="-127"/>
              </a:rPr>
              <a:t>WHERE  </a:t>
            </a:r>
            <a:r>
              <a:rPr lang="en-US" altLang="ko-KR" sz="1800" spc="-20" dirty="0" err="1">
                <a:solidFill>
                  <a:srgbClr val="3333FF"/>
                </a:solidFill>
                <a:ea typeface="굴림" pitchFamily="50" charset="-127"/>
              </a:rPr>
              <a:t>Dnum</a:t>
            </a:r>
            <a:r>
              <a:rPr lang="en-US" altLang="ko-KR" sz="1800" spc="-20" dirty="0">
                <a:solidFill>
                  <a:srgbClr val="3333FF"/>
                </a:solidFill>
                <a:ea typeface="굴림" pitchFamily="50" charset="-127"/>
              </a:rPr>
              <a:t>=</a:t>
            </a:r>
            <a:r>
              <a:rPr lang="en-US" altLang="ko-KR" sz="1800" spc="-20" dirty="0" err="1">
                <a:solidFill>
                  <a:srgbClr val="3333FF"/>
                </a:solidFill>
                <a:ea typeface="굴림" pitchFamily="50" charset="-127"/>
              </a:rPr>
              <a:t>Dnumber</a:t>
            </a:r>
            <a:r>
              <a:rPr lang="en-US" altLang="ko-KR" sz="1800" b="1" spc="-20" dirty="0">
                <a:solidFill>
                  <a:srgbClr val="3333FF"/>
                </a:solidFill>
                <a:ea typeface="굴림" pitchFamily="50" charset="-127"/>
              </a:rPr>
              <a:t> </a:t>
            </a:r>
            <a:r>
              <a:rPr lang="en-US" altLang="ko-KR" sz="1800" b="1" spc="-20" dirty="0">
                <a:ea typeface="굴림" pitchFamily="50" charset="-127"/>
              </a:rPr>
              <a:t>AND</a:t>
            </a:r>
            <a:r>
              <a:rPr lang="en-US" altLang="ko-KR" sz="1800" b="1" spc="-20" dirty="0">
                <a:solidFill>
                  <a:srgbClr val="3333FF"/>
                </a:solidFill>
                <a:ea typeface="굴림" pitchFamily="50" charset="-127"/>
              </a:rPr>
              <a:t> </a:t>
            </a:r>
            <a:r>
              <a:rPr lang="en-US" altLang="ko-KR" sz="1800" spc="-20" dirty="0" err="1">
                <a:solidFill>
                  <a:srgbClr val="3333FF"/>
                </a:solidFill>
                <a:ea typeface="굴림" pitchFamily="50" charset="-127"/>
              </a:rPr>
              <a:t>Mgr_ssn</a:t>
            </a:r>
            <a:r>
              <a:rPr lang="en-US" altLang="ko-KR" sz="1800" spc="-20" dirty="0">
                <a:solidFill>
                  <a:srgbClr val="3333FF"/>
                </a:solidFill>
                <a:ea typeface="굴림" pitchFamily="50" charset="-127"/>
              </a:rPr>
              <a:t>=</a:t>
            </a:r>
            <a:r>
              <a:rPr lang="en-US" altLang="ko-KR" sz="1800" spc="-20" dirty="0" err="1">
                <a:solidFill>
                  <a:srgbClr val="3333FF"/>
                </a:solidFill>
                <a:ea typeface="굴림" pitchFamily="50" charset="-127"/>
              </a:rPr>
              <a:t>Ssn</a:t>
            </a:r>
            <a:r>
              <a:rPr lang="en-US" altLang="ko-KR" sz="1800" b="1" spc="-20" dirty="0">
                <a:solidFill>
                  <a:srgbClr val="3333FF"/>
                </a:solidFill>
                <a:ea typeface="굴림" pitchFamily="50" charset="-127"/>
              </a:rPr>
              <a:t> </a:t>
            </a:r>
            <a:r>
              <a:rPr lang="en-US" altLang="ko-KR" sz="1800" b="1" spc="-20" dirty="0">
                <a:ea typeface="굴림" pitchFamily="50" charset="-127"/>
              </a:rPr>
              <a:t>AND</a:t>
            </a:r>
            <a:r>
              <a:rPr lang="en-US" altLang="ko-KR" sz="1800" b="1" spc="-20" dirty="0">
                <a:solidFill>
                  <a:srgbClr val="FF0000"/>
                </a:solidFill>
                <a:ea typeface="굴림" pitchFamily="50" charset="-127"/>
              </a:rPr>
              <a:t> </a:t>
            </a:r>
            <a:r>
              <a:rPr lang="en-US" altLang="ko-KR" sz="1800" spc="-20" dirty="0" err="1">
                <a:solidFill>
                  <a:srgbClr val="FF0000"/>
                </a:solidFill>
                <a:ea typeface="굴림" pitchFamily="50" charset="-127"/>
              </a:rPr>
              <a:t>Plocation</a:t>
            </a:r>
            <a:r>
              <a:rPr lang="en-US" altLang="ko-KR" sz="1800" spc="-20" dirty="0">
                <a:solidFill>
                  <a:srgbClr val="FF0000"/>
                </a:solidFill>
                <a:ea typeface="굴림" pitchFamily="50" charset="-127"/>
              </a:rPr>
              <a:t>=‘Stafford’</a:t>
            </a:r>
            <a:r>
              <a:rPr lang="en-US" altLang="ko-KR" sz="1800" spc="-20" dirty="0">
                <a:ea typeface="굴림" pitchFamily="50" charset="-127"/>
              </a:rPr>
              <a:t>;</a:t>
            </a:r>
            <a:endParaRPr lang="en-US" altLang="ko-KR" sz="2000" b="1" dirty="0">
              <a:ea typeface="굴림" pitchFamily="50" charset="-127"/>
            </a:endParaRPr>
          </a:p>
          <a:p>
            <a:pPr lvl="1" eaLnBrk="1" hangingPunct="1">
              <a:lnSpc>
                <a:spcPts val="1900"/>
              </a:lnSpc>
              <a:defRPr/>
            </a:pPr>
            <a:r>
              <a:rPr lang="en-US" altLang="ko-KR" sz="1800" dirty="0">
                <a:ea typeface="굴림" pitchFamily="50" charset="-127"/>
              </a:rPr>
              <a:t>Q2A: </a:t>
            </a:r>
            <a:r>
              <a:rPr lang="en-US" altLang="ko-KR" sz="1800" b="1" dirty="0">
                <a:ea typeface="굴림" pitchFamily="50" charset="-127"/>
              </a:rPr>
              <a:t>SELECT </a:t>
            </a:r>
            <a:r>
              <a:rPr lang="en-US" altLang="ko-KR" sz="1800" dirty="0" err="1">
                <a:ea typeface="굴림" pitchFamily="50" charset="-127"/>
              </a:rPr>
              <a:t>Pnumber</a:t>
            </a:r>
            <a:r>
              <a:rPr lang="en-US" altLang="ko-KR" sz="1800" dirty="0">
                <a:ea typeface="굴림" pitchFamily="50" charset="-127"/>
              </a:rPr>
              <a:t>, </a:t>
            </a:r>
            <a:r>
              <a:rPr lang="en-US" altLang="ko-KR" sz="1800" dirty="0" err="1">
                <a:ea typeface="굴림" pitchFamily="50" charset="-127"/>
              </a:rPr>
              <a:t>Dname</a:t>
            </a:r>
            <a:r>
              <a:rPr lang="en-US" altLang="ko-KR" sz="1800" dirty="0">
                <a:ea typeface="굴림" pitchFamily="50" charset="-127"/>
              </a:rPr>
              <a:t>, </a:t>
            </a:r>
            <a:r>
              <a:rPr lang="en-US" altLang="ko-KR" sz="1800" dirty="0" err="1">
                <a:ea typeface="굴림" pitchFamily="50" charset="-127"/>
              </a:rPr>
              <a:t>Lname</a:t>
            </a:r>
            <a:endParaRPr lang="en-US" altLang="ko-KR" sz="1800" dirty="0">
              <a:ea typeface="굴림" pitchFamily="50" charset="-127"/>
            </a:endParaRPr>
          </a:p>
          <a:p>
            <a:pPr marL="457200" lvl="1" indent="0" eaLnBrk="1" hangingPunct="1">
              <a:lnSpc>
                <a:spcPts val="1900"/>
              </a:lnSpc>
              <a:buNone/>
              <a:defRPr/>
            </a:pPr>
            <a:r>
              <a:rPr lang="en-US" altLang="ko-KR" sz="1800" b="1" dirty="0">
                <a:ea typeface="굴림" pitchFamily="50" charset="-127"/>
              </a:rPr>
              <a:t>           </a:t>
            </a:r>
            <a:r>
              <a:rPr lang="en-US" altLang="ko-KR" sz="1800" b="1" spc="-80" dirty="0">
                <a:ea typeface="굴림" pitchFamily="50" charset="-127"/>
              </a:rPr>
              <a:t>FROM </a:t>
            </a:r>
            <a:r>
              <a:rPr lang="en-US" altLang="ko-KR" sz="1800" spc="-80" dirty="0">
                <a:ea typeface="굴림" pitchFamily="50" charset="-127"/>
              </a:rPr>
              <a:t>((</a:t>
            </a:r>
            <a:r>
              <a:rPr lang="en-US" altLang="ko-KR" sz="1800" u="sng" spc="-80" dirty="0">
                <a:ea typeface="굴림" pitchFamily="50" charset="-127"/>
              </a:rPr>
              <a:t>PROJ </a:t>
            </a:r>
            <a:r>
              <a:rPr lang="en-US" altLang="ko-KR" sz="1800" b="1" u="sng" spc="-80" dirty="0">
                <a:ea typeface="굴림" pitchFamily="50" charset="-127"/>
              </a:rPr>
              <a:t>JOIN</a:t>
            </a:r>
            <a:r>
              <a:rPr lang="en-US" altLang="ko-KR" sz="1800" u="sng" spc="-80" dirty="0">
                <a:ea typeface="굴림" pitchFamily="50" charset="-127"/>
              </a:rPr>
              <a:t> DEPART </a:t>
            </a:r>
            <a:r>
              <a:rPr lang="en-US" altLang="ko-KR" sz="1800" b="1" u="sng" spc="-80" dirty="0">
                <a:ea typeface="굴림" pitchFamily="50" charset="-127"/>
              </a:rPr>
              <a:t>ON</a:t>
            </a:r>
            <a:r>
              <a:rPr lang="en-US" altLang="ko-KR" sz="1800" u="sng" spc="-80" dirty="0">
                <a:ea typeface="굴림" pitchFamily="50" charset="-127"/>
              </a:rPr>
              <a:t> </a:t>
            </a:r>
            <a:r>
              <a:rPr lang="en-US" altLang="ko-KR" sz="1800" u="sng" spc="-80" dirty="0" err="1">
                <a:solidFill>
                  <a:srgbClr val="3333FF"/>
                </a:solidFill>
                <a:ea typeface="굴림" pitchFamily="50" charset="-127"/>
              </a:rPr>
              <a:t>Dnum</a:t>
            </a:r>
            <a:r>
              <a:rPr lang="en-US" altLang="ko-KR" sz="1800" u="sng" spc="-80" dirty="0">
                <a:solidFill>
                  <a:srgbClr val="3333FF"/>
                </a:solidFill>
                <a:ea typeface="굴림" pitchFamily="50" charset="-127"/>
              </a:rPr>
              <a:t>=</a:t>
            </a:r>
            <a:r>
              <a:rPr lang="en-US" altLang="ko-KR" sz="1800" u="sng" spc="-80" dirty="0" err="1">
                <a:solidFill>
                  <a:srgbClr val="3333FF"/>
                </a:solidFill>
                <a:ea typeface="굴림" pitchFamily="50" charset="-127"/>
              </a:rPr>
              <a:t>Dnumber</a:t>
            </a:r>
            <a:r>
              <a:rPr lang="en-US" altLang="ko-KR" sz="1800" u="sng" spc="-80" dirty="0">
                <a:ea typeface="굴림" pitchFamily="50" charset="-127"/>
              </a:rPr>
              <a:t>)</a:t>
            </a:r>
            <a:r>
              <a:rPr lang="en-US" altLang="ko-KR" sz="1800" u="sng" spc="-80" dirty="0">
                <a:solidFill>
                  <a:srgbClr val="800000"/>
                </a:solidFill>
                <a:ea typeface="굴림" pitchFamily="50" charset="-127"/>
              </a:rPr>
              <a:t> </a:t>
            </a:r>
            <a:r>
              <a:rPr lang="en-US" altLang="ko-KR" sz="1800" b="1" u="sng" spc="-80" dirty="0">
                <a:ea typeface="굴림" pitchFamily="50" charset="-127"/>
              </a:rPr>
              <a:t>JOIN</a:t>
            </a:r>
            <a:r>
              <a:rPr lang="en-US" altLang="ko-KR" sz="1800" u="sng" spc="-80" dirty="0">
                <a:ea typeface="굴림" pitchFamily="50" charset="-127"/>
              </a:rPr>
              <a:t> EMP </a:t>
            </a:r>
            <a:r>
              <a:rPr lang="en-US" altLang="ko-KR" sz="1800" b="1" u="sng" spc="-80" dirty="0">
                <a:ea typeface="굴림" pitchFamily="50" charset="-127"/>
              </a:rPr>
              <a:t>ON</a:t>
            </a:r>
            <a:r>
              <a:rPr lang="en-US" altLang="ko-KR" sz="1800" u="sng" spc="-80" dirty="0">
                <a:ea typeface="굴림" pitchFamily="50" charset="-127"/>
              </a:rPr>
              <a:t> </a:t>
            </a:r>
            <a:r>
              <a:rPr lang="en-US" altLang="ko-KR" sz="1800" u="sng" spc="-80" dirty="0" err="1">
                <a:solidFill>
                  <a:srgbClr val="3333FF"/>
                </a:solidFill>
                <a:ea typeface="굴림" pitchFamily="50" charset="-127"/>
              </a:rPr>
              <a:t>Mgr_ssn</a:t>
            </a:r>
            <a:r>
              <a:rPr lang="en-US" altLang="ko-KR" sz="1800" u="sng" spc="-80" dirty="0">
                <a:solidFill>
                  <a:srgbClr val="3333FF"/>
                </a:solidFill>
                <a:ea typeface="굴림" pitchFamily="50" charset="-127"/>
              </a:rPr>
              <a:t>=</a:t>
            </a:r>
            <a:r>
              <a:rPr lang="en-US" altLang="ko-KR" sz="1800" u="sng" spc="-80" dirty="0" err="1">
                <a:solidFill>
                  <a:srgbClr val="3333FF"/>
                </a:solidFill>
                <a:ea typeface="굴림" pitchFamily="50" charset="-127"/>
              </a:rPr>
              <a:t>Ssn</a:t>
            </a:r>
            <a:r>
              <a:rPr lang="en-US" altLang="ko-KR" sz="1800" spc="-80" dirty="0">
                <a:ea typeface="굴림" pitchFamily="50" charset="-127"/>
              </a:rPr>
              <a:t>)</a:t>
            </a:r>
          </a:p>
          <a:p>
            <a:pPr marL="457200" lvl="1" indent="0" eaLnBrk="1" hangingPunct="1">
              <a:lnSpc>
                <a:spcPts val="1900"/>
              </a:lnSpc>
              <a:buNone/>
              <a:defRPr/>
            </a:pPr>
            <a:r>
              <a:rPr lang="en-US" altLang="ko-KR" sz="1800" b="1" dirty="0">
                <a:ea typeface="굴림" pitchFamily="50" charset="-127"/>
              </a:rPr>
              <a:t>           WHERE </a:t>
            </a:r>
            <a:r>
              <a:rPr lang="en-US" altLang="ko-KR" sz="1800" dirty="0">
                <a:solidFill>
                  <a:srgbClr val="FF0000"/>
                </a:solidFill>
                <a:ea typeface="굴림" pitchFamily="50" charset="-127"/>
              </a:rPr>
              <a:t>'</a:t>
            </a:r>
            <a:r>
              <a:rPr lang="en-US" altLang="ko-KR" sz="1800" dirty="0" err="1">
                <a:solidFill>
                  <a:srgbClr val="FF0000"/>
                </a:solidFill>
                <a:ea typeface="굴림" pitchFamily="50" charset="-127"/>
              </a:rPr>
              <a:t>Plocation</a:t>
            </a:r>
            <a:r>
              <a:rPr lang="en-US" altLang="ko-KR" sz="1800" dirty="0">
                <a:solidFill>
                  <a:srgbClr val="FF0000"/>
                </a:solidFill>
                <a:ea typeface="굴림" pitchFamily="50" charset="-127"/>
              </a:rPr>
              <a:t>='Stafford'</a:t>
            </a:r>
            <a:r>
              <a:rPr lang="en-US" altLang="ko-KR" sz="1800" dirty="0">
                <a:ea typeface="굴림" pitchFamily="50" charset="-127"/>
              </a:rPr>
              <a:t>; </a:t>
            </a:r>
          </a:p>
          <a:p>
            <a:pPr marL="0" indent="0">
              <a:buNone/>
            </a:pPr>
            <a:endParaRPr lang="en-US" altLang="ko-KR" sz="1800" dirty="0">
              <a:ea typeface="굴림" pitchFamily="50" charset="-127"/>
            </a:endParaRPr>
          </a:p>
          <a:p>
            <a:endParaRPr lang="en-US" altLang="ko-KR" sz="2000" dirty="0"/>
          </a:p>
          <a:p>
            <a:endParaRPr lang="ko-KR" altLang="en-US" dirty="0"/>
          </a:p>
        </p:txBody>
      </p:sp>
      <p:sp>
        <p:nvSpPr>
          <p:cNvPr id="4" name="Rectangle 6"/>
          <p:cNvSpPr>
            <a:spLocks noChangeArrowheads="1"/>
          </p:cNvSpPr>
          <p:nvPr/>
        </p:nvSpPr>
        <p:spPr bwMode="auto">
          <a:xfrm>
            <a:off x="381000" y="0"/>
            <a:ext cx="8382000" cy="6858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spcBef>
                <a:spcPct val="20000"/>
              </a:spcBef>
              <a:buClr>
                <a:srgbClr val="660066"/>
              </a:buClr>
              <a:buSzTx/>
              <a:buFont typeface="Times New Roman" pitchFamily="18" charset="0"/>
              <a:buNone/>
              <a:defRPr/>
            </a:pPr>
            <a:r>
              <a:rPr lang="en-US" altLang="ko-KR" sz="3000" b="1" dirty="0">
                <a:solidFill>
                  <a:srgbClr val="00B0F0"/>
                </a:solidFill>
                <a:latin typeface="+mj-lt"/>
                <a:ea typeface="굴림" charset="-127"/>
              </a:rPr>
              <a:t>7.1.6 Joined Tables in SQL</a:t>
            </a:r>
            <a:endParaRPr kumimoji="1" lang="en-US" altLang="ko-KR" sz="3000" b="1" dirty="0">
              <a:solidFill>
                <a:srgbClr val="00B0F0"/>
              </a:solidFill>
              <a:latin typeface="+mj-lt"/>
              <a:ea typeface="신명조" charset="-127"/>
            </a:endParaRPr>
          </a:p>
        </p:txBody>
      </p:sp>
    </p:spTree>
    <p:extLst>
      <p:ext uri="{BB962C8B-B14F-4D97-AF65-F5344CB8AC3E}">
        <p14:creationId xmlns:p14="http://schemas.microsoft.com/office/powerpoint/2010/main" val="2496196735"/>
      </p:ext>
    </p:extLst>
  </p:cSld>
  <p:clrMapOvr>
    <a:masterClrMapping/>
  </p:clrMapOvr>
  <mc:AlternateContent xmlns:mc="http://schemas.openxmlformats.org/markup-compatibility/2006" xmlns:p14="http://schemas.microsoft.com/office/powerpoint/2010/main">
    <mc:Choice Requires="p14">
      <p:transition spd="slow" p14:dur="2000" advTm="119075"/>
    </mc:Choice>
    <mc:Fallback xmlns="">
      <p:transition spd="slow" advTm="11907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1" y="838200"/>
            <a:ext cx="9143999" cy="6096000"/>
          </a:xfrm>
        </p:spPr>
        <p:txBody>
          <a:bodyPr/>
          <a:lstStyle/>
          <a:p>
            <a:pPr eaLnBrk="1" hangingPunct="1">
              <a:lnSpc>
                <a:spcPts val="1700"/>
              </a:lnSpc>
              <a:defRPr/>
            </a:pPr>
            <a:r>
              <a:rPr lang="en-US" altLang="ko-KR" sz="2000" b="1" dirty="0">
                <a:ea typeface="굴림" pitchFamily="50" charset="-127"/>
              </a:rPr>
              <a:t>Joined table (or joined relation)</a:t>
            </a:r>
          </a:p>
          <a:p>
            <a:pPr lvl="1" eaLnBrk="1" hangingPunct="1">
              <a:lnSpc>
                <a:spcPts val="1700"/>
              </a:lnSpc>
              <a:defRPr/>
            </a:pPr>
            <a:r>
              <a:rPr lang="en-US" altLang="ko-KR" sz="1800" dirty="0">
                <a:ea typeface="굴림" pitchFamily="50" charset="-127"/>
              </a:rPr>
              <a:t>Permits users to specify a table resulting from a join operation in the FROM clause of a query</a:t>
            </a:r>
          </a:p>
          <a:p>
            <a:pPr lvl="1" eaLnBrk="1" hangingPunct="1">
              <a:lnSpc>
                <a:spcPts val="1700"/>
              </a:lnSpc>
              <a:defRPr/>
            </a:pPr>
            <a:r>
              <a:rPr lang="en-US" altLang="ko-KR" sz="1800" spc="-50" dirty="0">
                <a:ea typeface="굴림" pitchFamily="50" charset="-127"/>
              </a:rPr>
              <a:t>This construct may be easier to comprehend than mixing together all the join and select conditions in the WHERE clause</a:t>
            </a:r>
            <a:endParaRPr lang="en-US" altLang="ko-KR" sz="2000" b="1" dirty="0">
              <a:ea typeface="굴림" pitchFamily="50" charset="-127"/>
            </a:endParaRPr>
          </a:p>
          <a:p>
            <a:pPr eaLnBrk="1" hangingPunct="1">
              <a:lnSpc>
                <a:spcPts val="1700"/>
              </a:lnSpc>
              <a:defRPr/>
            </a:pPr>
            <a:r>
              <a:rPr lang="en-US" altLang="ko-KR" sz="2000" b="1" dirty="0">
                <a:ea typeface="굴림" pitchFamily="50" charset="-127"/>
              </a:rPr>
              <a:t>THETA JOIN </a:t>
            </a:r>
          </a:p>
          <a:p>
            <a:pPr lvl="1" eaLnBrk="1" hangingPunct="1">
              <a:lnSpc>
                <a:spcPts val="1700"/>
              </a:lnSpc>
              <a:defRPr/>
            </a:pPr>
            <a:r>
              <a:rPr lang="en-US" altLang="ko-KR" sz="1600" i="1" dirty="0">
                <a:ea typeface="굴림" pitchFamily="50" charset="-127"/>
              </a:rPr>
              <a:t>R</a:t>
            </a:r>
            <a:r>
              <a:rPr lang="en-US" altLang="ko-KR" sz="1600" dirty="0">
                <a:ea typeface="굴림" pitchFamily="50" charset="-127"/>
              </a:rPr>
              <a:t>  </a:t>
            </a:r>
            <a:r>
              <a:rPr lang="en-US" altLang="ko-KR" sz="1600" b="1" dirty="0">
                <a:ea typeface="굴림" pitchFamily="50" charset="-127"/>
              </a:rPr>
              <a:t>JOIN</a:t>
            </a:r>
            <a:r>
              <a:rPr lang="en-US" altLang="ko-KR" sz="1600" dirty="0">
                <a:ea typeface="굴림" pitchFamily="50" charset="-127"/>
              </a:rPr>
              <a:t> </a:t>
            </a:r>
            <a:r>
              <a:rPr lang="en-US" altLang="ko-KR" sz="1600" i="1" dirty="0">
                <a:ea typeface="굴림" pitchFamily="50" charset="-127"/>
              </a:rPr>
              <a:t>S</a:t>
            </a:r>
            <a:r>
              <a:rPr lang="en-US" altLang="ko-KR" sz="1600" dirty="0">
                <a:ea typeface="굴림" pitchFamily="50" charset="-127"/>
              </a:rPr>
              <a:t> </a:t>
            </a:r>
            <a:r>
              <a:rPr lang="en-US" altLang="ko-KR" sz="1600" b="1" dirty="0">
                <a:ea typeface="굴림" pitchFamily="50" charset="-127"/>
              </a:rPr>
              <a:t>ON</a:t>
            </a:r>
            <a:r>
              <a:rPr lang="en-US" altLang="ko-KR" sz="1600" dirty="0">
                <a:ea typeface="굴림" pitchFamily="50" charset="-127"/>
              </a:rPr>
              <a:t>  (</a:t>
            </a:r>
            <a:r>
              <a:rPr lang="en-US" altLang="ko-KR" sz="1800" dirty="0"/>
              <a:t>allows for </a:t>
            </a:r>
            <a:r>
              <a:rPr lang="en-US" altLang="ko-KR" sz="1800" u="sng" dirty="0"/>
              <a:t>arbitrary comparison relationships</a:t>
            </a:r>
            <a:r>
              <a:rPr lang="en-US" altLang="ko-KR" sz="1800" dirty="0"/>
              <a:t> such as ≥ )</a:t>
            </a:r>
          </a:p>
          <a:p>
            <a:pPr lvl="1" eaLnBrk="1" hangingPunct="1">
              <a:lnSpc>
                <a:spcPts val="1700"/>
              </a:lnSpc>
              <a:defRPr/>
            </a:pPr>
            <a:r>
              <a:rPr lang="en-US" altLang="ko-KR" sz="1800" dirty="0">
                <a:ea typeface="굴림" pitchFamily="50" charset="-127"/>
              </a:rPr>
              <a:t>Query 1: Retrieves the name and address of all employees who work for the 'Research' department</a:t>
            </a:r>
          </a:p>
          <a:p>
            <a:pPr lvl="1" eaLnBrk="1" hangingPunct="1">
              <a:lnSpc>
                <a:spcPts val="1700"/>
              </a:lnSpc>
              <a:defRPr/>
            </a:pPr>
            <a:r>
              <a:rPr lang="en-US" altLang="ko-KR" sz="1800" dirty="0">
                <a:ea typeface="굴림" pitchFamily="50" charset="-127"/>
              </a:rPr>
              <a:t>Q1:  </a:t>
            </a:r>
            <a:r>
              <a:rPr lang="en-US" altLang="ko-KR" sz="1800" b="1" dirty="0">
                <a:ea typeface="굴림" pitchFamily="50" charset="-127"/>
              </a:rPr>
              <a:t>SELECT  </a:t>
            </a:r>
            <a:r>
              <a:rPr lang="en-US" altLang="ko-KR" sz="1800" dirty="0" err="1">
                <a:ea typeface="굴림" pitchFamily="50" charset="-127"/>
              </a:rPr>
              <a:t>Fname</a:t>
            </a:r>
            <a:r>
              <a:rPr lang="en-US" altLang="ko-KR" sz="1800" dirty="0">
                <a:ea typeface="굴림" pitchFamily="50" charset="-127"/>
              </a:rPr>
              <a:t>, </a:t>
            </a:r>
            <a:r>
              <a:rPr lang="en-US" altLang="ko-KR" sz="1800" dirty="0" err="1">
                <a:ea typeface="굴림" pitchFamily="50" charset="-127"/>
              </a:rPr>
              <a:t>Lname</a:t>
            </a:r>
            <a:r>
              <a:rPr lang="en-US" altLang="ko-KR" sz="1800" dirty="0">
                <a:ea typeface="굴림" pitchFamily="50" charset="-127"/>
              </a:rPr>
              <a:t>, Address</a:t>
            </a:r>
          </a:p>
          <a:p>
            <a:pPr marL="457200" lvl="1" indent="0" eaLnBrk="1" hangingPunct="1">
              <a:lnSpc>
                <a:spcPts val="1700"/>
              </a:lnSpc>
              <a:buNone/>
              <a:defRPr/>
            </a:pPr>
            <a:r>
              <a:rPr lang="en-US" altLang="ko-KR" sz="1800" b="1" dirty="0">
                <a:ea typeface="굴림" pitchFamily="50" charset="-127"/>
              </a:rPr>
              <a:t>          FROM    </a:t>
            </a:r>
            <a:r>
              <a:rPr lang="en-US" altLang="ko-KR" sz="1800" dirty="0">
                <a:ea typeface="굴림" pitchFamily="50" charset="-127"/>
              </a:rPr>
              <a:t>EMP, DEPART</a:t>
            </a:r>
          </a:p>
          <a:p>
            <a:pPr marL="457200" lvl="1" indent="0" eaLnBrk="1" hangingPunct="1">
              <a:lnSpc>
                <a:spcPts val="1700"/>
              </a:lnSpc>
              <a:buNone/>
              <a:defRPr/>
            </a:pPr>
            <a:r>
              <a:rPr lang="en-US" altLang="ko-KR" sz="1800" b="1" dirty="0">
                <a:ea typeface="굴림" pitchFamily="50" charset="-127"/>
              </a:rPr>
              <a:t>          WHERE  </a:t>
            </a:r>
            <a:r>
              <a:rPr lang="en-US" altLang="ko-KR" sz="1800" dirty="0" err="1">
                <a:solidFill>
                  <a:srgbClr val="3333FF"/>
                </a:solidFill>
                <a:ea typeface="굴림" pitchFamily="50" charset="-127"/>
              </a:rPr>
              <a:t>Dno</a:t>
            </a:r>
            <a:r>
              <a:rPr lang="en-US" altLang="ko-KR" sz="1800" dirty="0">
                <a:solidFill>
                  <a:srgbClr val="3333FF"/>
                </a:solidFill>
                <a:ea typeface="굴림" pitchFamily="50" charset="-127"/>
              </a:rPr>
              <a:t>=</a:t>
            </a:r>
            <a:r>
              <a:rPr lang="en-US" altLang="ko-KR" sz="1800" dirty="0" err="1">
                <a:solidFill>
                  <a:srgbClr val="3333FF"/>
                </a:solidFill>
                <a:ea typeface="굴림" pitchFamily="50" charset="-127"/>
              </a:rPr>
              <a:t>Dnumber</a:t>
            </a:r>
            <a:r>
              <a:rPr lang="en-US" altLang="ko-KR" sz="1800" dirty="0">
                <a:ea typeface="굴림" pitchFamily="50" charset="-127"/>
              </a:rPr>
              <a:t> </a:t>
            </a:r>
            <a:r>
              <a:rPr lang="en-US" altLang="ko-KR" sz="1800" b="1" dirty="0">
                <a:ea typeface="굴림" pitchFamily="50" charset="-127"/>
              </a:rPr>
              <a:t>AND</a:t>
            </a:r>
            <a:r>
              <a:rPr lang="en-US" altLang="ko-KR" sz="1800" dirty="0">
                <a:ea typeface="굴림" pitchFamily="50" charset="-127"/>
              </a:rPr>
              <a:t>  </a:t>
            </a:r>
            <a:r>
              <a:rPr lang="en-US" altLang="ko-KR" sz="1800" dirty="0" err="1">
                <a:solidFill>
                  <a:srgbClr val="FF0000"/>
                </a:solidFill>
                <a:ea typeface="굴림" pitchFamily="50" charset="-127"/>
              </a:rPr>
              <a:t>Dname</a:t>
            </a:r>
            <a:r>
              <a:rPr lang="en-US" altLang="ko-KR" sz="1800" dirty="0">
                <a:solidFill>
                  <a:srgbClr val="FF0000"/>
                </a:solidFill>
                <a:ea typeface="굴림" pitchFamily="50" charset="-127"/>
              </a:rPr>
              <a:t>=‘Research’</a:t>
            </a:r>
            <a:r>
              <a:rPr lang="en-US" altLang="ko-KR" sz="1800" dirty="0">
                <a:ea typeface="굴림" pitchFamily="50" charset="-127"/>
              </a:rPr>
              <a:t>;</a:t>
            </a:r>
          </a:p>
          <a:p>
            <a:pPr lvl="1" eaLnBrk="1" hangingPunct="1">
              <a:lnSpc>
                <a:spcPts val="1700"/>
              </a:lnSpc>
              <a:defRPr/>
            </a:pPr>
            <a:r>
              <a:rPr lang="en-US" altLang="ko-KR" sz="1800" dirty="0">
                <a:ea typeface="굴림" pitchFamily="50" charset="-127"/>
              </a:rPr>
              <a:t>Q1A: </a:t>
            </a:r>
            <a:r>
              <a:rPr lang="en-US" altLang="ko-KR" sz="1800" b="1" dirty="0">
                <a:ea typeface="굴림" pitchFamily="50" charset="-127"/>
              </a:rPr>
              <a:t>SELECT</a:t>
            </a:r>
            <a:r>
              <a:rPr lang="en-US" altLang="ko-KR" sz="1800" dirty="0">
                <a:ea typeface="굴림" pitchFamily="50" charset="-127"/>
              </a:rPr>
              <a:t>  </a:t>
            </a:r>
            <a:r>
              <a:rPr lang="en-US" altLang="ko-KR" sz="1800" dirty="0" err="1">
                <a:ea typeface="굴림" pitchFamily="50" charset="-127"/>
              </a:rPr>
              <a:t>Fname</a:t>
            </a:r>
            <a:r>
              <a:rPr lang="en-US" altLang="ko-KR" sz="1800" dirty="0">
                <a:ea typeface="굴림" pitchFamily="50" charset="-127"/>
              </a:rPr>
              <a:t>, </a:t>
            </a:r>
            <a:r>
              <a:rPr lang="en-US" altLang="ko-KR" sz="1800" dirty="0" err="1">
                <a:ea typeface="굴림" pitchFamily="50" charset="-127"/>
              </a:rPr>
              <a:t>Lname</a:t>
            </a:r>
            <a:r>
              <a:rPr lang="en-US" altLang="ko-KR" sz="1800" dirty="0">
                <a:ea typeface="굴림" pitchFamily="50" charset="-127"/>
              </a:rPr>
              <a:t>, Address</a:t>
            </a:r>
          </a:p>
          <a:p>
            <a:pPr marL="457200" lvl="1" indent="0" eaLnBrk="1" hangingPunct="1">
              <a:lnSpc>
                <a:spcPts val="1700"/>
              </a:lnSpc>
              <a:buNone/>
              <a:defRPr/>
            </a:pPr>
            <a:r>
              <a:rPr lang="en-US" altLang="ko-KR" sz="1800" dirty="0">
                <a:ea typeface="굴림" pitchFamily="50" charset="-127"/>
              </a:rPr>
              <a:t>           </a:t>
            </a:r>
            <a:r>
              <a:rPr lang="en-US" altLang="ko-KR" sz="1800" b="1" dirty="0">
                <a:ea typeface="굴림" pitchFamily="50" charset="-127"/>
              </a:rPr>
              <a:t>FROM </a:t>
            </a:r>
            <a:r>
              <a:rPr lang="en-US" altLang="ko-KR" sz="1800" dirty="0">
                <a:ea typeface="굴림" pitchFamily="50" charset="-127"/>
              </a:rPr>
              <a:t>  (EMP</a:t>
            </a:r>
            <a:r>
              <a:rPr lang="en-US" altLang="ko-KR" sz="1800" dirty="0">
                <a:solidFill>
                  <a:srgbClr val="3333FF"/>
                </a:solidFill>
                <a:ea typeface="굴림" pitchFamily="50" charset="-127"/>
              </a:rPr>
              <a:t> </a:t>
            </a:r>
            <a:r>
              <a:rPr lang="en-US" altLang="ko-KR" sz="1800" b="1" dirty="0">
                <a:ea typeface="굴림" pitchFamily="50" charset="-127"/>
              </a:rPr>
              <a:t>JOIN</a:t>
            </a:r>
            <a:r>
              <a:rPr lang="en-US" altLang="ko-KR" sz="1800" dirty="0">
                <a:ea typeface="굴림" pitchFamily="50" charset="-127"/>
              </a:rPr>
              <a:t> DEPART </a:t>
            </a:r>
            <a:r>
              <a:rPr lang="en-US" altLang="ko-KR" sz="1800" b="1" dirty="0">
                <a:ea typeface="굴림" pitchFamily="50" charset="-127"/>
              </a:rPr>
              <a:t>ON</a:t>
            </a:r>
            <a:r>
              <a:rPr lang="en-US" altLang="ko-KR" sz="1800" dirty="0">
                <a:ea typeface="굴림" pitchFamily="50" charset="-127"/>
              </a:rPr>
              <a:t> </a:t>
            </a:r>
            <a:r>
              <a:rPr lang="en-US" altLang="ko-KR" sz="1800" dirty="0" err="1">
                <a:solidFill>
                  <a:srgbClr val="3333FF"/>
                </a:solidFill>
                <a:ea typeface="굴림" pitchFamily="50" charset="-127"/>
              </a:rPr>
              <a:t>Dno</a:t>
            </a:r>
            <a:r>
              <a:rPr lang="en-US" altLang="ko-KR" sz="1800" dirty="0">
                <a:solidFill>
                  <a:srgbClr val="3333FF"/>
                </a:solidFill>
                <a:ea typeface="굴림" pitchFamily="50" charset="-127"/>
              </a:rPr>
              <a:t>=</a:t>
            </a:r>
            <a:r>
              <a:rPr lang="en-US" altLang="ko-KR" sz="1800" dirty="0" err="1">
                <a:solidFill>
                  <a:srgbClr val="3333FF"/>
                </a:solidFill>
                <a:ea typeface="굴림" pitchFamily="50" charset="-127"/>
              </a:rPr>
              <a:t>Dnumber</a:t>
            </a:r>
            <a:r>
              <a:rPr lang="en-US" altLang="ko-KR" sz="1800" dirty="0">
                <a:ea typeface="굴림" pitchFamily="50" charset="-127"/>
              </a:rPr>
              <a:t>)  // joined table</a:t>
            </a:r>
          </a:p>
          <a:p>
            <a:pPr marL="457200" lvl="1" indent="0" eaLnBrk="1" hangingPunct="1">
              <a:lnSpc>
                <a:spcPts val="1700"/>
              </a:lnSpc>
              <a:buNone/>
              <a:defRPr/>
            </a:pPr>
            <a:r>
              <a:rPr lang="en-US" altLang="ko-KR" sz="1800" dirty="0">
                <a:ea typeface="굴림" pitchFamily="50" charset="-127"/>
              </a:rPr>
              <a:t>           </a:t>
            </a:r>
            <a:r>
              <a:rPr lang="en-US" altLang="ko-KR" sz="1800" b="1" dirty="0">
                <a:ea typeface="굴림" pitchFamily="50" charset="-127"/>
              </a:rPr>
              <a:t>WHERE</a:t>
            </a:r>
            <a:r>
              <a:rPr lang="en-US" altLang="ko-KR" sz="1800" dirty="0">
                <a:ea typeface="굴림" pitchFamily="50" charset="-127"/>
              </a:rPr>
              <a:t>  </a:t>
            </a:r>
            <a:r>
              <a:rPr lang="en-US" altLang="ko-KR" sz="1800" dirty="0" err="1">
                <a:solidFill>
                  <a:srgbClr val="FF0000"/>
                </a:solidFill>
                <a:ea typeface="굴림" pitchFamily="50" charset="-127"/>
              </a:rPr>
              <a:t>Dname</a:t>
            </a:r>
            <a:r>
              <a:rPr lang="en-US" altLang="ko-KR" sz="1800" dirty="0">
                <a:solidFill>
                  <a:srgbClr val="FF0000"/>
                </a:solidFill>
                <a:ea typeface="굴림" pitchFamily="50" charset="-127"/>
              </a:rPr>
              <a:t>=‘Research’</a:t>
            </a:r>
            <a:r>
              <a:rPr lang="en-US" altLang="ko-KR" sz="1800" dirty="0">
                <a:ea typeface="굴림" pitchFamily="50" charset="-127"/>
              </a:rPr>
              <a:t>;</a:t>
            </a:r>
          </a:p>
          <a:p>
            <a:pPr lvl="1" eaLnBrk="1" hangingPunct="1">
              <a:lnSpc>
                <a:spcPts val="1700"/>
              </a:lnSpc>
              <a:defRPr/>
            </a:pPr>
            <a:r>
              <a:rPr lang="en-US" altLang="ko-KR" sz="1800" dirty="0"/>
              <a:t>An </a:t>
            </a:r>
            <a:r>
              <a:rPr lang="en-US" altLang="ko-KR" sz="1800" i="1" dirty="0"/>
              <a:t>equijoin</a:t>
            </a:r>
            <a:r>
              <a:rPr lang="en-US" altLang="ko-KR" sz="1800" dirty="0"/>
              <a:t> is a theta join using the equality operator</a:t>
            </a:r>
            <a:endParaRPr lang="en-US" altLang="ko-KR" sz="1800" dirty="0">
              <a:ea typeface="굴림" pitchFamily="50" charset="-127"/>
            </a:endParaRPr>
          </a:p>
          <a:p>
            <a:pPr eaLnBrk="1" hangingPunct="1">
              <a:lnSpc>
                <a:spcPts val="1700"/>
              </a:lnSpc>
              <a:defRPr/>
            </a:pPr>
            <a:r>
              <a:rPr lang="en-US" altLang="ko-KR" sz="2000" b="1" dirty="0">
                <a:ea typeface="굴림" pitchFamily="50" charset="-127"/>
              </a:rPr>
              <a:t>NATURAL JOIN</a:t>
            </a:r>
          </a:p>
          <a:p>
            <a:pPr lvl="1" eaLnBrk="1" hangingPunct="1">
              <a:lnSpc>
                <a:spcPts val="1700"/>
              </a:lnSpc>
              <a:defRPr/>
            </a:pPr>
            <a:r>
              <a:rPr lang="en-US" altLang="ko-KR" sz="1800" i="1" dirty="0">
                <a:ea typeface="굴림" pitchFamily="50" charset="-127"/>
              </a:rPr>
              <a:t>R </a:t>
            </a:r>
            <a:r>
              <a:rPr lang="en-US" altLang="ko-KR" sz="1800" dirty="0">
                <a:ea typeface="굴림" pitchFamily="50" charset="-127"/>
              </a:rPr>
              <a:t> </a:t>
            </a:r>
            <a:r>
              <a:rPr lang="en-US" altLang="ko-KR" sz="1800" b="1" dirty="0">
                <a:ea typeface="굴림" pitchFamily="50" charset="-127"/>
              </a:rPr>
              <a:t>NATURAL JOIN </a:t>
            </a:r>
            <a:r>
              <a:rPr lang="en-US" altLang="ko-KR" sz="1800" i="1" dirty="0">
                <a:ea typeface="굴림" pitchFamily="50" charset="-127"/>
              </a:rPr>
              <a:t>S</a:t>
            </a:r>
            <a:r>
              <a:rPr lang="en-US" altLang="ko-KR" sz="1800" dirty="0">
                <a:ea typeface="굴림" pitchFamily="50" charset="-127"/>
              </a:rPr>
              <a:t> </a:t>
            </a:r>
            <a:r>
              <a:rPr lang="en-US" altLang="ko-KR" sz="1800" dirty="0"/>
              <a:t> is an implicit equijoin on attributes that have the same name from R and S, and </a:t>
            </a:r>
            <a:r>
              <a:rPr lang="en-US" altLang="ko-KR" sz="1800" dirty="0">
                <a:ea typeface="굴림" pitchFamily="50" charset="-127"/>
              </a:rPr>
              <a:t>retains only one copy of each common column</a:t>
            </a:r>
            <a:endParaRPr lang="en-US" altLang="ko-KR" sz="1800" dirty="0"/>
          </a:p>
          <a:p>
            <a:pPr marL="857250" lvl="1" indent="-342900">
              <a:lnSpc>
                <a:spcPts val="1700"/>
              </a:lnSpc>
              <a:tabLst>
                <a:tab pos="1905000" algn="l"/>
                <a:tab pos="2857500" algn="l"/>
                <a:tab pos="3429000" algn="l"/>
                <a:tab pos="4381500" algn="l"/>
                <a:tab pos="5905500" algn="l"/>
                <a:tab pos="6762750" algn="l"/>
              </a:tabLst>
              <a:defRPr/>
            </a:pPr>
            <a:r>
              <a:rPr lang="en-US" altLang="ko-KR" sz="1800" dirty="0">
                <a:ea typeface="굴림" pitchFamily="50" charset="-127"/>
              </a:rPr>
              <a:t>Q1B: </a:t>
            </a:r>
            <a:r>
              <a:rPr lang="en-US" altLang="ko-KR" sz="1800" b="1" dirty="0"/>
              <a:t>SELECT</a:t>
            </a:r>
            <a:r>
              <a:rPr lang="en-US" altLang="ko-KR" sz="1800" dirty="0"/>
              <a:t> </a:t>
            </a:r>
            <a:r>
              <a:rPr lang="en-US" altLang="ko-KR" sz="1800" dirty="0" err="1"/>
              <a:t>Fname</a:t>
            </a:r>
            <a:r>
              <a:rPr lang="en-US" altLang="ko-KR" sz="1800" dirty="0"/>
              <a:t>, </a:t>
            </a:r>
            <a:r>
              <a:rPr lang="en-US" altLang="ko-KR" sz="1800" dirty="0" err="1"/>
              <a:t>Lname</a:t>
            </a:r>
            <a:r>
              <a:rPr lang="en-US" altLang="ko-KR" sz="1800" dirty="0"/>
              <a:t>, Address</a:t>
            </a:r>
          </a:p>
          <a:p>
            <a:pPr marL="514350" lvl="1" indent="0">
              <a:lnSpc>
                <a:spcPts val="1700"/>
              </a:lnSpc>
              <a:buFont typeface="Arial" pitchFamily="34" charset="0"/>
              <a:buNone/>
              <a:tabLst>
                <a:tab pos="1905000" algn="l"/>
                <a:tab pos="2857500" algn="l"/>
                <a:tab pos="3429000" algn="l"/>
                <a:tab pos="4381500" algn="l"/>
                <a:tab pos="5905500" algn="l"/>
                <a:tab pos="6762750" algn="l"/>
              </a:tabLst>
              <a:defRPr/>
            </a:pPr>
            <a:r>
              <a:rPr lang="en-US" altLang="ko-KR" sz="1800" b="1" dirty="0"/>
              <a:t>           </a:t>
            </a:r>
            <a:r>
              <a:rPr lang="en-US" altLang="ko-KR" sz="1800" b="1" spc="-90" dirty="0"/>
              <a:t>FROM   </a:t>
            </a:r>
            <a:r>
              <a:rPr lang="en-US" altLang="ko-KR" sz="1800" spc="-90" dirty="0"/>
              <a:t>(EMP </a:t>
            </a:r>
            <a:r>
              <a:rPr lang="en-US" altLang="ko-KR" sz="1800" b="1" spc="-90" dirty="0"/>
              <a:t>NATURAL JOIN </a:t>
            </a:r>
            <a:r>
              <a:rPr lang="en-US" altLang="ko-KR" sz="1800" spc="-90" dirty="0"/>
              <a:t>DEPART </a:t>
            </a:r>
            <a:r>
              <a:rPr lang="en-US" altLang="ko-KR" sz="1800" b="1" spc="-90" dirty="0"/>
              <a:t>AS</a:t>
            </a:r>
            <a:r>
              <a:rPr lang="en-US" altLang="ko-KR" sz="1800" spc="-90" dirty="0"/>
              <a:t> DEPT(</a:t>
            </a:r>
            <a:r>
              <a:rPr lang="en-US" altLang="ko-KR" sz="1800" spc="-90" dirty="0" err="1"/>
              <a:t>Dname</a:t>
            </a:r>
            <a:r>
              <a:rPr lang="en-US" altLang="ko-KR" sz="1800" spc="-90" dirty="0"/>
              <a:t>, </a:t>
            </a:r>
            <a:r>
              <a:rPr lang="en-US" altLang="ko-KR" sz="1800" spc="-90" dirty="0" err="1"/>
              <a:t>Dno</a:t>
            </a:r>
            <a:r>
              <a:rPr lang="en-US" altLang="ko-KR" sz="1800" spc="-90" dirty="0"/>
              <a:t>, </a:t>
            </a:r>
            <a:r>
              <a:rPr lang="en-US" altLang="ko-KR" sz="1800" spc="-90" dirty="0" err="1"/>
              <a:t>Mssn</a:t>
            </a:r>
            <a:r>
              <a:rPr lang="en-US" altLang="ko-KR" sz="1800" spc="-90" dirty="0"/>
              <a:t>, </a:t>
            </a:r>
            <a:r>
              <a:rPr lang="en-US" altLang="ko-KR" sz="1800" spc="-90" dirty="0" err="1"/>
              <a:t>Msdate</a:t>
            </a:r>
            <a:r>
              <a:rPr lang="en-US" altLang="ko-KR" sz="1800" spc="-90" dirty="0"/>
              <a:t>)</a:t>
            </a:r>
          </a:p>
          <a:p>
            <a:pPr marL="514350" lvl="1" indent="0">
              <a:lnSpc>
                <a:spcPts val="1700"/>
              </a:lnSpc>
              <a:buFont typeface="Arial" pitchFamily="34" charset="0"/>
              <a:buNone/>
              <a:tabLst>
                <a:tab pos="1905000" algn="l"/>
                <a:tab pos="2857500" algn="l"/>
                <a:tab pos="3429000" algn="l"/>
                <a:tab pos="4381500" algn="l"/>
                <a:tab pos="5905500" algn="l"/>
                <a:tab pos="6762750" algn="l"/>
              </a:tabLst>
              <a:defRPr/>
            </a:pPr>
            <a:r>
              <a:rPr lang="en-US" altLang="ko-KR" sz="1800" b="1" dirty="0"/>
              <a:t>           WHERE </a:t>
            </a:r>
            <a:r>
              <a:rPr lang="en-US" altLang="ko-KR" sz="1800" dirty="0" err="1">
                <a:solidFill>
                  <a:srgbClr val="FF0000"/>
                </a:solidFill>
              </a:rPr>
              <a:t>Dname</a:t>
            </a:r>
            <a:r>
              <a:rPr lang="en-US" altLang="ko-KR" sz="1800" dirty="0">
                <a:solidFill>
                  <a:srgbClr val="FF0000"/>
                </a:solidFill>
              </a:rPr>
              <a:t>=‘Research’ </a:t>
            </a:r>
            <a:r>
              <a:rPr lang="en-US" altLang="ko-KR" sz="1800" dirty="0"/>
              <a:t>;</a:t>
            </a:r>
          </a:p>
          <a:p>
            <a:pPr lvl="1" eaLnBrk="1" hangingPunct="1">
              <a:lnSpc>
                <a:spcPts val="1700"/>
              </a:lnSpc>
              <a:defRPr/>
            </a:pPr>
            <a:r>
              <a:rPr lang="en-US" altLang="ko-KR" sz="1800" dirty="0">
                <a:ea typeface="굴림" pitchFamily="50" charset="-127"/>
              </a:rPr>
              <a:t>The implied join condition of Q1B is </a:t>
            </a:r>
            <a:r>
              <a:rPr lang="en-US" altLang="ko-KR" sz="1800" dirty="0" err="1">
                <a:solidFill>
                  <a:srgbClr val="3333FF"/>
                </a:solidFill>
                <a:ea typeface="굴림" pitchFamily="50" charset="-127"/>
              </a:rPr>
              <a:t>EMP.Dno</a:t>
            </a:r>
            <a:r>
              <a:rPr lang="en-US" altLang="ko-KR" sz="1800" dirty="0">
                <a:solidFill>
                  <a:srgbClr val="3333FF"/>
                </a:solidFill>
                <a:ea typeface="굴림" pitchFamily="50" charset="-127"/>
              </a:rPr>
              <a:t>=</a:t>
            </a:r>
            <a:r>
              <a:rPr lang="en-US" altLang="ko-KR" sz="1800" dirty="0" err="1">
                <a:solidFill>
                  <a:srgbClr val="3333FF"/>
                </a:solidFill>
                <a:ea typeface="굴림" pitchFamily="50" charset="-127"/>
              </a:rPr>
              <a:t>DEPT.Dno</a:t>
            </a:r>
            <a:endParaRPr lang="en-US" altLang="ko-KR" sz="1800" dirty="0">
              <a:solidFill>
                <a:srgbClr val="3333FF"/>
              </a:solidFill>
              <a:ea typeface="굴림" pitchFamily="50" charset="-127"/>
            </a:endParaRPr>
          </a:p>
          <a:p>
            <a:pPr marL="457200" lvl="1" indent="0" eaLnBrk="1" hangingPunct="1">
              <a:lnSpc>
                <a:spcPts val="2000"/>
              </a:lnSpc>
              <a:buFont typeface="Arial" pitchFamily="34" charset="0"/>
              <a:buNone/>
              <a:defRPr/>
            </a:pPr>
            <a:endParaRPr lang="en-US" altLang="ko-KR" sz="1800" dirty="0">
              <a:ea typeface="굴림" pitchFamily="50" charset="-127"/>
            </a:endParaRPr>
          </a:p>
          <a:p>
            <a:pPr lvl="1" eaLnBrk="1" hangingPunct="1">
              <a:defRPr/>
            </a:pPr>
            <a:endParaRPr lang="en-US" altLang="ko-KR" sz="1800" dirty="0">
              <a:ea typeface="굴림" pitchFamily="50" charset="-127"/>
            </a:endParaRPr>
          </a:p>
          <a:p>
            <a:pPr lvl="1" eaLnBrk="1" hangingPunct="1">
              <a:defRPr/>
            </a:pPr>
            <a:endParaRPr lang="en-US" altLang="ko-KR" sz="2000" dirty="0">
              <a:ea typeface="굴림" pitchFamily="50" charset="-127"/>
            </a:endParaRPr>
          </a:p>
        </p:txBody>
      </p:sp>
      <p:sp>
        <p:nvSpPr>
          <p:cNvPr id="5" name="Rectangle 6"/>
          <p:cNvSpPr>
            <a:spLocks noChangeArrowheads="1"/>
          </p:cNvSpPr>
          <p:nvPr/>
        </p:nvSpPr>
        <p:spPr bwMode="auto">
          <a:xfrm>
            <a:off x="381000" y="0"/>
            <a:ext cx="8382000" cy="6858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7.1.6 Joined Tables in SQL and Outer Joins</a:t>
            </a:r>
          </a:p>
        </p:txBody>
      </p:sp>
    </p:spTree>
    <p:extLst>
      <p:ext uri="{BB962C8B-B14F-4D97-AF65-F5344CB8AC3E}">
        <p14:creationId xmlns:p14="http://schemas.microsoft.com/office/powerpoint/2010/main" val="2519928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7"/>
          <p:cNvSpPr txBox="1">
            <a:spLocks noChangeArrowheads="1"/>
          </p:cNvSpPr>
          <p:nvPr/>
        </p:nvSpPr>
        <p:spPr bwMode="auto">
          <a:xfrm>
            <a:off x="152400" y="1150938"/>
            <a:ext cx="8991600"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6000" tIns="36000" rIns="36000" bIns="36000">
            <a:spAutoFit/>
          </a:bodyPr>
          <a:lstStyle>
            <a:lvl1pPr marL="292100" indent="-292100" eaLnBrk="0" latinLnBrk="1" hangingPunct="0">
              <a:spcBef>
                <a:spcPct val="20000"/>
              </a:spcBef>
              <a:buFont typeface="Arial" pitchFamily="34" charset="0"/>
              <a:buChar char="•"/>
              <a:tabLst>
                <a:tab pos="268288" algn="l"/>
                <a:tab pos="1206500" algn="l"/>
                <a:tab pos="1438275" algn="l"/>
              </a:tabLst>
              <a:defRPr sz="3200">
                <a:solidFill>
                  <a:schemeClr val="tx1"/>
                </a:solidFill>
                <a:latin typeface="맑은 고딕" pitchFamily="50" charset="-127"/>
              </a:defRPr>
            </a:lvl1pPr>
            <a:lvl2pPr marL="742950" indent="-285750" eaLnBrk="0" latinLnBrk="1" hangingPunct="0">
              <a:spcBef>
                <a:spcPct val="20000"/>
              </a:spcBef>
              <a:buFont typeface="Arial" pitchFamily="34" charset="0"/>
              <a:buChar char="–"/>
              <a:tabLst>
                <a:tab pos="268288" algn="l"/>
                <a:tab pos="1206500" algn="l"/>
                <a:tab pos="1438275" algn="l"/>
              </a:tabLst>
              <a:defRPr sz="2800">
                <a:solidFill>
                  <a:schemeClr val="tx1"/>
                </a:solidFill>
                <a:latin typeface="맑은 고딕" pitchFamily="50" charset="-127"/>
              </a:defRPr>
            </a:lvl2pPr>
            <a:lvl3pPr marL="1143000" indent="-228600" eaLnBrk="0" latinLnBrk="1" hangingPunct="0">
              <a:spcBef>
                <a:spcPct val="20000"/>
              </a:spcBef>
              <a:buFont typeface="Arial" pitchFamily="34" charset="0"/>
              <a:buChar char="•"/>
              <a:tabLst>
                <a:tab pos="268288" algn="l"/>
                <a:tab pos="1206500" algn="l"/>
                <a:tab pos="1438275" algn="l"/>
              </a:tabLst>
              <a:defRPr sz="2400">
                <a:solidFill>
                  <a:schemeClr val="tx1"/>
                </a:solidFill>
                <a:latin typeface="맑은 고딕" pitchFamily="50" charset="-127"/>
              </a:defRPr>
            </a:lvl3pPr>
            <a:lvl4pPr marL="1600200" indent="-228600" eaLnBrk="0" latinLnBrk="1" hangingPunct="0">
              <a:spcBef>
                <a:spcPct val="20000"/>
              </a:spcBef>
              <a:buFont typeface="Arial" pitchFamily="34" charset="0"/>
              <a:buChar char="–"/>
              <a:tabLst>
                <a:tab pos="268288" algn="l"/>
                <a:tab pos="1206500" algn="l"/>
                <a:tab pos="1438275" algn="l"/>
              </a:tabLst>
              <a:defRPr sz="2000">
                <a:solidFill>
                  <a:schemeClr val="tx1"/>
                </a:solidFill>
                <a:latin typeface="맑은 고딕" pitchFamily="50" charset="-127"/>
              </a:defRPr>
            </a:lvl4pPr>
            <a:lvl5pPr marL="2057400" indent="-228600" eaLnBrk="0" latinLnBrk="1" hangingPunct="0">
              <a:spcBef>
                <a:spcPct val="20000"/>
              </a:spcBef>
              <a:buFont typeface="Arial" pitchFamily="34" charset="0"/>
              <a:buChar char="»"/>
              <a:tabLst>
                <a:tab pos="268288" algn="l"/>
                <a:tab pos="1206500" algn="l"/>
                <a:tab pos="1438275" algn="l"/>
              </a:tabLst>
              <a:defRPr sz="2000">
                <a:solidFill>
                  <a:schemeClr val="tx1"/>
                </a:solidFill>
                <a:latin typeface="맑은 고딕" pitchFamily="50" charset="-127"/>
              </a:defRPr>
            </a:lvl5pPr>
            <a:lvl6pPr marL="2514600" indent="-228600" eaLnBrk="0" fontAlgn="base" hangingPunct="0">
              <a:spcBef>
                <a:spcPct val="20000"/>
              </a:spcBef>
              <a:spcAft>
                <a:spcPct val="0"/>
              </a:spcAft>
              <a:buFont typeface="Arial" pitchFamily="34" charset="0"/>
              <a:buChar char="»"/>
              <a:tabLst>
                <a:tab pos="268288" algn="l"/>
                <a:tab pos="1206500" algn="l"/>
                <a:tab pos="1438275" algn="l"/>
              </a:tabLst>
              <a:defRPr sz="2000">
                <a:solidFill>
                  <a:schemeClr val="tx1"/>
                </a:solidFill>
                <a:latin typeface="맑은 고딕" pitchFamily="50" charset="-127"/>
              </a:defRPr>
            </a:lvl6pPr>
            <a:lvl7pPr marL="2971800" indent="-228600" eaLnBrk="0" fontAlgn="base" hangingPunct="0">
              <a:spcBef>
                <a:spcPct val="20000"/>
              </a:spcBef>
              <a:spcAft>
                <a:spcPct val="0"/>
              </a:spcAft>
              <a:buFont typeface="Arial" pitchFamily="34" charset="0"/>
              <a:buChar char="»"/>
              <a:tabLst>
                <a:tab pos="268288" algn="l"/>
                <a:tab pos="1206500" algn="l"/>
                <a:tab pos="1438275" algn="l"/>
              </a:tabLst>
              <a:defRPr sz="2000">
                <a:solidFill>
                  <a:schemeClr val="tx1"/>
                </a:solidFill>
                <a:latin typeface="맑은 고딕" pitchFamily="50" charset="-127"/>
              </a:defRPr>
            </a:lvl7pPr>
            <a:lvl8pPr marL="3429000" indent="-228600" eaLnBrk="0" fontAlgn="base" hangingPunct="0">
              <a:spcBef>
                <a:spcPct val="20000"/>
              </a:spcBef>
              <a:spcAft>
                <a:spcPct val="0"/>
              </a:spcAft>
              <a:buFont typeface="Arial" pitchFamily="34" charset="0"/>
              <a:buChar char="»"/>
              <a:tabLst>
                <a:tab pos="268288" algn="l"/>
                <a:tab pos="1206500" algn="l"/>
                <a:tab pos="1438275" algn="l"/>
              </a:tabLst>
              <a:defRPr sz="2000">
                <a:solidFill>
                  <a:schemeClr val="tx1"/>
                </a:solidFill>
                <a:latin typeface="맑은 고딕" pitchFamily="50" charset="-127"/>
              </a:defRPr>
            </a:lvl8pPr>
            <a:lvl9pPr marL="3886200" indent="-228600" eaLnBrk="0" fontAlgn="base" hangingPunct="0">
              <a:spcBef>
                <a:spcPct val="20000"/>
              </a:spcBef>
              <a:spcAft>
                <a:spcPct val="0"/>
              </a:spcAft>
              <a:buFont typeface="Arial" pitchFamily="34" charset="0"/>
              <a:buChar char="»"/>
              <a:tabLst>
                <a:tab pos="268288" algn="l"/>
                <a:tab pos="1206500" algn="l"/>
                <a:tab pos="1438275" algn="l"/>
              </a:tabLst>
              <a:defRPr sz="2000">
                <a:solidFill>
                  <a:schemeClr val="tx1"/>
                </a:solidFill>
                <a:latin typeface="맑은 고딕" pitchFamily="50" charset="-127"/>
              </a:defRPr>
            </a:lvl9pPr>
          </a:lstStyle>
          <a:p>
            <a:pPr marL="0" indent="0" eaLnBrk="1" latinLnBrk="0" hangingPunct="1">
              <a:lnSpc>
                <a:spcPct val="150000"/>
              </a:lnSpc>
              <a:spcBef>
                <a:spcPct val="10000"/>
              </a:spcBef>
              <a:spcAft>
                <a:spcPct val="10000"/>
              </a:spcAft>
              <a:buFont typeface="Arial" pitchFamily="34" charset="0"/>
              <a:buNone/>
              <a:defRPr/>
            </a:pPr>
            <a:r>
              <a:rPr lang="en-US" altLang="ko-KR" sz="2500" dirty="0">
                <a:solidFill>
                  <a:srgbClr val="00B0F0"/>
                </a:solidFill>
                <a:latin typeface="+mj-lt"/>
              </a:rPr>
              <a:t>7.1 More Complex SQL Retrieval Queries</a:t>
            </a:r>
          </a:p>
          <a:p>
            <a:pPr marL="0" indent="0" eaLnBrk="1" latinLnBrk="0" hangingPunct="1">
              <a:lnSpc>
                <a:spcPct val="150000"/>
              </a:lnSpc>
              <a:spcBef>
                <a:spcPct val="15000"/>
              </a:spcBef>
              <a:spcAft>
                <a:spcPct val="15000"/>
              </a:spcAft>
              <a:buFont typeface="Arial" pitchFamily="34" charset="0"/>
              <a:buNone/>
              <a:defRPr/>
            </a:pPr>
            <a:r>
              <a:rPr lang="en-US" altLang="ko-KR" sz="2500" spc="-30" dirty="0">
                <a:solidFill>
                  <a:srgbClr val="00B0F0"/>
                </a:solidFill>
                <a:latin typeface="+mj-lt"/>
              </a:rPr>
              <a:t>7.2 Specifying Constraints as Assertions and Triggers</a:t>
            </a:r>
          </a:p>
          <a:p>
            <a:pPr marL="0" indent="0" eaLnBrk="1" latinLnBrk="0" hangingPunct="1">
              <a:lnSpc>
                <a:spcPct val="150000"/>
              </a:lnSpc>
              <a:spcBef>
                <a:spcPct val="15000"/>
              </a:spcBef>
              <a:spcAft>
                <a:spcPct val="15000"/>
              </a:spcAft>
              <a:buFont typeface="Arial" pitchFamily="34" charset="0"/>
              <a:buNone/>
              <a:defRPr/>
            </a:pPr>
            <a:r>
              <a:rPr lang="en-US" altLang="ko-KR" sz="2500" dirty="0">
                <a:solidFill>
                  <a:srgbClr val="00B0F0"/>
                </a:solidFill>
                <a:latin typeface="+mj-lt"/>
              </a:rPr>
              <a:t>7.3 Views (Virtual Tables) in SQL</a:t>
            </a:r>
          </a:p>
          <a:p>
            <a:pPr marL="0" indent="0" eaLnBrk="1" latinLnBrk="0" hangingPunct="1">
              <a:lnSpc>
                <a:spcPct val="150000"/>
              </a:lnSpc>
              <a:spcBef>
                <a:spcPct val="15000"/>
              </a:spcBef>
              <a:spcAft>
                <a:spcPct val="15000"/>
              </a:spcAft>
              <a:buFont typeface="Arial" pitchFamily="34" charset="0"/>
              <a:buNone/>
              <a:defRPr/>
            </a:pPr>
            <a:r>
              <a:rPr lang="en-US" altLang="ko-KR" sz="2500" dirty="0">
                <a:solidFill>
                  <a:srgbClr val="00B0F0"/>
                </a:solidFill>
                <a:latin typeface="+mj-lt"/>
              </a:rPr>
              <a:t>7.4 Schema Change Statements in SQL</a:t>
            </a:r>
          </a:p>
          <a:p>
            <a:pPr marL="0" indent="0" eaLnBrk="1" latinLnBrk="0" hangingPunct="1">
              <a:lnSpc>
                <a:spcPct val="150000"/>
              </a:lnSpc>
              <a:spcBef>
                <a:spcPct val="15000"/>
              </a:spcBef>
              <a:spcAft>
                <a:spcPct val="15000"/>
              </a:spcAft>
              <a:buFont typeface="Arial" pitchFamily="34" charset="0"/>
              <a:buNone/>
              <a:defRPr/>
            </a:pPr>
            <a:r>
              <a:rPr lang="en-US" altLang="ko-KR" sz="2500" dirty="0">
                <a:solidFill>
                  <a:srgbClr val="00B0F0"/>
                </a:solidFill>
                <a:latin typeface="+mj-lt"/>
              </a:rPr>
              <a:t>7.5 Summary</a:t>
            </a:r>
            <a:endParaRPr lang="ko-KR" altLang="en-US" sz="2500" dirty="0">
              <a:solidFill>
                <a:srgbClr val="00B0F0"/>
              </a:solidFill>
              <a:latin typeface="+mj-lt"/>
            </a:endParaRPr>
          </a:p>
        </p:txBody>
      </p:sp>
      <p:sp>
        <p:nvSpPr>
          <p:cNvPr id="8" name="Rectangle 6"/>
          <p:cNvSpPr>
            <a:spLocks noChangeArrowheads="1"/>
          </p:cNvSpPr>
          <p:nvPr/>
        </p:nvSpPr>
        <p:spPr bwMode="auto">
          <a:xfrm>
            <a:off x="500063" y="142875"/>
            <a:ext cx="7715250" cy="5238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ctr" eaLnBrk="1" hangingPunct="1">
              <a:defRPr/>
            </a:pPr>
            <a:r>
              <a:rPr lang="en-US" altLang="ko-KR" sz="2800" dirty="0">
                <a:solidFill>
                  <a:schemeClr val="tx1"/>
                </a:solidFill>
                <a:effectLst>
                  <a:outerShdw blurRad="38100" dist="38100" dir="2700000" algn="tl">
                    <a:srgbClr val="000000">
                      <a:alpha val="43137"/>
                    </a:srgbClr>
                  </a:outerShdw>
                </a:effectLst>
              </a:rPr>
              <a:t>Table of Contents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idx="1"/>
          </p:nvPr>
        </p:nvSpPr>
        <p:spPr>
          <a:xfrm>
            <a:off x="0" y="838200"/>
            <a:ext cx="9180513" cy="5943600"/>
          </a:xfrm>
        </p:spPr>
        <p:txBody>
          <a:bodyPr/>
          <a:lstStyle/>
          <a:p>
            <a:pPr eaLnBrk="1" hangingPunct="1">
              <a:lnSpc>
                <a:spcPts val="1800"/>
              </a:lnSpc>
              <a:spcBef>
                <a:spcPct val="0"/>
              </a:spcBef>
              <a:defRPr/>
            </a:pPr>
            <a:r>
              <a:rPr lang="en-US" altLang="ko-KR" sz="2000" b="1" spc="-20" dirty="0">
                <a:ea typeface="굴림" pitchFamily="50" charset="-127"/>
              </a:rPr>
              <a:t>The key word CROSS JOIN is used to specify the CARTESIAN PRODUCT </a:t>
            </a:r>
          </a:p>
          <a:p>
            <a:pPr eaLnBrk="1" hangingPunct="1">
              <a:lnSpc>
                <a:spcPts val="1800"/>
              </a:lnSpc>
              <a:spcBef>
                <a:spcPct val="0"/>
              </a:spcBef>
              <a:defRPr/>
            </a:pPr>
            <a:endParaRPr lang="en-US" altLang="ko-KR" sz="2000" b="1" spc="-20" dirty="0">
              <a:ea typeface="굴림" pitchFamily="50" charset="-127"/>
            </a:endParaRPr>
          </a:p>
          <a:p>
            <a:pPr eaLnBrk="1" hangingPunct="1">
              <a:lnSpc>
                <a:spcPts val="1800"/>
              </a:lnSpc>
              <a:spcBef>
                <a:spcPct val="0"/>
              </a:spcBef>
              <a:defRPr/>
            </a:pPr>
            <a:r>
              <a:rPr lang="en-US" altLang="ko-KR" sz="2000" b="1" dirty="0"/>
              <a:t>OUTER JOIN</a:t>
            </a:r>
            <a:endParaRPr lang="ko-KR" altLang="en-US" sz="2000" b="1" dirty="0"/>
          </a:p>
          <a:p>
            <a:pPr lvl="1" eaLnBrk="1" hangingPunct="1">
              <a:lnSpc>
                <a:spcPts val="1900"/>
              </a:lnSpc>
              <a:defRPr/>
            </a:pPr>
            <a:r>
              <a:rPr lang="en-US" altLang="ko-KR" sz="1800" dirty="0"/>
              <a:t>An extension of the join operation that avoids loss of information </a:t>
            </a:r>
          </a:p>
          <a:p>
            <a:pPr lvl="1" eaLnBrk="1" hangingPunct="1">
              <a:lnSpc>
                <a:spcPts val="1900"/>
              </a:lnSpc>
              <a:defRPr/>
            </a:pPr>
            <a:r>
              <a:rPr lang="en-US" altLang="ko-KR" sz="1800" dirty="0"/>
              <a:t>It computes the join and then adds tuples from </a:t>
            </a:r>
          </a:p>
          <a:p>
            <a:pPr marL="457200" lvl="1" indent="0" eaLnBrk="1" hangingPunct="1">
              <a:lnSpc>
                <a:spcPts val="1900"/>
              </a:lnSpc>
              <a:buFont typeface="Arial" pitchFamily="34" charset="0"/>
              <a:buNone/>
              <a:defRPr/>
            </a:pPr>
            <a:r>
              <a:rPr lang="en-US" altLang="ko-KR" sz="1800" dirty="0"/>
              <a:t>   one relation that does not match tuples in the </a:t>
            </a:r>
          </a:p>
          <a:p>
            <a:pPr marL="457200" lvl="1" indent="0" eaLnBrk="1" hangingPunct="1">
              <a:lnSpc>
                <a:spcPts val="1900"/>
              </a:lnSpc>
              <a:buFont typeface="Arial" pitchFamily="34" charset="0"/>
              <a:buNone/>
              <a:defRPr/>
            </a:pPr>
            <a:r>
              <a:rPr lang="en-US" altLang="ko-KR" sz="1800" dirty="0"/>
              <a:t>   other relation to the result of the join </a:t>
            </a:r>
          </a:p>
          <a:p>
            <a:pPr lvl="1" eaLnBrk="1" hangingPunct="1">
              <a:lnSpc>
                <a:spcPts val="1900"/>
              </a:lnSpc>
              <a:defRPr/>
            </a:pPr>
            <a:r>
              <a:rPr lang="en-US" altLang="ko-KR" sz="1800" dirty="0"/>
              <a:t>If the join attributes have the same name,</a:t>
            </a:r>
          </a:p>
          <a:p>
            <a:pPr marL="457200" lvl="1" indent="0" eaLnBrk="1" hangingPunct="1">
              <a:lnSpc>
                <a:spcPts val="1900"/>
              </a:lnSpc>
              <a:buFont typeface="Arial" pitchFamily="34" charset="0"/>
              <a:buNone/>
              <a:defRPr/>
            </a:pPr>
            <a:r>
              <a:rPr lang="en-US" altLang="ko-KR" sz="1800" dirty="0"/>
              <a:t>   one can also specify the natural join variation of </a:t>
            </a:r>
          </a:p>
          <a:p>
            <a:pPr marL="457200" lvl="1" indent="0" eaLnBrk="1" hangingPunct="1">
              <a:lnSpc>
                <a:spcPts val="1700"/>
              </a:lnSpc>
              <a:buFont typeface="Arial" pitchFamily="34" charset="0"/>
              <a:buNone/>
              <a:defRPr/>
            </a:pPr>
            <a:r>
              <a:rPr lang="en-US" altLang="ko-KR" sz="1800" dirty="0"/>
              <a:t>   outer joins, called a natural outer join</a:t>
            </a:r>
          </a:p>
          <a:p>
            <a:pPr marL="457200" lvl="1" indent="0" eaLnBrk="1" hangingPunct="1">
              <a:lnSpc>
                <a:spcPts val="1700"/>
              </a:lnSpc>
              <a:buFont typeface="Arial" pitchFamily="34" charset="0"/>
              <a:buNone/>
              <a:defRPr/>
            </a:pPr>
            <a:endParaRPr lang="en-US" altLang="ko-KR" sz="1800" dirty="0"/>
          </a:p>
          <a:p>
            <a:pPr eaLnBrk="1" hangingPunct="1">
              <a:lnSpc>
                <a:spcPts val="1700"/>
              </a:lnSpc>
              <a:defRPr/>
            </a:pPr>
            <a:r>
              <a:rPr lang="en-US" altLang="ko-KR" sz="2000" b="1" spc="-20" dirty="0" err="1"/>
              <a:t>MovieStar</a:t>
            </a:r>
            <a:r>
              <a:rPr lang="en-US" altLang="ko-KR" sz="2000" b="1" spc="-20" dirty="0"/>
              <a:t>(name, address, birthdate), </a:t>
            </a:r>
            <a:r>
              <a:rPr lang="en-US" altLang="ko-KR" sz="2000" b="1" spc="-20" dirty="0" err="1"/>
              <a:t>MovieExec</a:t>
            </a:r>
            <a:r>
              <a:rPr lang="en-US" altLang="ko-KR" sz="2000" b="1" spc="-20" dirty="0"/>
              <a:t>(name, cert#, </a:t>
            </a:r>
            <a:r>
              <a:rPr lang="en-US" altLang="ko-KR" sz="2000" b="1" spc="-20" dirty="0" err="1"/>
              <a:t>netWorth</a:t>
            </a:r>
            <a:r>
              <a:rPr lang="en-US" altLang="ko-KR" sz="2000" b="1" spc="-20" dirty="0"/>
              <a:t>)</a:t>
            </a:r>
          </a:p>
          <a:p>
            <a:pPr eaLnBrk="1" hangingPunct="1">
              <a:lnSpc>
                <a:spcPts val="1700"/>
              </a:lnSpc>
              <a:defRPr/>
            </a:pPr>
            <a:r>
              <a:rPr lang="en-US" altLang="ko-KR" sz="2000" b="1" dirty="0">
                <a:ea typeface="굴림" pitchFamily="50" charset="-127"/>
              </a:rPr>
              <a:t>FULL OUTER JOIN</a:t>
            </a:r>
          </a:p>
          <a:p>
            <a:pPr lvl="1" eaLnBrk="1" hangingPunct="1">
              <a:lnSpc>
                <a:spcPts val="1700"/>
              </a:lnSpc>
              <a:defRPr/>
            </a:pPr>
            <a:r>
              <a:rPr lang="en-US" altLang="ko-KR" sz="1800" dirty="0" err="1"/>
              <a:t>MovieStar</a:t>
            </a:r>
            <a:r>
              <a:rPr lang="en-US" altLang="ko-KR" sz="1800" dirty="0"/>
              <a:t> </a:t>
            </a:r>
            <a:r>
              <a:rPr lang="en-US" altLang="ko-KR" sz="1800" b="1" dirty="0"/>
              <a:t>NATURAL FULL OUTER JOIN </a:t>
            </a:r>
            <a:r>
              <a:rPr lang="en-US" altLang="ko-KR" sz="1800" dirty="0" err="1"/>
              <a:t>MovieExec</a:t>
            </a:r>
            <a:r>
              <a:rPr lang="en-US" altLang="ko-KR" sz="1800" dirty="0"/>
              <a:t>    </a:t>
            </a:r>
          </a:p>
          <a:p>
            <a:pPr lvl="2" eaLnBrk="1" hangingPunct="1">
              <a:lnSpc>
                <a:spcPts val="1700"/>
              </a:lnSpc>
              <a:defRPr/>
            </a:pPr>
            <a:r>
              <a:rPr lang="en-US" altLang="ko-KR" sz="1700" dirty="0"/>
              <a:t>Those representing individuals who are both stars and executives </a:t>
            </a:r>
          </a:p>
          <a:p>
            <a:pPr lvl="2" eaLnBrk="1" hangingPunct="1">
              <a:lnSpc>
                <a:spcPts val="1700"/>
              </a:lnSpc>
              <a:defRPr/>
            </a:pPr>
            <a:r>
              <a:rPr lang="en-US" altLang="ko-KR" sz="1700" dirty="0">
                <a:ea typeface="굴림" pitchFamily="50" charset="-127"/>
              </a:rPr>
              <a:t>An individual who is a star but not an executive</a:t>
            </a:r>
          </a:p>
          <a:p>
            <a:pPr lvl="2" eaLnBrk="1" hangingPunct="1">
              <a:lnSpc>
                <a:spcPts val="1700"/>
              </a:lnSpc>
              <a:defRPr/>
            </a:pPr>
            <a:r>
              <a:rPr lang="en-US" altLang="ko-KR" sz="1700" dirty="0">
                <a:ea typeface="굴림" pitchFamily="50" charset="-127"/>
              </a:rPr>
              <a:t>An executive who is not also a star</a:t>
            </a:r>
          </a:p>
          <a:p>
            <a:pPr eaLnBrk="1" hangingPunct="1">
              <a:lnSpc>
                <a:spcPts val="1700"/>
              </a:lnSpc>
              <a:defRPr/>
            </a:pPr>
            <a:r>
              <a:rPr lang="en-US" altLang="ko-KR" sz="2000" b="1" dirty="0">
                <a:ea typeface="굴림" pitchFamily="50" charset="-127"/>
              </a:rPr>
              <a:t>LEFT (RIGHT) OUTER JOIN </a:t>
            </a:r>
            <a:r>
              <a:rPr lang="en-US" altLang="ko-KR" sz="1800" b="1" dirty="0">
                <a:ea typeface="굴림" pitchFamily="50" charset="-127"/>
              </a:rPr>
              <a:t>	</a:t>
            </a:r>
          </a:p>
          <a:p>
            <a:pPr lvl="1" eaLnBrk="1" hangingPunct="1">
              <a:lnSpc>
                <a:spcPts val="1700"/>
              </a:lnSpc>
              <a:defRPr/>
            </a:pPr>
            <a:r>
              <a:rPr lang="en-US" altLang="ko-KR" sz="1800" dirty="0" err="1"/>
              <a:t>MovieStar</a:t>
            </a:r>
            <a:r>
              <a:rPr lang="en-US" altLang="ko-KR" sz="1800" dirty="0"/>
              <a:t> </a:t>
            </a:r>
            <a:r>
              <a:rPr lang="en-US" altLang="ko-KR" sz="1800" b="1" dirty="0"/>
              <a:t>NATURAL LEFT (RIGHT) OUTER JOIN </a:t>
            </a:r>
            <a:r>
              <a:rPr lang="en-US" altLang="ko-KR" sz="1800" dirty="0" err="1"/>
              <a:t>MovieExec</a:t>
            </a:r>
            <a:r>
              <a:rPr lang="en-US" altLang="ko-KR" sz="1800" dirty="0"/>
              <a:t>    </a:t>
            </a:r>
          </a:p>
          <a:p>
            <a:pPr lvl="2" eaLnBrk="1" hangingPunct="1">
              <a:lnSpc>
                <a:spcPts val="1700"/>
              </a:lnSpc>
              <a:defRPr/>
            </a:pPr>
            <a:r>
              <a:rPr lang="en-US" altLang="ko-KR" sz="1700" dirty="0">
                <a:ea typeface="굴림" pitchFamily="50" charset="-127"/>
              </a:rPr>
              <a:t>Every tuple in left (right) table must appear in result</a:t>
            </a:r>
          </a:p>
          <a:p>
            <a:pPr lvl="2" eaLnBrk="1" hangingPunct="1">
              <a:lnSpc>
                <a:spcPts val="1700"/>
              </a:lnSpc>
              <a:defRPr/>
            </a:pPr>
            <a:r>
              <a:rPr lang="en-US" altLang="ko-KR" sz="1700" dirty="0">
                <a:ea typeface="굴림" pitchFamily="50" charset="-127"/>
              </a:rPr>
              <a:t>If it does not have a matching tuple, it is padded with NULL values for the attributes of the right (left) table</a:t>
            </a:r>
          </a:p>
          <a:p>
            <a:pPr marL="457200" lvl="1" indent="0" eaLnBrk="1" hangingPunct="1">
              <a:lnSpc>
                <a:spcPts val="1900"/>
              </a:lnSpc>
              <a:buFont typeface="Arial" pitchFamily="34" charset="0"/>
              <a:buNone/>
              <a:defRPr/>
            </a:pPr>
            <a:endParaRPr lang="en-US" altLang="ko-KR" sz="1800" dirty="0"/>
          </a:p>
        </p:txBody>
      </p:sp>
      <p:sp>
        <p:nvSpPr>
          <p:cNvPr id="4" name="Rectangle 6"/>
          <p:cNvSpPr>
            <a:spLocks noChangeArrowheads="1"/>
          </p:cNvSpPr>
          <p:nvPr/>
        </p:nvSpPr>
        <p:spPr bwMode="auto">
          <a:xfrm>
            <a:off x="381000" y="76200"/>
            <a:ext cx="8382000" cy="6858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7.1.6 Joined Tables in SQL and Outer Joins</a:t>
            </a:r>
          </a:p>
        </p:txBody>
      </p:sp>
      <p:pic>
        <p:nvPicPr>
          <p:cNvPr id="378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905000"/>
            <a:ext cx="32766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4431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76200" y="762000"/>
            <a:ext cx="9372600" cy="6096000"/>
          </a:xfrm>
        </p:spPr>
        <p:txBody>
          <a:bodyPr/>
          <a:lstStyle/>
          <a:p>
            <a:pPr eaLnBrk="1" hangingPunct="1">
              <a:lnSpc>
                <a:spcPts val="2100"/>
              </a:lnSpc>
              <a:defRPr/>
            </a:pPr>
            <a:r>
              <a:rPr lang="en-US" altLang="ko-KR" sz="2000" b="1" dirty="0">
                <a:ea typeface="굴림" pitchFamily="50" charset="-127"/>
              </a:rPr>
              <a:t>Built-in aggregate functions are used to summarize information from multiple tuples into a single-tuple summary</a:t>
            </a:r>
          </a:p>
          <a:p>
            <a:pPr lvl="1" eaLnBrk="1" hangingPunct="1">
              <a:lnSpc>
                <a:spcPts val="2100"/>
              </a:lnSpc>
              <a:defRPr/>
            </a:pPr>
            <a:r>
              <a:rPr lang="en-US" altLang="ko-KR" sz="1800" dirty="0" err="1">
                <a:ea typeface="굴림" pitchFamily="50" charset="-127"/>
              </a:rPr>
              <a:t>avg</a:t>
            </a:r>
            <a:r>
              <a:rPr lang="en-US" altLang="ko-KR" sz="1800" dirty="0">
                <a:ea typeface="굴림" pitchFamily="50" charset="-127"/>
              </a:rPr>
              <a:t>, min, max, sum, count(=number of values)</a:t>
            </a:r>
          </a:p>
          <a:p>
            <a:pPr eaLnBrk="1" hangingPunct="1">
              <a:lnSpc>
                <a:spcPts val="2100"/>
              </a:lnSpc>
              <a:defRPr/>
            </a:pPr>
            <a:r>
              <a:rPr lang="en-US" altLang="ko-KR" sz="2000" b="1" dirty="0">
                <a:ea typeface="굴림" pitchFamily="50" charset="-127"/>
              </a:rPr>
              <a:t>Aggregate functions can be used in the SELECT or HAVING clause</a:t>
            </a:r>
          </a:p>
          <a:p>
            <a:pPr lvl="1" eaLnBrk="1" hangingPunct="1">
              <a:lnSpc>
                <a:spcPts val="2100"/>
              </a:lnSpc>
              <a:defRPr/>
            </a:pPr>
            <a:r>
              <a:rPr lang="en-US" altLang="ko-KR" sz="1800" dirty="0">
                <a:ea typeface="굴림" pitchFamily="50" charset="-127"/>
              </a:rPr>
              <a:t>Query 20: Find the </a:t>
            </a:r>
            <a:r>
              <a:rPr lang="en-US" altLang="ko-KR" sz="1800" u="sng" dirty="0">
                <a:ea typeface="굴림" pitchFamily="50" charset="-127"/>
              </a:rPr>
              <a:t>sum of the salaries </a:t>
            </a:r>
            <a:r>
              <a:rPr lang="en-US" altLang="ko-KR" sz="1800" dirty="0">
                <a:ea typeface="굴림" pitchFamily="50" charset="-127"/>
              </a:rPr>
              <a:t>of all employees of the </a:t>
            </a:r>
            <a:r>
              <a:rPr lang="en-US" altLang="ko-KR" sz="1800" dirty="0">
                <a:solidFill>
                  <a:srgbClr val="FF0000"/>
                </a:solidFill>
                <a:ea typeface="굴림" pitchFamily="50" charset="-127"/>
              </a:rPr>
              <a:t>‘Research’ department</a:t>
            </a:r>
            <a:r>
              <a:rPr lang="en-US" altLang="ko-KR" sz="1800" dirty="0">
                <a:ea typeface="굴림" pitchFamily="50" charset="-127"/>
              </a:rPr>
              <a:t>, as well as the </a:t>
            </a:r>
            <a:r>
              <a:rPr lang="en-US" altLang="ko-KR" sz="1800" u="sng" dirty="0">
                <a:ea typeface="굴림" pitchFamily="50" charset="-127"/>
              </a:rPr>
              <a:t>average salary </a:t>
            </a:r>
            <a:r>
              <a:rPr lang="en-US" altLang="ko-KR" sz="1800" dirty="0">
                <a:ea typeface="굴림" pitchFamily="50" charset="-127"/>
              </a:rPr>
              <a:t>in this department</a:t>
            </a:r>
          </a:p>
          <a:p>
            <a:pPr lvl="1" eaLnBrk="1" hangingPunct="1">
              <a:lnSpc>
                <a:spcPts val="2100"/>
              </a:lnSpc>
              <a:defRPr/>
            </a:pPr>
            <a:r>
              <a:rPr lang="en-US" altLang="ko-KR" sz="1800" b="1" dirty="0">
                <a:latin typeface="Arial" panose="020B0604020202020204" pitchFamily="34" charset="0"/>
                <a:ea typeface="굴림" panose="020B0600000101010101" pitchFamily="50" charset="-127"/>
              </a:rPr>
              <a:t>SELECT  </a:t>
            </a:r>
            <a:r>
              <a:rPr lang="en-US" altLang="ko-KR" sz="1800" b="1" dirty="0">
                <a:ea typeface="굴림" pitchFamily="50" charset="-127"/>
              </a:rPr>
              <a:t>SUM </a:t>
            </a:r>
            <a:r>
              <a:rPr lang="en-US" altLang="ko-KR" sz="1800" dirty="0">
                <a:ea typeface="굴림" pitchFamily="50" charset="-127"/>
              </a:rPr>
              <a:t>(Salary), </a:t>
            </a:r>
            <a:r>
              <a:rPr lang="en-US" altLang="ko-KR" sz="1800" b="1" dirty="0" err="1">
                <a:ea typeface="굴림" pitchFamily="50" charset="-127"/>
              </a:rPr>
              <a:t>AVG</a:t>
            </a:r>
            <a:r>
              <a:rPr lang="en-US" altLang="ko-KR" sz="1800" b="1" dirty="0">
                <a:ea typeface="굴림" pitchFamily="50" charset="-127"/>
              </a:rPr>
              <a:t> </a:t>
            </a:r>
            <a:r>
              <a:rPr lang="en-US" altLang="ko-KR" sz="1800" dirty="0">
                <a:ea typeface="굴림" pitchFamily="50" charset="-127"/>
              </a:rPr>
              <a:t>(Salary)</a:t>
            </a:r>
            <a:endParaRPr lang="en-US" altLang="ko-KR" sz="1800" dirty="0">
              <a:latin typeface="Arial" panose="020B0604020202020204" pitchFamily="34" charset="0"/>
              <a:ea typeface="굴림" panose="020B0600000101010101" pitchFamily="50" charset="-127"/>
            </a:endParaRPr>
          </a:p>
          <a:p>
            <a:pPr lvl="1" eaLnBrk="1" latinLnBrk="0" hangingPunct="1">
              <a:lnSpc>
                <a:spcPts val="2100"/>
              </a:lnSpc>
              <a:spcBef>
                <a:spcPct val="0"/>
              </a:spcBef>
              <a:buFontTx/>
              <a:buNone/>
            </a:pPr>
            <a:r>
              <a:rPr lang="en-US" altLang="ko-KR" sz="1800" b="1" dirty="0">
                <a:latin typeface="Arial" panose="020B0604020202020204" pitchFamily="34" charset="0"/>
                <a:ea typeface="굴림" panose="020B0600000101010101" pitchFamily="50" charset="-127"/>
              </a:rPr>
              <a:t>     FROM     </a:t>
            </a:r>
            <a:r>
              <a:rPr lang="en-US" altLang="ko-KR" sz="1800" dirty="0" err="1">
                <a:latin typeface="Arial" panose="020B0604020202020204" pitchFamily="34" charset="0"/>
                <a:ea typeface="굴림" panose="020B0600000101010101" pitchFamily="50" charset="-127"/>
              </a:rPr>
              <a:t>EMP</a:t>
            </a:r>
            <a:r>
              <a:rPr lang="en-US" altLang="ko-KR" sz="1800" dirty="0">
                <a:latin typeface="Arial" panose="020B0604020202020204" pitchFamily="34" charset="0"/>
                <a:ea typeface="굴림" panose="020B0600000101010101" pitchFamily="50" charset="-127"/>
              </a:rPr>
              <a:t>, DEPART</a:t>
            </a:r>
          </a:p>
          <a:p>
            <a:pPr lvl="1" eaLnBrk="1" latinLnBrk="0" hangingPunct="1">
              <a:lnSpc>
                <a:spcPts val="2100"/>
              </a:lnSpc>
              <a:spcBef>
                <a:spcPct val="0"/>
              </a:spcBef>
              <a:buFontTx/>
              <a:buNone/>
            </a:pPr>
            <a:r>
              <a:rPr lang="en-US" altLang="ko-KR" sz="1800" b="1" dirty="0">
                <a:latin typeface="Arial" panose="020B0604020202020204" pitchFamily="34" charset="0"/>
                <a:ea typeface="굴림" panose="020B0600000101010101" pitchFamily="50" charset="-127"/>
              </a:rPr>
              <a:t>     WHERE  </a:t>
            </a:r>
            <a:r>
              <a:rPr lang="en-US" altLang="ko-KR" sz="1800" dirty="0" err="1">
                <a:solidFill>
                  <a:srgbClr val="3333FF"/>
                </a:solidFill>
                <a:latin typeface="Arial" panose="020B0604020202020204" pitchFamily="34" charset="0"/>
                <a:ea typeface="굴림" panose="020B0600000101010101" pitchFamily="50" charset="-127"/>
              </a:rPr>
              <a:t>Dno</a:t>
            </a:r>
            <a:r>
              <a:rPr lang="en-US" altLang="ko-KR" sz="1800" dirty="0">
                <a:solidFill>
                  <a:srgbClr val="3333FF"/>
                </a:solidFill>
                <a:latin typeface="Arial" panose="020B0604020202020204" pitchFamily="34" charset="0"/>
                <a:ea typeface="굴림" panose="020B0600000101010101" pitchFamily="50" charset="-127"/>
              </a:rPr>
              <a:t>=</a:t>
            </a:r>
            <a:r>
              <a:rPr lang="en-US" altLang="ko-KR" sz="1800" dirty="0" err="1">
                <a:solidFill>
                  <a:srgbClr val="3333FF"/>
                </a:solidFill>
                <a:latin typeface="Arial" panose="020B0604020202020204" pitchFamily="34" charset="0"/>
                <a:ea typeface="굴림" panose="020B0600000101010101" pitchFamily="50" charset="-127"/>
              </a:rPr>
              <a:t>Dnumber</a:t>
            </a:r>
            <a:r>
              <a:rPr lang="en-US" altLang="ko-KR" sz="1800" dirty="0">
                <a:latin typeface="Arial" panose="020B0604020202020204" pitchFamily="34" charset="0"/>
                <a:ea typeface="굴림" panose="020B0600000101010101" pitchFamily="50" charset="-127"/>
              </a:rPr>
              <a:t> </a:t>
            </a:r>
            <a:r>
              <a:rPr lang="en-US" altLang="ko-KR" sz="1800" b="1" dirty="0">
                <a:latin typeface="Arial" panose="020B0604020202020204" pitchFamily="34" charset="0"/>
                <a:ea typeface="굴림" panose="020B0600000101010101" pitchFamily="50" charset="-127"/>
              </a:rPr>
              <a:t>AND</a:t>
            </a:r>
            <a:r>
              <a:rPr lang="en-US" altLang="ko-KR" sz="1800" dirty="0">
                <a:latin typeface="Arial" panose="020B0604020202020204" pitchFamily="34" charset="0"/>
                <a:ea typeface="굴림" panose="020B0600000101010101" pitchFamily="50" charset="-127"/>
              </a:rPr>
              <a:t>  </a:t>
            </a:r>
            <a:r>
              <a:rPr lang="en-US" altLang="ko-KR" sz="1800" dirty="0" err="1">
                <a:solidFill>
                  <a:srgbClr val="FF0000"/>
                </a:solidFill>
                <a:latin typeface="Arial" panose="020B0604020202020204" pitchFamily="34" charset="0"/>
                <a:ea typeface="굴림" panose="020B0600000101010101" pitchFamily="50" charset="-127"/>
              </a:rPr>
              <a:t>Dname</a:t>
            </a:r>
            <a:r>
              <a:rPr lang="en-US" altLang="ko-KR" sz="1800" dirty="0">
                <a:solidFill>
                  <a:srgbClr val="FF0000"/>
                </a:solidFill>
                <a:latin typeface="Arial" panose="020B0604020202020204" pitchFamily="34" charset="0"/>
                <a:ea typeface="굴림" panose="020B0600000101010101" pitchFamily="50" charset="-127"/>
              </a:rPr>
              <a:t>=‘Research’</a:t>
            </a:r>
            <a:r>
              <a:rPr lang="en-US" altLang="ko-KR" sz="1800" dirty="0">
                <a:latin typeface="Arial" panose="020B0604020202020204" pitchFamily="34" charset="0"/>
                <a:ea typeface="굴림" panose="020B0600000101010101" pitchFamily="50" charset="-127"/>
              </a:rPr>
              <a:t>;</a:t>
            </a:r>
          </a:p>
          <a:p>
            <a:pPr marL="342900" lvl="1" indent="-342900" eaLnBrk="1" hangingPunct="1">
              <a:lnSpc>
                <a:spcPts val="2100"/>
              </a:lnSpc>
              <a:buFont typeface="Arial" panose="020B0604020202020204" pitchFamily="34" charset="0"/>
              <a:buChar char="•"/>
              <a:defRPr/>
            </a:pPr>
            <a:r>
              <a:rPr lang="en-US" altLang="ko-KR" sz="2000" b="1" dirty="0">
                <a:ea typeface="굴림" pitchFamily="50" charset="-127"/>
              </a:rPr>
              <a:t>In general, NULL values are discarded when aggregate functions are applied to a particular attribute</a:t>
            </a:r>
          </a:p>
          <a:p>
            <a:pPr lvl="1" eaLnBrk="1" hangingPunct="1">
              <a:lnSpc>
                <a:spcPts val="2100"/>
              </a:lnSpc>
              <a:defRPr/>
            </a:pPr>
            <a:r>
              <a:rPr lang="en-US" altLang="ko-KR" sz="1800" spc="-40" dirty="0"/>
              <a:t>However, COUNT(*) returns </a:t>
            </a:r>
            <a:r>
              <a:rPr lang="en-US" altLang="ko-KR" sz="1800" u="sng" spc="-40" dirty="0"/>
              <a:t>the number of all the tuples </a:t>
            </a:r>
            <a:r>
              <a:rPr lang="en-US" altLang="ko-KR" sz="1800" spc="-40" dirty="0"/>
              <a:t>in the result of the query</a:t>
            </a:r>
          </a:p>
          <a:p>
            <a:pPr lvl="1" eaLnBrk="1" hangingPunct="1">
              <a:lnSpc>
                <a:spcPts val="2100"/>
              </a:lnSpc>
              <a:defRPr/>
            </a:pPr>
            <a:r>
              <a:rPr lang="en-US" altLang="ko-KR" sz="1800" b="1" dirty="0"/>
              <a:t>Query 22:</a:t>
            </a:r>
            <a:r>
              <a:rPr lang="en-US" altLang="ko-KR" sz="1800" b="1" dirty="0">
                <a:ea typeface="굴림" pitchFamily="50" charset="-127"/>
              </a:rPr>
              <a:t> Retrieve the number of employees in the </a:t>
            </a:r>
            <a:r>
              <a:rPr lang="en-US" altLang="ko-KR" sz="1800" b="1" dirty="0">
                <a:solidFill>
                  <a:srgbClr val="FF0000"/>
                </a:solidFill>
                <a:ea typeface="굴림" pitchFamily="50" charset="-127"/>
              </a:rPr>
              <a:t>‘Research’ department </a:t>
            </a:r>
          </a:p>
          <a:p>
            <a:pPr lvl="1" eaLnBrk="1" hangingPunct="1">
              <a:lnSpc>
                <a:spcPts val="2100"/>
              </a:lnSpc>
              <a:defRPr/>
            </a:pPr>
            <a:r>
              <a:rPr lang="en-US" altLang="ko-KR" sz="1800" b="1" dirty="0">
                <a:ea typeface="굴림" pitchFamily="50" charset="-127"/>
              </a:rPr>
              <a:t>SELECT</a:t>
            </a:r>
            <a:r>
              <a:rPr lang="en-US" altLang="ko-KR" sz="1800" dirty="0">
                <a:ea typeface="굴림" pitchFamily="50" charset="-127"/>
              </a:rPr>
              <a:t> </a:t>
            </a:r>
            <a:r>
              <a:rPr lang="en-US" altLang="ko-KR" sz="1800" b="1" dirty="0">
                <a:ea typeface="굴림" pitchFamily="50" charset="-127"/>
              </a:rPr>
              <a:t>COUNT </a:t>
            </a:r>
            <a:r>
              <a:rPr lang="en-US" altLang="ko-KR" sz="1800" dirty="0">
                <a:ea typeface="굴림" pitchFamily="50" charset="-127"/>
              </a:rPr>
              <a:t>(*) </a:t>
            </a:r>
            <a:r>
              <a:rPr lang="en-US" altLang="ko-KR" sz="1800" b="1" dirty="0">
                <a:ea typeface="굴림" pitchFamily="50" charset="-127"/>
              </a:rPr>
              <a:t>FROM</a:t>
            </a:r>
            <a:r>
              <a:rPr lang="en-US" altLang="ko-KR" sz="1800" dirty="0">
                <a:ea typeface="굴림" pitchFamily="50" charset="-127"/>
              </a:rPr>
              <a:t>  EMP, DEPART</a:t>
            </a:r>
          </a:p>
          <a:p>
            <a:pPr marL="457200" lvl="1" indent="0" eaLnBrk="1" hangingPunct="1">
              <a:lnSpc>
                <a:spcPts val="2100"/>
              </a:lnSpc>
              <a:buFont typeface="Arial" panose="020B0604020202020204" pitchFamily="34" charset="0"/>
              <a:buNone/>
              <a:defRPr/>
            </a:pPr>
            <a:r>
              <a:rPr lang="en-US" altLang="ko-KR" sz="1800" dirty="0">
                <a:ea typeface="굴림" pitchFamily="50" charset="-127"/>
              </a:rPr>
              <a:t>    </a:t>
            </a:r>
            <a:r>
              <a:rPr lang="en-US" altLang="ko-KR" sz="1800" b="1" dirty="0">
                <a:ea typeface="굴림" pitchFamily="50" charset="-127"/>
              </a:rPr>
              <a:t>WHERE </a:t>
            </a:r>
            <a:r>
              <a:rPr lang="en-US" altLang="ko-KR" sz="1800" dirty="0" err="1">
                <a:solidFill>
                  <a:srgbClr val="3333FF"/>
                </a:solidFill>
                <a:ea typeface="굴림" pitchFamily="50" charset="-127"/>
              </a:rPr>
              <a:t>Dno</a:t>
            </a:r>
            <a:r>
              <a:rPr lang="en-US" altLang="ko-KR" sz="1800" dirty="0">
                <a:solidFill>
                  <a:srgbClr val="3333FF"/>
                </a:solidFill>
                <a:ea typeface="굴림" pitchFamily="50" charset="-127"/>
              </a:rPr>
              <a:t>=</a:t>
            </a:r>
            <a:r>
              <a:rPr lang="en-US" altLang="ko-KR" sz="1800" dirty="0" err="1">
                <a:solidFill>
                  <a:srgbClr val="3333FF"/>
                </a:solidFill>
                <a:ea typeface="굴림" pitchFamily="50" charset="-127"/>
              </a:rPr>
              <a:t>Dnumber</a:t>
            </a:r>
            <a:r>
              <a:rPr lang="en-US" altLang="ko-KR" sz="1800" dirty="0">
                <a:ea typeface="굴림" pitchFamily="50" charset="-127"/>
              </a:rPr>
              <a:t> </a:t>
            </a:r>
            <a:r>
              <a:rPr lang="en-US" altLang="ko-KR" sz="1800" b="1" dirty="0">
                <a:ea typeface="굴림" pitchFamily="50" charset="-127"/>
              </a:rPr>
              <a:t>AND</a:t>
            </a:r>
            <a:r>
              <a:rPr lang="en-US" altLang="ko-KR" sz="1800" dirty="0">
                <a:ea typeface="굴림" pitchFamily="50" charset="-127"/>
              </a:rPr>
              <a:t> </a:t>
            </a:r>
            <a:r>
              <a:rPr lang="en-US" altLang="ko-KR" sz="1800" dirty="0" err="1">
                <a:solidFill>
                  <a:srgbClr val="FF0000"/>
                </a:solidFill>
                <a:ea typeface="굴림" pitchFamily="50" charset="-127"/>
              </a:rPr>
              <a:t>DNAME</a:t>
            </a:r>
            <a:r>
              <a:rPr lang="en-US" altLang="ko-KR" sz="1800" dirty="0">
                <a:solidFill>
                  <a:srgbClr val="FF0000"/>
                </a:solidFill>
                <a:ea typeface="굴림" pitchFamily="50" charset="-127"/>
              </a:rPr>
              <a:t>=‘Research’</a:t>
            </a:r>
            <a:r>
              <a:rPr lang="en-US" altLang="ko-KR" sz="1800" dirty="0">
                <a:ea typeface="굴림" pitchFamily="50" charset="-127"/>
              </a:rPr>
              <a:t>;</a:t>
            </a:r>
          </a:p>
          <a:p>
            <a:pPr>
              <a:lnSpc>
                <a:spcPts val="2100"/>
              </a:lnSpc>
              <a:spcBef>
                <a:spcPct val="10000"/>
              </a:spcBef>
              <a:spcAft>
                <a:spcPct val="10000"/>
              </a:spcAft>
              <a:tabLst>
                <a:tab pos="268288" algn="l"/>
                <a:tab pos="1206500" algn="l"/>
                <a:tab pos="1438275" algn="l"/>
              </a:tabLst>
              <a:defRPr/>
            </a:pPr>
            <a:r>
              <a:rPr lang="en-US" altLang="ko-KR" sz="2000" b="1" spc="-30" dirty="0"/>
              <a:t>Aggregate functions can be used in selection conditions involving nested queries</a:t>
            </a:r>
          </a:p>
          <a:p>
            <a:pPr lvl="1">
              <a:lnSpc>
                <a:spcPts val="2100"/>
              </a:lnSpc>
              <a:spcBef>
                <a:spcPct val="10000"/>
              </a:spcBef>
              <a:spcAft>
                <a:spcPct val="10000"/>
              </a:spcAft>
              <a:tabLst>
                <a:tab pos="268288" algn="l"/>
                <a:tab pos="1206500" algn="l"/>
                <a:tab pos="1438275" algn="l"/>
              </a:tabLst>
              <a:defRPr/>
            </a:pPr>
            <a:r>
              <a:rPr lang="en-US" altLang="ko-KR" sz="1800" b="1" spc="-60" dirty="0"/>
              <a:t>Query 5: Retrieve the names of all employees who have </a:t>
            </a:r>
            <a:r>
              <a:rPr lang="en-US" altLang="ko-KR" sz="1800" b="1" u="sng" spc="-60" dirty="0"/>
              <a:t>two or more dependents</a:t>
            </a:r>
          </a:p>
          <a:p>
            <a:pPr lvl="1">
              <a:lnSpc>
                <a:spcPts val="2100"/>
              </a:lnSpc>
              <a:spcBef>
                <a:spcPct val="10000"/>
              </a:spcBef>
              <a:spcAft>
                <a:spcPct val="10000"/>
              </a:spcAft>
              <a:tabLst>
                <a:tab pos="268288" algn="l"/>
                <a:tab pos="1206500" algn="l"/>
                <a:tab pos="1438275" algn="l"/>
              </a:tabLst>
              <a:defRPr/>
            </a:pPr>
            <a:r>
              <a:rPr lang="en-US" altLang="ko-KR" sz="1800" b="1" dirty="0"/>
              <a:t>SELECT  </a:t>
            </a:r>
            <a:r>
              <a:rPr lang="en-US" altLang="ko-KR" sz="1800" dirty="0"/>
              <a:t> </a:t>
            </a:r>
            <a:r>
              <a:rPr lang="en-US" altLang="ko-KR" sz="1800" dirty="0" err="1"/>
              <a:t>Lname</a:t>
            </a:r>
            <a:r>
              <a:rPr lang="en-US" altLang="ko-KR" sz="1800" dirty="0"/>
              <a:t>, </a:t>
            </a:r>
            <a:r>
              <a:rPr lang="en-US" altLang="ko-KR" sz="1800" dirty="0" err="1"/>
              <a:t>Fname</a:t>
            </a:r>
            <a:r>
              <a:rPr lang="en-US" altLang="ko-KR" sz="1800" dirty="0"/>
              <a:t> </a:t>
            </a:r>
            <a:r>
              <a:rPr lang="en-US" altLang="ko-KR" sz="1800" b="1" dirty="0"/>
              <a:t> FROM</a:t>
            </a:r>
            <a:r>
              <a:rPr lang="en-US" altLang="ko-KR" sz="1800" dirty="0"/>
              <a:t> EMP AS E</a:t>
            </a:r>
          </a:p>
          <a:p>
            <a:pPr marL="457200" lvl="1" indent="0">
              <a:lnSpc>
                <a:spcPts val="2100"/>
              </a:lnSpc>
              <a:spcBef>
                <a:spcPct val="10000"/>
              </a:spcBef>
              <a:spcAft>
                <a:spcPct val="10000"/>
              </a:spcAft>
              <a:buFont typeface="Arial" panose="020B0604020202020204" pitchFamily="34" charset="0"/>
              <a:buNone/>
              <a:tabLst>
                <a:tab pos="268288" algn="l"/>
                <a:tab pos="1206500" algn="l"/>
                <a:tab pos="1438275" algn="l"/>
              </a:tabLst>
              <a:defRPr/>
            </a:pPr>
            <a:r>
              <a:rPr lang="en-US" altLang="ko-KR" sz="1800" spc="-30" dirty="0">
                <a:solidFill>
                  <a:srgbClr val="0000FF"/>
                </a:solidFill>
              </a:rPr>
              <a:t>    </a:t>
            </a:r>
            <a:r>
              <a:rPr lang="en-US" altLang="ko-KR" sz="1800" b="1" spc="-30" dirty="0"/>
              <a:t>WHERE</a:t>
            </a:r>
            <a:r>
              <a:rPr lang="en-US" altLang="ko-KR" sz="1800" spc="-30" dirty="0">
                <a:solidFill>
                  <a:srgbClr val="0000FF"/>
                </a:solidFill>
              </a:rPr>
              <a:t>  </a:t>
            </a:r>
            <a:r>
              <a:rPr lang="en-US" altLang="ko-KR" sz="1800" spc="-30" dirty="0"/>
              <a:t>(</a:t>
            </a:r>
            <a:r>
              <a:rPr lang="en-US" altLang="ko-KR" sz="1800" b="1" spc="-30" dirty="0"/>
              <a:t>SELECT</a:t>
            </a:r>
            <a:r>
              <a:rPr lang="en-US" altLang="ko-KR" sz="1800" spc="-30" dirty="0"/>
              <a:t> </a:t>
            </a:r>
            <a:r>
              <a:rPr lang="en-US" altLang="ko-KR" sz="1800" b="1" spc="-30" dirty="0"/>
              <a:t>COUNT</a:t>
            </a:r>
            <a:r>
              <a:rPr lang="en-US" altLang="ko-KR" sz="1800" spc="-30" dirty="0"/>
              <a:t>(</a:t>
            </a:r>
            <a:r>
              <a:rPr lang="en-US" altLang="ko-KR" sz="1800" spc="-30" dirty="0">
                <a:sym typeface="Symbol"/>
              </a:rPr>
              <a:t></a:t>
            </a:r>
            <a:r>
              <a:rPr lang="en-US" altLang="ko-KR" sz="1800" spc="-30" dirty="0"/>
              <a:t>) </a:t>
            </a:r>
            <a:r>
              <a:rPr lang="en-US" altLang="ko-KR" sz="1800" b="1" spc="-30" dirty="0"/>
              <a:t>FROM </a:t>
            </a:r>
            <a:r>
              <a:rPr lang="en-US" altLang="ko-KR" sz="1800" spc="-30" dirty="0"/>
              <a:t>DEPENDENT AS D </a:t>
            </a:r>
            <a:r>
              <a:rPr lang="en-US" altLang="ko-KR" sz="1800" b="1" spc="-30" dirty="0"/>
              <a:t>WHERE </a:t>
            </a:r>
            <a:r>
              <a:rPr lang="en-US" altLang="ko-KR" sz="1800" spc="-30" dirty="0" err="1">
                <a:solidFill>
                  <a:srgbClr val="3333FF"/>
                </a:solidFill>
              </a:rPr>
              <a:t>D.Essn</a:t>
            </a:r>
            <a:r>
              <a:rPr lang="en-US" altLang="ko-KR" sz="1800" spc="-30" dirty="0">
                <a:solidFill>
                  <a:srgbClr val="3333FF"/>
                </a:solidFill>
              </a:rPr>
              <a:t>=</a:t>
            </a:r>
            <a:r>
              <a:rPr lang="en-US" altLang="ko-KR" sz="1800" spc="-30" dirty="0" err="1">
                <a:solidFill>
                  <a:srgbClr val="3333FF"/>
                </a:solidFill>
              </a:rPr>
              <a:t>E.Ssn</a:t>
            </a:r>
            <a:r>
              <a:rPr lang="en-US" altLang="ko-KR" sz="1800" spc="-30" dirty="0"/>
              <a:t>) &gt;=2;</a:t>
            </a:r>
          </a:p>
          <a:p>
            <a:pPr marL="457200" lvl="1" indent="0" eaLnBrk="1" hangingPunct="1">
              <a:lnSpc>
                <a:spcPts val="2300"/>
              </a:lnSpc>
              <a:buFont typeface="Arial" panose="020B0604020202020204" pitchFamily="34" charset="0"/>
              <a:buNone/>
              <a:defRPr/>
            </a:pPr>
            <a:endParaRPr lang="en-US" altLang="ko-KR" sz="2000" dirty="0">
              <a:ea typeface="굴림" pitchFamily="50" charset="-127"/>
            </a:endParaRPr>
          </a:p>
          <a:p>
            <a:pPr marL="342900" lvl="1" indent="-342900" eaLnBrk="1" hangingPunct="1">
              <a:lnSpc>
                <a:spcPts val="2200"/>
              </a:lnSpc>
              <a:buFont typeface="Arial" panose="020B0604020202020204" pitchFamily="34" charset="0"/>
              <a:buChar char="•"/>
              <a:defRPr/>
            </a:pPr>
            <a:endParaRPr lang="en-US" altLang="ko-KR" sz="2000" b="1" dirty="0"/>
          </a:p>
          <a:p>
            <a:pPr eaLnBrk="1" hangingPunct="1">
              <a:lnSpc>
                <a:spcPts val="2200"/>
              </a:lnSpc>
              <a:defRPr/>
            </a:pPr>
            <a:endParaRPr lang="en-US" altLang="ko-KR" sz="2000" b="1" dirty="0">
              <a:ea typeface="굴림" pitchFamily="50" charset="-127"/>
            </a:endParaRPr>
          </a:p>
          <a:p>
            <a:pPr marL="457200" lvl="1" indent="0" eaLnBrk="1" hangingPunct="1">
              <a:lnSpc>
                <a:spcPts val="2000"/>
              </a:lnSpc>
              <a:buFont typeface="Arial" panose="020B0604020202020204" pitchFamily="34" charset="0"/>
              <a:buNone/>
              <a:defRPr/>
            </a:pPr>
            <a:endParaRPr lang="en-US" altLang="ko-KR" sz="1800" dirty="0">
              <a:ea typeface="굴림" pitchFamily="50" charset="-127"/>
            </a:endParaRPr>
          </a:p>
          <a:p>
            <a:pPr marL="457200" lvl="1" indent="0" eaLnBrk="1" hangingPunct="1">
              <a:lnSpc>
                <a:spcPts val="2000"/>
              </a:lnSpc>
              <a:buFont typeface="Arial" panose="020B0604020202020204" pitchFamily="34" charset="0"/>
              <a:buNone/>
              <a:defRPr/>
            </a:pPr>
            <a:endParaRPr lang="en-US" altLang="ko-KR" sz="1800" dirty="0">
              <a:ea typeface="굴림" pitchFamily="50" charset="-127"/>
            </a:endParaRPr>
          </a:p>
          <a:p>
            <a:pPr marL="457200" lvl="1" indent="0" eaLnBrk="1" hangingPunct="1">
              <a:buFont typeface="Arial" panose="020B0604020202020204" pitchFamily="34" charset="0"/>
              <a:buNone/>
              <a:defRPr/>
            </a:pPr>
            <a:endParaRPr lang="en-US" altLang="ko-KR" sz="1400" b="1" dirty="0">
              <a:ea typeface="굴림" pitchFamily="50" charset="-127"/>
            </a:endParaRPr>
          </a:p>
          <a:p>
            <a:pPr lvl="1" eaLnBrk="1" hangingPunct="1">
              <a:defRPr/>
            </a:pPr>
            <a:endParaRPr lang="en-US" altLang="ko-KR" sz="2000" dirty="0">
              <a:ea typeface="굴림" pitchFamily="50" charset="-127"/>
            </a:endParaRPr>
          </a:p>
          <a:p>
            <a:pPr marL="457200" lvl="1" indent="0" eaLnBrk="1" hangingPunct="1">
              <a:buFont typeface="Arial" panose="020B0604020202020204" pitchFamily="34" charset="0"/>
              <a:buNone/>
              <a:defRPr/>
            </a:pPr>
            <a:r>
              <a:rPr lang="en-US" altLang="ko-KR" sz="1800" dirty="0"/>
              <a:t>	</a:t>
            </a:r>
          </a:p>
          <a:p>
            <a:pPr marL="342900" lvl="1" indent="-342900" eaLnBrk="1" hangingPunct="1">
              <a:buFont typeface="Arial" panose="020B0604020202020204" pitchFamily="34" charset="0"/>
              <a:buChar char="•"/>
              <a:defRPr/>
            </a:pPr>
            <a:endParaRPr lang="en-US" altLang="ko-KR" sz="2000" b="1" dirty="0">
              <a:ea typeface="굴림" pitchFamily="50" charset="-127"/>
            </a:endParaRPr>
          </a:p>
          <a:p>
            <a:pPr eaLnBrk="1" hangingPunct="1">
              <a:defRPr/>
            </a:pPr>
            <a:endParaRPr lang="en-US" altLang="ko-KR" sz="2000" b="1" dirty="0"/>
          </a:p>
          <a:p>
            <a:pPr marL="457200" lvl="1" indent="0" eaLnBrk="1" hangingPunct="1">
              <a:buFont typeface="Arial" panose="020B0604020202020204" pitchFamily="34" charset="0"/>
              <a:buNone/>
              <a:defRPr/>
            </a:pPr>
            <a:endParaRPr lang="en-US" altLang="ko-KR" sz="1800" dirty="0"/>
          </a:p>
          <a:p>
            <a:pPr marL="457200" lvl="1" indent="0" eaLnBrk="1" hangingPunct="1">
              <a:buFont typeface="Arial" panose="020B0604020202020204" pitchFamily="34" charset="0"/>
              <a:buNone/>
              <a:defRPr/>
            </a:pPr>
            <a:endParaRPr lang="en-US" altLang="ko-KR" sz="1800" dirty="0"/>
          </a:p>
          <a:p>
            <a:pPr eaLnBrk="1" hangingPunct="1">
              <a:defRPr/>
            </a:pPr>
            <a:endParaRPr lang="en-US" altLang="ko-KR" sz="2200" b="1" dirty="0">
              <a:ea typeface="굴림" pitchFamily="50" charset="-127"/>
            </a:endParaRPr>
          </a:p>
        </p:txBody>
      </p:sp>
      <p:sp>
        <p:nvSpPr>
          <p:cNvPr id="4" name="Rectangle 6"/>
          <p:cNvSpPr>
            <a:spLocks noChangeArrowheads="1"/>
          </p:cNvSpPr>
          <p:nvPr/>
        </p:nvSpPr>
        <p:spPr bwMode="auto">
          <a:xfrm>
            <a:off x="381000" y="0"/>
            <a:ext cx="8382000" cy="6858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7.1.7 Aggregate Functions in SQL</a:t>
            </a:r>
          </a:p>
        </p:txBody>
      </p:sp>
    </p:spTree>
    <p:extLst>
      <p:ext uri="{BB962C8B-B14F-4D97-AF65-F5344CB8AC3E}">
        <p14:creationId xmlns:p14="http://schemas.microsoft.com/office/powerpoint/2010/main" val="3617419297"/>
      </p:ext>
    </p:extLst>
  </p:cSld>
  <p:clrMapOvr>
    <a:masterClrMapping/>
  </p:clrMapOvr>
  <mc:AlternateContent xmlns:mc="http://schemas.openxmlformats.org/markup-compatibility/2006" xmlns:p14="http://schemas.microsoft.com/office/powerpoint/2010/main">
    <mc:Choice Requires="p14">
      <p:transition spd="slow" p14:dur="2000" advTm="156266"/>
    </mc:Choice>
    <mc:Fallback xmlns="">
      <p:transition spd="slow" advTm="15626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0" y="821134"/>
            <a:ext cx="9144000" cy="6064250"/>
          </a:xfrm>
        </p:spPr>
        <p:txBody>
          <a:bodyPr/>
          <a:lstStyle/>
          <a:p>
            <a:pPr>
              <a:lnSpc>
                <a:spcPts val="2100"/>
              </a:lnSpc>
              <a:defRPr/>
            </a:pPr>
            <a:r>
              <a:rPr lang="en-US" altLang="ko-KR" sz="2000" b="1" dirty="0">
                <a:ea typeface="굴림" pitchFamily="50" charset="-127"/>
              </a:rPr>
              <a:t>There are circumstances where we would like to apply the aggregate function to a group of sets of tuples</a:t>
            </a:r>
          </a:p>
          <a:p>
            <a:pPr lvl="1">
              <a:lnSpc>
                <a:spcPts val="2100"/>
              </a:lnSpc>
              <a:defRPr/>
            </a:pPr>
            <a:r>
              <a:rPr lang="en-US" altLang="ko-KR" sz="1800" dirty="0">
                <a:ea typeface="굴림" pitchFamily="50" charset="-127"/>
              </a:rPr>
              <a:t>The attribute(s) given in the GROUP BY clause are used to form group</a:t>
            </a:r>
          </a:p>
          <a:p>
            <a:pPr lvl="1">
              <a:lnSpc>
                <a:spcPts val="2100"/>
              </a:lnSpc>
              <a:defRPr/>
            </a:pPr>
            <a:r>
              <a:rPr lang="en-US" altLang="ko-KR" sz="1800" dirty="0">
                <a:ea typeface="굴림" pitchFamily="50" charset="-127"/>
              </a:rPr>
              <a:t>Aggregate function is applied to each such group independently</a:t>
            </a:r>
          </a:p>
          <a:p>
            <a:pPr lvl="1">
              <a:lnSpc>
                <a:spcPts val="2100"/>
              </a:lnSpc>
              <a:defRPr/>
            </a:pPr>
            <a:r>
              <a:rPr lang="en-US" altLang="ko-KR" sz="1800" dirty="0"/>
              <a:t>The grouping attributes specified by the GROUP BY clause should also appear in the SELECT clause</a:t>
            </a:r>
          </a:p>
          <a:p>
            <a:pPr>
              <a:lnSpc>
                <a:spcPts val="2100"/>
              </a:lnSpc>
              <a:defRPr/>
            </a:pPr>
            <a:r>
              <a:rPr lang="en-US" altLang="ko-KR" sz="2000" b="1" dirty="0">
                <a:ea typeface="굴림" pitchFamily="50" charset="-127"/>
              </a:rPr>
              <a:t>Query 24: </a:t>
            </a:r>
            <a:r>
              <a:rPr lang="en-US" altLang="ko-KR" sz="2000" b="1" u="sng" dirty="0">
                <a:ea typeface="굴림" pitchFamily="50" charset="-127"/>
              </a:rPr>
              <a:t>For each department</a:t>
            </a:r>
            <a:r>
              <a:rPr lang="en-US" altLang="ko-KR" sz="2000" b="1" dirty="0">
                <a:ea typeface="굴림" pitchFamily="50" charset="-127"/>
              </a:rPr>
              <a:t>, retrieve the department number, the number of employees in the department, and their average salary</a:t>
            </a:r>
          </a:p>
          <a:p>
            <a:pPr lvl="1">
              <a:lnSpc>
                <a:spcPts val="2100"/>
              </a:lnSpc>
              <a:defRPr/>
            </a:pPr>
            <a:r>
              <a:rPr lang="en-US" altLang="ko-KR" sz="1800" b="1" dirty="0"/>
              <a:t>SELECT</a:t>
            </a:r>
            <a:r>
              <a:rPr lang="en-US" altLang="ko-KR" sz="1800" dirty="0"/>
              <a:t>      </a:t>
            </a:r>
            <a:r>
              <a:rPr lang="en-US" altLang="ko-KR" sz="1800" dirty="0" err="1"/>
              <a:t>Dno</a:t>
            </a:r>
            <a:r>
              <a:rPr lang="en-US" altLang="ko-KR" sz="1800" dirty="0"/>
              <a:t>, </a:t>
            </a:r>
            <a:r>
              <a:rPr lang="en-US" altLang="ko-KR" sz="1800" b="1" dirty="0"/>
              <a:t>COUNT</a:t>
            </a:r>
            <a:r>
              <a:rPr lang="en-US" altLang="ko-KR" sz="1800" dirty="0"/>
              <a:t>(</a:t>
            </a:r>
            <a:r>
              <a:rPr lang="en-US" altLang="ko-KR" sz="1800" dirty="0">
                <a:sym typeface="Symbol"/>
              </a:rPr>
              <a:t></a:t>
            </a:r>
            <a:r>
              <a:rPr lang="en-US" altLang="ko-KR" sz="1800" dirty="0"/>
              <a:t>), </a:t>
            </a:r>
            <a:r>
              <a:rPr lang="en-US" altLang="ko-KR" sz="1800" b="1" dirty="0" err="1"/>
              <a:t>AVG</a:t>
            </a:r>
            <a:r>
              <a:rPr lang="en-US" altLang="ko-KR" sz="1800" dirty="0"/>
              <a:t>(Salary)</a:t>
            </a:r>
          </a:p>
          <a:p>
            <a:pPr marL="457200" lvl="1" indent="0">
              <a:lnSpc>
                <a:spcPts val="2100"/>
              </a:lnSpc>
              <a:buNone/>
              <a:defRPr/>
            </a:pPr>
            <a:r>
              <a:rPr lang="en-US" altLang="ko-KR" sz="1800" dirty="0"/>
              <a:t>    </a:t>
            </a:r>
            <a:r>
              <a:rPr lang="en-US" altLang="ko-KR" sz="1800" b="1" dirty="0"/>
              <a:t>FROM</a:t>
            </a:r>
            <a:r>
              <a:rPr lang="en-US" altLang="ko-KR" sz="1800" dirty="0"/>
              <a:t>       EMP</a:t>
            </a:r>
          </a:p>
          <a:p>
            <a:pPr marL="457200" lvl="1" indent="0">
              <a:lnSpc>
                <a:spcPts val="2500"/>
              </a:lnSpc>
              <a:buNone/>
              <a:defRPr/>
            </a:pPr>
            <a:r>
              <a:rPr lang="en-US" altLang="ko-KR" sz="1800" dirty="0"/>
              <a:t>    </a:t>
            </a:r>
            <a:r>
              <a:rPr lang="en-US" altLang="ko-KR" sz="1800" b="1" dirty="0"/>
              <a:t>GROUP BY </a:t>
            </a:r>
            <a:r>
              <a:rPr lang="en-US" altLang="ko-KR" sz="1800" dirty="0" err="1"/>
              <a:t>Dno</a:t>
            </a:r>
            <a:r>
              <a:rPr lang="en-US" altLang="ko-KR" sz="1800" dirty="0"/>
              <a:t> ;</a:t>
            </a:r>
            <a:endParaRPr lang="en-US" altLang="ko-KR" sz="1800" b="1" dirty="0">
              <a:ea typeface="굴림" pitchFamily="50" charset="-127"/>
            </a:endParaRPr>
          </a:p>
          <a:p>
            <a:pPr>
              <a:lnSpc>
                <a:spcPts val="2500"/>
              </a:lnSpc>
              <a:defRPr/>
            </a:pPr>
            <a:r>
              <a:rPr lang="en-US" altLang="ko-KR" sz="2000" b="1" dirty="0">
                <a:ea typeface="굴림" pitchFamily="50" charset="-127"/>
              </a:rPr>
              <a:t>If </a:t>
            </a:r>
            <a:r>
              <a:rPr lang="en-US" altLang="ko-KR" sz="2000" b="1" dirty="0" err="1">
                <a:ea typeface="굴림" pitchFamily="50" charset="-127"/>
              </a:rPr>
              <a:t>NULLs</a:t>
            </a:r>
            <a:r>
              <a:rPr lang="en-US" altLang="ko-KR" sz="2000" b="1" dirty="0">
                <a:ea typeface="굴림" pitchFamily="50" charset="-127"/>
              </a:rPr>
              <a:t> exist in grouping attribute </a:t>
            </a:r>
          </a:p>
          <a:p>
            <a:pPr lvl="1">
              <a:lnSpc>
                <a:spcPts val="2100"/>
              </a:lnSpc>
              <a:defRPr/>
            </a:pPr>
            <a:r>
              <a:rPr lang="en-US" altLang="ko-KR" sz="1800" dirty="0">
                <a:ea typeface="굴림" pitchFamily="50" charset="-127"/>
              </a:rPr>
              <a:t>Separate group created for all tuples with a NULL value in grouping attribute</a:t>
            </a:r>
          </a:p>
          <a:p>
            <a:pPr>
              <a:lnSpc>
                <a:spcPts val="2100"/>
              </a:lnSpc>
              <a:defRPr/>
            </a:pPr>
            <a:r>
              <a:rPr lang="en-US" altLang="ko-KR" sz="2000" b="1" dirty="0">
                <a:ea typeface="굴림" pitchFamily="50" charset="-127"/>
              </a:rPr>
              <a:t>Query 25: </a:t>
            </a:r>
            <a:r>
              <a:rPr lang="en-US" altLang="ko-KR" sz="2000" b="1" u="sng" dirty="0">
                <a:ea typeface="굴림" pitchFamily="50" charset="-127"/>
              </a:rPr>
              <a:t>For each project</a:t>
            </a:r>
            <a:r>
              <a:rPr lang="en-US" altLang="ko-KR" sz="2000" b="1" dirty="0">
                <a:ea typeface="굴림" pitchFamily="50" charset="-127"/>
              </a:rPr>
              <a:t>, retrieve the project number, the project name, and the number of employees who work on that project</a:t>
            </a:r>
          </a:p>
          <a:p>
            <a:pPr lvl="1">
              <a:lnSpc>
                <a:spcPts val="2100"/>
              </a:lnSpc>
              <a:defRPr/>
            </a:pPr>
            <a:r>
              <a:rPr lang="en-US" altLang="ko-KR" sz="1800" b="1" dirty="0">
                <a:ea typeface="굴림" pitchFamily="50" charset="-127"/>
              </a:rPr>
              <a:t>SELECT      </a:t>
            </a:r>
            <a:r>
              <a:rPr lang="en-US" altLang="ko-KR" sz="1800" dirty="0" err="1">
                <a:ea typeface="굴림" pitchFamily="50" charset="-127"/>
              </a:rPr>
              <a:t>Pnumber</a:t>
            </a:r>
            <a:r>
              <a:rPr lang="en-US" altLang="ko-KR" sz="1800" dirty="0">
                <a:ea typeface="굴림" pitchFamily="50" charset="-127"/>
              </a:rPr>
              <a:t>, </a:t>
            </a:r>
            <a:r>
              <a:rPr lang="en-US" altLang="ko-KR" sz="1800" dirty="0" err="1">
                <a:ea typeface="굴림" pitchFamily="50" charset="-127"/>
              </a:rPr>
              <a:t>Pname</a:t>
            </a:r>
            <a:r>
              <a:rPr lang="en-US" altLang="ko-KR" sz="1800" dirty="0">
                <a:ea typeface="굴림" pitchFamily="50" charset="-127"/>
              </a:rPr>
              <a:t>, </a:t>
            </a:r>
            <a:r>
              <a:rPr lang="en-US" altLang="ko-KR" sz="1800" b="1" dirty="0">
                <a:ea typeface="굴림" pitchFamily="50" charset="-127"/>
              </a:rPr>
              <a:t>COUNT </a:t>
            </a:r>
            <a:r>
              <a:rPr lang="en-US" altLang="ko-KR" sz="1800" dirty="0">
                <a:ea typeface="굴림" pitchFamily="50" charset="-127"/>
              </a:rPr>
              <a:t>(*)</a:t>
            </a:r>
          </a:p>
          <a:p>
            <a:pPr marL="457200" lvl="1" indent="0">
              <a:lnSpc>
                <a:spcPts val="2100"/>
              </a:lnSpc>
              <a:buNone/>
              <a:defRPr/>
            </a:pPr>
            <a:r>
              <a:rPr lang="en-US" altLang="ko-KR" sz="1800" b="1" dirty="0">
                <a:ea typeface="굴림" pitchFamily="50" charset="-127"/>
              </a:rPr>
              <a:t>    FROM       </a:t>
            </a:r>
            <a:r>
              <a:rPr lang="en-US" altLang="ko-KR" sz="1800" dirty="0" err="1">
                <a:ea typeface="굴림" pitchFamily="50" charset="-127"/>
              </a:rPr>
              <a:t>PROJ</a:t>
            </a:r>
            <a:r>
              <a:rPr lang="en-US" altLang="ko-KR" sz="1800" dirty="0">
                <a:ea typeface="굴림" pitchFamily="50" charset="-127"/>
              </a:rPr>
              <a:t>, </a:t>
            </a:r>
            <a:r>
              <a:rPr lang="en-US" altLang="ko-KR" sz="1800" dirty="0" err="1">
                <a:ea typeface="굴림" pitchFamily="50" charset="-127"/>
              </a:rPr>
              <a:t>WORKS_ON</a:t>
            </a:r>
            <a:endParaRPr lang="en-US" altLang="ko-KR" sz="1800" dirty="0">
              <a:ea typeface="굴림" pitchFamily="50" charset="-127"/>
            </a:endParaRPr>
          </a:p>
          <a:p>
            <a:pPr marL="457200" lvl="1" indent="0">
              <a:lnSpc>
                <a:spcPts val="2100"/>
              </a:lnSpc>
              <a:buNone/>
              <a:defRPr/>
            </a:pPr>
            <a:r>
              <a:rPr lang="en-US" altLang="ko-KR" sz="1800" b="1" dirty="0">
                <a:ea typeface="굴림" pitchFamily="50" charset="-127"/>
              </a:rPr>
              <a:t>    WHERE     </a:t>
            </a:r>
            <a:r>
              <a:rPr lang="en-US" altLang="ko-KR" sz="1800" dirty="0" err="1">
                <a:solidFill>
                  <a:srgbClr val="3333FF"/>
                </a:solidFill>
                <a:ea typeface="굴림" pitchFamily="50" charset="-127"/>
              </a:rPr>
              <a:t>Pnumber</a:t>
            </a:r>
            <a:r>
              <a:rPr lang="en-US" altLang="ko-KR" sz="1800" dirty="0">
                <a:solidFill>
                  <a:srgbClr val="3333FF"/>
                </a:solidFill>
                <a:ea typeface="굴림" pitchFamily="50" charset="-127"/>
              </a:rPr>
              <a:t> = </a:t>
            </a:r>
            <a:r>
              <a:rPr lang="en-US" altLang="ko-KR" sz="1800" dirty="0" err="1">
                <a:solidFill>
                  <a:srgbClr val="3333FF"/>
                </a:solidFill>
                <a:ea typeface="굴림" pitchFamily="50" charset="-127"/>
              </a:rPr>
              <a:t>Pno</a:t>
            </a:r>
            <a:endParaRPr lang="en-US" altLang="ko-KR" sz="1800" dirty="0">
              <a:solidFill>
                <a:srgbClr val="3333FF"/>
              </a:solidFill>
              <a:ea typeface="굴림" pitchFamily="50" charset="-127"/>
            </a:endParaRPr>
          </a:p>
          <a:p>
            <a:pPr marL="457200" lvl="1" indent="0">
              <a:lnSpc>
                <a:spcPts val="2100"/>
              </a:lnSpc>
              <a:buNone/>
              <a:defRPr/>
            </a:pPr>
            <a:r>
              <a:rPr lang="en-US" altLang="ko-KR" sz="1800" b="1" dirty="0">
                <a:ea typeface="굴림" pitchFamily="50" charset="-127"/>
              </a:rPr>
              <a:t>    GROUP BY </a:t>
            </a:r>
            <a:r>
              <a:rPr lang="en-US" altLang="ko-KR" sz="1800" dirty="0" err="1">
                <a:ea typeface="굴림" pitchFamily="50" charset="-127"/>
              </a:rPr>
              <a:t>Pnumber</a:t>
            </a:r>
            <a:r>
              <a:rPr lang="en-US" altLang="ko-KR" sz="1800" dirty="0">
                <a:ea typeface="굴림" pitchFamily="50" charset="-127"/>
              </a:rPr>
              <a:t>;</a:t>
            </a:r>
          </a:p>
          <a:p>
            <a:pPr marL="457200" lvl="1" indent="0">
              <a:buNone/>
              <a:defRPr/>
            </a:pPr>
            <a:endParaRPr lang="en-US" altLang="ko-KR" sz="1900" dirty="0"/>
          </a:p>
          <a:p>
            <a:pPr lvl="1">
              <a:defRPr/>
            </a:pPr>
            <a:endParaRPr lang="en-US" altLang="ko-KR" sz="2200" dirty="0">
              <a:ea typeface="굴림" pitchFamily="50" charset="-127"/>
            </a:endParaRPr>
          </a:p>
          <a:p>
            <a:pPr lvl="1">
              <a:defRPr/>
            </a:pPr>
            <a:endParaRPr lang="en-US" altLang="ko-KR" sz="2000" dirty="0">
              <a:ea typeface="굴림" pitchFamily="50" charset="-127"/>
            </a:endParaRPr>
          </a:p>
          <a:p>
            <a:endParaRPr lang="ko-KR" altLang="en-US" dirty="0"/>
          </a:p>
        </p:txBody>
      </p:sp>
      <p:sp>
        <p:nvSpPr>
          <p:cNvPr id="4" name="Rectangle 6"/>
          <p:cNvSpPr>
            <a:spLocks noChangeArrowheads="1"/>
          </p:cNvSpPr>
          <p:nvPr/>
        </p:nvSpPr>
        <p:spPr bwMode="auto">
          <a:xfrm>
            <a:off x="381000" y="0"/>
            <a:ext cx="8382000" cy="79375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7.1.8 Grouping: The GROUP BY </a:t>
            </a:r>
          </a:p>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and HAVING Clauses</a:t>
            </a:r>
          </a:p>
        </p:txBody>
      </p:sp>
      <p:pic>
        <p:nvPicPr>
          <p:cNvPr id="2" name="그림 1"/>
          <p:cNvPicPr>
            <a:picLocks noChangeAspect="1"/>
          </p:cNvPicPr>
          <p:nvPr/>
        </p:nvPicPr>
        <p:blipFill>
          <a:blip r:embed="rId2"/>
          <a:stretch>
            <a:fillRect/>
          </a:stretch>
        </p:blipFill>
        <p:spPr>
          <a:xfrm>
            <a:off x="5105400" y="3200400"/>
            <a:ext cx="4038600" cy="1524000"/>
          </a:xfrm>
          <a:prstGeom prst="rect">
            <a:avLst/>
          </a:prstGeom>
        </p:spPr>
      </p:pic>
    </p:spTree>
    <p:extLst>
      <p:ext uri="{BB962C8B-B14F-4D97-AF65-F5344CB8AC3E}">
        <p14:creationId xmlns:p14="http://schemas.microsoft.com/office/powerpoint/2010/main" val="1144605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76200" y="914400"/>
            <a:ext cx="5181600" cy="5867400"/>
          </a:xfrm>
        </p:spPr>
        <p:txBody>
          <a:bodyPr/>
          <a:lstStyle/>
          <a:p>
            <a:pPr eaLnBrk="1" hangingPunct="1">
              <a:lnSpc>
                <a:spcPts val="1900"/>
              </a:lnSpc>
              <a:defRPr/>
            </a:pPr>
            <a:r>
              <a:rPr lang="en-US" altLang="ko-KR" sz="2000" b="1" dirty="0">
                <a:ea typeface="굴림" pitchFamily="50" charset="-127"/>
              </a:rPr>
              <a:t>HAVING clause </a:t>
            </a:r>
          </a:p>
          <a:p>
            <a:pPr lvl="1" eaLnBrk="1" hangingPunct="1">
              <a:lnSpc>
                <a:spcPts val="1900"/>
              </a:lnSpc>
              <a:defRPr/>
            </a:pPr>
            <a:r>
              <a:rPr lang="en-US" altLang="ko-KR" sz="1800" dirty="0">
                <a:ea typeface="굴림" pitchFamily="50" charset="-127"/>
              </a:rPr>
              <a:t>Provides a condition on the GROUP BY clause </a:t>
            </a:r>
          </a:p>
          <a:p>
            <a:pPr lvl="1" eaLnBrk="1" hangingPunct="1">
              <a:lnSpc>
                <a:spcPts val="1900"/>
              </a:lnSpc>
              <a:defRPr/>
            </a:pPr>
            <a:r>
              <a:rPr lang="en-US" altLang="ko-KR" sz="1800" dirty="0"/>
              <a:t>Query 26: </a:t>
            </a:r>
            <a:r>
              <a:rPr lang="en-US" altLang="ko-KR" sz="1800" u="sng" dirty="0"/>
              <a:t>For each project </a:t>
            </a:r>
            <a:r>
              <a:rPr lang="en-US" altLang="ko-KR" sz="1800" dirty="0"/>
              <a:t>on which </a:t>
            </a:r>
            <a:r>
              <a:rPr lang="en-US" altLang="ko-KR" sz="1800" u="sng" dirty="0"/>
              <a:t>more than two employees work</a:t>
            </a:r>
            <a:r>
              <a:rPr lang="en-US" altLang="ko-KR" sz="1800" dirty="0"/>
              <a:t>, retrieve the project number, the project name, and the number of employees who work on the project</a:t>
            </a:r>
          </a:p>
          <a:p>
            <a:pPr lvl="1" eaLnBrk="1" hangingPunct="1">
              <a:lnSpc>
                <a:spcPts val="1900"/>
              </a:lnSpc>
              <a:defRPr/>
            </a:pPr>
            <a:r>
              <a:rPr lang="en-US" altLang="ko-KR" sz="1800" b="1" dirty="0"/>
              <a:t>SELECT       </a:t>
            </a:r>
            <a:r>
              <a:rPr lang="en-US" altLang="ko-KR" sz="1800" dirty="0" err="1"/>
              <a:t>Pnumber</a:t>
            </a:r>
            <a:r>
              <a:rPr lang="en-US" altLang="ko-KR" sz="1800" dirty="0"/>
              <a:t>, </a:t>
            </a:r>
            <a:r>
              <a:rPr lang="en-US" altLang="ko-KR" sz="1800" dirty="0" err="1"/>
              <a:t>Pname</a:t>
            </a:r>
            <a:r>
              <a:rPr lang="en-US" altLang="ko-KR" sz="1800" dirty="0"/>
              <a:t>, </a:t>
            </a:r>
            <a:r>
              <a:rPr lang="en-US" altLang="ko-KR" sz="1800" b="1" dirty="0"/>
              <a:t>COUNT</a:t>
            </a:r>
            <a:r>
              <a:rPr lang="en-US" altLang="ko-KR" sz="1800" dirty="0"/>
              <a:t>(</a:t>
            </a:r>
            <a:r>
              <a:rPr lang="en-US" altLang="ko-KR" sz="1800" dirty="0">
                <a:sym typeface="Symbol"/>
              </a:rPr>
              <a:t></a:t>
            </a:r>
            <a:r>
              <a:rPr lang="en-US" altLang="ko-KR" sz="1800" dirty="0"/>
              <a:t>)</a:t>
            </a:r>
          </a:p>
          <a:p>
            <a:pPr marL="457200" lvl="1" indent="0" eaLnBrk="1" hangingPunct="1">
              <a:lnSpc>
                <a:spcPts val="1900"/>
              </a:lnSpc>
              <a:buNone/>
              <a:defRPr/>
            </a:pPr>
            <a:r>
              <a:rPr lang="en-US" altLang="ko-KR" sz="1800" dirty="0"/>
              <a:t>    </a:t>
            </a:r>
            <a:r>
              <a:rPr lang="en-US" altLang="ko-KR" sz="1800" b="1" dirty="0"/>
              <a:t>FROM</a:t>
            </a:r>
            <a:r>
              <a:rPr lang="en-US" altLang="ko-KR" sz="1800" dirty="0"/>
              <a:t>	   PROJ, WORKS_ON</a:t>
            </a:r>
          </a:p>
          <a:p>
            <a:pPr marL="457200" lvl="1" indent="0" eaLnBrk="1" hangingPunct="1">
              <a:lnSpc>
                <a:spcPts val="1900"/>
              </a:lnSpc>
              <a:buNone/>
              <a:defRPr/>
            </a:pPr>
            <a:r>
              <a:rPr lang="en-US" altLang="ko-KR" sz="1800" dirty="0"/>
              <a:t>    </a:t>
            </a:r>
            <a:r>
              <a:rPr lang="en-US" altLang="ko-KR" sz="1800" b="1" dirty="0"/>
              <a:t>WHERE</a:t>
            </a:r>
            <a:r>
              <a:rPr lang="en-US" altLang="ko-KR" sz="1800" dirty="0"/>
              <a:t>	   </a:t>
            </a:r>
            <a:r>
              <a:rPr lang="en-US" altLang="ko-KR" sz="1800" dirty="0" err="1">
                <a:solidFill>
                  <a:srgbClr val="3333FF"/>
                </a:solidFill>
              </a:rPr>
              <a:t>Pnumber</a:t>
            </a:r>
            <a:r>
              <a:rPr lang="en-US" altLang="ko-KR" sz="1800" dirty="0">
                <a:solidFill>
                  <a:srgbClr val="3333FF"/>
                </a:solidFill>
              </a:rPr>
              <a:t>=</a:t>
            </a:r>
            <a:r>
              <a:rPr lang="en-US" altLang="ko-KR" sz="1800" dirty="0" err="1">
                <a:solidFill>
                  <a:srgbClr val="3333FF"/>
                </a:solidFill>
              </a:rPr>
              <a:t>Pno</a:t>
            </a:r>
            <a:endParaRPr lang="en-US" altLang="ko-KR" sz="1800" dirty="0">
              <a:solidFill>
                <a:srgbClr val="3333FF"/>
              </a:solidFill>
            </a:endParaRPr>
          </a:p>
          <a:p>
            <a:pPr marL="457200" lvl="1" indent="0" eaLnBrk="1" hangingPunct="1">
              <a:lnSpc>
                <a:spcPts val="1900"/>
              </a:lnSpc>
              <a:buNone/>
              <a:defRPr/>
            </a:pPr>
            <a:r>
              <a:rPr lang="en-US" altLang="ko-KR" sz="1800" dirty="0"/>
              <a:t>    </a:t>
            </a:r>
            <a:r>
              <a:rPr lang="en-US" altLang="ko-KR" sz="1800" b="1" dirty="0"/>
              <a:t>GROUP BY  </a:t>
            </a:r>
            <a:r>
              <a:rPr lang="en-US" altLang="ko-KR" sz="1800" dirty="0" err="1"/>
              <a:t>Pnumber</a:t>
            </a:r>
            <a:endParaRPr lang="en-US" altLang="ko-KR" sz="1800" dirty="0"/>
          </a:p>
          <a:p>
            <a:pPr marL="457200" lvl="1" indent="0" eaLnBrk="1" hangingPunct="1">
              <a:lnSpc>
                <a:spcPts val="1900"/>
              </a:lnSpc>
              <a:buNone/>
              <a:defRPr/>
            </a:pPr>
            <a:r>
              <a:rPr lang="en-US" altLang="ko-KR" sz="1800" dirty="0"/>
              <a:t>    </a:t>
            </a:r>
            <a:r>
              <a:rPr lang="en-US" altLang="ko-KR" sz="1800" b="1" dirty="0"/>
              <a:t>HAVING</a:t>
            </a:r>
            <a:r>
              <a:rPr lang="en-US" altLang="ko-KR" sz="1800" dirty="0"/>
              <a:t>	</a:t>
            </a:r>
            <a:r>
              <a:rPr lang="en-US" altLang="ko-KR" sz="1800" b="1" dirty="0"/>
              <a:t>   COUNT</a:t>
            </a:r>
            <a:r>
              <a:rPr lang="en-US" altLang="ko-KR" sz="1800" dirty="0"/>
              <a:t>(</a:t>
            </a:r>
            <a:r>
              <a:rPr lang="en-US" altLang="ko-KR" sz="1800" dirty="0">
                <a:sym typeface="Symbol"/>
              </a:rPr>
              <a:t></a:t>
            </a:r>
            <a:r>
              <a:rPr lang="en-US" altLang="ko-KR" sz="1800" dirty="0"/>
              <a:t>) &gt; 2 ;</a:t>
            </a:r>
          </a:p>
          <a:p>
            <a:pPr lvl="1" eaLnBrk="1" hangingPunct="1">
              <a:lnSpc>
                <a:spcPts val="1700"/>
              </a:lnSpc>
              <a:defRPr/>
            </a:pPr>
            <a:r>
              <a:rPr lang="en-US" altLang="ko-KR" sz="1800" spc="-40" dirty="0">
                <a:ea typeface="굴림" pitchFamily="50" charset="-127"/>
              </a:rPr>
              <a:t>Query 27: </a:t>
            </a:r>
            <a:r>
              <a:rPr lang="en-US" altLang="ko-KR" sz="1800" u="sng" spc="-40" dirty="0">
                <a:ea typeface="굴림" pitchFamily="50" charset="-127"/>
              </a:rPr>
              <a:t>For each project</a:t>
            </a:r>
            <a:r>
              <a:rPr lang="en-US" altLang="ko-KR" sz="1800" spc="-40" dirty="0">
                <a:ea typeface="굴림" pitchFamily="50" charset="-127"/>
              </a:rPr>
              <a:t>, retrieve the project number, the project name, and the number of employees </a:t>
            </a:r>
            <a:r>
              <a:rPr lang="en-US" altLang="ko-KR" sz="1800" spc="-40" dirty="0">
                <a:solidFill>
                  <a:srgbClr val="FF0000"/>
                </a:solidFill>
                <a:ea typeface="굴림" pitchFamily="50" charset="-127"/>
              </a:rPr>
              <a:t>from department 5 </a:t>
            </a:r>
            <a:r>
              <a:rPr lang="en-US" altLang="ko-KR" sz="1800" spc="-40" dirty="0">
                <a:ea typeface="굴림" pitchFamily="50" charset="-127"/>
              </a:rPr>
              <a:t>who work on the project</a:t>
            </a:r>
          </a:p>
          <a:p>
            <a:pPr lvl="1" eaLnBrk="1" hangingPunct="1">
              <a:lnSpc>
                <a:spcPts val="1700"/>
              </a:lnSpc>
              <a:defRPr/>
            </a:pPr>
            <a:r>
              <a:rPr lang="en-US" altLang="ko-KR" sz="1800" b="1" dirty="0"/>
              <a:t>SELECT</a:t>
            </a:r>
            <a:r>
              <a:rPr lang="en-US" altLang="ko-KR" sz="1800" dirty="0"/>
              <a:t>	  </a:t>
            </a:r>
            <a:r>
              <a:rPr lang="en-US" altLang="ko-KR" sz="1800" dirty="0" err="1"/>
              <a:t>Pnumber</a:t>
            </a:r>
            <a:r>
              <a:rPr lang="en-US" altLang="ko-KR" sz="1800" dirty="0"/>
              <a:t>, </a:t>
            </a:r>
            <a:r>
              <a:rPr lang="en-US" altLang="ko-KR" sz="1800" dirty="0" err="1"/>
              <a:t>Pname</a:t>
            </a:r>
            <a:r>
              <a:rPr lang="en-US" altLang="ko-KR" sz="1800" dirty="0"/>
              <a:t>, </a:t>
            </a:r>
            <a:r>
              <a:rPr lang="en-US" altLang="ko-KR" sz="1800" b="1" dirty="0"/>
              <a:t>COUNT</a:t>
            </a:r>
            <a:r>
              <a:rPr lang="en-US" altLang="ko-KR" sz="1800" dirty="0"/>
              <a:t>(</a:t>
            </a:r>
            <a:r>
              <a:rPr lang="en-US" altLang="ko-KR" sz="1800" dirty="0">
                <a:sym typeface="Symbol"/>
              </a:rPr>
              <a:t></a:t>
            </a:r>
            <a:r>
              <a:rPr lang="en-US" altLang="ko-KR" sz="1800" dirty="0"/>
              <a:t>)</a:t>
            </a:r>
          </a:p>
          <a:p>
            <a:pPr marL="457200" lvl="1" indent="0" eaLnBrk="1" hangingPunct="1">
              <a:lnSpc>
                <a:spcPts val="1700"/>
              </a:lnSpc>
              <a:buNone/>
              <a:defRPr/>
            </a:pPr>
            <a:r>
              <a:rPr lang="en-US" altLang="ko-KR" sz="1800" dirty="0"/>
              <a:t>    </a:t>
            </a:r>
            <a:r>
              <a:rPr lang="en-US" altLang="ko-KR" sz="1800" b="1" dirty="0"/>
              <a:t>FROM</a:t>
            </a:r>
            <a:r>
              <a:rPr lang="en-US" altLang="ko-KR" sz="1800" dirty="0"/>
              <a:t>	  PROJ, WORKS_ON, EMP</a:t>
            </a:r>
          </a:p>
          <a:p>
            <a:pPr marL="457200" lvl="1" indent="0" eaLnBrk="1" hangingPunct="1">
              <a:lnSpc>
                <a:spcPts val="1700"/>
              </a:lnSpc>
              <a:buNone/>
              <a:defRPr/>
            </a:pPr>
            <a:r>
              <a:rPr lang="en-US" altLang="ko-KR" sz="1800" dirty="0"/>
              <a:t>    </a:t>
            </a:r>
            <a:r>
              <a:rPr lang="en-US" altLang="ko-KR" sz="1800" b="1" dirty="0"/>
              <a:t>WHERE</a:t>
            </a:r>
            <a:r>
              <a:rPr lang="en-US" altLang="ko-KR" sz="1800" dirty="0"/>
              <a:t>	  </a:t>
            </a:r>
            <a:r>
              <a:rPr lang="en-US" altLang="ko-KR" sz="1800" dirty="0" err="1">
                <a:solidFill>
                  <a:srgbClr val="3333FF"/>
                </a:solidFill>
              </a:rPr>
              <a:t>Pnumber</a:t>
            </a:r>
            <a:r>
              <a:rPr lang="en-US" altLang="ko-KR" sz="1800" dirty="0">
                <a:solidFill>
                  <a:srgbClr val="3333FF"/>
                </a:solidFill>
              </a:rPr>
              <a:t> = </a:t>
            </a:r>
            <a:r>
              <a:rPr lang="en-US" altLang="ko-KR" sz="1800" dirty="0" err="1">
                <a:solidFill>
                  <a:srgbClr val="3333FF"/>
                </a:solidFill>
              </a:rPr>
              <a:t>Pno</a:t>
            </a:r>
            <a:r>
              <a:rPr lang="en-US" altLang="ko-KR" sz="1800" dirty="0"/>
              <a:t> </a:t>
            </a:r>
            <a:r>
              <a:rPr lang="en-US" altLang="ko-KR" sz="1800" b="1" dirty="0"/>
              <a:t>AND </a:t>
            </a:r>
          </a:p>
          <a:p>
            <a:pPr marL="457200" lvl="1" indent="0" eaLnBrk="1" hangingPunct="1">
              <a:lnSpc>
                <a:spcPts val="1700"/>
              </a:lnSpc>
              <a:buNone/>
              <a:defRPr/>
            </a:pPr>
            <a:r>
              <a:rPr lang="en-US" altLang="ko-KR" sz="1800" b="1" dirty="0">
                <a:solidFill>
                  <a:srgbClr val="3333FF"/>
                </a:solidFill>
              </a:rPr>
              <a:t>                   </a:t>
            </a:r>
            <a:r>
              <a:rPr lang="en-US" altLang="ko-KR" sz="1800" dirty="0" err="1">
                <a:solidFill>
                  <a:srgbClr val="3333FF"/>
                </a:solidFill>
              </a:rPr>
              <a:t>Essn</a:t>
            </a:r>
            <a:r>
              <a:rPr lang="en-US" altLang="ko-KR" sz="1800" dirty="0">
                <a:solidFill>
                  <a:srgbClr val="3333FF"/>
                </a:solidFill>
              </a:rPr>
              <a:t> = </a:t>
            </a:r>
            <a:r>
              <a:rPr lang="en-US" altLang="ko-KR" sz="1800" dirty="0" err="1">
                <a:solidFill>
                  <a:srgbClr val="3333FF"/>
                </a:solidFill>
              </a:rPr>
              <a:t>Ssn</a:t>
            </a:r>
            <a:r>
              <a:rPr lang="en-US" altLang="ko-KR" sz="1800" dirty="0"/>
              <a:t> </a:t>
            </a:r>
            <a:r>
              <a:rPr lang="en-US" altLang="ko-KR" sz="1800" b="1" dirty="0"/>
              <a:t>AND</a:t>
            </a:r>
            <a:r>
              <a:rPr lang="en-US" altLang="ko-KR" sz="1800" dirty="0"/>
              <a:t> </a:t>
            </a:r>
            <a:r>
              <a:rPr lang="en-US" altLang="ko-KR" sz="1800" dirty="0" err="1">
                <a:solidFill>
                  <a:srgbClr val="FF0000"/>
                </a:solidFill>
              </a:rPr>
              <a:t>Dno</a:t>
            </a:r>
            <a:r>
              <a:rPr lang="en-US" altLang="ko-KR" sz="1800" dirty="0">
                <a:solidFill>
                  <a:srgbClr val="FF0000"/>
                </a:solidFill>
              </a:rPr>
              <a:t>=5</a:t>
            </a:r>
          </a:p>
          <a:p>
            <a:pPr marL="457200" lvl="1" indent="0" eaLnBrk="1" hangingPunct="1">
              <a:lnSpc>
                <a:spcPts val="1700"/>
              </a:lnSpc>
              <a:buNone/>
              <a:defRPr/>
            </a:pPr>
            <a:r>
              <a:rPr lang="en-US" altLang="ko-KR" sz="1800" dirty="0"/>
              <a:t>    </a:t>
            </a:r>
            <a:r>
              <a:rPr lang="en-US" altLang="ko-KR" sz="1800" b="1" dirty="0"/>
              <a:t>GROUP BY </a:t>
            </a:r>
            <a:r>
              <a:rPr lang="en-US" altLang="ko-KR" sz="1800" dirty="0" err="1"/>
              <a:t>Pnumber</a:t>
            </a:r>
            <a:r>
              <a:rPr lang="en-US" altLang="ko-KR" sz="1800" dirty="0"/>
              <a:t>;</a:t>
            </a:r>
            <a:endParaRPr lang="en-US" altLang="ko-KR" sz="2000" b="1" dirty="0">
              <a:ea typeface="굴림" pitchFamily="50" charset="-127"/>
            </a:endParaRPr>
          </a:p>
          <a:p>
            <a:pPr marL="457200" lvl="1" indent="0" eaLnBrk="1" hangingPunct="1">
              <a:lnSpc>
                <a:spcPts val="1900"/>
              </a:lnSpc>
              <a:buFont typeface="Arial" panose="020B0604020202020204" pitchFamily="34" charset="0"/>
              <a:buNone/>
              <a:defRPr/>
            </a:pPr>
            <a:endParaRPr lang="en-US" altLang="ko-KR" sz="1800" dirty="0"/>
          </a:p>
          <a:p>
            <a:pPr marL="457200" lvl="1" indent="0" eaLnBrk="1" hangingPunct="1">
              <a:lnSpc>
                <a:spcPts val="1900"/>
              </a:lnSpc>
              <a:buFont typeface="Arial" panose="020B0604020202020204" pitchFamily="34" charset="0"/>
              <a:buNone/>
              <a:defRPr/>
            </a:pPr>
            <a:endParaRPr lang="en-US" altLang="ko-KR" sz="1800" dirty="0"/>
          </a:p>
          <a:p>
            <a:pPr eaLnBrk="1" hangingPunct="1">
              <a:lnSpc>
                <a:spcPts val="1700"/>
              </a:lnSpc>
              <a:defRPr/>
            </a:pPr>
            <a:endParaRPr lang="en-US" altLang="ko-KR" sz="1800" b="1" spc="-40" dirty="0">
              <a:ea typeface="굴림" pitchFamily="50" charset="-127"/>
            </a:endParaRPr>
          </a:p>
          <a:p>
            <a:pPr eaLnBrk="1" hangingPunct="1">
              <a:lnSpc>
                <a:spcPts val="1700"/>
              </a:lnSpc>
              <a:defRPr/>
            </a:pPr>
            <a:endParaRPr lang="en-US" altLang="ko-KR" sz="1800" b="1" spc="-40" dirty="0">
              <a:ea typeface="굴림" pitchFamily="50" charset="-127"/>
            </a:endParaRPr>
          </a:p>
          <a:p>
            <a:pPr eaLnBrk="1" hangingPunct="1">
              <a:lnSpc>
                <a:spcPts val="1700"/>
              </a:lnSpc>
              <a:defRPr/>
            </a:pPr>
            <a:endParaRPr lang="en-US" altLang="ko-KR" sz="1800" b="1" spc="-40" dirty="0">
              <a:ea typeface="굴림" pitchFamily="50" charset="-127"/>
            </a:endParaRPr>
          </a:p>
          <a:p>
            <a:pPr eaLnBrk="1" hangingPunct="1">
              <a:lnSpc>
                <a:spcPts val="1700"/>
              </a:lnSpc>
              <a:defRPr/>
            </a:pPr>
            <a:endParaRPr lang="en-US" altLang="ko-KR" sz="1800" b="1" spc="-40" dirty="0">
              <a:ea typeface="굴림" pitchFamily="50" charset="-127"/>
            </a:endParaRPr>
          </a:p>
          <a:p>
            <a:pPr>
              <a:defRPr/>
            </a:pPr>
            <a:endParaRPr lang="ko-KR" altLang="en-US" dirty="0"/>
          </a:p>
        </p:txBody>
      </p:sp>
      <p:sp>
        <p:nvSpPr>
          <p:cNvPr id="4" name="Rectangle 6"/>
          <p:cNvSpPr>
            <a:spLocks noChangeArrowheads="1"/>
          </p:cNvSpPr>
          <p:nvPr/>
        </p:nvSpPr>
        <p:spPr bwMode="auto">
          <a:xfrm>
            <a:off x="381000" y="0"/>
            <a:ext cx="8382000" cy="79375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7.1.8 Grouping: The GROUP BY </a:t>
            </a:r>
          </a:p>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and HAVING Clauses</a:t>
            </a:r>
          </a:p>
        </p:txBody>
      </p:sp>
      <p:cxnSp>
        <p:nvCxnSpPr>
          <p:cNvPr id="7" name="직선 화살표 연결선 6"/>
          <p:cNvCxnSpPr/>
          <p:nvPr/>
        </p:nvCxnSpPr>
        <p:spPr>
          <a:xfrm>
            <a:off x="2209800" y="2286000"/>
            <a:ext cx="1066800" cy="2057400"/>
          </a:xfrm>
          <a:prstGeom prst="straightConnector1">
            <a:avLst/>
          </a:prstGeom>
          <a:ln>
            <a:solidFill>
              <a:srgbClr val="80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 name="개체 1"/>
          <p:cNvGraphicFramePr>
            <a:graphicFrameLocks noChangeAspect="1"/>
          </p:cNvGraphicFramePr>
          <p:nvPr>
            <p:extLst>
              <p:ext uri="{D42A27DB-BD31-4B8C-83A1-F6EECF244321}">
                <p14:modId xmlns:p14="http://schemas.microsoft.com/office/powerpoint/2010/main" val="830382380"/>
              </p:ext>
            </p:extLst>
          </p:nvPr>
        </p:nvGraphicFramePr>
        <p:xfrm>
          <a:off x="5181600" y="916921"/>
          <a:ext cx="3937000" cy="5915679"/>
        </p:xfrm>
        <a:graphic>
          <a:graphicData uri="http://schemas.openxmlformats.org/presentationml/2006/ole">
            <mc:AlternateContent xmlns:mc="http://schemas.openxmlformats.org/markup-compatibility/2006">
              <mc:Choice xmlns:v="urn:schemas-microsoft-com:vml" Requires="v">
                <p:oleObj spid="_x0000_s45309" name="Photo Editor 사진" r:id="rId5" imgW="8380952" imgH="6725589" progId="">
                  <p:embed/>
                </p:oleObj>
              </mc:Choice>
              <mc:Fallback>
                <p:oleObj name="Photo Editor 사진" r:id="rId5" imgW="8380952" imgH="6725589" progId="">
                  <p:embed/>
                  <p:pic>
                    <p:nvPicPr>
                      <p:cNvPr id="58372" name="개체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916921"/>
                        <a:ext cx="3937000" cy="5915679"/>
                      </a:xfrm>
                      <a:prstGeom prst="rect">
                        <a:avLst/>
                      </a:prstGeom>
                      <a:noFill/>
                      <a:ln>
                        <a:noFill/>
                      </a:ln>
                      <a:extLst/>
                    </p:spPr>
                  </p:pic>
                </p:oleObj>
              </mc:Fallback>
            </mc:AlternateContent>
          </a:graphicData>
        </a:graphic>
      </p:graphicFrame>
    </p:spTree>
    <p:custDataLst>
      <p:tags r:id="rId2"/>
    </p:custDataLst>
    <p:extLst>
      <p:ext uri="{BB962C8B-B14F-4D97-AF65-F5344CB8AC3E}">
        <p14:creationId xmlns:p14="http://schemas.microsoft.com/office/powerpoint/2010/main" val="159305546"/>
      </p:ext>
    </p:extLst>
  </p:cSld>
  <p:clrMapOvr>
    <a:masterClrMapping/>
  </p:clrMapOvr>
  <mc:AlternateContent xmlns:mc="http://schemas.openxmlformats.org/markup-compatibility/2006" xmlns:p14="http://schemas.microsoft.com/office/powerpoint/2010/main">
    <mc:Choice Requires="p14">
      <p:transition spd="slow" p14:dur="2000" advTm="57010"/>
    </mc:Choice>
    <mc:Fallback xmlns="">
      <p:transition spd="slow" advTm="5701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22225" y="793750"/>
            <a:ext cx="9144000" cy="6064250"/>
          </a:xfrm>
        </p:spPr>
        <p:txBody>
          <a:bodyPr>
            <a:noAutofit/>
          </a:bodyPr>
          <a:lstStyle/>
          <a:p>
            <a:pPr eaLnBrk="1" hangingPunct="1">
              <a:lnSpc>
                <a:spcPts val="2000"/>
              </a:lnSpc>
              <a:defRPr/>
            </a:pPr>
            <a:r>
              <a:rPr lang="en-US" altLang="ko-KR" sz="2000" b="1" dirty="0">
                <a:ea typeface="굴림" pitchFamily="50" charset="-127"/>
              </a:rPr>
              <a:t>Q28: </a:t>
            </a:r>
            <a:r>
              <a:rPr lang="en-US" altLang="ko-KR" sz="2000" b="1" u="sng" dirty="0">
                <a:ea typeface="굴림" pitchFamily="50" charset="-127"/>
              </a:rPr>
              <a:t>For each department that has more than three employees</a:t>
            </a:r>
            <a:r>
              <a:rPr lang="en-US" altLang="ko-KR" sz="2000" b="1" dirty="0">
                <a:ea typeface="굴림" pitchFamily="50" charset="-127"/>
              </a:rPr>
              <a:t>, retrieve the department number and the number of its employees who are making more than $30,000 ⇒ (</a:t>
            </a:r>
            <a:r>
              <a:rPr lang="en-US" altLang="ko-KR" sz="2000" b="1" dirty="0" err="1">
                <a:ea typeface="굴림" pitchFamily="50" charset="-127"/>
              </a:rPr>
              <a:t>Dno</a:t>
            </a:r>
            <a:r>
              <a:rPr lang="en-US" altLang="ko-KR" sz="2000" b="1" dirty="0">
                <a:ea typeface="굴림" pitchFamily="50" charset="-127"/>
              </a:rPr>
              <a:t> : 5, Number of </a:t>
            </a:r>
            <a:r>
              <a:rPr lang="en-US" altLang="ko-KR" sz="2000" b="1" dirty="0" err="1">
                <a:ea typeface="굴림" pitchFamily="50" charset="-127"/>
              </a:rPr>
              <a:t>emp</a:t>
            </a:r>
            <a:r>
              <a:rPr lang="en-US" altLang="ko-KR" sz="2000" b="1" dirty="0">
                <a:ea typeface="굴림" pitchFamily="50" charset="-127"/>
              </a:rPr>
              <a:t> : 2)</a:t>
            </a:r>
          </a:p>
          <a:p>
            <a:pPr lvl="1" eaLnBrk="1" hangingPunct="1">
              <a:lnSpc>
                <a:spcPts val="2000"/>
              </a:lnSpc>
              <a:defRPr/>
            </a:pPr>
            <a:r>
              <a:rPr lang="en-US" altLang="ko-KR" sz="1800" dirty="0">
                <a:ea typeface="굴림" pitchFamily="50" charset="-127"/>
              </a:rPr>
              <a:t>Following query is incorrect because it will select only department that have more than 3 employees who each earn more than $30,000</a:t>
            </a:r>
          </a:p>
          <a:p>
            <a:pPr lvl="1" eaLnBrk="1" hangingPunct="1">
              <a:lnSpc>
                <a:spcPts val="2000"/>
              </a:lnSpc>
              <a:defRPr/>
            </a:pPr>
            <a:r>
              <a:rPr lang="en-US" altLang="ko-KR" sz="1800" b="1" dirty="0">
                <a:ea typeface="굴림" pitchFamily="50" charset="-127"/>
              </a:rPr>
              <a:t>SELECT</a:t>
            </a:r>
            <a:r>
              <a:rPr lang="en-US" altLang="ko-KR" sz="1800" dirty="0">
                <a:ea typeface="굴림" pitchFamily="50" charset="-127"/>
              </a:rPr>
              <a:t>      </a:t>
            </a:r>
            <a:r>
              <a:rPr lang="en-US" altLang="ko-KR" sz="1800" dirty="0" err="1">
                <a:ea typeface="굴림" pitchFamily="50" charset="-127"/>
              </a:rPr>
              <a:t>Dno</a:t>
            </a:r>
            <a:r>
              <a:rPr lang="en-US" altLang="ko-KR" sz="1800" dirty="0">
                <a:ea typeface="굴림" pitchFamily="50" charset="-127"/>
              </a:rPr>
              <a:t>. </a:t>
            </a:r>
            <a:r>
              <a:rPr lang="en-US" altLang="ko-KR" sz="1800" b="1" dirty="0">
                <a:ea typeface="굴림" pitchFamily="50" charset="-127"/>
              </a:rPr>
              <a:t>COUNT</a:t>
            </a:r>
            <a:r>
              <a:rPr lang="en-US" altLang="ko-KR" sz="1800" dirty="0">
                <a:ea typeface="굴림" pitchFamily="50" charset="-127"/>
              </a:rPr>
              <a:t>(*)</a:t>
            </a:r>
          </a:p>
          <a:p>
            <a:pPr marL="457200" lvl="1" indent="0" eaLnBrk="1" hangingPunct="1">
              <a:lnSpc>
                <a:spcPts val="2000"/>
              </a:lnSpc>
              <a:buNone/>
              <a:defRPr/>
            </a:pPr>
            <a:r>
              <a:rPr lang="en-US" altLang="ko-KR" sz="1800" dirty="0">
                <a:ea typeface="굴림" pitchFamily="50" charset="-127"/>
              </a:rPr>
              <a:t>    </a:t>
            </a:r>
            <a:r>
              <a:rPr lang="en-US" altLang="ko-KR" sz="1800" b="1" dirty="0">
                <a:ea typeface="굴림" pitchFamily="50" charset="-127"/>
              </a:rPr>
              <a:t>FROM</a:t>
            </a:r>
            <a:r>
              <a:rPr lang="en-US" altLang="ko-KR" sz="1800" dirty="0">
                <a:ea typeface="굴림" pitchFamily="50" charset="-127"/>
              </a:rPr>
              <a:t>       EMP</a:t>
            </a:r>
          </a:p>
          <a:p>
            <a:pPr marL="457200" lvl="1" indent="0" eaLnBrk="1" hangingPunct="1">
              <a:lnSpc>
                <a:spcPts val="2000"/>
              </a:lnSpc>
              <a:buNone/>
              <a:defRPr/>
            </a:pPr>
            <a:r>
              <a:rPr lang="en-US" altLang="ko-KR" sz="1800" dirty="0">
                <a:ea typeface="굴림" pitchFamily="50" charset="-127"/>
              </a:rPr>
              <a:t>    </a:t>
            </a:r>
            <a:r>
              <a:rPr lang="en-US" altLang="ko-KR" sz="1800" b="1" dirty="0">
                <a:ea typeface="굴림" pitchFamily="50" charset="-127"/>
              </a:rPr>
              <a:t>WHERE</a:t>
            </a:r>
            <a:r>
              <a:rPr lang="en-US" altLang="ko-KR" sz="1800" dirty="0">
                <a:ea typeface="굴림" pitchFamily="50" charset="-127"/>
              </a:rPr>
              <a:t>     Salary&gt;30000</a:t>
            </a:r>
            <a:endParaRPr lang="en-US" altLang="ko-KR" sz="1800" b="1" dirty="0">
              <a:ea typeface="굴림" pitchFamily="50" charset="-127"/>
            </a:endParaRPr>
          </a:p>
          <a:p>
            <a:pPr marL="457200" lvl="1" indent="0" eaLnBrk="1" hangingPunct="1">
              <a:lnSpc>
                <a:spcPts val="2000"/>
              </a:lnSpc>
              <a:buNone/>
              <a:defRPr/>
            </a:pPr>
            <a:r>
              <a:rPr lang="en-US" altLang="ko-KR" sz="1800" b="1" dirty="0">
                <a:ea typeface="굴림" pitchFamily="50" charset="-127"/>
              </a:rPr>
              <a:t>    GROUP BY </a:t>
            </a:r>
            <a:r>
              <a:rPr lang="en-US" altLang="ko-KR" sz="1800" dirty="0" err="1">
                <a:ea typeface="굴림" pitchFamily="50" charset="-127"/>
              </a:rPr>
              <a:t>Dno</a:t>
            </a:r>
            <a:endParaRPr lang="en-US" altLang="ko-KR" sz="1800" dirty="0">
              <a:ea typeface="굴림" pitchFamily="50" charset="-127"/>
            </a:endParaRPr>
          </a:p>
          <a:p>
            <a:pPr marL="457200" lvl="1" indent="0" eaLnBrk="1" hangingPunct="1">
              <a:lnSpc>
                <a:spcPts val="2000"/>
              </a:lnSpc>
              <a:buNone/>
              <a:defRPr/>
            </a:pPr>
            <a:r>
              <a:rPr lang="en-US" altLang="ko-KR" sz="1800" b="1" dirty="0">
                <a:ea typeface="굴림" pitchFamily="50" charset="-127"/>
              </a:rPr>
              <a:t>    HAVING</a:t>
            </a:r>
            <a:r>
              <a:rPr lang="en-US" altLang="ko-KR" sz="1800" dirty="0">
                <a:ea typeface="굴림" pitchFamily="50" charset="-127"/>
              </a:rPr>
              <a:t>    </a:t>
            </a:r>
            <a:r>
              <a:rPr lang="en-US" altLang="ko-KR" sz="1800" b="1" dirty="0">
                <a:ea typeface="굴림" pitchFamily="50" charset="-127"/>
              </a:rPr>
              <a:t>COUNT</a:t>
            </a:r>
            <a:r>
              <a:rPr lang="en-US" altLang="ko-KR" sz="1800" dirty="0">
                <a:ea typeface="굴림" pitchFamily="50" charset="-127"/>
              </a:rPr>
              <a:t>(*) &gt; 3;</a:t>
            </a:r>
          </a:p>
          <a:p>
            <a:pPr lvl="1" eaLnBrk="1" hangingPunct="1">
              <a:defRPr/>
            </a:pPr>
            <a:endParaRPr lang="en-US" altLang="ko-KR" sz="1800" b="1" dirty="0">
              <a:ea typeface="굴림" pitchFamily="50" charset="-127"/>
            </a:endParaRPr>
          </a:p>
          <a:p>
            <a:pPr lvl="1" eaLnBrk="1" hangingPunct="1">
              <a:defRPr/>
            </a:pPr>
            <a:endParaRPr lang="en-US" altLang="ko-KR" sz="1800" b="1" dirty="0">
              <a:ea typeface="굴림" pitchFamily="50" charset="-127"/>
            </a:endParaRPr>
          </a:p>
          <a:p>
            <a:pPr lvl="1" eaLnBrk="1" hangingPunct="1">
              <a:lnSpc>
                <a:spcPts val="2000"/>
              </a:lnSpc>
              <a:defRPr/>
            </a:pPr>
            <a:r>
              <a:rPr lang="en-US" altLang="ko-KR" sz="1800" dirty="0">
                <a:ea typeface="굴림" pitchFamily="50" charset="-127"/>
              </a:rPr>
              <a:t>One way to write Q28 correctly is to use the following nested query</a:t>
            </a:r>
          </a:p>
          <a:p>
            <a:pPr lvl="1" eaLnBrk="1" hangingPunct="1">
              <a:lnSpc>
                <a:spcPts val="2000"/>
              </a:lnSpc>
              <a:defRPr/>
            </a:pPr>
            <a:r>
              <a:rPr lang="en-US" altLang="ko-KR" sz="1800" b="1" dirty="0">
                <a:ea typeface="굴림" pitchFamily="50" charset="-127"/>
              </a:rPr>
              <a:t>SELECT</a:t>
            </a:r>
            <a:r>
              <a:rPr lang="en-US" altLang="ko-KR" sz="1800" dirty="0">
                <a:ea typeface="굴림" pitchFamily="50" charset="-127"/>
              </a:rPr>
              <a:t>      </a:t>
            </a:r>
            <a:r>
              <a:rPr lang="en-US" altLang="ko-KR" sz="1800" dirty="0" err="1">
                <a:ea typeface="굴림" pitchFamily="50" charset="-127"/>
              </a:rPr>
              <a:t>Dno</a:t>
            </a:r>
            <a:r>
              <a:rPr lang="en-US" altLang="ko-KR" sz="1800" dirty="0">
                <a:ea typeface="굴림" pitchFamily="50" charset="-127"/>
              </a:rPr>
              <a:t>. </a:t>
            </a:r>
            <a:r>
              <a:rPr lang="en-US" altLang="ko-KR" sz="1800" b="1" dirty="0">
                <a:ea typeface="굴림" pitchFamily="50" charset="-127"/>
              </a:rPr>
              <a:t>COUNT</a:t>
            </a:r>
            <a:r>
              <a:rPr lang="en-US" altLang="ko-KR" sz="1800" dirty="0">
                <a:ea typeface="굴림" pitchFamily="50" charset="-127"/>
              </a:rPr>
              <a:t>(*)</a:t>
            </a:r>
          </a:p>
          <a:p>
            <a:pPr marL="457200" lvl="1" indent="0" eaLnBrk="1" hangingPunct="1">
              <a:lnSpc>
                <a:spcPts val="2000"/>
              </a:lnSpc>
              <a:buFont typeface="Arial" pitchFamily="34" charset="0"/>
              <a:buNone/>
              <a:defRPr/>
            </a:pPr>
            <a:r>
              <a:rPr lang="en-US" altLang="ko-KR" sz="1800" dirty="0">
                <a:ea typeface="굴림" pitchFamily="50" charset="-127"/>
              </a:rPr>
              <a:t>    </a:t>
            </a:r>
            <a:r>
              <a:rPr lang="en-US" altLang="ko-KR" sz="1800" b="1" dirty="0">
                <a:ea typeface="굴림" pitchFamily="50" charset="-127"/>
              </a:rPr>
              <a:t>FROM</a:t>
            </a:r>
            <a:r>
              <a:rPr lang="en-US" altLang="ko-KR" sz="1800" dirty="0">
                <a:ea typeface="굴림" pitchFamily="50" charset="-127"/>
              </a:rPr>
              <a:t>       EMP</a:t>
            </a:r>
          </a:p>
          <a:p>
            <a:pPr marL="457200" lvl="1" indent="0" eaLnBrk="1" hangingPunct="1">
              <a:lnSpc>
                <a:spcPts val="2000"/>
              </a:lnSpc>
              <a:buFont typeface="Arial" pitchFamily="34" charset="0"/>
              <a:buNone/>
              <a:defRPr/>
            </a:pPr>
            <a:r>
              <a:rPr lang="en-US" altLang="ko-KR" sz="1800" dirty="0">
                <a:ea typeface="굴림" pitchFamily="50" charset="-127"/>
              </a:rPr>
              <a:t>    </a:t>
            </a:r>
            <a:r>
              <a:rPr lang="en-US" altLang="ko-KR" sz="1800" b="1" dirty="0">
                <a:ea typeface="굴림" pitchFamily="50" charset="-127"/>
              </a:rPr>
              <a:t>WHERE</a:t>
            </a:r>
            <a:r>
              <a:rPr lang="en-US" altLang="ko-KR" sz="1800" dirty="0">
                <a:ea typeface="굴림" pitchFamily="50" charset="-127"/>
              </a:rPr>
              <a:t>     Salary&gt;30000 </a:t>
            </a:r>
            <a:r>
              <a:rPr lang="en-US" altLang="ko-KR" sz="1800" b="1" dirty="0">
                <a:ea typeface="굴림" pitchFamily="50" charset="-127"/>
              </a:rPr>
              <a:t>AND </a:t>
            </a:r>
            <a:r>
              <a:rPr lang="en-US" altLang="ko-KR" sz="1800" dirty="0" err="1">
                <a:ea typeface="굴림" pitchFamily="50" charset="-127"/>
              </a:rPr>
              <a:t>Dno</a:t>
            </a:r>
            <a:r>
              <a:rPr lang="en-US" altLang="ko-KR" sz="1800" dirty="0">
                <a:ea typeface="굴림" pitchFamily="50" charset="-127"/>
              </a:rPr>
              <a:t> </a:t>
            </a:r>
            <a:r>
              <a:rPr lang="en-US" altLang="ko-KR" sz="1800" b="1" dirty="0">
                <a:ea typeface="굴림" pitchFamily="50" charset="-127"/>
              </a:rPr>
              <a:t>IN</a:t>
            </a:r>
            <a:r>
              <a:rPr lang="en-US" altLang="ko-KR" sz="1800" dirty="0">
                <a:ea typeface="굴림" pitchFamily="50" charset="-127"/>
              </a:rPr>
              <a:t> (</a:t>
            </a:r>
            <a:r>
              <a:rPr lang="en-US" altLang="ko-KR" sz="1800" b="1" dirty="0">
                <a:ea typeface="굴림" pitchFamily="50" charset="-127"/>
              </a:rPr>
              <a:t>SELECT</a:t>
            </a:r>
            <a:r>
              <a:rPr lang="en-US" altLang="ko-KR" sz="1800" dirty="0">
                <a:ea typeface="굴림" pitchFamily="50" charset="-127"/>
              </a:rPr>
              <a:t>      </a:t>
            </a:r>
            <a:r>
              <a:rPr lang="en-US" altLang="ko-KR" sz="1800" dirty="0" err="1">
                <a:ea typeface="굴림" pitchFamily="50" charset="-127"/>
              </a:rPr>
              <a:t>Dno</a:t>
            </a:r>
            <a:endParaRPr lang="en-US" altLang="ko-KR" sz="1800" dirty="0">
              <a:ea typeface="굴림" pitchFamily="50" charset="-127"/>
            </a:endParaRPr>
          </a:p>
          <a:p>
            <a:pPr marL="457200" lvl="1" indent="0" eaLnBrk="1" hangingPunct="1">
              <a:lnSpc>
                <a:spcPts val="2000"/>
              </a:lnSpc>
              <a:buFont typeface="Arial" pitchFamily="34" charset="0"/>
              <a:buNone/>
              <a:defRPr/>
            </a:pPr>
            <a:r>
              <a:rPr lang="en-US" altLang="ko-KR" sz="1800" dirty="0">
                <a:ea typeface="굴림" pitchFamily="50" charset="-127"/>
              </a:rPr>
              <a:t>                                                        </a:t>
            </a:r>
            <a:r>
              <a:rPr lang="en-US" altLang="ko-KR" sz="1800" b="1" dirty="0">
                <a:ea typeface="굴림" pitchFamily="50" charset="-127"/>
              </a:rPr>
              <a:t>FROM</a:t>
            </a:r>
            <a:r>
              <a:rPr lang="en-US" altLang="ko-KR" sz="1800" dirty="0">
                <a:ea typeface="굴림" pitchFamily="50" charset="-127"/>
              </a:rPr>
              <a:t>        EMP</a:t>
            </a:r>
          </a:p>
          <a:p>
            <a:pPr marL="457200" lvl="1" indent="0" eaLnBrk="1" hangingPunct="1">
              <a:lnSpc>
                <a:spcPts val="2000"/>
              </a:lnSpc>
              <a:buFont typeface="Arial" pitchFamily="34" charset="0"/>
              <a:buNone/>
              <a:defRPr/>
            </a:pPr>
            <a:r>
              <a:rPr lang="en-US" altLang="ko-KR" sz="1800" dirty="0">
                <a:ea typeface="굴림" pitchFamily="50" charset="-127"/>
              </a:rPr>
              <a:t>                                                        </a:t>
            </a:r>
            <a:r>
              <a:rPr lang="en-US" altLang="ko-KR" sz="1800" b="1" dirty="0">
                <a:ea typeface="굴림" pitchFamily="50" charset="-127"/>
              </a:rPr>
              <a:t>GROUP</a:t>
            </a:r>
            <a:r>
              <a:rPr lang="en-US" altLang="ko-KR" sz="1800" dirty="0">
                <a:ea typeface="굴림" pitchFamily="50" charset="-127"/>
              </a:rPr>
              <a:t> </a:t>
            </a:r>
            <a:r>
              <a:rPr lang="en-US" altLang="ko-KR" sz="1800" b="1" dirty="0">
                <a:ea typeface="굴림" pitchFamily="50" charset="-127"/>
              </a:rPr>
              <a:t>BY</a:t>
            </a:r>
            <a:r>
              <a:rPr lang="en-US" altLang="ko-KR" sz="1800" dirty="0">
                <a:ea typeface="굴림" pitchFamily="50" charset="-127"/>
              </a:rPr>
              <a:t>  </a:t>
            </a:r>
            <a:r>
              <a:rPr lang="en-US" altLang="ko-KR" sz="1800" dirty="0" err="1">
                <a:ea typeface="굴림" pitchFamily="50" charset="-127"/>
              </a:rPr>
              <a:t>Dno</a:t>
            </a:r>
            <a:endParaRPr lang="en-US" altLang="ko-KR" sz="1800" dirty="0">
              <a:ea typeface="굴림" pitchFamily="50" charset="-127"/>
            </a:endParaRPr>
          </a:p>
          <a:p>
            <a:pPr marL="457200" lvl="1" indent="0" eaLnBrk="1" hangingPunct="1">
              <a:lnSpc>
                <a:spcPts val="2000"/>
              </a:lnSpc>
              <a:buFont typeface="Arial" pitchFamily="34" charset="0"/>
              <a:buNone/>
              <a:defRPr/>
            </a:pPr>
            <a:r>
              <a:rPr lang="en-US" altLang="ko-KR" sz="1800" dirty="0">
                <a:ea typeface="굴림" pitchFamily="50" charset="-127"/>
              </a:rPr>
              <a:t>                                                        </a:t>
            </a:r>
            <a:r>
              <a:rPr lang="en-US" altLang="ko-KR" sz="1800" b="1" dirty="0">
                <a:ea typeface="굴림" pitchFamily="50" charset="-127"/>
              </a:rPr>
              <a:t>HAVING</a:t>
            </a:r>
            <a:r>
              <a:rPr lang="en-US" altLang="ko-KR" sz="1800" dirty="0">
                <a:ea typeface="굴림" pitchFamily="50" charset="-127"/>
              </a:rPr>
              <a:t>     </a:t>
            </a:r>
            <a:r>
              <a:rPr lang="en-US" altLang="ko-KR" sz="1800" b="1" dirty="0">
                <a:ea typeface="굴림" pitchFamily="50" charset="-127"/>
              </a:rPr>
              <a:t>COUNT</a:t>
            </a:r>
            <a:r>
              <a:rPr lang="en-US" altLang="ko-KR" sz="1800" dirty="0">
                <a:ea typeface="굴림" pitchFamily="50" charset="-127"/>
              </a:rPr>
              <a:t>(*) &gt; 3)</a:t>
            </a:r>
          </a:p>
          <a:p>
            <a:pPr marL="457200" lvl="1" indent="0" eaLnBrk="1" hangingPunct="1">
              <a:lnSpc>
                <a:spcPts val="2000"/>
              </a:lnSpc>
              <a:buFont typeface="Arial" pitchFamily="34" charset="0"/>
              <a:buNone/>
              <a:defRPr/>
            </a:pPr>
            <a:r>
              <a:rPr lang="en-US" altLang="ko-KR" sz="1800" dirty="0">
                <a:ea typeface="굴림" pitchFamily="50" charset="-127"/>
              </a:rPr>
              <a:t>    </a:t>
            </a:r>
            <a:r>
              <a:rPr lang="en-US" altLang="ko-KR" sz="1800" b="1" dirty="0">
                <a:ea typeface="굴림" pitchFamily="50" charset="-127"/>
              </a:rPr>
              <a:t>GROUP BY </a:t>
            </a:r>
            <a:r>
              <a:rPr lang="en-US" altLang="ko-KR" sz="1800" dirty="0" err="1">
                <a:ea typeface="굴림" pitchFamily="50" charset="-127"/>
              </a:rPr>
              <a:t>Dno</a:t>
            </a:r>
            <a:endParaRPr lang="en-US" altLang="ko-KR" sz="1800" dirty="0">
              <a:ea typeface="굴림" pitchFamily="50" charset="-127"/>
            </a:endParaRPr>
          </a:p>
          <a:p>
            <a:pPr marL="457200" lvl="1" indent="0" eaLnBrk="1" hangingPunct="1">
              <a:lnSpc>
                <a:spcPts val="1700"/>
              </a:lnSpc>
              <a:buFont typeface="Arial" pitchFamily="34" charset="0"/>
              <a:buNone/>
              <a:defRPr/>
            </a:pPr>
            <a:endParaRPr lang="en-US" altLang="ko-KR" sz="1800" dirty="0">
              <a:ea typeface="굴림" pitchFamily="50" charset="-127"/>
            </a:endParaRPr>
          </a:p>
          <a:p>
            <a:pPr>
              <a:defRPr/>
            </a:pPr>
            <a:endParaRPr lang="ko-KR" altLang="en-US" dirty="0"/>
          </a:p>
        </p:txBody>
      </p:sp>
      <p:sp>
        <p:nvSpPr>
          <p:cNvPr id="4" name="Rectangle 6"/>
          <p:cNvSpPr>
            <a:spLocks noChangeArrowheads="1"/>
          </p:cNvSpPr>
          <p:nvPr/>
        </p:nvSpPr>
        <p:spPr bwMode="auto">
          <a:xfrm>
            <a:off x="381000" y="76200"/>
            <a:ext cx="8382000" cy="6858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7.1.8 Grouping: The GROUP BY </a:t>
            </a:r>
          </a:p>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and HAVING Clauses</a:t>
            </a:r>
          </a:p>
        </p:txBody>
      </p:sp>
      <p:pic>
        <p:nvPicPr>
          <p:cNvPr id="5" name="그림 4"/>
          <p:cNvPicPr>
            <a:picLocks noChangeAspect="1"/>
          </p:cNvPicPr>
          <p:nvPr/>
        </p:nvPicPr>
        <p:blipFill>
          <a:blip r:embed="rId3"/>
          <a:stretch>
            <a:fillRect/>
          </a:stretch>
        </p:blipFill>
        <p:spPr>
          <a:xfrm>
            <a:off x="3769487" y="2133600"/>
            <a:ext cx="5334000" cy="2286000"/>
          </a:xfrm>
          <a:prstGeom prst="rect">
            <a:avLst/>
          </a:prstGeom>
        </p:spPr>
      </p:pic>
    </p:spTree>
    <p:extLst>
      <p:ext uri="{BB962C8B-B14F-4D97-AF65-F5344CB8AC3E}">
        <p14:creationId xmlns:p14="http://schemas.microsoft.com/office/powerpoint/2010/main" val="318609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0" y="914400"/>
            <a:ext cx="9144000" cy="6019800"/>
          </a:xfrm>
        </p:spPr>
        <p:txBody>
          <a:bodyPr/>
          <a:lstStyle/>
          <a:p>
            <a:pPr>
              <a:lnSpc>
                <a:spcPts val="1800"/>
              </a:lnSpc>
            </a:pPr>
            <a:r>
              <a:rPr lang="en-US" altLang="ko-KR" sz="2000" b="1" dirty="0"/>
              <a:t>The WITH clause allows a user to define a table that will be used only in one query and then dropped</a:t>
            </a:r>
          </a:p>
          <a:p>
            <a:pPr>
              <a:lnSpc>
                <a:spcPts val="1700"/>
              </a:lnSpc>
            </a:pPr>
            <a:r>
              <a:rPr lang="en-US" altLang="ko-KR" sz="2000" dirty="0"/>
              <a:t>Q28' </a:t>
            </a:r>
            <a:r>
              <a:rPr lang="en-US" altLang="ko-KR" sz="2000" b="1" dirty="0"/>
              <a:t>WITH</a:t>
            </a:r>
            <a:r>
              <a:rPr lang="en-US" altLang="ko-KR" sz="2000" dirty="0"/>
              <a:t> BIGDEPTS (</a:t>
            </a:r>
            <a:r>
              <a:rPr lang="en-US" altLang="ko-KR" sz="2000" dirty="0" err="1"/>
              <a:t>Dno</a:t>
            </a:r>
            <a:r>
              <a:rPr lang="en-US" altLang="ko-KR" sz="2000" dirty="0"/>
              <a:t>) </a:t>
            </a:r>
            <a:r>
              <a:rPr lang="en-US" altLang="ko-KR" sz="2000" b="1" dirty="0"/>
              <a:t>AS</a:t>
            </a:r>
          </a:p>
          <a:p>
            <a:pPr marL="0" indent="0">
              <a:lnSpc>
                <a:spcPts val="1700"/>
              </a:lnSpc>
              <a:buNone/>
            </a:pPr>
            <a:r>
              <a:rPr lang="en-US" altLang="ko-KR" sz="2000" dirty="0"/>
              <a:t>                  (</a:t>
            </a:r>
            <a:r>
              <a:rPr lang="en-US" altLang="ko-KR" sz="2000" b="1" dirty="0"/>
              <a:t>SELECT </a:t>
            </a:r>
            <a:r>
              <a:rPr lang="en-US" altLang="ko-KR" sz="2000" dirty="0"/>
              <a:t>     </a:t>
            </a:r>
            <a:r>
              <a:rPr lang="en-US" altLang="ko-KR" sz="2000" dirty="0" err="1"/>
              <a:t>Dno</a:t>
            </a:r>
            <a:endParaRPr lang="en-US" altLang="ko-KR" sz="2000" dirty="0"/>
          </a:p>
          <a:p>
            <a:pPr marL="0" indent="0">
              <a:lnSpc>
                <a:spcPts val="1700"/>
              </a:lnSpc>
              <a:buNone/>
            </a:pPr>
            <a:r>
              <a:rPr lang="en-US" altLang="ko-KR" sz="2000" dirty="0"/>
              <a:t>                   </a:t>
            </a:r>
            <a:r>
              <a:rPr lang="en-US" altLang="ko-KR" sz="2000" b="1" dirty="0"/>
              <a:t>FROM </a:t>
            </a:r>
            <a:r>
              <a:rPr lang="en-US" altLang="ko-KR" sz="2000" dirty="0"/>
              <a:t>      EMP</a:t>
            </a:r>
          </a:p>
          <a:p>
            <a:pPr marL="0" indent="0">
              <a:lnSpc>
                <a:spcPts val="1700"/>
              </a:lnSpc>
              <a:buNone/>
            </a:pPr>
            <a:r>
              <a:rPr lang="en-US" altLang="ko-KR" sz="2000" dirty="0"/>
              <a:t>                   </a:t>
            </a:r>
            <a:r>
              <a:rPr lang="en-US" altLang="ko-KR" sz="2000" b="1" dirty="0"/>
              <a:t>GROUP BY </a:t>
            </a:r>
            <a:r>
              <a:rPr lang="en-US" altLang="ko-KR" sz="2000" dirty="0" err="1"/>
              <a:t>Dno</a:t>
            </a:r>
            <a:endParaRPr lang="en-US" altLang="ko-KR" sz="2000" dirty="0"/>
          </a:p>
          <a:p>
            <a:pPr marL="0" indent="0">
              <a:lnSpc>
                <a:spcPts val="1700"/>
              </a:lnSpc>
              <a:buNone/>
            </a:pPr>
            <a:r>
              <a:rPr lang="en-US" altLang="ko-KR" sz="2000" dirty="0"/>
              <a:t>                   </a:t>
            </a:r>
            <a:r>
              <a:rPr lang="en-US" altLang="ko-KR" sz="2000" b="1" dirty="0"/>
              <a:t>HAVING </a:t>
            </a:r>
            <a:r>
              <a:rPr lang="en-US" altLang="ko-KR" sz="2000" dirty="0"/>
              <a:t>   </a:t>
            </a:r>
            <a:r>
              <a:rPr lang="en-US" altLang="ko-KR" sz="2000" b="1" dirty="0"/>
              <a:t>COUNT</a:t>
            </a:r>
            <a:r>
              <a:rPr lang="en-US" altLang="ko-KR" sz="2000" dirty="0"/>
              <a:t>(*) &gt; 3</a:t>
            </a:r>
          </a:p>
          <a:p>
            <a:pPr marL="457200" lvl="1" indent="0" eaLnBrk="1" hangingPunct="1">
              <a:lnSpc>
                <a:spcPts val="1700"/>
              </a:lnSpc>
              <a:buNone/>
              <a:defRPr/>
            </a:pPr>
            <a:r>
              <a:rPr lang="en-US" altLang="ko-KR" sz="1800" b="1" dirty="0">
                <a:ea typeface="굴림" pitchFamily="50" charset="-127"/>
              </a:rPr>
              <a:t>       SELECT</a:t>
            </a:r>
            <a:r>
              <a:rPr lang="en-US" altLang="ko-KR" sz="1800" dirty="0">
                <a:ea typeface="굴림" pitchFamily="50" charset="-127"/>
              </a:rPr>
              <a:t>     </a:t>
            </a:r>
            <a:r>
              <a:rPr lang="en-US" altLang="ko-KR" sz="1800" dirty="0" err="1">
                <a:ea typeface="굴림" pitchFamily="50" charset="-127"/>
              </a:rPr>
              <a:t>Dno</a:t>
            </a:r>
            <a:r>
              <a:rPr lang="en-US" altLang="ko-KR" sz="1800" dirty="0">
                <a:ea typeface="굴림" pitchFamily="50" charset="-127"/>
              </a:rPr>
              <a:t>. </a:t>
            </a:r>
            <a:r>
              <a:rPr lang="en-US" altLang="ko-KR" sz="1800" b="1" dirty="0">
                <a:ea typeface="굴림" pitchFamily="50" charset="-127"/>
              </a:rPr>
              <a:t>COUNT</a:t>
            </a:r>
            <a:r>
              <a:rPr lang="en-US" altLang="ko-KR" sz="1800" dirty="0">
                <a:ea typeface="굴림" pitchFamily="50" charset="-127"/>
              </a:rPr>
              <a:t>(*)</a:t>
            </a:r>
          </a:p>
          <a:p>
            <a:pPr marL="457200" lvl="1" indent="0" eaLnBrk="1" hangingPunct="1">
              <a:lnSpc>
                <a:spcPts val="1700"/>
              </a:lnSpc>
              <a:buNone/>
              <a:defRPr/>
            </a:pPr>
            <a:r>
              <a:rPr lang="en-US" altLang="ko-KR" sz="1800" dirty="0">
                <a:ea typeface="굴림" pitchFamily="50" charset="-127"/>
              </a:rPr>
              <a:t>       </a:t>
            </a:r>
            <a:r>
              <a:rPr lang="en-US" altLang="ko-KR" sz="1800" b="1" dirty="0">
                <a:ea typeface="굴림" pitchFamily="50" charset="-127"/>
              </a:rPr>
              <a:t>FROM</a:t>
            </a:r>
            <a:r>
              <a:rPr lang="en-US" altLang="ko-KR" sz="1800" dirty="0">
                <a:ea typeface="굴림" pitchFamily="50" charset="-127"/>
              </a:rPr>
              <a:t>       EMP</a:t>
            </a:r>
          </a:p>
          <a:p>
            <a:pPr marL="457200" lvl="1" indent="0" eaLnBrk="1" hangingPunct="1">
              <a:lnSpc>
                <a:spcPts val="1700"/>
              </a:lnSpc>
              <a:buNone/>
              <a:defRPr/>
            </a:pPr>
            <a:r>
              <a:rPr lang="en-US" altLang="ko-KR" sz="1800" dirty="0">
                <a:ea typeface="굴림" pitchFamily="50" charset="-127"/>
              </a:rPr>
              <a:t>       </a:t>
            </a:r>
            <a:r>
              <a:rPr lang="en-US" altLang="ko-KR" sz="1800" b="1" dirty="0">
                <a:ea typeface="굴림" pitchFamily="50" charset="-127"/>
              </a:rPr>
              <a:t>WHERE</a:t>
            </a:r>
            <a:r>
              <a:rPr lang="en-US" altLang="ko-KR" sz="1800" dirty="0">
                <a:ea typeface="굴림" pitchFamily="50" charset="-127"/>
              </a:rPr>
              <a:t>     Salary&gt;30000 </a:t>
            </a:r>
            <a:r>
              <a:rPr lang="en-US" altLang="ko-KR" sz="1800" b="1" dirty="0">
                <a:ea typeface="굴림" pitchFamily="50" charset="-127"/>
              </a:rPr>
              <a:t>AND </a:t>
            </a:r>
            <a:r>
              <a:rPr lang="en-US" altLang="ko-KR" sz="1800" dirty="0" err="1">
                <a:ea typeface="굴림" pitchFamily="50" charset="-127"/>
              </a:rPr>
              <a:t>Dno</a:t>
            </a:r>
            <a:r>
              <a:rPr lang="en-US" altLang="ko-KR" sz="1800" dirty="0">
                <a:ea typeface="굴림" pitchFamily="50" charset="-127"/>
              </a:rPr>
              <a:t> </a:t>
            </a:r>
            <a:r>
              <a:rPr lang="en-US" altLang="ko-KR" sz="1800" b="1" dirty="0">
                <a:ea typeface="굴림" pitchFamily="50" charset="-127"/>
              </a:rPr>
              <a:t>IN</a:t>
            </a:r>
            <a:r>
              <a:rPr lang="en-US" altLang="ko-KR" sz="1800" dirty="0">
                <a:ea typeface="굴림" pitchFamily="50" charset="-127"/>
              </a:rPr>
              <a:t> BIGDEPTS</a:t>
            </a:r>
          </a:p>
          <a:p>
            <a:pPr marL="457200" lvl="1" indent="0" eaLnBrk="1" hangingPunct="1">
              <a:lnSpc>
                <a:spcPts val="1700"/>
              </a:lnSpc>
              <a:buNone/>
              <a:defRPr/>
            </a:pPr>
            <a:r>
              <a:rPr lang="en-US" altLang="ko-KR" sz="1800" b="1" dirty="0">
                <a:ea typeface="굴림" pitchFamily="50" charset="-127"/>
              </a:rPr>
              <a:t>       GROUP BY </a:t>
            </a:r>
            <a:r>
              <a:rPr lang="en-US" altLang="ko-KR" sz="1800" dirty="0" err="1">
                <a:ea typeface="굴림" pitchFamily="50" charset="-127"/>
              </a:rPr>
              <a:t>Dno</a:t>
            </a:r>
            <a:endParaRPr lang="en-US" altLang="ko-KR" sz="2000" dirty="0"/>
          </a:p>
          <a:p>
            <a:pPr>
              <a:lnSpc>
                <a:spcPts val="1800"/>
              </a:lnSpc>
            </a:pPr>
            <a:endParaRPr lang="en-US" altLang="ko-KR" sz="2000" b="1" dirty="0"/>
          </a:p>
          <a:p>
            <a:pPr>
              <a:lnSpc>
                <a:spcPts val="1800"/>
              </a:lnSpc>
            </a:pPr>
            <a:r>
              <a:rPr lang="en-US" altLang="ko-KR" sz="2000" b="1" dirty="0"/>
              <a:t>SQL also has a CASE construct which can be used when a value can be different based on certain conditions</a:t>
            </a:r>
          </a:p>
          <a:p>
            <a:pPr lvl="1">
              <a:lnSpc>
                <a:spcPts val="1800"/>
              </a:lnSpc>
            </a:pPr>
            <a:r>
              <a:rPr lang="en-US" altLang="ko-KR" sz="1800" dirty="0"/>
              <a:t>Supposes we want to give employees different raise amounts depending on which department they work for</a:t>
            </a:r>
          </a:p>
          <a:p>
            <a:pPr lvl="1">
              <a:lnSpc>
                <a:spcPts val="1700"/>
              </a:lnSpc>
            </a:pPr>
            <a:r>
              <a:rPr lang="en-US" altLang="ko-KR" sz="1800" dirty="0"/>
              <a:t>U6': </a:t>
            </a:r>
            <a:r>
              <a:rPr lang="en-US" altLang="ko-KR" sz="1800" b="1" dirty="0"/>
              <a:t>UPDATE</a:t>
            </a:r>
            <a:r>
              <a:rPr lang="en-US" altLang="ko-KR" sz="1800" dirty="0"/>
              <a:t> EMP</a:t>
            </a:r>
          </a:p>
          <a:p>
            <a:pPr marL="457200" lvl="1" indent="0">
              <a:lnSpc>
                <a:spcPts val="1700"/>
              </a:lnSpc>
              <a:buNone/>
            </a:pPr>
            <a:r>
              <a:rPr lang="en-US" altLang="ko-KR" sz="1800" dirty="0"/>
              <a:t>          </a:t>
            </a:r>
            <a:r>
              <a:rPr lang="en-US" altLang="ko-KR" sz="1800" b="1" dirty="0"/>
              <a:t>SET </a:t>
            </a:r>
            <a:r>
              <a:rPr lang="en-US" altLang="ko-KR" sz="1800" dirty="0"/>
              <a:t>Salary = </a:t>
            </a:r>
            <a:r>
              <a:rPr lang="en-US" altLang="ko-KR" sz="1800" b="1" dirty="0"/>
              <a:t>CASE </a:t>
            </a:r>
          </a:p>
          <a:p>
            <a:pPr marL="457200" lvl="1" indent="0">
              <a:lnSpc>
                <a:spcPts val="1700"/>
              </a:lnSpc>
              <a:buNone/>
            </a:pPr>
            <a:r>
              <a:rPr lang="en-US" altLang="ko-KR" sz="1800" b="1" dirty="0"/>
              <a:t>                              WHEN </a:t>
            </a:r>
            <a:r>
              <a:rPr lang="en-US" altLang="ko-KR" sz="1800" dirty="0" err="1"/>
              <a:t>Dno</a:t>
            </a:r>
            <a:r>
              <a:rPr lang="en-US" altLang="ko-KR" sz="1800" dirty="0"/>
              <a:t> = 5 </a:t>
            </a:r>
            <a:r>
              <a:rPr lang="en-US" altLang="ko-KR" sz="1800" b="1" dirty="0"/>
              <a:t>THEN</a:t>
            </a:r>
            <a:r>
              <a:rPr lang="en-US" altLang="ko-KR" sz="1800" dirty="0"/>
              <a:t> Salary + 2000</a:t>
            </a:r>
          </a:p>
          <a:p>
            <a:pPr marL="457200" lvl="1" indent="0">
              <a:lnSpc>
                <a:spcPts val="1700"/>
              </a:lnSpc>
              <a:buNone/>
            </a:pPr>
            <a:r>
              <a:rPr lang="en-US" altLang="ko-KR" sz="1800" dirty="0"/>
              <a:t>                           </a:t>
            </a:r>
            <a:r>
              <a:rPr lang="en-US" altLang="ko-KR" sz="1800" b="1" dirty="0"/>
              <a:t>   WHEN </a:t>
            </a:r>
            <a:r>
              <a:rPr lang="en-US" altLang="ko-KR" sz="1800" dirty="0" err="1"/>
              <a:t>Dno</a:t>
            </a:r>
            <a:r>
              <a:rPr lang="en-US" altLang="ko-KR" sz="1800" dirty="0"/>
              <a:t> = 4 </a:t>
            </a:r>
            <a:r>
              <a:rPr lang="en-US" altLang="ko-KR" sz="1800" b="1" dirty="0"/>
              <a:t>THEN</a:t>
            </a:r>
            <a:r>
              <a:rPr lang="en-US" altLang="ko-KR" sz="1800" dirty="0"/>
              <a:t> Salary + 1500</a:t>
            </a:r>
          </a:p>
          <a:p>
            <a:pPr marL="457200" lvl="1" indent="0">
              <a:lnSpc>
                <a:spcPts val="1700"/>
              </a:lnSpc>
              <a:buNone/>
            </a:pPr>
            <a:r>
              <a:rPr lang="en-US" altLang="ko-KR" sz="1800" dirty="0"/>
              <a:t>         </a:t>
            </a:r>
            <a:r>
              <a:rPr lang="en-US" altLang="ko-KR" sz="1800" b="1" dirty="0"/>
              <a:t>                     ELSE  </a:t>
            </a:r>
            <a:r>
              <a:rPr lang="en-US" altLang="ko-KR" sz="1800" dirty="0"/>
              <a:t>Salary + 1000;</a:t>
            </a:r>
          </a:p>
          <a:p>
            <a:pPr marL="457200" lvl="1" indent="0">
              <a:lnSpc>
                <a:spcPts val="1700"/>
              </a:lnSpc>
              <a:buNone/>
            </a:pPr>
            <a:r>
              <a:rPr lang="en-US" altLang="ko-KR" sz="1800" dirty="0"/>
              <a:t>                            </a:t>
            </a:r>
            <a:r>
              <a:rPr lang="en-US" altLang="ko-KR" sz="1800" b="1" dirty="0"/>
              <a:t>END</a:t>
            </a:r>
            <a:endParaRPr lang="ko-KR" altLang="en-US" sz="1800" b="1" dirty="0"/>
          </a:p>
        </p:txBody>
      </p:sp>
      <p:sp>
        <p:nvSpPr>
          <p:cNvPr id="4" name="Rectangle 6"/>
          <p:cNvSpPr>
            <a:spLocks noChangeArrowheads="1"/>
          </p:cNvSpPr>
          <p:nvPr/>
        </p:nvSpPr>
        <p:spPr bwMode="auto">
          <a:xfrm>
            <a:off x="381000" y="76200"/>
            <a:ext cx="8382000" cy="6858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7.1.9 Other SQL Constructs: </a:t>
            </a:r>
          </a:p>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With and CASE</a:t>
            </a:r>
          </a:p>
        </p:txBody>
      </p:sp>
    </p:spTree>
    <p:extLst>
      <p:ext uri="{BB962C8B-B14F-4D97-AF65-F5344CB8AC3E}">
        <p14:creationId xmlns:p14="http://schemas.microsoft.com/office/powerpoint/2010/main" val="2716178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a:xfrm>
            <a:off x="0" y="838200"/>
            <a:ext cx="9144000" cy="5943600"/>
          </a:xfrm>
        </p:spPr>
        <p:txBody>
          <a:bodyPr rtlCol="0">
            <a:normAutofit fontScale="92500" lnSpcReduction="10000"/>
          </a:bodyPr>
          <a:lstStyle/>
          <a:p>
            <a:pPr eaLnBrk="1" fontAlgn="auto" hangingPunct="1">
              <a:spcAft>
                <a:spcPts val="0"/>
              </a:spcAft>
              <a:defRPr/>
            </a:pPr>
            <a:r>
              <a:rPr lang="en-US" altLang="ko-KR" sz="2400" b="1" dirty="0">
                <a:ea typeface="굴림" pitchFamily="50" charset="-127"/>
              </a:rPr>
              <a:t>Additional features allow users to specify more complex retrievals from database</a:t>
            </a:r>
          </a:p>
          <a:p>
            <a:pPr lvl="1" eaLnBrk="1" fontAlgn="auto" hangingPunct="1">
              <a:spcAft>
                <a:spcPts val="0"/>
              </a:spcAft>
              <a:defRPr/>
            </a:pPr>
            <a:r>
              <a:rPr lang="en-US" altLang="ko-KR" sz="2200" spc="-30" dirty="0">
                <a:ea typeface="굴림" pitchFamily="50" charset="-127"/>
              </a:rPr>
              <a:t>Nested queries, joined tables, aggregate functions, grouping</a:t>
            </a:r>
          </a:p>
          <a:p>
            <a:pPr lvl="1" eaLnBrk="1" fontAlgn="auto" hangingPunct="1">
              <a:spcAft>
                <a:spcPts val="0"/>
              </a:spcAft>
              <a:defRPr/>
            </a:pPr>
            <a:r>
              <a:rPr lang="en-US" altLang="ko-KR" sz="1900" b="1" dirty="0">
                <a:ea typeface="굴림" pitchFamily="50" charset="-127"/>
              </a:rPr>
              <a:t>SELECT   </a:t>
            </a:r>
            <a:r>
              <a:rPr lang="en-US" altLang="ko-KR" sz="1900" dirty="0">
                <a:ea typeface="굴림" pitchFamily="50" charset="-127"/>
              </a:rPr>
              <a:t>&lt;attribute and function list&gt;</a:t>
            </a:r>
          </a:p>
          <a:p>
            <a:pPr marL="0" indent="0" eaLnBrk="1" hangingPunct="1">
              <a:buFont typeface="Arial" panose="020B0604020202020204" pitchFamily="34" charset="0"/>
              <a:buNone/>
              <a:defRPr/>
            </a:pPr>
            <a:r>
              <a:rPr lang="en-US" altLang="ko-KR" sz="1900" b="1" dirty="0">
                <a:ea typeface="굴림" pitchFamily="50" charset="-127"/>
              </a:rPr>
              <a:t>         FROM    </a:t>
            </a:r>
            <a:r>
              <a:rPr lang="en-US" altLang="ko-KR" sz="1900" dirty="0">
                <a:ea typeface="굴림" pitchFamily="50" charset="-127"/>
              </a:rPr>
              <a:t>&lt;table list&gt; [nested query]</a:t>
            </a:r>
          </a:p>
          <a:p>
            <a:pPr marL="0" indent="0" eaLnBrk="1" hangingPunct="1">
              <a:buFont typeface="Arial" panose="020B0604020202020204" pitchFamily="34" charset="0"/>
              <a:buNone/>
              <a:defRPr/>
            </a:pPr>
            <a:r>
              <a:rPr lang="en-US" altLang="ko-KR" sz="1900" b="1" dirty="0">
                <a:ea typeface="굴림" pitchFamily="50" charset="-127"/>
              </a:rPr>
              <a:t>         [ WHERE   </a:t>
            </a:r>
            <a:r>
              <a:rPr lang="en-US" altLang="ko-KR" sz="1900" dirty="0">
                <a:ea typeface="굴림" pitchFamily="50" charset="-127"/>
              </a:rPr>
              <a:t>&lt;condition&gt; [nested query]</a:t>
            </a:r>
            <a:r>
              <a:rPr lang="en-US" altLang="ko-KR" sz="1900" b="1" dirty="0">
                <a:ea typeface="굴림" pitchFamily="50" charset="-127"/>
              </a:rPr>
              <a:t> ]</a:t>
            </a:r>
          </a:p>
          <a:p>
            <a:pPr marL="0" indent="0" eaLnBrk="1" hangingPunct="1">
              <a:buFont typeface="Arial" panose="020B0604020202020204" pitchFamily="34" charset="0"/>
              <a:buNone/>
              <a:defRPr/>
            </a:pPr>
            <a:r>
              <a:rPr lang="en-US" altLang="ko-KR" sz="1900" b="1" dirty="0">
                <a:ea typeface="굴림" pitchFamily="50" charset="-127"/>
              </a:rPr>
              <a:t>         [ GROUP BY </a:t>
            </a:r>
            <a:r>
              <a:rPr lang="en-US" altLang="ko-KR" sz="1900" dirty="0">
                <a:ea typeface="굴림" pitchFamily="50" charset="-127"/>
              </a:rPr>
              <a:t>&lt;grouping attribute(s)&gt; </a:t>
            </a:r>
            <a:r>
              <a:rPr lang="en-US" altLang="ko-KR" sz="1900" b="1" dirty="0">
                <a:ea typeface="굴림" pitchFamily="50" charset="-127"/>
              </a:rPr>
              <a:t>]</a:t>
            </a:r>
          </a:p>
          <a:p>
            <a:pPr marL="0" indent="0" eaLnBrk="1" fontAlgn="auto" hangingPunct="1">
              <a:spcAft>
                <a:spcPts val="0"/>
              </a:spcAft>
              <a:buFont typeface="Arial" panose="020B0604020202020204" pitchFamily="34" charset="0"/>
              <a:buNone/>
              <a:defRPr/>
            </a:pPr>
            <a:r>
              <a:rPr lang="en-US" altLang="ko-KR" sz="1900" b="1" dirty="0">
                <a:ea typeface="굴림" pitchFamily="50" charset="-127"/>
              </a:rPr>
              <a:t>         [ HAVING   </a:t>
            </a:r>
            <a:r>
              <a:rPr lang="en-US" altLang="ko-KR" sz="1900" dirty="0">
                <a:ea typeface="굴림" pitchFamily="50" charset="-127"/>
              </a:rPr>
              <a:t>&lt;group condition&gt; </a:t>
            </a:r>
            <a:r>
              <a:rPr lang="en-US" altLang="ko-KR" sz="1900" b="1" dirty="0">
                <a:ea typeface="굴림" pitchFamily="50" charset="-127"/>
              </a:rPr>
              <a:t>]</a:t>
            </a:r>
          </a:p>
          <a:p>
            <a:pPr marL="0" indent="0" eaLnBrk="1" fontAlgn="auto" hangingPunct="1">
              <a:spcAft>
                <a:spcPts val="0"/>
              </a:spcAft>
              <a:buFont typeface="Arial" panose="020B0604020202020204" pitchFamily="34" charset="0"/>
              <a:buNone/>
              <a:defRPr/>
            </a:pPr>
            <a:r>
              <a:rPr lang="en-US" altLang="ko-KR" sz="1900" b="1" dirty="0">
                <a:ea typeface="굴림" pitchFamily="50" charset="-127"/>
              </a:rPr>
              <a:t>         [ ORDER BY </a:t>
            </a:r>
            <a:r>
              <a:rPr lang="en-US" altLang="ko-KR" sz="1900" dirty="0">
                <a:ea typeface="굴림" pitchFamily="50" charset="-127"/>
              </a:rPr>
              <a:t>&lt;attribute list&gt; </a:t>
            </a:r>
            <a:r>
              <a:rPr lang="en-US" altLang="ko-KR" sz="1900" b="1" dirty="0">
                <a:ea typeface="굴림" pitchFamily="50" charset="-127"/>
              </a:rPr>
              <a:t>];</a:t>
            </a:r>
            <a:endParaRPr lang="en-US" altLang="ko-KR" sz="2000" b="1" dirty="0">
              <a:ea typeface="굴림" pitchFamily="50" charset="-127"/>
            </a:endParaRPr>
          </a:p>
          <a:p>
            <a:pPr eaLnBrk="1" fontAlgn="auto" hangingPunct="1">
              <a:spcAft>
                <a:spcPts val="0"/>
              </a:spcAft>
              <a:defRPr/>
            </a:pPr>
            <a:r>
              <a:rPr lang="en-US" altLang="ko-KR" sz="2400" b="1" dirty="0">
                <a:ea typeface="굴림" pitchFamily="50" charset="-127"/>
              </a:rPr>
              <a:t>Conceptual sequence of a retrieval query</a:t>
            </a:r>
            <a:endParaRPr lang="ko-KR" altLang="en-US" sz="2400" b="1" dirty="0">
              <a:ea typeface="굴림" pitchFamily="50" charset="-127"/>
            </a:endParaRPr>
          </a:p>
          <a:p>
            <a:pPr marL="914400" lvl="1" indent="-457200" algn="just" eaLnBrk="1" fontAlgn="auto" hangingPunct="1">
              <a:lnSpc>
                <a:spcPct val="140000"/>
              </a:lnSpc>
              <a:spcBef>
                <a:spcPct val="0"/>
              </a:spcBef>
              <a:spcAft>
                <a:spcPts val="0"/>
              </a:spcAft>
              <a:buFont typeface="+mj-lt"/>
              <a:buAutoNum type="arabicParenR"/>
              <a:defRPr/>
            </a:pPr>
            <a:r>
              <a:rPr lang="en-US" altLang="ko-KR" sz="2200" dirty="0">
                <a:ea typeface="굴림" pitchFamily="50" charset="-127"/>
              </a:rPr>
              <a:t>Cartesian product of relations in </a:t>
            </a:r>
            <a:r>
              <a:rPr lang="en-US" altLang="ko-KR" sz="2200" b="1" dirty="0">
                <a:ea typeface="굴림" pitchFamily="50" charset="-127"/>
              </a:rPr>
              <a:t>FROM</a:t>
            </a:r>
            <a:r>
              <a:rPr lang="en-US" altLang="ko-KR" sz="2200" dirty="0">
                <a:ea typeface="굴림" pitchFamily="50" charset="-127"/>
              </a:rPr>
              <a:t> statement</a:t>
            </a:r>
          </a:p>
          <a:p>
            <a:pPr marL="914400" lvl="1" indent="-457200" algn="just" eaLnBrk="1" fontAlgn="auto" hangingPunct="1">
              <a:lnSpc>
                <a:spcPct val="140000"/>
              </a:lnSpc>
              <a:spcBef>
                <a:spcPct val="0"/>
              </a:spcBef>
              <a:spcAft>
                <a:spcPts val="0"/>
              </a:spcAft>
              <a:buFont typeface="+mj-lt"/>
              <a:buAutoNum type="arabicParenR"/>
              <a:defRPr/>
            </a:pPr>
            <a:r>
              <a:rPr lang="en-US" altLang="ko-KR" sz="2200" dirty="0">
                <a:ea typeface="굴림" pitchFamily="50" charset="-127"/>
              </a:rPr>
              <a:t>Retrieve tuples which satisfy the condition of </a:t>
            </a:r>
            <a:r>
              <a:rPr lang="en-US" altLang="ko-KR" sz="2200" b="1" dirty="0">
                <a:ea typeface="굴림" pitchFamily="50" charset="-127"/>
              </a:rPr>
              <a:t>WHERE</a:t>
            </a:r>
            <a:r>
              <a:rPr lang="en-US" altLang="ko-KR" sz="2200" dirty="0">
                <a:ea typeface="굴림" pitchFamily="50" charset="-127"/>
              </a:rPr>
              <a:t> statement</a:t>
            </a:r>
            <a:endParaRPr lang="ko-KR" altLang="en-US" sz="2200" dirty="0">
              <a:ea typeface="굴림" pitchFamily="50" charset="-127"/>
            </a:endParaRPr>
          </a:p>
          <a:p>
            <a:pPr marL="914400" lvl="1" indent="-457200" algn="just" eaLnBrk="1" fontAlgn="auto" hangingPunct="1">
              <a:lnSpc>
                <a:spcPct val="140000"/>
              </a:lnSpc>
              <a:spcBef>
                <a:spcPct val="0"/>
              </a:spcBef>
              <a:spcAft>
                <a:spcPts val="0"/>
              </a:spcAft>
              <a:buFont typeface="+mj-lt"/>
              <a:buAutoNum type="arabicParenR"/>
              <a:defRPr/>
            </a:pPr>
            <a:r>
              <a:rPr lang="en-US" altLang="ko-KR" sz="2200" dirty="0">
                <a:ea typeface="굴림" pitchFamily="50" charset="-127"/>
              </a:rPr>
              <a:t>Grouping the tuples of (2)'s result by </a:t>
            </a:r>
            <a:r>
              <a:rPr lang="en-US" altLang="ko-KR" sz="2200" b="1" dirty="0">
                <a:ea typeface="굴림" pitchFamily="50" charset="-127"/>
              </a:rPr>
              <a:t>GROUP BY </a:t>
            </a:r>
            <a:r>
              <a:rPr lang="en-US" altLang="ko-KR" sz="2200" dirty="0">
                <a:ea typeface="굴림" pitchFamily="50" charset="-127"/>
              </a:rPr>
              <a:t>statement</a:t>
            </a:r>
            <a:endParaRPr lang="ko-KR" altLang="en-US" sz="2200" dirty="0">
              <a:ea typeface="굴림" pitchFamily="50" charset="-127"/>
            </a:endParaRPr>
          </a:p>
          <a:p>
            <a:pPr marL="914400" lvl="1" indent="-457200" algn="just" eaLnBrk="1" fontAlgn="auto" hangingPunct="1">
              <a:lnSpc>
                <a:spcPct val="140000"/>
              </a:lnSpc>
              <a:spcBef>
                <a:spcPct val="0"/>
              </a:spcBef>
              <a:spcAft>
                <a:spcPts val="0"/>
              </a:spcAft>
              <a:buFont typeface="+mj-lt"/>
              <a:buAutoNum type="arabicParenR"/>
              <a:defRPr/>
            </a:pPr>
            <a:r>
              <a:rPr lang="en-US" altLang="ko-KR" sz="2200" spc="-30" dirty="0">
                <a:ea typeface="굴림" pitchFamily="50" charset="-127"/>
              </a:rPr>
              <a:t>Retrieve some groups by applying a condition with </a:t>
            </a:r>
            <a:r>
              <a:rPr lang="en-US" altLang="ko-KR" sz="2200" b="1" spc="-30" dirty="0">
                <a:ea typeface="굴림" pitchFamily="50" charset="-127"/>
              </a:rPr>
              <a:t>HAVING</a:t>
            </a:r>
            <a:r>
              <a:rPr lang="en-US" altLang="ko-KR" sz="2200" spc="-30" dirty="0">
                <a:ea typeface="굴림" pitchFamily="50" charset="-127"/>
              </a:rPr>
              <a:t> statement</a:t>
            </a:r>
            <a:endParaRPr lang="ko-KR" altLang="en-US" sz="2200" spc="-30" dirty="0">
              <a:ea typeface="굴림" pitchFamily="50" charset="-127"/>
            </a:endParaRPr>
          </a:p>
          <a:p>
            <a:pPr marL="914400" lvl="1" indent="-457200" algn="just" eaLnBrk="1" fontAlgn="auto" hangingPunct="1">
              <a:lnSpc>
                <a:spcPct val="140000"/>
              </a:lnSpc>
              <a:spcBef>
                <a:spcPct val="0"/>
              </a:spcBef>
              <a:spcAft>
                <a:spcPts val="0"/>
              </a:spcAft>
              <a:buFont typeface="+mj-lt"/>
              <a:buAutoNum type="arabicParenR"/>
              <a:defRPr/>
            </a:pPr>
            <a:r>
              <a:rPr lang="en-US" altLang="ko-KR" sz="2200" dirty="0">
                <a:ea typeface="굴림" pitchFamily="50" charset="-127"/>
              </a:rPr>
              <a:t>Applying aggregation function to the remaining groups and ordering those attributed listed in </a:t>
            </a:r>
            <a:r>
              <a:rPr lang="en-US" altLang="ko-KR" sz="2200" b="1" dirty="0">
                <a:ea typeface="굴림" pitchFamily="50" charset="-127"/>
              </a:rPr>
              <a:t>SELECT</a:t>
            </a:r>
            <a:r>
              <a:rPr lang="en-US" altLang="ko-KR" sz="2200" dirty="0">
                <a:ea typeface="굴림" pitchFamily="50" charset="-127"/>
              </a:rPr>
              <a:t> statement</a:t>
            </a:r>
            <a:endParaRPr lang="ko-KR" altLang="en-US" sz="2200" dirty="0">
              <a:ea typeface="굴림" pitchFamily="50" charset="-127"/>
            </a:endParaRPr>
          </a:p>
          <a:p>
            <a:pPr eaLnBrk="1" fontAlgn="auto" hangingPunct="1">
              <a:spcAft>
                <a:spcPts val="0"/>
              </a:spcAft>
              <a:defRPr/>
            </a:pPr>
            <a:endParaRPr lang="en-US" altLang="ko-KR" sz="2400" dirty="0">
              <a:ea typeface="굴림" pitchFamily="50" charset="-127"/>
            </a:endParaRPr>
          </a:p>
        </p:txBody>
      </p:sp>
      <p:sp>
        <p:nvSpPr>
          <p:cNvPr id="4" name="Rectangle 6"/>
          <p:cNvSpPr>
            <a:spLocks noChangeArrowheads="1"/>
          </p:cNvSpPr>
          <p:nvPr/>
        </p:nvSpPr>
        <p:spPr bwMode="auto">
          <a:xfrm>
            <a:off x="152400" y="44450"/>
            <a:ext cx="8763000" cy="6858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7.1.10 Discussion and Summary of SQL Queries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a:xfrm>
            <a:off x="0" y="990600"/>
            <a:ext cx="9220200" cy="6019800"/>
          </a:xfrm>
        </p:spPr>
        <p:txBody>
          <a:bodyPr>
            <a:noAutofit/>
          </a:bodyPr>
          <a:lstStyle/>
          <a:p>
            <a:pPr eaLnBrk="1" hangingPunct="1">
              <a:spcBef>
                <a:spcPct val="0"/>
              </a:spcBef>
              <a:defRPr/>
            </a:pPr>
            <a:r>
              <a:rPr lang="en-US" altLang="ko-KR" sz="2000" b="1" spc="-30" dirty="0">
                <a:ea typeface="신명조"/>
                <a:cs typeface="신명조"/>
              </a:rPr>
              <a:t>Trigger and assertion are used to specify additional types of constraints that are outside the scope of the built-in relational model constraints such as primary keys, referential integrity, check constraints, </a:t>
            </a:r>
            <a:r>
              <a:rPr lang="en-US" altLang="ko-KR" sz="2000" b="1" spc="-30" dirty="0" err="1">
                <a:ea typeface="신명조"/>
                <a:cs typeface="신명조"/>
              </a:rPr>
              <a:t>etc</a:t>
            </a:r>
            <a:endParaRPr lang="en-US" altLang="ko-KR" sz="2000" b="1" spc="-30" dirty="0">
              <a:ea typeface="신명조"/>
              <a:cs typeface="신명조"/>
            </a:endParaRPr>
          </a:p>
          <a:p>
            <a:pPr eaLnBrk="1" hangingPunct="1">
              <a:defRPr/>
            </a:pPr>
            <a:r>
              <a:rPr lang="en-US" altLang="ko-KR" sz="2000" b="1" dirty="0">
                <a:ea typeface="굴림" pitchFamily="50" charset="-127"/>
              </a:rPr>
              <a:t>TRIGGER</a:t>
            </a:r>
          </a:p>
          <a:p>
            <a:pPr lvl="1" eaLnBrk="1" hangingPunct="1">
              <a:defRPr/>
            </a:pPr>
            <a:r>
              <a:rPr lang="en-US" altLang="ko-KR" sz="1800" dirty="0"/>
              <a:t>The SQL statements that are executed automatically when a specified condition occurs during insert/delete/update operations</a:t>
            </a:r>
            <a:endParaRPr lang="en-US" altLang="ko-KR" sz="1800" b="1" dirty="0">
              <a:ea typeface="굴림" pitchFamily="50" charset="-127"/>
            </a:endParaRPr>
          </a:p>
          <a:p>
            <a:pPr eaLnBrk="1" hangingPunct="1">
              <a:defRPr/>
            </a:pPr>
            <a:endParaRPr lang="en-US" altLang="ko-KR" sz="2000" b="1" dirty="0">
              <a:ea typeface="굴림" pitchFamily="50" charset="-127"/>
            </a:endParaRPr>
          </a:p>
          <a:p>
            <a:pPr eaLnBrk="1" hangingPunct="1">
              <a:defRPr/>
            </a:pPr>
            <a:endParaRPr lang="en-US" altLang="ko-KR" sz="2000" b="1" dirty="0">
              <a:ea typeface="굴림" pitchFamily="50" charset="-127"/>
            </a:endParaRPr>
          </a:p>
          <a:p>
            <a:pPr eaLnBrk="1" hangingPunct="1">
              <a:defRPr/>
            </a:pPr>
            <a:endParaRPr lang="en-US" altLang="ko-KR" sz="2000" b="1" dirty="0">
              <a:ea typeface="굴림" pitchFamily="50" charset="-127"/>
            </a:endParaRPr>
          </a:p>
          <a:p>
            <a:pPr eaLnBrk="1" hangingPunct="1">
              <a:defRPr/>
            </a:pPr>
            <a:r>
              <a:rPr lang="en-US" altLang="ko-KR" sz="2000" b="1" dirty="0">
                <a:ea typeface="굴림" pitchFamily="50" charset="-127"/>
              </a:rPr>
              <a:t>ASSERTION </a:t>
            </a:r>
          </a:p>
          <a:p>
            <a:pPr lvl="1" eaLnBrk="1" hangingPunct="1">
              <a:defRPr/>
            </a:pPr>
            <a:r>
              <a:rPr lang="en-US" altLang="ko-KR" sz="1800" dirty="0"/>
              <a:t>A Boolean-valued SQL expression that must be true at all times</a:t>
            </a:r>
          </a:p>
          <a:p>
            <a:pPr lvl="1" eaLnBrk="1" hangingPunct="1">
              <a:defRPr/>
            </a:pPr>
            <a:r>
              <a:rPr lang="en-US" altLang="ko-KR" sz="1800" dirty="0"/>
              <a:t>DB modification is allowed unless it causes the assertion to become false</a:t>
            </a:r>
          </a:p>
          <a:p>
            <a:pPr lvl="1" eaLnBrk="1" hangingPunct="1">
              <a:defRPr/>
            </a:pPr>
            <a:r>
              <a:rPr lang="en-US" altLang="ko-KR" sz="1800" dirty="0"/>
              <a:t>Trigger specifies the action to be executed </a:t>
            </a:r>
            <a:r>
              <a:rPr lang="en-US" altLang="ko-KR" sz="1800" u="sng" dirty="0"/>
              <a:t>when a DB operation violates </a:t>
            </a:r>
            <a:r>
              <a:rPr lang="en-US" altLang="ko-KR" sz="1800" dirty="0"/>
              <a:t>a constraint; On the other hand, assertion is specified </a:t>
            </a:r>
            <a:r>
              <a:rPr lang="en-US" altLang="ko-KR" sz="1800" u="sng" dirty="0"/>
              <a:t>not to execute a DB operation </a:t>
            </a:r>
            <a:r>
              <a:rPr lang="en-US" altLang="ko-KR" sz="1800" dirty="0"/>
              <a:t>which will violate a constraints</a:t>
            </a:r>
          </a:p>
          <a:p>
            <a:pPr lvl="1" eaLnBrk="1" hangingPunct="1">
              <a:defRPr/>
            </a:pPr>
            <a:r>
              <a:rPr lang="en-US" altLang="ko-KR" sz="1800" dirty="0"/>
              <a:t>It is usually used to specify constraints which involve more than two relations</a:t>
            </a:r>
          </a:p>
          <a:p>
            <a:pPr lvl="1" eaLnBrk="1" hangingPunct="1">
              <a:defRPr/>
            </a:pPr>
            <a:r>
              <a:rPr lang="en-US" altLang="ko-KR" sz="1800" spc="-50" dirty="0"/>
              <a:t>However, i</a:t>
            </a:r>
            <a:r>
              <a:rPr lang="en-US" altLang="ko-KR" sz="1800" spc="-50" dirty="0">
                <a:ea typeface="굴림" pitchFamily="50" charset="-127"/>
              </a:rPr>
              <a:t>t should be used carefully because a complex assertion can cause considerable overhead</a:t>
            </a:r>
            <a:endParaRPr lang="en-US" altLang="ko-KR" sz="1800" spc="-50" dirty="0"/>
          </a:p>
          <a:p>
            <a:pPr lvl="1" eaLnBrk="1" hangingPunct="1">
              <a:defRPr/>
            </a:pPr>
            <a:endParaRPr lang="ko-KR" altLang="en-US" sz="1800" dirty="0"/>
          </a:p>
          <a:p>
            <a:pPr lvl="1" eaLnBrk="1" hangingPunct="1">
              <a:defRPr/>
            </a:pPr>
            <a:endParaRPr lang="en-US" altLang="ko-KR" sz="1800" dirty="0"/>
          </a:p>
          <a:p>
            <a:pPr eaLnBrk="1" hangingPunct="1">
              <a:defRPr/>
            </a:pPr>
            <a:endParaRPr lang="en-US" altLang="ko-KR" sz="1800" b="1" dirty="0">
              <a:ea typeface="굴림" pitchFamily="50" charset="-127"/>
            </a:endParaRPr>
          </a:p>
          <a:p>
            <a:pPr marL="457200" lvl="1" indent="0" eaLnBrk="1" hangingPunct="1">
              <a:buFont typeface="Arial" panose="020B0604020202020204" pitchFamily="34" charset="0"/>
              <a:buNone/>
              <a:defRPr/>
            </a:pPr>
            <a:endParaRPr lang="en-US" altLang="ko-KR" sz="1800" dirty="0">
              <a:ea typeface="굴림" pitchFamily="50" charset="-127"/>
            </a:endParaRPr>
          </a:p>
          <a:p>
            <a:pPr marL="457200" lvl="1" indent="0" eaLnBrk="1" hangingPunct="1">
              <a:buFont typeface="Arial" panose="020B0604020202020204" pitchFamily="34" charset="0"/>
              <a:buNone/>
              <a:defRPr/>
            </a:pPr>
            <a:r>
              <a:rPr lang="en-US" altLang="ko-KR" sz="1800" dirty="0">
                <a:ea typeface="굴림" pitchFamily="50" charset="-127"/>
              </a:rPr>
              <a:t>   </a:t>
            </a:r>
          </a:p>
          <a:p>
            <a:pPr lvl="1" eaLnBrk="1" hangingPunct="1">
              <a:defRPr/>
            </a:pPr>
            <a:endParaRPr lang="en-US" altLang="ko-KR" sz="1800" dirty="0">
              <a:ea typeface="굴림" pitchFamily="50" charset="-127"/>
            </a:endParaRPr>
          </a:p>
        </p:txBody>
      </p:sp>
      <p:sp>
        <p:nvSpPr>
          <p:cNvPr id="4" name="Rectangle 6"/>
          <p:cNvSpPr>
            <a:spLocks noChangeArrowheads="1"/>
          </p:cNvSpPr>
          <p:nvPr/>
        </p:nvSpPr>
        <p:spPr bwMode="auto">
          <a:xfrm>
            <a:off x="381000" y="44450"/>
            <a:ext cx="8382000" cy="86995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7.2 Specifying Constraints as Assertions </a:t>
            </a:r>
          </a:p>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and Actions as Triggers</a:t>
            </a:r>
          </a:p>
        </p:txBody>
      </p:sp>
      <p:pic>
        <p:nvPicPr>
          <p:cNvPr id="460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971800"/>
            <a:ext cx="701040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0" y="914400"/>
            <a:ext cx="9220200" cy="5943600"/>
          </a:xfrm>
        </p:spPr>
        <p:txBody>
          <a:bodyPr/>
          <a:lstStyle/>
          <a:p>
            <a:pPr marL="342900" lvl="1" indent="-342900" eaLnBrk="1" hangingPunct="1">
              <a:buFont typeface="Arial" panose="020B0604020202020204" pitchFamily="34" charset="0"/>
              <a:buChar char="•"/>
              <a:defRPr/>
            </a:pPr>
            <a:r>
              <a:rPr lang="en-US" altLang="ko-KR" sz="2000" b="1" dirty="0"/>
              <a:t>Triggers are usually used to enforce </a:t>
            </a:r>
            <a:r>
              <a:rPr lang="en-US" altLang="ko-KR" sz="2000" b="1" u="sng" dirty="0"/>
              <a:t>the business rules</a:t>
            </a:r>
            <a:r>
              <a:rPr lang="en-US" altLang="ko-KR" sz="2000" b="1" dirty="0"/>
              <a:t> which may not be expressed by a </a:t>
            </a:r>
            <a:r>
              <a:rPr lang="en-US" altLang="ko-KR" sz="2000" b="1" spc="-30" dirty="0">
                <a:ea typeface="신명조"/>
                <a:cs typeface="신명조"/>
              </a:rPr>
              <a:t>built-in relational model constraints</a:t>
            </a:r>
            <a:endParaRPr lang="ko-KR" altLang="en-US" sz="2000" b="1" dirty="0"/>
          </a:p>
          <a:p>
            <a:pPr marL="342900" lvl="1" indent="-342900" eaLnBrk="1" hangingPunct="1">
              <a:buFont typeface="Arial" panose="020B0604020202020204" pitchFamily="34" charset="0"/>
              <a:buChar char="•"/>
              <a:defRPr/>
            </a:pPr>
            <a:r>
              <a:rPr lang="en-US" altLang="ko-KR" sz="2000" b="1" dirty="0"/>
              <a:t>A trigger is a statement that is executed automatically by the system as a side effect of a modification to DB</a:t>
            </a:r>
          </a:p>
          <a:p>
            <a:pPr marL="742950" lvl="2" indent="-342900" eaLnBrk="1" hangingPunct="1">
              <a:defRPr/>
            </a:pPr>
            <a:r>
              <a:rPr lang="en-US" altLang="ko-KR" sz="1800" dirty="0"/>
              <a:t>This type of functionality is generally referred to as active databases</a:t>
            </a:r>
          </a:p>
          <a:p>
            <a:pPr eaLnBrk="1" hangingPunct="1">
              <a:defRPr/>
            </a:pPr>
            <a:r>
              <a:rPr lang="en-US" altLang="ko-KR" sz="2000" b="1" dirty="0"/>
              <a:t>Triggers follow an event-condition-action (</a:t>
            </a:r>
            <a:r>
              <a:rPr lang="en-US" altLang="ko-KR" sz="2000" b="1" dirty="0" err="1">
                <a:solidFill>
                  <a:srgbClr val="3333FF"/>
                </a:solidFill>
              </a:rPr>
              <a:t>E</a:t>
            </a:r>
            <a:r>
              <a:rPr lang="en-US" altLang="ko-KR" sz="2000" b="1" dirty="0" err="1">
                <a:solidFill>
                  <a:srgbClr val="FF0000"/>
                </a:solidFill>
              </a:rPr>
              <a:t>C</a:t>
            </a:r>
            <a:r>
              <a:rPr lang="en-US" altLang="ko-KR" sz="2000" b="1" dirty="0" err="1">
                <a:solidFill>
                  <a:srgbClr val="00B050"/>
                </a:solidFill>
              </a:rPr>
              <a:t>A</a:t>
            </a:r>
            <a:r>
              <a:rPr lang="en-US" altLang="ko-KR" sz="2000" b="1" dirty="0"/>
              <a:t>) model </a:t>
            </a:r>
          </a:p>
          <a:p>
            <a:pPr marL="457200" lvl="1" indent="0">
              <a:buNone/>
              <a:defRPr/>
            </a:pPr>
            <a:r>
              <a:rPr lang="en-US" altLang="ko-KR" sz="1800" dirty="0"/>
              <a:t>1) Specify the </a:t>
            </a:r>
            <a:r>
              <a:rPr lang="en-US" altLang="ko-KR" sz="1800" b="1" dirty="0">
                <a:solidFill>
                  <a:srgbClr val="3333FF"/>
                </a:solidFill>
              </a:rPr>
              <a:t>events</a:t>
            </a:r>
            <a:r>
              <a:rPr lang="en-US" altLang="ko-KR" sz="1800" dirty="0"/>
              <a:t> under which the trigger is examined</a:t>
            </a:r>
          </a:p>
          <a:p>
            <a:pPr lvl="2">
              <a:defRPr/>
            </a:pPr>
            <a:r>
              <a:rPr lang="en-US" altLang="ko-KR" sz="1800" dirty="0"/>
              <a:t>Database modification such as insert, delete, and update</a:t>
            </a:r>
          </a:p>
          <a:p>
            <a:pPr marL="457200" lvl="1" indent="0">
              <a:buNone/>
              <a:defRPr/>
            </a:pPr>
            <a:r>
              <a:rPr lang="en-US" altLang="ko-KR" sz="1800" dirty="0"/>
              <a:t>2) Specify the </a:t>
            </a:r>
            <a:r>
              <a:rPr lang="en-US" altLang="ko-KR" sz="1800" b="1" dirty="0">
                <a:solidFill>
                  <a:srgbClr val="FF0000"/>
                </a:solidFill>
              </a:rPr>
              <a:t>conditions</a:t>
            </a:r>
            <a:r>
              <a:rPr lang="en-US" altLang="ko-KR" sz="1800" dirty="0"/>
              <a:t> under which the trigger is to be executed.</a:t>
            </a:r>
          </a:p>
          <a:p>
            <a:pPr lvl="2">
              <a:defRPr/>
            </a:pPr>
            <a:r>
              <a:rPr lang="en-US" altLang="ko-KR" sz="1800" dirty="0"/>
              <a:t>Any true/false expression </a:t>
            </a:r>
          </a:p>
          <a:p>
            <a:pPr marL="457200" lvl="1" indent="0">
              <a:buNone/>
              <a:defRPr/>
            </a:pPr>
            <a:r>
              <a:rPr lang="en-US" altLang="ko-KR" sz="1800" dirty="0"/>
              <a:t>3) Specify the </a:t>
            </a:r>
            <a:r>
              <a:rPr lang="en-US" altLang="ko-KR" sz="1800" b="1" dirty="0">
                <a:solidFill>
                  <a:srgbClr val="00B050"/>
                </a:solidFill>
              </a:rPr>
              <a:t>actions</a:t>
            </a:r>
            <a:r>
              <a:rPr lang="en-US" altLang="ko-KR" sz="1800" dirty="0"/>
              <a:t> to be taken when the trigger executes.</a:t>
            </a:r>
          </a:p>
          <a:p>
            <a:pPr lvl="2">
              <a:defRPr/>
            </a:pPr>
            <a:r>
              <a:rPr lang="en-US" altLang="ko-KR" sz="1800" dirty="0"/>
              <a:t>Sequence of SQL statements that will be automatically executed, but it could be a DB transaction or an external program</a:t>
            </a:r>
          </a:p>
          <a:p>
            <a:pPr marL="342900" lvl="1" indent="-342900">
              <a:buFont typeface="Arial" panose="020B0604020202020204" pitchFamily="34" charset="0"/>
              <a:buChar char="•"/>
              <a:defRPr/>
            </a:pPr>
            <a:r>
              <a:rPr lang="en-US" altLang="ko-KR" sz="2000" b="1" spc="-50" dirty="0"/>
              <a:t>There are three types of trigger-insert, delete, and update-and the number of each of type trigger to be declared to a table is zero or more</a:t>
            </a:r>
          </a:p>
          <a:p>
            <a:pPr>
              <a:defRPr/>
            </a:pPr>
            <a:endParaRPr lang="en-US" altLang="ko-KR" sz="2000" b="1" dirty="0"/>
          </a:p>
          <a:p>
            <a:pPr lvl="3">
              <a:defRPr/>
            </a:pPr>
            <a:endParaRPr lang="en-US" altLang="ko-KR" sz="1800" dirty="0"/>
          </a:p>
          <a:p>
            <a:pPr lvl="3">
              <a:defRPr/>
            </a:pPr>
            <a:endParaRPr lang="en-US" altLang="ko-KR" sz="1700" dirty="0"/>
          </a:p>
          <a:p>
            <a:pPr>
              <a:lnSpc>
                <a:spcPct val="90000"/>
              </a:lnSpc>
              <a:defRPr/>
            </a:pPr>
            <a:endParaRPr lang="en-US" altLang="ko-KR" sz="1800" dirty="0"/>
          </a:p>
          <a:p>
            <a:pPr>
              <a:lnSpc>
                <a:spcPct val="90000"/>
              </a:lnSpc>
              <a:defRPr/>
            </a:pPr>
            <a:endParaRPr lang="en-US" altLang="ko-KR" sz="1800" dirty="0"/>
          </a:p>
          <a:p>
            <a:pPr lvl="1">
              <a:lnSpc>
                <a:spcPct val="90000"/>
              </a:lnSpc>
              <a:defRPr/>
            </a:pPr>
            <a:endParaRPr lang="en-US" altLang="ko-KR" sz="1800" dirty="0"/>
          </a:p>
          <a:p>
            <a:pPr>
              <a:defRPr/>
            </a:pPr>
            <a:endParaRPr lang="ko-KR" altLang="en-US" sz="1800" dirty="0"/>
          </a:p>
        </p:txBody>
      </p:sp>
      <p:sp>
        <p:nvSpPr>
          <p:cNvPr id="4" name="Rectangle 6"/>
          <p:cNvSpPr>
            <a:spLocks noChangeArrowheads="1"/>
          </p:cNvSpPr>
          <p:nvPr/>
        </p:nvSpPr>
        <p:spPr bwMode="auto">
          <a:xfrm>
            <a:off x="381000" y="44450"/>
            <a:ext cx="8382000" cy="6858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7.2.2 Introduction to Triggers in SQL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76200" y="762000"/>
            <a:ext cx="9296400" cy="5943600"/>
          </a:xfrm>
        </p:spPr>
        <p:txBody>
          <a:bodyPr/>
          <a:lstStyle/>
          <a:p>
            <a:pPr eaLnBrk="1" hangingPunct="1">
              <a:lnSpc>
                <a:spcPts val="2000"/>
              </a:lnSpc>
              <a:defRPr/>
            </a:pPr>
            <a:r>
              <a:rPr lang="en-US" altLang="ko-KR" sz="2000" b="1" dirty="0">
                <a:ea typeface="굴림" pitchFamily="50" charset="-127"/>
              </a:rPr>
              <a:t>TRIGGER statement</a:t>
            </a:r>
          </a:p>
          <a:p>
            <a:pPr lvl="1" eaLnBrk="1" hangingPunct="1">
              <a:lnSpc>
                <a:spcPts val="2000"/>
              </a:lnSpc>
              <a:defRPr/>
            </a:pPr>
            <a:r>
              <a:rPr lang="en-US" altLang="ko-KR" sz="1800" dirty="0"/>
              <a:t>CREATE TRIGGER  &lt;</a:t>
            </a:r>
            <a:r>
              <a:rPr lang="en-US" altLang="ko-KR" sz="1800" dirty="0" err="1"/>
              <a:t>trigger_name</a:t>
            </a:r>
            <a:r>
              <a:rPr lang="en-US" altLang="ko-KR" sz="1800" dirty="0"/>
              <a:t>&gt;</a:t>
            </a:r>
          </a:p>
          <a:p>
            <a:pPr marL="457200" lvl="1" indent="0" eaLnBrk="1" hangingPunct="1">
              <a:lnSpc>
                <a:spcPts val="2000"/>
              </a:lnSpc>
              <a:buFont typeface="Arial" panose="020B0604020202020204" pitchFamily="34" charset="0"/>
              <a:buNone/>
              <a:defRPr/>
            </a:pPr>
            <a:r>
              <a:rPr lang="en-US" altLang="ko-KR" sz="1800" dirty="0"/>
              <a:t>   { BEFORE | AFTER | INSTEAD OF } { </a:t>
            </a:r>
            <a:r>
              <a:rPr lang="en-US" altLang="ko-KR" sz="1800" dirty="0">
                <a:solidFill>
                  <a:srgbClr val="3333FF"/>
                </a:solidFill>
              </a:rPr>
              <a:t>event</a:t>
            </a:r>
            <a:r>
              <a:rPr lang="en-US" altLang="ko-KR" sz="1800" dirty="0"/>
              <a:t> [ OR ... ] } ON &lt;</a:t>
            </a:r>
            <a:r>
              <a:rPr lang="en-US" altLang="ko-KR" sz="1800" dirty="0" err="1"/>
              <a:t>table_name</a:t>
            </a:r>
            <a:r>
              <a:rPr lang="en-US" altLang="ko-KR" sz="1800" dirty="0"/>
              <a:t>&gt;</a:t>
            </a:r>
          </a:p>
          <a:p>
            <a:pPr marL="457200" lvl="1" indent="0" eaLnBrk="1" hangingPunct="1">
              <a:lnSpc>
                <a:spcPts val="2000"/>
              </a:lnSpc>
              <a:buFont typeface="Arial" panose="020B0604020202020204" pitchFamily="34" charset="0"/>
              <a:buNone/>
              <a:defRPr/>
            </a:pPr>
            <a:r>
              <a:rPr lang="en-US" altLang="ko-KR" sz="1800" dirty="0"/>
              <a:t>   [ FOR EACH { ROW | STATEMENT } ] </a:t>
            </a:r>
          </a:p>
          <a:p>
            <a:pPr lvl="1" algn="just" eaLnBrk="1" hangingPunct="1">
              <a:lnSpc>
                <a:spcPts val="2000"/>
              </a:lnSpc>
              <a:spcBef>
                <a:spcPct val="0"/>
              </a:spcBef>
              <a:buFont typeface="Wingdings" pitchFamily="2" charset="2"/>
              <a:buNone/>
              <a:defRPr/>
            </a:pPr>
            <a:r>
              <a:rPr lang="en-US" altLang="ko-KR" sz="1800" dirty="0"/>
              <a:t>   [ WHEN  &lt;</a:t>
            </a:r>
            <a:r>
              <a:rPr lang="en-US" altLang="ko-KR" sz="1800" dirty="0">
                <a:solidFill>
                  <a:srgbClr val="FF0000"/>
                </a:solidFill>
              </a:rPr>
              <a:t>condition</a:t>
            </a:r>
            <a:r>
              <a:rPr lang="en-US" altLang="ko-KR" sz="1800" dirty="0"/>
              <a:t>&gt;]</a:t>
            </a:r>
          </a:p>
          <a:p>
            <a:pPr lvl="1" algn="just" eaLnBrk="1" hangingPunct="1">
              <a:lnSpc>
                <a:spcPts val="2000"/>
              </a:lnSpc>
              <a:spcBef>
                <a:spcPct val="0"/>
              </a:spcBef>
              <a:buFont typeface="Arial" panose="020B0604020202020204" pitchFamily="34" charset="0"/>
              <a:buNone/>
              <a:defRPr/>
            </a:pPr>
            <a:r>
              <a:rPr lang="en-US" altLang="ko-KR" sz="1800" dirty="0"/>
              <a:t>   BEGIN &lt;</a:t>
            </a:r>
            <a:r>
              <a:rPr lang="en-US" altLang="ko-KR" sz="1800" dirty="0">
                <a:solidFill>
                  <a:srgbClr val="00B050"/>
                </a:solidFill>
              </a:rPr>
              <a:t>SQL</a:t>
            </a:r>
            <a:r>
              <a:rPr lang="ko-KR" altLang="en-US" sz="1800" dirty="0">
                <a:solidFill>
                  <a:srgbClr val="00B050"/>
                </a:solidFill>
              </a:rPr>
              <a:t> </a:t>
            </a:r>
            <a:r>
              <a:rPr lang="en-US" altLang="ko-KR" sz="1800" dirty="0">
                <a:solidFill>
                  <a:srgbClr val="00B050"/>
                </a:solidFill>
              </a:rPr>
              <a:t>statement(s)</a:t>
            </a:r>
            <a:r>
              <a:rPr lang="en-US" altLang="ko-KR" sz="1800" dirty="0"/>
              <a:t>&gt; END</a:t>
            </a:r>
          </a:p>
          <a:p>
            <a:pPr lvl="1" eaLnBrk="1" hangingPunct="1">
              <a:lnSpc>
                <a:spcPts val="2000"/>
              </a:lnSpc>
              <a:defRPr/>
            </a:pPr>
            <a:endParaRPr lang="en-US" altLang="ko-KR" sz="1800" dirty="0"/>
          </a:p>
          <a:p>
            <a:pPr lvl="1" eaLnBrk="1" hangingPunct="1">
              <a:lnSpc>
                <a:spcPts val="2000"/>
              </a:lnSpc>
              <a:defRPr/>
            </a:pPr>
            <a:endParaRPr lang="en-US" altLang="ko-KR" sz="1800" dirty="0"/>
          </a:p>
          <a:p>
            <a:pPr lvl="1" eaLnBrk="1" hangingPunct="1">
              <a:lnSpc>
                <a:spcPts val="2000"/>
              </a:lnSpc>
              <a:defRPr/>
            </a:pPr>
            <a:r>
              <a:rPr lang="en-US" altLang="ko-KR" sz="1800" dirty="0"/>
              <a:t>If no condition is specified then condition is always true; Otherwise, a following condition is evaluated </a:t>
            </a:r>
          </a:p>
          <a:p>
            <a:pPr lvl="2" eaLnBrk="1" hangingPunct="1">
              <a:lnSpc>
                <a:spcPts val="2000"/>
              </a:lnSpc>
              <a:defRPr/>
            </a:pPr>
            <a:r>
              <a:rPr lang="en-US" altLang="ko-KR" sz="1800" b="1" dirty="0"/>
              <a:t>AFTER</a:t>
            </a:r>
            <a:r>
              <a:rPr lang="en-US" altLang="ko-KR" sz="1800" dirty="0"/>
              <a:t>: Executes the condition after the event: </a:t>
            </a:r>
            <a:r>
              <a:rPr lang="en-US" altLang="ko-KR" sz="1800" u="sng" dirty="0"/>
              <a:t>event-&gt;condition-&gt;action</a:t>
            </a:r>
          </a:p>
          <a:p>
            <a:pPr lvl="2" eaLnBrk="1" hangingPunct="1">
              <a:lnSpc>
                <a:spcPts val="2000"/>
              </a:lnSpc>
              <a:defRPr/>
            </a:pPr>
            <a:r>
              <a:rPr lang="en-US" altLang="ko-KR" sz="1800" b="1" spc="-10" dirty="0"/>
              <a:t>BEFORE</a:t>
            </a:r>
            <a:r>
              <a:rPr lang="en-US" altLang="ko-KR" sz="1800" spc="-10" dirty="0"/>
              <a:t>: Executes the condition before the event: </a:t>
            </a:r>
            <a:r>
              <a:rPr lang="en-US" altLang="ko-KR" sz="1800" u="sng" spc="-10" dirty="0"/>
              <a:t>condition-&gt;action-&gt;event</a:t>
            </a:r>
            <a:endParaRPr lang="en-US" altLang="ko-KR" sz="1800" dirty="0"/>
          </a:p>
          <a:p>
            <a:pPr lvl="1">
              <a:lnSpc>
                <a:spcPts val="2000"/>
              </a:lnSpc>
              <a:defRPr/>
            </a:pPr>
            <a:r>
              <a:rPr lang="en-US" altLang="ko-KR" sz="1800" dirty="0"/>
              <a:t>The optional keyword </a:t>
            </a:r>
            <a:r>
              <a:rPr lang="en-US" altLang="ko-KR" sz="1800" b="1" dirty="0"/>
              <a:t>FOR EACH ROW </a:t>
            </a:r>
            <a:r>
              <a:rPr lang="en-US" altLang="ko-KR" sz="1800" dirty="0"/>
              <a:t>specify that the rule </a:t>
            </a:r>
            <a:r>
              <a:rPr lang="en-US" altLang="ko-KR" sz="1800" u="sng" dirty="0"/>
              <a:t>action will be executed for each tuple </a:t>
            </a:r>
            <a:r>
              <a:rPr lang="en-US" altLang="ko-KR" sz="1800" dirty="0"/>
              <a:t>that is affected by the triggering event</a:t>
            </a:r>
          </a:p>
          <a:p>
            <a:pPr lvl="2">
              <a:lnSpc>
                <a:spcPts val="2000"/>
              </a:lnSpc>
              <a:defRPr/>
            </a:pPr>
            <a:r>
              <a:rPr lang="en-US" altLang="ko-KR" sz="1700" b="1" spc="-60" dirty="0"/>
              <a:t>OLD ROW </a:t>
            </a:r>
            <a:r>
              <a:rPr lang="en-US" altLang="ko-KR" sz="1700" spc="-60" dirty="0"/>
              <a:t>can be used to refer to a deleted tuple or to a tuple before it was updated</a:t>
            </a:r>
          </a:p>
          <a:p>
            <a:pPr lvl="2">
              <a:lnSpc>
                <a:spcPts val="2000"/>
              </a:lnSpc>
              <a:defRPr/>
            </a:pPr>
            <a:r>
              <a:rPr lang="en-US" altLang="ko-KR" sz="1700" b="1" dirty="0"/>
              <a:t>NEW ROW </a:t>
            </a:r>
            <a:r>
              <a:rPr lang="en-US" altLang="ko-KR" sz="1700" dirty="0"/>
              <a:t>can be </a:t>
            </a:r>
            <a:r>
              <a:rPr lang="en-US" altLang="ko-KR" sz="1700"/>
              <a:t>used to </a:t>
            </a:r>
            <a:r>
              <a:rPr lang="en-US" altLang="ko-KR" sz="1700" dirty="0"/>
              <a:t>refer to a newly inserted or newly updated tuple</a:t>
            </a:r>
          </a:p>
          <a:p>
            <a:pPr lvl="1">
              <a:lnSpc>
                <a:spcPts val="2000"/>
              </a:lnSpc>
              <a:defRPr/>
            </a:pPr>
            <a:r>
              <a:rPr lang="en-US" altLang="ko-KR" sz="1800" dirty="0"/>
              <a:t>The optional keyword </a:t>
            </a:r>
            <a:r>
              <a:rPr lang="en-US" altLang="ko-KR" sz="1800" b="1" dirty="0"/>
              <a:t>FOR EACH STATEMENT (default) </a:t>
            </a:r>
            <a:r>
              <a:rPr lang="en-US" altLang="ko-KR" sz="1800" dirty="0"/>
              <a:t>specify that the rule </a:t>
            </a:r>
            <a:r>
              <a:rPr lang="en-US" altLang="ko-KR" sz="1800" u="sng" dirty="0"/>
              <a:t>action will be executed once for the triggering event</a:t>
            </a:r>
            <a:r>
              <a:rPr lang="en-US" altLang="ko-KR" sz="1800" dirty="0"/>
              <a:t>, no matter how many tuples are affected</a:t>
            </a:r>
          </a:p>
          <a:p>
            <a:pPr lvl="2">
              <a:lnSpc>
                <a:spcPts val="2000"/>
              </a:lnSpc>
              <a:defRPr/>
            </a:pPr>
            <a:r>
              <a:rPr lang="en-US" altLang="ko-KR" sz="1700" b="1" spc="-30" dirty="0"/>
              <a:t>OLD TABLE  </a:t>
            </a:r>
            <a:r>
              <a:rPr lang="en-US" altLang="ko-KR" sz="1700" spc="-30" dirty="0"/>
              <a:t>or </a:t>
            </a:r>
            <a:r>
              <a:rPr lang="en-US" altLang="ko-KR" sz="1700" b="1" dirty="0"/>
              <a:t>NEW TABLE </a:t>
            </a:r>
            <a:r>
              <a:rPr lang="en-US" altLang="ko-KR" sz="1700" dirty="0"/>
              <a:t>can be used to refer to temporary tables containing all the affected tuples</a:t>
            </a:r>
          </a:p>
          <a:p>
            <a:pPr lvl="2">
              <a:lnSpc>
                <a:spcPts val="2000"/>
              </a:lnSpc>
              <a:defRPr/>
            </a:pPr>
            <a:endParaRPr lang="ko-KR" altLang="en-US" dirty="0"/>
          </a:p>
        </p:txBody>
      </p:sp>
      <p:sp>
        <p:nvSpPr>
          <p:cNvPr id="4" name="Rectangle 6"/>
          <p:cNvSpPr>
            <a:spLocks noChangeArrowheads="1"/>
          </p:cNvSpPr>
          <p:nvPr/>
        </p:nvSpPr>
        <p:spPr bwMode="auto">
          <a:xfrm>
            <a:off x="381000" y="44450"/>
            <a:ext cx="8382000" cy="6858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7.2.2 Introduction to Triggers in SQL</a:t>
            </a:r>
          </a:p>
        </p:txBody>
      </p:sp>
      <p:pic>
        <p:nvPicPr>
          <p:cNvPr id="46082" name="Picture 2" descr="C:\Users\김우생\Documents\카카오톡 받은 파일\KakaoTalk_20160428_0946181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079" y="1752600"/>
            <a:ext cx="3734321" cy="137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0" y="762000"/>
            <a:ext cx="9144000" cy="6051550"/>
          </a:xfrm>
        </p:spPr>
        <p:txBody>
          <a:bodyPr/>
          <a:lstStyle/>
          <a:p>
            <a:pPr eaLnBrk="1" hangingPunct="1">
              <a:defRPr/>
            </a:pPr>
            <a:r>
              <a:rPr lang="en-US" altLang="ko-KR" sz="2000" b="1" dirty="0">
                <a:ea typeface="굴림" pitchFamily="50" charset="-127"/>
              </a:rPr>
              <a:t>It is possible for tuples to have a null value, denoted by NULL, for some of their attributes</a:t>
            </a:r>
          </a:p>
          <a:p>
            <a:pPr eaLnBrk="1" hangingPunct="1">
              <a:defRPr/>
            </a:pPr>
            <a:r>
              <a:rPr lang="en-US" altLang="ko-KR" sz="2000" b="1" dirty="0">
                <a:ea typeface="굴림" pitchFamily="50" charset="-127"/>
              </a:rPr>
              <a:t>Meanings of NULL</a:t>
            </a:r>
          </a:p>
          <a:p>
            <a:pPr lvl="1" eaLnBrk="1" hangingPunct="1">
              <a:defRPr/>
            </a:pPr>
            <a:r>
              <a:rPr lang="en-US" altLang="ko-KR" sz="1800" spc="-20" dirty="0">
                <a:ea typeface="굴림" pitchFamily="50" charset="-127"/>
              </a:rPr>
              <a:t>Value is unknown (age), Value is withheld (phone), Value is not applicable (</a:t>
            </a:r>
            <a:r>
              <a:rPr lang="en-US" altLang="ko-KR" sz="1800" spc="-20" dirty="0" err="1">
                <a:ea typeface="굴림" pitchFamily="50" charset="-127"/>
              </a:rPr>
              <a:t>Phd</a:t>
            </a:r>
            <a:r>
              <a:rPr lang="en-US" altLang="ko-KR" sz="1800" spc="-20" dirty="0">
                <a:ea typeface="굴림" pitchFamily="50" charset="-127"/>
              </a:rPr>
              <a:t>)</a:t>
            </a:r>
          </a:p>
          <a:p>
            <a:pPr lvl="1" eaLnBrk="1" hangingPunct="1">
              <a:defRPr/>
            </a:pPr>
            <a:r>
              <a:rPr lang="en-US" altLang="ko-KR" sz="1800" spc="-20" dirty="0">
                <a:ea typeface="굴림" pitchFamily="50" charset="-127"/>
              </a:rPr>
              <a:t>SQL does not distinguish between the different meanings of NULL</a:t>
            </a:r>
          </a:p>
          <a:p>
            <a:pPr>
              <a:defRPr/>
            </a:pPr>
            <a:r>
              <a:rPr lang="en-US" altLang="ko-KR" sz="2000" b="1" dirty="0">
                <a:ea typeface="굴림" pitchFamily="50" charset="-127"/>
              </a:rPr>
              <a:t>The result of any arithmetic expression involving NULL is NULL</a:t>
            </a:r>
            <a:endParaRPr lang="en-US" altLang="ko-KR" b="1" dirty="0">
              <a:ea typeface="굴림" pitchFamily="50" charset="-127"/>
            </a:endParaRPr>
          </a:p>
          <a:p>
            <a:pPr>
              <a:defRPr/>
            </a:pPr>
            <a:r>
              <a:rPr lang="en-US" altLang="ko-KR" sz="2000" b="1" dirty="0">
                <a:ea typeface="굴림" pitchFamily="50" charset="-127"/>
              </a:rPr>
              <a:t>Any comparison with NULL returns UNKNOWN</a:t>
            </a:r>
            <a:endParaRPr lang="en-US" altLang="ko-KR" b="1" dirty="0">
              <a:ea typeface="굴림" pitchFamily="50" charset="-127"/>
            </a:endParaRPr>
          </a:p>
          <a:p>
            <a:pPr marL="342900" lvl="1" indent="-342900" eaLnBrk="1" hangingPunct="1">
              <a:buFont typeface="Arial" panose="020B0604020202020204" pitchFamily="34" charset="0"/>
              <a:buChar char="•"/>
              <a:defRPr/>
            </a:pPr>
            <a:r>
              <a:rPr lang="en-US" altLang="ko-KR" sz="2000" b="1" dirty="0">
                <a:ea typeface="굴림" pitchFamily="50" charset="-127"/>
              </a:rPr>
              <a:t>All aggregate operations except count(*) ignore tuples with null values on the aggregated attributes</a:t>
            </a:r>
          </a:p>
          <a:p>
            <a:pPr lvl="1" eaLnBrk="1" hangingPunct="1">
              <a:defRPr/>
            </a:pPr>
            <a:r>
              <a:rPr lang="en-US" altLang="ko-KR" sz="1800" dirty="0" err="1">
                <a:ea typeface="굴림" pitchFamily="50" charset="-127"/>
              </a:rPr>
              <a:t>avg</a:t>
            </a:r>
            <a:r>
              <a:rPr lang="en-US" altLang="ko-KR" sz="1800" dirty="0">
                <a:ea typeface="굴림" pitchFamily="50" charset="-127"/>
              </a:rPr>
              <a:t>, min, max, sum, count</a:t>
            </a:r>
          </a:p>
          <a:p>
            <a:pPr lvl="1" eaLnBrk="1" hangingPunct="1">
              <a:defRPr/>
            </a:pPr>
            <a:r>
              <a:rPr lang="en-US" altLang="ko-KR" sz="1800" b="1" dirty="0">
                <a:ea typeface="굴림" pitchFamily="50" charset="-127"/>
              </a:rPr>
              <a:t>SELECT COUNT(*) AS </a:t>
            </a:r>
            <a:r>
              <a:rPr lang="en-US" altLang="ko-KR" sz="1800" dirty="0" err="1">
                <a:ea typeface="굴림" pitchFamily="50" charset="-127"/>
              </a:rPr>
              <a:t>StuNum</a:t>
            </a:r>
            <a:endParaRPr lang="en-US" altLang="ko-KR" sz="1800" dirty="0">
              <a:ea typeface="굴림" pitchFamily="50" charset="-127"/>
            </a:endParaRPr>
          </a:p>
          <a:p>
            <a:pPr marL="457200" lvl="1" indent="0" eaLnBrk="1" hangingPunct="1">
              <a:buNone/>
              <a:defRPr/>
            </a:pPr>
            <a:r>
              <a:rPr lang="en-US" altLang="ko-KR" sz="1800" b="1" dirty="0">
                <a:ea typeface="굴림" pitchFamily="50" charset="-127"/>
              </a:rPr>
              <a:t>    FROM  </a:t>
            </a:r>
            <a:r>
              <a:rPr lang="en-US" altLang="ko-KR" sz="1800" dirty="0">
                <a:ea typeface="굴림" pitchFamily="50" charset="-127"/>
              </a:rPr>
              <a:t>STUDENT</a:t>
            </a:r>
            <a:endParaRPr lang="ko-KR" altLang="en-US" sz="1600" dirty="0"/>
          </a:p>
          <a:p>
            <a:pPr eaLnBrk="1" hangingPunct="1">
              <a:defRPr/>
            </a:pPr>
            <a:r>
              <a:rPr lang="en-US" altLang="ko-KR" sz="2000" b="1" dirty="0">
                <a:ea typeface="굴림" pitchFamily="50" charset="-127"/>
              </a:rPr>
              <a:t>The predicate  'IS NULL' or 'IS NOT NULL' can be used to check for NULL value of an attribute</a:t>
            </a:r>
          </a:p>
          <a:p>
            <a:pPr lvl="1" eaLnBrk="1" hangingPunct="1">
              <a:defRPr/>
            </a:pPr>
            <a:r>
              <a:rPr lang="en-US" altLang="ko-KR" sz="1800" dirty="0">
                <a:ea typeface="굴림" pitchFamily="50" charset="-127"/>
              </a:rPr>
              <a:t>Query 18: Retrieve the names of all employees who do not have supervisors</a:t>
            </a:r>
          </a:p>
          <a:p>
            <a:pPr lvl="1" eaLnBrk="1" hangingPunct="1">
              <a:defRPr/>
            </a:pPr>
            <a:r>
              <a:rPr lang="en-US" altLang="ko-KR" sz="1800" b="1" dirty="0">
                <a:ea typeface="굴림" pitchFamily="50" charset="-127"/>
              </a:rPr>
              <a:t>SELECT</a:t>
            </a:r>
            <a:r>
              <a:rPr lang="en-US" altLang="ko-KR" sz="1800" dirty="0">
                <a:ea typeface="굴림" pitchFamily="50" charset="-127"/>
              </a:rPr>
              <a:t>  </a:t>
            </a:r>
            <a:r>
              <a:rPr lang="en-US" altLang="ko-KR" sz="1800" dirty="0" err="1">
                <a:ea typeface="굴림" pitchFamily="50" charset="-127"/>
              </a:rPr>
              <a:t>Fname</a:t>
            </a:r>
            <a:r>
              <a:rPr lang="en-US" altLang="ko-KR" sz="1800" dirty="0">
                <a:ea typeface="굴림" pitchFamily="50" charset="-127"/>
              </a:rPr>
              <a:t>, </a:t>
            </a:r>
            <a:r>
              <a:rPr lang="en-US" altLang="ko-KR" sz="1800" dirty="0" err="1">
                <a:ea typeface="굴림" pitchFamily="50" charset="-127"/>
              </a:rPr>
              <a:t>Lname</a:t>
            </a:r>
            <a:r>
              <a:rPr lang="en-US" altLang="ko-KR" sz="1800" dirty="0">
                <a:ea typeface="굴림" pitchFamily="50" charset="-127"/>
              </a:rPr>
              <a:t> </a:t>
            </a:r>
          </a:p>
          <a:p>
            <a:pPr marL="457200" lvl="1" indent="0" eaLnBrk="1" hangingPunct="1">
              <a:buFont typeface="Arial" panose="020B0604020202020204" pitchFamily="34" charset="0"/>
              <a:buNone/>
              <a:defRPr/>
            </a:pPr>
            <a:r>
              <a:rPr lang="en-US" altLang="ko-KR" sz="1800" b="1" dirty="0">
                <a:ea typeface="굴림" pitchFamily="50" charset="-127"/>
              </a:rPr>
              <a:t>    FROM  </a:t>
            </a:r>
            <a:r>
              <a:rPr lang="en-US" altLang="ko-KR" sz="1800" dirty="0">
                <a:ea typeface="굴림" pitchFamily="50" charset="-127"/>
              </a:rPr>
              <a:t> </a:t>
            </a:r>
            <a:r>
              <a:rPr lang="en-US" altLang="ko-KR" sz="1800" dirty="0" err="1">
                <a:ea typeface="굴림" pitchFamily="50" charset="-127"/>
              </a:rPr>
              <a:t>EMP</a:t>
            </a:r>
            <a:r>
              <a:rPr lang="en-US" altLang="ko-KR" sz="1800" dirty="0">
                <a:ea typeface="굴림" pitchFamily="50" charset="-127"/>
              </a:rPr>
              <a:t> </a:t>
            </a:r>
          </a:p>
          <a:p>
            <a:pPr marL="457200" lvl="1" indent="0" eaLnBrk="1" hangingPunct="1">
              <a:buFont typeface="Arial" panose="020B0604020202020204" pitchFamily="34" charset="0"/>
              <a:buNone/>
              <a:defRPr/>
            </a:pPr>
            <a:r>
              <a:rPr lang="en-US" altLang="ko-KR" sz="1800" b="1" dirty="0">
                <a:ea typeface="굴림" pitchFamily="50" charset="-127"/>
              </a:rPr>
              <a:t>    WHERE</a:t>
            </a:r>
            <a:r>
              <a:rPr lang="en-US" altLang="ko-KR" sz="1800" dirty="0">
                <a:ea typeface="굴림" pitchFamily="50" charset="-127"/>
              </a:rPr>
              <a:t> </a:t>
            </a:r>
            <a:r>
              <a:rPr lang="en-US" altLang="ko-KR" sz="1800" dirty="0" err="1">
                <a:ea typeface="굴림" pitchFamily="50" charset="-127"/>
              </a:rPr>
              <a:t>Super_ssn</a:t>
            </a:r>
            <a:r>
              <a:rPr lang="en-US" altLang="ko-KR" sz="1800" dirty="0">
                <a:ea typeface="굴림" pitchFamily="50" charset="-127"/>
              </a:rPr>
              <a:t> </a:t>
            </a:r>
            <a:r>
              <a:rPr lang="en-US" altLang="ko-KR" sz="1800" b="1" dirty="0">
                <a:ea typeface="굴림" pitchFamily="50" charset="-127"/>
              </a:rPr>
              <a:t>IS NULL</a:t>
            </a:r>
            <a:r>
              <a:rPr lang="en-US" altLang="ko-KR" sz="1800" dirty="0">
                <a:ea typeface="굴림" pitchFamily="50" charset="-127"/>
              </a:rPr>
              <a:t>;</a:t>
            </a:r>
          </a:p>
          <a:p>
            <a:pPr marL="457200" lvl="1" indent="0" eaLnBrk="1" hangingPunct="1">
              <a:buFont typeface="Arial" panose="020B0604020202020204" pitchFamily="34" charset="0"/>
              <a:buNone/>
              <a:defRPr/>
            </a:pPr>
            <a:endParaRPr lang="en-US" altLang="ko-KR" sz="1800" dirty="0">
              <a:ea typeface="굴림" pitchFamily="50" charset="-127"/>
            </a:endParaRPr>
          </a:p>
          <a:p>
            <a:pPr lvl="1" eaLnBrk="1" hangingPunct="1">
              <a:defRPr/>
            </a:pPr>
            <a:endParaRPr lang="en-US" altLang="ko-KR" sz="1800" dirty="0">
              <a:ea typeface="굴림" pitchFamily="50" charset="-127"/>
            </a:endParaRPr>
          </a:p>
          <a:p>
            <a:pPr lvl="1" eaLnBrk="1" hangingPunct="1">
              <a:defRPr/>
            </a:pPr>
            <a:endParaRPr lang="en-US" altLang="ko-KR" sz="1800" dirty="0">
              <a:ea typeface="굴림" pitchFamily="50" charset="-127"/>
            </a:endParaRPr>
          </a:p>
          <a:p>
            <a:pPr eaLnBrk="1" hangingPunct="1">
              <a:defRPr/>
            </a:pPr>
            <a:endParaRPr lang="en-US" altLang="ko-KR" sz="2400" b="1" dirty="0">
              <a:ea typeface="굴림" pitchFamily="50" charset="-127"/>
            </a:endParaRPr>
          </a:p>
        </p:txBody>
      </p:sp>
      <p:sp>
        <p:nvSpPr>
          <p:cNvPr id="5" name="Rectangle 6"/>
          <p:cNvSpPr>
            <a:spLocks noChangeArrowheads="1"/>
          </p:cNvSpPr>
          <p:nvPr/>
        </p:nvSpPr>
        <p:spPr bwMode="auto">
          <a:xfrm>
            <a:off x="381000" y="44450"/>
            <a:ext cx="8458200" cy="71755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7.1.1 Comparisons Involving NULL and </a:t>
            </a:r>
          </a:p>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Three-Valued Logic</a:t>
            </a:r>
          </a:p>
        </p:txBody>
      </p:sp>
    </p:spTree>
    <p:extLst>
      <p:ext uri="{BB962C8B-B14F-4D97-AF65-F5344CB8AC3E}">
        <p14:creationId xmlns:p14="http://schemas.microsoft.com/office/powerpoint/2010/main" val="4241642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내용 개체 틀 2"/>
          <p:cNvSpPr>
            <a:spLocks noGrp="1"/>
          </p:cNvSpPr>
          <p:nvPr>
            <p:ph idx="1"/>
          </p:nvPr>
        </p:nvSpPr>
        <p:spPr>
          <a:xfrm>
            <a:off x="0" y="730250"/>
            <a:ext cx="9220200" cy="6159500"/>
          </a:xfrm>
        </p:spPr>
        <p:txBody>
          <a:bodyPr/>
          <a:lstStyle/>
          <a:p>
            <a:pPr eaLnBrk="1" hangingPunct="1">
              <a:defRPr/>
            </a:pPr>
            <a:r>
              <a:rPr lang="en-US" altLang="ko-KR" sz="2000" b="1" spc="-30" dirty="0"/>
              <a:t>Let's write a SQL trigger that applies to the </a:t>
            </a:r>
            <a:r>
              <a:rPr lang="en-US" altLang="ko-KR" sz="2000" b="1" spc="-30" dirty="0" err="1"/>
              <a:t>MovieExec</a:t>
            </a:r>
            <a:r>
              <a:rPr lang="en-US" altLang="ko-KR" sz="2000" b="1" spc="-30" dirty="0"/>
              <a:t>(name, address, </a:t>
            </a:r>
            <a:r>
              <a:rPr lang="en-US" altLang="ko-KR" sz="2000" b="1" spc="-30" dirty="0" err="1"/>
              <a:t>certNo</a:t>
            </a:r>
            <a:r>
              <a:rPr lang="en-US" altLang="ko-KR" sz="2000" b="1" spc="-30" dirty="0"/>
              <a:t>, </a:t>
            </a:r>
            <a:r>
              <a:rPr lang="en-US" altLang="ko-KR" sz="2000" b="1" spc="-30" dirty="0" err="1"/>
              <a:t>netWorth</a:t>
            </a:r>
            <a:r>
              <a:rPr lang="en-US" altLang="ko-KR" sz="2000" b="1" spc="-30" dirty="0"/>
              <a:t>) table so that it foils any attempt to lower the net worth of a movie executive</a:t>
            </a:r>
          </a:p>
          <a:p>
            <a:pPr lvl="1" eaLnBrk="1" hangingPunct="1">
              <a:defRPr/>
            </a:pPr>
            <a:r>
              <a:rPr lang="en-US" altLang="ko-KR" sz="1800" dirty="0"/>
              <a:t>It is necessary to write one trigger for the update event</a:t>
            </a:r>
          </a:p>
          <a:p>
            <a:pPr lvl="1">
              <a:lnSpc>
                <a:spcPts val="2000"/>
              </a:lnSpc>
              <a:defRPr/>
            </a:pPr>
            <a:r>
              <a:rPr lang="en-US" altLang="ko-KR" sz="1800" dirty="0"/>
              <a:t>The optional keyword </a:t>
            </a:r>
            <a:r>
              <a:rPr lang="en-US" altLang="ko-KR" sz="1800" b="1" dirty="0"/>
              <a:t>FOR EACH ROW </a:t>
            </a:r>
            <a:r>
              <a:rPr lang="en-US" altLang="ko-KR" sz="1800" dirty="0"/>
              <a:t>specify that the rule action will be executed </a:t>
            </a:r>
            <a:r>
              <a:rPr lang="en-US" altLang="ko-KR" sz="1800" u="sng" dirty="0"/>
              <a:t>for each tuple that is affected by the triggering event</a:t>
            </a:r>
          </a:p>
          <a:p>
            <a:pPr lvl="2">
              <a:lnSpc>
                <a:spcPts val="2000"/>
              </a:lnSpc>
              <a:defRPr/>
            </a:pPr>
            <a:r>
              <a:rPr lang="en-US" altLang="ko-KR" sz="1700" b="1" spc="-20" dirty="0"/>
              <a:t>OLD ROW </a:t>
            </a:r>
            <a:r>
              <a:rPr lang="en-US" altLang="ko-KR" sz="1700" spc="-20" dirty="0"/>
              <a:t>is used to refer to a deleted tuple or to a tuple before it was updated</a:t>
            </a:r>
          </a:p>
          <a:p>
            <a:pPr lvl="2">
              <a:lnSpc>
                <a:spcPts val="2000"/>
              </a:lnSpc>
              <a:defRPr/>
            </a:pPr>
            <a:r>
              <a:rPr lang="en-US" altLang="ko-KR" sz="1700" b="1" dirty="0"/>
              <a:t>NEW ROW </a:t>
            </a:r>
            <a:r>
              <a:rPr lang="en-US" altLang="ko-KR" sz="1700" dirty="0"/>
              <a:t>is used to refer to a newly inserted or newly updated tuple</a:t>
            </a:r>
          </a:p>
          <a:p>
            <a:pPr marL="457200" lvl="1" indent="0" eaLnBrk="1" hangingPunct="1">
              <a:buFont typeface="Arial" panose="020B0604020202020204" pitchFamily="34" charset="0"/>
              <a:buNone/>
              <a:defRPr/>
            </a:pPr>
            <a:r>
              <a:rPr lang="en-US" altLang="ko-KR" sz="1800" dirty="0"/>
              <a:t>1) CREATE TRIGGER </a:t>
            </a:r>
            <a:r>
              <a:rPr lang="en-US" altLang="ko-KR" sz="1800" dirty="0" err="1"/>
              <a:t>NetWorthTrigger</a:t>
            </a:r>
            <a:endParaRPr lang="en-US" altLang="ko-KR" sz="1800" dirty="0"/>
          </a:p>
          <a:p>
            <a:pPr lvl="1" eaLnBrk="1" hangingPunct="1">
              <a:buFontTx/>
              <a:buNone/>
              <a:defRPr/>
            </a:pPr>
            <a:r>
              <a:rPr lang="en-US" altLang="ko-KR" sz="1800" dirty="0"/>
              <a:t>2) </a:t>
            </a:r>
            <a:r>
              <a:rPr lang="en-US" altLang="ko-KR" sz="1800" dirty="0">
                <a:solidFill>
                  <a:srgbClr val="3333FF"/>
                </a:solidFill>
              </a:rPr>
              <a:t>AFTER UPDATE OF </a:t>
            </a:r>
            <a:r>
              <a:rPr lang="en-US" altLang="ko-KR" sz="1800" dirty="0" err="1">
                <a:solidFill>
                  <a:srgbClr val="3333FF"/>
                </a:solidFill>
              </a:rPr>
              <a:t>netWorth</a:t>
            </a:r>
            <a:r>
              <a:rPr lang="en-US" altLang="ko-KR" sz="1800" dirty="0">
                <a:solidFill>
                  <a:srgbClr val="3333FF"/>
                </a:solidFill>
              </a:rPr>
              <a:t> ON </a:t>
            </a:r>
            <a:r>
              <a:rPr lang="en-US" altLang="ko-KR" sz="1800" dirty="0" err="1">
                <a:solidFill>
                  <a:srgbClr val="3333FF"/>
                </a:solidFill>
              </a:rPr>
              <a:t>MovieExec</a:t>
            </a:r>
            <a:r>
              <a:rPr lang="en-US" altLang="ko-KR" sz="1800" dirty="0">
                <a:solidFill>
                  <a:srgbClr val="3333FF"/>
                </a:solidFill>
              </a:rPr>
              <a:t>             // Event</a:t>
            </a:r>
          </a:p>
          <a:p>
            <a:pPr lvl="1" eaLnBrk="1" hangingPunct="1">
              <a:buFontTx/>
              <a:buNone/>
              <a:defRPr/>
            </a:pPr>
            <a:r>
              <a:rPr lang="en-US" altLang="ko-KR" sz="1800" dirty="0"/>
              <a:t>3) REFERENCING</a:t>
            </a:r>
          </a:p>
          <a:p>
            <a:pPr lvl="1" eaLnBrk="1" hangingPunct="1">
              <a:buFontTx/>
              <a:buNone/>
              <a:defRPr/>
            </a:pPr>
            <a:r>
              <a:rPr lang="en-US" altLang="ko-KR" sz="1800" dirty="0"/>
              <a:t>4)    OLD ROW AS </a:t>
            </a:r>
            <a:r>
              <a:rPr lang="en-US" altLang="ko-KR" sz="1800" dirty="0" err="1"/>
              <a:t>OldTuple</a:t>
            </a:r>
            <a:r>
              <a:rPr lang="en-US" altLang="ko-KR" sz="1800" dirty="0"/>
              <a:t>, </a:t>
            </a:r>
          </a:p>
          <a:p>
            <a:pPr lvl="1" eaLnBrk="1" hangingPunct="1">
              <a:buFontTx/>
              <a:buNone/>
              <a:defRPr/>
            </a:pPr>
            <a:r>
              <a:rPr lang="en-US" altLang="ko-KR" sz="1800" dirty="0"/>
              <a:t>5)    NEW ROW AS </a:t>
            </a:r>
            <a:r>
              <a:rPr lang="en-US" altLang="ko-KR" sz="1800" dirty="0" err="1"/>
              <a:t>NewTuple</a:t>
            </a:r>
            <a:endParaRPr lang="en-US" altLang="ko-KR" sz="1800" dirty="0"/>
          </a:p>
          <a:p>
            <a:pPr lvl="1" eaLnBrk="1" hangingPunct="1">
              <a:buFontTx/>
              <a:buNone/>
              <a:defRPr/>
            </a:pPr>
            <a:r>
              <a:rPr lang="en-US" altLang="ko-KR" sz="1800" dirty="0"/>
              <a:t>6) </a:t>
            </a:r>
            <a:r>
              <a:rPr lang="en-US" altLang="ko-KR" sz="1800" u="sng" dirty="0"/>
              <a:t>FOR EACH ROW</a:t>
            </a:r>
          </a:p>
          <a:p>
            <a:pPr lvl="1" eaLnBrk="1" hangingPunct="1">
              <a:buFontTx/>
              <a:buNone/>
              <a:defRPr/>
            </a:pPr>
            <a:r>
              <a:rPr lang="en-US" altLang="ko-KR" sz="1800" dirty="0"/>
              <a:t>7) </a:t>
            </a:r>
            <a:r>
              <a:rPr lang="en-US" altLang="ko-KR" sz="1800" dirty="0">
                <a:solidFill>
                  <a:srgbClr val="FF0000"/>
                </a:solidFill>
              </a:rPr>
              <a:t>WHEN (</a:t>
            </a:r>
            <a:r>
              <a:rPr lang="en-US" altLang="ko-KR" sz="1800" dirty="0" err="1">
                <a:solidFill>
                  <a:srgbClr val="FF0000"/>
                </a:solidFill>
              </a:rPr>
              <a:t>OldTupe.netWorth</a:t>
            </a:r>
            <a:r>
              <a:rPr lang="en-US" altLang="ko-KR" sz="1800" dirty="0">
                <a:solidFill>
                  <a:srgbClr val="FF0000"/>
                </a:solidFill>
              </a:rPr>
              <a:t> &gt; </a:t>
            </a:r>
            <a:r>
              <a:rPr lang="en-US" altLang="ko-KR" sz="1800" dirty="0" err="1">
                <a:solidFill>
                  <a:srgbClr val="FF0000"/>
                </a:solidFill>
              </a:rPr>
              <a:t>NewTuple.netWorth</a:t>
            </a:r>
            <a:r>
              <a:rPr lang="en-US" altLang="ko-KR" sz="1800" dirty="0">
                <a:solidFill>
                  <a:srgbClr val="FF0000"/>
                </a:solidFill>
              </a:rPr>
              <a:t>)      // Condition</a:t>
            </a:r>
          </a:p>
          <a:p>
            <a:pPr lvl="1" eaLnBrk="1" hangingPunct="1">
              <a:buFontTx/>
              <a:buNone/>
              <a:defRPr/>
            </a:pPr>
            <a:r>
              <a:rPr lang="en-US" altLang="ko-KR" sz="1800" dirty="0"/>
              <a:t>8)    </a:t>
            </a:r>
            <a:r>
              <a:rPr lang="en-US" altLang="ko-KR" sz="1800" b="1" dirty="0">
                <a:solidFill>
                  <a:srgbClr val="00B050"/>
                </a:solidFill>
              </a:rPr>
              <a:t>UPDATE </a:t>
            </a:r>
            <a:r>
              <a:rPr lang="en-US" altLang="ko-KR" sz="1800" b="1" dirty="0" err="1">
                <a:solidFill>
                  <a:srgbClr val="00B050"/>
                </a:solidFill>
              </a:rPr>
              <a:t>MovieExec</a:t>
            </a:r>
            <a:r>
              <a:rPr lang="en-US" altLang="ko-KR" sz="1800" b="1" dirty="0">
                <a:solidFill>
                  <a:srgbClr val="00B050"/>
                </a:solidFill>
              </a:rPr>
              <a:t>                                         // Action</a:t>
            </a:r>
          </a:p>
          <a:p>
            <a:pPr marL="457200" lvl="1" indent="0" eaLnBrk="1" hangingPunct="1">
              <a:buFont typeface="Arial" panose="020B0604020202020204" pitchFamily="34" charset="0"/>
              <a:buNone/>
              <a:defRPr/>
            </a:pPr>
            <a:r>
              <a:rPr lang="en-US" altLang="ko-KR" sz="1800" dirty="0"/>
              <a:t>9)    </a:t>
            </a:r>
            <a:r>
              <a:rPr lang="en-US" altLang="ko-KR" sz="1800" b="1" dirty="0">
                <a:solidFill>
                  <a:srgbClr val="00B050"/>
                </a:solidFill>
              </a:rPr>
              <a:t>SET </a:t>
            </a:r>
            <a:r>
              <a:rPr lang="en-US" altLang="ko-KR" sz="1800" b="1" dirty="0" err="1">
                <a:solidFill>
                  <a:srgbClr val="00B050"/>
                </a:solidFill>
              </a:rPr>
              <a:t>netWorth</a:t>
            </a:r>
            <a:r>
              <a:rPr lang="en-US" altLang="ko-KR" sz="1800" b="1" dirty="0">
                <a:solidFill>
                  <a:srgbClr val="00B050"/>
                </a:solidFill>
              </a:rPr>
              <a:t> = </a:t>
            </a:r>
            <a:r>
              <a:rPr lang="en-US" altLang="ko-KR" sz="1800" b="1" dirty="0" err="1">
                <a:solidFill>
                  <a:srgbClr val="00B050"/>
                </a:solidFill>
              </a:rPr>
              <a:t>OldTuple.netWorth</a:t>
            </a:r>
            <a:endParaRPr lang="en-US" altLang="ko-KR" sz="1800" b="1" dirty="0">
              <a:solidFill>
                <a:srgbClr val="00B050"/>
              </a:solidFill>
            </a:endParaRPr>
          </a:p>
          <a:p>
            <a:pPr marL="457200" lvl="1" indent="0" eaLnBrk="1" hangingPunct="1">
              <a:buFont typeface="Arial" panose="020B0604020202020204" pitchFamily="34" charset="0"/>
              <a:buNone/>
              <a:defRPr/>
            </a:pPr>
            <a:r>
              <a:rPr lang="en-US" altLang="ko-KR" sz="1800" dirty="0"/>
              <a:t>10)   </a:t>
            </a:r>
            <a:r>
              <a:rPr lang="en-US" altLang="ko-KR" sz="1800" b="1" dirty="0">
                <a:solidFill>
                  <a:srgbClr val="00B050"/>
                </a:solidFill>
              </a:rPr>
              <a:t>WHERE </a:t>
            </a:r>
            <a:r>
              <a:rPr lang="en-US" altLang="ko-KR" sz="1800" b="1" dirty="0" err="1">
                <a:solidFill>
                  <a:srgbClr val="00B050"/>
                </a:solidFill>
              </a:rPr>
              <a:t>certNo</a:t>
            </a:r>
            <a:r>
              <a:rPr lang="en-US" altLang="ko-KR" sz="1800" b="1" dirty="0">
                <a:solidFill>
                  <a:srgbClr val="00B050"/>
                </a:solidFill>
              </a:rPr>
              <a:t> = </a:t>
            </a:r>
            <a:r>
              <a:rPr lang="en-US" altLang="ko-KR" sz="1800" b="1" dirty="0" err="1">
                <a:solidFill>
                  <a:srgbClr val="00B050"/>
                </a:solidFill>
              </a:rPr>
              <a:t>NewTuple.certNo</a:t>
            </a:r>
            <a:r>
              <a:rPr lang="en-US" altLang="ko-KR" sz="1800" b="1" dirty="0">
                <a:solidFill>
                  <a:srgbClr val="00B050"/>
                </a:solidFill>
              </a:rPr>
              <a:t>;</a:t>
            </a:r>
          </a:p>
          <a:p>
            <a:pPr lvl="1" eaLnBrk="1" hangingPunct="1">
              <a:buFontTx/>
              <a:buNone/>
              <a:defRPr/>
            </a:pPr>
            <a:endParaRPr lang="en-US" altLang="ko-KR" sz="1800" dirty="0"/>
          </a:p>
          <a:p>
            <a:pPr>
              <a:defRPr/>
            </a:pPr>
            <a:endParaRPr lang="ko-KR" altLang="en-US" sz="2000" dirty="0"/>
          </a:p>
        </p:txBody>
      </p:sp>
      <p:sp>
        <p:nvSpPr>
          <p:cNvPr id="4" name="Rectangle 6"/>
          <p:cNvSpPr>
            <a:spLocks noChangeArrowheads="1"/>
          </p:cNvSpPr>
          <p:nvPr/>
        </p:nvSpPr>
        <p:spPr bwMode="auto">
          <a:xfrm>
            <a:off x="381000" y="44450"/>
            <a:ext cx="8382000" cy="6858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7.2.2 Introduction to Triggers in SQL</a:t>
            </a:r>
          </a:p>
        </p:txBody>
      </p:sp>
      <p:cxnSp>
        <p:nvCxnSpPr>
          <p:cNvPr id="3" name="직선 화살표 연결선 2"/>
          <p:cNvCxnSpPr/>
          <p:nvPr/>
        </p:nvCxnSpPr>
        <p:spPr>
          <a:xfrm flipH="1">
            <a:off x="2590800" y="2590800"/>
            <a:ext cx="2133600" cy="2438400"/>
          </a:xfrm>
          <a:prstGeom prst="straightConnector1">
            <a:avLst/>
          </a:prstGeom>
          <a:ln>
            <a:solidFill>
              <a:srgbClr val="8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내용 개체 틀 2"/>
          <p:cNvSpPr>
            <a:spLocks noGrp="1"/>
          </p:cNvSpPr>
          <p:nvPr>
            <p:ph idx="1"/>
          </p:nvPr>
        </p:nvSpPr>
        <p:spPr>
          <a:xfrm>
            <a:off x="-76200" y="838200"/>
            <a:ext cx="9290050" cy="6096000"/>
          </a:xfrm>
        </p:spPr>
        <p:txBody>
          <a:bodyPr/>
          <a:lstStyle/>
          <a:p>
            <a:pPr eaLnBrk="1" hangingPunct="1">
              <a:lnSpc>
                <a:spcPts val="1800"/>
              </a:lnSpc>
              <a:defRPr/>
            </a:pPr>
            <a:r>
              <a:rPr lang="en-US" altLang="ko-KR" sz="2000" b="1" dirty="0"/>
              <a:t>Let's write a SQL trigger that applies to the </a:t>
            </a:r>
            <a:r>
              <a:rPr lang="en-US" altLang="ko-KR" sz="2000" b="1" dirty="0" err="1"/>
              <a:t>MovieExec</a:t>
            </a:r>
            <a:r>
              <a:rPr lang="en-US" altLang="ko-KR" sz="2000" b="1" dirty="0"/>
              <a:t>(name, address, cert#, </a:t>
            </a:r>
            <a:r>
              <a:rPr lang="en-US" altLang="ko-KR" sz="2000" b="1" dirty="0" err="1"/>
              <a:t>netWorth</a:t>
            </a:r>
            <a:r>
              <a:rPr lang="en-US" altLang="ko-KR" sz="2000" b="1" dirty="0"/>
              <a:t>) table so that it prevents </a:t>
            </a:r>
            <a:r>
              <a:rPr lang="en-US" altLang="ko-KR" sz="2000" b="1" u="sng" dirty="0"/>
              <a:t>the average net worth </a:t>
            </a:r>
            <a:r>
              <a:rPr lang="en-US" altLang="ko-KR" sz="2000" b="1" dirty="0"/>
              <a:t>of movie executives from dropping below $500,000.  </a:t>
            </a:r>
          </a:p>
          <a:p>
            <a:pPr lvl="1" eaLnBrk="1" hangingPunct="1">
              <a:lnSpc>
                <a:spcPts val="1800"/>
              </a:lnSpc>
              <a:defRPr/>
            </a:pPr>
            <a:r>
              <a:rPr lang="en-US" altLang="ko-KR" sz="1800" dirty="0"/>
              <a:t>It is necessary to write one trigger for each of three events: insert, delete, and update of relation </a:t>
            </a:r>
            <a:r>
              <a:rPr lang="en-US" altLang="ko-KR" sz="1800" dirty="0" err="1"/>
              <a:t>MovieExec</a:t>
            </a:r>
            <a:r>
              <a:rPr lang="en-US" altLang="ko-KR" sz="1800" dirty="0"/>
              <a:t>. (But the following code shows the trigger for the update event)</a:t>
            </a:r>
          </a:p>
          <a:p>
            <a:pPr lvl="1" eaLnBrk="1" hangingPunct="1">
              <a:lnSpc>
                <a:spcPts val="1800"/>
              </a:lnSpc>
              <a:defRPr/>
            </a:pPr>
            <a:r>
              <a:rPr lang="en-US" altLang="ko-KR" sz="1800" spc="-20" dirty="0"/>
              <a:t>The optional keyword </a:t>
            </a:r>
            <a:r>
              <a:rPr lang="en-US" altLang="ko-KR" sz="1800" b="1" spc="-20" dirty="0"/>
              <a:t>FOR EACH STATEMENT </a:t>
            </a:r>
            <a:r>
              <a:rPr lang="en-US" altLang="ko-KR" sz="1800" spc="-20" dirty="0"/>
              <a:t>specify that the rule action will be executed </a:t>
            </a:r>
            <a:r>
              <a:rPr lang="en-US" altLang="ko-KR" sz="1800" u="sng" spc="-20" dirty="0"/>
              <a:t>once for the triggering event, no matter how many tuples are affected</a:t>
            </a:r>
          </a:p>
          <a:p>
            <a:pPr lvl="2" eaLnBrk="1" hangingPunct="1">
              <a:lnSpc>
                <a:spcPts val="1800"/>
              </a:lnSpc>
              <a:defRPr/>
            </a:pPr>
            <a:r>
              <a:rPr lang="en-US" altLang="ko-KR" sz="1700" b="1" spc="-30" dirty="0"/>
              <a:t>OLD TABLE </a:t>
            </a:r>
            <a:r>
              <a:rPr lang="en-US" altLang="ko-KR" sz="1700" spc="-30" dirty="0"/>
              <a:t>or </a:t>
            </a:r>
            <a:r>
              <a:rPr lang="en-US" altLang="ko-KR" sz="1700" b="1" dirty="0"/>
              <a:t>NEW TABLE </a:t>
            </a:r>
            <a:r>
              <a:rPr lang="en-US" altLang="ko-KR" sz="1700" dirty="0"/>
              <a:t>can be used to refer to temporary tables containing all the affected tuples before the update or after the update, respectively</a:t>
            </a:r>
          </a:p>
          <a:p>
            <a:pPr marL="457200" lvl="1" indent="0" eaLnBrk="1" hangingPunct="1">
              <a:lnSpc>
                <a:spcPts val="1700"/>
              </a:lnSpc>
              <a:buFont typeface="Arial" panose="020B0604020202020204" pitchFamily="34" charset="0"/>
              <a:buNone/>
              <a:defRPr/>
            </a:pPr>
            <a:r>
              <a:rPr lang="en-US" altLang="ko-KR" sz="1800" dirty="0"/>
              <a:t>1) CREATE TRIGGER </a:t>
            </a:r>
            <a:r>
              <a:rPr lang="en-US" altLang="ko-KR" sz="1800" dirty="0" err="1"/>
              <a:t>AveNetWorthTrigger</a:t>
            </a:r>
            <a:endParaRPr lang="en-US" altLang="ko-KR" sz="1800" dirty="0"/>
          </a:p>
          <a:p>
            <a:pPr lvl="1" eaLnBrk="1" hangingPunct="1">
              <a:lnSpc>
                <a:spcPts val="1700"/>
              </a:lnSpc>
              <a:buFontTx/>
              <a:buNone/>
              <a:defRPr/>
            </a:pPr>
            <a:r>
              <a:rPr lang="en-US" altLang="ko-KR" sz="1800" dirty="0"/>
              <a:t>2) </a:t>
            </a:r>
            <a:r>
              <a:rPr lang="en-US" altLang="ko-KR" sz="1800" dirty="0">
                <a:solidFill>
                  <a:srgbClr val="3333FF"/>
                </a:solidFill>
              </a:rPr>
              <a:t>AFTER UPDATE OF </a:t>
            </a:r>
            <a:r>
              <a:rPr lang="en-US" altLang="ko-KR" sz="1800" dirty="0" err="1">
                <a:solidFill>
                  <a:srgbClr val="3333FF"/>
                </a:solidFill>
              </a:rPr>
              <a:t>netWorth</a:t>
            </a:r>
            <a:r>
              <a:rPr lang="en-US" altLang="ko-KR" sz="1800" dirty="0">
                <a:solidFill>
                  <a:srgbClr val="3333FF"/>
                </a:solidFill>
              </a:rPr>
              <a:t> ON </a:t>
            </a:r>
            <a:r>
              <a:rPr lang="en-US" altLang="ko-KR" sz="1800" dirty="0" err="1">
                <a:solidFill>
                  <a:srgbClr val="3333FF"/>
                </a:solidFill>
              </a:rPr>
              <a:t>MovieExec</a:t>
            </a:r>
            <a:r>
              <a:rPr lang="en-US" altLang="ko-KR" sz="1800" dirty="0">
                <a:solidFill>
                  <a:srgbClr val="3333FF"/>
                </a:solidFill>
              </a:rPr>
              <a:t>                          // Event</a:t>
            </a:r>
          </a:p>
          <a:p>
            <a:pPr lvl="1" eaLnBrk="1" hangingPunct="1">
              <a:lnSpc>
                <a:spcPts val="1700"/>
              </a:lnSpc>
              <a:buFontTx/>
              <a:buNone/>
              <a:defRPr/>
            </a:pPr>
            <a:r>
              <a:rPr lang="en-US" altLang="ko-KR" sz="1800" dirty="0"/>
              <a:t>3) REFERENCING</a:t>
            </a:r>
          </a:p>
          <a:p>
            <a:pPr marL="800100" lvl="1" indent="-342900" eaLnBrk="1" hangingPunct="1">
              <a:lnSpc>
                <a:spcPts val="1700"/>
              </a:lnSpc>
              <a:buFontTx/>
              <a:buAutoNum type="arabicParenR" startAt="4"/>
              <a:defRPr/>
            </a:pPr>
            <a:r>
              <a:rPr lang="en-US" altLang="ko-KR" sz="1800" dirty="0"/>
              <a:t>    OLD TABLE AS </a:t>
            </a:r>
            <a:r>
              <a:rPr lang="en-US" altLang="ko-KR" sz="1800" dirty="0" err="1"/>
              <a:t>OldStuff</a:t>
            </a:r>
            <a:r>
              <a:rPr lang="en-US" altLang="ko-KR" sz="1800" dirty="0"/>
              <a:t>,  </a:t>
            </a:r>
          </a:p>
          <a:p>
            <a:pPr marL="800100" lvl="1" indent="-342900" eaLnBrk="1" hangingPunct="1">
              <a:lnSpc>
                <a:spcPts val="1700"/>
              </a:lnSpc>
              <a:buFontTx/>
              <a:buAutoNum type="arabicParenR" startAt="4"/>
              <a:defRPr/>
            </a:pPr>
            <a:r>
              <a:rPr lang="en-US" altLang="ko-KR" sz="1800" dirty="0"/>
              <a:t>    NEW TABLE AS </a:t>
            </a:r>
            <a:r>
              <a:rPr lang="en-US" altLang="ko-KR" sz="1800" dirty="0" err="1"/>
              <a:t>NewStuff</a:t>
            </a:r>
            <a:endParaRPr lang="en-US" altLang="ko-KR" sz="1800" dirty="0"/>
          </a:p>
          <a:p>
            <a:pPr lvl="1" eaLnBrk="1" hangingPunct="1">
              <a:lnSpc>
                <a:spcPts val="1700"/>
              </a:lnSpc>
              <a:buFontTx/>
              <a:buNone/>
              <a:defRPr/>
            </a:pPr>
            <a:r>
              <a:rPr lang="en-US" altLang="ko-KR" sz="1800" dirty="0"/>
              <a:t>6) </a:t>
            </a:r>
            <a:r>
              <a:rPr lang="en-US" altLang="ko-KR" sz="1800" u="sng" dirty="0"/>
              <a:t>FOR EACH STATEMENT</a:t>
            </a:r>
          </a:p>
          <a:p>
            <a:pPr lvl="1" eaLnBrk="1" hangingPunct="1">
              <a:lnSpc>
                <a:spcPts val="1700"/>
              </a:lnSpc>
              <a:buFontTx/>
              <a:buNone/>
              <a:defRPr/>
            </a:pPr>
            <a:r>
              <a:rPr lang="en-US" altLang="ko-KR" sz="1800" dirty="0"/>
              <a:t>7) </a:t>
            </a:r>
            <a:r>
              <a:rPr lang="en-US" altLang="ko-KR" sz="1800" dirty="0">
                <a:solidFill>
                  <a:srgbClr val="FF0000"/>
                </a:solidFill>
              </a:rPr>
              <a:t>WHEN (500000 &gt; (SELECT AVG(</a:t>
            </a:r>
            <a:r>
              <a:rPr lang="en-US" altLang="ko-KR" sz="1800" dirty="0" err="1">
                <a:solidFill>
                  <a:srgbClr val="FF0000"/>
                </a:solidFill>
              </a:rPr>
              <a:t>netWorth</a:t>
            </a:r>
            <a:r>
              <a:rPr lang="en-US" altLang="ko-KR" sz="1800" dirty="0">
                <a:solidFill>
                  <a:srgbClr val="FF0000"/>
                </a:solidFill>
              </a:rPr>
              <a:t>) FROM </a:t>
            </a:r>
            <a:r>
              <a:rPr lang="en-US" altLang="ko-KR" sz="1800" dirty="0" err="1">
                <a:solidFill>
                  <a:srgbClr val="FF0000"/>
                </a:solidFill>
              </a:rPr>
              <a:t>MovieExec</a:t>
            </a:r>
            <a:r>
              <a:rPr lang="en-US" altLang="ko-KR" sz="1800" dirty="0">
                <a:solidFill>
                  <a:srgbClr val="FF0000"/>
                </a:solidFill>
              </a:rPr>
              <a:t>))    //Condition</a:t>
            </a:r>
          </a:p>
          <a:p>
            <a:pPr lvl="1" eaLnBrk="1" hangingPunct="1">
              <a:lnSpc>
                <a:spcPts val="1700"/>
              </a:lnSpc>
              <a:buFontTx/>
              <a:buNone/>
              <a:defRPr/>
            </a:pPr>
            <a:r>
              <a:rPr lang="en-US" altLang="ko-KR" sz="1800" dirty="0"/>
              <a:t>8) </a:t>
            </a:r>
            <a:r>
              <a:rPr lang="en-US" altLang="ko-KR" sz="1800" b="1" dirty="0">
                <a:solidFill>
                  <a:srgbClr val="00B050"/>
                </a:solidFill>
              </a:rPr>
              <a:t>BEGIN                                                                          // Action</a:t>
            </a:r>
          </a:p>
          <a:p>
            <a:pPr lvl="1" eaLnBrk="1" hangingPunct="1">
              <a:lnSpc>
                <a:spcPts val="1700"/>
              </a:lnSpc>
              <a:buFontTx/>
              <a:buNone/>
              <a:defRPr/>
            </a:pPr>
            <a:r>
              <a:rPr lang="en-US" altLang="ko-KR" sz="1800" dirty="0"/>
              <a:t>9)     </a:t>
            </a:r>
            <a:r>
              <a:rPr lang="en-US" altLang="ko-KR" sz="1800" b="1" dirty="0">
                <a:solidFill>
                  <a:srgbClr val="00B050"/>
                </a:solidFill>
              </a:rPr>
              <a:t>DELETE FROM </a:t>
            </a:r>
            <a:r>
              <a:rPr lang="en-US" altLang="ko-KR" sz="1800" b="1" dirty="0" err="1">
                <a:solidFill>
                  <a:srgbClr val="00B050"/>
                </a:solidFill>
              </a:rPr>
              <a:t>MovieExec</a:t>
            </a:r>
            <a:endParaRPr lang="en-US" altLang="ko-KR" sz="1800" b="1" dirty="0">
              <a:solidFill>
                <a:srgbClr val="00B050"/>
              </a:solidFill>
            </a:endParaRPr>
          </a:p>
          <a:p>
            <a:pPr lvl="1" eaLnBrk="1" hangingPunct="1">
              <a:lnSpc>
                <a:spcPts val="1700"/>
              </a:lnSpc>
              <a:buFontTx/>
              <a:buNone/>
              <a:defRPr/>
            </a:pPr>
            <a:r>
              <a:rPr lang="en-US" altLang="ko-KR" sz="1800" dirty="0"/>
              <a:t>10)    </a:t>
            </a:r>
            <a:r>
              <a:rPr lang="en-US" altLang="ko-KR" sz="1800" b="1" dirty="0">
                <a:solidFill>
                  <a:srgbClr val="00B050"/>
                </a:solidFill>
              </a:rPr>
              <a:t>WHERE (name, address, </a:t>
            </a:r>
            <a:r>
              <a:rPr lang="en-US" altLang="ko-KR" sz="1800" b="1" dirty="0" err="1">
                <a:solidFill>
                  <a:srgbClr val="00B050"/>
                </a:solidFill>
              </a:rPr>
              <a:t>certNo</a:t>
            </a:r>
            <a:r>
              <a:rPr lang="en-US" altLang="ko-KR" sz="1800" b="1" dirty="0">
                <a:solidFill>
                  <a:srgbClr val="00B050"/>
                </a:solidFill>
              </a:rPr>
              <a:t>, </a:t>
            </a:r>
            <a:r>
              <a:rPr lang="en-US" altLang="ko-KR" sz="1800" b="1" dirty="0" err="1">
                <a:solidFill>
                  <a:srgbClr val="00B050"/>
                </a:solidFill>
              </a:rPr>
              <a:t>netWorth</a:t>
            </a:r>
            <a:r>
              <a:rPr lang="en-US" altLang="ko-KR" sz="1800" b="1" dirty="0">
                <a:solidFill>
                  <a:srgbClr val="00B050"/>
                </a:solidFill>
              </a:rPr>
              <a:t>) IN </a:t>
            </a:r>
            <a:r>
              <a:rPr lang="en-US" altLang="ko-KR" sz="1800" b="1" dirty="0" err="1">
                <a:solidFill>
                  <a:srgbClr val="00B050"/>
                </a:solidFill>
              </a:rPr>
              <a:t>NewStuff</a:t>
            </a:r>
            <a:r>
              <a:rPr lang="en-US" altLang="ko-KR" sz="1800" b="1" dirty="0">
                <a:solidFill>
                  <a:srgbClr val="00B050"/>
                </a:solidFill>
              </a:rPr>
              <a:t>;     </a:t>
            </a:r>
          </a:p>
          <a:p>
            <a:pPr lvl="1" eaLnBrk="1" hangingPunct="1">
              <a:lnSpc>
                <a:spcPts val="1700"/>
              </a:lnSpc>
              <a:buFontTx/>
              <a:buNone/>
              <a:defRPr/>
            </a:pPr>
            <a:r>
              <a:rPr lang="en-US" altLang="ko-KR" sz="1800" dirty="0"/>
              <a:t>11)    </a:t>
            </a:r>
            <a:r>
              <a:rPr lang="en-US" altLang="ko-KR" sz="1800" b="1" dirty="0">
                <a:solidFill>
                  <a:srgbClr val="00B050"/>
                </a:solidFill>
              </a:rPr>
              <a:t>INSERT INTO </a:t>
            </a:r>
            <a:r>
              <a:rPr lang="en-US" altLang="ko-KR" sz="1800" b="1" dirty="0" err="1">
                <a:solidFill>
                  <a:srgbClr val="00B050"/>
                </a:solidFill>
              </a:rPr>
              <a:t>MovieExec</a:t>
            </a:r>
            <a:r>
              <a:rPr lang="en-US" altLang="ko-KR" sz="1800" b="1" dirty="0">
                <a:solidFill>
                  <a:srgbClr val="00B050"/>
                </a:solidFill>
              </a:rPr>
              <a:t> </a:t>
            </a:r>
          </a:p>
          <a:p>
            <a:pPr lvl="1" eaLnBrk="1" hangingPunct="1">
              <a:lnSpc>
                <a:spcPts val="1700"/>
              </a:lnSpc>
              <a:buFontTx/>
              <a:buNone/>
              <a:defRPr/>
            </a:pPr>
            <a:r>
              <a:rPr lang="en-US" altLang="ko-KR" sz="1800" dirty="0"/>
              <a:t>12)    </a:t>
            </a:r>
            <a:r>
              <a:rPr lang="en-US" altLang="ko-KR" sz="1800" b="1" dirty="0">
                <a:solidFill>
                  <a:srgbClr val="00B050"/>
                </a:solidFill>
              </a:rPr>
              <a:t>SELECT * FROM </a:t>
            </a:r>
            <a:r>
              <a:rPr lang="en-US" altLang="ko-KR" sz="1800" b="1" dirty="0" err="1">
                <a:solidFill>
                  <a:srgbClr val="00B050"/>
                </a:solidFill>
              </a:rPr>
              <a:t>OldStuff</a:t>
            </a:r>
            <a:r>
              <a:rPr lang="en-US" altLang="ko-KR" sz="1800" b="1" dirty="0">
                <a:solidFill>
                  <a:srgbClr val="00B050"/>
                </a:solidFill>
              </a:rPr>
              <a:t>;</a:t>
            </a:r>
          </a:p>
          <a:p>
            <a:pPr lvl="1" eaLnBrk="1" hangingPunct="1">
              <a:lnSpc>
                <a:spcPts val="1700"/>
              </a:lnSpc>
              <a:buFontTx/>
              <a:buNone/>
              <a:defRPr/>
            </a:pPr>
            <a:r>
              <a:rPr lang="en-US" altLang="ko-KR" sz="1800" dirty="0"/>
              <a:t>13) </a:t>
            </a:r>
            <a:r>
              <a:rPr lang="en-US" altLang="ko-KR" sz="1800" b="1" dirty="0">
                <a:solidFill>
                  <a:srgbClr val="00B050"/>
                </a:solidFill>
              </a:rPr>
              <a:t>END</a:t>
            </a:r>
            <a:endParaRPr lang="ko-KR" altLang="en-US" sz="1800" b="1" dirty="0">
              <a:solidFill>
                <a:srgbClr val="00B050"/>
              </a:solidFill>
            </a:endParaRPr>
          </a:p>
        </p:txBody>
      </p:sp>
      <p:sp>
        <p:nvSpPr>
          <p:cNvPr id="5" name="Rectangle 6"/>
          <p:cNvSpPr>
            <a:spLocks noChangeArrowheads="1"/>
          </p:cNvSpPr>
          <p:nvPr/>
        </p:nvSpPr>
        <p:spPr bwMode="auto">
          <a:xfrm>
            <a:off x="381000" y="44450"/>
            <a:ext cx="8382000" cy="6858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7.2.2 Introduction to Triggers in SQL</a:t>
            </a:r>
          </a:p>
        </p:txBody>
      </p:sp>
      <p:cxnSp>
        <p:nvCxnSpPr>
          <p:cNvPr id="3" name="직선 화살표 연결선 2"/>
          <p:cNvCxnSpPr/>
          <p:nvPr/>
        </p:nvCxnSpPr>
        <p:spPr>
          <a:xfrm flipH="1">
            <a:off x="3962400" y="1295400"/>
            <a:ext cx="2743200" cy="1066800"/>
          </a:xfrm>
          <a:prstGeom prst="straightConnector1">
            <a:avLst/>
          </a:prstGeom>
          <a:ln>
            <a:solidFill>
              <a:srgbClr val="8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내용 개체 틀 2"/>
          <p:cNvSpPr>
            <a:spLocks noGrp="1"/>
          </p:cNvSpPr>
          <p:nvPr>
            <p:ph idx="1"/>
          </p:nvPr>
        </p:nvSpPr>
        <p:spPr>
          <a:xfrm>
            <a:off x="0" y="838200"/>
            <a:ext cx="9067800" cy="6019800"/>
          </a:xfrm>
        </p:spPr>
        <p:txBody>
          <a:bodyPr/>
          <a:lstStyle/>
          <a:p>
            <a:pPr eaLnBrk="1" hangingPunct="1">
              <a:defRPr/>
            </a:pPr>
            <a:r>
              <a:rPr lang="en-US" altLang="ko-KR" sz="2200" b="1" dirty="0">
                <a:ea typeface="굴림" pitchFamily="50" charset="-127"/>
              </a:rPr>
              <a:t>Concept of a view in SQL</a:t>
            </a:r>
          </a:p>
          <a:p>
            <a:pPr lvl="1" eaLnBrk="1" hangingPunct="1">
              <a:defRPr/>
            </a:pPr>
            <a:r>
              <a:rPr lang="en-US" altLang="ko-KR" sz="2000" dirty="0">
                <a:ea typeface="굴림" pitchFamily="50" charset="-127"/>
              </a:rPr>
              <a:t>A view is a virtual table derived from </a:t>
            </a:r>
          </a:p>
          <a:p>
            <a:pPr marL="457200" lvl="1" indent="0" eaLnBrk="1" hangingPunct="1">
              <a:buFont typeface="Arial" panose="020B0604020202020204" pitchFamily="34" charset="0"/>
              <a:buNone/>
              <a:defRPr/>
            </a:pPr>
            <a:r>
              <a:rPr lang="en-US" altLang="ko-KR" sz="2000" dirty="0">
                <a:ea typeface="굴림" pitchFamily="50" charset="-127"/>
              </a:rPr>
              <a:t>   other tables which are base tables or </a:t>
            </a:r>
          </a:p>
          <a:p>
            <a:pPr marL="457200" lvl="1" indent="0" eaLnBrk="1" hangingPunct="1">
              <a:buFont typeface="Arial" panose="020B0604020202020204" pitchFamily="34" charset="0"/>
              <a:buNone/>
              <a:defRPr/>
            </a:pPr>
            <a:r>
              <a:rPr lang="en-US" altLang="ko-KR" sz="2000" dirty="0">
                <a:ea typeface="굴림" pitchFamily="50" charset="-127"/>
              </a:rPr>
              <a:t>   previously defined views</a:t>
            </a:r>
          </a:p>
          <a:p>
            <a:pPr lvl="1" eaLnBrk="1" hangingPunct="1">
              <a:defRPr/>
            </a:pPr>
            <a:r>
              <a:rPr lang="en-US" altLang="ko-KR" sz="2000" dirty="0">
                <a:ea typeface="굴림" pitchFamily="50" charset="-127"/>
              </a:rPr>
              <a:t>A view does not necessarily exist in </a:t>
            </a:r>
          </a:p>
          <a:p>
            <a:pPr marL="457200" lvl="1" indent="0" eaLnBrk="1" hangingPunct="1">
              <a:buFont typeface="Arial" panose="020B0604020202020204" pitchFamily="34" charset="0"/>
              <a:buNone/>
              <a:defRPr/>
            </a:pPr>
            <a:r>
              <a:rPr lang="en-US" altLang="ko-KR" sz="2000" dirty="0">
                <a:ea typeface="굴림" pitchFamily="50" charset="-127"/>
              </a:rPr>
              <a:t>   physical forms; This limits the possible update operations, but it does </a:t>
            </a:r>
          </a:p>
          <a:p>
            <a:pPr marL="457200" lvl="1" indent="0" eaLnBrk="1" hangingPunct="1">
              <a:buFont typeface="Arial" panose="020B0604020202020204" pitchFamily="34" charset="0"/>
              <a:buNone/>
              <a:defRPr/>
            </a:pPr>
            <a:r>
              <a:rPr lang="en-US" altLang="ko-KR" sz="2000" dirty="0">
                <a:ea typeface="굴림" pitchFamily="50" charset="-127"/>
              </a:rPr>
              <a:t>   not provide any limitations on querying a view</a:t>
            </a:r>
            <a:endParaRPr lang="en-US" altLang="ko-KR" sz="2200" b="1" spc="-60" dirty="0">
              <a:ea typeface="굴림" pitchFamily="50" charset="-127"/>
            </a:endParaRPr>
          </a:p>
          <a:p>
            <a:pPr eaLnBrk="1" hangingPunct="1">
              <a:defRPr/>
            </a:pPr>
            <a:r>
              <a:rPr lang="en-US" altLang="ko-KR" sz="2200" b="1" spc="-60" dirty="0">
                <a:ea typeface="굴림" pitchFamily="50" charset="-127"/>
              </a:rPr>
              <a:t>We can think of a view as a way of specifying a table that we need to reference frequently, even though it may not exist physically</a:t>
            </a:r>
          </a:p>
          <a:p>
            <a:pPr marL="914400" lvl="1" indent="-457200" eaLnBrk="1" hangingPunct="1">
              <a:buFont typeface="+mj-lt"/>
              <a:buAutoNum type="arabicParenR"/>
              <a:defRPr/>
            </a:pPr>
            <a:r>
              <a:rPr lang="en-US" altLang="ko-KR" sz="2000" dirty="0">
                <a:ea typeface="굴림" pitchFamily="50" charset="-127"/>
              </a:rPr>
              <a:t>We may frequently issue queries that retrieve the employee name and the the project names that the employee works on</a:t>
            </a:r>
          </a:p>
          <a:p>
            <a:pPr marL="914400" lvl="1" indent="-457200" eaLnBrk="1" hangingPunct="1">
              <a:buFont typeface="+mj-lt"/>
              <a:buAutoNum type="arabicParenR"/>
              <a:defRPr/>
            </a:pPr>
            <a:r>
              <a:rPr lang="en-US" altLang="ko-KR" sz="2000" dirty="0">
                <a:ea typeface="굴림" pitchFamily="50" charset="-127"/>
              </a:rPr>
              <a:t>Rather than having to specify the join of the three tables </a:t>
            </a:r>
            <a:r>
              <a:rPr lang="en-US" altLang="ko-KR" sz="2000" dirty="0" err="1">
                <a:ea typeface="굴림" pitchFamily="50" charset="-127"/>
              </a:rPr>
              <a:t>EMP</a:t>
            </a:r>
            <a:r>
              <a:rPr lang="en-US" altLang="ko-KR" sz="2000" dirty="0">
                <a:ea typeface="굴림" pitchFamily="50" charset="-127"/>
              </a:rPr>
              <a:t>, </a:t>
            </a:r>
            <a:r>
              <a:rPr lang="en-US" altLang="ko-KR" sz="2000" dirty="0" err="1">
                <a:ea typeface="굴림" pitchFamily="50" charset="-127"/>
              </a:rPr>
              <a:t>WORKS_ON</a:t>
            </a:r>
            <a:r>
              <a:rPr lang="en-US" altLang="ko-KR" sz="2000" dirty="0">
                <a:ea typeface="굴림" pitchFamily="50" charset="-127"/>
              </a:rPr>
              <a:t>, and PROJECT every time we issue this query, we can define a view that is specified as the result of these joins</a:t>
            </a:r>
          </a:p>
          <a:p>
            <a:pPr marL="914400" lvl="1" indent="-457200" eaLnBrk="1" hangingPunct="1">
              <a:buFont typeface="+mj-lt"/>
              <a:buAutoNum type="arabicParenR"/>
              <a:defRPr/>
            </a:pPr>
            <a:r>
              <a:rPr lang="en-US" altLang="ko-KR" sz="2000" dirty="0">
                <a:ea typeface="굴림" pitchFamily="50" charset="-127"/>
              </a:rPr>
              <a:t>Then we can issue queries on the view, which are specified as single table retrievals rather than as retrievals involving three tables</a:t>
            </a:r>
          </a:p>
          <a:p>
            <a:pPr lvl="1" eaLnBrk="1" hangingPunct="1">
              <a:defRPr/>
            </a:pPr>
            <a:endParaRPr lang="en-US" altLang="ko-KR" sz="2000" dirty="0">
              <a:ea typeface="굴림" pitchFamily="50" charset="-127"/>
            </a:endParaRPr>
          </a:p>
          <a:p>
            <a:pPr lvl="1" algn="just" eaLnBrk="1" hangingPunct="1">
              <a:spcBef>
                <a:spcPct val="0"/>
              </a:spcBef>
              <a:buFont typeface="Wingdings" pitchFamily="2" charset="2"/>
              <a:buNone/>
              <a:defRPr/>
            </a:pPr>
            <a:endParaRPr lang="en-US" altLang="ko-KR" sz="1800" dirty="0">
              <a:latin typeface="╜┼╕φ┴╢" charset="0"/>
              <a:ea typeface="신명조"/>
              <a:cs typeface="신명조"/>
            </a:endParaRPr>
          </a:p>
          <a:p>
            <a:pPr lvl="1" eaLnBrk="1" hangingPunct="1">
              <a:defRPr/>
            </a:pPr>
            <a:endParaRPr lang="en-US" altLang="ko-KR" sz="1800" dirty="0">
              <a:ea typeface="굴림" pitchFamily="50" charset="-127"/>
            </a:endParaRPr>
          </a:p>
          <a:p>
            <a:pPr lvl="1" eaLnBrk="1" hangingPunct="1">
              <a:defRPr/>
            </a:pPr>
            <a:endParaRPr lang="en-US" altLang="ko-KR" sz="2000" dirty="0">
              <a:ea typeface="굴림" pitchFamily="50" charset="-127"/>
            </a:endParaRPr>
          </a:p>
          <a:p>
            <a:pPr lvl="1" eaLnBrk="1" hangingPunct="1">
              <a:defRPr/>
            </a:pPr>
            <a:endParaRPr lang="en-US" altLang="ko-KR" sz="2000" dirty="0">
              <a:ea typeface="굴림" pitchFamily="50" charset="-127"/>
            </a:endParaRPr>
          </a:p>
          <a:p>
            <a:pPr lvl="1" eaLnBrk="1" hangingPunct="1">
              <a:defRPr/>
            </a:pPr>
            <a:endParaRPr lang="en-US" altLang="ko-KR" sz="2000" dirty="0">
              <a:ea typeface="굴림" pitchFamily="50" charset="-127"/>
            </a:endParaRPr>
          </a:p>
          <a:p>
            <a:pPr eaLnBrk="1" hangingPunct="1">
              <a:defRPr/>
            </a:pPr>
            <a:endParaRPr lang="en-US" altLang="ko-KR" dirty="0">
              <a:ea typeface="굴림" pitchFamily="50" charset="-127"/>
            </a:endParaRPr>
          </a:p>
          <a:p>
            <a:pPr eaLnBrk="1" hangingPunct="1">
              <a:defRPr/>
            </a:pPr>
            <a:endParaRPr lang="ko-KR" altLang="en-US" dirty="0">
              <a:ea typeface="굴림" pitchFamily="50" charset="-127"/>
            </a:endParaRPr>
          </a:p>
        </p:txBody>
      </p:sp>
      <p:sp>
        <p:nvSpPr>
          <p:cNvPr id="5" name="Rectangle 6"/>
          <p:cNvSpPr>
            <a:spLocks noChangeArrowheads="1"/>
          </p:cNvSpPr>
          <p:nvPr/>
        </p:nvSpPr>
        <p:spPr bwMode="auto">
          <a:xfrm>
            <a:off x="381000" y="44450"/>
            <a:ext cx="8382000" cy="6858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7.3 Views (Virtual Tables) in SQL</a:t>
            </a:r>
          </a:p>
        </p:txBody>
      </p:sp>
      <p:pic>
        <p:nvPicPr>
          <p:cNvPr id="553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801688"/>
            <a:ext cx="3900488" cy="1979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내용 개체 틀 2"/>
          <p:cNvSpPr>
            <a:spLocks noGrp="1"/>
          </p:cNvSpPr>
          <p:nvPr>
            <p:ph idx="1"/>
          </p:nvPr>
        </p:nvSpPr>
        <p:spPr>
          <a:xfrm>
            <a:off x="0" y="685800"/>
            <a:ext cx="9067800" cy="6019800"/>
          </a:xfrm>
        </p:spPr>
        <p:txBody>
          <a:bodyPr/>
          <a:lstStyle/>
          <a:p>
            <a:pPr eaLnBrk="1" hangingPunct="1">
              <a:lnSpc>
                <a:spcPts val="2400"/>
              </a:lnSpc>
              <a:defRPr/>
            </a:pPr>
            <a:r>
              <a:rPr lang="en-US" altLang="ko-KR" sz="2000" b="1" dirty="0">
                <a:ea typeface="굴림" pitchFamily="50" charset="-127"/>
              </a:rPr>
              <a:t>CREATE VIEW command</a:t>
            </a:r>
          </a:p>
          <a:p>
            <a:pPr lvl="1" eaLnBrk="1" hangingPunct="1">
              <a:lnSpc>
                <a:spcPts val="2400"/>
              </a:lnSpc>
              <a:defRPr/>
            </a:pPr>
            <a:r>
              <a:rPr lang="en-US" altLang="ko-KR" sz="1800" dirty="0">
                <a:ea typeface="굴림" pitchFamily="50" charset="-127"/>
              </a:rPr>
              <a:t>The view is given a table name, a list of attribute names, and a query to specify the contents of the view</a:t>
            </a:r>
          </a:p>
          <a:p>
            <a:pPr lvl="1" eaLnBrk="1" hangingPunct="1">
              <a:lnSpc>
                <a:spcPts val="2400"/>
              </a:lnSpc>
              <a:defRPr/>
            </a:pPr>
            <a:r>
              <a:rPr lang="en-US" altLang="ko-KR" sz="1800" dirty="0">
                <a:ea typeface="신명조"/>
                <a:cs typeface="신명조"/>
              </a:rPr>
              <a:t>CREATE VIEW &lt;</a:t>
            </a:r>
            <a:r>
              <a:rPr lang="en-US" altLang="ko-KR" sz="1800" dirty="0" err="1">
                <a:ea typeface="신명조"/>
                <a:cs typeface="신명조"/>
              </a:rPr>
              <a:t>view_name</a:t>
            </a:r>
            <a:r>
              <a:rPr lang="en-US" altLang="ko-KR" sz="1800" dirty="0">
                <a:ea typeface="신명조"/>
                <a:cs typeface="신명조"/>
              </a:rPr>
              <a:t>&gt;</a:t>
            </a:r>
            <a:r>
              <a:rPr lang="ko-KR" altLang="en-US" sz="1800" dirty="0">
                <a:ea typeface="신명조"/>
                <a:cs typeface="신명조"/>
              </a:rPr>
              <a:t> </a:t>
            </a:r>
            <a:r>
              <a:rPr lang="en-US" altLang="ko-KR" sz="1800" dirty="0">
                <a:ea typeface="신명조"/>
                <a:cs typeface="신명조"/>
              </a:rPr>
              <a:t>[(attribute(s))]	</a:t>
            </a:r>
          </a:p>
          <a:p>
            <a:pPr lvl="1" algn="just" eaLnBrk="1" hangingPunct="1">
              <a:lnSpc>
                <a:spcPts val="2400"/>
              </a:lnSpc>
              <a:spcBef>
                <a:spcPct val="0"/>
              </a:spcBef>
              <a:buFont typeface="Wingdings" pitchFamily="2" charset="2"/>
              <a:buNone/>
              <a:defRPr/>
            </a:pPr>
            <a:r>
              <a:rPr lang="en-US" altLang="ko-KR" sz="1800" dirty="0">
                <a:ea typeface="신명조"/>
                <a:cs typeface="신명조"/>
              </a:rPr>
              <a:t>   AS &lt;query expression&gt;</a:t>
            </a:r>
            <a:r>
              <a:rPr lang="ko-KR" altLang="en-US" sz="1800" dirty="0">
                <a:ea typeface="신명조"/>
                <a:cs typeface="신명조"/>
              </a:rPr>
              <a:t>				</a:t>
            </a:r>
          </a:p>
          <a:p>
            <a:pPr lvl="1" algn="just" eaLnBrk="1" hangingPunct="1">
              <a:lnSpc>
                <a:spcPts val="2400"/>
              </a:lnSpc>
              <a:spcBef>
                <a:spcPct val="0"/>
              </a:spcBef>
              <a:buFont typeface="Wingdings" pitchFamily="2" charset="2"/>
              <a:buNone/>
              <a:defRPr/>
            </a:pPr>
            <a:r>
              <a:rPr lang="ko-KR" altLang="en-US" sz="1800" dirty="0">
                <a:ea typeface="신명조"/>
                <a:cs typeface="신명조"/>
              </a:rPr>
              <a:t>   </a:t>
            </a:r>
            <a:r>
              <a:rPr lang="en-US" altLang="ko-KR" sz="1800" dirty="0">
                <a:ea typeface="신명조"/>
                <a:cs typeface="신명조"/>
              </a:rPr>
              <a:t>[ WITH CHECK OPTION];	</a:t>
            </a:r>
          </a:p>
          <a:p>
            <a:pPr lvl="1" algn="just" eaLnBrk="1" hangingPunct="1">
              <a:lnSpc>
                <a:spcPts val="2400"/>
              </a:lnSpc>
              <a:spcBef>
                <a:spcPct val="0"/>
              </a:spcBef>
              <a:defRPr/>
            </a:pPr>
            <a:r>
              <a:rPr lang="en-US" altLang="ko-KR" sz="1800" dirty="0"/>
              <a:t>If none of the view attributes results from applying arithmetic or aggregation operations, we do not have to specify new attribute names for the view </a:t>
            </a:r>
          </a:p>
          <a:p>
            <a:pPr marL="457200" lvl="1" indent="0" eaLnBrk="1" hangingPunct="1">
              <a:lnSpc>
                <a:spcPts val="2400"/>
              </a:lnSpc>
              <a:buFont typeface="Arial" panose="020B0604020202020204" pitchFamily="34" charset="0"/>
              <a:buNone/>
              <a:defRPr/>
            </a:pPr>
            <a:r>
              <a:rPr lang="en-US" altLang="ko-KR" sz="1800" b="1" dirty="0"/>
              <a:t>    CREATE VIEW </a:t>
            </a:r>
            <a:r>
              <a:rPr lang="en-US" altLang="ko-KR" sz="1800" dirty="0"/>
              <a:t>EMP_Dno3</a:t>
            </a:r>
          </a:p>
          <a:p>
            <a:pPr marL="457200" lvl="1" indent="0" eaLnBrk="1" hangingPunct="1">
              <a:lnSpc>
                <a:spcPts val="2400"/>
              </a:lnSpc>
              <a:spcBef>
                <a:spcPct val="0"/>
              </a:spcBef>
              <a:buFont typeface="Arial" panose="020B0604020202020204" pitchFamily="34" charset="0"/>
              <a:buNone/>
              <a:defRPr/>
            </a:pPr>
            <a:r>
              <a:rPr lang="en-US" altLang="ko-KR" sz="1800" b="1" dirty="0"/>
              <a:t>    </a:t>
            </a:r>
            <a:r>
              <a:rPr lang="en-US" altLang="ko-KR" sz="1800" b="1" spc="-70" dirty="0"/>
              <a:t>AS SELECT       </a:t>
            </a:r>
            <a:r>
              <a:rPr lang="en-US" altLang="ko-KR" sz="1800" spc="-70" dirty="0" err="1"/>
              <a:t>Ename</a:t>
            </a:r>
            <a:r>
              <a:rPr lang="en-US" altLang="ko-KR" sz="1800" spc="-70" dirty="0"/>
              <a:t>, </a:t>
            </a:r>
            <a:r>
              <a:rPr lang="en-US" altLang="ko-KR" sz="1800" spc="-70" dirty="0" err="1"/>
              <a:t>Super_ssn</a:t>
            </a:r>
            <a:endParaRPr lang="en-US" altLang="ko-KR" sz="1800" spc="-70" dirty="0"/>
          </a:p>
          <a:p>
            <a:pPr marL="457200" lvl="1" indent="0" eaLnBrk="1" hangingPunct="1">
              <a:lnSpc>
                <a:spcPts val="2400"/>
              </a:lnSpc>
              <a:spcBef>
                <a:spcPct val="0"/>
              </a:spcBef>
              <a:buFont typeface="Arial" panose="020B0604020202020204" pitchFamily="34" charset="0"/>
              <a:buNone/>
              <a:defRPr/>
            </a:pPr>
            <a:r>
              <a:rPr lang="en-US" altLang="ko-KR" sz="1800" b="1" dirty="0"/>
              <a:t>    FROM           </a:t>
            </a:r>
            <a:r>
              <a:rPr lang="en-US" altLang="ko-KR" sz="1800" dirty="0" err="1"/>
              <a:t>EMP</a:t>
            </a:r>
            <a:endParaRPr lang="en-US" altLang="ko-KR" sz="1800" dirty="0"/>
          </a:p>
          <a:p>
            <a:pPr marL="457200" lvl="1" indent="0" eaLnBrk="1" hangingPunct="1">
              <a:lnSpc>
                <a:spcPts val="2700"/>
              </a:lnSpc>
              <a:spcBef>
                <a:spcPct val="0"/>
              </a:spcBef>
              <a:buFont typeface="Arial" panose="020B0604020202020204" pitchFamily="34" charset="0"/>
              <a:buNone/>
              <a:defRPr/>
            </a:pPr>
            <a:r>
              <a:rPr lang="en-US" altLang="ko-KR" sz="1800" dirty="0">
                <a:ea typeface="신명조"/>
                <a:cs typeface="신명조"/>
              </a:rPr>
              <a:t>    </a:t>
            </a:r>
            <a:r>
              <a:rPr lang="en-US" altLang="ko-KR" sz="1800" b="1" dirty="0">
                <a:ea typeface="신명조"/>
                <a:cs typeface="신명조"/>
              </a:rPr>
              <a:t>WHERE</a:t>
            </a:r>
            <a:r>
              <a:rPr lang="en-US" altLang="ko-KR" sz="1800" dirty="0">
                <a:ea typeface="신명조"/>
                <a:cs typeface="신명조"/>
              </a:rPr>
              <a:t>         </a:t>
            </a:r>
            <a:r>
              <a:rPr lang="en-US" altLang="ko-KR" sz="1800" dirty="0" err="1">
                <a:ea typeface="신명조"/>
                <a:cs typeface="신명조"/>
              </a:rPr>
              <a:t>Dno</a:t>
            </a:r>
            <a:r>
              <a:rPr lang="en-US" altLang="ko-KR" sz="1800" dirty="0">
                <a:ea typeface="신명조"/>
                <a:cs typeface="신명조"/>
              </a:rPr>
              <a:t>=3;</a:t>
            </a:r>
          </a:p>
          <a:p>
            <a:pPr lvl="1" eaLnBrk="1" hangingPunct="1">
              <a:lnSpc>
                <a:spcPts val="2700"/>
              </a:lnSpc>
              <a:defRPr/>
            </a:pPr>
            <a:r>
              <a:rPr lang="en-US" altLang="ko-KR" sz="1800" dirty="0">
                <a:ea typeface="굴림" pitchFamily="50" charset="-127"/>
              </a:rPr>
              <a:t>The clause WITH CHECK OPTION must be added for the system to keep for data consistency if a view is to be updated</a:t>
            </a:r>
          </a:p>
          <a:p>
            <a:pPr lvl="2" eaLnBrk="1" hangingPunct="1">
              <a:lnSpc>
                <a:spcPts val="2400"/>
              </a:lnSpc>
              <a:defRPr/>
            </a:pPr>
            <a:r>
              <a:rPr lang="en-US" altLang="ko-KR" sz="1800" dirty="0">
                <a:ea typeface="굴림" pitchFamily="50" charset="-127"/>
              </a:rPr>
              <a:t>I</a:t>
            </a:r>
            <a:r>
              <a:rPr lang="en-US" altLang="ko-KR" sz="1800" dirty="0"/>
              <a:t>f a tuple inserted or updated into the view does not satisfy the view’s where clause condition, the insertion or update is rejected</a:t>
            </a:r>
            <a:r>
              <a:rPr lang="en-US" altLang="ko-KR" sz="1800" dirty="0">
                <a:ea typeface="굴림" pitchFamily="50" charset="-127"/>
              </a:rPr>
              <a:t> </a:t>
            </a:r>
          </a:p>
          <a:p>
            <a:pPr>
              <a:lnSpc>
                <a:spcPts val="2400"/>
              </a:lnSpc>
              <a:defRPr/>
            </a:pPr>
            <a:r>
              <a:rPr lang="en-US" altLang="ko-KR" sz="2000" b="1" dirty="0">
                <a:ea typeface="굴림" pitchFamily="50" charset="-127"/>
              </a:rPr>
              <a:t>DROP VIEW command</a:t>
            </a:r>
            <a:endParaRPr lang="en-US" altLang="ko-KR" sz="2000" dirty="0">
              <a:ea typeface="굴림" pitchFamily="50" charset="-127"/>
            </a:endParaRPr>
          </a:p>
          <a:p>
            <a:pPr lvl="1">
              <a:lnSpc>
                <a:spcPts val="2400"/>
              </a:lnSpc>
              <a:defRPr/>
            </a:pPr>
            <a:r>
              <a:rPr lang="en-US" altLang="ko-KR" sz="1800" dirty="0"/>
              <a:t>DROP VIEW </a:t>
            </a:r>
            <a:r>
              <a:rPr lang="en-US" altLang="ko-KR" sz="1800" dirty="0" err="1"/>
              <a:t>view_name</a:t>
            </a:r>
            <a:r>
              <a:rPr lang="ko-KR" altLang="en-US" sz="1800" dirty="0"/>
              <a:t> </a:t>
            </a:r>
            <a:r>
              <a:rPr lang="en-US" altLang="ko-KR" sz="1800" dirty="0"/>
              <a:t>[RESTRICT | CASCADE]</a:t>
            </a:r>
          </a:p>
          <a:p>
            <a:pPr lvl="1">
              <a:defRPr/>
            </a:pPr>
            <a:endParaRPr lang="en-US" altLang="ko-KR" sz="2000" dirty="0">
              <a:ea typeface="굴림" pitchFamily="50" charset="-127"/>
            </a:endParaRPr>
          </a:p>
          <a:p>
            <a:pPr lvl="1" algn="just" eaLnBrk="1" hangingPunct="1">
              <a:lnSpc>
                <a:spcPct val="130000"/>
              </a:lnSpc>
              <a:spcBef>
                <a:spcPct val="0"/>
              </a:spcBef>
              <a:defRPr/>
            </a:pPr>
            <a:endParaRPr lang="ko-KR" altLang="en-US" sz="2000" dirty="0">
              <a:ea typeface="신명조"/>
              <a:cs typeface="신명조"/>
            </a:endParaRPr>
          </a:p>
          <a:p>
            <a:pPr>
              <a:defRPr/>
            </a:pPr>
            <a:endParaRPr lang="ko-KR" altLang="en-US" dirty="0"/>
          </a:p>
        </p:txBody>
      </p:sp>
      <p:sp>
        <p:nvSpPr>
          <p:cNvPr id="4" name="Rectangle 6"/>
          <p:cNvSpPr>
            <a:spLocks noChangeArrowheads="1"/>
          </p:cNvSpPr>
          <p:nvPr/>
        </p:nvSpPr>
        <p:spPr bwMode="auto">
          <a:xfrm>
            <a:off x="381000" y="0"/>
            <a:ext cx="8382000" cy="6858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7.3 Views (Virtual Tables) in SQL</a:t>
            </a:r>
          </a:p>
        </p:txBody>
      </p:sp>
      <p:sp>
        <p:nvSpPr>
          <p:cNvPr id="3" name="TextBox 2"/>
          <p:cNvSpPr txBox="1"/>
          <p:nvPr/>
        </p:nvSpPr>
        <p:spPr>
          <a:xfrm>
            <a:off x="6019800" y="6010870"/>
            <a:ext cx="3048000" cy="877163"/>
          </a:xfrm>
          <a:prstGeom prst="rect">
            <a:avLst/>
          </a:prstGeom>
          <a:solidFill>
            <a:srgbClr val="EAFFC1"/>
          </a:solidFill>
        </p:spPr>
        <p:txBody>
          <a:bodyPr wrap="square">
            <a:spAutoFit/>
          </a:bodyPr>
          <a:lstStyle/>
          <a:p>
            <a:r>
              <a:rPr lang="en-US" altLang="ko-KR" sz="1700" b="1" dirty="0"/>
              <a:t>UPDATE </a:t>
            </a:r>
            <a:r>
              <a:rPr lang="en-US" altLang="ko-KR" sz="1700" dirty="0" err="1"/>
              <a:t>EMP_Dno3</a:t>
            </a:r>
            <a:endParaRPr lang="en-US" altLang="ko-KR" sz="1700" dirty="0"/>
          </a:p>
          <a:p>
            <a:r>
              <a:rPr lang="en-US" altLang="ko-KR" sz="1700" b="1" spc="-70" dirty="0"/>
              <a:t>SET          </a:t>
            </a:r>
            <a:r>
              <a:rPr lang="en-US" altLang="ko-KR" sz="1700" spc="-70" dirty="0" err="1"/>
              <a:t>Dno</a:t>
            </a:r>
            <a:r>
              <a:rPr lang="en-US" altLang="ko-KR" sz="1700" spc="-70" dirty="0"/>
              <a:t> = 2</a:t>
            </a:r>
          </a:p>
          <a:p>
            <a:r>
              <a:rPr lang="en-US" altLang="ko-KR" sz="1700" b="1" dirty="0"/>
              <a:t>WHERE  </a:t>
            </a:r>
            <a:r>
              <a:rPr lang="en-US" altLang="ko-KR" sz="1700" dirty="0"/>
              <a:t>Name = 'Kim';</a:t>
            </a:r>
            <a:endParaRPr lang="en-US" altLang="ko-KR" sz="1700" b="1" dirty="0">
              <a:solidFill>
                <a:srgbClr val="3333FF"/>
              </a:solidFill>
            </a:endParaRPr>
          </a:p>
        </p:txBody>
      </p:sp>
      <p:sp>
        <p:nvSpPr>
          <p:cNvPr id="2" name="TextBox 1"/>
          <p:cNvSpPr txBox="1"/>
          <p:nvPr/>
        </p:nvSpPr>
        <p:spPr>
          <a:xfrm>
            <a:off x="4419600" y="3247072"/>
            <a:ext cx="4876800" cy="1477328"/>
          </a:xfrm>
          <a:prstGeom prst="rect">
            <a:avLst/>
          </a:prstGeom>
          <a:noFill/>
        </p:spPr>
        <p:txBody>
          <a:bodyPr wrap="square" rtlCol="0">
            <a:spAutoFit/>
          </a:bodyPr>
          <a:lstStyle/>
          <a:p>
            <a:r>
              <a:rPr lang="en-US" altLang="ko-KR" b="1" dirty="0"/>
              <a:t>CREATE VIEW </a:t>
            </a:r>
            <a:r>
              <a:rPr lang="en-US" altLang="ko-KR" dirty="0" err="1"/>
              <a:t>DEPTINFO</a:t>
            </a:r>
            <a:r>
              <a:rPr lang="en-US" altLang="ko-KR" dirty="0"/>
              <a:t>(</a:t>
            </a:r>
            <a:r>
              <a:rPr lang="en-US" altLang="ko-KR" dirty="0" err="1"/>
              <a:t>Dname</a:t>
            </a:r>
            <a:r>
              <a:rPr lang="en-US" altLang="ko-KR" dirty="0"/>
              <a:t>, </a:t>
            </a:r>
            <a:r>
              <a:rPr lang="en-US" altLang="ko-KR" dirty="0" err="1"/>
              <a:t>Totalsal</a:t>
            </a:r>
            <a:r>
              <a:rPr lang="en-US" altLang="ko-KR" dirty="0"/>
              <a:t>)</a:t>
            </a:r>
          </a:p>
          <a:p>
            <a:r>
              <a:rPr lang="en-US" altLang="ko-KR" b="1" dirty="0"/>
              <a:t>AS SELECT </a:t>
            </a:r>
            <a:r>
              <a:rPr lang="en-US" altLang="ko-KR" dirty="0" err="1"/>
              <a:t>Dname</a:t>
            </a:r>
            <a:r>
              <a:rPr lang="en-US" altLang="ko-KR" dirty="0"/>
              <a:t>, </a:t>
            </a:r>
            <a:r>
              <a:rPr lang="en-US" altLang="ko-KR" b="1" dirty="0"/>
              <a:t>SUM</a:t>
            </a:r>
            <a:r>
              <a:rPr lang="en-US" altLang="ko-KR" dirty="0"/>
              <a:t>(Salary)</a:t>
            </a:r>
          </a:p>
          <a:p>
            <a:r>
              <a:rPr lang="en-US" altLang="ko-KR" b="1" dirty="0"/>
              <a:t>FROM           </a:t>
            </a:r>
            <a:r>
              <a:rPr lang="en-US" altLang="ko-KR" dirty="0"/>
              <a:t>DEPART, </a:t>
            </a:r>
            <a:r>
              <a:rPr lang="en-US" altLang="ko-KR" dirty="0" err="1"/>
              <a:t>EMP</a:t>
            </a:r>
            <a:endParaRPr lang="en-US" altLang="ko-KR" dirty="0"/>
          </a:p>
          <a:p>
            <a:r>
              <a:rPr lang="en-US" altLang="ko-KR" b="1" dirty="0"/>
              <a:t>WHERE        </a:t>
            </a:r>
            <a:r>
              <a:rPr lang="en-US" altLang="ko-KR" dirty="0" err="1"/>
              <a:t>Dnumber</a:t>
            </a:r>
            <a:r>
              <a:rPr lang="en-US" altLang="ko-KR" dirty="0"/>
              <a:t>=</a:t>
            </a:r>
            <a:r>
              <a:rPr lang="en-US" altLang="ko-KR" dirty="0" err="1"/>
              <a:t>Dno</a:t>
            </a:r>
            <a:r>
              <a:rPr lang="en-US" altLang="ko-KR" dirty="0"/>
              <a:t> </a:t>
            </a:r>
          </a:p>
          <a:p>
            <a:r>
              <a:rPr lang="en-US" altLang="ko-KR" b="1" dirty="0"/>
              <a:t>GROUP BY   </a:t>
            </a:r>
            <a:r>
              <a:rPr lang="en-US" altLang="ko-KR" dirty="0" err="1"/>
              <a:t>Dname</a:t>
            </a:r>
            <a:r>
              <a:rPr lang="en-US" altLang="ko-KR" dirty="0"/>
              <a:t>;</a:t>
            </a:r>
            <a:endParaRPr lang="ko-KR"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p:cNvSpPr>
            <a:spLocks noGrp="1"/>
          </p:cNvSpPr>
          <p:nvPr>
            <p:ph idx="1"/>
          </p:nvPr>
        </p:nvSpPr>
        <p:spPr>
          <a:xfrm>
            <a:off x="-76200" y="685800"/>
            <a:ext cx="9220200" cy="6019800"/>
          </a:xfrm>
        </p:spPr>
        <p:txBody>
          <a:bodyPr/>
          <a:lstStyle/>
          <a:p>
            <a:pPr eaLnBrk="1" hangingPunct="1">
              <a:lnSpc>
                <a:spcPts val="2600"/>
              </a:lnSpc>
              <a:spcBef>
                <a:spcPct val="0"/>
              </a:spcBef>
              <a:defRPr/>
            </a:pPr>
            <a:r>
              <a:rPr lang="en-US" altLang="ko-KR" sz="2000" b="1" dirty="0"/>
              <a:t>Main advantages of a view</a:t>
            </a:r>
          </a:p>
          <a:p>
            <a:pPr lvl="1" eaLnBrk="1" hangingPunct="1">
              <a:lnSpc>
                <a:spcPts val="2600"/>
              </a:lnSpc>
              <a:spcBef>
                <a:spcPct val="0"/>
              </a:spcBef>
              <a:defRPr/>
            </a:pPr>
            <a:r>
              <a:rPr lang="en-US" altLang="ko-KR" sz="1800" spc="-20" dirty="0"/>
              <a:t>Views are used as a security and authorization mechanism because they  can restrict users to see only specified columns and rows in a table</a:t>
            </a:r>
          </a:p>
          <a:p>
            <a:pPr lvl="1" eaLnBrk="1" hangingPunct="1">
              <a:lnSpc>
                <a:spcPts val="2600"/>
              </a:lnSpc>
              <a:spcBef>
                <a:spcPct val="0"/>
              </a:spcBef>
              <a:defRPr/>
            </a:pPr>
            <a:r>
              <a:rPr lang="en-US" altLang="ko-KR" sz="1800" dirty="0"/>
              <a:t>Several different views can be provided from the same data</a:t>
            </a:r>
          </a:p>
          <a:p>
            <a:pPr lvl="1" eaLnBrk="1" hangingPunct="1">
              <a:lnSpc>
                <a:spcPts val="2600"/>
              </a:lnSpc>
              <a:spcBef>
                <a:spcPct val="0"/>
              </a:spcBef>
              <a:defRPr/>
            </a:pPr>
            <a:r>
              <a:rPr lang="en-US" altLang="ko-KR" sz="1800" dirty="0"/>
              <a:t>Views are used to simplify the specification of complex queries</a:t>
            </a:r>
          </a:p>
          <a:p>
            <a:pPr marL="457200" lvl="1" indent="0" eaLnBrk="1" hangingPunct="1">
              <a:lnSpc>
                <a:spcPts val="2500"/>
              </a:lnSpc>
              <a:buFont typeface="Arial" panose="020B0604020202020204" pitchFamily="34" charset="0"/>
              <a:buNone/>
              <a:defRPr/>
            </a:pPr>
            <a:r>
              <a:rPr lang="en-US" altLang="ko-KR" sz="1800" dirty="0">
                <a:ea typeface="굴림" pitchFamily="50" charset="-127"/>
              </a:rPr>
              <a:t>    </a:t>
            </a:r>
            <a:r>
              <a:rPr lang="en-US" altLang="ko-KR" sz="1800" dirty="0" err="1">
                <a:ea typeface="굴림" pitchFamily="50" charset="-127"/>
              </a:rPr>
              <a:t>v2</a:t>
            </a:r>
            <a:r>
              <a:rPr lang="en-US" altLang="ko-KR" sz="1800" dirty="0">
                <a:ea typeface="굴림" pitchFamily="50" charset="-127"/>
              </a:rPr>
              <a:t>:  </a:t>
            </a:r>
            <a:r>
              <a:rPr lang="en-US" altLang="ko-KR" sz="1800" b="1" dirty="0">
                <a:ea typeface="굴림" pitchFamily="50" charset="-127"/>
              </a:rPr>
              <a:t>CREATE VIEW </a:t>
            </a:r>
            <a:r>
              <a:rPr lang="en-US" altLang="ko-KR" sz="1800" dirty="0" err="1">
                <a:ea typeface="굴림" pitchFamily="50" charset="-127"/>
              </a:rPr>
              <a:t>DEPT_INFO</a:t>
            </a:r>
            <a:r>
              <a:rPr lang="en-US" altLang="ko-KR" sz="1800" dirty="0">
                <a:ea typeface="굴림" pitchFamily="50" charset="-127"/>
              </a:rPr>
              <a:t>(</a:t>
            </a:r>
            <a:r>
              <a:rPr lang="en-US" altLang="ko-KR" sz="1800" dirty="0" err="1">
                <a:ea typeface="굴림" pitchFamily="50" charset="-127"/>
              </a:rPr>
              <a:t>Dname</a:t>
            </a:r>
            <a:r>
              <a:rPr lang="en-US" altLang="ko-KR" sz="1800" dirty="0">
                <a:ea typeface="굴림" pitchFamily="50" charset="-127"/>
              </a:rPr>
              <a:t>, </a:t>
            </a:r>
            <a:r>
              <a:rPr lang="en-US" altLang="ko-KR" sz="1800" dirty="0" err="1">
                <a:ea typeface="굴림" pitchFamily="50" charset="-127"/>
              </a:rPr>
              <a:t>No_of_emps</a:t>
            </a:r>
            <a:r>
              <a:rPr lang="en-US" altLang="ko-KR" sz="1800" dirty="0">
                <a:ea typeface="굴림" pitchFamily="50" charset="-127"/>
              </a:rPr>
              <a:t>, </a:t>
            </a:r>
            <a:r>
              <a:rPr lang="en-US" altLang="ko-KR" sz="1800" dirty="0" err="1">
                <a:ea typeface="굴림" pitchFamily="50" charset="-127"/>
              </a:rPr>
              <a:t>Total_sal</a:t>
            </a:r>
            <a:r>
              <a:rPr lang="en-US" altLang="ko-KR" sz="1800" dirty="0">
                <a:ea typeface="굴림" pitchFamily="50" charset="-127"/>
              </a:rPr>
              <a:t>)</a:t>
            </a:r>
          </a:p>
          <a:p>
            <a:pPr marL="457200" lvl="1" indent="0" eaLnBrk="1" hangingPunct="1">
              <a:lnSpc>
                <a:spcPts val="2500"/>
              </a:lnSpc>
              <a:buFont typeface="Arial" panose="020B0604020202020204" pitchFamily="34" charset="0"/>
              <a:buNone/>
              <a:defRPr/>
            </a:pPr>
            <a:r>
              <a:rPr lang="en-US" altLang="ko-KR" sz="1800" dirty="0">
                <a:ea typeface="굴림" pitchFamily="50" charset="-127"/>
              </a:rPr>
              <a:t>          </a:t>
            </a:r>
            <a:r>
              <a:rPr lang="en-US" altLang="ko-KR" sz="1800" b="1" dirty="0">
                <a:ea typeface="굴림" pitchFamily="50" charset="-127"/>
              </a:rPr>
              <a:t>AS SELECT  </a:t>
            </a:r>
            <a:r>
              <a:rPr lang="en-US" altLang="ko-KR" sz="1800" dirty="0" err="1">
                <a:ea typeface="굴림" pitchFamily="50" charset="-127"/>
              </a:rPr>
              <a:t>Dname</a:t>
            </a:r>
            <a:r>
              <a:rPr lang="en-US" altLang="ko-KR" sz="1800" dirty="0">
                <a:ea typeface="굴림" pitchFamily="50" charset="-127"/>
              </a:rPr>
              <a:t>, </a:t>
            </a:r>
            <a:r>
              <a:rPr lang="en-US" altLang="ko-KR" sz="1800" b="1" dirty="0">
                <a:ea typeface="굴림" pitchFamily="50" charset="-127"/>
              </a:rPr>
              <a:t>COUNT</a:t>
            </a:r>
            <a:r>
              <a:rPr lang="en-US" altLang="ko-KR" sz="1800" dirty="0">
                <a:ea typeface="굴림" pitchFamily="50" charset="-127"/>
              </a:rPr>
              <a:t>(*), </a:t>
            </a:r>
            <a:r>
              <a:rPr lang="en-US" altLang="ko-KR" sz="1800" b="1" dirty="0">
                <a:ea typeface="굴림" pitchFamily="50" charset="-127"/>
              </a:rPr>
              <a:t>SUM</a:t>
            </a:r>
            <a:r>
              <a:rPr lang="en-US" altLang="ko-KR" sz="1800" dirty="0">
                <a:ea typeface="굴림" pitchFamily="50" charset="-127"/>
              </a:rPr>
              <a:t>(Salary)</a:t>
            </a:r>
          </a:p>
          <a:p>
            <a:pPr marL="457200" lvl="1" indent="0" eaLnBrk="1" hangingPunct="1">
              <a:lnSpc>
                <a:spcPts val="2500"/>
              </a:lnSpc>
              <a:buFont typeface="Arial" panose="020B0604020202020204" pitchFamily="34" charset="0"/>
              <a:buNone/>
              <a:defRPr/>
            </a:pPr>
            <a:r>
              <a:rPr lang="en-US" altLang="ko-KR" sz="1800" dirty="0">
                <a:ea typeface="굴림" pitchFamily="50" charset="-127"/>
              </a:rPr>
              <a:t>          </a:t>
            </a:r>
            <a:r>
              <a:rPr lang="en-US" altLang="ko-KR" sz="1800" b="1" dirty="0">
                <a:ea typeface="굴림" pitchFamily="50" charset="-127"/>
              </a:rPr>
              <a:t>FROM </a:t>
            </a:r>
            <a:r>
              <a:rPr lang="en-US" altLang="ko-KR" sz="1800" dirty="0">
                <a:ea typeface="굴림" pitchFamily="50" charset="-127"/>
              </a:rPr>
              <a:t>       EMP, DEPT                                          </a:t>
            </a:r>
          </a:p>
          <a:p>
            <a:pPr marL="457200" lvl="1" indent="0" eaLnBrk="1" hangingPunct="1">
              <a:lnSpc>
                <a:spcPts val="2500"/>
              </a:lnSpc>
              <a:buFont typeface="Arial" panose="020B0604020202020204" pitchFamily="34" charset="0"/>
              <a:buNone/>
              <a:defRPr/>
            </a:pPr>
            <a:r>
              <a:rPr lang="en-US" altLang="ko-KR" sz="1800" dirty="0">
                <a:ea typeface="굴림" pitchFamily="50" charset="-127"/>
              </a:rPr>
              <a:t>          </a:t>
            </a:r>
            <a:r>
              <a:rPr lang="en-US" altLang="ko-KR" sz="1800" b="1" dirty="0">
                <a:ea typeface="굴림" pitchFamily="50" charset="-127"/>
              </a:rPr>
              <a:t>WHERE  </a:t>
            </a:r>
            <a:r>
              <a:rPr lang="en-US" altLang="ko-KR" sz="1800" dirty="0">
                <a:ea typeface="굴림" pitchFamily="50" charset="-127"/>
              </a:rPr>
              <a:t>    </a:t>
            </a:r>
            <a:r>
              <a:rPr lang="en-US" altLang="ko-KR" sz="1800" dirty="0" err="1">
                <a:ea typeface="굴림" pitchFamily="50" charset="-127"/>
              </a:rPr>
              <a:t>Dno</a:t>
            </a:r>
            <a:r>
              <a:rPr lang="en-US" altLang="ko-KR" sz="1800" dirty="0">
                <a:ea typeface="굴림" pitchFamily="50" charset="-127"/>
              </a:rPr>
              <a:t>=</a:t>
            </a:r>
            <a:r>
              <a:rPr lang="en-US" altLang="ko-KR" sz="1800" dirty="0" err="1">
                <a:ea typeface="굴림" pitchFamily="50" charset="-127"/>
              </a:rPr>
              <a:t>Dnumber</a:t>
            </a:r>
            <a:endParaRPr lang="en-US" altLang="ko-KR" sz="1800" dirty="0">
              <a:ea typeface="굴림" pitchFamily="50" charset="-127"/>
            </a:endParaRPr>
          </a:p>
          <a:p>
            <a:pPr marL="457200" lvl="1" indent="0" eaLnBrk="1" hangingPunct="1">
              <a:lnSpc>
                <a:spcPts val="2500"/>
              </a:lnSpc>
              <a:buFont typeface="Arial" panose="020B0604020202020204" pitchFamily="34" charset="0"/>
              <a:buNone/>
              <a:defRPr/>
            </a:pPr>
            <a:r>
              <a:rPr lang="en-US" altLang="ko-KR" sz="1800" dirty="0">
                <a:ea typeface="굴림" pitchFamily="50" charset="-127"/>
              </a:rPr>
              <a:t>          </a:t>
            </a:r>
            <a:r>
              <a:rPr lang="en-US" altLang="ko-KR" sz="1800" b="1" dirty="0">
                <a:ea typeface="굴림" pitchFamily="50" charset="-127"/>
              </a:rPr>
              <a:t>GROUP BY  </a:t>
            </a:r>
            <a:r>
              <a:rPr lang="en-US" altLang="ko-KR" sz="1800" dirty="0" err="1">
                <a:ea typeface="굴림" pitchFamily="50" charset="-127"/>
              </a:rPr>
              <a:t>Dname</a:t>
            </a:r>
            <a:r>
              <a:rPr lang="en-US" altLang="ko-KR" sz="1800" dirty="0">
                <a:ea typeface="굴림" pitchFamily="50" charset="-127"/>
              </a:rPr>
              <a:t>;</a:t>
            </a:r>
          </a:p>
          <a:p>
            <a:pPr lvl="1" eaLnBrk="1" hangingPunct="1">
              <a:lnSpc>
                <a:spcPts val="2600"/>
              </a:lnSpc>
              <a:spcBef>
                <a:spcPct val="0"/>
              </a:spcBef>
              <a:defRPr/>
            </a:pPr>
            <a:r>
              <a:rPr lang="en-US" altLang="ko-KR" sz="1800" dirty="0"/>
              <a:t>Views can also be used for data independence: Suppose that an EMP table is divided by two EMP1 and EMP2 tables for some reason. Then we cannot use an application program which use the EMP table. However, if we create an EMP view, then we can still use an application program</a:t>
            </a:r>
          </a:p>
          <a:p>
            <a:pPr marL="457200" lvl="1" indent="0" eaLnBrk="1" hangingPunct="1">
              <a:lnSpc>
                <a:spcPts val="2500"/>
              </a:lnSpc>
              <a:spcBef>
                <a:spcPct val="0"/>
              </a:spcBef>
              <a:buFont typeface="Arial" panose="020B0604020202020204" pitchFamily="34" charset="0"/>
              <a:buNone/>
              <a:defRPr/>
            </a:pPr>
            <a:r>
              <a:rPr lang="en-US" altLang="ko-KR" sz="1800" b="1" dirty="0"/>
              <a:t>   </a:t>
            </a:r>
            <a:r>
              <a:rPr lang="en-US" altLang="ko-KR" sz="1800" dirty="0"/>
              <a:t>Ex: </a:t>
            </a:r>
            <a:r>
              <a:rPr lang="en-US" altLang="ko-KR" sz="1800" b="1" dirty="0"/>
              <a:t>CREATE VIEW </a:t>
            </a:r>
            <a:r>
              <a:rPr lang="en-US" altLang="ko-KR" sz="1800" dirty="0" err="1"/>
              <a:t>EMP</a:t>
            </a:r>
            <a:endParaRPr lang="en-US" altLang="ko-KR" sz="1800" dirty="0"/>
          </a:p>
          <a:p>
            <a:pPr marL="457200" lvl="1" indent="0" eaLnBrk="1" hangingPunct="1">
              <a:lnSpc>
                <a:spcPts val="2500"/>
              </a:lnSpc>
              <a:spcBef>
                <a:spcPct val="0"/>
              </a:spcBef>
              <a:buFont typeface="Arial" panose="020B0604020202020204" pitchFamily="34" charset="0"/>
              <a:buNone/>
              <a:defRPr/>
            </a:pPr>
            <a:r>
              <a:rPr lang="en-US" altLang="ko-KR" sz="1800" b="1" dirty="0"/>
              <a:t>        </a:t>
            </a:r>
            <a:r>
              <a:rPr lang="en-US" altLang="ko-KR" sz="1800" b="1" spc="-90" dirty="0"/>
              <a:t>AS SELECT </a:t>
            </a:r>
            <a:r>
              <a:rPr lang="en-US" altLang="ko-KR" sz="1800" spc="-90" dirty="0" err="1"/>
              <a:t>EMP1.Name</a:t>
            </a:r>
            <a:r>
              <a:rPr lang="en-US" altLang="ko-KR" sz="1800" spc="-90" dirty="0"/>
              <a:t>, </a:t>
            </a:r>
            <a:r>
              <a:rPr lang="en-US" altLang="ko-KR" sz="1800" spc="-90" dirty="0" err="1"/>
              <a:t>EMP1.Bdate</a:t>
            </a:r>
            <a:r>
              <a:rPr lang="en-US" altLang="ko-KR" sz="1800" spc="-90" dirty="0"/>
              <a:t>, </a:t>
            </a:r>
            <a:r>
              <a:rPr lang="en-US" altLang="ko-KR" sz="1800" spc="-90" dirty="0" err="1"/>
              <a:t>EMP2.Dno</a:t>
            </a:r>
            <a:endParaRPr lang="en-US" altLang="ko-KR" sz="1800" spc="-90" dirty="0"/>
          </a:p>
          <a:p>
            <a:pPr marL="457200" lvl="1" indent="0" eaLnBrk="1" hangingPunct="1">
              <a:lnSpc>
                <a:spcPts val="2500"/>
              </a:lnSpc>
              <a:spcBef>
                <a:spcPct val="0"/>
              </a:spcBef>
              <a:buFont typeface="Arial" panose="020B0604020202020204" pitchFamily="34" charset="0"/>
              <a:buNone/>
              <a:defRPr/>
            </a:pPr>
            <a:r>
              <a:rPr lang="en-US" altLang="ko-KR" sz="1800" b="1" dirty="0"/>
              <a:t>        FROM     </a:t>
            </a:r>
            <a:r>
              <a:rPr lang="en-US" altLang="ko-KR" sz="1800" dirty="0" err="1"/>
              <a:t>EMP1</a:t>
            </a:r>
            <a:r>
              <a:rPr lang="en-US" altLang="ko-KR" sz="1800" dirty="0"/>
              <a:t>, </a:t>
            </a:r>
            <a:r>
              <a:rPr lang="en-US" altLang="ko-KR" sz="1800" dirty="0" err="1"/>
              <a:t>EMP2</a:t>
            </a:r>
            <a:endParaRPr lang="en-US" altLang="ko-KR" sz="1800" dirty="0"/>
          </a:p>
          <a:p>
            <a:pPr marL="457200" lvl="1" indent="0" eaLnBrk="1" hangingPunct="1">
              <a:lnSpc>
                <a:spcPts val="2500"/>
              </a:lnSpc>
              <a:spcBef>
                <a:spcPct val="0"/>
              </a:spcBef>
              <a:buFont typeface="Arial" panose="020B0604020202020204" pitchFamily="34" charset="0"/>
              <a:buNone/>
              <a:defRPr/>
            </a:pPr>
            <a:r>
              <a:rPr lang="en-US" altLang="ko-KR" sz="1800" b="1" dirty="0"/>
              <a:t>        WHERE   </a:t>
            </a:r>
            <a:r>
              <a:rPr lang="en-US" altLang="ko-KR" sz="1800" dirty="0" err="1"/>
              <a:t>EMP1.Ssn</a:t>
            </a:r>
            <a:r>
              <a:rPr lang="en-US" altLang="ko-KR" sz="1800" dirty="0"/>
              <a:t> = </a:t>
            </a:r>
            <a:r>
              <a:rPr lang="en-US" altLang="ko-KR" sz="1800" dirty="0" err="1"/>
              <a:t>EMP2.Ssn</a:t>
            </a:r>
            <a:endParaRPr lang="en-US" altLang="ko-KR" sz="1800" dirty="0"/>
          </a:p>
          <a:p>
            <a:pPr lvl="1" eaLnBrk="1" hangingPunct="1">
              <a:lnSpc>
                <a:spcPct val="140000"/>
              </a:lnSpc>
              <a:spcBef>
                <a:spcPct val="0"/>
              </a:spcBef>
              <a:defRPr/>
            </a:pPr>
            <a:endParaRPr lang="en-US" altLang="ko-KR" sz="1800" b="1" dirty="0"/>
          </a:p>
          <a:p>
            <a:pPr lvl="1" eaLnBrk="1" hangingPunct="1">
              <a:defRPr/>
            </a:pPr>
            <a:endParaRPr lang="en-US" altLang="ko-KR" sz="2000" dirty="0">
              <a:ea typeface="굴림" pitchFamily="50" charset="-127"/>
            </a:endParaRPr>
          </a:p>
        </p:txBody>
      </p:sp>
      <p:sp>
        <p:nvSpPr>
          <p:cNvPr id="5" name="Rectangle 6"/>
          <p:cNvSpPr>
            <a:spLocks noChangeArrowheads="1"/>
          </p:cNvSpPr>
          <p:nvPr/>
        </p:nvSpPr>
        <p:spPr bwMode="auto">
          <a:xfrm>
            <a:off x="381000" y="0"/>
            <a:ext cx="8382000" cy="6858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7.3.2 Specification of Views in SQL</a:t>
            </a:r>
          </a:p>
        </p:txBody>
      </p:sp>
    </p:spTree>
    <p:extLst>
      <p:ext uri="{BB962C8B-B14F-4D97-AF65-F5344CB8AC3E}">
        <p14:creationId xmlns:p14="http://schemas.microsoft.com/office/powerpoint/2010/main" val="1497328305"/>
      </p:ext>
    </p:extLst>
  </p:cSld>
  <p:clrMapOvr>
    <a:masterClrMapping/>
  </p:clrMapOvr>
  <mc:AlternateContent xmlns:mc="http://schemas.openxmlformats.org/markup-compatibility/2006" xmlns:p14="http://schemas.microsoft.com/office/powerpoint/2010/main">
    <mc:Choice Requires="p14">
      <p:transition spd="slow" p14:dur="2000" advTm="92032"/>
    </mc:Choice>
    <mc:Fallback xmlns="">
      <p:transition spd="slow" advTm="92032"/>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2"/>
          <p:cNvSpPr>
            <a:spLocks noGrp="1"/>
          </p:cNvSpPr>
          <p:nvPr>
            <p:ph idx="1"/>
          </p:nvPr>
        </p:nvSpPr>
        <p:spPr>
          <a:xfrm>
            <a:off x="0" y="990600"/>
            <a:ext cx="9220200" cy="5715000"/>
          </a:xfrm>
        </p:spPr>
        <p:txBody>
          <a:bodyPr/>
          <a:lstStyle/>
          <a:p>
            <a:pPr eaLnBrk="1" hangingPunct="1">
              <a:defRPr/>
            </a:pPr>
            <a:r>
              <a:rPr lang="en-US" altLang="ko-KR" sz="2000" b="1" dirty="0">
                <a:ea typeface="굴림" pitchFamily="50" charset="-127"/>
              </a:rPr>
              <a:t>If a user modifies the base tables on which the view is defined, the view must automatically reflect these changes</a:t>
            </a:r>
          </a:p>
          <a:p>
            <a:pPr marL="457200" indent="-457200" eaLnBrk="1" hangingPunct="1">
              <a:buFont typeface="+mj-lt"/>
              <a:buAutoNum type="arabicPeriod"/>
              <a:defRPr/>
            </a:pPr>
            <a:r>
              <a:rPr lang="en-US" altLang="ko-KR" sz="2000" b="1" dirty="0">
                <a:ea typeface="굴림" pitchFamily="50" charset="-127"/>
              </a:rPr>
              <a:t>Query modification approach</a:t>
            </a:r>
          </a:p>
          <a:p>
            <a:pPr lvl="1" eaLnBrk="1" hangingPunct="1">
              <a:defRPr/>
            </a:pPr>
            <a:r>
              <a:rPr lang="en-US" altLang="ko-KR" sz="1800" dirty="0">
                <a:ea typeface="굴림" pitchFamily="50" charset="-127"/>
              </a:rPr>
              <a:t>If a user creates a view, only its definition is stored in a system catalog</a:t>
            </a:r>
          </a:p>
          <a:p>
            <a:pPr lvl="1" eaLnBrk="1" hangingPunct="1">
              <a:defRPr/>
            </a:pPr>
            <a:r>
              <a:rPr lang="en-US" altLang="ko-KR" sz="1800" dirty="0">
                <a:ea typeface="굴림" pitchFamily="50" charset="-127"/>
              </a:rPr>
              <a:t>For example, the left query would be automatically modified to the right query by the DBMS since it has a definition of the view EMP_Dno3</a:t>
            </a:r>
          </a:p>
          <a:p>
            <a:pPr marL="457200" lvl="1" indent="0" eaLnBrk="1" hangingPunct="1">
              <a:buFont typeface="Arial" panose="020B0604020202020204" pitchFamily="34" charset="0"/>
              <a:buNone/>
              <a:defRPr/>
            </a:pPr>
            <a:r>
              <a:rPr lang="en-US" altLang="ko-KR" sz="1800" b="1" dirty="0"/>
              <a:t>   SELECT   *                           </a:t>
            </a:r>
            <a:r>
              <a:rPr lang="en-US" altLang="ko-KR" sz="1800" b="1" dirty="0">
                <a:solidFill>
                  <a:srgbClr val="3333FF"/>
                </a:solidFill>
              </a:rPr>
              <a:t>SELECT </a:t>
            </a:r>
            <a:r>
              <a:rPr lang="en-US" altLang="ko-KR" sz="1800" spc="-70" dirty="0">
                <a:solidFill>
                  <a:srgbClr val="3333FF"/>
                </a:solidFill>
              </a:rPr>
              <a:t>Name, Sex, </a:t>
            </a:r>
            <a:r>
              <a:rPr lang="en-US" altLang="ko-KR" sz="1800" spc="-70" dirty="0" err="1">
                <a:solidFill>
                  <a:srgbClr val="3333FF"/>
                </a:solidFill>
              </a:rPr>
              <a:t>Super_ssn</a:t>
            </a:r>
            <a:endParaRPr lang="en-US" altLang="ko-KR" sz="1800" b="1" dirty="0">
              <a:solidFill>
                <a:srgbClr val="3333FF"/>
              </a:solidFill>
            </a:endParaRPr>
          </a:p>
          <a:p>
            <a:pPr marL="457200" lvl="1" indent="0" eaLnBrk="1" hangingPunct="1">
              <a:buFont typeface="Arial" panose="020B0604020202020204" pitchFamily="34" charset="0"/>
              <a:buNone/>
              <a:defRPr/>
            </a:pPr>
            <a:r>
              <a:rPr lang="en-US" altLang="ko-KR" sz="1800" b="1" dirty="0"/>
              <a:t>   FROM   </a:t>
            </a:r>
            <a:r>
              <a:rPr lang="en-US" altLang="ko-KR" sz="1800" dirty="0">
                <a:solidFill>
                  <a:srgbClr val="3333FF"/>
                </a:solidFill>
              </a:rPr>
              <a:t>EMP_Dno3</a:t>
            </a:r>
            <a:r>
              <a:rPr lang="en-US" altLang="ko-KR" sz="1800" b="1" dirty="0"/>
              <a:t>      </a:t>
            </a:r>
            <a:r>
              <a:rPr lang="en-US" altLang="ko-KR" sz="1800" dirty="0">
                <a:solidFill>
                  <a:srgbClr val="3333FF"/>
                </a:solidFill>
                <a:latin typeface="바탕"/>
                <a:ea typeface="바탕"/>
              </a:rPr>
              <a:t>⇒</a:t>
            </a:r>
            <a:r>
              <a:rPr lang="en-US" altLang="ko-KR" sz="1800" b="1" dirty="0"/>
              <a:t>       </a:t>
            </a:r>
            <a:r>
              <a:rPr lang="en-US" altLang="ko-KR" sz="1800" b="1" dirty="0">
                <a:solidFill>
                  <a:srgbClr val="3333FF"/>
                </a:solidFill>
              </a:rPr>
              <a:t>FROM  </a:t>
            </a:r>
            <a:r>
              <a:rPr lang="en-US" altLang="ko-KR" sz="1800" dirty="0">
                <a:solidFill>
                  <a:srgbClr val="3333FF"/>
                </a:solidFill>
              </a:rPr>
              <a:t>EMP</a:t>
            </a:r>
          </a:p>
          <a:p>
            <a:pPr marL="457200" lvl="1" indent="0" eaLnBrk="1" hangingPunct="1">
              <a:buFont typeface="Arial" panose="020B0604020202020204" pitchFamily="34" charset="0"/>
              <a:buNone/>
              <a:defRPr/>
            </a:pPr>
            <a:r>
              <a:rPr lang="en-US" altLang="ko-KR" sz="1800" b="1" dirty="0"/>
              <a:t>   WHERE </a:t>
            </a:r>
            <a:r>
              <a:rPr lang="en-US" altLang="ko-KR" sz="1800" dirty="0"/>
              <a:t>Sex='male';                </a:t>
            </a:r>
            <a:r>
              <a:rPr lang="en-US" altLang="ko-KR" sz="1800" b="1" dirty="0">
                <a:solidFill>
                  <a:srgbClr val="3333FF"/>
                </a:solidFill>
              </a:rPr>
              <a:t>WHERE </a:t>
            </a:r>
            <a:r>
              <a:rPr lang="en-US" altLang="ko-KR" sz="1800" dirty="0" err="1">
                <a:solidFill>
                  <a:srgbClr val="3333FF"/>
                </a:solidFill>
              </a:rPr>
              <a:t>Dno</a:t>
            </a:r>
            <a:r>
              <a:rPr lang="en-US" altLang="ko-KR" sz="1800" dirty="0">
                <a:solidFill>
                  <a:srgbClr val="3333FF"/>
                </a:solidFill>
              </a:rPr>
              <a:t>=3 </a:t>
            </a:r>
            <a:r>
              <a:rPr lang="en-US" altLang="ko-KR" sz="1800" b="1" dirty="0"/>
              <a:t>AND </a:t>
            </a:r>
            <a:r>
              <a:rPr lang="en-US" altLang="ko-KR" sz="1800" dirty="0"/>
              <a:t>Sex='male';</a:t>
            </a:r>
          </a:p>
          <a:p>
            <a:pPr lvl="1" eaLnBrk="1" hangingPunct="1">
              <a:defRPr/>
            </a:pPr>
            <a:r>
              <a:rPr lang="en-US" altLang="ko-KR" sz="1800" dirty="0">
                <a:ea typeface="굴림" pitchFamily="50" charset="-127"/>
              </a:rPr>
              <a:t>The disadvantage of this approach is that it is inefficient for views defined via complex queries that are time-consuming to execute</a:t>
            </a:r>
            <a:endParaRPr lang="en-US" altLang="ko-KR" sz="1800" b="1" dirty="0">
              <a:ea typeface="굴림" pitchFamily="50" charset="-127"/>
            </a:endParaRPr>
          </a:p>
          <a:p>
            <a:pPr marL="457200" indent="-457200" eaLnBrk="1" hangingPunct="1">
              <a:buFont typeface="+mj-lt"/>
              <a:buAutoNum type="arabicPeriod"/>
              <a:defRPr/>
            </a:pPr>
            <a:r>
              <a:rPr lang="en-US" altLang="ko-KR" sz="2000" b="1" dirty="0">
                <a:ea typeface="굴림" pitchFamily="50" charset="-127"/>
              </a:rPr>
              <a:t>View materialization approach</a:t>
            </a:r>
          </a:p>
          <a:p>
            <a:pPr lvl="1" eaLnBrk="1" hangingPunct="1">
              <a:defRPr/>
            </a:pPr>
            <a:r>
              <a:rPr lang="en-US" altLang="ko-KR" sz="1800" spc="-20" dirty="0">
                <a:ea typeface="굴림" pitchFamily="50" charset="-127"/>
              </a:rPr>
              <a:t>Physically create a view table (materialized view) when the view is first queried</a:t>
            </a:r>
          </a:p>
          <a:p>
            <a:pPr lvl="1" eaLnBrk="1" hangingPunct="1">
              <a:defRPr/>
            </a:pPr>
            <a:r>
              <a:rPr lang="en-US" altLang="ko-KR" sz="1800" spc="-10" dirty="0"/>
              <a:t>Thereafter, queries based on materialized view can be faster than re-computing view each time </a:t>
            </a:r>
          </a:p>
          <a:p>
            <a:pPr lvl="1" eaLnBrk="1" hangingPunct="1">
              <a:defRPr/>
            </a:pPr>
            <a:r>
              <a:rPr lang="en-US" altLang="ko-KR" sz="1800" spc="-40" dirty="0"/>
              <a:t>Difficulty is maintaining the currency of view while base table(s) are being updated</a:t>
            </a:r>
          </a:p>
          <a:p>
            <a:pPr lvl="2" eaLnBrk="1" hangingPunct="1">
              <a:defRPr/>
            </a:pPr>
            <a:r>
              <a:rPr lang="en-US" altLang="ko-KR" sz="1800" dirty="0"/>
              <a:t>The task of keeping a materialized view up-to-date with the underlying data is known as materialized view maintenance</a:t>
            </a:r>
          </a:p>
          <a:p>
            <a:pPr lvl="1" eaLnBrk="1" hangingPunct="1">
              <a:defRPr/>
            </a:pPr>
            <a:endParaRPr lang="en-US" altLang="ko-KR" sz="2000" dirty="0">
              <a:ea typeface="굴림" pitchFamily="50" charset="-127"/>
            </a:endParaRPr>
          </a:p>
        </p:txBody>
      </p:sp>
      <p:sp>
        <p:nvSpPr>
          <p:cNvPr id="4" name="Rectangle 6"/>
          <p:cNvSpPr>
            <a:spLocks noChangeArrowheads="1"/>
          </p:cNvSpPr>
          <p:nvPr/>
        </p:nvSpPr>
        <p:spPr bwMode="auto">
          <a:xfrm>
            <a:off x="381000" y="44450"/>
            <a:ext cx="8382000" cy="86995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7.3.3 View Implementation, View Update, </a:t>
            </a:r>
          </a:p>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and Inline Views</a:t>
            </a:r>
          </a:p>
        </p:txBody>
      </p:sp>
    </p:spTree>
    <p:extLst>
      <p:ext uri="{BB962C8B-B14F-4D97-AF65-F5344CB8AC3E}">
        <p14:creationId xmlns:p14="http://schemas.microsoft.com/office/powerpoint/2010/main" val="1613896430"/>
      </p:ext>
    </p:extLst>
  </p:cSld>
  <p:clrMapOvr>
    <a:masterClrMapping/>
  </p:clrMapOvr>
  <mc:AlternateContent xmlns:mc="http://schemas.openxmlformats.org/markup-compatibility/2006" xmlns:p14="http://schemas.microsoft.com/office/powerpoint/2010/main">
    <mc:Choice Requires="p14">
      <p:transition spd="slow" p14:dur="2000" advTm="106035"/>
    </mc:Choice>
    <mc:Fallback xmlns="">
      <p:transition spd="slow" advTm="106035"/>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3"/>
          <p:cNvSpPr>
            <a:spLocks noGrp="1" noChangeArrowheads="1"/>
          </p:cNvSpPr>
          <p:nvPr>
            <p:ph type="body" idx="1"/>
          </p:nvPr>
        </p:nvSpPr>
        <p:spPr>
          <a:xfrm>
            <a:off x="0" y="914400"/>
            <a:ext cx="9144000" cy="5880100"/>
          </a:xfrm>
        </p:spPr>
        <p:txBody>
          <a:bodyPr/>
          <a:lstStyle/>
          <a:p>
            <a:pPr>
              <a:lnSpc>
                <a:spcPct val="140000"/>
              </a:lnSpc>
              <a:spcBef>
                <a:spcPct val="0"/>
              </a:spcBef>
              <a:defRPr/>
            </a:pPr>
            <a:r>
              <a:rPr lang="en-US" altLang="ko-KR" sz="2000" b="1" dirty="0"/>
              <a:t>Updating of views is complicated and can be ambiguous</a:t>
            </a:r>
          </a:p>
          <a:p>
            <a:pPr lvl="1">
              <a:lnSpc>
                <a:spcPct val="140000"/>
              </a:lnSpc>
              <a:spcBef>
                <a:spcPct val="0"/>
              </a:spcBef>
              <a:defRPr/>
            </a:pPr>
            <a:r>
              <a:rPr lang="en-US" altLang="ko-KR" sz="1800" spc="-50" dirty="0"/>
              <a:t>In general, an update on a view defined on </a:t>
            </a:r>
            <a:r>
              <a:rPr lang="en-US" altLang="ko-KR" sz="1800" u="sng" spc="-50" dirty="0"/>
              <a:t>a single table</a:t>
            </a:r>
            <a:r>
              <a:rPr lang="en-US" altLang="ko-KR" sz="1800" spc="-50" dirty="0"/>
              <a:t> without any aggregate functions can be mapped to an update on the underlying base table </a:t>
            </a:r>
            <a:r>
              <a:rPr lang="en-US" altLang="ko-KR" sz="1800" u="sng" spc="-50" dirty="0"/>
              <a:t>under certain conditions</a:t>
            </a:r>
          </a:p>
          <a:p>
            <a:pPr marL="457200" lvl="1" indent="0">
              <a:lnSpc>
                <a:spcPct val="140000"/>
              </a:lnSpc>
              <a:spcBef>
                <a:spcPct val="0"/>
              </a:spcBef>
              <a:buFont typeface="Arial" panose="020B0604020202020204" pitchFamily="34" charset="0"/>
              <a:buNone/>
              <a:defRPr/>
            </a:pPr>
            <a:r>
              <a:rPr lang="en-US" altLang="ko-KR" sz="1800" dirty="0"/>
              <a:t>1) An update on a view defined on a single table</a:t>
            </a:r>
          </a:p>
          <a:p>
            <a:pPr marL="457200" lvl="1" indent="0">
              <a:lnSpc>
                <a:spcPct val="140000"/>
              </a:lnSpc>
              <a:spcBef>
                <a:spcPct val="0"/>
              </a:spcBef>
              <a:buFont typeface="Arial" panose="020B0604020202020204" pitchFamily="34" charset="0"/>
              <a:buNone/>
              <a:defRPr/>
            </a:pPr>
            <a:r>
              <a:rPr lang="en-US" altLang="ko-KR" sz="1800" dirty="0"/>
              <a:t>   </a:t>
            </a:r>
            <a:r>
              <a:rPr lang="en-US" altLang="ko-KR" sz="1800" b="1" dirty="0"/>
              <a:t>INSERT INTO </a:t>
            </a:r>
            <a:r>
              <a:rPr lang="en-US" altLang="ko-KR" sz="1800" dirty="0" err="1"/>
              <a:t>EMP_PUBLIC_Dno3</a:t>
            </a:r>
            <a:r>
              <a:rPr lang="en-US" altLang="ko-KR" sz="1800" dirty="0"/>
              <a:t> </a:t>
            </a:r>
            <a:r>
              <a:rPr lang="en-US" altLang="ko-KR" sz="1800" dirty="0">
                <a:latin typeface="바탕"/>
                <a:ea typeface="바탕"/>
              </a:rPr>
              <a:t>⇒   </a:t>
            </a:r>
            <a:r>
              <a:rPr lang="en-US" altLang="ko-KR" sz="1800" b="1" dirty="0"/>
              <a:t>INSERT INTO </a:t>
            </a:r>
            <a:r>
              <a:rPr lang="en-US" altLang="ko-KR" sz="1800" dirty="0" err="1"/>
              <a:t>EMP</a:t>
            </a:r>
            <a:endParaRPr lang="en-US" altLang="ko-KR" sz="1800" dirty="0"/>
          </a:p>
          <a:p>
            <a:pPr marL="457200" lvl="1" indent="0">
              <a:lnSpc>
                <a:spcPct val="140000"/>
              </a:lnSpc>
              <a:spcBef>
                <a:spcPct val="0"/>
              </a:spcBef>
              <a:buFont typeface="Arial" panose="020B0604020202020204" pitchFamily="34" charset="0"/>
              <a:buNone/>
              <a:defRPr/>
            </a:pPr>
            <a:r>
              <a:rPr lang="en-US" altLang="ko-KR" sz="1800" dirty="0"/>
              <a:t>   </a:t>
            </a:r>
            <a:r>
              <a:rPr lang="en-US" altLang="ko-KR" sz="1800" b="1" dirty="0"/>
              <a:t>VALUES</a:t>
            </a:r>
            <a:r>
              <a:rPr lang="en-US" altLang="ko-KR" sz="1800" dirty="0"/>
              <a:t> (Kim, male, 1324)                </a:t>
            </a:r>
            <a:r>
              <a:rPr lang="en-US" altLang="ko-KR" sz="1800" b="1" dirty="0"/>
              <a:t>VALUES</a:t>
            </a:r>
            <a:r>
              <a:rPr lang="en-US" altLang="ko-KR" sz="1800" dirty="0"/>
              <a:t>(Kim, male, NULL ... NULL, 1324)</a:t>
            </a:r>
          </a:p>
          <a:p>
            <a:pPr marL="457200" lvl="1" indent="0">
              <a:lnSpc>
                <a:spcPct val="140000"/>
              </a:lnSpc>
              <a:spcBef>
                <a:spcPct val="0"/>
              </a:spcBef>
              <a:buFont typeface="Arial" panose="020B0604020202020204" pitchFamily="34" charset="0"/>
              <a:buNone/>
              <a:defRPr/>
            </a:pPr>
            <a:r>
              <a:rPr lang="en-US" altLang="ko-KR" sz="1800" dirty="0"/>
              <a:t>2) An update on a view which includes aggregate functions does not make  </a:t>
            </a:r>
          </a:p>
          <a:p>
            <a:pPr marL="457200" lvl="1" indent="0">
              <a:lnSpc>
                <a:spcPct val="140000"/>
              </a:lnSpc>
              <a:spcBef>
                <a:spcPct val="0"/>
              </a:spcBef>
              <a:buFont typeface="Arial" panose="020B0604020202020204" pitchFamily="34" charset="0"/>
              <a:buNone/>
              <a:defRPr/>
            </a:pPr>
            <a:r>
              <a:rPr lang="en-US" altLang="ko-KR" sz="1800" dirty="0"/>
              <a:t>   much sense </a:t>
            </a:r>
          </a:p>
          <a:p>
            <a:pPr marL="457200" lvl="1" indent="0" eaLnBrk="1" hangingPunct="1">
              <a:lnSpc>
                <a:spcPts val="1800"/>
              </a:lnSpc>
              <a:buFont typeface="Arial" panose="020B0604020202020204" pitchFamily="34" charset="0"/>
              <a:buNone/>
              <a:defRPr/>
            </a:pPr>
            <a:r>
              <a:rPr lang="en-US" altLang="ko-KR" sz="1800" b="1" dirty="0"/>
              <a:t>   UPDATE</a:t>
            </a:r>
            <a:r>
              <a:rPr lang="en-US" altLang="ko-KR" sz="1800" dirty="0"/>
              <a:t> </a:t>
            </a:r>
            <a:r>
              <a:rPr lang="en-US" altLang="ko-KR" sz="1800" dirty="0" err="1"/>
              <a:t>DEPT_INFO</a:t>
            </a:r>
            <a:r>
              <a:rPr lang="en-US" altLang="ko-KR" sz="1800" dirty="0"/>
              <a:t>            </a:t>
            </a:r>
          </a:p>
          <a:p>
            <a:pPr marL="457200" lvl="1" indent="0">
              <a:lnSpc>
                <a:spcPct val="140000"/>
              </a:lnSpc>
              <a:spcBef>
                <a:spcPct val="0"/>
              </a:spcBef>
              <a:buFont typeface="Arial" panose="020B0604020202020204" pitchFamily="34" charset="0"/>
              <a:buNone/>
              <a:defRPr/>
            </a:pPr>
            <a:r>
              <a:rPr lang="en-US" altLang="ko-KR" sz="1800" dirty="0"/>
              <a:t>   </a:t>
            </a:r>
            <a:r>
              <a:rPr lang="en-US" altLang="ko-KR" sz="1800" b="1" dirty="0"/>
              <a:t>SET</a:t>
            </a:r>
            <a:r>
              <a:rPr lang="en-US" altLang="ko-KR" sz="1800" dirty="0"/>
              <a:t>       </a:t>
            </a:r>
            <a:r>
              <a:rPr lang="en-US" altLang="ko-KR" sz="1800" dirty="0" err="1"/>
              <a:t>Total_sal</a:t>
            </a:r>
            <a:r>
              <a:rPr lang="en-US" altLang="ko-KR" sz="1800" dirty="0"/>
              <a:t>=100000          </a:t>
            </a:r>
          </a:p>
          <a:p>
            <a:pPr marL="457200" lvl="1" indent="0">
              <a:lnSpc>
                <a:spcPct val="150000"/>
              </a:lnSpc>
              <a:spcBef>
                <a:spcPct val="0"/>
              </a:spcBef>
              <a:buFont typeface="Arial" panose="020B0604020202020204" pitchFamily="34" charset="0"/>
              <a:buNone/>
              <a:defRPr/>
            </a:pPr>
            <a:r>
              <a:rPr lang="en-US" altLang="ko-KR" sz="1800" dirty="0"/>
              <a:t>   </a:t>
            </a:r>
            <a:r>
              <a:rPr lang="en-US" altLang="ko-KR" sz="1800" b="1" dirty="0"/>
              <a:t>WHERE</a:t>
            </a:r>
            <a:r>
              <a:rPr lang="en-US" altLang="ko-KR" sz="1800" dirty="0"/>
              <a:t>  </a:t>
            </a:r>
            <a:r>
              <a:rPr lang="en-US" altLang="ko-KR" sz="1800" dirty="0" err="1"/>
              <a:t>Dname</a:t>
            </a:r>
            <a:r>
              <a:rPr lang="en-US" altLang="ko-KR" sz="1800" dirty="0"/>
              <a:t> = 'Sales';</a:t>
            </a:r>
            <a:endParaRPr lang="ko-KR" altLang="en-US" sz="1800" dirty="0"/>
          </a:p>
          <a:p>
            <a:pPr marL="457200" lvl="1" indent="0">
              <a:lnSpc>
                <a:spcPct val="150000"/>
              </a:lnSpc>
              <a:spcBef>
                <a:spcPct val="0"/>
              </a:spcBef>
              <a:buFont typeface="Arial" panose="020B0604020202020204" pitchFamily="34" charset="0"/>
              <a:buNone/>
              <a:defRPr/>
            </a:pPr>
            <a:endParaRPr lang="en-US" altLang="ko-KR" sz="1800" dirty="0"/>
          </a:p>
          <a:p>
            <a:pPr marL="457200" lvl="1" indent="0">
              <a:lnSpc>
                <a:spcPct val="150000"/>
              </a:lnSpc>
              <a:spcBef>
                <a:spcPct val="0"/>
              </a:spcBef>
              <a:buFont typeface="Arial" panose="020B0604020202020204" pitchFamily="34" charset="0"/>
              <a:buNone/>
              <a:defRPr/>
            </a:pPr>
            <a:r>
              <a:rPr lang="en-US" altLang="ko-KR" sz="1800" dirty="0"/>
              <a:t>3) For a view involving joins, an update operation may be mapped to update</a:t>
            </a:r>
          </a:p>
          <a:p>
            <a:pPr marL="457200" lvl="1" indent="0">
              <a:lnSpc>
                <a:spcPct val="150000"/>
              </a:lnSpc>
              <a:spcBef>
                <a:spcPct val="0"/>
              </a:spcBef>
              <a:buFont typeface="Arial" panose="020B0604020202020204" pitchFamily="34" charset="0"/>
              <a:buNone/>
              <a:defRPr/>
            </a:pPr>
            <a:r>
              <a:rPr lang="en-US" altLang="ko-KR" sz="1800" dirty="0"/>
              <a:t>   operations on the underlying base relations in multiple ways</a:t>
            </a:r>
          </a:p>
          <a:p>
            <a:pPr marL="457200" lvl="1" indent="0">
              <a:lnSpc>
                <a:spcPct val="140000"/>
              </a:lnSpc>
              <a:spcBef>
                <a:spcPct val="0"/>
              </a:spcBef>
              <a:buFont typeface="Arial" panose="020B0604020202020204" pitchFamily="34" charset="0"/>
              <a:buNone/>
              <a:defRPr/>
            </a:pPr>
            <a:endParaRPr lang="en-US" altLang="ko-KR" sz="2000" dirty="0"/>
          </a:p>
          <a:p>
            <a:pPr lvl="1" algn="just">
              <a:lnSpc>
                <a:spcPct val="130000"/>
              </a:lnSpc>
              <a:spcBef>
                <a:spcPct val="0"/>
              </a:spcBef>
              <a:buFont typeface="Wingdings" pitchFamily="2" charset="2"/>
              <a:buChar char="ü"/>
              <a:defRPr/>
            </a:pPr>
            <a:endParaRPr lang="en-US" altLang="ko-KR" sz="1800" b="1" dirty="0"/>
          </a:p>
        </p:txBody>
      </p:sp>
      <p:sp>
        <p:nvSpPr>
          <p:cNvPr id="7" name="Rectangle 6"/>
          <p:cNvSpPr>
            <a:spLocks noChangeArrowheads="1"/>
          </p:cNvSpPr>
          <p:nvPr/>
        </p:nvSpPr>
        <p:spPr bwMode="auto">
          <a:xfrm>
            <a:off x="381000" y="44450"/>
            <a:ext cx="8382000" cy="86995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7.3.3 View Implementation, View Update, </a:t>
            </a:r>
          </a:p>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and Inline Views</a:t>
            </a:r>
          </a:p>
        </p:txBody>
      </p:sp>
      <p:sp>
        <p:nvSpPr>
          <p:cNvPr id="2" name="TextBox 1"/>
          <p:cNvSpPr txBox="1"/>
          <p:nvPr/>
        </p:nvSpPr>
        <p:spPr>
          <a:xfrm>
            <a:off x="3657600" y="4172064"/>
            <a:ext cx="5486400" cy="1695336"/>
          </a:xfrm>
          <a:prstGeom prst="rect">
            <a:avLst/>
          </a:prstGeom>
          <a:solidFill>
            <a:srgbClr val="EAFFC1">
              <a:alpha val="52000"/>
            </a:srgbClr>
          </a:solidFill>
        </p:spPr>
        <p:txBody>
          <a:bodyPr wrap="square" lIns="0" tIns="36000" rIns="0" bIns="36000" rtlCol="0" anchor="ctr" anchorCtr="0">
            <a:spAutoFit/>
          </a:bodyPr>
          <a:lstStyle/>
          <a:p>
            <a:pPr lvl="1" eaLnBrk="1" hangingPunct="1">
              <a:lnSpc>
                <a:spcPts val="2500"/>
              </a:lnSpc>
              <a:defRPr/>
            </a:pPr>
            <a:r>
              <a:rPr lang="en-US" altLang="ko-KR" sz="1400" b="1" dirty="0">
                <a:ea typeface="굴림" pitchFamily="50" charset="-127"/>
              </a:rPr>
              <a:t>CREATE VIEW </a:t>
            </a:r>
            <a:r>
              <a:rPr lang="en-US" altLang="ko-KR" sz="1400" dirty="0" err="1">
                <a:ea typeface="굴림" pitchFamily="50" charset="-127"/>
              </a:rPr>
              <a:t>DEPT_INFO</a:t>
            </a:r>
            <a:r>
              <a:rPr lang="en-US" altLang="ko-KR" sz="1400" dirty="0">
                <a:ea typeface="굴림" pitchFamily="50" charset="-127"/>
              </a:rPr>
              <a:t>(</a:t>
            </a:r>
            <a:r>
              <a:rPr lang="en-US" altLang="ko-KR" sz="1400" dirty="0" err="1">
                <a:ea typeface="굴림" pitchFamily="50" charset="-127"/>
              </a:rPr>
              <a:t>Dname</a:t>
            </a:r>
            <a:r>
              <a:rPr lang="en-US" altLang="ko-KR" sz="1400" dirty="0">
                <a:ea typeface="굴림" pitchFamily="50" charset="-127"/>
              </a:rPr>
              <a:t>, </a:t>
            </a:r>
            <a:r>
              <a:rPr lang="en-US" altLang="ko-KR" sz="1400" dirty="0" err="1">
                <a:ea typeface="굴림" pitchFamily="50" charset="-127"/>
              </a:rPr>
              <a:t>No_of_emps</a:t>
            </a:r>
            <a:r>
              <a:rPr lang="en-US" altLang="ko-KR" sz="1400" dirty="0">
                <a:ea typeface="굴림" pitchFamily="50" charset="-127"/>
              </a:rPr>
              <a:t>, </a:t>
            </a:r>
            <a:r>
              <a:rPr lang="en-US" altLang="ko-KR" sz="1400" dirty="0" err="1">
                <a:ea typeface="굴림" pitchFamily="50" charset="-127"/>
              </a:rPr>
              <a:t>Total_sal</a:t>
            </a:r>
            <a:r>
              <a:rPr lang="en-US" altLang="ko-KR" sz="1400" dirty="0">
                <a:ea typeface="굴림" pitchFamily="50" charset="-127"/>
              </a:rPr>
              <a:t>)</a:t>
            </a:r>
          </a:p>
          <a:p>
            <a:pPr lvl="1" eaLnBrk="1" hangingPunct="1">
              <a:lnSpc>
                <a:spcPts val="2500"/>
              </a:lnSpc>
              <a:defRPr/>
            </a:pPr>
            <a:r>
              <a:rPr lang="en-US" altLang="ko-KR" sz="1400" b="1" dirty="0">
                <a:ea typeface="굴림" pitchFamily="50" charset="-127"/>
              </a:rPr>
              <a:t>AS SELECT     </a:t>
            </a:r>
            <a:r>
              <a:rPr lang="en-US" altLang="ko-KR" sz="1400" dirty="0" err="1">
                <a:ea typeface="굴림" pitchFamily="50" charset="-127"/>
              </a:rPr>
              <a:t>Dname</a:t>
            </a:r>
            <a:r>
              <a:rPr lang="en-US" altLang="ko-KR" sz="1400" dirty="0">
                <a:ea typeface="굴림" pitchFamily="50" charset="-127"/>
              </a:rPr>
              <a:t>, </a:t>
            </a:r>
            <a:r>
              <a:rPr lang="en-US" altLang="ko-KR" sz="1400" b="1" dirty="0">
                <a:ea typeface="굴림" pitchFamily="50" charset="-127"/>
              </a:rPr>
              <a:t>COUNT</a:t>
            </a:r>
            <a:r>
              <a:rPr lang="en-US" altLang="ko-KR" sz="1400" dirty="0">
                <a:ea typeface="굴림" pitchFamily="50" charset="-127"/>
              </a:rPr>
              <a:t>(*), </a:t>
            </a:r>
            <a:r>
              <a:rPr lang="en-US" altLang="ko-KR" sz="1400" b="1" dirty="0">
                <a:ea typeface="굴림" pitchFamily="50" charset="-127"/>
              </a:rPr>
              <a:t>SUM</a:t>
            </a:r>
            <a:r>
              <a:rPr lang="en-US" altLang="ko-KR" sz="1400" dirty="0">
                <a:ea typeface="굴림" pitchFamily="50" charset="-127"/>
              </a:rPr>
              <a:t>(Salary)</a:t>
            </a:r>
          </a:p>
          <a:p>
            <a:pPr lvl="1" eaLnBrk="1" hangingPunct="1">
              <a:lnSpc>
                <a:spcPts val="2500"/>
              </a:lnSpc>
              <a:defRPr/>
            </a:pPr>
            <a:r>
              <a:rPr lang="en-US" altLang="ko-KR" sz="1400" b="1" dirty="0">
                <a:ea typeface="굴림" pitchFamily="50" charset="-127"/>
              </a:rPr>
              <a:t>FROM </a:t>
            </a:r>
            <a:r>
              <a:rPr lang="en-US" altLang="ko-KR" sz="1400" dirty="0">
                <a:ea typeface="굴림" pitchFamily="50" charset="-127"/>
              </a:rPr>
              <a:t>              </a:t>
            </a:r>
            <a:r>
              <a:rPr lang="en-US" altLang="ko-KR" sz="1400" dirty="0" err="1">
                <a:ea typeface="굴림" pitchFamily="50" charset="-127"/>
              </a:rPr>
              <a:t>EMP</a:t>
            </a:r>
            <a:r>
              <a:rPr lang="en-US" altLang="ko-KR" sz="1400" dirty="0">
                <a:ea typeface="굴림" pitchFamily="50" charset="-127"/>
              </a:rPr>
              <a:t>, </a:t>
            </a:r>
            <a:r>
              <a:rPr lang="en-US" altLang="ko-KR" sz="1400" dirty="0" err="1">
                <a:ea typeface="굴림" pitchFamily="50" charset="-127"/>
              </a:rPr>
              <a:t>DEPT</a:t>
            </a:r>
            <a:r>
              <a:rPr lang="en-US" altLang="ko-KR" sz="1400" dirty="0">
                <a:ea typeface="굴림" pitchFamily="50" charset="-127"/>
              </a:rPr>
              <a:t>                                          </a:t>
            </a:r>
          </a:p>
          <a:p>
            <a:pPr lvl="1" eaLnBrk="1" hangingPunct="1">
              <a:lnSpc>
                <a:spcPts val="2500"/>
              </a:lnSpc>
              <a:defRPr/>
            </a:pPr>
            <a:r>
              <a:rPr lang="en-US" altLang="ko-KR" sz="1400" b="1" dirty="0">
                <a:ea typeface="굴림" pitchFamily="50" charset="-127"/>
              </a:rPr>
              <a:t>WHERE  </a:t>
            </a:r>
            <a:r>
              <a:rPr lang="en-US" altLang="ko-KR" sz="1400" dirty="0">
                <a:ea typeface="굴림" pitchFamily="50" charset="-127"/>
              </a:rPr>
              <a:t>          </a:t>
            </a:r>
            <a:r>
              <a:rPr lang="en-US" altLang="ko-KR" sz="1400" dirty="0" err="1">
                <a:ea typeface="굴림" pitchFamily="50" charset="-127"/>
              </a:rPr>
              <a:t>Dno</a:t>
            </a:r>
            <a:r>
              <a:rPr lang="en-US" altLang="ko-KR" sz="1400" dirty="0">
                <a:ea typeface="굴림" pitchFamily="50" charset="-127"/>
              </a:rPr>
              <a:t>=</a:t>
            </a:r>
            <a:r>
              <a:rPr lang="en-US" altLang="ko-KR" sz="1400" dirty="0" err="1">
                <a:ea typeface="굴림" pitchFamily="50" charset="-127"/>
              </a:rPr>
              <a:t>Dnumber</a:t>
            </a:r>
            <a:endParaRPr lang="en-US" altLang="ko-KR" sz="1400" dirty="0">
              <a:ea typeface="굴림" pitchFamily="50" charset="-127"/>
            </a:endParaRPr>
          </a:p>
          <a:p>
            <a:pPr lvl="1" eaLnBrk="1" hangingPunct="1">
              <a:lnSpc>
                <a:spcPts val="2500"/>
              </a:lnSpc>
              <a:defRPr/>
            </a:pPr>
            <a:r>
              <a:rPr lang="en-US" altLang="ko-KR" sz="1400" b="1" dirty="0">
                <a:ea typeface="굴림" pitchFamily="50" charset="-127"/>
              </a:rPr>
              <a:t>GROUP BY       </a:t>
            </a:r>
            <a:r>
              <a:rPr lang="en-US" altLang="ko-KR" sz="1400" dirty="0" err="1">
                <a:ea typeface="굴림" pitchFamily="50" charset="-127"/>
              </a:rPr>
              <a:t>Dname</a:t>
            </a:r>
            <a:r>
              <a:rPr lang="en-US" altLang="ko-KR" sz="1400" dirty="0">
                <a:ea typeface="굴림" pitchFamily="50" charset="-127"/>
              </a:rPr>
              <a:t>;</a:t>
            </a:r>
            <a:endParaRPr lang="ko-KR" altLang="ko-KR" sz="1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2"/>
          <p:cNvSpPr>
            <a:spLocks noGrp="1"/>
          </p:cNvSpPr>
          <p:nvPr>
            <p:ph idx="1"/>
          </p:nvPr>
        </p:nvSpPr>
        <p:spPr>
          <a:xfrm>
            <a:off x="76200" y="990600"/>
            <a:ext cx="9144000" cy="5943600"/>
          </a:xfrm>
        </p:spPr>
        <p:txBody>
          <a:bodyPr/>
          <a:lstStyle/>
          <a:p>
            <a:pPr eaLnBrk="1" hangingPunct="1">
              <a:defRPr/>
            </a:pPr>
            <a:r>
              <a:rPr lang="en-US" altLang="ko-KR" sz="2000" b="1" dirty="0">
                <a:ea typeface="굴림" pitchFamily="50" charset="-127"/>
              </a:rPr>
              <a:t>In summary, we can make the following observations</a:t>
            </a:r>
          </a:p>
          <a:p>
            <a:pPr marL="457200" indent="-457200" eaLnBrk="1" hangingPunct="1">
              <a:buFont typeface="+mj-lt"/>
              <a:buAutoNum type="arabicPeriod"/>
              <a:defRPr/>
            </a:pPr>
            <a:r>
              <a:rPr lang="en-US" altLang="ko-KR" sz="1800" dirty="0">
                <a:ea typeface="굴림" pitchFamily="50" charset="-127"/>
              </a:rPr>
              <a:t>A view with a single defining table is updatable</a:t>
            </a:r>
          </a:p>
          <a:p>
            <a:pPr lvl="1" eaLnBrk="1" hangingPunct="1">
              <a:defRPr/>
            </a:pPr>
            <a:r>
              <a:rPr lang="en-US" altLang="ko-KR" sz="1800" dirty="0">
                <a:ea typeface="굴림" pitchFamily="50" charset="-127"/>
              </a:rPr>
              <a:t>If the view attributes contain the primary key of the base relation</a:t>
            </a:r>
          </a:p>
          <a:p>
            <a:pPr lvl="1" eaLnBrk="1" hangingPunct="1">
              <a:defRPr/>
            </a:pPr>
            <a:r>
              <a:rPr lang="en-US" altLang="ko-KR" sz="1800" dirty="0">
                <a:ea typeface="굴림" pitchFamily="50" charset="-127"/>
              </a:rPr>
              <a:t>All attributes with the NOT NULL constraint but have default values specified</a:t>
            </a:r>
          </a:p>
          <a:p>
            <a:pPr marL="457200" indent="-457200" eaLnBrk="1" hangingPunct="1">
              <a:buFont typeface="+mj-lt"/>
              <a:buAutoNum type="arabicPeriod"/>
              <a:defRPr/>
            </a:pPr>
            <a:r>
              <a:rPr lang="en-US" altLang="ko-KR" sz="1800" spc="-20" dirty="0">
                <a:ea typeface="굴림" pitchFamily="50" charset="-127"/>
              </a:rPr>
              <a:t>Views defined using grouping and aggregate functions are not updatable</a:t>
            </a:r>
          </a:p>
          <a:p>
            <a:pPr marL="457200" indent="-457200" eaLnBrk="1" hangingPunct="1">
              <a:buFont typeface="+mj-lt"/>
              <a:buAutoNum type="arabicPeriod"/>
              <a:defRPr/>
            </a:pPr>
            <a:r>
              <a:rPr lang="en-US" altLang="ko-KR" sz="1800" dirty="0">
                <a:ea typeface="굴림" pitchFamily="50" charset="-127"/>
              </a:rPr>
              <a:t>Views defined on multiple tables using joins are generally not updatable</a:t>
            </a:r>
          </a:p>
          <a:p>
            <a:pPr lvl="1" eaLnBrk="1" hangingPunct="1">
              <a:defRPr/>
            </a:pPr>
            <a:endParaRPr lang="en-US" altLang="ko-KR" sz="1800" b="1" dirty="0">
              <a:ea typeface="굴림" pitchFamily="50" charset="-127"/>
            </a:endParaRPr>
          </a:p>
          <a:p>
            <a:pPr eaLnBrk="1" hangingPunct="1">
              <a:defRPr/>
            </a:pPr>
            <a:endParaRPr lang="en-US" altLang="ko-KR" sz="2200" b="1" dirty="0">
              <a:ea typeface="굴림" pitchFamily="50" charset="-127"/>
            </a:endParaRPr>
          </a:p>
          <a:p>
            <a:pPr eaLnBrk="1" hangingPunct="1">
              <a:defRPr/>
            </a:pPr>
            <a:endParaRPr lang="en-US" altLang="ko-KR" sz="2200" b="1" dirty="0">
              <a:ea typeface="굴림" pitchFamily="50" charset="-127"/>
            </a:endParaRPr>
          </a:p>
          <a:p>
            <a:pPr eaLnBrk="1" hangingPunct="1">
              <a:defRPr/>
            </a:pPr>
            <a:endParaRPr lang="en-US" altLang="ko-KR" sz="2200" b="1" dirty="0">
              <a:ea typeface="굴림" pitchFamily="50" charset="-127"/>
            </a:endParaRPr>
          </a:p>
          <a:p>
            <a:pPr eaLnBrk="1" hangingPunct="1">
              <a:defRPr/>
            </a:pPr>
            <a:r>
              <a:rPr lang="en-US" altLang="ko-KR" sz="2000" b="1" dirty="0">
                <a:ea typeface="굴림" pitchFamily="50" charset="-127"/>
              </a:rPr>
              <a:t>Inline view</a:t>
            </a:r>
          </a:p>
          <a:p>
            <a:pPr lvl="1" eaLnBrk="1" hangingPunct="1">
              <a:defRPr/>
            </a:pPr>
            <a:r>
              <a:rPr lang="en-US" altLang="ko-KR" sz="1800" dirty="0">
                <a:ea typeface="굴림" pitchFamily="50" charset="-127"/>
              </a:rPr>
              <a:t>It is possible to define a view in the FROM clause of an SQL query</a:t>
            </a:r>
          </a:p>
          <a:p>
            <a:pPr lvl="1" eaLnBrk="1" hangingPunct="1">
              <a:lnSpc>
                <a:spcPts val="2000"/>
              </a:lnSpc>
              <a:defRPr/>
            </a:pPr>
            <a:r>
              <a:rPr lang="en-US" altLang="ko-KR" sz="1800" b="1" dirty="0"/>
              <a:t> SELECT</a:t>
            </a:r>
            <a:r>
              <a:rPr lang="en-US" altLang="ko-KR" sz="1800" dirty="0"/>
              <a:t> </a:t>
            </a:r>
            <a:r>
              <a:rPr lang="en-US" altLang="ko-KR" sz="1800" dirty="0" err="1"/>
              <a:t>Pname</a:t>
            </a:r>
            <a:endParaRPr lang="en-US" altLang="ko-KR" sz="1800" dirty="0"/>
          </a:p>
          <a:p>
            <a:pPr marL="457200" lvl="1" indent="0" eaLnBrk="1" hangingPunct="1">
              <a:lnSpc>
                <a:spcPts val="2000"/>
              </a:lnSpc>
              <a:buNone/>
              <a:defRPr/>
            </a:pPr>
            <a:r>
              <a:rPr lang="en-US" altLang="ko-KR" sz="1800" dirty="0"/>
              <a:t>     </a:t>
            </a:r>
            <a:r>
              <a:rPr lang="en-US" altLang="ko-KR" sz="1800" b="1" dirty="0"/>
              <a:t>FROM  </a:t>
            </a:r>
            <a:r>
              <a:rPr lang="en-US" altLang="ko-KR" sz="1800" dirty="0"/>
              <a:t>Producer, (</a:t>
            </a:r>
            <a:r>
              <a:rPr lang="en-US" altLang="ko-KR" sz="1800" b="1" dirty="0"/>
              <a:t>SELECT</a:t>
            </a:r>
            <a:r>
              <a:rPr lang="en-US" altLang="ko-KR" sz="1800" dirty="0"/>
              <a:t> </a:t>
            </a:r>
            <a:r>
              <a:rPr lang="en-US" altLang="ko-KR" sz="1800" dirty="0" err="1"/>
              <a:t>producerID</a:t>
            </a:r>
            <a:r>
              <a:rPr lang="en-US" altLang="ko-KR" sz="1800" dirty="0"/>
              <a:t> </a:t>
            </a:r>
            <a:r>
              <a:rPr lang="en-US" altLang="ko-KR" sz="1800" b="1" dirty="0"/>
              <a:t>FROM</a:t>
            </a:r>
            <a:r>
              <a:rPr lang="en-US" altLang="ko-KR" sz="1800" dirty="0"/>
              <a:t>  </a:t>
            </a:r>
            <a:r>
              <a:rPr lang="en-US" altLang="ko-KR" sz="1800" dirty="0" err="1"/>
              <a:t>StarsIn</a:t>
            </a:r>
            <a:r>
              <a:rPr lang="en-US" altLang="ko-KR" sz="1800" dirty="0"/>
              <a:t>, Movie</a:t>
            </a:r>
          </a:p>
          <a:p>
            <a:pPr marL="457200" lvl="1" indent="0" eaLnBrk="1" hangingPunct="1">
              <a:lnSpc>
                <a:spcPts val="2000"/>
              </a:lnSpc>
              <a:buNone/>
              <a:defRPr/>
            </a:pPr>
            <a:r>
              <a:rPr lang="en-US" altLang="ko-KR" sz="1800" dirty="0"/>
              <a:t>                             </a:t>
            </a:r>
            <a:r>
              <a:rPr lang="en-US" altLang="ko-KR" sz="1800" b="1" dirty="0"/>
              <a:t>WHERE</a:t>
            </a:r>
            <a:r>
              <a:rPr lang="en-US" altLang="ko-KR" sz="1800" dirty="0"/>
              <a:t> </a:t>
            </a:r>
            <a:r>
              <a:rPr lang="en-US" altLang="ko-KR" sz="1800" dirty="0" err="1">
                <a:solidFill>
                  <a:srgbClr val="3333FF"/>
                </a:solidFill>
              </a:rPr>
              <a:t>movieTitle</a:t>
            </a:r>
            <a:r>
              <a:rPr lang="en-US" altLang="ko-KR" sz="1800" dirty="0">
                <a:solidFill>
                  <a:srgbClr val="3333FF"/>
                </a:solidFill>
              </a:rPr>
              <a:t>=title</a:t>
            </a:r>
            <a:r>
              <a:rPr lang="en-US" altLang="ko-KR" sz="1800" dirty="0"/>
              <a:t> </a:t>
            </a:r>
            <a:r>
              <a:rPr lang="en-US" altLang="ko-KR" sz="1800" b="1" dirty="0"/>
              <a:t>AND </a:t>
            </a:r>
            <a:r>
              <a:rPr lang="en-US" altLang="ko-KR" sz="1800" dirty="0" err="1">
                <a:solidFill>
                  <a:srgbClr val="3333FF"/>
                </a:solidFill>
              </a:rPr>
              <a:t>movieYear</a:t>
            </a:r>
            <a:r>
              <a:rPr lang="en-US" altLang="ko-KR" sz="1800" dirty="0">
                <a:solidFill>
                  <a:srgbClr val="3333FF"/>
                </a:solidFill>
              </a:rPr>
              <a:t>=year</a:t>
            </a:r>
            <a:r>
              <a:rPr lang="en-US" altLang="ko-KR" sz="1800" dirty="0"/>
              <a:t> </a:t>
            </a:r>
            <a:r>
              <a:rPr lang="en-US" altLang="ko-KR" sz="1800" b="1" dirty="0"/>
              <a:t>AND</a:t>
            </a:r>
          </a:p>
          <a:p>
            <a:pPr marL="457200" lvl="1" indent="0" eaLnBrk="1" hangingPunct="1">
              <a:lnSpc>
                <a:spcPts val="2000"/>
              </a:lnSpc>
              <a:buNone/>
              <a:defRPr/>
            </a:pPr>
            <a:r>
              <a:rPr lang="en-US" altLang="ko-KR" sz="1800" dirty="0"/>
              <a:t>                                        </a:t>
            </a:r>
            <a:r>
              <a:rPr lang="en-US" altLang="ko-KR" sz="1800" dirty="0" err="1">
                <a:solidFill>
                  <a:srgbClr val="FF0000"/>
                </a:solidFill>
              </a:rPr>
              <a:t>starname</a:t>
            </a:r>
            <a:r>
              <a:rPr lang="en-US" altLang="ko-KR" sz="1800" dirty="0">
                <a:solidFill>
                  <a:srgbClr val="FF0000"/>
                </a:solidFill>
              </a:rPr>
              <a:t>=‘Tom Cruise'</a:t>
            </a:r>
            <a:r>
              <a:rPr lang="en-US" altLang="ko-KR" sz="1800" dirty="0"/>
              <a:t>) </a:t>
            </a:r>
            <a:r>
              <a:rPr lang="en-US" altLang="ko-KR" sz="1800" dirty="0" err="1"/>
              <a:t>PIDforTom</a:t>
            </a:r>
            <a:endParaRPr lang="en-US" altLang="ko-KR" sz="1800" dirty="0"/>
          </a:p>
          <a:p>
            <a:pPr marL="457200" lvl="1" indent="0" eaLnBrk="1" hangingPunct="1">
              <a:lnSpc>
                <a:spcPts val="2000"/>
              </a:lnSpc>
              <a:buNone/>
              <a:defRPr/>
            </a:pPr>
            <a:r>
              <a:rPr lang="en-US" altLang="ko-KR" sz="1800" dirty="0"/>
              <a:t>     </a:t>
            </a:r>
            <a:r>
              <a:rPr lang="en-US" altLang="ko-KR" sz="1800" b="1" dirty="0"/>
              <a:t>WHERE</a:t>
            </a:r>
            <a:r>
              <a:rPr lang="en-US" altLang="ko-KR" sz="1800" dirty="0"/>
              <a:t> </a:t>
            </a:r>
            <a:r>
              <a:rPr lang="en-US" altLang="ko-KR" sz="1800" dirty="0" err="1">
                <a:solidFill>
                  <a:srgbClr val="3333FF"/>
                </a:solidFill>
              </a:rPr>
              <a:t>PIDforTom.producerID</a:t>
            </a:r>
            <a:r>
              <a:rPr lang="en-US" altLang="ko-KR" sz="1800" dirty="0">
                <a:solidFill>
                  <a:srgbClr val="3333FF"/>
                </a:solidFill>
              </a:rPr>
              <a:t>=PID</a:t>
            </a:r>
            <a:r>
              <a:rPr lang="en-US" altLang="ko-KR" sz="1800" dirty="0"/>
              <a:t>;</a:t>
            </a:r>
            <a:endParaRPr lang="en-US" altLang="ko-KR" sz="1800" dirty="0">
              <a:ea typeface="굴림" pitchFamily="50" charset="-127"/>
            </a:endParaRPr>
          </a:p>
          <a:p>
            <a:pPr lvl="1" eaLnBrk="1" hangingPunct="1">
              <a:defRPr/>
            </a:pPr>
            <a:endParaRPr lang="en-US" altLang="ko-KR" sz="2000" dirty="0">
              <a:ea typeface="굴림" pitchFamily="50" charset="-127"/>
            </a:endParaRPr>
          </a:p>
        </p:txBody>
      </p:sp>
      <p:sp>
        <p:nvSpPr>
          <p:cNvPr id="4" name="Rectangle 6"/>
          <p:cNvSpPr>
            <a:spLocks noChangeArrowheads="1"/>
          </p:cNvSpPr>
          <p:nvPr/>
        </p:nvSpPr>
        <p:spPr bwMode="auto">
          <a:xfrm>
            <a:off x="381000" y="44450"/>
            <a:ext cx="8382000" cy="86995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7.3.3 View Implementation, View Update, </a:t>
            </a:r>
          </a:p>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and Inline Views</a:t>
            </a:r>
          </a:p>
        </p:txBody>
      </p:sp>
      <p:pic>
        <p:nvPicPr>
          <p:cNvPr id="604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7640" y="3048000"/>
            <a:ext cx="5645150" cy="158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38100" y="914400"/>
            <a:ext cx="9067800" cy="5899150"/>
          </a:xfrm>
        </p:spPr>
        <p:txBody>
          <a:bodyPr>
            <a:normAutofit lnSpcReduction="10000"/>
          </a:bodyPr>
          <a:lstStyle/>
          <a:p>
            <a:pPr eaLnBrk="1" hangingPunct="1">
              <a:defRPr/>
            </a:pPr>
            <a:r>
              <a:rPr lang="en-US" altLang="ko-KR" sz="2000" b="1" dirty="0">
                <a:ea typeface="굴림" pitchFamily="50" charset="-127"/>
              </a:rPr>
              <a:t>Schema evolution commands </a:t>
            </a:r>
          </a:p>
          <a:p>
            <a:pPr lvl="1" eaLnBrk="1" hangingPunct="1">
              <a:defRPr/>
            </a:pPr>
            <a:r>
              <a:rPr lang="en-US" altLang="ko-KR" sz="1800" dirty="0">
                <a:ea typeface="굴림" pitchFamily="50" charset="-127"/>
              </a:rPr>
              <a:t>Can be done while the database is operational </a:t>
            </a:r>
          </a:p>
          <a:p>
            <a:pPr lvl="1" eaLnBrk="1" hangingPunct="1">
              <a:defRPr/>
            </a:pPr>
            <a:r>
              <a:rPr lang="en-US" altLang="ko-KR" sz="1800" dirty="0">
                <a:ea typeface="굴림" pitchFamily="50" charset="-127"/>
              </a:rPr>
              <a:t>Does not require recompilation of the database schema</a:t>
            </a:r>
          </a:p>
          <a:p>
            <a:pPr eaLnBrk="1" hangingPunct="1">
              <a:defRPr/>
            </a:pPr>
            <a:r>
              <a:rPr lang="en-US" altLang="ko-KR" sz="2000" b="1" dirty="0">
                <a:ea typeface="굴림" pitchFamily="50" charset="-127"/>
              </a:rPr>
              <a:t>DROP command </a:t>
            </a:r>
          </a:p>
          <a:p>
            <a:pPr lvl="1" eaLnBrk="1" hangingPunct="1">
              <a:defRPr/>
            </a:pPr>
            <a:r>
              <a:rPr lang="en-US" altLang="ko-KR" sz="1800" dirty="0">
                <a:ea typeface="굴림" pitchFamily="50" charset="-127"/>
              </a:rPr>
              <a:t>Used to drop named schema elements, such as tables, domains, or constraint</a:t>
            </a:r>
          </a:p>
          <a:p>
            <a:pPr lvl="1" eaLnBrk="1" hangingPunct="1">
              <a:defRPr/>
            </a:pPr>
            <a:r>
              <a:rPr lang="en-US" altLang="ko-KR" sz="1800" dirty="0">
                <a:ea typeface="굴림" pitchFamily="50" charset="-127"/>
              </a:rPr>
              <a:t>Drop behavior options: CASCADE or RESTRICT</a:t>
            </a:r>
          </a:p>
          <a:p>
            <a:pPr lvl="2" eaLnBrk="1" hangingPunct="1">
              <a:defRPr/>
            </a:pPr>
            <a:r>
              <a:rPr lang="en-US" altLang="ko-KR" sz="1700" dirty="0">
                <a:ea typeface="굴림" pitchFamily="50" charset="-127"/>
              </a:rPr>
              <a:t>Ex: </a:t>
            </a:r>
            <a:r>
              <a:rPr lang="en-US" altLang="ko-KR" sz="1700" b="1" dirty="0">
                <a:ea typeface="굴림" pitchFamily="50" charset="-127"/>
              </a:rPr>
              <a:t>DROP SCHEMA </a:t>
            </a:r>
            <a:r>
              <a:rPr lang="en-US" altLang="ko-KR" sz="1700" dirty="0">
                <a:ea typeface="굴림" pitchFamily="50" charset="-127"/>
              </a:rPr>
              <a:t>COMPANY </a:t>
            </a:r>
            <a:r>
              <a:rPr lang="en-US" altLang="ko-KR" sz="1700" b="1" dirty="0">
                <a:ea typeface="굴림" pitchFamily="50" charset="-127"/>
              </a:rPr>
              <a:t>CASCADE</a:t>
            </a:r>
            <a:r>
              <a:rPr lang="en-US" altLang="ko-KR" sz="1700" dirty="0">
                <a:ea typeface="굴림" pitchFamily="50" charset="-127"/>
              </a:rPr>
              <a:t>;</a:t>
            </a:r>
          </a:p>
          <a:p>
            <a:pPr lvl="2" eaLnBrk="1" hangingPunct="1">
              <a:defRPr/>
            </a:pPr>
            <a:r>
              <a:rPr lang="en-US" altLang="ko-KR" sz="1700" dirty="0"/>
              <a:t>Ex: </a:t>
            </a:r>
            <a:r>
              <a:rPr lang="en-US" altLang="ko-KR" sz="1700" b="1" dirty="0"/>
              <a:t>DROP TABLE </a:t>
            </a:r>
            <a:r>
              <a:rPr lang="en-US" altLang="ko-KR" sz="1700" dirty="0"/>
              <a:t>DEPENDENT </a:t>
            </a:r>
            <a:r>
              <a:rPr lang="en-US" altLang="ko-KR" sz="1700" b="1" dirty="0"/>
              <a:t>RESTRICT</a:t>
            </a:r>
            <a:r>
              <a:rPr lang="en-US" altLang="ko-KR" sz="1700" dirty="0"/>
              <a:t>;</a:t>
            </a:r>
            <a:endParaRPr lang="en-US" altLang="ko-KR" sz="1700" dirty="0">
              <a:ea typeface="굴림" pitchFamily="50" charset="-127"/>
            </a:endParaRPr>
          </a:p>
          <a:p>
            <a:pPr eaLnBrk="1" hangingPunct="1">
              <a:defRPr/>
            </a:pPr>
            <a:r>
              <a:rPr lang="en-US" altLang="ko-KR" sz="2000" b="1" dirty="0">
                <a:ea typeface="굴림" pitchFamily="50" charset="-127"/>
              </a:rPr>
              <a:t>Alter table actions include:</a:t>
            </a:r>
          </a:p>
          <a:p>
            <a:pPr lvl="1" eaLnBrk="1" hangingPunct="1">
              <a:defRPr/>
            </a:pPr>
            <a:r>
              <a:rPr lang="en-US" altLang="ko-KR" sz="1800" dirty="0">
                <a:ea typeface="굴림" pitchFamily="50" charset="-127"/>
              </a:rPr>
              <a:t>Adding or dropping a attribute. (CASCADE or RESTRICT for drop)</a:t>
            </a:r>
          </a:p>
          <a:p>
            <a:pPr lvl="2" eaLnBrk="1" hangingPunct="1">
              <a:defRPr/>
            </a:pPr>
            <a:r>
              <a:rPr lang="en-US" altLang="ko-KR" sz="1700" dirty="0">
                <a:ea typeface="굴림" pitchFamily="50" charset="-127"/>
              </a:rPr>
              <a:t>Ex: </a:t>
            </a:r>
            <a:r>
              <a:rPr lang="en-US" altLang="ko-KR" sz="1700" b="1" dirty="0">
                <a:ea typeface="굴림" pitchFamily="50" charset="-127"/>
              </a:rPr>
              <a:t>ALTER TABLE </a:t>
            </a:r>
            <a:r>
              <a:rPr lang="en-US" altLang="ko-KR" sz="1700" dirty="0">
                <a:ea typeface="굴림" pitchFamily="50" charset="-127"/>
              </a:rPr>
              <a:t>EMP </a:t>
            </a:r>
          </a:p>
          <a:p>
            <a:pPr marL="914400" lvl="2" indent="0" eaLnBrk="1" hangingPunct="1">
              <a:buFont typeface="Arial" panose="020B0604020202020204" pitchFamily="34" charset="0"/>
              <a:buNone/>
              <a:defRPr/>
            </a:pPr>
            <a:r>
              <a:rPr lang="en-US" altLang="ko-KR" sz="1700" b="1" dirty="0">
                <a:ea typeface="굴림" pitchFamily="50" charset="-127"/>
              </a:rPr>
              <a:t>        ADD</a:t>
            </a:r>
            <a:r>
              <a:rPr lang="en-US" altLang="ko-KR" sz="1700" dirty="0">
                <a:ea typeface="굴림" pitchFamily="50" charset="-127"/>
              </a:rPr>
              <a:t> </a:t>
            </a:r>
            <a:r>
              <a:rPr lang="en-US" altLang="ko-KR" sz="1700" b="1" dirty="0">
                <a:ea typeface="굴림" pitchFamily="50" charset="-127"/>
              </a:rPr>
              <a:t>COLUMN</a:t>
            </a:r>
            <a:r>
              <a:rPr lang="en-US" altLang="ko-KR" sz="1700" dirty="0">
                <a:ea typeface="굴림" pitchFamily="50" charset="-127"/>
              </a:rPr>
              <a:t> Job </a:t>
            </a:r>
            <a:r>
              <a:rPr lang="en-US" altLang="ko-KR" sz="1700" dirty="0" err="1">
                <a:ea typeface="굴림" pitchFamily="50" charset="-127"/>
              </a:rPr>
              <a:t>VARCHAR</a:t>
            </a:r>
            <a:r>
              <a:rPr lang="en-US" altLang="ko-KR" sz="1700" dirty="0">
                <a:ea typeface="굴림" pitchFamily="50" charset="-127"/>
              </a:rPr>
              <a:t>(12);</a:t>
            </a:r>
          </a:p>
          <a:p>
            <a:pPr lvl="1" eaLnBrk="1" hangingPunct="1">
              <a:defRPr/>
            </a:pPr>
            <a:r>
              <a:rPr lang="en-US" altLang="ko-KR" sz="1800" dirty="0">
                <a:ea typeface="굴림" pitchFamily="50" charset="-127"/>
              </a:rPr>
              <a:t>Changing a column definition</a:t>
            </a:r>
          </a:p>
          <a:p>
            <a:pPr lvl="2" eaLnBrk="1" hangingPunct="1">
              <a:defRPr/>
            </a:pPr>
            <a:r>
              <a:rPr lang="en-US" altLang="ko-KR" sz="1700" dirty="0">
                <a:ea typeface="굴림" pitchFamily="50" charset="-127"/>
              </a:rPr>
              <a:t>Ex: </a:t>
            </a:r>
            <a:r>
              <a:rPr lang="en-US" altLang="ko-KR" sz="1700" b="1" dirty="0"/>
              <a:t>ALTER TABLE </a:t>
            </a:r>
            <a:r>
              <a:rPr lang="en-US" altLang="ko-KR" sz="1700" dirty="0"/>
              <a:t>DEPARTMENT </a:t>
            </a:r>
            <a:r>
              <a:rPr lang="en-US" altLang="ko-KR" sz="1700" b="1" dirty="0"/>
              <a:t>ALTER COLUMN </a:t>
            </a:r>
            <a:r>
              <a:rPr lang="en-US" altLang="ko-KR" sz="1700" dirty="0" err="1"/>
              <a:t>Mgr_ssn</a:t>
            </a:r>
            <a:endParaRPr lang="en-US" altLang="ko-KR" sz="1700" dirty="0"/>
          </a:p>
          <a:p>
            <a:pPr marL="0" indent="0">
              <a:buFont typeface="Arial" panose="020B0604020202020204" pitchFamily="34" charset="0"/>
              <a:buNone/>
              <a:defRPr/>
            </a:pPr>
            <a:r>
              <a:rPr lang="en-US" altLang="ko-KR" sz="1700" b="1" dirty="0"/>
              <a:t>                   SET DEFAULT </a:t>
            </a:r>
            <a:r>
              <a:rPr lang="en-US" altLang="ko-KR" sz="1700" dirty="0"/>
              <a:t>‘3344555’;</a:t>
            </a:r>
            <a:endParaRPr lang="en-US" altLang="ko-KR" sz="1400" dirty="0">
              <a:ea typeface="굴림" pitchFamily="50" charset="-127"/>
            </a:endParaRPr>
          </a:p>
          <a:p>
            <a:pPr eaLnBrk="1" hangingPunct="1">
              <a:defRPr/>
            </a:pPr>
            <a:r>
              <a:rPr lang="en-US" altLang="ko-KR" sz="2000" b="1" dirty="0">
                <a:ea typeface="굴림" pitchFamily="50" charset="-127"/>
              </a:rPr>
              <a:t>Change constraints specified on a table </a:t>
            </a:r>
          </a:p>
          <a:p>
            <a:pPr lvl="1" eaLnBrk="1" hangingPunct="1">
              <a:defRPr/>
            </a:pPr>
            <a:r>
              <a:rPr lang="en-US" altLang="ko-KR" sz="1800" dirty="0">
                <a:ea typeface="굴림" pitchFamily="50" charset="-127"/>
              </a:rPr>
              <a:t>Add or drop a named constraint</a:t>
            </a:r>
          </a:p>
          <a:p>
            <a:pPr lvl="2" eaLnBrk="1" hangingPunct="1">
              <a:defRPr/>
            </a:pPr>
            <a:r>
              <a:rPr lang="en-US" altLang="ko-KR" sz="1700" dirty="0">
                <a:ea typeface="굴림" pitchFamily="50" charset="-127"/>
              </a:rPr>
              <a:t>Ex: </a:t>
            </a:r>
            <a:r>
              <a:rPr lang="en-US" altLang="ko-KR" sz="1700" b="1" dirty="0">
                <a:ea typeface="굴림" pitchFamily="50" charset="-127"/>
              </a:rPr>
              <a:t>ALTER TABLE </a:t>
            </a:r>
            <a:r>
              <a:rPr lang="en-US" altLang="ko-KR" sz="1700" dirty="0">
                <a:ea typeface="굴림" pitchFamily="50" charset="-127"/>
              </a:rPr>
              <a:t>EMPLOYEE</a:t>
            </a:r>
          </a:p>
          <a:p>
            <a:pPr marL="457200" lvl="1" indent="0" eaLnBrk="1" hangingPunct="1">
              <a:buFont typeface="Arial" panose="020B0604020202020204" pitchFamily="34" charset="0"/>
              <a:buNone/>
              <a:defRPr/>
            </a:pPr>
            <a:r>
              <a:rPr lang="en-US" altLang="ko-KR" sz="1700" dirty="0">
                <a:ea typeface="굴림" pitchFamily="50" charset="-127"/>
              </a:rPr>
              <a:t>             </a:t>
            </a:r>
            <a:r>
              <a:rPr lang="en-US" altLang="ko-KR" sz="1700" b="1" dirty="0">
                <a:ea typeface="굴림" pitchFamily="50" charset="-127"/>
              </a:rPr>
              <a:t>DROP CONSTRAINT </a:t>
            </a:r>
            <a:r>
              <a:rPr lang="en-US" altLang="ko-KR" sz="1700" u="sng" dirty="0">
                <a:ea typeface="굴림" pitchFamily="50" charset="-127"/>
              </a:rPr>
              <a:t>EMPSUPERFK</a:t>
            </a:r>
            <a:r>
              <a:rPr lang="en-US" altLang="ko-KR" sz="1700" dirty="0">
                <a:ea typeface="굴림" pitchFamily="50" charset="-127"/>
              </a:rPr>
              <a:t> CASCDE;</a:t>
            </a:r>
          </a:p>
          <a:p>
            <a:pPr lvl="1" eaLnBrk="1" hangingPunct="1">
              <a:defRPr/>
            </a:pPr>
            <a:endParaRPr lang="en-US" altLang="ko-KR" sz="1800" dirty="0">
              <a:ea typeface="굴림" pitchFamily="50" charset="-127"/>
            </a:endParaRPr>
          </a:p>
          <a:p>
            <a:pPr lvl="1" eaLnBrk="1" hangingPunct="1">
              <a:defRPr/>
            </a:pPr>
            <a:endParaRPr lang="en-US" altLang="ko-KR" sz="1800" dirty="0">
              <a:ea typeface="굴림" pitchFamily="50" charset="-127"/>
            </a:endParaRPr>
          </a:p>
        </p:txBody>
      </p:sp>
      <p:sp>
        <p:nvSpPr>
          <p:cNvPr id="4" name="Rectangle 6"/>
          <p:cNvSpPr>
            <a:spLocks noChangeArrowheads="1"/>
          </p:cNvSpPr>
          <p:nvPr/>
        </p:nvSpPr>
        <p:spPr bwMode="auto">
          <a:xfrm>
            <a:off x="381000" y="44450"/>
            <a:ext cx="8382000" cy="6858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7.4 Schema Change Statements in SQL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Content Placeholder 2"/>
          <p:cNvSpPr>
            <a:spLocks noGrp="1"/>
          </p:cNvSpPr>
          <p:nvPr>
            <p:ph idx="1"/>
          </p:nvPr>
        </p:nvSpPr>
        <p:spPr>
          <a:xfrm>
            <a:off x="0" y="1219200"/>
            <a:ext cx="9220200" cy="4678363"/>
          </a:xfrm>
        </p:spPr>
        <p:txBody>
          <a:bodyPr/>
          <a:lstStyle/>
          <a:p>
            <a:pPr eaLnBrk="1" hangingPunct="1"/>
            <a:r>
              <a:rPr lang="en-US" altLang="ko-KR" sz="2200" b="1" dirty="0">
                <a:ea typeface="굴림" panose="020B0600000101010101" pitchFamily="50" charset="-127"/>
              </a:rPr>
              <a:t>Complex SQL:</a:t>
            </a:r>
          </a:p>
          <a:p>
            <a:pPr lvl="1" eaLnBrk="1" hangingPunct="1"/>
            <a:r>
              <a:rPr lang="en-US" altLang="ko-KR" sz="2000" dirty="0">
                <a:ea typeface="굴림" panose="020B0600000101010101" pitchFamily="50" charset="-127"/>
              </a:rPr>
              <a:t>Nested queries, joined tables, aggregate functions, grouping</a:t>
            </a:r>
          </a:p>
          <a:p>
            <a:pPr eaLnBrk="1" hangingPunct="1"/>
            <a:endParaRPr lang="en-US" altLang="ko-KR" sz="2200" b="1" dirty="0">
              <a:ea typeface="굴림" panose="020B0600000101010101" pitchFamily="50" charset="-127"/>
            </a:endParaRPr>
          </a:p>
          <a:p>
            <a:pPr eaLnBrk="1" hangingPunct="1"/>
            <a:r>
              <a:rPr lang="en-US" altLang="ko-KR" sz="2200" b="1" dirty="0">
                <a:ea typeface="굴림" panose="020B0600000101010101" pitchFamily="50" charset="-127"/>
              </a:rPr>
              <a:t>ASSERTION and TRIGGER</a:t>
            </a:r>
          </a:p>
          <a:p>
            <a:pPr lvl="1" latinLnBrk="0">
              <a:defRPr/>
            </a:pPr>
            <a:r>
              <a:rPr lang="en-US" altLang="ko-KR" sz="1800" dirty="0"/>
              <a:t>CREATE ASSERTION &lt;name&gt; </a:t>
            </a:r>
          </a:p>
          <a:p>
            <a:pPr marL="457200" lvl="1" indent="0" latinLnBrk="0">
              <a:buNone/>
              <a:defRPr/>
            </a:pPr>
            <a:r>
              <a:rPr lang="en-US" altLang="ko-KR" sz="1800" dirty="0"/>
              <a:t>    CHECK (&lt;condition&gt;)   // </a:t>
            </a:r>
            <a:r>
              <a:rPr lang="en-US" altLang="ko-KR" sz="1800" spc="-20" dirty="0"/>
              <a:t>usually EXISTS and NOT EXIST style of SQL condition</a:t>
            </a:r>
          </a:p>
          <a:p>
            <a:pPr lvl="1" latinLnBrk="0">
              <a:defRPr/>
            </a:pPr>
            <a:r>
              <a:rPr lang="en-US" altLang="ko-KR" sz="1800" dirty="0"/>
              <a:t>DB modification is allowed if the results of the condition is TRUE</a:t>
            </a:r>
            <a:endParaRPr lang="en-US" altLang="ko-KR" sz="2200" b="1" dirty="0">
              <a:ea typeface="굴림" panose="020B0600000101010101" pitchFamily="50" charset="-127"/>
            </a:endParaRPr>
          </a:p>
          <a:p>
            <a:pPr eaLnBrk="1" hangingPunct="1"/>
            <a:endParaRPr lang="en-US" altLang="ko-KR" sz="2200" b="1" dirty="0">
              <a:ea typeface="굴림" panose="020B0600000101010101" pitchFamily="50" charset="-127"/>
            </a:endParaRPr>
          </a:p>
          <a:p>
            <a:pPr eaLnBrk="1" hangingPunct="1"/>
            <a:r>
              <a:rPr lang="en-US" altLang="ko-KR" sz="2200" b="1" dirty="0">
                <a:ea typeface="굴림" panose="020B0600000101010101" pitchFamily="50" charset="-127"/>
              </a:rPr>
              <a:t>Views</a:t>
            </a:r>
          </a:p>
          <a:p>
            <a:pPr lvl="1" eaLnBrk="1" hangingPunct="1"/>
            <a:r>
              <a:rPr lang="en-US" altLang="ko-KR" sz="2000" dirty="0">
                <a:ea typeface="굴림" panose="020B0600000101010101" pitchFamily="50" charset="-127"/>
              </a:rPr>
              <a:t>Virtual or derived tables</a:t>
            </a:r>
          </a:p>
          <a:p>
            <a:pPr lvl="1" eaLnBrk="1" hangingPunct="1"/>
            <a:r>
              <a:rPr lang="en-US" altLang="ko-KR" sz="2000" dirty="0">
                <a:ea typeface="굴림" panose="020B0600000101010101" pitchFamily="50" charset="-127"/>
              </a:rPr>
              <a:t>Materialized view</a:t>
            </a:r>
          </a:p>
          <a:p>
            <a:pPr eaLnBrk="1" hangingPunct="1"/>
            <a:endParaRPr lang="en-US" altLang="ko-KR" sz="2200" b="1" dirty="0"/>
          </a:p>
          <a:p>
            <a:pPr eaLnBrk="1" hangingPunct="1"/>
            <a:r>
              <a:rPr lang="en-US" altLang="ko-KR" sz="2200" b="1" dirty="0"/>
              <a:t>Schema Change Statements in SQL</a:t>
            </a:r>
          </a:p>
          <a:p>
            <a:pPr eaLnBrk="1" hangingPunct="1"/>
            <a:endParaRPr lang="en-US" altLang="ko-KR" sz="2400" dirty="0">
              <a:ea typeface="굴림" panose="020B0600000101010101" pitchFamily="50" charset="-127"/>
            </a:endParaRPr>
          </a:p>
          <a:p>
            <a:pPr lvl="1" eaLnBrk="1" hangingPunct="1"/>
            <a:endParaRPr lang="en-US" altLang="ko-KR" sz="2000" dirty="0">
              <a:ea typeface="굴림" panose="020B0600000101010101" pitchFamily="50" charset="-127"/>
            </a:endParaRPr>
          </a:p>
        </p:txBody>
      </p:sp>
      <p:sp>
        <p:nvSpPr>
          <p:cNvPr id="5" name="Rectangle 6"/>
          <p:cNvSpPr>
            <a:spLocks noChangeArrowheads="1"/>
          </p:cNvSpPr>
          <p:nvPr/>
        </p:nvSpPr>
        <p:spPr bwMode="auto">
          <a:xfrm>
            <a:off x="381000" y="44450"/>
            <a:ext cx="8382000" cy="6858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spcBef>
                <a:spcPct val="20000"/>
              </a:spcBef>
              <a:buClr>
                <a:srgbClr val="660066"/>
              </a:buClr>
              <a:buSzTx/>
              <a:buFont typeface="Wingdings" pitchFamily="2" charset="2"/>
              <a:buNone/>
              <a:defRPr/>
            </a:pPr>
            <a:r>
              <a:rPr kumimoji="1" lang="en-US" altLang="ko-KR" sz="3000" b="1">
                <a:solidFill>
                  <a:srgbClr val="00B0F0"/>
                </a:solidFill>
                <a:latin typeface="+mj-lt"/>
                <a:ea typeface="신명조" charset="-127"/>
              </a:rPr>
              <a:t>Summary</a:t>
            </a:r>
            <a:endParaRPr kumimoji="1" lang="en-US" altLang="ko-KR" sz="3000" b="1" dirty="0">
              <a:solidFill>
                <a:srgbClr val="00B0F0"/>
              </a:solidFill>
              <a:latin typeface="+mj-lt"/>
              <a:ea typeface="신명조" charset="-127"/>
            </a:endParaRPr>
          </a:p>
        </p:txBody>
      </p:sp>
      <p:pic>
        <p:nvPicPr>
          <p:cNvPr id="6" name="그림 3" descr="http://www.kccosd.org/files/-기차.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4410838"/>
            <a:ext cx="3429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0" y="990600"/>
            <a:ext cx="9144000" cy="3276600"/>
          </a:xfrm>
        </p:spPr>
        <p:txBody>
          <a:bodyPr/>
          <a:lstStyle/>
          <a:p>
            <a:pPr eaLnBrk="1" hangingPunct="1">
              <a:defRPr/>
            </a:pPr>
            <a:r>
              <a:rPr lang="en-US" altLang="ko-KR" sz="2200" b="1" dirty="0">
                <a:ea typeface="굴림" pitchFamily="50" charset="-127"/>
              </a:rPr>
              <a:t>SQL uses a three-valued logic: TRUE, FALSE, UNKNOWN</a:t>
            </a:r>
          </a:p>
          <a:p>
            <a:pPr lvl="1" eaLnBrk="1" hangingPunct="1">
              <a:defRPr/>
            </a:pPr>
            <a:r>
              <a:rPr lang="en-US" altLang="ko-KR" sz="2000" spc="-90" dirty="0">
                <a:ea typeface="굴림" pitchFamily="50" charset="-127"/>
              </a:rPr>
              <a:t>Result of WHERE</a:t>
            </a:r>
            <a:r>
              <a:rPr lang="en-US" altLang="ko-KR" sz="2000" b="1" spc="-90" dirty="0">
                <a:ea typeface="굴림" pitchFamily="50" charset="-127"/>
              </a:rPr>
              <a:t> </a:t>
            </a:r>
            <a:r>
              <a:rPr lang="en-US" altLang="ko-KR" sz="2000" spc="-90" dirty="0">
                <a:ea typeface="굴림" pitchFamily="50" charset="-127"/>
              </a:rPr>
              <a:t>clause predicate is treated as false if it evaluates to unknown</a:t>
            </a:r>
          </a:p>
          <a:p>
            <a:pPr eaLnBrk="1" hangingPunct="1">
              <a:defRPr/>
            </a:pPr>
            <a:r>
              <a:rPr lang="en-US" altLang="ko-KR" sz="2200" b="1" spc="-60" dirty="0">
                <a:ea typeface="굴림" pitchFamily="50" charset="-127"/>
              </a:rPr>
              <a:t>Table represents the values of the results of comparison conditions, which would typically appear in the WHERE clause of an SQL query</a:t>
            </a:r>
          </a:p>
          <a:p>
            <a:pPr lvl="1" eaLnBrk="1" hangingPunct="1">
              <a:defRPr/>
            </a:pPr>
            <a:r>
              <a:rPr lang="en-US" altLang="ko-KR" sz="2000" dirty="0">
                <a:ea typeface="굴림" pitchFamily="50" charset="-127"/>
              </a:rPr>
              <a:t>If the truth-values of TRUE=1, FALSE=0, UNKNOWN=1/2</a:t>
            </a:r>
          </a:p>
          <a:p>
            <a:pPr marL="457200" lvl="1" indent="0" eaLnBrk="1" hangingPunct="1">
              <a:buNone/>
              <a:defRPr/>
            </a:pPr>
            <a:r>
              <a:rPr lang="en-US" altLang="ko-KR" sz="2000" dirty="0">
                <a:ea typeface="굴림" pitchFamily="50" charset="-127"/>
              </a:rPr>
              <a:t>   Then AND of two truth-values is the </a:t>
            </a:r>
            <a:r>
              <a:rPr lang="en-US" altLang="ko-KR" sz="2000" b="1" dirty="0">
                <a:ea typeface="굴림" pitchFamily="50" charset="-127"/>
              </a:rPr>
              <a:t>minimum</a:t>
            </a:r>
            <a:r>
              <a:rPr lang="en-US" altLang="ko-KR" sz="2000" dirty="0">
                <a:ea typeface="굴림" pitchFamily="50" charset="-127"/>
              </a:rPr>
              <a:t> of those values</a:t>
            </a:r>
          </a:p>
          <a:p>
            <a:pPr marL="457200" lvl="1" indent="0" eaLnBrk="1" hangingPunct="1">
              <a:buNone/>
              <a:defRPr/>
            </a:pPr>
            <a:r>
              <a:rPr lang="en-US" altLang="ko-KR" sz="2000" dirty="0">
                <a:ea typeface="굴림" pitchFamily="50" charset="-127"/>
              </a:rPr>
              <a:t>           OR of two truth-values is the </a:t>
            </a:r>
            <a:r>
              <a:rPr lang="en-US" altLang="ko-KR" sz="2000" b="1" dirty="0">
                <a:ea typeface="굴림" pitchFamily="50" charset="-127"/>
              </a:rPr>
              <a:t>maximum</a:t>
            </a:r>
            <a:r>
              <a:rPr lang="en-US" altLang="ko-KR" sz="2000" dirty="0">
                <a:ea typeface="굴림" pitchFamily="50" charset="-127"/>
              </a:rPr>
              <a:t> of those values</a:t>
            </a:r>
          </a:p>
          <a:p>
            <a:pPr marL="457200" lvl="1" indent="0" eaLnBrk="1" hangingPunct="1">
              <a:buNone/>
              <a:defRPr/>
            </a:pPr>
            <a:r>
              <a:rPr lang="en-US" altLang="ko-KR" sz="2000" dirty="0">
                <a:ea typeface="굴림" pitchFamily="50" charset="-127"/>
              </a:rPr>
              <a:t>           Negation of truth-value V is </a:t>
            </a:r>
            <a:r>
              <a:rPr lang="en-US" altLang="ko-KR" sz="2000" b="1" dirty="0">
                <a:ea typeface="굴림" pitchFamily="50" charset="-127"/>
              </a:rPr>
              <a:t>1-V</a:t>
            </a:r>
          </a:p>
          <a:p>
            <a:pPr eaLnBrk="1" hangingPunct="1">
              <a:defRPr/>
            </a:pPr>
            <a:endParaRPr lang="en-US" altLang="ko-KR" sz="2200" b="1" spc="-60" dirty="0">
              <a:ea typeface="굴림" pitchFamily="50" charset="-127"/>
            </a:endParaRPr>
          </a:p>
          <a:p>
            <a:pPr eaLnBrk="1" hangingPunct="1">
              <a:defRPr/>
            </a:pPr>
            <a:endParaRPr lang="en-US" altLang="ko-KR" sz="2000" b="1" dirty="0">
              <a:ea typeface="굴림" pitchFamily="50" charset="-127"/>
            </a:endParaRPr>
          </a:p>
          <a:p>
            <a:pPr>
              <a:defRPr/>
            </a:pPr>
            <a:endParaRPr lang="ko-KR" altLang="en-US" dirty="0"/>
          </a:p>
        </p:txBody>
      </p:sp>
      <p:sp>
        <p:nvSpPr>
          <p:cNvPr id="4" name="Rectangle 6"/>
          <p:cNvSpPr>
            <a:spLocks noChangeArrowheads="1"/>
          </p:cNvSpPr>
          <p:nvPr/>
        </p:nvSpPr>
        <p:spPr bwMode="auto">
          <a:xfrm>
            <a:off x="381000" y="44450"/>
            <a:ext cx="8458200" cy="86995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7.1.1 Comparisons Involving NULL and </a:t>
            </a:r>
          </a:p>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Three-Valued Logic</a:t>
            </a:r>
          </a:p>
        </p:txBody>
      </p:sp>
      <p:graphicFrame>
        <p:nvGraphicFramePr>
          <p:cNvPr id="5" name="Group 49"/>
          <p:cNvGraphicFramePr>
            <a:graphicFrameLocks/>
          </p:cNvGraphicFramePr>
          <p:nvPr/>
        </p:nvGraphicFramePr>
        <p:xfrm>
          <a:off x="1143000" y="4191000"/>
          <a:ext cx="6858000" cy="2500313"/>
        </p:xfrm>
        <a:graphic>
          <a:graphicData uri="http://schemas.openxmlformats.org/drawingml/2006/table">
            <a:tbl>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445604">
                  <a:extLst>
                    <a:ext uri="{9D8B030D-6E8A-4147-A177-3AD203B41FA5}">
                      <a16:colId xmlns:a16="http://schemas.microsoft.com/office/drawing/2014/main" val="20003"/>
                    </a:ext>
                  </a:extLst>
                </a:gridCol>
                <a:gridCol w="1297596">
                  <a:extLst>
                    <a:ext uri="{9D8B030D-6E8A-4147-A177-3AD203B41FA5}">
                      <a16:colId xmlns:a16="http://schemas.microsoft.com/office/drawing/2014/main" val="20004"/>
                    </a:ext>
                  </a:extLst>
                </a:gridCol>
              </a:tblGrid>
              <a:tr h="35136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ko-KR" sz="1500" b="1" i="0" u="none" strike="noStrike" cap="none" normalizeH="0" baseline="0" dirty="0">
                          <a:ln>
                            <a:noFill/>
                          </a:ln>
                          <a:solidFill>
                            <a:schemeClr val="tx1"/>
                          </a:solidFill>
                          <a:effectLst/>
                          <a:latin typeface="바탕" pitchFamily="18" charset="-127"/>
                          <a:ea typeface="바탕" pitchFamily="18" charset="-127"/>
                          <a:cs typeface="Times New Roman" pitchFamily="18" charset="0"/>
                        </a:rPr>
                        <a:t>x</a:t>
                      </a:r>
                      <a:endParaRPr kumimoji="1" lang="en-US" altLang="ko-KR" sz="1500" b="1" i="0" u="none" strike="noStrike" cap="none" normalizeH="0" baseline="0" dirty="0">
                        <a:ln>
                          <a:noFill/>
                        </a:ln>
                        <a:solidFill>
                          <a:schemeClr val="tx1"/>
                        </a:solidFill>
                        <a:effectLst/>
                        <a:latin typeface="굴림" pitchFamily="50" charset="-127"/>
                        <a:ea typeface="바탕" pitchFamily="18" charset="-127"/>
                        <a:cs typeface="Times New Roman" pitchFamily="18" charset="0"/>
                      </a:endParaRPr>
                    </a:p>
                  </a:txBody>
                  <a:tcPr marT="45732" marB="45732"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ko-KR" sz="1500" b="1" i="0" u="none" strike="noStrike" cap="none" normalizeH="0" baseline="0" dirty="0">
                          <a:ln>
                            <a:noFill/>
                          </a:ln>
                          <a:solidFill>
                            <a:schemeClr val="tx1"/>
                          </a:solidFill>
                          <a:effectLst/>
                          <a:latin typeface="바탕" pitchFamily="18" charset="-127"/>
                          <a:ea typeface="바탕" pitchFamily="18" charset="-127"/>
                          <a:cs typeface="Times New Roman" pitchFamily="18" charset="0"/>
                        </a:rPr>
                        <a:t>y</a:t>
                      </a:r>
                      <a:endParaRPr kumimoji="1" lang="en-US" altLang="ko-KR" sz="1500" b="1" i="0" u="none" strike="noStrike" cap="none" normalizeH="0" baseline="0" dirty="0">
                        <a:ln>
                          <a:noFill/>
                        </a:ln>
                        <a:solidFill>
                          <a:schemeClr val="tx1"/>
                        </a:solidFill>
                        <a:effectLst/>
                        <a:latin typeface="굴림" pitchFamily="50" charset="-127"/>
                        <a:ea typeface="바탕" pitchFamily="18" charset="-127"/>
                        <a:cs typeface="Times New Roman" pitchFamily="18"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ko-KR" sz="1500" b="1" i="0" u="none" strike="noStrike" cap="none" normalizeH="0" baseline="0" dirty="0">
                          <a:ln>
                            <a:noFill/>
                          </a:ln>
                          <a:solidFill>
                            <a:schemeClr val="tx1"/>
                          </a:solidFill>
                          <a:effectLst/>
                          <a:latin typeface="바탕" pitchFamily="18" charset="-127"/>
                          <a:ea typeface="바탕" pitchFamily="18" charset="-127"/>
                          <a:cs typeface="Times New Roman" pitchFamily="18" charset="0"/>
                        </a:rPr>
                        <a:t>x AND y</a:t>
                      </a:r>
                      <a:endParaRPr kumimoji="1" lang="en-US" altLang="ko-KR" sz="1500" b="1" i="0" u="none" strike="noStrike" cap="none" normalizeH="0" baseline="0" dirty="0">
                        <a:ln>
                          <a:noFill/>
                        </a:ln>
                        <a:solidFill>
                          <a:schemeClr val="tx1"/>
                        </a:solidFill>
                        <a:effectLst/>
                        <a:latin typeface="굴림" pitchFamily="50" charset="-127"/>
                        <a:ea typeface="바탕" pitchFamily="18" charset="-127"/>
                        <a:cs typeface="Times New Roman" pitchFamily="18"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ko-KR" sz="1500" b="1" i="0" u="none" strike="noStrike" cap="none" normalizeH="0" baseline="0" dirty="0">
                          <a:ln>
                            <a:noFill/>
                          </a:ln>
                          <a:solidFill>
                            <a:schemeClr val="tx1"/>
                          </a:solidFill>
                          <a:effectLst/>
                          <a:latin typeface="바탕" pitchFamily="18" charset="-127"/>
                          <a:ea typeface="바탕" pitchFamily="18" charset="-127"/>
                          <a:cs typeface="Times New Roman" pitchFamily="18" charset="0"/>
                        </a:rPr>
                        <a:t>x OR y</a:t>
                      </a:r>
                      <a:endParaRPr kumimoji="1" lang="en-US" altLang="ko-KR" sz="1500" b="1" i="0" u="none" strike="noStrike" cap="none" normalizeH="0" baseline="0" dirty="0">
                        <a:ln>
                          <a:noFill/>
                        </a:ln>
                        <a:solidFill>
                          <a:schemeClr val="tx1"/>
                        </a:solidFill>
                        <a:effectLst/>
                        <a:latin typeface="굴림" pitchFamily="50" charset="-127"/>
                        <a:ea typeface="바탕" pitchFamily="18" charset="-127"/>
                        <a:cs typeface="Times New Roman" pitchFamily="18"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ko-KR" sz="1500" b="1" i="0" u="none" strike="noStrike" cap="none" normalizeH="0" baseline="0" dirty="0">
                          <a:ln>
                            <a:noFill/>
                          </a:ln>
                          <a:solidFill>
                            <a:schemeClr val="tx1"/>
                          </a:solidFill>
                          <a:effectLst/>
                          <a:latin typeface="바탕" pitchFamily="18" charset="-127"/>
                          <a:ea typeface="바탕" pitchFamily="18" charset="-127"/>
                          <a:cs typeface="Times New Roman" pitchFamily="18" charset="0"/>
                        </a:rPr>
                        <a:t>NOT x</a:t>
                      </a:r>
                      <a:endParaRPr kumimoji="1" lang="en-US" altLang="ko-KR" sz="1500" b="1" i="0" u="none" strike="noStrike" cap="none" normalizeH="0" baseline="0" dirty="0">
                        <a:ln>
                          <a:noFill/>
                        </a:ln>
                        <a:solidFill>
                          <a:schemeClr val="tx1"/>
                        </a:solidFill>
                        <a:effectLst/>
                        <a:latin typeface="굴림" pitchFamily="50" charset="-127"/>
                        <a:ea typeface="바탕" pitchFamily="18" charset="-127"/>
                        <a:cs typeface="Times New Roman" pitchFamily="18" charset="0"/>
                      </a:endParaRPr>
                    </a:p>
                  </a:txBody>
                  <a:tcPr marT="45732" marB="45732"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4894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TRUE</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TRUE</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TRUE</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UNKNOWN</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UNKNOWN</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UNKNOWN</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FALSE</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FALSE</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FALSE</a:t>
                      </a:r>
                      <a:endParaRPr kumimoji="1" lang="en-US" altLang="ko-KR" sz="1500" b="0" i="0" u="none" strike="noStrike" cap="none" normalizeH="0" baseline="0" dirty="0">
                        <a:ln>
                          <a:noFill/>
                        </a:ln>
                        <a:solidFill>
                          <a:schemeClr val="tx1"/>
                        </a:solidFill>
                        <a:effectLst/>
                        <a:latin typeface="굴림" pitchFamily="50" charset="-127"/>
                        <a:ea typeface="바탕" pitchFamily="18" charset="-127"/>
                        <a:cs typeface="Times New Roman" pitchFamily="18" charset="0"/>
                      </a:endParaRPr>
                    </a:p>
                  </a:txBody>
                  <a:tcPr marT="45732" marB="4573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TRUE</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UNKNOWN</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FALSE</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TRUE</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UNKNOWN</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FALSE</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TRUE</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UNKNOWN</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FALSE</a:t>
                      </a:r>
                      <a:endParaRPr kumimoji="1" lang="en-US" altLang="ko-KR" sz="1500" b="0" i="0" u="none" strike="noStrike" cap="none" normalizeH="0" baseline="0" dirty="0">
                        <a:ln>
                          <a:noFill/>
                        </a:ln>
                        <a:solidFill>
                          <a:schemeClr val="tx1"/>
                        </a:solidFill>
                        <a:effectLst/>
                        <a:latin typeface="굴림" pitchFamily="50" charset="-127"/>
                        <a:ea typeface="바탕" pitchFamily="18" charset="-127"/>
                        <a:cs typeface="Times New Roman" pitchFamily="18"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TRUE</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UNKNOWN</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FALSE</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UNKNOWN</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UNKNOWN</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FALSE</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FALSE</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FALSE</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FALSE</a:t>
                      </a:r>
                      <a:endParaRPr kumimoji="1" lang="en-US" altLang="ko-KR" sz="1500" b="0" i="0" u="none" strike="noStrike" cap="none" normalizeH="0" baseline="0" dirty="0">
                        <a:ln>
                          <a:noFill/>
                        </a:ln>
                        <a:solidFill>
                          <a:schemeClr val="tx1"/>
                        </a:solidFill>
                        <a:effectLst/>
                        <a:latin typeface="굴림" pitchFamily="50" charset="-127"/>
                        <a:ea typeface="바탕" pitchFamily="18" charset="-127"/>
                        <a:cs typeface="Times New Roman" pitchFamily="18"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TRUE</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TRUE</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TRUE</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TRUE</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UNKNOWN</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UNKNOWN</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TRUE</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UNKNOWN</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FALSE</a:t>
                      </a:r>
                      <a:endParaRPr kumimoji="1" lang="en-US" altLang="ko-KR" sz="1500" b="0" i="0" u="none" strike="noStrike" cap="none" normalizeH="0" baseline="0" dirty="0">
                        <a:ln>
                          <a:noFill/>
                        </a:ln>
                        <a:solidFill>
                          <a:schemeClr val="tx1"/>
                        </a:solidFill>
                        <a:effectLst/>
                        <a:latin typeface="굴림" pitchFamily="50" charset="-127"/>
                        <a:ea typeface="바탕" pitchFamily="18" charset="-127"/>
                        <a:cs typeface="Times New Roman" pitchFamily="18"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FALSE</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FALSE</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FALSE </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UNKNOWN</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UNKNOWN</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UNKNOWN</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TRUE</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TRUE</a:t>
                      </a:r>
                      <a:endParaRPr kumimoji="1" lang="en-US" altLang="ko-KR" sz="1500" b="0" i="0" u="none" strike="noStrike" cap="none" normalizeH="0" baseline="0" dirty="0">
                        <a:ln>
                          <a:noFill/>
                        </a:ln>
                        <a:solidFill>
                          <a:schemeClr val="tx1"/>
                        </a:solidFill>
                        <a:effectLst/>
                        <a:latin typeface="Times New Roman" pitchFamily="18" charset="0"/>
                        <a:ea typeface="바탕" pitchFamily="18" charset="-127"/>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ko-KR" sz="1500" b="0" i="0" u="none" strike="noStrike" cap="none" normalizeH="0" baseline="0" dirty="0">
                          <a:ln>
                            <a:noFill/>
                          </a:ln>
                          <a:solidFill>
                            <a:schemeClr val="tx1"/>
                          </a:solidFill>
                          <a:effectLst/>
                          <a:latin typeface="바탕" pitchFamily="18" charset="-127"/>
                          <a:ea typeface="바탕" pitchFamily="18" charset="-127"/>
                          <a:cs typeface="Times New Roman" pitchFamily="18" charset="0"/>
                        </a:rPr>
                        <a:t>TRUE</a:t>
                      </a:r>
                      <a:endParaRPr kumimoji="1" lang="en-US" altLang="ko-KR" sz="1500" b="0" i="0" u="none" strike="noStrike" cap="none" normalizeH="0" baseline="0" dirty="0">
                        <a:ln>
                          <a:noFill/>
                        </a:ln>
                        <a:solidFill>
                          <a:schemeClr val="tx1"/>
                        </a:solidFill>
                        <a:effectLst/>
                        <a:latin typeface="굴림" pitchFamily="50" charset="-127"/>
                        <a:ea typeface="바탕" pitchFamily="18" charset="-127"/>
                        <a:cs typeface="Times New Roman" pitchFamily="18" charset="0"/>
                      </a:endParaRPr>
                    </a:p>
                  </a:txBody>
                  <a:tcPr marT="45732" marB="4573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0" y="838200"/>
            <a:ext cx="6629400" cy="3351212"/>
          </a:xfrm>
        </p:spPr>
        <p:txBody>
          <a:bodyPr/>
          <a:lstStyle/>
          <a:p>
            <a:pPr eaLnBrk="1" hangingPunct="1">
              <a:defRPr/>
            </a:pPr>
            <a:r>
              <a:rPr lang="en-US" altLang="ko-KR" sz="2000" b="1" dirty="0">
                <a:ea typeface="굴림" pitchFamily="50" charset="-127"/>
              </a:rPr>
              <a:t>Nested queries (</a:t>
            </a:r>
            <a:r>
              <a:rPr lang="ko-KR" altLang="en-US" sz="2000" b="1" dirty="0">
                <a:ea typeface="굴림" pitchFamily="50" charset="-127"/>
              </a:rPr>
              <a:t>중첩 질의</a:t>
            </a:r>
            <a:r>
              <a:rPr lang="en-US" altLang="ko-KR" sz="2000" b="1" dirty="0">
                <a:ea typeface="굴림" pitchFamily="50" charset="-127"/>
              </a:rPr>
              <a:t>)</a:t>
            </a:r>
          </a:p>
          <a:p>
            <a:pPr lvl="1">
              <a:defRPr/>
            </a:pPr>
            <a:r>
              <a:rPr lang="en-US" altLang="ko-KR" sz="1800" dirty="0">
                <a:ea typeface="굴림" pitchFamily="50" charset="-127"/>
              </a:rPr>
              <a:t>SQL provides a mechanism for the nesting of subqueries</a:t>
            </a:r>
          </a:p>
          <a:p>
            <a:pPr lvl="1">
              <a:defRPr/>
            </a:pPr>
            <a:r>
              <a:rPr lang="en-US" altLang="ko-KR" sz="1800" spc="-80" dirty="0">
                <a:ea typeface="굴림" pitchFamily="50" charset="-127"/>
              </a:rPr>
              <a:t>A nested query (or subquery) is a SELECT-FROM-WHERE expression that is nested within another query (outer query)</a:t>
            </a:r>
          </a:p>
          <a:p>
            <a:pPr lvl="1">
              <a:defRPr/>
            </a:pPr>
            <a:r>
              <a:rPr lang="en-US" altLang="ko-KR" sz="1800" dirty="0"/>
              <a:t>A nested query is usually used to return data that will be used in the outer query as a condition to further restrict the data to be retrieved</a:t>
            </a:r>
          </a:p>
          <a:p>
            <a:pPr lvl="2">
              <a:defRPr/>
            </a:pPr>
            <a:r>
              <a:rPr lang="en-US" altLang="ko-KR" sz="1700" spc="-40" dirty="0">
                <a:ea typeface="굴림" pitchFamily="50" charset="-127"/>
              </a:rPr>
              <a:t>A common use of subqueries is to perform tests for set membership and set comparisons</a:t>
            </a:r>
          </a:p>
          <a:p>
            <a:pPr lvl="1">
              <a:defRPr/>
            </a:pPr>
            <a:r>
              <a:rPr lang="en-US" altLang="ko-KR" sz="1800" dirty="0"/>
              <a:t>Complex query can be expressed easily with several logical steps of a nested query</a:t>
            </a:r>
          </a:p>
          <a:p>
            <a:pPr lvl="1">
              <a:defRPr/>
            </a:pPr>
            <a:endParaRPr lang="en-US" altLang="ko-KR" sz="1800" dirty="0">
              <a:ea typeface="굴림" pitchFamily="50" charset="-127"/>
            </a:endParaRPr>
          </a:p>
          <a:p>
            <a:pPr>
              <a:defRPr/>
            </a:pPr>
            <a:endParaRPr lang="en-US" altLang="ko-KR" sz="2200" dirty="0">
              <a:ea typeface="굴림" pitchFamily="50" charset="-127"/>
            </a:endParaRPr>
          </a:p>
          <a:p>
            <a:pPr eaLnBrk="1" hangingPunct="1">
              <a:defRPr/>
            </a:pPr>
            <a:endParaRPr lang="en-US" altLang="ko-KR" sz="2400" dirty="0">
              <a:ea typeface="굴림" pitchFamily="50" charset="-127"/>
            </a:endParaRPr>
          </a:p>
          <a:p>
            <a:pPr eaLnBrk="1" hangingPunct="1">
              <a:defRPr/>
            </a:pPr>
            <a:endParaRPr lang="en-US" altLang="ko-KR" sz="2400" b="1" dirty="0">
              <a:ea typeface="굴림" pitchFamily="50" charset="-127"/>
            </a:endParaRPr>
          </a:p>
          <a:p>
            <a:pPr eaLnBrk="1" hangingPunct="1">
              <a:defRPr/>
            </a:pPr>
            <a:endParaRPr lang="en-US" altLang="ko-KR" sz="2400" b="1" dirty="0">
              <a:ea typeface="굴림" pitchFamily="50" charset="-127"/>
            </a:endParaRPr>
          </a:p>
          <a:p>
            <a:pPr eaLnBrk="1" hangingPunct="1">
              <a:defRPr/>
            </a:pPr>
            <a:endParaRPr lang="en-US" altLang="ko-KR" sz="2400" b="1" dirty="0">
              <a:ea typeface="굴림" pitchFamily="50" charset="-127"/>
            </a:endParaRPr>
          </a:p>
        </p:txBody>
      </p:sp>
      <p:sp>
        <p:nvSpPr>
          <p:cNvPr id="22533" name="Rectangle 6"/>
          <p:cNvSpPr>
            <a:spLocks noChangeArrowheads="1"/>
          </p:cNvSpPr>
          <p:nvPr/>
        </p:nvSpPr>
        <p:spPr bwMode="auto">
          <a:xfrm>
            <a:off x="381000" y="44450"/>
            <a:ext cx="8382000" cy="79375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7.1.2 Nested Queries, Tuples, </a:t>
            </a:r>
          </a:p>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and Set/Multiset Comparisons</a:t>
            </a: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049338"/>
            <a:ext cx="2590800" cy="321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내용 개체 틀 2"/>
          <p:cNvSpPr txBox="1">
            <a:spLocks/>
          </p:cNvSpPr>
          <p:nvPr/>
        </p:nvSpPr>
        <p:spPr bwMode="auto">
          <a:xfrm>
            <a:off x="0" y="4564438"/>
            <a:ext cx="9144000" cy="244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latinLnBrk="1" hangingPunct="0">
              <a:spcBef>
                <a:spcPct val="20000"/>
              </a:spcBef>
              <a:buFont typeface="Arial" pitchFamily="34" charset="0"/>
              <a:buChar char="•"/>
              <a:defRPr sz="3200">
                <a:solidFill>
                  <a:schemeClr val="tx1"/>
                </a:solidFill>
                <a:latin typeface="맑은 고딕" pitchFamily="50" charset="-127"/>
              </a:defRPr>
            </a:lvl1pPr>
            <a:lvl2pPr marL="742950" indent="-285750" eaLnBrk="0" latinLnBrk="1" hangingPunct="0">
              <a:spcBef>
                <a:spcPct val="20000"/>
              </a:spcBef>
              <a:buFont typeface="Arial" pitchFamily="34" charset="0"/>
              <a:buChar char="–"/>
              <a:defRPr sz="2800">
                <a:solidFill>
                  <a:schemeClr val="tx1"/>
                </a:solidFill>
                <a:latin typeface="맑은 고딕" pitchFamily="50" charset="-127"/>
              </a:defRPr>
            </a:lvl2pPr>
            <a:lvl3pPr marL="1143000" indent="-228600" eaLnBrk="0" latinLnBrk="1" hangingPunct="0">
              <a:spcBef>
                <a:spcPct val="20000"/>
              </a:spcBef>
              <a:buFont typeface="Arial" pitchFamily="34" charset="0"/>
              <a:buChar char="•"/>
              <a:defRPr sz="2400">
                <a:solidFill>
                  <a:schemeClr val="tx1"/>
                </a:solidFill>
                <a:latin typeface="맑은 고딕" pitchFamily="50" charset="-127"/>
              </a:defRPr>
            </a:lvl3pPr>
            <a:lvl4pPr marL="1600200" indent="-228600" eaLnBrk="0" latinLnBrk="1" hangingPunct="0">
              <a:spcBef>
                <a:spcPct val="20000"/>
              </a:spcBef>
              <a:buFont typeface="Arial" pitchFamily="34" charset="0"/>
              <a:buChar char="–"/>
              <a:defRPr sz="2000">
                <a:solidFill>
                  <a:schemeClr val="tx1"/>
                </a:solidFill>
                <a:latin typeface="맑은 고딕" pitchFamily="50" charset="-127"/>
              </a:defRPr>
            </a:lvl4pPr>
            <a:lvl5pPr marL="2057400" indent="-228600" eaLnBrk="0" latinLnBrk="1" hangingPunct="0">
              <a:spcBef>
                <a:spcPct val="20000"/>
              </a:spcBef>
              <a:buFont typeface="Arial" pitchFamily="34" charset="0"/>
              <a:buChar char="»"/>
              <a:defRPr sz="2000">
                <a:solidFill>
                  <a:schemeClr val="tx1"/>
                </a:solidFill>
                <a:latin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defRPr>
            </a:lvl9pPr>
          </a:lstStyle>
          <a:p>
            <a:pPr algn="just" eaLnBrk="1" hangingPunct="1">
              <a:lnSpc>
                <a:spcPts val="2500"/>
              </a:lnSpc>
              <a:spcBef>
                <a:spcPct val="0"/>
              </a:spcBef>
              <a:defRPr/>
            </a:pPr>
            <a:r>
              <a:rPr lang="en-US" altLang="ko-KR" sz="2000" b="1" dirty="0"/>
              <a:t>Nested queries can be used in various ways</a:t>
            </a:r>
          </a:p>
          <a:p>
            <a:pPr lvl="1" algn="just" eaLnBrk="1" hangingPunct="1">
              <a:lnSpc>
                <a:spcPts val="2500"/>
              </a:lnSpc>
              <a:spcBef>
                <a:spcPct val="0"/>
              </a:spcBef>
              <a:defRPr/>
            </a:pPr>
            <a:r>
              <a:rPr lang="en-US" altLang="ko-KR" sz="1800" u="sng" dirty="0">
                <a:ea typeface="굴림" pitchFamily="50" charset="-127"/>
              </a:rPr>
              <a:t>Subquery can return a single value</a:t>
            </a:r>
            <a:r>
              <a:rPr lang="en-US" altLang="ko-KR" sz="1800" dirty="0">
                <a:ea typeface="굴림" pitchFamily="50" charset="-127"/>
              </a:rPr>
              <a:t> and it </a:t>
            </a:r>
            <a:r>
              <a:rPr lang="en-US" altLang="ko-KR" sz="1800" spc="-20" dirty="0"/>
              <a:t>can be compared with another value in WHERE clause of the outer query </a:t>
            </a:r>
          </a:p>
          <a:p>
            <a:pPr lvl="1" algn="just" eaLnBrk="1" hangingPunct="1">
              <a:lnSpc>
                <a:spcPts val="2500"/>
              </a:lnSpc>
              <a:spcBef>
                <a:spcPct val="0"/>
              </a:spcBef>
              <a:defRPr/>
            </a:pPr>
            <a:r>
              <a:rPr lang="en-US" altLang="ko-KR" sz="1800" u="sng" dirty="0">
                <a:ea typeface="굴림" pitchFamily="50" charset="-127"/>
              </a:rPr>
              <a:t>Subquery can return a relation</a:t>
            </a:r>
            <a:r>
              <a:rPr lang="en-US" altLang="ko-KR" sz="1800" dirty="0">
                <a:ea typeface="굴림" pitchFamily="50" charset="-127"/>
              </a:rPr>
              <a:t> and it </a:t>
            </a:r>
            <a:r>
              <a:rPr lang="en-US" altLang="ko-KR" sz="1800" spc="-20" dirty="0"/>
              <a:t>can be used in various ways in WHERE clause of the outer query </a:t>
            </a:r>
          </a:p>
          <a:p>
            <a:pPr lvl="1" algn="just" eaLnBrk="1" hangingPunct="1">
              <a:lnSpc>
                <a:spcPts val="2500"/>
              </a:lnSpc>
              <a:spcBef>
                <a:spcPct val="0"/>
              </a:spcBef>
              <a:defRPr/>
            </a:pPr>
            <a:r>
              <a:rPr lang="en-US" altLang="ko-KR" sz="1800" u="sng" dirty="0">
                <a:ea typeface="굴림" pitchFamily="50" charset="-127"/>
              </a:rPr>
              <a:t>Subquery can have their relations appear in  FROM clause</a:t>
            </a:r>
            <a:r>
              <a:rPr lang="en-US" altLang="ko-KR" sz="1800" dirty="0">
                <a:ea typeface="굴림" pitchFamily="50" charset="-127"/>
              </a:rPr>
              <a:t> </a:t>
            </a:r>
            <a:r>
              <a:rPr lang="en-US" altLang="ko-KR" sz="1800" spc="-20" dirty="0"/>
              <a:t>of the outer query, just like any stored relation can</a:t>
            </a:r>
            <a:endParaRPr lang="en-US" altLang="ko-KR" sz="1800" dirty="0">
              <a:ea typeface="굴림" pitchFamily="50" charset="-127"/>
            </a:endParaRPr>
          </a:p>
        </p:txBody>
      </p:sp>
    </p:spTree>
    <p:extLst>
      <p:ext uri="{BB962C8B-B14F-4D97-AF65-F5344CB8AC3E}">
        <p14:creationId xmlns:p14="http://schemas.microsoft.com/office/powerpoint/2010/main" val="1054832834"/>
      </p:ext>
    </p:extLst>
  </p:cSld>
  <p:clrMapOvr>
    <a:masterClrMapping/>
  </p:clrMapOvr>
  <mc:AlternateContent xmlns:mc="http://schemas.openxmlformats.org/markup-compatibility/2006" xmlns:p14="http://schemas.microsoft.com/office/powerpoint/2010/main">
    <mc:Choice Requires="p14">
      <p:transition spd="slow" p14:dur="2000" advTm="73585"/>
    </mc:Choice>
    <mc:Fallback xmlns="">
      <p:transition spd="slow" advTm="7358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내용 개체 틀 2"/>
          <p:cNvSpPr>
            <a:spLocks noGrp="1"/>
          </p:cNvSpPr>
          <p:nvPr>
            <p:ph idx="1"/>
          </p:nvPr>
        </p:nvSpPr>
        <p:spPr>
          <a:xfrm>
            <a:off x="0" y="809625"/>
            <a:ext cx="9144000" cy="2238375"/>
          </a:xfrm>
        </p:spPr>
        <p:txBody>
          <a:bodyPr>
            <a:normAutofit/>
          </a:bodyPr>
          <a:lstStyle/>
          <a:p>
            <a:pPr eaLnBrk="1" hangingPunct="1">
              <a:lnSpc>
                <a:spcPct val="140000"/>
              </a:lnSpc>
              <a:spcBef>
                <a:spcPct val="0"/>
              </a:spcBef>
              <a:defRPr/>
            </a:pPr>
            <a:r>
              <a:rPr lang="en-US" altLang="ko-KR" sz="2000" b="1" dirty="0">
                <a:ea typeface="굴림" pitchFamily="50" charset="-127"/>
              </a:rPr>
              <a:t>When a subquery returns a single value</a:t>
            </a:r>
          </a:p>
          <a:p>
            <a:pPr lvl="1" eaLnBrk="1" hangingPunct="1">
              <a:lnSpc>
                <a:spcPct val="140000"/>
              </a:lnSpc>
              <a:spcBef>
                <a:spcPct val="0"/>
              </a:spcBef>
              <a:defRPr/>
            </a:pPr>
            <a:r>
              <a:rPr lang="en-US" altLang="ko-KR" sz="1800" u="sng" spc="-30" dirty="0"/>
              <a:t>Subquery is evaluated before the outer query </a:t>
            </a:r>
            <a:r>
              <a:rPr lang="en-US" altLang="ko-KR" sz="1800" spc="-30" dirty="0"/>
              <a:t>and its result is evaluated with a comparison operator (=,&lt;,&lt;=,&gt;,&gt;=,&lt;&gt;) in WHERE clause of the outer query </a:t>
            </a:r>
            <a:endParaRPr lang="ko-KR" altLang="en-US" sz="1800" spc="-30" dirty="0"/>
          </a:p>
          <a:p>
            <a:pPr lvl="1">
              <a:defRPr/>
            </a:pPr>
            <a:r>
              <a:rPr lang="en-US" altLang="ko-KR" sz="1800" dirty="0">
                <a:ea typeface="굴림" pitchFamily="50" charset="-127"/>
              </a:rPr>
              <a:t>Ex: Retrieve the names and titles of all employees whose </a:t>
            </a:r>
            <a:r>
              <a:rPr lang="en-US" altLang="ko-KR" sz="1800" u="sng" dirty="0">
                <a:ea typeface="굴림" pitchFamily="50" charset="-127"/>
              </a:rPr>
              <a:t>titles are the same as “Young Park”</a:t>
            </a:r>
            <a:endParaRPr lang="ko-KR" altLang="en-US" sz="1800" u="sng" dirty="0"/>
          </a:p>
          <a:p>
            <a:pPr>
              <a:defRPr/>
            </a:pPr>
            <a:endParaRPr lang="ko-KR" altLang="en-US" dirty="0"/>
          </a:p>
        </p:txBody>
      </p:sp>
      <p:graphicFrame>
        <p:nvGraphicFramePr>
          <p:cNvPr id="8" name="표 7"/>
          <p:cNvGraphicFramePr>
            <a:graphicFrameLocks noGrp="1"/>
          </p:cNvGraphicFramePr>
          <p:nvPr>
            <p:extLst>
              <p:ext uri="{D42A27DB-BD31-4B8C-83A1-F6EECF244321}">
                <p14:modId xmlns:p14="http://schemas.microsoft.com/office/powerpoint/2010/main" val="3754793871"/>
              </p:ext>
            </p:extLst>
          </p:nvPr>
        </p:nvGraphicFramePr>
        <p:xfrm>
          <a:off x="6934200" y="2971800"/>
          <a:ext cx="2124075" cy="914400"/>
        </p:xfrm>
        <a:graphic>
          <a:graphicData uri="http://schemas.openxmlformats.org/drawingml/2006/table">
            <a:tbl>
              <a:tblPr firstRow="1" bandRow="1">
                <a:tableStyleId>{7DF18680-E054-41AD-8BC1-D1AEF772440D}</a:tableStyleId>
              </a:tblPr>
              <a:tblGrid>
                <a:gridCol w="1214028">
                  <a:extLst>
                    <a:ext uri="{9D8B030D-6E8A-4147-A177-3AD203B41FA5}">
                      <a16:colId xmlns:a16="http://schemas.microsoft.com/office/drawing/2014/main" val="20000"/>
                    </a:ext>
                  </a:extLst>
                </a:gridCol>
                <a:gridCol w="910047">
                  <a:extLst>
                    <a:ext uri="{9D8B030D-6E8A-4147-A177-3AD203B41FA5}">
                      <a16:colId xmlns:a16="http://schemas.microsoft.com/office/drawing/2014/main" val="20001"/>
                    </a:ext>
                  </a:extLst>
                </a:gridCol>
              </a:tblGrid>
              <a:tr h="304800">
                <a:tc>
                  <a:txBody>
                    <a:bodyPr/>
                    <a:lstStyle/>
                    <a:p>
                      <a:pPr algn="ctr" latinLnBrk="1"/>
                      <a:r>
                        <a:rPr lang="en-US" altLang="ko-KR" sz="1400" dirty="0">
                          <a:solidFill>
                            <a:schemeClr val="tx1"/>
                          </a:solidFill>
                        </a:rPr>
                        <a:t>EMPNAME</a:t>
                      </a:r>
                      <a:endParaRPr lang="ko-KR" altLang="en-US" sz="1400" dirty="0">
                        <a:solidFill>
                          <a:schemeClr val="tx1"/>
                        </a:solidFill>
                      </a:endParaRPr>
                    </a:p>
                  </a:txBody>
                  <a:tcPr marL="91455" marR="91455" marT="45673" marB="45673"/>
                </a:tc>
                <a:tc>
                  <a:txBody>
                    <a:bodyPr/>
                    <a:lstStyle/>
                    <a:p>
                      <a:pPr algn="ctr" latinLnBrk="1"/>
                      <a:r>
                        <a:rPr lang="en-US" altLang="ko-KR" sz="1400" dirty="0">
                          <a:solidFill>
                            <a:schemeClr val="tx1"/>
                          </a:solidFill>
                        </a:rPr>
                        <a:t>TITLE</a:t>
                      </a:r>
                      <a:endParaRPr lang="ko-KR" altLang="en-US" sz="1400" dirty="0">
                        <a:solidFill>
                          <a:schemeClr val="tx1"/>
                        </a:solidFill>
                      </a:endParaRPr>
                    </a:p>
                  </a:txBody>
                  <a:tcPr marL="91455" marR="91455" marT="45673" marB="45673"/>
                </a:tc>
                <a:extLst>
                  <a:ext uri="{0D108BD9-81ED-4DB2-BD59-A6C34878D82A}">
                    <a16:rowId xmlns:a16="http://schemas.microsoft.com/office/drawing/2014/main" val="10000"/>
                  </a:ext>
                </a:extLst>
              </a:tr>
              <a:tr h="304800">
                <a:tc>
                  <a:txBody>
                    <a:bodyPr/>
                    <a:lstStyle/>
                    <a:p>
                      <a:pPr algn="ctr" latinLnBrk="1"/>
                      <a:r>
                        <a:rPr lang="en-US" altLang="ko-KR" sz="1400" dirty="0">
                          <a:solidFill>
                            <a:schemeClr val="tx1"/>
                          </a:solidFill>
                        </a:rPr>
                        <a:t>Young Park</a:t>
                      </a:r>
                      <a:endParaRPr lang="ko-KR" altLang="en-US" sz="1400" dirty="0">
                        <a:solidFill>
                          <a:schemeClr val="tx1"/>
                        </a:solidFill>
                      </a:endParaRPr>
                    </a:p>
                  </a:txBody>
                  <a:tcPr marL="91455" marR="91455" marT="45673" marB="45673"/>
                </a:tc>
                <a:tc>
                  <a:txBody>
                    <a:bodyPr/>
                    <a:lstStyle/>
                    <a:p>
                      <a:pPr algn="ctr" latinLnBrk="1"/>
                      <a:r>
                        <a:rPr lang="en-US" altLang="ko-KR" sz="1400" dirty="0">
                          <a:solidFill>
                            <a:schemeClr val="tx1"/>
                          </a:solidFill>
                        </a:rPr>
                        <a:t>Manager</a:t>
                      </a:r>
                      <a:endParaRPr lang="ko-KR" altLang="en-US" sz="1400" dirty="0">
                        <a:solidFill>
                          <a:schemeClr val="tx1"/>
                        </a:solidFill>
                      </a:endParaRPr>
                    </a:p>
                  </a:txBody>
                  <a:tcPr marL="91455" marR="91455" marT="45673" marB="45673"/>
                </a:tc>
                <a:extLst>
                  <a:ext uri="{0D108BD9-81ED-4DB2-BD59-A6C34878D82A}">
                    <a16:rowId xmlns:a16="http://schemas.microsoft.com/office/drawing/2014/main" val="10001"/>
                  </a:ext>
                </a:extLst>
              </a:tr>
              <a:tr h="304800">
                <a:tc>
                  <a:txBody>
                    <a:bodyPr/>
                    <a:lstStyle/>
                    <a:p>
                      <a:pPr algn="ctr" latinLnBrk="1"/>
                      <a:r>
                        <a:rPr lang="en-US" altLang="ko-KR" sz="1400" dirty="0">
                          <a:solidFill>
                            <a:schemeClr val="tx1"/>
                          </a:solidFill>
                        </a:rPr>
                        <a:t>Min Cho</a:t>
                      </a:r>
                      <a:endParaRPr lang="ko-KR" altLang="en-US" sz="1400" dirty="0">
                        <a:solidFill>
                          <a:schemeClr val="tx1"/>
                        </a:solidFill>
                      </a:endParaRPr>
                    </a:p>
                  </a:txBody>
                  <a:tcPr marL="91455" marR="91455" marT="45673" marB="45673"/>
                </a:tc>
                <a:tc>
                  <a:txBody>
                    <a:bodyPr/>
                    <a:lstStyle/>
                    <a:p>
                      <a:pPr algn="ctr" latinLnBrk="1"/>
                      <a:r>
                        <a:rPr lang="en-US" altLang="ko-KR" sz="1400" dirty="0">
                          <a:solidFill>
                            <a:schemeClr val="tx1"/>
                          </a:solidFill>
                        </a:rPr>
                        <a:t>Manager</a:t>
                      </a:r>
                      <a:endParaRPr lang="ko-KR" altLang="en-US" sz="1400" dirty="0">
                        <a:solidFill>
                          <a:schemeClr val="tx1"/>
                        </a:solidFill>
                      </a:endParaRPr>
                    </a:p>
                  </a:txBody>
                  <a:tcPr marL="91455" marR="91455" marT="45673" marB="45673"/>
                </a:tc>
                <a:extLst>
                  <a:ext uri="{0D108BD9-81ED-4DB2-BD59-A6C34878D82A}">
                    <a16:rowId xmlns:a16="http://schemas.microsoft.com/office/drawing/2014/main" val="10002"/>
                  </a:ext>
                </a:extLst>
              </a:tr>
            </a:tbl>
          </a:graphicData>
        </a:graphic>
      </p:graphicFrame>
      <p:pic>
        <p:nvPicPr>
          <p:cNvPr id="2356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698750"/>
            <a:ext cx="5976937" cy="156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 name="표 1"/>
          <p:cNvGraphicFramePr>
            <a:graphicFrameLocks noGrp="1"/>
          </p:cNvGraphicFramePr>
          <p:nvPr>
            <p:extLst>
              <p:ext uri="{D42A27DB-BD31-4B8C-83A1-F6EECF244321}">
                <p14:modId xmlns:p14="http://schemas.microsoft.com/office/powerpoint/2010/main" val="4019418599"/>
              </p:ext>
            </p:extLst>
          </p:nvPr>
        </p:nvGraphicFramePr>
        <p:xfrm>
          <a:off x="838200" y="4449763"/>
          <a:ext cx="5807075" cy="2332034"/>
        </p:xfrm>
        <a:graphic>
          <a:graphicData uri="http://schemas.openxmlformats.org/drawingml/2006/table">
            <a:tbl>
              <a:tblPr firstRow="1" bandRow="1">
                <a:tableStyleId>{5C22544A-7EE6-4342-B048-85BDC9FD1C3A}</a:tableStyleId>
              </a:tblPr>
              <a:tblGrid>
                <a:gridCol w="891254">
                  <a:extLst>
                    <a:ext uri="{9D8B030D-6E8A-4147-A177-3AD203B41FA5}">
                      <a16:colId xmlns:a16="http://schemas.microsoft.com/office/drawing/2014/main" val="20000"/>
                    </a:ext>
                  </a:extLst>
                </a:gridCol>
                <a:gridCol w="1148746">
                  <a:extLst>
                    <a:ext uri="{9D8B030D-6E8A-4147-A177-3AD203B41FA5}">
                      <a16:colId xmlns:a16="http://schemas.microsoft.com/office/drawing/2014/main" val="20001"/>
                    </a:ext>
                  </a:extLst>
                </a:gridCol>
                <a:gridCol w="947707">
                  <a:extLst>
                    <a:ext uri="{9D8B030D-6E8A-4147-A177-3AD203B41FA5}">
                      <a16:colId xmlns:a16="http://schemas.microsoft.com/office/drawing/2014/main" val="20002"/>
                    </a:ext>
                  </a:extLst>
                </a:gridCol>
                <a:gridCol w="1142460">
                  <a:extLst>
                    <a:ext uri="{9D8B030D-6E8A-4147-A177-3AD203B41FA5}">
                      <a16:colId xmlns:a16="http://schemas.microsoft.com/office/drawing/2014/main" val="20003"/>
                    </a:ext>
                  </a:extLst>
                </a:gridCol>
                <a:gridCol w="969833">
                  <a:extLst>
                    <a:ext uri="{9D8B030D-6E8A-4147-A177-3AD203B41FA5}">
                      <a16:colId xmlns:a16="http://schemas.microsoft.com/office/drawing/2014/main" val="20004"/>
                    </a:ext>
                  </a:extLst>
                </a:gridCol>
                <a:gridCol w="707075">
                  <a:extLst>
                    <a:ext uri="{9D8B030D-6E8A-4147-A177-3AD203B41FA5}">
                      <a16:colId xmlns:a16="http://schemas.microsoft.com/office/drawing/2014/main" val="20005"/>
                    </a:ext>
                  </a:extLst>
                </a:gridCol>
              </a:tblGrid>
              <a:tr h="304841">
                <a:tc>
                  <a:txBody>
                    <a:bodyPr/>
                    <a:lstStyle/>
                    <a:p>
                      <a:pPr algn="ctr" latinLnBrk="1"/>
                      <a:r>
                        <a:rPr lang="en-US" altLang="ko-KR" sz="1400" u="sng" dirty="0">
                          <a:solidFill>
                            <a:schemeClr val="tx1"/>
                          </a:solidFill>
                        </a:rPr>
                        <a:t>EMPNO</a:t>
                      </a:r>
                      <a:endParaRPr lang="ko-KR" altLang="en-US" sz="1400" u="sng" dirty="0">
                        <a:solidFill>
                          <a:schemeClr val="tx1"/>
                        </a:solidFill>
                      </a:endParaRPr>
                    </a:p>
                  </a:txBody>
                  <a:tcPr marL="91436" marR="91436" marT="45726" marB="45726"/>
                </a:tc>
                <a:tc>
                  <a:txBody>
                    <a:bodyPr/>
                    <a:lstStyle/>
                    <a:p>
                      <a:pPr algn="ctr" latinLnBrk="1"/>
                      <a:r>
                        <a:rPr lang="en-US" altLang="ko-KR" sz="1400" dirty="0">
                          <a:solidFill>
                            <a:schemeClr val="tx1"/>
                          </a:solidFill>
                        </a:rPr>
                        <a:t>EMPNAME</a:t>
                      </a:r>
                      <a:endParaRPr lang="ko-KR" altLang="en-US" sz="1400" dirty="0">
                        <a:solidFill>
                          <a:schemeClr val="tx1"/>
                        </a:solidFill>
                      </a:endParaRPr>
                    </a:p>
                  </a:txBody>
                  <a:tcPr marL="91436" marR="91436" marT="45726" marB="45726"/>
                </a:tc>
                <a:tc>
                  <a:txBody>
                    <a:bodyPr/>
                    <a:lstStyle/>
                    <a:p>
                      <a:pPr algn="ctr" latinLnBrk="1"/>
                      <a:r>
                        <a:rPr lang="en-US" altLang="ko-KR" sz="1400" dirty="0">
                          <a:solidFill>
                            <a:schemeClr val="tx1"/>
                          </a:solidFill>
                        </a:rPr>
                        <a:t>TITLE</a:t>
                      </a:r>
                      <a:endParaRPr lang="ko-KR" altLang="en-US" sz="1400" dirty="0">
                        <a:solidFill>
                          <a:schemeClr val="tx1"/>
                        </a:solidFill>
                      </a:endParaRPr>
                    </a:p>
                  </a:txBody>
                  <a:tcPr marL="91436" marR="91436" marT="45726" marB="45726"/>
                </a:tc>
                <a:tc>
                  <a:txBody>
                    <a:bodyPr/>
                    <a:lstStyle/>
                    <a:p>
                      <a:pPr algn="ctr" latinLnBrk="1"/>
                      <a:r>
                        <a:rPr lang="en-US" altLang="ko-KR" sz="1400" dirty="0">
                          <a:solidFill>
                            <a:schemeClr val="tx1"/>
                          </a:solidFill>
                        </a:rPr>
                        <a:t>MANAGER</a:t>
                      </a:r>
                      <a:endParaRPr lang="ko-KR" altLang="en-US" sz="1400" dirty="0">
                        <a:solidFill>
                          <a:schemeClr val="tx1"/>
                        </a:solidFill>
                      </a:endParaRPr>
                    </a:p>
                  </a:txBody>
                  <a:tcPr marL="91436" marR="91436" marT="45726" marB="45726"/>
                </a:tc>
                <a:tc>
                  <a:txBody>
                    <a:bodyPr/>
                    <a:lstStyle/>
                    <a:p>
                      <a:pPr algn="ctr" latinLnBrk="1"/>
                      <a:r>
                        <a:rPr lang="en-US" altLang="ko-KR" sz="1400" dirty="0">
                          <a:solidFill>
                            <a:schemeClr val="tx1"/>
                          </a:solidFill>
                        </a:rPr>
                        <a:t>SALARY</a:t>
                      </a:r>
                      <a:endParaRPr lang="ko-KR" altLang="en-US" sz="1400" dirty="0">
                        <a:solidFill>
                          <a:schemeClr val="tx1"/>
                        </a:solidFill>
                      </a:endParaRPr>
                    </a:p>
                  </a:txBody>
                  <a:tcPr marL="91436" marR="91436" marT="45726" marB="45726"/>
                </a:tc>
                <a:tc>
                  <a:txBody>
                    <a:bodyPr/>
                    <a:lstStyle/>
                    <a:p>
                      <a:pPr algn="ctr" latinLnBrk="1"/>
                      <a:r>
                        <a:rPr lang="en-US" altLang="ko-KR" sz="1400" dirty="0">
                          <a:solidFill>
                            <a:schemeClr val="tx1"/>
                          </a:solidFill>
                        </a:rPr>
                        <a:t>DNO</a:t>
                      </a:r>
                      <a:endParaRPr lang="ko-KR" altLang="en-US" sz="1400" dirty="0">
                        <a:solidFill>
                          <a:schemeClr val="tx1"/>
                        </a:solidFill>
                      </a:endParaRPr>
                    </a:p>
                  </a:txBody>
                  <a:tcPr marL="91436" marR="91436" marT="45726" marB="45726"/>
                </a:tc>
                <a:extLst>
                  <a:ext uri="{0D108BD9-81ED-4DB2-BD59-A6C34878D82A}">
                    <a16:rowId xmlns:a16="http://schemas.microsoft.com/office/drawing/2014/main" val="10000"/>
                  </a:ext>
                </a:extLst>
              </a:tr>
              <a:tr h="289599">
                <a:tc>
                  <a:txBody>
                    <a:bodyPr/>
                    <a:lstStyle/>
                    <a:p>
                      <a:pPr algn="ctr" latinLnBrk="1"/>
                      <a:r>
                        <a:rPr lang="en-US" altLang="ko-KR" sz="1300" dirty="0"/>
                        <a:t>2106</a:t>
                      </a:r>
                      <a:endParaRPr lang="ko-KR" altLang="en-US" sz="1300" dirty="0"/>
                    </a:p>
                  </a:txBody>
                  <a:tcPr marL="91436" marR="91436" marT="45726" marB="45726"/>
                </a:tc>
                <a:tc>
                  <a:txBody>
                    <a:bodyPr/>
                    <a:lstStyle/>
                    <a:p>
                      <a:pPr algn="ctr" latinLnBrk="1"/>
                      <a:r>
                        <a:rPr lang="en-US" altLang="ko-KR" sz="1300" dirty="0"/>
                        <a:t>Chang Kim</a:t>
                      </a:r>
                      <a:endParaRPr lang="ko-KR" altLang="en-US" sz="1300" dirty="0"/>
                    </a:p>
                  </a:txBody>
                  <a:tcPr marL="91436" marR="91436" marT="45726" marB="45726"/>
                </a:tc>
                <a:tc>
                  <a:txBody>
                    <a:bodyPr/>
                    <a:lstStyle/>
                    <a:p>
                      <a:pPr algn="ctr" latinLnBrk="1"/>
                      <a:r>
                        <a:rPr lang="en-US" altLang="ko-KR" sz="1300" dirty="0"/>
                        <a:t>Staff</a:t>
                      </a:r>
                      <a:endParaRPr lang="ko-KR" altLang="en-US" sz="1300" dirty="0"/>
                    </a:p>
                  </a:txBody>
                  <a:tcPr marL="91436" marR="91436" marT="45726" marB="45726"/>
                </a:tc>
                <a:tc>
                  <a:txBody>
                    <a:bodyPr/>
                    <a:lstStyle/>
                    <a:p>
                      <a:pPr algn="ctr" latinLnBrk="1"/>
                      <a:r>
                        <a:rPr lang="en-US" altLang="ko-KR" sz="1300" dirty="0"/>
                        <a:t>1003</a:t>
                      </a:r>
                      <a:endParaRPr lang="ko-KR" altLang="en-US" sz="1300" dirty="0"/>
                    </a:p>
                  </a:txBody>
                  <a:tcPr marL="91436" marR="91436" marT="45726" marB="45726"/>
                </a:tc>
                <a:tc>
                  <a:txBody>
                    <a:bodyPr/>
                    <a:lstStyle/>
                    <a:p>
                      <a:pPr algn="ctr" latinLnBrk="1"/>
                      <a:r>
                        <a:rPr lang="en-US" altLang="ko-KR" sz="1300" dirty="0"/>
                        <a:t>2500000</a:t>
                      </a:r>
                      <a:endParaRPr lang="ko-KR" altLang="en-US" sz="1300" dirty="0"/>
                    </a:p>
                  </a:txBody>
                  <a:tcPr marL="91436" marR="91436" marT="45726" marB="45726"/>
                </a:tc>
                <a:tc>
                  <a:txBody>
                    <a:bodyPr/>
                    <a:lstStyle/>
                    <a:p>
                      <a:pPr algn="ctr" latinLnBrk="1"/>
                      <a:r>
                        <a:rPr lang="en-US" altLang="ko-KR" sz="1300" dirty="0"/>
                        <a:t>2</a:t>
                      </a:r>
                      <a:endParaRPr lang="ko-KR" altLang="en-US" sz="1300" dirty="0"/>
                    </a:p>
                  </a:txBody>
                  <a:tcPr marL="91436" marR="91436" marT="45726" marB="45726"/>
                </a:tc>
                <a:extLst>
                  <a:ext uri="{0D108BD9-81ED-4DB2-BD59-A6C34878D82A}">
                    <a16:rowId xmlns:a16="http://schemas.microsoft.com/office/drawing/2014/main" val="10001"/>
                  </a:ext>
                </a:extLst>
              </a:tr>
              <a:tr h="289599">
                <a:tc>
                  <a:txBody>
                    <a:bodyPr/>
                    <a:lstStyle/>
                    <a:p>
                      <a:pPr algn="ctr" latinLnBrk="1"/>
                      <a:r>
                        <a:rPr lang="en-US" altLang="ko-KR" sz="1300" dirty="0"/>
                        <a:t>3426</a:t>
                      </a:r>
                      <a:endParaRPr lang="ko-KR" altLang="en-US" sz="1300" dirty="0"/>
                    </a:p>
                  </a:txBody>
                  <a:tcPr marL="91436" marR="91436" marT="45726" marB="45726"/>
                </a:tc>
                <a:tc>
                  <a:txBody>
                    <a:bodyPr/>
                    <a:lstStyle/>
                    <a:p>
                      <a:pPr algn="ctr" latinLnBrk="1"/>
                      <a:r>
                        <a:rPr lang="en-US" altLang="ko-KR" sz="1300" dirty="0">
                          <a:solidFill>
                            <a:srgbClr val="FF0000"/>
                          </a:solidFill>
                        </a:rPr>
                        <a:t>Young Park</a:t>
                      </a:r>
                      <a:endParaRPr lang="ko-KR" altLang="en-US" sz="1300" dirty="0">
                        <a:solidFill>
                          <a:srgbClr val="FF0000"/>
                        </a:solidFill>
                      </a:endParaRPr>
                    </a:p>
                  </a:txBody>
                  <a:tcPr marL="91436" marR="91436" marT="45726" marB="45726"/>
                </a:tc>
                <a:tc>
                  <a:txBody>
                    <a:bodyPr/>
                    <a:lstStyle/>
                    <a:p>
                      <a:pPr algn="ctr" latinLnBrk="1"/>
                      <a:r>
                        <a:rPr lang="en-US" altLang="ko-KR" sz="1300" dirty="0">
                          <a:solidFill>
                            <a:srgbClr val="FF0000"/>
                          </a:solidFill>
                        </a:rPr>
                        <a:t>Manager</a:t>
                      </a:r>
                      <a:endParaRPr lang="ko-KR" altLang="en-US" sz="1300" dirty="0">
                        <a:solidFill>
                          <a:srgbClr val="FF0000"/>
                        </a:solidFill>
                      </a:endParaRPr>
                    </a:p>
                  </a:txBody>
                  <a:tcPr marL="91436" marR="91436" marT="45726" marB="45726"/>
                </a:tc>
                <a:tc>
                  <a:txBody>
                    <a:bodyPr/>
                    <a:lstStyle/>
                    <a:p>
                      <a:pPr algn="ctr" latinLnBrk="1"/>
                      <a:r>
                        <a:rPr lang="en-US" altLang="ko-KR" sz="1300" dirty="0"/>
                        <a:t>4377</a:t>
                      </a:r>
                      <a:endParaRPr lang="ko-KR" altLang="en-US" sz="1300" dirty="0"/>
                    </a:p>
                  </a:txBody>
                  <a:tcPr marL="91436" marR="91436" marT="45726" marB="45726"/>
                </a:tc>
                <a:tc>
                  <a:txBody>
                    <a:bodyPr/>
                    <a:lstStyle/>
                    <a:p>
                      <a:pPr algn="ctr" latinLnBrk="1"/>
                      <a:r>
                        <a:rPr lang="en-US" altLang="ko-KR" sz="1300" dirty="0"/>
                        <a:t>3000000</a:t>
                      </a:r>
                      <a:endParaRPr lang="ko-KR" altLang="en-US" sz="1300" dirty="0"/>
                    </a:p>
                  </a:txBody>
                  <a:tcPr marL="91436" marR="91436" marT="45726" marB="45726"/>
                </a:tc>
                <a:tc>
                  <a:txBody>
                    <a:bodyPr/>
                    <a:lstStyle/>
                    <a:p>
                      <a:pPr algn="ctr" latinLnBrk="1"/>
                      <a:r>
                        <a:rPr lang="en-US" altLang="ko-KR" sz="1300" dirty="0"/>
                        <a:t>1</a:t>
                      </a:r>
                      <a:endParaRPr lang="ko-KR" altLang="en-US" sz="1300" dirty="0"/>
                    </a:p>
                  </a:txBody>
                  <a:tcPr marL="91436" marR="91436" marT="45726" marB="45726"/>
                </a:tc>
                <a:extLst>
                  <a:ext uri="{0D108BD9-81ED-4DB2-BD59-A6C34878D82A}">
                    <a16:rowId xmlns:a16="http://schemas.microsoft.com/office/drawing/2014/main" val="10002"/>
                  </a:ext>
                </a:extLst>
              </a:tr>
              <a:tr h="289599">
                <a:tc>
                  <a:txBody>
                    <a:bodyPr/>
                    <a:lstStyle/>
                    <a:p>
                      <a:pPr algn="ctr" latinLnBrk="1"/>
                      <a:r>
                        <a:rPr lang="en-US" altLang="ko-KR" sz="1300" dirty="0"/>
                        <a:t>3011</a:t>
                      </a:r>
                      <a:endParaRPr lang="ko-KR" altLang="en-US" sz="1300" dirty="0"/>
                    </a:p>
                  </a:txBody>
                  <a:tcPr marL="91436" marR="91436" marT="45726" marB="45726"/>
                </a:tc>
                <a:tc>
                  <a:txBody>
                    <a:bodyPr/>
                    <a:lstStyle/>
                    <a:p>
                      <a:pPr algn="ctr" latinLnBrk="1"/>
                      <a:r>
                        <a:rPr lang="en-US" altLang="ko-KR" sz="1300" dirty="0"/>
                        <a:t>Soo Lee</a:t>
                      </a:r>
                      <a:endParaRPr lang="ko-KR" altLang="en-US" sz="1300" dirty="0"/>
                    </a:p>
                  </a:txBody>
                  <a:tcPr marL="91436" marR="91436" marT="45726" marB="45726"/>
                </a:tc>
                <a:tc>
                  <a:txBody>
                    <a:bodyPr/>
                    <a:lstStyle/>
                    <a:p>
                      <a:pPr algn="ctr" latinLnBrk="1"/>
                      <a:r>
                        <a:rPr lang="en-US" altLang="ko-KR" sz="1300" dirty="0"/>
                        <a:t>Director</a:t>
                      </a:r>
                      <a:endParaRPr lang="ko-KR" altLang="en-US" sz="1300" dirty="0"/>
                    </a:p>
                  </a:txBody>
                  <a:tcPr marL="91436" marR="91436" marT="45726" marB="45726"/>
                </a:tc>
                <a:tc>
                  <a:txBody>
                    <a:bodyPr/>
                    <a:lstStyle/>
                    <a:p>
                      <a:pPr algn="ctr" latinLnBrk="1"/>
                      <a:r>
                        <a:rPr lang="en-US" altLang="ko-KR" sz="1300" dirty="0"/>
                        <a:t>4377</a:t>
                      </a:r>
                      <a:endParaRPr lang="ko-KR" altLang="en-US" sz="1300" dirty="0"/>
                    </a:p>
                  </a:txBody>
                  <a:tcPr marL="91436" marR="91436" marT="45726" marB="45726"/>
                </a:tc>
                <a:tc>
                  <a:txBody>
                    <a:bodyPr/>
                    <a:lstStyle/>
                    <a:p>
                      <a:pPr algn="ctr" latinLnBrk="1"/>
                      <a:r>
                        <a:rPr lang="en-US" altLang="ko-KR" sz="1300" dirty="0"/>
                        <a:t>4000000</a:t>
                      </a:r>
                      <a:endParaRPr lang="ko-KR" altLang="en-US" sz="1300" dirty="0"/>
                    </a:p>
                  </a:txBody>
                  <a:tcPr marL="91436" marR="91436" marT="45726" marB="45726"/>
                </a:tc>
                <a:tc>
                  <a:txBody>
                    <a:bodyPr/>
                    <a:lstStyle/>
                    <a:p>
                      <a:pPr algn="ctr" latinLnBrk="1"/>
                      <a:r>
                        <a:rPr lang="en-US" altLang="ko-KR" sz="1300" dirty="0"/>
                        <a:t>3</a:t>
                      </a:r>
                      <a:endParaRPr lang="ko-KR" altLang="en-US" sz="1300" dirty="0"/>
                    </a:p>
                  </a:txBody>
                  <a:tcPr marL="91436" marR="91436" marT="45726" marB="45726"/>
                </a:tc>
                <a:extLst>
                  <a:ext uri="{0D108BD9-81ED-4DB2-BD59-A6C34878D82A}">
                    <a16:rowId xmlns:a16="http://schemas.microsoft.com/office/drawing/2014/main" val="10003"/>
                  </a:ext>
                </a:extLst>
              </a:tr>
              <a:tr h="289599">
                <a:tc>
                  <a:txBody>
                    <a:bodyPr/>
                    <a:lstStyle/>
                    <a:p>
                      <a:pPr algn="ctr" latinLnBrk="1"/>
                      <a:r>
                        <a:rPr lang="en-US" altLang="ko-KR" sz="1300" dirty="0"/>
                        <a:t>1003</a:t>
                      </a:r>
                      <a:endParaRPr lang="ko-KR" altLang="en-US" sz="1300" dirty="0"/>
                    </a:p>
                  </a:txBody>
                  <a:tcPr marL="91436" marR="91436" marT="45726" marB="45726"/>
                </a:tc>
                <a:tc>
                  <a:txBody>
                    <a:bodyPr/>
                    <a:lstStyle/>
                    <a:p>
                      <a:pPr algn="ctr" latinLnBrk="1"/>
                      <a:r>
                        <a:rPr lang="en-US" altLang="ko-KR" sz="1300" dirty="0"/>
                        <a:t>Min Cho</a:t>
                      </a:r>
                      <a:endParaRPr lang="ko-KR" altLang="en-US" sz="1300" dirty="0"/>
                    </a:p>
                  </a:txBody>
                  <a:tcPr marL="91436" marR="91436" marT="45726" marB="45726"/>
                </a:tc>
                <a:tc>
                  <a:txBody>
                    <a:bodyPr/>
                    <a:lstStyle/>
                    <a:p>
                      <a:pPr algn="ctr" latinLnBrk="1"/>
                      <a:r>
                        <a:rPr lang="en-US" altLang="ko-KR" sz="1300" dirty="0"/>
                        <a:t>Manager</a:t>
                      </a:r>
                      <a:endParaRPr lang="ko-KR" altLang="en-US" sz="1300" dirty="0"/>
                    </a:p>
                  </a:txBody>
                  <a:tcPr marL="91436" marR="91436" marT="45726" marB="45726"/>
                </a:tc>
                <a:tc>
                  <a:txBody>
                    <a:bodyPr/>
                    <a:lstStyle/>
                    <a:p>
                      <a:pPr algn="ctr" latinLnBrk="1"/>
                      <a:r>
                        <a:rPr lang="en-US" altLang="ko-KR" sz="1300" dirty="0"/>
                        <a:t>4377</a:t>
                      </a:r>
                      <a:endParaRPr lang="ko-KR" altLang="en-US" sz="1300" dirty="0"/>
                    </a:p>
                  </a:txBody>
                  <a:tcPr marL="91436" marR="91436" marT="45726" marB="45726"/>
                </a:tc>
                <a:tc>
                  <a:txBody>
                    <a:bodyPr/>
                    <a:lstStyle/>
                    <a:p>
                      <a:pPr algn="ctr" latinLnBrk="1"/>
                      <a:r>
                        <a:rPr lang="en-US" altLang="ko-KR" sz="1300" dirty="0"/>
                        <a:t>3000000</a:t>
                      </a:r>
                      <a:endParaRPr lang="ko-KR" altLang="en-US" sz="1300" dirty="0"/>
                    </a:p>
                  </a:txBody>
                  <a:tcPr marL="91436" marR="91436" marT="45726" marB="45726"/>
                </a:tc>
                <a:tc>
                  <a:txBody>
                    <a:bodyPr/>
                    <a:lstStyle/>
                    <a:p>
                      <a:pPr algn="ctr" latinLnBrk="1"/>
                      <a:r>
                        <a:rPr lang="en-US" altLang="ko-KR" sz="1300" dirty="0"/>
                        <a:t>2</a:t>
                      </a:r>
                      <a:endParaRPr lang="ko-KR" altLang="en-US" sz="1300" dirty="0"/>
                    </a:p>
                  </a:txBody>
                  <a:tcPr marL="91436" marR="91436" marT="45726" marB="45726"/>
                </a:tc>
                <a:extLst>
                  <a:ext uri="{0D108BD9-81ED-4DB2-BD59-A6C34878D82A}">
                    <a16:rowId xmlns:a16="http://schemas.microsoft.com/office/drawing/2014/main" val="10004"/>
                  </a:ext>
                </a:extLst>
              </a:tr>
              <a:tr h="289599">
                <a:tc>
                  <a:txBody>
                    <a:bodyPr/>
                    <a:lstStyle/>
                    <a:p>
                      <a:pPr algn="ctr" latinLnBrk="1"/>
                      <a:r>
                        <a:rPr lang="en-US" altLang="ko-KR" sz="1300" dirty="0"/>
                        <a:t>3427</a:t>
                      </a:r>
                      <a:endParaRPr lang="ko-KR" altLang="en-US" sz="1300" dirty="0"/>
                    </a:p>
                  </a:txBody>
                  <a:tcPr marL="91436" marR="91436" marT="45726" marB="45726"/>
                </a:tc>
                <a:tc>
                  <a:txBody>
                    <a:bodyPr/>
                    <a:lstStyle/>
                    <a:p>
                      <a:pPr algn="ctr" latinLnBrk="1"/>
                      <a:r>
                        <a:rPr lang="en-US" altLang="ko-KR" sz="1300" dirty="0"/>
                        <a:t>Jong</a:t>
                      </a:r>
                      <a:r>
                        <a:rPr lang="en-US" altLang="ko-KR" sz="1300" baseline="0" dirty="0"/>
                        <a:t> Choi</a:t>
                      </a:r>
                      <a:endParaRPr lang="ko-KR" altLang="en-US" sz="1300" dirty="0"/>
                    </a:p>
                  </a:txBody>
                  <a:tcPr marL="91436" marR="91436" marT="45726" marB="45726"/>
                </a:tc>
                <a:tc>
                  <a:txBody>
                    <a:bodyPr/>
                    <a:lstStyle/>
                    <a:p>
                      <a:pPr algn="ctr" latinLnBrk="1"/>
                      <a:r>
                        <a:rPr lang="en-US" altLang="ko-KR" sz="1300" dirty="0"/>
                        <a:t>Staff</a:t>
                      </a:r>
                      <a:endParaRPr lang="ko-KR" altLang="en-US" sz="1300" dirty="0"/>
                    </a:p>
                  </a:txBody>
                  <a:tcPr marL="91436" marR="91436" marT="45726" marB="45726"/>
                </a:tc>
                <a:tc>
                  <a:txBody>
                    <a:bodyPr/>
                    <a:lstStyle/>
                    <a:p>
                      <a:pPr algn="ctr" latinLnBrk="1"/>
                      <a:r>
                        <a:rPr lang="en-US" altLang="ko-KR" sz="1300" dirty="0"/>
                        <a:t>3011</a:t>
                      </a:r>
                      <a:endParaRPr lang="ko-KR" altLang="en-US" sz="1300" dirty="0"/>
                    </a:p>
                  </a:txBody>
                  <a:tcPr marL="91436" marR="91436" marT="45726" marB="45726"/>
                </a:tc>
                <a:tc>
                  <a:txBody>
                    <a:bodyPr/>
                    <a:lstStyle/>
                    <a:p>
                      <a:pPr algn="ctr" latinLnBrk="1"/>
                      <a:r>
                        <a:rPr lang="en-US" altLang="ko-KR" sz="1300" dirty="0"/>
                        <a:t>1500000</a:t>
                      </a:r>
                      <a:endParaRPr lang="ko-KR" altLang="en-US" sz="1300" dirty="0"/>
                    </a:p>
                  </a:txBody>
                  <a:tcPr marL="91436" marR="91436" marT="45726" marB="45726"/>
                </a:tc>
                <a:tc>
                  <a:txBody>
                    <a:bodyPr/>
                    <a:lstStyle/>
                    <a:p>
                      <a:pPr algn="ctr" latinLnBrk="1"/>
                      <a:r>
                        <a:rPr lang="en-US" altLang="ko-KR" sz="1300" dirty="0"/>
                        <a:t>3</a:t>
                      </a:r>
                      <a:endParaRPr lang="ko-KR" altLang="en-US" sz="1300" dirty="0"/>
                    </a:p>
                  </a:txBody>
                  <a:tcPr marL="91436" marR="91436" marT="45726" marB="45726"/>
                </a:tc>
                <a:extLst>
                  <a:ext uri="{0D108BD9-81ED-4DB2-BD59-A6C34878D82A}">
                    <a16:rowId xmlns:a16="http://schemas.microsoft.com/office/drawing/2014/main" val="10005"/>
                  </a:ext>
                </a:extLst>
              </a:tr>
              <a:tr h="289599">
                <a:tc>
                  <a:txBody>
                    <a:bodyPr/>
                    <a:lstStyle/>
                    <a:p>
                      <a:pPr algn="ctr" latinLnBrk="1"/>
                      <a:r>
                        <a:rPr lang="en-US" altLang="ko-KR" sz="1300" dirty="0"/>
                        <a:t>1365</a:t>
                      </a:r>
                      <a:endParaRPr lang="ko-KR" altLang="en-US" sz="1300" dirty="0"/>
                    </a:p>
                  </a:txBody>
                  <a:tcPr marL="91436" marR="91436" marT="45726" marB="45726"/>
                </a:tc>
                <a:tc>
                  <a:txBody>
                    <a:bodyPr/>
                    <a:lstStyle/>
                    <a:p>
                      <a:pPr algn="ctr" latinLnBrk="1"/>
                      <a:r>
                        <a:rPr lang="en-US" altLang="ko-KR" sz="1300" dirty="0"/>
                        <a:t>Sang Kim</a:t>
                      </a:r>
                      <a:endParaRPr lang="ko-KR" altLang="en-US" sz="1300" dirty="0"/>
                    </a:p>
                  </a:txBody>
                  <a:tcPr marL="91436" marR="91436" marT="45726" marB="45726"/>
                </a:tc>
                <a:tc>
                  <a:txBody>
                    <a:bodyPr/>
                    <a:lstStyle/>
                    <a:p>
                      <a:pPr algn="ctr" latinLnBrk="1"/>
                      <a:r>
                        <a:rPr lang="en-US" altLang="ko-KR" sz="1300" dirty="0"/>
                        <a:t>Staff</a:t>
                      </a:r>
                      <a:endParaRPr lang="ko-KR" altLang="en-US" sz="1300" dirty="0"/>
                    </a:p>
                  </a:txBody>
                  <a:tcPr marL="91436" marR="91436" marT="45726" marB="45726"/>
                </a:tc>
                <a:tc>
                  <a:txBody>
                    <a:bodyPr/>
                    <a:lstStyle/>
                    <a:p>
                      <a:pPr algn="ctr" latinLnBrk="1"/>
                      <a:r>
                        <a:rPr lang="en-US" altLang="ko-KR" sz="1300" dirty="0"/>
                        <a:t>3426</a:t>
                      </a:r>
                      <a:endParaRPr lang="ko-KR" altLang="en-US" sz="1300" dirty="0"/>
                    </a:p>
                  </a:txBody>
                  <a:tcPr marL="91436" marR="91436" marT="45726" marB="45726"/>
                </a:tc>
                <a:tc>
                  <a:txBody>
                    <a:bodyPr/>
                    <a:lstStyle/>
                    <a:p>
                      <a:pPr algn="ctr" latinLnBrk="1"/>
                      <a:r>
                        <a:rPr lang="en-US" altLang="ko-KR" sz="1300" dirty="0"/>
                        <a:t>1500000</a:t>
                      </a:r>
                      <a:endParaRPr lang="ko-KR" altLang="en-US" sz="1300" dirty="0"/>
                    </a:p>
                  </a:txBody>
                  <a:tcPr marL="91436" marR="91436" marT="45726" marB="45726"/>
                </a:tc>
                <a:tc>
                  <a:txBody>
                    <a:bodyPr/>
                    <a:lstStyle/>
                    <a:p>
                      <a:pPr algn="ctr" latinLnBrk="1"/>
                      <a:r>
                        <a:rPr lang="en-US" altLang="ko-KR" sz="1300" dirty="0"/>
                        <a:t>1</a:t>
                      </a:r>
                      <a:endParaRPr lang="ko-KR" altLang="en-US" sz="1300" dirty="0"/>
                    </a:p>
                  </a:txBody>
                  <a:tcPr marL="91436" marR="91436" marT="45726" marB="45726"/>
                </a:tc>
                <a:extLst>
                  <a:ext uri="{0D108BD9-81ED-4DB2-BD59-A6C34878D82A}">
                    <a16:rowId xmlns:a16="http://schemas.microsoft.com/office/drawing/2014/main" val="10006"/>
                  </a:ext>
                </a:extLst>
              </a:tr>
              <a:tr h="289599">
                <a:tc>
                  <a:txBody>
                    <a:bodyPr/>
                    <a:lstStyle/>
                    <a:p>
                      <a:pPr algn="ctr" latinLnBrk="1"/>
                      <a:r>
                        <a:rPr lang="en-US" altLang="ko-KR" sz="1300" dirty="0"/>
                        <a:t>4377</a:t>
                      </a:r>
                      <a:endParaRPr lang="ko-KR" altLang="en-US" sz="1300" dirty="0"/>
                    </a:p>
                  </a:txBody>
                  <a:tcPr marL="91436" marR="91436" marT="45726" marB="45726"/>
                </a:tc>
                <a:tc>
                  <a:txBody>
                    <a:bodyPr/>
                    <a:lstStyle/>
                    <a:p>
                      <a:pPr algn="ctr" latinLnBrk="1"/>
                      <a:r>
                        <a:rPr lang="en-US" altLang="ko-KR" sz="1300" dirty="0"/>
                        <a:t>Sung Lee</a:t>
                      </a:r>
                      <a:endParaRPr lang="ko-KR" altLang="en-US" sz="1300" dirty="0"/>
                    </a:p>
                  </a:txBody>
                  <a:tcPr marL="91436" marR="91436" marT="45726" marB="45726"/>
                </a:tc>
                <a:tc>
                  <a:txBody>
                    <a:bodyPr/>
                    <a:lstStyle/>
                    <a:p>
                      <a:pPr algn="ctr" latinLnBrk="1"/>
                      <a:r>
                        <a:rPr lang="en-US" altLang="ko-KR" sz="1300" dirty="0"/>
                        <a:t>President</a:t>
                      </a:r>
                      <a:endParaRPr lang="ko-KR" altLang="en-US" sz="1300" dirty="0"/>
                    </a:p>
                  </a:txBody>
                  <a:tcPr marL="91436" marR="91436" marT="45726" marB="45726"/>
                </a:tc>
                <a:tc>
                  <a:txBody>
                    <a:bodyPr/>
                    <a:lstStyle/>
                    <a:p>
                      <a:pPr algn="ctr" latinLnBrk="1"/>
                      <a:r>
                        <a:rPr lang="en-US" altLang="ko-KR" sz="1300" dirty="0"/>
                        <a:t>-</a:t>
                      </a:r>
                      <a:endParaRPr lang="ko-KR" altLang="en-US" sz="1300" dirty="0"/>
                    </a:p>
                  </a:txBody>
                  <a:tcPr marL="91436" marR="91436" marT="45726" marB="45726"/>
                </a:tc>
                <a:tc>
                  <a:txBody>
                    <a:bodyPr/>
                    <a:lstStyle/>
                    <a:p>
                      <a:pPr algn="ctr" latinLnBrk="1"/>
                      <a:r>
                        <a:rPr lang="en-US" altLang="ko-KR" sz="1300" dirty="0"/>
                        <a:t>5000000</a:t>
                      </a:r>
                      <a:endParaRPr lang="ko-KR" altLang="en-US" sz="1300" dirty="0"/>
                    </a:p>
                  </a:txBody>
                  <a:tcPr marL="91436" marR="91436" marT="45726" marB="45726"/>
                </a:tc>
                <a:tc>
                  <a:txBody>
                    <a:bodyPr/>
                    <a:lstStyle/>
                    <a:p>
                      <a:pPr algn="ctr" latinLnBrk="1"/>
                      <a:r>
                        <a:rPr lang="en-US" altLang="ko-KR" sz="1300" dirty="0"/>
                        <a:t>2</a:t>
                      </a:r>
                      <a:endParaRPr lang="ko-KR" altLang="en-US" sz="1300" dirty="0"/>
                    </a:p>
                  </a:txBody>
                  <a:tcPr marL="91436" marR="91436" marT="45726" marB="45726"/>
                </a:tc>
                <a:extLst>
                  <a:ext uri="{0D108BD9-81ED-4DB2-BD59-A6C34878D82A}">
                    <a16:rowId xmlns:a16="http://schemas.microsoft.com/office/drawing/2014/main" val="10007"/>
                  </a:ext>
                </a:extLst>
              </a:tr>
            </a:tbl>
          </a:graphicData>
        </a:graphic>
      </p:graphicFrame>
      <p:sp>
        <p:nvSpPr>
          <p:cNvPr id="23635" name="TextBox 4"/>
          <p:cNvSpPr txBox="1">
            <a:spLocks noChangeArrowheads="1"/>
          </p:cNvSpPr>
          <p:nvPr/>
        </p:nvSpPr>
        <p:spPr bwMode="auto">
          <a:xfrm>
            <a:off x="0" y="4419600"/>
            <a:ext cx="86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맑은 고딕" panose="020B0503020000020004" pitchFamily="50" charset="-127"/>
              </a:defRPr>
            </a:lvl1pPr>
            <a:lvl2pPr marL="742950" indent="-285750" latinLnBrk="1">
              <a:spcBef>
                <a:spcPct val="20000"/>
              </a:spcBef>
              <a:buFont typeface="Arial" panose="020B0604020202020204" pitchFamily="34" charset="0"/>
              <a:buChar char="–"/>
              <a:defRPr sz="2800">
                <a:solidFill>
                  <a:schemeClr val="tx1"/>
                </a:solidFill>
                <a:latin typeface="맑은 고딕" panose="020B0503020000020004" pitchFamily="50" charset="-127"/>
              </a:defRPr>
            </a:lvl2pPr>
            <a:lvl3pPr marL="1143000" indent="-228600" latinLnBrk="1">
              <a:spcBef>
                <a:spcPct val="20000"/>
              </a:spcBef>
              <a:buFont typeface="Arial" panose="020B0604020202020204" pitchFamily="34" charset="0"/>
              <a:buChar char="•"/>
              <a:defRPr sz="2400">
                <a:solidFill>
                  <a:schemeClr val="tx1"/>
                </a:solidFill>
                <a:latin typeface="맑은 고딕" panose="020B0503020000020004" pitchFamily="50" charset="-127"/>
              </a:defRPr>
            </a:lvl3pPr>
            <a:lvl4pPr marL="1600200" indent="-228600" latinLnBrk="1">
              <a:spcBef>
                <a:spcPct val="20000"/>
              </a:spcBef>
              <a:buFont typeface="Arial" panose="020B0604020202020204" pitchFamily="34" charset="0"/>
              <a:buChar char="–"/>
              <a:defRPr sz="2000">
                <a:solidFill>
                  <a:schemeClr val="tx1"/>
                </a:solidFill>
                <a:latin typeface="맑은 고딕" panose="020B0503020000020004" pitchFamily="50" charset="-127"/>
              </a:defRPr>
            </a:lvl4pPr>
            <a:lvl5pPr marL="2057400" indent="-228600" latinLnBrk="1">
              <a:spcBef>
                <a:spcPct val="20000"/>
              </a:spcBef>
              <a:buFont typeface="Arial" panose="020B0604020202020204" pitchFamily="34" charset="0"/>
              <a:buChar char="»"/>
              <a:defRPr sz="2000">
                <a:solidFill>
                  <a:schemeClr val="tx1"/>
                </a:solidFill>
                <a:latin typeface="맑은 고딕" panose="020B0503020000020004" pitchFamily="50" charset="-127"/>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9pPr>
          </a:lstStyle>
          <a:p>
            <a:pPr eaLnBrk="1" latinLnBrk="0" hangingPunct="1">
              <a:spcBef>
                <a:spcPct val="0"/>
              </a:spcBef>
              <a:buFontTx/>
              <a:buNone/>
            </a:pPr>
            <a:r>
              <a:rPr lang="en-US" altLang="ko-KR" sz="1800" b="1">
                <a:latin typeface="Arial" panose="020B0604020202020204" pitchFamily="34" charset="0"/>
              </a:rPr>
              <a:t>EMP</a:t>
            </a:r>
            <a:endParaRPr lang="ko-KR" altLang="en-US" sz="1800" b="1">
              <a:latin typeface="Arial" panose="020B0604020202020204" pitchFamily="34" charset="0"/>
            </a:endParaRPr>
          </a:p>
        </p:txBody>
      </p:sp>
      <p:sp>
        <p:nvSpPr>
          <p:cNvPr id="10" name="Rectangle 6"/>
          <p:cNvSpPr>
            <a:spLocks noChangeArrowheads="1"/>
          </p:cNvSpPr>
          <p:nvPr/>
        </p:nvSpPr>
        <p:spPr bwMode="auto">
          <a:xfrm>
            <a:off x="381000" y="44450"/>
            <a:ext cx="8382000" cy="79375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7.1.2 Nested Queries, Tuples, </a:t>
            </a:r>
          </a:p>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and Set/Multiset Comparisons</a:t>
            </a:r>
          </a:p>
        </p:txBody>
      </p:sp>
      <p:cxnSp>
        <p:nvCxnSpPr>
          <p:cNvPr id="4" name="직선 화살표 연결선 3"/>
          <p:cNvCxnSpPr/>
          <p:nvPr/>
        </p:nvCxnSpPr>
        <p:spPr>
          <a:xfrm flipH="1">
            <a:off x="6019800" y="2362200"/>
            <a:ext cx="990601" cy="762000"/>
          </a:xfrm>
          <a:prstGeom prst="straightConnector1">
            <a:avLst/>
          </a:prstGeom>
          <a:ln>
            <a:solidFill>
              <a:srgbClr val="800000"/>
            </a:solidFill>
            <a:tailEnd type="triangle"/>
          </a:ln>
        </p:spPr>
        <p:style>
          <a:lnRef idx="1">
            <a:schemeClr val="accent1"/>
          </a:lnRef>
          <a:fillRef idx="0">
            <a:schemeClr val="accent1"/>
          </a:fillRef>
          <a:effectRef idx="0">
            <a:schemeClr val="accent1"/>
          </a:effectRef>
          <a:fontRef idx="minor">
            <a:schemeClr val="tx1"/>
          </a:fontRef>
        </p:style>
      </p:cxnSp>
      <p:sp>
        <p:nvSpPr>
          <p:cNvPr id="5" name="직사각형 4"/>
          <p:cNvSpPr/>
          <p:nvPr/>
        </p:nvSpPr>
        <p:spPr>
          <a:xfrm>
            <a:off x="6457569" y="3244334"/>
            <a:ext cx="400431" cy="369332"/>
          </a:xfrm>
          <a:prstGeom prst="rect">
            <a:avLst/>
          </a:prstGeom>
        </p:spPr>
        <p:txBody>
          <a:bodyPr wrap="none">
            <a:spAutoFit/>
          </a:bodyPr>
          <a:lstStyle/>
          <a:p>
            <a:r>
              <a:rPr lang="en-US" altLang="ko-KR" spc="-30" dirty="0"/>
              <a:t>⇒</a:t>
            </a:r>
            <a:endParaRPr lang="ko-KR" altLang="en-US" dirty="0"/>
          </a:p>
        </p:txBody>
      </p:sp>
    </p:spTree>
    <p:extLst>
      <p:ext uri="{BB962C8B-B14F-4D97-AF65-F5344CB8AC3E}">
        <p14:creationId xmlns:p14="http://schemas.microsoft.com/office/powerpoint/2010/main" val="842069136"/>
      </p:ext>
    </p:extLst>
  </p:cSld>
  <p:clrMapOvr>
    <a:masterClrMapping/>
  </p:clrMapOvr>
  <mc:AlternateContent xmlns:mc="http://schemas.openxmlformats.org/markup-compatibility/2006" xmlns:p14="http://schemas.microsoft.com/office/powerpoint/2010/main">
    <mc:Choice Requires="p14">
      <p:transition spd="slow" p14:dur="2000" advTm="41876"/>
    </mc:Choice>
    <mc:Fallback xmlns="">
      <p:transition spd="slow" advTm="4187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내용 개체 틀 2"/>
          <p:cNvSpPr>
            <a:spLocks noGrp="1"/>
          </p:cNvSpPr>
          <p:nvPr>
            <p:ph idx="1"/>
          </p:nvPr>
        </p:nvSpPr>
        <p:spPr>
          <a:xfrm>
            <a:off x="-76200" y="838200"/>
            <a:ext cx="9372600" cy="685800"/>
          </a:xfrm>
        </p:spPr>
        <p:txBody>
          <a:bodyPr/>
          <a:lstStyle/>
          <a:p>
            <a:pPr eaLnBrk="1" hangingPunct="1">
              <a:lnSpc>
                <a:spcPts val="2700"/>
              </a:lnSpc>
              <a:spcBef>
                <a:spcPct val="0"/>
              </a:spcBef>
              <a:defRPr/>
            </a:pPr>
            <a:r>
              <a:rPr lang="en-US" altLang="ko-KR" sz="2000" b="1" spc="-110" dirty="0"/>
              <a:t>In general, the subquery will return a relation which is a set or multiset of tuples</a:t>
            </a:r>
            <a:endParaRPr lang="ko-KR" altLang="en-US" sz="2000" b="1" spc="-110" dirty="0"/>
          </a:p>
        </p:txBody>
      </p:sp>
      <p:pic>
        <p:nvPicPr>
          <p:cNvPr id="2457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219200"/>
            <a:ext cx="259080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556" name="내용 개체 틀 2"/>
          <p:cNvSpPr txBox="1">
            <a:spLocks/>
          </p:cNvSpPr>
          <p:nvPr/>
        </p:nvSpPr>
        <p:spPr bwMode="auto">
          <a:xfrm>
            <a:off x="-457200" y="1219200"/>
            <a:ext cx="7010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latinLnBrk="1" hangingPunct="0">
              <a:spcBef>
                <a:spcPct val="20000"/>
              </a:spcBef>
              <a:buFont typeface="Arial" pitchFamily="34" charset="0"/>
              <a:buChar char="•"/>
              <a:defRPr sz="3200">
                <a:solidFill>
                  <a:schemeClr val="tx1"/>
                </a:solidFill>
                <a:latin typeface="맑은 고딕" pitchFamily="50" charset="-127"/>
              </a:defRPr>
            </a:lvl1pPr>
            <a:lvl2pPr marL="742950" indent="-285750" eaLnBrk="0" latinLnBrk="1" hangingPunct="0">
              <a:spcBef>
                <a:spcPct val="20000"/>
              </a:spcBef>
              <a:buFont typeface="Arial" pitchFamily="34" charset="0"/>
              <a:buChar char="–"/>
              <a:defRPr sz="2800">
                <a:solidFill>
                  <a:schemeClr val="tx1"/>
                </a:solidFill>
                <a:latin typeface="맑은 고딕" pitchFamily="50" charset="-127"/>
              </a:defRPr>
            </a:lvl2pPr>
            <a:lvl3pPr marL="1143000" indent="-228600" eaLnBrk="0" latinLnBrk="1" hangingPunct="0">
              <a:spcBef>
                <a:spcPct val="20000"/>
              </a:spcBef>
              <a:buFont typeface="Arial" pitchFamily="34" charset="0"/>
              <a:buChar char="•"/>
              <a:defRPr sz="2400">
                <a:solidFill>
                  <a:schemeClr val="tx1"/>
                </a:solidFill>
                <a:latin typeface="맑은 고딕" pitchFamily="50" charset="-127"/>
              </a:defRPr>
            </a:lvl3pPr>
            <a:lvl4pPr marL="1600200" indent="-228600" eaLnBrk="0" latinLnBrk="1" hangingPunct="0">
              <a:spcBef>
                <a:spcPct val="20000"/>
              </a:spcBef>
              <a:buFont typeface="Arial" pitchFamily="34" charset="0"/>
              <a:buChar char="–"/>
              <a:defRPr sz="2000">
                <a:solidFill>
                  <a:schemeClr val="tx1"/>
                </a:solidFill>
                <a:latin typeface="맑은 고딕" pitchFamily="50" charset="-127"/>
              </a:defRPr>
            </a:lvl4pPr>
            <a:lvl5pPr marL="2057400" indent="-228600" eaLnBrk="0" latinLnBrk="1" hangingPunct="0">
              <a:spcBef>
                <a:spcPct val="20000"/>
              </a:spcBef>
              <a:buFont typeface="Arial" pitchFamily="34" charset="0"/>
              <a:buChar char="»"/>
              <a:defRPr sz="2000">
                <a:solidFill>
                  <a:schemeClr val="tx1"/>
                </a:solidFill>
                <a:latin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defRPr>
            </a:lvl9pPr>
          </a:lstStyle>
          <a:p>
            <a:pPr lvl="1" algn="just" eaLnBrk="1" hangingPunct="1">
              <a:lnSpc>
                <a:spcPts val="2400"/>
              </a:lnSpc>
              <a:spcBef>
                <a:spcPct val="0"/>
              </a:spcBef>
              <a:defRPr/>
            </a:pPr>
            <a:r>
              <a:rPr lang="en-US" altLang="ko-KR" sz="1800" dirty="0"/>
              <a:t>The comparison operator </a:t>
            </a:r>
            <a:r>
              <a:rPr lang="en-US" altLang="ko-KR" sz="1800" u="sng" dirty="0"/>
              <a:t>IN, ANY(SOME), ALL, and EXISTS </a:t>
            </a:r>
            <a:r>
              <a:rPr lang="en-US" altLang="ko-KR" sz="1800" dirty="0"/>
              <a:t>can be used in WHERE clause of the outer query</a:t>
            </a:r>
            <a:endParaRPr lang="ko-KR" altLang="en-US" sz="1800" dirty="0"/>
          </a:p>
          <a:p>
            <a:pPr lvl="1" algn="just" eaLnBrk="1" hangingPunct="1">
              <a:lnSpc>
                <a:spcPts val="2400"/>
              </a:lnSpc>
              <a:spcBef>
                <a:spcPct val="0"/>
              </a:spcBef>
              <a:defRPr/>
            </a:pPr>
            <a:r>
              <a:rPr lang="en-US" altLang="ko-KR" sz="1800" dirty="0"/>
              <a:t>The </a:t>
            </a:r>
            <a:r>
              <a:rPr lang="en-US" altLang="ko-KR" sz="1800" b="1" dirty="0">
                <a:solidFill>
                  <a:srgbClr val="3333FF"/>
                </a:solidFill>
              </a:rPr>
              <a:t>IN</a:t>
            </a:r>
            <a:r>
              <a:rPr lang="en-US" altLang="ko-KR" sz="1800" dirty="0"/>
              <a:t> compares a value v with a set (or multiset) of values V and evaluates to TRUE if v is one of the elements in V</a:t>
            </a:r>
            <a:endParaRPr lang="ko-KR" altLang="en-US" sz="1800" dirty="0"/>
          </a:p>
          <a:p>
            <a:pPr lvl="2" algn="just" eaLnBrk="1" hangingPunct="1">
              <a:lnSpc>
                <a:spcPts val="2400"/>
              </a:lnSpc>
              <a:spcBef>
                <a:spcPct val="0"/>
              </a:spcBef>
              <a:defRPr/>
            </a:pPr>
            <a:r>
              <a:rPr lang="en-US" altLang="ko-KR" sz="1800" dirty="0"/>
              <a:t>WHERE </a:t>
            </a:r>
            <a:r>
              <a:rPr lang="en-US" altLang="ko-KR" sz="1800" dirty="0" err="1"/>
              <a:t>Dno</a:t>
            </a:r>
            <a:r>
              <a:rPr lang="en-US" altLang="ko-KR" sz="1800" dirty="0"/>
              <a:t> IN (1,3)</a:t>
            </a:r>
          </a:p>
          <a:p>
            <a:pPr lvl="1" algn="just" eaLnBrk="1" hangingPunct="1">
              <a:lnSpc>
                <a:spcPts val="2400"/>
              </a:lnSpc>
              <a:spcBef>
                <a:spcPct val="0"/>
              </a:spcBef>
              <a:defRPr/>
            </a:pPr>
            <a:r>
              <a:rPr lang="en-US" altLang="ko-KR" sz="1800" dirty="0"/>
              <a:t>The </a:t>
            </a:r>
            <a:r>
              <a:rPr lang="en-US" altLang="ko-KR" sz="1800" b="1" dirty="0">
                <a:solidFill>
                  <a:srgbClr val="3333FF"/>
                </a:solidFill>
              </a:rPr>
              <a:t>= ANY </a:t>
            </a:r>
            <a:r>
              <a:rPr lang="en-US" altLang="ko-KR" sz="1800" dirty="0"/>
              <a:t>(or </a:t>
            </a:r>
            <a:r>
              <a:rPr lang="en-US" altLang="ko-KR" sz="1800" b="1" dirty="0">
                <a:solidFill>
                  <a:srgbClr val="3333FF"/>
                </a:solidFill>
              </a:rPr>
              <a:t>= SOME</a:t>
            </a:r>
            <a:r>
              <a:rPr lang="en-US" altLang="ko-KR" sz="1800" dirty="0"/>
              <a:t>) operator returns TRUE if the value v is equal to some value in the set V and is hence equivalent to IN</a:t>
            </a:r>
          </a:p>
          <a:p>
            <a:pPr lvl="2" algn="just" eaLnBrk="1" hangingPunct="1">
              <a:lnSpc>
                <a:spcPts val="2400"/>
              </a:lnSpc>
              <a:spcBef>
                <a:spcPct val="0"/>
              </a:spcBef>
              <a:defRPr/>
            </a:pPr>
            <a:r>
              <a:rPr lang="en-US" altLang="ko-KR" sz="1800" dirty="0"/>
              <a:t>Other operators that can be combined with ANY (or SOME) include {&gt;, &gt;=, &lt;, &lt;=, &lt;&gt;} </a:t>
            </a:r>
          </a:p>
          <a:p>
            <a:pPr lvl="2" algn="just" eaLnBrk="1" hangingPunct="1">
              <a:lnSpc>
                <a:spcPts val="2400"/>
              </a:lnSpc>
              <a:spcBef>
                <a:spcPct val="0"/>
              </a:spcBef>
              <a:defRPr/>
            </a:pPr>
            <a:r>
              <a:rPr lang="en-US" altLang="ko-KR" sz="1800" dirty="0"/>
              <a:t>WHERE </a:t>
            </a:r>
            <a:r>
              <a:rPr lang="en-US" altLang="ko-KR" sz="1800" dirty="0" err="1"/>
              <a:t>Dno</a:t>
            </a:r>
            <a:r>
              <a:rPr lang="en-US" altLang="ko-KR" sz="1800" dirty="0"/>
              <a:t> = ANY (1,3), WHERE </a:t>
            </a:r>
            <a:r>
              <a:rPr lang="en-US" altLang="ko-KR" sz="1800" dirty="0" err="1"/>
              <a:t>Dno</a:t>
            </a:r>
            <a:r>
              <a:rPr lang="en-US" altLang="ko-KR" sz="1800" dirty="0"/>
              <a:t> &gt; ANY (1,3) </a:t>
            </a:r>
          </a:p>
          <a:p>
            <a:pPr lvl="1" algn="just" eaLnBrk="1" hangingPunct="1">
              <a:lnSpc>
                <a:spcPts val="2400"/>
              </a:lnSpc>
              <a:spcBef>
                <a:spcPct val="0"/>
              </a:spcBef>
              <a:defRPr/>
            </a:pPr>
            <a:r>
              <a:rPr lang="en-US" altLang="ko-KR" sz="1800" spc="-10" dirty="0"/>
              <a:t>The </a:t>
            </a:r>
            <a:r>
              <a:rPr lang="en-US" altLang="ko-KR" sz="1800" b="1" spc="-10" dirty="0">
                <a:solidFill>
                  <a:srgbClr val="3333FF"/>
                </a:solidFill>
              </a:rPr>
              <a:t>ALL</a:t>
            </a:r>
            <a:r>
              <a:rPr lang="en-US" altLang="ko-KR" sz="1800" spc="-10" dirty="0"/>
              <a:t> operator can also be combined with each of those operators</a:t>
            </a:r>
          </a:p>
          <a:p>
            <a:pPr lvl="2" algn="just" eaLnBrk="1" hangingPunct="1">
              <a:lnSpc>
                <a:spcPts val="2400"/>
              </a:lnSpc>
              <a:spcBef>
                <a:spcPct val="0"/>
              </a:spcBef>
              <a:defRPr/>
            </a:pPr>
            <a:r>
              <a:rPr lang="en-US" altLang="ko-KR" sz="1800" dirty="0"/>
              <a:t>WHERE </a:t>
            </a:r>
            <a:r>
              <a:rPr lang="en-US" altLang="ko-KR" sz="1800" dirty="0" err="1"/>
              <a:t>Dno</a:t>
            </a:r>
            <a:r>
              <a:rPr lang="en-US" altLang="ko-KR" sz="1800" dirty="0"/>
              <a:t> &gt; ALL (1,3), WHERE </a:t>
            </a:r>
            <a:r>
              <a:rPr lang="en-US" altLang="ko-KR" sz="1800" dirty="0" err="1"/>
              <a:t>Dno</a:t>
            </a:r>
            <a:r>
              <a:rPr lang="en-US" altLang="ko-KR" sz="1800" dirty="0"/>
              <a:t> &lt;&gt; ALL (1,3)</a:t>
            </a:r>
          </a:p>
          <a:p>
            <a:pPr lvl="1" algn="just" eaLnBrk="1" hangingPunct="1">
              <a:lnSpc>
                <a:spcPts val="2400"/>
              </a:lnSpc>
              <a:spcBef>
                <a:spcPct val="0"/>
              </a:spcBef>
              <a:defRPr/>
            </a:pPr>
            <a:r>
              <a:rPr lang="en-US" altLang="ko-KR" sz="1800" dirty="0">
                <a:ea typeface="굴림" pitchFamily="50" charset="-127"/>
              </a:rPr>
              <a:t>The </a:t>
            </a:r>
            <a:r>
              <a:rPr lang="en-US" altLang="ko-KR" sz="1800" b="1" dirty="0">
                <a:solidFill>
                  <a:srgbClr val="3333FF"/>
                </a:solidFill>
                <a:ea typeface="굴림" pitchFamily="50" charset="-127"/>
              </a:rPr>
              <a:t>EXISTS </a:t>
            </a:r>
            <a:r>
              <a:rPr lang="en-US" altLang="ko-KR" sz="1800" dirty="0">
                <a:ea typeface="굴림" pitchFamily="50" charset="-127"/>
              </a:rPr>
              <a:t>operator returns the value TRUE if the subquery result contains at least one tuple (not empty)</a:t>
            </a:r>
          </a:p>
          <a:p>
            <a:pPr lvl="1" algn="just" eaLnBrk="1" hangingPunct="1">
              <a:lnSpc>
                <a:spcPts val="2400"/>
              </a:lnSpc>
              <a:spcBef>
                <a:spcPct val="0"/>
              </a:spcBef>
              <a:defRPr/>
            </a:pPr>
            <a:r>
              <a:rPr lang="en-US" altLang="ko-KR" sz="1800" spc="-50" dirty="0"/>
              <a:t>IN, ANY, ALL, EXISTS can be negated by putting </a:t>
            </a:r>
            <a:r>
              <a:rPr lang="en-US" altLang="ko-KR" sz="1800" b="1" spc="-50" dirty="0">
                <a:solidFill>
                  <a:srgbClr val="3333FF"/>
                </a:solidFill>
              </a:rPr>
              <a:t>NOT </a:t>
            </a:r>
            <a:r>
              <a:rPr lang="en-US" altLang="ko-KR" sz="1800" spc="-50" dirty="0"/>
              <a:t>in front</a:t>
            </a:r>
            <a:endParaRPr lang="ko-KR" altLang="ko-KR" sz="1800" spc="-50" dirty="0"/>
          </a:p>
          <a:p>
            <a:pPr lvl="2" algn="just" eaLnBrk="1" hangingPunct="1">
              <a:lnSpc>
                <a:spcPts val="2700"/>
              </a:lnSpc>
              <a:spcBef>
                <a:spcPct val="0"/>
              </a:spcBef>
              <a:defRPr/>
            </a:pPr>
            <a:endParaRPr lang="en-US" altLang="ko-KR" sz="1800" dirty="0"/>
          </a:p>
          <a:p>
            <a:pPr>
              <a:defRPr/>
            </a:pPr>
            <a:endParaRPr lang="ko-KR" altLang="en-US" sz="1800" dirty="0"/>
          </a:p>
        </p:txBody>
      </p:sp>
      <p:pic>
        <p:nvPicPr>
          <p:cNvPr id="2458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3124200"/>
            <a:ext cx="24384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a:spLocks noChangeArrowheads="1"/>
          </p:cNvSpPr>
          <p:nvPr/>
        </p:nvSpPr>
        <p:spPr bwMode="auto">
          <a:xfrm>
            <a:off x="381000" y="0"/>
            <a:ext cx="8382000" cy="79375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7.1.2 Nested Queries, Tuples, </a:t>
            </a:r>
          </a:p>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and Set/Multiset Comparisons</a:t>
            </a:r>
          </a:p>
        </p:txBody>
      </p:sp>
      <p:pic>
        <p:nvPicPr>
          <p:cNvPr id="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4572000"/>
            <a:ext cx="25908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1752600"/>
            <a:ext cx="7715250"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603" name="내용 개체 틀 2"/>
          <p:cNvSpPr>
            <a:spLocks noGrp="1"/>
          </p:cNvSpPr>
          <p:nvPr>
            <p:ph idx="1"/>
          </p:nvPr>
        </p:nvSpPr>
        <p:spPr>
          <a:xfrm>
            <a:off x="0" y="838200"/>
            <a:ext cx="8685213" cy="1371600"/>
          </a:xfrm>
        </p:spPr>
        <p:txBody>
          <a:bodyPr/>
          <a:lstStyle/>
          <a:p>
            <a:pPr eaLnBrk="1" hangingPunct="1">
              <a:lnSpc>
                <a:spcPts val="2000"/>
              </a:lnSpc>
            </a:pPr>
            <a:r>
              <a:rPr lang="en-US" altLang="ko-KR" sz="2000" b="1">
                <a:ea typeface="굴림" panose="020B0600000101010101" pitchFamily="50" charset="-127"/>
              </a:rPr>
              <a:t>Comparison operator IN</a:t>
            </a:r>
          </a:p>
          <a:p>
            <a:pPr lvl="1" eaLnBrk="1" hangingPunct="1">
              <a:lnSpc>
                <a:spcPts val="2000"/>
              </a:lnSpc>
            </a:pPr>
            <a:r>
              <a:rPr lang="en-US" altLang="ko-KR" sz="1800">
                <a:ea typeface="굴림" panose="020B0600000101010101" pitchFamily="50" charset="-127"/>
              </a:rPr>
              <a:t>Compares value v with a set (or multiset) of values V </a:t>
            </a:r>
          </a:p>
          <a:p>
            <a:pPr lvl="1" eaLnBrk="1" hangingPunct="1">
              <a:lnSpc>
                <a:spcPts val="2000"/>
              </a:lnSpc>
            </a:pPr>
            <a:r>
              <a:rPr lang="en-US" altLang="ko-KR" sz="1800">
                <a:ea typeface="굴림" panose="020B0600000101010101" pitchFamily="50" charset="-127"/>
              </a:rPr>
              <a:t>Evaluates to TRUE if v is one of the elements in V</a:t>
            </a:r>
          </a:p>
          <a:p>
            <a:pPr eaLnBrk="1" hangingPunct="1"/>
            <a:endParaRPr lang="ko-KR" altLang="en-US">
              <a:ea typeface="굴림" panose="020B0600000101010101" pitchFamily="50" charset="-127"/>
            </a:endParaRPr>
          </a:p>
        </p:txBody>
      </p:sp>
      <p:sp>
        <p:nvSpPr>
          <p:cNvPr id="6" name="Rectangle 6"/>
          <p:cNvSpPr>
            <a:spLocks noChangeArrowheads="1"/>
          </p:cNvSpPr>
          <p:nvPr/>
        </p:nvSpPr>
        <p:spPr bwMode="auto">
          <a:xfrm>
            <a:off x="381000" y="0"/>
            <a:ext cx="8382000" cy="79375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7.1.2 Nested Queries, Tuples, </a:t>
            </a:r>
          </a:p>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and Set/Multiset Comparisons</a:t>
            </a:r>
          </a:p>
        </p:txBody>
      </p:sp>
      <p:graphicFrame>
        <p:nvGraphicFramePr>
          <p:cNvPr id="9" name="표 8"/>
          <p:cNvGraphicFramePr>
            <a:graphicFrameLocks noGrp="1"/>
          </p:cNvGraphicFramePr>
          <p:nvPr>
            <p:extLst>
              <p:ext uri="{D42A27DB-BD31-4B8C-83A1-F6EECF244321}">
                <p14:modId xmlns:p14="http://schemas.microsoft.com/office/powerpoint/2010/main" val="2926726838"/>
              </p:ext>
            </p:extLst>
          </p:nvPr>
        </p:nvGraphicFramePr>
        <p:xfrm>
          <a:off x="179388" y="4525963"/>
          <a:ext cx="5807075" cy="2332034"/>
        </p:xfrm>
        <a:graphic>
          <a:graphicData uri="http://schemas.openxmlformats.org/drawingml/2006/table">
            <a:tbl>
              <a:tblPr firstRow="1" bandRow="1">
                <a:tableStyleId>{5C22544A-7EE6-4342-B048-85BDC9FD1C3A}</a:tableStyleId>
              </a:tblPr>
              <a:tblGrid>
                <a:gridCol w="891254">
                  <a:extLst>
                    <a:ext uri="{9D8B030D-6E8A-4147-A177-3AD203B41FA5}">
                      <a16:colId xmlns:a16="http://schemas.microsoft.com/office/drawing/2014/main" val="20000"/>
                    </a:ext>
                  </a:extLst>
                </a:gridCol>
                <a:gridCol w="1148746">
                  <a:extLst>
                    <a:ext uri="{9D8B030D-6E8A-4147-A177-3AD203B41FA5}">
                      <a16:colId xmlns:a16="http://schemas.microsoft.com/office/drawing/2014/main" val="20001"/>
                    </a:ext>
                  </a:extLst>
                </a:gridCol>
                <a:gridCol w="947707">
                  <a:extLst>
                    <a:ext uri="{9D8B030D-6E8A-4147-A177-3AD203B41FA5}">
                      <a16:colId xmlns:a16="http://schemas.microsoft.com/office/drawing/2014/main" val="20002"/>
                    </a:ext>
                  </a:extLst>
                </a:gridCol>
                <a:gridCol w="1142460">
                  <a:extLst>
                    <a:ext uri="{9D8B030D-6E8A-4147-A177-3AD203B41FA5}">
                      <a16:colId xmlns:a16="http://schemas.microsoft.com/office/drawing/2014/main" val="20003"/>
                    </a:ext>
                  </a:extLst>
                </a:gridCol>
                <a:gridCol w="969833">
                  <a:extLst>
                    <a:ext uri="{9D8B030D-6E8A-4147-A177-3AD203B41FA5}">
                      <a16:colId xmlns:a16="http://schemas.microsoft.com/office/drawing/2014/main" val="20004"/>
                    </a:ext>
                  </a:extLst>
                </a:gridCol>
                <a:gridCol w="707075">
                  <a:extLst>
                    <a:ext uri="{9D8B030D-6E8A-4147-A177-3AD203B41FA5}">
                      <a16:colId xmlns:a16="http://schemas.microsoft.com/office/drawing/2014/main" val="20005"/>
                    </a:ext>
                  </a:extLst>
                </a:gridCol>
              </a:tblGrid>
              <a:tr h="304841">
                <a:tc>
                  <a:txBody>
                    <a:bodyPr/>
                    <a:lstStyle/>
                    <a:p>
                      <a:pPr algn="ctr" latinLnBrk="1"/>
                      <a:r>
                        <a:rPr lang="en-US" altLang="ko-KR" sz="1400" u="sng" dirty="0">
                          <a:solidFill>
                            <a:schemeClr val="tx1"/>
                          </a:solidFill>
                        </a:rPr>
                        <a:t>EMPNO</a:t>
                      </a:r>
                      <a:endParaRPr lang="ko-KR" altLang="en-US" sz="1400" u="sng" dirty="0">
                        <a:solidFill>
                          <a:schemeClr val="tx1"/>
                        </a:solidFill>
                      </a:endParaRPr>
                    </a:p>
                  </a:txBody>
                  <a:tcPr marL="91436" marR="91436" marT="45730" marB="45730"/>
                </a:tc>
                <a:tc>
                  <a:txBody>
                    <a:bodyPr/>
                    <a:lstStyle/>
                    <a:p>
                      <a:pPr algn="ctr" latinLnBrk="1"/>
                      <a:r>
                        <a:rPr lang="en-US" altLang="ko-KR" sz="1400" dirty="0">
                          <a:solidFill>
                            <a:schemeClr val="tx1"/>
                          </a:solidFill>
                        </a:rPr>
                        <a:t>EMPNAME</a:t>
                      </a:r>
                      <a:endParaRPr lang="ko-KR" altLang="en-US" sz="1400" dirty="0">
                        <a:solidFill>
                          <a:schemeClr val="tx1"/>
                        </a:solidFill>
                      </a:endParaRPr>
                    </a:p>
                  </a:txBody>
                  <a:tcPr marL="91436" marR="91436" marT="45730" marB="45730"/>
                </a:tc>
                <a:tc>
                  <a:txBody>
                    <a:bodyPr/>
                    <a:lstStyle/>
                    <a:p>
                      <a:pPr algn="ctr" latinLnBrk="1"/>
                      <a:r>
                        <a:rPr lang="en-US" altLang="ko-KR" sz="1400" dirty="0">
                          <a:solidFill>
                            <a:schemeClr val="tx1"/>
                          </a:solidFill>
                        </a:rPr>
                        <a:t>TITLE</a:t>
                      </a:r>
                      <a:endParaRPr lang="ko-KR" altLang="en-US" sz="1400" dirty="0">
                        <a:solidFill>
                          <a:schemeClr val="tx1"/>
                        </a:solidFill>
                      </a:endParaRPr>
                    </a:p>
                  </a:txBody>
                  <a:tcPr marL="91436" marR="91436" marT="45730" marB="45730"/>
                </a:tc>
                <a:tc>
                  <a:txBody>
                    <a:bodyPr/>
                    <a:lstStyle/>
                    <a:p>
                      <a:pPr algn="ctr" latinLnBrk="1"/>
                      <a:r>
                        <a:rPr lang="en-US" altLang="ko-KR" sz="1400" dirty="0">
                          <a:solidFill>
                            <a:schemeClr val="tx1"/>
                          </a:solidFill>
                        </a:rPr>
                        <a:t>MANAGER</a:t>
                      </a:r>
                      <a:endParaRPr lang="ko-KR" altLang="en-US" sz="1400" dirty="0">
                        <a:solidFill>
                          <a:schemeClr val="tx1"/>
                        </a:solidFill>
                      </a:endParaRPr>
                    </a:p>
                  </a:txBody>
                  <a:tcPr marL="91436" marR="91436" marT="45730" marB="45730"/>
                </a:tc>
                <a:tc>
                  <a:txBody>
                    <a:bodyPr/>
                    <a:lstStyle/>
                    <a:p>
                      <a:pPr algn="ctr" latinLnBrk="1"/>
                      <a:r>
                        <a:rPr lang="en-US" altLang="ko-KR" sz="1400" dirty="0">
                          <a:solidFill>
                            <a:schemeClr val="tx1"/>
                          </a:solidFill>
                        </a:rPr>
                        <a:t>SALARY</a:t>
                      </a:r>
                      <a:endParaRPr lang="ko-KR" altLang="en-US" sz="1400" dirty="0">
                        <a:solidFill>
                          <a:schemeClr val="tx1"/>
                        </a:solidFill>
                      </a:endParaRPr>
                    </a:p>
                  </a:txBody>
                  <a:tcPr marL="91436" marR="91436" marT="45730" marB="45730"/>
                </a:tc>
                <a:tc>
                  <a:txBody>
                    <a:bodyPr/>
                    <a:lstStyle/>
                    <a:p>
                      <a:pPr algn="ctr" latinLnBrk="1"/>
                      <a:r>
                        <a:rPr lang="en-US" altLang="ko-KR" sz="1400" dirty="0">
                          <a:solidFill>
                            <a:schemeClr val="tx1"/>
                          </a:solidFill>
                        </a:rPr>
                        <a:t>DNO</a:t>
                      </a:r>
                      <a:endParaRPr lang="ko-KR" altLang="en-US" sz="1400" dirty="0">
                        <a:solidFill>
                          <a:schemeClr val="tx1"/>
                        </a:solidFill>
                      </a:endParaRPr>
                    </a:p>
                  </a:txBody>
                  <a:tcPr marL="91436" marR="91436" marT="45730" marB="45730"/>
                </a:tc>
                <a:extLst>
                  <a:ext uri="{0D108BD9-81ED-4DB2-BD59-A6C34878D82A}">
                    <a16:rowId xmlns:a16="http://schemas.microsoft.com/office/drawing/2014/main" val="10000"/>
                  </a:ext>
                </a:extLst>
              </a:tr>
              <a:tr h="289599">
                <a:tc>
                  <a:txBody>
                    <a:bodyPr/>
                    <a:lstStyle/>
                    <a:p>
                      <a:pPr algn="ctr" latinLnBrk="1"/>
                      <a:r>
                        <a:rPr lang="en-US" altLang="ko-KR" sz="1300" dirty="0"/>
                        <a:t>2106</a:t>
                      </a:r>
                      <a:endParaRPr lang="ko-KR" altLang="en-US" sz="1300" dirty="0"/>
                    </a:p>
                  </a:txBody>
                  <a:tcPr marL="91436" marR="91436" marT="45730" marB="45730"/>
                </a:tc>
                <a:tc>
                  <a:txBody>
                    <a:bodyPr/>
                    <a:lstStyle/>
                    <a:p>
                      <a:pPr algn="ctr" latinLnBrk="1"/>
                      <a:r>
                        <a:rPr lang="en-US" altLang="ko-KR" sz="1300" dirty="0"/>
                        <a:t>Chang Kim</a:t>
                      </a:r>
                      <a:endParaRPr lang="ko-KR" altLang="en-US" sz="1300" dirty="0"/>
                    </a:p>
                  </a:txBody>
                  <a:tcPr marL="91436" marR="91436" marT="45730" marB="45730"/>
                </a:tc>
                <a:tc>
                  <a:txBody>
                    <a:bodyPr/>
                    <a:lstStyle/>
                    <a:p>
                      <a:pPr algn="ctr" latinLnBrk="1"/>
                      <a:r>
                        <a:rPr lang="en-US" altLang="ko-KR" sz="1300" dirty="0"/>
                        <a:t>Staff</a:t>
                      </a:r>
                      <a:endParaRPr lang="ko-KR" altLang="en-US" sz="1300" dirty="0"/>
                    </a:p>
                  </a:txBody>
                  <a:tcPr marL="91436" marR="91436" marT="45730" marB="45730"/>
                </a:tc>
                <a:tc>
                  <a:txBody>
                    <a:bodyPr/>
                    <a:lstStyle/>
                    <a:p>
                      <a:pPr algn="ctr" latinLnBrk="1"/>
                      <a:r>
                        <a:rPr lang="en-US" altLang="ko-KR" sz="1300" dirty="0"/>
                        <a:t>1003</a:t>
                      </a:r>
                      <a:endParaRPr lang="ko-KR" altLang="en-US" sz="1300" dirty="0"/>
                    </a:p>
                  </a:txBody>
                  <a:tcPr marL="91436" marR="91436" marT="45730" marB="45730"/>
                </a:tc>
                <a:tc>
                  <a:txBody>
                    <a:bodyPr/>
                    <a:lstStyle/>
                    <a:p>
                      <a:pPr algn="ctr" latinLnBrk="1"/>
                      <a:r>
                        <a:rPr lang="en-US" altLang="ko-KR" sz="1300" dirty="0"/>
                        <a:t>2500000</a:t>
                      </a:r>
                      <a:endParaRPr lang="ko-KR" altLang="en-US" sz="1300" dirty="0"/>
                    </a:p>
                  </a:txBody>
                  <a:tcPr marL="91436" marR="91436" marT="45730" marB="45730"/>
                </a:tc>
                <a:tc>
                  <a:txBody>
                    <a:bodyPr/>
                    <a:lstStyle/>
                    <a:p>
                      <a:pPr algn="ctr" latinLnBrk="1"/>
                      <a:r>
                        <a:rPr lang="en-US" altLang="ko-KR" sz="1300" dirty="0"/>
                        <a:t>2</a:t>
                      </a:r>
                      <a:endParaRPr lang="ko-KR" altLang="en-US" sz="1300" dirty="0"/>
                    </a:p>
                  </a:txBody>
                  <a:tcPr marL="91436" marR="91436" marT="45730" marB="45730"/>
                </a:tc>
                <a:extLst>
                  <a:ext uri="{0D108BD9-81ED-4DB2-BD59-A6C34878D82A}">
                    <a16:rowId xmlns:a16="http://schemas.microsoft.com/office/drawing/2014/main" val="10001"/>
                  </a:ext>
                </a:extLst>
              </a:tr>
              <a:tr h="289599">
                <a:tc>
                  <a:txBody>
                    <a:bodyPr/>
                    <a:lstStyle/>
                    <a:p>
                      <a:pPr algn="ctr" latinLnBrk="1"/>
                      <a:r>
                        <a:rPr lang="en-US" altLang="ko-KR" sz="1300" dirty="0"/>
                        <a:t>3426</a:t>
                      </a:r>
                      <a:endParaRPr lang="ko-KR" altLang="en-US" sz="1300" dirty="0"/>
                    </a:p>
                  </a:txBody>
                  <a:tcPr marL="91436" marR="91436" marT="45730" marB="45730"/>
                </a:tc>
                <a:tc>
                  <a:txBody>
                    <a:bodyPr/>
                    <a:lstStyle/>
                    <a:p>
                      <a:pPr algn="ctr" latinLnBrk="1"/>
                      <a:r>
                        <a:rPr lang="en-US" altLang="ko-KR" sz="1300" b="1" dirty="0">
                          <a:solidFill>
                            <a:srgbClr val="3333FF"/>
                          </a:solidFill>
                        </a:rPr>
                        <a:t>Young Park</a:t>
                      </a:r>
                      <a:endParaRPr lang="ko-KR" altLang="en-US" sz="1300" b="1" dirty="0">
                        <a:solidFill>
                          <a:srgbClr val="3333FF"/>
                        </a:solidFill>
                      </a:endParaRPr>
                    </a:p>
                  </a:txBody>
                  <a:tcPr marL="91436" marR="91436" marT="45730" marB="45730"/>
                </a:tc>
                <a:tc>
                  <a:txBody>
                    <a:bodyPr/>
                    <a:lstStyle/>
                    <a:p>
                      <a:pPr algn="ctr" latinLnBrk="1"/>
                      <a:r>
                        <a:rPr lang="en-US" altLang="ko-KR" sz="1300" dirty="0">
                          <a:solidFill>
                            <a:schemeClr val="tx1"/>
                          </a:solidFill>
                        </a:rPr>
                        <a:t>Manager</a:t>
                      </a:r>
                      <a:endParaRPr lang="ko-KR" altLang="en-US" sz="1300" dirty="0">
                        <a:solidFill>
                          <a:schemeClr val="tx1"/>
                        </a:solidFill>
                      </a:endParaRPr>
                    </a:p>
                  </a:txBody>
                  <a:tcPr marL="91436" marR="91436" marT="45730" marB="45730"/>
                </a:tc>
                <a:tc>
                  <a:txBody>
                    <a:bodyPr/>
                    <a:lstStyle/>
                    <a:p>
                      <a:pPr algn="ctr" latinLnBrk="1"/>
                      <a:r>
                        <a:rPr lang="en-US" altLang="ko-KR" sz="1300" dirty="0">
                          <a:solidFill>
                            <a:schemeClr val="tx1"/>
                          </a:solidFill>
                        </a:rPr>
                        <a:t>4377</a:t>
                      </a:r>
                      <a:endParaRPr lang="ko-KR" altLang="en-US" sz="1300" dirty="0">
                        <a:solidFill>
                          <a:schemeClr val="tx1"/>
                        </a:solidFill>
                      </a:endParaRPr>
                    </a:p>
                  </a:txBody>
                  <a:tcPr marL="91436" marR="91436" marT="45730" marB="45730"/>
                </a:tc>
                <a:tc>
                  <a:txBody>
                    <a:bodyPr/>
                    <a:lstStyle/>
                    <a:p>
                      <a:pPr algn="ctr" latinLnBrk="1"/>
                      <a:r>
                        <a:rPr lang="en-US" altLang="ko-KR" sz="1300" dirty="0">
                          <a:solidFill>
                            <a:schemeClr val="tx1"/>
                          </a:solidFill>
                        </a:rPr>
                        <a:t>3000000</a:t>
                      </a:r>
                      <a:endParaRPr lang="ko-KR" altLang="en-US" sz="1300" dirty="0">
                        <a:solidFill>
                          <a:schemeClr val="tx1"/>
                        </a:solidFill>
                      </a:endParaRPr>
                    </a:p>
                  </a:txBody>
                  <a:tcPr marL="91436" marR="91436" marT="45730" marB="45730"/>
                </a:tc>
                <a:tc>
                  <a:txBody>
                    <a:bodyPr/>
                    <a:lstStyle/>
                    <a:p>
                      <a:pPr algn="ctr" latinLnBrk="1"/>
                      <a:r>
                        <a:rPr lang="en-US" altLang="ko-KR" sz="1300" b="1" dirty="0">
                          <a:solidFill>
                            <a:srgbClr val="3333FF"/>
                          </a:solidFill>
                        </a:rPr>
                        <a:t>1</a:t>
                      </a:r>
                      <a:endParaRPr lang="ko-KR" altLang="en-US" sz="1300" b="1" dirty="0">
                        <a:solidFill>
                          <a:srgbClr val="3333FF"/>
                        </a:solidFill>
                      </a:endParaRPr>
                    </a:p>
                  </a:txBody>
                  <a:tcPr marL="91436" marR="91436" marT="45730" marB="45730"/>
                </a:tc>
                <a:extLst>
                  <a:ext uri="{0D108BD9-81ED-4DB2-BD59-A6C34878D82A}">
                    <a16:rowId xmlns:a16="http://schemas.microsoft.com/office/drawing/2014/main" val="10002"/>
                  </a:ext>
                </a:extLst>
              </a:tr>
              <a:tr h="289599">
                <a:tc>
                  <a:txBody>
                    <a:bodyPr/>
                    <a:lstStyle/>
                    <a:p>
                      <a:pPr algn="ctr" latinLnBrk="1"/>
                      <a:r>
                        <a:rPr lang="en-US" altLang="ko-KR" sz="1300" dirty="0"/>
                        <a:t>3011</a:t>
                      </a:r>
                      <a:endParaRPr lang="ko-KR" altLang="en-US" sz="1300" dirty="0"/>
                    </a:p>
                  </a:txBody>
                  <a:tcPr marL="91436" marR="91436" marT="45730" marB="45730"/>
                </a:tc>
                <a:tc>
                  <a:txBody>
                    <a:bodyPr/>
                    <a:lstStyle/>
                    <a:p>
                      <a:pPr algn="ctr" latinLnBrk="1"/>
                      <a:r>
                        <a:rPr lang="en-US" altLang="ko-KR" sz="1300" b="1" dirty="0">
                          <a:solidFill>
                            <a:srgbClr val="3333FF"/>
                          </a:solidFill>
                        </a:rPr>
                        <a:t>Soo Lee</a:t>
                      </a:r>
                      <a:endParaRPr lang="ko-KR" altLang="en-US" sz="1300" b="1" dirty="0">
                        <a:solidFill>
                          <a:srgbClr val="3333FF"/>
                        </a:solidFill>
                      </a:endParaRPr>
                    </a:p>
                  </a:txBody>
                  <a:tcPr marL="91436" marR="91436" marT="45730" marB="45730"/>
                </a:tc>
                <a:tc>
                  <a:txBody>
                    <a:bodyPr/>
                    <a:lstStyle/>
                    <a:p>
                      <a:pPr algn="ctr" latinLnBrk="1"/>
                      <a:r>
                        <a:rPr lang="en-US" altLang="ko-KR" sz="1300" dirty="0">
                          <a:solidFill>
                            <a:schemeClr val="tx1"/>
                          </a:solidFill>
                        </a:rPr>
                        <a:t>Director</a:t>
                      </a:r>
                      <a:endParaRPr lang="ko-KR" altLang="en-US" sz="1300" dirty="0">
                        <a:solidFill>
                          <a:schemeClr val="tx1"/>
                        </a:solidFill>
                      </a:endParaRPr>
                    </a:p>
                  </a:txBody>
                  <a:tcPr marL="91436" marR="91436" marT="45730" marB="45730"/>
                </a:tc>
                <a:tc>
                  <a:txBody>
                    <a:bodyPr/>
                    <a:lstStyle/>
                    <a:p>
                      <a:pPr algn="ctr" latinLnBrk="1"/>
                      <a:r>
                        <a:rPr lang="en-US" altLang="ko-KR" sz="1300" dirty="0">
                          <a:solidFill>
                            <a:schemeClr val="tx1"/>
                          </a:solidFill>
                        </a:rPr>
                        <a:t>4377</a:t>
                      </a:r>
                      <a:endParaRPr lang="ko-KR" altLang="en-US" sz="1300" dirty="0">
                        <a:solidFill>
                          <a:schemeClr val="tx1"/>
                        </a:solidFill>
                      </a:endParaRPr>
                    </a:p>
                  </a:txBody>
                  <a:tcPr marL="91436" marR="91436" marT="45730" marB="45730"/>
                </a:tc>
                <a:tc>
                  <a:txBody>
                    <a:bodyPr/>
                    <a:lstStyle/>
                    <a:p>
                      <a:pPr algn="ctr" latinLnBrk="1"/>
                      <a:r>
                        <a:rPr lang="en-US" altLang="ko-KR" sz="1300" dirty="0">
                          <a:solidFill>
                            <a:schemeClr val="tx1"/>
                          </a:solidFill>
                        </a:rPr>
                        <a:t>4000000</a:t>
                      </a:r>
                      <a:endParaRPr lang="ko-KR" altLang="en-US" sz="1300" dirty="0">
                        <a:solidFill>
                          <a:schemeClr val="tx1"/>
                        </a:solidFill>
                      </a:endParaRPr>
                    </a:p>
                  </a:txBody>
                  <a:tcPr marL="91436" marR="91436" marT="45730" marB="45730"/>
                </a:tc>
                <a:tc>
                  <a:txBody>
                    <a:bodyPr/>
                    <a:lstStyle/>
                    <a:p>
                      <a:pPr algn="ctr" latinLnBrk="1"/>
                      <a:r>
                        <a:rPr lang="en-US" altLang="ko-KR" sz="1300" b="1" dirty="0">
                          <a:solidFill>
                            <a:srgbClr val="3333FF"/>
                          </a:solidFill>
                        </a:rPr>
                        <a:t>3</a:t>
                      </a:r>
                      <a:endParaRPr lang="ko-KR" altLang="en-US" sz="1300" b="1" dirty="0">
                        <a:solidFill>
                          <a:srgbClr val="3333FF"/>
                        </a:solidFill>
                      </a:endParaRPr>
                    </a:p>
                  </a:txBody>
                  <a:tcPr marL="91436" marR="91436" marT="45730" marB="45730"/>
                </a:tc>
                <a:extLst>
                  <a:ext uri="{0D108BD9-81ED-4DB2-BD59-A6C34878D82A}">
                    <a16:rowId xmlns:a16="http://schemas.microsoft.com/office/drawing/2014/main" val="10003"/>
                  </a:ext>
                </a:extLst>
              </a:tr>
              <a:tr h="289599">
                <a:tc>
                  <a:txBody>
                    <a:bodyPr/>
                    <a:lstStyle/>
                    <a:p>
                      <a:pPr algn="ctr" latinLnBrk="1"/>
                      <a:r>
                        <a:rPr lang="en-US" altLang="ko-KR" sz="1300" dirty="0"/>
                        <a:t>1003</a:t>
                      </a:r>
                      <a:endParaRPr lang="ko-KR" altLang="en-US" sz="1300" dirty="0"/>
                    </a:p>
                  </a:txBody>
                  <a:tcPr marL="91436" marR="91436" marT="45730" marB="45730"/>
                </a:tc>
                <a:tc>
                  <a:txBody>
                    <a:bodyPr/>
                    <a:lstStyle/>
                    <a:p>
                      <a:pPr algn="ctr" latinLnBrk="1"/>
                      <a:r>
                        <a:rPr lang="en-US" altLang="ko-KR" sz="1300" dirty="0"/>
                        <a:t>Min Cho</a:t>
                      </a:r>
                      <a:endParaRPr lang="ko-KR" altLang="en-US" sz="1300" dirty="0"/>
                    </a:p>
                  </a:txBody>
                  <a:tcPr marL="91436" marR="91436" marT="45730" marB="45730"/>
                </a:tc>
                <a:tc>
                  <a:txBody>
                    <a:bodyPr/>
                    <a:lstStyle/>
                    <a:p>
                      <a:pPr algn="ctr" latinLnBrk="1"/>
                      <a:r>
                        <a:rPr lang="en-US" altLang="ko-KR" sz="1300" dirty="0">
                          <a:solidFill>
                            <a:schemeClr val="tx1"/>
                          </a:solidFill>
                        </a:rPr>
                        <a:t>Manager</a:t>
                      </a:r>
                      <a:endParaRPr lang="ko-KR" altLang="en-US" sz="1300" dirty="0">
                        <a:solidFill>
                          <a:schemeClr val="tx1"/>
                        </a:solidFill>
                      </a:endParaRPr>
                    </a:p>
                  </a:txBody>
                  <a:tcPr marL="91436" marR="91436" marT="45730" marB="45730"/>
                </a:tc>
                <a:tc>
                  <a:txBody>
                    <a:bodyPr/>
                    <a:lstStyle/>
                    <a:p>
                      <a:pPr algn="ctr" latinLnBrk="1"/>
                      <a:r>
                        <a:rPr lang="en-US" altLang="ko-KR" sz="1300" dirty="0">
                          <a:solidFill>
                            <a:schemeClr val="tx1"/>
                          </a:solidFill>
                        </a:rPr>
                        <a:t>4377</a:t>
                      </a:r>
                      <a:endParaRPr lang="ko-KR" altLang="en-US" sz="1300" dirty="0">
                        <a:solidFill>
                          <a:schemeClr val="tx1"/>
                        </a:solidFill>
                      </a:endParaRPr>
                    </a:p>
                  </a:txBody>
                  <a:tcPr marL="91436" marR="91436" marT="45730" marB="45730"/>
                </a:tc>
                <a:tc>
                  <a:txBody>
                    <a:bodyPr/>
                    <a:lstStyle/>
                    <a:p>
                      <a:pPr algn="ctr" latinLnBrk="1"/>
                      <a:r>
                        <a:rPr lang="en-US" altLang="ko-KR" sz="1300" dirty="0">
                          <a:solidFill>
                            <a:schemeClr val="tx1"/>
                          </a:solidFill>
                        </a:rPr>
                        <a:t>3000000</a:t>
                      </a:r>
                      <a:endParaRPr lang="ko-KR" altLang="en-US" sz="1300" dirty="0">
                        <a:solidFill>
                          <a:schemeClr val="tx1"/>
                        </a:solidFill>
                      </a:endParaRPr>
                    </a:p>
                  </a:txBody>
                  <a:tcPr marL="91436" marR="91436" marT="45730" marB="45730"/>
                </a:tc>
                <a:tc>
                  <a:txBody>
                    <a:bodyPr/>
                    <a:lstStyle/>
                    <a:p>
                      <a:pPr algn="ctr" latinLnBrk="1"/>
                      <a:r>
                        <a:rPr lang="en-US" altLang="ko-KR" sz="1300" dirty="0"/>
                        <a:t>2</a:t>
                      </a:r>
                      <a:endParaRPr lang="ko-KR" altLang="en-US" sz="1300" dirty="0"/>
                    </a:p>
                  </a:txBody>
                  <a:tcPr marL="91436" marR="91436" marT="45730" marB="45730"/>
                </a:tc>
                <a:extLst>
                  <a:ext uri="{0D108BD9-81ED-4DB2-BD59-A6C34878D82A}">
                    <a16:rowId xmlns:a16="http://schemas.microsoft.com/office/drawing/2014/main" val="10004"/>
                  </a:ext>
                </a:extLst>
              </a:tr>
              <a:tr h="289599">
                <a:tc>
                  <a:txBody>
                    <a:bodyPr/>
                    <a:lstStyle/>
                    <a:p>
                      <a:pPr algn="ctr" latinLnBrk="1"/>
                      <a:r>
                        <a:rPr lang="en-US" altLang="ko-KR" sz="1300" dirty="0"/>
                        <a:t>3427</a:t>
                      </a:r>
                      <a:endParaRPr lang="ko-KR" altLang="en-US" sz="1300" dirty="0"/>
                    </a:p>
                  </a:txBody>
                  <a:tcPr marL="91436" marR="91436" marT="45730" marB="45730"/>
                </a:tc>
                <a:tc>
                  <a:txBody>
                    <a:bodyPr/>
                    <a:lstStyle/>
                    <a:p>
                      <a:pPr algn="ctr" latinLnBrk="1"/>
                      <a:r>
                        <a:rPr lang="en-US" altLang="ko-KR" sz="1300" b="1" dirty="0">
                          <a:solidFill>
                            <a:srgbClr val="3333FF"/>
                          </a:solidFill>
                        </a:rPr>
                        <a:t>Jong</a:t>
                      </a:r>
                      <a:r>
                        <a:rPr lang="en-US" altLang="ko-KR" sz="1300" b="1" baseline="0" dirty="0">
                          <a:solidFill>
                            <a:srgbClr val="3333FF"/>
                          </a:solidFill>
                        </a:rPr>
                        <a:t> Choi</a:t>
                      </a:r>
                      <a:endParaRPr lang="ko-KR" altLang="en-US" sz="1300" b="1" dirty="0">
                        <a:solidFill>
                          <a:srgbClr val="3333FF"/>
                        </a:solidFill>
                      </a:endParaRPr>
                    </a:p>
                  </a:txBody>
                  <a:tcPr marL="91436" marR="91436" marT="45730" marB="45730"/>
                </a:tc>
                <a:tc>
                  <a:txBody>
                    <a:bodyPr/>
                    <a:lstStyle/>
                    <a:p>
                      <a:pPr algn="ctr" latinLnBrk="1"/>
                      <a:r>
                        <a:rPr lang="en-US" altLang="ko-KR" sz="1300" dirty="0">
                          <a:solidFill>
                            <a:schemeClr val="tx1"/>
                          </a:solidFill>
                        </a:rPr>
                        <a:t>Staff</a:t>
                      </a:r>
                      <a:endParaRPr lang="ko-KR" altLang="en-US" sz="1300" dirty="0">
                        <a:solidFill>
                          <a:schemeClr val="tx1"/>
                        </a:solidFill>
                      </a:endParaRPr>
                    </a:p>
                  </a:txBody>
                  <a:tcPr marL="91436" marR="91436" marT="45730" marB="45730"/>
                </a:tc>
                <a:tc>
                  <a:txBody>
                    <a:bodyPr/>
                    <a:lstStyle/>
                    <a:p>
                      <a:pPr algn="ctr" latinLnBrk="1"/>
                      <a:r>
                        <a:rPr lang="en-US" altLang="ko-KR" sz="1300" dirty="0">
                          <a:solidFill>
                            <a:schemeClr val="tx1"/>
                          </a:solidFill>
                        </a:rPr>
                        <a:t>3011</a:t>
                      </a:r>
                      <a:endParaRPr lang="ko-KR" altLang="en-US" sz="1300" dirty="0">
                        <a:solidFill>
                          <a:schemeClr val="tx1"/>
                        </a:solidFill>
                      </a:endParaRPr>
                    </a:p>
                  </a:txBody>
                  <a:tcPr marL="91436" marR="91436" marT="45730" marB="45730"/>
                </a:tc>
                <a:tc>
                  <a:txBody>
                    <a:bodyPr/>
                    <a:lstStyle/>
                    <a:p>
                      <a:pPr algn="ctr" latinLnBrk="1"/>
                      <a:r>
                        <a:rPr lang="en-US" altLang="ko-KR" sz="1300" dirty="0">
                          <a:solidFill>
                            <a:schemeClr val="tx1"/>
                          </a:solidFill>
                        </a:rPr>
                        <a:t>1500000</a:t>
                      </a:r>
                      <a:endParaRPr lang="ko-KR" altLang="en-US" sz="1300" dirty="0">
                        <a:solidFill>
                          <a:schemeClr val="tx1"/>
                        </a:solidFill>
                      </a:endParaRPr>
                    </a:p>
                  </a:txBody>
                  <a:tcPr marL="91436" marR="91436" marT="45730" marB="45730"/>
                </a:tc>
                <a:tc>
                  <a:txBody>
                    <a:bodyPr/>
                    <a:lstStyle/>
                    <a:p>
                      <a:pPr algn="ctr" latinLnBrk="1"/>
                      <a:r>
                        <a:rPr lang="en-US" altLang="ko-KR" sz="1300" b="1" dirty="0">
                          <a:solidFill>
                            <a:srgbClr val="3333FF"/>
                          </a:solidFill>
                        </a:rPr>
                        <a:t>3</a:t>
                      </a:r>
                      <a:endParaRPr lang="ko-KR" altLang="en-US" sz="1300" b="1" dirty="0">
                        <a:solidFill>
                          <a:srgbClr val="3333FF"/>
                        </a:solidFill>
                      </a:endParaRPr>
                    </a:p>
                  </a:txBody>
                  <a:tcPr marL="91436" marR="91436" marT="45730" marB="45730"/>
                </a:tc>
                <a:extLst>
                  <a:ext uri="{0D108BD9-81ED-4DB2-BD59-A6C34878D82A}">
                    <a16:rowId xmlns:a16="http://schemas.microsoft.com/office/drawing/2014/main" val="10005"/>
                  </a:ext>
                </a:extLst>
              </a:tr>
              <a:tr h="289599">
                <a:tc>
                  <a:txBody>
                    <a:bodyPr/>
                    <a:lstStyle/>
                    <a:p>
                      <a:pPr algn="ctr" latinLnBrk="1"/>
                      <a:r>
                        <a:rPr lang="en-US" altLang="ko-KR" sz="1300" dirty="0"/>
                        <a:t>1365</a:t>
                      </a:r>
                      <a:endParaRPr lang="ko-KR" altLang="en-US" sz="1300" dirty="0"/>
                    </a:p>
                  </a:txBody>
                  <a:tcPr marL="91436" marR="91436" marT="45730" marB="45730"/>
                </a:tc>
                <a:tc>
                  <a:txBody>
                    <a:bodyPr/>
                    <a:lstStyle/>
                    <a:p>
                      <a:pPr algn="ctr" latinLnBrk="1"/>
                      <a:r>
                        <a:rPr lang="en-US" altLang="ko-KR" sz="1300" b="1" dirty="0">
                          <a:solidFill>
                            <a:srgbClr val="3333FF"/>
                          </a:solidFill>
                        </a:rPr>
                        <a:t>Sang Kim</a:t>
                      </a:r>
                      <a:endParaRPr lang="ko-KR" altLang="en-US" sz="1300" b="1" dirty="0">
                        <a:solidFill>
                          <a:srgbClr val="3333FF"/>
                        </a:solidFill>
                      </a:endParaRPr>
                    </a:p>
                  </a:txBody>
                  <a:tcPr marL="91436" marR="91436" marT="45730" marB="45730"/>
                </a:tc>
                <a:tc>
                  <a:txBody>
                    <a:bodyPr/>
                    <a:lstStyle/>
                    <a:p>
                      <a:pPr algn="ctr" latinLnBrk="1"/>
                      <a:r>
                        <a:rPr lang="en-US" altLang="ko-KR" sz="1300" dirty="0">
                          <a:solidFill>
                            <a:schemeClr val="tx1"/>
                          </a:solidFill>
                        </a:rPr>
                        <a:t>Staff</a:t>
                      </a:r>
                      <a:endParaRPr lang="ko-KR" altLang="en-US" sz="1300" dirty="0">
                        <a:solidFill>
                          <a:schemeClr val="tx1"/>
                        </a:solidFill>
                      </a:endParaRPr>
                    </a:p>
                  </a:txBody>
                  <a:tcPr marL="91436" marR="91436" marT="45730" marB="45730"/>
                </a:tc>
                <a:tc>
                  <a:txBody>
                    <a:bodyPr/>
                    <a:lstStyle/>
                    <a:p>
                      <a:pPr algn="ctr" latinLnBrk="1"/>
                      <a:r>
                        <a:rPr lang="en-US" altLang="ko-KR" sz="1300" dirty="0">
                          <a:solidFill>
                            <a:schemeClr val="tx1"/>
                          </a:solidFill>
                        </a:rPr>
                        <a:t>3426</a:t>
                      </a:r>
                      <a:endParaRPr lang="ko-KR" altLang="en-US" sz="1300" dirty="0">
                        <a:solidFill>
                          <a:schemeClr val="tx1"/>
                        </a:solidFill>
                      </a:endParaRPr>
                    </a:p>
                  </a:txBody>
                  <a:tcPr marL="91436" marR="91436" marT="45730" marB="45730"/>
                </a:tc>
                <a:tc>
                  <a:txBody>
                    <a:bodyPr/>
                    <a:lstStyle/>
                    <a:p>
                      <a:pPr algn="ctr" latinLnBrk="1"/>
                      <a:r>
                        <a:rPr lang="en-US" altLang="ko-KR" sz="1300" dirty="0">
                          <a:solidFill>
                            <a:schemeClr val="tx1"/>
                          </a:solidFill>
                        </a:rPr>
                        <a:t>1500000</a:t>
                      </a:r>
                      <a:endParaRPr lang="ko-KR" altLang="en-US" sz="1300" dirty="0">
                        <a:solidFill>
                          <a:schemeClr val="tx1"/>
                        </a:solidFill>
                      </a:endParaRPr>
                    </a:p>
                  </a:txBody>
                  <a:tcPr marL="91436" marR="91436" marT="45730" marB="45730"/>
                </a:tc>
                <a:tc>
                  <a:txBody>
                    <a:bodyPr/>
                    <a:lstStyle/>
                    <a:p>
                      <a:pPr algn="ctr" latinLnBrk="1"/>
                      <a:r>
                        <a:rPr lang="en-US" altLang="ko-KR" sz="1300" b="1" dirty="0">
                          <a:solidFill>
                            <a:srgbClr val="3333FF"/>
                          </a:solidFill>
                        </a:rPr>
                        <a:t>1</a:t>
                      </a:r>
                      <a:endParaRPr lang="ko-KR" altLang="en-US" sz="1300" b="1" dirty="0">
                        <a:solidFill>
                          <a:srgbClr val="3333FF"/>
                        </a:solidFill>
                      </a:endParaRPr>
                    </a:p>
                  </a:txBody>
                  <a:tcPr marL="91436" marR="91436" marT="45730" marB="45730"/>
                </a:tc>
                <a:extLst>
                  <a:ext uri="{0D108BD9-81ED-4DB2-BD59-A6C34878D82A}">
                    <a16:rowId xmlns:a16="http://schemas.microsoft.com/office/drawing/2014/main" val="10006"/>
                  </a:ext>
                </a:extLst>
              </a:tr>
              <a:tr h="289599">
                <a:tc>
                  <a:txBody>
                    <a:bodyPr/>
                    <a:lstStyle/>
                    <a:p>
                      <a:pPr algn="ctr" latinLnBrk="1"/>
                      <a:r>
                        <a:rPr lang="en-US" altLang="ko-KR" sz="1300" dirty="0"/>
                        <a:t>4377</a:t>
                      </a:r>
                      <a:endParaRPr lang="ko-KR" altLang="en-US" sz="1300" dirty="0"/>
                    </a:p>
                  </a:txBody>
                  <a:tcPr marL="91436" marR="91436" marT="45730" marB="45730"/>
                </a:tc>
                <a:tc>
                  <a:txBody>
                    <a:bodyPr/>
                    <a:lstStyle/>
                    <a:p>
                      <a:pPr algn="ctr" latinLnBrk="1"/>
                      <a:r>
                        <a:rPr lang="en-US" altLang="ko-KR" sz="1300" dirty="0"/>
                        <a:t>Sung Lee</a:t>
                      </a:r>
                      <a:endParaRPr lang="ko-KR" altLang="en-US" sz="1300" dirty="0"/>
                    </a:p>
                  </a:txBody>
                  <a:tcPr marL="91436" marR="91436" marT="45730" marB="45730"/>
                </a:tc>
                <a:tc>
                  <a:txBody>
                    <a:bodyPr/>
                    <a:lstStyle/>
                    <a:p>
                      <a:pPr algn="ctr" latinLnBrk="1"/>
                      <a:r>
                        <a:rPr lang="en-US" altLang="ko-KR" sz="1300" dirty="0">
                          <a:solidFill>
                            <a:schemeClr val="tx1"/>
                          </a:solidFill>
                        </a:rPr>
                        <a:t>President</a:t>
                      </a:r>
                      <a:endParaRPr lang="ko-KR" altLang="en-US" sz="1300" dirty="0">
                        <a:solidFill>
                          <a:schemeClr val="tx1"/>
                        </a:solidFill>
                      </a:endParaRPr>
                    </a:p>
                  </a:txBody>
                  <a:tcPr marL="91436" marR="91436" marT="45730" marB="45730"/>
                </a:tc>
                <a:tc>
                  <a:txBody>
                    <a:bodyPr/>
                    <a:lstStyle/>
                    <a:p>
                      <a:pPr algn="ctr" latinLnBrk="1"/>
                      <a:r>
                        <a:rPr lang="en-US" altLang="ko-KR" sz="1300" dirty="0">
                          <a:solidFill>
                            <a:schemeClr val="tx1"/>
                          </a:solidFill>
                        </a:rPr>
                        <a:t>-</a:t>
                      </a:r>
                      <a:endParaRPr lang="ko-KR" altLang="en-US" sz="1300" dirty="0">
                        <a:solidFill>
                          <a:schemeClr val="tx1"/>
                        </a:solidFill>
                      </a:endParaRPr>
                    </a:p>
                  </a:txBody>
                  <a:tcPr marL="91436" marR="91436" marT="45730" marB="45730"/>
                </a:tc>
                <a:tc>
                  <a:txBody>
                    <a:bodyPr/>
                    <a:lstStyle/>
                    <a:p>
                      <a:pPr algn="ctr" latinLnBrk="1"/>
                      <a:r>
                        <a:rPr lang="en-US" altLang="ko-KR" sz="1300" dirty="0">
                          <a:solidFill>
                            <a:schemeClr val="tx1"/>
                          </a:solidFill>
                        </a:rPr>
                        <a:t>5000000</a:t>
                      </a:r>
                      <a:endParaRPr lang="ko-KR" altLang="en-US" sz="1300" dirty="0">
                        <a:solidFill>
                          <a:schemeClr val="tx1"/>
                        </a:solidFill>
                      </a:endParaRPr>
                    </a:p>
                  </a:txBody>
                  <a:tcPr marL="91436" marR="91436" marT="45730" marB="45730"/>
                </a:tc>
                <a:tc>
                  <a:txBody>
                    <a:bodyPr/>
                    <a:lstStyle/>
                    <a:p>
                      <a:pPr algn="ctr" latinLnBrk="1"/>
                      <a:r>
                        <a:rPr lang="en-US" altLang="ko-KR" sz="1300" dirty="0"/>
                        <a:t>2</a:t>
                      </a:r>
                      <a:endParaRPr lang="ko-KR" altLang="en-US" sz="1300" dirty="0"/>
                    </a:p>
                  </a:txBody>
                  <a:tcPr marL="91436" marR="91436" marT="45730" marB="45730"/>
                </a:tc>
                <a:extLst>
                  <a:ext uri="{0D108BD9-81ED-4DB2-BD59-A6C34878D82A}">
                    <a16:rowId xmlns:a16="http://schemas.microsoft.com/office/drawing/2014/main" val="10007"/>
                  </a:ext>
                </a:extLst>
              </a:tr>
            </a:tbl>
          </a:graphicData>
        </a:graphic>
      </p:graphicFrame>
      <p:graphicFrame>
        <p:nvGraphicFramePr>
          <p:cNvPr id="10" name="표 9"/>
          <p:cNvGraphicFramePr>
            <a:graphicFrameLocks noGrp="1"/>
          </p:cNvGraphicFramePr>
          <p:nvPr/>
        </p:nvGraphicFramePr>
        <p:xfrm>
          <a:off x="6172200" y="4525963"/>
          <a:ext cx="2863850" cy="1524010"/>
        </p:xfrm>
        <a:graphic>
          <a:graphicData uri="http://schemas.openxmlformats.org/drawingml/2006/table">
            <a:tbl>
              <a:tblPr firstRow="1" bandRow="1">
                <a:tableStyleId>{5C22544A-7EE6-4342-B048-85BDC9FD1C3A}</a:tableStyleId>
              </a:tblPr>
              <a:tblGrid>
                <a:gridCol w="914399">
                  <a:extLst>
                    <a:ext uri="{9D8B030D-6E8A-4147-A177-3AD203B41FA5}">
                      <a16:colId xmlns:a16="http://schemas.microsoft.com/office/drawing/2014/main" val="20000"/>
                    </a:ext>
                  </a:extLst>
                </a:gridCol>
                <a:gridCol w="1175437">
                  <a:extLst>
                    <a:ext uri="{9D8B030D-6E8A-4147-A177-3AD203B41FA5}">
                      <a16:colId xmlns:a16="http://schemas.microsoft.com/office/drawing/2014/main" val="20001"/>
                    </a:ext>
                  </a:extLst>
                </a:gridCol>
                <a:gridCol w="774014">
                  <a:extLst>
                    <a:ext uri="{9D8B030D-6E8A-4147-A177-3AD203B41FA5}">
                      <a16:colId xmlns:a16="http://schemas.microsoft.com/office/drawing/2014/main" val="20002"/>
                    </a:ext>
                  </a:extLst>
                </a:gridCol>
              </a:tblGrid>
              <a:tr h="304800">
                <a:tc>
                  <a:txBody>
                    <a:bodyPr/>
                    <a:lstStyle/>
                    <a:p>
                      <a:pPr algn="ctr" latinLnBrk="1"/>
                      <a:r>
                        <a:rPr lang="en-US" altLang="ko-KR" sz="1400" u="sng" dirty="0">
                          <a:solidFill>
                            <a:schemeClr val="tx1"/>
                          </a:solidFill>
                        </a:rPr>
                        <a:t>DEPTNO</a:t>
                      </a:r>
                      <a:endParaRPr lang="ko-KR" altLang="en-US" sz="1400" u="sng" dirty="0">
                        <a:solidFill>
                          <a:schemeClr val="tx1"/>
                        </a:solidFill>
                      </a:endParaRPr>
                    </a:p>
                  </a:txBody>
                  <a:tcPr marL="91424" marR="91424" marT="45721" marB="45721"/>
                </a:tc>
                <a:tc>
                  <a:txBody>
                    <a:bodyPr/>
                    <a:lstStyle/>
                    <a:p>
                      <a:pPr algn="ctr" latinLnBrk="1"/>
                      <a:r>
                        <a:rPr lang="en-US" altLang="ko-KR" sz="1400" dirty="0">
                          <a:solidFill>
                            <a:schemeClr val="tx1"/>
                          </a:solidFill>
                        </a:rPr>
                        <a:t>DEPTNAME</a:t>
                      </a:r>
                      <a:endParaRPr lang="ko-KR" altLang="en-US" sz="1400" dirty="0">
                        <a:solidFill>
                          <a:schemeClr val="tx1"/>
                        </a:solidFill>
                      </a:endParaRPr>
                    </a:p>
                  </a:txBody>
                  <a:tcPr marL="91424" marR="91424" marT="45721" marB="45721"/>
                </a:tc>
                <a:tc>
                  <a:txBody>
                    <a:bodyPr/>
                    <a:lstStyle/>
                    <a:p>
                      <a:pPr algn="ctr" latinLnBrk="1"/>
                      <a:r>
                        <a:rPr lang="en-US" altLang="ko-KR" sz="1400" dirty="0">
                          <a:solidFill>
                            <a:schemeClr val="tx1"/>
                          </a:solidFill>
                        </a:rPr>
                        <a:t>FLOOR</a:t>
                      </a:r>
                      <a:endParaRPr lang="ko-KR" altLang="en-US" sz="1400" dirty="0">
                        <a:solidFill>
                          <a:schemeClr val="tx1"/>
                        </a:solidFill>
                      </a:endParaRPr>
                    </a:p>
                  </a:txBody>
                  <a:tcPr marL="91424" marR="91424" marT="45721" marB="45721"/>
                </a:tc>
                <a:extLst>
                  <a:ext uri="{0D108BD9-81ED-4DB2-BD59-A6C34878D82A}">
                    <a16:rowId xmlns:a16="http://schemas.microsoft.com/office/drawing/2014/main" val="10000"/>
                  </a:ext>
                </a:extLst>
              </a:tr>
              <a:tr h="304800">
                <a:tc>
                  <a:txBody>
                    <a:bodyPr/>
                    <a:lstStyle/>
                    <a:p>
                      <a:pPr algn="ctr" latinLnBrk="1"/>
                      <a:r>
                        <a:rPr lang="en-US" altLang="ko-KR" sz="1400" dirty="0">
                          <a:solidFill>
                            <a:srgbClr val="FF0000"/>
                          </a:solidFill>
                        </a:rPr>
                        <a:t>1</a:t>
                      </a:r>
                      <a:endParaRPr lang="ko-KR" altLang="en-US" sz="1400" dirty="0">
                        <a:solidFill>
                          <a:srgbClr val="FF0000"/>
                        </a:solidFill>
                      </a:endParaRPr>
                    </a:p>
                  </a:txBody>
                  <a:tcPr marL="91424" marR="91424" marT="45721" marB="45721"/>
                </a:tc>
                <a:tc>
                  <a:txBody>
                    <a:bodyPr/>
                    <a:lstStyle/>
                    <a:p>
                      <a:pPr algn="ctr" latinLnBrk="1"/>
                      <a:r>
                        <a:rPr lang="en-US" altLang="ko-KR" sz="1400" dirty="0">
                          <a:solidFill>
                            <a:srgbClr val="FF0000"/>
                          </a:solidFill>
                        </a:rPr>
                        <a:t>Sales</a:t>
                      </a:r>
                      <a:endParaRPr lang="ko-KR" altLang="en-US" sz="1400" dirty="0">
                        <a:solidFill>
                          <a:srgbClr val="FF0000"/>
                        </a:solidFill>
                      </a:endParaRPr>
                    </a:p>
                  </a:txBody>
                  <a:tcPr marL="91424" marR="91424" marT="45721" marB="45721"/>
                </a:tc>
                <a:tc>
                  <a:txBody>
                    <a:bodyPr/>
                    <a:lstStyle/>
                    <a:p>
                      <a:pPr algn="ctr" latinLnBrk="1"/>
                      <a:r>
                        <a:rPr lang="en-US" altLang="ko-KR" sz="1400" dirty="0"/>
                        <a:t>8</a:t>
                      </a:r>
                      <a:endParaRPr lang="ko-KR" altLang="en-US" sz="1400" dirty="0"/>
                    </a:p>
                  </a:txBody>
                  <a:tcPr marL="91424" marR="91424" marT="45721" marB="45721"/>
                </a:tc>
                <a:extLst>
                  <a:ext uri="{0D108BD9-81ED-4DB2-BD59-A6C34878D82A}">
                    <a16:rowId xmlns:a16="http://schemas.microsoft.com/office/drawing/2014/main" val="10001"/>
                  </a:ext>
                </a:extLst>
              </a:tr>
              <a:tr h="304800">
                <a:tc>
                  <a:txBody>
                    <a:bodyPr/>
                    <a:lstStyle/>
                    <a:p>
                      <a:pPr algn="ctr" latinLnBrk="1"/>
                      <a:r>
                        <a:rPr lang="en-US" altLang="ko-KR" sz="1400" dirty="0"/>
                        <a:t>2</a:t>
                      </a:r>
                      <a:endParaRPr lang="ko-KR" altLang="en-US" sz="1400" dirty="0"/>
                    </a:p>
                  </a:txBody>
                  <a:tcPr marL="91424" marR="91424" marT="45721" marB="45721"/>
                </a:tc>
                <a:tc>
                  <a:txBody>
                    <a:bodyPr/>
                    <a:lstStyle/>
                    <a:p>
                      <a:pPr algn="ctr" latinLnBrk="1"/>
                      <a:r>
                        <a:rPr lang="en-US" altLang="ko-KR" sz="1400" dirty="0"/>
                        <a:t>Planning</a:t>
                      </a:r>
                      <a:endParaRPr lang="ko-KR" altLang="en-US" sz="1400" dirty="0"/>
                    </a:p>
                  </a:txBody>
                  <a:tcPr marL="91424" marR="91424" marT="45721" marB="45721"/>
                </a:tc>
                <a:tc>
                  <a:txBody>
                    <a:bodyPr/>
                    <a:lstStyle/>
                    <a:p>
                      <a:pPr algn="ctr" latinLnBrk="1"/>
                      <a:r>
                        <a:rPr lang="en-US" altLang="ko-KR" sz="1400" dirty="0"/>
                        <a:t>10</a:t>
                      </a:r>
                      <a:endParaRPr lang="ko-KR" altLang="en-US" sz="1400" dirty="0"/>
                    </a:p>
                  </a:txBody>
                  <a:tcPr marL="91424" marR="91424" marT="45721" marB="45721"/>
                </a:tc>
                <a:extLst>
                  <a:ext uri="{0D108BD9-81ED-4DB2-BD59-A6C34878D82A}">
                    <a16:rowId xmlns:a16="http://schemas.microsoft.com/office/drawing/2014/main" val="10002"/>
                  </a:ext>
                </a:extLst>
              </a:tr>
              <a:tr h="304800">
                <a:tc>
                  <a:txBody>
                    <a:bodyPr/>
                    <a:lstStyle/>
                    <a:p>
                      <a:pPr algn="ctr" latinLnBrk="1"/>
                      <a:r>
                        <a:rPr lang="en-US" altLang="ko-KR" sz="1400" dirty="0">
                          <a:solidFill>
                            <a:srgbClr val="FF0000"/>
                          </a:solidFill>
                        </a:rPr>
                        <a:t>3</a:t>
                      </a:r>
                      <a:endParaRPr lang="ko-KR" altLang="en-US" sz="1400" dirty="0">
                        <a:solidFill>
                          <a:srgbClr val="FF0000"/>
                        </a:solidFill>
                      </a:endParaRPr>
                    </a:p>
                  </a:txBody>
                  <a:tcPr marL="91424" marR="91424" marT="45721" marB="45721"/>
                </a:tc>
                <a:tc>
                  <a:txBody>
                    <a:bodyPr/>
                    <a:lstStyle/>
                    <a:p>
                      <a:pPr algn="ctr" latinLnBrk="1"/>
                      <a:r>
                        <a:rPr lang="en-US" altLang="ko-KR" sz="1400" dirty="0">
                          <a:solidFill>
                            <a:srgbClr val="FF0000"/>
                          </a:solidFill>
                        </a:rPr>
                        <a:t>Invent</a:t>
                      </a:r>
                      <a:endParaRPr lang="ko-KR" altLang="en-US" sz="1400" dirty="0">
                        <a:solidFill>
                          <a:srgbClr val="FF0000"/>
                        </a:solidFill>
                      </a:endParaRPr>
                    </a:p>
                  </a:txBody>
                  <a:tcPr marL="91424" marR="91424" marT="45721" marB="45721"/>
                </a:tc>
                <a:tc>
                  <a:txBody>
                    <a:bodyPr/>
                    <a:lstStyle/>
                    <a:p>
                      <a:pPr algn="ctr" latinLnBrk="1"/>
                      <a:r>
                        <a:rPr lang="en-US" altLang="ko-KR" sz="1400" dirty="0"/>
                        <a:t>9</a:t>
                      </a:r>
                      <a:endParaRPr lang="ko-KR" altLang="en-US" sz="1400" dirty="0"/>
                    </a:p>
                  </a:txBody>
                  <a:tcPr marL="91424" marR="91424" marT="45721" marB="45721"/>
                </a:tc>
                <a:extLst>
                  <a:ext uri="{0D108BD9-81ED-4DB2-BD59-A6C34878D82A}">
                    <a16:rowId xmlns:a16="http://schemas.microsoft.com/office/drawing/2014/main" val="10003"/>
                  </a:ext>
                </a:extLst>
              </a:tr>
              <a:tr h="304800">
                <a:tc>
                  <a:txBody>
                    <a:bodyPr/>
                    <a:lstStyle/>
                    <a:p>
                      <a:pPr algn="ctr" latinLnBrk="1"/>
                      <a:r>
                        <a:rPr lang="en-US" altLang="ko-KR" sz="1400" dirty="0"/>
                        <a:t>4</a:t>
                      </a:r>
                      <a:endParaRPr lang="ko-KR" altLang="en-US" sz="1400" dirty="0"/>
                    </a:p>
                  </a:txBody>
                  <a:tcPr marL="91424" marR="91424" marT="45721" marB="45721"/>
                </a:tc>
                <a:tc>
                  <a:txBody>
                    <a:bodyPr/>
                    <a:lstStyle/>
                    <a:p>
                      <a:pPr algn="ctr" latinLnBrk="1"/>
                      <a:r>
                        <a:rPr lang="en-US" altLang="ko-KR" sz="1400" dirty="0"/>
                        <a:t>General</a:t>
                      </a:r>
                      <a:endParaRPr lang="ko-KR" altLang="en-US" sz="1400" dirty="0"/>
                    </a:p>
                  </a:txBody>
                  <a:tcPr marL="91424" marR="91424" marT="45721" marB="45721"/>
                </a:tc>
                <a:tc>
                  <a:txBody>
                    <a:bodyPr/>
                    <a:lstStyle/>
                    <a:p>
                      <a:pPr algn="ctr" latinLnBrk="1"/>
                      <a:r>
                        <a:rPr lang="en-US" altLang="ko-KR" sz="1400" dirty="0"/>
                        <a:t>7</a:t>
                      </a:r>
                      <a:endParaRPr lang="ko-KR" altLang="en-US" sz="1400" dirty="0"/>
                    </a:p>
                  </a:txBody>
                  <a:tcPr marL="91424" marR="91424" marT="45721" marB="45721"/>
                </a:tc>
                <a:extLst>
                  <a:ext uri="{0D108BD9-81ED-4DB2-BD59-A6C34878D82A}">
                    <a16:rowId xmlns:a16="http://schemas.microsoft.com/office/drawing/2014/main" val="10004"/>
                  </a:ext>
                </a:extLst>
              </a:tr>
            </a:tbl>
          </a:graphicData>
        </a:graphic>
      </p:graphicFrame>
      <p:sp>
        <p:nvSpPr>
          <p:cNvPr id="25696" name="TextBox 4"/>
          <p:cNvSpPr txBox="1">
            <a:spLocks noChangeArrowheads="1"/>
          </p:cNvSpPr>
          <p:nvPr/>
        </p:nvSpPr>
        <p:spPr bwMode="auto">
          <a:xfrm>
            <a:off x="76200" y="4233863"/>
            <a:ext cx="1600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맑은 고딕" panose="020B0503020000020004" pitchFamily="50" charset="-127"/>
              </a:defRPr>
            </a:lvl1pPr>
            <a:lvl2pPr marL="742950" indent="-285750" latinLnBrk="1">
              <a:spcBef>
                <a:spcPct val="20000"/>
              </a:spcBef>
              <a:buFont typeface="Arial" panose="020B0604020202020204" pitchFamily="34" charset="0"/>
              <a:buChar char="–"/>
              <a:defRPr sz="2800">
                <a:solidFill>
                  <a:schemeClr val="tx1"/>
                </a:solidFill>
                <a:latin typeface="맑은 고딕" panose="020B0503020000020004" pitchFamily="50" charset="-127"/>
              </a:defRPr>
            </a:lvl2pPr>
            <a:lvl3pPr marL="1143000" indent="-228600" latinLnBrk="1">
              <a:spcBef>
                <a:spcPct val="20000"/>
              </a:spcBef>
              <a:buFont typeface="Arial" panose="020B0604020202020204" pitchFamily="34" charset="0"/>
              <a:buChar char="•"/>
              <a:defRPr sz="2400">
                <a:solidFill>
                  <a:schemeClr val="tx1"/>
                </a:solidFill>
                <a:latin typeface="맑은 고딕" panose="020B0503020000020004" pitchFamily="50" charset="-127"/>
              </a:defRPr>
            </a:lvl3pPr>
            <a:lvl4pPr marL="1600200" indent="-228600" latinLnBrk="1">
              <a:spcBef>
                <a:spcPct val="20000"/>
              </a:spcBef>
              <a:buFont typeface="Arial" panose="020B0604020202020204" pitchFamily="34" charset="0"/>
              <a:buChar char="–"/>
              <a:defRPr sz="2000">
                <a:solidFill>
                  <a:schemeClr val="tx1"/>
                </a:solidFill>
                <a:latin typeface="맑은 고딕" panose="020B0503020000020004" pitchFamily="50" charset="-127"/>
              </a:defRPr>
            </a:lvl4pPr>
            <a:lvl5pPr marL="2057400" indent="-228600" latinLnBrk="1">
              <a:spcBef>
                <a:spcPct val="20000"/>
              </a:spcBef>
              <a:buFont typeface="Arial" panose="020B0604020202020204" pitchFamily="34" charset="0"/>
              <a:buChar char="»"/>
              <a:defRPr sz="2000">
                <a:solidFill>
                  <a:schemeClr val="tx1"/>
                </a:solidFill>
                <a:latin typeface="맑은 고딕" panose="020B0503020000020004" pitchFamily="50" charset="-127"/>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9pPr>
          </a:lstStyle>
          <a:p>
            <a:pPr eaLnBrk="1" latinLnBrk="0" hangingPunct="1">
              <a:spcBef>
                <a:spcPct val="0"/>
              </a:spcBef>
              <a:buFontTx/>
              <a:buNone/>
            </a:pPr>
            <a:r>
              <a:rPr lang="en-US" altLang="ko-KR" sz="1600" b="1">
                <a:latin typeface="Arial" panose="020B0604020202020204" pitchFamily="34" charset="0"/>
              </a:rPr>
              <a:t>EMPLOYEE</a:t>
            </a:r>
            <a:endParaRPr lang="ko-KR" altLang="en-US" sz="1600" b="1">
              <a:latin typeface="Arial" panose="020B0604020202020204" pitchFamily="34" charset="0"/>
            </a:endParaRPr>
          </a:p>
        </p:txBody>
      </p:sp>
      <p:sp>
        <p:nvSpPr>
          <p:cNvPr id="25697" name="TextBox 10"/>
          <p:cNvSpPr txBox="1">
            <a:spLocks noChangeArrowheads="1"/>
          </p:cNvSpPr>
          <p:nvPr/>
        </p:nvSpPr>
        <p:spPr bwMode="auto">
          <a:xfrm>
            <a:off x="6096000" y="4233863"/>
            <a:ext cx="19192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맑은 고딕" panose="020B0503020000020004" pitchFamily="50" charset="-127"/>
              </a:defRPr>
            </a:lvl1pPr>
            <a:lvl2pPr marL="742950" indent="-285750" latinLnBrk="1">
              <a:spcBef>
                <a:spcPct val="20000"/>
              </a:spcBef>
              <a:buFont typeface="Arial" panose="020B0604020202020204" pitchFamily="34" charset="0"/>
              <a:buChar char="–"/>
              <a:defRPr sz="2800">
                <a:solidFill>
                  <a:schemeClr val="tx1"/>
                </a:solidFill>
                <a:latin typeface="맑은 고딕" panose="020B0503020000020004" pitchFamily="50" charset="-127"/>
              </a:defRPr>
            </a:lvl2pPr>
            <a:lvl3pPr marL="1143000" indent="-228600" latinLnBrk="1">
              <a:spcBef>
                <a:spcPct val="20000"/>
              </a:spcBef>
              <a:buFont typeface="Arial" panose="020B0604020202020204" pitchFamily="34" charset="0"/>
              <a:buChar char="•"/>
              <a:defRPr sz="2400">
                <a:solidFill>
                  <a:schemeClr val="tx1"/>
                </a:solidFill>
                <a:latin typeface="맑은 고딕" panose="020B0503020000020004" pitchFamily="50" charset="-127"/>
              </a:defRPr>
            </a:lvl3pPr>
            <a:lvl4pPr marL="1600200" indent="-228600" latinLnBrk="1">
              <a:spcBef>
                <a:spcPct val="20000"/>
              </a:spcBef>
              <a:buFont typeface="Arial" panose="020B0604020202020204" pitchFamily="34" charset="0"/>
              <a:buChar char="–"/>
              <a:defRPr sz="2000">
                <a:solidFill>
                  <a:schemeClr val="tx1"/>
                </a:solidFill>
                <a:latin typeface="맑은 고딕" panose="020B0503020000020004" pitchFamily="50" charset="-127"/>
              </a:defRPr>
            </a:lvl4pPr>
            <a:lvl5pPr marL="2057400" indent="-228600" latinLnBrk="1">
              <a:spcBef>
                <a:spcPct val="20000"/>
              </a:spcBef>
              <a:buFont typeface="Arial" panose="020B0604020202020204" pitchFamily="34" charset="0"/>
              <a:buChar char="»"/>
              <a:defRPr sz="2000">
                <a:solidFill>
                  <a:schemeClr val="tx1"/>
                </a:solidFill>
                <a:latin typeface="맑은 고딕" panose="020B0503020000020004" pitchFamily="50" charset="-127"/>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맑은 고딕" panose="020B0503020000020004" pitchFamily="50" charset="-127"/>
              </a:defRPr>
            </a:lvl9pPr>
          </a:lstStyle>
          <a:p>
            <a:pPr eaLnBrk="1" latinLnBrk="0" hangingPunct="1">
              <a:spcBef>
                <a:spcPct val="0"/>
              </a:spcBef>
              <a:buFontTx/>
              <a:buNone/>
            </a:pPr>
            <a:r>
              <a:rPr lang="en-US" altLang="ko-KR" sz="1600" b="1" dirty="0">
                <a:latin typeface="Arial" panose="020B0604020202020204" pitchFamily="34" charset="0"/>
              </a:rPr>
              <a:t>DEPARTMENT</a:t>
            </a:r>
            <a:endParaRPr lang="ko-KR" altLang="en-US" sz="1600" b="1" dirty="0">
              <a:latin typeface="Arial" panose="020B0604020202020204" pitchFamily="34" charset="0"/>
            </a:endParaRPr>
          </a:p>
        </p:txBody>
      </p:sp>
      <p:cxnSp>
        <p:nvCxnSpPr>
          <p:cNvPr id="3" name="직선 연결선 2"/>
          <p:cNvCxnSpPr/>
          <p:nvPr/>
        </p:nvCxnSpPr>
        <p:spPr>
          <a:xfrm>
            <a:off x="5791200" y="2438400"/>
            <a:ext cx="2438400" cy="0"/>
          </a:xfrm>
          <a:prstGeom prst="line">
            <a:avLst/>
          </a:prstGeom>
          <a:ln>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5" name="직선 화살표 연결선 4"/>
          <p:cNvCxnSpPr/>
          <p:nvPr/>
        </p:nvCxnSpPr>
        <p:spPr>
          <a:xfrm>
            <a:off x="7398544" y="2428082"/>
            <a:ext cx="53181" cy="4675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3241343"/>
      </p:ext>
    </p:extLst>
  </p:cSld>
  <p:clrMapOvr>
    <a:masterClrMapping/>
  </p:clrMapOvr>
  <mc:AlternateContent xmlns:mc="http://schemas.openxmlformats.org/markup-compatibility/2006" xmlns:p14="http://schemas.microsoft.com/office/powerpoint/2010/main">
    <mc:Choice Requires="p14">
      <p:transition spd="slow" p14:dur="2000" advTm="44160"/>
    </mc:Choice>
    <mc:Fallback xmlns="">
      <p:transition spd="slow" advTm="4416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76200" y="838200"/>
            <a:ext cx="9296400" cy="6019800"/>
          </a:xfrm>
        </p:spPr>
        <p:txBody>
          <a:bodyPr/>
          <a:lstStyle/>
          <a:p>
            <a:pPr marL="285750" indent="-285750" eaLnBrk="1" hangingPunct="1">
              <a:spcBef>
                <a:spcPct val="0"/>
              </a:spcBef>
              <a:defRPr/>
            </a:pPr>
            <a:r>
              <a:rPr lang="en-US" altLang="ko-KR" sz="2000" b="1" dirty="0"/>
              <a:t>Query 4: Make a list of all project numbers for projects that involve an employee whose </a:t>
            </a:r>
            <a:r>
              <a:rPr lang="en-US" altLang="ko-KR" sz="2000" b="1" dirty="0">
                <a:solidFill>
                  <a:srgbClr val="FF0000"/>
                </a:solidFill>
              </a:rPr>
              <a:t>last name is ‘Smith’</a:t>
            </a:r>
            <a:r>
              <a:rPr lang="en-US" altLang="ko-KR" sz="2000" b="1" dirty="0"/>
              <a:t>, either </a:t>
            </a:r>
            <a:r>
              <a:rPr lang="en-US" altLang="ko-KR" sz="2000" b="1" u="sng" dirty="0"/>
              <a:t>as a manager </a:t>
            </a:r>
            <a:r>
              <a:rPr lang="en-US" altLang="ko-KR" sz="2000" b="1" dirty="0"/>
              <a:t>or </a:t>
            </a:r>
            <a:r>
              <a:rPr lang="en-US" altLang="ko-KR" sz="2000" b="1" u="sng" dirty="0"/>
              <a:t>as a worker </a:t>
            </a:r>
            <a:r>
              <a:rPr lang="en-US" altLang="ko-KR" sz="2000" b="1" dirty="0"/>
              <a:t>of the department that controls the project</a:t>
            </a:r>
            <a:r>
              <a:rPr lang="en-US" altLang="ko-KR" sz="1800" b="1" dirty="0"/>
              <a:t>.</a:t>
            </a:r>
          </a:p>
          <a:p>
            <a:pPr lvl="1" eaLnBrk="1" hangingPunct="1">
              <a:lnSpc>
                <a:spcPts val="2000"/>
              </a:lnSpc>
              <a:defRPr/>
            </a:pPr>
            <a:r>
              <a:rPr lang="en-US" altLang="ko-KR" sz="1800" dirty="0"/>
              <a:t>Q4: (</a:t>
            </a:r>
            <a:r>
              <a:rPr lang="en-US" altLang="ko-KR" sz="1800" b="1" dirty="0"/>
              <a:t>SELECT   DISTINT </a:t>
            </a:r>
            <a:r>
              <a:rPr lang="en-US" altLang="ko-KR" sz="1800" dirty="0" err="1"/>
              <a:t>Pnumber</a:t>
            </a:r>
            <a:r>
              <a:rPr lang="en-US" altLang="ko-KR" sz="1800" dirty="0"/>
              <a:t>  </a:t>
            </a:r>
            <a:r>
              <a:rPr lang="en-US" altLang="ko-KR" sz="1800" b="1" dirty="0"/>
              <a:t>FROM</a:t>
            </a:r>
            <a:r>
              <a:rPr lang="en-US" altLang="ko-KR" sz="1800" dirty="0"/>
              <a:t> PROJECT, DEPART, EMP</a:t>
            </a:r>
          </a:p>
          <a:p>
            <a:pPr marL="457200" lvl="1" indent="0" eaLnBrk="1" hangingPunct="1">
              <a:lnSpc>
                <a:spcPts val="2000"/>
              </a:lnSpc>
              <a:buNone/>
              <a:defRPr/>
            </a:pPr>
            <a:r>
              <a:rPr lang="en-US" altLang="ko-KR" sz="1800" dirty="0"/>
              <a:t>          </a:t>
            </a:r>
            <a:r>
              <a:rPr lang="en-US" altLang="ko-KR" sz="1800" b="1" dirty="0"/>
              <a:t>WHERE</a:t>
            </a:r>
            <a:r>
              <a:rPr lang="en-US" altLang="ko-KR" sz="1800" dirty="0"/>
              <a:t>   </a:t>
            </a:r>
            <a:r>
              <a:rPr lang="en-US" altLang="ko-KR" sz="1800" dirty="0" err="1">
                <a:solidFill>
                  <a:srgbClr val="3333FF"/>
                </a:solidFill>
              </a:rPr>
              <a:t>Dnum</a:t>
            </a:r>
            <a:r>
              <a:rPr lang="en-US" altLang="ko-KR" sz="1800" dirty="0">
                <a:solidFill>
                  <a:srgbClr val="3333FF"/>
                </a:solidFill>
              </a:rPr>
              <a:t>=</a:t>
            </a:r>
            <a:r>
              <a:rPr lang="en-US" altLang="ko-KR" sz="1800" dirty="0" err="1">
                <a:solidFill>
                  <a:srgbClr val="3333FF"/>
                </a:solidFill>
              </a:rPr>
              <a:t>Dnumber</a:t>
            </a:r>
            <a:r>
              <a:rPr lang="en-US" altLang="ko-KR" sz="1800" b="1" dirty="0"/>
              <a:t> AND </a:t>
            </a:r>
            <a:r>
              <a:rPr lang="en-US" altLang="ko-KR" sz="1800" dirty="0" err="1">
                <a:solidFill>
                  <a:srgbClr val="3333FF"/>
                </a:solidFill>
              </a:rPr>
              <a:t>Mgr_ssn</a:t>
            </a:r>
            <a:r>
              <a:rPr lang="en-US" altLang="ko-KR" sz="1800" dirty="0">
                <a:solidFill>
                  <a:srgbClr val="3333FF"/>
                </a:solidFill>
              </a:rPr>
              <a:t>=</a:t>
            </a:r>
            <a:r>
              <a:rPr lang="en-US" altLang="ko-KR" sz="1800" dirty="0" err="1">
                <a:solidFill>
                  <a:srgbClr val="3333FF"/>
                </a:solidFill>
              </a:rPr>
              <a:t>Ssn</a:t>
            </a:r>
            <a:r>
              <a:rPr lang="en-US" altLang="ko-KR" sz="1800" dirty="0"/>
              <a:t> </a:t>
            </a:r>
            <a:r>
              <a:rPr lang="en-US" altLang="ko-KR" sz="1800" b="1" dirty="0"/>
              <a:t>AND</a:t>
            </a:r>
            <a:r>
              <a:rPr lang="en-US" altLang="ko-KR" sz="1800" dirty="0"/>
              <a:t> </a:t>
            </a:r>
            <a:r>
              <a:rPr lang="en-US" altLang="ko-KR" sz="1800" dirty="0" err="1">
                <a:solidFill>
                  <a:srgbClr val="FF0000"/>
                </a:solidFill>
              </a:rPr>
              <a:t>Lname</a:t>
            </a:r>
            <a:r>
              <a:rPr lang="en-US" altLang="ko-KR" sz="1800" dirty="0">
                <a:solidFill>
                  <a:srgbClr val="FF0000"/>
                </a:solidFill>
              </a:rPr>
              <a:t>=‘Smith’</a:t>
            </a:r>
            <a:r>
              <a:rPr lang="en-US" altLang="ko-KR" sz="1800" dirty="0"/>
              <a:t>)</a:t>
            </a:r>
          </a:p>
          <a:p>
            <a:pPr marL="457200" lvl="1" indent="0" eaLnBrk="1" hangingPunct="1">
              <a:lnSpc>
                <a:spcPts val="2000"/>
              </a:lnSpc>
              <a:buNone/>
              <a:defRPr/>
            </a:pPr>
            <a:r>
              <a:rPr lang="en-US" altLang="ko-KR" sz="1800" dirty="0"/>
              <a:t>          </a:t>
            </a:r>
            <a:r>
              <a:rPr lang="en-US" altLang="ko-KR" sz="1800" b="1" dirty="0"/>
              <a:t>UNION</a:t>
            </a:r>
          </a:p>
          <a:p>
            <a:pPr marL="457200" lvl="1" indent="0" eaLnBrk="1" hangingPunct="1">
              <a:lnSpc>
                <a:spcPts val="2000"/>
              </a:lnSpc>
              <a:buNone/>
              <a:defRPr/>
            </a:pPr>
            <a:r>
              <a:rPr lang="en-US" altLang="ko-KR" sz="1800" dirty="0"/>
              <a:t>         (</a:t>
            </a:r>
            <a:r>
              <a:rPr lang="en-US" altLang="ko-KR" sz="1800" b="1" dirty="0"/>
              <a:t>SELECT </a:t>
            </a:r>
            <a:r>
              <a:rPr lang="en-US" altLang="ko-KR" sz="1800" dirty="0"/>
              <a:t>  </a:t>
            </a:r>
            <a:r>
              <a:rPr lang="en-US" altLang="ko-KR" sz="1800" b="1" dirty="0"/>
              <a:t>DISTINT </a:t>
            </a:r>
            <a:r>
              <a:rPr lang="en-US" altLang="ko-KR" sz="1800" dirty="0" err="1"/>
              <a:t>Pno</a:t>
            </a:r>
            <a:r>
              <a:rPr lang="en-US" altLang="ko-KR" sz="1800" dirty="0"/>
              <a:t> </a:t>
            </a:r>
            <a:r>
              <a:rPr lang="en-US" altLang="ko-KR" sz="1800" b="1" dirty="0"/>
              <a:t>AS</a:t>
            </a:r>
            <a:r>
              <a:rPr lang="en-US" altLang="ko-KR" sz="1800" dirty="0"/>
              <a:t> </a:t>
            </a:r>
            <a:r>
              <a:rPr lang="en-US" altLang="ko-KR" sz="1800" dirty="0" err="1"/>
              <a:t>Pnumber</a:t>
            </a:r>
            <a:r>
              <a:rPr lang="en-US" altLang="ko-KR" sz="1800" dirty="0"/>
              <a:t> </a:t>
            </a:r>
            <a:r>
              <a:rPr lang="en-US" altLang="ko-KR" sz="1800" b="1" dirty="0"/>
              <a:t>FROM</a:t>
            </a:r>
            <a:r>
              <a:rPr lang="en-US" altLang="ko-KR" sz="1800" dirty="0"/>
              <a:t> WORKS_ON, EMP</a:t>
            </a:r>
          </a:p>
          <a:p>
            <a:pPr marL="457200" lvl="1" indent="0" eaLnBrk="1" hangingPunct="1">
              <a:lnSpc>
                <a:spcPts val="2000"/>
              </a:lnSpc>
              <a:buNone/>
              <a:defRPr/>
            </a:pPr>
            <a:r>
              <a:rPr lang="en-US" altLang="ko-KR" sz="1800" dirty="0"/>
              <a:t>          </a:t>
            </a:r>
            <a:r>
              <a:rPr lang="en-US" altLang="ko-KR" sz="1800" b="1" dirty="0"/>
              <a:t>WHERE</a:t>
            </a:r>
            <a:r>
              <a:rPr lang="en-US" altLang="ko-KR" sz="1800" dirty="0"/>
              <a:t>   </a:t>
            </a:r>
            <a:r>
              <a:rPr lang="en-US" altLang="ko-KR" sz="1800" dirty="0" err="1">
                <a:solidFill>
                  <a:srgbClr val="3333FF"/>
                </a:solidFill>
              </a:rPr>
              <a:t>Essn</a:t>
            </a:r>
            <a:r>
              <a:rPr lang="en-US" altLang="ko-KR" sz="1800" dirty="0">
                <a:solidFill>
                  <a:srgbClr val="3333FF"/>
                </a:solidFill>
              </a:rPr>
              <a:t>=</a:t>
            </a:r>
            <a:r>
              <a:rPr lang="en-US" altLang="ko-KR" sz="1800" dirty="0" err="1">
                <a:solidFill>
                  <a:srgbClr val="3333FF"/>
                </a:solidFill>
              </a:rPr>
              <a:t>Ssn</a:t>
            </a:r>
            <a:r>
              <a:rPr lang="en-US" altLang="ko-KR" sz="1800" dirty="0"/>
              <a:t> </a:t>
            </a:r>
            <a:r>
              <a:rPr lang="en-US" altLang="ko-KR" sz="1800" b="1" dirty="0"/>
              <a:t>AND</a:t>
            </a:r>
            <a:r>
              <a:rPr lang="en-US" altLang="ko-KR" sz="1800" dirty="0"/>
              <a:t> </a:t>
            </a:r>
            <a:r>
              <a:rPr lang="en-US" altLang="ko-KR" sz="1800" dirty="0" err="1">
                <a:solidFill>
                  <a:srgbClr val="FF0000"/>
                </a:solidFill>
              </a:rPr>
              <a:t>Lname</a:t>
            </a:r>
            <a:r>
              <a:rPr lang="en-US" altLang="ko-KR" sz="1800" dirty="0">
                <a:solidFill>
                  <a:srgbClr val="FF0000"/>
                </a:solidFill>
              </a:rPr>
              <a:t>=‘Smith’</a:t>
            </a:r>
            <a:r>
              <a:rPr lang="en-US" altLang="ko-KR" sz="1800" dirty="0"/>
              <a:t>);</a:t>
            </a:r>
          </a:p>
          <a:p>
            <a:pPr eaLnBrk="1" hangingPunct="1">
              <a:lnSpc>
                <a:spcPts val="2000"/>
              </a:lnSpc>
              <a:buNone/>
              <a:defRPr/>
            </a:pPr>
            <a:endParaRPr lang="en-US" altLang="ko-KR" sz="2200" dirty="0"/>
          </a:p>
          <a:p>
            <a:pPr eaLnBrk="1" hangingPunct="1">
              <a:lnSpc>
                <a:spcPts val="2000"/>
              </a:lnSpc>
              <a:defRPr/>
            </a:pPr>
            <a:r>
              <a:rPr lang="en-US" altLang="ko-KR" sz="2000" b="1" dirty="0"/>
              <a:t> Query 4 can be rephrased to use nested queries as shown in Q4A</a:t>
            </a:r>
          </a:p>
          <a:p>
            <a:pPr lvl="1" eaLnBrk="1" hangingPunct="1">
              <a:lnSpc>
                <a:spcPts val="2000"/>
              </a:lnSpc>
              <a:defRPr/>
            </a:pPr>
            <a:r>
              <a:rPr lang="en-US" altLang="ko-KR" sz="1800" dirty="0"/>
              <a:t>Q4A: </a:t>
            </a:r>
            <a:r>
              <a:rPr lang="en-US" altLang="ko-KR" sz="1800" b="1" dirty="0"/>
              <a:t>SELECT DISTINT </a:t>
            </a:r>
            <a:r>
              <a:rPr lang="en-US" altLang="ko-KR" sz="1800" dirty="0" err="1"/>
              <a:t>Pnumber</a:t>
            </a:r>
            <a:endParaRPr lang="en-US" altLang="ko-KR" sz="1800" dirty="0"/>
          </a:p>
          <a:p>
            <a:pPr>
              <a:lnSpc>
                <a:spcPts val="2000"/>
              </a:lnSpc>
              <a:buNone/>
              <a:defRPr/>
            </a:pPr>
            <a:r>
              <a:rPr lang="en-US" altLang="ko-KR" sz="1800" b="1" dirty="0"/>
              <a:t>                FROM   </a:t>
            </a:r>
            <a:r>
              <a:rPr lang="en-US" altLang="ko-KR" sz="1800" dirty="0"/>
              <a:t>PROJECT</a:t>
            </a:r>
          </a:p>
          <a:p>
            <a:pPr>
              <a:lnSpc>
                <a:spcPts val="2000"/>
              </a:lnSpc>
              <a:buNone/>
              <a:defRPr/>
            </a:pPr>
            <a:r>
              <a:rPr lang="en-US" altLang="ko-KR" sz="1800" b="1" dirty="0"/>
              <a:t>                WHERE </a:t>
            </a:r>
            <a:r>
              <a:rPr lang="en-US" altLang="ko-KR" sz="1800" dirty="0" err="1"/>
              <a:t>Pnumber</a:t>
            </a:r>
            <a:r>
              <a:rPr lang="en-US" altLang="ko-KR" sz="1800" dirty="0"/>
              <a:t> </a:t>
            </a:r>
            <a:r>
              <a:rPr lang="en-US" altLang="ko-KR" sz="1800" b="1" dirty="0"/>
              <a:t>IN</a:t>
            </a:r>
          </a:p>
          <a:p>
            <a:pPr>
              <a:lnSpc>
                <a:spcPts val="2000"/>
              </a:lnSpc>
              <a:buNone/>
              <a:defRPr/>
            </a:pPr>
            <a:r>
              <a:rPr lang="en-US" altLang="ko-KR" sz="1800" spc="-50" dirty="0"/>
              <a:t>                                (</a:t>
            </a:r>
            <a:r>
              <a:rPr lang="en-US" altLang="ko-KR" sz="1800" b="1" spc="-50" dirty="0"/>
              <a:t>SELECT </a:t>
            </a:r>
            <a:r>
              <a:rPr lang="en-US" altLang="ko-KR" sz="1800" spc="-50" dirty="0" err="1"/>
              <a:t>Pnumber</a:t>
            </a:r>
            <a:r>
              <a:rPr lang="en-US" altLang="ko-KR" sz="1800" spc="-50" dirty="0"/>
              <a:t>  </a:t>
            </a:r>
            <a:r>
              <a:rPr lang="en-US" altLang="ko-KR" sz="1800" b="1" spc="-50" dirty="0"/>
              <a:t>FROM </a:t>
            </a:r>
            <a:r>
              <a:rPr lang="en-US" altLang="ko-KR" sz="1800" spc="-50" dirty="0"/>
              <a:t>PROJECT, DEPARTMENT, EMP</a:t>
            </a:r>
          </a:p>
          <a:p>
            <a:pPr>
              <a:lnSpc>
                <a:spcPts val="2000"/>
              </a:lnSpc>
              <a:buNone/>
              <a:defRPr/>
            </a:pPr>
            <a:r>
              <a:rPr lang="en-US" altLang="ko-KR" sz="1800" b="1" spc="-50" dirty="0"/>
              <a:t>                                 WHERE </a:t>
            </a:r>
            <a:r>
              <a:rPr lang="en-US" altLang="ko-KR" sz="1800" spc="-50" dirty="0" err="1">
                <a:solidFill>
                  <a:srgbClr val="3333FF"/>
                </a:solidFill>
              </a:rPr>
              <a:t>Dnum</a:t>
            </a:r>
            <a:r>
              <a:rPr lang="en-US" altLang="ko-KR" sz="1800" spc="-50" dirty="0">
                <a:solidFill>
                  <a:srgbClr val="3333FF"/>
                </a:solidFill>
              </a:rPr>
              <a:t>=</a:t>
            </a:r>
            <a:r>
              <a:rPr lang="en-US" altLang="ko-KR" sz="1800" spc="-50" dirty="0" err="1">
                <a:solidFill>
                  <a:srgbClr val="3333FF"/>
                </a:solidFill>
              </a:rPr>
              <a:t>Dnumber</a:t>
            </a:r>
            <a:r>
              <a:rPr lang="en-US" altLang="ko-KR" sz="1800" spc="-50" dirty="0"/>
              <a:t> </a:t>
            </a:r>
            <a:r>
              <a:rPr lang="en-US" altLang="ko-KR" sz="1800" b="1" spc="-50" dirty="0"/>
              <a:t>AND </a:t>
            </a:r>
            <a:r>
              <a:rPr lang="en-US" altLang="ko-KR" sz="1800" spc="-50" dirty="0" err="1">
                <a:solidFill>
                  <a:srgbClr val="3333FF"/>
                </a:solidFill>
              </a:rPr>
              <a:t>Mgr_ssn</a:t>
            </a:r>
            <a:r>
              <a:rPr lang="en-US" altLang="ko-KR" sz="1800" spc="-50" dirty="0">
                <a:solidFill>
                  <a:srgbClr val="3333FF"/>
                </a:solidFill>
              </a:rPr>
              <a:t>=</a:t>
            </a:r>
            <a:r>
              <a:rPr lang="en-US" altLang="ko-KR" sz="1800" spc="-50" dirty="0" err="1">
                <a:solidFill>
                  <a:srgbClr val="3333FF"/>
                </a:solidFill>
              </a:rPr>
              <a:t>Ssn</a:t>
            </a:r>
            <a:r>
              <a:rPr lang="en-US" altLang="ko-KR" sz="1800" spc="-50" dirty="0"/>
              <a:t> </a:t>
            </a:r>
            <a:r>
              <a:rPr lang="en-US" altLang="ko-KR" sz="1800" b="1" spc="-50" dirty="0"/>
              <a:t>AND </a:t>
            </a:r>
            <a:r>
              <a:rPr lang="en-US" altLang="ko-KR" sz="1800" spc="-50" dirty="0" err="1">
                <a:solidFill>
                  <a:srgbClr val="FF0000"/>
                </a:solidFill>
              </a:rPr>
              <a:t>Lname</a:t>
            </a:r>
            <a:r>
              <a:rPr lang="en-US" altLang="ko-KR" sz="1800" spc="-50" dirty="0">
                <a:solidFill>
                  <a:srgbClr val="FF0000"/>
                </a:solidFill>
              </a:rPr>
              <a:t>=‘Smith’</a:t>
            </a:r>
            <a:r>
              <a:rPr lang="en-US" altLang="ko-KR" sz="1800" spc="-50" dirty="0"/>
              <a:t>)</a:t>
            </a:r>
          </a:p>
          <a:p>
            <a:pPr>
              <a:lnSpc>
                <a:spcPts val="2000"/>
              </a:lnSpc>
              <a:buNone/>
              <a:defRPr/>
            </a:pPr>
            <a:r>
              <a:rPr lang="en-US" altLang="ko-KR" sz="1800" b="1" dirty="0"/>
              <a:t>                           OR</a:t>
            </a:r>
          </a:p>
          <a:p>
            <a:pPr>
              <a:lnSpc>
                <a:spcPts val="2000"/>
              </a:lnSpc>
              <a:buNone/>
              <a:defRPr/>
            </a:pPr>
            <a:r>
              <a:rPr lang="en-US" altLang="ko-KR" sz="1800" dirty="0"/>
              <a:t>                           </a:t>
            </a:r>
            <a:r>
              <a:rPr lang="en-US" altLang="ko-KR" sz="1800" dirty="0" err="1"/>
              <a:t>Pnumber</a:t>
            </a:r>
            <a:r>
              <a:rPr lang="en-US" altLang="ko-KR" sz="1800" dirty="0"/>
              <a:t> </a:t>
            </a:r>
            <a:r>
              <a:rPr lang="en-US" altLang="ko-KR" sz="1800" b="1" dirty="0"/>
              <a:t>IN</a:t>
            </a:r>
          </a:p>
          <a:p>
            <a:pPr>
              <a:lnSpc>
                <a:spcPts val="2000"/>
              </a:lnSpc>
              <a:buNone/>
              <a:defRPr/>
            </a:pPr>
            <a:r>
              <a:rPr lang="en-US" altLang="ko-KR" sz="1800" spc="-50" dirty="0"/>
              <a:t>                                (</a:t>
            </a:r>
            <a:r>
              <a:rPr lang="en-US" altLang="ko-KR" sz="1800" b="1" spc="-50" dirty="0"/>
              <a:t>SELECT </a:t>
            </a:r>
            <a:r>
              <a:rPr lang="en-US" altLang="ko-KR" sz="1800" spc="-50" dirty="0" err="1"/>
              <a:t>Pno</a:t>
            </a:r>
            <a:r>
              <a:rPr lang="en-US" altLang="ko-KR" sz="1800" spc="-50" dirty="0"/>
              <a:t>  </a:t>
            </a:r>
            <a:r>
              <a:rPr lang="en-US" altLang="ko-KR" sz="1800" b="1" spc="-50" dirty="0"/>
              <a:t>FROM  </a:t>
            </a:r>
            <a:r>
              <a:rPr lang="en-US" altLang="ko-KR" sz="1800" spc="-50" dirty="0"/>
              <a:t>WORKS_ON, EMP</a:t>
            </a:r>
          </a:p>
          <a:p>
            <a:pPr>
              <a:lnSpc>
                <a:spcPts val="2000"/>
              </a:lnSpc>
              <a:buNone/>
              <a:defRPr/>
            </a:pPr>
            <a:r>
              <a:rPr lang="en-US" altLang="ko-KR" sz="1800" b="1" spc="-50" dirty="0"/>
              <a:t>                                 WHERE </a:t>
            </a:r>
            <a:r>
              <a:rPr lang="en-US" altLang="ko-KR" sz="1800" spc="-50" dirty="0" err="1">
                <a:solidFill>
                  <a:srgbClr val="3333FF"/>
                </a:solidFill>
              </a:rPr>
              <a:t>Essn</a:t>
            </a:r>
            <a:r>
              <a:rPr lang="en-US" altLang="ko-KR" sz="1800" spc="-50" dirty="0">
                <a:solidFill>
                  <a:srgbClr val="3333FF"/>
                </a:solidFill>
              </a:rPr>
              <a:t>=</a:t>
            </a:r>
            <a:r>
              <a:rPr lang="en-US" altLang="ko-KR" sz="1800" spc="-50" dirty="0" err="1">
                <a:solidFill>
                  <a:srgbClr val="3333FF"/>
                </a:solidFill>
              </a:rPr>
              <a:t>Ssn</a:t>
            </a:r>
            <a:r>
              <a:rPr lang="en-US" altLang="ko-KR" sz="1800" spc="-50" dirty="0"/>
              <a:t> </a:t>
            </a:r>
            <a:r>
              <a:rPr lang="en-US" altLang="ko-KR" sz="1800" b="1" spc="-50" dirty="0"/>
              <a:t>AND </a:t>
            </a:r>
            <a:r>
              <a:rPr lang="en-US" altLang="ko-KR" sz="1800" spc="-50" dirty="0" err="1">
                <a:solidFill>
                  <a:srgbClr val="FF0000"/>
                </a:solidFill>
              </a:rPr>
              <a:t>Lname</a:t>
            </a:r>
            <a:r>
              <a:rPr lang="en-US" altLang="ko-KR" sz="1800" spc="-50" dirty="0">
                <a:solidFill>
                  <a:srgbClr val="FF0000"/>
                </a:solidFill>
              </a:rPr>
              <a:t>=‘Smith’ </a:t>
            </a:r>
            <a:r>
              <a:rPr lang="en-US" altLang="ko-KR" sz="1800" spc="-50" dirty="0"/>
              <a:t>);</a:t>
            </a:r>
          </a:p>
          <a:p>
            <a:endParaRPr lang="ko-KR" altLang="en-US" dirty="0"/>
          </a:p>
        </p:txBody>
      </p:sp>
      <p:sp>
        <p:nvSpPr>
          <p:cNvPr id="4" name="Rectangle 6"/>
          <p:cNvSpPr>
            <a:spLocks noChangeArrowheads="1"/>
          </p:cNvSpPr>
          <p:nvPr/>
        </p:nvSpPr>
        <p:spPr bwMode="auto">
          <a:xfrm>
            <a:off x="381000" y="44450"/>
            <a:ext cx="8382000" cy="79375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lvl1pPr eaLnBrk="0" hangingPunct="0">
              <a:spcBef>
                <a:spcPts val="800"/>
              </a:spcBef>
              <a:buClr>
                <a:srgbClr val="000000"/>
              </a:buClr>
              <a:buSzPct val="100000"/>
              <a:buFont typeface="Times New Roman" pitchFamily="18" charset="0"/>
              <a:buChar char="•"/>
              <a:defRPr sz="3200">
                <a:solidFill>
                  <a:srgbClr val="000000"/>
                </a:solidFill>
                <a:latin typeface="Arial" pitchFamily="34" charset="0"/>
                <a:cs typeface="Arial" pitchFamily="34" charset="0"/>
              </a:defRPr>
            </a:lvl1pPr>
            <a:lvl2pPr marL="742950" indent="-285750" eaLnBrk="0" hangingPunct="0">
              <a:spcBef>
                <a:spcPts val="700"/>
              </a:spcBef>
              <a:buClr>
                <a:srgbClr val="000000"/>
              </a:buClr>
              <a:buSzPct val="100000"/>
              <a:buFont typeface="Times New Roman" pitchFamily="18" charset="0"/>
              <a:buChar char="–"/>
              <a:defRPr sz="2800">
                <a:solidFill>
                  <a:srgbClr val="000000"/>
                </a:solidFill>
                <a:latin typeface="Arial" pitchFamily="34" charset="0"/>
                <a:cs typeface="Arial" pitchFamily="34" charset="0"/>
              </a:defRPr>
            </a:lvl2pPr>
            <a:lvl3pPr marL="1143000" indent="-228600" eaLnBrk="0" hangingPunct="0">
              <a:spcBef>
                <a:spcPts val="600"/>
              </a:spcBef>
              <a:buClr>
                <a:srgbClr val="000000"/>
              </a:buClr>
              <a:buSzPct val="100000"/>
              <a:buFont typeface="Times New Roman" pitchFamily="18" charset="0"/>
              <a:buChar char="•"/>
              <a:defRPr sz="2400">
                <a:solidFill>
                  <a:srgbClr val="000000"/>
                </a:solidFill>
                <a:latin typeface="Arial" pitchFamily="34" charset="0"/>
                <a:cs typeface="Arial" pitchFamily="34" charset="0"/>
              </a:defRPr>
            </a:lvl3pPr>
            <a:lvl4pPr marL="16002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4pPr>
            <a:lvl5pPr marL="2057400" indent="-228600" eaLnBrk="0" hangingPunct="0">
              <a:spcBef>
                <a:spcPts val="500"/>
              </a:spcBef>
              <a:buClr>
                <a:srgbClr val="000000"/>
              </a:buClr>
              <a:buSzPct val="100000"/>
              <a:buFont typeface="Times New Roman" pitchFamily="18" charset="0"/>
              <a:buChar char="»"/>
              <a:defRPr sz="2000">
                <a:solidFill>
                  <a:srgbClr val="000000"/>
                </a:solidFill>
                <a:latin typeface="Arial" pitchFamily="34" charset="0"/>
                <a:cs typeface="Arial" pitchFamily="34" charset="0"/>
              </a:defRPr>
            </a:lvl5pPr>
            <a:lvl6pPr marL="25146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6pPr>
            <a:lvl7pPr marL="29718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7pPr>
            <a:lvl8pPr marL="34290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8pPr>
            <a:lvl9pPr marL="3886200" indent="-22860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Arial" pitchFamily="34" charset="0"/>
                <a:cs typeface="Arial" pitchFamily="34" charset="0"/>
              </a:defRPr>
            </a:lvl9pPr>
          </a:lstStyle>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7.1.2 Nested Queries, Tuples, </a:t>
            </a:r>
          </a:p>
          <a:p>
            <a:pPr algn="ctr" eaLnBrk="1" fontAlgn="ctr" latinLnBrk="1" hangingPunct="1">
              <a:lnSpc>
                <a:spcPts val="2000"/>
              </a:lnSpc>
              <a:spcBef>
                <a:spcPct val="20000"/>
              </a:spcBef>
              <a:buClr>
                <a:srgbClr val="660066"/>
              </a:buClr>
              <a:buSzTx/>
              <a:buFont typeface="Wingdings" pitchFamily="2" charset="2"/>
              <a:buNone/>
              <a:defRPr/>
            </a:pPr>
            <a:r>
              <a:rPr kumimoji="1" lang="en-US" altLang="ko-KR" sz="3000" b="1" dirty="0">
                <a:solidFill>
                  <a:srgbClr val="00B0F0"/>
                </a:solidFill>
                <a:latin typeface="+mj-lt"/>
                <a:ea typeface="신명조" charset="-127"/>
              </a:rPr>
              <a:t>and Set/Multiset Comparisons</a:t>
            </a:r>
          </a:p>
        </p:txBody>
      </p:sp>
      <p:cxnSp>
        <p:nvCxnSpPr>
          <p:cNvPr id="6" name="직선 화살표 연결선 5"/>
          <p:cNvCxnSpPr>
            <a:cxnSpLocks/>
          </p:cNvCxnSpPr>
          <p:nvPr/>
        </p:nvCxnSpPr>
        <p:spPr>
          <a:xfrm flipH="1">
            <a:off x="2971800" y="1514693"/>
            <a:ext cx="5181600" cy="1609507"/>
          </a:xfrm>
          <a:prstGeom prst="straightConnector1">
            <a:avLst/>
          </a:prstGeom>
          <a:ln>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직선 화살표 연결선 6"/>
          <p:cNvCxnSpPr/>
          <p:nvPr/>
        </p:nvCxnSpPr>
        <p:spPr>
          <a:xfrm flipH="1">
            <a:off x="5334000" y="1514693"/>
            <a:ext cx="990600" cy="695107"/>
          </a:xfrm>
          <a:prstGeom prst="straightConnector1">
            <a:avLst/>
          </a:prstGeom>
          <a:ln>
            <a:solidFill>
              <a:srgbClr val="8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0208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0.2"/>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13172</TotalTime>
  <Words>6212</Words>
  <Application>Microsoft Office PowerPoint</Application>
  <PresentationFormat>화면 슬라이드 쇼(4:3)</PresentationFormat>
  <Paragraphs>949</Paragraphs>
  <Slides>39</Slides>
  <Notes>33</Notes>
  <HiddenSlides>0</HiddenSlides>
  <MMClips>0</MMClips>
  <ScaleCrop>false</ScaleCrop>
  <HeadingPairs>
    <vt:vector size="8" baseType="variant">
      <vt:variant>
        <vt:lpstr>사용한 글꼴</vt:lpstr>
      </vt:variant>
      <vt:variant>
        <vt:i4>14</vt:i4>
      </vt:variant>
      <vt:variant>
        <vt:lpstr>테마</vt:lpstr>
      </vt:variant>
      <vt:variant>
        <vt:i4>3</vt:i4>
      </vt:variant>
      <vt:variant>
        <vt:lpstr>포함된 OLE 서버</vt:lpstr>
      </vt:variant>
      <vt:variant>
        <vt:i4>1</vt:i4>
      </vt:variant>
      <vt:variant>
        <vt:lpstr>슬라이드 제목</vt:lpstr>
      </vt:variant>
      <vt:variant>
        <vt:i4>39</vt:i4>
      </vt:variant>
    </vt:vector>
  </HeadingPairs>
  <TitlesOfParts>
    <vt:vector size="57" baseType="lpstr">
      <vt:lpstr>╜┼╕φ┴╢</vt:lpstr>
      <vt:lpstr>ヒラギノ角ゴ Pro W3</vt:lpstr>
      <vt:lpstr>굴림</vt:lpstr>
      <vt:lpstr>돋움</vt:lpstr>
      <vt:lpstr>맑은 고딕</vt:lpstr>
      <vt:lpstr>바탕</vt:lpstr>
      <vt:lpstr>신명조</vt:lpstr>
      <vt:lpstr>Arial</vt:lpstr>
      <vt:lpstr>Calibri</vt:lpstr>
      <vt:lpstr>Century Gothic</vt:lpstr>
      <vt:lpstr>Palatino Linotype</vt:lpstr>
      <vt:lpstr>Symbol</vt:lpstr>
      <vt:lpstr>Times New Roman</vt:lpstr>
      <vt:lpstr>Wingdings</vt:lpstr>
      <vt:lpstr>Default Design</vt:lpstr>
      <vt:lpstr>Office Theme</vt:lpstr>
      <vt:lpstr>Office 테마</vt:lpstr>
      <vt:lpstr>Photo Editor 사진</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my</cp:lastModifiedBy>
  <cp:revision>1490</cp:revision>
  <cp:lastPrinted>2017-03-28T23:59:57Z</cp:lastPrinted>
  <dcterms:created xsi:type="dcterms:W3CDTF">2010-05-06T15:58:58Z</dcterms:created>
  <dcterms:modified xsi:type="dcterms:W3CDTF">2018-04-25T09:20:30Z</dcterms:modified>
</cp:coreProperties>
</file>