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Default Extension="vml" ContentType="application/vnd.openxmlformats-officedocument.vmlDrawing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522" r:id="rId2"/>
    <p:sldId id="523" r:id="rId3"/>
    <p:sldId id="524" r:id="rId4"/>
    <p:sldId id="564" r:id="rId5"/>
    <p:sldId id="565" r:id="rId6"/>
    <p:sldId id="566" r:id="rId7"/>
    <p:sldId id="567" r:id="rId8"/>
    <p:sldId id="568" r:id="rId9"/>
    <p:sldId id="570" r:id="rId10"/>
    <p:sldId id="569" r:id="rId11"/>
    <p:sldId id="571" r:id="rId12"/>
    <p:sldId id="572" r:id="rId13"/>
    <p:sldId id="573" r:id="rId14"/>
    <p:sldId id="591" r:id="rId15"/>
    <p:sldId id="574" r:id="rId16"/>
    <p:sldId id="594" r:id="rId17"/>
    <p:sldId id="575" r:id="rId18"/>
    <p:sldId id="576" r:id="rId19"/>
    <p:sldId id="577" r:id="rId20"/>
    <p:sldId id="578" r:id="rId21"/>
    <p:sldId id="579" r:id="rId22"/>
    <p:sldId id="580" r:id="rId23"/>
    <p:sldId id="589" r:id="rId24"/>
    <p:sldId id="581" r:id="rId25"/>
    <p:sldId id="582" r:id="rId26"/>
    <p:sldId id="583" r:id="rId27"/>
    <p:sldId id="592" r:id="rId28"/>
    <p:sldId id="584" r:id="rId29"/>
    <p:sldId id="585" r:id="rId30"/>
    <p:sldId id="586" r:id="rId31"/>
    <p:sldId id="587" r:id="rId32"/>
    <p:sldId id="588" r:id="rId33"/>
    <p:sldId id="593" r:id="rId34"/>
    <p:sldId id="605" r:id="rId35"/>
    <p:sldId id="606" r:id="rId36"/>
    <p:sldId id="607" r:id="rId37"/>
    <p:sldId id="608" r:id="rId38"/>
    <p:sldId id="609" r:id="rId39"/>
    <p:sldId id="610" r:id="rId40"/>
    <p:sldId id="614" r:id="rId41"/>
    <p:sldId id="611" r:id="rId42"/>
    <p:sldId id="612" r:id="rId43"/>
    <p:sldId id="613" r:id="rId44"/>
    <p:sldId id="615" r:id="rId45"/>
    <p:sldId id="616" r:id="rId46"/>
    <p:sldId id="617" r:id="rId47"/>
    <p:sldId id="596" r:id="rId48"/>
    <p:sldId id="595" r:id="rId49"/>
    <p:sldId id="597" r:id="rId50"/>
    <p:sldId id="598" r:id="rId51"/>
    <p:sldId id="599" r:id="rId52"/>
    <p:sldId id="604" r:id="rId53"/>
    <p:sldId id="600" r:id="rId54"/>
    <p:sldId id="601" r:id="rId55"/>
    <p:sldId id="602" r:id="rId56"/>
    <p:sldId id="603" r:id="rId57"/>
  </p:sldIdLst>
  <p:sldSz cx="9144000" cy="6858000" type="screen4x3"/>
  <p:notesSz cx="7099300" cy="10234613"/>
  <p:embeddedFontLst>
    <p:embeddedFont>
      <p:font typeface="Verdana" pitchFamily="34" charset="0"/>
      <p:regular r:id="rId60"/>
      <p:bold r:id="rId61"/>
      <p:italic r:id="rId62"/>
      <p:boldItalic r:id="rId63"/>
    </p:embeddedFont>
    <p:embeddedFont>
      <p:font typeface="Arial Narrow" pitchFamily="34" charset="0"/>
      <p:regular r:id="rId64"/>
      <p:bold r:id="rId65"/>
      <p:italic r:id="rId66"/>
      <p:boldItalic r:id="rId67"/>
    </p:embeddedFont>
    <p:embeddedFont>
      <p:font typeface="Monotype Sorts"/>
      <p:regular r:id="rId68"/>
    </p:embeddedFont>
  </p:embeddedFontLst>
  <p:kinsoku lang="ko-KR" invalStChars="、。，．：；？！’”）〕］｝〉》」』】°′″℃￠％!%),.:;?]}'&quot;&gt;" invalEndChars="‘“（〔［｛〈《「『【￥＄\￦￡([{&lt;$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i="1" kern="1200">
        <a:solidFill>
          <a:srgbClr val="FFFF00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i="1" kern="1200">
        <a:solidFill>
          <a:srgbClr val="FFFF00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i="1" kern="1200">
        <a:solidFill>
          <a:srgbClr val="FFFF00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i="1" kern="1200">
        <a:solidFill>
          <a:srgbClr val="FFFF00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i="1" kern="1200">
        <a:solidFill>
          <a:srgbClr val="FFFF00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i="1" kern="1200">
        <a:solidFill>
          <a:srgbClr val="FFFF00"/>
        </a:solidFill>
        <a:latin typeface="Times New Roman" pitchFamily="18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i="1" kern="1200">
        <a:solidFill>
          <a:srgbClr val="FFFF00"/>
        </a:solidFill>
        <a:latin typeface="Times New Roman" pitchFamily="18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i="1" kern="1200">
        <a:solidFill>
          <a:srgbClr val="FFFF00"/>
        </a:solidFill>
        <a:latin typeface="Times New Roman" pitchFamily="18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i="1" kern="1200">
        <a:solidFill>
          <a:srgbClr val="FFFF00"/>
        </a:solidFill>
        <a:latin typeface="Times New Roman" pitchFamily="18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FFFF"/>
    <a:srgbClr val="0000F0"/>
    <a:srgbClr val="0000F8"/>
    <a:srgbClr val="0000CC"/>
    <a:srgbClr val="FFFF00"/>
    <a:srgbClr val="A2FFA3"/>
    <a:srgbClr val="F8F8F8"/>
    <a:srgbClr val="EAEAEA"/>
    <a:srgbClr val="0207CE"/>
  </p:clrMru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21" autoAdjust="0"/>
    <p:restoredTop sz="86434" autoAdjust="0"/>
  </p:normalViewPr>
  <p:slideViewPr>
    <p:cSldViewPr>
      <p:cViewPr varScale="1">
        <p:scale>
          <a:sx n="97" d="100"/>
          <a:sy n="97" d="100"/>
        </p:scale>
        <p:origin x="-78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-2262" y="-96"/>
      </p:cViewPr>
      <p:guideLst>
        <p:guide orient="horz" pos="3223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4.fntdata"/><Relationship Id="rId68" Type="http://schemas.openxmlformats.org/officeDocument/2006/relationships/font" Target="fonts/font9.fntdata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66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1.fntdata"/><Relationship Id="rId65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5.fntdata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67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3.fntdata"/><Relationship Id="rId7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042498" y="9229725"/>
            <a:ext cx="585525" cy="4973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8038" tIns="48159" rIns="98038" bIns="48159">
            <a:spAutoFit/>
          </a:bodyPr>
          <a:lstStyle/>
          <a:p>
            <a:pPr defTabSz="990600">
              <a:defRPr/>
            </a:pPr>
            <a:fld id="{AD2E969A-CC7C-47FA-80B2-070C292CEB00}" type="slidenum">
              <a:rPr lang="en-US" altLang="ko-KR" sz="2600" i="0">
                <a:solidFill>
                  <a:schemeClr val="accent1"/>
                </a:solidFill>
              </a:rPr>
              <a:pPr defTabSz="990600">
                <a:defRPr/>
              </a:pPr>
              <a:t>‹#›</a:t>
            </a:fld>
            <a:endParaRPr lang="en-US" altLang="ko-KR" sz="2600" i="0">
              <a:solidFill>
                <a:schemeClr val="accen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1713" y="774700"/>
            <a:ext cx="5099050" cy="3824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5727" y="4860925"/>
            <a:ext cx="5207846" cy="4605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8038" tIns="48159" rIns="98038" bIns="481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notes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5958399" y="757238"/>
            <a:ext cx="585525" cy="4973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8038" tIns="48159" rIns="98038" bIns="48159">
            <a:spAutoFit/>
          </a:bodyPr>
          <a:lstStyle/>
          <a:p>
            <a:pPr defTabSz="990600">
              <a:defRPr/>
            </a:pPr>
            <a:fld id="{5A827470-87FB-4A46-8249-570F29DDA79B}" type="slidenum">
              <a:rPr lang="en-US" altLang="ko-KR" sz="2600" i="0">
                <a:solidFill>
                  <a:schemeClr val="accent1"/>
                </a:solidFill>
              </a:rPr>
              <a:pPr defTabSz="990600">
                <a:defRPr/>
              </a:pPr>
              <a:t>‹#›</a:t>
            </a:fld>
            <a:endParaRPr lang="en-US" altLang="ko-KR" sz="2600" i="0">
              <a:solidFill>
                <a:schemeClr val="accen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5727" y="4217990"/>
            <a:ext cx="5207846" cy="5248275"/>
          </a:xfrm>
          <a:noFill/>
          <a:ln w="9525"/>
        </p:spPr>
        <p:txBody>
          <a:bodyPr/>
          <a:lstStyle/>
          <a:p>
            <a:pPr>
              <a:spcAft>
                <a:spcPct val="75000"/>
              </a:spcAft>
            </a:pPr>
            <a:endParaRPr lang="en-US" altLang="ko-KR" dirty="0" smtClean="0"/>
          </a:p>
        </p:txBody>
      </p:sp>
      <p:sp>
        <p:nvSpPr>
          <p:cNvPr id="604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7113" y="774700"/>
            <a:ext cx="4437062" cy="3328988"/>
          </a:xfrm>
          <a:ln cap="flat"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4" name="슬라이드 노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4" name="슬라이드 노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4" name="슬라이드 노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4" name="슬라이드 노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4" name="슬라이드 노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4" name="슬라이드 노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4" name="슬라이드 노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4" name="슬라이드 노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4" name="슬라이드 노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4" name="슬라이드 노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ko-KR" dirty="0" smtClean="0"/>
          </a:p>
        </p:txBody>
      </p:sp>
      <p:sp>
        <p:nvSpPr>
          <p:cNvPr id="614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4" name="슬라이드 노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4" name="슬라이드 노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4" name="슬라이드 노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4" name="슬라이드 노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4" name="슬라이드 노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4" name="슬라이드 노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4" name="슬라이드 노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4" name="슬라이드 노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4" name="슬라이드 노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4" name="슬라이드 노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ko-KR" dirty="0" smtClean="0"/>
          </a:p>
        </p:txBody>
      </p:sp>
      <p:sp>
        <p:nvSpPr>
          <p:cNvPr id="624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4" name="슬라이드 노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4" name="슬라이드 노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4" name="슬라이드 노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4" name="슬라이드 노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4" name="슬라이드 노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4" name="슬라이드 노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4" name="슬라이드 노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ko-KR" dirty="0" smtClean="0"/>
          </a:p>
        </p:txBody>
      </p:sp>
      <p:sp>
        <p:nvSpPr>
          <p:cNvPr id="634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4" name="슬라이드 노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4" name="슬라이드 노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4" name="슬라이드 노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ko-KR" dirty="0" smtClean="0"/>
          </a:p>
        </p:txBody>
      </p:sp>
      <p:sp>
        <p:nvSpPr>
          <p:cNvPr id="645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4" name="슬라이드 노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4" name="슬라이드 노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4" name="슬라이드 노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4" name="슬라이드 노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4" name="슬라이드 노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4" name="슬라이드 노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4" name="슬라이드 노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ko-KR" dirty="0" smtClean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ko-KR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4" name="슬라이드 노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4" name="슬라이드 노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B32BB-8E91-419D-B8EE-31C014FE3A7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437FFB-A6E5-4220-856E-B574D1EFA92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419850" y="342900"/>
            <a:ext cx="2038350" cy="57531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04800" y="342900"/>
            <a:ext cx="5962650" cy="57531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B8F63F-96E1-4091-8548-A98A75D1116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제목, 텍스트 및 클립 아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342900"/>
            <a:ext cx="77724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3810000" cy="4267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클립 아트 개체 틀 3"/>
          <p:cNvSpPr>
            <a:spLocks noGrp="1"/>
          </p:cNvSpPr>
          <p:nvPr>
            <p:ph type="clipArt" sz="half" idx="2"/>
          </p:nvPr>
        </p:nvSpPr>
        <p:spPr>
          <a:xfrm>
            <a:off x="4648200" y="1828800"/>
            <a:ext cx="3810000" cy="4267200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2A107C-57C6-4845-949A-FDC77E1E70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342900"/>
            <a:ext cx="77724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828800"/>
            <a:ext cx="7772400" cy="4267200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4013B-6609-42A6-AE16-A1FB81EC703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0402ED-724E-4246-9E0B-A0CD63F065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2AAE11-EBFF-4AB3-8310-D60957B61C8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B96ECE-ED2E-4BD4-B873-011D4BF398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BE34DF-A73B-41DB-BDDF-ED3679432B6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82DC11-5502-4AA8-8B74-C24B2E59D5F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0F977-B0EE-4B8D-AE8F-B3A9EFF2570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4D90C-2D7F-492F-A7EB-A622D4F5BD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1FD687-F713-4FDD-9FA5-E59B12D76F1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42900"/>
            <a:ext cx="7772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1524000"/>
            <a:ext cx="9131300" cy="114300"/>
          </a:xfrm>
          <a:prstGeom prst="rect">
            <a:avLst/>
          </a:prstGeom>
          <a:gradFill rotWithShape="0">
            <a:gsLst>
              <a:gs pos="0">
                <a:srgbClr val="00CECE">
                  <a:gamma/>
                  <a:shade val="20000"/>
                  <a:invGamma/>
                </a:srgbClr>
              </a:gs>
              <a:gs pos="100000">
                <a:srgbClr val="00CECE"/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2700" y="1676400"/>
            <a:ext cx="9131300" cy="38100"/>
          </a:xfrm>
          <a:prstGeom prst="rect">
            <a:avLst/>
          </a:prstGeom>
          <a:gradFill rotWithShape="0">
            <a:gsLst>
              <a:gs pos="0">
                <a:srgbClr val="000020"/>
              </a:gs>
              <a:gs pos="100000">
                <a:srgbClr val="000020">
                  <a:gamma/>
                  <a:tint val="10196"/>
                  <a:invGamma/>
                </a:srgbClr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152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3200" i="0">
                <a:solidFill>
                  <a:schemeClr val="tx1">
                    <a:lumMod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193D2719-BAC9-4752-A0C4-05BADA3C670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q"/>
        <a:defRPr kumimoji="1" sz="3200">
          <a:solidFill>
            <a:schemeClr val="bg2"/>
          </a:solidFill>
          <a:effectLst/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q"/>
        <a:defRPr kumimoji="1" sz="2800">
          <a:solidFill>
            <a:schemeClr val="bg2"/>
          </a:solidFill>
          <a:effectLst/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q"/>
        <a:defRPr kumimoji="1" sz="2400">
          <a:solidFill>
            <a:schemeClr val="bg2"/>
          </a:solidFill>
          <a:effectLst/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q"/>
        <a:defRPr kumimoji="1" sz="2000">
          <a:solidFill>
            <a:schemeClr val="bg2"/>
          </a:solidFill>
          <a:effectLst/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q"/>
        <a:defRPr kumimoji="1" sz="2000">
          <a:solidFill>
            <a:schemeClr val="bg2"/>
          </a:solidFill>
          <a:effectLst/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p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p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p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p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슬라이드 번호 개체 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C0EF299-DFDD-4913-87FE-4DDBE6EFA32F}" type="slidenum">
              <a:rPr lang="en-US" altLang="ko-KR" smtClean="0"/>
              <a:pPr/>
              <a:t>1</a:t>
            </a:fld>
            <a:endParaRPr lang="en-US" altLang="ko-KR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573463" y="1981200"/>
            <a:ext cx="5516562" cy="4114800"/>
          </a:xfrm>
          <a:noFill/>
        </p:spPr>
        <p:txBody>
          <a:bodyPr/>
          <a:lstStyle/>
          <a:p>
            <a:r>
              <a:rPr lang="en-US" altLang="ko-KR" sz="2800" dirty="0" smtClean="0">
                <a:effectLst/>
              </a:rPr>
              <a:t>Chapter 4 introduces an algorithm design technique called “</a:t>
            </a:r>
            <a:r>
              <a:rPr lang="en-US" altLang="ko-KR" sz="2800" b="1" i="1" dirty="0" smtClean="0">
                <a:solidFill>
                  <a:schemeClr val="bg1"/>
                </a:solidFill>
                <a:effectLst/>
              </a:rPr>
              <a:t>Greedy </a:t>
            </a:r>
            <a:r>
              <a:rPr lang="en-US" altLang="ko-KR" sz="2800" b="1" i="1" smtClean="0">
                <a:solidFill>
                  <a:schemeClr val="bg1"/>
                </a:solidFill>
                <a:effectLst/>
              </a:rPr>
              <a:t>Approach</a:t>
            </a:r>
            <a:r>
              <a:rPr lang="en-US" altLang="ko-KR" sz="2800" smtClean="0">
                <a:effectLst/>
              </a:rPr>
              <a:t>”.   </a:t>
            </a:r>
            <a:endParaRPr lang="en-US" altLang="ko-KR" sz="2800" dirty="0" smtClean="0">
              <a:effectLst/>
            </a:endParaRPr>
          </a:p>
          <a:p>
            <a:endParaRPr lang="en-US" altLang="ko-KR" sz="2800" dirty="0" smtClean="0">
              <a:effectLst/>
            </a:endParaRPr>
          </a:p>
        </p:txBody>
      </p:sp>
      <p:pic>
        <p:nvPicPr>
          <p:cNvPr id="3076" name="Picture 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189163"/>
            <a:ext cx="4019550" cy="317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62180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839200" cy="762000"/>
          </a:xfrm>
        </p:spPr>
        <p:txBody>
          <a:bodyPr/>
          <a:lstStyle/>
          <a:p>
            <a:pPr marL="838200" indent="-838200">
              <a:lnSpc>
                <a:spcPct val="80000"/>
              </a:lnSpc>
              <a:defRPr/>
            </a:pPr>
            <a:r>
              <a:rPr lang="en-US" altLang="ko-KR" dirty="0" smtClean="0"/>
              <a:t>Chapter 4. The Greedy Approach   </a:t>
            </a:r>
          </a:p>
        </p:txBody>
      </p:sp>
      <p:sp>
        <p:nvSpPr>
          <p:cNvPr id="3078" name="Rectangle 5"/>
          <p:cNvSpPr>
            <a:spLocks noChangeArrowheads="1"/>
          </p:cNvSpPr>
          <p:nvPr/>
        </p:nvSpPr>
        <p:spPr bwMode="auto">
          <a:xfrm>
            <a:off x="366713" y="5472113"/>
            <a:ext cx="2778125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ko-KR" b="1" i="0" dirty="0">
                <a:solidFill>
                  <a:schemeClr val="bg2"/>
                </a:solidFill>
                <a:latin typeface="Arial" charset="0"/>
              </a:rPr>
              <a:t>CHAPTER 4</a:t>
            </a:r>
          </a:p>
          <a:p>
            <a:r>
              <a:rPr lang="en-US" altLang="ko-KR" sz="1600" b="1" i="0" dirty="0">
                <a:solidFill>
                  <a:schemeClr val="bg2"/>
                </a:solidFill>
                <a:latin typeface="Arial" charset="0"/>
              </a:rPr>
              <a:t>Foundations of Algorithms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192032C-BA00-44FD-866F-A0173DA90FDF}" type="slidenum">
              <a:rPr lang="en-US" altLang="ko-KR" smtClean="0"/>
              <a:pPr/>
              <a:t>10</a:t>
            </a:fld>
            <a:endParaRPr lang="en-US" altLang="ko-KR" smtClean="0"/>
          </a:p>
        </p:txBody>
      </p:sp>
      <p:sp>
        <p:nvSpPr>
          <p:cNvPr id="66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696200" cy="533400"/>
          </a:xfrm>
          <a:noFill/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mtClean="0">
                <a:effectLst/>
              </a:rPr>
              <a:t>4.1.1 Prim’s Algorithm </a:t>
            </a:r>
          </a:p>
        </p:txBody>
      </p:sp>
      <p:sp>
        <p:nvSpPr>
          <p:cNvPr id="6676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4.1 Minimum Spanning Trees</a:t>
            </a:r>
          </a:p>
        </p:txBody>
      </p:sp>
      <p:grpSp>
        <p:nvGrpSpPr>
          <p:cNvPr id="2" name="Group 73"/>
          <p:cNvGrpSpPr>
            <a:grpSpLocks/>
          </p:cNvGrpSpPr>
          <p:nvPr/>
        </p:nvGrpSpPr>
        <p:grpSpPr bwMode="auto">
          <a:xfrm>
            <a:off x="1547813" y="2565400"/>
            <a:ext cx="1655762" cy="1800225"/>
            <a:chOff x="1655" y="2061"/>
            <a:chExt cx="1604" cy="1823"/>
          </a:xfrm>
        </p:grpSpPr>
        <p:sp>
          <p:nvSpPr>
            <p:cNvPr id="12409" name="Oval 74"/>
            <p:cNvSpPr>
              <a:spLocks noChangeArrowheads="1"/>
            </p:cNvSpPr>
            <p:nvPr/>
          </p:nvSpPr>
          <p:spPr bwMode="auto">
            <a:xfrm>
              <a:off x="2154" y="3501"/>
              <a:ext cx="383" cy="38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solidFill>
                    <a:schemeClr val="bg2"/>
                  </a:solidFill>
                </a:rPr>
                <a:t>  V</a:t>
              </a:r>
              <a:r>
                <a:rPr lang="en-US" altLang="ko-KR" sz="2000" b="1" baseline="-25000">
                  <a:solidFill>
                    <a:schemeClr val="bg2"/>
                  </a:solidFill>
                </a:rPr>
                <a:t>5     </a:t>
              </a:r>
            </a:p>
          </p:txBody>
        </p:sp>
        <p:sp>
          <p:nvSpPr>
            <p:cNvPr id="12410" name="Oval 75"/>
            <p:cNvSpPr>
              <a:spLocks noChangeArrowheads="1"/>
            </p:cNvSpPr>
            <p:nvPr/>
          </p:nvSpPr>
          <p:spPr bwMode="auto">
            <a:xfrm>
              <a:off x="1655" y="2953"/>
              <a:ext cx="383" cy="38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solidFill>
                    <a:schemeClr val="bg2"/>
                  </a:solidFill>
                </a:rPr>
                <a:t> V</a:t>
              </a:r>
              <a:r>
                <a:rPr lang="en-US" altLang="ko-KR" sz="2000" b="1" baseline="-25000">
                  <a:solidFill>
                    <a:schemeClr val="bg2"/>
                  </a:solidFill>
                </a:rPr>
                <a:t>3   </a:t>
              </a:r>
            </a:p>
          </p:txBody>
        </p:sp>
        <p:sp>
          <p:nvSpPr>
            <p:cNvPr id="12411" name="Oval 76"/>
            <p:cNvSpPr>
              <a:spLocks noChangeArrowheads="1"/>
            </p:cNvSpPr>
            <p:nvPr/>
          </p:nvSpPr>
          <p:spPr bwMode="auto">
            <a:xfrm>
              <a:off x="1655" y="2089"/>
              <a:ext cx="384" cy="38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solidFill>
                    <a:schemeClr val="bg2"/>
                  </a:solidFill>
                </a:rPr>
                <a:t>   V</a:t>
              </a:r>
              <a:r>
                <a:rPr lang="en-US" altLang="ko-KR" sz="2000" b="1" baseline="-25000">
                  <a:solidFill>
                    <a:schemeClr val="bg2"/>
                  </a:solidFill>
                </a:rPr>
                <a:t>1      </a:t>
              </a:r>
            </a:p>
          </p:txBody>
        </p:sp>
        <p:sp>
          <p:nvSpPr>
            <p:cNvPr id="12412" name="Oval 77"/>
            <p:cNvSpPr>
              <a:spLocks noChangeArrowheads="1"/>
            </p:cNvSpPr>
            <p:nvPr/>
          </p:nvSpPr>
          <p:spPr bwMode="auto">
            <a:xfrm>
              <a:off x="2663" y="2953"/>
              <a:ext cx="383" cy="38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solidFill>
                    <a:schemeClr val="bg2"/>
                  </a:solidFill>
                </a:rPr>
                <a:t>V</a:t>
              </a:r>
              <a:r>
                <a:rPr lang="en-US" altLang="ko-KR" sz="2000" b="1" baseline="-25000">
                  <a:solidFill>
                    <a:schemeClr val="bg2"/>
                  </a:solidFill>
                </a:rPr>
                <a:t>4  </a:t>
              </a:r>
              <a:endParaRPr lang="en-US" altLang="ko-KR" b="1" baseline="-25000">
                <a:solidFill>
                  <a:schemeClr val="bg2"/>
                </a:solidFill>
              </a:endParaRPr>
            </a:p>
          </p:txBody>
        </p:sp>
        <p:sp>
          <p:nvSpPr>
            <p:cNvPr id="12413" name="Oval 78"/>
            <p:cNvSpPr>
              <a:spLocks noChangeArrowheads="1"/>
            </p:cNvSpPr>
            <p:nvPr/>
          </p:nvSpPr>
          <p:spPr bwMode="auto">
            <a:xfrm>
              <a:off x="2663" y="2089"/>
              <a:ext cx="383" cy="38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solidFill>
                    <a:schemeClr val="bg2"/>
                  </a:solidFill>
                </a:rPr>
                <a:t>  V</a:t>
              </a:r>
              <a:r>
                <a:rPr lang="en-US" altLang="ko-KR" sz="2000" b="1" baseline="-25000">
                  <a:solidFill>
                    <a:schemeClr val="bg2"/>
                  </a:solidFill>
                </a:rPr>
                <a:t>2    </a:t>
              </a:r>
            </a:p>
          </p:txBody>
        </p:sp>
        <p:sp>
          <p:nvSpPr>
            <p:cNvPr id="12414" name="Line 79"/>
            <p:cNvSpPr>
              <a:spLocks noChangeShapeType="1"/>
            </p:cNvSpPr>
            <p:nvPr/>
          </p:nvSpPr>
          <p:spPr bwMode="auto">
            <a:xfrm>
              <a:off x="2018" y="2296"/>
              <a:ext cx="67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2415" name="Line 80"/>
            <p:cNvSpPr>
              <a:spLocks noChangeShapeType="1"/>
            </p:cNvSpPr>
            <p:nvPr/>
          </p:nvSpPr>
          <p:spPr bwMode="auto">
            <a:xfrm>
              <a:off x="1847" y="2473"/>
              <a:ext cx="0" cy="48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2416" name="Line 81"/>
            <p:cNvSpPr>
              <a:spLocks noChangeShapeType="1"/>
            </p:cNvSpPr>
            <p:nvPr/>
          </p:nvSpPr>
          <p:spPr bwMode="auto">
            <a:xfrm flipH="1">
              <a:off x="1991" y="2425"/>
              <a:ext cx="720" cy="57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2417" name="Line 82"/>
            <p:cNvSpPr>
              <a:spLocks noChangeShapeType="1"/>
            </p:cNvSpPr>
            <p:nvPr/>
          </p:nvSpPr>
          <p:spPr bwMode="auto">
            <a:xfrm>
              <a:off x="2855" y="2473"/>
              <a:ext cx="0" cy="48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2418" name="Line 83"/>
            <p:cNvSpPr>
              <a:spLocks noChangeShapeType="1"/>
            </p:cNvSpPr>
            <p:nvPr/>
          </p:nvSpPr>
          <p:spPr bwMode="auto">
            <a:xfrm>
              <a:off x="2039" y="3097"/>
              <a:ext cx="624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2419" name="Line 84"/>
            <p:cNvSpPr>
              <a:spLocks noChangeShapeType="1"/>
            </p:cNvSpPr>
            <p:nvPr/>
          </p:nvSpPr>
          <p:spPr bwMode="auto">
            <a:xfrm flipH="1" flipV="1">
              <a:off x="1927" y="3294"/>
              <a:ext cx="344" cy="245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2420" name="Rectangle 85"/>
            <p:cNvSpPr>
              <a:spLocks noChangeArrowheads="1"/>
            </p:cNvSpPr>
            <p:nvPr/>
          </p:nvSpPr>
          <p:spPr bwMode="auto">
            <a:xfrm>
              <a:off x="2320" y="2061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 dirty="0">
                  <a:solidFill>
                    <a:schemeClr val="bg2"/>
                  </a:solidFill>
                  <a:latin typeface="굴림" pitchFamily="50" charset="-127"/>
                </a:rPr>
                <a:t>1    </a:t>
              </a:r>
              <a:r>
                <a:rPr lang="en-US" altLang="ko-KR" sz="2000" b="1" i="0" dirty="0">
                  <a:solidFill>
                    <a:schemeClr val="bg2"/>
                  </a:solidFill>
                  <a:latin typeface="굴림" pitchFamily="50" charset="-127"/>
                </a:rPr>
                <a:t>  </a:t>
              </a:r>
            </a:p>
          </p:txBody>
        </p:sp>
        <p:sp>
          <p:nvSpPr>
            <p:cNvPr id="12421" name="Rectangle 86"/>
            <p:cNvSpPr>
              <a:spLocks noChangeArrowheads="1"/>
            </p:cNvSpPr>
            <p:nvPr/>
          </p:nvSpPr>
          <p:spPr bwMode="auto">
            <a:xfrm>
              <a:off x="1751" y="2617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 dirty="0">
                  <a:solidFill>
                    <a:schemeClr val="bg2"/>
                  </a:solidFill>
                  <a:latin typeface="굴림" pitchFamily="50" charset="-127"/>
                </a:rPr>
                <a:t>3    </a:t>
              </a:r>
              <a:r>
                <a:rPr lang="en-US" altLang="ko-KR" sz="2000" b="1" i="0" dirty="0">
                  <a:solidFill>
                    <a:schemeClr val="bg2"/>
                  </a:solidFill>
                  <a:latin typeface="굴림" pitchFamily="50" charset="-127"/>
                </a:rPr>
                <a:t>  </a:t>
              </a:r>
            </a:p>
          </p:txBody>
        </p:sp>
        <p:sp>
          <p:nvSpPr>
            <p:cNvPr id="12422" name="Rectangle 87"/>
            <p:cNvSpPr>
              <a:spLocks noChangeArrowheads="1"/>
            </p:cNvSpPr>
            <p:nvPr/>
          </p:nvSpPr>
          <p:spPr bwMode="auto">
            <a:xfrm>
              <a:off x="2024" y="3370"/>
              <a:ext cx="6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 dirty="0">
                  <a:solidFill>
                    <a:schemeClr val="bg2"/>
                  </a:solidFill>
                  <a:latin typeface="굴림" pitchFamily="50" charset="-127"/>
                </a:rPr>
                <a:t>2   </a:t>
              </a:r>
              <a:r>
                <a:rPr lang="en-US" altLang="ko-KR" sz="2000" b="1" i="0" dirty="0">
                  <a:solidFill>
                    <a:schemeClr val="bg2"/>
                  </a:solidFill>
                  <a:latin typeface="굴림" pitchFamily="50" charset="-127"/>
                </a:rPr>
                <a:t>  </a:t>
              </a:r>
            </a:p>
          </p:txBody>
        </p:sp>
        <p:sp>
          <p:nvSpPr>
            <p:cNvPr id="12423" name="Rectangle 88"/>
            <p:cNvSpPr>
              <a:spLocks noChangeArrowheads="1"/>
            </p:cNvSpPr>
            <p:nvPr/>
          </p:nvSpPr>
          <p:spPr bwMode="auto">
            <a:xfrm>
              <a:off x="2336" y="2931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bg2"/>
                  </a:solidFill>
                  <a:latin typeface="굴림" pitchFamily="50" charset="-127"/>
                </a:rPr>
                <a:t>4    </a:t>
              </a:r>
              <a:r>
                <a:rPr lang="en-US" altLang="ko-KR" sz="2000" b="1" i="0">
                  <a:solidFill>
                    <a:schemeClr val="bg2"/>
                  </a:solidFill>
                  <a:latin typeface="굴림" pitchFamily="50" charset="-127"/>
                </a:rPr>
                <a:t>  </a:t>
              </a:r>
            </a:p>
          </p:txBody>
        </p:sp>
        <p:sp>
          <p:nvSpPr>
            <p:cNvPr id="12424" name="Rectangle 89"/>
            <p:cNvSpPr>
              <a:spLocks noChangeArrowheads="1"/>
            </p:cNvSpPr>
            <p:nvPr/>
          </p:nvSpPr>
          <p:spPr bwMode="auto">
            <a:xfrm>
              <a:off x="2971" y="2617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bg2"/>
                  </a:solidFill>
                  <a:latin typeface="굴림" pitchFamily="50" charset="-127"/>
                </a:rPr>
                <a:t>6    </a:t>
              </a:r>
              <a:r>
                <a:rPr lang="en-US" altLang="ko-KR" sz="2000" b="1" i="0">
                  <a:solidFill>
                    <a:schemeClr val="bg2"/>
                  </a:solidFill>
                  <a:latin typeface="굴림" pitchFamily="50" charset="-127"/>
                </a:rPr>
                <a:t>  </a:t>
              </a:r>
            </a:p>
          </p:txBody>
        </p:sp>
        <p:sp>
          <p:nvSpPr>
            <p:cNvPr id="12425" name="Rectangle 90"/>
            <p:cNvSpPr>
              <a:spLocks noChangeArrowheads="1"/>
            </p:cNvSpPr>
            <p:nvPr/>
          </p:nvSpPr>
          <p:spPr bwMode="auto">
            <a:xfrm>
              <a:off x="2245" y="2523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bg2"/>
                  </a:solidFill>
                  <a:latin typeface="굴림" pitchFamily="50" charset="-127"/>
                </a:rPr>
                <a:t>3  </a:t>
              </a:r>
              <a:r>
                <a:rPr lang="en-US" altLang="ko-KR" sz="2000" b="1" i="0">
                  <a:solidFill>
                    <a:schemeClr val="bg2"/>
                  </a:solidFill>
                  <a:latin typeface="굴림" pitchFamily="50" charset="-127"/>
                </a:rPr>
                <a:t>  </a:t>
              </a:r>
            </a:p>
          </p:txBody>
        </p:sp>
        <p:sp>
          <p:nvSpPr>
            <p:cNvPr id="12426" name="Line 91"/>
            <p:cNvSpPr>
              <a:spLocks noChangeShapeType="1"/>
            </p:cNvSpPr>
            <p:nvPr/>
          </p:nvSpPr>
          <p:spPr bwMode="auto">
            <a:xfrm flipV="1">
              <a:off x="2426" y="3294"/>
              <a:ext cx="318" cy="227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2427" name="Rectangle 92"/>
            <p:cNvSpPr>
              <a:spLocks noChangeArrowheads="1"/>
            </p:cNvSpPr>
            <p:nvPr/>
          </p:nvSpPr>
          <p:spPr bwMode="auto">
            <a:xfrm>
              <a:off x="2653" y="3385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bg2"/>
                  </a:solidFill>
                  <a:latin typeface="굴림" pitchFamily="50" charset="-127"/>
                </a:rPr>
                <a:t>5    </a:t>
              </a:r>
              <a:r>
                <a:rPr lang="en-US" altLang="ko-KR" sz="2000" b="1" i="0">
                  <a:solidFill>
                    <a:schemeClr val="bg2"/>
                  </a:solidFill>
                  <a:latin typeface="굴림" pitchFamily="50" charset="-127"/>
                </a:rPr>
                <a:t>  </a:t>
              </a:r>
            </a:p>
          </p:txBody>
        </p:sp>
      </p:grpSp>
      <p:sp>
        <p:nvSpPr>
          <p:cNvPr id="667741" name="Line 93"/>
          <p:cNvSpPr>
            <a:spLocks noChangeShapeType="1"/>
          </p:cNvSpPr>
          <p:nvPr/>
        </p:nvSpPr>
        <p:spPr bwMode="auto">
          <a:xfrm>
            <a:off x="3203575" y="3357563"/>
            <a:ext cx="457200" cy="0"/>
          </a:xfrm>
          <a:prstGeom prst="line">
            <a:avLst/>
          </a:prstGeom>
          <a:noFill/>
          <a:ln w="635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>
              <a:solidFill>
                <a:schemeClr val="bg2"/>
              </a:solidFill>
            </a:endParaRPr>
          </a:p>
        </p:txBody>
      </p:sp>
      <p:grpSp>
        <p:nvGrpSpPr>
          <p:cNvPr id="3" name="Group 94"/>
          <p:cNvGrpSpPr>
            <a:grpSpLocks/>
          </p:cNvGrpSpPr>
          <p:nvPr/>
        </p:nvGrpSpPr>
        <p:grpSpPr bwMode="auto">
          <a:xfrm>
            <a:off x="3924300" y="2565400"/>
            <a:ext cx="1655763" cy="1800225"/>
            <a:chOff x="1655" y="2061"/>
            <a:chExt cx="1604" cy="1823"/>
          </a:xfrm>
        </p:grpSpPr>
        <p:sp>
          <p:nvSpPr>
            <p:cNvPr id="12390" name="Oval 95"/>
            <p:cNvSpPr>
              <a:spLocks noChangeArrowheads="1"/>
            </p:cNvSpPr>
            <p:nvPr/>
          </p:nvSpPr>
          <p:spPr bwMode="auto">
            <a:xfrm>
              <a:off x="2154" y="3501"/>
              <a:ext cx="383" cy="38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solidFill>
                    <a:schemeClr val="bg2"/>
                  </a:solidFill>
                </a:rPr>
                <a:t>  V</a:t>
              </a:r>
              <a:r>
                <a:rPr lang="en-US" altLang="ko-KR" sz="2000" b="1" baseline="-25000">
                  <a:solidFill>
                    <a:schemeClr val="bg2"/>
                  </a:solidFill>
                </a:rPr>
                <a:t>5     </a:t>
              </a:r>
            </a:p>
          </p:txBody>
        </p:sp>
        <p:sp>
          <p:nvSpPr>
            <p:cNvPr id="12391" name="Oval 96"/>
            <p:cNvSpPr>
              <a:spLocks noChangeArrowheads="1"/>
            </p:cNvSpPr>
            <p:nvPr/>
          </p:nvSpPr>
          <p:spPr bwMode="auto">
            <a:xfrm>
              <a:off x="1655" y="2953"/>
              <a:ext cx="383" cy="38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solidFill>
                    <a:schemeClr val="bg2"/>
                  </a:solidFill>
                </a:rPr>
                <a:t> V</a:t>
              </a:r>
              <a:r>
                <a:rPr lang="en-US" altLang="ko-KR" sz="2000" b="1" baseline="-25000">
                  <a:solidFill>
                    <a:schemeClr val="bg2"/>
                  </a:solidFill>
                </a:rPr>
                <a:t>3   </a:t>
              </a:r>
            </a:p>
          </p:txBody>
        </p:sp>
        <p:sp>
          <p:nvSpPr>
            <p:cNvPr id="12392" name="Oval 97"/>
            <p:cNvSpPr>
              <a:spLocks noChangeArrowheads="1"/>
            </p:cNvSpPr>
            <p:nvPr/>
          </p:nvSpPr>
          <p:spPr bwMode="auto">
            <a:xfrm>
              <a:off x="1655" y="2089"/>
              <a:ext cx="384" cy="38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 dirty="0">
                  <a:solidFill>
                    <a:schemeClr val="bg2"/>
                  </a:solidFill>
                </a:rPr>
                <a:t>   V</a:t>
              </a:r>
              <a:r>
                <a:rPr lang="en-US" altLang="ko-KR" sz="2000" b="1" baseline="-25000" dirty="0">
                  <a:solidFill>
                    <a:schemeClr val="bg2"/>
                  </a:solidFill>
                </a:rPr>
                <a:t>1      </a:t>
              </a:r>
            </a:p>
          </p:txBody>
        </p:sp>
        <p:sp>
          <p:nvSpPr>
            <p:cNvPr id="12393" name="Oval 98"/>
            <p:cNvSpPr>
              <a:spLocks noChangeArrowheads="1"/>
            </p:cNvSpPr>
            <p:nvPr/>
          </p:nvSpPr>
          <p:spPr bwMode="auto">
            <a:xfrm>
              <a:off x="2663" y="2953"/>
              <a:ext cx="383" cy="38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solidFill>
                    <a:schemeClr val="bg2"/>
                  </a:solidFill>
                </a:rPr>
                <a:t>V</a:t>
              </a:r>
              <a:r>
                <a:rPr lang="en-US" altLang="ko-KR" sz="2000" b="1" baseline="-25000">
                  <a:solidFill>
                    <a:schemeClr val="bg2"/>
                  </a:solidFill>
                </a:rPr>
                <a:t>4  </a:t>
              </a:r>
              <a:endParaRPr lang="en-US" altLang="ko-KR" b="1" baseline="-25000">
                <a:solidFill>
                  <a:schemeClr val="bg2"/>
                </a:solidFill>
              </a:endParaRPr>
            </a:p>
          </p:txBody>
        </p:sp>
        <p:sp>
          <p:nvSpPr>
            <p:cNvPr id="12394" name="Oval 99"/>
            <p:cNvSpPr>
              <a:spLocks noChangeArrowheads="1"/>
            </p:cNvSpPr>
            <p:nvPr/>
          </p:nvSpPr>
          <p:spPr bwMode="auto">
            <a:xfrm>
              <a:off x="2663" y="2089"/>
              <a:ext cx="383" cy="38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 dirty="0">
                  <a:solidFill>
                    <a:schemeClr val="bg2"/>
                  </a:solidFill>
                </a:rPr>
                <a:t>  V</a:t>
              </a:r>
              <a:r>
                <a:rPr lang="en-US" altLang="ko-KR" sz="2000" b="1" baseline="-25000" dirty="0">
                  <a:solidFill>
                    <a:schemeClr val="bg2"/>
                  </a:solidFill>
                </a:rPr>
                <a:t>2    </a:t>
              </a:r>
            </a:p>
          </p:txBody>
        </p:sp>
        <p:sp>
          <p:nvSpPr>
            <p:cNvPr id="12395" name="Line 100"/>
            <p:cNvSpPr>
              <a:spLocks noChangeShapeType="1"/>
            </p:cNvSpPr>
            <p:nvPr/>
          </p:nvSpPr>
          <p:spPr bwMode="auto">
            <a:xfrm>
              <a:off x="2018" y="2296"/>
              <a:ext cx="67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2396" name="Line 101"/>
            <p:cNvSpPr>
              <a:spLocks noChangeShapeType="1"/>
            </p:cNvSpPr>
            <p:nvPr/>
          </p:nvSpPr>
          <p:spPr bwMode="auto">
            <a:xfrm>
              <a:off x="1847" y="2473"/>
              <a:ext cx="0" cy="48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2397" name="Line 102"/>
            <p:cNvSpPr>
              <a:spLocks noChangeShapeType="1"/>
            </p:cNvSpPr>
            <p:nvPr/>
          </p:nvSpPr>
          <p:spPr bwMode="auto">
            <a:xfrm flipH="1">
              <a:off x="1991" y="2425"/>
              <a:ext cx="720" cy="57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2398" name="Line 103"/>
            <p:cNvSpPr>
              <a:spLocks noChangeShapeType="1"/>
            </p:cNvSpPr>
            <p:nvPr/>
          </p:nvSpPr>
          <p:spPr bwMode="auto">
            <a:xfrm>
              <a:off x="2855" y="2473"/>
              <a:ext cx="0" cy="48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2399" name="Line 104"/>
            <p:cNvSpPr>
              <a:spLocks noChangeShapeType="1"/>
            </p:cNvSpPr>
            <p:nvPr/>
          </p:nvSpPr>
          <p:spPr bwMode="auto">
            <a:xfrm>
              <a:off x="2039" y="3097"/>
              <a:ext cx="624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2400" name="Line 105"/>
            <p:cNvSpPr>
              <a:spLocks noChangeShapeType="1"/>
            </p:cNvSpPr>
            <p:nvPr/>
          </p:nvSpPr>
          <p:spPr bwMode="auto">
            <a:xfrm flipH="1" flipV="1">
              <a:off x="1927" y="3294"/>
              <a:ext cx="344" cy="245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2401" name="Rectangle 106"/>
            <p:cNvSpPr>
              <a:spLocks noChangeArrowheads="1"/>
            </p:cNvSpPr>
            <p:nvPr/>
          </p:nvSpPr>
          <p:spPr bwMode="auto">
            <a:xfrm>
              <a:off x="2320" y="2061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 dirty="0">
                  <a:solidFill>
                    <a:schemeClr val="bg2"/>
                  </a:solidFill>
                  <a:latin typeface="굴림" pitchFamily="50" charset="-127"/>
                </a:rPr>
                <a:t>1    </a:t>
              </a:r>
              <a:r>
                <a:rPr lang="en-US" altLang="ko-KR" sz="2000" b="1" i="0" dirty="0">
                  <a:solidFill>
                    <a:schemeClr val="bg2"/>
                  </a:solidFill>
                  <a:latin typeface="굴림" pitchFamily="50" charset="-127"/>
                </a:rPr>
                <a:t>  </a:t>
              </a:r>
            </a:p>
          </p:txBody>
        </p:sp>
        <p:sp>
          <p:nvSpPr>
            <p:cNvPr id="12402" name="Rectangle 107"/>
            <p:cNvSpPr>
              <a:spLocks noChangeArrowheads="1"/>
            </p:cNvSpPr>
            <p:nvPr/>
          </p:nvSpPr>
          <p:spPr bwMode="auto">
            <a:xfrm>
              <a:off x="1751" y="2617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bg2"/>
                  </a:solidFill>
                  <a:latin typeface="굴림" pitchFamily="50" charset="-127"/>
                </a:rPr>
                <a:t>3    </a:t>
              </a:r>
              <a:r>
                <a:rPr lang="en-US" altLang="ko-KR" sz="2000" b="1" i="0">
                  <a:solidFill>
                    <a:schemeClr val="bg2"/>
                  </a:solidFill>
                  <a:latin typeface="굴림" pitchFamily="50" charset="-127"/>
                </a:rPr>
                <a:t>  </a:t>
              </a:r>
            </a:p>
          </p:txBody>
        </p:sp>
        <p:sp>
          <p:nvSpPr>
            <p:cNvPr id="12403" name="Rectangle 108"/>
            <p:cNvSpPr>
              <a:spLocks noChangeArrowheads="1"/>
            </p:cNvSpPr>
            <p:nvPr/>
          </p:nvSpPr>
          <p:spPr bwMode="auto">
            <a:xfrm>
              <a:off x="2006" y="3370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 dirty="0">
                  <a:solidFill>
                    <a:schemeClr val="bg2"/>
                  </a:solidFill>
                  <a:latin typeface="굴림" pitchFamily="50" charset="-127"/>
                </a:rPr>
                <a:t>2   </a:t>
              </a:r>
              <a:r>
                <a:rPr lang="en-US" altLang="ko-KR" sz="2000" b="1" i="0" dirty="0">
                  <a:solidFill>
                    <a:schemeClr val="bg2"/>
                  </a:solidFill>
                  <a:latin typeface="굴림" pitchFamily="50" charset="-127"/>
                </a:rPr>
                <a:t>  </a:t>
              </a:r>
            </a:p>
          </p:txBody>
        </p:sp>
        <p:sp>
          <p:nvSpPr>
            <p:cNvPr id="12404" name="Rectangle 109"/>
            <p:cNvSpPr>
              <a:spLocks noChangeArrowheads="1"/>
            </p:cNvSpPr>
            <p:nvPr/>
          </p:nvSpPr>
          <p:spPr bwMode="auto">
            <a:xfrm>
              <a:off x="2336" y="2931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bg2"/>
                  </a:solidFill>
                  <a:latin typeface="굴림" pitchFamily="50" charset="-127"/>
                </a:rPr>
                <a:t>4    </a:t>
              </a:r>
              <a:r>
                <a:rPr lang="en-US" altLang="ko-KR" sz="2000" b="1" i="0">
                  <a:solidFill>
                    <a:schemeClr val="bg2"/>
                  </a:solidFill>
                  <a:latin typeface="굴림" pitchFamily="50" charset="-127"/>
                </a:rPr>
                <a:t>  </a:t>
              </a:r>
            </a:p>
          </p:txBody>
        </p:sp>
        <p:sp>
          <p:nvSpPr>
            <p:cNvPr id="12405" name="Rectangle 110"/>
            <p:cNvSpPr>
              <a:spLocks noChangeArrowheads="1"/>
            </p:cNvSpPr>
            <p:nvPr/>
          </p:nvSpPr>
          <p:spPr bwMode="auto">
            <a:xfrm>
              <a:off x="2971" y="2617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bg2"/>
                  </a:solidFill>
                  <a:latin typeface="굴림" pitchFamily="50" charset="-127"/>
                </a:rPr>
                <a:t>6    </a:t>
              </a:r>
              <a:r>
                <a:rPr lang="en-US" altLang="ko-KR" sz="2000" b="1" i="0">
                  <a:solidFill>
                    <a:schemeClr val="bg2"/>
                  </a:solidFill>
                  <a:latin typeface="굴림" pitchFamily="50" charset="-127"/>
                </a:rPr>
                <a:t>  </a:t>
              </a:r>
            </a:p>
          </p:txBody>
        </p:sp>
        <p:sp>
          <p:nvSpPr>
            <p:cNvPr id="12406" name="Rectangle 111"/>
            <p:cNvSpPr>
              <a:spLocks noChangeArrowheads="1"/>
            </p:cNvSpPr>
            <p:nvPr/>
          </p:nvSpPr>
          <p:spPr bwMode="auto">
            <a:xfrm>
              <a:off x="2245" y="2523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bg2"/>
                  </a:solidFill>
                  <a:latin typeface="굴림" pitchFamily="50" charset="-127"/>
                </a:rPr>
                <a:t>3  </a:t>
              </a:r>
              <a:r>
                <a:rPr lang="en-US" altLang="ko-KR" sz="2000" b="1" i="0">
                  <a:solidFill>
                    <a:schemeClr val="bg2"/>
                  </a:solidFill>
                  <a:latin typeface="굴림" pitchFamily="50" charset="-127"/>
                </a:rPr>
                <a:t>  </a:t>
              </a:r>
            </a:p>
          </p:txBody>
        </p:sp>
        <p:sp>
          <p:nvSpPr>
            <p:cNvPr id="12407" name="Line 112"/>
            <p:cNvSpPr>
              <a:spLocks noChangeShapeType="1"/>
            </p:cNvSpPr>
            <p:nvPr/>
          </p:nvSpPr>
          <p:spPr bwMode="auto">
            <a:xfrm flipV="1">
              <a:off x="2426" y="3294"/>
              <a:ext cx="318" cy="227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2408" name="Rectangle 113"/>
            <p:cNvSpPr>
              <a:spLocks noChangeArrowheads="1"/>
            </p:cNvSpPr>
            <p:nvPr/>
          </p:nvSpPr>
          <p:spPr bwMode="auto">
            <a:xfrm>
              <a:off x="2653" y="3385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bg2"/>
                  </a:solidFill>
                  <a:latin typeface="굴림" pitchFamily="50" charset="-127"/>
                </a:rPr>
                <a:t>5    </a:t>
              </a:r>
              <a:r>
                <a:rPr lang="en-US" altLang="ko-KR" sz="2000" b="1" i="0">
                  <a:solidFill>
                    <a:schemeClr val="bg2"/>
                  </a:solidFill>
                  <a:latin typeface="굴림" pitchFamily="50" charset="-127"/>
                </a:rPr>
                <a:t>  </a:t>
              </a:r>
            </a:p>
          </p:txBody>
        </p:sp>
      </p:grpSp>
      <p:sp>
        <p:nvSpPr>
          <p:cNvPr id="667762" name="Freeform 114"/>
          <p:cNvSpPr>
            <a:spLocks/>
          </p:cNvSpPr>
          <p:nvPr/>
        </p:nvSpPr>
        <p:spPr bwMode="auto">
          <a:xfrm>
            <a:off x="3708400" y="2492375"/>
            <a:ext cx="719138" cy="647700"/>
          </a:xfrm>
          <a:custGeom>
            <a:avLst/>
            <a:gdLst>
              <a:gd name="T0" fmla="*/ 576075 w 1317"/>
              <a:gd name="T1" fmla="*/ 61895 h 1329"/>
              <a:gd name="T2" fmla="*/ 271929 w 1317"/>
              <a:gd name="T3" fmla="*/ 5361 h 1329"/>
              <a:gd name="T4" fmla="*/ 95011 w 1317"/>
              <a:gd name="T5" fmla="*/ 40451 h 1329"/>
              <a:gd name="T6" fmla="*/ 16381 w 1317"/>
              <a:gd name="T7" fmla="*/ 248066 h 1329"/>
              <a:gd name="T8" fmla="*/ 3276 w 1317"/>
              <a:gd name="T9" fmla="*/ 332866 h 1329"/>
              <a:gd name="T10" fmla="*/ 3276 w 1317"/>
              <a:gd name="T11" fmla="*/ 411818 h 1329"/>
              <a:gd name="T12" fmla="*/ 22934 w 1317"/>
              <a:gd name="T13" fmla="*/ 502467 h 1329"/>
              <a:gd name="T14" fmla="*/ 121221 w 1317"/>
              <a:gd name="T15" fmla="*/ 572647 h 1329"/>
              <a:gd name="T16" fmla="*/ 330902 w 1317"/>
              <a:gd name="T17" fmla="*/ 644776 h 1329"/>
              <a:gd name="T18" fmla="*/ 507819 w 1317"/>
              <a:gd name="T19" fmla="*/ 590192 h 1329"/>
              <a:gd name="T20" fmla="*/ 629041 w 1317"/>
              <a:gd name="T21" fmla="*/ 490770 h 1329"/>
              <a:gd name="T22" fmla="*/ 710401 w 1317"/>
              <a:gd name="T23" fmla="*/ 181785 h 1329"/>
              <a:gd name="T24" fmla="*/ 576075 w 1317"/>
              <a:gd name="T25" fmla="*/ 61895 h 132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17"/>
              <a:gd name="T40" fmla="*/ 0 h 1329"/>
              <a:gd name="T41" fmla="*/ 1317 w 1317"/>
              <a:gd name="T42" fmla="*/ 1329 h 132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17" h="1329">
                <a:moveTo>
                  <a:pt x="1055" y="127"/>
                </a:moveTo>
                <a:cubicBezTo>
                  <a:pt x="921" y="67"/>
                  <a:pt x="645" y="18"/>
                  <a:pt x="498" y="11"/>
                </a:cubicBezTo>
                <a:cubicBezTo>
                  <a:pt x="351" y="4"/>
                  <a:pt x="252" y="0"/>
                  <a:pt x="174" y="83"/>
                </a:cubicBezTo>
                <a:cubicBezTo>
                  <a:pt x="96" y="166"/>
                  <a:pt x="58" y="409"/>
                  <a:pt x="30" y="509"/>
                </a:cubicBezTo>
                <a:cubicBezTo>
                  <a:pt x="2" y="609"/>
                  <a:pt x="10" y="627"/>
                  <a:pt x="6" y="683"/>
                </a:cubicBezTo>
                <a:cubicBezTo>
                  <a:pt x="2" y="739"/>
                  <a:pt x="0" y="787"/>
                  <a:pt x="6" y="845"/>
                </a:cubicBezTo>
                <a:cubicBezTo>
                  <a:pt x="12" y="903"/>
                  <a:pt x="6" y="976"/>
                  <a:pt x="42" y="1031"/>
                </a:cubicBezTo>
                <a:cubicBezTo>
                  <a:pt x="78" y="1086"/>
                  <a:pt x="128" y="1126"/>
                  <a:pt x="222" y="1175"/>
                </a:cubicBezTo>
                <a:cubicBezTo>
                  <a:pt x="316" y="1224"/>
                  <a:pt x="488" y="1317"/>
                  <a:pt x="606" y="1323"/>
                </a:cubicBezTo>
                <a:cubicBezTo>
                  <a:pt x="724" y="1329"/>
                  <a:pt x="839" y="1264"/>
                  <a:pt x="930" y="1211"/>
                </a:cubicBezTo>
                <a:cubicBezTo>
                  <a:pt x="1021" y="1158"/>
                  <a:pt x="1090" y="1147"/>
                  <a:pt x="1152" y="1007"/>
                </a:cubicBezTo>
                <a:cubicBezTo>
                  <a:pt x="1214" y="867"/>
                  <a:pt x="1317" y="520"/>
                  <a:pt x="1301" y="373"/>
                </a:cubicBezTo>
                <a:cubicBezTo>
                  <a:pt x="1285" y="226"/>
                  <a:pt x="1197" y="170"/>
                  <a:pt x="1055" y="127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667763" name="Text Box 115"/>
          <p:cNvSpPr txBox="1">
            <a:spLocks noChangeArrowheads="1"/>
          </p:cNvSpPr>
          <p:nvPr/>
        </p:nvSpPr>
        <p:spPr bwMode="auto">
          <a:xfrm>
            <a:off x="3348038" y="2466975"/>
            <a:ext cx="64770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i="0" dirty="0">
                <a:solidFill>
                  <a:schemeClr val="bg2"/>
                </a:solidFill>
              </a:rPr>
              <a:t>Y</a:t>
            </a:r>
          </a:p>
        </p:txBody>
      </p:sp>
      <p:sp>
        <p:nvSpPr>
          <p:cNvPr id="667764" name="Line 116"/>
          <p:cNvSpPr>
            <a:spLocks noChangeShapeType="1"/>
          </p:cNvSpPr>
          <p:nvPr/>
        </p:nvSpPr>
        <p:spPr bwMode="auto">
          <a:xfrm>
            <a:off x="5580063" y="3357563"/>
            <a:ext cx="457200" cy="0"/>
          </a:xfrm>
          <a:prstGeom prst="line">
            <a:avLst/>
          </a:prstGeom>
          <a:noFill/>
          <a:ln w="635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>
              <a:solidFill>
                <a:schemeClr val="bg2"/>
              </a:solidFill>
            </a:endParaRPr>
          </a:p>
        </p:txBody>
      </p:sp>
      <p:grpSp>
        <p:nvGrpSpPr>
          <p:cNvPr id="4" name="Group 117"/>
          <p:cNvGrpSpPr>
            <a:grpSpLocks/>
          </p:cNvGrpSpPr>
          <p:nvPr/>
        </p:nvGrpSpPr>
        <p:grpSpPr bwMode="auto">
          <a:xfrm>
            <a:off x="6300788" y="2565400"/>
            <a:ext cx="1655762" cy="1800225"/>
            <a:chOff x="1655" y="2061"/>
            <a:chExt cx="1604" cy="1823"/>
          </a:xfrm>
        </p:grpSpPr>
        <p:sp>
          <p:nvSpPr>
            <p:cNvPr id="12371" name="Oval 118"/>
            <p:cNvSpPr>
              <a:spLocks noChangeArrowheads="1"/>
            </p:cNvSpPr>
            <p:nvPr/>
          </p:nvSpPr>
          <p:spPr bwMode="auto">
            <a:xfrm>
              <a:off x="2154" y="3501"/>
              <a:ext cx="383" cy="383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rgbClr val="FFFF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 dirty="0">
                  <a:solidFill>
                    <a:schemeClr val="bg2"/>
                  </a:solidFill>
                </a:rPr>
                <a:t>  V</a:t>
              </a:r>
              <a:r>
                <a:rPr lang="en-US" altLang="ko-KR" sz="2000" b="1" baseline="-25000" dirty="0">
                  <a:solidFill>
                    <a:schemeClr val="bg2"/>
                  </a:solidFill>
                </a:rPr>
                <a:t>5     </a:t>
              </a:r>
            </a:p>
          </p:txBody>
        </p:sp>
        <p:sp>
          <p:nvSpPr>
            <p:cNvPr id="12372" name="Oval 119"/>
            <p:cNvSpPr>
              <a:spLocks noChangeArrowheads="1"/>
            </p:cNvSpPr>
            <p:nvPr/>
          </p:nvSpPr>
          <p:spPr bwMode="auto">
            <a:xfrm>
              <a:off x="1655" y="2953"/>
              <a:ext cx="383" cy="383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rgbClr val="FFFF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solidFill>
                    <a:schemeClr val="bg2"/>
                  </a:solidFill>
                </a:rPr>
                <a:t> V</a:t>
              </a:r>
              <a:r>
                <a:rPr lang="en-US" altLang="ko-KR" sz="2000" b="1" baseline="-25000">
                  <a:solidFill>
                    <a:schemeClr val="bg2"/>
                  </a:solidFill>
                </a:rPr>
                <a:t>3   </a:t>
              </a:r>
            </a:p>
          </p:txBody>
        </p:sp>
        <p:sp>
          <p:nvSpPr>
            <p:cNvPr id="12373" name="Oval 120"/>
            <p:cNvSpPr>
              <a:spLocks noChangeArrowheads="1"/>
            </p:cNvSpPr>
            <p:nvPr/>
          </p:nvSpPr>
          <p:spPr bwMode="auto">
            <a:xfrm>
              <a:off x="1655" y="2089"/>
              <a:ext cx="384" cy="383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 dirty="0">
                  <a:solidFill>
                    <a:schemeClr val="bg2"/>
                  </a:solidFill>
                </a:rPr>
                <a:t>   V</a:t>
              </a:r>
              <a:r>
                <a:rPr lang="en-US" altLang="ko-KR" sz="2000" b="1" baseline="-25000" dirty="0">
                  <a:solidFill>
                    <a:schemeClr val="bg2"/>
                  </a:solidFill>
                </a:rPr>
                <a:t>1      </a:t>
              </a:r>
            </a:p>
          </p:txBody>
        </p:sp>
        <p:sp>
          <p:nvSpPr>
            <p:cNvPr id="12374" name="Oval 121"/>
            <p:cNvSpPr>
              <a:spLocks noChangeArrowheads="1"/>
            </p:cNvSpPr>
            <p:nvPr/>
          </p:nvSpPr>
          <p:spPr bwMode="auto">
            <a:xfrm>
              <a:off x="2663" y="2953"/>
              <a:ext cx="383" cy="383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rgbClr val="FFFF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solidFill>
                    <a:schemeClr val="bg2"/>
                  </a:solidFill>
                </a:rPr>
                <a:t>V</a:t>
              </a:r>
              <a:r>
                <a:rPr lang="en-US" altLang="ko-KR" sz="2000" b="1" baseline="-25000">
                  <a:solidFill>
                    <a:schemeClr val="bg2"/>
                  </a:solidFill>
                </a:rPr>
                <a:t>4  </a:t>
              </a:r>
              <a:endParaRPr lang="en-US" altLang="ko-KR" b="1" baseline="-25000">
                <a:solidFill>
                  <a:schemeClr val="bg2"/>
                </a:solidFill>
              </a:endParaRPr>
            </a:p>
          </p:txBody>
        </p:sp>
        <p:sp>
          <p:nvSpPr>
            <p:cNvPr id="12375" name="Oval 122"/>
            <p:cNvSpPr>
              <a:spLocks noChangeArrowheads="1"/>
            </p:cNvSpPr>
            <p:nvPr/>
          </p:nvSpPr>
          <p:spPr bwMode="auto">
            <a:xfrm>
              <a:off x="2663" y="2089"/>
              <a:ext cx="383" cy="383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solidFill>
                    <a:schemeClr val="bg2"/>
                  </a:solidFill>
                </a:rPr>
                <a:t>  V</a:t>
              </a:r>
              <a:r>
                <a:rPr lang="en-US" altLang="ko-KR" sz="2000" b="1" baseline="-25000">
                  <a:solidFill>
                    <a:schemeClr val="bg2"/>
                  </a:solidFill>
                </a:rPr>
                <a:t>2    </a:t>
              </a:r>
            </a:p>
          </p:txBody>
        </p:sp>
        <p:sp>
          <p:nvSpPr>
            <p:cNvPr id="12376" name="Line 123"/>
            <p:cNvSpPr>
              <a:spLocks noChangeShapeType="1"/>
            </p:cNvSpPr>
            <p:nvPr/>
          </p:nvSpPr>
          <p:spPr bwMode="auto">
            <a:xfrm>
              <a:off x="2018" y="2296"/>
              <a:ext cx="670" cy="0"/>
            </a:xfrm>
            <a:prstGeom prst="line">
              <a:avLst/>
            </a:prstGeom>
            <a:noFill/>
            <a:ln w="444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2377" name="Line 124"/>
            <p:cNvSpPr>
              <a:spLocks noChangeShapeType="1"/>
            </p:cNvSpPr>
            <p:nvPr/>
          </p:nvSpPr>
          <p:spPr bwMode="auto">
            <a:xfrm>
              <a:off x="1847" y="2473"/>
              <a:ext cx="0" cy="48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2378" name="Line 125"/>
            <p:cNvSpPr>
              <a:spLocks noChangeShapeType="1"/>
            </p:cNvSpPr>
            <p:nvPr/>
          </p:nvSpPr>
          <p:spPr bwMode="auto">
            <a:xfrm flipH="1">
              <a:off x="1991" y="2425"/>
              <a:ext cx="720" cy="576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2379" name="Line 126"/>
            <p:cNvSpPr>
              <a:spLocks noChangeShapeType="1"/>
            </p:cNvSpPr>
            <p:nvPr/>
          </p:nvSpPr>
          <p:spPr bwMode="auto">
            <a:xfrm>
              <a:off x="2855" y="2473"/>
              <a:ext cx="0" cy="48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2380" name="Line 127"/>
            <p:cNvSpPr>
              <a:spLocks noChangeShapeType="1"/>
            </p:cNvSpPr>
            <p:nvPr/>
          </p:nvSpPr>
          <p:spPr bwMode="auto">
            <a:xfrm>
              <a:off x="2039" y="3097"/>
              <a:ext cx="624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2381" name="Line 128"/>
            <p:cNvSpPr>
              <a:spLocks noChangeShapeType="1"/>
            </p:cNvSpPr>
            <p:nvPr/>
          </p:nvSpPr>
          <p:spPr bwMode="auto">
            <a:xfrm flipH="1" flipV="1">
              <a:off x="1927" y="3294"/>
              <a:ext cx="344" cy="245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2382" name="Rectangle 129"/>
            <p:cNvSpPr>
              <a:spLocks noChangeArrowheads="1"/>
            </p:cNvSpPr>
            <p:nvPr/>
          </p:nvSpPr>
          <p:spPr bwMode="auto">
            <a:xfrm>
              <a:off x="2320" y="2061"/>
              <a:ext cx="288" cy="1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 dirty="0">
                  <a:solidFill>
                    <a:schemeClr val="bg2"/>
                  </a:solidFill>
                  <a:latin typeface="굴림" pitchFamily="50" charset="-127"/>
                </a:rPr>
                <a:t>1    </a:t>
              </a:r>
              <a:r>
                <a:rPr lang="en-US" altLang="ko-KR" sz="2000" b="1" i="0" dirty="0">
                  <a:solidFill>
                    <a:schemeClr val="bg2"/>
                  </a:solidFill>
                  <a:latin typeface="굴림" pitchFamily="50" charset="-127"/>
                </a:rPr>
                <a:t>  </a:t>
              </a:r>
            </a:p>
          </p:txBody>
        </p:sp>
        <p:sp>
          <p:nvSpPr>
            <p:cNvPr id="12383" name="Rectangle 130"/>
            <p:cNvSpPr>
              <a:spLocks noChangeArrowheads="1"/>
            </p:cNvSpPr>
            <p:nvPr/>
          </p:nvSpPr>
          <p:spPr bwMode="auto">
            <a:xfrm>
              <a:off x="1751" y="2617"/>
              <a:ext cx="288" cy="1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 dirty="0">
                  <a:solidFill>
                    <a:schemeClr val="bg2"/>
                  </a:solidFill>
                  <a:latin typeface="굴림" pitchFamily="50" charset="-127"/>
                </a:rPr>
                <a:t>3    </a:t>
              </a:r>
              <a:r>
                <a:rPr lang="en-US" altLang="ko-KR" sz="2000" b="1" i="0" dirty="0">
                  <a:solidFill>
                    <a:schemeClr val="bg2"/>
                  </a:solidFill>
                  <a:latin typeface="굴림" pitchFamily="50" charset="-127"/>
                </a:rPr>
                <a:t>  </a:t>
              </a:r>
            </a:p>
          </p:txBody>
        </p:sp>
        <p:sp>
          <p:nvSpPr>
            <p:cNvPr id="12384" name="Rectangle 131"/>
            <p:cNvSpPr>
              <a:spLocks noChangeArrowheads="1"/>
            </p:cNvSpPr>
            <p:nvPr/>
          </p:nvSpPr>
          <p:spPr bwMode="auto">
            <a:xfrm>
              <a:off x="2056" y="3370"/>
              <a:ext cx="83" cy="1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 dirty="0">
                  <a:solidFill>
                    <a:schemeClr val="bg2"/>
                  </a:solidFill>
                  <a:latin typeface="굴림" pitchFamily="50" charset="-127"/>
                </a:rPr>
                <a:t>2   </a:t>
              </a:r>
              <a:r>
                <a:rPr lang="en-US" altLang="ko-KR" sz="2000" b="1" i="0" dirty="0">
                  <a:solidFill>
                    <a:schemeClr val="bg2"/>
                  </a:solidFill>
                  <a:latin typeface="굴림" pitchFamily="50" charset="-127"/>
                </a:rPr>
                <a:t>  </a:t>
              </a:r>
            </a:p>
          </p:txBody>
        </p:sp>
        <p:sp>
          <p:nvSpPr>
            <p:cNvPr id="12385" name="Rectangle 132"/>
            <p:cNvSpPr>
              <a:spLocks noChangeArrowheads="1"/>
            </p:cNvSpPr>
            <p:nvPr/>
          </p:nvSpPr>
          <p:spPr bwMode="auto">
            <a:xfrm>
              <a:off x="2336" y="2931"/>
              <a:ext cx="288" cy="1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bg2"/>
                  </a:solidFill>
                  <a:latin typeface="굴림" pitchFamily="50" charset="-127"/>
                </a:rPr>
                <a:t>4    </a:t>
              </a:r>
              <a:r>
                <a:rPr lang="en-US" altLang="ko-KR" sz="2000" b="1" i="0">
                  <a:solidFill>
                    <a:schemeClr val="bg2"/>
                  </a:solidFill>
                  <a:latin typeface="굴림" pitchFamily="50" charset="-127"/>
                </a:rPr>
                <a:t>  </a:t>
              </a:r>
            </a:p>
          </p:txBody>
        </p:sp>
        <p:sp>
          <p:nvSpPr>
            <p:cNvPr id="12386" name="Rectangle 133"/>
            <p:cNvSpPr>
              <a:spLocks noChangeArrowheads="1"/>
            </p:cNvSpPr>
            <p:nvPr/>
          </p:nvSpPr>
          <p:spPr bwMode="auto">
            <a:xfrm>
              <a:off x="2971" y="2617"/>
              <a:ext cx="288" cy="1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bg2"/>
                  </a:solidFill>
                  <a:latin typeface="굴림" pitchFamily="50" charset="-127"/>
                </a:rPr>
                <a:t>6    </a:t>
              </a:r>
              <a:r>
                <a:rPr lang="en-US" altLang="ko-KR" sz="2000" b="1" i="0">
                  <a:solidFill>
                    <a:schemeClr val="bg2"/>
                  </a:solidFill>
                  <a:latin typeface="굴림" pitchFamily="50" charset="-127"/>
                </a:rPr>
                <a:t>  </a:t>
              </a:r>
            </a:p>
          </p:txBody>
        </p:sp>
        <p:sp>
          <p:nvSpPr>
            <p:cNvPr id="12387" name="Rectangle 134"/>
            <p:cNvSpPr>
              <a:spLocks noChangeArrowheads="1"/>
            </p:cNvSpPr>
            <p:nvPr/>
          </p:nvSpPr>
          <p:spPr bwMode="auto">
            <a:xfrm>
              <a:off x="2245" y="2523"/>
              <a:ext cx="288" cy="1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bg2"/>
                  </a:solidFill>
                  <a:latin typeface="굴림" pitchFamily="50" charset="-127"/>
                </a:rPr>
                <a:t>3  </a:t>
              </a:r>
              <a:r>
                <a:rPr lang="en-US" altLang="ko-KR" sz="2000" b="1" i="0">
                  <a:solidFill>
                    <a:schemeClr val="bg2"/>
                  </a:solidFill>
                  <a:latin typeface="굴림" pitchFamily="50" charset="-127"/>
                </a:rPr>
                <a:t>  </a:t>
              </a:r>
            </a:p>
          </p:txBody>
        </p:sp>
        <p:sp>
          <p:nvSpPr>
            <p:cNvPr id="12388" name="Line 135"/>
            <p:cNvSpPr>
              <a:spLocks noChangeShapeType="1"/>
            </p:cNvSpPr>
            <p:nvPr/>
          </p:nvSpPr>
          <p:spPr bwMode="auto">
            <a:xfrm flipV="1">
              <a:off x="2426" y="3294"/>
              <a:ext cx="318" cy="227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2389" name="Rectangle 136"/>
            <p:cNvSpPr>
              <a:spLocks noChangeArrowheads="1"/>
            </p:cNvSpPr>
            <p:nvPr/>
          </p:nvSpPr>
          <p:spPr bwMode="auto">
            <a:xfrm>
              <a:off x="2653" y="3385"/>
              <a:ext cx="288" cy="1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 dirty="0">
                  <a:solidFill>
                    <a:schemeClr val="bg2"/>
                  </a:solidFill>
                  <a:latin typeface="굴림" pitchFamily="50" charset="-127"/>
                </a:rPr>
                <a:t>5    </a:t>
              </a:r>
              <a:r>
                <a:rPr lang="en-US" altLang="ko-KR" sz="2000" b="1" i="0" dirty="0">
                  <a:solidFill>
                    <a:schemeClr val="bg2"/>
                  </a:solidFill>
                  <a:latin typeface="굴림" pitchFamily="50" charset="-127"/>
                </a:rPr>
                <a:t>  </a:t>
              </a:r>
            </a:p>
          </p:txBody>
        </p:sp>
      </p:grpSp>
      <p:sp>
        <p:nvSpPr>
          <p:cNvPr id="667785" name="Freeform 137"/>
          <p:cNvSpPr>
            <a:spLocks/>
          </p:cNvSpPr>
          <p:nvPr/>
        </p:nvSpPr>
        <p:spPr bwMode="auto">
          <a:xfrm>
            <a:off x="6084888" y="2492375"/>
            <a:ext cx="1943100" cy="647700"/>
          </a:xfrm>
          <a:custGeom>
            <a:avLst/>
            <a:gdLst>
              <a:gd name="T0" fmla="*/ 1556546 w 1317"/>
              <a:gd name="T1" fmla="*/ 61895 h 1329"/>
              <a:gd name="T2" fmla="*/ 734748 w 1317"/>
              <a:gd name="T3" fmla="*/ 5361 h 1329"/>
              <a:gd name="T4" fmla="*/ 256719 w 1317"/>
              <a:gd name="T5" fmla="*/ 40451 h 1329"/>
              <a:gd name="T6" fmla="*/ 44262 w 1317"/>
              <a:gd name="T7" fmla="*/ 248066 h 1329"/>
              <a:gd name="T8" fmla="*/ 8852 w 1317"/>
              <a:gd name="T9" fmla="*/ 332866 h 1329"/>
              <a:gd name="T10" fmla="*/ 8852 w 1317"/>
              <a:gd name="T11" fmla="*/ 411818 h 1329"/>
              <a:gd name="T12" fmla="*/ 61967 w 1317"/>
              <a:gd name="T13" fmla="*/ 502467 h 1329"/>
              <a:gd name="T14" fmla="*/ 327538 w 1317"/>
              <a:gd name="T15" fmla="*/ 572647 h 1329"/>
              <a:gd name="T16" fmla="*/ 894092 w 1317"/>
              <a:gd name="T17" fmla="*/ 644776 h 1329"/>
              <a:gd name="T18" fmla="*/ 1372121 w 1317"/>
              <a:gd name="T19" fmla="*/ 590192 h 1329"/>
              <a:gd name="T20" fmla="*/ 1699659 w 1317"/>
              <a:gd name="T21" fmla="*/ 490770 h 1329"/>
              <a:gd name="T22" fmla="*/ 1919494 w 1317"/>
              <a:gd name="T23" fmla="*/ 181785 h 1329"/>
              <a:gd name="T24" fmla="*/ 1556546 w 1317"/>
              <a:gd name="T25" fmla="*/ 61895 h 132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17"/>
              <a:gd name="T40" fmla="*/ 0 h 1329"/>
              <a:gd name="T41" fmla="*/ 1317 w 1317"/>
              <a:gd name="T42" fmla="*/ 1329 h 132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17" h="1329">
                <a:moveTo>
                  <a:pt x="1055" y="127"/>
                </a:moveTo>
                <a:cubicBezTo>
                  <a:pt x="921" y="67"/>
                  <a:pt x="645" y="18"/>
                  <a:pt x="498" y="11"/>
                </a:cubicBezTo>
                <a:cubicBezTo>
                  <a:pt x="351" y="4"/>
                  <a:pt x="252" y="0"/>
                  <a:pt x="174" y="83"/>
                </a:cubicBezTo>
                <a:cubicBezTo>
                  <a:pt x="96" y="166"/>
                  <a:pt x="58" y="409"/>
                  <a:pt x="30" y="509"/>
                </a:cubicBezTo>
                <a:cubicBezTo>
                  <a:pt x="2" y="609"/>
                  <a:pt x="10" y="627"/>
                  <a:pt x="6" y="683"/>
                </a:cubicBezTo>
                <a:cubicBezTo>
                  <a:pt x="2" y="739"/>
                  <a:pt x="0" y="787"/>
                  <a:pt x="6" y="845"/>
                </a:cubicBezTo>
                <a:cubicBezTo>
                  <a:pt x="12" y="903"/>
                  <a:pt x="6" y="976"/>
                  <a:pt x="42" y="1031"/>
                </a:cubicBezTo>
                <a:cubicBezTo>
                  <a:pt x="78" y="1086"/>
                  <a:pt x="128" y="1126"/>
                  <a:pt x="222" y="1175"/>
                </a:cubicBezTo>
                <a:cubicBezTo>
                  <a:pt x="316" y="1224"/>
                  <a:pt x="488" y="1317"/>
                  <a:pt x="606" y="1323"/>
                </a:cubicBezTo>
                <a:cubicBezTo>
                  <a:pt x="724" y="1329"/>
                  <a:pt x="839" y="1264"/>
                  <a:pt x="930" y="1211"/>
                </a:cubicBezTo>
                <a:cubicBezTo>
                  <a:pt x="1021" y="1158"/>
                  <a:pt x="1090" y="1147"/>
                  <a:pt x="1152" y="1007"/>
                </a:cubicBezTo>
                <a:cubicBezTo>
                  <a:pt x="1214" y="867"/>
                  <a:pt x="1317" y="520"/>
                  <a:pt x="1301" y="373"/>
                </a:cubicBezTo>
                <a:cubicBezTo>
                  <a:pt x="1285" y="226"/>
                  <a:pt x="1197" y="170"/>
                  <a:pt x="1055" y="127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667786" name="Text Box 138"/>
          <p:cNvSpPr txBox="1">
            <a:spLocks noChangeArrowheads="1"/>
          </p:cNvSpPr>
          <p:nvPr/>
        </p:nvSpPr>
        <p:spPr bwMode="auto">
          <a:xfrm>
            <a:off x="5724525" y="2466975"/>
            <a:ext cx="64770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i="0">
                <a:solidFill>
                  <a:schemeClr val="bg2"/>
                </a:solidFill>
              </a:rPr>
              <a:t>Y</a:t>
            </a:r>
          </a:p>
        </p:txBody>
      </p:sp>
      <p:grpSp>
        <p:nvGrpSpPr>
          <p:cNvPr id="5" name="Group 159"/>
          <p:cNvGrpSpPr>
            <a:grpSpLocks/>
          </p:cNvGrpSpPr>
          <p:nvPr/>
        </p:nvGrpSpPr>
        <p:grpSpPr bwMode="auto">
          <a:xfrm>
            <a:off x="6300788" y="4508500"/>
            <a:ext cx="1655762" cy="1800225"/>
            <a:chOff x="1655" y="2061"/>
            <a:chExt cx="1604" cy="1823"/>
          </a:xfrm>
        </p:grpSpPr>
        <p:sp>
          <p:nvSpPr>
            <p:cNvPr id="12352" name="Oval 160"/>
            <p:cNvSpPr>
              <a:spLocks noChangeArrowheads="1"/>
            </p:cNvSpPr>
            <p:nvPr/>
          </p:nvSpPr>
          <p:spPr bwMode="auto">
            <a:xfrm>
              <a:off x="2154" y="3501"/>
              <a:ext cx="383" cy="38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solidFill>
                    <a:schemeClr val="bg2"/>
                  </a:solidFill>
                </a:rPr>
                <a:t>  V</a:t>
              </a:r>
              <a:r>
                <a:rPr lang="en-US" altLang="ko-KR" sz="2000" b="1" baseline="-25000">
                  <a:solidFill>
                    <a:schemeClr val="bg2"/>
                  </a:solidFill>
                </a:rPr>
                <a:t>5     </a:t>
              </a:r>
            </a:p>
          </p:txBody>
        </p:sp>
        <p:sp>
          <p:nvSpPr>
            <p:cNvPr id="12353" name="Oval 161"/>
            <p:cNvSpPr>
              <a:spLocks noChangeArrowheads="1"/>
            </p:cNvSpPr>
            <p:nvPr/>
          </p:nvSpPr>
          <p:spPr bwMode="auto">
            <a:xfrm>
              <a:off x="1655" y="2953"/>
              <a:ext cx="383" cy="38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solidFill>
                    <a:schemeClr val="bg2"/>
                  </a:solidFill>
                </a:rPr>
                <a:t> V</a:t>
              </a:r>
              <a:r>
                <a:rPr lang="en-US" altLang="ko-KR" sz="2000" b="1" baseline="-25000">
                  <a:solidFill>
                    <a:schemeClr val="bg2"/>
                  </a:solidFill>
                </a:rPr>
                <a:t>3   </a:t>
              </a:r>
            </a:p>
          </p:txBody>
        </p:sp>
        <p:sp>
          <p:nvSpPr>
            <p:cNvPr id="12354" name="Oval 162"/>
            <p:cNvSpPr>
              <a:spLocks noChangeArrowheads="1"/>
            </p:cNvSpPr>
            <p:nvPr/>
          </p:nvSpPr>
          <p:spPr bwMode="auto">
            <a:xfrm>
              <a:off x="1655" y="2089"/>
              <a:ext cx="384" cy="38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 dirty="0">
                  <a:solidFill>
                    <a:schemeClr val="bg2"/>
                  </a:solidFill>
                </a:rPr>
                <a:t>   V</a:t>
              </a:r>
              <a:r>
                <a:rPr lang="en-US" altLang="ko-KR" sz="2000" b="1" baseline="-25000" dirty="0">
                  <a:solidFill>
                    <a:schemeClr val="bg2"/>
                  </a:solidFill>
                </a:rPr>
                <a:t>1      </a:t>
              </a:r>
            </a:p>
          </p:txBody>
        </p:sp>
        <p:sp>
          <p:nvSpPr>
            <p:cNvPr id="12355" name="Oval 163"/>
            <p:cNvSpPr>
              <a:spLocks noChangeArrowheads="1"/>
            </p:cNvSpPr>
            <p:nvPr/>
          </p:nvSpPr>
          <p:spPr bwMode="auto">
            <a:xfrm>
              <a:off x="2663" y="2953"/>
              <a:ext cx="383" cy="38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solidFill>
                    <a:schemeClr val="bg2"/>
                  </a:solidFill>
                </a:rPr>
                <a:t>V</a:t>
              </a:r>
              <a:r>
                <a:rPr lang="en-US" altLang="ko-KR" sz="2000" b="1" baseline="-25000">
                  <a:solidFill>
                    <a:schemeClr val="bg2"/>
                  </a:solidFill>
                </a:rPr>
                <a:t>4  </a:t>
              </a:r>
              <a:endParaRPr lang="en-US" altLang="ko-KR" b="1" baseline="-25000">
                <a:solidFill>
                  <a:schemeClr val="bg2"/>
                </a:solidFill>
              </a:endParaRPr>
            </a:p>
          </p:txBody>
        </p:sp>
        <p:sp>
          <p:nvSpPr>
            <p:cNvPr id="12356" name="Oval 164"/>
            <p:cNvSpPr>
              <a:spLocks noChangeArrowheads="1"/>
            </p:cNvSpPr>
            <p:nvPr/>
          </p:nvSpPr>
          <p:spPr bwMode="auto">
            <a:xfrm>
              <a:off x="2663" y="2089"/>
              <a:ext cx="383" cy="38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solidFill>
                    <a:schemeClr val="bg2"/>
                  </a:solidFill>
                </a:rPr>
                <a:t>  V</a:t>
              </a:r>
              <a:r>
                <a:rPr lang="en-US" altLang="ko-KR" sz="2000" b="1" baseline="-25000">
                  <a:solidFill>
                    <a:schemeClr val="bg2"/>
                  </a:solidFill>
                </a:rPr>
                <a:t>2    </a:t>
              </a:r>
            </a:p>
          </p:txBody>
        </p:sp>
        <p:sp>
          <p:nvSpPr>
            <p:cNvPr id="12357" name="Line 165"/>
            <p:cNvSpPr>
              <a:spLocks noChangeShapeType="1"/>
            </p:cNvSpPr>
            <p:nvPr/>
          </p:nvSpPr>
          <p:spPr bwMode="auto">
            <a:xfrm>
              <a:off x="2018" y="2296"/>
              <a:ext cx="670" cy="0"/>
            </a:xfrm>
            <a:prstGeom prst="line">
              <a:avLst/>
            </a:prstGeom>
            <a:noFill/>
            <a:ln w="444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2358" name="Line 166"/>
            <p:cNvSpPr>
              <a:spLocks noChangeShapeType="1"/>
            </p:cNvSpPr>
            <p:nvPr/>
          </p:nvSpPr>
          <p:spPr bwMode="auto">
            <a:xfrm>
              <a:off x="1847" y="2473"/>
              <a:ext cx="0" cy="480"/>
            </a:xfrm>
            <a:prstGeom prst="line">
              <a:avLst/>
            </a:prstGeom>
            <a:noFill/>
            <a:ln w="444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2359" name="Line 167"/>
            <p:cNvSpPr>
              <a:spLocks noChangeShapeType="1"/>
            </p:cNvSpPr>
            <p:nvPr/>
          </p:nvSpPr>
          <p:spPr bwMode="auto">
            <a:xfrm flipH="1">
              <a:off x="1991" y="2425"/>
              <a:ext cx="720" cy="576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2360" name="Line 168"/>
            <p:cNvSpPr>
              <a:spLocks noChangeShapeType="1"/>
            </p:cNvSpPr>
            <p:nvPr/>
          </p:nvSpPr>
          <p:spPr bwMode="auto">
            <a:xfrm>
              <a:off x="2855" y="2473"/>
              <a:ext cx="0" cy="48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2361" name="Line 169"/>
            <p:cNvSpPr>
              <a:spLocks noChangeShapeType="1"/>
            </p:cNvSpPr>
            <p:nvPr/>
          </p:nvSpPr>
          <p:spPr bwMode="auto">
            <a:xfrm>
              <a:off x="2039" y="3097"/>
              <a:ext cx="624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2362" name="Line 170"/>
            <p:cNvSpPr>
              <a:spLocks noChangeShapeType="1"/>
            </p:cNvSpPr>
            <p:nvPr/>
          </p:nvSpPr>
          <p:spPr bwMode="auto">
            <a:xfrm flipH="1" flipV="1">
              <a:off x="1927" y="3294"/>
              <a:ext cx="344" cy="245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2363" name="Rectangle 171"/>
            <p:cNvSpPr>
              <a:spLocks noChangeArrowheads="1"/>
            </p:cNvSpPr>
            <p:nvPr/>
          </p:nvSpPr>
          <p:spPr bwMode="auto">
            <a:xfrm>
              <a:off x="2320" y="2061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bg2"/>
                  </a:solidFill>
                  <a:latin typeface="굴림" pitchFamily="50" charset="-127"/>
                </a:rPr>
                <a:t>1    </a:t>
              </a:r>
              <a:r>
                <a:rPr lang="en-US" altLang="ko-KR" sz="2000" b="1" i="0">
                  <a:solidFill>
                    <a:schemeClr val="bg2"/>
                  </a:solidFill>
                  <a:latin typeface="굴림" pitchFamily="50" charset="-127"/>
                </a:rPr>
                <a:t>  </a:t>
              </a:r>
            </a:p>
          </p:txBody>
        </p:sp>
        <p:sp>
          <p:nvSpPr>
            <p:cNvPr id="12364" name="Rectangle 172"/>
            <p:cNvSpPr>
              <a:spLocks noChangeArrowheads="1"/>
            </p:cNvSpPr>
            <p:nvPr/>
          </p:nvSpPr>
          <p:spPr bwMode="auto">
            <a:xfrm>
              <a:off x="1751" y="2617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bg2"/>
                  </a:solidFill>
                  <a:latin typeface="굴림" pitchFamily="50" charset="-127"/>
                </a:rPr>
                <a:t>3    </a:t>
              </a:r>
              <a:r>
                <a:rPr lang="en-US" altLang="ko-KR" sz="2000" b="1" i="0">
                  <a:solidFill>
                    <a:schemeClr val="bg2"/>
                  </a:solidFill>
                  <a:latin typeface="굴림" pitchFamily="50" charset="-127"/>
                </a:rPr>
                <a:t>  </a:t>
              </a:r>
            </a:p>
          </p:txBody>
        </p:sp>
        <p:sp>
          <p:nvSpPr>
            <p:cNvPr id="12365" name="Rectangle 173"/>
            <p:cNvSpPr>
              <a:spLocks noChangeArrowheads="1"/>
            </p:cNvSpPr>
            <p:nvPr/>
          </p:nvSpPr>
          <p:spPr bwMode="auto">
            <a:xfrm flipH="1">
              <a:off x="2056" y="3427"/>
              <a:ext cx="44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 dirty="0">
                  <a:solidFill>
                    <a:schemeClr val="bg2"/>
                  </a:solidFill>
                  <a:latin typeface="굴림" pitchFamily="50" charset="-127"/>
                </a:rPr>
                <a:t>2   </a:t>
              </a:r>
              <a:r>
                <a:rPr lang="en-US" altLang="ko-KR" sz="2000" b="1" i="0" dirty="0">
                  <a:solidFill>
                    <a:schemeClr val="bg2"/>
                  </a:solidFill>
                  <a:latin typeface="굴림" pitchFamily="50" charset="-127"/>
                </a:rPr>
                <a:t>  </a:t>
              </a:r>
            </a:p>
          </p:txBody>
        </p:sp>
        <p:sp>
          <p:nvSpPr>
            <p:cNvPr id="12366" name="Rectangle 174"/>
            <p:cNvSpPr>
              <a:spLocks noChangeArrowheads="1"/>
            </p:cNvSpPr>
            <p:nvPr/>
          </p:nvSpPr>
          <p:spPr bwMode="auto">
            <a:xfrm>
              <a:off x="2336" y="2931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bg2"/>
                  </a:solidFill>
                  <a:latin typeface="굴림" pitchFamily="50" charset="-127"/>
                </a:rPr>
                <a:t>4    </a:t>
              </a:r>
              <a:r>
                <a:rPr lang="en-US" altLang="ko-KR" sz="2000" b="1" i="0">
                  <a:solidFill>
                    <a:schemeClr val="bg2"/>
                  </a:solidFill>
                  <a:latin typeface="굴림" pitchFamily="50" charset="-127"/>
                </a:rPr>
                <a:t>  </a:t>
              </a:r>
            </a:p>
          </p:txBody>
        </p:sp>
        <p:sp>
          <p:nvSpPr>
            <p:cNvPr id="12367" name="Rectangle 175"/>
            <p:cNvSpPr>
              <a:spLocks noChangeArrowheads="1"/>
            </p:cNvSpPr>
            <p:nvPr/>
          </p:nvSpPr>
          <p:spPr bwMode="auto">
            <a:xfrm>
              <a:off x="2971" y="2617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bg2"/>
                  </a:solidFill>
                  <a:latin typeface="굴림" pitchFamily="50" charset="-127"/>
                </a:rPr>
                <a:t>6    </a:t>
              </a:r>
              <a:r>
                <a:rPr lang="en-US" altLang="ko-KR" sz="2000" b="1" i="0">
                  <a:solidFill>
                    <a:schemeClr val="bg2"/>
                  </a:solidFill>
                  <a:latin typeface="굴림" pitchFamily="50" charset="-127"/>
                </a:rPr>
                <a:t>  </a:t>
              </a:r>
            </a:p>
          </p:txBody>
        </p:sp>
        <p:sp>
          <p:nvSpPr>
            <p:cNvPr id="12368" name="Rectangle 176"/>
            <p:cNvSpPr>
              <a:spLocks noChangeArrowheads="1"/>
            </p:cNvSpPr>
            <p:nvPr/>
          </p:nvSpPr>
          <p:spPr bwMode="auto">
            <a:xfrm>
              <a:off x="2245" y="2523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bg2"/>
                  </a:solidFill>
                  <a:latin typeface="굴림" pitchFamily="50" charset="-127"/>
                </a:rPr>
                <a:t>3  </a:t>
              </a:r>
              <a:r>
                <a:rPr lang="en-US" altLang="ko-KR" sz="2000" b="1" i="0">
                  <a:solidFill>
                    <a:schemeClr val="bg2"/>
                  </a:solidFill>
                  <a:latin typeface="굴림" pitchFamily="50" charset="-127"/>
                </a:rPr>
                <a:t>  </a:t>
              </a:r>
            </a:p>
          </p:txBody>
        </p:sp>
        <p:sp>
          <p:nvSpPr>
            <p:cNvPr id="12369" name="Line 177"/>
            <p:cNvSpPr>
              <a:spLocks noChangeShapeType="1"/>
            </p:cNvSpPr>
            <p:nvPr/>
          </p:nvSpPr>
          <p:spPr bwMode="auto">
            <a:xfrm flipV="1">
              <a:off x="2426" y="3294"/>
              <a:ext cx="318" cy="227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2370" name="Rectangle 178"/>
            <p:cNvSpPr>
              <a:spLocks noChangeArrowheads="1"/>
            </p:cNvSpPr>
            <p:nvPr/>
          </p:nvSpPr>
          <p:spPr bwMode="auto">
            <a:xfrm>
              <a:off x="2653" y="3385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bg2"/>
                  </a:solidFill>
                  <a:latin typeface="굴림" pitchFamily="50" charset="-127"/>
                </a:rPr>
                <a:t>5    </a:t>
              </a:r>
              <a:r>
                <a:rPr lang="en-US" altLang="ko-KR" sz="2000" b="1" i="0">
                  <a:solidFill>
                    <a:schemeClr val="bg2"/>
                  </a:solidFill>
                  <a:latin typeface="굴림" pitchFamily="50" charset="-127"/>
                </a:rPr>
                <a:t>  </a:t>
              </a:r>
            </a:p>
          </p:txBody>
        </p:sp>
      </p:grpSp>
      <p:sp>
        <p:nvSpPr>
          <p:cNvPr id="667827" name="Freeform 179"/>
          <p:cNvSpPr>
            <a:spLocks/>
          </p:cNvSpPr>
          <p:nvPr/>
        </p:nvSpPr>
        <p:spPr bwMode="auto">
          <a:xfrm>
            <a:off x="6064250" y="4462463"/>
            <a:ext cx="1963738" cy="1660525"/>
          </a:xfrm>
          <a:custGeom>
            <a:avLst/>
            <a:gdLst>
              <a:gd name="T0" fmla="*/ 1577975 w 1237"/>
              <a:gd name="T1" fmla="*/ 61912 h 1046"/>
              <a:gd name="T2" fmla="*/ 755650 w 1237"/>
              <a:gd name="T3" fmla="*/ 4762 h 1046"/>
              <a:gd name="T4" fmla="*/ 277813 w 1237"/>
              <a:gd name="T5" fmla="*/ 39687 h 1046"/>
              <a:gd name="T6" fmla="*/ 65088 w 1237"/>
              <a:gd name="T7" fmla="*/ 247650 h 1046"/>
              <a:gd name="T8" fmla="*/ 30163 w 1237"/>
              <a:gd name="T9" fmla="*/ 333375 h 1046"/>
              <a:gd name="T10" fmla="*/ 69850 w 1237"/>
              <a:gd name="T11" fmla="*/ 1109662 h 1046"/>
              <a:gd name="T12" fmla="*/ 450850 w 1237"/>
              <a:gd name="T13" fmla="*/ 1614487 h 1046"/>
              <a:gd name="T14" fmla="*/ 660400 w 1237"/>
              <a:gd name="T15" fmla="*/ 1385887 h 1046"/>
              <a:gd name="T16" fmla="*/ 914400 w 1237"/>
              <a:gd name="T17" fmla="*/ 644525 h 1046"/>
              <a:gd name="T18" fmla="*/ 1392238 w 1237"/>
              <a:gd name="T19" fmla="*/ 590550 h 1046"/>
              <a:gd name="T20" fmla="*/ 1720851 w 1237"/>
              <a:gd name="T21" fmla="*/ 490537 h 1046"/>
              <a:gd name="T22" fmla="*/ 1939926 w 1237"/>
              <a:gd name="T23" fmla="*/ 182562 h 1046"/>
              <a:gd name="T24" fmla="*/ 1577975 w 1237"/>
              <a:gd name="T25" fmla="*/ 61912 h 10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237"/>
              <a:gd name="T40" fmla="*/ 0 h 1046"/>
              <a:gd name="T41" fmla="*/ 1237 w 1237"/>
              <a:gd name="T42" fmla="*/ 1046 h 10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237" h="1046">
                <a:moveTo>
                  <a:pt x="994" y="39"/>
                </a:moveTo>
                <a:cubicBezTo>
                  <a:pt x="869" y="21"/>
                  <a:pt x="612" y="6"/>
                  <a:pt x="476" y="3"/>
                </a:cubicBezTo>
                <a:cubicBezTo>
                  <a:pt x="339" y="1"/>
                  <a:pt x="247" y="0"/>
                  <a:pt x="175" y="25"/>
                </a:cubicBezTo>
                <a:cubicBezTo>
                  <a:pt x="102" y="51"/>
                  <a:pt x="67" y="126"/>
                  <a:pt x="41" y="156"/>
                </a:cubicBezTo>
                <a:cubicBezTo>
                  <a:pt x="15" y="187"/>
                  <a:pt x="19" y="120"/>
                  <a:pt x="19" y="210"/>
                </a:cubicBezTo>
                <a:cubicBezTo>
                  <a:pt x="19" y="300"/>
                  <a:pt x="0" y="565"/>
                  <a:pt x="44" y="699"/>
                </a:cubicBezTo>
                <a:cubicBezTo>
                  <a:pt x="88" y="833"/>
                  <a:pt x="222" y="988"/>
                  <a:pt x="284" y="1017"/>
                </a:cubicBezTo>
                <a:cubicBezTo>
                  <a:pt x="346" y="1046"/>
                  <a:pt x="367" y="975"/>
                  <a:pt x="416" y="873"/>
                </a:cubicBezTo>
                <a:cubicBezTo>
                  <a:pt x="465" y="771"/>
                  <a:pt x="499" y="489"/>
                  <a:pt x="576" y="406"/>
                </a:cubicBezTo>
                <a:cubicBezTo>
                  <a:pt x="653" y="323"/>
                  <a:pt x="793" y="388"/>
                  <a:pt x="877" y="372"/>
                </a:cubicBezTo>
                <a:cubicBezTo>
                  <a:pt x="962" y="356"/>
                  <a:pt x="1026" y="352"/>
                  <a:pt x="1084" y="309"/>
                </a:cubicBezTo>
                <a:cubicBezTo>
                  <a:pt x="1141" y="266"/>
                  <a:pt x="1237" y="160"/>
                  <a:pt x="1222" y="115"/>
                </a:cubicBezTo>
                <a:cubicBezTo>
                  <a:pt x="1207" y="69"/>
                  <a:pt x="1125" y="52"/>
                  <a:pt x="994" y="39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667828" name="Text Box 180"/>
          <p:cNvSpPr txBox="1">
            <a:spLocks noChangeArrowheads="1"/>
          </p:cNvSpPr>
          <p:nvPr/>
        </p:nvSpPr>
        <p:spPr bwMode="auto">
          <a:xfrm>
            <a:off x="5724525" y="4437063"/>
            <a:ext cx="64770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i="0">
                <a:solidFill>
                  <a:schemeClr val="bg2"/>
                </a:solidFill>
              </a:rPr>
              <a:t>Y</a:t>
            </a:r>
          </a:p>
        </p:txBody>
      </p:sp>
      <p:grpSp>
        <p:nvGrpSpPr>
          <p:cNvPr id="6" name="Group 181"/>
          <p:cNvGrpSpPr>
            <a:grpSpLocks/>
          </p:cNvGrpSpPr>
          <p:nvPr/>
        </p:nvGrpSpPr>
        <p:grpSpPr bwMode="auto">
          <a:xfrm>
            <a:off x="3924300" y="4508500"/>
            <a:ext cx="1655763" cy="1800225"/>
            <a:chOff x="1655" y="2061"/>
            <a:chExt cx="1604" cy="1823"/>
          </a:xfrm>
        </p:grpSpPr>
        <p:sp>
          <p:nvSpPr>
            <p:cNvPr id="12333" name="Oval 182"/>
            <p:cNvSpPr>
              <a:spLocks noChangeArrowheads="1"/>
            </p:cNvSpPr>
            <p:nvPr/>
          </p:nvSpPr>
          <p:spPr bwMode="auto">
            <a:xfrm>
              <a:off x="2154" y="3501"/>
              <a:ext cx="383" cy="38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solidFill>
                    <a:schemeClr val="bg2"/>
                  </a:solidFill>
                </a:rPr>
                <a:t>  V</a:t>
              </a:r>
              <a:r>
                <a:rPr lang="en-US" altLang="ko-KR" sz="2000" b="1" baseline="-25000">
                  <a:solidFill>
                    <a:schemeClr val="bg2"/>
                  </a:solidFill>
                </a:rPr>
                <a:t>5     </a:t>
              </a:r>
            </a:p>
          </p:txBody>
        </p:sp>
        <p:sp>
          <p:nvSpPr>
            <p:cNvPr id="12334" name="Oval 183"/>
            <p:cNvSpPr>
              <a:spLocks noChangeArrowheads="1"/>
            </p:cNvSpPr>
            <p:nvPr/>
          </p:nvSpPr>
          <p:spPr bwMode="auto">
            <a:xfrm>
              <a:off x="1655" y="2953"/>
              <a:ext cx="383" cy="38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solidFill>
                    <a:schemeClr val="bg2"/>
                  </a:solidFill>
                </a:rPr>
                <a:t> V</a:t>
              </a:r>
              <a:r>
                <a:rPr lang="en-US" altLang="ko-KR" sz="2000" b="1" baseline="-25000">
                  <a:solidFill>
                    <a:schemeClr val="bg2"/>
                  </a:solidFill>
                </a:rPr>
                <a:t>3   </a:t>
              </a:r>
            </a:p>
          </p:txBody>
        </p:sp>
        <p:sp>
          <p:nvSpPr>
            <p:cNvPr id="12335" name="Oval 184"/>
            <p:cNvSpPr>
              <a:spLocks noChangeArrowheads="1"/>
            </p:cNvSpPr>
            <p:nvPr/>
          </p:nvSpPr>
          <p:spPr bwMode="auto">
            <a:xfrm>
              <a:off x="1655" y="2089"/>
              <a:ext cx="384" cy="38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 dirty="0">
                  <a:solidFill>
                    <a:schemeClr val="bg2"/>
                  </a:solidFill>
                </a:rPr>
                <a:t>   V</a:t>
              </a:r>
              <a:r>
                <a:rPr lang="en-US" altLang="ko-KR" sz="2000" b="1" baseline="-25000" dirty="0">
                  <a:solidFill>
                    <a:schemeClr val="bg2"/>
                  </a:solidFill>
                </a:rPr>
                <a:t>1      </a:t>
              </a:r>
            </a:p>
          </p:txBody>
        </p:sp>
        <p:sp>
          <p:nvSpPr>
            <p:cNvPr id="12336" name="Oval 185"/>
            <p:cNvSpPr>
              <a:spLocks noChangeArrowheads="1"/>
            </p:cNvSpPr>
            <p:nvPr/>
          </p:nvSpPr>
          <p:spPr bwMode="auto">
            <a:xfrm>
              <a:off x="2663" y="2953"/>
              <a:ext cx="383" cy="38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solidFill>
                    <a:schemeClr val="bg2"/>
                  </a:solidFill>
                </a:rPr>
                <a:t>V</a:t>
              </a:r>
              <a:r>
                <a:rPr lang="en-US" altLang="ko-KR" sz="2000" b="1" baseline="-25000">
                  <a:solidFill>
                    <a:schemeClr val="bg2"/>
                  </a:solidFill>
                </a:rPr>
                <a:t>4  </a:t>
              </a:r>
              <a:endParaRPr lang="en-US" altLang="ko-KR" b="1" baseline="-25000">
                <a:solidFill>
                  <a:schemeClr val="bg2"/>
                </a:solidFill>
              </a:endParaRPr>
            </a:p>
          </p:txBody>
        </p:sp>
        <p:sp>
          <p:nvSpPr>
            <p:cNvPr id="12337" name="Oval 186"/>
            <p:cNvSpPr>
              <a:spLocks noChangeArrowheads="1"/>
            </p:cNvSpPr>
            <p:nvPr/>
          </p:nvSpPr>
          <p:spPr bwMode="auto">
            <a:xfrm>
              <a:off x="2663" y="2089"/>
              <a:ext cx="383" cy="38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solidFill>
                    <a:schemeClr val="bg2"/>
                  </a:solidFill>
                </a:rPr>
                <a:t>  V</a:t>
              </a:r>
              <a:r>
                <a:rPr lang="en-US" altLang="ko-KR" sz="2000" b="1" baseline="-25000">
                  <a:solidFill>
                    <a:schemeClr val="bg2"/>
                  </a:solidFill>
                </a:rPr>
                <a:t>2    </a:t>
              </a:r>
            </a:p>
          </p:txBody>
        </p:sp>
        <p:sp>
          <p:nvSpPr>
            <p:cNvPr id="12338" name="Line 187"/>
            <p:cNvSpPr>
              <a:spLocks noChangeShapeType="1"/>
            </p:cNvSpPr>
            <p:nvPr/>
          </p:nvSpPr>
          <p:spPr bwMode="auto">
            <a:xfrm>
              <a:off x="2018" y="2296"/>
              <a:ext cx="670" cy="0"/>
            </a:xfrm>
            <a:prstGeom prst="line">
              <a:avLst/>
            </a:prstGeom>
            <a:noFill/>
            <a:ln w="444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2339" name="Line 188"/>
            <p:cNvSpPr>
              <a:spLocks noChangeShapeType="1"/>
            </p:cNvSpPr>
            <p:nvPr/>
          </p:nvSpPr>
          <p:spPr bwMode="auto">
            <a:xfrm>
              <a:off x="1847" y="2473"/>
              <a:ext cx="0" cy="480"/>
            </a:xfrm>
            <a:prstGeom prst="line">
              <a:avLst/>
            </a:prstGeom>
            <a:noFill/>
            <a:ln w="444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2340" name="Line 189"/>
            <p:cNvSpPr>
              <a:spLocks noChangeShapeType="1"/>
            </p:cNvSpPr>
            <p:nvPr/>
          </p:nvSpPr>
          <p:spPr bwMode="auto">
            <a:xfrm flipH="1">
              <a:off x="1991" y="2425"/>
              <a:ext cx="720" cy="576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2341" name="Line 190"/>
            <p:cNvSpPr>
              <a:spLocks noChangeShapeType="1"/>
            </p:cNvSpPr>
            <p:nvPr/>
          </p:nvSpPr>
          <p:spPr bwMode="auto">
            <a:xfrm>
              <a:off x="2855" y="2473"/>
              <a:ext cx="0" cy="48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2342" name="Line 191"/>
            <p:cNvSpPr>
              <a:spLocks noChangeShapeType="1"/>
            </p:cNvSpPr>
            <p:nvPr/>
          </p:nvSpPr>
          <p:spPr bwMode="auto">
            <a:xfrm>
              <a:off x="2039" y="3097"/>
              <a:ext cx="624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2343" name="Line 192"/>
            <p:cNvSpPr>
              <a:spLocks noChangeShapeType="1"/>
            </p:cNvSpPr>
            <p:nvPr/>
          </p:nvSpPr>
          <p:spPr bwMode="auto">
            <a:xfrm flipH="1" flipV="1">
              <a:off x="1927" y="3294"/>
              <a:ext cx="344" cy="245"/>
            </a:xfrm>
            <a:prstGeom prst="line">
              <a:avLst/>
            </a:prstGeom>
            <a:noFill/>
            <a:ln w="444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2344" name="Rectangle 193"/>
            <p:cNvSpPr>
              <a:spLocks noChangeArrowheads="1"/>
            </p:cNvSpPr>
            <p:nvPr/>
          </p:nvSpPr>
          <p:spPr bwMode="auto">
            <a:xfrm>
              <a:off x="2320" y="2061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bg2"/>
                  </a:solidFill>
                  <a:latin typeface="굴림" pitchFamily="50" charset="-127"/>
                </a:rPr>
                <a:t>1    </a:t>
              </a:r>
              <a:r>
                <a:rPr lang="en-US" altLang="ko-KR" sz="2000" b="1" i="0">
                  <a:solidFill>
                    <a:schemeClr val="bg2"/>
                  </a:solidFill>
                  <a:latin typeface="굴림" pitchFamily="50" charset="-127"/>
                </a:rPr>
                <a:t>  </a:t>
              </a:r>
            </a:p>
          </p:txBody>
        </p:sp>
        <p:sp>
          <p:nvSpPr>
            <p:cNvPr id="12345" name="Rectangle 194"/>
            <p:cNvSpPr>
              <a:spLocks noChangeArrowheads="1"/>
            </p:cNvSpPr>
            <p:nvPr/>
          </p:nvSpPr>
          <p:spPr bwMode="auto">
            <a:xfrm>
              <a:off x="1751" y="2617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bg2"/>
                  </a:solidFill>
                  <a:latin typeface="굴림" pitchFamily="50" charset="-127"/>
                </a:rPr>
                <a:t>3    </a:t>
              </a:r>
              <a:r>
                <a:rPr lang="en-US" altLang="ko-KR" sz="2000" b="1" i="0">
                  <a:solidFill>
                    <a:schemeClr val="bg2"/>
                  </a:solidFill>
                  <a:latin typeface="굴림" pitchFamily="50" charset="-127"/>
                </a:rPr>
                <a:t>  </a:t>
              </a:r>
            </a:p>
          </p:txBody>
        </p:sp>
        <p:sp>
          <p:nvSpPr>
            <p:cNvPr id="12346" name="Rectangle 195"/>
            <p:cNvSpPr>
              <a:spLocks noChangeArrowheads="1"/>
            </p:cNvSpPr>
            <p:nvPr/>
          </p:nvSpPr>
          <p:spPr bwMode="auto">
            <a:xfrm>
              <a:off x="1936" y="3355"/>
              <a:ext cx="208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 dirty="0">
                  <a:solidFill>
                    <a:schemeClr val="bg2"/>
                  </a:solidFill>
                  <a:latin typeface="굴림" pitchFamily="50" charset="-127"/>
                </a:rPr>
                <a:t>2   </a:t>
              </a:r>
              <a:endParaRPr lang="en-US" altLang="ko-KR" sz="2000" b="1" i="0" dirty="0">
                <a:solidFill>
                  <a:schemeClr val="bg2"/>
                </a:solidFill>
                <a:latin typeface="굴림" pitchFamily="50" charset="-127"/>
              </a:endParaRPr>
            </a:p>
          </p:txBody>
        </p:sp>
        <p:sp>
          <p:nvSpPr>
            <p:cNvPr id="12347" name="Rectangle 196"/>
            <p:cNvSpPr>
              <a:spLocks noChangeArrowheads="1"/>
            </p:cNvSpPr>
            <p:nvPr/>
          </p:nvSpPr>
          <p:spPr bwMode="auto">
            <a:xfrm>
              <a:off x="2336" y="2931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bg2"/>
                  </a:solidFill>
                  <a:latin typeface="굴림" pitchFamily="50" charset="-127"/>
                </a:rPr>
                <a:t>4    </a:t>
              </a:r>
              <a:r>
                <a:rPr lang="en-US" altLang="ko-KR" sz="2000" b="1" i="0">
                  <a:solidFill>
                    <a:schemeClr val="bg2"/>
                  </a:solidFill>
                  <a:latin typeface="굴림" pitchFamily="50" charset="-127"/>
                </a:rPr>
                <a:t>  </a:t>
              </a:r>
            </a:p>
          </p:txBody>
        </p:sp>
        <p:sp>
          <p:nvSpPr>
            <p:cNvPr id="12348" name="Rectangle 197"/>
            <p:cNvSpPr>
              <a:spLocks noChangeArrowheads="1"/>
            </p:cNvSpPr>
            <p:nvPr/>
          </p:nvSpPr>
          <p:spPr bwMode="auto">
            <a:xfrm>
              <a:off x="2971" y="2617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bg2"/>
                  </a:solidFill>
                  <a:latin typeface="굴림" pitchFamily="50" charset="-127"/>
                </a:rPr>
                <a:t>6    </a:t>
              </a:r>
              <a:r>
                <a:rPr lang="en-US" altLang="ko-KR" sz="2000" b="1" i="0">
                  <a:solidFill>
                    <a:schemeClr val="bg2"/>
                  </a:solidFill>
                  <a:latin typeface="굴림" pitchFamily="50" charset="-127"/>
                </a:rPr>
                <a:t>  </a:t>
              </a:r>
            </a:p>
          </p:txBody>
        </p:sp>
        <p:sp>
          <p:nvSpPr>
            <p:cNvPr id="12349" name="Rectangle 198"/>
            <p:cNvSpPr>
              <a:spLocks noChangeArrowheads="1"/>
            </p:cNvSpPr>
            <p:nvPr/>
          </p:nvSpPr>
          <p:spPr bwMode="auto">
            <a:xfrm>
              <a:off x="2245" y="2523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bg2"/>
                  </a:solidFill>
                  <a:latin typeface="굴림" pitchFamily="50" charset="-127"/>
                </a:rPr>
                <a:t>3  </a:t>
              </a:r>
              <a:r>
                <a:rPr lang="en-US" altLang="ko-KR" sz="2000" b="1" i="0">
                  <a:solidFill>
                    <a:schemeClr val="bg2"/>
                  </a:solidFill>
                  <a:latin typeface="굴림" pitchFamily="50" charset="-127"/>
                </a:rPr>
                <a:t>  </a:t>
              </a:r>
            </a:p>
          </p:txBody>
        </p:sp>
        <p:sp>
          <p:nvSpPr>
            <p:cNvPr id="12350" name="Line 199"/>
            <p:cNvSpPr>
              <a:spLocks noChangeShapeType="1"/>
            </p:cNvSpPr>
            <p:nvPr/>
          </p:nvSpPr>
          <p:spPr bwMode="auto">
            <a:xfrm flipV="1">
              <a:off x="2426" y="3294"/>
              <a:ext cx="318" cy="227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2351" name="Rectangle 200"/>
            <p:cNvSpPr>
              <a:spLocks noChangeArrowheads="1"/>
            </p:cNvSpPr>
            <p:nvPr/>
          </p:nvSpPr>
          <p:spPr bwMode="auto">
            <a:xfrm>
              <a:off x="2653" y="3385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bg2"/>
                  </a:solidFill>
                  <a:latin typeface="굴림" pitchFamily="50" charset="-127"/>
                </a:rPr>
                <a:t>5    </a:t>
              </a:r>
              <a:r>
                <a:rPr lang="en-US" altLang="ko-KR" sz="2000" b="1" i="0">
                  <a:solidFill>
                    <a:schemeClr val="bg2"/>
                  </a:solidFill>
                  <a:latin typeface="굴림" pitchFamily="50" charset="-127"/>
                </a:rPr>
                <a:t>  </a:t>
              </a:r>
            </a:p>
          </p:txBody>
        </p:sp>
      </p:grpSp>
      <p:sp>
        <p:nvSpPr>
          <p:cNvPr id="667849" name="Freeform 201"/>
          <p:cNvSpPr>
            <a:spLocks/>
          </p:cNvSpPr>
          <p:nvPr/>
        </p:nvSpPr>
        <p:spPr bwMode="auto">
          <a:xfrm>
            <a:off x="3702050" y="4462463"/>
            <a:ext cx="1949450" cy="1962150"/>
          </a:xfrm>
          <a:custGeom>
            <a:avLst/>
            <a:gdLst>
              <a:gd name="T0" fmla="*/ 1563687 w 1228"/>
              <a:gd name="T1" fmla="*/ 61912 h 1236"/>
              <a:gd name="T2" fmla="*/ 741362 w 1228"/>
              <a:gd name="T3" fmla="*/ 4762 h 1236"/>
              <a:gd name="T4" fmla="*/ 263525 w 1228"/>
              <a:gd name="T5" fmla="*/ 39687 h 1236"/>
              <a:gd name="T6" fmla="*/ 50800 w 1228"/>
              <a:gd name="T7" fmla="*/ 247650 h 1236"/>
              <a:gd name="T8" fmla="*/ 60325 w 1228"/>
              <a:gd name="T9" fmla="*/ 1014412 h 1236"/>
              <a:gd name="T10" fmla="*/ 412750 w 1228"/>
              <a:gd name="T11" fmla="*/ 1662113 h 1236"/>
              <a:gd name="T12" fmla="*/ 1022350 w 1228"/>
              <a:gd name="T13" fmla="*/ 1947863 h 1236"/>
              <a:gd name="T14" fmla="*/ 1327150 w 1228"/>
              <a:gd name="T15" fmla="*/ 1576387 h 1236"/>
              <a:gd name="T16" fmla="*/ 900113 w 1228"/>
              <a:gd name="T17" fmla="*/ 644525 h 1236"/>
              <a:gd name="T18" fmla="*/ 1377950 w 1228"/>
              <a:gd name="T19" fmla="*/ 590550 h 1236"/>
              <a:gd name="T20" fmla="*/ 1706563 w 1228"/>
              <a:gd name="T21" fmla="*/ 490537 h 1236"/>
              <a:gd name="T22" fmla="*/ 1925638 w 1228"/>
              <a:gd name="T23" fmla="*/ 182562 h 1236"/>
              <a:gd name="T24" fmla="*/ 1563687 w 1228"/>
              <a:gd name="T25" fmla="*/ 61912 h 12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228"/>
              <a:gd name="T40" fmla="*/ 0 h 1236"/>
              <a:gd name="T41" fmla="*/ 1228 w 1228"/>
              <a:gd name="T42" fmla="*/ 1236 h 12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228" h="1236">
                <a:moveTo>
                  <a:pt x="985" y="39"/>
                </a:moveTo>
                <a:cubicBezTo>
                  <a:pt x="860" y="21"/>
                  <a:pt x="603" y="6"/>
                  <a:pt x="467" y="3"/>
                </a:cubicBezTo>
                <a:cubicBezTo>
                  <a:pt x="330" y="1"/>
                  <a:pt x="238" y="0"/>
                  <a:pt x="166" y="25"/>
                </a:cubicBezTo>
                <a:cubicBezTo>
                  <a:pt x="93" y="51"/>
                  <a:pt x="53" y="54"/>
                  <a:pt x="32" y="156"/>
                </a:cubicBezTo>
                <a:cubicBezTo>
                  <a:pt x="11" y="258"/>
                  <a:pt x="0" y="491"/>
                  <a:pt x="38" y="639"/>
                </a:cubicBezTo>
                <a:cubicBezTo>
                  <a:pt x="76" y="787"/>
                  <a:pt x="159" y="949"/>
                  <a:pt x="260" y="1047"/>
                </a:cubicBezTo>
                <a:cubicBezTo>
                  <a:pt x="361" y="1145"/>
                  <a:pt x="548" y="1236"/>
                  <a:pt x="644" y="1227"/>
                </a:cubicBezTo>
                <a:cubicBezTo>
                  <a:pt x="740" y="1218"/>
                  <a:pt x="849" y="1130"/>
                  <a:pt x="836" y="993"/>
                </a:cubicBezTo>
                <a:cubicBezTo>
                  <a:pt x="823" y="856"/>
                  <a:pt x="562" y="509"/>
                  <a:pt x="567" y="406"/>
                </a:cubicBezTo>
                <a:cubicBezTo>
                  <a:pt x="572" y="303"/>
                  <a:pt x="784" y="388"/>
                  <a:pt x="868" y="372"/>
                </a:cubicBezTo>
                <a:cubicBezTo>
                  <a:pt x="953" y="356"/>
                  <a:pt x="1017" y="352"/>
                  <a:pt x="1075" y="309"/>
                </a:cubicBezTo>
                <a:cubicBezTo>
                  <a:pt x="1132" y="266"/>
                  <a:pt x="1228" y="160"/>
                  <a:pt x="1213" y="115"/>
                </a:cubicBezTo>
                <a:cubicBezTo>
                  <a:pt x="1198" y="69"/>
                  <a:pt x="1116" y="52"/>
                  <a:pt x="985" y="39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667850" name="Text Box 202"/>
          <p:cNvSpPr txBox="1">
            <a:spLocks noChangeArrowheads="1"/>
          </p:cNvSpPr>
          <p:nvPr/>
        </p:nvSpPr>
        <p:spPr bwMode="auto">
          <a:xfrm>
            <a:off x="3348038" y="4437063"/>
            <a:ext cx="64770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i="0">
                <a:solidFill>
                  <a:schemeClr val="bg2"/>
                </a:solidFill>
              </a:rPr>
              <a:t>Y</a:t>
            </a:r>
          </a:p>
        </p:txBody>
      </p:sp>
      <p:sp>
        <p:nvSpPr>
          <p:cNvPr id="667851" name="Line 203"/>
          <p:cNvSpPr>
            <a:spLocks noChangeShapeType="1"/>
          </p:cNvSpPr>
          <p:nvPr/>
        </p:nvSpPr>
        <p:spPr bwMode="auto">
          <a:xfrm flipH="1">
            <a:off x="5508625" y="5300663"/>
            <a:ext cx="431800" cy="0"/>
          </a:xfrm>
          <a:prstGeom prst="line">
            <a:avLst/>
          </a:prstGeom>
          <a:noFill/>
          <a:ln w="635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667853" name="Line 205"/>
          <p:cNvSpPr>
            <a:spLocks noChangeShapeType="1"/>
          </p:cNvSpPr>
          <p:nvPr/>
        </p:nvSpPr>
        <p:spPr bwMode="auto">
          <a:xfrm flipH="1">
            <a:off x="3059113" y="5300663"/>
            <a:ext cx="504825" cy="0"/>
          </a:xfrm>
          <a:prstGeom prst="line">
            <a:avLst/>
          </a:prstGeom>
          <a:noFill/>
          <a:ln w="635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>
              <a:solidFill>
                <a:schemeClr val="bg2"/>
              </a:solidFill>
            </a:endParaRPr>
          </a:p>
        </p:txBody>
      </p:sp>
      <p:grpSp>
        <p:nvGrpSpPr>
          <p:cNvPr id="7" name="Group 206"/>
          <p:cNvGrpSpPr>
            <a:grpSpLocks/>
          </p:cNvGrpSpPr>
          <p:nvPr/>
        </p:nvGrpSpPr>
        <p:grpSpPr bwMode="auto">
          <a:xfrm>
            <a:off x="1547813" y="4508500"/>
            <a:ext cx="1655762" cy="1800225"/>
            <a:chOff x="1655" y="2061"/>
            <a:chExt cx="1604" cy="1823"/>
          </a:xfrm>
        </p:grpSpPr>
        <p:sp>
          <p:nvSpPr>
            <p:cNvPr id="12314" name="Oval 207"/>
            <p:cNvSpPr>
              <a:spLocks noChangeArrowheads="1"/>
            </p:cNvSpPr>
            <p:nvPr/>
          </p:nvSpPr>
          <p:spPr bwMode="auto">
            <a:xfrm>
              <a:off x="2154" y="3501"/>
              <a:ext cx="383" cy="38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solidFill>
                    <a:schemeClr val="bg2"/>
                  </a:solidFill>
                </a:rPr>
                <a:t>  V</a:t>
              </a:r>
              <a:r>
                <a:rPr lang="en-US" altLang="ko-KR" sz="2000" b="1" baseline="-25000">
                  <a:solidFill>
                    <a:schemeClr val="bg2"/>
                  </a:solidFill>
                </a:rPr>
                <a:t>5     </a:t>
              </a:r>
            </a:p>
          </p:txBody>
        </p:sp>
        <p:sp>
          <p:nvSpPr>
            <p:cNvPr id="12315" name="Oval 208"/>
            <p:cNvSpPr>
              <a:spLocks noChangeArrowheads="1"/>
            </p:cNvSpPr>
            <p:nvPr/>
          </p:nvSpPr>
          <p:spPr bwMode="auto">
            <a:xfrm>
              <a:off x="1655" y="2953"/>
              <a:ext cx="383" cy="38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solidFill>
                    <a:schemeClr val="bg2"/>
                  </a:solidFill>
                </a:rPr>
                <a:t> V</a:t>
              </a:r>
              <a:r>
                <a:rPr lang="en-US" altLang="ko-KR" sz="2000" b="1" baseline="-25000">
                  <a:solidFill>
                    <a:schemeClr val="bg2"/>
                  </a:solidFill>
                </a:rPr>
                <a:t>3   </a:t>
              </a:r>
            </a:p>
          </p:txBody>
        </p:sp>
        <p:sp>
          <p:nvSpPr>
            <p:cNvPr id="12316" name="Oval 209"/>
            <p:cNvSpPr>
              <a:spLocks noChangeArrowheads="1"/>
            </p:cNvSpPr>
            <p:nvPr/>
          </p:nvSpPr>
          <p:spPr bwMode="auto">
            <a:xfrm>
              <a:off x="1655" y="2089"/>
              <a:ext cx="384" cy="38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 dirty="0">
                  <a:solidFill>
                    <a:schemeClr val="bg2"/>
                  </a:solidFill>
                </a:rPr>
                <a:t>   V</a:t>
              </a:r>
              <a:r>
                <a:rPr lang="en-US" altLang="ko-KR" sz="2000" b="1" baseline="-25000" dirty="0">
                  <a:solidFill>
                    <a:schemeClr val="bg2"/>
                  </a:solidFill>
                </a:rPr>
                <a:t>1      </a:t>
              </a:r>
            </a:p>
          </p:txBody>
        </p:sp>
        <p:sp>
          <p:nvSpPr>
            <p:cNvPr id="12317" name="Oval 210"/>
            <p:cNvSpPr>
              <a:spLocks noChangeArrowheads="1"/>
            </p:cNvSpPr>
            <p:nvPr/>
          </p:nvSpPr>
          <p:spPr bwMode="auto">
            <a:xfrm>
              <a:off x="2663" y="2953"/>
              <a:ext cx="383" cy="383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 dirty="0">
                  <a:solidFill>
                    <a:schemeClr val="bg2"/>
                  </a:solidFill>
                </a:rPr>
                <a:t>V</a:t>
              </a:r>
              <a:r>
                <a:rPr lang="en-US" altLang="ko-KR" sz="2000" b="1" baseline="-25000" dirty="0">
                  <a:solidFill>
                    <a:schemeClr val="bg2"/>
                  </a:solidFill>
                </a:rPr>
                <a:t>4  </a:t>
              </a:r>
              <a:endParaRPr lang="en-US" altLang="ko-KR" b="1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12318" name="Oval 211"/>
            <p:cNvSpPr>
              <a:spLocks noChangeArrowheads="1"/>
            </p:cNvSpPr>
            <p:nvPr/>
          </p:nvSpPr>
          <p:spPr bwMode="auto">
            <a:xfrm>
              <a:off x="2663" y="2089"/>
              <a:ext cx="383" cy="38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solidFill>
                    <a:schemeClr val="bg2"/>
                  </a:solidFill>
                </a:rPr>
                <a:t>  V</a:t>
              </a:r>
              <a:r>
                <a:rPr lang="en-US" altLang="ko-KR" sz="2000" b="1" baseline="-25000">
                  <a:solidFill>
                    <a:schemeClr val="bg2"/>
                  </a:solidFill>
                </a:rPr>
                <a:t>2    </a:t>
              </a:r>
            </a:p>
          </p:txBody>
        </p:sp>
        <p:sp>
          <p:nvSpPr>
            <p:cNvPr id="12319" name="Line 212"/>
            <p:cNvSpPr>
              <a:spLocks noChangeShapeType="1"/>
            </p:cNvSpPr>
            <p:nvPr/>
          </p:nvSpPr>
          <p:spPr bwMode="auto">
            <a:xfrm>
              <a:off x="2018" y="2296"/>
              <a:ext cx="670" cy="0"/>
            </a:xfrm>
            <a:prstGeom prst="line">
              <a:avLst/>
            </a:prstGeom>
            <a:noFill/>
            <a:ln w="444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2320" name="Line 213"/>
            <p:cNvSpPr>
              <a:spLocks noChangeShapeType="1"/>
            </p:cNvSpPr>
            <p:nvPr/>
          </p:nvSpPr>
          <p:spPr bwMode="auto">
            <a:xfrm>
              <a:off x="1847" y="2473"/>
              <a:ext cx="0" cy="480"/>
            </a:xfrm>
            <a:prstGeom prst="line">
              <a:avLst/>
            </a:prstGeom>
            <a:noFill/>
            <a:ln w="444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2321" name="Line 214"/>
            <p:cNvSpPr>
              <a:spLocks noChangeShapeType="1"/>
            </p:cNvSpPr>
            <p:nvPr/>
          </p:nvSpPr>
          <p:spPr bwMode="auto">
            <a:xfrm flipH="1">
              <a:off x="1991" y="2425"/>
              <a:ext cx="720" cy="576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2322" name="Line 215"/>
            <p:cNvSpPr>
              <a:spLocks noChangeShapeType="1"/>
            </p:cNvSpPr>
            <p:nvPr/>
          </p:nvSpPr>
          <p:spPr bwMode="auto">
            <a:xfrm>
              <a:off x="2855" y="2473"/>
              <a:ext cx="0" cy="48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2323" name="Line 216"/>
            <p:cNvSpPr>
              <a:spLocks noChangeShapeType="1"/>
            </p:cNvSpPr>
            <p:nvPr/>
          </p:nvSpPr>
          <p:spPr bwMode="auto">
            <a:xfrm>
              <a:off x="2039" y="3097"/>
              <a:ext cx="624" cy="0"/>
            </a:xfrm>
            <a:prstGeom prst="line">
              <a:avLst/>
            </a:prstGeom>
            <a:noFill/>
            <a:ln w="444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2324" name="Line 217"/>
            <p:cNvSpPr>
              <a:spLocks noChangeShapeType="1"/>
            </p:cNvSpPr>
            <p:nvPr/>
          </p:nvSpPr>
          <p:spPr bwMode="auto">
            <a:xfrm flipH="1" flipV="1">
              <a:off x="1927" y="3294"/>
              <a:ext cx="344" cy="245"/>
            </a:xfrm>
            <a:prstGeom prst="line">
              <a:avLst/>
            </a:prstGeom>
            <a:noFill/>
            <a:ln w="444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2325" name="Rectangle 218"/>
            <p:cNvSpPr>
              <a:spLocks noChangeArrowheads="1"/>
            </p:cNvSpPr>
            <p:nvPr/>
          </p:nvSpPr>
          <p:spPr bwMode="auto">
            <a:xfrm>
              <a:off x="2320" y="2061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bg2"/>
                  </a:solidFill>
                  <a:latin typeface="굴림" pitchFamily="50" charset="-127"/>
                </a:rPr>
                <a:t>1    </a:t>
              </a:r>
              <a:r>
                <a:rPr lang="en-US" altLang="ko-KR" sz="2000" b="1" i="0">
                  <a:solidFill>
                    <a:schemeClr val="bg2"/>
                  </a:solidFill>
                  <a:latin typeface="굴림" pitchFamily="50" charset="-127"/>
                </a:rPr>
                <a:t>  </a:t>
              </a:r>
            </a:p>
          </p:txBody>
        </p:sp>
        <p:sp>
          <p:nvSpPr>
            <p:cNvPr id="12326" name="Rectangle 219"/>
            <p:cNvSpPr>
              <a:spLocks noChangeArrowheads="1"/>
            </p:cNvSpPr>
            <p:nvPr/>
          </p:nvSpPr>
          <p:spPr bwMode="auto">
            <a:xfrm>
              <a:off x="1751" y="2617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bg2"/>
                  </a:solidFill>
                  <a:latin typeface="굴림" pitchFamily="50" charset="-127"/>
                </a:rPr>
                <a:t>3    </a:t>
              </a:r>
              <a:r>
                <a:rPr lang="en-US" altLang="ko-KR" sz="2000" b="1" i="0">
                  <a:solidFill>
                    <a:schemeClr val="bg2"/>
                  </a:solidFill>
                  <a:latin typeface="굴림" pitchFamily="50" charset="-127"/>
                </a:rPr>
                <a:t>  </a:t>
              </a:r>
            </a:p>
          </p:txBody>
        </p:sp>
        <p:sp>
          <p:nvSpPr>
            <p:cNvPr id="12327" name="Rectangle 220"/>
            <p:cNvSpPr>
              <a:spLocks noChangeArrowheads="1"/>
            </p:cNvSpPr>
            <p:nvPr/>
          </p:nvSpPr>
          <p:spPr bwMode="auto">
            <a:xfrm>
              <a:off x="1973" y="3385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bg2"/>
                  </a:solidFill>
                  <a:latin typeface="굴림" pitchFamily="50" charset="-127"/>
                </a:rPr>
                <a:t>2  </a:t>
              </a:r>
              <a:endParaRPr lang="en-US" altLang="ko-KR" sz="2000" b="1" i="0">
                <a:solidFill>
                  <a:schemeClr val="bg2"/>
                </a:solidFill>
                <a:latin typeface="굴림" pitchFamily="50" charset="-127"/>
              </a:endParaRPr>
            </a:p>
          </p:txBody>
        </p:sp>
        <p:sp>
          <p:nvSpPr>
            <p:cNvPr id="12328" name="Rectangle 221"/>
            <p:cNvSpPr>
              <a:spLocks noChangeArrowheads="1"/>
            </p:cNvSpPr>
            <p:nvPr/>
          </p:nvSpPr>
          <p:spPr bwMode="auto">
            <a:xfrm>
              <a:off x="2336" y="2931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bg2"/>
                  </a:solidFill>
                  <a:latin typeface="굴림" pitchFamily="50" charset="-127"/>
                </a:rPr>
                <a:t>4    </a:t>
              </a:r>
              <a:r>
                <a:rPr lang="en-US" altLang="ko-KR" sz="2000" b="1" i="0">
                  <a:solidFill>
                    <a:schemeClr val="bg2"/>
                  </a:solidFill>
                  <a:latin typeface="굴림" pitchFamily="50" charset="-127"/>
                </a:rPr>
                <a:t>  </a:t>
              </a:r>
            </a:p>
          </p:txBody>
        </p:sp>
        <p:sp>
          <p:nvSpPr>
            <p:cNvPr id="12329" name="Rectangle 222"/>
            <p:cNvSpPr>
              <a:spLocks noChangeArrowheads="1"/>
            </p:cNvSpPr>
            <p:nvPr/>
          </p:nvSpPr>
          <p:spPr bwMode="auto">
            <a:xfrm>
              <a:off x="2971" y="2617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bg2"/>
                  </a:solidFill>
                  <a:latin typeface="굴림" pitchFamily="50" charset="-127"/>
                </a:rPr>
                <a:t>6    </a:t>
              </a:r>
              <a:r>
                <a:rPr lang="en-US" altLang="ko-KR" sz="2000" b="1" i="0">
                  <a:solidFill>
                    <a:schemeClr val="bg2"/>
                  </a:solidFill>
                  <a:latin typeface="굴림" pitchFamily="50" charset="-127"/>
                </a:rPr>
                <a:t>  </a:t>
              </a:r>
            </a:p>
          </p:txBody>
        </p:sp>
        <p:sp>
          <p:nvSpPr>
            <p:cNvPr id="12330" name="Rectangle 223"/>
            <p:cNvSpPr>
              <a:spLocks noChangeArrowheads="1"/>
            </p:cNvSpPr>
            <p:nvPr/>
          </p:nvSpPr>
          <p:spPr bwMode="auto">
            <a:xfrm>
              <a:off x="2245" y="2523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bg2"/>
                  </a:solidFill>
                  <a:latin typeface="굴림" pitchFamily="50" charset="-127"/>
                </a:rPr>
                <a:t>3  </a:t>
              </a:r>
              <a:r>
                <a:rPr lang="en-US" altLang="ko-KR" sz="2000" b="1" i="0">
                  <a:solidFill>
                    <a:schemeClr val="bg2"/>
                  </a:solidFill>
                  <a:latin typeface="굴림" pitchFamily="50" charset="-127"/>
                </a:rPr>
                <a:t>  </a:t>
              </a:r>
            </a:p>
          </p:txBody>
        </p:sp>
        <p:sp>
          <p:nvSpPr>
            <p:cNvPr id="12331" name="Line 224"/>
            <p:cNvSpPr>
              <a:spLocks noChangeShapeType="1"/>
            </p:cNvSpPr>
            <p:nvPr/>
          </p:nvSpPr>
          <p:spPr bwMode="auto">
            <a:xfrm flipV="1">
              <a:off x="2426" y="3294"/>
              <a:ext cx="318" cy="227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2332" name="Rectangle 225"/>
            <p:cNvSpPr>
              <a:spLocks noChangeArrowheads="1"/>
            </p:cNvSpPr>
            <p:nvPr/>
          </p:nvSpPr>
          <p:spPr bwMode="auto">
            <a:xfrm>
              <a:off x="2653" y="3385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bg2"/>
                  </a:solidFill>
                  <a:latin typeface="굴림" pitchFamily="50" charset="-127"/>
                </a:rPr>
                <a:t>5    </a:t>
              </a:r>
              <a:r>
                <a:rPr lang="en-US" altLang="ko-KR" sz="2000" b="1" i="0">
                  <a:solidFill>
                    <a:schemeClr val="bg2"/>
                  </a:solidFill>
                  <a:latin typeface="굴림" pitchFamily="50" charset="-127"/>
                </a:rPr>
                <a:t>  </a:t>
              </a:r>
            </a:p>
          </p:txBody>
        </p:sp>
      </p:grpSp>
      <p:sp>
        <p:nvSpPr>
          <p:cNvPr id="667874" name="Freeform 226"/>
          <p:cNvSpPr>
            <a:spLocks/>
          </p:cNvSpPr>
          <p:nvPr/>
        </p:nvSpPr>
        <p:spPr bwMode="auto">
          <a:xfrm>
            <a:off x="1336675" y="4462463"/>
            <a:ext cx="1955800" cy="1990725"/>
          </a:xfrm>
          <a:custGeom>
            <a:avLst/>
            <a:gdLst>
              <a:gd name="T0" fmla="*/ 1554162 w 1232"/>
              <a:gd name="T1" fmla="*/ 84206 h 922"/>
              <a:gd name="T2" fmla="*/ 731837 w 1232"/>
              <a:gd name="T3" fmla="*/ 6477 h 922"/>
              <a:gd name="T4" fmla="*/ 254000 w 1232"/>
              <a:gd name="T5" fmla="*/ 53978 h 922"/>
              <a:gd name="T6" fmla="*/ 41275 w 1232"/>
              <a:gd name="T7" fmla="*/ 336826 h 922"/>
              <a:gd name="T8" fmla="*/ 6350 w 1232"/>
              <a:gd name="T9" fmla="*/ 453419 h 922"/>
              <a:gd name="T10" fmla="*/ 46037 w 1232"/>
              <a:gd name="T11" fmla="*/ 1509237 h 922"/>
              <a:gd name="T12" fmla="*/ 206375 w 1232"/>
              <a:gd name="T13" fmla="*/ 1910837 h 922"/>
              <a:gd name="T14" fmla="*/ 635000 w 1232"/>
              <a:gd name="T15" fmla="*/ 1988566 h 922"/>
              <a:gd name="T16" fmla="*/ 1473200 w 1232"/>
              <a:gd name="T17" fmla="*/ 1897882 h 922"/>
              <a:gd name="T18" fmla="*/ 1758950 w 1232"/>
              <a:gd name="T19" fmla="*/ 1664695 h 922"/>
              <a:gd name="T20" fmla="*/ 1797050 w 1232"/>
              <a:gd name="T21" fmla="*/ 874451 h 922"/>
              <a:gd name="T22" fmla="*/ 1916113 w 1232"/>
              <a:gd name="T23" fmla="*/ 248301 h 922"/>
              <a:gd name="T24" fmla="*/ 1554162 w 1232"/>
              <a:gd name="T25" fmla="*/ 84206 h 92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232"/>
              <a:gd name="T40" fmla="*/ 0 h 922"/>
              <a:gd name="T41" fmla="*/ 1232 w 1232"/>
              <a:gd name="T42" fmla="*/ 922 h 92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232" h="922">
                <a:moveTo>
                  <a:pt x="979" y="39"/>
                </a:moveTo>
                <a:cubicBezTo>
                  <a:pt x="854" y="21"/>
                  <a:pt x="597" y="6"/>
                  <a:pt x="461" y="3"/>
                </a:cubicBezTo>
                <a:cubicBezTo>
                  <a:pt x="324" y="1"/>
                  <a:pt x="232" y="0"/>
                  <a:pt x="160" y="25"/>
                </a:cubicBezTo>
                <a:cubicBezTo>
                  <a:pt x="87" y="51"/>
                  <a:pt x="52" y="126"/>
                  <a:pt x="26" y="156"/>
                </a:cubicBezTo>
                <a:cubicBezTo>
                  <a:pt x="0" y="187"/>
                  <a:pt x="4" y="120"/>
                  <a:pt x="4" y="210"/>
                </a:cubicBezTo>
                <a:cubicBezTo>
                  <a:pt x="4" y="300"/>
                  <a:pt x="8" y="587"/>
                  <a:pt x="29" y="699"/>
                </a:cubicBezTo>
                <a:cubicBezTo>
                  <a:pt x="50" y="811"/>
                  <a:pt x="68" y="848"/>
                  <a:pt x="130" y="885"/>
                </a:cubicBezTo>
                <a:cubicBezTo>
                  <a:pt x="192" y="922"/>
                  <a:pt x="267" y="922"/>
                  <a:pt x="400" y="921"/>
                </a:cubicBezTo>
                <a:cubicBezTo>
                  <a:pt x="533" y="920"/>
                  <a:pt x="810" y="904"/>
                  <a:pt x="928" y="879"/>
                </a:cubicBezTo>
                <a:cubicBezTo>
                  <a:pt x="1046" y="854"/>
                  <a:pt x="1074" y="850"/>
                  <a:pt x="1108" y="771"/>
                </a:cubicBezTo>
                <a:cubicBezTo>
                  <a:pt x="1142" y="692"/>
                  <a:pt x="1116" y="514"/>
                  <a:pt x="1132" y="405"/>
                </a:cubicBezTo>
                <a:cubicBezTo>
                  <a:pt x="1148" y="296"/>
                  <a:pt x="1232" y="176"/>
                  <a:pt x="1207" y="115"/>
                </a:cubicBezTo>
                <a:cubicBezTo>
                  <a:pt x="1182" y="54"/>
                  <a:pt x="1110" y="52"/>
                  <a:pt x="979" y="39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667875" name="Line 227"/>
          <p:cNvSpPr>
            <a:spLocks noChangeShapeType="1"/>
          </p:cNvSpPr>
          <p:nvPr/>
        </p:nvSpPr>
        <p:spPr bwMode="auto">
          <a:xfrm>
            <a:off x="7885113" y="3860800"/>
            <a:ext cx="0" cy="504825"/>
          </a:xfrm>
          <a:prstGeom prst="line">
            <a:avLst/>
          </a:prstGeom>
          <a:noFill/>
          <a:ln w="635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667876" name="Text Box 228"/>
          <p:cNvSpPr txBox="1">
            <a:spLocks noChangeArrowheads="1"/>
          </p:cNvSpPr>
          <p:nvPr/>
        </p:nvSpPr>
        <p:spPr bwMode="auto">
          <a:xfrm>
            <a:off x="971550" y="4437063"/>
            <a:ext cx="64770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i="0">
                <a:solidFill>
                  <a:schemeClr val="bg2"/>
                </a:solidFill>
              </a:rPr>
              <a:t>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7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677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677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6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677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677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67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67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678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667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678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678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667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678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678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50" grpId="0" build="p" autoUpdateAnimBg="0"/>
      <p:bldP spid="667741" grpId="0" animBg="1"/>
      <p:bldP spid="667762" grpId="0" animBg="1"/>
      <p:bldP spid="667763" grpId="0"/>
      <p:bldP spid="667764" grpId="0" animBg="1"/>
      <p:bldP spid="667785" grpId="0" animBg="1"/>
      <p:bldP spid="667786" grpId="0"/>
      <p:bldP spid="667827" grpId="0" animBg="1"/>
      <p:bldP spid="667828" grpId="0"/>
      <p:bldP spid="667849" grpId="0" animBg="1"/>
      <p:bldP spid="667850" grpId="0"/>
      <p:bldP spid="667851" grpId="0" animBg="1"/>
      <p:bldP spid="667853" grpId="0" animBg="1"/>
      <p:bldP spid="667874" grpId="0" animBg="1"/>
      <p:bldP spid="667875" grpId="0" animBg="1"/>
      <p:bldP spid="66787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8CAF4F7-31D5-48A4-8099-EEC896071CD0}" type="slidenum">
              <a:rPr lang="en-US" altLang="ko-KR" smtClean="0"/>
              <a:pPr/>
              <a:t>11</a:t>
            </a:fld>
            <a:endParaRPr lang="en-US" altLang="ko-KR" smtClean="0"/>
          </a:p>
        </p:txBody>
      </p:sp>
      <p:sp>
        <p:nvSpPr>
          <p:cNvPr id="67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696200" cy="533400"/>
          </a:xfrm>
          <a:noFill/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mtClean="0">
                <a:effectLst/>
              </a:rPr>
              <a:t>4.1.1 Prim’s Algorithm </a:t>
            </a:r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4.1 Minimum Spanning Trees</a:t>
            </a:r>
          </a:p>
        </p:txBody>
      </p:sp>
      <p:sp>
        <p:nvSpPr>
          <p:cNvPr id="671884" name="Rectangle 140"/>
          <p:cNvSpPr>
            <a:spLocks noChangeArrowheads="1"/>
          </p:cNvSpPr>
          <p:nvPr/>
        </p:nvSpPr>
        <p:spPr bwMode="auto">
          <a:xfrm>
            <a:off x="971550" y="2390775"/>
            <a:ext cx="7704138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- To find the nearest vertex from Y, we use the following arrays:</a:t>
            </a:r>
          </a:p>
        </p:txBody>
      </p:sp>
      <p:sp>
        <p:nvSpPr>
          <p:cNvPr id="671885" name="Rectangle 141"/>
          <p:cNvSpPr>
            <a:spLocks noChangeArrowheads="1"/>
          </p:cNvSpPr>
          <p:nvPr/>
        </p:nvSpPr>
        <p:spPr bwMode="auto">
          <a:xfrm>
            <a:off x="1568450" y="3213100"/>
            <a:ext cx="437515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20000"/>
              </a:spcBef>
            </a:pPr>
            <a:r>
              <a:rPr lang="en-US" altLang="ko-KR">
                <a:solidFill>
                  <a:schemeClr val="bg2"/>
                </a:solidFill>
                <a:sym typeface="Wingdings" pitchFamily="2" charset="2"/>
              </a:rPr>
              <a:t>W</a:t>
            </a: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[</a:t>
            </a:r>
            <a:r>
              <a:rPr lang="en-US" altLang="ko-KR">
                <a:solidFill>
                  <a:schemeClr val="bg2"/>
                </a:solidFill>
                <a:sym typeface="Wingdings" pitchFamily="2" charset="2"/>
              </a:rPr>
              <a:t>i</a:t>
            </a: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][</a:t>
            </a:r>
            <a:r>
              <a:rPr lang="en-US" altLang="ko-KR">
                <a:solidFill>
                  <a:schemeClr val="bg2"/>
                </a:solidFill>
                <a:sym typeface="Wingdings" pitchFamily="2" charset="2"/>
              </a:rPr>
              <a:t>j</a:t>
            </a: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] : Weight table (symmetric)</a:t>
            </a:r>
          </a:p>
        </p:txBody>
      </p:sp>
      <p:sp>
        <p:nvSpPr>
          <p:cNvPr id="671886" name="Rectangle 142"/>
          <p:cNvSpPr>
            <a:spLocks noChangeArrowheads="1"/>
          </p:cNvSpPr>
          <p:nvPr/>
        </p:nvSpPr>
        <p:spPr bwMode="auto">
          <a:xfrm>
            <a:off x="1570038" y="3619500"/>
            <a:ext cx="6162675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20000"/>
              </a:spcBef>
            </a:pPr>
            <a:r>
              <a:rPr lang="en-US" altLang="ko-KR">
                <a:solidFill>
                  <a:schemeClr val="bg2"/>
                </a:solidFill>
                <a:sym typeface="Wingdings" pitchFamily="2" charset="2"/>
              </a:rPr>
              <a:t>nearest</a:t>
            </a: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[</a:t>
            </a:r>
            <a:r>
              <a:rPr lang="en-US" altLang="ko-KR">
                <a:solidFill>
                  <a:schemeClr val="bg2"/>
                </a:solidFill>
                <a:sym typeface="Wingdings" pitchFamily="2" charset="2"/>
              </a:rPr>
              <a:t>i</a:t>
            </a: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] = index of the vertex in Y nearest to </a:t>
            </a:r>
            <a:r>
              <a:rPr lang="en-US" altLang="ko-KR">
                <a:solidFill>
                  <a:schemeClr val="bg2"/>
                </a:solidFill>
              </a:rPr>
              <a:t>V</a:t>
            </a:r>
            <a:r>
              <a:rPr lang="en-US" altLang="ko-KR" baseline="-25000">
                <a:solidFill>
                  <a:schemeClr val="bg2"/>
                </a:solidFill>
              </a:rPr>
              <a:t>i</a:t>
            </a:r>
          </a:p>
        </p:txBody>
      </p:sp>
      <p:sp>
        <p:nvSpPr>
          <p:cNvPr id="671887" name="Rectangle 143"/>
          <p:cNvSpPr>
            <a:spLocks noChangeArrowheads="1"/>
          </p:cNvSpPr>
          <p:nvPr/>
        </p:nvSpPr>
        <p:spPr bwMode="auto">
          <a:xfrm>
            <a:off x="1547813" y="4005263"/>
            <a:ext cx="655320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>
                <a:solidFill>
                  <a:schemeClr val="bg2"/>
                </a:solidFill>
                <a:sym typeface="Wingdings" pitchFamily="2" charset="2"/>
              </a:rPr>
              <a:t>distance</a:t>
            </a: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[</a:t>
            </a:r>
            <a:r>
              <a:rPr lang="en-US" altLang="ko-KR">
                <a:solidFill>
                  <a:schemeClr val="bg2"/>
                </a:solidFill>
                <a:sym typeface="Wingdings" pitchFamily="2" charset="2"/>
              </a:rPr>
              <a:t>i</a:t>
            </a: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] = weight on edge between </a:t>
            </a:r>
            <a:r>
              <a:rPr lang="en-US" altLang="ko-KR">
                <a:solidFill>
                  <a:schemeClr val="bg2"/>
                </a:solidFill>
              </a:rPr>
              <a:t>V</a:t>
            </a:r>
            <a:r>
              <a:rPr lang="en-US" altLang="ko-KR" baseline="-25000">
                <a:solidFill>
                  <a:schemeClr val="bg2"/>
                </a:solidFill>
              </a:rPr>
              <a:t>i</a:t>
            </a:r>
            <a:r>
              <a:rPr lang="en-US" altLang="ko-KR">
                <a:solidFill>
                  <a:schemeClr val="bg2"/>
                </a:solidFill>
              </a:rPr>
              <a:t> </a:t>
            </a: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 and the</a:t>
            </a:r>
          </a:p>
          <a:p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	          vertex indexed by nearest[i]</a:t>
            </a:r>
            <a:endParaRPr lang="en-US" altLang="ko-KR" sz="2000" i="0">
              <a:solidFill>
                <a:schemeClr val="bg2"/>
              </a:solidFill>
              <a:latin typeface="굴림" pitchFamily="50" charset="-127"/>
              <a:sym typeface="Wingdings" pitchFamily="2" charset="2"/>
            </a:endParaRPr>
          </a:p>
        </p:txBody>
      </p:sp>
      <p:sp>
        <p:nvSpPr>
          <p:cNvPr id="671888" name="Rectangle 144"/>
          <p:cNvSpPr>
            <a:spLocks noChangeArrowheads="1"/>
          </p:cNvSpPr>
          <p:nvPr/>
        </p:nvSpPr>
        <p:spPr bwMode="auto">
          <a:xfrm>
            <a:off x="971550" y="4767263"/>
            <a:ext cx="7704138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- nearest[i] is initialized to 1</a:t>
            </a:r>
          </a:p>
        </p:txBody>
      </p:sp>
      <p:sp>
        <p:nvSpPr>
          <p:cNvPr id="671889" name="Rectangle 145"/>
          <p:cNvSpPr>
            <a:spLocks noChangeArrowheads="1"/>
          </p:cNvSpPr>
          <p:nvPr/>
        </p:nvSpPr>
        <p:spPr bwMode="auto">
          <a:xfrm>
            <a:off x="971550" y="5157788"/>
            <a:ext cx="7704138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- distance[i] is initialized to </a:t>
            </a:r>
            <a:r>
              <a:rPr lang="en-US" altLang="ko-KR">
                <a:solidFill>
                  <a:schemeClr val="bg2"/>
                </a:solidFill>
                <a:sym typeface="Wingdings" pitchFamily="2" charset="2"/>
              </a:rPr>
              <a:t>W</a:t>
            </a: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[</a:t>
            </a:r>
            <a:r>
              <a:rPr lang="en-US" altLang="ko-KR">
                <a:solidFill>
                  <a:schemeClr val="bg2"/>
                </a:solidFill>
                <a:sym typeface="Wingdings" pitchFamily="2" charset="2"/>
              </a:rPr>
              <a:t>1</a:t>
            </a: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][</a:t>
            </a:r>
            <a:r>
              <a:rPr lang="en-US" altLang="ko-KR">
                <a:solidFill>
                  <a:schemeClr val="bg2"/>
                </a:solidFill>
                <a:sym typeface="Wingdings" pitchFamily="2" charset="2"/>
              </a:rPr>
              <a:t>i</a:t>
            </a: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]</a:t>
            </a:r>
          </a:p>
        </p:txBody>
      </p:sp>
      <p:sp>
        <p:nvSpPr>
          <p:cNvPr id="671890" name="Rectangle 146"/>
          <p:cNvSpPr>
            <a:spLocks noChangeArrowheads="1"/>
          </p:cNvSpPr>
          <p:nvPr/>
        </p:nvSpPr>
        <p:spPr bwMode="auto">
          <a:xfrm>
            <a:off x="971550" y="5562600"/>
            <a:ext cx="784860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- as vertices are added to Y, two arrays are updated to reference the new vertex in Y nearest to each vertex outside Y</a:t>
            </a:r>
            <a:endParaRPr lang="en-US" altLang="ko-KR" sz="1800" baseline="-25000">
              <a:solidFill>
                <a:schemeClr val="bg2"/>
              </a:solidFill>
              <a:latin typeface="굴림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71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71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71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71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71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71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71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1746" grpId="0" build="p" autoUpdateAnimBg="0"/>
      <p:bldP spid="671884" grpId="0"/>
      <p:bldP spid="671885" grpId="0"/>
      <p:bldP spid="671886" grpId="0"/>
      <p:bldP spid="671887" grpId="0"/>
      <p:bldP spid="671888" grpId="0"/>
      <p:bldP spid="671889" grpId="0"/>
      <p:bldP spid="67189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9CF0BC3-FFE1-4E62-B16F-9B66F2C6BC0D}" type="slidenum">
              <a:rPr lang="en-US" altLang="ko-KR" smtClean="0"/>
              <a:pPr/>
              <a:t>12</a:t>
            </a:fld>
            <a:endParaRPr lang="en-US" altLang="ko-KR" smtClean="0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4643438" y="2565400"/>
            <a:ext cx="4968875" cy="3959225"/>
            <a:chOff x="3168" y="1344"/>
            <a:chExt cx="2880" cy="2544"/>
          </a:xfrm>
        </p:grpSpPr>
        <p:sp>
          <p:nvSpPr>
            <p:cNvPr id="14355" name="Rectangle 19"/>
            <p:cNvSpPr>
              <a:spLocks noChangeArrowheads="1"/>
            </p:cNvSpPr>
            <p:nvPr/>
          </p:nvSpPr>
          <p:spPr bwMode="auto">
            <a:xfrm>
              <a:off x="3168" y="1344"/>
              <a:ext cx="2496" cy="25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bg1"/>
                  </a:solidFill>
                  <a:latin typeface="Verdana" pitchFamily="34" charset="0"/>
                </a:rPr>
                <a:t> </a:t>
              </a:r>
            </a:p>
            <a:p>
              <a:pPr eaLnBrk="1" latinLnBrk="1" hangingPunct="1">
                <a:spcBef>
                  <a:spcPct val="20000"/>
                </a:spcBef>
              </a:pPr>
              <a:endParaRPr lang="en-US" altLang="ko-KR" sz="1800" b="1" i="0">
                <a:solidFill>
                  <a:schemeClr val="bg1"/>
                </a:solidFill>
                <a:latin typeface="Verdana" pitchFamily="34" charset="0"/>
              </a:endParaRPr>
            </a:p>
            <a:p>
              <a:pPr eaLnBrk="1" latinLnBrk="1" hangingPunct="1">
                <a:spcBef>
                  <a:spcPct val="20000"/>
                </a:spcBef>
              </a:pPr>
              <a:endParaRPr lang="en-US" altLang="ko-KR" sz="1800" i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  <p:sp>
          <p:nvSpPr>
            <p:cNvPr id="14356" name="Rectangle 20"/>
            <p:cNvSpPr>
              <a:spLocks noChangeArrowheads="1"/>
            </p:cNvSpPr>
            <p:nvPr/>
          </p:nvSpPr>
          <p:spPr bwMode="auto">
            <a:xfrm>
              <a:off x="3168" y="1392"/>
              <a:ext cx="2880" cy="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lnSpc>
                  <a:spcPct val="80000"/>
                </a:lnSpc>
                <a:spcBef>
                  <a:spcPct val="50000"/>
                </a:spcBef>
              </a:pPr>
              <a:endParaRPr lang="ko-KR" altLang="ko-KR" sz="1800" i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</p:grpSp>
      <p:sp>
        <p:nvSpPr>
          <p:cNvPr id="67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696200" cy="533400"/>
          </a:xfrm>
          <a:noFill/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mtClean="0">
                <a:effectLst/>
              </a:rPr>
              <a:t>4.1.1 Prim’s Algorithm </a:t>
            </a:r>
          </a:p>
        </p:txBody>
      </p:sp>
      <p:sp>
        <p:nvSpPr>
          <p:cNvPr id="6737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4.1 Minimum Spanning Trees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95288" y="2492375"/>
            <a:ext cx="4464050" cy="4103688"/>
            <a:chOff x="3168" y="1344"/>
            <a:chExt cx="2880" cy="2544"/>
          </a:xfrm>
        </p:grpSpPr>
        <p:sp>
          <p:nvSpPr>
            <p:cNvPr id="14353" name="Rectangle 13"/>
            <p:cNvSpPr>
              <a:spLocks noChangeArrowheads="1"/>
            </p:cNvSpPr>
            <p:nvPr/>
          </p:nvSpPr>
          <p:spPr bwMode="auto">
            <a:xfrm>
              <a:off x="3168" y="1344"/>
              <a:ext cx="2496" cy="25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bg1"/>
                  </a:solidFill>
                  <a:latin typeface="Verdana" pitchFamily="34" charset="0"/>
                </a:rPr>
                <a:t> </a:t>
              </a:r>
            </a:p>
            <a:p>
              <a:pPr eaLnBrk="1" latinLnBrk="1" hangingPunct="1">
                <a:spcBef>
                  <a:spcPct val="20000"/>
                </a:spcBef>
              </a:pPr>
              <a:endParaRPr lang="en-US" altLang="ko-KR" sz="1800" b="1" i="0">
                <a:solidFill>
                  <a:schemeClr val="bg1"/>
                </a:solidFill>
                <a:latin typeface="Verdana" pitchFamily="34" charset="0"/>
              </a:endParaRPr>
            </a:p>
            <a:p>
              <a:pPr eaLnBrk="1" latinLnBrk="1" hangingPunct="1">
                <a:spcBef>
                  <a:spcPct val="20000"/>
                </a:spcBef>
              </a:pPr>
              <a:endParaRPr lang="en-US" altLang="ko-KR" sz="1800" i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  <p:sp>
          <p:nvSpPr>
            <p:cNvPr id="14354" name="Rectangle 14"/>
            <p:cNvSpPr>
              <a:spLocks noChangeArrowheads="1"/>
            </p:cNvSpPr>
            <p:nvPr/>
          </p:nvSpPr>
          <p:spPr bwMode="auto">
            <a:xfrm>
              <a:off x="3168" y="1392"/>
              <a:ext cx="2880" cy="19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lnSpc>
                  <a:spcPct val="80000"/>
                </a:lnSpc>
                <a:spcBef>
                  <a:spcPct val="50000"/>
                </a:spcBef>
              </a:pPr>
              <a:endParaRPr lang="ko-KR" altLang="ko-KR" sz="1800" i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</p:grpSp>
      <p:sp>
        <p:nvSpPr>
          <p:cNvPr id="673803" name="Rectangle 11"/>
          <p:cNvSpPr>
            <a:spLocks noChangeArrowheads="1"/>
          </p:cNvSpPr>
          <p:nvPr/>
        </p:nvSpPr>
        <p:spPr bwMode="auto">
          <a:xfrm>
            <a:off x="395288" y="2420938"/>
            <a:ext cx="3960812" cy="42481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 i="0">
                <a:solidFill>
                  <a:schemeClr val="bg2"/>
                </a:solidFill>
                <a:latin typeface="Arial" charset="0"/>
                <a:sym typeface="Wingdings" pitchFamily="2" charset="2"/>
              </a:rPr>
              <a:t>public static set_of_edges prim(</a:t>
            </a:r>
          </a:p>
          <a:p>
            <a:r>
              <a:rPr lang="en-US" altLang="ko-KR" sz="1600" i="0">
                <a:solidFill>
                  <a:schemeClr val="bg2"/>
                </a:solidFill>
                <a:latin typeface="Arial" charset="0"/>
                <a:sym typeface="Wingdings" pitchFamily="2" charset="2"/>
              </a:rPr>
              <a:t>                int n, const number W[][]) </a:t>
            </a:r>
          </a:p>
          <a:p>
            <a:r>
              <a:rPr lang="en-US" altLang="ko-KR" sz="1600" i="0">
                <a:solidFill>
                  <a:schemeClr val="bg2"/>
                </a:solidFill>
                <a:latin typeface="Arial" charset="0"/>
                <a:sym typeface="Wingdings" pitchFamily="2" charset="2"/>
              </a:rPr>
              <a:t>{</a:t>
            </a:r>
          </a:p>
          <a:p>
            <a:r>
              <a:rPr lang="en-US" altLang="ko-KR" sz="1600" i="0">
                <a:solidFill>
                  <a:schemeClr val="bg2"/>
                </a:solidFill>
                <a:latin typeface="Arial" charset="0"/>
                <a:sym typeface="Wingdings" pitchFamily="2" charset="2"/>
              </a:rPr>
              <a:t>   index i, vnear;</a:t>
            </a:r>
          </a:p>
          <a:p>
            <a:r>
              <a:rPr lang="en-US" altLang="ko-KR" sz="1600" i="0">
                <a:solidFill>
                  <a:schemeClr val="bg2"/>
                </a:solidFill>
                <a:latin typeface="Arial" charset="0"/>
                <a:sym typeface="Wingdings" pitchFamily="2" charset="2"/>
              </a:rPr>
              <a:t>   index [ ] nearest = new index[2..n] ;</a:t>
            </a:r>
          </a:p>
          <a:p>
            <a:r>
              <a:rPr lang="en-US" altLang="ko-KR" sz="1600" i="0">
                <a:solidFill>
                  <a:schemeClr val="bg2"/>
                </a:solidFill>
                <a:latin typeface="Arial" charset="0"/>
                <a:sym typeface="Wingdings" pitchFamily="2" charset="2"/>
              </a:rPr>
              <a:t>   number min;</a:t>
            </a:r>
          </a:p>
          <a:p>
            <a:r>
              <a:rPr lang="en-US" altLang="ko-KR" sz="1600" i="0">
                <a:solidFill>
                  <a:schemeClr val="bg2"/>
                </a:solidFill>
                <a:latin typeface="Arial" charset="0"/>
                <a:sym typeface="Wingdings" pitchFamily="2" charset="2"/>
              </a:rPr>
              <a:t>   number[ ] distance = new number[2..n] ;</a:t>
            </a:r>
          </a:p>
          <a:p>
            <a:r>
              <a:rPr lang="en-US" altLang="ko-KR" sz="1600" i="0">
                <a:solidFill>
                  <a:schemeClr val="bg2"/>
                </a:solidFill>
                <a:latin typeface="Arial" charset="0"/>
                <a:sym typeface="Wingdings" pitchFamily="2" charset="2"/>
              </a:rPr>
              <a:t>   edge e;</a:t>
            </a:r>
          </a:p>
          <a:p>
            <a:r>
              <a:rPr lang="en-US" altLang="ko-KR" sz="1600" i="0">
                <a:solidFill>
                  <a:schemeClr val="bg2"/>
                </a:solidFill>
                <a:latin typeface="Arial" charset="0"/>
                <a:sym typeface="Wingdings" pitchFamily="2" charset="2"/>
              </a:rPr>
              <a:t>   set_of_edges  F = </a:t>
            </a:r>
            <a:r>
              <a:rPr lang="en-US" altLang="ko-KR" sz="1600" i="0">
                <a:solidFill>
                  <a:schemeClr val="bg2"/>
                </a:solidFill>
                <a:latin typeface="Arial" charset="0"/>
                <a:sym typeface="Symbol" pitchFamily="18" charset="2"/>
              </a:rPr>
              <a:t>Ø</a:t>
            </a:r>
            <a:r>
              <a:rPr lang="en-US" altLang="ko-KR" sz="1600" i="0">
                <a:solidFill>
                  <a:schemeClr val="bg2"/>
                </a:solidFill>
                <a:latin typeface="Arial" charset="0"/>
                <a:sym typeface="Wingdings" pitchFamily="2" charset="2"/>
              </a:rPr>
              <a:t>;</a:t>
            </a:r>
          </a:p>
          <a:p>
            <a:endParaRPr lang="en-US" altLang="ko-KR" sz="1600" i="0">
              <a:solidFill>
                <a:schemeClr val="bg2"/>
              </a:solidFill>
              <a:latin typeface="Arial" charset="0"/>
              <a:sym typeface="Wingdings" pitchFamily="2" charset="2"/>
            </a:endParaRPr>
          </a:p>
          <a:p>
            <a:r>
              <a:rPr lang="en-US" altLang="ko-KR" sz="1600" i="0">
                <a:solidFill>
                  <a:schemeClr val="bg2"/>
                </a:solidFill>
                <a:latin typeface="Arial" charset="0"/>
                <a:sym typeface="Symbol" pitchFamily="18" charset="2"/>
              </a:rPr>
              <a:t>   for (i=2; i&lt;=n; i++)  { </a:t>
            </a:r>
          </a:p>
          <a:p>
            <a:r>
              <a:rPr lang="en-US" altLang="ko-KR" sz="1600" i="0">
                <a:solidFill>
                  <a:schemeClr val="bg2"/>
                </a:solidFill>
                <a:latin typeface="Arial" charset="0"/>
                <a:sym typeface="Symbol" pitchFamily="18" charset="2"/>
              </a:rPr>
              <a:t>        nearest[i]= 1; 	</a:t>
            </a:r>
          </a:p>
          <a:p>
            <a:r>
              <a:rPr lang="en-US" altLang="ko-KR" sz="1600" i="0">
                <a:solidFill>
                  <a:schemeClr val="bg2"/>
                </a:solidFill>
                <a:latin typeface="Arial" charset="0"/>
                <a:sym typeface="Symbol" pitchFamily="18" charset="2"/>
              </a:rPr>
              <a:t>        distance[i] = W[1][i];</a:t>
            </a:r>
          </a:p>
          <a:p>
            <a:r>
              <a:rPr lang="en-US" altLang="ko-KR" sz="1600" i="0">
                <a:solidFill>
                  <a:schemeClr val="bg2"/>
                </a:solidFill>
                <a:latin typeface="Arial" charset="0"/>
                <a:sym typeface="Symbol" pitchFamily="18" charset="2"/>
              </a:rPr>
              <a:t>   }</a:t>
            </a:r>
          </a:p>
          <a:p>
            <a:r>
              <a:rPr lang="en-US" altLang="ko-KR" sz="1600" i="0">
                <a:solidFill>
                  <a:schemeClr val="bg2"/>
                </a:solidFill>
                <a:latin typeface="Arial" charset="0"/>
                <a:sym typeface="Symbol" pitchFamily="18" charset="2"/>
              </a:rPr>
              <a:t>   repeat( n-1 times ) {       }</a:t>
            </a:r>
          </a:p>
          <a:p>
            <a:r>
              <a:rPr lang="en-US" altLang="ko-KR" sz="1600" i="0">
                <a:solidFill>
                  <a:schemeClr val="bg2"/>
                </a:solidFill>
                <a:latin typeface="Arial" charset="0"/>
                <a:sym typeface="Symbol" pitchFamily="18" charset="2"/>
              </a:rPr>
              <a:t>   return F ;</a:t>
            </a:r>
          </a:p>
          <a:p>
            <a:r>
              <a:rPr lang="en-US" altLang="ko-KR" sz="1600" i="0">
                <a:solidFill>
                  <a:schemeClr val="bg2"/>
                </a:solidFill>
                <a:latin typeface="Arial" charset="0"/>
                <a:sym typeface="Symbol" pitchFamily="18" charset="2"/>
              </a:rPr>
              <a:t>}</a:t>
            </a:r>
          </a:p>
        </p:txBody>
      </p:sp>
      <p:sp>
        <p:nvSpPr>
          <p:cNvPr id="673807" name="Rectangle 15"/>
          <p:cNvSpPr>
            <a:spLocks noChangeArrowheads="1"/>
          </p:cNvSpPr>
          <p:nvPr/>
        </p:nvSpPr>
        <p:spPr bwMode="auto">
          <a:xfrm>
            <a:off x="2339975" y="5589588"/>
            <a:ext cx="641350" cy="6413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3600" i="0">
                <a:solidFill>
                  <a:schemeClr val="accent1"/>
                </a:solidFill>
                <a:sym typeface="Symbol" pitchFamily="18" charset="2"/>
              </a:rPr>
              <a:t>…</a:t>
            </a:r>
          </a:p>
        </p:txBody>
      </p:sp>
      <p:sp>
        <p:nvSpPr>
          <p:cNvPr id="673808" name="Rectangle 16"/>
          <p:cNvSpPr>
            <a:spLocks noChangeArrowheads="1"/>
          </p:cNvSpPr>
          <p:nvPr/>
        </p:nvSpPr>
        <p:spPr bwMode="auto">
          <a:xfrm>
            <a:off x="4859338" y="2565400"/>
            <a:ext cx="4392612" cy="28384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800" i="0">
                <a:solidFill>
                  <a:schemeClr val="bg2"/>
                </a:solidFill>
                <a:latin typeface="Arial" charset="0"/>
                <a:sym typeface="Symbol" pitchFamily="18" charset="2"/>
              </a:rPr>
              <a:t> min = ∞ ;</a:t>
            </a:r>
          </a:p>
          <a:p>
            <a:r>
              <a:rPr lang="en-US" altLang="ko-KR" sz="1800" i="0">
                <a:solidFill>
                  <a:schemeClr val="bg2"/>
                </a:solidFill>
                <a:latin typeface="Arial" charset="0"/>
                <a:sym typeface="Symbol" pitchFamily="18" charset="2"/>
              </a:rPr>
              <a:t> for (i=2; i&lt;=n; i++) </a:t>
            </a:r>
          </a:p>
          <a:p>
            <a:r>
              <a:rPr lang="en-US" altLang="ko-KR" sz="1800" i="0">
                <a:solidFill>
                  <a:schemeClr val="bg2"/>
                </a:solidFill>
                <a:latin typeface="Arial" charset="0"/>
                <a:sym typeface="Symbol" pitchFamily="18" charset="2"/>
              </a:rPr>
              <a:t>    if (        distance[i] &lt; min) {</a:t>
            </a:r>
          </a:p>
          <a:p>
            <a:r>
              <a:rPr lang="en-US" altLang="ko-KR" sz="1800" i="0">
                <a:solidFill>
                  <a:schemeClr val="bg2"/>
                </a:solidFill>
                <a:latin typeface="Arial" charset="0"/>
                <a:sym typeface="Symbol" pitchFamily="18" charset="2"/>
              </a:rPr>
              <a:t>         min = distance[i] ;  vnear = i ;</a:t>
            </a:r>
          </a:p>
          <a:p>
            <a:r>
              <a:rPr lang="en-US" altLang="ko-KR" sz="1800" i="0">
                <a:solidFill>
                  <a:schemeClr val="bg2"/>
                </a:solidFill>
                <a:latin typeface="Arial" charset="0"/>
                <a:sym typeface="Symbol" pitchFamily="18" charset="2"/>
              </a:rPr>
              <a:t>    }</a:t>
            </a:r>
          </a:p>
          <a:p>
            <a:r>
              <a:rPr lang="en-US" altLang="ko-KR" sz="1800" i="0">
                <a:solidFill>
                  <a:schemeClr val="bg2"/>
                </a:solidFill>
                <a:latin typeface="Arial" charset="0"/>
                <a:sym typeface="Symbol" pitchFamily="18" charset="2"/>
              </a:rPr>
              <a:t> </a:t>
            </a:r>
          </a:p>
          <a:p>
            <a:endParaRPr lang="en-US" altLang="ko-KR" sz="1800" i="0">
              <a:solidFill>
                <a:schemeClr val="bg2"/>
              </a:solidFill>
              <a:latin typeface="Arial" charset="0"/>
              <a:sym typeface="Symbol" pitchFamily="18" charset="2"/>
            </a:endParaRPr>
          </a:p>
          <a:p>
            <a:r>
              <a:rPr lang="en-US" altLang="ko-KR" sz="1800" i="0">
                <a:solidFill>
                  <a:schemeClr val="bg2"/>
                </a:solidFill>
                <a:latin typeface="Arial" charset="0"/>
                <a:sym typeface="Symbol" pitchFamily="18" charset="2"/>
              </a:rPr>
              <a:t>  </a:t>
            </a:r>
          </a:p>
          <a:p>
            <a:endParaRPr lang="en-US" altLang="ko-KR" sz="1800" i="0">
              <a:solidFill>
                <a:schemeClr val="bg2"/>
              </a:solidFill>
              <a:latin typeface="Arial" charset="0"/>
              <a:sym typeface="Symbol" pitchFamily="18" charset="2"/>
            </a:endParaRPr>
          </a:p>
          <a:p>
            <a:r>
              <a:rPr lang="en-US" altLang="ko-KR" sz="1800" i="0">
                <a:solidFill>
                  <a:schemeClr val="bg2"/>
                </a:solidFill>
                <a:latin typeface="Arial" charset="0"/>
                <a:sym typeface="Symbol" pitchFamily="18" charset="2"/>
              </a:rPr>
              <a:t> </a:t>
            </a:r>
          </a:p>
        </p:txBody>
      </p:sp>
      <p:sp>
        <p:nvSpPr>
          <p:cNvPr id="673814" name="Freeform 22"/>
          <p:cNvSpPr>
            <a:spLocks/>
          </p:cNvSpPr>
          <p:nvPr/>
        </p:nvSpPr>
        <p:spPr bwMode="auto">
          <a:xfrm>
            <a:off x="2268538" y="5229225"/>
            <a:ext cx="2374900" cy="863600"/>
          </a:xfrm>
          <a:custGeom>
            <a:avLst/>
            <a:gdLst>
              <a:gd name="T0" fmla="*/ 1868774 w 1403"/>
              <a:gd name="T1" fmla="*/ 0 h 1403"/>
              <a:gd name="T2" fmla="*/ 2373207 w 1403"/>
              <a:gd name="T3" fmla="*/ 89869 h 1403"/>
              <a:gd name="T4" fmla="*/ 2237789 w 1403"/>
              <a:gd name="T5" fmla="*/ 270221 h 1403"/>
              <a:gd name="T6" fmla="*/ 2144689 w 1403"/>
              <a:gd name="T7" fmla="*/ 202512 h 1403"/>
              <a:gd name="T8" fmla="*/ 1961874 w 1403"/>
              <a:gd name="T9" fmla="*/ 224056 h 1403"/>
              <a:gd name="T10" fmla="*/ 1799372 w 1403"/>
              <a:gd name="T11" fmla="*/ 243138 h 1403"/>
              <a:gd name="T12" fmla="*/ 1542077 w 1403"/>
              <a:gd name="T13" fmla="*/ 285610 h 1403"/>
              <a:gd name="T14" fmla="*/ 1362647 w 1403"/>
              <a:gd name="T15" fmla="*/ 323773 h 1403"/>
              <a:gd name="T16" fmla="*/ 1247542 w 1403"/>
              <a:gd name="T17" fmla="*/ 362552 h 1403"/>
              <a:gd name="T18" fmla="*/ 1174755 w 1403"/>
              <a:gd name="T19" fmla="*/ 400715 h 1403"/>
              <a:gd name="T20" fmla="*/ 1145978 w 1403"/>
              <a:gd name="T21" fmla="*/ 436417 h 1403"/>
              <a:gd name="T22" fmla="*/ 1135822 w 1403"/>
              <a:gd name="T23" fmla="*/ 474580 h 1403"/>
              <a:gd name="T24" fmla="*/ 1144285 w 1403"/>
              <a:gd name="T25" fmla="*/ 513359 h 1403"/>
              <a:gd name="T26" fmla="*/ 1144285 w 1403"/>
              <a:gd name="T27" fmla="*/ 551522 h 1403"/>
              <a:gd name="T28" fmla="*/ 1130744 w 1403"/>
              <a:gd name="T29" fmla="*/ 591532 h 1403"/>
              <a:gd name="T30" fmla="*/ 1090118 w 1403"/>
              <a:gd name="T31" fmla="*/ 630927 h 1403"/>
              <a:gd name="T32" fmla="*/ 1005482 w 1403"/>
              <a:gd name="T33" fmla="*/ 674014 h 1403"/>
              <a:gd name="T34" fmla="*/ 868371 w 1403"/>
              <a:gd name="T35" fmla="*/ 717718 h 1403"/>
              <a:gd name="T36" fmla="*/ 663550 w 1403"/>
              <a:gd name="T37" fmla="*/ 763883 h 1403"/>
              <a:gd name="T38" fmla="*/ 379171 w 1403"/>
              <a:gd name="T39" fmla="*/ 812510 h 1403"/>
              <a:gd name="T40" fmla="*/ 0 w 1403"/>
              <a:gd name="T41" fmla="*/ 862984 h 1403"/>
              <a:gd name="T42" fmla="*/ 196357 w 1403"/>
              <a:gd name="T43" fmla="*/ 834670 h 1403"/>
              <a:gd name="T44" fmla="*/ 365630 w 1403"/>
              <a:gd name="T45" fmla="*/ 806971 h 1403"/>
              <a:gd name="T46" fmla="*/ 634774 w 1403"/>
              <a:gd name="T47" fmla="*/ 750341 h 1403"/>
              <a:gd name="T48" fmla="*/ 815896 w 1403"/>
              <a:gd name="T49" fmla="*/ 696174 h 1403"/>
              <a:gd name="T50" fmla="*/ 932694 w 1403"/>
              <a:gd name="T51" fmla="*/ 645700 h 1403"/>
              <a:gd name="T52" fmla="*/ 988554 w 1403"/>
              <a:gd name="T53" fmla="*/ 596456 h 1403"/>
              <a:gd name="T54" fmla="*/ 1003789 w 1403"/>
              <a:gd name="T55" fmla="*/ 546598 h 1403"/>
              <a:gd name="T56" fmla="*/ 990247 w 1403"/>
              <a:gd name="T57" fmla="*/ 499817 h 1403"/>
              <a:gd name="T58" fmla="*/ 964856 w 1403"/>
              <a:gd name="T59" fmla="*/ 452421 h 1403"/>
              <a:gd name="T60" fmla="*/ 939465 w 1403"/>
              <a:gd name="T61" fmla="*/ 407486 h 1403"/>
              <a:gd name="T62" fmla="*/ 927616 w 1403"/>
              <a:gd name="T63" fmla="*/ 358859 h 1403"/>
              <a:gd name="T64" fmla="*/ 946236 w 1403"/>
              <a:gd name="T65" fmla="*/ 312693 h 1403"/>
              <a:gd name="T66" fmla="*/ 1003789 w 1403"/>
              <a:gd name="T67" fmla="*/ 265297 h 1403"/>
              <a:gd name="T68" fmla="*/ 1125665 w 1403"/>
              <a:gd name="T69" fmla="*/ 217285 h 1403"/>
              <a:gd name="T70" fmla="*/ 1313558 w 1403"/>
              <a:gd name="T71" fmla="*/ 169889 h 1403"/>
              <a:gd name="T72" fmla="*/ 1586088 w 1403"/>
              <a:gd name="T73" fmla="*/ 118183 h 1403"/>
              <a:gd name="T74" fmla="*/ 1960181 w 1403"/>
              <a:gd name="T75" fmla="*/ 67709 h 1403"/>
              <a:gd name="T76" fmla="*/ 1868774 w 1403"/>
              <a:gd name="T77" fmla="*/ 0 h 140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1403"/>
              <a:gd name="T118" fmla="*/ 0 h 1403"/>
              <a:gd name="T119" fmla="*/ 1403 w 1403"/>
              <a:gd name="T120" fmla="*/ 1403 h 1403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1403" h="1403">
                <a:moveTo>
                  <a:pt x="1104" y="0"/>
                </a:moveTo>
                <a:lnTo>
                  <a:pt x="1402" y="146"/>
                </a:lnTo>
                <a:lnTo>
                  <a:pt x="1322" y="439"/>
                </a:lnTo>
                <a:lnTo>
                  <a:pt x="1267" y="329"/>
                </a:lnTo>
                <a:lnTo>
                  <a:pt x="1159" y="364"/>
                </a:lnTo>
                <a:lnTo>
                  <a:pt x="1063" y="395"/>
                </a:lnTo>
                <a:lnTo>
                  <a:pt x="911" y="464"/>
                </a:lnTo>
                <a:lnTo>
                  <a:pt x="805" y="526"/>
                </a:lnTo>
                <a:lnTo>
                  <a:pt x="737" y="589"/>
                </a:lnTo>
                <a:lnTo>
                  <a:pt x="694" y="651"/>
                </a:lnTo>
                <a:lnTo>
                  <a:pt x="677" y="709"/>
                </a:lnTo>
                <a:lnTo>
                  <a:pt x="671" y="771"/>
                </a:lnTo>
                <a:lnTo>
                  <a:pt x="676" y="834"/>
                </a:lnTo>
                <a:lnTo>
                  <a:pt x="676" y="896"/>
                </a:lnTo>
                <a:lnTo>
                  <a:pt x="668" y="961"/>
                </a:lnTo>
                <a:lnTo>
                  <a:pt x="644" y="1025"/>
                </a:lnTo>
                <a:lnTo>
                  <a:pt x="594" y="1095"/>
                </a:lnTo>
                <a:lnTo>
                  <a:pt x="513" y="1166"/>
                </a:lnTo>
                <a:lnTo>
                  <a:pt x="392" y="1241"/>
                </a:lnTo>
                <a:lnTo>
                  <a:pt x="224" y="1320"/>
                </a:lnTo>
                <a:lnTo>
                  <a:pt x="0" y="1402"/>
                </a:lnTo>
                <a:lnTo>
                  <a:pt x="116" y="1356"/>
                </a:lnTo>
                <a:lnTo>
                  <a:pt x="216" y="1311"/>
                </a:lnTo>
                <a:lnTo>
                  <a:pt x="375" y="1219"/>
                </a:lnTo>
                <a:lnTo>
                  <a:pt x="482" y="1131"/>
                </a:lnTo>
                <a:lnTo>
                  <a:pt x="551" y="1049"/>
                </a:lnTo>
                <a:lnTo>
                  <a:pt x="584" y="969"/>
                </a:lnTo>
                <a:lnTo>
                  <a:pt x="593" y="888"/>
                </a:lnTo>
                <a:lnTo>
                  <a:pt x="585" y="812"/>
                </a:lnTo>
                <a:lnTo>
                  <a:pt x="570" y="735"/>
                </a:lnTo>
                <a:lnTo>
                  <a:pt x="555" y="662"/>
                </a:lnTo>
                <a:lnTo>
                  <a:pt x="548" y="583"/>
                </a:lnTo>
                <a:lnTo>
                  <a:pt x="559" y="508"/>
                </a:lnTo>
                <a:lnTo>
                  <a:pt x="593" y="431"/>
                </a:lnTo>
                <a:lnTo>
                  <a:pt x="665" y="353"/>
                </a:lnTo>
                <a:lnTo>
                  <a:pt x="776" y="276"/>
                </a:lnTo>
                <a:lnTo>
                  <a:pt x="937" y="192"/>
                </a:lnTo>
                <a:lnTo>
                  <a:pt x="1158" y="110"/>
                </a:lnTo>
                <a:lnTo>
                  <a:pt x="1104" y="0"/>
                </a:lnTo>
              </a:path>
            </a:pathLst>
          </a:custGeom>
          <a:solidFill>
            <a:schemeClr val="accent2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73816" name="AutoShape 24"/>
          <p:cNvSpPr>
            <a:spLocks/>
          </p:cNvSpPr>
          <p:nvPr/>
        </p:nvSpPr>
        <p:spPr bwMode="auto">
          <a:xfrm>
            <a:off x="4643438" y="2708275"/>
            <a:ext cx="215900" cy="3816350"/>
          </a:xfrm>
          <a:prstGeom prst="leftBrace">
            <a:avLst>
              <a:gd name="adj1" fmla="val 147304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>
              <a:solidFill>
                <a:schemeClr val="accent1"/>
              </a:solidFill>
            </a:endParaRPr>
          </a:p>
        </p:txBody>
      </p:sp>
      <p:sp>
        <p:nvSpPr>
          <p:cNvPr id="673818" name="Rectangle 26"/>
          <p:cNvSpPr>
            <a:spLocks noChangeArrowheads="1"/>
          </p:cNvSpPr>
          <p:nvPr/>
        </p:nvSpPr>
        <p:spPr bwMode="auto">
          <a:xfrm>
            <a:off x="5364163" y="3133725"/>
            <a:ext cx="5778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 i="0">
                <a:solidFill>
                  <a:schemeClr val="accent1"/>
                </a:solidFill>
                <a:latin typeface="Arial" charset="0"/>
                <a:sym typeface="Symbol" pitchFamily="18" charset="2"/>
              </a:rPr>
              <a:t>0&lt;=</a:t>
            </a:r>
          </a:p>
        </p:txBody>
      </p:sp>
      <p:sp>
        <p:nvSpPr>
          <p:cNvPr id="673820" name="Rectangle 28"/>
          <p:cNvSpPr>
            <a:spLocks noChangeArrowheads="1"/>
          </p:cNvSpPr>
          <p:nvPr/>
        </p:nvSpPr>
        <p:spPr bwMode="auto">
          <a:xfrm>
            <a:off x="4932363" y="3933825"/>
            <a:ext cx="4535487" cy="6413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800" i="0">
                <a:solidFill>
                  <a:schemeClr val="bg2"/>
                </a:solidFill>
                <a:latin typeface="Arial" charset="0"/>
                <a:sym typeface="Symbol" pitchFamily="18" charset="2"/>
              </a:rPr>
              <a:t>e = edge connecting vertices indexed</a:t>
            </a:r>
          </a:p>
          <a:p>
            <a:r>
              <a:rPr lang="en-US" altLang="ko-KR" sz="1800" i="0">
                <a:solidFill>
                  <a:schemeClr val="bg2"/>
                </a:solidFill>
                <a:latin typeface="Arial" charset="0"/>
                <a:sym typeface="Symbol" pitchFamily="18" charset="2"/>
              </a:rPr>
              <a:t>       by </a:t>
            </a:r>
            <a:r>
              <a:rPr lang="en-US" altLang="ko-KR" sz="1800">
                <a:solidFill>
                  <a:schemeClr val="bg2"/>
                </a:solidFill>
                <a:latin typeface="Arial" charset="0"/>
                <a:sym typeface="Symbol" pitchFamily="18" charset="2"/>
              </a:rPr>
              <a:t>vnear</a:t>
            </a:r>
            <a:r>
              <a:rPr lang="en-US" altLang="ko-KR" sz="1800" i="0">
                <a:solidFill>
                  <a:schemeClr val="bg2"/>
                </a:solidFill>
                <a:latin typeface="Arial" charset="0"/>
                <a:sym typeface="Symbol" pitchFamily="18" charset="2"/>
              </a:rPr>
              <a:t> and nearest[</a:t>
            </a:r>
            <a:r>
              <a:rPr lang="en-US" altLang="ko-KR" sz="1800">
                <a:solidFill>
                  <a:schemeClr val="bg2"/>
                </a:solidFill>
                <a:latin typeface="Arial" charset="0"/>
                <a:sym typeface="Symbol" pitchFamily="18" charset="2"/>
              </a:rPr>
              <a:t>vnear</a:t>
            </a:r>
            <a:r>
              <a:rPr lang="en-US" altLang="ko-KR" sz="1800" i="0">
                <a:solidFill>
                  <a:schemeClr val="bg2"/>
                </a:solidFill>
                <a:latin typeface="Arial" charset="0"/>
                <a:sym typeface="Symbol" pitchFamily="18" charset="2"/>
              </a:rPr>
              <a:t>] ;</a:t>
            </a:r>
          </a:p>
        </p:txBody>
      </p:sp>
      <p:sp>
        <p:nvSpPr>
          <p:cNvPr id="673822" name="Rectangle 30"/>
          <p:cNvSpPr>
            <a:spLocks noChangeArrowheads="1"/>
          </p:cNvSpPr>
          <p:nvPr/>
        </p:nvSpPr>
        <p:spPr bwMode="auto">
          <a:xfrm>
            <a:off x="4932363" y="4502150"/>
            <a:ext cx="13398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 i="0">
                <a:solidFill>
                  <a:schemeClr val="bg2"/>
                </a:solidFill>
                <a:latin typeface="Arial" charset="0"/>
                <a:sym typeface="Symbol" pitchFamily="18" charset="2"/>
              </a:rPr>
              <a:t>add e to F ;</a:t>
            </a:r>
          </a:p>
        </p:txBody>
      </p:sp>
      <p:sp>
        <p:nvSpPr>
          <p:cNvPr id="673824" name="Rectangle 32"/>
          <p:cNvSpPr>
            <a:spLocks noChangeArrowheads="1"/>
          </p:cNvSpPr>
          <p:nvPr/>
        </p:nvSpPr>
        <p:spPr bwMode="auto">
          <a:xfrm>
            <a:off x="4932363" y="4791075"/>
            <a:ext cx="23241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 i="0">
                <a:solidFill>
                  <a:schemeClr val="bg2"/>
                </a:solidFill>
                <a:latin typeface="Arial" charset="0"/>
                <a:sym typeface="Symbol" pitchFamily="18" charset="2"/>
              </a:rPr>
              <a:t>distance[vnear] = </a:t>
            </a:r>
            <a:r>
              <a:rPr lang="en-US" altLang="ko-KR" sz="1800" b="1" i="0">
                <a:solidFill>
                  <a:schemeClr val="accent1"/>
                </a:solidFill>
                <a:latin typeface="Arial" charset="0"/>
                <a:sym typeface="Symbol" pitchFamily="18" charset="2"/>
              </a:rPr>
              <a:t>-1</a:t>
            </a:r>
            <a:r>
              <a:rPr lang="en-US" altLang="ko-KR" sz="1800" i="0">
                <a:solidFill>
                  <a:schemeClr val="bg2"/>
                </a:solidFill>
                <a:latin typeface="Arial" charset="0"/>
                <a:sym typeface="Symbol" pitchFamily="18" charset="2"/>
              </a:rPr>
              <a:t> ;</a:t>
            </a:r>
          </a:p>
        </p:txBody>
      </p:sp>
      <p:sp>
        <p:nvSpPr>
          <p:cNvPr id="673826" name="Rectangle 34"/>
          <p:cNvSpPr>
            <a:spLocks noChangeArrowheads="1"/>
          </p:cNvSpPr>
          <p:nvPr/>
        </p:nvSpPr>
        <p:spPr bwMode="auto">
          <a:xfrm>
            <a:off x="4932363" y="5084763"/>
            <a:ext cx="4572000" cy="146526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800" i="0">
                <a:solidFill>
                  <a:schemeClr val="bg2"/>
                </a:solidFill>
                <a:latin typeface="Arial" charset="0"/>
                <a:sym typeface="Symbol" pitchFamily="18" charset="2"/>
              </a:rPr>
              <a:t>for (i=2; i&lt;=n; i++)</a:t>
            </a:r>
          </a:p>
          <a:p>
            <a:r>
              <a:rPr lang="en-US" altLang="ko-KR" sz="1800" i="0">
                <a:solidFill>
                  <a:schemeClr val="bg2"/>
                </a:solidFill>
                <a:latin typeface="Arial" charset="0"/>
                <a:sym typeface="Symbol" pitchFamily="18" charset="2"/>
              </a:rPr>
              <a:t>     if (W[i][vnear] &lt; distance[i]) {</a:t>
            </a:r>
          </a:p>
          <a:p>
            <a:r>
              <a:rPr lang="en-US" altLang="ko-KR" sz="1800" i="0">
                <a:solidFill>
                  <a:schemeClr val="bg2"/>
                </a:solidFill>
                <a:latin typeface="Arial" charset="0"/>
                <a:sym typeface="Symbol" pitchFamily="18" charset="2"/>
              </a:rPr>
              <a:t>          distance[i] = W[i][vnear] ; </a:t>
            </a:r>
          </a:p>
          <a:p>
            <a:r>
              <a:rPr lang="en-US" altLang="ko-KR" sz="1800" i="0">
                <a:solidFill>
                  <a:schemeClr val="bg2"/>
                </a:solidFill>
                <a:latin typeface="Arial" charset="0"/>
                <a:sym typeface="Symbol" pitchFamily="18" charset="2"/>
              </a:rPr>
              <a:t>          nearest[i] = vnear ;</a:t>
            </a:r>
          </a:p>
          <a:p>
            <a:r>
              <a:rPr lang="en-US" altLang="ko-KR" sz="1800" i="0">
                <a:solidFill>
                  <a:schemeClr val="bg2"/>
                </a:solidFill>
                <a:latin typeface="Arial" charset="0"/>
                <a:sym typeface="Symbol" pitchFamily="18" charset="2"/>
              </a:rPr>
              <a:t>     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7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7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7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738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738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7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73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73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73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73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73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794" grpId="0" build="p" autoUpdateAnimBg="0"/>
      <p:bldP spid="673803" grpId="0"/>
      <p:bldP spid="673807" grpId="0"/>
      <p:bldP spid="673808" grpId="0"/>
      <p:bldP spid="673814" grpId="0" animBg="1"/>
      <p:bldP spid="673816" grpId="0" animBg="1"/>
      <p:bldP spid="673818" grpId="0"/>
      <p:bldP spid="673820" grpId="0"/>
      <p:bldP spid="673822" grpId="0"/>
      <p:bldP spid="673824" grpId="0"/>
      <p:bldP spid="6738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67F0606-FAC4-4F47-85DA-10DC6BA89309}" type="slidenum">
              <a:rPr lang="en-US" altLang="ko-KR" smtClean="0"/>
              <a:pPr/>
              <a:t>13</a:t>
            </a:fld>
            <a:endParaRPr lang="en-US" altLang="ko-KR" smtClean="0"/>
          </a:p>
        </p:txBody>
      </p:sp>
      <p:sp>
        <p:nvSpPr>
          <p:cNvPr id="6758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4.1 Minimum Spanning Trees</a:t>
            </a:r>
          </a:p>
        </p:txBody>
      </p:sp>
      <p:sp>
        <p:nvSpPr>
          <p:cNvPr id="675855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350250" cy="5334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ko-KR" smtClean="0"/>
              <a:t> </a:t>
            </a:r>
            <a:r>
              <a:rPr lang="en-US" altLang="ko-KR" smtClean="0">
                <a:sym typeface="Wingdings" pitchFamily="2" charset="2"/>
              </a:rPr>
              <a:t>Time Complexity of Prim’s Algorithm</a:t>
            </a:r>
          </a:p>
        </p:txBody>
      </p:sp>
      <p:sp>
        <p:nvSpPr>
          <p:cNvPr id="675865" name="Rectangle 25"/>
          <p:cNvSpPr>
            <a:spLocks noChangeArrowheads="1"/>
          </p:cNvSpPr>
          <p:nvPr/>
        </p:nvSpPr>
        <p:spPr bwMode="auto">
          <a:xfrm>
            <a:off x="2159000" y="2900363"/>
            <a:ext cx="6084888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if-statement inside two for-</a:t>
            </a:r>
            <a:r>
              <a:rPr lang="en-US" altLang="ko-KR" i="0" dirty="0" err="1">
                <a:solidFill>
                  <a:schemeClr val="bg2"/>
                </a:solidFill>
                <a:sym typeface="Wingdings" pitchFamily="2" charset="2"/>
              </a:rPr>
              <a:t>i</a:t>
            </a:r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 loops</a:t>
            </a:r>
            <a:r>
              <a:rPr lang="en-US" altLang="ko-KR" b="1" i="0" dirty="0">
                <a:solidFill>
                  <a:schemeClr val="bg2"/>
                </a:solidFill>
                <a:sym typeface="Wingdings" pitchFamily="2" charset="2"/>
              </a:rPr>
              <a:t>   </a:t>
            </a:r>
            <a:endParaRPr lang="en-US" altLang="ko-KR" b="1" i="0" dirty="0">
              <a:solidFill>
                <a:schemeClr val="bg2"/>
              </a:solidFill>
              <a:sym typeface="Symbol" pitchFamily="18" charset="2"/>
            </a:endParaRPr>
          </a:p>
        </p:txBody>
      </p:sp>
      <p:sp>
        <p:nvSpPr>
          <p:cNvPr id="675866" name="Rectangle 26"/>
          <p:cNvSpPr>
            <a:spLocks noChangeArrowheads="1"/>
          </p:cNvSpPr>
          <p:nvPr/>
        </p:nvSpPr>
        <p:spPr bwMode="auto">
          <a:xfrm>
            <a:off x="1239838" y="2492375"/>
            <a:ext cx="2468562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 i="0" dirty="0">
                <a:solidFill>
                  <a:schemeClr val="bg1"/>
                </a:solidFill>
                <a:sym typeface="Wingdings" pitchFamily="2" charset="2"/>
              </a:rPr>
              <a:t>Basic Operation:</a:t>
            </a:r>
            <a:r>
              <a:rPr lang="en-US" altLang="ko-KR" b="1" dirty="0">
                <a:solidFill>
                  <a:schemeClr val="bg1"/>
                </a:solidFill>
                <a:sym typeface="Wingdings" pitchFamily="2" charset="2"/>
              </a:rPr>
              <a:t> </a:t>
            </a:r>
          </a:p>
        </p:txBody>
      </p:sp>
      <p:sp>
        <p:nvSpPr>
          <p:cNvPr id="675867" name="Rectangle 27"/>
          <p:cNvSpPr>
            <a:spLocks noChangeArrowheads="1"/>
          </p:cNvSpPr>
          <p:nvPr/>
        </p:nvSpPr>
        <p:spPr bwMode="auto">
          <a:xfrm>
            <a:off x="1258888" y="3271838"/>
            <a:ext cx="1616075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 i="0">
                <a:solidFill>
                  <a:schemeClr val="bg1"/>
                </a:solidFill>
                <a:sym typeface="Wingdings" pitchFamily="2" charset="2"/>
              </a:rPr>
              <a:t>Input Size:</a:t>
            </a:r>
          </a:p>
        </p:txBody>
      </p:sp>
      <p:sp>
        <p:nvSpPr>
          <p:cNvPr id="675868" name="Rectangle 28"/>
          <p:cNvSpPr>
            <a:spLocks noChangeArrowheads="1"/>
          </p:cNvSpPr>
          <p:nvPr/>
        </p:nvSpPr>
        <p:spPr bwMode="auto">
          <a:xfrm>
            <a:off x="2124075" y="3619500"/>
            <a:ext cx="321945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n, the number of vertices</a:t>
            </a:r>
          </a:p>
        </p:txBody>
      </p:sp>
      <p:sp>
        <p:nvSpPr>
          <p:cNvPr id="675869" name="Rectangle 29"/>
          <p:cNvSpPr>
            <a:spLocks noChangeArrowheads="1"/>
          </p:cNvSpPr>
          <p:nvPr/>
        </p:nvSpPr>
        <p:spPr bwMode="auto">
          <a:xfrm>
            <a:off x="1187450" y="4365625"/>
            <a:ext cx="4344988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 i="0" dirty="0">
                <a:solidFill>
                  <a:schemeClr val="bg2"/>
                </a:solidFill>
                <a:sym typeface="Wingdings" pitchFamily="2" charset="2"/>
              </a:rPr>
              <a:t> T(n) = 2*(n-1)*(n-1)  </a:t>
            </a:r>
            <a:r>
              <a:rPr lang="en-US" altLang="ko-KR" b="1" i="0" dirty="0">
                <a:solidFill>
                  <a:schemeClr val="bg2"/>
                </a:solidFill>
                <a:sym typeface="Symbol" pitchFamily="18" charset="2"/>
              </a:rPr>
              <a:t> (n</a:t>
            </a:r>
            <a:r>
              <a:rPr lang="en-US" altLang="ko-KR" b="1" i="0" baseline="30000" dirty="0">
                <a:solidFill>
                  <a:schemeClr val="bg2"/>
                </a:solidFill>
                <a:sym typeface="Symbol" pitchFamily="18" charset="2"/>
              </a:rPr>
              <a:t>2</a:t>
            </a:r>
            <a:r>
              <a:rPr lang="en-US" altLang="ko-KR" b="1" i="0" dirty="0">
                <a:solidFill>
                  <a:schemeClr val="bg2"/>
                </a:solidFill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55" grpId="0" build="p" autoUpdateAnimBg="0"/>
      <p:bldP spid="675865" grpId="0"/>
      <p:bldP spid="675866" grpId="0"/>
      <p:bldP spid="675867" grpId="0"/>
      <p:bldP spid="675868" grpId="0"/>
      <p:bldP spid="67586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19FFDCF-6073-4F58-BED6-3134E1BA448B}" type="slidenum">
              <a:rPr lang="en-US" altLang="ko-KR" smtClean="0"/>
              <a:pPr/>
              <a:t>14</a:t>
            </a:fld>
            <a:endParaRPr lang="en-US" altLang="ko-KR" smtClean="0"/>
          </a:p>
        </p:txBody>
      </p:sp>
      <p:sp>
        <p:nvSpPr>
          <p:cNvPr id="71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4.1 Minimum Spanning Trees</a:t>
            </a:r>
          </a:p>
        </p:txBody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350250" cy="5334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ko-KR" smtClean="0"/>
              <a:t> Does Prim’s Algorithm always produce an optimal solution?</a:t>
            </a:r>
            <a:endParaRPr lang="en-US" altLang="ko-KR" smtClean="0">
              <a:effectLst/>
            </a:endParaRPr>
          </a:p>
        </p:txBody>
      </p:sp>
      <p:sp>
        <p:nvSpPr>
          <p:cNvPr id="712708" name="Rectangle 4"/>
          <p:cNvSpPr>
            <a:spLocks noChangeArrowheads="1"/>
          </p:cNvSpPr>
          <p:nvPr/>
        </p:nvSpPr>
        <p:spPr bwMode="auto">
          <a:xfrm>
            <a:off x="973138" y="2852738"/>
            <a:ext cx="7343775" cy="156966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20000"/>
              </a:spcBef>
            </a:pPr>
            <a:r>
              <a:rPr lang="en-US" altLang="ko-KR" b="1" i="0" dirty="0">
                <a:solidFill>
                  <a:schemeClr val="bg2"/>
                </a:solidFill>
                <a:sym typeface="Symbol" pitchFamily="18" charset="2"/>
              </a:rPr>
              <a:t>- </a:t>
            </a:r>
            <a:r>
              <a:rPr lang="en-US" altLang="ko-KR" i="0" dirty="0">
                <a:solidFill>
                  <a:schemeClr val="bg2"/>
                </a:solidFill>
                <a:sym typeface="Symbol" pitchFamily="18" charset="2"/>
              </a:rPr>
              <a:t>Although greedy algorithms are often</a:t>
            </a:r>
            <a:r>
              <a:rPr lang="en-US" altLang="ko-KR" b="1" dirty="0">
                <a:solidFill>
                  <a:schemeClr val="bg2"/>
                </a:solidFill>
                <a:sym typeface="Symbol" pitchFamily="18" charset="2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sym typeface="Symbol" pitchFamily="18" charset="2"/>
              </a:rPr>
              <a:t>easier to develop </a:t>
            </a:r>
            <a:r>
              <a:rPr lang="en-US" altLang="ko-KR" i="0" dirty="0">
                <a:solidFill>
                  <a:schemeClr val="bg2"/>
                </a:solidFill>
                <a:sym typeface="Symbol" pitchFamily="18" charset="2"/>
              </a:rPr>
              <a:t>than dynamic programming algorithms, usually it is more </a:t>
            </a:r>
            <a:r>
              <a:rPr lang="en-US" altLang="ko-KR" b="1" dirty="0">
                <a:solidFill>
                  <a:schemeClr val="bg1"/>
                </a:solidFill>
                <a:sym typeface="Symbol" pitchFamily="18" charset="2"/>
              </a:rPr>
              <a:t>difficult to determine </a:t>
            </a:r>
            <a:r>
              <a:rPr lang="en-US" altLang="ko-KR" b="1" dirty="0">
                <a:solidFill>
                  <a:schemeClr val="accent1"/>
                </a:solidFill>
                <a:sym typeface="Symbol" pitchFamily="18" charset="2"/>
              </a:rPr>
              <a:t>whether or not </a:t>
            </a:r>
            <a:r>
              <a:rPr lang="en-US" altLang="ko-KR" i="0" dirty="0">
                <a:solidFill>
                  <a:schemeClr val="bg2"/>
                </a:solidFill>
                <a:sym typeface="Symbol" pitchFamily="18" charset="2"/>
              </a:rPr>
              <a:t>a greedy algorithm always produces</a:t>
            </a:r>
            <a:r>
              <a:rPr lang="en-US" altLang="ko-KR" b="1" dirty="0">
                <a:solidFill>
                  <a:schemeClr val="bg2"/>
                </a:solidFill>
                <a:sym typeface="Symbol" pitchFamily="18" charset="2"/>
              </a:rPr>
              <a:t> </a:t>
            </a:r>
            <a:r>
              <a:rPr lang="en-US" altLang="ko-KR" b="1" dirty="0">
                <a:solidFill>
                  <a:schemeClr val="accent1"/>
                </a:solidFill>
                <a:sym typeface="Symbol" pitchFamily="18" charset="2"/>
              </a:rPr>
              <a:t>an optimal solution</a:t>
            </a:r>
            <a:r>
              <a:rPr lang="en-US" altLang="ko-KR" b="1" dirty="0">
                <a:solidFill>
                  <a:schemeClr val="bg2"/>
                </a:solidFill>
                <a:sym typeface="Symbol" pitchFamily="18" charset="2"/>
              </a:rPr>
              <a:t>.</a:t>
            </a:r>
          </a:p>
        </p:txBody>
      </p:sp>
      <p:sp>
        <p:nvSpPr>
          <p:cNvPr id="712709" name="Rectangle 5"/>
          <p:cNvSpPr>
            <a:spLocks noChangeArrowheads="1"/>
          </p:cNvSpPr>
          <p:nvPr/>
        </p:nvSpPr>
        <p:spPr bwMode="auto">
          <a:xfrm>
            <a:off x="900113" y="4581525"/>
            <a:ext cx="7127875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b="1" i="0" dirty="0">
                <a:solidFill>
                  <a:schemeClr val="bg2"/>
                </a:solidFill>
                <a:sym typeface="Wingdings" pitchFamily="2" charset="2"/>
              </a:rPr>
              <a:t> </a:t>
            </a:r>
            <a:r>
              <a:rPr lang="en-US" altLang="ko-KR" b="1" dirty="0">
                <a:solidFill>
                  <a:schemeClr val="bg2"/>
                </a:solidFill>
                <a:sym typeface="Symbol" pitchFamily="18" charset="2"/>
              </a:rPr>
              <a:t>For a greedy algorithm, we usually need a </a:t>
            </a:r>
            <a:r>
              <a:rPr lang="en-US" altLang="ko-KR" b="1" dirty="0">
                <a:solidFill>
                  <a:schemeClr val="bg1"/>
                </a:solidFill>
                <a:sym typeface="Symbol" pitchFamily="18" charset="2"/>
              </a:rPr>
              <a:t>formal proof</a:t>
            </a:r>
            <a:r>
              <a:rPr lang="en-US" altLang="ko-KR" b="1" dirty="0">
                <a:solidFill>
                  <a:schemeClr val="bg2"/>
                </a:solidFill>
                <a:sym typeface="Symbol" pitchFamily="18" charset="2"/>
              </a:rPr>
              <a:t> to show that it actually does.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707" grpId="0" build="p" autoUpdateAnimBg="0"/>
      <p:bldP spid="712708" grpId="0"/>
      <p:bldP spid="71270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D23849E-5AA0-4ACF-9111-D4B71BE8E7E2}" type="slidenum">
              <a:rPr lang="en-US" altLang="ko-KR" smtClean="0"/>
              <a:pPr/>
              <a:t>15</a:t>
            </a:fld>
            <a:endParaRPr lang="en-US" altLang="ko-KR" smtClean="0"/>
          </a:p>
        </p:txBody>
      </p:sp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4.1 Minimum Spanning Trees</a:t>
            </a:r>
          </a:p>
        </p:txBody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350250" cy="5334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ko-KR" smtClean="0"/>
              <a:t> Optimality of Prim’s Algorithm</a:t>
            </a:r>
          </a:p>
        </p:txBody>
      </p:sp>
      <p:sp>
        <p:nvSpPr>
          <p:cNvPr id="677894" name="Rectangle 6"/>
          <p:cNvSpPr>
            <a:spLocks noChangeArrowheads="1"/>
          </p:cNvSpPr>
          <p:nvPr/>
        </p:nvSpPr>
        <p:spPr bwMode="auto">
          <a:xfrm>
            <a:off x="973138" y="2420938"/>
            <a:ext cx="7343775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20000"/>
              </a:spcBef>
            </a:pPr>
            <a:r>
              <a:rPr lang="en-US" altLang="ko-KR" b="1" i="0" dirty="0">
                <a:solidFill>
                  <a:schemeClr val="bg2"/>
                </a:solidFill>
                <a:sym typeface="Symbol" pitchFamily="18" charset="2"/>
              </a:rPr>
              <a:t>- </a:t>
            </a:r>
            <a:r>
              <a:rPr lang="en-US" altLang="ko-KR" i="0" dirty="0">
                <a:solidFill>
                  <a:schemeClr val="bg2"/>
                </a:solidFill>
                <a:sym typeface="Symbol" pitchFamily="18" charset="2"/>
              </a:rPr>
              <a:t>We will use the concept of “</a:t>
            </a:r>
            <a:r>
              <a:rPr lang="en-US" altLang="ko-KR" b="1" dirty="0">
                <a:solidFill>
                  <a:schemeClr val="bg2"/>
                </a:solidFill>
                <a:sym typeface="Symbol" pitchFamily="18" charset="2"/>
              </a:rPr>
              <a:t>a </a:t>
            </a:r>
            <a:r>
              <a:rPr lang="en-US" altLang="ko-KR" b="1" dirty="0">
                <a:solidFill>
                  <a:schemeClr val="bg1"/>
                </a:solidFill>
                <a:sym typeface="Symbol" pitchFamily="18" charset="2"/>
              </a:rPr>
              <a:t>promising</a:t>
            </a:r>
            <a:r>
              <a:rPr lang="en-US" altLang="ko-KR" b="1" dirty="0">
                <a:solidFill>
                  <a:schemeClr val="bg2"/>
                </a:solidFill>
                <a:sym typeface="Symbol" pitchFamily="18" charset="2"/>
              </a:rPr>
              <a:t> </a:t>
            </a:r>
            <a:r>
              <a:rPr lang="en-US" altLang="ko-KR" i="0" dirty="0">
                <a:solidFill>
                  <a:schemeClr val="bg2"/>
                </a:solidFill>
                <a:sym typeface="Symbol" pitchFamily="18" charset="2"/>
              </a:rPr>
              <a:t>set of edges” to prove the optimality of Prim’s Algorithm.</a:t>
            </a:r>
            <a:endParaRPr lang="en-US" altLang="ko-KR" b="1" dirty="0">
              <a:solidFill>
                <a:schemeClr val="bg2"/>
              </a:solidFill>
              <a:sym typeface="Symbol" pitchFamily="18" charset="2"/>
            </a:endParaRPr>
          </a:p>
        </p:txBody>
      </p:sp>
      <p:sp>
        <p:nvSpPr>
          <p:cNvPr id="677895" name="Rectangle 7"/>
          <p:cNvSpPr>
            <a:spLocks noChangeArrowheads="1"/>
          </p:cNvSpPr>
          <p:nvPr/>
        </p:nvSpPr>
        <p:spPr bwMode="auto">
          <a:xfrm>
            <a:off x="88900" y="3368675"/>
            <a:ext cx="2659063" cy="4206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2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q"/>
            </a:pPr>
            <a:r>
              <a:rPr lang="en-US" altLang="ko-KR" i="0" dirty="0">
                <a:solidFill>
                  <a:schemeClr val="bg1"/>
                </a:solidFill>
              </a:rPr>
              <a:t> </a:t>
            </a:r>
            <a:r>
              <a:rPr lang="en-US" altLang="ko-KR" b="1" i="0" dirty="0">
                <a:solidFill>
                  <a:schemeClr val="bg1"/>
                </a:solidFill>
              </a:rPr>
              <a:t>Definition</a:t>
            </a:r>
            <a:endParaRPr lang="en-US" altLang="ko-KR" i="0" dirty="0">
              <a:solidFill>
                <a:schemeClr val="bg1"/>
              </a:solidFill>
            </a:endParaRPr>
          </a:p>
        </p:txBody>
      </p:sp>
      <p:sp>
        <p:nvSpPr>
          <p:cNvPr id="677896" name="Rectangle 8"/>
          <p:cNvSpPr>
            <a:spLocks noChangeArrowheads="1"/>
          </p:cNvSpPr>
          <p:nvPr/>
        </p:nvSpPr>
        <p:spPr bwMode="auto">
          <a:xfrm>
            <a:off x="1189038" y="3830638"/>
            <a:ext cx="70548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 i="0" dirty="0">
                <a:solidFill>
                  <a:schemeClr val="bg2"/>
                </a:solidFill>
                <a:sym typeface="Symbol" pitchFamily="18" charset="2"/>
              </a:rPr>
              <a:t>- </a:t>
            </a:r>
            <a:r>
              <a:rPr lang="en-US" altLang="ko-KR" i="0" dirty="0">
                <a:solidFill>
                  <a:schemeClr val="bg2"/>
                </a:solidFill>
                <a:sym typeface="Symbol" pitchFamily="18" charset="2"/>
              </a:rPr>
              <a:t>A subset F of E is called  </a:t>
            </a:r>
            <a:r>
              <a:rPr lang="en-US" altLang="ko-KR" b="1" dirty="0">
                <a:solidFill>
                  <a:schemeClr val="bg1"/>
                </a:solidFill>
                <a:sym typeface="Symbol" pitchFamily="18" charset="2"/>
              </a:rPr>
              <a:t>promising</a:t>
            </a:r>
            <a:r>
              <a:rPr lang="en-US" altLang="ko-KR" b="1" dirty="0">
                <a:solidFill>
                  <a:schemeClr val="bg2"/>
                </a:solidFill>
                <a:sym typeface="Symbol" pitchFamily="18" charset="2"/>
              </a:rPr>
              <a:t> </a:t>
            </a:r>
            <a:r>
              <a:rPr lang="en-US" altLang="ko-KR" i="0" dirty="0">
                <a:solidFill>
                  <a:schemeClr val="bg2"/>
                </a:solidFill>
                <a:sym typeface="Symbol" pitchFamily="18" charset="2"/>
              </a:rPr>
              <a:t>if </a:t>
            </a:r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edges can be added to it so as to form a minimum spanning tree.</a:t>
            </a:r>
            <a:endParaRPr lang="en-US" altLang="ko-KR" i="0" dirty="0">
              <a:solidFill>
                <a:schemeClr val="bg2"/>
              </a:solidFill>
              <a:sym typeface="Symbol" pitchFamily="18" charset="2"/>
            </a:endParaRPr>
          </a:p>
        </p:txBody>
      </p:sp>
      <p:sp>
        <p:nvSpPr>
          <p:cNvPr id="677897" name="Rectangle 9"/>
          <p:cNvSpPr>
            <a:spLocks noChangeArrowheads="1"/>
          </p:cNvSpPr>
          <p:nvPr/>
        </p:nvSpPr>
        <p:spPr bwMode="auto">
          <a:xfrm>
            <a:off x="1258888" y="5199063"/>
            <a:ext cx="7058025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 i="0">
                <a:solidFill>
                  <a:schemeClr val="bg2"/>
                </a:solidFill>
                <a:sym typeface="Wingdings" pitchFamily="2" charset="2"/>
              </a:rPr>
              <a:t>- </a:t>
            </a: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Will show by induction that the set F is promising after each iteration of the repeat loop.</a:t>
            </a:r>
          </a:p>
        </p:txBody>
      </p:sp>
      <p:sp>
        <p:nvSpPr>
          <p:cNvPr id="677898" name="Rectangle 10"/>
          <p:cNvSpPr>
            <a:spLocks noChangeArrowheads="1"/>
          </p:cNvSpPr>
          <p:nvPr/>
        </p:nvSpPr>
        <p:spPr bwMode="auto">
          <a:xfrm>
            <a:off x="107950" y="4737100"/>
            <a:ext cx="2184400" cy="4206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2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q"/>
            </a:pPr>
            <a:r>
              <a:rPr lang="en-US" altLang="ko-KR" i="0">
                <a:solidFill>
                  <a:schemeClr val="bg1"/>
                </a:solidFill>
              </a:rPr>
              <a:t> </a:t>
            </a:r>
            <a:r>
              <a:rPr lang="en-US" altLang="ko-KR" b="1" i="0">
                <a:solidFill>
                  <a:schemeClr val="bg1"/>
                </a:solidFill>
              </a:rPr>
              <a:t>Proof:</a:t>
            </a:r>
            <a:endParaRPr lang="en-US" altLang="ko-KR" i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891" grpId="0" build="p" autoUpdateAnimBg="0"/>
      <p:bldP spid="677894" grpId="0"/>
      <p:bldP spid="677895" grpId="0"/>
      <p:bldP spid="677896" grpId="0"/>
      <p:bldP spid="677897" grpId="0"/>
      <p:bldP spid="67789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1956B6A-9F68-4DC8-88FF-934A01E37912}" type="slidenum">
              <a:rPr lang="en-US" altLang="ko-KR" smtClean="0"/>
              <a:pPr/>
              <a:t>16</a:t>
            </a:fld>
            <a:endParaRPr lang="en-US" altLang="ko-KR" smtClean="0"/>
          </a:p>
        </p:txBody>
      </p:sp>
      <p:sp>
        <p:nvSpPr>
          <p:cNvPr id="72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4.1 Minimum Spanning Trees</a:t>
            </a:r>
          </a:p>
        </p:txBody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350250" cy="5334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ko-KR" smtClean="0"/>
              <a:t> Example: 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690688" y="2420938"/>
            <a:ext cx="1655762" cy="1800225"/>
            <a:chOff x="1655" y="2061"/>
            <a:chExt cx="1604" cy="1823"/>
          </a:xfrm>
        </p:grpSpPr>
        <p:sp>
          <p:nvSpPr>
            <p:cNvPr id="18492" name="Oval 10"/>
            <p:cNvSpPr>
              <a:spLocks noChangeArrowheads="1"/>
            </p:cNvSpPr>
            <p:nvPr/>
          </p:nvSpPr>
          <p:spPr bwMode="auto">
            <a:xfrm>
              <a:off x="2154" y="3501"/>
              <a:ext cx="383" cy="38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solidFill>
                    <a:schemeClr val="bg2"/>
                  </a:solidFill>
                </a:rPr>
                <a:t>  V</a:t>
              </a:r>
              <a:r>
                <a:rPr lang="en-US" altLang="ko-KR" sz="2000" b="1" baseline="-25000">
                  <a:solidFill>
                    <a:schemeClr val="bg2"/>
                  </a:solidFill>
                </a:rPr>
                <a:t>5     </a:t>
              </a:r>
            </a:p>
          </p:txBody>
        </p:sp>
        <p:sp>
          <p:nvSpPr>
            <p:cNvPr id="18493" name="Oval 11"/>
            <p:cNvSpPr>
              <a:spLocks noChangeArrowheads="1"/>
            </p:cNvSpPr>
            <p:nvPr/>
          </p:nvSpPr>
          <p:spPr bwMode="auto">
            <a:xfrm>
              <a:off x="1655" y="2953"/>
              <a:ext cx="383" cy="38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 dirty="0">
                  <a:solidFill>
                    <a:schemeClr val="bg2"/>
                  </a:solidFill>
                </a:rPr>
                <a:t> V</a:t>
              </a:r>
              <a:r>
                <a:rPr lang="en-US" altLang="ko-KR" sz="2000" b="1" baseline="-25000" dirty="0">
                  <a:solidFill>
                    <a:schemeClr val="bg2"/>
                  </a:solidFill>
                </a:rPr>
                <a:t>3   </a:t>
              </a:r>
            </a:p>
          </p:txBody>
        </p:sp>
        <p:sp>
          <p:nvSpPr>
            <p:cNvPr id="18494" name="Oval 12"/>
            <p:cNvSpPr>
              <a:spLocks noChangeArrowheads="1"/>
            </p:cNvSpPr>
            <p:nvPr/>
          </p:nvSpPr>
          <p:spPr bwMode="auto">
            <a:xfrm>
              <a:off x="1655" y="2089"/>
              <a:ext cx="384" cy="38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solidFill>
                    <a:schemeClr val="bg2"/>
                  </a:solidFill>
                </a:rPr>
                <a:t>   V</a:t>
              </a:r>
              <a:r>
                <a:rPr lang="en-US" altLang="ko-KR" sz="2000" b="1" baseline="-25000">
                  <a:solidFill>
                    <a:schemeClr val="bg2"/>
                  </a:solidFill>
                </a:rPr>
                <a:t>1      </a:t>
              </a:r>
            </a:p>
          </p:txBody>
        </p:sp>
        <p:sp>
          <p:nvSpPr>
            <p:cNvPr id="18495" name="Oval 13"/>
            <p:cNvSpPr>
              <a:spLocks noChangeArrowheads="1"/>
            </p:cNvSpPr>
            <p:nvPr/>
          </p:nvSpPr>
          <p:spPr bwMode="auto">
            <a:xfrm>
              <a:off x="2663" y="2953"/>
              <a:ext cx="383" cy="38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solidFill>
                    <a:schemeClr val="bg2"/>
                  </a:solidFill>
                </a:rPr>
                <a:t>V</a:t>
              </a:r>
              <a:r>
                <a:rPr lang="en-US" altLang="ko-KR" sz="2000" b="1" baseline="-25000">
                  <a:solidFill>
                    <a:schemeClr val="bg2"/>
                  </a:solidFill>
                </a:rPr>
                <a:t>4  </a:t>
              </a:r>
              <a:endParaRPr lang="en-US" altLang="ko-KR" b="1" baseline="-25000">
                <a:solidFill>
                  <a:schemeClr val="bg2"/>
                </a:solidFill>
              </a:endParaRPr>
            </a:p>
          </p:txBody>
        </p:sp>
        <p:sp>
          <p:nvSpPr>
            <p:cNvPr id="18496" name="Oval 14"/>
            <p:cNvSpPr>
              <a:spLocks noChangeArrowheads="1"/>
            </p:cNvSpPr>
            <p:nvPr/>
          </p:nvSpPr>
          <p:spPr bwMode="auto">
            <a:xfrm>
              <a:off x="2663" y="2089"/>
              <a:ext cx="383" cy="38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solidFill>
                    <a:schemeClr val="bg2"/>
                  </a:solidFill>
                </a:rPr>
                <a:t>  V</a:t>
              </a:r>
              <a:r>
                <a:rPr lang="en-US" altLang="ko-KR" sz="2000" b="1" baseline="-25000">
                  <a:solidFill>
                    <a:schemeClr val="bg2"/>
                  </a:solidFill>
                </a:rPr>
                <a:t>2    </a:t>
              </a:r>
            </a:p>
          </p:txBody>
        </p:sp>
        <p:sp>
          <p:nvSpPr>
            <p:cNvPr id="18497" name="Line 15"/>
            <p:cNvSpPr>
              <a:spLocks noChangeShapeType="1"/>
            </p:cNvSpPr>
            <p:nvPr/>
          </p:nvSpPr>
          <p:spPr bwMode="auto">
            <a:xfrm>
              <a:off x="2018" y="2296"/>
              <a:ext cx="67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8498" name="Line 16"/>
            <p:cNvSpPr>
              <a:spLocks noChangeShapeType="1"/>
            </p:cNvSpPr>
            <p:nvPr/>
          </p:nvSpPr>
          <p:spPr bwMode="auto">
            <a:xfrm>
              <a:off x="1847" y="2473"/>
              <a:ext cx="0" cy="48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8499" name="Line 17"/>
            <p:cNvSpPr>
              <a:spLocks noChangeShapeType="1"/>
            </p:cNvSpPr>
            <p:nvPr/>
          </p:nvSpPr>
          <p:spPr bwMode="auto">
            <a:xfrm flipH="1">
              <a:off x="1991" y="2425"/>
              <a:ext cx="720" cy="576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8500" name="Line 18"/>
            <p:cNvSpPr>
              <a:spLocks noChangeShapeType="1"/>
            </p:cNvSpPr>
            <p:nvPr/>
          </p:nvSpPr>
          <p:spPr bwMode="auto">
            <a:xfrm>
              <a:off x="2855" y="2473"/>
              <a:ext cx="0" cy="48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8501" name="Line 19"/>
            <p:cNvSpPr>
              <a:spLocks noChangeShapeType="1"/>
            </p:cNvSpPr>
            <p:nvPr/>
          </p:nvSpPr>
          <p:spPr bwMode="auto">
            <a:xfrm>
              <a:off x="2039" y="3097"/>
              <a:ext cx="624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8502" name="Line 20"/>
            <p:cNvSpPr>
              <a:spLocks noChangeShapeType="1"/>
            </p:cNvSpPr>
            <p:nvPr/>
          </p:nvSpPr>
          <p:spPr bwMode="auto">
            <a:xfrm flipH="1" flipV="1">
              <a:off x="1927" y="3294"/>
              <a:ext cx="344" cy="245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8503" name="Rectangle 21"/>
            <p:cNvSpPr>
              <a:spLocks noChangeArrowheads="1"/>
            </p:cNvSpPr>
            <p:nvPr/>
          </p:nvSpPr>
          <p:spPr bwMode="auto">
            <a:xfrm>
              <a:off x="2320" y="2061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bg2"/>
                  </a:solidFill>
                  <a:latin typeface="굴림" pitchFamily="50" charset="-127"/>
                </a:rPr>
                <a:t>1(e</a:t>
              </a:r>
              <a:r>
                <a:rPr lang="en-US" altLang="ko-KR" sz="1800" b="1" i="0" baseline="-25000">
                  <a:solidFill>
                    <a:schemeClr val="bg2"/>
                  </a:solidFill>
                  <a:latin typeface="굴림" pitchFamily="50" charset="-127"/>
                </a:rPr>
                <a:t>1</a:t>
              </a:r>
              <a:r>
                <a:rPr lang="en-US" altLang="ko-KR" sz="1800" b="1" i="0">
                  <a:solidFill>
                    <a:schemeClr val="bg2"/>
                  </a:solidFill>
                  <a:latin typeface="굴림" pitchFamily="50" charset="-127"/>
                </a:rPr>
                <a:t>)  </a:t>
              </a:r>
              <a:endParaRPr lang="en-US" altLang="ko-KR" sz="2000" b="1" i="0">
                <a:solidFill>
                  <a:schemeClr val="bg2"/>
                </a:solidFill>
                <a:latin typeface="굴림" pitchFamily="50" charset="-127"/>
              </a:endParaRPr>
            </a:p>
          </p:txBody>
        </p:sp>
        <p:sp>
          <p:nvSpPr>
            <p:cNvPr id="18504" name="Rectangle 22"/>
            <p:cNvSpPr>
              <a:spLocks noChangeArrowheads="1"/>
            </p:cNvSpPr>
            <p:nvPr/>
          </p:nvSpPr>
          <p:spPr bwMode="auto">
            <a:xfrm>
              <a:off x="1751" y="2617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bg2"/>
                  </a:solidFill>
                  <a:latin typeface="굴림" pitchFamily="50" charset="-127"/>
                </a:rPr>
                <a:t>3(e</a:t>
              </a:r>
              <a:r>
                <a:rPr lang="en-US" altLang="ko-KR" sz="1800" b="1" i="0" baseline="-25000">
                  <a:solidFill>
                    <a:schemeClr val="bg2"/>
                  </a:solidFill>
                  <a:latin typeface="굴림" pitchFamily="50" charset="-127"/>
                </a:rPr>
                <a:t>2</a:t>
              </a:r>
              <a:r>
                <a:rPr lang="en-US" altLang="ko-KR" sz="1800" b="1" i="0">
                  <a:solidFill>
                    <a:schemeClr val="bg2"/>
                  </a:solidFill>
                  <a:latin typeface="굴림" pitchFamily="50" charset="-127"/>
                </a:rPr>
                <a:t>)    </a:t>
              </a:r>
              <a:r>
                <a:rPr lang="en-US" altLang="ko-KR" sz="2000" b="1" i="0">
                  <a:solidFill>
                    <a:schemeClr val="bg2"/>
                  </a:solidFill>
                  <a:latin typeface="굴림" pitchFamily="50" charset="-127"/>
                </a:rPr>
                <a:t>  </a:t>
              </a:r>
            </a:p>
          </p:txBody>
        </p:sp>
        <p:sp>
          <p:nvSpPr>
            <p:cNvPr id="18505" name="Rectangle 23"/>
            <p:cNvSpPr>
              <a:spLocks noChangeArrowheads="1"/>
            </p:cNvSpPr>
            <p:nvPr/>
          </p:nvSpPr>
          <p:spPr bwMode="auto">
            <a:xfrm>
              <a:off x="1955" y="3444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 dirty="0">
                  <a:solidFill>
                    <a:schemeClr val="bg2"/>
                  </a:solidFill>
                  <a:latin typeface="굴림" pitchFamily="50" charset="-127"/>
                </a:rPr>
                <a:t>2(e</a:t>
              </a:r>
              <a:r>
                <a:rPr lang="en-US" altLang="ko-KR" sz="1800" b="1" i="0" baseline="-25000" dirty="0">
                  <a:solidFill>
                    <a:schemeClr val="bg2"/>
                  </a:solidFill>
                  <a:latin typeface="굴림" pitchFamily="50" charset="-127"/>
                </a:rPr>
                <a:t>6</a:t>
              </a:r>
              <a:r>
                <a:rPr lang="en-US" altLang="ko-KR" sz="1800" b="1" i="0" dirty="0">
                  <a:solidFill>
                    <a:schemeClr val="bg2"/>
                  </a:solidFill>
                  <a:latin typeface="굴림" pitchFamily="50" charset="-127"/>
                </a:rPr>
                <a:t>)   </a:t>
              </a:r>
              <a:r>
                <a:rPr lang="en-US" altLang="ko-KR" sz="2000" b="1" i="0" dirty="0">
                  <a:solidFill>
                    <a:schemeClr val="bg2"/>
                  </a:solidFill>
                  <a:latin typeface="굴림" pitchFamily="50" charset="-127"/>
                </a:rPr>
                <a:t>  </a:t>
              </a:r>
            </a:p>
          </p:txBody>
        </p:sp>
        <p:sp>
          <p:nvSpPr>
            <p:cNvPr id="18506" name="Rectangle 24"/>
            <p:cNvSpPr>
              <a:spLocks noChangeArrowheads="1"/>
            </p:cNvSpPr>
            <p:nvPr/>
          </p:nvSpPr>
          <p:spPr bwMode="auto">
            <a:xfrm>
              <a:off x="2336" y="2931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bg2"/>
                  </a:solidFill>
                  <a:latin typeface="굴림" pitchFamily="50" charset="-127"/>
                </a:rPr>
                <a:t>4(e</a:t>
              </a:r>
              <a:r>
                <a:rPr lang="en-US" altLang="ko-KR" sz="1800" b="1" i="0" baseline="-25000">
                  <a:solidFill>
                    <a:schemeClr val="bg2"/>
                  </a:solidFill>
                  <a:latin typeface="굴림" pitchFamily="50" charset="-127"/>
                </a:rPr>
                <a:t>5</a:t>
              </a:r>
              <a:r>
                <a:rPr lang="en-US" altLang="ko-KR" sz="1800" b="1" i="0">
                  <a:solidFill>
                    <a:schemeClr val="bg2"/>
                  </a:solidFill>
                  <a:latin typeface="굴림" pitchFamily="50" charset="-127"/>
                </a:rPr>
                <a:t>) </a:t>
              </a:r>
              <a:r>
                <a:rPr lang="en-US" altLang="ko-KR" sz="2000" b="1" i="0">
                  <a:solidFill>
                    <a:schemeClr val="bg2"/>
                  </a:solidFill>
                  <a:latin typeface="굴림" pitchFamily="50" charset="-127"/>
                </a:rPr>
                <a:t>  </a:t>
              </a:r>
            </a:p>
          </p:txBody>
        </p:sp>
        <p:sp>
          <p:nvSpPr>
            <p:cNvPr id="18507" name="Rectangle 25"/>
            <p:cNvSpPr>
              <a:spLocks noChangeArrowheads="1"/>
            </p:cNvSpPr>
            <p:nvPr/>
          </p:nvSpPr>
          <p:spPr bwMode="auto">
            <a:xfrm>
              <a:off x="2971" y="2617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bg2"/>
                  </a:solidFill>
                  <a:latin typeface="굴림" pitchFamily="50" charset="-127"/>
                </a:rPr>
                <a:t>6(e</a:t>
              </a:r>
              <a:r>
                <a:rPr lang="en-US" altLang="ko-KR" sz="1800" b="1" i="0" baseline="-25000">
                  <a:solidFill>
                    <a:schemeClr val="bg2"/>
                  </a:solidFill>
                  <a:latin typeface="굴림" pitchFamily="50" charset="-127"/>
                </a:rPr>
                <a:t>4</a:t>
              </a:r>
              <a:r>
                <a:rPr lang="en-US" altLang="ko-KR" sz="1800" b="1" i="0">
                  <a:solidFill>
                    <a:schemeClr val="bg2"/>
                  </a:solidFill>
                  <a:latin typeface="굴림" pitchFamily="50" charset="-127"/>
                </a:rPr>
                <a:t>)    </a:t>
              </a:r>
              <a:r>
                <a:rPr lang="en-US" altLang="ko-KR" sz="2000" b="1" i="0">
                  <a:solidFill>
                    <a:schemeClr val="bg2"/>
                  </a:solidFill>
                  <a:latin typeface="굴림" pitchFamily="50" charset="-127"/>
                </a:rPr>
                <a:t>  </a:t>
              </a:r>
            </a:p>
          </p:txBody>
        </p:sp>
        <p:sp>
          <p:nvSpPr>
            <p:cNvPr id="18508" name="Rectangle 26"/>
            <p:cNvSpPr>
              <a:spLocks noChangeArrowheads="1"/>
            </p:cNvSpPr>
            <p:nvPr/>
          </p:nvSpPr>
          <p:spPr bwMode="auto">
            <a:xfrm>
              <a:off x="2245" y="2523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bg2"/>
                  </a:solidFill>
                  <a:latin typeface="굴림" pitchFamily="50" charset="-127"/>
                </a:rPr>
                <a:t>3(e</a:t>
              </a:r>
              <a:r>
                <a:rPr lang="en-US" altLang="ko-KR" sz="1800" b="1" i="0" baseline="-25000">
                  <a:solidFill>
                    <a:schemeClr val="bg2"/>
                  </a:solidFill>
                  <a:latin typeface="굴림" pitchFamily="50" charset="-127"/>
                </a:rPr>
                <a:t>3</a:t>
              </a:r>
              <a:r>
                <a:rPr lang="en-US" altLang="ko-KR" sz="1800" b="1" i="0">
                  <a:solidFill>
                    <a:schemeClr val="bg2"/>
                  </a:solidFill>
                  <a:latin typeface="굴림" pitchFamily="50" charset="-127"/>
                </a:rPr>
                <a:t>)  </a:t>
              </a:r>
              <a:r>
                <a:rPr lang="en-US" altLang="ko-KR" sz="2000" b="1" i="0">
                  <a:solidFill>
                    <a:schemeClr val="bg2"/>
                  </a:solidFill>
                  <a:latin typeface="굴림" pitchFamily="50" charset="-127"/>
                </a:rPr>
                <a:t>  </a:t>
              </a:r>
            </a:p>
          </p:txBody>
        </p:sp>
        <p:sp>
          <p:nvSpPr>
            <p:cNvPr id="18509" name="Line 27"/>
            <p:cNvSpPr>
              <a:spLocks noChangeShapeType="1"/>
            </p:cNvSpPr>
            <p:nvPr/>
          </p:nvSpPr>
          <p:spPr bwMode="auto">
            <a:xfrm flipV="1">
              <a:off x="2426" y="3294"/>
              <a:ext cx="318" cy="227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8510" name="Rectangle 28"/>
            <p:cNvSpPr>
              <a:spLocks noChangeArrowheads="1"/>
            </p:cNvSpPr>
            <p:nvPr/>
          </p:nvSpPr>
          <p:spPr bwMode="auto">
            <a:xfrm>
              <a:off x="2716" y="3444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 dirty="0">
                  <a:solidFill>
                    <a:schemeClr val="bg2"/>
                  </a:solidFill>
                  <a:latin typeface="굴림" pitchFamily="50" charset="-127"/>
                </a:rPr>
                <a:t>   5(e</a:t>
              </a:r>
              <a:r>
                <a:rPr lang="en-US" altLang="ko-KR" sz="1800" b="1" i="0" baseline="-25000" dirty="0">
                  <a:solidFill>
                    <a:schemeClr val="bg2"/>
                  </a:solidFill>
                  <a:latin typeface="굴림" pitchFamily="50" charset="-127"/>
                </a:rPr>
                <a:t>7</a:t>
              </a:r>
              <a:r>
                <a:rPr lang="en-US" altLang="ko-KR" sz="1800" b="1" i="0" dirty="0">
                  <a:solidFill>
                    <a:schemeClr val="bg2"/>
                  </a:solidFill>
                  <a:latin typeface="굴림" pitchFamily="50" charset="-127"/>
                </a:rPr>
                <a:t>)    </a:t>
              </a:r>
              <a:r>
                <a:rPr lang="en-US" altLang="ko-KR" sz="2000" b="1" i="0" dirty="0">
                  <a:solidFill>
                    <a:schemeClr val="bg2"/>
                  </a:solidFill>
                  <a:latin typeface="굴림" pitchFamily="50" charset="-127"/>
                </a:rPr>
                <a:t>  </a:t>
              </a:r>
            </a:p>
          </p:txBody>
        </p:sp>
      </p:grpSp>
      <p:sp>
        <p:nvSpPr>
          <p:cNvPr id="722973" name="Rectangle 29"/>
          <p:cNvSpPr>
            <a:spLocks noChangeArrowheads="1"/>
          </p:cNvSpPr>
          <p:nvPr/>
        </p:nvSpPr>
        <p:spPr bwMode="auto">
          <a:xfrm>
            <a:off x="5822950" y="2492375"/>
            <a:ext cx="201295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i="0" dirty="0">
                <a:solidFill>
                  <a:schemeClr val="bg1"/>
                </a:solidFill>
                <a:sym typeface="Wingdings" pitchFamily="2" charset="2"/>
              </a:rPr>
              <a:t></a:t>
            </a:r>
            <a:r>
              <a:rPr lang="en-US" altLang="ko-KR" i="0" dirty="0">
                <a:solidFill>
                  <a:schemeClr val="bg1"/>
                </a:solidFill>
                <a:sym typeface="Symbol" pitchFamily="18" charset="2"/>
              </a:rPr>
              <a:t>  </a:t>
            </a:r>
            <a:r>
              <a:rPr lang="en-US" altLang="ko-KR" b="1" dirty="0">
                <a:solidFill>
                  <a:schemeClr val="bg1"/>
                </a:solidFill>
                <a:sym typeface="Symbol" pitchFamily="18" charset="2"/>
              </a:rPr>
              <a:t>promising </a:t>
            </a:r>
            <a:endParaRPr lang="en-US" altLang="ko-KR" i="0" dirty="0">
              <a:solidFill>
                <a:schemeClr val="bg1"/>
              </a:solidFill>
              <a:sym typeface="Symbol" pitchFamily="18" charset="2"/>
            </a:endParaRPr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827088" y="4292600"/>
            <a:ext cx="1435888" cy="1800225"/>
            <a:chOff x="1655" y="2061"/>
            <a:chExt cx="1391" cy="1823"/>
          </a:xfrm>
        </p:grpSpPr>
        <p:sp>
          <p:nvSpPr>
            <p:cNvPr id="18473" name="Oval 31"/>
            <p:cNvSpPr>
              <a:spLocks noChangeArrowheads="1"/>
            </p:cNvSpPr>
            <p:nvPr/>
          </p:nvSpPr>
          <p:spPr bwMode="auto">
            <a:xfrm>
              <a:off x="2154" y="3501"/>
              <a:ext cx="383" cy="38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solidFill>
                    <a:schemeClr val="bg2"/>
                  </a:solidFill>
                </a:rPr>
                <a:t>  V</a:t>
              </a:r>
              <a:r>
                <a:rPr lang="en-US" altLang="ko-KR" sz="2000" b="1" baseline="-25000">
                  <a:solidFill>
                    <a:schemeClr val="bg2"/>
                  </a:solidFill>
                </a:rPr>
                <a:t>5     </a:t>
              </a:r>
            </a:p>
          </p:txBody>
        </p:sp>
        <p:sp>
          <p:nvSpPr>
            <p:cNvPr id="18474" name="Oval 32"/>
            <p:cNvSpPr>
              <a:spLocks noChangeArrowheads="1"/>
            </p:cNvSpPr>
            <p:nvPr/>
          </p:nvSpPr>
          <p:spPr bwMode="auto">
            <a:xfrm>
              <a:off x="1655" y="2953"/>
              <a:ext cx="383" cy="38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solidFill>
                    <a:schemeClr val="bg2"/>
                  </a:solidFill>
                </a:rPr>
                <a:t> V</a:t>
              </a:r>
              <a:r>
                <a:rPr lang="en-US" altLang="ko-KR" sz="2000" b="1" baseline="-25000">
                  <a:solidFill>
                    <a:schemeClr val="bg2"/>
                  </a:solidFill>
                </a:rPr>
                <a:t>3   </a:t>
              </a:r>
            </a:p>
          </p:txBody>
        </p:sp>
        <p:sp>
          <p:nvSpPr>
            <p:cNvPr id="18475" name="Oval 33"/>
            <p:cNvSpPr>
              <a:spLocks noChangeArrowheads="1"/>
            </p:cNvSpPr>
            <p:nvPr/>
          </p:nvSpPr>
          <p:spPr bwMode="auto">
            <a:xfrm>
              <a:off x="1655" y="2089"/>
              <a:ext cx="384" cy="38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 dirty="0">
                  <a:solidFill>
                    <a:schemeClr val="bg2"/>
                  </a:solidFill>
                </a:rPr>
                <a:t>   V</a:t>
              </a:r>
              <a:r>
                <a:rPr lang="en-US" altLang="ko-KR" sz="2000" b="1" baseline="-25000" dirty="0">
                  <a:solidFill>
                    <a:schemeClr val="bg2"/>
                  </a:solidFill>
                </a:rPr>
                <a:t>1      </a:t>
              </a:r>
            </a:p>
          </p:txBody>
        </p:sp>
        <p:sp>
          <p:nvSpPr>
            <p:cNvPr id="18476" name="Oval 34"/>
            <p:cNvSpPr>
              <a:spLocks noChangeArrowheads="1"/>
            </p:cNvSpPr>
            <p:nvPr/>
          </p:nvSpPr>
          <p:spPr bwMode="auto">
            <a:xfrm>
              <a:off x="2663" y="2953"/>
              <a:ext cx="383" cy="383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 dirty="0">
                  <a:solidFill>
                    <a:schemeClr val="bg2"/>
                  </a:solidFill>
                </a:rPr>
                <a:t>V</a:t>
              </a:r>
              <a:r>
                <a:rPr lang="en-US" altLang="ko-KR" sz="2000" b="1" baseline="-25000" dirty="0">
                  <a:solidFill>
                    <a:schemeClr val="bg2"/>
                  </a:solidFill>
                </a:rPr>
                <a:t>4  </a:t>
              </a:r>
              <a:endParaRPr lang="en-US" altLang="ko-KR" b="1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18477" name="Oval 35"/>
            <p:cNvSpPr>
              <a:spLocks noChangeArrowheads="1"/>
            </p:cNvSpPr>
            <p:nvPr/>
          </p:nvSpPr>
          <p:spPr bwMode="auto">
            <a:xfrm>
              <a:off x="2663" y="2089"/>
              <a:ext cx="383" cy="38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solidFill>
                    <a:schemeClr val="bg2"/>
                  </a:solidFill>
                </a:rPr>
                <a:t>  V</a:t>
              </a:r>
              <a:r>
                <a:rPr lang="en-US" altLang="ko-KR" sz="2000" b="1" baseline="-25000">
                  <a:solidFill>
                    <a:schemeClr val="bg2"/>
                  </a:solidFill>
                </a:rPr>
                <a:t>2    </a:t>
              </a:r>
            </a:p>
          </p:txBody>
        </p:sp>
        <p:sp>
          <p:nvSpPr>
            <p:cNvPr id="18478" name="Line 36"/>
            <p:cNvSpPr>
              <a:spLocks noChangeShapeType="1"/>
            </p:cNvSpPr>
            <p:nvPr/>
          </p:nvSpPr>
          <p:spPr bwMode="auto">
            <a:xfrm>
              <a:off x="2018" y="2296"/>
              <a:ext cx="670" cy="0"/>
            </a:xfrm>
            <a:prstGeom prst="line">
              <a:avLst/>
            </a:prstGeom>
            <a:noFill/>
            <a:ln w="444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8479" name="Line 37"/>
            <p:cNvSpPr>
              <a:spLocks noChangeShapeType="1"/>
            </p:cNvSpPr>
            <p:nvPr/>
          </p:nvSpPr>
          <p:spPr bwMode="auto">
            <a:xfrm>
              <a:off x="1847" y="2473"/>
              <a:ext cx="0" cy="480"/>
            </a:xfrm>
            <a:prstGeom prst="line">
              <a:avLst/>
            </a:prstGeom>
            <a:noFill/>
            <a:ln w="444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8480" name="Line 38"/>
            <p:cNvSpPr>
              <a:spLocks noChangeShapeType="1"/>
            </p:cNvSpPr>
            <p:nvPr/>
          </p:nvSpPr>
          <p:spPr bwMode="auto">
            <a:xfrm flipH="1">
              <a:off x="1991" y="2425"/>
              <a:ext cx="720" cy="576"/>
            </a:xfrm>
            <a:prstGeom prst="line">
              <a:avLst/>
            </a:prstGeom>
            <a:noFill/>
            <a:ln w="12700">
              <a:solidFill>
                <a:srgbClr val="FFFF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8481" name="Line 39"/>
            <p:cNvSpPr>
              <a:spLocks noChangeShapeType="1"/>
            </p:cNvSpPr>
            <p:nvPr/>
          </p:nvSpPr>
          <p:spPr bwMode="auto">
            <a:xfrm>
              <a:off x="2855" y="2473"/>
              <a:ext cx="0" cy="480"/>
            </a:xfrm>
            <a:prstGeom prst="line">
              <a:avLst/>
            </a:prstGeom>
            <a:noFill/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8482" name="Line 40"/>
            <p:cNvSpPr>
              <a:spLocks noChangeShapeType="1"/>
            </p:cNvSpPr>
            <p:nvPr/>
          </p:nvSpPr>
          <p:spPr bwMode="auto">
            <a:xfrm>
              <a:off x="2039" y="3097"/>
              <a:ext cx="624" cy="0"/>
            </a:xfrm>
            <a:prstGeom prst="line">
              <a:avLst/>
            </a:prstGeom>
            <a:noFill/>
            <a:ln w="444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8483" name="Line 41"/>
            <p:cNvSpPr>
              <a:spLocks noChangeShapeType="1"/>
            </p:cNvSpPr>
            <p:nvPr/>
          </p:nvSpPr>
          <p:spPr bwMode="auto">
            <a:xfrm flipH="1" flipV="1">
              <a:off x="1927" y="3294"/>
              <a:ext cx="344" cy="245"/>
            </a:xfrm>
            <a:prstGeom prst="line">
              <a:avLst/>
            </a:prstGeom>
            <a:noFill/>
            <a:ln w="444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8484" name="Rectangle 42"/>
            <p:cNvSpPr>
              <a:spLocks noChangeArrowheads="1"/>
            </p:cNvSpPr>
            <p:nvPr/>
          </p:nvSpPr>
          <p:spPr bwMode="auto">
            <a:xfrm>
              <a:off x="2320" y="2061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bg2"/>
                  </a:solidFill>
                  <a:latin typeface="굴림" pitchFamily="50" charset="-127"/>
                </a:rPr>
                <a:t>1    </a:t>
              </a:r>
              <a:r>
                <a:rPr lang="en-US" altLang="ko-KR" sz="2000" b="1" i="0">
                  <a:solidFill>
                    <a:schemeClr val="bg2"/>
                  </a:solidFill>
                  <a:latin typeface="굴림" pitchFamily="50" charset="-127"/>
                </a:rPr>
                <a:t>  </a:t>
              </a:r>
            </a:p>
          </p:txBody>
        </p:sp>
        <p:sp>
          <p:nvSpPr>
            <p:cNvPr id="18486" name="Rectangle 44"/>
            <p:cNvSpPr>
              <a:spLocks noChangeArrowheads="1"/>
            </p:cNvSpPr>
            <p:nvPr/>
          </p:nvSpPr>
          <p:spPr bwMode="auto">
            <a:xfrm>
              <a:off x="1973" y="3385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 dirty="0">
                  <a:solidFill>
                    <a:schemeClr val="bg2"/>
                  </a:solidFill>
                  <a:latin typeface="굴림" pitchFamily="50" charset="-127"/>
                </a:rPr>
                <a:t>2  </a:t>
              </a:r>
              <a:endParaRPr lang="en-US" altLang="ko-KR" sz="2000" b="1" i="0" dirty="0">
                <a:solidFill>
                  <a:schemeClr val="bg2"/>
                </a:solidFill>
                <a:latin typeface="굴림" pitchFamily="50" charset="-127"/>
              </a:endParaRPr>
            </a:p>
          </p:txBody>
        </p:sp>
        <p:sp>
          <p:nvSpPr>
            <p:cNvPr id="18487" name="Rectangle 45"/>
            <p:cNvSpPr>
              <a:spLocks noChangeArrowheads="1"/>
            </p:cNvSpPr>
            <p:nvPr/>
          </p:nvSpPr>
          <p:spPr bwMode="auto">
            <a:xfrm>
              <a:off x="2336" y="2931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bg2"/>
                  </a:solidFill>
                  <a:latin typeface="굴림" pitchFamily="50" charset="-127"/>
                </a:rPr>
                <a:t>4    </a:t>
              </a:r>
              <a:r>
                <a:rPr lang="en-US" altLang="ko-KR" sz="2000" b="1" i="0">
                  <a:solidFill>
                    <a:schemeClr val="bg2"/>
                  </a:solidFill>
                  <a:latin typeface="굴림" pitchFamily="50" charset="-127"/>
                </a:rPr>
                <a:t>  </a:t>
              </a:r>
            </a:p>
          </p:txBody>
        </p:sp>
        <p:sp>
          <p:nvSpPr>
            <p:cNvPr id="18489" name="Rectangle 47"/>
            <p:cNvSpPr>
              <a:spLocks noChangeArrowheads="1"/>
            </p:cNvSpPr>
            <p:nvPr/>
          </p:nvSpPr>
          <p:spPr bwMode="auto">
            <a:xfrm>
              <a:off x="2245" y="2523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bg2"/>
                  </a:solidFill>
                  <a:latin typeface="굴림" pitchFamily="50" charset="-127"/>
                </a:rPr>
                <a:t>3  </a:t>
              </a:r>
              <a:r>
                <a:rPr lang="en-US" altLang="ko-KR" sz="2000" b="1" i="0">
                  <a:solidFill>
                    <a:schemeClr val="bg2"/>
                  </a:solidFill>
                  <a:latin typeface="굴림" pitchFamily="50" charset="-127"/>
                </a:rPr>
                <a:t>  </a:t>
              </a:r>
            </a:p>
          </p:txBody>
        </p:sp>
        <p:sp>
          <p:nvSpPr>
            <p:cNvPr id="18490" name="Line 48"/>
            <p:cNvSpPr>
              <a:spLocks noChangeShapeType="1"/>
            </p:cNvSpPr>
            <p:nvPr/>
          </p:nvSpPr>
          <p:spPr bwMode="auto">
            <a:xfrm flipV="1">
              <a:off x="2426" y="3294"/>
              <a:ext cx="318" cy="227"/>
            </a:xfrm>
            <a:prstGeom prst="line">
              <a:avLst/>
            </a:prstGeom>
            <a:noFill/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2771775" y="4292600"/>
            <a:ext cx="1435889" cy="1800225"/>
            <a:chOff x="1655" y="2061"/>
            <a:chExt cx="1391" cy="1823"/>
          </a:xfrm>
        </p:grpSpPr>
        <p:sp>
          <p:nvSpPr>
            <p:cNvPr id="18454" name="Oval 51"/>
            <p:cNvSpPr>
              <a:spLocks noChangeArrowheads="1"/>
            </p:cNvSpPr>
            <p:nvPr/>
          </p:nvSpPr>
          <p:spPr bwMode="auto">
            <a:xfrm>
              <a:off x="2154" y="3501"/>
              <a:ext cx="383" cy="38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solidFill>
                    <a:schemeClr val="bg2"/>
                  </a:solidFill>
                </a:rPr>
                <a:t>  V</a:t>
              </a:r>
              <a:r>
                <a:rPr lang="en-US" altLang="ko-KR" sz="2000" b="1" baseline="-25000">
                  <a:solidFill>
                    <a:schemeClr val="bg2"/>
                  </a:solidFill>
                </a:rPr>
                <a:t>5     </a:t>
              </a:r>
            </a:p>
          </p:txBody>
        </p:sp>
        <p:sp>
          <p:nvSpPr>
            <p:cNvPr id="18455" name="Oval 52"/>
            <p:cNvSpPr>
              <a:spLocks noChangeArrowheads="1"/>
            </p:cNvSpPr>
            <p:nvPr/>
          </p:nvSpPr>
          <p:spPr bwMode="auto">
            <a:xfrm>
              <a:off x="1655" y="2953"/>
              <a:ext cx="383" cy="38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solidFill>
                    <a:schemeClr val="bg2"/>
                  </a:solidFill>
                </a:rPr>
                <a:t> V</a:t>
              </a:r>
              <a:r>
                <a:rPr lang="en-US" altLang="ko-KR" sz="2000" b="1" baseline="-25000">
                  <a:solidFill>
                    <a:schemeClr val="bg2"/>
                  </a:solidFill>
                </a:rPr>
                <a:t>3   </a:t>
              </a:r>
            </a:p>
          </p:txBody>
        </p:sp>
        <p:sp>
          <p:nvSpPr>
            <p:cNvPr id="18456" name="Oval 53"/>
            <p:cNvSpPr>
              <a:spLocks noChangeArrowheads="1"/>
            </p:cNvSpPr>
            <p:nvPr/>
          </p:nvSpPr>
          <p:spPr bwMode="auto">
            <a:xfrm>
              <a:off x="1655" y="2089"/>
              <a:ext cx="384" cy="38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 dirty="0">
                  <a:solidFill>
                    <a:schemeClr val="bg2"/>
                  </a:solidFill>
                </a:rPr>
                <a:t>   V</a:t>
              </a:r>
              <a:r>
                <a:rPr lang="en-US" altLang="ko-KR" sz="2000" b="1" baseline="-25000" dirty="0">
                  <a:solidFill>
                    <a:schemeClr val="bg2"/>
                  </a:solidFill>
                </a:rPr>
                <a:t>1      </a:t>
              </a:r>
            </a:p>
          </p:txBody>
        </p:sp>
        <p:sp>
          <p:nvSpPr>
            <p:cNvPr id="18457" name="Oval 54"/>
            <p:cNvSpPr>
              <a:spLocks noChangeArrowheads="1"/>
            </p:cNvSpPr>
            <p:nvPr/>
          </p:nvSpPr>
          <p:spPr bwMode="auto">
            <a:xfrm>
              <a:off x="2663" y="2953"/>
              <a:ext cx="383" cy="383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 dirty="0">
                  <a:solidFill>
                    <a:schemeClr val="bg2"/>
                  </a:solidFill>
                </a:rPr>
                <a:t>V</a:t>
              </a:r>
              <a:r>
                <a:rPr lang="en-US" altLang="ko-KR" sz="2000" b="1" baseline="-25000" dirty="0">
                  <a:solidFill>
                    <a:schemeClr val="bg2"/>
                  </a:solidFill>
                </a:rPr>
                <a:t>4  </a:t>
              </a:r>
              <a:endParaRPr lang="en-US" altLang="ko-KR" b="1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18458" name="Oval 55"/>
            <p:cNvSpPr>
              <a:spLocks noChangeArrowheads="1"/>
            </p:cNvSpPr>
            <p:nvPr/>
          </p:nvSpPr>
          <p:spPr bwMode="auto">
            <a:xfrm>
              <a:off x="2663" y="2089"/>
              <a:ext cx="383" cy="38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solidFill>
                    <a:schemeClr val="bg2"/>
                  </a:solidFill>
                </a:rPr>
                <a:t>  V</a:t>
              </a:r>
              <a:r>
                <a:rPr lang="en-US" altLang="ko-KR" sz="2000" b="1" baseline="-25000">
                  <a:solidFill>
                    <a:schemeClr val="bg2"/>
                  </a:solidFill>
                </a:rPr>
                <a:t>2    </a:t>
              </a:r>
            </a:p>
          </p:txBody>
        </p:sp>
        <p:sp>
          <p:nvSpPr>
            <p:cNvPr id="18459" name="Line 56"/>
            <p:cNvSpPr>
              <a:spLocks noChangeShapeType="1"/>
            </p:cNvSpPr>
            <p:nvPr/>
          </p:nvSpPr>
          <p:spPr bwMode="auto">
            <a:xfrm>
              <a:off x="2018" y="2296"/>
              <a:ext cx="670" cy="0"/>
            </a:xfrm>
            <a:prstGeom prst="line">
              <a:avLst/>
            </a:prstGeom>
            <a:noFill/>
            <a:ln w="444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8460" name="Line 57"/>
            <p:cNvSpPr>
              <a:spLocks noChangeShapeType="1"/>
            </p:cNvSpPr>
            <p:nvPr/>
          </p:nvSpPr>
          <p:spPr bwMode="auto">
            <a:xfrm>
              <a:off x="1847" y="2473"/>
              <a:ext cx="0" cy="480"/>
            </a:xfrm>
            <a:prstGeom prst="line">
              <a:avLst/>
            </a:prstGeom>
            <a:noFill/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8461" name="Line 58"/>
            <p:cNvSpPr>
              <a:spLocks noChangeShapeType="1"/>
            </p:cNvSpPr>
            <p:nvPr/>
          </p:nvSpPr>
          <p:spPr bwMode="auto">
            <a:xfrm flipH="1">
              <a:off x="1991" y="2425"/>
              <a:ext cx="720" cy="576"/>
            </a:xfrm>
            <a:prstGeom prst="line">
              <a:avLst/>
            </a:prstGeom>
            <a:noFill/>
            <a:ln w="444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8462" name="Line 59"/>
            <p:cNvSpPr>
              <a:spLocks noChangeShapeType="1"/>
            </p:cNvSpPr>
            <p:nvPr/>
          </p:nvSpPr>
          <p:spPr bwMode="auto">
            <a:xfrm>
              <a:off x="2855" y="2473"/>
              <a:ext cx="0" cy="480"/>
            </a:xfrm>
            <a:prstGeom prst="line">
              <a:avLst/>
            </a:prstGeom>
            <a:noFill/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8463" name="Line 60"/>
            <p:cNvSpPr>
              <a:spLocks noChangeShapeType="1"/>
            </p:cNvSpPr>
            <p:nvPr/>
          </p:nvSpPr>
          <p:spPr bwMode="auto">
            <a:xfrm>
              <a:off x="2039" y="3097"/>
              <a:ext cx="624" cy="0"/>
            </a:xfrm>
            <a:prstGeom prst="line">
              <a:avLst/>
            </a:prstGeom>
            <a:noFill/>
            <a:ln w="444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8464" name="Line 61"/>
            <p:cNvSpPr>
              <a:spLocks noChangeShapeType="1"/>
            </p:cNvSpPr>
            <p:nvPr/>
          </p:nvSpPr>
          <p:spPr bwMode="auto">
            <a:xfrm flipH="1" flipV="1">
              <a:off x="1927" y="3294"/>
              <a:ext cx="344" cy="245"/>
            </a:xfrm>
            <a:prstGeom prst="line">
              <a:avLst/>
            </a:prstGeom>
            <a:noFill/>
            <a:ln w="444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8465" name="Rectangle 62"/>
            <p:cNvSpPr>
              <a:spLocks noChangeArrowheads="1"/>
            </p:cNvSpPr>
            <p:nvPr/>
          </p:nvSpPr>
          <p:spPr bwMode="auto">
            <a:xfrm>
              <a:off x="2320" y="2061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bg2"/>
                  </a:solidFill>
                  <a:latin typeface="굴림" pitchFamily="50" charset="-127"/>
                </a:rPr>
                <a:t>1    </a:t>
              </a:r>
              <a:r>
                <a:rPr lang="en-US" altLang="ko-KR" sz="2000" b="1" i="0">
                  <a:solidFill>
                    <a:schemeClr val="bg2"/>
                  </a:solidFill>
                  <a:latin typeface="굴림" pitchFamily="50" charset="-127"/>
                </a:rPr>
                <a:t>  </a:t>
              </a:r>
            </a:p>
          </p:txBody>
        </p:sp>
        <p:sp>
          <p:nvSpPr>
            <p:cNvPr id="18467" name="Rectangle 64"/>
            <p:cNvSpPr>
              <a:spLocks noChangeArrowheads="1"/>
            </p:cNvSpPr>
            <p:nvPr/>
          </p:nvSpPr>
          <p:spPr bwMode="auto">
            <a:xfrm>
              <a:off x="1973" y="3385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bg2"/>
                  </a:solidFill>
                  <a:latin typeface="굴림" pitchFamily="50" charset="-127"/>
                </a:rPr>
                <a:t>2  </a:t>
              </a:r>
              <a:endParaRPr lang="en-US" altLang="ko-KR" sz="2000" b="1" i="0">
                <a:solidFill>
                  <a:schemeClr val="bg2"/>
                </a:solidFill>
                <a:latin typeface="굴림" pitchFamily="50" charset="-127"/>
              </a:endParaRPr>
            </a:p>
          </p:txBody>
        </p:sp>
        <p:sp>
          <p:nvSpPr>
            <p:cNvPr id="18468" name="Rectangle 65"/>
            <p:cNvSpPr>
              <a:spLocks noChangeArrowheads="1"/>
            </p:cNvSpPr>
            <p:nvPr/>
          </p:nvSpPr>
          <p:spPr bwMode="auto">
            <a:xfrm>
              <a:off x="2336" y="2931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bg2"/>
                  </a:solidFill>
                  <a:latin typeface="굴림" pitchFamily="50" charset="-127"/>
                </a:rPr>
                <a:t>4    </a:t>
              </a:r>
              <a:r>
                <a:rPr lang="en-US" altLang="ko-KR" sz="2000" b="1" i="0">
                  <a:solidFill>
                    <a:schemeClr val="bg2"/>
                  </a:solidFill>
                  <a:latin typeface="굴림" pitchFamily="50" charset="-127"/>
                </a:rPr>
                <a:t>  </a:t>
              </a:r>
            </a:p>
          </p:txBody>
        </p:sp>
        <p:sp>
          <p:nvSpPr>
            <p:cNvPr id="18470" name="Rectangle 67"/>
            <p:cNvSpPr>
              <a:spLocks noChangeArrowheads="1"/>
            </p:cNvSpPr>
            <p:nvPr/>
          </p:nvSpPr>
          <p:spPr bwMode="auto">
            <a:xfrm>
              <a:off x="2245" y="2523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bg2"/>
                  </a:solidFill>
                  <a:latin typeface="굴림" pitchFamily="50" charset="-127"/>
                </a:rPr>
                <a:t>3  </a:t>
              </a:r>
              <a:r>
                <a:rPr lang="en-US" altLang="ko-KR" sz="2000" b="1" i="0">
                  <a:solidFill>
                    <a:schemeClr val="bg2"/>
                  </a:solidFill>
                  <a:latin typeface="굴림" pitchFamily="50" charset="-127"/>
                </a:rPr>
                <a:t>  </a:t>
              </a:r>
            </a:p>
          </p:txBody>
        </p:sp>
        <p:sp>
          <p:nvSpPr>
            <p:cNvPr id="18471" name="Line 68"/>
            <p:cNvSpPr>
              <a:spLocks noChangeShapeType="1"/>
            </p:cNvSpPr>
            <p:nvPr/>
          </p:nvSpPr>
          <p:spPr bwMode="auto">
            <a:xfrm flipV="1">
              <a:off x="2426" y="3294"/>
              <a:ext cx="318" cy="227"/>
            </a:xfrm>
            <a:prstGeom prst="line">
              <a:avLst/>
            </a:prstGeom>
            <a:noFill/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</p:grpSp>
      <p:sp>
        <p:nvSpPr>
          <p:cNvPr id="723014" name="Rectangle 70"/>
          <p:cNvSpPr>
            <a:spLocks noChangeArrowheads="1"/>
          </p:cNvSpPr>
          <p:nvPr/>
        </p:nvSpPr>
        <p:spPr bwMode="auto">
          <a:xfrm>
            <a:off x="395288" y="6140450"/>
            <a:ext cx="4049712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2 minimum spanning trees of G</a:t>
            </a:r>
          </a:p>
        </p:txBody>
      </p:sp>
      <p:sp>
        <p:nvSpPr>
          <p:cNvPr id="723015" name="Text Box 71"/>
          <p:cNvSpPr txBox="1">
            <a:spLocks noChangeArrowheads="1"/>
          </p:cNvSpPr>
          <p:nvPr/>
        </p:nvSpPr>
        <p:spPr bwMode="auto">
          <a:xfrm>
            <a:off x="900113" y="2827338"/>
            <a:ext cx="64770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i="0">
                <a:solidFill>
                  <a:schemeClr val="bg2"/>
                </a:solidFill>
              </a:rPr>
              <a:t>G:</a:t>
            </a:r>
          </a:p>
        </p:txBody>
      </p:sp>
      <p:sp>
        <p:nvSpPr>
          <p:cNvPr id="723016" name="Rectangle 72"/>
          <p:cNvSpPr>
            <a:spLocks noChangeArrowheads="1"/>
          </p:cNvSpPr>
          <p:nvPr/>
        </p:nvSpPr>
        <p:spPr bwMode="auto">
          <a:xfrm>
            <a:off x="4500563" y="2492375"/>
            <a:ext cx="1393825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 i="0">
                <a:solidFill>
                  <a:schemeClr val="bg2"/>
                </a:solidFill>
                <a:sym typeface="Symbol" pitchFamily="18" charset="2"/>
              </a:rPr>
              <a:t>1. F = { }</a:t>
            </a:r>
            <a:r>
              <a:rPr lang="en-US" altLang="ko-KR" b="1">
                <a:solidFill>
                  <a:schemeClr val="bg2"/>
                </a:solidFill>
                <a:sym typeface="Symbol" pitchFamily="18" charset="2"/>
              </a:rPr>
              <a:t> </a:t>
            </a:r>
          </a:p>
        </p:txBody>
      </p:sp>
      <p:sp>
        <p:nvSpPr>
          <p:cNvPr id="723017" name="Rectangle 73"/>
          <p:cNvSpPr>
            <a:spLocks noChangeArrowheads="1"/>
          </p:cNvSpPr>
          <p:nvPr/>
        </p:nvSpPr>
        <p:spPr bwMode="auto">
          <a:xfrm>
            <a:off x="5826125" y="2900363"/>
            <a:ext cx="2624138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i="0">
                <a:solidFill>
                  <a:schemeClr val="bg1"/>
                </a:solidFill>
                <a:sym typeface="Wingdings" pitchFamily="2" charset="2"/>
              </a:rPr>
              <a:t></a:t>
            </a:r>
            <a:r>
              <a:rPr lang="en-US" altLang="ko-KR" i="0">
                <a:solidFill>
                  <a:schemeClr val="bg1"/>
                </a:solidFill>
                <a:sym typeface="Symbol" pitchFamily="18" charset="2"/>
              </a:rPr>
              <a:t>  </a:t>
            </a:r>
            <a:r>
              <a:rPr lang="en-US" altLang="ko-KR" b="1">
                <a:solidFill>
                  <a:schemeClr val="bg1"/>
                </a:solidFill>
                <a:sym typeface="Symbol" pitchFamily="18" charset="2"/>
              </a:rPr>
              <a:t>Not promising </a:t>
            </a:r>
            <a:endParaRPr lang="en-US" altLang="ko-KR" i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723018" name="Rectangle 74"/>
          <p:cNvSpPr>
            <a:spLocks noChangeArrowheads="1"/>
          </p:cNvSpPr>
          <p:nvPr/>
        </p:nvSpPr>
        <p:spPr bwMode="auto">
          <a:xfrm>
            <a:off x="4503738" y="2900363"/>
            <a:ext cx="1535112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 i="0">
                <a:solidFill>
                  <a:schemeClr val="bg2"/>
                </a:solidFill>
                <a:sym typeface="Symbol" pitchFamily="18" charset="2"/>
              </a:rPr>
              <a:t>2. F = {</a:t>
            </a:r>
            <a:r>
              <a:rPr lang="en-US" altLang="ko-KR" sz="1800" b="1" i="0">
                <a:solidFill>
                  <a:schemeClr val="bg2"/>
                </a:solidFill>
                <a:latin typeface="굴림" pitchFamily="50" charset="-127"/>
              </a:rPr>
              <a:t>e</a:t>
            </a:r>
            <a:r>
              <a:rPr lang="en-US" altLang="ko-KR" sz="1800" b="1" i="0" baseline="-25000">
                <a:solidFill>
                  <a:schemeClr val="bg2"/>
                </a:solidFill>
                <a:latin typeface="굴림" pitchFamily="50" charset="-127"/>
              </a:rPr>
              <a:t>4</a:t>
            </a:r>
            <a:r>
              <a:rPr lang="en-US" altLang="ko-KR" b="1" i="0">
                <a:solidFill>
                  <a:schemeClr val="bg2"/>
                </a:solidFill>
                <a:sym typeface="Symbol" pitchFamily="18" charset="2"/>
              </a:rPr>
              <a:t>}</a:t>
            </a:r>
            <a:r>
              <a:rPr lang="en-US" altLang="ko-KR" b="1">
                <a:solidFill>
                  <a:schemeClr val="bg2"/>
                </a:solidFill>
                <a:sym typeface="Symbol" pitchFamily="18" charset="2"/>
              </a:rPr>
              <a:t> </a:t>
            </a:r>
          </a:p>
        </p:txBody>
      </p:sp>
      <p:sp>
        <p:nvSpPr>
          <p:cNvPr id="723020" name="Rectangle 76"/>
          <p:cNvSpPr>
            <a:spLocks noChangeArrowheads="1"/>
          </p:cNvSpPr>
          <p:nvPr/>
        </p:nvSpPr>
        <p:spPr bwMode="auto">
          <a:xfrm>
            <a:off x="6197600" y="3332163"/>
            <a:ext cx="2624138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i="0">
                <a:solidFill>
                  <a:schemeClr val="bg1"/>
                </a:solidFill>
                <a:sym typeface="Wingdings" pitchFamily="2" charset="2"/>
              </a:rPr>
              <a:t></a:t>
            </a:r>
            <a:r>
              <a:rPr lang="en-US" altLang="ko-KR" i="0">
                <a:solidFill>
                  <a:schemeClr val="bg1"/>
                </a:solidFill>
                <a:sym typeface="Symbol" pitchFamily="18" charset="2"/>
              </a:rPr>
              <a:t>  </a:t>
            </a:r>
            <a:r>
              <a:rPr lang="en-US" altLang="ko-KR" b="1">
                <a:solidFill>
                  <a:schemeClr val="bg1"/>
                </a:solidFill>
                <a:sym typeface="Symbol" pitchFamily="18" charset="2"/>
              </a:rPr>
              <a:t>promising </a:t>
            </a:r>
            <a:endParaRPr lang="en-US" altLang="ko-KR" i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723021" name="Rectangle 77"/>
          <p:cNvSpPr>
            <a:spLocks noChangeArrowheads="1"/>
          </p:cNvSpPr>
          <p:nvPr/>
        </p:nvSpPr>
        <p:spPr bwMode="auto">
          <a:xfrm>
            <a:off x="4514850" y="3332163"/>
            <a:ext cx="182880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 i="0">
                <a:solidFill>
                  <a:schemeClr val="bg2"/>
                </a:solidFill>
                <a:sym typeface="Symbol" pitchFamily="18" charset="2"/>
              </a:rPr>
              <a:t>3. F = {</a:t>
            </a:r>
            <a:r>
              <a:rPr lang="en-US" altLang="ko-KR" sz="1800" b="1" i="0">
                <a:solidFill>
                  <a:schemeClr val="bg2"/>
                </a:solidFill>
                <a:latin typeface="굴림" pitchFamily="50" charset="-127"/>
              </a:rPr>
              <a:t>e</a:t>
            </a:r>
            <a:r>
              <a:rPr lang="en-US" altLang="ko-KR" sz="1800" b="1" i="0" baseline="-25000">
                <a:solidFill>
                  <a:schemeClr val="bg2"/>
                </a:solidFill>
                <a:latin typeface="굴림" pitchFamily="50" charset="-127"/>
              </a:rPr>
              <a:t>1</a:t>
            </a:r>
            <a:r>
              <a:rPr lang="en-US" altLang="ko-KR" sz="1800" b="1" i="0">
                <a:solidFill>
                  <a:schemeClr val="bg2"/>
                </a:solidFill>
                <a:latin typeface="굴림" pitchFamily="50" charset="-127"/>
              </a:rPr>
              <a:t>,e</a:t>
            </a:r>
            <a:r>
              <a:rPr lang="en-US" altLang="ko-KR" sz="1800" b="1" i="0" baseline="-25000">
                <a:solidFill>
                  <a:schemeClr val="bg2"/>
                </a:solidFill>
                <a:latin typeface="굴림" pitchFamily="50" charset="-127"/>
              </a:rPr>
              <a:t>2</a:t>
            </a:r>
            <a:r>
              <a:rPr lang="en-US" altLang="ko-KR" b="1" i="0">
                <a:solidFill>
                  <a:schemeClr val="bg2"/>
                </a:solidFill>
                <a:sym typeface="Symbol" pitchFamily="18" charset="2"/>
              </a:rPr>
              <a:t>}</a:t>
            </a:r>
            <a:r>
              <a:rPr lang="en-US" altLang="ko-KR" b="1">
                <a:solidFill>
                  <a:schemeClr val="bg2"/>
                </a:solidFill>
                <a:sym typeface="Symbol" pitchFamily="18" charset="2"/>
              </a:rPr>
              <a:t> </a:t>
            </a:r>
          </a:p>
        </p:txBody>
      </p:sp>
      <p:sp>
        <p:nvSpPr>
          <p:cNvPr id="723022" name="Rectangle 78"/>
          <p:cNvSpPr>
            <a:spLocks noChangeArrowheads="1"/>
          </p:cNvSpPr>
          <p:nvPr/>
        </p:nvSpPr>
        <p:spPr bwMode="auto">
          <a:xfrm>
            <a:off x="6516688" y="3763963"/>
            <a:ext cx="2627312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i="0">
                <a:solidFill>
                  <a:schemeClr val="bg1"/>
                </a:solidFill>
                <a:sym typeface="Wingdings" pitchFamily="2" charset="2"/>
              </a:rPr>
              <a:t></a:t>
            </a:r>
            <a:r>
              <a:rPr lang="en-US" altLang="ko-KR" i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ko-KR" b="1">
                <a:solidFill>
                  <a:schemeClr val="bg1"/>
                </a:solidFill>
                <a:sym typeface="Symbol" pitchFamily="18" charset="2"/>
              </a:rPr>
              <a:t>Not promising </a:t>
            </a:r>
            <a:endParaRPr lang="en-US" altLang="ko-KR" i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723023" name="Rectangle 79"/>
          <p:cNvSpPr>
            <a:spLocks noChangeArrowheads="1"/>
          </p:cNvSpPr>
          <p:nvPr/>
        </p:nvSpPr>
        <p:spPr bwMode="auto">
          <a:xfrm>
            <a:off x="4500563" y="3763963"/>
            <a:ext cx="2198687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 i="0">
                <a:solidFill>
                  <a:schemeClr val="bg2"/>
                </a:solidFill>
                <a:sym typeface="Symbol" pitchFamily="18" charset="2"/>
              </a:rPr>
              <a:t>4. F = {</a:t>
            </a:r>
            <a:r>
              <a:rPr lang="en-US" altLang="ko-KR" sz="1800" b="1" i="0">
                <a:solidFill>
                  <a:schemeClr val="bg2"/>
                </a:solidFill>
                <a:latin typeface="굴림" pitchFamily="50" charset="-127"/>
              </a:rPr>
              <a:t>e</a:t>
            </a:r>
            <a:r>
              <a:rPr lang="en-US" altLang="ko-KR" sz="1800" b="1" i="0" baseline="-25000">
                <a:solidFill>
                  <a:schemeClr val="bg2"/>
                </a:solidFill>
                <a:latin typeface="굴림" pitchFamily="50" charset="-127"/>
              </a:rPr>
              <a:t>1</a:t>
            </a:r>
            <a:r>
              <a:rPr lang="en-US" altLang="ko-KR" sz="1800" b="1" i="0">
                <a:solidFill>
                  <a:schemeClr val="bg2"/>
                </a:solidFill>
                <a:latin typeface="굴림" pitchFamily="50" charset="-127"/>
              </a:rPr>
              <a:t>,e</a:t>
            </a:r>
            <a:r>
              <a:rPr lang="en-US" altLang="ko-KR" sz="1800" b="1" i="0" baseline="-25000">
                <a:solidFill>
                  <a:schemeClr val="bg2"/>
                </a:solidFill>
                <a:latin typeface="굴림" pitchFamily="50" charset="-127"/>
              </a:rPr>
              <a:t>2</a:t>
            </a:r>
            <a:r>
              <a:rPr lang="en-US" altLang="ko-KR" sz="1800" b="1" i="0">
                <a:solidFill>
                  <a:schemeClr val="bg2"/>
                </a:solidFill>
                <a:latin typeface="굴림" pitchFamily="50" charset="-127"/>
              </a:rPr>
              <a:t>,e</a:t>
            </a:r>
            <a:r>
              <a:rPr lang="en-US" altLang="ko-KR" sz="1800" b="1" i="0" baseline="-25000">
                <a:solidFill>
                  <a:schemeClr val="bg2"/>
                </a:solidFill>
                <a:latin typeface="굴림" pitchFamily="50" charset="-127"/>
              </a:rPr>
              <a:t>3</a:t>
            </a:r>
            <a:r>
              <a:rPr lang="en-US" altLang="ko-KR" b="1" i="0">
                <a:solidFill>
                  <a:schemeClr val="bg2"/>
                </a:solidFill>
                <a:sym typeface="Symbol" pitchFamily="18" charset="2"/>
              </a:rPr>
              <a:t> }</a:t>
            </a:r>
            <a:r>
              <a:rPr lang="en-US" altLang="ko-KR" b="1">
                <a:solidFill>
                  <a:schemeClr val="bg2"/>
                </a:solidFill>
                <a:sym typeface="Symbol" pitchFamily="18" charset="2"/>
              </a:rPr>
              <a:t> </a:t>
            </a:r>
          </a:p>
        </p:txBody>
      </p:sp>
      <p:sp>
        <p:nvSpPr>
          <p:cNvPr id="723024" name="Rectangle 80"/>
          <p:cNvSpPr>
            <a:spLocks noChangeArrowheads="1"/>
          </p:cNvSpPr>
          <p:nvPr/>
        </p:nvSpPr>
        <p:spPr bwMode="auto">
          <a:xfrm>
            <a:off x="6484938" y="4195763"/>
            <a:ext cx="2624137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i="0">
                <a:solidFill>
                  <a:schemeClr val="bg1"/>
                </a:solidFill>
                <a:sym typeface="Wingdings" pitchFamily="2" charset="2"/>
              </a:rPr>
              <a:t></a:t>
            </a:r>
            <a:r>
              <a:rPr lang="en-US" altLang="ko-KR" i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ko-KR" b="1">
                <a:solidFill>
                  <a:schemeClr val="bg1"/>
                </a:solidFill>
                <a:sym typeface="Symbol" pitchFamily="18" charset="2"/>
              </a:rPr>
              <a:t>promising </a:t>
            </a:r>
            <a:endParaRPr lang="en-US" altLang="ko-KR" i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723025" name="Rectangle 81"/>
          <p:cNvSpPr>
            <a:spLocks noChangeArrowheads="1"/>
          </p:cNvSpPr>
          <p:nvPr/>
        </p:nvSpPr>
        <p:spPr bwMode="auto">
          <a:xfrm>
            <a:off x="4500563" y="4195763"/>
            <a:ext cx="2122487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 i="0">
                <a:solidFill>
                  <a:schemeClr val="bg2"/>
                </a:solidFill>
                <a:sym typeface="Symbol" pitchFamily="18" charset="2"/>
              </a:rPr>
              <a:t>5. F = {</a:t>
            </a:r>
            <a:r>
              <a:rPr lang="en-US" altLang="ko-KR" sz="1800" b="1" i="0">
                <a:solidFill>
                  <a:schemeClr val="bg2"/>
                </a:solidFill>
                <a:latin typeface="굴림" pitchFamily="50" charset="-127"/>
              </a:rPr>
              <a:t>e</a:t>
            </a:r>
            <a:r>
              <a:rPr lang="en-US" altLang="ko-KR" sz="1800" b="1" i="0" baseline="-25000">
                <a:solidFill>
                  <a:schemeClr val="bg2"/>
                </a:solidFill>
                <a:latin typeface="굴림" pitchFamily="50" charset="-127"/>
              </a:rPr>
              <a:t>1</a:t>
            </a:r>
            <a:r>
              <a:rPr lang="en-US" altLang="ko-KR" sz="1800" b="1" i="0">
                <a:solidFill>
                  <a:schemeClr val="bg2"/>
                </a:solidFill>
                <a:latin typeface="굴림" pitchFamily="50" charset="-127"/>
              </a:rPr>
              <a:t>,e</a:t>
            </a:r>
            <a:r>
              <a:rPr lang="en-US" altLang="ko-KR" sz="1800" b="1" i="0" baseline="-25000">
                <a:solidFill>
                  <a:schemeClr val="bg2"/>
                </a:solidFill>
                <a:latin typeface="굴림" pitchFamily="50" charset="-127"/>
              </a:rPr>
              <a:t>2</a:t>
            </a:r>
            <a:r>
              <a:rPr lang="en-US" altLang="ko-KR" sz="1800" b="1" i="0">
                <a:solidFill>
                  <a:schemeClr val="bg2"/>
                </a:solidFill>
                <a:latin typeface="굴림" pitchFamily="50" charset="-127"/>
              </a:rPr>
              <a:t>,e</a:t>
            </a:r>
            <a:r>
              <a:rPr lang="en-US" altLang="ko-KR" sz="1800" b="1" i="0" baseline="-25000">
                <a:solidFill>
                  <a:schemeClr val="bg2"/>
                </a:solidFill>
                <a:latin typeface="굴림" pitchFamily="50" charset="-127"/>
              </a:rPr>
              <a:t>5</a:t>
            </a:r>
            <a:r>
              <a:rPr lang="en-US" altLang="ko-KR" b="1" i="0">
                <a:solidFill>
                  <a:schemeClr val="bg2"/>
                </a:solidFill>
                <a:sym typeface="Symbol" pitchFamily="18" charset="2"/>
              </a:rPr>
              <a:t>}</a:t>
            </a:r>
            <a:r>
              <a:rPr lang="en-US" altLang="ko-KR" b="1">
                <a:solidFill>
                  <a:schemeClr val="bg2"/>
                </a:solidFill>
                <a:sym typeface="Symbol" pitchFamily="18" charset="2"/>
              </a:rPr>
              <a:t> </a:t>
            </a:r>
          </a:p>
        </p:txBody>
      </p:sp>
      <p:sp>
        <p:nvSpPr>
          <p:cNvPr id="723026" name="Rectangle 82"/>
          <p:cNvSpPr>
            <a:spLocks noChangeArrowheads="1"/>
          </p:cNvSpPr>
          <p:nvPr/>
        </p:nvSpPr>
        <p:spPr bwMode="auto">
          <a:xfrm>
            <a:off x="6700838" y="4627563"/>
            <a:ext cx="2624137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i="0">
                <a:solidFill>
                  <a:schemeClr val="bg1"/>
                </a:solidFill>
                <a:sym typeface="Wingdings" pitchFamily="2" charset="2"/>
              </a:rPr>
              <a:t></a:t>
            </a:r>
            <a:r>
              <a:rPr lang="en-US" altLang="ko-KR" i="0">
                <a:solidFill>
                  <a:schemeClr val="bg1"/>
                </a:solidFill>
                <a:sym typeface="Symbol" pitchFamily="18" charset="2"/>
              </a:rPr>
              <a:t>  </a:t>
            </a:r>
            <a:r>
              <a:rPr lang="en-US" altLang="ko-KR" b="1">
                <a:solidFill>
                  <a:schemeClr val="bg1"/>
                </a:solidFill>
                <a:sym typeface="Symbol" pitchFamily="18" charset="2"/>
              </a:rPr>
              <a:t>promising </a:t>
            </a:r>
            <a:endParaRPr lang="en-US" altLang="ko-KR" i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723027" name="Rectangle 83"/>
          <p:cNvSpPr>
            <a:spLocks noChangeArrowheads="1"/>
          </p:cNvSpPr>
          <p:nvPr/>
        </p:nvSpPr>
        <p:spPr bwMode="auto">
          <a:xfrm>
            <a:off x="4511675" y="4627563"/>
            <a:ext cx="2416175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 i="0">
                <a:solidFill>
                  <a:schemeClr val="bg2"/>
                </a:solidFill>
                <a:sym typeface="Symbol" pitchFamily="18" charset="2"/>
              </a:rPr>
              <a:t>6. F = {</a:t>
            </a:r>
            <a:r>
              <a:rPr lang="en-US" altLang="ko-KR" sz="1800" b="1" i="0">
                <a:solidFill>
                  <a:schemeClr val="bg2"/>
                </a:solidFill>
                <a:latin typeface="굴림" pitchFamily="50" charset="-127"/>
              </a:rPr>
              <a:t>e</a:t>
            </a:r>
            <a:r>
              <a:rPr lang="en-US" altLang="ko-KR" sz="1800" b="1" i="0" baseline="-25000">
                <a:solidFill>
                  <a:schemeClr val="bg2"/>
                </a:solidFill>
                <a:latin typeface="굴림" pitchFamily="50" charset="-127"/>
              </a:rPr>
              <a:t>1</a:t>
            </a:r>
            <a:r>
              <a:rPr lang="en-US" altLang="ko-KR" sz="1800" b="1" i="0">
                <a:solidFill>
                  <a:schemeClr val="bg2"/>
                </a:solidFill>
                <a:latin typeface="굴림" pitchFamily="50" charset="-127"/>
              </a:rPr>
              <a:t>,e</a:t>
            </a:r>
            <a:r>
              <a:rPr lang="en-US" altLang="ko-KR" sz="1800" b="1" i="0" baseline="-25000">
                <a:solidFill>
                  <a:schemeClr val="bg2"/>
                </a:solidFill>
                <a:latin typeface="굴림" pitchFamily="50" charset="-127"/>
              </a:rPr>
              <a:t>2</a:t>
            </a:r>
            <a:r>
              <a:rPr lang="en-US" altLang="ko-KR" sz="1800" b="1" i="0">
                <a:solidFill>
                  <a:schemeClr val="bg2"/>
                </a:solidFill>
                <a:latin typeface="굴림" pitchFamily="50" charset="-127"/>
              </a:rPr>
              <a:t>,e</a:t>
            </a:r>
            <a:r>
              <a:rPr lang="en-US" altLang="ko-KR" sz="1800" b="1" i="0" baseline="-25000">
                <a:solidFill>
                  <a:schemeClr val="bg2"/>
                </a:solidFill>
                <a:latin typeface="굴림" pitchFamily="50" charset="-127"/>
              </a:rPr>
              <a:t>5</a:t>
            </a:r>
            <a:r>
              <a:rPr lang="en-US" altLang="ko-KR" sz="1800" b="1" i="0">
                <a:solidFill>
                  <a:schemeClr val="bg2"/>
                </a:solidFill>
                <a:latin typeface="굴림" pitchFamily="50" charset="-127"/>
              </a:rPr>
              <a:t>,e</a:t>
            </a:r>
            <a:r>
              <a:rPr lang="en-US" altLang="ko-KR" sz="1800" b="1" i="0" baseline="-25000">
                <a:solidFill>
                  <a:schemeClr val="bg2"/>
                </a:solidFill>
                <a:latin typeface="굴림" pitchFamily="50" charset="-127"/>
              </a:rPr>
              <a:t>6</a:t>
            </a:r>
            <a:r>
              <a:rPr lang="en-US" altLang="ko-KR" b="1" i="0">
                <a:solidFill>
                  <a:schemeClr val="bg2"/>
                </a:solidFill>
                <a:sym typeface="Symbol" pitchFamily="18" charset="2"/>
              </a:rPr>
              <a:t>}</a:t>
            </a:r>
            <a:r>
              <a:rPr lang="en-US" altLang="ko-KR" b="1">
                <a:solidFill>
                  <a:schemeClr val="bg2"/>
                </a:solidFill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2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2947" grpId="0" build="p" autoUpdateAnimBg="0"/>
      <p:bldP spid="722973" grpId="0"/>
      <p:bldP spid="723014" grpId="0"/>
      <p:bldP spid="723015" grpId="0"/>
      <p:bldP spid="723016" grpId="0"/>
      <p:bldP spid="723017" grpId="0"/>
      <p:bldP spid="723018" grpId="0"/>
      <p:bldP spid="723020" grpId="0"/>
      <p:bldP spid="723021" grpId="0"/>
      <p:bldP spid="723022" grpId="0"/>
      <p:bldP spid="723023" grpId="0"/>
      <p:bldP spid="723024" grpId="0"/>
      <p:bldP spid="723025" grpId="0"/>
      <p:bldP spid="723026" grpId="0"/>
      <p:bldP spid="7230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F010DCB-40A5-4F5D-927A-981D3739B513}" type="slidenum">
              <a:rPr lang="en-US" altLang="ko-KR" smtClean="0"/>
              <a:pPr/>
              <a:t>17</a:t>
            </a:fld>
            <a:endParaRPr lang="en-US" altLang="ko-KR" smtClean="0"/>
          </a:p>
        </p:txBody>
      </p:sp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4.1 Minimum Spanning Trees</a:t>
            </a:r>
          </a:p>
        </p:txBody>
      </p:sp>
      <p:sp>
        <p:nvSpPr>
          <p:cNvPr id="67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350250" cy="533400"/>
          </a:xfrm>
        </p:spPr>
        <p:txBody>
          <a:bodyPr/>
          <a:lstStyle/>
          <a:p>
            <a:pPr marL="0" indent="0">
              <a:buFont typeface="Wingdings" pitchFamily="2" charset="2"/>
              <a:buChar char="q"/>
              <a:defRPr/>
            </a:pPr>
            <a:r>
              <a:rPr lang="en-US" altLang="ko-KR" smtClean="0"/>
              <a:t> Proof of the Optimality of Prim’s Algorithm</a:t>
            </a:r>
          </a:p>
        </p:txBody>
      </p:sp>
      <p:sp>
        <p:nvSpPr>
          <p:cNvPr id="679941" name="Rectangle 5"/>
          <p:cNvSpPr>
            <a:spLocks noChangeArrowheads="1"/>
          </p:cNvSpPr>
          <p:nvPr/>
        </p:nvSpPr>
        <p:spPr bwMode="auto">
          <a:xfrm>
            <a:off x="88900" y="2420938"/>
            <a:ext cx="3381375" cy="4206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2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q"/>
            </a:pPr>
            <a:r>
              <a:rPr lang="en-US" altLang="ko-KR" i="0" dirty="0">
                <a:solidFill>
                  <a:schemeClr val="bg1"/>
                </a:solidFill>
              </a:rPr>
              <a:t> </a:t>
            </a:r>
            <a:r>
              <a:rPr lang="en-US" altLang="ko-KR" b="1" i="0" dirty="0">
                <a:solidFill>
                  <a:schemeClr val="bg1"/>
                </a:solidFill>
              </a:rPr>
              <a:t>Induction Basis</a:t>
            </a:r>
            <a:endParaRPr lang="en-US" altLang="ko-KR" i="0" dirty="0">
              <a:solidFill>
                <a:schemeClr val="bg1"/>
              </a:solidFill>
            </a:endParaRPr>
          </a:p>
        </p:txBody>
      </p:sp>
      <p:sp>
        <p:nvSpPr>
          <p:cNvPr id="679942" name="Rectangle 6"/>
          <p:cNvSpPr>
            <a:spLocks noChangeArrowheads="1"/>
          </p:cNvSpPr>
          <p:nvPr/>
        </p:nvSpPr>
        <p:spPr bwMode="auto">
          <a:xfrm>
            <a:off x="1404938" y="2781300"/>
            <a:ext cx="705485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 i="0" dirty="0">
                <a:solidFill>
                  <a:schemeClr val="bg2"/>
                </a:solidFill>
                <a:sym typeface="Symbol" pitchFamily="18" charset="2"/>
              </a:rPr>
              <a:t> </a:t>
            </a:r>
            <a:r>
              <a:rPr lang="en-US" altLang="ko-KR" i="0" dirty="0">
                <a:solidFill>
                  <a:schemeClr val="bg2"/>
                </a:solidFill>
                <a:sym typeface="Symbol" pitchFamily="18" charset="2"/>
              </a:rPr>
              <a:t>Obviously, the empty set is  </a:t>
            </a:r>
            <a:r>
              <a:rPr lang="en-US" altLang="ko-KR" b="1" dirty="0">
                <a:solidFill>
                  <a:schemeClr val="bg1"/>
                </a:solidFill>
                <a:sym typeface="Symbol" pitchFamily="18" charset="2"/>
              </a:rPr>
              <a:t>promising</a:t>
            </a:r>
            <a:r>
              <a:rPr lang="en-US" altLang="ko-KR" b="1" dirty="0">
                <a:solidFill>
                  <a:schemeClr val="bg2"/>
                </a:solidFill>
                <a:sym typeface="Symbol" pitchFamily="18" charset="2"/>
              </a:rPr>
              <a:t>. </a:t>
            </a:r>
            <a:endParaRPr lang="en-US" altLang="ko-KR" i="0" dirty="0">
              <a:solidFill>
                <a:schemeClr val="bg2"/>
              </a:solidFill>
              <a:sym typeface="Symbol" pitchFamily="18" charset="2"/>
            </a:endParaRPr>
          </a:p>
        </p:txBody>
      </p:sp>
      <p:sp>
        <p:nvSpPr>
          <p:cNvPr id="679943" name="Rectangle 7"/>
          <p:cNvSpPr>
            <a:spLocks noChangeArrowheads="1"/>
          </p:cNvSpPr>
          <p:nvPr/>
        </p:nvSpPr>
        <p:spPr bwMode="auto">
          <a:xfrm>
            <a:off x="1474788" y="3573463"/>
            <a:ext cx="7345362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Assume that, after a given iteration of the repeat loop, the set of edges so far selected, namely F, is </a:t>
            </a:r>
            <a:r>
              <a:rPr lang="en-US" altLang="ko-KR" i="0" dirty="0">
                <a:solidFill>
                  <a:schemeClr val="bg2"/>
                </a:solidFill>
                <a:sym typeface="Symbol" pitchFamily="18" charset="2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sym typeface="Symbol" pitchFamily="18" charset="2"/>
              </a:rPr>
              <a:t>promising</a:t>
            </a:r>
            <a:r>
              <a:rPr lang="en-US" altLang="ko-KR" b="1" dirty="0">
                <a:solidFill>
                  <a:schemeClr val="bg2"/>
                </a:solidFill>
                <a:sym typeface="Symbol" pitchFamily="18" charset="2"/>
              </a:rPr>
              <a:t>.</a:t>
            </a:r>
            <a:endParaRPr lang="en-US" altLang="ko-KR" i="0" dirty="0">
              <a:solidFill>
                <a:schemeClr val="bg2"/>
              </a:solidFill>
              <a:sym typeface="Wingdings" pitchFamily="2" charset="2"/>
            </a:endParaRPr>
          </a:p>
        </p:txBody>
      </p:sp>
      <p:sp>
        <p:nvSpPr>
          <p:cNvPr id="679944" name="Rectangle 8"/>
          <p:cNvSpPr>
            <a:spLocks noChangeArrowheads="1"/>
          </p:cNvSpPr>
          <p:nvPr/>
        </p:nvSpPr>
        <p:spPr bwMode="auto">
          <a:xfrm>
            <a:off x="107950" y="3213100"/>
            <a:ext cx="4143375" cy="4206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2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q"/>
            </a:pPr>
            <a:r>
              <a:rPr lang="en-US" altLang="ko-KR" i="0">
                <a:solidFill>
                  <a:schemeClr val="bg1"/>
                </a:solidFill>
              </a:rPr>
              <a:t> </a:t>
            </a:r>
            <a:r>
              <a:rPr lang="en-US" altLang="ko-KR" b="1" i="0">
                <a:solidFill>
                  <a:schemeClr val="bg1"/>
                </a:solidFill>
              </a:rPr>
              <a:t>Induction Hypothesis</a:t>
            </a:r>
            <a:endParaRPr lang="en-US" altLang="ko-KR" i="0">
              <a:solidFill>
                <a:schemeClr val="bg1"/>
              </a:solidFill>
            </a:endParaRPr>
          </a:p>
        </p:txBody>
      </p:sp>
      <p:sp>
        <p:nvSpPr>
          <p:cNvPr id="679945" name="Rectangle 9"/>
          <p:cNvSpPr>
            <a:spLocks noChangeArrowheads="1"/>
          </p:cNvSpPr>
          <p:nvPr/>
        </p:nvSpPr>
        <p:spPr bwMode="auto">
          <a:xfrm>
            <a:off x="1476375" y="4767263"/>
            <a:ext cx="6767513" cy="108952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We need to show that </a:t>
            </a:r>
            <a:r>
              <a:rPr lang="en-US" altLang="ko-KR" i="0" dirty="0">
                <a:solidFill>
                  <a:schemeClr val="bg1"/>
                </a:solidFill>
                <a:sym typeface="Wingdings" pitchFamily="2" charset="2"/>
              </a:rPr>
              <a:t>F ∪{e}</a:t>
            </a:r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 is </a:t>
            </a:r>
            <a:r>
              <a:rPr lang="en-US" altLang="ko-KR" b="1" dirty="0">
                <a:solidFill>
                  <a:schemeClr val="bg1"/>
                </a:solidFill>
                <a:sym typeface="Wingdings" pitchFamily="2" charset="2"/>
              </a:rPr>
              <a:t>promising</a:t>
            </a:r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, where e is an edge of minimum weight that connects a vertex in Y to a vertex in V-Y.</a:t>
            </a:r>
          </a:p>
        </p:txBody>
      </p:sp>
      <p:sp>
        <p:nvSpPr>
          <p:cNvPr id="679946" name="Rectangle 10"/>
          <p:cNvSpPr>
            <a:spLocks noChangeArrowheads="1"/>
          </p:cNvSpPr>
          <p:nvPr/>
        </p:nvSpPr>
        <p:spPr bwMode="auto">
          <a:xfrm>
            <a:off x="107950" y="4406900"/>
            <a:ext cx="3279775" cy="4206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2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q"/>
            </a:pPr>
            <a:r>
              <a:rPr lang="en-US" altLang="ko-KR" i="0">
                <a:solidFill>
                  <a:schemeClr val="bg1"/>
                </a:solidFill>
              </a:rPr>
              <a:t> </a:t>
            </a:r>
            <a:r>
              <a:rPr lang="en-US" altLang="ko-KR" b="1" i="0">
                <a:solidFill>
                  <a:schemeClr val="bg1"/>
                </a:solidFill>
              </a:rPr>
              <a:t>Induction Step</a:t>
            </a:r>
            <a:endParaRPr lang="en-US" altLang="ko-KR" i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9939" grpId="0" build="p" autoUpdateAnimBg="0"/>
      <p:bldP spid="679941" grpId="0"/>
      <p:bldP spid="679942" grpId="0"/>
      <p:bldP spid="679943" grpId="0"/>
      <p:bldP spid="679944" grpId="0"/>
      <p:bldP spid="679945" grpId="0"/>
      <p:bldP spid="67994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D3B4E5E-F6CE-4239-9B90-3C33D9571C77}" type="slidenum">
              <a:rPr lang="en-US" altLang="ko-KR" smtClean="0"/>
              <a:pPr/>
              <a:t>18</a:t>
            </a:fld>
            <a:endParaRPr lang="en-US" altLang="ko-KR" smtClean="0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4.1 Minimum Spanning Trees</a:t>
            </a:r>
          </a:p>
        </p:txBody>
      </p:sp>
      <p:sp>
        <p:nvSpPr>
          <p:cNvPr id="68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350250" cy="533400"/>
          </a:xfrm>
        </p:spPr>
        <p:txBody>
          <a:bodyPr/>
          <a:lstStyle/>
          <a:p>
            <a:pPr marL="0" indent="0">
              <a:buFont typeface="Wingdings" pitchFamily="2" charset="2"/>
              <a:buChar char="q"/>
              <a:defRPr/>
            </a:pPr>
            <a:r>
              <a:rPr lang="en-US" altLang="ko-KR" smtClean="0"/>
              <a:t> Proof of the Optimality of Prim’s Algorithm</a:t>
            </a:r>
          </a:p>
        </p:txBody>
      </p:sp>
      <p:sp>
        <p:nvSpPr>
          <p:cNvPr id="681988" name="Rectangle 4"/>
          <p:cNvSpPr>
            <a:spLocks noChangeArrowheads="1"/>
          </p:cNvSpPr>
          <p:nvPr/>
        </p:nvSpPr>
        <p:spPr bwMode="auto">
          <a:xfrm>
            <a:off x="88900" y="2420938"/>
            <a:ext cx="4821238" cy="4206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2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q"/>
            </a:pPr>
            <a:r>
              <a:rPr lang="en-US" altLang="ko-KR" i="0" dirty="0">
                <a:solidFill>
                  <a:schemeClr val="bg1"/>
                </a:solidFill>
              </a:rPr>
              <a:t> </a:t>
            </a:r>
            <a:r>
              <a:rPr lang="en-US" altLang="ko-KR" b="1" i="0" dirty="0">
                <a:solidFill>
                  <a:schemeClr val="bg1"/>
                </a:solidFill>
              </a:rPr>
              <a:t>Induction Step - continued</a:t>
            </a:r>
            <a:endParaRPr lang="en-US" altLang="ko-KR" i="0" dirty="0">
              <a:solidFill>
                <a:schemeClr val="bg1"/>
              </a:solidFill>
            </a:endParaRPr>
          </a:p>
        </p:txBody>
      </p:sp>
      <p:sp>
        <p:nvSpPr>
          <p:cNvPr id="681989" name="Rectangle 5"/>
          <p:cNvSpPr>
            <a:spLocks noChangeArrowheads="1"/>
          </p:cNvSpPr>
          <p:nvPr/>
        </p:nvSpPr>
        <p:spPr bwMode="auto">
          <a:xfrm>
            <a:off x="1404938" y="2781300"/>
            <a:ext cx="7054850" cy="120032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Because F is promising, there must be some set of edges F</a:t>
            </a:r>
            <a:r>
              <a:rPr lang="en-US" altLang="ko-KR" i="0" dirty="0">
                <a:solidFill>
                  <a:schemeClr val="bg2"/>
                </a:solidFill>
                <a:cs typeface="Times New Roman" pitchFamily="18" charset="0"/>
                <a:sym typeface="Wingdings" pitchFamily="2" charset="2"/>
              </a:rPr>
              <a:t>′</a:t>
            </a:r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 such that F ⊆ F′ and (V,F′) is a minimum spanning tree. </a:t>
            </a:r>
          </a:p>
        </p:txBody>
      </p:sp>
      <p:sp>
        <p:nvSpPr>
          <p:cNvPr id="681994" name="Rectangle 10"/>
          <p:cNvSpPr>
            <a:spLocks noChangeArrowheads="1"/>
          </p:cNvSpPr>
          <p:nvPr/>
        </p:nvSpPr>
        <p:spPr bwMode="auto">
          <a:xfrm>
            <a:off x="1122363" y="3944938"/>
            <a:ext cx="2093912" cy="4206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b="1" i="0" dirty="0">
                <a:solidFill>
                  <a:schemeClr val="bg1"/>
                </a:solidFill>
                <a:sym typeface="Symbol" pitchFamily="18" charset="2"/>
              </a:rPr>
              <a:t>Case 1: </a:t>
            </a:r>
            <a:r>
              <a:rPr lang="en-US" altLang="ko-KR" b="1" i="0" dirty="0">
                <a:solidFill>
                  <a:schemeClr val="bg2"/>
                </a:solidFill>
                <a:sym typeface="Symbol" pitchFamily="18" charset="2"/>
              </a:rPr>
              <a:t>e </a:t>
            </a:r>
            <a:r>
              <a:rPr lang="en-US" altLang="ko-KR" b="1" i="0" dirty="0">
                <a:solidFill>
                  <a:schemeClr val="bg2"/>
                </a:solidFill>
                <a:sym typeface="Wingdings" pitchFamily="2" charset="2"/>
              </a:rPr>
              <a:t>∈ </a:t>
            </a:r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F′</a:t>
            </a:r>
          </a:p>
        </p:txBody>
      </p:sp>
      <p:sp>
        <p:nvSpPr>
          <p:cNvPr id="681995" name="Rectangle 11"/>
          <p:cNvSpPr>
            <a:spLocks noChangeArrowheads="1"/>
          </p:cNvSpPr>
          <p:nvPr/>
        </p:nvSpPr>
        <p:spPr bwMode="auto">
          <a:xfrm>
            <a:off x="1443038" y="4376738"/>
            <a:ext cx="1979612" cy="4206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F ∪{e} ⊆ F′ </a:t>
            </a: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3924300" y="5013325"/>
            <a:ext cx="1223963" cy="1536700"/>
            <a:chOff x="2472" y="3158"/>
            <a:chExt cx="771" cy="968"/>
          </a:xfrm>
        </p:grpSpPr>
        <p:sp>
          <p:nvSpPr>
            <p:cNvPr id="20506" name="Line 19"/>
            <p:cNvSpPr>
              <a:spLocks noChangeShapeType="1"/>
            </p:cNvSpPr>
            <p:nvPr/>
          </p:nvSpPr>
          <p:spPr bwMode="auto">
            <a:xfrm flipH="1">
              <a:off x="2790" y="3158"/>
              <a:ext cx="227" cy="227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20507" name="Line 20"/>
            <p:cNvSpPr>
              <a:spLocks noChangeShapeType="1"/>
            </p:cNvSpPr>
            <p:nvPr/>
          </p:nvSpPr>
          <p:spPr bwMode="auto">
            <a:xfrm flipH="1">
              <a:off x="2472" y="3385"/>
              <a:ext cx="31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20508" name="Line 21"/>
            <p:cNvSpPr>
              <a:spLocks noChangeShapeType="1"/>
            </p:cNvSpPr>
            <p:nvPr/>
          </p:nvSpPr>
          <p:spPr bwMode="auto">
            <a:xfrm flipH="1">
              <a:off x="2790" y="3385"/>
              <a:ext cx="0" cy="36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20509" name="Rectangle 22"/>
            <p:cNvSpPr>
              <a:spLocks noChangeArrowheads="1"/>
            </p:cNvSpPr>
            <p:nvPr/>
          </p:nvSpPr>
          <p:spPr bwMode="auto">
            <a:xfrm>
              <a:off x="2511" y="3838"/>
              <a:ext cx="732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i="0">
                  <a:solidFill>
                    <a:schemeClr val="bg2"/>
                  </a:solidFill>
                  <a:sym typeface="Wingdings" pitchFamily="2" charset="2"/>
                </a:rPr>
                <a:t>F ∪{e}</a:t>
              </a:r>
            </a:p>
          </p:txBody>
        </p:sp>
        <p:sp>
          <p:nvSpPr>
            <p:cNvPr id="20510" name="Line 24"/>
            <p:cNvSpPr>
              <a:spLocks noChangeShapeType="1"/>
            </p:cNvSpPr>
            <p:nvPr/>
          </p:nvSpPr>
          <p:spPr bwMode="auto">
            <a:xfrm flipH="1">
              <a:off x="2790" y="3748"/>
              <a:ext cx="363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20511" name="Rectangle 25"/>
            <p:cNvSpPr>
              <a:spLocks noChangeArrowheads="1"/>
            </p:cNvSpPr>
            <p:nvPr/>
          </p:nvSpPr>
          <p:spPr bwMode="auto">
            <a:xfrm>
              <a:off x="2835" y="3505"/>
              <a:ext cx="201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i="0">
                  <a:solidFill>
                    <a:schemeClr val="bg2"/>
                  </a:solidFill>
                  <a:sym typeface="Wingdings" pitchFamily="2" charset="2"/>
                </a:rPr>
                <a:t>e</a:t>
              </a:r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5938838" y="5013327"/>
            <a:ext cx="1081087" cy="1541463"/>
            <a:chOff x="3741" y="3158"/>
            <a:chExt cx="681" cy="971"/>
          </a:xfrm>
        </p:grpSpPr>
        <p:sp>
          <p:nvSpPr>
            <p:cNvPr id="20498" name="Line 12"/>
            <p:cNvSpPr>
              <a:spLocks noChangeShapeType="1"/>
            </p:cNvSpPr>
            <p:nvPr/>
          </p:nvSpPr>
          <p:spPr bwMode="auto">
            <a:xfrm flipH="1">
              <a:off x="4059" y="3158"/>
              <a:ext cx="227" cy="227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20499" name="Line 14"/>
            <p:cNvSpPr>
              <a:spLocks noChangeShapeType="1"/>
            </p:cNvSpPr>
            <p:nvPr/>
          </p:nvSpPr>
          <p:spPr bwMode="auto">
            <a:xfrm flipH="1">
              <a:off x="3741" y="3385"/>
              <a:ext cx="31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20500" name="Line 15"/>
            <p:cNvSpPr>
              <a:spLocks noChangeShapeType="1"/>
            </p:cNvSpPr>
            <p:nvPr/>
          </p:nvSpPr>
          <p:spPr bwMode="auto">
            <a:xfrm flipH="1">
              <a:off x="4059" y="3385"/>
              <a:ext cx="0" cy="36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20501" name="Line 16"/>
            <p:cNvSpPr>
              <a:spLocks noChangeShapeType="1"/>
            </p:cNvSpPr>
            <p:nvPr/>
          </p:nvSpPr>
          <p:spPr bwMode="auto">
            <a:xfrm flipH="1">
              <a:off x="4059" y="3748"/>
              <a:ext cx="363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20502" name="Line 17"/>
            <p:cNvSpPr>
              <a:spLocks noChangeShapeType="1"/>
            </p:cNvSpPr>
            <p:nvPr/>
          </p:nvSpPr>
          <p:spPr bwMode="auto">
            <a:xfrm flipH="1">
              <a:off x="4195" y="3748"/>
              <a:ext cx="227" cy="227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20503" name="Line 18"/>
            <p:cNvSpPr>
              <a:spLocks noChangeShapeType="1"/>
            </p:cNvSpPr>
            <p:nvPr/>
          </p:nvSpPr>
          <p:spPr bwMode="auto">
            <a:xfrm>
              <a:off x="4286" y="3430"/>
              <a:ext cx="136" cy="318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20504" name="Rectangle 23"/>
            <p:cNvSpPr>
              <a:spLocks noChangeArrowheads="1"/>
            </p:cNvSpPr>
            <p:nvPr/>
          </p:nvSpPr>
          <p:spPr bwMode="auto">
            <a:xfrm>
              <a:off x="3900" y="3838"/>
              <a:ext cx="267" cy="29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i="0">
                  <a:solidFill>
                    <a:schemeClr val="bg2"/>
                  </a:solidFill>
                  <a:sym typeface="Wingdings" pitchFamily="2" charset="2"/>
                </a:rPr>
                <a:t>F′</a:t>
              </a:r>
            </a:p>
          </p:txBody>
        </p:sp>
        <p:sp>
          <p:nvSpPr>
            <p:cNvPr id="20505" name="Rectangle 26"/>
            <p:cNvSpPr>
              <a:spLocks noChangeArrowheads="1"/>
            </p:cNvSpPr>
            <p:nvPr/>
          </p:nvSpPr>
          <p:spPr bwMode="auto">
            <a:xfrm>
              <a:off x="4105" y="3505"/>
              <a:ext cx="201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i="0">
                  <a:solidFill>
                    <a:schemeClr val="bg2"/>
                  </a:solidFill>
                  <a:sym typeface="Wingdings" pitchFamily="2" charset="2"/>
                </a:rPr>
                <a:t>e</a:t>
              </a:r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2020888" y="5013325"/>
            <a:ext cx="865187" cy="1536700"/>
            <a:chOff x="1273" y="3158"/>
            <a:chExt cx="545" cy="968"/>
          </a:xfrm>
        </p:grpSpPr>
        <p:grpSp>
          <p:nvGrpSpPr>
            <p:cNvPr id="20493" name="Group 34"/>
            <p:cNvGrpSpPr>
              <a:grpSpLocks/>
            </p:cNvGrpSpPr>
            <p:nvPr/>
          </p:nvGrpSpPr>
          <p:grpSpPr bwMode="auto">
            <a:xfrm>
              <a:off x="1273" y="3158"/>
              <a:ext cx="545" cy="590"/>
              <a:chOff x="1273" y="3158"/>
              <a:chExt cx="545" cy="590"/>
            </a:xfrm>
          </p:grpSpPr>
          <p:sp>
            <p:nvSpPr>
              <p:cNvPr id="20495" name="Line 27"/>
              <p:cNvSpPr>
                <a:spLocks noChangeShapeType="1"/>
              </p:cNvSpPr>
              <p:nvPr/>
            </p:nvSpPr>
            <p:spPr bwMode="auto">
              <a:xfrm flipH="1">
                <a:off x="1591" y="3158"/>
                <a:ext cx="227" cy="227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oval" w="med" len="med"/>
                <a:tailEnd type="oval" w="med" len="med"/>
              </a:ln>
            </p:spPr>
            <p:txBody>
              <a:bodyPr/>
              <a:lstStyle/>
              <a:p>
                <a:endParaRPr lang="ko-KR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0496" name="Line 28"/>
              <p:cNvSpPr>
                <a:spLocks noChangeShapeType="1"/>
              </p:cNvSpPr>
              <p:nvPr/>
            </p:nvSpPr>
            <p:spPr bwMode="auto">
              <a:xfrm flipH="1">
                <a:off x="1273" y="3385"/>
                <a:ext cx="318" cy="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oval" w="med" len="med"/>
                <a:tailEnd type="oval" w="med" len="med"/>
              </a:ln>
            </p:spPr>
            <p:txBody>
              <a:bodyPr/>
              <a:lstStyle/>
              <a:p>
                <a:endParaRPr lang="ko-KR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0497" name="Line 29"/>
              <p:cNvSpPr>
                <a:spLocks noChangeShapeType="1"/>
              </p:cNvSpPr>
              <p:nvPr/>
            </p:nvSpPr>
            <p:spPr bwMode="auto">
              <a:xfrm flipH="1">
                <a:off x="1591" y="3385"/>
                <a:ext cx="0" cy="363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oval" w="med" len="med"/>
                <a:tailEnd type="oval" w="med" len="med"/>
              </a:ln>
            </p:spPr>
            <p:txBody>
              <a:bodyPr/>
              <a:lstStyle/>
              <a:p>
                <a:endParaRPr lang="ko-KR" altLang="en-US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20494" name="Rectangle 31"/>
            <p:cNvSpPr>
              <a:spLocks noChangeArrowheads="1"/>
            </p:cNvSpPr>
            <p:nvPr/>
          </p:nvSpPr>
          <p:spPr bwMode="auto">
            <a:xfrm>
              <a:off x="1474" y="3838"/>
              <a:ext cx="223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i="0">
                  <a:solidFill>
                    <a:schemeClr val="bg2"/>
                  </a:solidFill>
                  <a:sym typeface="Wingdings" pitchFamily="2" charset="2"/>
                </a:rPr>
                <a:t>F</a:t>
              </a:r>
            </a:p>
          </p:txBody>
        </p:sp>
      </p:grpSp>
      <p:sp>
        <p:nvSpPr>
          <p:cNvPr id="682022" name="Rectangle 38"/>
          <p:cNvSpPr>
            <a:spLocks noChangeArrowheads="1"/>
          </p:cNvSpPr>
          <p:nvPr/>
        </p:nvSpPr>
        <p:spPr bwMode="auto">
          <a:xfrm>
            <a:off x="3167063" y="4376738"/>
            <a:ext cx="4141787" cy="4206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, so F ∪{e} is promising. Done.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8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8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82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987" grpId="0" build="p" autoUpdateAnimBg="0"/>
      <p:bldP spid="681988" grpId="0" autoUpdateAnimBg="0"/>
      <p:bldP spid="681989" grpId="0" autoUpdateAnimBg="0"/>
      <p:bldP spid="681994" grpId="0" autoUpdateAnimBg="0"/>
      <p:bldP spid="681995" grpId="0" autoUpdateAnimBg="0"/>
      <p:bldP spid="68202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B53795E-4652-4280-94D4-A28136B8583A}" type="slidenum">
              <a:rPr lang="en-US" altLang="ko-KR" smtClean="0"/>
              <a:pPr/>
              <a:t>19</a:t>
            </a:fld>
            <a:endParaRPr lang="en-US" altLang="ko-KR" smtClean="0"/>
          </a:p>
        </p:txBody>
      </p:sp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4.1 Minimum Spanning Trees</a:t>
            </a:r>
          </a:p>
        </p:txBody>
      </p:sp>
      <p:sp>
        <p:nvSpPr>
          <p:cNvPr id="68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350250" cy="533400"/>
          </a:xfrm>
        </p:spPr>
        <p:txBody>
          <a:bodyPr/>
          <a:lstStyle/>
          <a:p>
            <a:pPr marL="0" indent="0">
              <a:buFont typeface="Wingdings" pitchFamily="2" charset="2"/>
              <a:buChar char="q"/>
              <a:defRPr/>
            </a:pPr>
            <a:r>
              <a:rPr lang="en-US" altLang="ko-KR" smtClean="0"/>
              <a:t> Proof of the Optimality of Prim’s Algorithm</a:t>
            </a:r>
          </a:p>
        </p:txBody>
      </p:sp>
      <p:sp>
        <p:nvSpPr>
          <p:cNvPr id="684036" name="Rectangle 4"/>
          <p:cNvSpPr>
            <a:spLocks noChangeArrowheads="1"/>
          </p:cNvSpPr>
          <p:nvPr/>
        </p:nvSpPr>
        <p:spPr bwMode="auto">
          <a:xfrm>
            <a:off x="88900" y="2420938"/>
            <a:ext cx="4821238" cy="4206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2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q"/>
            </a:pPr>
            <a:r>
              <a:rPr lang="en-US" altLang="ko-KR" i="0" dirty="0">
                <a:solidFill>
                  <a:schemeClr val="bg1"/>
                </a:solidFill>
              </a:rPr>
              <a:t> </a:t>
            </a:r>
            <a:r>
              <a:rPr lang="en-US" altLang="ko-KR" b="1" i="0" dirty="0">
                <a:solidFill>
                  <a:schemeClr val="bg1"/>
                </a:solidFill>
              </a:rPr>
              <a:t>Induction Step - continued</a:t>
            </a:r>
            <a:endParaRPr lang="en-US" altLang="ko-KR" i="0" dirty="0">
              <a:solidFill>
                <a:schemeClr val="bg1"/>
              </a:solidFill>
            </a:endParaRPr>
          </a:p>
        </p:txBody>
      </p:sp>
      <p:sp>
        <p:nvSpPr>
          <p:cNvPr id="684040" name="Rectangle 8"/>
          <p:cNvSpPr>
            <a:spLocks noChangeArrowheads="1"/>
          </p:cNvSpPr>
          <p:nvPr/>
        </p:nvSpPr>
        <p:spPr bwMode="auto">
          <a:xfrm>
            <a:off x="971550" y="2792413"/>
            <a:ext cx="2159000" cy="4206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i="0" dirty="0">
                <a:solidFill>
                  <a:schemeClr val="tx1"/>
                </a:solidFill>
                <a:sym typeface="Wingdings" pitchFamily="2" charset="2"/>
              </a:rPr>
              <a:t>  </a:t>
            </a:r>
            <a:r>
              <a:rPr lang="en-US" altLang="ko-KR" b="1" i="0" dirty="0">
                <a:solidFill>
                  <a:schemeClr val="bg1"/>
                </a:solidFill>
                <a:sym typeface="Wingdings" pitchFamily="2" charset="2"/>
              </a:rPr>
              <a:t>Case 2: </a:t>
            </a:r>
            <a:r>
              <a:rPr lang="en-US" altLang="ko-KR" b="1" i="0" dirty="0">
                <a:solidFill>
                  <a:schemeClr val="bg2"/>
                </a:solidFill>
                <a:sym typeface="Wingdings" pitchFamily="2" charset="2"/>
              </a:rPr>
              <a:t>e </a:t>
            </a:r>
            <a:r>
              <a:rPr lang="en-US" altLang="ko-KR" b="1" i="0" dirty="0">
                <a:solidFill>
                  <a:schemeClr val="bg2"/>
                </a:solidFill>
                <a:sym typeface="Symbol" pitchFamily="18" charset="2"/>
              </a:rPr>
              <a:t></a:t>
            </a:r>
            <a:r>
              <a:rPr lang="en-US" altLang="ko-KR" b="1" i="0" dirty="0">
                <a:solidFill>
                  <a:schemeClr val="bg2"/>
                </a:solidFill>
                <a:sym typeface="Wingdings" pitchFamily="2" charset="2"/>
              </a:rPr>
              <a:t> </a:t>
            </a:r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F′</a:t>
            </a:r>
          </a:p>
        </p:txBody>
      </p:sp>
      <p:sp>
        <p:nvSpPr>
          <p:cNvPr id="684087" name="Rectangle 55"/>
          <p:cNvSpPr>
            <a:spLocks noChangeArrowheads="1"/>
          </p:cNvSpPr>
          <p:nvPr/>
        </p:nvSpPr>
        <p:spPr bwMode="auto">
          <a:xfrm>
            <a:off x="1474788" y="3141663"/>
            <a:ext cx="7345362" cy="341632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Because (V,F′) is a spanning tree, F′ ∪{e} must contain exactly one cycle and e must be in the cycle. Thus, there must be another edge e′∈ F′ in the cycle that also connects a vertex in Y to one in V-Y.</a:t>
            </a:r>
          </a:p>
          <a:p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    If we remove e′ from F′ ∪{e}, the cycle disappears, which means we have a spanning tree. Because e is an edge of minimum weight that connects a vertex in Y to one in V-Y, the weight of e must be less than or equal to that of e′ (</a:t>
            </a:r>
            <a:r>
              <a:rPr lang="en-US" altLang="ko-KR" b="1" dirty="0">
                <a:solidFill>
                  <a:schemeClr val="bg1"/>
                </a:solidFill>
                <a:sym typeface="Wingdings" pitchFamily="2" charset="2"/>
              </a:rPr>
              <a:t>in fact they must be equal</a:t>
            </a:r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).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035" grpId="0" build="p" autoUpdateAnimBg="0"/>
      <p:bldP spid="684036" grpId="0"/>
      <p:bldP spid="684040" grpId="0"/>
      <p:bldP spid="68408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E34381F-02C1-4118-9990-62E4F142300F}" type="slidenum">
              <a:rPr lang="en-US" altLang="ko-KR" smtClean="0"/>
              <a:pPr/>
              <a:t>2</a:t>
            </a:fld>
            <a:endParaRPr lang="en-US" altLang="ko-KR" smtClean="0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342900"/>
            <a:ext cx="6715125" cy="114300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Greedy Algorithm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6705600" cy="533400"/>
          </a:xfrm>
          <a:noFill/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ko-KR" dirty="0" smtClean="0">
                <a:effectLst/>
              </a:rPr>
              <a:t> </a:t>
            </a:r>
            <a:r>
              <a:rPr lang="en-US" altLang="ko-KR" b="1" i="1" dirty="0" smtClean="0">
                <a:solidFill>
                  <a:schemeClr val="bg1"/>
                </a:solidFill>
                <a:effectLst/>
              </a:rPr>
              <a:t>Greedy Algorithm </a:t>
            </a:r>
            <a:endParaRPr lang="en-US" altLang="ko-KR" dirty="0" smtClean="0">
              <a:solidFill>
                <a:schemeClr val="bg1"/>
              </a:solidFill>
              <a:effectLst/>
            </a:endParaRPr>
          </a:p>
        </p:txBody>
      </p:sp>
      <p:sp>
        <p:nvSpPr>
          <p:cNvPr id="564229" name="Rectangle 5"/>
          <p:cNvSpPr>
            <a:spLocks noChangeArrowheads="1"/>
          </p:cNvSpPr>
          <p:nvPr/>
        </p:nvSpPr>
        <p:spPr bwMode="auto">
          <a:xfrm>
            <a:off x="1371600" y="2362200"/>
            <a:ext cx="6858000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20000"/>
              </a:spcBef>
            </a:pPr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arrives at a solution by making a </a:t>
            </a:r>
            <a:r>
              <a:rPr lang="en-US" altLang="ko-KR" b="1" dirty="0">
                <a:solidFill>
                  <a:schemeClr val="bg1"/>
                </a:solidFill>
                <a:sym typeface="Wingdings" pitchFamily="2" charset="2"/>
              </a:rPr>
              <a:t>sequence of choices</a:t>
            </a:r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, each of which simply </a:t>
            </a:r>
            <a:r>
              <a:rPr lang="en-US" altLang="ko-KR" b="1" dirty="0">
                <a:solidFill>
                  <a:schemeClr val="bg1"/>
                </a:solidFill>
                <a:sym typeface="Wingdings" pitchFamily="2" charset="2"/>
              </a:rPr>
              <a:t>looks the best at the moment</a:t>
            </a:r>
          </a:p>
        </p:txBody>
      </p:sp>
      <p:sp>
        <p:nvSpPr>
          <p:cNvPr id="564231" name="Rectangle 7"/>
          <p:cNvSpPr>
            <a:spLocks noChangeArrowheads="1"/>
          </p:cNvSpPr>
          <p:nvPr/>
        </p:nvSpPr>
        <p:spPr bwMode="auto">
          <a:xfrm>
            <a:off x="1403350" y="4117975"/>
            <a:ext cx="6553200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-</a:t>
            </a:r>
            <a:r>
              <a:rPr lang="en-US" altLang="ko-KR" i="0" dirty="0">
                <a:solidFill>
                  <a:schemeClr val="bg2"/>
                </a:solidFill>
              </a:rPr>
              <a:t> Each choice is locally optimal, </a:t>
            </a:r>
            <a:r>
              <a:rPr lang="en-US" altLang="ko-KR" b="1" dirty="0">
                <a:solidFill>
                  <a:schemeClr val="bg1"/>
                </a:solidFill>
              </a:rPr>
              <a:t>but not necessarily globally optimal</a:t>
            </a:r>
            <a:r>
              <a:rPr lang="en-US" altLang="ko-KR" b="1" dirty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564234" name="Rectangle 10"/>
          <p:cNvSpPr>
            <a:spLocks noChangeArrowheads="1"/>
          </p:cNvSpPr>
          <p:nvPr/>
        </p:nvSpPr>
        <p:spPr bwMode="auto">
          <a:xfrm>
            <a:off x="1403350" y="3284538"/>
            <a:ext cx="6553200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-</a:t>
            </a:r>
            <a:r>
              <a:rPr lang="en-US" altLang="ko-KR" i="0" dirty="0">
                <a:solidFill>
                  <a:schemeClr val="bg2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Once</a:t>
            </a:r>
            <a:r>
              <a:rPr lang="en-US" altLang="ko-KR" i="0" dirty="0">
                <a:solidFill>
                  <a:schemeClr val="bg2"/>
                </a:solidFill>
              </a:rPr>
              <a:t> each choice has been made and </a:t>
            </a:r>
            <a:r>
              <a:rPr lang="en-US" altLang="ko-KR" b="1" dirty="0">
                <a:solidFill>
                  <a:schemeClr val="bg1"/>
                </a:solidFill>
              </a:rPr>
              <a:t>added</a:t>
            </a:r>
            <a:r>
              <a:rPr lang="en-US" altLang="ko-KR" i="0" dirty="0">
                <a:solidFill>
                  <a:schemeClr val="bg2"/>
                </a:solidFill>
              </a:rPr>
              <a:t> to a partial solution, it </a:t>
            </a:r>
            <a:r>
              <a:rPr lang="en-US" altLang="ko-KR" b="1" dirty="0">
                <a:solidFill>
                  <a:schemeClr val="bg1"/>
                </a:solidFill>
              </a:rPr>
              <a:t>will always</a:t>
            </a:r>
            <a:r>
              <a:rPr lang="en-US" altLang="ko-KR" i="0" dirty="0">
                <a:solidFill>
                  <a:schemeClr val="bg1"/>
                </a:solidFill>
              </a:rPr>
              <a:t> </a:t>
            </a:r>
            <a:r>
              <a:rPr lang="en-US" altLang="ko-KR" i="0" dirty="0">
                <a:solidFill>
                  <a:schemeClr val="bg2"/>
                </a:solidFill>
              </a:rPr>
              <a:t>be</a:t>
            </a:r>
            <a:r>
              <a:rPr lang="en-US" altLang="ko-KR" b="1" dirty="0">
                <a:solidFill>
                  <a:schemeClr val="bg1"/>
                </a:solidFill>
              </a:rPr>
              <a:t> in </a:t>
            </a:r>
            <a:r>
              <a:rPr lang="en-US" altLang="ko-KR" i="0" dirty="0">
                <a:solidFill>
                  <a:schemeClr val="bg2"/>
                </a:solidFill>
              </a:rPr>
              <a:t>the solution set. </a:t>
            </a:r>
            <a:endParaRPr lang="en-US" altLang="ko-KR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4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4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4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9" grpId="0" autoUpdateAnimBg="0"/>
      <p:bldP spid="564231" grpId="0" autoUpdateAnimBg="0"/>
      <p:bldP spid="564234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60850A4-B8B9-46FA-B286-FDBBA6AABFAB}" type="slidenum">
              <a:rPr lang="en-US" altLang="ko-KR" smtClean="0"/>
              <a:pPr/>
              <a:t>20</a:t>
            </a:fld>
            <a:endParaRPr lang="en-US" altLang="ko-KR" smtClean="0"/>
          </a:p>
        </p:txBody>
      </p:sp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4.1 Minimum Spanning Trees</a:t>
            </a:r>
          </a:p>
        </p:txBody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350250" cy="533400"/>
          </a:xfrm>
        </p:spPr>
        <p:txBody>
          <a:bodyPr/>
          <a:lstStyle/>
          <a:p>
            <a:pPr marL="0" indent="0">
              <a:buFont typeface="Wingdings" pitchFamily="2" charset="2"/>
              <a:buChar char="q"/>
              <a:defRPr/>
            </a:pPr>
            <a:r>
              <a:rPr lang="en-US" altLang="ko-KR" smtClean="0"/>
              <a:t> Proof of the Optimality of Prim’s Algorithm</a:t>
            </a:r>
          </a:p>
        </p:txBody>
      </p:sp>
      <p:sp>
        <p:nvSpPr>
          <p:cNvPr id="686084" name="Rectangle 4"/>
          <p:cNvSpPr>
            <a:spLocks noChangeArrowheads="1"/>
          </p:cNvSpPr>
          <p:nvPr/>
        </p:nvSpPr>
        <p:spPr bwMode="auto">
          <a:xfrm>
            <a:off x="88900" y="2420938"/>
            <a:ext cx="3355975" cy="4206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2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q"/>
            </a:pPr>
            <a:r>
              <a:rPr lang="en-US" altLang="ko-KR" i="0" dirty="0">
                <a:solidFill>
                  <a:schemeClr val="bg1"/>
                </a:solidFill>
              </a:rPr>
              <a:t> </a:t>
            </a:r>
            <a:r>
              <a:rPr lang="en-US" altLang="ko-KR" b="1" i="0" dirty="0">
                <a:solidFill>
                  <a:schemeClr val="bg1"/>
                </a:solidFill>
              </a:rPr>
              <a:t>Induction Step </a:t>
            </a:r>
            <a:endParaRPr lang="en-US" altLang="ko-KR" i="0" dirty="0">
              <a:solidFill>
                <a:schemeClr val="bg1"/>
              </a:solidFill>
            </a:endParaRPr>
          </a:p>
        </p:txBody>
      </p:sp>
      <p:sp>
        <p:nvSpPr>
          <p:cNvPr id="686085" name="Rectangle 5"/>
          <p:cNvSpPr>
            <a:spLocks noChangeArrowheads="1"/>
          </p:cNvSpPr>
          <p:nvPr/>
        </p:nvSpPr>
        <p:spPr bwMode="auto">
          <a:xfrm>
            <a:off x="971550" y="2792413"/>
            <a:ext cx="3687228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i="0" dirty="0">
                <a:solidFill>
                  <a:schemeClr val="bg1"/>
                </a:solidFill>
                <a:sym typeface="Wingdings" pitchFamily="2" charset="2"/>
              </a:rPr>
              <a:t>  </a:t>
            </a:r>
            <a:r>
              <a:rPr lang="en-US" altLang="ko-KR" b="1" i="0" dirty="0">
                <a:solidFill>
                  <a:schemeClr val="bg1"/>
                </a:solidFill>
                <a:sym typeface="Wingdings" pitchFamily="2" charset="2"/>
              </a:rPr>
              <a:t>Case 2</a:t>
            </a:r>
            <a:r>
              <a:rPr lang="en-US" altLang="ko-KR" b="1" i="0" dirty="0">
                <a:solidFill>
                  <a:schemeClr val="tx1"/>
                </a:solidFill>
                <a:sym typeface="Wingdings" pitchFamily="2" charset="2"/>
              </a:rPr>
              <a:t>: </a:t>
            </a:r>
            <a:r>
              <a:rPr lang="en-US" altLang="ko-KR" b="1" i="0" dirty="0">
                <a:solidFill>
                  <a:schemeClr val="bg2"/>
                </a:solidFill>
                <a:sym typeface="Wingdings" pitchFamily="2" charset="2"/>
              </a:rPr>
              <a:t>e </a:t>
            </a:r>
            <a:r>
              <a:rPr lang="en-US" altLang="ko-KR" b="1" i="0" dirty="0">
                <a:solidFill>
                  <a:schemeClr val="bg2"/>
                </a:solidFill>
                <a:sym typeface="Symbol" pitchFamily="18" charset="2"/>
              </a:rPr>
              <a:t></a:t>
            </a:r>
            <a:r>
              <a:rPr lang="en-US" altLang="ko-KR" b="1" i="0" dirty="0">
                <a:solidFill>
                  <a:schemeClr val="bg2"/>
                </a:solidFill>
                <a:sym typeface="Wingdings" pitchFamily="2" charset="2"/>
              </a:rPr>
              <a:t> </a:t>
            </a:r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F′ </a:t>
            </a:r>
            <a:r>
              <a:rPr lang="en-US" altLang="ko-KR" b="1" i="0" dirty="0">
                <a:solidFill>
                  <a:schemeClr val="bg1"/>
                </a:solidFill>
              </a:rPr>
              <a:t>- continued</a:t>
            </a:r>
            <a:endParaRPr lang="en-US" altLang="ko-KR" i="0" dirty="0">
              <a:solidFill>
                <a:schemeClr val="bg1"/>
              </a:solidFill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endParaRPr lang="en-US" altLang="ko-KR" i="0" dirty="0">
              <a:solidFill>
                <a:schemeClr val="tx1"/>
              </a:solidFill>
              <a:sym typeface="Wingdings" pitchFamily="2" charset="2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124075" y="4868863"/>
            <a:ext cx="1223963" cy="1536700"/>
            <a:chOff x="2472" y="3158"/>
            <a:chExt cx="771" cy="968"/>
          </a:xfrm>
        </p:grpSpPr>
        <p:sp>
          <p:nvSpPr>
            <p:cNvPr id="22578" name="Line 14"/>
            <p:cNvSpPr>
              <a:spLocks noChangeShapeType="1"/>
            </p:cNvSpPr>
            <p:nvPr/>
          </p:nvSpPr>
          <p:spPr bwMode="auto">
            <a:xfrm flipH="1">
              <a:off x="2790" y="3158"/>
              <a:ext cx="227" cy="227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22579" name="Line 15"/>
            <p:cNvSpPr>
              <a:spLocks noChangeShapeType="1"/>
            </p:cNvSpPr>
            <p:nvPr/>
          </p:nvSpPr>
          <p:spPr bwMode="auto">
            <a:xfrm flipH="1">
              <a:off x="2472" y="3385"/>
              <a:ext cx="31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22580" name="Line 16"/>
            <p:cNvSpPr>
              <a:spLocks noChangeShapeType="1"/>
            </p:cNvSpPr>
            <p:nvPr/>
          </p:nvSpPr>
          <p:spPr bwMode="auto">
            <a:xfrm flipH="1">
              <a:off x="2790" y="3385"/>
              <a:ext cx="0" cy="36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22581" name="Rectangle 17"/>
            <p:cNvSpPr>
              <a:spLocks noChangeArrowheads="1"/>
            </p:cNvSpPr>
            <p:nvPr/>
          </p:nvSpPr>
          <p:spPr bwMode="auto">
            <a:xfrm>
              <a:off x="2511" y="3838"/>
              <a:ext cx="732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i="0">
                  <a:solidFill>
                    <a:schemeClr val="bg2"/>
                  </a:solidFill>
                  <a:sym typeface="Wingdings" pitchFamily="2" charset="2"/>
                </a:rPr>
                <a:t>F ∪{e}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2627313" y="5132388"/>
            <a:ext cx="360362" cy="457200"/>
            <a:chOff x="2789" y="3324"/>
            <a:chExt cx="227" cy="288"/>
          </a:xfrm>
        </p:grpSpPr>
        <p:sp>
          <p:nvSpPr>
            <p:cNvPr id="22576" name="Line 20"/>
            <p:cNvSpPr>
              <a:spLocks noChangeShapeType="1"/>
            </p:cNvSpPr>
            <p:nvPr/>
          </p:nvSpPr>
          <p:spPr bwMode="auto">
            <a:xfrm flipH="1" flipV="1">
              <a:off x="2789" y="3385"/>
              <a:ext cx="227" cy="45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22577" name="Rectangle 21"/>
            <p:cNvSpPr>
              <a:spLocks noChangeArrowheads="1"/>
            </p:cNvSpPr>
            <p:nvPr/>
          </p:nvSpPr>
          <p:spPr bwMode="auto">
            <a:xfrm>
              <a:off x="2815" y="3324"/>
              <a:ext cx="201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i="0" dirty="0">
                  <a:solidFill>
                    <a:schemeClr val="bg2"/>
                  </a:solidFill>
                  <a:sym typeface="Wingdings" pitchFamily="2" charset="2"/>
                </a:rPr>
                <a:t>e</a:t>
              </a:r>
            </a:p>
          </p:txBody>
        </p:sp>
      </p:grpSp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4891088" y="4797425"/>
            <a:ext cx="1398587" cy="1655763"/>
            <a:chOff x="3081" y="3022"/>
            <a:chExt cx="881" cy="1043"/>
          </a:xfrm>
        </p:grpSpPr>
        <p:sp>
          <p:nvSpPr>
            <p:cNvPr id="22568" name="Line 7"/>
            <p:cNvSpPr>
              <a:spLocks noChangeShapeType="1"/>
            </p:cNvSpPr>
            <p:nvPr/>
          </p:nvSpPr>
          <p:spPr bwMode="auto">
            <a:xfrm flipH="1">
              <a:off x="3399" y="3022"/>
              <a:ext cx="227" cy="227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22569" name="Line 8"/>
            <p:cNvSpPr>
              <a:spLocks noChangeShapeType="1"/>
            </p:cNvSpPr>
            <p:nvPr/>
          </p:nvSpPr>
          <p:spPr bwMode="auto">
            <a:xfrm flipH="1">
              <a:off x="3081" y="3249"/>
              <a:ext cx="31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22570" name="Line 9"/>
            <p:cNvSpPr>
              <a:spLocks noChangeShapeType="1"/>
            </p:cNvSpPr>
            <p:nvPr/>
          </p:nvSpPr>
          <p:spPr bwMode="auto">
            <a:xfrm flipH="1">
              <a:off x="3399" y="3249"/>
              <a:ext cx="0" cy="36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22571" name="Line 10"/>
            <p:cNvSpPr>
              <a:spLocks noChangeShapeType="1"/>
            </p:cNvSpPr>
            <p:nvPr/>
          </p:nvSpPr>
          <p:spPr bwMode="auto">
            <a:xfrm flipH="1">
              <a:off x="3399" y="3612"/>
              <a:ext cx="363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22572" name="Line 11"/>
            <p:cNvSpPr>
              <a:spLocks noChangeShapeType="1"/>
            </p:cNvSpPr>
            <p:nvPr/>
          </p:nvSpPr>
          <p:spPr bwMode="auto">
            <a:xfrm flipH="1">
              <a:off x="3535" y="3612"/>
              <a:ext cx="227" cy="227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22573" name="Line 12"/>
            <p:cNvSpPr>
              <a:spLocks noChangeShapeType="1"/>
            </p:cNvSpPr>
            <p:nvPr/>
          </p:nvSpPr>
          <p:spPr bwMode="auto">
            <a:xfrm>
              <a:off x="3651" y="3294"/>
              <a:ext cx="111" cy="318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22574" name="Rectangle 18"/>
            <p:cNvSpPr>
              <a:spLocks noChangeArrowheads="1"/>
            </p:cNvSpPr>
            <p:nvPr/>
          </p:nvSpPr>
          <p:spPr bwMode="auto">
            <a:xfrm>
              <a:off x="3206" y="3777"/>
              <a:ext cx="756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i="0">
                  <a:solidFill>
                    <a:schemeClr val="bg2"/>
                  </a:solidFill>
                  <a:sym typeface="Wingdings" pitchFamily="2" charset="2"/>
                </a:rPr>
                <a:t>F′∪{e}</a:t>
              </a:r>
            </a:p>
          </p:txBody>
        </p:sp>
        <p:sp>
          <p:nvSpPr>
            <p:cNvPr id="22575" name="Rectangle 22"/>
            <p:cNvSpPr>
              <a:spLocks noChangeArrowheads="1"/>
            </p:cNvSpPr>
            <p:nvPr/>
          </p:nvSpPr>
          <p:spPr bwMode="auto">
            <a:xfrm>
              <a:off x="3399" y="3369"/>
              <a:ext cx="245" cy="29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i="0">
                  <a:solidFill>
                    <a:schemeClr val="bg2"/>
                  </a:solidFill>
                  <a:sym typeface="Wingdings" pitchFamily="2" charset="2"/>
                </a:rPr>
                <a:t>e′</a:t>
              </a:r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827088" y="4868863"/>
            <a:ext cx="865187" cy="1536700"/>
            <a:chOff x="1273" y="3158"/>
            <a:chExt cx="545" cy="968"/>
          </a:xfrm>
        </p:grpSpPr>
        <p:sp>
          <p:nvSpPr>
            <p:cNvPr id="22564" name="Line 24"/>
            <p:cNvSpPr>
              <a:spLocks noChangeShapeType="1"/>
            </p:cNvSpPr>
            <p:nvPr/>
          </p:nvSpPr>
          <p:spPr bwMode="auto">
            <a:xfrm flipH="1">
              <a:off x="1591" y="3158"/>
              <a:ext cx="227" cy="227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22565" name="Line 25"/>
            <p:cNvSpPr>
              <a:spLocks noChangeShapeType="1"/>
            </p:cNvSpPr>
            <p:nvPr/>
          </p:nvSpPr>
          <p:spPr bwMode="auto">
            <a:xfrm flipH="1">
              <a:off x="1273" y="3385"/>
              <a:ext cx="31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22566" name="Line 26"/>
            <p:cNvSpPr>
              <a:spLocks noChangeShapeType="1"/>
            </p:cNvSpPr>
            <p:nvPr/>
          </p:nvSpPr>
          <p:spPr bwMode="auto">
            <a:xfrm flipH="1">
              <a:off x="1591" y="3385"/>
              <a:ext cx="0" cy="36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22567" name="Rectangle 27"/>
            <p:cNvSpPr>
              <a:spLocks noChangeArrowheads="1"/>
            </p:cNvSpPr>
            <p:nvPr/>
          </p:nvSpPr>
          <p:spPr bwMode="auto">
            <a:xfrm>
              <a:off x="1474" y="3838"/>
              <a:ext cx="223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i="0" dirty="0">
                  <a:solidFill>
                    <a:schemeClr val="bg2"/>
                  </a:solidFill>
                  <a:sym typeface="Wingdings" pitchFamily="2" charset="2"/>
                </a:rPr>
                <a:t>F</a:t>
              </a:r>
            </a:p>
          </p:txBody>
        </p:sp>
      </p:grpSp>
      <p:grpSp>
        <p:nvGrpSpPr>
          <p:cNvPr id="6" name="Group 58"/>
          <p:cNvGrpSpPr>
            <a:grpSpLocks/>
          </p:cNvGrpSpPr>
          <p:nvPr/>
        </p:nvGrpSpPr>
        <p:grpSpPr bwMode="auto">
          <a:xfrm>
            <a:off x="6443663" y="4797425"/>
            <a:ext cx="2046287" cy="1609725"/>
            <a:chOff x="4059" y="3022"/>
            <a:chExt cx="1289" cy="1014"/>
          </a:xfrm>
        </p:grpSpPr>
        <p:sp>
          <p:nvSpPr>
            <p:cNvPr id="22555" name="Line 31"/>
            <p:cNvSpPr>
              <a:spLocks noChangeShapeType="1"/>
            </p:cNvSpPr>
            <p:nvPr/>
          </p:nvSpPr>
          <p:spPr bwMode="auto">
            <a:xfrm flipH="1">
              <a:off x="4468" y="3022"/>
              <a:ext cx="227" cy="227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22556" name="Line 32"/>
            <p:cNvSpPr>
              <a:spLocks noChangeShapeType="1"/>
            </p:cNvSpPr>
            <p:nvPr/>
          </p:nvSpPr>
          <p:spPr bwMode="auto">
            <a:xfrm flipH="1">
              <a:off x="4150" y="3249"/>
              <a:ext cx="31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22557" name="Line 33"/>
            <p:cNvSpPr>
              <a:spLocks noChangeShapeType="1"/>
            </p:cNvSpPr>
            <p:nvPr/>
          </p:nvSpPr>
          <p:spPr bwMode="auto">
            <a:xfrm flipH="1">
              <a:off x="4468" y="3249"/>
              <a:ext cx="0" cy="36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22558" name="Line 34"/>
            <p:cNvSpPr>
              <a:spLocks noChangeShapeType="1"/>
            </p:cNvSpPr>
            <p:nvPr/>
          </p:nvSpPr>
          <p:spPr bwMode="auto">
            <a:xfrm flipH="1">
              <a:off x="4604" y="3612"/>
              <a:ext cx="227" cy="227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22559" name="Line 35"/>
            <p:cNvSpPr>
              <a:spLocks noChangeShapeType="1"/>
            </p:cNvSpPr>
            <p:nvPr/>
          </p:nvSpPr>
          <p:spPr bwMode="auto">
            <a:xfrm>
              <a:off x="4695" y="3294"/>
              <a:ext cx="136" cy="318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22560" name="Rectangle 36"/>
            <p:cNvSpPr>
              <a:spLocks noChangeArrowheads="1"/>
            </p:cNvSpPr>
            <p:nvPr/>
          </p:nvSpPr>
          <p:spPr bwMode="auto">
            <a:xfrm>
              <a:off x="4059" y="3748"/>
              <a:ext cx="1289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i="0">
                  <a:solidFill>
                    <a:schemeClr val="bg2"/>
                  </a:solidFill>
                  <a:sym typeface="Wingdings" pitchFamily="2" charset="2"/>
                </a:rPr>
                <a:t>F′∪{e} – {e′}</a:t>
              </a:r>
            </a:p>
          </p:txBody>
        </p:sp>
        <p:grpSp>
          <p:nvGrpSpPr>
            <p:cNvPr id="22561" name="Group 37"/>
            <p:cNvGrpSpPr>
              <a:grpSpLocks/>
            </p:cNvGrpSpPr>
            <p:nvPr/>
          </p:nvGrpSpPr>
          <p:grpSpPr bwMode="auto">
            <a:xfrm>
              <a:off x="4468" y="3188"/>
              <a:ext cx="227" cy="288"/>
              <a:chOff x="2789" y="3324"/>
              <a:chExt cx="227" cy="288"/>
            </a:xfrm>
          </p:grpSpPr>
          <p:sp>
            <p:nvSpPr>
              <p:cNvPr id="22562" name="Line 38"/>
              <p:cNvSpPr>
                <a:spLocks noChangeShapeType="1"/>
              </p:cNvSpPr>
              <p:nvPr/>
            </p:nvSpPr>
            <p:spPr bwMode="auto">
              <a:xfrm flipH="1" flipV="1">
                <a:off x="2789" y="3385"/>
                <a:ext cx="227" cy="45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oval" w="med" len="med"/>
                <a:tailEnd type="oval" w="med" len="med"/>
              </a:ln>
            </p:spPr>
            <p:txBody>
              <a:bodyPr/>
              <a:lstStyle/>
              <a:p>
                <a:endParaRPr lang="ko-KR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2563" name="Rectangle 39"/>
              <p:cNvSpPr>
                <a:spLocks noChangeArrowheads="1"/>
              </p:cNvSpPr>
              <p:nvPr/>
            </p:nvSpPr>
            <p:spPr bwMode="auto">
              <a:xfrm>
                <a:off x="2815" y="3324"/>
                <a:ext cx="201" cy="28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i="0" dirty="0">
                    <a:solidFill>
                      <a:schemeClr val="bg2"/>
                    </a:solidFill>
                    <a:sym typeface="Wingdings" pitchFamily="2" charset="2"/>
                  </a:rPr>
                  <a:t>e</a:t>
                </a:r>
              </a:p>
            </p:txBody>
          </p:sp>
        </p:grpSp>
      </p:grpSp>
      <p:grpSp>
        <p:nvGrpSpPr>
          <p:cNvPr id="8" name="Group 40"/>
          <p:cNvGrpSpPr>
            <a:grpSpLocks/>
          </p:cNvGrpSpPr>
          <p:nvPr/>
        </p:nvGrpSpPr>
        <p:grpSpPr bwMode="auto">
          <a:xfrm>
            <a:off x="3492500" y="4868865"/>
            <a:ext cx="1081088" cy="1541463"/>
            <a:chOff x="3741" y="3158"/>
            <a:chExt cx="681" cy="971"/>
          </a:xfrm>
        </p:grpSpPr>
        <p:sp>
          <p:nvSpPr>
            <p:cNvPr id="22547" name="Line 41"/>
            <p:cNvSpPr>
              <a:spLocks noChangeShapeType="1"/>
            </p:cNvSpPr>
            <p:nvPr/>
          </p:nvSpPr>
          <p:spPr bwMode="auto">
            <a:xfrm flipH="1">
              <a:off x="4059" y="3158"/>
              <a:ext cx="227" cy="227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22548" name="Line 42"/>
            <p:cNvSpPr>
              <a:spLocks noChangeShapeType="1"/>
            </p:cNvSpPr>
            <p:nvPr/>
          </p:nvSpPr>
          <p:spPr bwMode="auto">
            <a:xfrm flipH="1">
              <a:off x="3741" y="3385"/>
              <a:ext cx="31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22549" name="Line 43"/>
            <p:cNvSpPr>
              <a:spLocks noChangeShapeType="1"/>
            </p:cNvSpPr>
            <p:nvPr/>
          </p:nvSpPr>
          <p:spPr bwMode="auto">
            <a:xfrm flipH="1">
              <a:off x="4059" y="3385"/>
              <a:ext cx="0" cy="36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22550" name="Line 44"/>
            <p:cNvSpPr>
              <a:spLocks noChangeShapeType="1"/>
            </p:cNvSpPr>
            <p:nvPr/>
          </p:nvSpPr>
          <p:spPr bwMode="auto">
            <a:xfrm flipH="1">
              <a:off x="4059" y="3748"/>
              <a:ext cx="363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22551" name="Line 45"/>
            <p:cNvSpPr>
              <a:spLocks noChangeShapeType="1"/>
            </p:cNvSpPr>
            <p:nvPr/>
          </p:nvSpPr>
          <p:spPr bwMode="auto">
            <a:xfrm flipH="1">
              <a:off x="4195" y="3748"/>
              <a:ext cx="227" cy="227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22552" name="Line 46"/>
            <p:cNvSpPr>
              <a:spLocks noChangeShapeType="1"/>
            </p:cNvSpPr>
            <p:nvPr/>
          </p:nvSpPr>
          <p:spPr bwMode="auto">
            <a:xfrm>
              <a:off x="4286" y="3430"/>
              <a:ext cx="136" cy="318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22553" name="Rectangle 47"/>
            <p:cNvSpPr>
              <a:spLocks noChangeArrowheads="1"/>
            </p:cNvSpPr>
            <p:nvPr/>
          </p:nvSpPr>
          <p:spPr bwMode="auto">
            <a:xfrm>
              <a:off x="3900" y="3838"/>
              <a:ext cx="267" cy="29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i="0">
                  <a:solidFill>
                    <a:schemeClr val="bg2"/>
                  </a:solidFill>
                  <a:sym typeface="Wingdings" pitchFamily="2" charset="2"/>
                </a:rPr>
                <a:t>F′</a:t>
              </a:r>
            </a:p>
          </p:txBody>
        </p:sp>
        <p:sp>
          <p:nvSpPr>
            <p:cNvPr id="22554" name="Rectangle 48"/>
            <p:cNvSpPr>
              <a:spLocks noChangeArrowheads="1"/>
            </p:cNvSpPr>
            <p:nvPr/>
          </p:nvSpPr>
          <p:spPr bwMode="auto">
            <a:xfrm>
              <a:off x="4105" y="3492"/>
              <a:ext cx="116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ko-KR" altLang="ko-KR" i="0">
                <a:solidFill>
                  <a:schemeClr val="bg2"/>
                </a:solidFill>
                <a:sym typeface="Wingdings" pitchFamily="2" charset="2"/>
              </a:endParaRPr>
            </a:p>
          </p:txBody>
        </p:sp>
      </p:grpSp>
      <p:sp>
        <p:nvSpPr>
          <p:cNvPr id="686130" name="Rectangle 50"/>
          <p:cNvSpPr>
            <a:spLocks noChangeArrowheads="1"/>
          </p:cNvSpPr>
          <p:nvPr/>
        </p:nvSpPr>
        <p:spPr bwMode="auto">
          <a:xfrm>
            <a:off x="1403350" y="3213100"/>
            <a:ext cx="7129463" cy="120032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So, F′ ∪{e} – {e′} is a minimum spanning tree. Therefore,  F ∪{e} ⊆ F′ ∪{e} – {e′},</a:t>
            </a:r>
          </a:p>
          <a:p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which means F ∪{e} is </a:t>
            </a:r>
            <a:r>
              <a:rPr lang="en-US" altLang="ko-KR" b="1" dirty="0">
                <a:solidFill>
                  <a:schemeClr val="bg1"/>
                </a:solidFill>
                <a:sym typeface="Wingdings" pitchFamily="2" charset="2"/>
              </a:rPr>
              <a:t>promising</a:t>
            </a:r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.</a:t>
            </a:r>
          </a:p>
        </p:txBody>
      </p:sp>
      <p:sp>
        <p:nvSpPr>
          <p:cNvPr id="686131" name="Freeform 51"/>
          <p:cNvSpPr>
            <a:spLocks/>
          </p:cNvSpPr>
          <p:nvPr/>
        </p:nvSpPr>
        <p:spPr bwMode="auto">
          <a:xfrm>
            <a:off x="3322638" y="4697413"/>
            <a:ext cx="1479550" cy="1716087"/>
          </a:xfrm>
          <a:custGeom>
            <a:avLst/>
            <a:gdLst>
              <a:gd name="T0" fmla="*/ 1154113 w 932"/>
              <a:gd name="T1" fmla="*/ 65087 h 1081"/>
              <a:gd name="T2" fmla="*/ 573088 w 932"/>
              <a:gd name="T3" fmla="*/ 55562 h 1081"/>
              <a:gd name="T4" fmla="*/ 153988 w 932"/>
              <a:gd name="T5" fmla="*/ 207962 h 1081"/>
              <a:gd name="T6" fmla="*/ 20638 w 932"/>
              <a:gd name="T7" fmla="*/ 531812 h 1081"/>
              <a:gd name="T8" fmla="*/ 31750 w 932"/>
              <a:gd name="T9" fmla="*/ 854075 h 1081"/>
              <a:gd name="T10" fmla="*/ 31750 w 932"/>
              <a:gd name="T11" fmla="*/ 1068387 h 1081"/>
              <a:gd name="T12" fmla="*/ 71438 w 932"/>
              <a:gd name="T13" fmla="*/ 1312862 h 1081"/>
              <a:gd name="T14" fmla="*/ 268288 w 932"/>
              <a:gd name="T15" fmla="*/ 1501774 h 1081"/>
              <a:gd name="T16" fmla="*/ 687388 w 932"/>
              <a:gd name="T17" fmla="*/ 1697037 h 1081"/>
              <a:gd name="T18" fmla="*/ 1068388 w 932"/>
              <a:gd name="T19" fmla="*/ 1617662 h 1081"/>
              <a:gd name="T20" fmla="*/ 1344613 w 932"/>
              <a:gd name="T21" fmla="*/ 1303337 h 1081"/>
              <a:gd name="T22" fmla="*/ 1447800 w 932"/>
              <a:gd name="T23" fmla="*/ 446087 h 1081"/>
              <a:gd name="T24" fmla="*/ 1154113 w 932"/>
              <a:gd name="T25" fmla="*/ 65087 h 108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32"/>
              <a:gd name="T40" fmla="*/ 0 h 1081"/>
              <a:gd name="T41" fmla="*/ 932 w 932"/>
              <a:gd name="T42" fmla="*/ 1081 h 108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32" h="1081">
                <a:moveTo>
                  <a:pt x="727" y="41"/>
                </a:moveTo>
                <a:cubicBezTo>
                  <a:pt x="635" y="0"/>
                  <a:pt x="466" y="20"/>
                  <a:pt x="361" y="35"/>
                </a:cubicBezTo>
                <a:cubicBezTo>
                  <a:pt x="256" y="50"/>
                  <a:pt x="155" y="81"/>
                  <a:pt x="97" y="131"/>
                </a:cubicBezTo>
                <a:cubicBezTo>
                  <a:pt x="39" y="181"/>
                  <a:pt x="26" y="267"/>
                  <a:pt x="13" y="335"/>
                </a:cubicBezTo>
                <a:cubicBezTo>
                  <a:pt x="0" y="403"/>
                  <a:pt x="19" y="482"/>
                  <a:pt x="20" y="538"/>
                </a:cubicBezTo>
                <a:cubicBezTo>
                  <a:pt x="21" y="594"/>
                  <a:pt x="16" y="625"/>
                  <a:pt x="20" y="673"/>
                </a:cubicBezTo>
                <a:cubicBezTo>
                  <a:pt x="24" y="721"/>
                  <a:pt x="20" y="781"/>
                  <a:pt x="45" y="827"/>
                </a:cubicBezTo>
                <a:cubicBezTo>
                  <a:pt x="70" y="873"/>
                  <a:pt x="104" y="906"/>
                  <a:pt x="169" y="946"/>
                </a:cubicBezTo>
                <a:cubicBezTo>
                  <a:pt x="234" y="987"/>
                  <a:pt x="349" y="1057"/>
                  <a:pt x="433" y="1069"/>
                </a:cubicBezTo>
                <a:cubicBezTo>
                  <a:pt x="517" y="1081"/>
                  <a:pt x="604" y="1060"/>
                  <a:pt x="673" y="1019"/>
                </a:cubicBezTo>
                <a:cubicBezTo>
                  <a:pt x="742" y="978"/>
                  <a:pt x="807" y="944"/>
                  <a:pt x="847" y="821"/>
                </a:cubicBezTo>
                <a:cubicBezTo>
                  <a:pt x="887" y="698"/>
                  <a:pt x="932" y="411"/>
                  <a:pt x="912" y="281"/>
                </a:cubicBezTo>
                <a:cubicBezTo>
                  <a:pt x="892" y="151"/>
                  <a:pt x="819" y="82"/>
                  <a:pt x="727" y="41"/>
                </a:cubicBezTo>
                <a:close/>
              </a:path>
            </a:pathLst>
          </a:cu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686132" name="Freeform 52"/>
          <p:cNvSpPr>
            <a:spLocks/>
          </p:cNvSpPr>
          <p:nvPr/>
        </p:nvSpPr>
        <p:spPr bwMode="auto">
          <a:xfrm>
            <a:off x="6443663" y="4508500"/>
            <a:ext cx="1479550" cy="1716088"/>
          </a:xfrm>
          <a:custGeom>
            <a:avLst/>
            <a:gdLst>
              <a:gd name="T0" fmla="*/ 1154113 w 932"/>
              <a:gd name="T1" fmla="*/ 65088 h 1081"/>
              <a:gd name="T2" fmla="*/ 573088 w 932"/>
              <a:gd name="T3" fmla="*/ 55563 h 1081"/>
              <a:gd name="T4" fmla="*/ 153988 w 932"/>
              <a:gd name="T5" fmla="*/ 207963 h 1081"/>
              <a:gd name="T6" fmla="*/ 20638 w 932"/>
              <a:gd name="T7" fmla="*/ 531813 h 1081"/>
              <a:gd name="T8" fmla="*/ 31750 w 932"/>
              <a:gd name="T9" fmla="*/ 854075 h 1081"/>
              <a:gd name="T10" fmla="*/ 31750 w 932"/>
              <a:gd name="T11" fmla="*/ 1068388 h 1081"/>
              <a:gd name="T12" fmla="*/ 71438 w 932"/>
              <a:gd name="T13" fmla="*/ 1312863 h 1081"/>
              <a:gd name="T14" fmla="*/ 268288 w 932"/>
              <a:gd name="T15" fmla="*/ 1501775 h 1081"/>
              <a:gd name="T16" fmla="*/ 687388 w 932"/>
              <a:gd name="T17" fmla="*/ 1697038 h 1081"/>
              <a:gd name="T18" fmla="*/ 1068388 w 932"/>
              <a:gd name="T19" fmla="*/ 1617663 h 1081"/>
              <a:gd name="T20" fmla="*/ 1344613 w 932"/>
              <a:gd name="T21" fmla="*/ 1303338 h 1081"/>
              <a:gd name="T22" fmla="*/ 1447800 w 932"/>
              <a:gd name="T23" fmla="*/ 446088 h 1081"/>
              <a:gd name="T24" fmla="*/ 1154113 w 932"/>
              <a:gd name="T25" fmla="*/ 65088 h 108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32"/>
              <a:gd name="T40" fmla="*/ 0 h 1081"/>
              <a:gd name="T41" fmla="*/ 932 w 932"/>
              <a:gd name="T42" fmla="*/ 1081 h 108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32" h="1081">
                <a:moveTo>
                  <a:pt x="727" y="41"/>
                </a:moveTo>
                <a:cubicBezTo>
                  <a:pt x="635" y="0"/>
                  <a:pt x="466" y="20"/>
                  <a:pt x="361" y="35"/>
                </a:cubicBezTo>
                <a:cubicBezTo>
                  <a:pt x="256" y="50"/>
                  <a:pt x="155" y="81"/>
                  <a:pt x="97" y="131"/>
                </a:cubicBezTo>
                <a:cubicBezTo>
                  <a:pt x="39" y="181"/>
                  <a:pt x="26" y="267"/>
                  <a:pt x="13" y="335"/>
                </a:cubicBezTo>
                <a:cubicBezTo>
                  <a:pt x="0" y="403"/>
                  <a:pt x="19" y="482"/>
                  <a:pt x="20" y="538"/>
                </a:cubicBezTo>
                <a:cubicBezTo>
                  <a:pt x="21" y="594"/>
                  <a:pt x="16" y="625"/>
                  <a:pt x="20" y="673"/>
                </a:cubicBezTo>
                <a:cubicBezTo>
                  <a:pt x="24" y="721"/>
                  <a:pt x="20" y="781"/>
                  <a:pt x="45" y="827"/>
                </a:cubicBezTo>
                <a:cubicBezTo>
                  <a:pt x="70" y="873"/>
                  <a:pt x="104" y="906"/>
                  <a:pt x="169" y="946"/>
                </a:cubicBezTo>
                <a:cubicBezTo>
                  <a:pt x="234" y="987"/>
                  <a:pt x="349" y="1057"/>
                  <a:pt x="433" y="1069"/>
                </a:cubicBezTo>
                <a:cubicBezTo>
                  <a:pt x="517" y="1081"/>
                  <a:pt x="604" y="1060"/>
                  <a:pt x="673" y="1019"/>
                </a:cubicBezTo>
                <a:cubicBezTo>
                  <a:pt x="742" y="978"/>
                  <a:pt x="807" y="944"/>
                  <a:pt x="847" y="821"/>
                </a:cubicBezTo>
                <a:cubicBezTo>
                  <a:pt x="887" y="698"/>
                  <a:pt x="932" y="411"/>
                  <a:pt x="912" y="281"/>
                </a:cubicBezTo>
                <a:cubicBezTo>
                  <a:pt x="892" y="151"/>
                  <a:pt x="819" y="82"/>
                  <a:pt x="727" y="41"/>
                </a:cubicBezTo>
                <a:close/>
              </a:path>
            </a:pathLst>
          </a:cu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>
              <a:solidFill>
                <a:schemeClr val="bg2"/>
              </a:solidFill>
            </a:endParaRPr>
          </a:p>
        </p:txBody>
      </p:sp>
      <p:grpSp>
        <p:nvGrpSpPr>
          <p:cNvPr id="9" name="Group 54"/>
          <p:cNvGrpSpPr>
            <a:grpSpLocks/>
          </p:cNvGrpSpPr>
          <p:nvPr/>
        </p:nvGrpSpPr>
        <p:grpSpPr bwMode="auto">
          <a:xfrm>
            <a:off x="5435600" y="5059363"/>
            <a:ext cx="360363" cy="457200"/>
            <a:chOff x="2789" y="3324"/>
            <a:chExt cx="227" cy="288"/>
          </a:xfrm>
        </p:grpSpPr>
        <p:sp>
          <p:nvSpPr>
            <p:cNvPr id="22545" name="Line 55"/>
            <p:cNvSpPr>
              <a:spLocks noChangeShapeType="1"/>
            </p:cNvSpPr>
            <p:nvPr/>
          </p:nvSpPr>
          <p:spPr bwMode="auto">
            <a:xfrm flipH="1" flipV="1">
              <a:off x="2789" y="3385"/>
              <a:ext cx="227" cy="45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22546" name="Rectangle 56"/>
            <p:cNvSpPr>
              <a:spLocks noChangeArrowheads="1"/>
            </p:cNvSpPr>
            <p:nvPr/>
          </p:nvSpPr>
          <p:spPr bwMode="auto">
            <a:xfrm>
              <a:off x="2815" y="3324"/>
              <a:ext cx="201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i="0" dirty="0">
                  <a:solidFill>
                    <a:schemeClr val="bg2"/>
                  </a:solidFill>
                  <a:sym typeface="Wingdings" pitchFamily="2" charset="2"/>
                </a:rPr>
                <a:t>e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86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86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86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86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083" grpId="0" build="p" autoUpdateAnimBg="0"/>
      <p:bldP spid="686084" grpId="0"/>
      <p:bldP spid="686085" grpId="0"/>
      <p:bldP spid="686130" grpId="0"/>
      <p:bldP spid="686131" grpId="0" animBg="1"/>
      <p:bldP spid="6861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D7CEFA8-679F-478B-B722-75236040EFAD}" type="slidenum">
              <a:rPr lang="en-US" altLang="ko-KR" smtClean="0"/>
              <a:pPr/>
              <a:t>21</a:t>
            </a:fld>
            <a:endParaRPr lang="en-US" altLang="ko-KR" smtClean="0"/>
          </a:p>
        </p:txBody>
      </p:sp>
      <p:sp>
        <p:nvSpPr>
          <p:cNvPr id="688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696200" cy="533400"/>
          </a:xfrm>
          <a:noFill/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mtClean="0">
                <a:effectLst/>
              </a:rPr>
              <a:t>4.1.2 Kruskal’s Algorithm </a:t>
            </a:r>
          </a:p>
        </p:txBody>
      </p:sp>
      <p:sp>
        <p:nvSpPr>
          <p:cNvPr id="6881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4.1 Minimum Spanning Trees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71550" y="2492375"/>
            <a:ext cx="8569325" cy="4032250"/>
            <a:chOff x="3168" y="1344"/>
            <a:chExt cx="2880" cy="2544"/>
          </a:xfrm>
        </p:grpSpPr>
        <p:sp>
          <p:nvSpPr>
            <p:cNvPr id="23559" name="Rectangle 5"/>
            <p:cNvSpPr>
              <a:spLocks noChangeArrowheads="1"/>
            </p:cNvSpPr>
            <p:nvPr/>
          </p:nvSpPr>
          <p:spPr bwMode="auto">
            <a:xfrm>
              <a:off x="3168" y="1344"/>
              <a:ext cx="2496" cy="25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bg1"/>
                  </a:solidFill>
                  <a:latin typeface="Verdana" pitchFamily="34" charset="0"/>
                </a:rPr>
                <a:t> </a:t>
              </a:r>
            </a:p>
            <a:p>
              <a:pPr eaLnBrk="1" latinLnBrk="1" hangingPunct="1">
                <a:spcBef>
                  <a:spcPct val="20000"/>
                </a:spcBef>
              </a:pPr>
              <a:endParaRPr lang="en-US" altLang="ko-KR" sz="1800" b="1" i="0">
                <a:solidFill>
                  <a:schemeClr val="bg1"/>
                </a:solidFill>
                <a:latin typeface="Verdana" pitchFamily="34" charset="0"/>
              </a:endParaRPr>
            </a:p>
            <a:p>
              <a:pPr eaLnBrk="1" latinLnBrk="1" hangingPunct="1">
                <a:spcBef>
                  <a:spcPct val="20000"/>
                </a:spcBef>
              </a:pPr>
              <a:endParaRPr lang="en-US" altLang="ko-KR" sz="1800" i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  <p:sp>
          <p:nvSpPr>
            <p:cNvPr id="23560" name="Rectangle 6"/>
            <p:cNvSpPr>
              <a:spLocks noChangeArrowheads="1"/>
            </p:cNvSpPr>
            <p:nvPr/>
          </p:nvSpPr>
          <p:spPr bwMode="auto">
            <a:xfrm>
              <a:off x="3168" y="1392"/>
              <a:ext cx="2880" cy="1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lnSpc>
                  <a:spcPct val="80000"/>
                </a:lnSpc>
                <a:spcBef>
                  <a:spcPct val="50000"/>
                </a:spcBef>
              </a:pPr>
              <a:endParaRPr lang="ko-KR" altLang="ko-KR" sz="1800" i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</p:grpSp>
      <p:sp>
        <p:nvSpPr>
          <p:cNvPr id="688135" name="Rectangle 7"/>
          <p:cNvSpPr>
            <a:spLocks noChangeArrowheads="1"/>
          </p:cNvSpPr>
          <p:nvPr/>
        </p:nvSpPr>
        <p:spPr bwMode="auto">
          <a:xfrm>
            <a:off x="865188" y="2646363"/>
            <a:ext cx="7451725" cy="366236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800" i="0">
                <a:solidFill>
                  <a:schemeClr val="bg2"/>
                </a:solidFill>
                <a:latin typeface="Arial" charset="0"/>
                <a:sym typeface="Wingdings" pitchFamily="2" charset="2"/>
              </a:rPr>
              <a:t>  </a:t>
            </a:r>
            <a:r>
              <a:rPr lang="en-US" altLang="ko-KR" sz="1800" b="1" i="0">
                <a:solidFill>
                  <a:schemeClr val="bg1"/>
                </a:solidFill>
                <a:latin typeface="Arial" charset="0"/>
                <a:sym typeface="Wingdings" pitchFamily="2" charset="2"/>
              </a:rPr>
              <a:t>1</a:t>
            </a:r>
            <a:r>
              <a:rPr lang="en-US" altLang="ko-KR" sz="1800" i="0">
                <a:solidFill>
                  <a:schemeClr val="bg2"/>
                </a:solidFill>
                <a:latin typeface="Arial" charset="0"/>
                <a:sym typeface="Wingdings" pitchFamily="2" charset="2"/>
              </a:rPr>
              <a:t>. F = </a:t>
            </a:r>
            <a:r>
              <a:rPr lang="en-US" altLang="ko-KR" sz="1800" i="0">
                <a:solidFill>
                  <a:schemeClr val="bg2"/>
                </a:solidFill>
                <a:latin typeface="Arial" charset="0"/>
                <a:sym typeface="Symbol" pitchFamily="18" charset="2"/>
              </a:rPr>
              <a:t>Ø ;</a:t>
            </a:r>
          </a:p>
          <a:p>
            <a:r>
              <a:rPr lang="en-US" altLang="ko-KR" sz="1800" i="0">
                <a:solidFill>
                  <a:schemeClr val="bg2"/>
                </a:solidFill>
                <a:latin typeface="Arial" charset="0"/>
                <a:sym typeface="Symbol" pitchFamily="18" charset="2"/>
              </a:rPr>
              <a:t>  </a:t>
            </a:r>
            <a:r>
              <a:rPr lang="en-US" altLang="ko-KR" sz="1800" b="1" i="0">
                <a:solidFill>
                  <a:schemeClr val="bg1"/>
                </a:solidFill>
                <a:latin typeface="Arial" charset="0"/>
                <a:sym typeface="Symbol" pitchFamily="18" charset="2"/>
              </a:rPr>
              <a:t>2</a:t>
            </a:r>
            <a:r>
              <a:rPr lang="en-US" altLang="ko-KR" sz="1800" i="0">
                <a:solidFill>
                  <a:schemeClr val="bg2"/>
                </a:solidFill>
                <a:latin typeface="Arial" charset="0"/>
                <a:sym typeface="Symbol" pitchFamily="18" charset="2"/>
              </a:rPr>
              <a:t>. create disjoint subsets of V, one for each vertex and containing only </a:t>
            </a:r>
          </a:p>
          <a:p>
            <a:r>
              <a:rPr lang="en-US" altLang="ko-KR" sz="1800" i="0">
                <a:solidFill>
                  <a:schemeClr val="bg2"/>
                </a:solidFill>
                <a:latin typeface="Arial" charset="0"/>
                <a:sym typeface="Symbol" pitchFamily="18" charset="2"/>
              </a:rPr>
              <a:t>        that vertex;</a:t>
            </a:r>
          </a:p>
          <a:p>
            <a:r>
              <a:rPr lang="en-US" altLang="ko-KR" sz="1800" i="0">
                <a:solidFill>
                  <a:schemeClr val="bg2"/>
                </a:solidFill>
                <a:latin typeface="Arial" charset="0"/>
                <a:sym typeface="Symbol" pitchFamily="18" charset="2"/>
              </a:rPr>
              <a:t>  </a:t>
            </a:r>
            <a:r>
              <a:rPr lang="en-US" altLang="ko-KR" sz="1800" b="1" i="0">
                <a:solidFill>
                  <a:schemeClr val="bg1"/>
                </a:solidFill>
                <a:latin typeface="Arial" charset="0"/>
                <a:sym typeface="Symbol" pitchFamily="18" charset="2"/>
              </a:rPr>
              <a:t>3</a:t>
            </a:r>
            <a:r>
              <a:rPr lang="en-US" altLang="ko-KR" sz="1800" i="0">
                <a:solidFill>
                  <a:schemeClr val="bg2"/>
                </a:solidFill>
                <a:latin typeface="Arial" charset="0"/>
                <a:sym typeface="Symbol" pitchFamily="18" charset="2"/>
              </a:rPr>
              <a:t>. sort the edges in E in non-decreasing order ;</a:t>
            </a:r>
          </a:p>
          <a:p>
            <a:r>
              <a:rPr lang="en-US" altLang="ko-KR" sz="1800" i="0">
                <a:solidFill>
                  <a:schemeClr val="bg2"/>
                </a:solidFill>
                <a:latin typeface="Arial" charset="0"/>
                <a:sym typeface="Symbol" pitchFamily="18" charset="2"/>
              </a:rPr>
              <a:t>  </a:t>
            </a:r>
            <a:r>
              <a:rPr lang="en-US" altLang="ko-KR" sz="1800" b="1" i="0">
                <a:solidFill>
                  <a:schemeClr val="bg1"/>
                </a:solidFill>
                <a:latin typeface="Arial" charset="0"/>
                <a:sym typeface="Symbol" pitchFamily="18" charset="2"/>
              </a:rPr>
              <a:t>4</a:t>
            </a:r>
            <a:r>
              <a:rPr lang="en-US" altLang="ko-KR" sz="1800" i="0">
                <a:solidFill>
                  <a:schemeClr val="bg2"/>
                </a:solidFill>
                <a:latin typeface="Arial" charset="0"/>
                <a:sym typeface="Symbol" pitchFamily="18" charset="2"/>
              </a:rPr>
              <a:t>. while (the instance is not solved)    {</a:t>
            </a:r>
          </a:p>
          <a:p>
            <a:r>
              <a:rPr lang="en-US" altLang="ko-KR" sz="1800" i="0">
                <a:solidFill>
                  <a:schemeClr val="bg2"/>
                </a:solidFill>
                <a:latin typeface="Arial" charset="0"/>
                <a:sym typeface="Symbol" pitchFamily="18" charset="2"/>
              </a:rPr>
              <a:t>           select next edge from the sorted list</a:t>
            </a:r>
          </a:p>
          <a:p>
            <a:r>
              <a:rPr lang="en-US" altLang="ko-KR" sz="1800" i="0">
                <a:solidFill>
                  <a:schemeClr val="bg2"/>
                </a:solidFill>
                <a:latin typeface="Arial" charset="0"/>
                <a:sym typeface="Symbol" pitchFamily="18" charset="2"/>
              </a:rPr>
              <a:t>           if (the edge connects two vertices in disjoint subsets)  {</a:t>
            </a:r>
          </a:p>
          <a:p>
            <a:r>
              <a:rPr lang="en-US" altLang="ko-KR" sz="1800" i="0">
                <a:solidFill>
                  <a:schemeClr val="bg2"/>
                </a:solidFill>
                <a:latin typeface="Arial" charset="0"/>
                <a:sym typeface="Symbol" pitchFamily="18" charset="2"/>
              </a:rPr>
              <a:t>	    merge the subsets ;</a:t>
            </a:r>
          </a:p>
          <a:p>
            <a:r>
              <a:rPr lang="en-US" altLang="ko-KR" sz="1800" i="0">
                <a:solidFill>
                  <a:schemeClr val="bg2"/>
                </a:solidFill>
                <a:latin typeface="Arial" charset="0"/>
                <a:sym typeface="Symbol" pitchFamily="18" charset="2"/>
              </a:rPr>
              <a:t>	    add the edge to F ;</a:t>
            </a:r>
          </a:p>
          <a:p>
            <a:r>
              <a:rPr lang="en-US" altLang="ko-KR" sz="1800" i="0">
                <a:solidFill>
                  <a:schemeClr val="bg2"/>
                </a:solidFill>
                <a:latin typeface="Arial" charset="0"/>
                <a:sym typeface="Symbol" pitchFamily="18" charset="2"/>
              </a:rPr>
              <a:t>           }</a:t>
            </a:r>
          </a:p>
          <a:p>
            <a:r>
              <a:rPr lang="en-US" altLang="ko-KR" sz="1800" i="0">
                <a:solidFill>
                  <a:schemeClr val="bg2"/>
                </a:solidFill>
                <a:latin typeface="Arial" charset="0"/>
                <a:sym typeface="Symbol" pitchFamily="18" charset="2"/>
              </a:rPr>
              <a:t>           if (all the subsets are merged)</a:t>
            </a:r>
          </a:p>
          <a:p>
            <a:r>
              <a:rPr lang="en-US" altLang="ko-KR" sz="1800" i="0">
                <a:solidFill>
                  <a:schemeClr val="bg2"/>
                </a:solidFill>
                <a:latin typeface="Arial" charset="0"/>
                <a:sym typeface="Symbol" pitchFamily="18" charset="2"/>
              </a:rPr>
              <a:t>	    the instance is solved ;</a:t>
            </a:r>
          </a:p>
          <a:p>
            <a:r>
              <a:rPr lang="en-US" altLang="ko-KR" sz="1800" i="0">
                <a:solidFill>
                  <a:schemeClr val="bg2"/>
                </a:solidFill>
                <a:latin typeface="Arial" charset="0"/>
                <a:sym typeface="Symbol" pitchFamily="18" charset="2"/>
              </a:rPr>
              <a:t>      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8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8130" grpId="0" build="p" autoUpdateAnimBg="0"/>
      <p:bldP spid="68813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81334E3-7BFC-4D23-B733-69659D392D2E}" type="slidenum">
              <a:rPr lang="en-US" altLang="ko-KR" smtClean="0"/>
              <a:pPr/>
              <a:t>22</a:t>
            </a:fld>
            <a:endParaRPr lang="en-US" altLang="ko-KR" smtClean="0"/>
          </a:p>
        </p:txBody>
      </p:sp>
      <p:sp>
        <p:nvSpPr>
          <p:cNvPr id="6901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4.1 Minimum Spanning Trees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08175" y="3284538"/>
            <a:ext cx="1655763" cy="1800225"/>
            <a:chOff x="1655" y="2061"/>
            <a:chExt cx="1604" cy="1823"/>
          </a:xfrm>
        </p:grpSpPr>
        <p:sp>
          <p:nvSpPr>
            <p:cNvPr id="24585" name="Oval 5"/>
            <p:cNvSpPr>
              <a:spLocks noChangeArrowheads="1"/>
            </p:cNvSpPr>
            <p:nvPr/>
          </p:nvSpPr>
          <p:spPr bwMode="auto">
            <a:xfrm>
              <a:off x="2154" y="3501"/>
              <a:ext cx="383" cy="38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solidFill>
                    <a:schemeClr val="bg2"/>
                  </a:solidFill>
                </a:rPr>
                <a:t>  V</a:t>
              </a:r>
              <a:r>
                <a:rPr lang="en-US" altLang="ko-KR" sz="2000" b="1" baseline="-25000">
                  <a:solidFill>
                    <a:schemeClr val="bg2"/>
                  </a:solidFill>
                </a:rPr>
                <a:t>5     </a:t>
              </a:r>
            </a:p>
          </p:txBody>
        </p:sp>
        <p:sp>
          <p:nvSpPr>
            <p:cNvPr id="24586" name="Oval 6"/>
            <p:cNvSpPr>
              <a:spLocks noChangeArrowheads="1"/>
            </p:cNvSpPr>
            <p:nvPr/>
          </p:nvSpPr>
          <p:spPr bwMode="auto">
            <a:xfrm>
              <a:off x="1655" y="2953"/>
              <a:ext cx="383" cy="38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 dirty="0">
                  <a:solidFill>
                    <a:schemeClr val="bg2"/>
                  </a:solidFill>
                </a:rPr>
                <a:t> V</a:t>
              </a:r>
              <a:r>
                <a:rPr lang="en-US" altLang="ko-KR" sz="2000" b="1" baseline="-25000" dirty="0">
                  <a:solidFill>
                    <a:schemeClr val="bg2"/>
                  </a:solidFill>
                </a:rPr>
                <a:t>3   </a:t>
              </a:r>
            </a:p>
          </p:txBody>
        </p:sp>
        <p:sp>
          <p:nvSpPr>
            <p:cNvPr id="24587" name="Oval 7"/>
            <p:cNvSpPr>
              <a:spLocks noChangeArrowheads="1"/>
            </p:cNvSpPr>
            <p:nvPr/>
          </p:nvSpPr>
          <p:spPr bwMode="auto">
            <a:xfrm>
              <a:off x="1655" y="2089"/>
              <a:ext cx="384" cy="38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solidFill>
                    <a:schemeClr val="bg2"/>
                  </a:solidFill>
                </a:rPr>
                <a:t>   V</a:t>
              </a:r>
              <a:r>
                <a:rPr lang="en-US" altLang="ko-KR" sz="2000" b="1" baseline="-25000">
                  <a:solidFill>
                    <a:schemeClr val="bg2"/>
                  </a:solidFill>
                </a:rPr>
                <a:t>1      </a:t>
              </a:r>
            </a:p>
          </p:txBody>
        </p:sp>
        <p:sp>
          <p:nvSpPr>
            <p:cNvPr id="24588" name="Oval 8"/>
            <p:cNvSpPr>
              <a:spLocks noChangeArrowheads="1"/>
            </p:cNvSpPr>
            <p:nvPr/>
          </p:nvSpPr>
          <p:spPr bwMode="auto">
            <a:xfrm>
              <a:off x="2663" y="2953"/>
              <a:ext cx="383" cy="38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solidFill>
                    <a:schemeClr val="bg2"/>
                  </a:solidFill>
                </a:rPr>
                <a:t>V</a:t>
              </a:r>
              <a:r>
                <a:rPr lang="en-US" altLang="ko-KR" sz="2000" b="1" baseline="-25000">
                  <a:solidFill>
                    <a:schemeClr val="bg2"/>
                  </a:solidFill>
                </a:rPr>
                <a:t>4  </a:t>
              </a:r>
              <a:endParaRPr lang="en-US" altLang="ko-KR" b="1" baseline="-25000">
                <a:solidFill>
                  <a:schemeClr val="bg2"/>
                </a:solidFill>
              </a:endParaRPr>
            </a:p>
          </p:txBody>
        </p:sp>
        <p:sp>
          <p:nvSpPr>
            <p:cNvPr id="24589" name="Oval 9"/>
            <p:cNvSpPr>
              <a:spLocks noChangeArrowheads="1"/>
            </p:cNvSpPr>
            <p:nvPr/>
          </p:nvSpPr>
          <p:spPr bwMode="auto">
            <a:xfrm>
              <a:off x="2663" y="2089"/>
              <a:ext cx="383" cy="38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solidFill>
                    <a:schemeClr val="bg2"/>
                  </a:solidFill>
                </a:rPr>
                <a:t>  V</a:t>
              </a:r>
              <a:r>
                <a:rPr lang="en-US" altLang="ko-KR" sz="2000" b="1" baseline="-25000">
                  <a:solidFill>
                    <a:schemeClr val="bg2"/>
                  </a:solidFill>
                </a:rPr>
                <a:t>2    </a:t>
              </a:r>
            </a:p>
          </p:txBody>
        </p:sp>
        <p:sp>
          <p:nvSpPr>
            <p:cNvPr id="24590" name="Line 10"/>
            <p:cNvSpPr>
              <a:spLocks noChangeShapeType="1"/>
            </p:cNvSpPr>
            <p:nvPr/>
          </p:nvSpPr>
          <p:spPr bwMode="auto">
            <a:xfrm>
              <a:off x="2018" y="2296"/>
              <a:ext cx="670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591" name="Line 11"/>
            <p:cNvSpPr>
              <a:spLocks noChangeShapeType="1"/>
            </p:cNvSpPr>
            <p:nvPr/>
          </p:nvSpPr>
          <p:spPr bwMode="auto">
            <a:xfrm>
              <a:off x="1847" y="2473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592" name="Line 12"/>
            <p:cNvSpPr>
              <a:spLocks noChangeShapeType="1"/>
            </p:cNvSpPr>
            <p:nvPr/>
          </p:nvSpPr>
          <p:spPr bwMode="auto">
            <a:xfrm flipH="1">
              <a:off x="1991" y="2425"/>
              <a:ext cx="720" cy="576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593" name="Line 13"/>
            <p:cNvSpPr>
              <a:spLocks noChangeShapeType="1"/>
            </p:cNvSpPr>
            <p:nvPr/>
          </p:nvSpPr>
          <p:spPr bwMode="auto">
            <a:xfrm>
              <a:off x="2855" y="2473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594" name="Line 14"/>
            <p:cNvSpPr>
              <a:spLocks noChangeShapeType="1"/>
            </p:cNvSpPr>
            <p:nvPr/>
          </p:nvSpPr>
          <p:spPr bwMode="auto">
            <a:xfrm>
              <a:off x="2039" y="3097"/>
              <a:ext cx="624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595" name="Line 15"/>
            <p:cNvSpPr>
              <a:spLocks noChangeShapeType="1"/>
            </p:cNvSpPr>
            <p:nvPr/>
          </p:nvSpPr>
          <p:spPr bwMode="auto">
            <a:xfrm flipH="1" flipV="1">
              <a:off x="1927" y="3294"/>
              <a:ext cx="344" cy="245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596" name="Rectangle 16"/>
            <p:cNvSpPr>
              <a:spLocks noChangeArrowheads="1"/>
            </p:cNvSpPr>
            <p:nvPr/>
          </p:nvSpPr>
          <p:spPr bwMode="auto">
            <a:xfrm>
              <a:off x="2320" y="2061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accent1"/>
                  </a:solidFill>
                  <a:latin typeface="굴림" pitchFamily="50" charset="-127"/>
                </a:rPr>
                <a:t>1    </a:t>
              </a:r>
              <a:r>
                <a:rPr lang="en-US" altLang="ko-KR" sz="2000" b="1" i="0">
                  <a:solidFill>
                    <a:schemeClr val="accent1"/>
                  </a:solidFill>
                  <a:latin typeface="굴림" pitchFamily="50" charset="-127"/>
                </a:rPr>
                <a:t>  </a:t>
              </a:r>
            </a:p>
          </p:txBody>
        </p:sp>
        <p:sp>
          <p:nvSpPr>
            <p:cNvPr id="24597" name="Rectangle 17"/>
            <p:cNvSpPr>
              <a:spLocks noChangeArrowheads="1"/>
            </p:cNvSpPr>
            <p:nvPr/>
          </p:nvSpPr>
          <p:spPr bwMode="auto">
            <a:xfrm>
              <a:off x="1751" y="2617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accent1"/>
                  </a:solidFill>
                  <a:latin typeface="굴림" pitchFamily="50" charset="-127"/>
                </a:rPr>
                <a:t>3    </a:t>
              </a:r>
              <a:r>
                <a:rPr lang="en-US" altLang="ko-KR" sz="2000" b="1" i="0">
                  <a:solidFill>
                    <a:schemeClr val="accent1"/>
                  </a:solidFill>
                  <a:latin typeface="굴림" pitchFamily="50" charset="-127"/>
                </a:rPr>
                <a:t>  </a:t>
              </a:r>
            </a:p>
          </p:txBody>
        </p:sp>
        <p:sp>
          <p:nvSpPr>
            <p:cNvPr id="24598" name="Rectangle 18"/>
            <p:cNvSpPr>
              <a:spLocks noChangeArrowheads="1"/>
            </p:cNvSpPr>
            <p:nvPr/>
          </p:nvSpPr>
          <p:spPr bwMode="auto">
            <a:xfrm>
              <a:off x="1952" y="3437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 dirty="0">
                  <a:solidFill>
                    <a:schemeClr val="accent1"/>
                  </a:solidFill>
                  <a:latin typeface="굴림" pitchFamily="50" charset="-127"/>
                </a:rPr>
                <a:t>2   </a:t>
              </a:r>
              <a:r>
                <a:rPr lang="en-US" altLang="ko-KR" sz="2000" b="1" i="0" dirty="0">
                  <a:solidFill>
                    <a:schemeClr val="accent1"/>
                  </a:solidFill>
                  <a:latin typeface="굴림" pitchFamily="50" charset="-127"/>
                </a:rPr>
                <a:t>  </a:t>
              </a:r>
            </a:p>
          </p:txBody>
        </p:sp>
        <p:sp>
          <p:nvSpPr>
            <p:cNvPr id="24599" name="Rectangle 19"/>
            <p:cNvSpPr>
              <a:spLocks noChangeArrowheads="1"/>
            </p:cNvSpPr>
            <p:nvPr/>
          </p:nvSpPr>
          <p:spPr bwMode="auto">
            <a:xfrm>
              <a:off x="2336" y="2931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accent1"/>
                  </a:solidFill>
                  <a:latin typeface="굴림" pitchFamily="50" charset="-127"/>
                </a:rPr>
                <a:t>4    </a:t>
              </a:r>
              <a:r>
                <a:rPr lang="en-US" altLang="ko-KR" sz="2000" b="1" i="0">
                  <a:solidFill>
                    <a:schemeClr val="accent1"/>
                  </a:solidFill>
                  <a:latin typeface="굴림" pitchFamily="50" charset="-127"/>
                </a:rPr>
                <a:t>  </a:t>
              </a:r>
            </a:p>
          </p:txBody>
        </p:sp>
        <p:sp>
          <p:nvSpPr>
            <p:cNvPr id="24600" name="Rectangle 20"/>
            <p:cNvSpPr>
              <a:spLocks noChangeArrowheads="1"/>
            </p:cNvSpPr>
            <p:nvPr/>
          </p:nvSpPr>
          <p:spPr bwMode="auto">
            <a:xfrm>
              <a:off x="2971" y="2617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accent1"/>
                  </a:solidFill>
                  <a:latin typeface="굴림" pitchFamily="50" charset="-127"/>
                </a:rPr>
                <a:t>6    </a:t>
              </a:r>
              <a:r>
                <a:rPr lang="en-US" altLang="ko-KR" sz="2000" b="1" i="0">
                  <a:solidFill>
                    <a:schemeClr val="accent1"/>
                  </a:solidFill>
                  <a:latin typeface="굴림" pitchFamily="50" charset="-127"/>
                </a:rPr>
                <a:t>  </a:t>
              </a:r>
            </a:p>
          </p:txBody>
        </p:sp>
        <p:sp>
          <p:nvSpPr>
            <p:cNvPr id="24601" name="Rectangle 21"/>
            <p:cNvSpPr>
              <a:spLocks noChangeArrowheads="1"/>
            </p:cNvSpPr>
            <p:nvPr/>
          </p:nvSpPr>
          <p:spPr bwMode="auto">
            <a:xfrm>
              <a:off x="2245" y="2523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accent1"/>
                  </a:solidFill>
                  <a:latin typeface="굴림" pitchFamily="50" charset="-127"/>
                </a:rPr>
                <a:t>3  </a:t>
              </a:r>
              <a:r>
                <a:rPr lang="en-US" altLang="ko-KR" sz="2000" b="1" i="0">
                  <a:solidFill>
                    <a:schemeClr val="accent1"/>
                  </a:solidFill>
                  <a:latin typeface="굴림" pitchFamily="50" charset="-127"/>
                </a:rPr>
                <a:t>  </a:t>
              </a:r>
            </a:p>
          </p:txBody>
        </p:sp>
        <p:sp>
          <p:nvSpPr>
            <p:cNvPr id="24602" name="Line 22"/>
            <p:cNvSpPr>
              <a:spLocks noChangeShapeType="1"/>
            </p:cNvSpPr>
            <p:nvPr/>
          </p:nvSpPr>
          <p:spPr bwMode="auto">
            <a:xfrm flipV="1">
              <a:off x="2426" y="3294"/>
              <a:ext cx="318" cy="227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03" name="Rectangle 23"/>
            <p:cNvSpPr>
              <a:spLocks noChangeArrowheads="1"/>
            </p:cNvSpPr>
            <p:nvPr/>
          </p:nvSpPr>
          <p:spPr bwMode="auto">
            <a:xfrm>
              <a:off x="2653" y="3385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 dirty="0">
                  <a:solidFill>
                    <a:schemeClr val="accent1"/>
                  </a:solidFill>
                  <a:latin typeface="굴림" pitchFamily="50" charset="-127"/>
                </a:rPr>
                <a:t>5    </a:t>
              </a:r>
              <a:r>
                <a:rPr lang="en-US" altLang="ko-KR" sz="2000" b="1" i="0" dirty="0">
                  <a:solidFill>
                    <a:schemeClr val="accent1"/>
                  </a:solidFill>
                  <a:latin typeface="굴림" pitchFamily="50" charset="-127"/>
                </a:rPr>
                <a:t>  </a:t>
              </a:r>
            </a:p>
          </p:txBody>
        </p:sp>
      </p:grpSp>
      <p:sp>
        <p:nvSpPr>
          <p:cNvPr id="690317" name="Rectangle 141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696200" cy="5334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ko-KR" smtClean="0">
                <a:effectLst/>
              </a:rPr>
              <a:t>4.1.2 Kruskal’s Algorithm</a:t>
            </a:r>
            <a:r>
              <a:rPr lang="en-US" altLang="ko-KR" smtClean="0"/>
              <a:t> </a:t>
            </a:r>
          </a:p>
        </p:txBody>
      </p:sp>
      <p:sp>
        <p:nvSpPr>
          <p:cNvPr id="24582" name="Rectangle 142"/>
          <p:cNvSpPr>
            <a:spLocks noChangeArrowheads="1"/>
          </p:cNvSpPr>
          <p:nvPr/>
        </p:nvSpPr>
        <p:spPr bwMode="auto">
          <a:xfrm>
            <a:off x="88900" y="2565400"/>
            <a:ext cx="2608263" cy="4206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2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q"/>
            </a:pPr>
            <a:r>
              <a:rPr lang="en-US" altLang="ko-KR" i="0" dirty="0">
                <a:solidFill>
                  <a:schemeClr val="bg2"/>
                </a:solidFill>
              </a:rPr>
              <a:t> </a:t>
            </a:r>
            <a:r>
              <a:rPr lang="en-US" altLang="ko-KR" b="1" i="0" dirty="0">
                <a:solidFill>
                  <a:schemeClr val="bg2"/>
                </a:solidFill>
              </a:rPr>
              <a:t>Example:</a:t>
            </a:r>
            <a:endParaRPr lang="en-US" altLang="ko-KR" i="0" dirty="0">
              <a:solidFill>
                <a:schemeClr val="bg2"/>
              </a:solidFill>
            </a:endParaRPr>
          </a:p>
        </p:txBody>
      </p:sp>
      <p:sp>
        <p:nvSpPr>
          <p:cNvPr id="690319" name="Rectangle 143"/>
          <p:cNvSpPr>
            <a:spLocks noChangeArrowheads="1"/>
          </p:cNvSpPr>
          <p:nvPr/>
        </p:nvSpPr>
        <p:spPr bwMode="auto">
          <a:xfrm>
            <a:off x="3779838" y="3213100"/>
            <a:ext cx="2736850" cy="312085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20000"/>
              </a:spcBef>
            </a:pPr>
            <a:r>
              <a:rPr lang="en-US" altLang="ko-KR" b="1" i="0">
                <a:solidFill>
                  <a:schemeClr val="bg2"/>
                </a:solidFill>
                <a:latin typeface="굴림" pitchFamily="50" charset="-127"/>
                <a:sym typeface="Wingdings" pitchFamily="2" charset="2"/>
              </a:rPr>
              <a:t>	</a:t>
            </a: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(v</a:t>
            </a:r>
            <a:r>
              <a:rPr lang="en-US" altLang="ko-KR" i="0" baseline="-25000">
                <a:solidFill>
                  <a:schemeClr val="bg2"/>
                </a:solidFill>
                <a:sym typeface="Wingdings" pitchFamily="2" charset="2"/>
              </a:rPr>
              <a:t>1</a:t>
            </a: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,v</a:t>
            </a:r>
            <a:r>
              <a:rPr lang="en-US" altLang="ko-KR" i="0" baseline="-25000">
                <a:solidFill>
                  <a:schemeClr val="bg2"/>
                </a:solidFill>
                <a:sym typeface="Wingdings" pitchFamily="2" charset="2"/>
              </a:rPr>
              <a:t>2</a:t>
            </a: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)   1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	(v</a:t>
            </a:r>
            <a:r>
              <a:rPr lang="en-US" altLang="ko-KR" i="0" baseline="-25000">
                <a:solidFill>
                  <a:schemeClr val="bg2"/>
                </a:solidFill>
                <a:sym typeface="Wingdings" pitchFamily="2" charset="2"/>
              </a:rPr>
              <a:t>3</a:t>
            </a: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,v</a:t>
            </a:r>
            <a:r>
              <a:rPr lang="en-US" altLang="ko-KR" i="0" baseline="-25000">
                <a:solidFill>
                  <a:schemeClr val="bg2"/>
                </a:solidFill>
                <a:sym typeface="Wingdings" pitchFamily="2" charset="2"/>
              </a:rPr>
              <a:t>5</a:t>
            </a: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)   2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	(v</a:t>
            </a:r>
            <a:r>
              <a:rPr lang="en-US" altLang="ko-KR" i="0" baseline="-25000">
                <a:solidFill>
                  <a:schemeClr val="bg2"/>
                </a:solidFill>
                <a:sym typeface="Wingdings" pitchFamily="2" charset="2"/>
              </a:rPr>
              <a:t>1</a:t>
            </a: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,v</a:t>
            </a:r>
            <a:r>
              <a:rPr lang="en-US" altLang="ko-KR" i="0" baseline="-25000">
                <a:solidFill>
                  <a:schemeClr val="bg2"/>
                </a:solidFill>
                <a:sym typeface="Wingdings" pitchFamily="2" charset="2"/>
              </a:rPr>
              <a:t>3</a:t>
            </a: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)   3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	(v</a:t>
            </a:r>
            <a:r>
              <a:rPr lang="en-US" altLang="ko-KR" i="0" baseline="-25000">
                <a:solidFill>
                  <a:schemeClr val="bg2"/>
                </a:solidFill>
                <a:sym typeface="Wingdings" pitchFamily="2" charset="2"/>
              </a:rPr>
              <a:t>2</a:t>
            </a: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,v</a:t>
            </a:r>
            <a:r>
              <a:rPr lang="en-US" altLang="ko-KR" i="0" baseline="-25000">
                <a:solidFill>
                  <a:schemeClr val="bg2"/>
                </a:solidFill>
                <a:sym typeface="Wingdings" pitchFamily="2" charset="2"/>
              </a:rPr>
              <a:t>3</a:t>
            </a: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)   3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	(v</a:t>
            </a:r>
            <a:r>
              <a:rPr lang="en-US" altLang="ko-KR" i="0" baseline="-25000">
                <a:solidFill>
                  <a:schemeClr val="bg2"/>
                </a:solidFill>
                <a:sym typeface="Wingdings" pitchFamily="2" charset="2"/>
              </a:rPr>
              <a:t>3</a:t>
            </a: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,v</a:t>
            </a:r>
            <a:r>
              <a:rPr lang="en-US" altLang="ko-KR" i="0" baseline="-25000">
                <a:solidFill>
                  <a:schemeClr val="bg2"/>
                </a:solidFill>
                <a:sym typeface="Wingdings" pitchFamily="2" charset="2"/>
              </a:rPr>
              <a:t>4</a:t>
            </a: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)   4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	(v</a:t>
            </a:r>
            <a:r>
              <a:rPr lang="en-US" altLang="ko-KR" i="0" baseline="-25000">
                <a:solidFill>
                  <a:schemeClr val="bg2"/>
                </a:solidFill>
                <a:sym typeface="Wingdings" pitchFamily="2" charset="2"/>
              </a:rPr>
              <a:t>4</a:t>
            </a: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,v</a:t>
            </a:r>
            <a:r>
              <a:rPr lang="en-US" altLang="ko-KR" i="0" baseline="-25000">
                <a:solidFill>
                  <a:schemeClr val="bg2"/>
                </a:solidFill>
                <a:sym typeface="Wingdings" pitchFamily="2" charset="2"/>
              </a:rPr>
              <a:t>5</a:t>
            </a: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)   5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	(v</a:t>
            </a:r>
            <a:r>
              <a:rPr lang="en-US" altLang="ko-KR" i="0" baseline="-25000">
                <a:solidFill>
                  <a:schemeClr val="bg2"/>
                </a:solidFill>
                <a:sym typeface="Wingdings" pitchFamily="2" charset="2"/>
              </a:rPr>
              <a:t>2</a:t>
            </a: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,v</a:t>
            </a:r>
            <a:r>
              <a:rPr lang="en-US" altLang="ko-KR" i="0" baseline="-25000">
                <a:solidFill>
                  <a:schemeClr val="bg2"/>
                </a:solidFill>
                <a:sym typeface="Wingdings" pitchFamily="2" charset="2"/>
              </a:rPr>
              <a:t>4</a:t>
            </a: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)   6</a:t>
            </a:r>
          </a:p>
        </p:txBody>
      </p:sp>
      <p:sp>
        <p:nvSpPr>
          <p:cNvPr id="690320" name="Rectangle 144"/>
          <p:cNvSpPr>
            <a:spLocks noChangeArrowheads="1"/>
          </p:cNvSpPr>
          <p:nvPr/>
        </p:nvSpPr>
        <p:spPr bwMode="auto">
          <a:xfrm>
            <a:off x="3779838" y="2852738"/>
            <a:ext cx="2331087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20000"/>
              </a:spcBef>
            </a:pPr>
            <a:r>
              <a:rPr lang="en-US" altLang="ko-KR" b="1" i="0">
                <a:solidFill>
                  <a:schemeClr val="bg2"/>
                </a:solidFill>
                <a:sym typeface="Wingdings" pitchFamily="2" charset="2"/>
              </a:rPr>
              <a:t>1. Sorted Edges: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90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0319" grpId="0"/>
      <p:bldP spid="6903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C12DA1E-E34A-4253-8B17-BE66E25048EC}" type="slidenum">
              <a:rPr lang="en-US" altLang="ko-KR" smtClean="0"/>
              <a:pPr/>
              <a:t>23</a:t>
            </a:fld>
            <a:endParaRPr lang="en-US" altLang="ko-KR" smtClean="0"/>
          </a:p>
        </p:txBody>
      </p:sp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4.1 Minimum Spanning Trees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339975" y="2565400"/>
            <a:ext cx="1655763" cy="1800225"/>
            <a:chOff x="1655" y="2061"/>
            <a:chExt cx="1604" cy="1823"/>
          </a:xfrm>
        </p:grpSpPr>
        <p:sp>
          <p:nvSpPr>
            <p:cNvPr id="25730" name="Oval 4"/>
            <p:cNvSpPr>
              <a:spLocks noChangeArrowheads="1"/>
            </p:cNvSpPr>
            <p:nvPr/>
          </p:nvSpPr>
          <p:spPr bwMode="auto">
            <a:xfrm>
              <a:off x="2154" y="3501"/>
              <a:ext cx="383" cy="38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 dirty="0">
                  <a:solidFill>
                    <a:schemeClr val="bg2"/>
                  </a:solidFill>
                </a:rPr>
                <a:t>  V</a:t>
              </a:r>
              <a:r>
                <a:rPr lang="en-US" altLang="ko-KR" sz="2000" b="1" baseline="-25000" dirty="0">
                  <a:solidFill>
                    <a:schemeClr val="bg2"/>
                  </a:solidFill>
                </a:rPr>
                <a:t>5     </a:t>
              </a:r>
            </a:p>
          </p:txBody>
        </p:sp>
        <p:sp>
          <p:nvSpPr>
            <p:cNvPr id="25731" name="Oval 5"/>
            <p:cNvSpPr>
              <a:spLocks noChangeArrowheads="1"/>
            </p:cNvSpPr>
            <p:nvPr/>
          </p:nvSpPr>
          <p:spPr bwMode="auto">
            <a:xfrm>
              <a:off x="1655" y="2953"/>
              <a:ext cx="383" cy="38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 dirty="0">
                  <a:solidFill>
                    <a:schemeClr val="bg2"/>
                  </a:solidFill>
                </a:rPr>
                <a:t> V</a:t>
              </a:r>
              <a:r>
                <a:rPr lang="en-US" altLang="ko-KR" sz="2000" b="1" baseline="-25000" dirty="0">
                  <a:solidFill>
                    <a:schemeClr val="bg2"/>
                  </a:solidFill>
                </a:rPr>
                <a:t>3   </a:t>
              </a:r>
            </a:p>
          </p:txBody>
        </p:sp>
        <p:sp>
          <p:nvSpPr>
            <p:cNvPr id="25732" name="Oval 6"/>
            <p:cNvSpPr>
              <a:spLocks noChangeArrowheads="1"/>
            </p:cNvSpPr>
            <p:nvPr/>
          </p:nvSpPr>
          <p:spPr bwMode="auto">
            <a:xfrm>
              <a:off x="1655" y="2089"/>
              <a:ext cx="384" cy="38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solidFill>
                    <a:schemeClr val="bg2"/>
                  </a:solidFill>
                </a:rPr>
                <a:t>   V</a:t>
              </a:r>
              <a:r>
                <a:rPr lang="en-US" altLang="ko-KR" sz="2000" b="1" baseline="-25000">
                  <a:solidFill>
                    <a:schemeClr val="bg2"/>
                  </a:solidFill>
                </a:rPr>
                <a:t>1      </a:t>
              </a:r>
            </a:p>
          </p:txBody>
        </p:sp>
        <p:sp>
          <p:nvSpPr>
            <p:cNvPr id="25733" name="Oval 7"/>
            <p:cNvSpPr>
              <a:spLocks noChangeArrowheads="1"/>
            </p:cNvSpPr>
            <p:nvPr/>
          </p:nvSpPr>
          <p:spPr bwMode="auto">
            <a:xfrm>
              <a:off x="2663" y="2953"/>
              <a:ext cx="383" cy="38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 dirty="0">
                  <a:solidFill>
                    <a:schemeClr val="bg2"/>
                  </a:solidFill>
                </a:rPr>
                <a:t>V</a:t>
              </a:r>
              <a:r>
                <a:rPr lang="en-US" altLang="ko-KR" sz="2000" b="1" baseline="-25000" dirty="0">
                  <a:solidFill>
                    <a:schemeClr val="bg2"/>
                  </a:solidFill>
                </a:rPr>
                <a:t>4  </a:t>
              </a:r>
              <a:endParaRPr lang="en-US" altLang="ko-KR" b="1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25734" name="Oval 8"/>
            <p:cNvSpPr>
              <a:spLocks noChangeArrowheads="1"/>
            </p:cNvSpPr>
            <p:nvPr/>
          </p:nvSpPr>
          <p:spPr bwMode="auto">
            <a:xfrm>
              <a:off x="2663" y="2089"/>
              <a:ext cx="383" cy="38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solidFill>
                    <a:schemeClr val="bg2"/>
                  </a:solidFill>
                </a:rPr>
                <a:t>  V</a:t>
              </a:r>
              <a:r>
                <a:rPr lang="en-US" altLang="ko-KR" sz="2000" b="1" baseline="-25000">
                  <a:solidFill>
                    <a:schemeClr val="bg2"/>
                  </a:solidFill>
                </a:rPr>
                <a:t>2    </a:t>
              </a:r>
            </a:p>
          </p:txBody>
        </p:sp>
        <p:sp>
          <p:nvSpPr>
            <p:cNvPr id="25735" name="Line 9"/>
            <p:cNvSpPr>
              <a:spLocks noChangeShapeType="1"/>
            </p:cNvSpPr>
            <p:nvPr/>
          </p:nvSpPr>
          <p:spPr bwMode="auto">
            <a:xfrm>
              <a:off x="2018" y="2296"/>
              <a:ext cx="670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36" name="Line 10"/>
            <p:cNvSpPr>
              <a:spLocks noChangeShapeType="1"/>
            </p:cNvSpPr>
            <p:nvPr/>
          </p:nvSpPr>
          <p:spPr bwMode="auto">
            <a:xfrm>
              <a:off x="1847" y="2473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37" name="Line 11"/>
            <p:cNvSpPr>
              <a:spLocks noChangeShapeType="1"/>
            </p:cNvSpPr>
            <p:nvPr/>
          </p:nvSpPr>
          <p:spPr bwMode="auto">
            <a:xfrm flipH="1">
              <a:off x="1991" y="2425"/>
              <a:ext cx="720" cy="576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38" name="Line 12"/>
            <p:cNvSpPr>
              <a:spLocks noChangeShapeType="1"/>
            </p:cNvSpPr>
            <p:nvPr/>
          </p:nvSpPr>
          <p:spPr bwMode="auto">
            <a:xfrm>
              <a:off x="2855" y="2473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39" name="Line 13"/>
            <p:cNvSpPr>
              <a:spLocks noChangeShapeType="1"/>
            </p:cNvSpPr>
            <p:nvPr/>
          </p:nvSpPr>
          <p:spPr bwMode="auto">
            <a:xfrm>
              <a:off x="2039" y="3097"/>
              <a:ext cx="624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40" name="Line 14"/>
            <p:cNvSpPr>
              <a:spLocks noChangeShapeType="1"/>
            </p:cNvSpPr>
            <p:nvPr/>
          </p:nvSpPr>
          <p:spPr bwMode="auto">
            <a:xfrm flipH="1" flipV="1">
              <a:off x="1927" y="3294"/>
              <a:ext cx="344" cy="245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41" name="Rectangle 15"/>
            <p:cNvSpPr>
              <a:spLocks noChangeArrowheads="1"/>
            </p:cNvSpPr>
            <p:nvPr/>
          </p:nvSpPr>
          <p:spPr bwMode="auto">
            <a:xfrm>
              <a:off x="2320" y="2061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accent1"/>
                  </a:solidFill>
                  <a:latin typeface="굴림" pitchFamily="50" charset="-127"/>
                </a:rPr>
                <a:t>1    </a:t>
              </a:r>
              <a:r>
                <a:rPr lang="en-US" altLang="ko-KR" sz="2000" b="1" i="0">
                  <a:solidFill>
                    <a:schemeClr val="accent1"/>
                  </a:solidFill>
                  <a:latin typeface="굴림" pitchFamily="50" charset="-127"/>
                </a:rPr>
                <a:t>  </a:t>
              </a:r>
            </a:p>
          </p:txBody>
        </p:sp>
        <p:sp>
          <p:nvSpPr>
            <p:cNvPr id="25742" name="Rectangle 16"/>
            <p:cNvSpPr>
              <a:spLocks noChangeArrowheads="1"/>
            </p:cNvSpPr>
            <p:nvPr/>
          </p:nvSpPr>
          <p:spPr bwMode="auto">
            <a:xfrm>
              <a:off x="1751" y="2617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accent1"/>
                  </a:solidFill>
                  <a:latin typeface="굴림" pitchFamily="50" charset="-127"/>
                </a:rPr>
                <a:t>3    </a:t>
              </a:r>
              <a:r>
                <a:rPr lang="en-US" altLang="ko-KR" sz="2000" b="1" i="0">
                  <a:solidFill>
                    <a:schemeClr val="accent1"/>
                  </a:solidFill>
                  <a:latin typeface="굴림" pitchFamily="50" charset="-127"/>
                </a:rPr>
                <a:t>  </a:t>
              </a:r>
            </a:p>
          </p:txBody>
        </p:sp>
        <p:sp>
          <p:nvSpPr>
            <p:cNvPr id="25743" name="Rectangle 17"/>
            <p:cNvSpPr>
              <a:spLocks noChangeArrowheads="1"/>
            </p:cNvSpPr>
            <p:nvPr/>
          </p:nvSpPr>
          <p:spPr bwMode="auto">
            <a:xfrm>
              <a:off x="2018" y="3442"/>
              <a:ext cx="6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 dirty="0">
                  <a:solidFill>
                    <a:schemeClr val="accent1"/>
                  </a:solidFill>
                  <a:latin typeface="굴림" pitchFamily="50" charset="-127"/>
                </a:rPr>
                <a:t>2   </a:t>
              </a:r>
              <a:r>
                <a:rPr lang="en-US" altLang="ko-KR" sz="2000" b="1" i="0" dirty="0">
                  <a:solidFill>
                    <a:schemeClr val="accent1"/>
                  </a:solidFill>
                  <a:latin typeface="굴림" pitchFamily="50" charset="-127"/>
                </a:rPr>
                <a:t>  </a:t>
              </a:r>
            </a:p>
          </p:txBody>
        </p:sp>
        <p:sp>
          <p:nvSpPr>
            <p:cNvPr id="25744" name="Rectangle 18"/>
            <p:cNvSpPr>
              <a:spLocks noChangeArrowheads="1"/>
            </p:cNvSpPr>
            <p:nvPr/>
          </p:nvSpPr>
          <p:spPr bwMode="auto">
            <a:xfrm>
              <a:off x="2336" y="2931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accent1"/>
                  </a:solidFill>
                  <a:latin typeface="굴림" pitchFamily="50" charset="-127"/>
                </a:rPr>
                <a:t>4    </a:t>
              </a:r>
              <a:r>
                <a:rPr lang="en-US" altLang="ko-KR" sz="2000" b="1" i="0">
                  <a:solidFill>
                    <a:schemeClr val="accent1"/>
                  </a:solidFill>
                  <a:latin typeface="굴림" pitchFamily="50" charset="-127"/>
                </a:rPr>
                <a:t>  </a:t>
              </a:r>
            </a:p>
          </p:txBody>
        </p:sp>
        <p:sp>
          <p:nvSpPr>
            <p:cNvPr id="25745" name="Rectangle 19"/>
            <p:cNvSpPr>
              <a:spLocks noChangeArrowheads="1"/>
            </p:cNvSpPr>
            <p:nvPr/>
          </p:nvSpPr>
          <p:spPr bwMode="auto">
            <a:xfrm>
              <a:off x="2971" y="2617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accent1"/>
                  </a:solidFill>
                  <a:latin typeface="굴림" pitchFamily="50" charset="-127"/>
                </a:rPr>
                <a:t>6    </a:t>
              </a:r>
              <a:r>
                <a:rPr lang="en-US" altLang="ko-KR" sz="2000" b="1" i="0">
                  <a:solidFill>
                    <a:schemeClr val="accent1"/>
                  </a:solidFill>
                  <a:latin typeface="굴림" pitchFamily="50" charset="-127"/>
                </a:rPr>
                <a:t>  </a:t>
              </a:r>
            </a:p>
          </p:txBody>
        </p:sp>
        <p:sp>
          <p:nvSpPr>
            <p:cNvPr id="25746" name="Rectangle 20"/>
            <p:cNvSpPr>
              <a:spLocks noChangeArrowheads="1"/>
            </p:cNvSpPr>
            <p:nvPr/>
          </p:nvSpPr>
          <p:spPr bwMode="auto">
            <a:xfrm>
              <a:off x="2245" y="2523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accent1"/>
                  </a:solidFill>
                  <a:latin typeface="굴림" pitchFamily="50" charset="-127"/>
                </a:rPr>
                <a:t>3  </a:t>
              </a:r>
              <a:r>
                <a:rPr lang="en-US" altLang="ko-KR" sz="2000" b="1" i="0">
                  <a:solidFill>
                    <a:schemeClr val="accent1"/>
                  </a:solidFill>
                  <a:latin typeface="굴림" pitchFamily="50" charset="-127"/>
                </a:rPr>
                <a:t>  </a:t>
              </a:r>
            </a:p>
          </p:txBody>
        </p:sp>
        <p:sp>
          <p:nvSpPr>
            <p:cNvPr id="25747" name="Line 21"/>
            <p:cNvSpPr>
              <a:spLocks noChangeShapeType="1"/>
            </p:cNvSpPr>
            <p:nvPr/>
          </p:nvSpPr>
          <p:spPr bwMode="auto">
            <a:xfrm flipV="1">
              <a:off x="2426" y="3294"/>
              <a:ext cx="318" cy="227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48" name="Rectangle 22"/>
            <p:cNvSpPr>
              <a:spLocks noChangeArrowheads="1"/>
            </p:cNvSpPr>
            <p:nvPr/>
          </p:nvSpPr>
          <p:spPr bwMode="auto">
            <a:xfrm>
              <a:off x="2779" y="3442"/>
              <a:ext cx="44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 dirty="0">
                  <a:solidFill>
                    <a:schemeClr val="accent1"/>
                  </a:solidFill>
                  <a:latin typeface="굴림" pitchFamily="50" charset="-127"/>
                </a:rPr>
                <a:t>5    </a:t>
              </a:r>
              <a:r>
                <a:rPr lang="en-US" altLang="ko-KR" sz="2000" b="1" i="0" dirty="0">
                  <a:solidFill>
                    <a:schemeClr val="accent1"/>
                  </a:solidFill>
                  <a:latin typeface="굴림" pitchFamily="50" charset="-127"/>
                </a:rPr>
                <a:t>  </a:t>
              </a:r>
            </a:p>
          </p:txBody>
        </p:sp>
      </p:grpSp>
      <p:sp>
        <p:nvSpPr>
          <p:cNvPr id="708631" name="Line 23"/>
          <p:cNvSpPr>
            <a:spLocks noChangeShapeType="1"/>
          </p:cNvSpPr>
          <p:nvPr/>
        </p:nvSpPr>
        <p:spPr bwMode="auto">
          <a:xfrm>
            <a:off x="3995738" y="3357563"/>
            <a:ext cx="457200" cy="0"/>
          </a:xfrm>
          <a:prstGeom prst="line">
            <a:avLst/>
          </a:prstGeom>
          <a:noFill/>
          <a:ln w="635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8652" name="Freeform 44"/>
          <p:cNvSpPr>
            <a:spLocks/>
          </p:cNvSpPr>
          <p:nvPr/>
        </p:nvSpPr>
        <p:spPr bwMode="auto">
          <a:xfrm>
            <a:off x="2268538" y="2492375"/>
            <a:ext cx="574675" cy="647700"/>
          </a:xfrm>
          <a:custGeom>
            <a:avLst/>
            <a:gdLst>
              <a:gd name="T0" fmla="*/ 460351 w 1317"/>
              <a:gd name="T1" fmla="*/ 61895 h 1329"/>
              <a:gd name="T2" fmla="*/ 217303 w 1317"/>
              <a:gd name="T3" fmla="*/ 5361 h 1329"/>
              <a:gd name="T4" fmla="*/ 75925 w 1317"/>
              <a:gd name="T5" fmla="*/ 40451 h 1329"/>
              <a:gd name="T6" fmla="*/ 13091 w 1317"/>
              <a:gd name="T7" fmla="*/ 248066 h 1329"/>
              <a:gd name="T8" fmla="*/ 2618 w 1317"/>
              <a:gd name="T9" fmla="*/ 332866 h 1329"/>
              <a:gd name="T10" fmla="*/ 2618 w 1317"/>
              <a:gd name="T11" fmla="*/ 411818 h 1329"/>
              <a:gd name="T12" fmla="*/ 18327 w 1317"/>
              <a:gd name="T13" fmla="*/ 502467 h 1329"/>
              <a:gd name="T14" fmla="*/ 96870 w 1317"/>
              <a:gd name="T15" fmla="*/ 572647 h 1329"/>
              <a:gd name="T16" fmla="*/ 264429 w 1317"/>
              <a:gd name="T17" fmla="*/ 644776 h 1329"/>
              <a:gd name="T18" fmla="*/ 405807 w 1317"/>
              <a:gd name="T19" fmla="*/ 590192 h 1329"/>
              <a:gd name="T20" fmla="*/ 502677 w 1317"/>
              <a:gd name="T21" fmla="*/ 490770 h 1329"/>
              <a:gd name="T22" fmla="*/ 567693 w 1317"/>
              <a:gd name="T23" fmla="*/ 181785 h 1329"/>
              <a:gd name="T24" fmla="*/ 460351 w 1317"/>
              <a:gd name="T25" fmla="*/ 61895 h 132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17"/>
              <a:gd name="T40" fmla="*/ 0 h 1329"/>
              <a:gd name="T41" fmla="*/ 1317 w 1317"/>
              <a:gd name="T42" fmla="*/ 1329 h 132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17" h="1329">
                <a:moveTo>
                  <a:pt x="1055" y="127"/>
                </a:moveTo>
                <a:cubicBezTo>
                  <a:pt x="921" y="67"/>
                  <a:pt x="645" y="18"/>
                  <a:pt x="498" y="11"/>
                </a:cubicBezTo>
                <a:cubicBezTo>
                  <a:pt x="351" y="4"/>
                  <a:pt x="252" y="0"/>
                  <a:pt x="174" y="83"/>
                </a:cubicBezTo>
                <a:cubicBezTo>
                  <a:pt x="96" y="166"/>
                  <a:pt x="58" y="409"/>
                  <a:pt x="30" y="509"/>
                </a:cubicBezTo>
                <a:cubicBezTo>
                  <a:pt x="2" y="609"/>
                  <a:pt x="10" y="627"/>
                  <a:pt x="6" y="683"/>
                </a:cubicBezTo>
                <a:cubicBezTo>
                  <a:pt x="2" y="739"/>
                  <a:pt x="0" y="787"/>
                  <a:pt x="6" y="845"/>
                </a:cubicBezTo>
                <a:cubicBezTo>
                  <a:pt x="12" y="903"/>
                  <a:pt x="6" y="976"/>
                  <a:pt x="42" y="1031"/>
                </a:cubicBezTo>
                <a:cubicBezTo>
                  <a:pt x="78" y="1086"/>
                  <a:pt x="128" y="1126"/>
                  <a:pt x="222" y="1175"/>
                </a:cubicBezTo>
                <a:cubicBezTo>
                  <a:pt x="316" y="1224"/>
                  <a:pt x="488" y="1317"/>
                  <a:pt x="606" y="1323"/>
                </a:cubicBezTo>
                <a:cubicBezTo>
                  <a:pt x="724" y="1329"/>
                  <a:pt x="839" y="1264"/>
                  <a:pt x="930" y="1211"/>
                </a:cubicBezTo>
                <a:cubicBezTo>
                  <a:pt x="1021" y="1158"/>
                  <a:pt x="1090" y="1147"/>
                  <a:pt x="1152" y="1007"/>
                </a:cubicBezTo>
                <a:cubicBezTo>
                  <a:pt x="1214" y="867"/>
                  <a:pt x="1317" y="520"/>
                  <a:pt x="1301" y="373"/>
                </a:cubicBezTo>
                <a:cubicBezTo>
                  <a:pt x="1285" y="226"/>
                  <a:pt x="1197" y="170"/>
                  <a:pt x="1055" y="127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08654" name="Line 46"/>
          <p:cNvSpPr>
            <a:spLocks noChangeShapeType="1"/>
          </p:cNvSpPr>
          <p:nvPr/>
        </p:nvSpPr>
        <p:spPr bwMode="auto">
          <a:xfrm>
            <a:off x="6372225" y="3357563"/>
            <a:ext cx="457200" cy="0"/>
          </a:xfrm>
          <a:prstGeom prst="line">
            <a:avLst/>
          </a:prstGeom>
          <a:noFill/>
          <a:ln w="635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4643438" y="2565400"/>
            <a:ext cx="1655762" cy="1800225"/>
            <a:chOff x="1655" y="2061"/>
            <a:chExt cx="1604" cy="1823"/>
          </a:xfrm>
        </p:grpSpPr>
        <p:sp>
          <p:nvSpPr>
            <p:cNvPr id="25711" name="Oval 48"/>
            <p:cNvSpPr>
              <a:spLocks noChangeArrowheads="1"/>
            </p:cNvSpPr>
            <p:nvPr/>
          </p:nvSpPr>
          <p:spPr bwMode="auto">
            <a:xfrm>
              <a:off x="2154" y="3501"/>
              <a:ext cx="383" cy="38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solidFill>
                    <a:schemeClr val="bg2"/>
                  </a:solidFill>
                </a:rPr>
                <a:t>  V</a:t>
              </a:r>
              <a:r>
                <a:rPr lang="en-US" altLang="ko-KR" sz="2000" b="1" baseline="-25000">
                  <a:solidFill>
                    <a:schemeClr val="bg2"/>
                  </a:solidFill>
                </a:rPr>
                <a:t>5     </a:t>
              </a:r>
            </a:p>
          </p:txBody>
        </p:sp>
        <p:sp>
          <p:nvSpPr>
            <p:cNvPr id="25712" name="Oval 49"/>
            <p:cNvSpPr>
              <a:spLocks noChangeArrowheads="1"/>
            </p:cNvSpPr>
            <p:nvPr/>
          </p:nvSpPr>
          <p:spPr bwMode="auto">
            <a:xfrm>
              <a:off x="1655" y="2953"/>
              <a:ext cx="383" cy="38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solidFill>
                    <a:schemeClr val="bg2"/>
                  </a:solidFill>
                </a:rPr>
                <a:t> V</a:t>
              </a:r>
              <a:r>
                <a:rPr lang="en-US" altLang="ko-KR" sz="2000" b="1" baseline="-25000">
                  <a:solidFill>
                    <a:schemeClr val="bg2"/>
                  </a:solidFill>
                </a:rPr>
                <a:t>3   </a:t>
              </a:r>
            </a:p>
          </p:txBody>
        </p:sp>
        <p:sp>
          <p:nvSpPr>
            <p:cNvPr id="25713" name="Oval 50"/>
            <p:cNvSpPr>
              <a:spLocks noChangeArrowheads="1"/>
            </p:cNvSpPr>
            <p:nvPr/>
          </p:nvSpPr>
          <p:spPr bwMode="auto">
            <a:xfrm>
              <a:off x="1655" y="2089"/>
              <a:ext cx="384" cy="38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 dirty="0">
                  <a:solidFill>
                    <a:schemeClr val="bg2"/>
                  </a:solidFill>
                </a:rPr>
                <a:t>   V</a:t>
              </a:r>
              <a:r>
                <a:rPr lang="en-US" altLang="ko-KR" sz="2000" b="1" baseline="-25000" dirty="0">
                  <a:solidFill>
                    <a:schemeClr val="bg2"/>
                  </a:solidFill>
                </a:rPr>
                <a:t>1      </a:t>
              </a:r>
            </a:p>
          </p:txBody>
        </p:sp>
        <p:sp>
          <p:nvSpPr>
            <p:cNvPr id="25714" name="Oval 51"/>
            <p:cNvSpPr>
              <a:spLocks noChangeArrowheads="1"/>
            </p:cNvSpPr>
            <p:nvPr/>
          </p:nvSpPr>
          <p:spPr bwMode="auto">
            <a:xfrm>
              <a:off x="2663" y="2953"/>
              <a:ext cx="383" cy="38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solidFill>
                    <a:schemeClr val="bg2"/>
                  </a:solidFill>
                </a:rPr>
                <a:t>V</a:t>
              </a:r>
              <a:r>
                <a:rPr lang="en-US" altLang="ko-KR" sz="2000" b="1" baseline="-25000">
                  <a:solidFill>
                    <a:schemeClr val="bg2"/>
                  </a:solidFill>
                </a:rPr>
                <a:t>4  </a:t>
              </a:r>
              <a:endParaRPr lang="en-US" altLang="ko-KR" b="1" baseline="-25000">
                <a:solidFill>
                  <a:schemeClr val="bg2"/>
                </a:solidFill>
              </a:endParaRPr>
            </a:p>
          </p:txBody>
        </p:sp>
        <p:sp>
          <p:nvSpPr>
            <p:cNvPr id="25715" name="Oval 52"/>
            <p:cNvSpPr>
              <a:spLocks noChangeArrowheads="1"/>
            </p:cNvSpPr>
            <p:nvPr/>
          </p:nvSpPr>
          <p:spPr bwMode="auto">
            <a:xfrm>
              <a:off x="2663" y="2089"/>
              <a:ext cx="383" cy="38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solidFill>
                    <a:schemeClr val="bg2"/>
                  </a:solidFill>
                </a:rPr>
                <a:t>  V</a:t>
              </a:r>
              <a:r>
                <a:rPr lang="en-US" altLang="ko-KR" sz="2000" b="1" baseline="-25000">
                  <a:solidFill>
                    <a:schemeClr val="bg2"/>
                  </a:solidFill>
                </a:rPr>
                <a:t>2    </a:t>
              </a:r>
            </a:p>
          </p:txBody>
        </p:sp>
        <p:sp>
          <p:nvSpPr>
            <p:cNvPr id="25716" name="Line 53"/>
            <p:cNvSpPr>
              <a:spLocks noChangeShapeType="1"/>
            </p:cNvSpPr>
            <p:nvPr/>
          </p:nvSpPr>
          <p:spPr bwMode="auto">
            <a:xfrm>
              <a:off x="2018" y="2296"/>
              <a:ext cx="670" cy="0"/>
            </a:xfrm>
            <a:prstGeom prst="line">
              <a:avLst/>
            </a:prstGeom>
            <a:noFill/>
            <a:ln w="444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17" name="Line 54"/>
            <p:cNvSpPr>
              <a:spLocks noChangeShapeType="1"/>
            </p:cNvSpPr>
            <p:nvPr/>
          </p:nvSpPr>
          <p:spPr bwMode="auto">
            <a:xfrm>
              <a:off x="1847" y="2473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18" name="Line 55"/>
            <p:cNvSpPr>
              <a:spLocks noChangeShapeType="1"/>
            </p:cNvSpPr>
            <p:nvPr/>
          </p:nvSpPr>
          <p:spPr bwMode="auto">
            <a:xfrm flipH="1">
              <a:off x="1991" y="2425"/>
              <a:ext cx="720" cy="576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19" name="Line 56"/>
            <p:cNvSpPr>
              <a:spLocks noChangeShapeType="1"/>
            </p:cNvSpPr>
            <p:nvPr/>
          </p:nvSpPr>
          <p:spPr bwMode="auto">
            <a:xfrm>
              <a:off x="2855" y="2473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20" name="Line 57"/>
            <p:cNvSpPr>
              <a:spLocks noChangeShapeType="1"/>
            </p:cNvSpPr>
            <p:nvPr/>
          </p:nvSpPr>
          <p:spPr bwMode="auto">
            <a:xfrm>
              <a:off x="2039" y="3097"/>
              <a:ext cx="624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21" name="Line 58"/>
            <p:cNvSpPr>
              <a:spLocks noChangeShapeType="1"/>
            </p:cNvSpPr>
            <p:nvPr/>
          </p:nvSpPr>
          <p:spPr bwMode="auto">
            <a:xfrm flipH="1" flipV="1">
              <a:off x="1927" y="3294"/>
              <a:ext cx="344" cy="245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22" name="Rectangle 59"/>
            <p:cNvSpPr>
              <a:spLocks noChangeArrowheads="1"/>
            </p:cNvSpPr>
            <p:nvPr/>
          </p:nvSpPr>
          <p:spPr bwMode="auto">
            <a:xfrm>
              <a:off x="2320" y="2061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 dirty="0">
                  <a:solidFill>
                    <a:schemeClr val="accent1"/>
                  </a:solidFill>
                  <a:latin typeface="굴림" pitchFamily="50" charset="-127"/>
                </a:rPr>
                <a:t>1    </a:t>
              </a:r>
              <a:r>
                <a:rPr lang="en-US" altLang="ko-KR" sz="2000" b="1" i="0" dirty="0">
                  <a:solidFill>
                    <a:schemeClr val="accent1"/>
                  </a:solidFill>
                  <a:latin typeface="굴림" pitchFamily="50" charset="-127"/>
                </a:rPr>
                <a:t>  </a:t>
              </a:r>
            </a:p>
          </p:txBody>
        </p:sp>
        <p:sp>
          <p:nvSpPr>
            <p:cNvPr id="25723" name="Rectangle 60"/>
            <p:cNvSpPr>
              <a:spLocks noChangeArrowheads="1"/>
            </p:cNvSpPr>
            <p:nvPr/>
          </p:nvSpPr>
          <p:spPr bwMode="auto">
            <a:xfrm>
              <a:off x="1751" y="2617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 dirty="0">
                  <a:solidFill>
                    <a:schemeClr val="accent1"/>
                  </a:solidFill>
                  <a:latin typeface="굴림" pitchFamily="50" charset="-127"/>
                </a:rPr>
                <a:t>3    </a:t>
              </a:r>
              <a:r>
                <a:rPr lang="en-US" altLang="ko-KR" sz="2000" b="1" i="0" dirty="0">
                  <a:solidFill>
                    <a:schemeClr val="accent1"/>
                  </a:solidFill>
                  <a:latin typeface="굴림" pitchFamily="50" charset="-127"/>
                </a:rPr>
                <a:t>  </a:t>
              </a:r>
            </a:p>
          </p:txBody>
        </p:sp>
        <p:sp>
          <p:nvSpPr>
            <p:cNvPr id="25724" name="Rectangle 61"/>
            <p:cNvSpPr>
              <a:spLocks noChangeArrowheads="1"/>
            </p:cNvSpPr>
            <p:nvPr/>
          </p:nvSpPr>
          <p:spPr bwMode="auto">
            <a:xfrm>
              <a:off x="1973" y="3385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 dirty="0">
                  <a:solidFill>
                    <a:schemeClr val="accent1"/>
                  </a:solidFill>
                  <a:latin typeface="굴림" pitchFamily="50" charset="-127"/>
                </a:rPr>
                <a:t>2   </a:t>
              </a:r>
              <a:r>
                <a:rPr lang="en-US" altLang="ko-KR" sz="2000" b="1" i="0" dirty="0">
                  <a:solidFill>
                    <a:schemeClr val="accent1"/>
                  </a:solidFill>
                  <a:latin typeface="굴림" pitchFamily="50" charset="-127"/>
                </a:rPr>
                <a:t>  </a:t>
              </a:r>
            </a:p>
          </p:txBody>
        </p:sp>
        <p:sp>
          <p:nvSpPr>
            <p:cNvPr id="25725" name="Rectangle 62"/>
            <p:cNvSpPr>
              <a:spLocks noChangeArrowheads="1"/>
            </p:cNvSpPr>
            <p:nvPr/>
          </p:nvSpPr>
          <p:spPr bwMode="auto">
            <a:xfrm>
              <a:off x="2336" y="2931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 dirty="0">
                  <a:solidFill>
                    <a:schemeClr val="accent1"/>
                  </a:solidFill>
                  <a:latin typeface="굴림" pitchFamily="50" charset="-127"/>
                </a:rPr>
                <a:t>4    </a:t>
              </a:r>
              <a:r>
                <a:rPr lang="en-US" altLang="ko-KR" sz="2000" b="1" i="0" dirty="0">
                  <a:solidFill>
                    <a:schemeClr val="accent1"/>
                  </a:solidFill>
                  <a:latin typeface="굴림" pitchFamily="50" charset="-127"/>
                </a:rPr>
                <a:t>  </a:t>
              </a:r>
            </a:p>
          </p:txBody>
        </p:sp>
        <p:sp>
          <p:nvSpPr>
            <p:cNvPr id="25726" name="Rectangle 63"/>
            <p:cNvSpPr>
              <a:spLocks noChangeArrowheads="1"/>
            </p:cNvSpPr>
            <p:nvPr/>
          </p:nvSpPr>
          <p:spPr bwMode="auto">
            <a:xfrm>
              <a:off x="2971" y="2617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 dirty="0">
                  <a:solidFill>
                    <a:schemeClr val="accent1"/>
                  </a:solidFill>
                  <a:latin typeface="굴림" pitchFamily="50" charset="-127"/>
                </a:rPr>
                <a:t>6    </a:t>
              </a:r>
              <a:r>
                <a:rPr lang="en-US" altLang="ko-KR" sz="2000" b="1" i="0" dirty="0">
                  <a:solidFill>
                    <a:schemeClr val="accent1"/>
                  </a:solidFill>
                  <a:latin typeface="굴림" pitchFamily="50" charset="-127"/>
                </a:rPr>
                <a:t>  </a:t>
              </a:r>
            </a:p>
          </p:txBody>
        </p:sp>
        <p:sp>
          <p:nvSpPr>
            <p:cNvPr id="25727" name="Rectangle 64"/>
            <p:cNvSpPr>
              <a:spLocks noChangeArrowheads="1"/>
            </p:cNvSpPr>
            <p:nvPr/>
          </p:nvSpPr>
          <p:spPr bwMode="auto">
            <a:xfrm>
              <a:off x="2245" y="2523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accent1"/>
                  </a:solidFill>
                  <a:latin typeface="굴림" pitchFamily="50" charset="-127"/>
                </a:rPr>
                <a:t>3  </a:t>
              </a:r>
              <a:r>
                <a:rPr lang="en-US" altLang="ko-KR" sz="2000" b="1" i="0">
                  <a:solidFill>
                    <a:schemeClr val="accent1"/>
                  </a:solidFill>
                  <a:latin typeface="굴림" pitchFamily="50" charset="-127"/>
                </a:rPr>
                <a:t>  </a:t>
              </a:r>
            </a:p>
          </p:txBody>
        </p:sp>
        <p:sp>
          <p:nvSpPr>
            <p:cNvPr id="25728" name="Line 65"/>
            <p:cNvSpPr>
              <a:spLocks noChangeShapeType="1"/>
            </p:cNvSpPr>
            <p:nvPr/>
          </p:nvSpPr>
          <p:spPr bwMode="auto">
            <a:xfrm flipV="1">
              <a:off x="2426" y="3294"/>
              <a:ext cx="318" cy="227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29" name="Rectangle 66"/>
            <p:cNvSpPr>
              <a:spLocks noChangeArrowheads="1"/>
            </p:cNvSpPr>
            <p:nvPr/>
          </p:nvSpPr>
          <p:spPr bwMode="auto">
            <a:xfrm>
              <a:off x="2653" y="3385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accent1"/>
                  </a:solidFill>
                  <a:latin typeface="굴림" pitchFamily="50" charset="-127"/>
                </a:rPr>
                <a:t>5    </a:t>
              </a:r>
              <a:r>
                <a:rPr lang="en-US" altLang="ko-KR" sz="2000" b="1" i="0">
                  <a:solidFill>
                    <a:schemeClr val="accent1"/>
                  </a:solidFill>
                  <a:latin typeface="굴림" pitchFamily="50" charset="-127"/>
                </a:rPr>
                <a:t>  </a:t>
              </a:r>
            </a:p>
          </p:txBody>
        </p:sp>
      </p:grpSp>
      <p:sp>
        <p:nvSpPr>
          <p:cNvPr id="708675" name="Freeform 67"/>
          <p:cNvSpPr>
            <a:spLocks/>
          </p:cNvSpPr>
          <p:nvPr/>
        </p:nvSpPr>
        <p:spPr bwMode="auto">
          <a:xfrm>
            <a:off x="4500563" y="2492375"/>
            <a:ext cx="1943100" cy="647700"/>
          </a:xfrm>
          <a:custGeom>
            <a:avLst/>
            <a:gdLst>
              <a:gd name="T0" fmla="*/ 1556546 w 1317"/>
              <a:gd name="T1" fmla="*/ 61895 h 1329"/>
              <a:gd name="T2" fmla="*/ 734748 w 1317"/>
              <a:gd name="T3" fmla="*/ 5361 h 1329"/>
              <a:gd name="T4" fmla="*/ 256719 w 1317"/>
              <a:gd name="T5" fmla="*/ 40451 h 1329"/>
              <a:gd name="T6" fmla="*/ 44262 w 1317"/>
              <a:gd name="T7" fmla="*/ 248066 h 1329"/>
              <a:gd name="T8" fmla="*/ 8852 w 1317"/>
              <a:gd name="T9" fmla="*/ 332866 h 1329"/>
              <a:gd name="T10" fmla="*/ 8852 w 1317"/>
              <a:gd name="T11" fmla="*/ 411818 h 1329"/>
              <a:gd name="T12" fmla="*/ 61967 w 1317"/>
              <a:gd name="T13" fmla="*/ 502467 h 1329"/>
              <a:gd name="T14" fmla="*/ 327538 w 1317"/>
              <a:gd name="T15" fmla="*/ 572647 h 1329"/>
              <a:gd name="T16" fmla="*/ 894092 w 1317"/>
              <a:gd name="T17" fmla="*/ 644776 h 1329"/>
              <a:gd name="T18" fmla="*/ 1372121 w 1317"/>
              <a:gd name="T19" fmla="*/ 590192 h 1329"/>
              <a:gd name="T20" fmla="*/ 1699659 w 1317"/>
              <a:gd name="T21" fmla="*/ 490770 h 1329"/>
              <a:gd name="T22" fmla="*/ 1919494 w 1317"/>
              <a:gd name="T23" fmla="*/ 181785 h 1329"/>
              <a:gd name="T24" fmla="*/ 1556546 w 1317"/>
              <a:gd name="T25" fmla="*/ 61895 h 132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17"/>
              <a:gd name="T40" fmla="*/ 0 h 1329"/>
              <a:gd name="T41" fmla="*/ 1317 w 1317"/>
              <a:gd name="T42" fmla="*/ 1329 h 132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17" h="1329">
                <a:moveTo>
                  <a:pt x="1055" y="127"/>
                </a:moveTo>
                <a:cubicBezTo>
                  <a:pt x="921" y="67"/>
                  <a:pt x="645" y="18"/>
                  <a:pt x="498" y="11"/>
                </a:cubicBezTo>
                <a:cubicBezTo>
                  <a:pt x="351" y="4"/>
                  <a:pt x="252" y="0"/>
                  <a:pt x="174" y="83"/>
                </a:cubicBezTo>
                <a:cubicBezTo>
                  <a:pt x="96" y="166"/>
                  <a:pt x="58" y="409"/>
                  <a:pt x="30" y="509"/>
                </a:cubicBezTo>
                <a:cubicBezTo>
                  <a:pt x="2" y="609"/>
                  <a:pt x="10" y="627"/>
                  <a:pt x="6" y="683"/>
                </a:cubicBezTo>
                <a:cubicBezTo>
                  <a:pt x="2" y="739"/>
                  <a:pt x="0" y="787"/>
                  <a:pt x="6" y="845"/>
                </a:cubicBezTo>
                <a:cubicBezTo>
                  <a:pt x="12" y="903"/>
                  <a:pt x="6" y="976"/>
                  <a:pt x="42" y="1031"/>
                </a:cubicBezTo>
                <a:cubicBezTo>
                  <a:pt x="78" y="1086"/>
                  <a:pt x="128" y="1126"/>
                  <a:pt x="222" y="1175"/>
                </a:cubicBezTo>
                <a:cubicBezTo>
                  <a:pt x="316" y="1224"/>
                  <a:pt x="488" y="1317"/>
                  <a:pt x="606" y="1323"/>
                </a:cubicBezTo>
                <a:cubicBezTo>
                  <a:pt x="724" y="1329"/>
                  <a:pt x="839" y="1264"/>
                  <a:pt x="930" y="1211"/>
                </a:cubicBezTo>
                <a:cubicBezTo>
                  <a:pt x="1021" y="1158"/>
                  <a:pt x="1090" y="1147"/>
                  <a:pt x="1152" y="1007"/>
                </a:cubicBezTo>
                <a:cubicBezTo>
                  <a:pt x="1214" y="867"/>
                  <a:pt x="1317" y="520"/>
                  <a:pt x="1301" y="373"/>
                </a:cubicBezTo>
                <a:cubicBezTo>
                  <a:pt x="1285" y="226"/>
                  <a:pt x="1197" y="170"/>
                  <a:pt x="1055" y="127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4" name="Group 91"/>
          <p:cNvGrpSpPr>
            <a:grpSpLocks/>
          </p:cNvGrpSpPr>
          <p:nvPr/>
        </p:nvGrpSpPr>
        <p:grpSpPr bwMode="auto">
          <a:xfrm>
            <a:off x="4716463" y="4508500"/>
            <a:ext cx="1655762" cy="1800225"/>
            <a:chOff x="1655" y="2061"/>
            <a:chExt cx="1604" cy="1823"/>
          </a:xfrm>
        </p:grpSpPr>
        <p:sp>
          <p:nvSpPr>
            <p:cNvPr id="25692" name="Oval 92"/>
            <p:cNvSpPr>
              <a:spLocks noChangeArrowheads="1"/>
            </p:cNvSpPr>
            <p:nvPr/>
          </p:nvSpPr>
          <p:spPr bwMode="auto">
            <a:xfrm>
              <a:off x="2154" y="3501"/>
              <a:ext cx="383" cy="38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solidFill>
                    <a:schemeClr val="bg2"/>
                  </a:solidFill>
                </a:rPr>
                <a:t>  V</a:t>
              </a:r>
              <a:r>
                <a:rPr lang="en-US" altLang="ko-KR" sz="2000" b="1" baseline="-25000">
                  <a:solidFill>
                    <a:schemeClr val="bg2"/>
                  </a:solidFill>
                </a:rPr>
                <a:t>5     </a:t>
              </a:r>
            </a:p>
          </p:txBody>
        </p:sp>
        <p:sp>
          <p:nvSpPr>
            <p:cNvPr id="25693" name="Oval 93"/>
            <p:cNvSpPr>
              <a:spLocks noChangeArrowheads="1"/>
            </p:cNvSpPr>
            <p:nvPr/>
          </p:nvSpPr>
          <p:spPr bwMode="auto">
            <a:xfrm>
              <a:off x="1655" y="2953"/>
              <a:ext cx="383" cy="38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solidFill>
                    <a:schemeClr val="bg2"/>
                  </a:solidFill>
                </a:rPr>
                <a:t> V</a:t>
              </a:r>
              <a:r>
                <a:rPr lang="en-US" altLang="ko-KR" sz="2000" b="1" baseline="-25000">
                  <a:solidFill>
                    <a:schemeClr val="bg2"/>
                  </a:solidFill>
                </a:rPr>
                <a:t>3   </a:t>
              </a:r>
            </a:p>
          </p:txBody>
        </p:sp>
        <p:sp>
          <p:nvSpPr>
            <p:cNvPr id="25694" name="Oval 94"/>
            <p:cNvSpPr>
              <a:spLocks noChangeArrowheads="1"/>
            </p:cNvSpPr>
            <p:nvPr/>
          </p:nvSpPr>
          <p:spPr bwMode="auto">
            <a:xfrm>
              <a:off x="1655" y="2089"/>
              <a:ext cx="384" cy="38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 dirty="0">
                  <a:solidFill>
                    <a:schemeClr val="bg2"/>
                  </a:solidFill>
                </a:rPr>
                <a:t>   V</a:t>
              </a:r>
              <a:r>
                <a:rPr lang="en-US" altLang="ko-KR" sz="2000" b="1" baseline="-25000" dirty="0">
                  <a:solidFill>
                    <a:schemeClr val="bg2"/>
                  </a:solidFill>
                </a:rPr>
                <a:t>1      </a:t>
              </a:r>
            </a:p>
          </p:txBody>
        </p:sp>
        <p:sp>
          <p:nvSpPr>
            <p:cNvPr id="25695" name="Oval 95"/>
            <p:cNvSpPr>
              <a:spLocks noChangeArrowheads="1"/>
            </p:cNvSpPr>
            <p:nvPr/>
          </p:nvSpPr>
          <p:spPr bwMode="auto">
            <a:xfrm>
              <a:off x="2663" y="2953"/>
              <a:ext cx="383" cy="38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solidFill>
                    <a:schemeClr val="bg2"/>
                  </a:solidFill>
                </a:rPr>
                <a:t>V</a:t>
              </a:r>
              <a:r>
                <a:rPr lang="en-US" altLang="ko-KR" sz="2000" b="1" baseline="-25000">
                  <a:solidFill>
                    <a:schemeClr val="bg2"/>
                  </a:solidFill>
                </a:rPr>
                <a:t>4  </a:t>
              </a:r>
              <a:endParaRPr lang="en-US" altLang="ko-KR" b="1" baseline="-25000">
                <a:solidFill>
                  <a:schemeClr val="bg2"/>
                </a:solidFill>
              </a:endParaRPr>
            </a:p>
          </p:txBody>
        </p:sp>
        <p:sp>
          <p:nvSpPr>
            <p:cNvPr id="25696" name="Oval 96"/>
            <p:cNvSpPr>
              <a:spLocks noChangeArrowheads="1"/>
            </p:cNvSpPr>
            <p:nvPr/>
          </p:nvSpPr>
          <p:spPr bwMode="auto">
            <a:xfrm>
              <a:off x="2663" y="2089"/>
              <a:ext cx="383" cy="38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solidFill>
                    <a:schemeClr val="bg2"/>
                  </a:solidFill>
                </a:rPr>
                <a:t>  V</a:t>
              </a:r>
              <a:r>
                <a:rPr lang="en-US" altLang="ko-KR" sz="2000" b="1" baseline="-25000">
                  <a:solidFill>
                    <a:schemeClr val="bg2"/>
                  </a:solidFill>
                </a:rPr>
                <a:t>2    </a:t>
              </a:r>
            </a:p>
          </p:txBody>
        </p:sp>
        <p:sp>
          <p:nvSpPr>
            <p:cNvPr id="25697" name="Line 97"/>
            <p:cNvSpPr>
              <a:spLocks noChangeShapeType="1"/>
            </p:cNvSpPr>
            <p:nvPr/>
          </p:nvSpPr>
          <p:spPr bwMode="auto">
            <a:xfrm>
              <a:off x="2018" y="2296"/>
              <a:ext cx="670" cy="0"/>
            </a:xfrm>
            <a:prstGeom prst="line">
              <a:avLst/>
            </a:prstGeom>
            <a:noFill/>
            <a:ln w="444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98" name="Line 98"/>
            <p:cNvSpPr>
              <a:spLocks noChangeShapeType="1"/>
            </p:cNvSpPr>
            <p:nvPr/>
          </p:nvSpPr>
          <p:spPr bwMode="auto">
            <a:xfrm>
              <a:off x="1847" y="2473"/>
              <a:ext cx="0" cy="480"/>
            </a:xfrm>
            <a:prstGeom prst="line">
              <a:avLst/>
            </a:prstGeom>
            <a:noFill/>
            <a:ln w="444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99" name="Line 99"/>
            <p:cNvSpPr>
              <a:spLocks noChangeShapeType="1"/>
            </p:cNvSpPr>
            <p:nvPr/>
          </p:nvSpPr>
          <p:spPr bwMode="auto">
            <a:xfrm flipH="1">
              <a:off x="1991" y="2425"/>
              <a:ext cx="720" cy="576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00" name="Line 100"/>
            <p:cNvSpPr>
              <a:spLocks noChangeShapeType="1"/>
            </p:cNvSpPr>
            <p:nvPr/>
          </p:nvSpPr>
          <p:spPr bwMode="auto">
            <a:xfrm>
              <a:off x="2855" y="2473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01" name="Line 101"/>
            <p:cNvSpPr>
              <a:spLocks noChangeShapeType="1"/>
            </p:cNvSpPr>
            <p:nvPr/>
          </p:nvSpPr>
          <p:spPr bwMode="auto">
            <a:xfrm>
              <a:off x="2039" y="3097"/>
              <a:ext cx="624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02" name="Line 102"/>
            <p:cNvSpPr>
              <a:spLocks noChangeShapeType="1"/>
            </p:cNvSpPr>
            <p:nvPr/>
          </p:nvSpPr>
          <p:spPr bwMode="auto">
            <a:xfrm flipH="1" flipV="1">
              <a:off x="1927" y="3294"/>
              <a:ext cx="344" cy="245"/>
            </a:xfrm>
            <a:prstGeom prst="line">
              <a:avLst/>
            </a:prstGeom>
            <a:noFill/>
            <a:ln w="444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03" name="Rectangle 103"/>
            <p:cNvSpPr>
              <a:spLocks noChangeArrowheads="1"/>
            </p:cNvSpPr>
            <p:nvPr/>
          </p:nvSpPr>
          <p:spPr bwMode="auto">
            <a:xfrm>
              <a:off x="2320" y="2061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accent1"/>
                  </a:solidFill>
                  <a:latin typeface="굴림" pitchFamily="50" charset="-127"/>
                </a:rPr>
                <a:t>1    </a:t>
              </a:r>
              <a:r>
                <a:rPr lang="en-US" altLang="ko-KR" sz="2000" b="1" i="0">
                  <a:solidFill>
                    <a:schemeClr val="accent1"/>
                  </a:solidFill>
                  <a:latin typeface="굴림" pitchFamily="50" charset="-127"/>
                </a:rPr>
                <a:t>  </a:t>
              </a:r>
            </a:p>
          </p:txBody>
        </p:sp>
        <p:sp>
          <p:nvSpPr>
            <p:cNvPr id="25704" name="Rectangle 104"/>
            <p:cNvSpPr>
              <a:spLocks noChangeArrowheads="1"/>
            </p:cNvSpPr>
            <p:nvPr/>
          </p:nvSpPr>
          <p:spPr bwMode="auto">
            <a:xfrm>
              <a:off x="1751" y="2617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accent1"/>
                  </a:solidFill>
                  <a:latin typeface="굴림" pitchFamily="50" charset="-127"/>
                </a:rPr>
                <a:t>3    </a:t>
              </a:r>
              <a:r>
                <a:rPr lang="en-US" altLang="ko-KR" sz="2000" b="1" i="0">
                  <a:solidFill>
                    <a:schemeClr val="accent1"/>
                  </a:solidFill>
                  <a:latin typeface="굴림" pitchFamily="50" charset="-127"/>
                </a:rPr>
                <a:t>  </a:t>
              </a:r>
            </a:p>
          </p:txBody>
        </p:sp>
        <p:sp>
          <p:nvSpPr>
            <p:cNvPr id="25705" name="Rectangle 105"/>
            <p:cNvSpPr>
              <a:spLocks noChangeArrowheads="1"/>
            </p:cNvSpPr>
            <p:nvPr/>
          </p:nvSpPr>
          <p:spPr bwMode="auto">
            <a:xfrm>
              <a:off x="1973" y="3385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accent1"/>
                  </a:solidFill>
                  <a:latin typeface="굴림" pitchFamily="50" charset="-127"/>
                </a:rPr>
                <a:t>2   </a:t>
              </a:r>
              <a:endParaRPr lang="en-US" altLang="ko-KR" sz="2000" b="1" i="0">
                <a:solidFill>
                  <a:schemeClr val="accent1"/>
                </a:solidFill>
                <a:latin typeface="굴림" pitchFamily="50" charset="-127"/>
              </a:endParaRPr>
            </a:p>
          </p:txBody>
        </p:sp>
        <p:sp>
          <p:nvSpPr>
            <p:cNvPr id="25706" name="Rectangle 106"/>
            <p:cNvSpPr>
              <a:spLocks noChangeArrowheads="1"/>
            </p:cNvSpPr>
            <p:nvPr/>
          </p:nvSpPr>
          <p:spPr bwMode="auto">
            <a:xfrm>
              <a:off x="2336" y="2931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accent1"/>
                  </a:solidFill>
                  <a:latin typeface="굴림" pitchFamily="50" charset="-127"/>
                </a:rPr>
                <a:t>4    </a:t>
              </a:r>
              <a:r>
                <a:rPr lang="en-US" altLang="ko-KR" sz="2000" b="1" i="0">
                  <a:solidFill>
                    <a:schemeClr val="accent1"/>
                  </a:solidFill>
                  <a:latin typeface="굴림" pitchFamily="50" charset="-127"/>
                </a:rPr>
                <a:t>  </a:t>
              </a:r>
            </a:p>
          </p:txBody>
        </p:sp>
        <p:sp>
          <p:nvSpPr>
            <p:cNvPr id="25707" name="Rectangle 107"/>
            <p:cNvSpPr>
              <a:spLocks noChangeArrowheads="1"/>
            </p:cNvSpPr>
            <p:nvPr/>
          </p:nvSpPr>
          <p:spPr bwMode="auto">
            <a:xfrm>
              <a:off x="2971" y="2617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 dirty="0">
                  <a:solidFill>
                    <a:schemeClr val="accent1"/>
                  </a:solidFill>
                  <a:latin typeface="굴림" pitchFamily="50" charset="-127"/>
                </a:rPr>
                <a:t>6    </a:t>
              </a:r>
              <a:r>
                <a:rPr lang="en-US" altLang="ko-KR" sz="2000" b="1" i="0" dirty="0">
                  <a:solidFill>
                    <a:schemeClr val="accent1"/>
                  </a:solidFill>
                  <a:latin typeface="굴림" pitchFamily="50" charset="-127"/>
                </a:rPr>
                <a:t>  </a:t>
              </a:r>
            </a:p>
          </p:txBody>
        </p:sp>
        <p:sp>
          <p:nvSpPr>
            <p:cNvPr id="25708" name="Rectangle 108"/>
            <p:cNvSpPr>
              <a:spLocks noChangeArrowheads="1"/>
            </p:cNvSpPr>
            <p:nvPr/>
          </p:nvSpPr>
          <p:spPr bwMode="auto">
            <a:xfrm>
              <a:off x="2245" y="2523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accent1"/>
                  </a:solidFill>
                  <a:latin typeface="굴림" pitchFamily="50" charset="-127"/>
                </a:rPr>
                <a:t>3  </a:t>
              </a:r>
              <a:r>
                <a:rPr lang="en-US" altLang="ko-KR" sz="2000" b="1" i="0">
                  <a:solidFill>
                    <a:schemeClr val="accent1"/>
                  </a:solidFill>
                  <a:latin typeface="굴림" pitchFamily="50" charset="-127"/>
                </a:rPr>
                <a:t>  </a:t>
              </a:r>
            </a:p>
          </p:txBody>
        </p:sp>
        <p:sp>
          <p:nvSpPr>
            <p:cNvPr id="25709" name="Line 109"/>
            <p:cNvSpPr>
              <a:spLocks noChangeShapeType="1"/>
            </p:cNvSpPr>
            <p:nvPr/>
          </p:nvSpPr>
          <p:spPr bwMode="auto">
            <a:xfrm flipV="1">
              <a:off x="2426" y="3294"/>
              <a:ext cx="318" cy="227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10" name="Rectangle 110"/>
            <p:cNvSpPr>
              <a:spLocks noChangeArrowheads="1"/>
            </p:cNvSpPr>
            <p:nvPr/>
          </p:nvSpPr>
          <p:spPr bwMode="auto">
            <a:xfrm>
              <a:off x="2653" y="3385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accent1"/>
                  </a:solidFill>
                  <a:latin typeface="굴림" pitchFamily="50" charset="-127"/>
                </a:rPr>
                <a:t>5    </a:t>
              </a:r>
              <a:r>
                <a:rPr lang="en-US" altLang="ko-KR" sz="2000" b="1" i="0">
                  <a:solidFill>
                    <a:schemeClr val="accent1"/>
                  </a:solidFill>
                  <a:latin typeface="굴림" pitchFamily="50" charset="-127"/>
                </a:rPr>
                <a:t>  </a:t>
              </a:r>
            </a:p>
          </p:txBody>
        </p:sp>
      </p:grpSp>
      <p:sp>
        <p:nvSpPr>
          <p:cNvPr id="708719" name="Freeform 111"/>
          <p:cNvSpPr>
            <a:spLocks/>
          </p:cNvSpPr>
          <p:nvPr/>
        </p:nvSpPr>
        <p:spPr bwMode="auto">
          <a:xfrm>
            <a:off x="4494213" y="4462463"/>
            <a:ext cx="1949450" cy="1962150"/>
          </a:xfrm>
          <a:custGeom>
            <a:avLst/>
            <a:gdLst>
              <a:gd name="T0" fmla="*/ 1563687 w 1228"/>
              <a:gd name="T1" fmla="*/ 61912 h 1236"/>
              <a:gd name="T2" fmla="*/ 741362 w 1228"/>
              <a:gd name="T3" fmla="*/ 4762 h 1236"/>
              <a:gd name="T4" fmla="*/ 263525 w 1228"/>
              <a:gd name="T5" fmla="*/ 39687 h 1236"/>
              <a:gd name="T6" fmla="*/ 50800 w 1228"/>
              <a:gd name="T7" fmla="*/ 247650 h 1236"/>
              <a:gd name="T8" fmla="*/ 60325 w 1228"/>
              <a:gd name="T9" fmla="*/ 1014412 h 1236"/>
              <a:gd name="T10" fmla="*/ 412750 w 1228"/>
              <a:gd name="T11" fmla="*/ 1662113 h 1236"/>
              <a:gd name="T12" fmla="*/ 1022350 w 1228"/>
              <a:gd name="T13" fmla="*/ 1947863 h 1236"/>
              <a:gd name="T14" fmla="*/ 1327150 w 1228"/>
              <a:gd name="T15" fmla="*/ 1576387 h 1236"/>
              <a:gd name="T16" fmla="*/ 900113 w 1228"/>
              <a:gd name="T17" fmla="*/ 644525 h 1236"/>
              <a:gd name="T18" fmla="*/ 1377950 w 1228"/>
              <a:gd name="T19" fmla="*/ 590550 h 1236"/>
              <a:gd name="T20" fmla="*/ 1706563 w 1228"/>
              <a:gd name="T21" fmla="*/ 490537 h 1236"/>
              <a:gd name="T22" fmla="*/ 1925638 w 1228"/>
              <a:gd name="T23" fmla="*/ 182562 h 1236"/>
              <a:gd name="T24" fmla="*/ 1563687 w 1228"/>
              <a:gd name="T25" fmla="*/ 61912 h 12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228"/>
              <a:gd name="T40" fmla="*/ 0 h 1236"/>
              <a:gd name="T41" fmla="*/ 1228 w 1228"/>
              <a:gd name="T42" fmla="*/ 1236 h 12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228" h="1236">
                <a:moveTo>
                  <a:pt x="985" y="39"/>
                </a:moveTo>
                <a:cubicBezTo>
                  <a:pt x="860" y="21"/>
                  <a:pt x="603" y="6"/>
                  <a:pt x="467" y="3"/>
                </a:cubicBezTo>
                <a:cubicBezTo>
                  <a:pt x="330" y="1"/>
                  <a:pt x="238" y="0"/>
                  <a:pt x="166" y="25"/>
                </a:cubicBezTo>
                <a:cubicBezTo>
                  <a:pt x="93" y="51"/>
                  <a:pt x="53" y="54"/>
                  <a:pt x="32" y="156"/>
                </a:cubicBezTo>
                <a:cubicBezTo>
                  <a:pt x="11" y="258"/>
                  <a:pt x="0" y="491"/>
                  <a:pt x="38" y="639"/>
                </a:cubicBezTo>
                <a:cubicBezTo>
                  <a:pt x="76" y="787"/>
                  <a:pt x="159" y="949"/>
                  <a:pt x="260" y="1047"/>
                </a:cubicBezTo>
                <a:cubicBezTo>
                  <a:pt x="361" y="1145"/>
                  <a:pt x="548" y="1236"/>
                  <a:pt x="644" y="1227"/>
                </a:cubicBezTo>
                <a:cubicBezTo>
                  <a:pt x="740" y="1218"/>
                  <a:pt x="849" y="1130"/>
                  <a:pt x="836" y="993"/>
                </a:cubicBezTo>
                <a:cubicBezTo>
                  <a:pt x="823" y="856"/>
                  <a:pt x="562" y="509"/>
                  <a:pt x="567" y="406"/>
                </a:cubicBezTo>
                <a:cubicBezTo>
                  <a:pt x="572" y="303"/>
                  <a:pt x="784" y="388"/>
                  <a:pt x="868" y="372"/>
                </a:cubicBezTo>
                <a:cubicBezTo>
                  <a:pt x="953" y="356"/>
                  <a:pt x="1017" y="352"/>
                  <a:pt x="1075" y="309"/>
                </a:cubicBezTo>
                <a:cubicBezTo>
                  <a:pt x="1132" y="266"/>
                  <a:pt x="1228" y="160"/>
                  <a:pt x="1213" y="115"/>
                </a:cubicBezTo>
                <a:cubicBezTo>
                  <a:pt x="1198" y="69"/>
                  <a:pt x="1116" y="52"/>
                  <a:pt x="985" y="39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08721" name="Line 113"/>
          <p:cNvSpPr>
            <a:spLocks noChangeShapeType="1"/>
          </p:cNvSpPr>
          <p:nvPr/>
        </p:nvSpPr>
        <p:spPr bwMode="auto">
          <a:xfrm flipH="1">
            <a:off x="6300788" y="5300663"/>
            <a:ext cx="431800" cy="0"/>
          </a:xfrm>
          <a:prstGeom prst="line">
            <a:avLst/>
          </a:prstGeom>
          <a:noFill/>
          <a:ln w="635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8723" name="Line 115"/>
          <p:cNvSpPr>
            <a:spLocks noChangeShapeType="1"/>
          </p:cNvSpPr>
          <p:nvPr/>
        </p:nvSpPr>
        <p:spPr bwMode="auto">
          <a:xfrm flipH="1">
            <a:off x="3851275" y="5300663"/>
            <a:ext cx="504825" cy="0"/>
          </a:xfrm>
          <a:prstGeom prst="line">
            <a:avLst/>
          </a:prstGeom>
          <a:noFill/>
          <a:ln w="635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5" name="Group 116"/>
          <p:cNvGrpSpPr>
            <a:grpSpLocks/>
          </p:cNvGrpSpPr>
          <p:nvPr/>
        </p:nvGrpSpPr>
        <p:grpSpPr bwMode="auto">
          <a:xfrm>
            <a:off x="2339975" y="4508500"/>
            <a:ext cx="1655763" cy="1800225"/>
            <a:chOff x="1655" y="2061"/>
            <a:chExt cx="1604" cy="1823"/>
          </a:xfrm>
        </p:grpSpPr>
        <p:sp>
          <p:nvSpPr>
            <p:cNvPr id="25673" name="Oval 117"/>
            <p:cNvSpPr>
              <a:spLocks noChangeArrowheads="1"/>
            </p:cNvSpPr>
            <p:nvPr/>
          </p:nvSpPr>
          <p:spPr bwMode="auto">
            <a:xfrm>
              <a:off x="2154" y="3501"/>
              <a:ext cx="383" cy="38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solidFill>
                    <a:schemeClr val="bg2"/>
                  </a:solidFill>
                </a:rPr>
                <a:t>  V</a:t>
              </a:r>
              <a:r>
                <a:rPr lang="en-US" altLang="ko-KR" sz="2000" b="1" baseline="-25000">
                  <a:solidFill>
                    <a:schemeClr val="bg2"/>
                  </a:solidFill>
                </a:rPr>
                <a:t>5     </a:t>
              </a:r>
            </a:p>
          </p:txBody>
        </p:sp>
        <p:sp>
          <p:nvSpPr>
            <p:cNvPr id="25674" name="Oval 118"/>
            <p:cNvSpPr>
              <a:spLocks noChangeArrowheads="1"/>
            </p:cNvSpPr>
            <p:nvPr/>
          </p:nvSpPr>
          <p:spPr bwMode="auto">
            <a:xfrm>
              <a:off x="1655" y="2953"/>
              <a:ext cx="383" cy="38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solidFill>
                    <a:schemeClr val="bg2"/>
                  </a:solidFill>
                </a:rPr>
                <a:t> V</a:t>
              </a:r>
              <a:r>
                <a:rPr lang="en-US" altLang="ko-KR" sz="2000" b="1" baseline="-25000">
                  <a:solidFill>
                    <a:schemeClr val="bg2"/>
                  </a:solidFill>
                </a:rPr>
                <a:t>3   </a:t>
              </a:r>
            </a:p>
          </p:txBody>
        </p:sp>
        <p:sp>
          <p:nvSpPr>
            <p:cNvPr id="25675" name="Oval 119"/>
            <p:cNvSpPr>
              <a:spLocks noChangeArrowheads="1"/>
            </p:cNvSpPr>
            <p:nvPr/>
          </p:nvSpPr>
          <p:spPr bwMode="auto">
            <a:xfrm>
              <a:off x="1655" y="2089"/>
              <a:ext cx="384" cy="38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 dirty="0">
                  <a:solidFill>
                    <a:schemeClr val="bg2"/>
                  </a:solidFill>
                </a:rPr>
                <a:t>   V</a:t>
              </a:r>
              <a:r>
                <a:rPr lang="en-US" altLang="ko-KR" sz="2000" b="1" baseline="-25000" dirty="0">
                  <a:solidFill>
                    <a:schemeClr val="bg2"/>
                  </a:solidFill>
                </a:rPr>
                <a:t>1      </a:t>
              </a:r>
            </a:p>
          </p:txBody>
        </p:sp>
        <p:sp>
          <p:nvSpPr>
            <p:cNvPr id="25676" name="Oval 120"/>
            <p:cNvSpPr>
              <a:spLocks noChangeArrowheads="1"/>
            </p:cNvSpPr>
            <p:nvPr/>
          </p:nvSpPr>
          <p:spPr bwMode="auto">
            <a:xfrm>
              <a:off x="2663" y="2953"/>
              <a:ext cx="383" cy="383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solidFill>
                    <a:schemeClr val="bg2"/>
                  </a:solidFill>
                </a:rPr>
                <a:t>V</a:t>
              </a:r>
              <a:r>
                <a:rPr lang="en-US" altLang="ko-KR" sz="2000" b="1" baseline="-25000">
                  <a:solidFill>
                    <a:schemeClr val="bg2"/>
                  </a:solidFill>
                </a:rPr>
                <a:t>4  </a:t>
              </a:r>
              <a:endParaRPr lang="en-US" altLang="ko-KR" b="1" baseline="-25000">
                <a:solidFill>
                  <a:schemeClr val="bg2"/>
                </a:solidFill>
              </a:endParaRPr>
            </a:p>
          </p:txBody>
        </p:sp>
        <p:sp>
          <p:nvSpPr>
            <p:cNvPr id="25677" name="Oval 121"/>
            <p:cNvSpPr>
              <a:spLocks noChangeArrowheads="1"/>
            </p:cNvSpPr>
            <p:nvPr/>
          </p:nvSpPr>
          <p:spPr bwMode="auto">
            <a:xfrm>
              <a:off x="2663" y="2089"/>
              <a:ext cx="383" cy="38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solidFill>
                    <a:schemeClr val="bg2"/>
                  </a:solidFill>
                </a:rPr>
                <a:t>  V</a:t>
              </a:r>
              <a:r>
                <a:rPr lang="en-US" altLang="ko-KR" sz="2000" b="1" baseline="-25000">
                  <a:solidFill>
                    <a:schemeClr val="bg2"/>
                  </a:solidFill>
                </a:rPr>
                <a:t>2    </a:t>
              </a:r>
            </a:p>
          </p:txBody>
        </p:sp>
        <p:sp>
          <p:nvSpPr>
            <p:cNvPr id="25678" name="Line 122"/>
            <p:cNvSpPr>
              <a:spLocks noChangeShapeType="1"/>
            </p:cNvSpPr>
            <p:nvPr/>
          </p:nvSpPr>
          <p:spPr bwMode="auto">
            <a:xfrm>
              <a:off x="2018" y="2296"/>
              <a:ext cx="670" cy="0"/>
            </a:xfrm>
            <a:prstGeom prst="line">
              <a:avLst/>
            </a:prstGeom>
            <a:noFill/>
            <a:ln w="444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79" name="Line 123"/>
            <p:cNvSpPr>
              <a:spLocks noChangeShapeType="1"/>
            </p:cNvSpPr>
            <p:nvPr/>
          </p:nvSpPr>
          <p:spPr bwMode="auto">
            <a:xfrm>
              <a:off x="1847" y="2473"/>
              <a:ext cx="0" cy="480"/>
            </a:xfrm>
            <a:prstGeom prst="line">
              <a:avLst/>
            </a:prstGeom>
            <a:noFill/>
            <a:ln w="444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80" name="Line 124"/>
            <p:cNvSpPr>
              <a:spLocks noChangeShapeType="1"/>
            </p:cNvSpPr>
            <p:nvPr/>
          </p:nvSpPr>
          <p:spPr bwMode="auto">
            <a:xfrm flipH="1">
              <a:off x="1991" y="2425"/>
              <a:ext cx="720" cy="576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81" name="Line 125"/>
            <p:cNvSpPr>
              <a:spLocks noChangeShapeType="1"/>
            </p:cNvSpPr>
            <p:nvPr/>
          </p:nvSpPr>
          <p:spPr bwMode="auto">
            <a:xfrm>
              <a:off x="2855" y="2473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82" name="Line 126"/>
            <p:cNvSpPr>
              <a:spLocks noChangeShapeType="1"/>
            </p:cNvSpPr>
            <p:nvPr/>
          </p:nvSpPr>
          <p:spPr bwMode="auto">
            <a:xfrm>
              <a:off x="2039" y="3097"/>
              <a:ext cx="624" cy="0"/>
            </a:xfrm>
            <a:prstGeom prst="line">
              <a:avLst/>
            </a:prstGeom>
            <a:noFill/>
            <a:ln w="444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83" name="Line 127"/>
            <p:cNvSpPr>
              <a:spLocks noChangeShapeType="1"/>
            </p:cNvSpPr>
            <p:nvPr/>
          </p:nvSpPr>
          <p:spPr bwMode="auto">
            <a:xfrm flipH="1" flipV="1">
              <a:off x="1927" y="3294"/>
              <a:ext cx="344" cy="245"/>
            </a:xfrm>
            <a:prstGeom prst="line">
              <a:avLst/>
            </a:prstGeom>
            <a:noFill/>
            <a:ln w="444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84" name="Rectangle 128"/>
            <p:cNvSpPr>
              <a:spLocks noChangeArrowheads="1"/>
            </p:cNvSpPr>
            <p:nvPr/>
          </p:nvSpPr>
          <p:spPr bwMode="auto">
            <a:xfrm>
              <a:off x="2320" y="2061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accent1"/>
                  </a:solidFill>
                  <a:latin typeface="굴림" pitchFamily="50" charset="-127"/>
                </a:rPr>
                <a:t>1    </a:t>
              </a:r>
              <a:r>
                <a:rPr lang="en-US" altLang="ko-KR" sz="2000" b="1" i="0">
                  <a:solidFill>
                    <a:schemeClr val="accent1"/>
                  </a:solidFill>
                  <a:latin typeface="굴림" pitchFamily="50" charset="-127"/>
                </a:rPr>
                <a:t>  </a:t>
              </a:r>
            </a:p>
          </p:txBody>
        </p:sp>
        <p:sp>
          <p:nvSpPr>
            <p:cNvPr id="25685" name="Rectangle 129"/>
            <p:cNvSpPr>
              <a:spLocks noChangeArrowheads="1"/>
            </p:cNvSpPr>
            <p:nvPr/>
          </p:nvSpPr>
          <p:spPr bwMode="auto">
            <a:xfrm>
              <a:off x="1751" y="2617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accent1"/>
                  </a:solidFill>
                  <a:latin typeface="굴림" pitchFamily="50" charset="-127"/>
                </a:rPr>
                <a:t>3    </a:t>
              </a:r>
              <a:r>
                <a:rPr lang="en-US" altLang="ko-KR" sz="2000" b="1" i="0">
                  <a:solidFill>
                    <a:schemeClr val="accent1"/>
                  </a:solidFill>
                  <a:latin typeface="굴림" pitchFamily="50" charset="-127"/>
                </a:rPr>
                <a:t>  </a:t>
              </a:r>
            </a:p>
          </p:txBody>
        </p:sp>
        <p:sp>
          <p:nvSpPr>
            <p:cNvPr id="25686" name="Rectangle 130"/>
            <p:cNvSpPr>
              <a:spLocks noChangeArrowheads="1"/>
            </p:cNvSpPr>
            <p:nvPr/>
          </p:nvSpPr>
          <p:spPr bwMode="auto">
            <a:xfrm>
              <a:off x="1973" y="3385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accent1"/>
                  </a:solidFill>
                  <a:latin typeface="굴림" pitchFamily="50" charset="-127"/>
                </a:rPr>
                <a:t>2  </a:t>
              </a:r>
              <a:endParaRPr lang="en-US" altLang="ko-KR" sz="2000" b="1" i="0">
                <a:solidFill>
                  <a:schemeClr val="accent1"/>
                </a:solidFill>
                <a:latin typeface="굴림" pitchFamily="50" charset="-127"/>
              </a:endParaRPr>
            </a:p>
          </p:txBody>
        </p:sp>
        <p:sp>
          <p:nvSpPr>
            <p:cNvPr id="25687" name="Rectangle 131"/>
            <p:cNvSpPr>
              <a:spLocks noChangeArrowheads="1"/>
            </p:cNvSpPr>
            <p:nvPr/>
          </p:nvSpPr>
          <p:spPr bwMode="auto">
            <a:xfrm>
              <a:off x="2336" y="2931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accent1"/>
                  </a:solidFill>
                  <a:latin typeface="굴림" pitchFamily="50" charset="-127"/>
                </a:rPr>
                <a:t>4    </a:t>
              </a:r>
              <a:r>
                <a:rPr lang="en-US" altLang="ko-KR" sz="2000" b="1" i="0">
                  <a:solidFill>
                    <a:schemeClr val="accent1"/>
                  </a:solidFill>
                  <a:latin typeface="굴림" pitchFamily="50" charset="-127"/>
                </a:rPr>
                <a:t>  </a:t>
              </a:r>
            </a:p>
          </p:txBody>
        </p:sp>
        <p:sp>
          <p:nvSpPr>
            <p:cNvPr id="25688" name="Rectangle 132"/>
            <p:cNvSpPr>
              <a:spLocks noChangeArrowheads="1"/>
            </p:cNvSpPr>
            <p:nvPr/>
          </p:nvSpPr>
          <p:spPr bwMode="auto">
            <a:xfrm>
              <a:off x="2971" y="2617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 dirty="0">
                  <a:solidFill>
                    <a:schemeClr val="accent1"/>
                  </a:solidFill>
                  <a:latin typeface="굴림" pitchFamily="50" charset="-127"/>
                </a:rPr>
                <a:t>6    </a:t>
              </a:r>
              <a:r>
                <a:rPr lang="en-US" altLang="ko-KR" sz="2000" b="1" i="0" dirty="0">
                  <a:solidFill>
                    <a:schemeClr val="accent1"/>
                  </a:solidFill>
                  <a:latin typeface="굴림" pitchFamily="50" charset="-127"/>
                </a:rPr>
                <a:t>  </a:t>
              </a:r>
            </a:p>
          </p:txBody>
        </p:sp>
        <p:sp>
          <p:nvSpPr>
            <p:cNvPr id="25689" name="Rectangle 133"/>
            <p:cNvSpPr>
              <a:spLocks noChangeArrowheads="1"/>
            </p:cNvSpPr>
            <p:nvPr/>
          </p:nvSpPr>
          <p:spPr bwMode="auto">
            <a:xfrm>
              <a:off x="2245" y="2523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 dirty="0">
                  <a:solidFill>
                    <a:schemeClr val="accent1"/>
                  </a:solidFill>
                  <a:latin typeface="굴림" pitchFamily="50" charset="-127"/>
                </a:rPr>
                <a:t>3  </a:t>
              </a:r>
              <a:r>
                <a:rPr lang="en-US" altLang="ko-KR" sz="2000" b="1" i="0" dirty="0">
                  <a:solidFill>
                    <a:schemeClr val="accent1"/>
                  </a:solidFill>
                  <a:latin typeface="굴림" pitchFamily="50" charset="-127"/>
                </a:rPr>
                <a:t>  </a:t>
              </a:r>
            </a:p>
          </p:txBody>
        </p:sp>
        <p:sp>
          <p:nvSpPr>
            <p:cNvPr id="25690" name="Line 134"/>
            <p:cNvSpPr>
              <a:spLocks noChangeShapeType="1"/>
            </p:cNvSpPr>
            <p:nvPr/>
          </p:nvSpPr>
          <p:spPr bwMode="auto">
            <a:xfrm flipV="1">
              <a:off x="2426" y="3294"/>
              <a:ext cx="318" cy="227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91" name="Rectangle 135"/>
            <p:cNvSpPr>
              <a:spLocks noChangeArrowheads="1"/>
            </p:cNvSpPr>
            <p:nvPr/>
          </p:nvSpPr>
          <p:spPr bwMode="auto">
            <a:xfrm>
              <a:off x="2653" y="3385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 dirty="0">
                  <a:solidFill>
                    <a:schemeClr val="accent1"/>
                  </a:solidFill>
                  <a:latin typeface="굴림" pitchFamily="50" charset="-127"/>
                </a:rPr>
                <a:t>5    </a:t>
              </a:r>
              <a:r>
                <a:rPr lang="en-US" altLang="ko-KR" sz="2000" b="1" i="0" dirty="0">
                  <a:solidFill>
                    <a:schemeClr val="accent1"/>
                  </a:solidFill>
                  <a:latin typeface="굴림" pitchFamily="50" charset="-127"/>
                </a:rPr>
                <a:t>  </a:t>
              </a:r>
            </a:p>
          </p:txBody>
        </p:sp>
      </p:grpSp>
      <p:sp>
        <p:nvSpPr>
          <p:cNvPr id="708744" name="Freeform 136"/>
          <p:cNvSpPr>
            <a:spLocks/>
          </p:cNvSpPr>
          <p:nvPr/>
        </p:nvSpPr>
        <p:spPr bwMode="auto">
          <a:xfrm>
            <a:off x="2128838" y="4462463"/>
            <a:ext cx="1955800" cy="1990725"/>
          </a:xfrm>
          <a:custGeom>
            <a:avLst/>
            <a:gdLst>
              <a:gd name="T0" fmla="*/ 1554162 w 1232"/>
              <a:gd name="T1" fmla="*/ 84206 h 922"/>
              <a:gd name="T2" fmla="*/ 731837 w 1232"/>
              <a:gd name="T3" fmla="*/ 6477 h 922"/>
              <a:gd name="T4" fmla="*/ 254000 w 1232"/>
              <a:gd name="T5" fmla="*/ 53978 h 922"/>
              <a:gd name="T6" fmla="*/ 41275 w 1232"/>
              <a:gd name="T7" fmla="*/ 336826 h 922"/>
              <a:gd name="T8" fmla="*/ 6350 w 1232"/>
              <a:gd name="T9" fmla="*/ 453419 h 922"/>
              <a:gd name="T10" fmla="*/ 46037 w 1232"/>
              <a:gd name="T11" fmla="*/ 1509237 h 922"/>
              <a:gd name="T12" fmla="*/ 206375 w 1232"/>
              <a:gd name="T13" fmla="*/ 1910837 h 922"/>
              <a:gd name="T14" fmla="*/ 635000 w 1232"/>
              <a:gd name="T15" fmla="*/ 1988566 h 922"/>
              <a:gd name="T16" fmla="*/ 1473200 w 1232"/>
              <a:gd name="T17" fmla="*/ 1897882 h 922"/>
              <a:gd name="T18" fmla="*/ 1758950 w 1232"/>
              <a:gd name="T19" fmla="*/ 1664695 h 922"/>
              <a:gd name="T20" fmla="*/ 1797050 w 1232"/>
              <a:gd name="T21" fmla="*/ 874451 h 922"/>
              <a:gd name="T22" fmla="*/ 1916113 w 1232"/>
              <a:gd name="T23" fmla="*/ 248301 h 922"/>
              <a:gd name="T24" fmla="*/ 1554162 w 1232"/>
              <a:gd name="T25" fmla="*/ 84206 h 92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232"/>
              <a:gd name="T40" fmla="*/ 0 h 922"/>
              <a:gd name="T41" fmla="*/ 1232 w 1232"/>
              <a:gd name="T42" fmla="*/ 922 h 92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232" h="922">
                <a:moveTo>
                  <a:pt x="979" y="39"/>
                </a:moveTo>
                <a:cubicBezTo>
                  <a:pt x="854" y="21"/>
                  <a:pt x="597" y="6"/>
                  <a:pt x="461" y="3"/>
                </a:cubicBezTo>
                <a:cubicBezTo>
                  <a:pt x="324" y="1"/>
                  <a:pt x="232" y="0"/>
                  <a:pt x="160" y="25"/>
                </a:cubicBezTo>
                <a:cubicBezTo>
                  <a:pt x="87" y="51"/>
                  <a:pt x="52" y="126"/>
                  <a:pt x="26" y="156"/>
                </a:cubicBezTo>
                <a:cubicBezTo>
                  <a:pt x="0" y="187"/>
                  <a:pt x="4" y="120"/>
                  <a:pt x="4" y="210"/>
                </a:cubicBezTo>
                <a:cubicBezTo>
                  <a:pt x="4" y="300"/>
                  <a:pt x="8" y="587"/>
                  <a:pt x="29" y="699"/>
                </a:cubicBezTo>
                <a:cubicBezTo>
                  <a:pt x="50" y="811"/>
                  <a:pt x="68" y="848"/>
                  <a:pt x="130" y="885"/>
                </a:cubicBezTo>
                <a:cubicBezTo>
                  <a:pt x="192" y="922"/>
                  <a:pt x="267" y="922"/>
                  <a:pt x="400" y="921"/>
                </a:cubicBezTo>
                <a:cubicBezTo>
                  <a:pt x="533" y="920"/>
                  <a:pt x="810" y="904"/>
                  <a:pt x="928" y="879"/>
                </a:cubicBezTo>
                <a:cubicBezTo>
                  <a:pt x="1046" y="854"/>
                  <a:pt x="1074" y="850"/>
                  <a:pt x="1108" y="771"/>
                </a:cubicBezTo>
                <a:cubicBezTo>
                  <a:pt x="1142" y="692"/>
                  <a:pt x="1116" y="514"/>
                  <a:pt x="1132" y="405"/>
                </a:cubicBezTo>
                <a:cubicBezTo>
                  <a:pt x="1148" y="296"/>
                  <a:pt x="1232" y="176"/>
                  <a:pt x="1207" y="115"/>
                </a:cubicBezTo>
                <a:cubicBezTo>
                  <a:pt x="1182" y="54"/>
                  <a:pt x="1110" y="52"/>
                  <a:pt x="979" y="39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08745" name="Line 137"/>
          <p:cNvSpPr>
            <a:spLocks noChangeShapeType="1"/>
          </p:cNvSpPr>
          <p:nvPr/>
        </p:nvSpPr>
        <p:spPr bwMode="auto">
          <a:xfrm>
            <a:off x="8677275" y="3860800"/>
            <a:ext cx="0" cy="504825"/>
          </a:xfrm>
          <a:prstGeom prst="line">
            <a:avLst/>
          </a:prstGeom>
          <a:noFill/>
          <a:ln w="635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8747" name="Rectangle 139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696200" cy="5334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ko-KR" smtClean="0">
                <a:effectLst/>
              </a:rPr>
              <a:t>4.1.2 Kruskal’s Algorithm</a:t>
            </a:r>
            <a:r>
              <a:rPr lang="en-US" altLang="ko-KR" smtClean="0"/>
              <a:t> </a:t>
            </a:r>
          </a:p>
        </p:txBody>
      </p:sp>
      <p:sp>
        <p:nvSpPr>
          <p:cNvPr id="25618" name="Rectangle 140"/>
          <p:cNvSpPr>
            <a:spLocks noChangeArrowheads="1"/>
          </p:cNvSpPr>
          <p:nvPr/>
        </p:nvSpPr>
        <p:spPr bwMode="auto">
          <a:xfrm>
            <a:off x="-541338" y="2997200"/>
            <a:ext cx="2520951" cy="312085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20000"/>
              </a:spcBef>
            </a:pPr>
            <a:r>
              <a:rPr lang="en-US" altLang="ko-KR" b="1" i="0">
                <a:solidFill>
                  <a:schemeClr val="bg2"/>
                </a:solidFill>
                <a:latin typeface="굴림" pitchFamily="50" charset="-127"/>
                <a:sym typeface="Wingdings" pitchFamily="2" charset="2"/>
              </a:rPr>
              <a:t>	</a:t>
            </a: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(v</a:t>
            </a:r>
            <a:r>
              <a:rPr lang="en-US" altLang="ko-KR" i="0" baseline="-25000">
                <a:solidFill>
                  <a:schemeClr val="bg2"/>
                </a:solidFill>
                <a:sym typeface="Wingdings" pitchFamily="2" charset="2"/>
              </a:rPr>
              <a:t>1</a:t>
            </a: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,v</a:t>
            </a:r>
            <a:r>
              <a:rPr lang="en-US" altLang="ko-KR" i="0" baseline="-25000">
                <a:solidFill>
                  <a:schemeClr val="bg2"/>
                </a:solidFill>
                <a:sym typeface="Wingdings" pitchFamily="2" charset="2"/>
              </a:rPr>
              <a:t>2</a:t>
            </a: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)   1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	(v</a:t>
            </a:r>
            <a:r>
              <a:rPr lang="en-US" altLang="ko-KR" i="0" baseline="-25000">
                <a:solidFill>
                  <a:schemeClr val="bg2"/>
                </a:solidFill>
                <a:sym typeface="Wingdings" pitchFamily="2" charset="2"/>
              </a:rPr>
              <a:t>3</a:t>
            </a: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,v</a:t>
            </a:r>
            <a:r>
              <a:rPr lang="en-US" altLang="ko-KR" i="0" baseline="-25000">
                <a:solidFill>
                  <a:schemeClr val="bg2"/>
                </a:solidFill>
                <a:sym typeface="Wingdings" pitchFamily="2" charset="2"/>
              </a:rPr>
              <a:t>5</a:t>
            </a: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)   2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	(v</a:t>
            </a:r>
            <a:r>
              <a:rPr lang="en-US" altLang="ko-KR" i="0" baseline="-25000">
                <a:solidFill>
                  <a:schemeClr val="bg2"/>
                </a:solidFill>
                <a:sym typeface="Wingdings" pitchFamily="2" charset="2"/>
              </a:rPr>
              <a:t>1</a:t>
            </a: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,v</a:t>
            </a:r>
            <a:r>
              <a:rPr lang="en-US" altLang="ko-KR" i="0" baseline="-25000">
                <a:solidFill>
                  <a:schemeClr val="bg2"/>
                </a:solidFill>
                <a:sym typeface="Wingdings" pitchFamily="2" charset="2"/>
              </a:rPr>
              <a:t>3</a:t>
            </a: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)   3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	(v</a:t>
            </a:r>
            <a:r>
              <a:rPr lang="en-US" altLang="ko-KR" i="0" baseline="-25000">
                <a:solidFill>
                  <a:schemeClr val="bg2"/>
                </a:solidFill>
                <a:sym typeface="Wingdings" pitchFamily="2" charset="2"/>
              </a:rPr>
              <a:t>2</a:t>
            </a: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,v</a:t>
            </a:r>
            <a:r>
              <a:rPr lang="en-US" altLang="ko-KR" i="0" baseline="-25000">
                <a:solidFill>
                  <a:schemeClr val="bg2"/>
                </a:solidFill>
                <a:sym typeface="Wingdings" pitchFamily="2" charset="2"/>
              </a:rPr>
              <a:t>3</a:t>
            </a: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)   3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	(v</a:t>
            </a:r>
            <a:r>
              <a:rPr lang="en-US" altLang="ko-KR" i="0" baseline="-25000">
                <a:solidFill>
                  <a:schemeClr val="bg2"/>
                </a:solidFill>
                <a:sym typeface="Wingdings" pitchFamily="2" charset="2"/>
              </a:rPr>
              <a:t>3</a:t>
            </a: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,v</a:t>
            </a:r>
            <a:r>
              <a:rPr lang="en-US" altLang="ko-KR" i="0" baseline="-25000">
                <a:solidFill>
                  <a:schemeClr val="bg2"/>
                </a:solidFill>
                <a:sym typeface="Wingdings" pitchFamily="2" charset="2"/>
              </a:rPr>
              <a:t>4</a:t>
            </a: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)   4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	(v</a:t>
            </a:r>
            <a:r>
              <a:rPr lang="en-US" altLang="ko-KR" i="0" baseline="-25000">
                <a:solidFill>
                  <a:schemeClr val="bg2"/>
                </a:solidFill>
                <a:sym typeface="Wingdings" pitchFamily="2" charset="2"/>
              </a:rPr>
              <a:t>4</a:t>
            </a: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,v</a:t>
            </a:r>
            <a:r>
              <a:rPr lang="en-US" altLang="ko-KR" i="0" baseline="-25000">
                <a:solidFill>
                  <a:schemeClr val="bg2"/>
                </a:solidFill>
                <a:sym typeface="Wingdings" pitchFamily="2" charset="2"/>
              </a:rPr>
              <a:t>5</a:t>
            </a: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)   5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	(v</a:t>
            </a:r>
            <a:r>
              <a:rPr lang="en-US" altLang="ko-KR" i="0" baseline="-25000">
                <a:solidFill>
                  <a:schemeClr val="bg2"/>
                </a:solidFill>
                <a:sym typeface="Wingdings" pitchFamily="2" charset="2"/>
              </a:rPr>
              <a:t>2</a:t>
            </a: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,v</a:t>
            </a:r>
            <a:r>
              <a:rPr lang="en-US" altLang="ko-KR" i="0" baseline="-25000">
                <a:solidFill>
                  <a:schemeClr val="bg2"/>
                </a:solidFill>
                <a:sym typeface="Wingdings" pitchFamily="2" charset="2"/>
              </a:rPr>
              <a:t>4</a:t>
            </a: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)   6</a:t>
            </a:r>
          </a:p>
        </p:txBody>
      </p:sp>
      <p:sp>
        <p:nvSpPr>
          <p:cNvPr id="25619" name="Rectangle 141"/>
          <p:cNvSpPr>
            <a:spLocks noChangeArrowheads="1"/>
          </p:cNvSpPr>
          <p:nvPr/>
        </p:nvSpPr>
        <p:spPr bwMode="auto">
          <a:xfrm>
            <a:off x="147638" y="2611438"/>
            <a:ext cx="1903412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20000"/>
              </a:spcBef>
            </a:pPr>
            <a:r>
              <a:rPr lang="en-US" altLang="ko-KR" b="1" i="0" dirty="0">
                <a:solidFill>
                  <a:schemeClr val="bg2"/>
                </a:solidFill>
                <a:sym typeface="Wingdings" pitchFamily="2" charset="2"/>
              </a:rPr>
              <a:t>Sorted Edges</a:t>
            </a:r>
          </a:p>
        </p:txBody>
      </p:sp>
      <p:sp>
        <p:nvSpPr>
          <p:cNvPr id="708750" name="Freeform 142"/>
          <p:cNvSpPr>
            <a:spLocks/>
          </p:cNvSpPr>
          <p:nvPr/>
        </p:nvSpPr>
        <p:spPr bwMode="auto">
          <a:xfrm>
            <a:off x="3348038" y="2492375"/>
            <a:ext cx="503237" cy="576263"/>
          </a:xfrm>
          <a:custGeom>
            <a:avLst/>
            <a:gdLst>
              <a:gd name="T0" fmla="*/ 403125 w 1317"/>
              <a:gd name="T1" fmla="*/ 55068 h 1329"/>
              <a:gd name="T2" fmla="*/ 190290 w 1317"/>
              <a:gd name="T3" fmla="*/ 4770 h 1329"/>
              <a:gd name="T4" fmla="*/ 66487 w 1317"/>
              <a:gd name="T5" fmla="*/ 35989 h 1329"/>
              <a:gd name="T6" fmla="*/ 11463 w 1317"/>
              <a:gd name="T7" fmla="*/ 220706 h 1329"/>
              <a:gd name="T8" fmla="*/ 2293 w 1317"/>
              <a:gd name="T9" fmla="*/ 296153 h 1329"/>
              <a:gd name="T10" fmla="*/ 2293 w 1317"/>
              <a:gd name="T11" fmla="*/ 366397 h 1329"/>
              <a:gd name="T12" fmla="*/ 16049 w 1317"/>
              <a:gd name="T13" fmla="*/ 447048 h 1329"/>
              <a:gd name="T14" fmla="*/ 84828 w 1317"/>
              <a:gd name="T15" fmla="*/ 509488 h 1329"/>
              <a:gd name="T16" fmla="*/ 231558 w 1317"/>
              <a:gd name="T17" fmla="*/ 573661 h 1329"/>
              <a:gd name="T18" fmla="*/ 355361 w 1317"/>
              <a:gd name="T19" fmla="*/ 525097 h 1329"/>
              <a:gd name="T20" fmla="*/ 440189 w 1317"/>
              <a:gd name="T21" fmla="*/ 436642 h 1329"/>
              <a:gd name="T22" fmla="*/ 497123 w 1317"/>
              <a:gd name="T23" fmla="*/ 161735 h 1329"/>
              <a:gd name="T24" fmla="*/ 403125 w 1317"/>
              <a:gd name="T25" fmla="*/ 55068 h 132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17"/>
              <a:gd name="T40" fmla="*/ 0 h 1329"/>
              <a:gd name="T41" fmla="*/ 1317 w 1317"/>
              <a:gd name="T42" fmla="*/ 1329 h 132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17" h="1329">
                <a:moveTo>
                  <a:pt x="1055" y="127"/>
                </a:moveTo>
                <a:cubicBezTo>
                  <a:pt x="921" y="67"/>
                  <a:pt x="645" y="18"/>
                  <a:pt x="498" y="11"/>
                </a:cubicBezTo>
                <a:cubicBezTo>
                  <a:pt x="351" y="4"/>
                  <a:pt x="252" y="0"/>
                  <a:pt x="174" y="83"/>
                </a:cubicBezTo>
                <a:cubicBezTo>
                  <a:pt x="96" y="166"/>
                  <a:pt x="58" y="409"/>
                  <a:pt x="30" y="509"/>
                </a:cubicBezTo>
                <a:cubicBezTo>
                  <a:pt x="2" y="609"/>
                  <a:pt x="10" y="627"/>
                  <a:pt x="6" y="683"/>
                </a:cubicBezTo>
                <a:cubicBezTo>
                  <a:pt x="2" y="739"/>
                  <a:pt x="0" y="787"/>
                  <a:pt x="6" y="845"/>
                </a:cubicBezTo>
                <a:cubicBezTo>
                  <a:pt x="12" y="903"/>
                  <a:pt x="6" y="976"/>
                  <a:pt x="42" y="1031"/>
                </a:cubicBezTo>
                <a:cubicBezTo>
                  <a:pt x="78" y="1086"/>
                  <a:pt x="128" y="1126"/>
                  <a:pt x="222" y="1175"/>
                </a:cubicBezTo>
                <a:cubicBezTo>
                  <a:pt x="316" y="1224"/>
                  <a:pt x="488" y="1317"/>
                  <a:pt x="606" y="1323"/>
                </a:cubicBezTo>
                <a:cubicBezTo>
                  <a:pt x="724" y="1329"/>
                  <a:pt x="839" y="1264"/>
                  <a:pt x="930" y="1211"/>
                </a:cubicBezTo>
                <a:cubicBezTo>
                  <a:pt x="1021" y="1158"/>
                  <a:pt x="1090" y="1147"/>
                  <a:pt x="1152" y="1007"/>
                </a:cubicBezTo>
                <a:cubicBezTo>
                  <a:pt x="1214" y="867"/>
                  <a:pt x="1317" y="520"/>
                  <a:pt x="1301" y="373"/>
                </a:cubicBezTo>
                <a:cubicBezTo>
                  <a:pt x="1285" y="226"/>
                  <a:pt x="1197" y="170"/>
                  <a:pt x="1055" y="127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08751" name="Freeform 143"/>
          <p:cNvSpPr>
            <a:spLocks/>
          </p:cNvSpPr>
          <p:nvPr/>
        </p:nvSpPr>
        <p:spPr bwMode="auto">
          <a:xfrm>
            <a:off x="2268538" y="3357563"/>
            <a:ext cx="501650" cy="574675"/>
          </a:xfrm>
          <a:custGeom>
            <a:avLst/>
            <a:gdLst>
              <a:gd name="T0" fmla="*/ 401853 w 1317"/>
              <a:gd name="T1" fmla="*/ 54916 h 1329"/>
              <a:gd name="T2" fmla="*/ 189690 w 1317"/>
              <a:gd name="T3" fmla="*/ 4757 h 1329"/>
              <a:gd name="T4" fmla="*/ 66277 w 1317"/>
              <a:gd name="T5" fmla="*/ 35890 h 1329"/>
              <a:gd name="T6" fmla="*/ 11427 w 1317"/>
              <a:gd name="T7" fmla="*/ 220097 h 1329"/>
              <a:gd name="T8" fmla="*/ 2285 w 1317"/>
              <a:gd name="T9" fmla="*/ 295337 h 1329"/>
              <a:gd name="T10" fmla="*/ 2285 w 1317"/>
              <a:gd name="T11" fmla="*/ 365388 h 1329"/>
              <a:gd name="T12" fmla="*/ 15998 w 1317"/>
              <a:gd name="T13" fmla="*/ 445816 h 1329"/>
              <a:gd name="T14" fmla="*/ 84561 w 1317"/>
              <a:gd name="T15" fmla="*/ 508084 h 1329"/>
              <a:gd name="T16" fmla="*/ 230828 w 1317"/>
              <a:gd name="T17" fmla="*/ 572081 h 1329"/>
              <a:gd name="T18" fmla="*/ 354240 w 1317"/>
              <a:gd name="T19" fmla="*/ 523650 h 1329"/>
              <a:gd name="T20" fmla="*/ 438801 w 1317"/>
              <a:gd name="T21" fmla="*/ 435438 h 1329"/>
              <a:gd name="T22" fmla="*/ 495556 w 1317"/>
              <a:gd name="T23" fmla="*/ 161290 h 1329"/>
              <a:gd name="T24" fmla="*/ 401853 w 1317"/>
              <a:gd name="T25" fmla="*/ 54916 h 132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17"/>
              <a:gd name="T40" fmla="*/ 0 h 1329"/>
              <a:gd name="T41" fmla="*/ 1317 w 1317"/>
              <a:gd name="T42" fmla="*/ 1329 h 132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17" h="1329">
                <a:moveTo>
                  <a:pt x="1055" y="127"/>
                </a:moveTo>
                <a:cubicBezTo>
                  <a:pt x="921" y="67"/>
                  <a:pt x="645" y="18"/>
                  <a:pt x="498" y="11"/>
                </a:cubicBezTo>
                <a:cubicBezTo>
                  <a:pt x="351" y="4"/>
                  <a:pt x="252" y="0"/>
                  <a:pt x="174" y="83"/>
                </a:cubicBezTo>
                <a:cubicBezTo>
                  <a:pt x="96" y="166"/>
                  <a:pt x="58" y="409"/>
                  <a:pt x="30" y="509"/>
                </a:cubicBezTo>
                <a:cubicBezTo>
                  <a:pt x="2" y="609"/>
                  <a:pt x="10" y="627"/>
                  <a:pt x="6" y="683"/>
                </a:cubicBezTo>
                <a:cubicBezTo>
                  <a:pt x="2" y="739"/>
                  <a:pt x="0" y="787"/>
                  <a:pt x="6" y="845"/>
                </a:cubicBezTo>
                <a:cubicBezTo>
                  <a:pt x="12" y="903"/>
                  <a:pt x="6" y="976"/>
                  <a:pt x="42" y="1031"/>
                </a:cubicBezTo>
                <a:cubicBezTo>
                  <a:pt x="78" y="1086"/>
                  <a:pt x="128" y="1126"/>
                  <a:pt x="222" y="1175"/>
                </a:cubicBezTo>
                <a:cubicBezTo>
                  <a:pt x="316" y="1224"/>
                  <a:pt x="488" y="1317"/>
                  <a:pt x="606" y="1323"/>
                </a:cubicBezTo>
                <a:cubicBezTo>
                  <a:pt x="724" y="1329"/>
                  <a:pt x="839" y="1264"/>
                  <a:pt x="930" y="1211"/>
                </a:cubicBezTo>
                <a:cubicBezTo>
                  <a:pt x="1021" y="1158"/>
                  <a:pt x="1090" y="1147"/>
                  <a:pt x="1152" y="1007"/>
                </a:cubicBezTo>
                <a:cubicBezTo>
                  <a:pt x="1214" y="867"/>
                  <a:pt x="1317" y="520"/>
                  <a:pt x="1301" y="373"/>
                </a:cubicBezTo>
                <a:cubicBezTo>
                  <a:pt x="1285" y="226"/>
                  <a:pt x="1197" y="170"/>
                  <a:pt x="1055" y="127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08752" name="Freeform 144"/>
          <p:cNvSpPr>
            <a:spLocks/>
          </p:cNvSpPr>
          <p:nvPr/>
        </p:nvSpPr>
        <p:spPr bwMode="auto">
          <a:xfrm>
            <a:off x="3348038" y="3357563"/>
            <a:ext cx="503237" cy="576262"/>
          </a:xfrm>
          <a:custGeom>
            <a:avLst/>
            <a:gdLst>
              <a:gd name="T0" fmla="*/ 403125 w 1317"/>
              <a:gd name="T1" fmla="*/ 55068 h 1329"/>
              <a:gd name="T2" fmla="*/ 190290 w 1317"/>
              <a:gd name="T3" fmla="*/ 4770 h 1329"/>
              <a:gd name="T4" fmla="*/ 66487 w 1317"/>
              <a:gd name="T5" fmla="*/ 35989 h 1329"/>
              <a:gd name="T6" fmla="*/ 11463 w 1317"/>
              <a:gd name="T7" fmla="*/ 220705 h 1329"/>
              <a:gd name="T8" fmla="*/ 2293 w 1317"/>
              <a:gd name="T9" fmla="*/ 296153 h 1329"/>
              <a:gd name="T10" fmla="*/ 2293 w 1317"/>
              <a:gd name="T11" fmla="*/ 366397 h 1329"/>
              <a:gd name="T12" fmla="*/ 16049 w 1317"/>
              <a:gd name="T13" fmla="*/ 447048 h 1329"/>
              <a:gd name="T14" fmla="*/ 84828 w 1317"/>
              <a:gd name="T15" fmla="*/ 509487 h 1329"/>
              <a:gd name="T16" fmla="*/ 231558 w 1317"/>
              <a:gd name="T17" fmla="*/ 573660 h 1329"/>
              <a:gd name="T18" fmla="*/ 355361 w 1317"/>
              <a:gd name="T19" fmla="*/ 525097 h 1329"/>
              <a:gd name="T20" fmla="*/ 440189 w 1317"/>
              <a:gd name="T21" fmla="*/ 436641 h 1329"/>
              <a:gd name="T22" fmla="*/ 497123 w 1317"/>
              <a:gd name="T23" fmla="*/ 161735 h 1329"/>
              <a:gd name="T24" fmla="*/ 403125 w 1317"/>
              <a:gd name="T25" fmla="*/ 55068 h 132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17"/>
              <a:gd name="T40" fmla="*/ 0 h 1329"/>
              <a:gd name="T41" fmla="*/ 1317 w 1317"/>
              <a:gd name="T42" fmla="*/ 1329 h 132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17" h="1329">
                <a:moveTo>
                  <a:pt x="1055" y="127"/>
                </a:moveTo>
                <a:cubicBezTo>
                  <a:pt x="921" y="67"/>
                  <a:pt x="645" y="18"/>
                  <a:pt x="498" y="11"/>
                </a:cubicBezTo>
                <a:cubicBezTo>
                  <a:pt x="351" y="4"/>
                  <a:pt x="252" y="0"/>
                  <a:pt x="174" y="83"/>
                </a:cubicBezTo>
                <a:cubicBezTo>
                  <a:pt x="96" y="166"/>
                  <a:pt x="58" y="409"/>
                  <a:pt x="30" y="509"/>
                </a:cubicBezTo>
                <a:cubicBezTo>
                  <a:pt x="2" y="609"/>
                  <a:pt x="10" y="627"/>
                  <a:pt x="6" y="683"/>
                </a:cubicBezTo>
                <a:cubicBezTo>
                  <a:pt x="2" y="739"/>
                  <a:pt x="0" y="787"/>
                  <a:pt x="6" y="845"/>
                </a:cubicBezTo>
                <a:cubicBezTo>
                  <a:pt x="12" y="903"/>
                  <a:pt x="6" y="976"/>
                  <a:pt x="42" y="1031"/>
                </a:cubicBezTo>
                <a:cubicBezTo>
                  <a:pt x="78" y="1086"/>
                  <a:pt x="128" y="1126"/>
                  <a:pt x="222" y="1175"/>
                </a:cubicBezTo>
                <a:cubicBezTo>
                  <a:pt x="316" y="1224"/>
                  <a:pt x="488" y="1317"/>
                  <a:pt x="606" y="1323"/>
                </a:cubicBezTo>
                <a:cubicBezTo>
                  <a:pt x="724" y="1329"/>
                  <a:pt x="839" y="1264"/>
                  <a:pt x="930" y="1211"/>
                </a:cubicBezTo>
                <a:cubicBezTo>
                  <a:pt x="1021" y="1158"/>
                  <a:pt x="1090" y="1147"/>
                  <a:pt x="1152" y="1007"/>
                </a:cubicBezTo>
                <a:cubicBezTo>
                  <a:pt x="1214" y="867"/>
                  <a:pt x="1317" y="520"/>
                  <a:pt x="1301" y="373"/>
                </a:cubicBezTo>
                <a:cubicBezTo>
                  <a:pt x="1285" y="226"/>
                  <a:pt x="1197" y="170"/>
                  <a:pt x="1055" y="127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08753" name="Freeform 145"/>
          <p:cNvSpPr>
            <a:spLocks/>
          </p:cNvSpPr>
          <p:nvPr/>
        </p:nvSpPr>
        <p:spPr bwMode="auto">
          <a:xfrm>
            <a:off x="2771775" y="3933825"/>
            <a:ext cx="504825" cy="503238"/>
          </a:xfrm>
          <a:custGeom>
            <a:avLst/>
            <a:gdLst>
              <a:gd name="T0" fmla="*/ 404397 w 1317"/>
              <a:gd name="T1" fmla="*/ 48090 h 1329"/>
              <a:gd name="T2" fmla="*/ 190891 w 1317"/>
              <a:gd name="T3" fmla="*/ 4165 h 1329"/>
              <a:gd name="T4" fmla="*/ 66697 w 1317"/>
              <a:gd name="T5" fmla="*/ 31429 h 1329"/>
              <a:gd name="T6" fmla="*/ 11499 w 1317"/>
              <a:gd name="T7" fmla="*/ 192737 h 1329"/>
              <a:gd name="T8" fmla="*/ 2300 w 1317"/>
              <a:gd name="T9" fmla="*/ 258624 h 1329"/>
              <a:gd name="T10" fmla="*/ 2300 w 1317"/>
              <a:gd name="T11" fmla="*/ 319967 h 1329"/>
              <a:gd name="T12" fmla="*/ 16099 w 1317"/>
              <a:gd name="T13" fmla="*/ 390398 h 1329"/>
              <a:gd name="T14" fmla="*/ 85096 w 1317"/>
              <a:gd name="T15" fmla="*/ 444925 h 1329"/>
              <a:gd name="T16" fmla="*/ 232289 w 1317"/>
              <a:gd name="T17" fmla="*/ 500966 h 1329"/>
              <a:gd name="T18" fmla="*/ 356482 w 1317"/>
              <a:gd name="T19" fmla="*/ 458556 h 1329"/>
              <a:gd name="T20" fmla="*/ 441578 w 1317"/>
              <a:gd name="T21" fmla="*/ 381310 h 1329"/>
              <a:gd name="T22" fmla="*/ 498692 w 1317"/>
              <a:gd name="T23" fmla="*/ 141240 h 1329"/>
              <a:gd name="T24" fmla="*/ 404397 w 1317"/>
              <a:gd name="T25" fmla="*/ 48090 h 132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17"/>
              <a:gd name="T40" fmla="*/ 0 h 1329"/>
              <a:gd name="T41" fmla="*/ 1317 w 1317"/>
              <a:gd name="T42" fmla="*/ 1329 h 132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17" h="1329">
                <a:moveTo>
                  <a:pt x="1055" y="127"/>
                </a:moveTo>
                <a:cubicBezTo>
                  <a:pt x="921" y="67"/>
                  <a:pt x="645" y="18"/>
                  <a:pt x="498" y="11"/>
                </a:cubicBezTo>
                <a:cubicBezTo>
                  <a:pt x="351" y="4"/>
                  <a:pt x="252" y="0"/>
                  <a:pt x="174" y="83"/>
                </a:cubicBezTo>
                <a:cubicBezTo>
                  <a:pt x="96" y="166"/>
                  <a:pt x="58" y="409"/>
                  <a:pt x="30" y="509"/>
                </a:cubicBezTo>
                <a:cubicBezTo>
                  <a:pt x="2" y="609"/>
                  <a:pt x="10" y="627"/>
                  <a:pt x="6" y="683"/>
                </a:cubicBezTo>
                <a:cubicBezTo>
                  <a:pt x="2" y="739"/>
                  <a:pt x="0" y="787"/>
                  <a:pt x="6" y="845"/>
                </a:cubicBezTo>
                <a:cubicBezTo>
                  <a:pt x="12" y="903"/>
                  <a:pt x="6" y="976"/>
                  <a:pt x="42" y="1031"/>
                </a:cubicBezTo>
                <a:cubicBezTo>
                  <a:pt x="78" y="1086"/>
                  <a:pt x="128" y="1126"/>
                  <a:pt x="222" y="1175"/>
                </a:cubicBezTo>
                <a:cubicBezTo>
                  <a:pt x="316" y="1224"/>
                  <a:pt x="488" y="1317"/>
                  <a:pt x="606" y="1323"/>
                </a:cubicBezTo>
                <a:cubicBezTo>
                  <a:pt x="724" y="1329"/>
                  <a:pt x="839" y="1264"/>
                  <a:pt x="930" y="1211"/>
                </a:cubicBezTo>
                <a:cubicBezTo>
                  <a:pt x="1021" y="1158"/>
                  <a:pt x="1090" y="1147"/>
                  <a:pt x="1152" y="1007"/>
                </a:cubicBezTo>
                <a:cubicBezTo>
                  <a:pt x="1214" y="867"/>
                  <a:pt x="1317" y="520"/>
                  <a:pt x="1301" y="373"/>
                </a:cubicBezTo>
                <a:cubicBezTo>
                  <a:pt x="1285" y="226"/>
                  <a:pt x="1197" y="170"/>
                  <a:pt x="1055" y="127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08754" name="Freeform 146"/>
          <p:cNvSpPr>
            <a:spLocks/>
          </p:cNvSpPr>
          <p:nvPr/>
        </p:nvSpPr>
        <p:spPr bwMode="auto">
          <a:xfrm>
            <a:off x="4572000" y="3357563"/>
            <a:ext cx="501650" cy="574675"/>
          </a:xfrm>
          <a:custGeom>
            <a:avLst/>
            <a:gdLst>
              <a:gd name="T0" fmla="*/ 401853 w 1317"/>
              <a:gd name="T1" fmla="*/ 54916 h 1329"/>
              <a:gd name="T2" fmla="*/ 189690 w 1317"/>
              <a:gd name="T3" fmla="*/ 4757 h 1329"/>
              <a:gd name="T4" fmla="*/ 66277 w 1317"/>
              <a:gd name="T5" fmla="*/ 35890 h 1329"/>
              <a:gd name="T6" fmla="*/ 11427 w 1317"/>
              <a:gd name="T7" fmla="*/ 220097 h 1329"/>
              <a:gd name="T8" fmla="*/ 2285 w 1317"/>
              <a:gd name="T9" fmla="*/ 295337 h 1329"/>
              <a:gd name="T10" fmla="*/ 2285 w 1317"/>
              <a:gd name="T11" fmla="*/ 365388 h 1329"/>
              <a:gd name="T12" fmla="*/ 15998 w 1317"/>
              <a:gd name="T13" fmla="*/ 445816 h 1329"/>
              <a:gd name="T14" fmla="*/ 84561 w 1317"/>
              <a:gd name="T15" fmla="*/ 508084 h 1329"/>
              <a:gd name="T16" fmla="*/ 230828 w 1317"/>
              <a:gd name="T17" fmla="*/ 572081 h 1329"/>
              <a:gd name="T18" fmla="*/ 354240 w 1317"/>
              <a:gd name="T19" fmla="*/ 523650 h 1329"/>
              <a:gd name="T20" fmla="*/ 438801 w 1317"/>
              <a:gd name="T21" fmla="*/ 435438 h 1329"/>
              <a:gd name="T22" fmla="*/ 495556 w 1317"/>
              <a:gd name="T23" fmla="*/ 161290 h 1329"/>
              <a:gd name="T24" fmla="*/ 401853 w 1317"/>
              <a:gd name="T25" fmla="*/ 54916 h 132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17"/>
              <a:gd name="T40" fmla="*/ 0 h 1329"/>
              <a:gd name="T41" fmla="*/ 1317 w 1317"/>
              <a:gd name="T42" fmla="*/ 1329 h 132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17" h="1329">
                <a:moveTo>
                  <a:pt x="1055" y="127"/>
                </a:moveTo>
                <a:cubicBezTo>
                  <a:pt x="921" y="67"/>
                  <a:pt x="645" y="18"/>
                  <a:pt x="498" y="11"/>
                </a:cubicBezTo>
                <a:cubicBezTo>
                  <a:pt x="351" y="4"/>
                  <a:pt x="252" y="0"/>
                  <a:pt x="174" y="83"/>
                </a:cubicBezTo>
                <a:cubicBezTo>
                  <a:pt x="96" y="166"/>
                  <a:pt x="58" y="409"/>
                  <a:pt x="30" y="509"/>
                </a:cubicBezTo>
                <a:cubicBezTo>
                  <a:pt x="2" y="609"/>
                  <a:pt x="10" y="627"/>
                  <a:pt x="6" y="683"/>
                </a:cubicBezTo>
                <a:cubicBezTo>
                  <a:pt x="2" y="739"/>
                  <a:pt x="0" y="787"/>
                  <a:pt x="6" y="845"/>
                </a:cubicBezTo>
                <a:cubicBezTo>
                  <a:pt x="12" y="903"/>
                  <a:pt x="6" y="976"/>
                  <a:pt x="42" y="1031"/>
                </a:cubicBezTo>
                <a:cubicBezTo>
                  <a:pt x="78" y="1086"/>
                  <a:pt x="128" y="1126"/>
                  <a:pt x="222" y="1175"/>
                </a:cubicBezTo>
                <a:cubicBezTo>
                  <a:pt x="316" y="1224"/>
                  <a:pt x="488" y="1317"/>
                  <a:pt x="606" y="1323"/>
                </a:cubicBezTo>
                <a:cubicBezTo>
                  <a:pt x="724" y="1329"/>
                  <a:pt x="839" y="1264"/>
                  <a:pt x="930" y="1211"/>
                </a:cubicBezTo>
                <a:cubicBezTo>
                  <a:pt x="1021" y="1158"/>
                  <a:pt x="1090" y="1147"/>
                  <a:pt x="1152" y="1007"/>
                </a:cubicBezTo>
                <a:cubicBezTo>
                  <a:pt x="1214" y="867"/>
                  <a:pt x="1317" y="520"/>
                  <a:pt x="1301" y="373"/>
                </a:cubicBezTo>
                <a:cubicBezTo>
                  <a:pt x="1285" y="226"/>
                  <a:pt x="1197" y="170"/>
                  <a:pt x="1055" y="127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08755" name="Freeform 147"/>
          <p:cNvSpPr>
            <a:spLocks/>
          </p:cNvSpPr>
          <p:nvPr/>
        </p:nvSpPr>
        <p:spPr bwMode="auto">
          <a:xfrm>
            <a:off x="5651500" y="3357563"/>
            <a:ext cx="503238" cy="576262"/>
          </a:xfrm>
          <a:custGeom>
            <a:avLst/>
            <a:gdLst>
              <a:gd name="T0" fmla="*/ 403125 w 1317"/>
              <a:gd name="T1" fmla="*/ 55068 h 1329"/>
              <a:gd name="T2" fmla="*/ 190290 w 1317"/>
              <a:gd name="T3" fmla="*/ 4770 h 1329"/>
              <a:gd name="T4" fmla="*/ 66487 w 1317"/>
              <a:gd name="T5" fmla="*/ 35989 h 1329"/>
              <a:gd name="T6" fmla="*/ 11463 w 1317"/>
              <a:gd name="T7" fmla="*/ 220705 h 1329"/>
              <a:gd name="T8" fmla="*/ 2293 w 1317"/>
              <a:gd name="T9" fmla="*/ 296153 h 1329"/>
              <a:gd name="T10" fmla="*/ 2293 w 1317"/>
              <a:gd name="T11" fmla="*/ 366397 h 1329"/>
              <a:gd name="T12" fmla="*/ 16049 w 1317"/>
              <a:gd name="T13" fmla="*/ 447048 h 1329"/>
              <a:gd name="T14" fmla="*/ 84828 w 1317"/>
              <a:gd name="T15" fmla="*/ 509487 h 1329"/>
              <a:gd name="T16" fmla="*/ 231558 w 1317"/>
              <a:gd name="T17" fmla="*/ 573660 h 1329"/>
              <a:gd name="T18" fmla="*/ 355362 w 1317"/>
              <a:gd name="T19" fmla="*/ 525097 h 1329"/>
              <a:gd name="T20" fmla="*/ 440190 w 1317"/>
              <a:gd name="T21" fmla="*/ 436641 h 1329"/>
              <a:gd name="T22" fmla="*/ 497124 w 1317"/>
              <a:gd name="T23" fmla="*/ 161735 h 1329"/>
              <a:gd name="T24" fmla="*/ 403125 w 1317"/>
              <a:gd name="T25" fmla="*/ 55068 h 132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17"/>
              <a:gd name="T40" fmla="*/ 0 h 1329"/>
              <a:gd name="T41" fmla="*/ 1317 w 1317"/>
              <a:gd name="T42" fmla="*/ 1329 h 132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17" h="1329">
                <a:moveTo>
                  <a:pt x="1055" y="127"/>
                </a:moveTo>
                <a:cubicBezTo>
                  <a:pt x="921" y="67"/>
                  <a:pt x="645" y="18"/>
                  <a:pt x="498" y="11"/>
                </a:cubicBezTo>
                <a:cubicBezTo>
                  <a:pt x="351" y="4"/>
                  <a:pt x="252" y="0"/>
                  <a:pt x="174" y="83"/>
                </a:cubicBezTo>
                <a:cubicBezTo>
                  <a:pt x="96" y="166"/>
                  <a:pt x="58" y="409"/>
                  <a:pt x="30" y="509"/>
                </a:cubicBezTo>
                <a:cubicBezTo>
                  <a:pt x="2" y="609"/>
                  <a:pt x="10" y="627"/>
                  <a:pt x="6" y="683"/>
                </a:cubicBezTo>
                <a:cubicBezTo>
                  <a:pt x="2" y="739"/>
                  <a:pt x="0" y="787"/>
                  <a:pt x="6" y="845"/>
                </a:cubicBezTo>
                <a:cubicBezTo>
                  <a:pt x="12" y="903"/>
                  <a:pt x="6" y="976"/>
                  <a:pt x="42" y="1031"/>
                </a:cubicBezTo>
                <a:cubicBezTo>
                  <a:pt x="78" y="1086"/>
                  <a:pt x="128" y="1126"/>
                  <a:pt x="222" y="1175"/>
                </a:cubicBezTo>
                <a:cubicBezTo>
                  <a:pt x="316" y="1224"/>
                  <a:pt x="488" y="1317"/>
                  <a:pt x="606" y="1323"/>
                </a:cubicBezTo>
                <a:cubicBezTo>
                  <a:pt x="724" y="1329"/>
                  <a:pt x="839" y="1264"/>
                  <a:pt x="930" y="1211"/>
                </a:cubicBezTo>
                <a:cubicBezTo>
                  <a:pt x="1021" y="1158"/>
                  <a:pt x="1090" y="1147"/>
                  <a:pt x="1152" y="1007"/>
                </a:cubicBezTo>
                <a:cubicBezTo>
                  <a:pt x="1214" y="867"/>
                  <a:pt x="1317" y="520"/>
                  <a:pt x="1301" y="373"/>
                </a:cubicBezTo>
                <a:cubicBezTo>
                  <a:pt x="1285" y="226"/>
                  <a:pt x="1197" y="170"/>
                  <a:pt x="1055" y="127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08756" name="Freeform 148"/>
          <p:cNvSpPr>
            <a:spLocks/>
          </p:cNvSpPr>
          <p:nvPr/>
        </p:nvSpPr>
        <p:spPr bwMode="auto">
          <a:xfrm>
            <a:off x="5075238" y="3933825"/>
            <a:ext cx="504825" cy="503238"/>
          </a:xfrm>
          <a:custGeom>
            <a:avLst/>
            <a:gdLst>
              <a:gd name="T0" fmla="*/ 404397 w 1317"/>
              <a:gd name="T1" fmla="*/ 48090 h 1329"/>
              <a:gd name="T2" fmla="*/ 190891 w 1317"/>
              <a:gd name="T3" fmla="*/ 4165 h 1329"/>
              <a:gd name="T4" fmla="*/ 66697 w 1317"/>
              <a:gd name="T5" fmla="*/ 31429 h 1329"/>
              <a:gd name="T6" fmla="*/ 11499 w 1317"/>
              <a:gd name="T7" fmla="*/ 192737 h 1329"/>
              <a:gd name="T8" fmla="*/ 2300 w 1317"/>
              <a:gd name="T9" fmla="*/ 258624 h 1329"/>
              <a:gd name="T10" fmla="*/ 2300 w 1317"/>
              <a:gd name="T11" fmla="*/ 319967 h 1329"/>
              <a:gd name="T12" fmla="*/ 16099 w 1317"/>
              <a:gd name="T13" fmla="*/ 390398 h 1329"/>
              <a:gd name="T14" fmla="*/ 85096 w 1317"/>
              <a:gd name="T15" fmla="*/ 444925 h 1329"/>
              <a:gd name="T16" fmla="*/ 232289 w 1317"/>
              <a:gd name="T17" fmla="*/ 500966 h 1329"/>
              <a:gd name="T18" fmla="*/ 356482 w 1317"/>
              <a:gd name="T19" fmla="*/ 458556 h 1329"/>
              <a:gd name="T20" fmla="*/ 441578 w 1317"/>
              <a:gd name="T21" fmla="*/ 381310 h 1329"/>
              <a:gd name="T22" fmla="*/ 498692 w 1317"/>
              <a:gd name="T23" fmla="*/ 141240 h 1329"/>
              <a:gd name="T24" fmla="*/ 404397 w 1317"/>
              <a:gd name="T25" fmla="*/ 48090 h 132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17"/>
              <a:gd name="T40" fmla="*/ 0 h 1329"/>
              <a:gd name="T41" fmla="*/ 1317 w 1317"/>
              <a:gd name="T42" fmla="*/ 1329 h 132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17" h="1329">
                <a:moveTo>
                  <a:pt x="1055" y="127"/>
                </a:moveTo>
                <a:cubicBezTo>
                  <a:pt x="921" y="67"/>
                  <a:pt x="645" y="18"/>
                  <a:pt x="498" y="11"/>
                </a:cubicBezTo>
                <a:cubicBezTo>
                  <a:pt x="351" y="4"/>
                  <a:pt x="252" y="0"/>
                  <a:pt x="174" y="83"/>
                </a:cubicBezTo>
                <a:cubicBezTo>
                  <a:pt x="96" y="166"/>
                  <a:pt x="58" y="409"/>
                  <a:pt x="30" y="509"/>
                </a:cubicBezTo>
                <a:cubicBezTo>
                  <a:pt x="2" y="609"/>
                  <a:pt x="10" y="627"/>
                  <a:pt x="6" y="683"/>
                </a:cubicBezTo>
                <a:cubicBezTo>
                  <a:pt x="2" y="739"/>
                  <a:pt x="0" y="787"/>
                  <a:pt x="6" y="845"/>
                </a:cubicBezTo>
                <a:cubicBezTo>
                  <a:pt x="12" y="903"/>
                  <a:pt x="6" y="976"/>
                  <a:pt x="42" y="1031"/>
                </a:cubicBezTo>
                <a:cubicBezTo>
                  <a:pt x="78" y="1086"/>
                  <a:pt x="128" y="1126"/>
                  <a:pt x="222" y="1175"/>
                </a:cubicBezTo>
                <a:cubicBezTo>
                  <a:pt x="316" y="1224"/>
                  <a:pt x="488" y="1317"/>
                  <a:pt x="606" y="1323"/>
                </a:cubicBezTo>
                <a:cubicBezTo>
                  <a:pt x="724" y="1329"/>
                  <a:pt x="839" y="1264"/>
                  <a:pt x="930" y="1211"/>
                </a:cubicBezTo>
                <a:cubicBezTo>
                  <a:pt x="1021" y="1158"/>
                  <a:pt x="1090" y="1147"/>
                  <a:pt x="1152" y="1007"/>
                </a:cubicBezTo>
                <a:cubicBezTo>
                  <a:pt x="1214" y="867"/>
                  <a:pt x="1317" y="520"/>
                  <a:pt x="1301" y="373"/>
                </a:cubicBezTo>
                <a:cubicBezTo>
                  <a:pt x="1285" y="226"/>
                  <a:pt x="1197" y="170"/>
                  <a:pt x="1055" y="127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6" name="Group 149"/>
          <p:cNvGrpSpPr>
            <a:grpSpLocks/>
          </p:cNvGrpSpPr>
          <p:nvPr/>
        </p:nvGrpSpPr>
        <p:grpSpPr bwMode="auto">
          <a:xfrm>
            <a:off x="7021515" y="2538413"/>
            <a:ext cx="1655763" cy="1800225"/>
            <a:chOff x="1655" y="2061"/>
            <a:chExt cx="1604" cy="1823"/>
          </a:xfrm>
        </p:grpSpPr>
        <p:sp>
          <p:nvSpPr>
            <p:cNvPr id="25654" name="Oval 150"/>
            <p:cNvSpPr>
              <a:spLocks noChangeArrowheads="1"/>
            </p:cNvSpPr>
            <p:nvPr/>
          </p:nvSpPr>
          <p:spPr bwMode="auto">
            <a:xfrm>
              <a:off x="2154" y="3501"/>
              <a:ext cx="383" cy="38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solidFill>
                    <a:schemeClr val="bg2"/>
                  </a:solidFill>
                </a:rPr>
                <a:t>  V</a:t>
              </a:r>
              <a:r>
                <a:rPr lang="en-US" altLang="ko-KR" sz="2000" b="1" baseline="-25000">
                  <a:solidFill>
                    <a:schemeClr val="bg2"/>
                  </a:solidFill>
                </a:rPr>
                <a:t>5     </a:t>
              </a:r>
            </a:p>
          </p:txBody>
        </p:sp>
        <p:sp>
          <p:nvSpPr>
            <p:cNvPr id="25655" name="Oval 151"/>
            <p:cNvSpPr>
              <a:spLocks noChangeArrowheads="1"/>
            </p:cNvSpPr>
            <p:nvPr/>
          </p:nvSpPr>
          <p:spPr bwMode="auto">
            <a:xfrm>
              <a:off x="1655" y="2953"/>
              <a:ext cx="383" cy="38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 dirty="0">
                  <a:solidFill>
                    <a:schemeClr val="bg2"/>
                  </a:solidFill>
                </a:rPr>
                <a:t> V</a:t>
              </a:r>
              <a:r>
                <a:rPr lang="en-US" altLang="ko-KR" sz="2000" b="1" baseline="-25000" dirty="0">
                  <a:solidFill>
                    <a:schemeClr val="bg2"/>
                  </a:solidFill>
                </a:rPr>
                <a:t>3   </a:t>
              </a:r>
            </a:p>
          </p:txBody>
        </p:sp>
        <p:sp>
          <p:nvSpPr>
            <p:cNvPr id="25656" name="Oval 152"/>
            <p:cNvSpPr>
              <a:spLocks noChangeArrowheads="1"/>
            </p:cNvSpPr>
            <p:nvPr/>
          </p:nvSpPr>
          <p:spPr bwMode="auto">
            <a:xfrm>
              <a:off x="1655" y="2089"/>
              <a:ext cx="384" cy="38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 dirty="0">
                  <a:solidFill>
                    <a:schemeClr val="bg2"/>
                  </a:solidFill>
                </a:rPr>
                <a:t>   V</a:t>
              </a:r>
              <a:r>
                <a:rPr lang="en-US" altLang="ko-KR" sz="2000" b="1" baseline="-25000" dirty="0">
                  <a:solidFill>
                    <a:schemeClr val="bg2"/>
                  </a:solidFill>
                </a:rPr>
                <a:t>1      </a:t>
              </a:r>
            </a:p>
          </p:txBody>
        </p:sp>
        <p:sp>
          <p:nvSpPr>
            <p:cNvPr id="25657" name="Oval 153"/>
            <p:cNvSpPr>
              <a:spLocks noChangeArrowheads="1"/>
            </p:cNvSpPr>
            <p:nvPr/>
          </p:nvSpPr>
          <p:spPr bwMode="auto">
            <a:xfrm>
              <a:off x="2663" y="2953"/>
              <a:ext cx="383" cy="38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solidFill>
                    <a:schemeClr val="bg2"/>
                  </a:solidFill>
                </a:rPr>
                <a:t>V</a:t>
              </a:r>
              <a:r>
                <a:rPr lang="en-US" altLang="ko-KR" sz="2000" b="1" baseline="-25000">
                  <a:solidFill>
                    <a:schemeClr val="bg2"/>
                  </a:solidFill>
                </a:rPr>
                <a:t>4  </a:t>
              </a:r>
              <a:endParaRPr lang="en-US" altLang="ko-KR" b="1" baseline="-25000">
                <a:solidFill>
                  <a:schemeClr val="bg2"/>
                </a:solidFill>
              </a:endParaRPr>
            </a:p>
          </p:txBody>
        </p:sp>
        <p:sp>
          <p:nvSpPr>
            <p:cNvPr id="25658" name="Oval 154"/>
            <p:cNvSpPr>
              <a:spLocks noChangeArrowheads="1"/>
            </p:cNvSpPr>
            <p:nvPr/>
          </p:nvSpPr>
          <p:spPr bwMode="auto">
            <a:xfrm>
              <a:off x="2663" y="2089"/>
              <a:ext cx="383" cy="38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solidFill>
                    <a:schemeClr val="bg2"/>
                  </a:solidFill>
                </a:rPr>
                <a:t>  V</a:t>
              </a:r>
              <a:r>
                <a:rPr lang="en-US" altLang="ko-KR" sz="2000" b="1" baseline="-25000">
                  <a:solidFill>
                    <a:schemeClr val="bg2"/>
                  </a:solidFill>
                </a:rPr>
                <a:t>2    </a:t>
              </a:r>
            </a:p>
          </p:txBody>
        </p:sp>
        <p:sp>
          <p:nvSpPr>
            <p:cNvPr id="25659" name="Line 155"/>
            <p:cNvSpPr>
              <a:spLocks noChangeShapeType="1"/>
            </p:cNvSpPr>
            <p:nvPr/>
          </p:nvSpPr>
          <p:spPr bwMode="auto">
            <a:xfrm>
              <a:off x="2018" y="2296"/>
              <a:ext cx="670" cy="0"/>
            </a:xfrm>
            <a:prstGeom prst="line">
              <a:avLst/>
            </a:prstGeom>
            <a:noFill/>
            <a:ln w="444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60" name="Line 156"/>
            <p:cNvSpPr>
              <a:spLocks noChangeShapeType="1"/>
            </p:cNvSpPr>
            <p:nvPr/>
          </p:nvSpPr>
          <p:spPr bwMode="auto">
            <a:xfrm>
              <a:off x="1847" y="2473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61" name="Line 157"/>
            <p:cNvSpPr>
              <a:spLocks noChangeShapeType="1"/>
            </p:cNvSpPr>
            <p:nvPr/>
          </p:nvSpPr>
          <p:spPr bwMode="auto">
            <a:xfrm flipH="1">
              <a:off x="1991" y="2425"/>
              <a:ext cx="720" cy="576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62" name="Line 158"/>
            <p:cNvSpPr>
              <a:spLocks noChangeShapeType="1"/>
            </p:cNvSpPr>
            <p:nvPr/>
          </p:nvSpPr>
          <p:spPr bwMode="auto">
            <a:xfrm>
              <a:off x="2855" y="2473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63" name="Line 159"/>
            <p:cNvSpPr>
              <a:spLocks noChangeShapeType="1"/>
            </p:cNvSpPr>
            <p:nvPr/>
          </p:nvSpPr>
          <p:spPr bwMode="auto">
            <a:xfrm>
              <a:off x="2039" y="3097"/>
              <a:ext cx="624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64" name="Line 160"/>
            <p:cNvSpPr>
              <a:spLocks noChangeShapeType="1"/>
            </p:cNvSpPr>
            <p:nvPr/>
          </p:nvSpPr>
          <p:spPr bwMode="auto">
            <a:xfrm flipH="1" flipV="1">
              <a:off x="1927" y="3294"/>
              <a:ext cx="344" cy="245"/>
            </a:xfrm>
            <a:prstGeom prst="line">
              <a:avLst/>
            </a:prstGeom>
            <a:noFill/>
            <a:ln w="444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65" name="Rectangle 161"/>
            <p:cNvSpPr>
              <a:spLocks noChangeArrowheads="1"/>
            </p:cNvSpPr>
            <p:nvPr/>
          </p:nvSpPr>
          <p:spPr bwMode="auto">
            <a:xfrm>
              <a:off x="2320" y="2061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accent1"/>
                  </a:solidFill>
                  <a:latin typeface="굴림" pitchFamily="50" charset="-127"/>
                </a:rPr>
                <a:t>1    </a:t>
              </a:r>
              <a:r>
                <a:rPr lang="en-US" altLang="ko-KR" sz="2000" b="1" i="0">
                  <a:solidFill>
                    <a:schemeClr val="accent1"/>
                  </a:solidFill>
                  <a:latin typeface="굴림" pitchFamily="50" charset="-127"/>
                </a:rPr>
                <a:t>  </a:t>
              </a:r>
            </a:p>
          </p:txBody>
        </p:sp>
        <p:sp>
          <p:nvSpPr>
            <p:cNvPr id="25666" name="Rectangle 162"/>
            <p:cNvSpPr>
              <a:spLocks noChangeArrowheads="1"/>
            </p:cNvSpPr>
            <p:nvPr/>
          </p:nvSpPr>
          <p:spPr bwMode="auto">
            <a:xfrm>
              <a:off x="1843" y="2601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 dirty="0">
                  <a:solidFill>
                    <a:schemeClr val="accent1"/>
                  </a:solidFill>
                  <a:latin typeface="굴림" pitchFamily="50" charset="-127"/>
                </a:rPr>
                <a:t>3    </a:t>
              </a:r>
              <a:r>
                <a:rPr lang="en-US" altLang="ko-KR" sz="2000" b="1" i="0" dirty="0">
                  <a:solidFill>
                    <a:schemeClr val="accent1"/>
                  </a:solidFill>
                  <a:latin typeface="굴림" pitchFamily="50" charset="-127"/>
                </a:rPr>
                <a:t>  </a:t>
              </a:r>
            </a:p>
          </p:txBody>
        </p:sp>
        <p:sp>
          <p:nvSpPr>
            <p:cNvPr id="25667" name="Rectangle 163"/>
            <p:cNvSpPr>
              <a:spLocks noChangeArrowheads="1"/>
            </p:cNvSpPr>
            <p:nvPr/>
          </p:nvSpPr>
          <p:spPr bwMode="auto">
            <a:xfrm>
              <a:off x="1973" y="3385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accent1"/>
                  </a:solidFill>
                  <a:latin typeface="굴림" pitchFamily="50" charset="-127"/>
                </a:rPr>
                <a:t>2   </a:t>
              </a:r>
              <a:endParaRPr lang="en-US" altLang="ko-KR" sz="2000" b="1" i="0">
                <a:solidFill>
                  <a:schemeClr val="accent1"/>
                </a:solidFill>
                <a:latin typeface="굴림" pitchFamily="50" charset="-127"/>
              </a:endParaRPr>
            </a:p>
          </p:txBody>
        </p:sp>
        <p:sp>
          <p:nvSpPr>
            <p:cNvPr id="25668" name="Rectangle 164"/>
            <p:cNvSpPr>
              <a:spLocks noChangeArrowheads="1"/>
            </p:cNvSpPr>
            <p:nvPr/>
          </p:nvSpPr>
          <p:spPr bwMode="auto">
            <a:xfrm>
              <a:off x="2336" y="2931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 dirty="0">
                  <a:solidFill>
                    <a:schemeClr val="accent1"/>
                  </a:solidFill>
                  <a:latin typeface="굴림" pitchFamily="50" charset="-127"/>
                </a:rPr>
                <a:t>4    </a:t>
              </a:r>
              <a:r>
                <a:rPr lang="en-US" altLang="ko-KR" sz="2000" b="1" i="0" dirty="0">
                  <a:solidFill>
                    <a:schemeClr val="accent1"/>
                  </a:solidFill>
                  <a:latin typeface="굴림" pitchFamily="50" charset="-127"/>
                </a:rPr>
                <a:t>  </a:t>
              </a:r>
            </a:p>
          </p:txBody>
        </p:sp>
        <p:sp>
          <p:nvSpPr>
            <p:cNvPr id="25669" name="Rectangle 165"/>
            <p:cNvSpPr>
              <a:spLocks noChangeArrowheads="1"/>
            </p:cNvSpPr>
            <p:nvPr/>
          </p:nvSpPr>
          <p:spPr bwMode="auto">
            <a:xfrm>
              <a:off x="2971" y="2617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 dirty="0">
                  <a:solidFill>
                    <a:schemeClr val="accent1"/>
                  </a:solidFill>
                  <a:latin typeface="굴림" pitchFamily="50" charset="-127"/>
                </a:rPr>
                <a:t>6    </a:t>
              </a:r>
              <a:r>
                <a:rPr lang="en-US" altLang="ko-KR" sz="2000" b="1" i="0" dirty="0">
                  <a:solidFill>
                    <a:schemeClr val="accent1"/>
                  </a:solidFill>
                  <a:latin typeface="굴림" pitchFamily="50" charset="-127"/>
                </a:rPr>
                <a:t>  </a:t>
              </a:r>
            </a:p>
          </p:txBody>
        </p:sp>
        <p:sp>
          <p:nvSpPr>
            <p:cNvPr id="25670" name="Rectangle 166"/>
            <p:cNvSpPr>
              <a:spLocks noChangeArrowheads="1"/>
            </p:cNvSpPr>
            <p:nvPr/>
          </p:nvSpPr>
          <p:spPr bwMode="auto">
            <a:xfrm>
              <a:off x="2245" y="2523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accent1"/>
                  </a:solidFill>
                  <a:latin typeface="굴림" pitchFamily="50" charset="-127"/>
                </a:rPr>
                <a:t>3  </a:t>
              </a:r>
              <a:r>
                <a:rPr lang="en-US" altLang="ko-KR" sz="2000" b="1" i="0">
                  <a:solidFill>
                    <a:schemeClr val="accent1"/>
                  </a:solidFill>
                  <a:latin typeface="굴림" pitchFamily="50" charset="-127"/>
                </a:rPr>
                <a:t>  </a:t>
              </a:r>
            </a:p>
          </p:txBody>
        </p:sp>
        <p:sp>
          <p:nvSpPr>
            <p:cNvPr id="25671" name="Line 167"/>
            <p:cNvSpPr>
              <a:spLocks noChangeShapeType="1"/>
            </p:cNvSpPr>
            <p:nvPr/>
          </p:nvSpPr>
          <p:spPr bwMode="auto">
            <a:xfrm flipV="1">
              <a:off x="2426" y="3294"/>
              <a:ext cx="318" cy="227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72" name="Rectangle 168"/>
            <p:cNvSpPr>
              <a:spLocks noChangeArrowheads="1"/>
            </p:cNvSpPr>
            <p:nvPr/>
          </p:nvSpPr>
          <p:spPr bwMode="auto">
            <a:xfrm>
              <a:off x="2742" y="3397"/>
              <a:ext cx="288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 dirty="0">
                  <a:solidFill>
                    <a:schemeClr val="accent1"/>
                  </a:solidFill>
                  <a:latin typeface="굴림" pitchFamily="50" charset="-127"/>
                </a:rPr>
                <a:t>5    </a:t>
              </a:r>
              <a:r>
                <a:rPr lang="en-US" altLang="ko-KR" sz="2000" b="1" i="0" dirty="0">
                  <a:solidFill>
                    <a:schemeClr val="accent1"/>
                  </a:solidFill>
                  <a:latin typeface="굴림" pitchFamily="50" charset="-127"/>
                </a:rPr>
                <a:t>  </a:t>
              </a:r>
            </a:p>
          </p:txBody>
        </p:sp>
      </p:grpSp>
      <p:sp>
        <p:nvSpPr>
          <p:cNvPr id="708778" name="Freeform 170"/>
          <p:cNvSpPr>
            <a:spLocks/>
          </p:cNvSpPr>
          <p:nvPr/>
        </p:nvSpPr>
        <p:spPr bwMode="auto">
          <a:xfrm>
            <a:off x="6877050" y="2492375"/>
            <a:ext cx="1943100" cy="647700"/>
          </a:xfrm>
          <a:custGeom>
            <a:avLst/>
            <a:gdLst>
              <a:gd name="T0" fmla="*/ 1556546 w 1317"/>
              <a:gd name="T1" fmla="*/ 61895 h 1329"/>
              <a:gd name="T2" fmla="*/ 734748 w 1317"/>
              <a:gd name="T3" fmla="*/ 5361 h 1329"/>
              <a:gd name="T4" fmla="*/ 256719 w 1317"/>
              <a:gd name="T5" fmla="*/ 40451 h 1329"/>
              <a:gd name="T6" fmla="*/ 44262 w 1317"/>
              <a:gd name="T7" fmla="*/ 248066 h 1329"/>
              <a:gd name="T8" fmla="*/ 8852 w 1317"/>
              <a:gd name="T9" fmla="*/ 332866 h 1329"/>
              <a:gd name="T10" fmla="*/ 8852 w 1317"/>
              <a:gd name="T11" fmla="*/ 411818 h 1329"/>
              <a:gd name="T12" fmla="*/ 61967 w 1317"/>
              <a:gd name="T13" fmla="*/ 502467 h 1329"/>
              <a:gd name="T14" fmla="*/ 327538 w 1317"/>
              <a:gd name="T15" fmla="*/ 572647 h 1329"/>
              <a:gd name="T16" fmla="*/ 894092 w 1317"/>
              <a:gd name="T17" fmla="*/ 644776 h 1329"/>
              <a:gd name="T18" fmla="*/ 1372121 w 1317"/>
              <a:gd name="T19" fmla="*/ 590192 h 1329"/>
              <a:gd name="T20" fmla="*/ 1699659 w 1317"/>
              <a:gd name="T21" fmla="*/ 490770 h 1329"/>
              <a:gd name="T22" fmla="*/ 1919494 w 1317"/>
              <a:gd name="T23" fmla="*/ 181785 h 1329"/>
              <a:gd name="T24" fmla="*/ 1556546 w 1317"/>
              <a:gd name="T25" fmla="*/ 61895 h 132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17"/>
              <a:gd name="T40" fmla="*/ 0 h 1329"/>
              <a:gd name="T41" fmla="*/ 1317 w 1317"/>
              <a:gd name="T42" fmla="*/ 1329 h 132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17" h="1329">
                <a:moveTo>
                  <a:pt x="1055" y="127"/>
                </a:moveTo>
                <a:cubicBezTo>
                  <a:pt x="921" y="67"/>
                  <a:pt x="645" y="18"/>
                  <a:pt x="498" y="11"/>
                </a:cubicBezTo>
                <a:cubicBezTo>
                  <a:pt x="351" y="4"/>
                  <a:pt x="252" y="0"/>
                  <a:pt x="174" y="83"/>
                </a:cubicBezTo>
                <a:cubicBezTo>
                  <a:pt x="96" y="166"/>
                  <a:pt x="58" y="409"/>
                  <a:pt x="30" y="509"/>
                </a:cubicBezTo>
                <a:cubicBezTo>
                  <a:pt x="2" y="609"/>
                  <a:pt x="10" y="627"/>
                  <a:pt x="6" y="683"/>
                </a:cubicBezTo>
                <a:cubicBezTo>
                  <a:pt x="2" y="739"/>
                  <a:pt x="0" y="787"/>
                  <a:pt x="6" y="845"/>
                </a:cubicBezTo>
                <a:cubicBezTo>
                  <a:pt x="12" y="903"/>
                  <a:pt x="6" y="976"/>
                  <a:pt x="42" y="1031"/>
                </a:cubicBezTo>
                <a:cubicBezTo>
                  <a:pt x="78" y="1086"/>
                  <a:pt x="128" y="1126"/>
                  <a:pt x="222" y="1175"/>
                </a:cubicBezTo>
                <a:cubicBezTo>
                  <a:pt x="316" y="1224"/>
                  <a:pt x="488" y="1317"/>
                  <a:pt x="606" y="1323"/>
                </a:cubicBezTo>
                <a:cubicBezTo>
                  <a:pt x="724" y="1329"/>
                  <a:pt x="839" y="1264"/>
                  <a:pt x="930" y="1211"/>
                </a:cubicBezTo>
                <a:cubicBezTo>
                  <a:pt x="1021" y="1158"/>
                  <a:pt x="1090" y="1147"/>
                  <a:pt x="1152" y="1007"/>
                </a:cubicBezTo>
                <a:cubicBezTo>
                  <a:pt x="1214" y="867"/>
                  <a:pt x="1317" y="520"/>
                  <a:pt x="1301" y="373"/>
                </a:cubicBezTo>
                <a:cubicBezTo>
                  <a:pt x="1285" y="226"/>
                  <a:pt x="1197" y="170"/>
                  <a:pt x="1055" y="127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08779" name="Freeform 171"/>
          <p:cNvSpPr>
            <a:spLocks/>
          </p:cNvSpPr>
          <p:nvPr/>
        </p:nvSpPr>
        <p:spPr bwMode="auto">
          <a:xfrm>
            <a:off x="8027988" y="3357563"/>
            <a:ext cx="503237" cy="576262"/>
          </a:xfrm>
          <a:custGeom>
            <a:avLst/>
            <a:gdLst>
              <a:gd name="T0" fmla="*/ 403125 w 1317"/>
              <a:gd name="T1" fmla="*/ 55068 h 1329"/>
              <a:gd name="T2" fmla="*/ 190290 w 1317"/>
              <a:gd name="T3" fmla="*/ 4770 h 1329"/>
              <a:gd name="T4" fmla="*/ 66487 w 1317"/>
              <a:gd name="T5" fmla="*/ 35989 h 1329"/>
              <a:gd name="T6" fmla="*/ 11463 w 1317"/>
              <a:gd name="T7" fmla="*/ 220705 h 1329"/>
              <a:gd name="T8" fmla="*/ 2293 w 1317"/>
              <a:gd name="T9" fmla="*/ 296153 h 1329"/>
              <a:gd name="T10" fmla="*/ 2293 w 1317"/>
              <a:gd name="T11" fmla="*/ 366397 h 1329"/>
              <a:gd name="T12" fmla="*/ 16049 w 1317"/>
              <a:gd name="T13" fmla="*/ 447048 h 1329"/>
              <a:gd name="T14" fmla="*/ 84828 w 1317"/>
              <a:gd name="T15" fmla="*/ 509487 h 1329"/>
              <a:gd name="T16" fmla="*/ 231558 w 1317"/>
              <a:gd name="T17" fmla="*/ 573660 h 1329"/>
              <a:gd name="T18" fmla="*/ 355361 w 1317"/>
              <a:gd name="T19" fmla="*/ 525097 h 1329"/>
              <a:gd name="T20" fmla="*/ 440189 w 1317"/>
              <a:gd name="T21" fmla="*/ 436641 h 1329"/>
              <a:gd name="T22" fmla="*/ 497123 w 1317"/>
              <a:gd name="T23" fmla="*/ 161735 h 1329"/>
              <a:gd name="T24" fmla="*/ 403125 w 1317"/>
              <a:gd name="T25" fmla="*/ 55068 h 132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17"/>
              <a:gd name="T40" fmla="*/ 0 h 1329"/>
              <a:gd name="T41" fmla="*/ 1317 w 1317"/>
              <a:gd name="T42" fmla="*/ 1329 h 132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17" h="1329">
                <a:moveTo>
                  <a:pt x="1055" y="127"/>
                </a:moveTo>
                <a:cubicBezTo>
                  <a:pt x="921" y="67"/>
                  <a:pt x="645" y="18"/>
                  <a:pt x="498" y="11"/>
                </a:cubicBezTo>
                <a:cubicBezTo>
                  <a:pt x="351" y="4"/>
                  <a:pt x="252" y="0"/>
                  <a:pt x="174" y="83"/>
                </a:cubicBezTo>
                <a:cubicBezTo>
                  <a:pt x="96" y="166"/>
                  <a:pt x="58" y="409"/>
                  <a:pt x="30" y="509"/>
                </a:cubicBezTo>
                <a:cubicBezTo>
                  <a:pt x="2" y="609"/>
                  <a:pt x="10" y="627"/>
                  <a:pt x="6" y="683"/>
                </a:cubicBezTo>
                <a:cubicBezTo>
                  <a:pt x="2" y="739"/>
                  <a:pt x="0" y="787"/>
                  <a:pt x="6" y="845"/>
                </a:cubicBezTo>
                <a:cubicBezTo>
                  <a:pt x="12" y="903"/>
                  <a:pt x="6" y="976"/>
                  <a:pt x="42" y="1031"/>
                </a:cubicBezTo>
                <a:cubicBezTo>
                  <a:pt x="78" y="1086"/>
                  <a:pt x="128" y="1126"/>
                  <a:pt x="222" y="1175"/>
                </a:cubicBezTo>
                <a:cubicBezTo>
                  <a:pt x="316" y="1224"/>
                  <a:pt x="488" y="1317"/>
                  <a:pt x="606" y="1323"/>
                </a:cubicBezTo>
                <a:cubicBezTo>
                  <a:pt x="724" y="1329"/>
                  <a:pt x="839" y="1264"/>
                  <a:pt x="930" y="1211"/>
                </a:cubicBezTo>
                <a:cubicBezTo>
                  <a:pt x="1021" y="1158"/>
                  <a:pt x="1090" y="1147"/>
                  <a:pt x="1152" y="1007"/>
                </a:cubicBezTo>
                <a:cubicBezTo>
                  <a:pt x="1214" y="867"/>
                  <a:pt x="1317" y="520"/>
                  <a:pt x="1301" y="373"/>
                </a:cubicBezTo>
                <a:cubicBezTo>
                  <a:pt x="1285" y="226"/>
                  <a:pt x="1197" y="170"/>
                  <a:pt x="1055" y="127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08780" name="Freeform 172"/>
          <p:cNvSpPr>
            <a:spLocks/>
          </p:cNvSpPr>
          <p:nvPr/>
        </p:nvSpPr>
        <p:spPr bwMode="auto">
          <a:xfrm rot="2462206">
            <a:off x="6659563" y="3573463"/>
            <a:ext cx="1512887" cy="647700"/>
          </a:xfrm>
          <a:custGeom>
            <a:avLst/>
            <a:gdLst>
              <a:gd name="T0" fmla="*/ 1211918 w 1317"/>
              <a:gd name="T1" fmla="*/ 61895 h 1329"/>
              <a:gd name="T2" fmla="*/ 572071 w 1317"/>
              <a:gd name="T3" fmla="*/ 5361 h 1329"/>
              <a:gd name="T4" fmla="*/ 199880 w 1317"/>
              <a:gd name="T5" fmla="*/ 40451 h 1329"/>
              <a:gd name="T6" fmla="*/ 34462 w 1317"/>
              <a:gd name="T7" fmla="*/ 248066 h 1329"/>
              <a:gd name="T8" fmla="*/ 6892 w 1317"/>
              <a:gd name="T9" fmla="*/ 332866 h 1329"/>
              <a:gd name="T10" fmla="*/ 6892 w 1317"/>
              <a:gd name="T11" fmla="*/ 411818 h 1329"/>
              <a:gd name="T12" fmla="*/ 48247 w 1317"/>
              <a:gd name="T13" fmla="*/ 502467 h 1329"/>
              <a:gd name="T14" fmla="*/ 255020 w 1317"/>
              <a:gd name="T15" fmla="*/ 572647 h 1329"/>
              <a:gd name="T16" fmla="*/ 696135 w 1317"/>
              <a:gd name="T17" fmla="*/ 644776 h 1329"/>
              <a:gd name="T18" fmla="*/ 1068326 w 1317"/>
              <a:gd name="T19" fmla="*/ 590192 h 1329"/>
              <a:gd name="T20" fmla="*/ 1323345 w 1317"/>
              <a:gd name="T21" fmla="*/ 490770 h 1329"/>
              <a:gd name="T22" fmla="*/ 1494507 w 1317"/>
              <a:gd name="T23" fmla="*/ 181785 h 1329"/>
              <a:gd name="T24" fmla="*/ 1211918 w 1317"/>
              <a:gd name="T25" fmla="*/ 61895 h 132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17"/>
              <a:gd name="T40" fmla="*/ 0 h 1329"/>
              <a:gd name="T41" fmla="*/ 1317 w 1317"/>
              <a:gd name="T42" fmla="*/ 1329 h 132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17" h="1329">
                <a:moveTo>
                  <a:pt x="1055" y="127"/>
                </a:moveTo>
                <a:cubicBezTo>
                  <a:pt x="921" y="67"/>
                  <a:pt x="645" y="18"/>
                  <a:pt x="498" y="11"/>
                </a:cubicBezTo>
                <a:cubicBezTo>
                  <a:pt x="351" y="4"/>
                  <a:pt x="252" y="0"/>
                  <a:pt x="174" y="83"/>
                </a:cubicBezTo>
                <a:cubicBezTo>
                  <a:pt x="96" y="166"/>
                  <a:pt x="58" y="409"/>
                  <a:pt x="30" y="509"/>
                </a:cubicBezTo>
                <a:cubicBezTo>
                  <a:pt x="2" y="609"/>
                  <a:pt x="10" y="627"/>
                  <a:pt x="6" y="683"/>
                </a:cubicBezTo>
                <a:cubicBezTo>
                  <a:pt x="2" y="739"/>
                  <a:pt x="0" y="787"/>
                  <a:pt x="6" y="845"/>
                </a:cubicBezTo>
                <a:cubicBezTo>
                  <a:pt x="12" y="903"/>
                  <a:pt x="6" y="976"/>
                  <a:pt x="42" y="1031"/>
                </a:cubicBezTo>
                <a:cubicBezTo>
                  <a:pt x="78" y="1086"/>
                  <a:pt x="128" y="1126"/>
                  <a:pt x="222" y="1175"/>
                </a:cubicBezTo>
                <a:cubicBezTo>
                  <a:pt x="316" y="1224"/>
                  <a:pt x="488" y="1317"/>
                  <a:pt x="606" y="1323"/>
                </a:cubicBezTo>
                <a:cubicBezTo>
                  <a:pt x="724" y="1329"/>
                  <a:pt x="839" y="1264"/>
                  <a:pt x="930" y="1211"/>
                </a:cubicBezTo>
                <a:cubicBezTo>
                  <a:pt x="1021" y="1158"/>
                  <a:pt x="1090" y="1147"/>
                  <a:pt x="1152" y="1007"/>
                </a:cubicBezTo>
                <a:cubicBezTo>
                  <a:pt x="1214" y="867"/>
                  <a:pt x="1317" y="520"/>
                  <a:pt x="1301" y="373"/>
                </a:cubicBezTo>
                <a:cubicBezTo>
                  <a:pt x="1285" y="226"/>
                  <a:pt x="1197" y="170"/>
                  <a:pt x="1055" y="127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7" name="Group 173"/>
          <p:cNvGrpSpPr>
            <a:grpSpLocks/>
          </p:cNvGrpSpPr>
          <p:nvPr/>
        </p:nvGrpSpPr>
        <p:grpSpPr bwMode="auto">
          <a:xfrm>
            <a:off x="7021513" y="4483100"/>
            <a:ext cx="1655762" cy="1800225"/>
            <a:chOff x="1655" y="2061"/>
            <a:chExt cx="1604" cy="1823"/>
          </a:xfrm>
        </p:grpSpPr>
        <p:sp>
          <p:nvSpPr>
            <p:cNvPr id="25635" name="Oval 174"/>
            <p:cNvSpPr>
              <a:spLocks noChangeArrowheads="1"/>
            </p:cNvSpPr>
            <p:nvPr/>
          </p:nvSpPr>
          <p:spPr bwMode="auto">
            <a:xfrm>
              <a:off x="2154" y="3501"/>
              <a:ext cx="383" cy="38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solidFill>
                    <a:schemeClr val="bg2"/>
                  </a:solidFill>
                </a:rPr>
                <a:t>  V</a:t>
              </a:r>
              <a:r>
                <a:rPr lang="en-US" altLang="ko-KR" sz="2000" b="1" baseline="-25000">
                  <a:solidFill>
                    <a:schemeClr val="bg2"/>
                  </a:solidFill>
                </a:rPr>
                <a:t>5     </a:t>
              </a:r>
            </a:p>
          </p:txBody>
        </p:sp>
        <p:sp>
          <p:nvSpPr>
            <p:cNvPr id="25636" name="Oval 175"/>
            <p:cNvSpPr>
              <a:spLocks noChangeArrowheads="1"/>
            </p:cNvSpPr>
            <p:nvPr/>
          </p:nvSpPr>
          <p:spPr bwMode="auto">
            <a:xfrm>
              <a:off x="1655" y="2953"/>
              <a:ext cx="383" cy="38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solidFill>
                    <a:schemeClr val="bg2"/>
                  </a:solidFill>
                </a:rPr>
                <a:t> V</a:t>
              </a:r>
              <a:r>
                <a:rPr lang="en-US" altLang="ko-KR" sz="2000" b="1" baseline="-25000">
                  <a:solidFill>
                    <a:schemeClr val="bg2"/>
                  </a:solidFill>
                </a:rPr>
                <a:t>3   </a:t>
              </a:r>
            </a:p>
          </p:txBody>
        </p:sp>
        <p:sp>
          <p:nvSpPr>
            <p:cNvPr id="25637" name="Oval 176"/>
            <p:cNvSpPr>
              <a:spLocks noChangeArrowheads="1"/>
            </p:cNvSpPr>
            <p:nvPr/>
          </p:nvSpPr>
          <p:spPr bwMode="auto">
            <a:xfrm>
              <a:off x="1655" y="2089"/>
              <a:ext cx="384" cy="38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 dirty="0">
                  <a:solidFill>
                    <a:schemeClr val="bg2"/>
                  </a:solidFill>
                </a:rPr>
                <a:t>   V</a:t>
              </a:r>
              <a:r>
                <a:rPr lang="en-US" altLang="ko-KR" sz="2000" b="1" baseline="-25000" dirty="0">
                  <a:solidFill>
                    <a:schemeClr val="bg2"/>
                  </a:solidFill>
                </a:rPr>
                <a:t>1      </a:t>
              </a:r>
            </a:p>
          </p:txBody>
        </p:sp>
        <p:sp>
          <p:nvSpPr>
            <p:cNvPr id="25638" name="Oval 177"/>
            <p:cNvSpPr>
              <a:spLocks noChangeArrowheads="1"/>
            </p:cNvSpPr>
            <p:nvPr/>
          </p:nvSpPr>
          <p:spPr bwMode="auto">
            <a:xfrm>
              <a:off x="2663" y="2953"/>
              <a:ext cx="383" cy="38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 dirty="0">
                  <a:solidFill>
                    <a:schemeClr val="bg2"/>
                  </a:solidFill>
                </a:rPr>
                <a:t>V</a:t>
              </a:r>
              <a:r>
                <a:rPr lang="en-US" altLang="ko-KR" sz="2000" b="1" baseline="-25000" dirty="0">
                  <a:solidFill>
                    <a:schemeClr val="bg2"/>
                  </a:solidFill>
                </a:rPr>
                <a:t>4  </a:t>
              </a:r>
              <a:endParaRPr lang="en-US" altLang="ko-KR" b="1" baseline="-25000" dirty="0">
                <a:solidFill>
                  <a:schemeClr val="bg2"/>
                </a:solidFill>
              </a:endParaRPr>
            </a:p>
          </p:txBody>
        </p:sp>
        <p:sp>
          <p:nvSpPr>
            <p:cNvPr id="25639" name="Oval 178"/>
            <p:cNvSpPr>
              <a:spLocks noChangeArrowheads="1"/>
            </p:cNvSpPr>
            <p:nvPr/>
          </p:nvSpPr>
          <p:spPr bwMode="auto">
            <a:xfrm>
              <a:off x="2663" y="2089"/>
              <a:ext cx="383" cy="38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solidFill>
                    <a:schemeClr val="bg2"/>
                  </a:solidFill>
                </a:rPr>
                <a:t>  V</a:t>
              </a:r>
              <a:r>
                <a:rPr lang="en-US" altLang="ko-KR" sz="2000" b="1" baseline="-25000">
                  <a:solidFill>
                    <a:schemeClr val="bg2"/>
                  </a:solidFill>
                </a:rPr>
                <a:t>2    </a:t>
              </a:r>
            </a:p>
          </p:txBody>
        </p:sp>
        <p:sp>
          <p:nvSpPr>
            <p:cNvPr id="25640" name="Line 179"/>
            <p:cNvSpPr>
              <a:spLocks noChangeShapeType="1"/>
            </p:cNvSpPr>
            <p:nvPr/>
          </p:nvSpPr>
          <p:spPr bwMode="auto">
            <a:xfrm>
              <a:off x="2018" y="2296"/>
              <a:ext cx="670" cy="0"/>
            </a:xfrm>
            <a:prstGeom prst="line">
              <a:avLst/>
            </a:prstGeom>
            <a:noFill/>
            <a:ln w="444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41" name="Line 180"/>
            <p:cNvSpPr>
              <a:spLocks noChangeShapeType="1"/>
            </p:cNvSpPr>
            <p:nvPr/>
          </p:nvSpPr>
          <p:spPr bwMode="auto">
            <a:xfrm>
              <a:off x="1847" y="2473"/>
              <a:ext cx="0" cy="480"/>
            </a:xfrm>
            <a:prstGeom prst="line">
              <a:avLst/>
            </a:prstGeom>
            <a:noFill/>
            <a:ln w="444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42" name="Line 181"/>
            <p:cNvSpPr>
              <a:spLocks noChangeShapeType="1"/>
            </p:cNvSpPr>
            <p:nvPr/>
          </p:nvSpPr>
          <p:spPr bwMode="auto">
            <a:xfrm flipH="1">
              <a:off x="1991" y="2425"/>
              <a:ext cx="720" cy="576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43" name="Line 182"/>
            <p:cNvSpPr>
              <a:spLocks noChangeShapeType="1"/>
            </p:cNvSpPr>
            <p:nvPr/>
          </p:nvSpPr>
          <p:spPr bwMode="auto">
            <a:xfrm>
              <a:off x="2855" y="2473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44" name="Line 183"/>
            <p:cNvSpPr>
              <a:spLocks noChangeShapeType="1"/>
            </p:cNvSpPr>
            <p:nvPr/>
          </p:nvSpPr>
          <p:spPr bwMode="auto">
            <a:xfrm>
              <a:off x="2039" y="3097"/>
              <a:ext cx="624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45" name="Line 184"/>
            <p:cNvSpPr>
              <a:spLocks noChangeShapeType="1"/>
            </p:cNvSpPr>
            <p:nvPr/>
          </p:nvSpPr>
          <p:spPr bwMode="auto">
            <a:xfrm flipH="1" flipV="1">
              <a:off x="1927" y="3294"/>
              <a:ext cx="344" cy="245"/>
            </a:xfrm>
            <a:prstGeom prst="line">
              <a:avLst/>
            </a:prstGeom>
            <a:noFill/>
            <a:ln w="444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46" name="Rectangle 185"/>
            <p:cNvSpPr>
              <a:spLocks noChangeArrowheads="1"/>
            </p:cNvSpPr>
            <p:nvPr/>
          </p:nvSpPr>
          <p:spPr bwMode="auto">
            <a:xfrm>
              <a:off x="2320" y="2061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accent1"/>
                  </a:solidFill>
                  <a:latin typeface="굴림" pitchFamily="50" charset="-127"/>
                </a:rPr>
                <a:t>1    </a:t>
              </a:r>
              <a:r>
                <a:rPr lang="en-US" altLang="ko-KR" sz="2000" b="1" i="0">
                  <a:solidFill>
                    <a:schemeClr val="accent1"/>
                  </a:solidFill>
                  <a:latin typeface="굴림" pitchFamily="50" charset="-127"/>
                </a:rPr>
                <a:t>  </a:t>
              </a:r>
            </a:p>
          </p:txBody>
        </p:sp>
        <p:sp>
          <p:nvSpPr>
            <p:cNvPr id="25647" name="Rectangle 186"/>
            <p:cNvSpPr>
              <a:spLocks noChangeArrowheads="1"/>
            </p:cNvSpPr>
            <p:nvPr/>
          </p:nvSpPr>
          <p:spPr bwMode="auto">
            <a:xfrm>
              <a:off x="1751" y="2617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accent1"/>
                  </a:solidFill>
                  <a:latin typeface="굴림" pitchFamily="50" charset="-127"/>
                </a:rPr>
                <a:t>3    </a:t>
              </a:r>
              <a:r>
                <a:rPr lang="en-US" altLang="ko-KR" sz="2000" b="1" i="0">
                  <a:solidFill>
                    <a:schemeClr val="accent1"/>
                  </a:solidFill>
                  <a:latin typeface="굴림" pitchFamily="50" charset="-127"/>
                </a:rPr>
                <a:t>  </a:t>
              </a:r>
            </a:p>
          </p:txBody>
        </p:sp>
        <p:sp>
          <p:nvSpPr>
            <p:cNvPr id="25648" name="Rectangle 187"/>
            <p:cNvSpPr>
              <a:spLocks noChangeArrowheads="1"/>
            </p:cNvSpPr>
            <p:nvPr/>
          </p:nvSpPr>
          <p:spPr bwMode="auto">
            <a:xfrm>
              <a:off x="1973" y="3385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accent1"/>
                  </a:solidFill>
                  <a:latin typeface="굴림" pitchFamily="50" charset="-127"/>
                </a:rPr>
                <a:t>2   </a:t>
              </a:r>
              <a:endParaRPr lang="en-US" altLang="ko-KR" sz="2000" b="1" i="0">
                <a:solidFill>
                  <a:schemeClr val="accent1"/>
                </a:solidFill>
                <a:latin typeface="굴림" pitchFamily="50" charset="-127"/>
              </a:endParaRPr>
            </a:p>
          </p:txBody>
        </p:sp>
        <p:sp>
          <p:nvSpPr>
            <p:cNvPr id="25649" name="Rectangle 188"/>
            <p:cNvSpPr>
              <a:spLocks noChangeArrowheads="1"/>
            </p:cNvSpPr>
            <p:nvPr/>
          </p:nvSpPr>
          <p:spPr bwMode="auto">
            <a:xfrm>
              <a:off x="2336" y="2931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accent1"/>
                  </a:solidFill>
                  <a:latin typeface="굴림" pitchFamily="50" charset="-127"/>
                </a:rPr>
                <a:t>4    </a:t>
              </a:r>
              <a:r>
                <a:rPr lang="en-US" altLang="ko-KR" sz="2000" b="1" i="0">
                  <a:solidFill>
                    <a:schemeClr val="accent1"/>
                  </a:solidFill>
                  <a:latin typeface="굴림" pitchFamily="50" charset="-127"/>
                </a:rPr>
                <a:t>  </a:t>
              </a:r>
            </a:p>
          </p:txBody>
        </p:sp>
        <p:sp>
          <p:nvSpPr>
            <p:cNvPr id="25650" name="Rectangle 189"/>
            <p:cNvSpPr>
              <a:spLocks noChangeArrowheads="1"/>
            </p:cNvSpPr>
            <p:nvPr/>
          </p:nvSpPr>
          <p:spPr bwMode="auto">
            <a:xfrm>
              <a:off x="2971" y="2617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 dirty="0">
                  <a:solidFill>
                    <a:schemeClr val="accent1"/>
                  </a:solidFill>
                  <a:latin typeface="굴림" pitchFamily="50" charset="-127"/>
                </a:rPr>
                <a:t>6    </a:t>
              </a:r>
              <a:r>
                <a:rPr lang="en-US" altLang="ko-KR" sz="2000" b="1" i="0" dirty="0">
                  <a:solidFill>
                    <a:schemeClr val="accent1"/>
                  </a:solidFill>
                  <a:latin typeface="굴림" pitchFamily="50" charset="-127"/>
                </a:rPr>
                <a:t>  </a:t>
              </a:r>
            </a:p>
          </p:txBody>
        </p:sp>
        <p:sp>
          <p:nvSpPr>
            <p:cNvPr id="25651" name="Rectangle 190"/>
            <p:cNvSpPr>
              <a:spLocks noChangeArrowheads="1"/>
            </p:cNvSpPr>
            <p:nvPr/>
          </p:nvSpPr>
          <p:spPr bwMode="auto">
            <a:xfrm>
              <a:off x="2245" y="2523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accent1"/>
                  </a:solidFill>
                  <a:latin typeface="굴림" pitchFamily="50" charset="-127"/>
                </a:rPr>
                <a:t>3  </a:t>
              </a:r>
              <a:r>
                <a:rPr lang="en-US" altLang="ko-KR" sz="2000" b="1" i="0">
                  <a:solidFill>
                    <a:schemeClr val="accent1"/>
                  </a:solidFill>
                  <a:latin typeface="굴림" pitchFamily="50" charset="-127"/>
                </a:rPr>
                <a:t>  </a:t>
              </a:r>
            </a:p>
          </p:txBody>
        </p:sp>
        <p:sp>
          <p:nvSpPr>
            <p:cNvPr id="25652" name="Line 191"/>
            <p:cNvSpPr>
              <a:spLocks noChangeShapeType="1"/>
            </p:cNvSpPr>
            <p:nvPr/>
          </p:nvSpPr>
          <p:spPr bwMode="auto">
            <a:xfrm flipV="1">
              <a:off x="2426" y="3294"/>
              <a:ext cx="318" cy="227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53" name="Rectangle 192"/>
            <p:cNvSpPr>
              <a:spLocks noChangeArrowheads="1"/>
            </p:cNvSpPr>
            <p:nvPr/>
          </p:nvSpPr>
          <p:spPr bwMode="auto">
            <a:xfrm>
              <a:off x="2653" y="3385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 dirty="0">
                  <a:solidFill>
                    <a:schemeClr val="accent1"/>
                  </a:solidFill>
                  <a:latin typeface="굴림" pitchFamily="50" charset="-127"/>
                </a:rPr>
                <a:t>5    </a:t>
              </a:r>
              <a:r>
                <a:rPr lang="en-US" altLang="ko-KR" sz="2000" b="1" i="0" dirty="0">
                  <a:solidFill>
                    <a:schemeClr val="accent1"/>
                  </a:solidFill>
                  <a:latin typeface="굴림" pitchFamily="50" charset="-127"/>
                </a:rPr>
                <a:t>  </a:t>
              </a:r>
            </a:p>
          </p:txBody>
        </p:sp>
      </p:grpSp>
      <p:sp>
        <p:nvSpPr>
          <p:cNvPr id="708801" name="Freeform 193"/>
          <p:cNvSpPr>
            <a:spLocks/>
          </p:cNvSpPr>
          <p:nvPr/>
        </p:nvSpPr>
        <p:spPr bwMode="auto">
          <a:xfrm>
            <a:off x="6799263" y="4437063"/>
            <a:ext cx="1949450" cy="1962150"/>
          </a:xfrm>
          <a:custGeom>
            <a:avLst/>
            <a:gdLst>
              <a:gd name="T0" fmla="*/ 1563687 w 1228"/>
              <a:gd name="T1" fmla="*/ 61912 h 1236"/>
              <a:gd name="T2" fmla="*/ 741362 w 1228"/>
              <a:gd name="T3" fmla="*/ 4762 h 1236"/>
              <a:gd name="T4" fmla="*/ 263525 w 1228"/>
              <a:gd name="T5" fmla="*/ 39687 h 1236"/>
              <a:gd name="T6" fmla="*/ 50800 w 1228"/>
              <a:gd name="T7" fmla="*/ 247650 h 1236"/>
              <a:gd name="T8" fmla="*/ 60325 w 1228"/>
              <a:gd name="T9" fmla="*/ 1014412 h 1236"/>
              <a:gd name="T10" fmla="*/ 412750 w 1228"/>
              <a:gd name="T11" fmla="*/ 1662113 h 1236"/>
              <a:gd name="T12" fmla="*/ 1022350 w 1228"/>
              <a:gd name="T13" fmla="*/ 1947863 h 1236"/>
              <a:gd name="T14" fmla="*/ 1327150 w 1228"/>
              <a:gd name="T15" fmla="*/ 1576387 h 1236"/>
              <a:gd name="T16" fmla="*/ 900113 w 1228"/>
              <a:gd name="T17" fmla="*/ 644525 h 1236"/>
              <a:gd name="T18" fmla="*/ 1377950 w 1228"/>
              <a:gd name="T19" fmla="*/ 590550 h 1236"/>
              <a:gd name="T20" fmla="*/ 1706563 w 1228"/>
              <a:gd name="T21" fmla="*/ 490537 h 1236"/>
              <a:gd name="T22" fmla="*/ 1925638 w 1228"/>
              <a:gd name="T23" fmla="*/ 182562 h 1236"/>
              <a:gd name="T24" fmla="*/ 1563687 w 1228"/>
              <a:gd name="T25" fmla="*/ 61912 h 12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228"/>
              <a:gd name="T40" fmla="*/ 0 h 1236"/>
              <a:gd name="T41" fmla="*/ 1228 w 1228"/>
              <a:gd name="T42" fmla="*/ 1236 h 12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228" h="1236">
                <a:moveTo>
                  <a:pt x="985" y="39"/>
                </a:moveTo>
                <a:cubicBezTo>
                  <a:pt x="860" y="21"/>
                  <a:pt x="603" y="6"/>
                  <a:pt x="467" y="3"/>
                </a:cubicBezTo>
                <a:cubicBezTo>
                  <a:pt x="330" y="1"/>
                  <a:pt x="238" y="0"/>
                  <a:pt x="166" y="25"/>
                </a:cubicBezTo>
                <a:cubicBezTo>
                  <a:pt x="93" y="51"/>
                  <a:pt x="53" y="54"/>
                  <a:pt x="32" y="156"/>
                </a:cubicBezTo>
                <a:cubicBezTo>
                  <a:pt x="11" y="258"/>
                  <a:pt x="0" y="491"/>
                  <a:pt x="38" y="639"/>
                </a:cubicBezTo>
                <a:cubicBezTo>
                  <a:pt x="76" y="787"/>
                  <a:pt x="159" y="949"/>
                  <a:pt x="260" y="1047"/>
                </a:cubicBezTo>
                <a:cubicBezTo>
                  <a:pt x="361" y="1145"/>
                  <a:pt x="548" y="1236"/>
                  <a:pt x="644" y="1227"/>
                </a:cubicBezTo>
                <a:cubicBezTo>
                  <a:pt x="740" y="1218"/>
                  <a:pt x="849" y="1130"/>
                  <a:pt x="836" y="993"/>
                </a:cubicBezTo>
                <a:cubicBezTo>
                  <a:pt x="823" y="856"/>
                  <a:pt x="562" y="509"/>
                  <a:pt x="567" y="406"/>
                </a:cubicBezTo>
                <a:cubicBezTo>
                  <a:pt x="572" y="303"/>
                  <a:pt x="784" y="388"/>
                  <a:pt x="868" y="372"/>
                </a:cubicBezTo>
                <a:cubicBezTo>
                  <a:pt x="953" y="356"/>
                  <a:pt x="1017" y="352"/>
                  <a:pt x="1075" y="309"/>
                </a:cubicBezTo>
                <a:cubicBezTo>
                  <a:pt x="1132" y="266"/>
                  <a:pt x="1228" y="160"/>
                  <a:pt x="1213" y="115"/>
                </a:cubicBezTo>
                <a:cubicBezTo>
                  <a:pt x="1198" y="69"/>
                  <a:pt x="1116" y="52"/>
                  <a:pt x="985" y="39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08802" name="Freeform 194"/>
          <p:cNvSpPr>
            <a:spLocks/>
          </p:cNvSpPr>
          <p:nvPr/>
        </p:nvSpPr>
        <p:spPr bwMode="auto">
          <a:xfrm>
            <a:off x="8027988" y="5300663"/>
            <a:ext cx="503237" cy="576262"/>
          </a:xfrm>
          <a:custGeom>
            <a:avLst/>
            <a:gdLst>
              <a:gd name="T0" fmla="*/ 403125 w 1317"/>
              <a:gd name="T1" fmla="*/ 55068 h 1329"/>
              <a:gd name="T2" fmla="*/ 190290 w 1317"/>
              <a:gd name="T3" fmla="*/ 4770 h 1329"/>
              <a:gd name="T4" fmla="*/ 66487 w 1317"/>
              <a:gd name="T5" fmla="*/ 35989 h 1329"/>
              <a:gd name="T6" fmla="*/ 11463 w 1317"/>
              <a:gd name="T7" fmla="*/ 220705 h 1329"/>
              <a:gd name="T8" fmla="*/ 2293 w 1317"/>
              <a:gd name="T9" fmla="*/ 296153 h 1329"/>
              <a:gd name="T10" fmla="*/ 2293 w 1317"/>
              <a:gd name="T11" fmla="*/ 366397 h 1329"/>
              <a:gd name="T12" fmla="*/ 16049 w 1317"/>
              <a:gd name="T13" fmla="*/ 447048 h 1329"/>
              <a:gd name="T14" fmla="*/ 84828 w 1317"/>
              <a:gd name="T15" fmla="*/ 509487 h 1329"/>
              <a:gd name="T16" fmla="*/ 231558 w 1317"/>
              <a:gd name="T17" fmla="*/ 573660 h 1329"/>
              <a:gd name="T18" fmla="*/ 355361 w 1317"/>
              <a:gd name="T19" fmla="*/ 525097 h 1329"/>
              <a:gd name="T20" fmla="*/ 440189 w 1317"/>
              <a:gd name="T21" fmla="*/ 436641 h 1329"/>
              <a:gd name="T22" fmla="*/ 497123 w 1317"/>
              <a:gd name="T23" fmla="*/ 161735 h 1329"/>
              <a:gd name="T24" fmla="*/ 403125 w 1317"/>
              <a:gd name="T25" fmla="*/ 55068 h 132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17"/>
              <a:gd name="T40" fmla="*/ 0 h 1329"/>
              <a:gd name="T41" fmla="*/ 1317 w 1317"/>
              <a:gd name="T42" fmla="*/ 1329 h 132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17" h="1329">
                <a:moveTo>
                  <a:pt x="1055" y="127"/>
                </a:moveTo>
                <a:cubicBezTo>
                  <a:pt x="921" y="67"/>
                  <a:pt x="645" y="18"/>
                  <a:pt x="498" y="11"/>
                </a:cubicBezTo>
                <a:cubicBezTo>
                  <a:pt x="351" y="4"/>
                  <a:pt x="252" y="0"/>
                  <a:pt x="174" y="83"/>
                </a:cubicBezTo>
                <a:cubicBezTo>
                  <a:pt x="96" y="166"/>
                  <a:pt x="58" y="409"/>
                  <a:pt x="30" y="509"/>
                </a:cubicBezTo>
                <a:cubicBezTo>
                  <a:pt x="2" y="609"/>
                  <a:pt x="10" y="627"/>
                  <a:pt x="6" y="683"/>
                </a:cubicBezTo>
                <a:cubicBezTo>
                  <a:pt x="2" y="739"/>
                  <a:pt x="0" y="787"/>
                  <a:pt x="6" y="845"/>
                </a:cubicBezTo>
                <a:cubicBezTo>
                  <a:pt x="12" y="903"/>
                  <a:pt x="6" y="976"/>
                  <a:pt x="42" y="1031"/>
                </a:cubicBezTo>
                <a:cubicBezTo>
                  <a:pt x="78" y="1086"/>
                  <a:pt x="128" y="1126"/>
                  <a:pt x="222" y="1175"/>
                </a:cubicBezTo>
                <a:cubicBezTo>
                  <a:pt x="316" y="1224"/>
                  <a:pt x="488" y="1317"/>
                  <a:pt x="606" y="1323"/>
                </a:cubicBezTo>
                <a:cubicBezTo>
                  <a:pt x="724" y="1329"/>
                  <a:pt x="839" y="1264"/>
                  <a:pt x="930" y="1211"/>
                </a:cubicBezTo>
                <a:cubicBezTo>
                  <a:pt x="1021" y="1158"/>
                  <a:pt x="1090" y="1147"/>
                  <a:pt x="1152" y="1007"/>
                </a:cubicBezTo>
                <a:cubicBezTo>
                  <a:pt x="1214" y="867"/>
                  <a:pt x="1317" y="520"/>
                  <a:pt x="1301" y="373"/>
                </a:cubicBezTo>
                <a:cubicBezTo>
                  <a:pt x="1285" y="226"/>
                  <a:pt x="1197" y="170"/>
                  <a:pt x="1055" y="127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08803" name="Freeform 195"/>
          <p:cNvSpPr>
            <a:spLocks/>
          </p:cNvSpPr>
          <p:nvPr/>
        </p:nvSpPr>
        <p:spPr bwMode="auto">
          <a:xfrm>
            <a:off x="5724525" y="5300663"/>
            <a:ext cx="503238" cy="576262"/>
          </a:xfrm>
          <a:custGeom>
            <a:avLst/>
            <a:gdLst>
              <a:gd name="T0" fmla="*/ 403125 w 1317"/>
              <a:gd name="T1" fmla="*/ 55068 h 1329"/>
              <a:gd name="T2" fmla="*/ 190290 w 1317"/>
              <a:gd name="T3" fmla="*/ 4770 h 1329"/>
              <a:gd name="T4" fmla="*/ 66487 w 1317"/>
              <a:gd name="T5" fmla="*/ 35989 h 1329"/>
              <a:gd name="T6" fmla="*/ 11463 w 1317"/>
              <a:gd name="T7" fmla="*/ 220705 h 1329"/>
              <a:gd name="T8" fmla="*/ 2293 w 1317"/>
              <a:gd name="T9" fmla="*/ 296153 h 1329"/>
              <a:gd name="T10" fmla="*/ 2293 w 1317"/>
              <a:gd name="T11" fmla="*/ 366397 h 1329"/>
              <a:gd name="T12" fmla="*/ 16049 w 1317"/>
              <a:gd name="T13" fmla="*/ 447048 h 1329"/>
              <a:gd name="T14" fmla="*/ 84828 w 1317"/>
              <a:gd name="T15" fmla="*/ 509487 h 1329"/>
              <a:gd name="T16" fmla="*/ 231558 w 1317"/>
              <a:gd name="T17" fmla="*/ 573660 h 1329"/>
              <a:gd name="T18" fmla="*/ 355362 w 1317"/>
              <a:gd name="T19" fmla="*/ 525097 h 1329"/>
              <a:gd name="T20" fmla="*/ 440190 w 1317"/>
              <a:gd name="T21" fmla="*/ 436641 h 1329"/>
              <a:gd name="T22" fmla="*/ 497124 w 1317"/>
              <a:gd name="T23" fmla="*/ 161735 h 1329"/>
              <a:gd name="T24" fmla="*/ 403125 w 1317"/>
              <a:gd name="T25" fmla="*/ 55068 h 132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17"/>
              <a:gd name="T40" fmla="*/ 0 h 1329"/>
              <a:gd name="T41" fmla="*/ 1317 w 1317"/>
              <a:gd name="T42" fmla="*/ 1329 h 132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17" h="1329">
                <a:moveTo>
                  <a:pt x="1055" y="127"/>
                </a:moveTo>
                <a:cubicBezTo>
                  <a:pt x="921" y="67"/>
                  <a:pt x="645" y="18"/>
                  <a:pt x="498" y="11"/>
                </a:cubicBezTo>
                <a:cubicBezTo>
                  <a:pt x="351" y="4"/>
                  <a:pt x="252" y="0"/>
                  <a:pt x="174" y="83"/>
                </a:cubicBezTo>
                <a:cubicBezTo>
                  <a:pt x="96" y="166"/>
                  <a:pt x="58" y="409"/>
                  <a:pt x="30" y="509"/>
                </a:cubicBezTo>
                <a:cubicBezTo>
                  <a:pt x="2" y="609"/>
                  <a:pt x="10" y="627"/>
                  <a:pt x="6" y="683"/>
                </a:cubicBezTo>
                <a:cubicBezTo>
                  <a:pt x="2" y="739"/>
                  <a:pt x="0" y="787"/>
                  <a:pt x="6" y="845"/>
                </a:cubicBezTo>
                <a:cubicBezTo>
                  <a:pt x="12" y="903"/>
                  <a:pt x="6" y="976"/>
                  <a:pt x="42" y="1031"/>
                </a:cubicBezTo>
                <a:cubicBezTo>
                  <a:pt x="78" y="1086"/>
                  <a:pt x="128" y="1126"/>
                  <a:pt x="222" y="1175"/>
                </a:cubicBezTo>
                <a:cubicBezTo>
                  <a:pt x="316" y="1224"/>
                  <a:pt x="488" y="1317"/>
                  <a:pt x="606" y="1323"/>
                </a:cubicBezTo>
                <a:cubicBezTo>
                  <a:pt x="724" y="1329"/>
                  <a:pt x="839" y="1264"/>
                  <a:pt x="930" y="1211"/>
                </a:cubicBezTo>
                <a:cubicBezTo>
                  <a:pt x="1021" y="1158"/>
                  <a:pt x="1090" y="1147"/>
                  <a:pt x="1152" y="1007"/>
                </a:cubicBezTo>
                <a:cubicBezTo>
                  <a:pt x="1214" y="867"/>
                  <a:pt x="1317" y="520"/>
                  <a:pt x="1301" y="373"/>
                </a:cubicBezTo>
                <a:cubicBezTo>
                  <a:pt x="1285" y="226"/>
                  <a:pt x="1197" y="170"/>
                  <a:pt x="1055" y="127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086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086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08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8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087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087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08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08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087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087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08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08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08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08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08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08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08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087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087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08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08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08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08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08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087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087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708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08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08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088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088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708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087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087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088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088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70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7087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7087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8631" grpId="0" animBg="1"/>
      <p:bldP spid="708652" grpId="0" animBg="1"/>
      <p:bldP spid="708654" grpId="0" animBg="1"/>
      <p:bldP spid="708675" grpId="0" animBg="1"/>
      <p:bldP spid="708719" grpId="0" animBg="1"/>
      <p:bldP spid="708721" grpId="0" animBg="1"/>
      <p:bldP spid="708723" grpId="0" animBg="1"/>
      <p:bldP spid="708744" grpId="0" animBg="1"/>
      <p:bldP spid="708745" grpId="0" animBg="1"/>
      <p:bldP spid="708750" grpId="0" animBg="1"/>
      <p:bldP spid="708751" grpId="0" animBg="1"/>
      <p:bldP spid="708752" grpId="0" animBg="1"/>
      <p:bldP spid="708753" grpId="0" animBg="1"/>
      <p:bldP spid="708754" grpId="0" animBg="1"/>
      <p:bldP spid="708755" grpId="0" animBg="1"/>
      <p:bldP spid="708756" grpId="0" animBg="1"/>
      <p:bldP spid="708778" grpId="0" animBg="1"/>
      <p:bldP spid="708779" grpId="0" animBg="1"/>
      <p:bldP spid="708780" grpId="0" animBg="1"/>
      <p:bldP spid="708801" grpId="0" animBg="1"/>
      <p:bldP spid="708802" grpId="0" animBg="1"/>
      <p:bldP spid="70880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7C4F140-926F-4A97-9C0D-6B0E1BC7B194}" type="slidenum">
              <a:rPr lang="en-US" altLang="ko-KR" smtClean="0"/>
              <a:pPr/>
              <a:t>24</a:t>
            </a:fld>
            <a:endParaRPr lang="en-US" altLang="ko-KR" smtClean="0"/>
          </a:p>
        </p:txBody>
      </p:sp>
      <p:sp>
        <p:nvSpPr>
          <p:cNvPr id="6922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4.1 Minimum Spanning Trees</a:t>
            </a:r>
          </a:p>
        </p:txBody>
      </p:sp>
      <p:sp>
        <p:nvSpPr>
          <p:cNvPr id="692228" name="Rectangle 4"/>
          <p:cNvSpPr>
            <a:spLocks noChangeArrowheads="1"/>
          </p:cNvSpPr>
          <p:nvPr/>
        </p:nvSpPr>
        <p:spPr bwMode="auto">
          <a:xfrm>
            <a:off x="971550" y="2390775"/>
            <a:ext cx="7704138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- To write a formal version of </a:t>
            </a:r>
            <a:r>
              <a:rPr lang="en-US" altLang="ko-KR" i="0" dirty="0" err="1">
                <a:solidFill>
                  <a:schemeClr val="bg2"/>
                </a:solidFill>
                <a:sym typeface="Wingdings" pitchFamily="2" charset="2"/>
              </a:rPr>
              <a:t>Kruskal’s</a:t>
            </a:r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 Algorithm, we use the following:</a:t>
            </a:r>
          </a:p>
        </p:txBody>
      </p:sp>
      <p:sp>
        <p:nvSpPr>
          <p:cNvPr id="692229" name="Rectangle 5"/>
          <p:cNvSpPr>
            <a:spLocks noChangeArrowheads="1"/>
          </p:cNvSpPr>
          <p:nvPr/>
        </p:nvSpPr>
        <p:spPr bwMode="auto">
          <a:xfrm>
            <a:off x="1568450" y="3213100"/>
            <a:ext cx="746760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20000"/>
              </a:spcBef>
            </a:pPr>
            <a:r>
              <a:rPr lang="en-US" altLang="ko-KR" dirty="0">
                <a:solidFill>
                  <a:schemeClr val="bg2"/>
                </a:solidFill>
                <a:sym typeface="Wingdings" pitchFamily="2" charset="2"/>
              </a:rPr>
              <a:t>- </a:t>
            </a:r>
            <a:r>
              <a:rPr lang="en-US" altLang="ko-KR" b="1" dirty="0">
                <a:solidFill>
                  <a:schemeClr val="bg1"/>
                </a:solidFill>
                <a:sym typeface="Wingdings" pitchFamily="2" charset="2"/>
              </a:rPr>
              <a:t>Initial(n)</a:t>
            </a:r>
            <a:r>
              <a:rPr lang="en-US" altLang="ko-KR" i="0" dirty="0">
                <a:solidFill>
                  <a:schemeClr val="bg1"/>
                </a:solidFill>
                <a:sym typeface="Wingdings" pitchFamily="2" charset="2"/>
              </a:rPr>
              <a:t>  </a:t>
            </a:r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initializes n disjoint subsets, each of which contains exactly one of the indices between 1 and n</a:t>
            </a:r>
          </a:p>
        </p:txBody>
      </p:sp>
      <p:sp>
        <p:nvSpPr>
          <p:cNvPr id="692230" name="Rectangle 6"/>
          <p:cNvSpPr>
            <a:spLocks noChangeArrowheads="1"/>
          </p:cNvSpPr>
          <p:nvPr/>
        </p:nvSpPr>
        <p:spPr bwMode="auto">
          <a:xfrm>
            <a:off x="1570038" y="3933825"/>
            <a:ext cx="6856364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20000"/>
              </a:spcBef>
            </a:pPr>
            <a:r>
              <a:rPr lang="en-US" altLang="ko-KR" dirty="0">
                <a:solidFill>
                  <a:schemeClr val="bg2"/>
                </a:solidFill>
                <a:sym typeface="Wingdings" pitchFamily="2" charset="2"/>
              </a:rPr>
              <a:t>- </a:t>
            </a:r>
            <a:r>
              <a:rPr lang="en-US" altLang="ko-KR" b="1" dirty="0">
                <a:solidFill>
                  <a:schemeClr val="bg1"/>
                </a:solidFill>
                <a:sym typeface="Wingdings" pitchFamily="2" charset="2"/>
              </a:rPr>
              <a:t>p= find(</a:t>
            </a:r>
            <a:r>
              <a:rPr lang="en-US" altLang="ko-KR" b="1" dirty="0" err="1">
                <a:solidFill>
                  <a:schemeClr val="bg1"/>
                </a:solidFill>
                <a:sym typeface="Wingdings" pitchFamily="2" charset="2"/>
              </a:rPr>
              <a:t>i</a:t>
            </a:r>
            <a:r>
              <a:rPr lang="en-US" altLang="ko-KR" b="1" dirty="0">
                <a:solidFill>
                  <a:schemeClr val="bg1"/>
                </a:solidFill>
                <a:sym typeface="Wingdings" pitchFamily="2" charset="2"/>
              </a:rPr>
              <a:t>)</a:t>
            </a:r>
            <a:r>
              <a:rPr lang="en-US" altLang="ko-KR" i="0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makes p point to the set containing index </a:t>
            </a:r>
            <a:r>
              <a:rPr lang="en-US" altLang="ko-KR" i="0" dirty="0" err="1">
                <a:solidFill>
                  <a:schemeClr val="bg2"/>
                </a:solidFill>
                <a:sym typeface="Wingdings" pitchFamily="2" charset="2"/>
              </a:rPr>
              <a:t>i</a:t>
            </a:r>
            <a:endParaRPr lang="en-US" altLang="ko-KR" i="0" dirty="0">
              <a:solidFill>
                <a:schemeClr val="bg2"/>
              </a:solidFill>
              <a:sym typeface="Wingdings" pitchFamily="2" charset="2"/>
            </a:endParaRPr>
          </a:p>
        </p:txBody>
      </p:sp>
      <p:sp>
        <p:nvSpPr>
          <p:cNvPr id="692231" name="Rectangle 7"/>
          <p:cNvSpPr>
            <a:spLocks noChangeArrowheads="1"/>
          </p:cNvSpPr>
          <p:nvPr/>
        </p:nvSpPr>
        <p:spPr bwMode="auto">
          <a:xfrm>
            <a:off x="1547813" y="4319588"/>
            <a:ext cx="655320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20000"/>
              </a:spcBef>
            </a:pPr>
            <a:r>
              <a:rPr lang="en-US" altLang="ko-KR" dirty="0">
                <a:solidFill>
                  <a:schemeClr val="bg2"/>
                </a:solidFill>
                <a:sym typeface="Wingdings" pitchFamily="2" charset="2"/>
              </a:rPr>
              <a:t>- </a:t>
            </a:r>
            <a:r>
              <a:rPr lang="en-US" altLang="ko-KR" b="1" dirty="0">
                <a:solidFill>
                  <a:schemeClr val="bg1"/>
                </a:solidFill>
                <a:sym typeface="Wingdings" pitchFamily="2" charset="2"/>
              </a:rPr>
              <a:t>merge(</a:t>
            </a:r>
            <a:r>
              <a:rPr lang="en-US" altLang="ko-KR" b="1" dirty="0" err="1">
                <a:solidFill>
                  <a:schemeClr val="bg1"/>
                </a:solidFill>
                <a:sym typeface="Wingdings" pitchFamily="2" charset="2"/>
              </a:rPr>
              <a:t>p,q</a:t>
            </a:r>
            <a:r>
              <a:rPr lang="en-US" altLang="ko-KR" b="1" dirty="0">
                <a:solidFill>
                  <a:schemeClr val="bg1"/>
                </a:solidFill>
                <a:sym typeface="Wingdings" pitchFamily="2" charset="2"/>
              </a:rPr>
              <a:t>)</a:t>
            </a:r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 merges the two sets, to which p and q point, into a set.</a:t>
            </a:r>
          </a:p>
        </p:txBody>
      </p:sp>
      <p:sp>
        <p:nvSpPr>
          <p:cNvPr id="692232" name="Rectangle 8"/>
          <p:cNvSpPr>
            <a:spLocks noChangeArrowheads="1"/>
          </p:cNvSpPr>
          <p:nvPr/>
        </p:nvSpPr>
        <p:spPr bwMode="auto">
          <a:xfrm>
            <a:off x="1547813" y="5121275"/>
            <a:ext cx="6985000" cy="127419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chemeClr val="bg2"/>
                </a:solidFill>
                <a:sym typeface="Wingdings" pitchFamily="2" charset="2"/>
              </a:rPr>
              <a:t>- </a:t>
            </a:r>
            <a:r>
              <a:rPr lang="en-US" altLang="ko-KR" b="1" dirty="0">
                <a:solidFill>
                  <a:schemeClr val="bg1"/>
                </a:solidFill>
                <a:sym typeface="Wingdings" pitchFamily="2" charset="2"/>
              </a:rPr>
              <a:t>equal(</a:t>
            </a:r>
            <a:r>
              <a:rPr lang="en-US" altLang="ko-KR" b="1" dirty="0" err="1">
                <a:solidFill>
                  <a:schemeClr val="bg1"/>
                </a:solidFill>
                <a:sym typeface="Wingdings" pitchFamily="2" charset="2"/>
              </a:rPr>
              <a:t>p,q</a:t>
            </a:r>
            <a:r>
              <a:rPr lang="en-US" altLang="ko-KR" b="1" dirty="0">
                <a:solidFill>
                  <a:schemeClr val="bg1"/>
                </a:solidFill>
                <a:sym typeface="Wingdings" pitchFamily="2" charset="2"/>
              </a:rPr>
              <a:t>)</a:t>
            </a:r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 returns true if both p and q point to the same set.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  </a:t>
            </a:r>
          </a:p>
        </p:txBody>
      </p:sp>
      <p:sp>
        <p:nvSpPr>
          <p:cNvPr id="692238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696200" cy="5334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ko-KR" smtClean="0">
                <a:effectLst/>
              </a:rPr>
              <a:t>4.1.2 Kruskal’s Algorithm</a:t>
            </a:r>
            <a:r>
              <a:rPr lang="en-US" altLang="ko-KR" smtClean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9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28" grpId="0"/>
      <p:bldP spid="692229" grpId="0"/>
      <p:bldP spid="692230" grpId="0"/>
      <p:bldP spid="692231" grpId="0"/>
      <p:bldP spid="69223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914C41C-9F70-48D3-B6E9-743D66D3E375}" type="slidenum">
              <a:rPr lang="en-US" altLang="ko-KR" smtClean="0"/>
              <a:pPr/>
              <a:t>25</a:t>
            </a:fld>
            <a:endParaRPr lang="en-US" altLang="ko-KR" smtClean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643438" y="2565400"/>
            <a:ext cx="4968875" cy="3959225"/>
            <a:chOff x="3168" y="1344"/>
            <a:chExt cx="2880" cy="2544"/>
          </a:xfrm>
        </p:grpSpPr>
        <p:sp>
          <p:nvSpPr>
            <p:cNvPr id="27661" name="Rectangle 3"/>
            <p:cNvSpPr>
              <a:spLocks noChangeArrowheads="1"/>
            </p:cNvSpPr>
            <p:nvPr/>
          </p:nvSpPr>
          <p:spPr bwMode="auto">
            <a:xfrm>
              <a:off x="3168" y="1344"/>
              <a:ext cx="2496" cy="25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bg1"/>
                  </a:solidFill>
                  <a:latin typeface="Verdana" pitchFamily="34" charset="0"/>
                </a:rPr>
                <a:t> </a:t>
              </a:r>
            </a:p>
            <a:p>
              <a:pPr eaLnBrk="1" latinLnBrk="1" hangingPunct="1">
                <a:spcBef>
                  <a:spcPct val="20000"/>
                </a:spcBef>
              </a:pPr>
              <a:endParaRPr lang="en-US" altLang="ko-KR" sz="1800" b="1" i="0">
                <a:solidFill>
                  <a:schemeClr val="bg1"/>
                </a:solidFill>
                <a:latin typeface="Verdana" pitchFamily="34" charset="0"/>
              </a:endParaRPr>
            </a:p>
            <a:p>
              <a:pPr eaLnBrk="1" latinLnBrk="1" hangingPunct="1">
                <a:spcBef>
                  <a:spcPct val="20000"/>
                </a:spcBef>
              </a:pPr>
              <a:endParaRPr lang="en-US" altLang="ko-KR" sz="1800" i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  <p:sp>
          <p:nvSpPr>
            <p:cNvPr id="27662" name="Rectangle 4"/>
            <p:cNvSpPr>
              <a:spLocks noChangeArrowheads="1"/>
            </p:cNvSpPr>
            <p:nvPr/>
          </p:nvSpPr>
          <p:spPr bwMode="auto">
            <a:xfrm>
              <a:off x="3168" y="1392"/>
              <a:ext cx="2880" cy="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lnSpc>
                  <a:spcPct val="80000"/>
                </a:lnSpc>
                <a:spcBef>
                  <a:spcPct val="50000"/>
                </a:spcBef>
              </a:pPr>
              <a:endParaRPr lang="ko-KR" altLang="ko-KR" sz="1800" i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</p:grpSp>
      <p:sp>
        <p:nvSpPr>
          <p:cNvPr id="69427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4.1 Minimum Spanning Trees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95288" y="2492375"/>
            <a:ext cx="4608512" cy="4103688"/>
            <a:chOff x="3168" y="1344"/>
            <a:chExt cx="2880" cy="2544"/>
          </a:xfrm>
        </p:grpSpPr>
        <p:sp>
          <p:nvSpPr>
            <p:cNvPr id="27659" name="Rectangle 8"/>
            <p:cNvSpPr>
              <a:spLocks noChangeArrowheads="1"/>
            </p:cNvSpPr>
            <p:nvPr/>
          </p:nvSpPr>
          <p:spPr bwMode="auto">
            <a:xfrm>
              <a:off x="3168" y="1344"/>
              <a:ext cx="2496" cy="25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bg1"/>
                  </a:solidFill>
                  <a:latin typeface="Verdana" pitchFamily="34" charset="0"/>
                </a:rPr>
                <a:t> </a:t>
              </a:r>
            </a:p>
            <a:p>
              <a:pPr eaLnBrk="1" latinLnBrk="1" hangingPunct="1">
                <a:spcBef>
                  <a:spcPct val="20000"/>
                </a:spcBef>
              </a:pPr>
              <a:endParaRPr lang="en-US" altLang="ko-KR" sz="1800" b="1" i="0">
                <a:solidFill>
                  <a:schemeClr val="bg1"/>
                </a:solidFill>
                <a:latin typeface="Verdana" pitchFamily="34" charset="0"/>
              </a:endParaRPr>
            </a:p>
            <a:p>
              <a:pPr eaLnBrk="1" latinLnBrk="1" hangingPunct="1">
                <a:spcBef>
                  <a:spcPct val="20000"/>
                </a:spcBef>
              </a:pPr>
              <a:endParaRPr lang="en-US" altLang="ko-KR" sz="1800" i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  <p:sp>
          <p:nvSpPr>
            <p:cNvPr id="27660" name="Rectangle 9"/>
            <p:cNvSpPr>
              <a:spLocks noChangeArrowheads="1"/>
            </p:cNvSpPr>
            <p:nvPr/>
          </p:nvSpPr>
          <p:spPr bwMode="auto">
            <a:xfrm>
              <a:off x="3168" y="1392"/>
              <a:ext cx="2880" cy="19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lnSpc>
                  <a:spcPct val="80000"/>
                </a:lnSpc>
                <a:spcBef>
                  <a:spcPct val="50000"/>
                </a:spcBef>
              </a:pPr>
              <a:endParaRPr lang="ko-KR" altLang="ko-KR" sz="1800" i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</p:grpSp>
      <p:sp>
        <p:nvSpPr>
          <p:cNvPr id="694282" name="Rectangle 10"/>
          <p:cNvSpPr>
            <a:spLocks noChangeArrowheads="1"/>
          </p:cNvSpPr>
          <p:nvPr/>
        </p:nvSpPr>
        <p:spPr bwMode="auto">
          <a:xfrm>
            <a:off x="357158" y="2571744"/>
            <a:ext cx="4105275" cy="3937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800" i="0" dirty="0">
                <a:solidFill>
                  <a:schemeClr val="bg2"/>
                </a:solidFill>
                <a:latin typeface="Arial" charset="0"/>
                <a:sym typeface="Wingdings" pitchFamily="2" charset="2"/>
              </a:rPr>
              <a:t>public static </a:t>
            </a:r>
            <a:r>
              <a:rPr lang="en-US" altLang="ko-KR" sz="1800" i="0" dirty="0" err="1">
                <a:solidFill>
                  <a:schemeClr val="bg2"/>
                </a:solidFill>
                <a:latin typeface="Arial" charset="0"/>
                <a:sym typeface="Wingdings" pitchFamily="2" charset="2"/>
              </a:rPr>
              <a:t>set_of_edges</a:t>
            </a:r>
            <a:r>
              <a:rPr lang="en-US" altLang="ko-KR" sz="1800" i="0" dirty="0">
                <a:solidFill>
                  <a:schemeClr val="bg2"/>
                </a:solidFill>
                <a:latin typeface="Arial" charset="0"/>
                <a:sym typeface="Wingdings" pitchFamily="2" charset="2"/>
              </a:rPr>
              <a:t> </a:t>
            </a:r>
            <a:r>
              <a:rPr lang="en-US" altLang="ko-KR" sz="1800" i="0" dirty="0" err="1">
                <a:solidFill>
                  <a:schemeClr val="bg2"/>
                </a:solidFill>
                <a:latin typeface="Arial" charset="0"/>
                <a:sym typeface="Wingdings" pitchFamily="2" charset="2"/>
              </a:rPr>
              <a:t>kruskal</a:t>
            </a:r>
            <a:r>
              <a:rPr lang="en-US" altLang="ko-KR" sz="1800" i="0" dirty="0">
                <a:solidFill>
                  <a:schemeClr val="bg2"/>
                </a:solidFill>
                <a:latin typeface="Arial" charset="0"/>
                <a:sym typeface="Wingdings" pitchFamily="2" charset="2"/>
              </a:rPr>
              <a:t>(</a:t>
            </a:r>
          </a:p>
          <a:p>
            <a:r>
              <a:rPr lang="en-US" altLang="ko-KR" sz="1800" i="0" dirty="0">
                <a:solidFill>
                  <a:schemeClr val="bg2"/>
                </a:solidFill>
                <a:latin typeface="Arial" charset="0"/>
                <a:sym typeface="Wingdings" pitchFamily="2" charset="2"/>
              </a:rPr>
              <a:t>             </a:t>
            </a:r>
            <a:r>
              <a:rPr lang="en-US" altLang="ko-KR" sz="1800" i="0" dirty="0" err="1">
                <a:solidFill>
                  <a:schemeClr val="bg2"/>
                </a:solidFill>
                <a:latin typeface="Arial" charset="0"/>
                <a:sym typeface="Wingdings" pitchFamily="2" charset="2"/>
              </a:rPr>
              <a:t>int</a:t>
            </a:r>
            <a:r>
              <a:rPr lang="en-US" altLang="ko-KR" sz="1800" i="0" dirty="0">
                <a:solidFill>
                  <a:schemeClr val="bg2"/>
                </a:solidFill>
                <a:latin typeface="Arial" charset="0"/>
                <a:sym typeface="Wingdings" pitchFamily="2" charset="2"/>
              </a:rPr>
              <a:t> n, </a:t>
            </a:r>
            <a:r>
              <a:rPr lang="en-US" altLang="ko-KR" sz="1800" i="0" dirty="0" err="1">
                <a:solidFill>
                  <a:schemeClr val="bg2"/>
                </a:solidFill>
                <a:latin typeface="Arial" charset="0"/>
                <a:sym typeface="Wingdings" pitchFamily="2" charset="2"/>
              </a:rPr>
              <a:t>int</a:t>
            </a:r>
            <a:r>
              <a:rPr lang="en-US" altLang="ko-KR" sz="1800" i="0" dirty="0">
                <a:solidFill>
                  <a:schemeClr val="bg2"/>
                </a:solidFill>
                <a:latin typeface="Arial" charset="0"/>
                <a:sym typeface="Wingdings" pitchFamily="2" charset="2"/>
              </a:rPr>
              <a:t> m, </a:t>
            </a:r>
            <a:r>
              <a:rPr lang="en-US" altLang="ko-KR" sz="1800" i="0" dirty="0" err="1">
                <a:solidFill>
                  <a:schemeClr val="bg2"/>
                </a:solidFill>
                <a:latin typeface="Arial" charset="0"/>
                <a:sym typeface="Wingdings" pitchFamily="2" charset="2"/>
              </a:rPr>
              <a:t>set_of_edges</a:t>
            </a:r>
            <a:r>
              <a:rPr lang="en-US" altLang="ko-KR" sz="1800" i="0" dirty="0">
                <a:solidFill>
                  <a:schemeClr val="bg2"/>
                </a:solidFill>
                <a:latin typeface="Arial" charset="0"/>
                <a:sym typeface="Wingdings" pitchFamily="2" charset="2"/>
              </a:rPr>
              <a:t> E) {</a:t>
            </a:r>
          </a:p>
          <a:p>
            <a:r>
              <a:rPr lang="en-US" altLang="ko-KR" sz="1800" i="0" dirty="0">
                <a:solidFill>
                  <a:schemeClr val="bg2"/>
                </a:solidFill>
                <a:latin typeface="Arial" charset="0"/>
                <a:sym typeface="Wingdings" pitchFamily="2" charset="2"/>
              </a:rPr>
              <a:t>   index </a:t>
            </a:r>
            <a:r>
              <a:rPr lang="en-US" altLang="ko-KR" sz="1800" i="0" dirty="0" err="1">
                <a:solidFill>
                  <a:schemeClr val="bg2"/>
                </a:solidFill>
                <a:latin typeface="Arial" charset="0"/>
                <a:sym typeface="Wingdings" pitchFamily="2" charset="2"/>
              </a:rPr>
              <a:t>i</a:t>
            </a:r>
            <a:r>
              <a:rPr lang="en-US" altLang="ko-KR" sz="1800" i="0" dirty="0">
                <a:solidFill>
                  <a:schemeClr val="bg2"/>
                </a:solidFill>
                <a:latin typeface="Arial" charset="0"/>
                <a:sym typeface="Wingdings" pitchFamily="2" charset="2"/>
              </a:rPr>
              <a:t>, j;</a:t>
            </a:r>
          </a:p>
          <a:p>
            <a:r>
              <a:rPr lang="en-US" altLang="ko-KR" sz="1800" i="0" dirty="0">
                <a:solidFill>
                  <a:schemeClr val="bg2"/>
                </a:solidFill>
                <a:latin typeface="Arial" charset="0"/>
                <a:sym typeface="Wingdings" pitchFamily="2" charset="2"/>
              </a:rPr>
              <a:t>   </a:t>
            </a:r>
            <a:r>
              <a:rPr lang="en-US" altLang="ko-KR" sz="1800" i="0" dirty="0" err="1">
                <a:solidFill>
                  <a:schemeClr val="bg2"/>
                </a:solidFill>
                <a:latin typeface="Arial" charset="0"/>
                <a:sym typeface="Wingdings" pitchFamily="2" charset="2"/>
              </a:rPr>
              <a:t>set_pointer</a:t>
            </a:r>
            <a:r>
              <a:rPr lang="en-US" altLang="ko-KR" sz="1800" i="0" dirty="0">
                <a:solidFill>
                  <a:schemeClr val="bg2"/>
                </a:solidFill>
                <a:latin typeface="Arial" charset="0"/>
                <a:sym typeface="Wingdings" pitchFamily="2" charset="2"/>
              </a:rPr>
              <a:t> </a:t>
            </a:r>
            <a:r>
              <a:rPr lang="en-US" altLang="ko-KR" sz="1800" i="0" dirty="0" err="1">
                <a:solidFill>
                  <a:schemeClr val="bg2"/>
                </a:solidFill>
                <a:latin typeface="Arial" charset="0"/>
                <a:sym typeface="Wingdings" pitchFamily="2" charset="2"/>
              </a:rPr>
              <a:t>p,q</a:t>
            </a:r>
            <a:r>
              <a:rPr lang="en-US" altLang="ko-KR" sz="1800" i="0" dirty="0">
                <a:solidFill>
                  <a:schemeClr val="bg2"/>
                </a:solidFill>
                <a:latin typeface="Arial" charset="0"/>
                <a:sym typeface="Wingdings" pitchFamily="2" charset="2"/>
              </a:rPr>
              <a:t> ;</a:t>
            </a:r>
          </a:p>
          <a:p>
            <a:r>
              <a:rPr lang="en-US" altLang="ko-KR" sz="1800" i="0" dirty="0">
                <a:solidFill>
                  <a:schemeClr val="bg2"/>
                </a:solidFill>
                <a:latin typeface="Arial" charset="0"/>
                <a:sym typeface="Wingdings" pitchFamily="2" charset="2"/>
              </a:rPr>
              <a:t>   edge e;</a:t>
            </a:r>
          </a:p>
          <a:p>
            <a:r>
              <a:rPr lang="en-US" altLang="ko-KR" sz="1800" i="0" dirty="0">
                <a:solidFill>
                  <a:schemeClr val="bg2"/>
                </a:solidFill>
                <a:latin typeface="Arial" charset="0"/>
                <a:sym typeface="Wingdings" pitchFamily="2" charset="2"/>
              </a:rPr>
              <a:t>   </a:t>
            </a:r>
            <a:r>
              <a:rPr lang="en-US" altLang="ko-KR" sz="1800" i="0" dirty="0" err="1">
                <a:solidFill>
                  <a:schemeClr val="bg2"/>
                </a:solidFill>
                <a:latin typeface="Arial" charset="0"/>
                <a:sym typeface="Wingdings" pitchFamily="2" charset="2"/>
              </a:rPr>
              <a:t>set_of_edges</a:t>
            </a:r>
            <a:r>
              <a:rPr lang="en-US" altLang="ko-KR" sz="1800" i="0" dirty="0">
                <a:solidFill>
                  <a:schemeClr val="bg2"/>
                </a:solidFill>
                <a:latin typeface="Arial" charset="0"/>
                <a:sym typeface="Wingdings" pitchFamily="2" charset="2"/>
              </a:rPr>
              <a:t>  F = </a:t>
            </a:r>
            <a:r>
              <a:rPr lang="en-US" altLang="ko-KR" sz="1800" i="0" dirty="0">
                <a:solidFill>
                  <a:schemeClr val="bg2"/>
                </a:solidFill>
                <a:latin typeface="Arial" charset="0"/>
                <a:sym typeface="Symbol" pitchFamily="18" charset="2"/>
              </a:rPr>
              <a:t>Ø ;</a:t>
            </a:r>
          </a:p>
          <a:p>
            <a:r>
              <a:rPr lang="en-US" altLang="ko-KR" sz="1800" i="0" dirty="0">
                <a:solidFill>
                  <a:schemeClr val="bg2"/>
                </a:solidFill>
                <a:latin typeface="Arial" charset="0"/>
                <a:sym typeface="Wingdings" pitchFamily="2" charset="2"/>
              </a:rPr>
              <a:t>   </a:t>
            </a:r>
          </a:p>
          <a:p>
            <a:r>
              <a:rPr lang="en-US" altLang="ko-KR" sz="1800" i="0" dirty="0">
                <a:solidFill>
                  <a:schemeClr val="bg2"/>
                </a:solidFill>
                <a:latin typeface="Arial" charset="0"/>
                <a:sym typeface="Wingdings" pitchFamily="2" charset="2"/>
              </a:rPr>
              <a:t>   </a:t>
            </a:r>
            <a:r>
              <a:rPr lang="en-US" altLang="ko-KR" sz="1800" i="0" dirty="0">
                <a:solidFill>
                  <a:schemeClr val="bg1"/>
                </a:solidFill>
                <a:latin typeface="Arial" charset="0"/>
                <a:sym typeface="Wingdings" pitchFamily="2" charset="2"/>
              </a:rPr>
              <a:t>Sort the m edges in E by weight</a:t>
            </a:r>
          </a:p>
          <a:p>
            <a:r>
              <a:rPr lang="en-US" altLang="ko-KR" sz="1800" i="0" dirty="0">
                <a:solidFill>
                  <a:schemeClr val="bg1"/>
                </a:solidFill>
                <a:latin typeface="Arial" charset="0"/>
                <a:sym typeface="Wingdings" pitchFamily="2" charset="2"/>
              </a:rPr>
              <a:t>         in </a:t>
            </a:r>
            <a:r>
              <a:rPr lang="en-US" altLang="ko-KR" sz="1800" i="0" dirty="0" err="1">
                <a:solidFill>
                  <a:schemeClr val="bg1"/>
                </a:solidFill>
                <a:latin typeface="Arial" charset="0"/>
                <a:sym typeface="Wingdings" pitchFamily="2" charset="2"/>
              </a:rPr>
              <a:t>nondecreasing</a:t>
            </a:r>
            <a:r>
              <a:rPr lang="en-US" altLang="ko-KR" sz="1800" i="0" dirty="0">
                <a:solidFill>
                  <a:schemeClr val="bg1"/>
                </a:solidFill>
                <a:latin typeface="Arial" charset="0"/>
                <a:sym typeface="Wingdings" pitchFamily="2" charset="2"/>
              </a:rPr>
              <a:t> order;</a:t>
            </a:r>
          </a:p>
          <a:p>
            <a:r>
              <a:rPr lang="en-US" altLang="ko-KR" sz="1800" i="0" dirty="0">
                <a:solidFill>
                  <a:schemeClr val="bg2"/>
                </a:solidFill>
                <a:latin typeface="Arial" charset="0"/>
                <a:sym typeface="Symbol" pitchFamily="18" charset="2"/>
              </a:rPr>
              <a:t>   initial(n) ;</a:t>
            </a:r>
          </a:p>
          <a:p>
            <a:r>
              <a:rPr lang="en-US" altLang="ko-KR" sz="1800" i="0" dirty="0">
                <a:solidFill>
                  <a:schemeClr val="bg2"/>
                </a:solidFill>
                <a:latin typeface="Arial" charset="0"/>
                <a:sym typeface="Symbol" pitchFamily="18" charset="2"/>
              </a:rPr>
              <a:t>   while( |F| &lt;  n-1) </a:t>
            </a:r>
          </a:p>
          <a:p>
            <a:r>
              <a:rPr lang="en-US" altLang="ko-KR" sz="1800" i="0" dirty="0">
                <a:solidFill>
                  <a:schemeClr val="bg2"/>
                </a:solidFill>
                <a:latin typeface="Arial" charset="0"/>
                <a:sym typeface="Symbol" pitchFamily="18" charset="2"/>
              </a:rPr>
              <a:t>   {                      }</a:t>
            </a:r>
          </a:p>
          <a:p>
            <a:r>
              <a:rPr lang="en-US" altLang="ko-KR" sz="1800" i="0" dirty="0">
                <a:solidFill>
                  <a:schemeClr val="bg2"/>
                </a:solidFill>
                <a:latin typeface="Arial" charset="0"/>
                <a:sym typeface="Symbol" pitchFamily="18" charset="2"/>
              </a:rPr>
              <a:t>   return F ;</a:t>
            </a:r>
          </a:p>
          <a:p>
            <a:r>
              <a:rPr lang="en-US" altLang="ko-KR" sz="1800" i="0" dirty="0">
                <a:solidFill>
                  <a:schemeClr val="bg2"/>
                </a:solidFill>
                <a:latin typeface="Arial" charset="0"/>
                <a:sym typeface="Symbol" pitchFamily="18" charset="2"/>
              </a:rPr>
              <a:t>}</a:t>
            </a:r>
          </a:p>
        </p:txBody>
      </p:sp>
      <p:sp>
        <p:nvSpPr>
          <p:cNvPr id="694283" name="Rectangle 11"/>
          <p:cNvSpPr>
            <a:spLocks noChangeArrowheads="1"/>
          </p:cNvSpPr>
          <p:nvPr/>
        </p:nvSpPr>
        <p:spPr bwMode="auto">
          <a:xfrm>
            <a:off x="1000100" y="5357826"/>
            <a:ext cx="641350" cy="6413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3600" i="0" dirty="0">
                <a:solidFill>
                  <a:schemeClr val="accent1"/>
                </a:solidFill>
                <a:sym typeface="Symbol" pitchFamily="18" charset="2"/>
              </a:rPr>
              <a:t>…</a:t>
            </a:r>
          </a:p>
        </p:txBody>
      </p:sp>
      <p:sp>
        <p:nvSpPr>
          <p:cNvPr id="694284" name="Rectangle 12"/>
          <p:cNvSpPr>
            <a:spLocks noChangeArrowheads="1"/>
          </p:cNvSpPr>
          <p:nvPr/>
        </p:nvSpPr>
        <p:spPr bwMode="auto">
          <a:xfrm>
            <a:off x="4643438" y="3111500"/>
            <a:ext cx="4392612" cy="28384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800" i="0">
                <a:solidFill>
                  <a:schemeClr val="bg2"/>
                </a:solidFill>
                <a:latin typeface="Arial" charset="0"/>
                <a:sym typeface="Symbol" pitchFamily="18" charset="2"/>
              </a:rPr>
              <a:t>    e = edge with the least weight </a:t>
            </a:r>
          </a:p>
          <a:p>
            <a:r>
              <a:rPr lang="en-US" altLang="ko-KR" sz="1800" i="0">
                <a:solidFill>
                  <a:schemeClr val="bg2"/>
                </a:solidFill>
                <a:latin typeface="Arial" charset="0"/>
                <a:sym typeface="Symbol" pitchFamily="18" charset="2"/>
              </a:rPr>
              <a:t>            not yet considered ;</a:t>
            </a:r>
          </a:p>
          <a:p>
            <a:r>
              <a:rPr lang="en-US" altLang="ko-KR" sz="1800" i="0">
                <a:solidFill>
                  <a:schemeClr val="bg2"/>
                </a:solidFill>
                <a:latin typeface="Arial" charset="0"/>
                <a:sym typeface="Symbol" pitchFamily="18" charset="2"/>
              </a:rPr>
              <a:t>    i,j = indices of vertices connected by e;</a:t>
            </a:r>
          </a:p>
          <a:p>
            <a:r>
              <a:rPr lang="en-US" altLang="ko-KR" sz="1800" i="0">
                <a:solidFill>
                  <a:schemeClr val="bg2"/>
                </a:solidFill>
                <a:latin typeface="Arial" charset="0"/>
                <a:sym typeface="Symbol" pitchFamily="18" charset="2"/>
              </a:rPr>
              <a:t>    </a:t>
            </a:r>
          </a:p>
          <a:p>
            <a:r>
              <a:rPr lang="en-US" altLang="ko-KR" sz="1800" i="0">
                <a:solidFill>
                  <a:schemeClr val="bg2"/>
                </a:solidFill>
                <a:latin typeface="Arial" charset="0"/>
                <a:sym typeface="Symbol" pitchFamily="18" charset="2"/>
              </a:rPr>
              <a:t>    p = find(i) ;</a:t>
            </a:r>
          </a:p>
          <a:p>
            <a:r>
              <a:rPr lang="en-US" altLang="ko-KR" sz="1800" i="0">
                <a:solidFill>
                  <a:schemeClr val="bg2"/>
                </a:solidFill>
                <a:latin typeface="Arial" charset="0"/>
                <a:sym typeface="Symbol" pitchFamily="18" charset="2"/>
              </a:rPr>
              <a:t>    q = find(j) ;</a:t>
            </a:r>
          </a:p>
          <a:p>
            <a:r>
              <a:rPr lang="en-US" altLang="ko-KR" sz="1800" i="0">
                <a:solidFill>
                  <a:schemeClr val="bg2"/>
                </a:solidFill>
                <a:latin typeface="Arial" charset="0"/>
                <a:sym typeface="Symbol" pitchFamily="18" charset="2"/>
              </a:rPr>
              <a:t>    if (! Equal(p,q)) {</a:t>
            </a:r>
          </a:p>
          <a:p>
            <a:r>
              <a:rPr lang="en-US" altLang="ko-KR" sz="1800" i="0">
                <a:solidFill>
                  <a:schemeClr val="bg2"/>
                </a:solidFill>
                <a:latin typeface="Arial" charset="0"/>
                <a:sym typeface="Symbol" pitchFamily="18" charset="2"/>
              </a:rPr>
              <a:t>          merge(p,q) ;</a:t>
            </a:r>
          </a:p>
          <a:p>
            <a:r>
              <a:rPr lang="en-US" altLang="ko-KR" sz="1800" i="0">
                <a:solidFill>
                  <a:schemeClr val="bg2"/>
                </a:solidFill>
                <a:latin typeface="Arial" charset="0"/>
                <a:sym typeface="Symbol" pitchFamily="18" charset="2"/>
              </a:rPr>
              <a:t>          add e to F ;</a:t>
            </a:r>
          </a:p>
          <a:p>
            <a:r>
              <a:rPr lang="en-US" altLang="ko-KR" sz="1800" i="0">
                <a:solidFill>
                  <a:schemeClr val="bg2"/>
                </a:solidFill>
                <a:latin typeface="Arial" charset="0"/>
                <a:sym typeface="Symbol" pitchFamily="18" charset="2"/>
              </a:rPr>
              <a:t>    }</a:t>
            </a:r>
          </a:p>
        </p:txBody>
      </p:sp>
      <p:sp>
        <p:nvSpPr>
          <p:cNvPr id="694285" name="Freeform 13"/>
          <p:cNvSpPr>
            <a:spLocks/>
          </p:cNvSpPr>
          <p:nvPr/>
        </p:nvSpPr>
        <p:spPr bwMode="auto">
          <a:xfrm>
            <a:off x="1214414" y="5000636"/>
            <a:ext cx="3384550" cy="863600"/>
          </a:xfrm>
          <a:custGeom>
            <a:avLst/>
            <a:gdLst>
              <a:gd name="T0" fmla="*/ 2663253 w 1403"/>
              <a:gd name="T1" fmla="*/ 0 h 1403"/>
              <a:gd name="T2" fmla="*/ 3382138 w 1403"/>
              <a:gd name="T3" fmla="*/ 89869 h 1403"/>
              <a:gd name="T4" fmla="*/ 3189148 w 1403"/>
              <a:gd name="T5" fmla="*/ 270221 h 1403"/>
              <a:gd name="T6" fmla="*/ 3056468 w 1403"/>
              <a:gd name="T7" fmla="*/ 202512 h 1403"/>
              <a:gd name="T8" fmla="*/ 2795933 w 1403"/>
              <a:gd name="T9" fmla="*/ 224056 h 1403"/>
              <a:gd name="T10" fmla="*/ 2564346 w 1403"/>
              <a:gd name="T11" fmla="*/ 243138 h 1403"/>
              <a:gd name="T12" fmla="*/ 2197666 w 1403"/>
              <a:gd name="T13" fmla="*/ 285610 h 1403"/>
              <a:gd name="T14" fmla="*/ 1941955 w 1403"/>
              <a:gd name="T15" fmla="*/ 323773 h 1403"/>
              <a:gd name="T16" fmla="*/ 1777914 w 1403"/>
              <a:gd name="T17" fmla="*/ 362552 h 1403"/>
              <a:gd name="T18" fmla="*/ 1674182 w 1403"/>
              <a:gd name="T19" fmla="*/ 400715 h 1403"/>
              <a:gd name="T20" fmla="*/ 1633172 w 1403"/>
              <a:gd name="T21" fmla="*/ 436417 h 1403"/>
              <a:gd name="T22" fmla="*/ 1618698 w 1403"/>
              <a:gd name="T23" fmla="*/ 474580 h 1403"/>
              <a:gd name="T24" fmla="*/ 1630760 w 1403"/>
              <a:gd name="T25" fmla="*/ 513359 h 1403"/>
              <a:gd name="T26" fmla="*/ 1630760 w 1403"/>
              <a:gd name="T27" fmla="*/ 551522 h 1403"/>
              <a:gd name="T28" fmla="*/ 1611461 w 1403"/>
              <a:gd name="T29" fmla="*/ 591532 h 1403"/>
              <a:gd name="T30" fmla="*/ 1553564 w 1403"/>
              <a:gd name="T31" fmla="*/ 630927 h 1403"/>
              <a:gd name="T32" fmla="*/ 1432946 w 1403"/>
              <a:gd name="T33" fmla="*/ 674014 h 1403"/>
              <a:gd name="T34" fmla="*/ 1237544 w 1403"/>
              <a:gd name="T35" fmla="*/ 717718 h 1403"/>
              <a:gd name="T36" fmla="*/ 945648 w 1403"/>
              <a:gd name="T37" fmla="*/ 763883 h 1403"/>
              <a:gd name="T38" fmla="*/ 540370 w 1403"/>
              <a:gd name="T39" fmla="*/ 812510 h 1403"/>
              <a:gd name="T40" fmla="*/ 0 w 1403"/>
              <a:gd name="T41" fmla="*/ 862984 h 1403"/>
              <a:gd name="T42" fmla="*/ 279834 w 1403"/>
              <a:gd name="T43" fmla="*/ 834670 h 1403"/>
              <a:gd name="T44" fmla="*/ 521071 w 1403"/>
              <a:gd name="T45" fmla="*/ 806971 h 1403"/>
              <a:gd name="T46" fmla="*/ 904637 w 1403"/>
              <a:gd name="T47" fmla="*/ 750341 h 1403"/>
              <a:gd name="T48" fmla="*/ 1162760 w 1403"/>
              <a:gd name="T49" fmla="*/ 696174 h 1403"/>
              <a:gd name="T50" fmla="*/ 1329214 w 1403"/>
              <a:gd name="T51" fmla="*/ 645700 h 1403"/>
              <a:gd name="T52" fmla="*/ 1408822 w 1403"/>
              <a:gd name="T53" fmla="*/ 596456 h 1403"/>
              <a:gd name="T54" fmla="*/ 1430533 w 1403"/>
              <a:gd name="T55" fmla="*/ 546598 h 1403"/>
              <a:gd name="T56" fmla="*/ 1411234 w 1403"/>
              <a:gd name="T57" fmla="*/ 499817 h 1403"/>
              <a:gd name="T58" fmla="*/ 1375049 w 1403"/>
              <a:gd name="T59" fmla="*/ 452421 h 1403"/>
              <a:gd name="T60" fmla="*/ 1338863 w 1403"/>
              <a:gd name="T61" fmla="*/ 407486 h 1403"/>
              <a:gd name="T62" fmla="*/ 1321977 w 1403"/>
              <a:gd name="T63" fmla="*/ 358859 h 1403"/>
              <a:gd name="T64" fmla="*/ 1348513 w 1403"/>
              <a:gd name="T65" fmla="*/ 312693 h 1403"/>
              <a:gd name="T66" fmla="*/ 1430533 w 1403"/>
              <a:gd name="T67" fmla="*/ 265297 h 1403"/>
              <a:gd name="T68" fmla="*/ 1604224 w 1403"/>
              <a:gd name="T69" fmla="*/ 217285 h 1403"/>
              <a:gd name="T70" fmla="*/ 1871996 w 1403"/>
              <a:gd name="T71" fmla="*/ 169889 h 1403"/>
              <a:gd name="T72" fmla="*/ 2260387 w 1403"/>
              <a:gd name="T73" fmla="*/ 118183 h 1403"/>
              <a:gd name="T74" fmla="*/ 2793520 w 1403"/>
              <a:gd name="T75" fmla="*/ 67709 h 1403"/>
              <a:gd name="T76" fmla="*/ 2663253 w 1403"/>
              <a:gd name="T77" fmla="*/ 0 h 140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1403"/>
              <a:gd name="T118" fmla="*/ 0 h 1403"/>
              <a:gd name="T119" fmla="*/ 1403 w 1403"/>
              <a:gd name="T120" fmla="*/ 1403 h 1403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1403" h="1403">
                <a:moveTo>
                  <a:pt x="1104" y="0"/>
                </a:moveTo>
                <a:lnTo>
                  <a:pt x="1402" y="146"/>
                </a:lnTo>
                <a:lnTo>
                  <a:pt x="1322" y="439"/>
                </a:lnTo>
                <a:lnTo>
                  <a:pt x="1267" y="329"/>
                </a:lnTo>
                <a:lnTo>
                  <a:pt x="1159" y="364"/>
                </a:lnTo>
                <a:lnTo>
                  <a:pt x="1063" y="395"/>
                </a:lnTo>
                <a:lnTo>
                  <a:pt x="911" y="464"/>
                </a:lnTo>
                <a:lnTo>
                  <a:pt x="805" y="526"/>
                </a:lnTo>
                <a:lnTo>
                  <a:pt x="737" y="589"/>
                </a:lnTo>
                <a:lnTo>
                  <a:pt x="694" y="651"/>
                </a:lnTo>
                <a:lnTo>
                  <a:pt x="677" y="709"/>
                </a:lnTo>
                <a:lnTo>
                  <a:pt x="671" y="771"/>
                </a:lnTo>
                <a:lnTo>
                  <a:pt x="676" y="834"/>
                </a:lnTo>
                <a:lnTo>
                  <a:pt x="676" y="896"/>
                </a:lnTo>
                <a:lnTo>
                  <a:pt x="668" y="961"/>
                </a:lnTo>
                <a:lnTo>
                  <a:pt x="644" y="1025"/>
                </a:lnTo>
                <a:lnTo>
                  <a:pt x="594" y="1095"/>
                </a:lnTo>
                <a:lnTo>
                  <a:pt x="513" y="1166"/>
                </a:lnTo>
                <a:lnTo>
                  <a:pt x="392" y="1241"/>
                </a:lnTo>
                <a:lnTo>
                  <a:pt x="224" y="1320"/>
                </a:lnTo>
                <a:lnTo>
                  <a:pt x="0" y="1402"/>
                </a:lnTo>
                <a:lnTo>
                  <a:pt x="116" y="1356"/>
                </a:lnTo>
                <a:lnTo>
                  <a:pt x="216" y="1311"/>
                </a:lnTo>
                <a:lnTo>
                  <a:pt x="375" y="1219"/>
                </a:lnTo>
                <a:lnTo>
                  <a:pt x="482" y="1131"/>
                </a:lnTo>
                <a:lnTo>
                  <a:pt x="551" y="1049"/>
                </a:lnTo>
                <a:lnTo>
                  <a:pt x="584" y="969"/>
                </a:lnTo>
                <a:lnTo>
                  <a:pt x="593" y="888"/>
                </a:lnTo>
                <a:lnTo>
                  <a:pt x="585" y="812"/>
                </a:lnTo>
                <a:lnTo>
                  <a:pt x="570" y="735"/>
                </a:lnTo>
                <a:lnTo>
                  <a:pt x="555" y="662"/>
                </a:lnTo>
                <a:lnTo>
                  <a:pt x="548" y="583"/>
                </a:lnTo>
                <a:lnTo>
                  <a:pt x="559" y="508"/>
                </a:lnTo>
                <a:lnTo>
                  <a:pt x="593" y="431"/>
                </a:lnTo>
                <a:lnTo>
                  <a:pt x="665" y="353"/>
                </a:lnTo>
                <a:lnTo>
                  <a:pt x="776" y="276"/>
                </a:lnTo>
                <a:lnTo>
                  <a:pt x="937" y="192"/>
                </a:lnTo>
                <a:lnTo>
                  <a:pt x="1158" y="110"/>
                </a:lnTo>
                <a:lnTo>
                  <a:pt x="1104" y="0"/>
                </a:lnTo>
              </a:path>
            </a:pathLst>
          </a:custGeom>
          <a:solidFill>
            <a:schemeClr val="accent2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94287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696200" cy="5334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ko-KR" smtClean="0">
                <a:effectLst/>
              </a:rPr>
              <a:t>4.1.2 Kruskal’s Algorithm</a:t>
            </a:r>
            <a:r>
              <a:rPr lang="en-US" altLang="ko-KR" smtClean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9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9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9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9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4282" grpId="0"/>
      <p:bldP spid="694283" grpId="0"/>
      <p:bldP spid="694284" grpId="0"/>
      <p:bldP spid="69428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355F47A-561F-4971-98FC-387E3BA86F47}" type="slidenum">
              <a:rPr lang="en-US" altLang="ko-KR" smtClean="0"/>
              <a:pPr/>
              <a:t>26</a:t>
            </a:fld>
            <a:endParaRPr lang="en-US" altLang="ko-KR" smtClean="0"/>
          </a:p>
        </p:txBody>
      </p:sp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4.1 Minimum Spanning Trees</a:t>
            </a:r>
          </a:p>
        </p:txBody>
      </p:sp>
      <p:sp>
        <p:nvSpPr>
          <p:cNvPr id="6963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350250" cy="533400"/>
          </a:xfrm>
        </p:spPr>
        <p:txBody>
          <a:bodyPr/>
          <a:lstStyle/>
          <a:p>
            <a:pPr marL="0" indent="0">
              <a:buFont typeface="Wingdings" pitchFamily="2" charset="2"/>
              <a:buChar char="q"/>
              <a:defRPr/>
            </a:pPr>
            <a:r>
              <a:rPr lang="en-US" altLang="ko-KR" smtClean="0"/>
              <a:t> </a:t>
            </a:r>
            <a:r>
              <a:rPr lang="en-US" altLang="ko-KR" smtClean="0">
                <a:sym typeface="Wingdings" pitchFamily="2" charset="2"/>
              </a:rPr>
              <a:t>Time Complexity of Kruskal’s Algorithm</a:t>
            </a:r>
          </a:p>
        </p:txBody>
      </p:sp>
      <p:sp>
        <p:nvSpPr>
          <p:cNvPr id="696328" name="Rectangle 8"/>
          <p:cNvSpPr>
            <a:spLocks noChangeArrowheads="1"/>
          </p:cNvSpPr>
          <p:nvPr/>
        </p:nvSpPr>
        <p:spPr bwMode="auto">
          <a:xfrm>
            <a:off x="2159000" y="2900363"/>
            <a:ext cx="6084888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A comparison operation</a:t>
            </a:r>
            <a:endParaRPr lang="en-US" altLang="ko-KR" b="1" i="0" dirty="0">
              <a:solidFill>
                <a:schemeClr val="bg2"/>
              </a:solidFill>
              <a:sym typeface="Symbol" pitchFamily="18" charset="2"/>
            </a:endParaRPr>
          </a:p>
        </p:txBody>
      </p:sp>
      <p:sp>
        <p:nvSpPr>
          <p:cNvPr id="696329" name="Rectangle 9"/>
          <p:cNvSpPr>
            <a:spLocks noChangeArrowheads="1"/>
          </p:cNvSpPr>
          <p:nvPr/>
        </p:nvSpPr>
        <p:spPr bwMode="auto">
          <a:xfrm>
            <a:off x="1239838" y="2492375"/>
            <a:ext cx="2468562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 i="0" dirty="0">
                <a:solidFill>
                  <a:schemeClr val="bg1"/>
                </a:solidFill>
                <a:sym typeface="Wingdings" pitchFamily="2" charset="2"/>
              </a:rPr>
              <a:t>Basic Operation:</a:t>
            </a:r>
            <a:r>
              <a:rPr lang="en-US" altLang="ko-KR" b="1" dirty="0">
                <a:solidFill>
                  <a:schemeClr val="bg1"/>
                </a:solidFill>
                <a:sym typeface="Wingdings" pitchFamily="2" charset="2"/>
              </a:rPr>
              <a:t> </a:t>
            </a:r>
          </a:p>
        </p:txBody>
      </p:sp>
      <p:sp>
        <p:nvSpPr>
          <p:cNvPr id="696330" name="Rectangle 10"/>
          <p:cNvSpPr>
            <a:spLocks noChangeArrowheads="1"/>
          </p:cNvSpPr>
          <p:nvPr/>
        </p:nvSpPr>
        <p:spPr bwMode="auto">
          <a:xfrm>
            <a:off x="1258888" y="3271838"/>
            <a:ext cx="1616075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 i="0">
                <a:solidFill>
                  <a:schemeClr val="bg1"/>
                </a:solidFill>
                <a:sym typeface="Wingdings" pitchFamily="2" charset="2"/>
              </a:rPr>
              <a:t>Input Size:</a:t>
            </a:r>
          </a:p>
        </p:txBody>
      </p:sp>
      <p:sp>
        <p:nvSpPr>
          <p:cNvPr id="696331" name="Rectangle 11"/>
          <p:cNvSpPr>
            <a:spLocks noChangeArrowheads="1"/>
          </p:cNvSpPr>
          <p:nvPr/>
        </p:nvSpPr>
        <p:spPr bwMode="auto">
          <a:xfrm>
            <a:off x="2124075" y="3619500"/>
            <a:ext cx="321945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n, the number of vertices</a:t>
            </a:r>
          </a:p>
        </p:txBody>
      </p:sp>
      <p:sp>
        <p:nvSpPr>
          <p:cNvPr id="696333" name="Rectangle 13"/>
          <p:cNvSpPr>
            <a:spLocks noChangeArrowheads="1"/>
          </p:cNvSpPr>
          <p:nvPr/>
        </p:nvSpPr>
        <p:spPr bwMode="auto">
          <a:xfrm>
            <a:off x="2124075" y="3979863"/>
            <a:ext cx="3051175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m, the number of edges</a:t>
            </a:r>
          </a:p>
        </p:txBody>
      </p:sp>
      <p:sp>
        <p:nvSpPr>
          <p:cNvPr id="696334" name="Rectangle 14"/>
          <p:cNvSpPr>
            <a:spLocks noChangeArrowheads="1"/>
          </p:cNvSpPr>
          <p:nvPr/>
        </p:nvSpPr>
        <p:spPr bwMode="auto">
          <a:xfrm>
            <a:off x="971550" y="4508500"/>
            <a:ext cx="3330575" cy="4206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b="1" i="0">
                <a:solidFill>
                  <a:schemeClr val="bg1"/>
                </a:solidFill>
                <a:sym typeface="Wingdings" pitchFamily="2" charset="2"/>
              </a:rPr>
              <a:t>1. </a:t>
            </a:r>
            <a:r>
              <a:rPr lang="en-US" altLang="ko-KR" b="1">
                <a:solidFill>
                  <a:schemeClr val="bg1"/>
                </a:solidFill>
                <a:sym typeface="Wingdings" pitchFamily="2" charset="2"/>
              </a:rPr>
              <a:t>Time to sort the edges:</a:t>
            </a:r>
          </a:p>
        </p:txBody>
      </p:sp>
      <p:sp>
        <p:nvSpPr>
          <p:cNvPr id="696335" name="Rectangle 15"/>
          <p:cNvSpPr>
            <a:spLocks noChangeArrowheads="1"/>
          </p:cNvSpPr>
          <p:nvPr/>
        </p:nvSpPr>
        <p:spPr bwMode="auto">
          <a:xfrm>
            <a:off x="2082800" y="4953000"/>
            <a:ext cx="4775200" cy="4206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W(m) ∈ </a:t>
            </a:r>
            <a:r>
              <a:rPr lang="en-US" altLang="ko-KR" i="0">
                <a:solidFill>
                  <a:schemeClr val="bg2"/>
                </a:solidFill>
                <a:sym typeface="Symbol" pitchFamily="18" charset="2"/>
              </a:rPr>
              <a:t>(m lg m) using MergeSort</a:t>
            </a:r>
          </a:p>
        </p:txBody>
      </p:sp>
      <p:sp>
        <p:nvSpPr>
          <p:cNvPr id="696336" name="Rectangle 16"/>
          <p:cNvSpPr>
            <a:spLocks noChangeArrowheads="1"/>
          </p:cNvSpPr>
          <p:nvPr/>
        </p:nvSpPr>
        <p:spPr bwMode="auto">
          <a:xfrm>
            <a:off x="990600" y="5372100"/>
            <a:ext cx="3397250" cy="4206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b="1" i="0">
                <a:solidFill>
                  <a:schemeClr val="bg1"/>
                </a:solidFill>
                <a:sym typeface="Wingdings" pitchFamily="2" charset="2"/>
              </a:rPr>
              <a:t>2. </a:t>
            </a:r>
            <a:r>
              <a:rPr lang="en-US" altLang="ko-KR" b="1">
                <a:solidFill>
                  <a:schemeClr val="bg1"/>
                </a:solidFill>
                <a:sym typeface="Wingdings" pitchFamily="2" charset="2"/>
              </a:rPr>
              <a:t>Time in the while loop:</a:t>
            </a:r>
          </a:p>
        </p:txBody>
      </p:sp>
      <p:sp>
        <p:nvSpPr>
          <p:cNvPr id="696337" name="Rectangle 17"/>
          <p:cNvSpPr>
            <a:spLocks noChangeArrowheads="1"/>
          </p:cNvSpPr>
          <p:nvPr/>
        </p:nvSpPr>
        <p:spPr bwMode="auto">
          <a:xfrm>
            <a:off x="2101850" y="5816600"/>
            <a:ext cx="6826250" cy="4206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W(m) ∈ </a:t>
            </a:r>
            <a:r>
              <a:rPr lang="en-US" altLang="ko-KR" i="0">
                <a:solidFill>
                  <a:schemeClr val="bg2"/>
                </a:solidFill>
                <a:sym typeface="Symbol" pitchFamily="18" charset="2"/>
              </a:rPr>
              <a:t>(m lg m) using DisjointSet implementation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9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9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96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96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96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28" grpId="0"/>
      <p:bldP spid="696329" grpId="0"/>
      <p:bldP spid="696330" grpId="0"/>
      <p:bldP spid="696331" grpId="0"/>
      <p:bldP spid="696333" grpId="0"/>
      <p:bldP spid="696334" grpId="0"/>
      <p:bldP spid="696335" grpId="0"/>
      <p:bldP spid="696336" grpId="0"/>
      <p:bldP spid="69633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79CD27F-EC8E-454E-8575-B1DE3D085D7B}" type="slidenum">
              <a:rPr lang="en-US" altLang="ko-KR" smtClean="0"/>
              <a:pPr/>
              <a:t>27</a:t>
            </a:fld>
            <a:endParaRPr lang="en-US" altLang="ko-KR" smtClean="0"/>
          </a:p>
        </p:txBody>
      </p:sp>
      <p:sp>
        <p:nvSpPr>
          <p:cNvPr id="71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4.1 Minimum Spanning Trees</a:t>
            </a:r>
          </a:p>
        </p:txBody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350250" cy="533400"/>
          </a:xfrm>
        </p:spPr>
        <p:txBody>
          <a:bodyPr/>
          <a:lstStyle/>
          <a:p>
            <a:pPr marL="0" indent="0">
              <a:buFont typeface="Wingdings" pitchFamily="2" charset="2"/>
              <a:buChar char="q"/>
              <a:defRPr/>
            </a:pPr>
            <a:r>
              <a:rPr lang="en-US" altLang="ko-KR" smtClean="0"/>
              <a:t> </a:t>
            </a:r>
            <a:r>
              <a:rPr lang="en-US" altLang="ko-KR" smtClean="0">
                <a:sym typeface="Wingdings" pitchFamily="2" charset="2"/>
              </a:rPr>
              <a:t>Time Complexity of Kruskal’s Algorithm</a:t>
            </a:r>
          </a:p>
        </p:txBody>
      </p:sp>
      <p:sp>
        <p:nvSpPr>
          <p:cNvPr id="714761" name="Rectangle 9"/>
          <p:cNvSpPr>
            <a:spLocks noChangeArrowheads="1"/>
          </p:cNvSpPr>
          <p:nvPr/>
        </p:nvSpPr>
        <p:spPr bwMode="auto">
          <a:xfrm>
            <a:off x="971550" y="2492375"/>
            <a:ext cx="4386263" cy="4206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b="1" i="0" dirty="0">
                <a:solidFill>
                  <a:schemeClr val="bg1"/>
                </a:solidFill>
                <a:sym typeface="Wingdings" pitchFamily="2" charset="2"/>
              </a:rPr>
              <a:t>3. </a:t>
            </a:r>
            <a:r>
              <a:rPr lang="en-US" altLang="ko-KR" b="1" dirty="0">
                <a:solidFill>
                  <a:schemeClr val="bg1"/>
                </a:solidFill>
                <a:sym typeface="Wingdings" pitchFamily="2" charset="2"/>
              </a:rPr>
              <a:t>Time to initialize n disjoint sets</a:t>
            </a:r>
          </a:p>
        </p:txBody>
      </p:sp>
      <p:sp>
        <p:nvSpPr>
          <p:cNvPr id="714762" name="Rectangle 10"/>
          <p:cNvSpPr>
            <a:spLocks noChangeArrowheads="1"/>
          </p:cNvSpPr>
          <p:nvPr/>
        </p:nvSpPr>
        <p:spPr bwMode="auto">
          <a:xfrm>
            <a:off x="2082800" y="2936875"/>
            <a:ext cx="1839913" cy="4206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T(n) ∈ </a:t>
            </a:r>
            <a:r>
              <a:rPr lang="en-US" altLang="ko-KR" i="0" dirty="0">
                <a:solidFill>
                  <a:schemeClr val="bg2"/>
                </a:solidFill>
                <a:sym typeface="Symbol" pitchFamily="18" charset="2"/>
              </a:rPr>
              <a:t>(n) </a:t>
            </a:r>
          </a:p>
        </p:txBody>
      </p:sp>
      <p:sp>
        <p:nvSpPr>
          <p:cNvPr id="714765" name="Rectangle 13"/>
          <p:cNvSpPr>
            <a:spLocks noChangeArrowheads="1"/>
          </p:cNvSpPr>
          <p:nvPr/>
        </p:nvSpPr>
        <p:spPr bwMode="auto">
          <a:xfrm>
            <a:off x="827088" y="3671888"/>
            <a:ext cx="8208962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 W(m,n) ∈</a:t>
            </a:r>
            <a:r>
              <a:rPr lang="en-US" altLang="ko-KR" i="0">
                <a:solidFill>
                  <a:schemeClr val="bg2"/>
                </a:solidFill>
                <a:sym typeface="Symbol" pitchFamily="18" charset="2"/>
              </a:rPr>
              <a:t> (m lg m) where n-1 ≤ m ≤ n(n-1)/2.</a:t>
            </a:r>
          </a:p>
        </p:txBody>
      </p:sp>
      <p:sp>
        <p:nvSpPr>
          <p:cNvPr id="714766" name="Rectangle 14"/>
          <p:cNvSpPr>
            <a:spLocks noChangeArrowheads="1"/>
          </p:cNvSpPr>
          <p:nvPr/>
        </p:nvSpPr>
        <p:spPr bwMode="auto">
          <a:xfrm>
            <a:off x="827088" y="4186238"/>
            <a:ext cx="741680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 </a:t>
            </a:r>
            <a:r>
              <a:rPr lang="en-US" altLang="ko-KR" i="0">
                <a:solidFill>
                  <a:schemeClr val="bg2"/>
                </a:solidFill>
                <a:sym typeface="Symbol" pitchFamily="18" charset="2"/>
              </a:rPr>
              <a:t>Thus, in the worst case, we have</a:t>
            </a:r>
          </a:p>
          <a:p>
            <a:r>
              <a:rPr lang="en-US" altLang="ko-KR" i="0">
                <a:solidFill>
                  <a:schemeClr val="bg2"/>
                </a:solidFill>
                <a:sym typeface="Symbol" pitchFamily="18" charset="2"/>
              </a:rPr>
              <a:t>          W(m,n)</a:t>
            </a: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∈</a:t>
            </a:r>
            <a:r>
              <a:rPr lang="en-US" altLang="ko-KR" i="0">
                <a:solidFill>
                  <a:schemeClr val="bg2"/>
                </a:solidFill>
                <a:sym typeface="Symbol" pitchFamily="18" charset="2"/>
              </a:rPr>
              <a:t>(m lg m)= (n</a:t>
            </a:r>
            <a:r>
              <a:rPr lang="en-US" altLang="ko-KR" i="0" baseline="30000">
                <a:solidFill>
                  <a:schemeClr val="bg2"/>
                </a:solidFill>
                <a:sym typeface="Symbol" pitchFamily="18" charset="2"/>
              </a:rPr>
              <a:t>2</a:t>
            </a:r>
            <a:r>
              <a:rPr lang="en-US" altLang="ko-KR" i="0">
                <a:solidFill>
                  <a:schemeClr val="bg2"/>
                </a:solidFill>
                <a:sym typeface="Symbol" pitchFamily="18" charset="2"/>
              </a:rPr>
              <a:t> lg n</a:t>
            </a:r>
            <a:r>
              <a:rPr lang="en-US" altLang="ko-KR" i="0" baseline="30000">
                <a:solidFill>
                  <a:schemeClr val="bg2"/>
                </a:solidFill>
                <a:sym typeface="Symbol" pitchFamily="18" charset="2"/>
              </a:rPr>
              <a:t>2</a:t>
            </a:r>
            <a:r>
              <a:rPr lang="en-US" altLang="ko-KR" i="0">
                <a:solidFill>
                  <a:schemeClr val="bg2"/>
                </a:solidFill>
                <a:sym typeface="Symbol" pitchFamily="18" charset="2"/>
              </a:rPr>
              <a:t>)=(n</a:t>
            </a:r>
            <a:r>
              <a:rPr lang="en-US" altLang="ko-KR" i="0" baseline="30000">
                <a:solidFill>
                  <a:schemeClr val="bg2"/>
                </a:solidFill>
                <a:sym typeface="Symbol" pitchFamily="18" charset="2"/>
              </a:rPr>
              <a:t>2</a:t>
            </a:r>
            <a:r>
              <a:rPr lang="en-US" altLang="ko-KR" i="0">
                <a:solidFill>
                  <a:schemeClr val="bg2"/>
                </a:solidFill>
                <a:sym typeface="Symbol" pitchFamily="18" charset="2"/>
              </a:rPr>
              <a:t> lg n).</a:t>
            </a:r>
            <a:r>
              <a:rPr lang="en-US" altLang="ko-KR" b="1">
                <a:solidFill>
                  <a:schemeClr val="bg2"/>
                </a:solidFill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761" grpId="0"/>
      <p:bldP spid="714762" grpId="0"/>
      <p:bldP spid="714765" grpId="0"/>
      <p:bldP spid="71476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A9C0BC3-F802-4BAD-9F60-564E363CCC56}" type="slidenum">
              <a:rPr lang="en-US" altLang="ko-KR" smtClean="0"/>
              <a:pPr/>
              <a:t>28</a:t>
            </a:fld>
            <a:endParaRPr lang="en-US" altLang="ko-KR" smtClean="0"/>
          </a:p>
        </p:txBody>
      </p:sp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4.1 Minimum Spanning Trees</a:t>
            </a:r>
          </a:p>
        </p:txBody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350250" cy="533400"/>
          </a:xfrm>
        </p:spPr>
        <p:txBody>
          <a:bodyPr/>
          <a:lstStyle/>
          <a:p>
            <a:pPr marL="0" indent="0">
              <a:buFont typeface="Wingdings" pitchFamily="2" charset="2"/>
              <a:buChar char="q"/>
              <a:defRPr/>
            </a:pPr>
            <a:r>
              <a:rPr lang="en-US" altLang="ko-KR" smtClean="0"/>
              <a:t> Optimality of Kruskal’s Algorithm</a:t>
            </a:r>
          </a:p>
        </p:txBody>
      </p:sp>
      <p:sp>
        <p:nvSpPr>
          <p:cNvPr id="698372" name="Rectangle 4"/>
          <p:cNvSpPr>
            <a:spLocks noChangeArrowheads="1"/>
          </p:cNvSpPr>
          <p:nvPr/>
        </p:nvSpPr>
        <p:spPr bwMode="auto">
          <a:xfrm>
            <a:off x="1044575" y="2997200"/>
            <a:ext cx="7343775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20000"/>
              </a:spcBef>
              <a:buFontTx/>
              <a:buChar char="-"/>
            </a:pPr>
            <a:r>
              <a:rPr lang="en-US" altLang="ko-KR" i="0" dirty="0">
                <a:solidFill>
                  <a:schemeClr val="bg2"/>
                </a:solidFill>
                <a:sym typeface="Symbol" pitchFamily="18" charset="2"/>
              </a:rPr>
              <a:t> Will use the concept of “</a:t>
            </a:r>
            <a:r>
              <a:rPr lang="en-US" altLang="ko-KR" b="1" dirty="0">
                <a:solidFill>
                  <a:schemeClr val="bg2"/>
                </a:solidFill>
                <a:sym typeface="Symbol" pitchFamily="18" charset="2"/>
              </a:rPr>
              <a:t>a</a:t>
            </a:r>
            <a:r>
              <a:rPr lang="en-US" altLang="ko-KR" b="1" dirty="0">
                <a:solidFill>
                  <a:schemeClr val="bg1"/>
                </a:solidFill>
                <a:sym typeface="Symbol" pitchFamily="18" charset="2"/>
              </a:rPr>
              <a:t> promising </a:t>
            </a:r>
            <a:r>
              <a:rPr lang="en-US" altLang="ko-KR" i="0" dirty="0">
                <a:solidFill>
                  <a:schemeClr val="bg2"/>
                </a:solidFill>
                <a:sym typeface="Symbol" pitchFamily="18" charset="2"/>
              </a:rPr>
              <a:t>set of edges” to prove the optimality </a:t>
            </a:r>
            <a:endParaRPr lang="en-US" altLang="ko-KR" b="1" dirty="0">
              <a:solidFill>
                <a:schemeClr val="bg2"/>
              </a:solidFill>
              <a:sym typeface="Symbol" pitchFamily="18" charset="2"/>
            </a:endParaRPr>
          </a:p>
        </p:txBody>
      </p:sp>
      <p:sp>
        <p:nvSpPr>
          <p:cNvPr id="698377" name="Rectangle 9"/>
          <p:cNvSpPr>
            <a:spLocks noChangeArrowheads="1"/>
          </p:cNvSpPr>
          <p:nvPr/>
        </p:nvSpPr>
        <p:spPr bwMode="auto">
          <a:xfrm>
            <a:off x="1054100" y="2565400"/>
            <a:ext cx="5318125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20000"/>
              </a:spcBef>
              <a:buFontTx/>
              <a:buChar char="-"/>
            </a:pPr>
            <a:r>
              <a:rPr lang="en-US" altLang="ko-KR" b="1" dirty="0">
                <a:solidFill>
                  <a:schemeClr val="bg2"/>
                </a:solidFill>
                <a:sym typeface="Symbol" pitchFamily="18" charset="2"/>
              </a:rPr>
              <a:t> </a:t>
            </a:r>
            <a:r>
              <a:rPr lang="en-US" altLang="ko-KR" i="0" dirty="0">
                <a:solidFill>
                  <a:schemeClr val="bg2"/>
                </a:solidFill>
                <a:sym typeface="Symbol" pitchFamily="18" charset="2"/>
              </a:rPr>
              <a:t>Similar to the proof of Prim’s Algorithm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372" grpId="0"/>
      <p:bldP spid="69837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F80652F-C4C8-43E2-B477-FD59B149AFA8}" type="slidenum">
              <a:rPr lang="en-US" altLang="ko-KR" smtClean="0"/>
              <a:pPr/>
              <a:t>29</a:t>
            </a:fld>
            <a:endParaRPr lang="en-US" altLang="ko-KR" smtClean="0"/>
          </a:p>
        </p:txBody>
      </p:sp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4.1 Minimum Spanning Trees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828800"/>
            <a:ext cx="9072563" cy="533400"/>
          </a:xfrm>
        </p:spPr>
        <p:txBody>
          <a:bodyPr/>
          <a:lstStyle/>
          <a:p>
            <a:pPr marL="0" indent="0">
              <a:buFont typeface="Wingdings" pitchFamily="2" charset="2"/>
              <a:buChar char="q"/>
              <a:defRPr/>
            </a:pPr>
            <a:r>
              <a:rPr lang="en-US" altLang="ko-KR" smtClean="0"/>
              <a:t> Proof of the Optimality of Kruskal’s Algorithm</a:t>
            </a:r>
          </a:p>
        </p:txBody>
      </p:sp>
      <p:sp>
        <p:nvSpPr>
          <p:cNvPr id="700420" name="Rectangle 4"/>
          <p:cNvSpPr>
            <a:spLocks noChangeArrowheads="1"/>
          </p:cNvSpPr>
          <p:nvPr/>
        </p:nvSpPr>
        <p:spPr bwMode="auto">
          <a:xfrm>
            <a:off x="88900" y="2420938"/>
            <a:ext cx="3381375" cy="4206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2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q"/>
            </a:pPr>
            <a:r>
              <a:rPr lang="en-US" altLang="ko-KR" i="0" dirty="0">
                <a:solidFill>
                  <a:schemeClr val="bg1"/>
                </a:solidFill>
              </a:rPr>
              <a:t> </a:t>
            </a:r>
            <a:r>
              <a:rPr lang="en-US" altLang="ko-KR" b="1" i="0" dirty="0">
                <a:solidFill>
                  <a:schemeClr val="bg1"/>
                </a:solidFill>
              </a:rPr>
              <a:t>Induction Basis</a:t>
            </a:r>
            <a:endParaRPr lang="en-US" altLang="ko-KR" i="0" dirty="0">
              <a:solidFill>
                <a:schemeClr val="bg1"/>
              </a:solidFill>
            </a:endParaRPr>
          </a:p>
        </p:txBody>
      </p:sp>
      <p:sp>
        <p:nvSpPr>
          <p:cNvPr id="700421" name="Rectangle 5"/>
          <p:cNvSpPr>
            <a:spLocks noChangeArrowheads="1"/>
          </p:cNvSpPr>
          <p:nvPr/>
        </p:nvSpPr>
        <p:spPr bwMode="auto">
          <a:xfrm>
            <a:off x="1358878" y="2781300"/>
            <a:ext cx="705485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 i="0" dirty="0">
                <a:solidFill>
                  <a:schemeClr val="bg2"/>
                </a:solidFill>
                <a:sym typeface="Symbol" pitchFamily="18" charset="2"/>
              </a:rPr>
              <a:t> </a:t>
            </a:r>
            <a:r>
              <a:rPr lang="en-US" altLang="ko-KR" i="0" dirty="0">
                <a:solidFill>
                  <a:schemeClr val="bg2"/>
                </a:solidFill>
                <a:sym typeface="Symbol" pitchFamily="18" charset="2"/>
              </a:rPr>
              <a:t>Obviously, the empty set is  </a:t>
            </a:r>
            <a:r>
              <a:rPr lang="en-US" altLang="ko-KR" b="1" dirty="0">
                <a:solidFill>
                  <a:schemeClr val="bg2"/>
                </a:solidFill>
                <a:sym typeface="Symbol" pitchFamily="18" charset="2"/>
              </a:rPr>
              <a:t>promising. </a:t>
            </a:r>
            <a:endParaRPr lang="en-US" altLang="ko-KR" i="0" dirty="0">
              <a:solidFill>
                <a:schemeClr val="bg2"/>
              </a:solidFill>
              <a:sym typeface="Symbol" pitchFamily="18" charset="2"/>
            </a:endParaRPr>
          </a:p>
        </p:txBody>
      </p:sp>
      <p:sp>
        <p:nvSpPr>
          <p:cNvPr id="700422" name="Rectangle 6"/>
          <p:cNvSpPr>
            <a:spLocks noChangeArrowheads="1"/>
          </p:cNvSpPr>
          <p:nvPr/>
        </p:nvSpPr>
        <p:spPr bwMode="auto">
          <a:xfrm>
            <a:off x="1428728" y="3573463"/>
            <a:ext cx="7345362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Assume that, after a given iteration of the repeat loop, the set of edges so far selected, namely F, is </a:t>
            </a:r>
            <a:r>
              <a:rPr lang="en-US" altLang="ko-KR" i="0">
                <a:solidFill>
                  <a:schemeClr val="bg2"/>
                </a:solidFill>
                <a:sym typeface="Symbol" pitchFamily="18" charset="2"/>
              </a:rPr>
              <a:t> </a:t>
            </a:r>
            <a:r>
              <a:rPr lang="en-US" altLang="ko-KR" b="1">
                <a:solidFill>
                  <a:schemeClr val="bg2"/>
                </a:solidFill>
                <a:sym typeface="Symbol" pitchFamily="18" charset="2"/>
              </a:rPr>
              <a:t>promising.</a:t>
            </a:r>
            <a:endParaRPr lang="en-US" altLang="ko-KR" i="0">
              <a:solidFill>
                <a:schemeClr val="bg2"/>
              </a:solidFill>
              <a:sym typeface="Wingdings" pitchFamily="2" charset="2"/>
            </a:endParaRPr>
          </a:p>
        </p:txBody>
      </p:sp>
      <p:sp>
        <p:nvSpPr>
          <p:cNvPr id="700423" name="Rectangle 7"/>
          <p:cNvSpPr>
            <a:spLocks noChangeArrowheads="1"/>
          </p:cNvSpPr>
          <p:nvPr/>
        </p:nvSpPr>
        <p:spPr bwMode="auto">
          <a:xfrm>
            <a:off x="107950" y="3213100"/>
            <a:ext cx="4143375" cy="4206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2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q"/>
            </a:pPr>
            <a:r>
              <a:rPr lang="en-US" altLang="ko-KR" i="0">
                <a:solidFill>
                  <a:schemeClr val="bg1"/>
                </a:solidFill>
              </a:rPr>
              <a:t> </a:t>
            </a:r>
            <a:r>
              <a:rPr lang="en-US" altLang="ko-KR" b="1" i="0">
                <a:solidFill>
                  <a:schemeClr val="bg1"/>
                </a:solidFill>
              </a:rPr>
              <a:t>Induction Hypothesis</a:t>
            </a:r>
            <a:endParaRPr lang="en-US" altLang="ko-KR" i="0">
              <a:solidFill>
                <a:schemeClr val="bg1"/>
              </a:solidFill>
            </a:endParaRPr>
          </a:p>
        </p:txBody>
      </p:sp>
      <p:sp>
        <p:nvSpPr>
          <p:cNvPr id="700424" name="Rectangle 8"/>
          <p:cNvSpPr>
            <a:spLocks noChangeArrowheads="1"/>
          </p:cNvSpPr>
          <p:nvPr/>
        </p:nvSpPr>
        <p:spPr bwMode="auto">
          <a:xfrm>
            <a:off x="1476375" y="4767263"/>
            <a:ext cx="6983413" cy="108952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We need to show that F ∪{e} is </a:t>
            </a:r>
            <a:r>
              <a:rPr lang="en-US" altLang="ko-KR" b="1">
                <a:solidFill>
                  <a:schemeClr val="bg2"/>
                </a:solidFill>
                <a:sym typeface="Wingdings" pitchFamily="2" charset="2"/>
              </a:rPr>
              <a:t>promising</a:t>
            </a: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, where e is an edge of minimum weight in E-F such that F ∪{e} has no cycles.</a:t>
            </a:r>
          </a:p>
        </p:txBody>
      </p:sp>
      <p:sp>
        <p:nvSpPr>
          <p:cNvPr id="700425" name="Rectangle 9"/>
          <p:cNvSpPr>
            <a:spLocks noChangeArrowheads="1"/>
          </p:cNvSpPr>
          <p:nvPr/>
        </p:nvSpPr>
        <p:spPr bwMode="auto">
          <a:xfrm>
            <a:off x="107950" y="4406900"/>
            <a:ext cx="3279775" cy="4206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2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q"/>
            </a:pPr>
            <a:r>
              <a:rPr lang="en-US" altLang="ko-KR" i="0">
                <a:solidFill>
                  <a:schemeClr val="bg1"/>
                </a:solidFill>
              </a:rPr>
              <a:t> </a:t>
            </a:r>
            <a:r>
              <a:rPr lang="en-US" altLang="ko-KR" b="1" i="0">
                <a:solidFill>
                  <a:schemeClr val="bg1"/>
                </a:solidFill>
              </a:rPr>
              <a:t>Induction Step</a:t>
            </a:r>
            <a:endParaRPr lang="en-US" altLang="ko-KR" i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0420" grpId="0"/>
      <p:bldP spid="700421" grpId="0"/>
      <p:bldP spid="700422" grpId="0"/>
      <p:bldP spid="700423" grpId="0"/>
      <p:bldP spid="700424" grpId="0"/>
      <p:bldP spid="7004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D903137-3DCE-4AB0-B23B-D11ED5332E84}" type="slidenum">
              <a:rPr lang="en-US" altLang="ko-KR" smtClean="0"/>
              <a:pPr/>
              <a:t>3</a:t>
            </a:fld>
            <a:endParaRPr lang="en-US" altLang="ko-KR" smtClean="0"/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696200" cy="533400"/>
          </a:xfrm>
          <a:noFill/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ko-KR" sz="2800" smtClean="0">
                <a:effectLst/>
              </a:rPr>
              <a:t> </a:t>
            </a:r>
            <a:r>
              <a:rPr lang="en-US" altLang="ko-KR" smtClean="0">
                <a:effectLst/>
              </a:rPr>
              <a:t>Example: Giving Change for a Purchase</a:t>
            </a:r>
          </a:p>
        </p:txBody>
      </p:sp>
      <p:sp>
        <p:nvSpPr>
          <p:cNvPr id="566277" name="Rectangle 5"/>
          <p:cNvSpPr>
            <a:spLocks noChangeArrowheads="1"/>
          </p:cNvSpPr>
          <p:nvPr/>
        </p:nvSpPr>
        <p:spPr bwMode="auto">
          <a:xfrm>
            <a:off x="1371600" y="2498725"/>
            <a:ext cx="7448550" cy="714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75000"/>
              </a:lnSpc>
              <a:spcBef>
                <a:spcPct val="20000"/>
              </a:spcBef>
            </a:pPr>
            <a:r>
              <a:rPr lang="en-US" altLang="ko-KR" b="1" i="0" dirty="0">
                <a:solidFill>
                  <a:schemeClr val="bg2"/>
                </a:solidFill>
              </a:rPr>
              <a:t>Solution</a:t>
            </a:r>
            <a:r>
              <a:rPr lang="en-US" altLang="ko-KR" i="0" dirty="0">
                <a:solidFill>
                  <a:schemeClr val="bg2"/>
                </a:solidFill>
              </a:rPr>
              <a:t>: a smallest number of bills/coins totaling the </a:t>
            </a:r>
          </a:p>
          <a:p>
            <a:pPr eaLnBrk="1" latinLnBrk="1" hangingPunct="1">
              <a:lnSpc>
                <a:spcPct val="75000"/>
              </a:lnSpc>
              <a:spcBef>
                <a:spcPct val="20000"/>
              </a:spcBef>
            </a:pPr>
            <a:r>
              <a:rPr lang="en-US" altLang="ko-KR" i="0" dirty="0">
                <a:solidFill>
                  <a:schemeClr val="bg2"/>
                </a:solidFill>
              </a:rPr>
              <a:t>	     amount of change</a:t>
            </a:r>
          </a:p>
        </p:txBody>
      </p:sp>
      <p:sp>
        <p:nvSpPr>
          <p:cNvPr id="566280" name="Rectangle 8"/>
          <p:cNvSpPr>
            <a:spLocks noGrp="1" noChangeArrowheads="1"/>
          </p:cNvSpPr>
          <p:nvPr>
            <p:ph type="title"/>
          </p:nvPr>
        </p:nvSpPr>
        <p:spPr>
          <a:xfrm>
            <a:off x="881063" y="342900"/>
            <a:ext cx="6715125" cy="1143000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Greedy Algorithm</a:t>
            </a:r>
          </a:p>
        </p:txBody>
      </p:sp>
      <p:sp>
        <p:nvSpPr>
          <p:cNvPr id="566281" name="Rectangle 9"/>
          <p:cNvSpPr>
            <a:spLocks noChangeArrowheads="1"/>
          </p:cNvSpPr>
          <p:nvPr/>
        </p:nvSpPr>
        <p:spPr bwMode="auto">
          <a:xfrm>
            <a:off x="3132138" y="5276850"/>
            <a:ext cx="2663825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>
                <a:solidFill>
                  <a:schemeClr val="bg2"/>
                </a:solidFill>
              </a:rPr>
              <a:t>two </a:t>
            </a:r>
            <a:r>
              <a:rPr lang="en-US" altLang="ko-KR" b="1">
                <a:solidFill>
                  <a:schemeClr val="bg2"/>
                </a:solidFill>
                <a:latin typeface="굴림" pitchFamily="50" charset="-127"/>
              </a:rPr>
              <a:t>\</a:t>
            </a:r>
            <a:r>
              <a:rPr lang="en-US" altLang="ko-KR" b="1">
                <a:solidFill>
                  <a:schemeClr val="bg2"/>
                </a:solidFill>
              </a:rPr>
              <a:t>10 coins.</a:t>
            </a:r>
          </a:p>
        </p:txBody>
      </p:sp>
      <p:sp>
        <p:nvSpPr>
          <p:cNvPr id="566283" name="Rectangle 11"/>
          <p:cNvSpPr>
            <a:spLocks noChangeArrowheads="1"/>
          </p:cNvSpPr>
          <p:nvPr/>
        </p:nvSpPr>
        <p:spPr bwMode="auto">
          <a:xfrm>
            <a:off x="1835150" y="3259138"/>
            <a:ext cx="140335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chemeClr val="bg2"/>
                </a:solidFill>
                <a:latin typeface="굴림" pitchFamily="50" charset="-127"/>
              </a:rPr>
              <a:t>\</a:t>
            </a:r>
            <a:r>
              <a:rPr lang="en-US" altLang="ko-KR" b="1">
                <a:solidFill>
                  <a:schemeClr val="bg2"/>
                </a:solidFill>
              </a:rPr>
              <a:t>7,870 : </a:t>
            </a:r>
          </a:p>
        </p:txBody>
      </p:sp>
      <p:sp>
        <p:nvSpPr>
          <p:cNvPr id="566285" name="Rectangle 13"/>
          <p:cNvSpPr>
            <a:spLocks noChangeArrowheads="1"/>
          </p:cNvSpPr>
          <p:nvPr/>
        </p:nvSpPr>
        <p:spPr bwMode="auto">
          <a:xfrm>
            <a:off x="3132138" y="3259138"/>
            <a:ext cx="2316162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chemeClr val="bg2"/>
                </a:solidFill>
              </a:rPr>
              <a:t>one </a:t>
            </a:r>
            <a:r>
              <a:rPr lang="en-US" altLang="ko-KR" b="1">
                <a:solidFill>
                  <a:schemeClr val="bg2"/>
                </a:solidFill>
                <a:latin typeface="굴림" pitchFamily="50" charset="-127"/>
              </a:rPr>
              <a:t>\</a:t>
            </a:r>
            <a:r>
              <a:rPr lang="en-US" altLang="ko-KR" b="1">
                <a:solidFill>
                  <a:schemeClr val="bg2"/>
                </a:solidFill>
              </a:rPr>
              <a:t>5,000 bill, </a:t>
            </a:r>
          </a:p>
        </p:txBody>
      </p:sp>
      <p:sp>
        <p:nvSpPr>
          <p:cNvPr id="566286" name="Rectangle 14"/>
          <p:cNvSpPr>
            <a:spLocks noChangeArrowheads="1"/>
          </p:cNvSpPr>
          <p:nvPr/>
        </p:nvSpPr>
        <p:spPr bwMode="auto">
          <a:xfrm>
            <a:off x="3132138" y="3665538"/>
            <a:ext cx="2417762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chemeClr val="bg2"/>
                </a:solidFill>
              </a:rPr>
              <a:t>two </a:t>
            </a:r>
            <a:r>
              <a:rPr lang="en-US" altLang="ko-KR" b="1">
                <a:solidFill>
                  <a:schemeClr val="bg2"/>
                </a:solidFill>
                <a:latin typeface="굴림" pitchFamily="50" charset="-127"/>
              </a:rPr>
              <a:t>\</a:t>
            </a:r>
            <a:r>
              <a:rPr lang="en-US" altLang="ko-KR" b="1">
                <a:solidFill>
                  <a:schemeClr val="bg2"/>
                </a:solidFill>
              </a:rPr>
              <a:t>1,000 bills,</a:t>
            </a:r>
            <a:r>
              <a:rPr lang="en-US" altLang="ko-KR" i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566287" name="Rectangle 15"/>
          <p:cNvSpPr>
            <a:spLocks noChangeArrowheads="1"/>
          </p:cNvSpPr>
          <p:nvPr/>
        </p:nvSpPr>
        <p:spPr bwMode="auto">
          <a:xfrm>
            <a:off x="3132138" y="4051300"/>
            <a:ext cx="2224087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chemeClr val="bg2"/>
                </a:solidFill>
              </a:rPr>
              <a:t>one </a:t>
            </a:r>
            <a:r>
              <a:rPr lang="en-US" altLang="ko-KR" b="1">
                <a:solidFill>
                  <a:schemeClr val="bg2"/>
                </a:solidFill>
                <a:latin typeface="굴림" pitchFamily="50" charset="-127"/>
              </a:rPr>
              <a:t>\</a:t>
            </a:r>
            <a:r>
              <a:rPr lang="en-US" altLang="ko-KR" b="1">
                <a:solidFill>
                  <a:schemeClr val="bg2"/>
                </a:solidFill>
              </a:rPr>
              <a:t>500 coin,</a:t>
            </a:r>
            <a:r>
              <a:rPr lang="en-US" altLang="ko-KR" i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566288" name="Rectangle 16"/>
          <p:cNvSpPr>
            <a:spLocks noChangeArrowheads="1"/>
          </p:cNvSpPr>
          <p:nvPr/>
        </p:nvSpPr>
        <p:spPr bwMode="auto">
          <a:xfrm>
            <a:off x="3046413" y="4484688"/>
            <a:ext cx="2605087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i="0">
                <a:solidFill>
                  <a:schemeClr val="bg2"/>
                </a:solidFill>
              </a:rPr>
              <a:t> </a:t>
            </a:r>
            <a:r>
              <a:rPr lang="en-US" altLang="ko-KR" b="1">
                <a:solidFill>
                  <a:schemeClr val="bg2"/>
                </a:solidFill>
              </a:rPr>
              <a:t>three </a:t>
            </a:r>
            <a:r>
              <a:rPr lang="en-US" altLang="ko-KR" b="1">
                <a:solidFill>
                  <a:schemeClr val="bg2"/>
                </a:solidFill>
                <a:latin typeface="굴림" pitchFamily="50" charset="-127"/>
              </a:rPr>
              <a:t>\</a:t>
            </a:r>
            <a:r>
              <a:rPr lang="en-US" altLang="ko-KR" b="1">
                <a:solidFill>
                  <a:schemeClr val="bg2"/>
                </a:solidFill>
              </a:rPr>
              <a:t>100 coins,</a:t>
            </a:r>
            <a:r>
              <a:rPr lang="en-US" altLang="ko-KR" i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566289" name="Rectangle 17"/>
          <p:cNvSpPr>
            <a:spLocks noChangeArrowheads="1"/>
          </p:cNvSpPr>
          <p:nvPr/>
        </p:nvSpPr>
        <p:spPr bwMode="auto">
          <a:xfrm>
            <a:off x="3132138" y="4868863"/>
            <a:ext cx="2071687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chemeClr val="bg2"/>
                </a:solidFill>
              </a:rPr>
              <a:t>one </a:t>
            </a:r>
            <a:r>
              <a:rPr lang="en-US" altLang="ko-KR" b="1">
                <a:solidFill>
                  <a:schemeClr val="bg2"/>
                </a:solidFill>
                <a:latin typeface="굴림" pitchFamily="50" charset="-127"/>
              </a:rPr>
              <a:t>\</a:t>
            </a:r>
            <a:r>
              <a:rPr lang="en-US" altLang="ko-KR" b="1">
                <a:solidFill>
                  <a:schemeClr val="bg2"/>
                </a:solidFill>
              </a:rPr>
              <a:t>50 coin,</a:t>
            </a:r>
            <a:r>
              <a:rPr lang="en-US" altLang="ko-KR" i="0">
                <a:solidFill>
                  <a:schemeClr val="bg2"/>
                </a:solidFill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6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66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66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66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66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66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66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5" grpId="0" build="p" autoUpdateAnimBg="0"/>
      <p:bldP spid="566277" grpId="0" autoUpdateAnimBg="0"/>
      <p:bldP spid="566281" grpId="0"/>
      <p:bldP spid="566283" grpId="0"/>
      <p:bldP spid="566285" grpId="0"/>
      <p:bldP spid="566286" grpId="0"/>
      <p:bldP spid="566287" grpId="0"/>
      <p:bldP spid="566288" grpId="0"/>
      <p:bldP spid="56628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3AE34CD-3912-44FF-9042-2F475977BC95}" type="slidenum">
              <a:rPr lang="en-US" altLang="ko-KR" smtClean="0"/>
              <a:pPr/>
              <a:t>30</a:t>
            </a:fld>
            <a:endParaRPr lang="en-US" altLang="ko-KR" smtClean="0"/>
          </a:p>
        </p:txBody>
      </p:sp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4.1 Minimum Spanning Trees</a:t>
            </a:r>
          </a:p>
        </p:txBody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350250" cy="533400"/>
          </a:xfrm>
        </p:spPr>
        <p:txBody>
          <a:bodyPr/>
          <a:lstStyle/>
          <a:p>
            <a:pPr marL="0" indent="0">
              <a:buFont typeface="Wingdings" pitchFamily="2" charset="2"/>
              <a:buChar char="q"/>
              <a:defRPr/>
            </a:pPr>
            <a:r>
              <a:rPr lang="en-US" altLang="ko-KR" smtClean="0"/>
              <a:t> Proof of the Optimality of Kruskal’s Algorithm</a:t>
            </a:r>
          </a:p>
        </p:txBody>
      </p:sp>
      <p:sp>
        <p:nvSpPr>
          <p:cNvPr id="702468" name="Rectangle 4"/>
          <p:cNvSpPr>
            <a:spLocks noChangeArrowheads="1"/>
          </p:cNvSpPr>
          <p:nvPr/>
        </p:nvSpPr>
        <p:spPr bwMode="auto">
          <a:xfrm>
            <a:off x="88900" y="2420938"/>
            <a:ext cx="4821238" cy="4206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2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q"/>
            </a:pPr>
            <a:r>
              <a:rPr lang="en-US" altLang="ko-KR" i="0" dirty="0">
                <a:solidFill>
                  <a:schemeClr val="bg2"/>
                </a:solidFill>
              </a:rPr>
              <a:t> </a:t>
            </a:r>
            <a:r>
              <a:rPr lang="en-US" altLang="ko-KR" b="1" i="0" dirty="0">
                <a:solidFill>
                  <a:schemeClr val="bg2"/>
                </a:solidFill>
              </a:rPr>
              <a:t>Induction Step - continued</a:t>
            </a:r>
            <a:endParaRPr lang="en-US" altLang="ko-KR" i="0" dirty="0">
              <a:solidFill>
                <a:schemeClr val="bg2"/>
              </a:solidFill>
            </a:endParaRPr>
          </a:p>
        </p:txBody>
      </p:sp>
      <p:sp>
        <p:nvSpPr>
          <p:cNvPr id="702469" name="Rectangle 5"/>
          <p:cNvSpPr>
            <a:spLocks noChangeArrowheads="1"/>
          </p:cNvSpPr>
          <p:nvPr/>
        </p:nvSpPr>
        <p:spPr bwMode="auto">
          <a:xfrm>
            <a:off x="1404938" y="2781300"/>
            <a:ext cx="7054850" cy="120032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Because F is promising, there must be some set of edges F</a:t>
            </a:r>
            <a:r>
              <a:rPr lang="en-US" altLang="ko-KR" i="0" dirty="0">
                <a:solidFill>
                  <a:schemeClr val="bg2"/>
                </a:solidFill>
                <a:cs typeface="Times New Roman" pitchFamily="18" charset="0"/>
                <a:sym typeface="Wingdings" pitchFamily="2" charset="2"/>
              </a:rPr>
              <a:t>′</a:t>
            </a:r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 such that F ⊆ F′ and (V,F′) is a minimum spanning tree. </a:t>
            </a:r>
          </a:p>
        </p:txBody>
      </p:sp>
      <p:sp>
        <p:nvSpPr>
          <p:cNvPr id="702470" name="Rectangle 6"/>
          <p:cNvSpPr>
            <a:spLocks noChangeArrowheads="1"/>
          </p:cNvSpPr>
          <p:nvPr/>
        </p:nvSpPr>
        <p:spPr bwMode="auto">
          <a:xfrm>
            <a:off x="1122363" y="3944938"/>
            <a:ext cx="2093912" cy="4206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b="1" i="0" dirty="0">
                <a:solidFill>
                  <a:schemeClr val="bg1"/>
                </a:solidFill>
                <a:sym typeface="Symbol" pitchFamily="18" charset="2"/>
              </a:rPr>
              <a:t>Case 1</a:t>
            </a:r>
            <a:r>
              <a:rPr lang="en-US" altLang="ko-KR" b="1" i="0" dirty="0">
                <a:solidFill>
                  <a:schemeClr val="bg2"/>
                </a:solidFill>
                <a:sym typeface="Symbol" pitchFamily="18" charset="2"/>
              </a:rPr>
              <a:t>: e </a:t>
            </a:r>
            <a:r>
              <a:rPr lang="en-US" altLang="ko-KR" b="1" i="0" dirty="0">
                <a:solidFill>
                  <a:schemeClr val="bg2"/>
                </a:solidFill>
                <a:sym typeface="Wingdings" pitchFamily="2" charset="2"/>
              </a:rPr>
              <a:t>∈ </a:t>
            </a:r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F′</a:t>
            </a:r>
          </a:p>
        </p:txBody>
      </p:sp>
      <p:sp>
        <p:nvSpPr>
          <p:cNvPr id="702471" name="Rectangle 7"/>
          <p:cNvSpPr>
            <a:spLocks noChangeArrowheads="1"/>
          </p:cNvSpPr>
          <p:nvPr/>
        </p:nvSpPr>
        <p:spPr bwMode="auto">
          <a:xfrm>
            <a:off x="1443038" y="4376738"/>
            <a:ext cx="5861050" cy="4206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F ∪{e} ⊆ F′, so F ∪{e} is promising. Done.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3995738" y="5013325"/>
            <a:ext cx="1223962" cy="1536700"/>
            <a:chOff x="2517" y="3158"/>
            <a:chExt cx="771" cy="968"/>
          </a:xfrm>
        </p:grpSpPr>
        <p:sp>
          <p:nvSpPr>
            <p:cNvPr id="32795" name="Line 9"/>
            <p:cNvSpPr>
              <a:spLocks noChangeShapeType="1"/>
            </p:cNvSpPr>
            <p:nvPr/>
          </p:nvSpPr>
          <p:spPr bwMode="auto">
            <a:xfrm flipH="1">
              <a:off x="2835" y="3158"/>
              <a:ext cx="227" cy="227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32796" name="Line 10"/>
            <p:cNvSpPr>
              <a:spLocks noChangeShapeType="1"/>
            </p:cNvSpPr>
            <p:nvPr/>
          </p:nvSpPr>
          <p:spPr bwMode="auto">
            <a:xfrm flipH="1">
              <a:off x="2517" y="3385"/>
              <a:ext cx="31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32797" name="Line 11"/>
            <p:cNvSpPr>
              <a:spLocks noChangeShapeType="1"/>
            </p:cNvSpPr>
            <p:nvPr/>
          </p:nvSpPr>
          <p:spPr bwMode="auto">
            <a:xfrm flipH="1">
              <a:off x="2835" y="3748"/>
              <a:ext cx="362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32798" name="Rectangle 12"/>
            <p:cNvSpPr>
              <a:spLocks noChangeArrowheads="1"/>
            </p:cNvSpPr>
            <p:nvPr/>
          </p:nvSpPr>
          <p:spPr bwMode="auto">
            <a:xfrm>
              <a:off x="2556" y="3838"/>
              <a:ext cx="732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i="0">
                  <a:solidFill>
                    <a:schemeClr val="bg2"/>
                  </a:solidFill>
                  <a:sym typeface="Wingdings" pitchFamily="2" charset="2"/>
                </a:rPr>
                <a:t>F ∪{e}</a:t>
              </a:r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4468813" y="5373688"/>
            <a:ext cx="319087" cy="576262"/>
            <a:chOff x="2200" y="3385"/>
            <a:chExt cx="201" cy="363"/>
          </a:xfrm>
        </p:grpSpPr>
        <p:sp>
          <p:nvSpPr>
            <p:cNvPr id="32793" name="Line 13"/>
            <p:cNvSpPr>
              <a:spLocks noChangeShapeType="1"/>
            </p:cNvSpPr>
            <p:nvPr/>
          </p:nvSpPr>
          <p:spPr bwMode="auto">
            <a:xfrm flipH="1" flipV="1">
              <a:off x="2219" y="3385"/>
              <a:ext cx="0" cy="363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32794" name="Rectangle 14"/>
            <p:cNvSpPr>
              <a:spLocks noChangeArrowheads="1"/>
            </p:cNvSpPr>
            <p:nvPr/>
          </p:nvSpPr>
          <p:spPr bwMode="auto">
            <a:xfrm>
              <a:off x="2200" y="3385"/>
              <a:ext cx="201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i="0">
                  <a:solidFill>
                    <a:schemeClr val="bg2"/>
                  </a:solidFill>
                  <a:sym typeface="Wingdings" pitchFamily="2" charset="2"/>
                </a:rPr>
                <a:t>e</a:t>
              </a:r>
            </a:p>
          </p:txBody>
        </p:sp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5938838" y="5013327"/>
            <a:ext cx="1081087" cy="1541463"/>
            <a:chOff x="3741" y="3158"/>
            <a:chExt cx="681" cy="971"/>
          </a:xfrm>
        </p:grpSpPr>
        <p:sp>
          <p:nvSpPr>
            <p:cNvPr id="32785" name="Line 16"/>
            <p:cNvSpPr>
              <a:spLocks noChangeShapeType="1"/>
            </p:cNvSpPr>
            <p:nvPr/>
          </p:nvSpPr>
          <p:spPr bwMode="auto">
            <a:xfrm flipH="1">
              <a:off x="4059" y="3158"/>
              <a:ext cx="227" cy="227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32786" name="Line 17"/>
            <p:cNvSpPr>
              <a:spLocks noChangeShapeType="1"/>
            </p:cNvSpPr>
            <p:nvPr/>
          </p:nvSpPr>
          <p:spPr bwMode="auto">
            <a:xfrm flipH="1">
              <a:off x="3741" y="3385"/>
              <a:ext cx="31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32787" name="Line 18"/>
            <p:cNvSpPr>
              <a:spLocks noChangeShapeType="1"/>
            </p:cNvSpPr>
            <p:nvPr/>
          </p:nvSpPr>
          <p:spPr bwMode="auto">
            <a:xfrm flipH="1">
              <a:off x="4059" y="3385"/>
              <a:ext cx="0" cy="36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32788" name="Line 19"/>
            <p:cNvSpPr>
              <a:spLocks noChangeShapeType="1"/>
            </p:cNvSpPr>
            <p:nvPr/>
          </p:nvSpPr>
          <p:spPr bwMode="auto">
            <a:xfrm flipH="1">
              <a:off x="4059" y="3748"/>
              <a:ext cx="363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32789" name="Line 20"/>
            <p:cNvSpPr>
              <a:spLocks noChangeShapeType="1"/>
            </p:cNvSpPr>
            <p:nvPr/>
          </p:nvSpPr>
          <p:spPr bwMode="auto">
            <a:xfrm flipH="1">
              <a:off x="4195" y="3748"/>
              <a:ext cx="227" cy="227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32790" name="Line 21"/>
            <p:cNvSpPr>
              <a:spLocks noChangeShapeType="1"/>
            </p:cNvSpPr>
            <p:nvPr/>
          </p:nvSpPr>
          <p:spPr bwMode="auto">
            <a:xfrm>
              <a:off x="4286" y="3430"/>
              <a:ext cx="136" cy="318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32791" name="Rectangle 22"/>
            <p:cNvSpPr>
              <a:spLocks noChangeArrowheads="1"/>
            </p:cNvSpPr>
            <p:nvPr/>
          </p:nvSpPr>
          <p:spPr bwMode="auto">
            <a:xfrm>
              <a:off x="3900" y="3838"/>
              <a:ext cx="267" cy="29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i="0">
                  <a:solidFill>
                    <a:schemeClr val="bg2"/>
                  </a:solidFill>
                  <a:sym typeface="Wingdings" pitchFamily="2" charset="2"/>
                </a:rPr>
                <a:t>F′</a:t>
              </a:r>
            </a:p>
          </p:txBody>
        </p:sp>
        <p:sp>
          <p:nvSpPr>
            <p:cNvPr id="32792" name="Rectangle 23"/>
            <p:cNvSpPr>
              <a:spLocks noChangeArrowheads="1"/>
            </p:cNvSpPr>
            <p:nvPr/>
          </p:nvSpPr>
          <p:spPr bwMode="auto">
            <a:xfrm>
              <a:off x="4040" y="3369"/>
              <a:ext cx="201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i="0">
                  <a:solidFill>
                    <a:schemeClr val="bg2"/>
                  </a:solidFill>
                  <a:sym typeface="Wingdings" pitchFamily="2" charset="2"/>
                </a:rPr>
                <a:t>e</a:t>
              </a:r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2020888" y="5013325"/>
            <a:ext cx="1111250" cy="1536700"/>
            <a:chOff x="1273" y="3158"/>
            <a:chExt cx="700" cy="968"/>
          </a:xfrm>
        </p:grpSpPr>
        <p:sp>
          <p:nvSpPr>
            <p:cNvPr id="32781" name="Line 26"/>
            <p:cNvSpPr>
              <a:spLocks noChangeShapeType="1"/>
            </p:cNvSpPr>
            <p:nvPr/>
          </p:nvSpPr>
          <p:spPr bwMode="auto">
            <a:xfrm flipH="1">
              <a:off x="1591" y="3158"/>
              <a:ext cx="227" cy="227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32782" name="Line 27"/>
            <p:cNvSpPr>
              <a:spLocks noChangeShapeType="1"/>
            </p:cNvSpPr>
            <p:nvPr/>
          </p:nvSpPr>
          <p:spPr bwMode="auto">
            <a:xfrm flipH="1">
              <a:off x="1273" y="3385"/>
              <a:ext cx="31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32783" name="Line 28"/>
            <p:cNvSpPr>
              <a:spLocks noChangeShapeType="1"/>
            </p:cNvSpPr>
            <p:nvPr/>
          </p:nvSpPr>
          <p:spPr bwMode="auto">
            <a:xfrm flipH="1">
              <a:off x="1591" y="3748"/>
              <a:ext cx="382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32784" name="Rectangle 29"/>
            <p:cNvSpPr>
              <a:spLocks noChangeArrowheads="1"/>
            </p:cNvSpPr>
            <p:nvPr/>
          </p:nvSpPr>
          <p:spPr bwMode="auto">
            <a:xfrm>
              <a:off x="1474" y="3838"/>
              <a:ext cx="223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i="0">
                  <a:solidFill>
                    <a:schemeClr val="bg2"/>
                  </a:solidFill>
                  <a:sym typeface="Wingdings" pitchFamily="2" charset="2"/>
                </a:rPr>
                <a:t>F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0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0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2468" grpId="0"/>
      <p:bldP spid="702469" grpId="0"/>
      <p:bldP spid="702470" grpId="0"/>
      <p:bldP spid="70247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D2B63F2-A89C-4586-8634-A5107FB2E5D7}" type="slidenum">
              <a:rPr lang="en-US" altLang="ko-KR" smtClean="0"/>
              <a:pPr/>
              <a:t>31</a:t>
            </a:fld>
            <a:endParaRPr lang="en-US" altLang="ko-KR" smtClean="0"/>
          </a:p>
        </p:txBody>
      </p:sp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4.1 Minimum Spanning Trees</a:t>
            </a:r>
          </a:p>
        </p:txBody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350250" cy="533400"/>
          </a:xfrm>
        </p:spPr>
        <p:txBody>
          <a:bodyPr/>
          <a:lstStyle/>
          <a:p>
            <a:pPr marL="0" indent="0">
              <a:buFont typeface="Wingdings" pitchFamily="2" charset="2"/>
              <a:buChar char="q"/>
              <a:defRPr/>
            </a:pPr>
            <a:r>
              <a:rPr lang="en-US" altLang="ko-KR" smtClean="0"/>
              <a:t> Proof of the Optimality of Kruskal’s Algorithm</a:t>
            </a:r>
          </a:p>
        </p:txBody>
      </p:sp>
      <p:sp>
        <p:nvSpPr>
          <p:cNvPr id="704516" name="Rectangle 4"/>
          <p:cNvSpPr>
            <a:spLocks noChangeArrowheads="1"/>
          </p:cNvSpPr>
          <p:nvPr/>
        </p:nvSpPr>
        <p:spPr bwMode="auto">
          <a:xfrm>
            <a:off x="88900" y="2420938"/>
            <a:ext cx="4821238" cy="4206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2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q"/>
            </a:pPr>
            <a:r>
              <a:rPr lang="en-US" altLang="ko-KR" i="0" dirty="0">
                <a:solidFill>
                  <a:schemeClr val="bg1"/>
                </a:solidFill>
              </a:rPr>
              <a:t> </a:t>
            </a:r>
            <a:r>
              <a:rPr lang="en-US" altLang="ko-KR" b="1" i="0" dirty="0">
                <a:solidFill>
                  <a:schemeClr val="bg1"/>
                </a:solidFill>
              </a:rPr>
              <a:t>Induction Step - continued</a:t>
            </a:r>
            <a:endParaRPr lang="en-US" altLang="ko-KR" i="0" dirty="0">
              <a:solidFill>
                <a:schemeClr val="bg1"/>
              </a:solidFill>
            </a:endParaRPr>
          </a:p>
        </p:txBody>
      </p:sp>
      <p:sp>
        <p:nvSpPr>
          <p:cNvPr id="704517" name="Rectangle 5"/>
          <p:cNvSpPr>
            <a:spLocks noChangeArrowheads="1"/>
          </p:cNvSpPr>
          <p:nvPr/>
        </p:nvSpPr>
        <p:spPr bwMode="auto">
          <a:xfrm>
            <a:off x="971550" y="2792413"/>
            <a:ext cx="2159000" cy="4206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i="0" dirty="0">
                <a:solidFill>
                  <a:schemeClr val="tx1"/>
                </a:solidFill>
                <a:sym typeface="Wingdings" pitchFamily="2" charset="2"/>
              </a:rPr>
              <a:t>  </a:t>
            </a:r>
            <a:r>
              <a:rPr lang="en-US" altLang="ko-KR" b="1" i="0" dirty="0">
                <a:solidFill>
                  <a:schemeClr val="bg1"/>
                </a:solidFill>
                <a:sym typeface="Wingdings" pitchFamily="2" charset="2"/>
              </a:rPr>
              <a:t>Case 2</a:t>
            </a:r>
            <a:r>
              <a:rPr lang="en-US" altLang="ko-KR" b="1" i="0" dirty="0">
                <a:solidFill>
                  <a:schemeClr val="bg2"/>
                </a:solidFill>
                <a:sym typeface="Wingdings" pitchFamily="2" charset="2"/>
              </a:rPr>
              <a:t>: e </a:t>
            </a:r>
            <a:r>
              <a:rPr lang="en-US" altLang="ko-KR" b="1" i="0" dirty="0">
                <a:solidFill>
                  <a:schemeClr val="bg2"/>
                </a:solidFill>
                <a:sym typeface="Symbol" pitchFamily="18" charset="2"/>
              </a:rPr>
              <a:t></a:t>
            </a:r>
            <a:r>
              <a:rPr lang="en-US" altLang="ko-KR" b="1" i="0" dirty="0">
                <a:solidFill>
                  <a:schemeClr val="bg2"/>
                </a:solidFill>
                <a:sym typeface="Wingdings" pitchFamily="2" charset="2"/>
              </a:rPr>
              <a:t> </a:t>
            </a:r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F′</a:t>
            </a:r>
          </a:p>
        </p:txBody>
      </p:sp>
      <p:sp>
        <p:nvSpPr>
          <p:cNvPr id="704518" name="Rectangle 6"/>
          <p:cNvSpPr>
            <a:spLocks noChangeArrowheads="1"/>
          </p:cNvSpPr>
          <p:nvPr/>
        </p:nvSpPr>
        <p:spPr bwMode="auto">
          <a:xfrm>
            <a:off x="1474788" y="3141663"/>
            <a:ext cx="7345362" cy="341632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Because (V,F′) is a spanning tree, F′ ∪{e} must contain exactly one cycle and e must be in the cycle. Thus, there must be another edge e′∈ F′ in the cycle that is not in F. That is, e′</a:t>
            </a:r>
            <a:r>
              <a:rPr lang="en-US" altLang="ko-KR" b="1" i="0" dirty="0">
                <a:solidFill>
                  <a:schemeClr val="bg2"/>
                </a:solidFill>
                <a:sym typeface="Wingdings" pitchFamily="2" charset="2"/>
              </a:rPr>
              <a:t>∈ </a:t>
            </a:r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E – F</a:t>
            </a:r>
            <a:r>
              <a:rPr lang="en-US" altLang="ko-KR" b="1" i="0" dirty="0">
                <a:solidFill>
                  <a:schemeClr val="bg2"/>
                </a:solidFill>
                <a:sym typeface="Wingdings" pitchFamily="2" charset="2"/>
              </a:rPr>
              <a:t>.</a:t>
            </a:r>
            <a:endParaRPr lang="en-US" altLang="ko-KR" i="0" dirty="0">
              <a:solidFill>
                <a:schemeClr val="bg2"/>
              </a:solidFill>
              <a:sym typeface="Wingdings" pitchFamily="2" charset="2"/>
            </a:endParaRPr>
          </a:p>
          <a:p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    If we remove e′ from F′ ∪{e}, the cycle disappears, which means we have a spanning tree. Because e is an edge of minimum weight that is not in F, the weight of e must be less than or equal to that of e′ (</a:t>
            </a:r>
            <a:r>
              <a:rPr lang="en-US" altLang="ko-KR" b="1" dirty="0">
                <a:solidFill>
                  <a:schemeClr val="bg1"/>
                </a:solidFill>
                <a:sym typeface="Wingdings" pitchFamily="2" charset="2"/>
              </a:rPr>
              <a:t>in fact they must be equal</a:t>
            </a:r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).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516" grpId="0"/>
      <p:bldP spid="704517" grpId="0"/>
      <p:bldP spid="7045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AD01931-DB7D-4B29-8261-DD5BADBA6C0D}" type="slidenum">
              <a:rPr lang="en-US" altLang="ko-KR" smtClean="0"/>
              <a:pPr/>
              <a:t>32</a:t>
            </a:fld>
            <a:endParaRPr lang="en-US" altLang="ko-KR" smtClean="0"/>
          </a:p>
        </p:txBody>
      </p:sp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4.1 Minimum Spanning Trees</a:t>
            </a:r>
          </a:p>
        </p:txBody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350250" cy="533400"/>
          </a:xfrm>
        </p:spPr>
        <p:txBody>
          <a:bodyPr/>
          <a:lstStyle/>
          <a:p>
            <a:pPr marL="0" indent="0">
              <a:buFont typeface="Wingdings" pitchFamily="2" charset="2"/>
              <a:buChar char="q"/>
              <a:defRPr/>
            </a:pPr>
            <a:r>
              <a:rPr lang="en-US" altLang="ko-KR" smtClean="0"/>
              <a:t> Proof of the Optimality of Kruskal’s Algorithm</a:t>
            </a:r>
          </a:p>
        </p:txBody>
      </p:sp>
      <p:sp>
        <p:nvSpPr>
          <p:cNvPr id="706564" name="Rectangle 4"/>
          <p:cNvSpPr>
            <a:spLocks noChangeArrowheads="1"/>
          </p:cNvSpPr>
          <p:nvPr/>
        </p:nvSpPr>
        <p:spPr bwMode="auto">
          <a:xfrm>
            <a:off x="88900" y="2420938"/>
            <a:ext cx="3355975" cy="4206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2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q"/>
            </a:pPr>
            <a:r>
              <a:rPr lang="en-US" altLang="ko-KR" i="0" dirty="0">
                <a:solidFill>
                  <a:schemeClr val="bg1"/>
                </a:solidFill>
              </a:rPr>
              <a:t> </a:t>
            </a:r>
            <a:r>
              <a:rPr lang="en-US" altLang="ko-KR" b="1" i="0" dirty="0">
                <a:solidFill>
                  <a:schemeClr val="bg1"/>
                </a:solidFill>
              </a:rPr>
              <a:t>Induction Step </a:t>
            </a:r>
            <a:endParaRPr lang="en-US" altLang="ko-KR" i="0" dirty="0">
              <a:solidFill>
                <a:schemeClr val="bg1"/>
              </a:solidFill>
            </a:endParaRPr>
          </a:p>
        </p:txBody>
      </p:sp>
      <p:sp>
        <p:nvSpPr>
          <p:cNvPr id="706565" name="Rectangle 5"/>
          <p:cNvSpPr>
            <a:spLocks noChangeArrowheads="1"/>
          </p:cNvSpPr>
          <p:nvPr/>
        </p:nvSpPr>
        <p:spPr bwMode="auto">
          <a:xfrm>
            <a:off x="971550" y="2792413"/>
            <a:ext cx="3687228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i="0" dirty="0">
                <a:solidFill>
                  <a:schemeClr val="tx1"/>
                </a:solidFill>
                <a:sym typeface="Wingdings" pitchFamily="2" charset="2"/>
              </a:rPr>
              <a:t>  </a:t>
            </a:r>
            <a:r>
              <a:rPr lang="en-US" altLang="ko-KR" b="1" i="0" dirty="0">
                <a:solidFill>
                  <a:schemeClr val="bg1"/>
                </a:solidFill>
                <a:sym typeface="Wingdings" pitchFamily="2" charset="2"/>
              </a:rPr>
              <a:t>Case 2</a:t>
            </a:r>
            <a:r>
              <a:rPr lang="en-US" altLang="ko-KR" b="1" i="0" dirty="0">
                <a:solidFill>
                  <a:schemeClr val="bg2"/>
                </a:solidFill>
                <a:sym typeface="Wingdings" pitchFamily="2" charset="2"/>
              </a:rPr>
              <a:t>: e </a:t>
            </a:r>
            <a:r>
              <a:rPr lang="en-US" altLang="ko-KR" b="1" i="0" dirty="0">
                <a:solidFill>
                  <a:schemeClr val="bg2"/>
                </a:solidFill>
                <a:sym typeface="Symbol" pitchFamily="18" charset="2"/>
              </a:rPr>
              <a:t></a:t>
            </a:r>
            <a:r>
              <a:rPr lang="en-US" altLang="ko-KR" b="1" i="0" dirty="0">
                <a:solidFill>
                  <a:schemeClr val="bg2"/>
                </a:solidFill>
                <a:sym typeface="Wingdings" pitchFamily="2" charset="2"/>
              </a:rPr>
              <a:t> </a:t>
            </a:r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F′ </a:t>
            </a:r>
            <a:r>
              <a:rPr lang="en-US" altLang="ko-KR" b="1" i="0" dirty="0">
                <a:solidFill>
                  <a:schemeClr val="bg1"/>
                </a:solidFill>
              </a:rPr>
              <a:t>- continued</a:t>
            </a:r>
            <a:endParaRPr lang="en-US" altLang="ko-KR" i="0" dirty="0">
              <a:solidFill>
                <a:schemeClr val="bg1"/>
              </a:solidFill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endParaRPr lang="en-US" altLang="ko-KR" i="0" dirty="0">
              <a:solidFill>
                <a:schemeClr val="tx1"/>
              </a:solidFill>
              <a:sym typeface="Wingdings" pitchFamily="2" charset="2"/>
            </a:endParaRPr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2527300" y="4868863"/>
            <a:ext cx="1223963" cy="1536700"/>
            <a:chOff x="1338" y="3067"/>
            <a:chExt cx="771" cy="968"/>
          </a:xfrm>
        </p:grpSpPr>
        <p:sp>
          <p:nvSpPr>
            <p:cNvPr id="34865" name="Line 13"/>
            <p:cNvSpPr>
              <a:spLocks noChangeShapeType="1"/>
            </p:cNvSpPr>
            <p:nvPr/>
          </p:nvSpPr>
          <p:spPr bwMode="auto">
            <a:xfrm flipH="1">
              <a:off x="1656" y="3067"/>
              <a:ext cx="227" cy="227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34866" name="Line 14"/>
            <p:cNvSpPr>
              <a:spLocks noChangeShapeType="1"/>
            </p:cNvSpPr>
            <p:nvPr/>
          </p:nvSpPr>
          <p:spPr bwMode="auto">
            <a:xfrm flipH="1">
              <a:off x="1338" y="3294"/>
              <a:ext cx="31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34867" name="Line 15"/>
            <p:cNvSpPr>
              <a:spLocks noChangeShapeType="1"/>
            </p:cNvSpPr>
            <p:nvPr/>
          </p:nvSpPr>
          <p:spPr bwMode="auto">
            <a:xfrm flipH="1">
              <a:off x="1656" y="3657"/>
              <a:ext cx="362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34868" name="Rectangle 16"/>
            <p:cNvSpPr>
              <a:spLocks noChangeArrowheads="1"/>
            </p:cNvSpPr>
            <p:nvPr/>
          </p:nvSpPr>
          <p:spPr bwMode="auto">
            <a:xfrm>
              <a:off x="1377" y="3747"/>
              <a:ext cx="732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i="0">
                  <a:solidFill>
                    <a:schemeClr val="bg2"/>
                  </a:solidFill>
                  <a:sym typeface="Wingdings" pitchFamily="2" charset="2"/>
                </a:rPr>
                <a:t>F ∪{e}</a:t>
              </a:r>
            </a:p>
          </p:txBody>
        </p:sp>
        <p:grpSp>
          <p:nvGrpSpPr>
            <p:cNvPr id="34869" name="Group 18"/>
            <p:cNvGrpSpPr>
              <a:grpSpLocks/>
            </p:cNvGrpSpPr>
            <p:nvPr/>
          </p:nvGrpSpPr>
          <p:grpSpPr bwMode="auto">
            <a:xfrm>
              <a:off x="1655" y="3233"/>
              <a:ext cx="227" cy="288"/>
              <a:chOff x="2789" y="3324"/>
              <a:chExt cx="227" cy="288"/>
            </a:xfrm>
          </p:grpSpPr>
          <p:sp>
            <p:nvSpPr>
              <p:cNvPr id="34870" name="Line 19"/>
              <p:cNvSpPr>
                <a:spLocks noChangeShapeType="1"/>
              </p:cNvSpPr>
              <p:nvPr/>
            </p:nvSpPr>
            <p:spPr bwMode="auto">
              <a:xfrm flipH="1" flipV="1">
                <a:off x="2789" y="3385"/>
                <a:ext cx="227" cy="45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oval" w="med" len="med"/>
                <a:tailEnd type="oval" w="med" len="med"/>
              </a:ln>
            </p:spPr>
            <p:txBody>
              <a:bodyPr/>
              <a:lstStyle/>
              <a:p>
                <a:endParaRPr lang="ko-KR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34871" name="Rectangle 20"/>
              <p:cNvSpPr>
                <a:spLocks noChangeArrowheads="1"/>
              </p:cNvSpPr>
              <p:nvPr/>
            </p:nvSpPr>
            <p:spPr bwMode="auto">
              <a:xfrm>
                <a:off x="2815" y="3324"/>
                <a:ext cx="201" cy="28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i="0">
                    <a:solidFill>
                      <a:schemeClr val="bg2"/>
                    </a:solidFill>
                    <a:sym typeface="Wingdings" pitchFamily="2" charset="2"/>
                  </a:rPr>
                  <a:t>e</a:t>
                </a:r>
              </a:p>
            </p:txBody>
          </p:sp>
        </p:grpSp>
      </p:grpSp>
      <p:grpSp>
        <p:nvGrpSpPr>
          <p:cNvPr id="4" name="Group 59"/>
          <p:cNvGrpSpPr>
            <a:grpSpLocks/>
          </p:cNvGrpSpPr>
          <p:nvPr/>
        </p:nvGrpSpPr>
        <p:grpSpPr bwMode="auto">
          <a:xfrm>
            <a:off x="5294313" y="4797425"/>
            <a:ext cx="1398587" cy="1655763"/>
            <a:chOff x="3335" y="3022"/>
            <a:chExt cx="881" cy="1043"/>
          </a:xfrm>
        </p:grpSpPr>
        <p:sp>
          <p:nvSpPr>
            <p:cNvPr id="34854" name="Line 6"/>
            <p:cNvSpPr>
              <a:spLocks noChangeShapeType="1"/>
            </p:cNvSpPr>
            <p:nvPr/>
          </p:nvSpPr>
          <p:spPr bwMode="auto">
            <a:xfrm flipH="1">
              <a:off x="3653" y="3022"/>
              <a:ext cx="227" cy="227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34855" name="Line 7"/>
            <p:cNvSpPr>
              <a:spLocks noChangeShapeType="1"/>
            </p:cNvSpPr>
            <p:nvPr/>
          </p:nvSpPr>
          <p:spPr bwMode="auto">
            <a:xfrm flipH="1">
              <a:off x="3335" y="3249"/>
              <a:ext cx="31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34856" name="Line 8"/>
            <p:cNvSpPr>
              <a:spLocks noChangeShapeType="1"/>
            </p:cNvSpPr>
            <p:nvPr/>
          </p:nvSpPr>
          <p:spPr bwMode="auto">
            <a:xfrm flipH="1">
              <a:off x="3653" y="3249"/>
              <a:ext cx="0" cy="36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34857" name="Line 9"/>
            <p:cNvSpPr>
              <a:spLocks noChangeShapeType="1"/>
            </p:cNvSpPr>
            <p:nvPr/>
          </p:nvSpPr>
          <p:spPr bwMode="auto">
            <a:xfrm flipH="1">
              <a:off x="3653" y="3612"/>
              <a:ext cx="363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34858" name="Line 10"/>
            <p:cNvSpPr>
              <a:spLocks noChangeShapeType="1"/>
            </p:cNvSpPr>
            <p:nvPr/>
          </p:nvSpPr>
          <p:spPr bwMode="auto">
            <a:xfrm flipH="1">
              <a:off x="3789" y="3612"/>
              <a:ext cx="227" cy="227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34859" name="Line 11"/>
            <p:cNvSpPr>
              <a:spLocks noChangeShapeType="1"/>
            </p:cNvSpPr>
            <p:nvPr/>
          </p:nvSpPr>
          <p:spPr bwMode="auto">
            <a:xfrm>
              <a:off x="3880" y="3294"/>
              <a:ext cx="136" cy="318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34860" name="Rectangle 17"/>
            <p:cNvSpPr>
              <a:spLocks noChangeArrowheads="1"/>
            </p:cNvSpPr>
            <p:nvPr/>
          </p:nvSpPr>
          <p:spPr bwMode="auto">
            <a:xfrm>
              <a:off x="3460" y="3777"/>
              <a:ext cx="756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i="0">
                  <a:solidFill>
                    <a:schemeClr val="bg2"/>
                  </a:solidFill>
                  <a:sym typeface="Wingdings" pitchFamily="2" charset="2"/>
                </a:rPr>
                <a:t>F′∪{e}</a:t>
              </a:r>
            </a:p>
          </p:txBody>
        </p:sp>
        <p:sp>
          <p:nvSpPr>
            <p:cNvPr id="34861" name="Rectangle 21"/>
            <p:cNvSpPr>
              <a:spLocks noChangeArrowheads="1"/>
            </p:cNvSpPr>
            <p:nvPr/>
          </p:nvSpPr>
          <p:spPr bwMode="auto">
            <a:xfrm>
              <a:off x="3451" y="3339"/>
              <a:ext cx="245" cy="29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i="0">
                  <a:solidFill>
                    <a:schemeClr val="bg2"/>
                  </a:solidFill>
                  <a:sym typeface="Wingdings" pitchFamily="2" charset="2"/>
                </a:rPr>
                <a:t>e′</a:t>
              </a:r>
            </a:p>
          </p:txBody>
        </p:sp>
        <p:grpSp>
          <p:nvGrpSpPr>
            <p:cNvPr id="34862" name="Group 27"/>
            <p:cNvGrpSpPr>
              <a:grpSpLocks/>
            </p:cNvGrpSpPr>
            <p:nvPr/>
          </p:nvGrpSpPr>
          <p:grpSpPr bwMode="auto">
            <a:xfrm>
              <a:off x="3653" y="3188"/>
              <a:ext cx="227" cy="288"/>
              <a:chOff x="2789" y="3324"/>
              <a:chExt cx="227" cy="288"/>
            </a:xfrm>
          </p:grpSpPr>
          <p:sp>
            <p:nvSpPr>
              <p:cNvPr id="34863" name="Line 28"/>
              <p:cNvSpPr>
                <a:spLocks noChangeShapeType="1"/>
              </p:cNvSpPr>
              <p:nvPr/>
            </p:nvSpPr>
            <p:spPr bwMode="auto">
              <a:xfrm flipH="1" flipV="1">
                <a:off x="2789" y="3385"/>
                <a:ext cx="227" cy="45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oval" w="med" len="med"/>
                <a:tailEnd type="oval" w="med" len="med"/>
              </a:ln>
            </p:spPr>
            <p:txBody>
              <a:bodyPr/>
              <a:lstStyle/>
              <a:p>
                <a:endParaRPr lang="ko-KR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34864" name="Rectangle 29"/>
              <p:cNvSpPr>
                <a:spLocks noChangeArrowheads="1"/>
              </p:cNvSpPr>
              <p:nvPr/>
            </p:nvSpPr>
            <p:spPr bwMode="auto">
              <a:xfrm>
                <a:off x="2815" y="3324"/>
                <a:ext cx="201" cy="28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i="0">
                    <a:solidFill>
                      <a:schemeClr val="bg2"/>
                    </a:solidFill>
                    <a:sym typeface="Wingdings" pitchFamily="2" charset="2"/>
                  </a:rPr>
                  <a:t>e</a:t>
                </a:r>
              </a:p>
            </p:txBody>
          </p:sp>
        </p:grpSp>
      </p:grpSp>
      <p:grpSp>
        <p:nvGrpSpPr>
          <p:cNvPr id="6" name="Group 60"/>
          <p:cNvGrpSpPr>
            <a:grpSpLocks/>
          </p:cNvGrpSpPr>
          <p:nvPr/>
        </p:nvGrpSpPr>
        <p:grpSpPr bwMode="auto">
          <a:xfrm>
            <a:off x="6846888" y="4797425"/>
            <a:ext cx="2046287" cy="1655763"/>
            <a:chOff x="4313" y="3022"/>
            <a:chExt cx="1289" cy="1043"/>
          </a:xfrm>
        </p:grpSpPr>
        <p:sp>
          <p:nvSpPr>
            <p:cNvPr id="34845" name="Line 30"/>
            <p:cNvSpPr>
              <a:spLocks noChangeShapeType="1"/>
            </p:cNvSpPr>
            <p:nvPr/>
          </p:nvSpPr>
          <p:spPr bwMode="auto">
            <a:xfrm flipH="1">
              <a:off x="4722" y="3022"/>
              <a:ext cx="227" cy="227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34846" name="Line 31"/>
            <p:cNvSpPr>
              <a:spLocks noChangeShapeType="1"/>
            </p:cNvSpPr>
            <p:nvPr/>
          </p:nvSpPr>
          <p:spPr bwMode="auto">
            <a:xfrm flipH="1">
              <a:off x="4404" y="3249"/>
              <a:ext cx="31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34847" name="Line 32"/>
            <p:cNvSpPr>
              <a:spLocks noChangeShapeType="1"/>
            </p:cNvSpPr>
            <p:nvPr/>
          </p:nvSpPr>
          <p:spPr bwMode="auto">
            <a:xfrm flipH="1">
              <a:off x="4722" y="3612"/>
              <a:ext cx="362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34848" name="Line 33"/>
            <p:cNvSpPr>
              <a:spLocks noChangeShapeType="1"/>
            </p:cNvSpPr>
            <p:nvPr/>
          </p:nvSpPr>
          <p:spPr bwMode="auto">
            <a:xfrm flipH="1">
              <a:off x="4858" y="3612"/>
              <a:ext cx="227" cy="227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34849" name="Line 34"/>
            <p:cNvSpPr>
              <a:spLocks noChangeShapeType="1"/>
            </p:cNvSpPr>
            <p:nvPr/>
          </p:nvSpPr>
          <p:spPr bwMode="auto">
            <a:xfrm>
              <a:off x="4949" y="3294"/>
              <a:ext cx="136" cy="318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34850" name="Rectangle 35"/>
            <p:cNvSpPr>
              <a:spLocks noChangeArrowheads="1"/>
            </p:cNvSpPr>
            <p:nvPr/>
          </p:nvSpPr>
          <p:spPr bwMode="auto">
            <a:xfrm>
              <a:off x="4313" y="3777"/>
              <a:ext cx="1289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i="0">
                  <a:solidFill>
                    <a:schemeClr val="bg2"/>
                  </a:solidFill>
                  <a:sym typeface="Wingdings" pitchFamily="2" charset="2"/>
                </a:rPr>
                <a:t>F′∪{e} – {e′}</a:t>
              </a:r>
            </a:p>
          </p:txBody>
        </p:sp>
        <p:grpSp>
          <p:nvGrpSpPr>
            <p:cNvPr id="34851" name="Group 36"/>
            <p:cNvGrpSpPr>
              <a:grpSpLocks/>
            </p:cNvGrpSpPr>
            <p:nvPr/>
          </p:nvGrpSpPr>
          <p:grpSpPr bwMode="auto">
            <a:xfrm>
              <a:off x="4722" y="3188"/>
              <a:ext cx="227" cy="288"/>
              <a:chOff x="2789" y="3324"/>
              <a:chExt cx="227" cy="288"/>
            </a:xfrm>
          </p:grpSpPr>
          <p:sp>
            <p:nvSpPr>
              <p:cNvPr id="34852" name="Line 37"/>
              <p:cNvSpPr>
                <a:spLocks noChangeShapeType="1"/>
              </p:cNvSpPr>
              <p:nvPr/>
            </p:nvSpPr>
            <p:spPr bwMode="auto">
              <a:xfrm flipH="1" flipV="1">
                <a:off x="2789" y="3385"/>
                <a:ext cx="227" cy="45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oval" w="med" len="med"/>
                <a:tailEnd type="oval" w="med" len="med"/>
              </a:ln>
            </p:spPr>
            <p:txBody>
              <a:bodyPr/>
              <a:lstStyle/>
              <a:p>
                <a:endParaRPr lang="ko-KR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34853" name="Rectangle 38"/>
              <p:cNvSpPr>
                <a:spLocks noChangeArrowheads="1"/>
              </p:cNvSpPr>
              <p:nvPr/>
            </p:nvSpPr>
            <p:spPr bwMode="auto">
              <a:xfrm>
                <a:off x="2815" y="3324"/>
                <a:ext cx="201" cy="28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i="0">
                    <a:solidFill>
                      <a:schemeClr val="bg2"/>
                    </a:solidFill>
                    <a:sym typeface="Wingdings" pitchFamily="2" charset="2"/>
                  </a:rPr>
                  <a:t>e</a:t>
                </a:r>
              </a:p>
            </p:txBody>
          </p:sp>
        </p:grpSp>
      </p:grpSp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3895725" y="4868865"/>
            <a:ext cx="1081088" cy="1541463"/>
            <a:chOff x="2454" y="3067"/>
            <a:chExt cx="681" cy="971"/>
          </a:xfrm>
        </p:grpSpPr>
        <p:grpSp>
          <p:nvGrpSpPr>
            <p:cNvPr id="34835" name="Group 39"/>
            <p:cNvGrpSpPr>
              <a:grpSpLocks/>
            </p:cNvGrpSpPr>
            <p:nvPr/>
          </p:nvGrpSpPr>
          <p:grpSpPr bwMode="auto">
            <a:xfrm>
              <a:off x="2454" y="3067"/>
              <a:ext cx="681" cy="971"/>
              <a:chOff x="3741" y="3158"/>
              <a:chExt cx="681" cy="971"/>
            </a:xfrm>
          </p:grpSpPr>
          <p:sp>
            <p:nvSpPr>
              <p:cNvPr id="34837" name="Line 40"/>
              <p:cNvSpPr>
                <a:spLocks noChangeShapeType="1"/>
              </p:cNvSpPr>
              <p:nvPr/>
            </p:nvSpPr>
            <p:spPr bwMode="auto">
              <a:xfrm flipH="1">
                <a:off x="4059" y="3158"/>
                <a:ext cx="227" cy="227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oval" w="med" len="med"/>
                <a:tailEnd type="oval" w="med" len="med"/>
              </a:ln>
            </p:spPr>
            <p:txBody>
              <a:bodyPr/>
              <a:lstStyle/>
              <a:p>
                <a:endParaRPr lang="ko-KR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34838" name="Line 41"/>
              <p:cNvSpPr>
                <a:spLocks noChangeShapeType="1"/>
              </p:cNvSpPr>
              <p:nvPr/>
            </p:nvSpPr>
            <p:spPr bwMode="auto">
              <a:xfrm flipH="1">
                <a:off x="3741" y="3385"/>
                <a:ext cx="318" cy="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oval" w="med" len="med"/>
                <a:tailEnd type="oval" w="med" len="med"/>
              </a:ln>
            </p:spPr>
            <p:txBody>
              <a:bodyPr/>
              <a:lstStyle/>
              <a:p>
                <a:endParaRPr lang="ko-KR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34839" name="Line 42"/>
              <p:cNvSpPr>
                <a:spLocks noChangeShapeType="1"/>
              </p:cNvSpPr>
              <p:nvPr/>
            </p:nvSpPr>
            <p:spPr bwMode="auto">
              <a:xfrm flipH="1">
                <a:off x="4059" y="3385"/>
                <a:ext cx="0" cy="363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oval" w="med" len="med"/>
                <a:tailEnd type="oval" w="med" len="med"/>
              </a:ln>
            </p:spPr>
            <p:txBody>
              <a:bodyPr/>
              <a:lstStyle/>
              <a:p>
                <a:endParaRPr lang="ko-KR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34840" name="Line 43"/>
              <p:cNvSpPr>
                <a:spLocks noChangeShapeType="1"/>
              </p:cNvSpPr>
              <p:nvPr/>
            </p:nvSpPr>
            <p:spPr bwMode="auto">
              <a:xfrm flipH="1">
                <a:off x="4059" y="3748"/>
                <a:ext cx="363" cy="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oval" w="med" len="med"/>
                <a:tailEnd type="oval" w="med" len="med"/>
              </a:ln>
            </p:spPr>
            <p:txBody>
              <a:bodyPr/>
              <a:lstStyle/>
              <a:p>
                <a:endParaRPr lang="ko-KR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34841" name="Line 44"/>
              <p:cNvSpPr>
                <a:spLocks noChangeShapeType="1"/>
              </p:cNvSpPr>
              <p:nvPr/>
            </p:nvSpPr>
            <p:spPr bwMode="auto">
              <a:xfrm flipH="1">
                <a:off x="4195" y="3748"/>
                <a:ext cx="227" cy="227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oval" w="med" len="med"/>
                <a:tailEnd type="oval" w="med" len="med"/>
              </a:ln>
            </p:spPr>
            <p:txBody>
              <a:bodyPr/>
              <a:lstStyle/>
              <a:p>
                <a:endParaRPr lang="ko-KR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34842" name="Line 45"/>
              <p:cNvSpPr>
                <a:spLocks noChangeShapeType="1"/>
              </p:cNvSpPr>
              <p:nvPr/>
            </p:nvSpPr>
            <p:spPr bwMode="auto">
              <a:xfrm>
                <a:off x="4286" y="3430"/>
                <a:ext cx="136" cy="318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oval" w="med" len="med"/>
                <a:tailEnd type="oval" w="med" len="med"/>
              </a:ln>
            </p:spPr>
            <p:txBody>
              <a:bodyPr/>
              <a:lstStyle/>
              <a:p>
                <a:endParaRPr lang="ko-KR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34843" name="Rectangle 46"/>
              <p:cNvSpPr>
                <a:spLocks noChangeArrowheads="1"/>
              </p:cNvSpPr>
              <p:nvPr/>
            </p:nvSpPr>
            <p:spPr bwMode="auto">
              <a:xfrm>
                <a:off x="3900" y="3838"/>
                <a:ext cx="267" cy="29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i="0">
                    <a:solidFill>
                      <a:schemeClr val="bg2"/>
                    </a:solidFill>
                    <a:sym typeface="Wingdings" pitchFamily="2" charset="2"/>
                  </a:rPr>
                  <a:t>F′</a:t>
                </a:r>
              </a:p>
            </p:txBody>
          </p:sp>
          <p:sp>
            <p:nvSpPr>
              <p:cNvPr id="34844" name="Rectangle 47"/>
              <p:cNvSpPr>
                <a:spLocks noChangeArrowheads="1"/>
              </p:cNvSpPr>
              <p:nvPr/>
            </p:nvSpPr>
            <p:spPr bwMode="auto">
              <a:xfrm>
                <a:off x="4105" y="3492"/>
                <a:ext cx="116" cy="28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ko-KR" altLang="ko-KR" i="0">
                  <a:solidFill>
                    <a:schemeClr val="bg2"/>
                  </a:solidFill>
                  <a:sym typeface="Wingdings" pitchFamily="2" charset="2"/>
                </a:endParaRPr>
              </a:p>
            </p:txBody>
          </p:sp>
        </p:grpSp>
        <p:sp>
          <p:nvSpPr>
            <p:cNvPr id="34836" name="Rectangle 48"/>
            <p:cNvSpPr>
              <a:spLocks noChangeArrowheads="1"/>
            </p:cNvSpPr>
            <p:nvPr/>
          </p:nvSpPr>
          <p:spPr bwMode="auto">
            <a:xfrm>
              <a:off x="2544" y="3369"/>
              <a:ext cx="245" cy="29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i="0">
                  <a:solidFill>
                    <a:schemeClr val="bg2"/>
                  </a:solidFill>
                  <a:sym typeface="Wingdings" pitchFamily="2" charset="2"/>
                </a:rPr>
                <a:t>e′</a:t>
              </a:r>
            </a:p>
          </p:txBody>
        </p:sp>
      </p:grpSp>
      <p:sp>
        <p:nvSpPr>
          <p:cNvPr id="706609" name="Rectangle 49"/>
          <p:cNvSpPr>
            <a:spLocks noChangeArrowheads="1"/>
          </p:cNvSpPr>
          <p:nvPr/>
        </p:nvSpPr>
        <p:spPr bwMode="auto">
          <a:xfrm>
            <a:off x="1403350" y="3213100"/>
            <a:ext cx="7129463" cy="120032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So, F′ ∪{e} – {e′} is a minimum spanning tree. Therefore,  F ∪{e} ⊆ F′ ∪{e} – {e′},</a:t>
            </a:r>
          </a:p>
          <a:p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which means F ∪{e} is promising.</a:t>
            </a:r>
          </a:p>
        </p:txBody>
      </p:sp>
      <p:sp>
        <p:nvSpPr>
          <p:cNvPr id="706610" name="Freeform 50"/>
          <p:cNvSpPr>
            <a:spLocks/>
          </p:cNvSpPr>
          <p:nvPr/>
        </p:nvSpPr>
        <p:spPr bwMode="auto">
          <a:xfrm>
            <a:off x="3725863" y="4697413"/>
            <a:ext cx="1479550" cy="1716087"/>
          </a:xfrm>
          <a:custGeom>
            <a:avLst/>
            <a:gdLst>
              <a:gd name="T0" fmla="*/ 1154113 w 932"/>
              <a:gd name="T1" fmla="*/ 65087 h 1081"/>
              <a:gd name="T2" fmla="*/ 573088 w 932"/>
              <a:gd name="T3" fmla="*/ 55562 h 1081"/>
              <a:gd name="T4" fmla="*/ 153988 w 932"/>
              <a:gd name="T5" fmla="*/ 207962 h 1081"/>
              <a:gd name="T6" fmla="*/ 20638 w 932"/>
              <a:gd name="T7" fmla="*/ 531812 h 1081"/>
              <a:gd name="T8" fmla="*/ 31750 w 932"/>
              <a:gd name="T9" fmla="*/ 854075 h 1081"/>
              <a:gd name="T10" fmla="*/ 31750 w 932"/>
              <a:gd name="T11" fmla="*/ 1068387 h 1081"/>
              <a:gd name="T12" fmla="*/ 71438 w 932"/>
              <a:gd name="T13" fmla="*/ 1312862 h 1081"/>
              <a:gd name="T14" fmla="*/ 268288 w 932"/>
              <a:gd name="T15" fmla="*/ 1501774 h 1081"/>
              <a:gd name="T16" fmla="*/ 687388 w 932"/>
              <a:gd name="T17" fmla="*/ 1697037 h 1081"/>
              <a:gd name="T18" fmla="*/ 1068388 w 932"/>
              <a:gd name="T19" fmla="*/ 1617662 h 1081"/>
              <a:gd name="T20" fmla="*/ 1344613 w 932"/>
              <a:gd name="T21" fmla="*/ 1303337 h 1081"/>
              <a:gd name="T22" fmla="*/ 1447800 w 932"/>
              <a:gd name="T23" fmla="*/ 446087 h 1081"/>
              <a:gd name="T24" fmla="*/ 1154113 w 932"/>
              <a:gd name="T25" fmla="*/ 65087 h 108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32"/>
              <a:gd name="T40" fmla="*/ 0 h 1081"/>
              <a:gd name="T41" fmla="*/ 932 w 932"/>
              <a:gd name="T42" fmla="*/ 1081 h 108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32" h="1081">
                <a:moveTo>
                  <a:pt x="727" y="41"/>
                </a:moveTo>
                <a:cubicBezTo>
                  <a:pt x="635" y="0"/>
                  <a:pt x="466" y="20"/>
                  <a:pt x="361" y="35"/>
                </a:cubicBezTo>
                <a:cubicBezTo>
                  <a:pt x="256" y="50"/>
                  <a:pt x="155" y="81"/>
                  <a:pt x="97" y="131"/>
                </a:cubicBezTo>
                <a:cubicBezTo>
                  <a:pt x="39" y="181"/>
                  <a:pt x="26" y="267"/>
                  <a:pt x="13" y="335"/>
                </a:cubicBezTo>
                <a:cubicBezTo>
                  <a:pt x="0" y="403"/>
                  <a:pt x="19" y="482"/>
                  <a:pt x="20" y="538"/>
                </a:cubicBezTo>
                <a:cubicBezTo>
                  <a:pt x="21" y="594"/>
                  <a:pt x="16" y="625"/>
                  <a:pt x="20" y="673"/>
                </a:cubicBezTo>
                <a:cubicBezTo>
                  <a:pt x="24" y="721"/>
                  <a:pt x="20" y="781"/>
                  <a:pt x="45" y="827"/>
                </a:cubicBezTo>
                <a:cubicBezTo>
                  <a:pt x="70" y="873"/>
                  <a:pt x="104" y="906"/>
                  <a:pt x="169" y="946"/>
                </a:cubicBezTo>
                <a:cubicBezTo>
                  <a:pt x="234" y="987"/>
                  <a:pt x="349" y="1057"/>
                  <a:pt x="433" y="1069"/>
                </a:cubicBezTo>
                <a:cubicBezTo>
                  <a:pt x="517" y="1081"/>
                  <a:pt x="604" y="1060"/>
                  <a:pt x="673" y="1019"/>
                </a:cubicBezTo>
                <a:cubicBezTo>
                  <a:pt x="742" y="978"/>
                  <a:pt x="807" y="944"/>
                  <a:pt x="847" y="821"/>
                </a:cubicBezTo>
                <a:cubicBezTo>
                  <a:pt x="887" y="698"/>
                  <a:pt x="932" y="411"/>
                  <a:pt x="912" y="281"/>
                </a:cubicBezTo>
                <a:cubicBezTo>
                  <a:pt x="892" y="151"/>
                  <a:pt x="819" y="82"/>
                  <a:pt x="727" y="41"/>
                </a:cubicBezTo>
                <a:close/>
              </a:path>
            </a:pathLst>
          </a:cu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706611" name="Freeform 51"/>
          <p:cNvSpPr>
            <a:spLocks/>
          </p:cNvSpPr>
          <p:nvPr/>
        </p:nvSpPr>
        <p:spPr bwMode="auto">
          <a:xfrm>
            <a:off x="6846888" y="4508500"/>
            <a:ext cx="1479550" cy="1716088"/>
          </a:xfrm>
          <a:custGeom>
            <a:avLst/>
            <a:gdLst>
              <a:gd name="T0" fmla="*/ 1154113 w 932"/>
              <a:gd name="T1" fmla="*/ 65088 h 1081"/>
              <a:gd name="T2" fmla="*/ 573088 w 932"/>
              <a:gd name="T3" fmla="*/ 55563 h 1081"/>
              <a:gd name="T4" fmla="*/ 153988 w 932"/>
              <a:gd name="T5" fmla="*/ 207963 h 1081"/>
              <a:gd name="T6" fmla="*/ 20638 w 932"/>
              <a:gd name="T7" fmla="*/ 531813 h 1081"/>
              <a:gd name="T8" fmla="*/ 31750 w 932"/>
              <a:gd name="T9" fmla="*/ 854075 h 1081"/>
              <a:gd name="T10" fmla="*/ 31750 w 932"/>
              <a:gd name="T11" fmla="*/ 1068388 h 1081"/>
              <a:gd name="T12" fmla="*/ 71438 w 932"/>
              <a:gd name="T13" fmla="*/ 1312863 h 1081"/>
              <a:gd name="T14" fmla="*/ 268288 w 932"/>
              <a:gd name="T15" fmla="*/ 1501775 h 1081"/>
              <a:gd name="T16" fmla="*/ 687388 w 932"/>
              <a:gd name="T17" fmla="*/ 1697038 h 1081"/>
              <a:gd name="T18" fmla="*/ 1068388 w 932"/>
              <a:gd name="T19" fmla="*/ 1617663 h 1081"/>
              <a:gd name="T20" fmla="*/ 1344613 w 932"/>
              <a:gd name="T21" fmla="*/ 1303338 h 1081"/>
              <a:gd name="T22" fmla="*/ 1447800 w 932"/>
              <a:gd name="T23" fmla="*/ 446088 h 1081"/>
              <a:gd name="T24" fmla="*/ 1154113 w 932"/>
              <a:gd name="T25" fmla="*/ 65088 h 108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32"/>
              <a:gd name="T40" fmla="*/ 0 h 1081"/>
              <a:gd name="T41" fmla="*/ 932 w 932"/>
              <a:gd name="T42" fmla="*/ 1081 h 108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32" h="1081">
                <a:moveTo>
                  <a:pt x="727" y="41"/>
                </a:moveTo>
                <a:cubicBezTo>
                  <a:pt x="635" y="0"/>
                  <a:pt x="466" y="20"/>
                  <a:pt x="361" y="35"/>
                </a:cubicBezTo>
                <a:cubicBezTo>
                  <a:pt x="256" y="50"/>
                  <a:pt x="155" y="81"/>
                  <a:pt x="97" y="131"/>
                </a:cubicBezTo>
                <a:cubicBezTo>
                  <a:pt x="39" y="181"/>
                  <a:pt x="26" y="267"/>
                  <a:pt x="13" y="335"/>
                </a:cubicBezTo>
                <a:cubicBezTo>
                  <a:pt x="0" y="403"/>
                  <a:pt x="19" y="482"/>
                  <a:pt x="20" y="538"/>
                </a:cubicBezTo>
                <a:cubicBezTo>
                  <a:pt x="21" y="594"/>
                  <a:pt x="16" y="625"/>
                  <a:pt x="20" y="673"/>
                </a:cubicBezTo>
                <a:cubicBezTo>
                  <a:pt x="24" y="721"/>
                  <a:pt x="20" y="781"/>
                  <a:pt x="45" y="827"/>
                </a:cubicBezTo>
                <a:cubicBezTo>
                  <a:pt x="70" y="873"/>
                  <a:pt x="104" y="906"/>
                  <a:pt x="169" y="946"/>
                </a:cubicBezTo>
                <a:cubicBezTo>
                  <a:pt x="234" y="987"/>
                  <a:pt x="349" y="1057"/>
                  <a:pt x="433" y="1069"/>
                </a:cubicBezTo>
                <a:cubicBezTo>
                  <a:pt x="517" y="1081"/>
                  <a:pt x="604" y="1060"/>
                  <a:pt x="673" y="1019"/>
                </a:cubicBezTo>
                <a:cubicBezTo>
                  <a:pt x="742" y="978"/>
                  <a:pt x="807" y="944"/>
                  <a:pt x="847" y="821"/>
                </a:cubicBezTo>
                <a:cubicBezTo>
                  <a:pt x="887" y="698"/>
                  <a:pt x="932" y="411"/>
                  <a:pt x="912" y="281"/>
                </a:cubicBezTo>
                <a:cubicBezTo>
                  <a:pt x="892" y="151"/>
                  <a:pt x="819" y="82"/>
                  <a:pt x="727" y="41"/>
                </a:cubicBezTo>
                <a:close/>
              </a:path>
            </a:pathLst>
          </a:cu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>
              <a:solidFill>
                <a:schemeClr val="bg2"/>
              </a:solidFill>
            </a:endParaRPr>
          </a:p>
        </p:txBody>
      </p:sp>
      <p:grpSp>
        <p:nvGrpSpPr>
          <p:cNvPr id="10" name="Group 56"/>
          <p:cNvGrpSpPr>
            <a:grpSpLocks/>
          </p:cNvGrpSpPr>
          <p:nvPr/>
        </p:nvGrpSpPr>
        <p:grpSpPr bwMode="auto">
          <a:xfrm>
            <a:off x="1230313" y="4868863"/>
            <a:ext cx="1111250" cy="1536700"/>
            <a:chOff x="521" y="3067"/>
            <a:chExt cx="700" cy="968"/>
          </a:xfrm>
        </p:grpSpPr>
        <p:sp>
          <p:nvSpPr>
            <p:cNvPr id="34831" name="Line 52"/>
            <p:cNvSpPr>
              <a:spLocks noChangeShapeType="1"/>
            </p:cNvSpPr>
            <p:nvPr/>
          </p:nvSpPr>
          <p:spPr bwMode="auto">
            <a:xfrm flipH="1">
              <a:off x="839" y="3067"/>
              <a:ext cx="227" cy="227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34832" name="Line 53"/>
            <p:cNvSpPr>
              <a:spLocks noChangeShapeType="1"/>
            </p:cNvSpPr>
            <p:nvPr/>
          </p:nvSpPr>
          <p:spPr bwMode="auto">
            <a:xfrm flipH="1">
              <a:off x="521" y="3294"/>
              <a:ext cx="31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34833" name="Line 54"/>
            <p:cNvSpPr>
              <a:spLocks noChangeShapeType="1"/>
            </p:cNvSpPr>
            <p:nvPr/>
          </p:nvSpPr>
          <p:spPr bwMode="auto">
            <a:xfrm flipH="1">
              <a:off x="839" y="3657"/>
              <a:ext cx="382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34834" name="Rectangle 55"/>
            <p:cNvSpPr>
              <a:spLocks noChangeArrowheads="1"/>
            </p:cNvSpPr>
            <p:nvPr/>
          </p:nvSpPr>
          <p:spPr bwMode="auto">
            <a:xfrm>
              <a:off x="722" y="3747"/>
              <a:ext cx="223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i="0">
                  <a:solidFill>
                    <a:schemeClr val="bg2"/>
                  </a:solidFill>
                  <a:sym typeface="Wingdings" pitchFamily="2" charset="2"/>
                </a:rPr>
                <a:t>F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066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066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066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066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64" grpId="0"/>
      <p:bldP spid="706565" grpId="0"/>
      <p:bldP spid="706609" grpId="0"/>
      <p:bldP spid="706610" grpId="0" animBg="1"/>
      <p:bldP spid="7066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13ED900-D540-4BBF-A759-DA24A26840E0}" type="slidenum">
              <a:rPr lang="en-US" altLang="ko-KR" smtClean="0"/>
              <a:pPr/>
              <a:t>33</a:t>
            </a:fld>
            <a:endParaRPr lang="en-US" altLang="ko-KR" smtClean="0"/>
          </a:p>
        </p:txBody>
      </p:sp>
      <p:sp>
        <p:nvSpPr>
          <p:cNvPr id="71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4.1 Minimum Spanning Trees</a:t>
            </a:r>
          </a:p>
        </p:txBody>
      </p:sp>
      <p:sp>
        <p:nvSpPr>
          <p:cNvPr id="71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350250" cy="5334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altLang="ko-KR" smtClean="0"/>
              <a:t>4.1.3. Prim’s Algorithm vs. Kruskal’s Algorithm </a:t>
            </a:r>
          </a:p>
        </p:txBody>
      </p:sp>
      <p:sp>
        <p:nvSpPr>
          <p:cNvPr id="716804" name="Rectangle 4"/>
          <p:cNvSpPr>
            <a:spLocks noChangeArrowheads="1"/>
          </p:cNvSpPr>
          <p:nvPr/>
        </p:nvSpPr>
        <p:spPr bwMode="auto">
          <a:xfrm>
            <a:off x="88900" y="2420938"/>
            <a:ext cx="3741738" cy="4206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2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q"/>
            </a:pPr>
            <a:r>
              <a:rPr lang="en-US" altLang="ko-KR" i="0" dirty="0">
                <a:solidFill>
                  <a:schemeClr val="bg1"/>
                </a:solidFill>
              </a:rPr>
              <a:t> </a:t>
            </a:r>
            <a:r>
              <a:rPr lang="en-US" altLang="ko-KR" b="1" i="0" dirty="0">
                <a:solidFill>
                  <a:schemeClr val="bg1"/>
                </a:solidFill>
              </a:rPr>
              <a:t>Prim’s Algorithm </a:t>
            </a:r>
            <a:endParaRPr lang="en-US" altLang="ko-KR" i="0" dirty="0">
              <a:solidFill>
                <a:schemeClr val="bg1"/>
              </a:solidFill>
            </a:endParaRPr>
          </a:p>
        </p:txBody>
      </p:sp>
      <p:sp>
        <p:nvSpPr>
          <p:cNvPr id="716847" name="Rectangle 47"/>
          <p:cNvSpPr>
            <a:spLocks noChangeArrowheads="1"/>
          </p:cNvSpPr>
          <p:nvPr/>
        </p:nvSpPr>
        <p:spPr bwMode="auto">
          <a:xfrm>
            <a:off x="1692275" y="2852738"/>
            <a:ext cx="2016125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T(n)  </a:t>
            </a:r>
            <a:r>
              <a:rPr lang="en-US" altLang="ko-KR" b="1" i="0" dirty="0">
                <a:solidFill>
                  <a:schemeClr val="bg2"/>
                </a:solidFill>
                <a:sym typeface="Wingdings" pitchFamily="2" charset="2"/>
              </a:rPr>
              <a:t>∈ </a:t>
            </a:r>
            <a:r>
              <a:rPr lang="en-US" altLang="ko-KR" b="1" i="0" dirty="0">
                <a:solidFill>
                  <a:schemeClr val="bg2"/>
                </a:solidFill>
                <a:sym typeface="Symbol" pitchFamily="18" charset="2"/>
              </a:rPr>
              <a:t>(n</a:t>
            </a:r>
            <a:r>
              <a:rPr lang="en-US" altLang="ko-KR" b="1" i="0" baseline="30000" dirty="0">
                <a:solidFill>
                  <a:schemeClr val="bg2"/>
                </a:solidFill>
                <a:sym typeface="Symbol" pitchFamily="18" charset="2"/>
              </a:rPr>
              <a:t>2</a:t>
            </a:r>
            <a:r>
              <a:rPr lang="en-US" altLang="ko-KR" b="1" i="0" dirty="0">
                <a:solidFill>
                  <a:schemeClr val="bg2"/>
                </a:solidFill>
                <a:sym typeface="Symbol" pitchFamily="18" charset="2"/>
              </a:rPr>
              <a:t>)</a:t>
            </a:r>
            <a:endParaRPr lang="en-US" altLang="ko-KR" i="0" dirty="0">
              <a:solidFill>
                <a:schemeClr val="bg2"/>
              </a:solidFill>
              <a:sym typeface="Wingdings" pitchFamily="2" charset="2"/>
            </a:endParaRPr>
          </a:p>
        </p:txBody>
      </p:sp>
      <p:sp>
        <p:nvSpPr>
          <p:cNvPr id="716855" name="Rectangle 55"/>
          <p:cNvSpPr>
            <a:spLocks noChangeArrowheads="1"/>
          </p:cNvSpPr>
          <p:nvPr/>
        </p:nvSpPr>
        <p:spPr bwMode="auto">
          <a:xfrm>
            <a:off x="109538" y="3332163"/>
            <a:ext cx="4149725" cy="4206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2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q"/>
            </a:pPr>
            <a:r>
              <a:rPr lang="en-US" altLang="ko-KR" i="0">
                <a:solidFill>
                  <a:schemeClr val="bg1"/>
                </a:solidFill>
              </a:rPr>
              <a:t> </a:t>
            </a:r>
            <a:r>
              <a:rPr lang="en-US" altLang="ko-KR" b="1" i="0">
                <a:solidFill>
                  <a:schemeClr val="bg1"/>
                </a:solidFill>
              </a:rPr>
              <a:t>Kruskal’s Algorithm </a:t>
            </a:r>
            <a:endParaRPr lang="en-US" altLang="ko-KR" i="0">
              <a:solidFill>
                <a:schemeClr val="bg1"/>
              </a:solidFill>
            </a:endParaRPr>
          </a:p>
        </p:txBody>
      </p:sp>
      <p:sp>
        <p:nvSpPr>
          <p:cNvPr id="716856" name="Rectangle 56"/>
          <p:cNvSpPr>
            <a:spLocks noChangeArrowheads="1"/>
          </p:cNvSpPr>
          <p:nvPr/>
        </p:nvSpPr>
        <p:spPr bwMode="auto">
          <a:xfrm>
            <a:off x="1712913" y="3763963"/>
            <a:ext cx="7431087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W(m,n)  ∈ </a:t>
            </a:r>
            <a:r>
              <a:rPr lang="en-US" altLang="ko-KR" i="0">
                <a:solidFill>
                  <a:schemeClr val="bg2"/>
                </a:solidFill>
                <a:sym typeface="Symbol" pitchFamily="18" charset="2"/>
              </a:rPr>
              <a:t>(m lg m) where n-1 ≤ m ≤ n(n-1)/2.</a:t>
            </a:r>
          </a:p>
          <a:p>
            <a:endParaRPr lang="en-US" altLang="ko-KR" i="0">
              <a:solidFill>
                <a:schemeClr val="bg2"/>
              </a:solidFill>
              <a:sym typeface="Wingdings" pitchFamily="2" charset="2"/>
            </a:endParaRPr>
          </a:p>
        </p:txBody>
      </p:sp>
      <p:sp>
        <p:nvSpPr>
          <p:cNvPr id="716857" name="Rectangle 57"/>
          <p:cNvSpPr>
            <a:spLocks noChangeArrowheads="1"/>
          </p:cNvSpPr>
          <p:nvPr/>
        </p:nvSpPr>
        <p:spPr bwMode="auto">
          <a:xfrm>
            <a:off x="684212" y="4367213"/>
            <a:ext cx="8459787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 1. If m is close to n-1, i.e., the graph is </a:t>
            </a:r>
            <a:r>
              <a:rPr lang="en-US" altLang="ko-KR" b="1" dirty="0">
                <a:solidFill>
                  <a:schemeClr val="bg1"/>
                </a:solidFill>
                <a:sym typeface="Wingdings" pitchFamily="2" charset="2"/>
              </a:rPr>
              <a:t>sparse</a:t>
            </a:r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,</a:t>
            </a:r>
          </a:p>
          <a:p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      then </a:t>
            </a:r>
            <a:r>
              <a:rPr lang="en-US" altLang="ko-KR" i="0" dirty="0">
                <a:solidFill>
                  <a:schemeClr val="bg2"/>
                </a:solidFill>
                <a:sym typeface="Symbol" pitchFamily="18" charset="2"/>
              </a:rPr>
              <a:t>(m </a:t>
            </a:r>
            <a:r>
              <a:rPr lang="en-US" altLang="ko-KR" i="0" dirty="0" err="1">
                <a:solidFill>
                  <a:schemeClr val="bg2"/>
                </a:solidFill>
                <a:sym typeface="Symbol" pitchFamily="18" charset="2"/>
              </a:rPr>
              <a:t>lg</a:t>
            </a:r>
            <a:r>
              <a:rPr lang="en-US" altLang="ko-KR" i="0" dirty="0">
                <a:solidFill>
                  <a:schemeClr val="bg2"/>
                </a:solidFill>
                <a:sym typeface="Symbol" pitchFamily="18" charset="2"/>
              </a:rPr>
              <a:t> m) becomes (</a:t>
            </a:r>
            <a:r>
              <a:rPr lang="en-US" altLang="ko-KR" b="1" dirty="0">
                <a:solidFill>
                  <a:schemeClr val="bg2"/>
                </a:solidFill>
                <a:sym typeface="Symbol" pitchFamily="18" charset="2"/>
              </a:rPr>
              <a:t>n </a:t>
            </a:r>
            <a:r>
              <a:rPr lang="en-US" altLang="ko-KR" b="1" dirty="0" err="1">
                <a:solidFill>
                  <a:schemeClr val="bg2"/>
                </a:solidFill>
                <a:sym typeface="Symbol" pitchFamily="18" charset="2"/>
              </a:rPr>
              <a:t>lg</a:t>
            </a:r>
            <a:r>
              <a:rPr lang="en-US" altLang="ko-KR" b="1" dirty="0">
                <a:solidFill>
                  <a:schemeClr val="bg2"/>
                </a:solidFill>
                <a:sym typeface="Symbol" pitchFamily="18" charset="2"/>
              </a:rPr>
              <a:t> n</a:t>
            </a:r>
            <a:r>
              <a:rPr lang="en-US" altLang="ko-KR" i="0" dirty="0">
                <a:solidFill>
                  <a:schemeClr val="bg2"/>
                </a:solidFill>
                <a:sym typeface="Symbol" pitchFamily="18" charset="2"/>
              </a:rPr>
              <a:t>), which is </a:t>
            </a:r>
            <a:r>
              <a:rPr lang="en-US" altLang="ko-KR" b="1" dirty="0">
                <a:solidFill>
                  <a:schemeClr val="bg1"/>
                </a:solidFill>
                <a:sym typeface="Symbol" pitchFamily="18" charset="2"/>
              </a:rPr>
              <a:t>better than </a:t>
            </a:r>
            <a:r>
              <a:rPr lang="en-US" altLang="ko-KR" i="0" dirty="0">
                <a:solidFill>
                  <a:schemeClr val="bg2"/>
                </a:solidFill>
                <a:sym typeface="Symbol" pitchFamily="18" charset="2"/>
              </a:rPr>
              <a:t>(</a:t>
            </a:r>
            <a:r>
              <a:rPr lang="en-US" altLang="ko-KR" b="1" dirty="0">
                <a:solidFill>
                  <a:schemeClr val="bg2"/>
                </a:solidFill>
                <a:sym typeface="Symbol" pitchFamily="18" charset="2"/>
              </a:rPr>
              <a:t>n</a:t>
            </a:r>
            <a:r>
              <a:rPr lang="en-US" altLang="ko-KR" b="1" baseline="30000" dirty="0">
                <a:solidFill>
                  <a:schemeClr val="bg2"/>
                </a:solidFill>
                <a:sym typeface="Symbol" pitchFamily="18" charset="2"/>
              </a:rPr>
              <a:t>2</a:t>
            </a:r>
            <a:r>
              <a:rPr lang="en-US" altLang="ko-KR" i="0" dirty="0">
                <a:solidFill>
                  <a:schemeClr val="bg2"/>
                </a:solidFill>
                <a:sym typeface="Symbol" pitchFamily="18" charset="2"/>
              </a:rPr>
              <a:t>). </a:t>
            </a:r>
            <a:endParaRPr lang="en-US" altLang="ko-KR" sz="2000" i="0" dirty="0">
              <a:solidFill>
                <a:schemeClr val="bg2"/>
              </a:solidFill>
              <a:latin typeface="굴림" pitchFamily="50" charset="-127"/>
              <a:sym typeface="Symbol" pitchFamily="18" charset="2"/>
            </a:endParaRPr>
          </a:p>
        </p:txBody>
      </p:sp>
      <p:sp>
        <p:nvSpPr>
          <p:cNvPr id="716858" name="Rectangle 58"/>
          <p:cNvSpPr>
            <a:spLocks noChangeArrowheads="1"/>
          </p:cNvSpPr>
          <p:nvPr/>
        </p:nvSpPr>
        <p:spPr bwMode="auto">
          <a:xfrm>
            <a:off x="684213" y="5199063"/>
            <a:ext cx="8674133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 2. If m is close to n(n-1)/2, i.e., the graph is </a:t>
            </a:r>
            <a:r>
              <a:rPr lang="en-US" altLang="ko-KR" b="1" dirty="0">
                <a:solidFill>
                  <a:schemeClr val="bg1"/>
                </a:solidFill>
                <a:sym typeface="Wingdings" pitchFamily="2" charset="2"/>
              </a:rPr>
              <a:t>dense</a:t>
            </a:r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,</a:t>
            </a:r>
          </a:p>
          <a:p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      then </a:t>
            </a:r>
            <a:r>
              <a:rPr lang="en-US" altLang="ko-KR" i="0" dirty="0">
                <a:solidFill>
                  <a:schemeClr val="bg2"/>
                </a:solidFill>
                <a:sym typeface="Symbol" pitchFamily="18" charset="2"/>
              </a:rPr>
              <a:t>(m </a:t>
            </a:r>
            <a:r>
              <a:rPr lang="en-US" altLang="ko-KR" i="0" dirty="0" err="1">
                <a:solidFill>
                  <a:schemeClr val="bg2"/>
                </a:solidFill>
                <a:sym typeface="Symbol" pitchFamily="18" charset="2"/>
              </a:rPr>
              <a:t>lg</a:t>
            </a:r>
            <a:r>
              <a:rPr lang="en-US" altLang="ko-KR" i="0" dirty="0">
                <a:solidFill>
                  <a:schemeClr val="bg2"/>
                </a:solidFill>
                <a:sym typeface="Symbol" pitchFamily="18" charset="2"/>
              </a:rPr>
              <a:t> m) becomes (</a:t>
            </a:r>
            <a:r>
              <a:rPr lang="en-US" altLang="ko-KR" b="1" dirty="0">
                <a:solidFill>
                  <a:schemeClr val="bg2"/>
                </a:solidFill>
                <a:sym typeface="Symbol" pitchFamily="18" charset="2"/>
              </a:rPr>
              <a:t>n</a:t>
            </a:r>
            <a:r>
              <a:rPr lang="en-US" altLang="ko-KR" b="1" baseline="30000" dirty="0">
                <a:solidFill>
                  <a:schemeClr val="bg2"/>
                </a:solidFill>
                <a:sym typeface="Symbol" pitchFamily="18" charset="2"/>
              </a:rPr>
              <a:t>2</a:t>
            </a:r>
            <a:r>
              <a:rPr lang="en-US" altLang="ko-KR" b="1" dirty="0">
                <a:solidFill>
                  <a:schemeClr val="bg2"/>
                </a:solidFill>
                <a:sym typeface="Symbol" pitchFamily="18" charset="2"/>
              </a:rPr>
              <a:t> </a:t>
            </a:r>
            <a:r>
              <a:rPr lang="en-US" altLang="ko-KR" b="1" dirty="0" err="1">
                <a:solidFill>
                  <a:schemeClr val="bg2"/>
                </a:solidFill>
                <a:sym typeface="Symbol" pitchFamily="18" charset="2"/>
              </a:rPr>
              <a:t>lg</a:t>
            </a:r>
            <a:r>
              <a:rPr lang="en-US" altLang="ko-KR" b="1" dirty="0">
                <a:solidFill>
                  <a:schemeClr val="bg2"/>
                </a:solidFill>
                <a:sym typeface="Symbol" pitchFamily="18" charset="2"/>
              </a:rPr>
              <a:t> n</a:t>
            </a:r>
            <a:r>
              <a:rPr lang="en-US" altLang="ko-KR" i="0" dirty="0">
                <a:solidFill>
                  <a:schemeClr val="bg2"/>
                </a:solidFill>
                <a:sym typeface="Symbol" pitchFamily="18" charset="2"/>
              </a:rPr>
              <a:t>), which is </a:t>
            </a:r>
            <a:r>
              <a:rPr lang="en-US" altLang="ko-KR" b="1" dirty="0">
                <a:solidFill>
                  <a:schemeClr val="bg1"/>
                </a:solidFill>
                <a:sym typeface="Symbol" pitchFamily="18" charset="2"/>
              </a:rPr>
              <a:t>worse than </a:t>
            </a:r>
            <a:r>
              <a:rPr lang="en-US" altLang="ko-KR" i="0" dirty="0">
                <a:solidFill>
                  <a:schemeClr val="bg2"/>
                </a:solidFill>
                <a:sym typeface="Symbol" pitchFamily="18" charset="2"/>
              </a:rPr>
              <a:t>(</a:t>
            </a:r>
            <a:r>
              <a:rPr lang="en-US" altLang="ko-KR" b="1" dirty="0">
                <a:solidFill>
                  <a:schemeClr val="bg2"/>
                </a:solidFill>
                <a:sym typeface="Symbol" pitchFamily="18" charset="2"/>
              </a:rPr>
              <a:t>n</a:t>
            </a:r>
            <a:r>
              <a:rPr lang="en-US" altLang="ko-KR" b="1" baseline="30000" dirty="0">
                <a:solidFill>
                  <a:schemeClr val="bg2"/>
                </a:solidFill>
                <a:sym typeface="Symbol" pitchFamily="18" charset="2"/>
              </a:rPr>
              <a:t>2</a:t>
            </a:r>
            <a:r>
              <a:rPr lang="en-US" altLang="ko-KR" i="0" dirty="0">
                <a:solidFill>
                  <a:schemeClr val="bg2"/>
                </a:solidFill>
                <a:sym typeface="Symbol" pitchFamily="18" charset="2"/>
              </a:rPr>
              <a:t>). </a:t>
            </a:r>
            <a:endParaRPr lang="en-US" altLang="ko-KR" sz="2000" i="0" dirty="0">
              <a:solidFill>
                <a:schemeClr val="bg2"/>
              </a:solidFill>
              <a:latin typeface="굴림" pitchFamily="50" charset="-127"/>
              <a:sym typeface="Symbol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16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16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16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16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04" grpId="0"/>
      <p:bldP spid="716847" grpId="0"/>
      <p:bldP spid="716855" grpId="0"/>
      <p:bldP spid="716856" grpId="0"/>
      <p:bldP spid="716857" grpId="0"/>
      <p:bldP spid="71685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EEE8FF1-F0F7-4AC3-9A10-EEA01C867FA5}" type="slidenum">
              <a:rPr lang="en-US" altLang="ko-KR" smtClean="0"/>
              <a:pPr/>
              <a:t>34</a:t>
            </a:fld>
            <a:endParaRPr lang="en-US" altLang="ko-KR" smtClean="0"/>
          </a:p>
        </p:txBody>
      </p:sp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4.4 Huffman Code</a:t>
            </a:r>
          </a:p>
        </p:txBody>
      </p:sp>
      <p:sp>
        <p:nvSpPr>
          <p:cNvPr id="746500" name="Rectangle 4"/>
          <p:cNvSpPr>
            <a:spLocks noChangeArrowheads="1"/>
          </p:cNvSpPr>
          <p:nvPr/>
        </p:nvSpPr>
        <p:spPr bwMode="auto">
          <a:xfrm>
            <a:off x="88900" y="2420938"/>
            <a:ext cx="7464425" cy="4206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2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None/>
            </a:pPr>
            <a:r>
              <a:rPr lang="en-US" altLang="ko-KR" i="0" dirty="0">
                <a:solidFill>
                  <a:schemeClr val="bg2"/>
                </a:solidFill>
              </a:rPr>
              <a:t>- an efficient encoding method for data compression</a:t>
            </a:r>
          </a:p>
        </p:txBody>
      </p:sp>
      <p:sp>
        <p:nvSpPr>
          <p:cNvPr id="746502" name="Rectangle 6"/>
          <p:cNvSpPr>
            <a:spLocks noChangeArrowheads="1"/>
          </p:cNvSpPr>
          <p:nvPr/>
        </p:nvSpPr>
        <p:spPr bwMode="auto">
          <a:xfrm>
            <a:off x="109538" y="3789363"/>
            <a:ext cx="5071004" cy="4247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2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q"/>
              <a:defRPr/>
            </a:pPr>
            <a:r>
              <a:rPr lang="en-US" altLang="ko-KR" i="0" dirty="0">
                <a:solidFill>
                  <a:schemeClr val="bg1"/>
                </a:solidFill>
              </a:rPr>
              <a:t> Variable-Length </a:t>
            </a:r>
            <a:r>
              <a:rPr lang="en-US" altLang="ko-KR" i="0" dirty="0">
                <a:solidFill>
                  <a:schemeClr val="bg2"/>
                </a:solidFill>
              </a:rPr>
              <a:t>Binary Code </a:t>
            </a:r>
          </a:p>
        </p:txBody>
      </p:sp>
      <p:sp>
        <p:nvSpPr>
          <p:cNvPr id="746503" name="Rectangle 7"/>
          <p:cNvSpPr>
            <a:spLocks noChangeArrowheads="1"/>
          </p:cNvSpPr>
          <p:nvPr/>
        </p:nvSpPr>
        <p:spPr bwMode="auto">
          <a:xfrm>
            <a:off x="1462088" y="4221163"/>
            <a:ext cx="7431087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-"/>
              <a:defRPr/>
            </a:pPr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 represents different characters using </a:t>
            </a:r>
            <a:r>
              <a:rPr lang="en-US" altLang="ko-KR" b="1" dirty="0">
                <a:solidFill>
                  <a:schemeClr val="bg1"/>
                </a:solidFill>
                <a:sym typeface="Wingdings" pitchFamily="2" charset="2"/>
              </a:rPr>
              <a:t>different</a:t>
            </a:r>
            <a:r>
              <a:rPr lang="en-US" altLang="ko-KR" i="0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numbers</a:t>
            </a:r>
          </a:p>
          <a:p>
            <a:pPr>
              <a:defRPr/>
            </a:pPr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   of bits</a:t>
            </a:r>
          </a:p>
        </p:txBody>
      </p:sp>
      <p:sp>
        <p:nvSpPr>
          <p:cNvPr id="746507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350250" cy="533400"/>
          </a:xfrm>
        </p:spPr>
        <p:txBody>
          <a:bodyPr/>
          <a:lstStyle/>
          <a:p>
            <a:pPr marL="0" indent="0">
              <a:buFont typeface="Wingdings" pitchFamily="2" charset="2"/>
              <a:buChar char="q"/>
              <a:defRPr/>
            </a:pPr>
            <a:r>
              <a:rPr lang="en-US" altLang="ko-KR" smtClean="0"/>
              <a:t> Huffman Code</a:t>
            </a:r>
          </a:p>
        </p:txBody>
      </p:sp>
      <p:sp>
        <p:nvSpPr>
          <p:cNvPr id="746508" name="Rectangle 12"/>
          <p:cNvSpPr>
            <a:spLocks noChangeArrowheads="1"/>
          </p:cNvSpPr>
          <p:nvPr/>
        </p:nvSpPr>
        <p:spPr bwMode="auto">
          <a:xfrm>
            <a:off x="107950" y="2863850"/>
            <a:ext cx="8269288" cy="4206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2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None/>
              <a:defRPr/>
            </a:pPr>
            <a:r>
              <a:rPr lang="en-US" altLang="ko-KR" i="0" dirty="0">
                <a:solidFill>
                  <a:schemeClr val="bg2"/>
                </a:solidFill>
              </a:rPr>
              <a:t>- uses a </a:t>
            </a:r>
            <a:r>
              <a:rPr lang="en-US" altLang="ko-KR" b="1" dirty="0">
                <a:solidFill>
                  <a:schemeClr val="bg1"/>
                </a:solidFill>
              </a:rPr>
              <a:t>variable-length binary code</a:t>
            </a:r>
            <a:r>
              <a:rPr lang="en-US" altLang="ko-KR" i="0" dirty="0">
                <a:solidFill>
                  <a:schemeClr val="bg1"/>
                </a:solidFill>
              </a:rPr>
              <a:t> </a:t>
            </a:r>
            <a:r>
              <a:rPr lang="en-US" altLang="ko-KR" i="0" dirty="0">
                <a:solidFill>
                  <a:schemeClr val="bg2"/>
                </a:solidFill>
              </a:rPr>
              <a:t>to represent a text file</a:t>
            </a:r>
          </a:p>
        </p:txBody>
      </p:sp>
      <p:sp>
        <p:nvSpPr>
          <p:cNvPr id="746510" name="Rectangle 14"/>
          <p:cNvSpPr>
            <a:spLocks noChangeArrowheads="1"/>
          </p:cNvSpPr>
          <p:nvPr/>
        </p:nvSpPr>
        <p:spPr bwMode="auto">
          <a:xfrm>
            <a:off x="109538" y="5080000"/>
            <a:ext cx="4753224" cy="4247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2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q"/>
              <a:defRPr/>
            </a:pPr>
            <a:r>
              <a:rPr lang="en-US" altLang="ko-KR" i="0" dirty="0">
                <a:solidFill>
                  <a:schemeClr val="bg1"/>
                </a:solidFill>
              </a:rPr>
              <a:t> Fixed-Length </a:t>
            </a:r>
            <a:r>
              <a:rPr lang="en-US" altLang="ko-KR" i="0" dirty="0">
                <a:solidFill>
                  <a:schemeClr val="bg2"/>
                </a:solidFill>
              </a:rPr>
              <a:t>Binary Code </a:t>
            </a:r>
          </a:p>
        </p:txBody>
      </p:sp>
      <p:sp>
        <p:nvSpPr>
          <p:cNvPr id="746511" name="Rectangle 15"/>
          <p:cNvSpPr>
            <a:spLocks noChangeArrowheads="1"/>
          </p:cNvSpPr>
          <p:nvPr/>
        </p:nvSpPr>
        <p:spPr bwMode="auto">
          <a:xfrm>
            <a:off x="1462088" y="5511800"/>
            <a:ext cx="7431087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-"/>
              <a:defRPr/>
            </a:pPr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 represents each character using the </a:t>
            </a:r>
            <a:r>
              <a:rPr lang="en-US" altLang="ko-KR" b="1" dirty="0">
                <a:solidFill>
                  <a:schemeClr val="bg1"/>
                </a:solidFill>
                <a:sym typeface="Wingdings" pitchFamily="2" charset="2"/>
              </a:rPr>
              <a:t>same</a:t>
            </a:r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 number</a:t>
            </a:r>
          </a:p>
          <a:p>
            <a:pPr>
              <a:defRPr/>
            </a:pPr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   of bits</a:t>
            </a:r>
          </a:p>
        </p:txBody>
      </p:sp>
      <p:sp>
        <p:nvSpPr>
          <p:cNvPr id="746512" name="Rectangle 16"/>
          <p:cNvSpPr>
            <a:spLocks noChangeArrowheads="1"/>
          </p:cNvSpPr>
          <p:nvPr/>
        </p:nvSpPr>
        <p:spPr bwMode="auto">
          <a:xfrm>
            <a:off x="796925" y="3332163"/>
            <a:ext cx="89535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 i="0">
                <a:solidFill>
                  <a:schemeClr val="bg2"/>
                </a:solidFill>
                <a:sym typeface="Wingdings" pitchFamily="2" charset="2"/>
              </a:rPr>
              <a:t>Note: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46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4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46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6500" grpId="0"/>
      <p:bldP spid="746502" grpId="0"/>
      <p:bldP spid="746503" grpId="0"/>
      <p:bldP spid="746508" grpId="0"/>
      <p:bldP spid="746510" grpId="0"/>
      <p:bldP spid="746511" grpId="0"/>
      <p:bldP spid="7465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8EF372E-013D-4D6D-A231-EB354BE6975B}" type="slidenum">
              <a:rPr lang="en-US" altLang="ko-KR" smtClean="0"/>
              <a:pPr/>
              <a:t>35</a:t>
            </a:fld>
            <a:endParaRPr lang="en-US" altLang="ko-KR" smtClean="0"/>
          </a:p>
        </p:txBody>
      </p:sp>
      <p:sp>
        <p:nvSpPr>
          <p:cNvPr id="74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4.4 Huffman Code</a:t>
            </a:r>
          </a:p>
        </p:txBody>
      </p:sp>
      <p:sp>
        <p:nvSpPr>
          <p:cNvPr id="748548" name="Rectangle 4"/>
          <p:cNvSpPr>
            <a:spLocks noChangeArrowheads="1"/>
          </p:cNvSpPr>
          <p:nvPr/>
        </p:nvSpPr>
        <p:spPr bwMode="auto">
          <a:xfrm>
            <a:off x="109538" y="3332163"/>
            <a:ext cx="4713287" cy="4206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2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q"/>
              <a:defRPr/>
            </a:pPr>
            <a:r>
              <a:rPr lang="en-US" altLang="ko-KR" i="0" dirty="0">
                <a:solidFill>
                  <a:schemeClr val="bg1"/>
                </a:solidFill>
              </a:rPr>
              <a:t> Fixed-Length </a:t>
            </a:r>
            <a:r>
              <a:rPr lang="en-US" altLang="ko-KR" i="0" dirty="0">
                <a:solidFill>
                  <a:schemeClr val="bg2"/>
                </a:solidFill>
              </a:rPr>
              <a:t>Binary Code</a:t>
            </a:r>
            <a:r>
              <a:rPr lang="en-US" altLang="ko-KR" b="1" i="0" dirty="0">
                <a:solidFill>
                  <a:schemeClr val="bg2"/>
                </a:solidFill>
              </a:rPr>
              <a:t> </a:t>
            </a:r>
            <a:endParaRPr lang="en-US" altLang="ko-KR" i="0" dirty="0">
              <a:solidFill>
                <a:schemeClr val="bg2"/>
              </a:solidFill>
            </a:endParaRPr>
          </a:p>
        </p:txBody>
      </p:sp>
      <p:sp>
        <p:nvSpPr>
          <p:cNvPr id="748550" name="Rectangle 6"/>
          <p:cNvSpPr>
            <a:spLocks noChangeArrowheads="1"/>
          </p:cNvSpPr>
          <p:nvPr/>
        </p:nvSpPr>
        <p:spPr bwMode="auto">
          <a:xfrm>
            <a:off x="1763713" y="3789363"/>
            <a:ext cx="655320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   a: 00,  b: 01, c: 11</a:t>
            </a:r>
            <a:endParaRPr lang="en-US" altLang="ko-KR" sz="2000" i="0" dirty="0">
              <a:solidFill>
                <a:schemeClr val="bg2"/>
              </a:solidFill>
              <a:latin typeface="굴림" pitchFamily="50" charset="-127"/>
              <a:sym typeface="Symbol" pitchFamily="18" charset="2"/>
            </a:endParaRPr>
          </a:p>
        </p:txBody>
      </p:sp>
      <p:sp>
        <p:nvSpPr>
          <p:cNvPr id="7485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350250" cy="533400"/>
          </a:xfrm>
        </p:spPr>
        <p:txBody>
          <a:bodyPr/>
          <a:lstStyle/>
          <a:p>
            <a:pPr marL="0" indent="0">
              <a:buFont typeface="Wingdings" pitchFamily="2" charset="2"/>
              <a:buChar char="q"/>
              <a:defRPr/>
            </a:pPr>
            <a:r>
              <a:rPr lang="en-US" altLang="ko-KR" smtClean="0"/>
              <a:t> Fixed-Length vs. Variable-Length Binary Code</a:t>
            </a:r>
          </a:p>
        </p:txBody>
      </p:sp>
      <p:sp>
        <p:nvSpPr>
          <p:cNvPr id="748553" name="Rectangle 9"/>
          <p:cNvSpPr>
            <a:spLocks noChangeArrowheads="1"/>
          </p:cNvSpPr>
          <p:nvPr/>
        </p:nvSpPr>
        <p:spPr bwMode="auto">
          <a:xfrm>
            <a:off x="304800" y="2492375"/>
            <a:ext cx="5896166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2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None/>
              <a:defRPr/>
            </a:pPr>
            <a:r>
              <a:rPr lang="en-US" altLang="ko-KR" b="1" i="0" dirty="0" smtClean="0">
                <a:solidFill>
                  <a:schemeClr val="bg2"/>
                </a:solidFill>
                <a:latin typeface="Verdana" pitchFamily="34" charset="0"/>
              </a:rPr>
              <a:t>Example</a:t>
            </a:r>
            <a:r>
              <a:rPr lang="en-US" altLang="ko-KR" i="0" dirty="0" smtClean="0">
                <a:solidFill>
                  <a:schemeClr val="bg2"/>
                </a:solidFill>
              </a:rPr>
              <a:t>: Character Set  </a:t>
            </a:r>
            <a:r>
              <a:rPr lang="en-US" altLang="ko-KR" i="0" dirty="0">
                <a:solidFill>
                  <a:schemeClr val="bg2"/>
                </a:solidFill>
              </a:rPr>
              <a:t>{ a, b, c }, 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None/>
              <a:defRPr/>
            </a:pPr>
            <a:r>
              <a:rPr lang="en-US" altLang="ko-KR" i="0" dirty="0">
                <a:solidFill>
                  <a:schemeClr val="bg2"/>
                </a:solidFill>
              </a:rPr>
              <a:t>                     String  “</a:t>
            </a:r>
            <a:r>
              <a:rPr lang="en-US" altLang="ko-KR" i="0" dirty="0" err="1">
                <a:solidFill>
                  <a:schemeClr val="bg2"/>
                </a:solidFill>
              </a:rPr>
              <a:t>ababcbbbc</a:t>
            </a:r>
            <a:r>
              <a:rPr lang="en-US" altLang="ko-KR" i="0" dirty="0">
                <a:solidFill>
                  <a:schemeClr val="bg2"/>
                </a:solidFill>
              </a:rPr>
              <a:t>”</a:t>
            </a:r>
          </a:p>
        </p:txBody>
      </p:sp>
      <p:sp>
        <p:nvSpPr>
          <p:cNvPr id="748554" name="Rectangle 10"/>
          <p:cNvSpPr>
            <a:spLocks noChangeArrowheads="1"/>
          </p:cNvSpPr>
          <p:nvPr/>
        </p:nvSpPr>
        <p:spPr bwMode="auto">
          <a:xfrm>
            <a:off x="2268538" y="4221163"/>
            <a:ext cx="4389437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i="0" dirty="0" err="1">
                <a:solidFill>
                  <a:schemeClr val="bg2"/>
                </a:solidFill>
              </a:rPr>
              <a:t>ababcbbbc</a:t>
            </a:r>
            <a:r>
              <a:rPr lang="en-US" altLang="ko-KR" i="0" dirty="0">
                <a:solidFill>
                  <a:schemeClr val="bg2"/>
                </a:solidFill>
              </a:rPr>
              <a:t>: 000100011101010111</a:t>
            </a:r>
          </a:p>
        </p:txBody>
      </p:sp>
      <p:sp>
        <p:nvSpPr>
          <p:cNvPr id="748555" name="Rectangle 11"/>
          <p:cNvSpPr>
            <a:spLocks noChangeArrowheads="1"/>
          </p:cNvSpPr>
          <p:nvPr/>
        </p:nvSpPr>
        <p:spPr bwMode="auto">
          <a:xfrm>
            <a:off x="111125" y="4746625"/>
            <a:ext cx="5067300" cy="4206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2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q"/>
              <a:defRPr/>
            </a:pPr>
            <a:r>
              <a:rPr lang="en-US" altLang="ko-KR" i="0" dirty="0">
                <a:solidFill>
                  <a:schemeClr val="bg1"/>
                </a:solidFill>
              </a:rPr>
              <a:t> Variable-Length </a:t>
            </a:r>
            <a:r>
              <a:rPr lang="en-US" altLang="ko-KR" i="0" dirty="0">
                <a:solidFill>
                  <a:schemeClr val="bg2"/>
                </a:solidFill>
              </a:rPr>
              <a:t>Binary Code</a:t>
            </a:r>
            <a:r>
              <a:rPr lang="en-US" altLang="ko-KR" b="1" i="0" dirty="0">
                <a:solidFill>
                  <a:schemeClr val="bg2"/>
                </a:solidFill>
              </a:rPr>
              <a:t> </a:t>
            </a:r>
            <a:endParaRPr lang="en-US" altLang="ko-KR" i="0" dirty="0">
              <a:solidFill>
                <a:schemeClr val="bg2"/>
              </a:solidFill>
            </a:endParaRPr>
          </a:p>
        </p:txBody>
      </p:sp>
      <p:sp>
        <p:nvSpPr>
          <p:cNvPr id="748556" name="Rectangle 12"/>
          <p:cNvSpPr>
            <a:spLocks noChangeArrowheads="1"/>
          </p:cNvSpPr>
          <p:nvPr/>
        </p:nvSpPr>
        <p:spPr bwMode="auto">
          <a:xfrm>
            <a:off x="1765300" y="5203825"/>
            <a:ext cx="338455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  a: 10,  b: 0, c: 11</a:t>
            </a:r>
            <a:endParaRPr lang="en-US" altLang="ko-KR" sz="2000" i="0" dirty="0">
              <a:solidFill>
                <a:schemeClr val="bg2"/>
              </a:solidFill>
              <a:latin typeface="굴림" pitchFamily="50" charset="-127"/>
              <a:sym typeface="Symbol" pitchFamily="18" charset="2"/>
            </a:endParaRPr>
          </a:p>
        </p:txBody>
      </p:sp>
      <p:sp>
        <p:nvSpPr>
          <p:cNvPr id="748557" name="Rectangle 13"/>
          <p:cNvSpPr>
            <a:spLocks noChangeArrowheads="1"/>
          </p:cNvSpPr>
          <p:nvPr/>
        </p:nvSpPr>
        <p:spPr bwMode="auto">
          <a:xfrm>
            <a:off x="2270125" y="5635625"/>
            <a:ext cx="3627438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i="0" dirty="0" err="1">
                <a:solidFill>
                  <a:schemeClr val="bg2"/>
                </a:solidFill>
              </a:rPr>
              <a:t>ababcbbbc</a:t>
            </a:r>
            <a:r>
              <a:rPr lang="en-US" altLang="ko-KR" i="0" dirty="0">
                <a:solidFill>
                  <a:schemeClr val="bg2"/>
                </a:solidFill>
              </a:rPr>
              <a:t>: 1001001100011</a:t>
            </a:r>
          </a:p>
        </p:txBody>
      </p:sp>
      <p:sp>
        <p:nvSpPr>
          <p:cNvPr id="748558" name="Rectangle 14"/>
          <p:cNvSpPr>
            <a:spLocks noChangeArrowheads="1"/>
          </p:cNvSpPr>
          <p:nvPr/>
        </p:nvSpPr>
        <p:spPr bwMode="auto">
          <a:xfrm>
            <a:off x="6588125" y="4221163"/>
            <a:ext cx="1182688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i="0" dirty="0">
                <a:solidFill>
                  <a:schemeClr val="bg1"/>
                </a:solidFill>
              </a:rPr>
              <a:t>- </a:t>
            </a:r>
            <a:r>
              <a:rPr lang="en-US" altLang="ko-KR" b="1" dirty="0">
                <a:solidFill>
                  <a:schemeClr val="accent1"/>
                </a:solidFill>
              </a:rPr>
              <a:t>18</a:t>
            </a:r>
            <a:r>
              <a:rPr lang="en-US" altLang="ko-KR" i="0" dirty="0">
                <a:solidFill>
                  <a:schemeClr val="bg1"/>
                </a:solidFill>
              </a:rPr>
              <a:t> bits</a:t>
            </a:r>
          </a:p>
        </p:txBody>
      </p:sp>
      <p:sp>
        <p:nvSpPr>
          <p:cNvPr id="748559" name="Rectangle 15"/>
          <p:cNvSpPr>
            <a:spLocks noChangeArrowheads="1"/>
          </p:cNvSpPr>
          <p:nvPr/>
        </p:nvSpPr>
        <p:spPr bwMode="auto">
          <a:xfrm>
            <a:off x="5795963" y="5635625"/>
            <a:ext cx="1182687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i="0" dirty="0">
                <a:solidFill>
                  <a:schemeClr val="accent1"/>
                </a:solidFill>
              </a:rPr>
              <a:t>- </a:t>
            </a:r>
            <a:r>
              <a:rPr lang="en-US" altLang="ko-KR" b="1" dirty="0">
                <a:solidFill>
                  <a:schemeClr val="accent1"/>
                </a:solidFill>
              </a:rPr>
              <a:t>13</a:t>
            </a:r>
            <a:r>
              <a:rPr lang="en-US" altLang="ko-KR" i="0" dirty="0">
                <a:solidFill>
                  <a:schemeClr val="accent1"/>
                </a:solidFill>
              </a:rPr>
              <a:t> </a:t>
            </a:r>
            <a:r>
              <a:rPr lang="en-US" altLang="ko-KR" i="0" dirty="0">
                <a:solidFill>
                  <a:schemeClr val="bg1"/>
                </a:solidFill>
              </a:rPr>
              <a:t>bits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4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4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48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48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48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48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8548" grpId="0"/>
      <p:bldP spid="748550" grpId="0"/>
      <p:bldP spid="748553" grpId="0"/>
      <p:bldP spid="748554" grpId="0"/>
      <p:bldP spid="748555" grpId="0"/>
      <p:bldP spid="748556" grpId="0"/>
      <p:bldP spid="748557" grpId="0"/>
      <p:bldP spid="748558" grpId="0"/>
      <p:bldP spid="74855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754AA33-BBE3-4DCC-A66A-6B8E0AC5AB8C}" type="slidenum">
              <a:rPr lang="en-US" altLang="ko-KR" smtClean="0"/>
              <a:pPr/>
              <a:t>36</a:t>
            </a:fld>
            <a:endParaRPr lang="en-US" altLang="ko-KR" smtClean="0"/>
          </a:p>
        </p:txBody>
      </p:sp>
      <p:sp>
        <p:nvSpPr>
          <p:cNvPr id="75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4.4 Huffman Code</a:t>
            </a:r>
          </a:p>
        </p:txBody>
      </p:sp>
      <p:sp>
        <p:nvSpPr>
          <p:cNvPr id="7505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350250" cy="5334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altLang="ko-KR" smtClean="0"/>
              <a:t>4.4.1 Prefix Code</a:t>
            </a:r>
          </a:p>
        </p:txBody>
      </p:sp>
      <p:sp>
        <p:nvSpPr>
          <p:cNvPr id="750598" name="Rectangle 6"/>
          <p:cNvSpPr>
            <a:spLocks noChangeArrowheads="1"/>
          </p:cNvSpPr>
          <p:nvPr/>
        </p:nvSpPr>
        <p:spPr bwMode="auto">
          <a:xfrm>
            <a:off x="304800" y="2420938"/>
            <a:ext cx="8263801" cy="123726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2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None/>
              <a:defRPr/>
            </a:pPr>
            <a:r>
              <a:rPr lang="en-US" altLang="ko-KR" i="0" dirty="0">
                <a:solidFill>
                  <a:schemeClr val="bg2"/>
                </a:solidFill>
              </a:rPr>
              <a:t> - a variable length-code in which </a:t>
            </a:r>
            <a:r>
              <a:rPr lang="en-US" altLang="ko-KR" b="1" dirty="0">
                <a:solidFill>
                  <a:schemeClr val="bg1"/>
                </a:solidFill>
              </a:rPr>
              <a:t>no codeword</a:t>
            </a:r>
            <a:r>
              <a:rPr lang="en-US" altLang="ko-KR" i="0" dirty="0">
                <a:solidFill>
                  <a:schemeClr val="bg1"/>
                </a:solidFill>
              </a:rPr>
              <a:t> </a:t>
            </a:r>
            <a:r>
              <a:rPr lang="en-US" altLang="ko-KR" i="0" dirty="0">
                <a:solidFill>
                  <a:schemeClr val="bg2"/>
                </a:solidFill>
              </a:rPr>
              <a:t>for 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None/>
              <a:defRPr/>
            </a:pPr>
            <a:r>
              <a:rPr lang="en-US" altLang="ko-KR" i="0" dirty="0">
                <a:solidFill>
                  <a:schemeClr val="bg2"/>
                </a:solidFill>
              </a:rPr>
              <a:t>   one character constitutes the </a:t>
            </a:r>
            <a:r>
              <a:rPr lang="en-US" altLang="ko-KR" b="1" dirty="0">
                <a:solidFill>
                  <a:schemeClr val="bg1"/>
                </a:solidFill>
              </a:rPr>
              <a:t>beginning</a:t>
            </a:r>
            <a:r>
              <a:rPr lang="en-US" altLang="ko-KR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ko-KR" i="0" dirty="0">
                <a:solidFill>
                  <a:schemeClr val="bg2"/>
                </a:solidFill>
              </a:rPr>
              <a:t>of the codeword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None/>
              <a:defRPr/>
            </a:pPr>
            <a:r>
              <a:rPr lang="en-US" altLang="ko-KR" i="0" dirty="0">
                <a:solidFill>
                  <a:schemeClr val="bg2"/>
                </a:solidFill>
              </a:rPr>
              <a:t>   for </a:t>
            </a:r>
            <a:r>
              <a:rPr lang="en-US" altLang="ko-KR" b="1" dirty="0">
                <a:solidFill>
                  <a:schemeClr val="bg1"/>
                </a:solidFill>
              </a:rPr>
              <a:t>another character</a:t>
            </a:r>
          </a:p>
        </p:txBody>
      </p:sp>
      <p:sp>
        <p:nvSpPr>
          <p:cNvPr id="750600" name="Rectangle 8"/>
          <p:cNvSpPr>
            <a:spLocks noChangeArrowheads="1"/>
          </p:cNvSpPr>
          <p:nvPr/>
        </p:nvSpPr>
        <p:spPr bwMode="auto">
          <a:xfrm>
            <a:off x="111125" y="3716338"/>
            <a:ext cx="2704587" cy="4247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2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q"/>
              <a:defRPr/>
            </a:pPr>
            <a:r>
              <a:rPr lang="en-US" altLang="ko-KR" i="0" dirty="0">
                <a:solidFill>
                  <a:schemeClr val="bg2"/>
                </a:solidFill>
              </a:rPr>
              <a:t> </a:t>
            </a:r>
            <a:r>
              <a:rPr lang="en-US" altLang="ko-KR" b="1" i="0" dirty="0">
                <a:solidFill>
                  <a:schemeClr val="bg2"/>
                </a:solidFill>
              </a:rPr>
              <a:t>Example: </a:t>
            </a:r>
          </a:p>
        </p:txBody>
      </p:sp>
      <p:sp>
        <p:nvSpPr>
          <p:cNvPr id="750601" name="Rectangle 9"/>
          <p:cNvSpPr>
            <a:spLocks noChangeArrowheads="1"/>
          </p:cNvSpPr>
          <p:nvPr/>
        </p:nvSpPr>
        <p:spPr bwMode="auto">
          <a:xfrm>
            <a:off x="1765300" y="4173538"/>
            <a:ext cx="338455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  a: 10,  b: 0, c: 11</a:t>
            </a:r>
            <a:endParaRPr lang="en-US" altLang="ko-KR" sz="2000" i="0">
              <a:solidFill>
                <a:schemeClr val="bg2"/>
              </a:solidFill>
              <a:latin typeface="굴림" pitchFamily="50" charset="-127"/>
              <a:sym typeface="Symbol" pitchFamily="18" charset="2"/>
            </a:endParaRP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5795963" y="4292600"/>
            <a:ext cx="2089150" cy="1801813"/>
            <a:chOff x="3651" y="2704"/>
            <a:chExt cx="1316" cy="1135"/>
          </a:xfrm>
        </p:grpSpPr>
        <p:sp>
          <p:nvSpPr>
            <p:cNvPr id="38921" name="Oval 13"/>
            <p:cNvSpPr>
              <a:spLocks noChangeArrowheads="1"/>
            </p:cNvSpPr>
            <p:nvPr/>
          </p:nvSpPr>
          <p:spPr bwMode="auto">
            <a:xfrm>
              <a:off x="3969" y="2704"/>
              <a:ext cx="272" cy="272"/>
            </a:xfrm>
            <a:prstGeom prst="ellipse">
              <a:avLst/>
            </a:prstGeom>
            <a:solidFill>
              <a:schemeClr val="tx2"/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38922" name="Rectangle 15"/>
            <p:cNvSpPr>
              <a:spLocks noChangeArrowheads="1"/>
            </p:cNvSpPr>
            <p:nvPr/>
          </p:nvSpPr>
          <p:spPr bwMode="auto">
            <a:xfrm>
              <a:off x="3651" y="3158"/>
              <a:ext cx="318" cy="227"/>
            </a:xfrm>
            <a:prstGeom prst="rect">
              <a:avLst/>
            </a:prstGeom>
            <a:solidFill>
              <a:srgbClr val="FFFF00"/>
            </a:solidFill>
            <a:ln w="127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i="0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38923" name="Line 18"/>
            <p:cNvSpPr>
              <a:spLocks noChangeShapeType="1"/>
            </p:cNvSpPr>
            <p:nvPr/>
          </p:nvSpPr>
          <p:spPr bwMode="auto">
            <a:xfrm flipH="1">
              <a:off x="3833" y="2931"/>
              <a:ext cx="181" cy="227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38924" name="Line 19"/>
            <p:cNvSpPr>
              <a:spLocks noChangeShapeType="1"/>
            </p:cNvSpPr>
            <p:nvPr/>
          </p:nvSpPr>
          <p:spPr bwMode="auto">
            <a:xfrm flipH="1">
              <a:off x="4241" y="3385"/>
              <a:ext cx="181" cy="227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38925" name="Line 20"/>
            <p:cNvSpPr>
              <a:spLocks noChangeShapeType="1"/>
            </p:cNvSpPr>
            <p:nvPr/>
          </p:nvSpPr>
          <p:spPr bwMode="auto">
            <a:xfrm>
              <a:off x="4195" y="2931"/>
              <a:ext cx="227" cy="227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38926" name="Line 21"/>
            <p:cNvSpPr>
              <a:spLocks noChangeShapeType="1"/>
            </p:cNvSpPr>
            <p:nvPr/>
          </p:nvSpPr>
          <p:spPr bwMode="auto">
            <a:xfrm>
              <a:off x="4513" y="3339"/>
              <a:ext cx="272" cy="273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38927" name="Oval 14"/>
            <p:cNvSpPr>
              <a:spLocks noChangeArrowheads="1"/>
            </p:cNvSpPr>
            <p:nvPr/>
          </p:nvSpPr>
          <p:spPr bwMode="auto">
            <a:xfrm>
              <a:off x="4332" y="3113"/>
              <a:ext cx="272" cy="272"/>
            </a:xfrm>
            <a:prstGeom prst="ellipse">
              <a:avLst/>
            </a:prstGeom>
            <a:solidFill>
              <a:schemeClr val="tx2"/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38928" name="Rectangle 22"/>
            <p:cNvSpPr>
              <a:spLocks noChangeArrowheads="1"/>
            </p:cNvSpPr>
            <p:nvPr/>
          </p:nvSpPr>
          <p:spPr bwMode="auto">
            <a:xfrm>
              <a:off x="4014" y="3611"/>
              <a:ext cx="318" cy="227"/>
            </a:xfrm>
            <a:prstGeom prst="rect">
              <a:avLst/>
            </a:prstGeom>
            <a:solidFill>
              <a:srgbClr val="FFFF00"/>
            </a:solidFill>
            <a:ln w="127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i="0">
                  <a:solidFill>
                    <a:schemeClr val="bg2"/>
                  </a:solidFill>
                </a:rPr>
                <a:t>a</a:t>
              </a:r>
            </a:p>
          </p:txBody>
        </p:sp>
        <p:sp>
          <p:nvSpPr>
            <p:cNvPr id="38929" name="Rectangle 23"/>
            <p:cNvSpPr>
              <a:spLocks noChangeArrowheads="1"/>
            </p:cNvSpPr>
            <p:nvPr/>
          </p:nvSpPr>
          <p:spPr bwMode="auto">
            <a:xfrm>
              <a:off x="4649" y="3612"/>
              <a:ext cx="318" cy="227"/>
            </a:xfrm>
            <a:prstGeom prst="rect">
              <a:avLst/>
            </a:prstGeom>
            <a:solidFill>
              <a:srgbClr val="FFFF00"/>
            </a:solidFill>
            <a:ln w="127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i="0">
                  <a:solidFill>
                    <a:schemeClr val="bg2"/>
                  </a:solidFill>
                </a:rPr>
                <a:t>c</a:t>
              </a:r>
            </a:p>
          </p:txBody>
        </p:sp>
        <p:sp>
          <p:nvSpPr>
            <p:cNvPr id="38930" name="Text Box 25"/>
            <p:cNvSpPr txBox="1">
              <a:spLocks noChangeArrowheads="1"/>
            </p:cNvSpPr>
            <p:nvPr/>
          </p:nvSpPr>
          <p:spPr bwMode="auto">
            <a:xfrm>
              <a:off x="3742" y="2840"/>
              <a:ext cx="318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38931" name="Text Box 26"/>
            <p:cNvSpPr txBox="1">
              <a:spLocks noChangeArrowheads="1"/>
            </p:cNvSpPr>
            <p:nvPr/>
          </p:nvSpPr>
          <p:spPr bwMode="auto">
            <a:xfrm>
              <a:off x="4286" y="2840"/>
              <a:ext cx="318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38932" name="Text Box 27"/>
            <p:cNvSpPr txBox="1">
              <a:spLocks noChangeArrowheads="1"/>
            </p:cNvSpPr>
            <p:nvPr/>
          </p:nvSpPr>
          <p:spPr bwMode="auto">
            <a:xfrm>
              <a:off x="4150" y="3294"/>
              <a:ext cx="318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38933" name="Text Box 28"/>
            <p:cNvSpPr txBox="1">
              <a:spLocks noChangeArrowheads="1"/>
            </p:cNvSpPr>
            <p:nvPr/>
          </p:nvSpPr>
          <p:spPr bwMode="auto">
            <a:xfrm>
              <a:off x="4649" y="3294"/>
              <a:ext cx="318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solidFill>
                    <a:schemeClr val="bg2"/>
                  </a:solidFill>
                </a:rPr>
                <a:t>1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50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0598" grpId="0"/>
      <p:bldP spid="750600" grpId="0"/>
      <p:bldP spid="75060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267B384-0410-4228-A809-463F8F8A16B7}" type="slidenum">
              <a:rPr lang="en-US" altLang="ko-KR" smtClean="0"/>
              <a:pPr/>
              <a:t>37</a:t>
            </a:fld>
            <a:endParaRPr lang="en-US" altLang="ko-KR" smtClean="0"/>
          </a:p>
        </p:txBody>
      </p:sp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4.4 Huffman Code</a:t>
            </a:r>
          </a:p>
        </p:txBody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The number of bits to encode a text file</a:t>
            </a:r>
          </a:p>
          <a:p>
            <a:pPr>
              <a:buFont typeface="Monotype Sorts" pitchFamily="2" charset="2"/>
              <a:buNone/>
              <a:defRPr/>
            </a:pPr>
            <a:endParaRPr lang="en-US" altLang="ko-KR" dirty="0" smtClean="0"/>
          </a:p>
        </p:txBody>
      </p:sp>
      <p:sp>
        <p:nvSpPr>
          <p:cNvPr id="752644" name="Text Box 4"/>
          <p:cNvSpPr txBox="1">
            <a:spLocks noChangeArrowheads="1"/>
          </p:cNvSpPr>
          <p:nvPr/>
        </p:nvSpPr>
        <p:spPr bwMode="auto">
          <a:xfrm>
            <a:off x="3143250" y="2928938"/>
            <a:ext cx="4210050" cy="584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3200" i="0" dirty="0">
                <a:solidFill>
                  <a:schemeClr val="bg2"/>
                </a:solidFill>
                <a:cs typeface="Times New Roman" pitchFamily="18" charset="0"/>
              </a:rPr>
              <a:t>frequency(</a:t>
            </a:r>
            <a:r>
              <a:rPr lang="en-US" altLang="ko-KR" sz="3200" dirty="0">
                <a:solidFill>
                  <a:schemeClr val="bg2"/>
                </a:solidFill>
                <a:cs typeface="Times New Roman" pitchFamily="18" charset="0"/>
              </a:rPr>
              <a:t>v</a:t>
            </a:r>
            <a:r>
              <a:rPr lang="en-US" altLang="ko-KR" sz="3200" baseline="-25000" dirty="0">
                <a:solidFill>
                  <a:schemeClr val="bg2"/>
                </a:solidFill>
                <a:cs typeface="Times New Roman" pitchFamily="18" charset="0"/>
              </a:rPr>
              <a:t>i</a:t>
            </a:r>
            <a:r>
              <a:rPr lang="en-US" altLang="ko-KR" sz="3200" i="0" dirty="0">
                <a:solidFill>
                  <a:schemeClr val="bg2"/>
                </a:solidFill>
                <a:cs typeface="Times New Roman" pitchFamily="18" charset="0"/>
              </a:rPr>
              <a:t>) * depth(</a:t>
            </a:r>
            <a:r>
              <a:rPr lang="en-US" altLang="ko-KR" sz="3200" dirty="0">
                <a:solidFill>
                  <a:schemeClr val="bg2"/>
                </a:solidFill>
                <a:cs typeface="Times New Roman" pitchFamily="18" charset="0"/>
              </a:rPr>
              <a:t>v</a:t>
            </a:r>
            <a:r>
              <a:rPr lang="en-US" altLang="ko-KR" sz="3200" baseline="-25000" dirty="0">
                <a:solidFill>
                  <a:schemeClr val="bg2"/>
                </a:solidFill>
                <a:cs typeface="Times New Roman" pitchFamily="18" charset="0"/>
              </a:rPr>
              <a:t>i</a:t>
            </a:r>
            <a:r>
              <a:rPr lang="en-US" altLang="ko-KR" sz="3200" i="0" dirty="0">
                <a:solidFill>
                  <a:schemeClr val="bg2"/>
                </a:solidFill>
                <a:cs typeface="Times New Roman" pitchFamily="18" charset="0"/>
              </a:rPr>
              <a:t>)</a:t>
            </a:r>
          </a:p>
        </p:txBody>
      </p:sp>
      <p:grpSp>
        <p:nvGrpSpPr>
          <p:cNvPr id="1031" name="Group 21"/>
          <p:cNvGrpSpPr>
            <a:grpSpLocks/>
          </p:cNvGrpSpPr>
          <p:nvPr/>
        </p:nvGrpSpPr>
        <p:grpSpPr bwMode="auto">
          <a:xfrm>
            <a:off x="5580063" y="4005263"/>
            <a:ext cx="2089150" cy="1801812"/>
            <a:chOff x="3515" y="2523"/>
            <a:chExt cx="1316" cy="1135"/>
          </a:xfrm>
        </p:grpSpPr>
        <p:sp>
          <p:nvSpPr>
            <p:cNvPr id="1035" name="Oval 5"/>
            <p:cNvSpPr>
              <a:spLocks noChangeArrowheads="1"/>
            </p:cNvSpPr>
            <p:nvPr/>
          </p:nvSpPr>
          <p:spPr bwMode="auto">
            <a:xfrm>
              <a:off x="3833" y="2523"/>
              <a:ext cx="272" cy="272"/>
            </a:xfrm>
            <a:prstGeom prst="ellipse">
              <a:avLst/>
            </a:prstGeom>
            <a:solidFill>
              <a:schemeClr val="tx2"/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036" name="Rectangle 6"/>
            <p:cNvSpPr>
              <a:spLocks noChangeArrowheads="1"/>
            </p:cNvSpPr>
            <p:nvPr/>
          </p:nvSpPr>
          <p:spPr bwMode="auto">
            <a:xfrm>
              <a:off x="3515" y="2977"/>
              <a:ext cx="318" cy="227"/>
            </a:xfrm>
            <a:prstGeom prst="rect">
              <a:avLst/>
            </a:prstGeom>
            <a:solidFill>
              <a:srgbClr val="FFFF00"/>
            </a:solidFill>
            <a:ln w="127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i="0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1037" name="Line 7"/>
            <p:cNvSpPr>
              <a:spLocks noChangeShapeType="1"/>
            </p:cNvSpPr>
            <p:nvPr/>
          </p:nvSpPr>
          <p:spPr bwMode="auto">
            <a:xfrm flipH="1">
              <a:off x="3697" y="2750"/>
              <a:ext cx="181" cy="227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038" name="Line 8"/>
            <p:cNvSpPr>
              <a:spLocks noChangeShapeType="1"/>
            </p:cNvSpPr>
            <p:nvPr/>
          </p:nvSpPr>
          <p:spPr bwMode="auto">
            <a:xfrm flipH="1">
              <a:off x="4105" y="3204"/>
              <a:ext cx="181" cy="227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039" name="Line 9"/>
            <p:cNvSpPr>
              <a:spLocks noChangeShapeType="1"/>
            </p:cNvSpPr>
            <p:nvPr/>
          </p:nvSpPr>
          <p:spPr bwMode="auto">
            <a:xfrm>
              <a:off x="4059" y="2750"/>
              <a:ext cx="227" cy="227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040" name="Line 10"/>
            <p:cNvSpPr>
              <a:spLocks noChangeShapeType="1"/>
            </p:cNvSpPr>
            <p:nvPr/>
          </p:nvSpPr>
          <p:spPr bwMode="auto">
            <a:xfrm>
              <a:off x="4377" y="3158"/>
              <a:ext cx="272" cy="273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041" name="Oval 11"/>
            <p:cNvSpPr>
              <a:spLocks noChangeArrowheads="1"/>
            </p:cNvSpPr>
            <p:nvPr/>
          </p:nvSpPr>
          <p:spPr bwMode="auto">
            <a:xfrm>
              <a:off x="4196" y="2932"/>
              <a:ext cx="272" cy="272"/>
            </a:xfrm>
            <a:prstGeom prst="ellipse">
              <a:avLst/>
            </a:prstGeom>
            <a:solidFill>
              <a:schemeClr val="tx2"/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042" name="Rectangle 12"/>
            <p:cNvSpPr>
              <a:spLocks noChangeArrowheads="1"/>
            </p:cNvSpPr>
            <p:nvPr/>
          </p:nvSpPr>
          <p:spPr bwMode="auto">
            <a:xfrm>
              <a:off x="3878" y="3430"/>
              <a:ext cx="318" cy="227"/>
            </a:xfrm>
            <a:prstGeom prst="rect">
              <a:avLst/>
            </a:prstGeom>
            <a:solidFill>
              <a:srgbClr val="FFFF00"/>
            </a:solidFill>
            <a:ln w="127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i="0">
                  <a:solidFill>
                    <a:schemeClr val="bg2"/>
                  </a:solidFill>
                </a:rPr>
                <a:t>a</a:t>
              </a:r>
            </a:p>
          </p:txBody>
        </p:sp>
        <p:sp>
          <p:nvSpPr>
            <p:cNvPr id="1043" name="Rectangle 13"/>
            <p:cNvSpPr>
              <a:spLocks noChangeArrowheads="1"/>
            </p:cNvSpPr>
            <p:nvPr/>
          </p:nvSpPr>
          <p:spPr bwMode="auto">
            <a:xfrm>
              <a:off x="4513" y="3431"/>
              <a:ext cx="318" cy="227"/>
            </a:xfrm>
            <a:prstGeom prst="rect">
              <a:avLst/>
            </a:prstGeom>
            <a:solidFill>
              <a:srgbClr val="FFFF00"/>
            </a:solidFill>
            <a:ln w="127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i="0">
                  <a:solidFill>
                    <a:schemeClr val="bg2"/>
                  </a:solidFill>
                </a:rPr>
                <a:t>c</a:t>
              </a:r>
            </a:p>
          </p:txBody>
        </p:sp>
        <p:sp>
          <p:nvSpPr>
            <p:cNvPr id="1044" name="Text Box 14"/>
            <p:cNvSpPr txBox="1">
              <a:spLocks noChangeArrowheads="1"/>
            </p:cNvSpPr>
            <p:nvPr/>
          </p:nvSpPr>
          <p:spPr bwMode="auto">
            <a:xfrm>
              <a:off x="3606" y="2659"/>
              <a:ext cx="318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1045" name="Text Box 15"/>
            <p:cNvSpPr txBox="1">
              <a:spLocks noChangeArrowheads="1"/>
            </p:cNvSpPr>
            <p:nvPr/>
          </p:nvSpPr>
          <p:spPr bwMode="auto">
            <a:xfrm>
              <a:off x="4150" y="2659"/>
              <a:ext cx="318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046" name="Text Box 16"/>
            <p:cNvSpPr txBox="1">
              <a:spLocks noChangeArrowheads="1"/>
            </p:cNvSpPr>
            <p:nvPr/>
          </p:nvSpPr>
          <p:spPr bwMode="auto">
            <a:xfrm>
              <a:off x="4014" y="3113"/>
              <a:ext cx="318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1047" name="Text Box 17"/>
            <p:cNvSpPr txBox="1">
              <a:spLocks noChangeArrowheads="1"/>
            </p:cNvSpPr>
            <p:nvPr/>
          </p:nvSpPr>
          <p:spPr bwMode="auto">
            <a:xfrm>
              <a:off x="4513" y="3113"/>
              <a:ext cx="318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solidFill>
                    <a:schemeClr val="bg2"/>
                  </a:solidFill>
                </a:rPr>
                <a:t>1</a:t>
              </a:r>
            </a:p>
          </p:txBody>
        </p:sp>
      </p:grpSp>
      <p:sp>
        <p:nvSpPr>
          <p:cNvPr id="752658" name="Text Box 18"/>
          <p:cNvSpPr txBox="1">
            <a:spLocks noChangeArrowheads="1"/>
          </p:cNvSpPr>
          <p:nvPr/>
        </p:nvSpPr>
        <p:spPr bwMode="auto">
          <a:xfrm>
            <a:off x="1835150" y="4891088"/>
            <a:ext cx="2822575" cy="13731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800" i="0">
                <a:solidFill>
                  <a:schemeClr val="bg2"/>
                </a:solidFill>
              </a:rPr>
              <a:t>frequency(b) * 1 </a:t>
            </a:r>
          </a:p>
          <a:p>
            <a:r>
              <a:rPr lang="en-US" altLang="ko-KR" sz="2800" i="0">
                <a:solidFill>
                  <a:schemeClr val="bg2"/>
                </a:solidFill>
              </a:rPr>
              <a:t>+ frequency(a) * 2</a:t>
            </a:r>
          </a:p>
          <a:p>
            <a:r>
              <a:rPr lang="en-US" altLang="ko-KR" sz="2800" i="0">
                <a:solidFill>
                  <a:schemeClr val="bg2"/>
                </a:solidFill>
              </a:rPr>
              <a:t>+ frequency(c) * 2</a:t>
            </a:r>
          </a:p>
        </p:txBody>
      </p:sp>
      <p:sp>
        <p:nvSpPr>
          <p:cNvPr id="752659" name="Text Box 19"/>
          <p:cNvSpPr txBox="1">
            <a:spLocks noChangeArrowheads="1"/>
          </p:cNvSpPr>
          <p:nvPr/>
        </p:nvSpPr>
        <p:spPr bwMode="auto">
          <a:xfrm>
            <a:off x="1619250" y="3032125"/>
            <a:ext cx="1331913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i="0" dirty="0">
                <a:solidFill>
                  <a:schemeClr val="bg2"/>
                </a:solidFill>
              </a:rPr>
              <a:t>minimize</a:t>
            </a:r>
          </a:p>
        </p:txBody>
      </p:sp>
      <p:sp>
        <p:nvSpPr>
          <p:cNvPr id="752660" name="Rectangle 20"/>
          <p:cNvSpPr>
            <a:spLocks noChangeArrowheads="1"/>
          </p:cNvSpPr>
          <p:nvPr/>
        </p:nvSpPr>
        <p:spPr bwMode="auto">
          <a:xfrm>
            <a:off x="107950" y="2420938"/>
            <a:ext cx="8558213" cy="4206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2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None/>
              <a:defRPr/>
            </a:pPr>
            <a:r>
              <a:rPr lang="en-US" altLang="ko-KR" i="0" dirty="0">
                <a:solidFill>
                  <a:schemeClr val="bg2"/>
                </a:solidFill>
              </a:rPr>
              <a:t> - Given the binary tree </a:t>
            </a:r>
            <a:r>
              <a:rPr lang="en-US" altLang="ko-KR" dirty="0">
                <a:solidFill>
                  <a:schemeClr val="bg2"/>
                </a:solidFill>
              </a:rPr>
              <a:t>T</a:t>
            </a:r>
            <a:r>
              <a:rPr lang="en-US" altLang="ko-KR" i="0" dirty="0">
                <a:solidFill>
                  <a:schemeClr val="bg2"/>
                </a:solidFill>
              </a:rPr>
              <a:t> corresponding to some prefix code,</a:t>
            </a:r>
          </a:p>
        </p:txBody>
      </p:sp>
      <p:graphicFrame>
        <p:nvGraphicFramePr>
          <p:cNvPr id="1026" name="Object 23"/>
          <p:cNvGraphicFramePr>
            <a:graphicFrameLocks noChangeAspect="1"/>
          </p:cNvGraphicFramePr>
          <p:nvPr/>
        </p:nvGraphicFramePr>
        <p:xfrm>
          <a:off x="2857488" y="2928934"/>
          <a:ext cx="428616" cy="632385"/>
        </p:xfrm>
        <a:graphic>
          <a:graphicData uri="http://schemas.openxmlformats.org/presentationml/2006/ole">
            <p:oleObj spid="_x0000_s1026" name="Equation" r:id="rId4" imgW="29196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52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5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5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2644" grpId="0"/>
      <p:bldP spid="752658" grpId="0"/>
      <p:bldP spid="752659" grpId="0"/>
      <p:bldP spid="75266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8FC21E2-BDBE-406E-8CFE-810F62F13348}" type="slidenum">
              <a:rPr lang="en-US" altLang="ko-KR" smtClean="0"/>
              <a:pPr/>
              <a:t>38</a:t>
            </a:fld>
            <a:endParaRPr lang="en-US" altLang="ko-KR" smtClean="0"/>
          </a:p>
        </p:txBody>
      </p: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4.4 Huffman Code</a:t>
            </a:r>
          </a:p>
        </p:txBody>
      </p:sp>
      <p:graphicFrame>
        <p:nvGraphicFramePr>
          <p:cNvPr id="753730" name="Group 66"/>
          <p:cNvGraphicFramePr>
            <a:graphicFrameLocks noGrp="1"/>
          </p:cNvGraphicFramePr>
          <p:nvPr>
            <p:ph idx="1"/>
          </p:nvPr>
        </p:nvGraphicFramePr>
        <p:xfrm>
          <a:off x="685800" y="1970088"/>
          <a:ext cx="8062913" cy="3972689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716088"/>
                <a:gridCol w="1792287"/>
                <a:gridCol w="1330325"/>
                <a:gridCol w="1495425"/>
                <a:gridCol w="1728788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Character</a:t>
                      </a:r>
                      <a:endParaRPr kumimoji="1" lang="en-US" altLang="ko-K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solidFill>
                      <a:schemeClr val="tx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Frequency</a:t>
                      </a:r>
                      <a:endParaRPr kumimoji="1" lang="en-US" altLang="ko-K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solidFill>
                      <a:schemeClr val="tx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Code 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(Fixed)</a:t>
                      </a:r>
                      <a:endParaRPr kumimoji="1" lang="en-US" altLang="ko-K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solidFill>
                      <a:schemeClr val="tx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Code 2</a:t>
                      </a:r>
                      <a:endParaRPr kumimoji="1" lang="en-US" altLang="ko-K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solidFill>
                      <a:schemeClr val="tx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Code 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(Huffman)</a:t>
                      </a:r>
                      <a:endParaRPr kumimoji="1" lang="en-US" altLang="ko-K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solidFill>
                      <a:schemeClr val="tx1">
                        <a:lumMod val="90000"/>
                      </a:schemeClr>
                    </a:solidFill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1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</a:t>
                      </a:r>
                      <a:endParaRPr kumimoji="1" lang="en-US" altLang="ko-K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000</a:t>
                      </a:r>
                      <a:endParaRPr kumimoji="1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1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00</a:t>
                      </a:r>
                      <a:endParaRPr kumimoji="1" lang="en-US" altLang="ko-K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/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1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1" lang="en-US" altLang="ko-K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001</a:t>
                      </a:r>
                      <a:endParaRPr kumimoji="1" lang="en-US" altLang="ko-K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11110</a:t>
                      </a:r>
                      <a:endParaRPr kumimoji="1" lang="en-US" altLang="ko-K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1110</a:t>
                      </a:r>
                      <a:endParaRPr kumimoji="1" lang="en-US" altLang="ko-K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/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1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1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010</a:t>
                      </a:r>
                      <a:endParaRPr kumimoji="1" lang="en-US" altLang="ko-K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1110</a:t>
                      </a:r>
                      <a:endParaRPr kumimoji="1" lang="en-US" altLang="ko-K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110</a:t>
                      </a:r>
                      <a:endParaRPr kumimoji="1" lang="en-US" altLang="ko-K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/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</a:t>
                      </a:r>
                      <a:endParaRPr kumimoji="1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17</a:t>
                      </a:r>
                      <a:endParaRPr kumimoji="1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011</a:t>
                      </a:r>
                      <a:endParaRPr kumimoji="1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110</a:t>
                      </a:r>
                      <a:endParaRPr kumimoji="1" lang="en-US" altLang="ko-K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1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/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</a:t>
                      </a:r>
                      <a:endParaRPr kumimoji="1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1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100</a:t>
                      </a:r>
                      <a:endParaRPr kumimoji="1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11111</a:t>
                      </a:r>
                      <a:endParaRPr kumimoji="1" lang="en-US" altLang="ko-K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1111</a:t>
                      </a:r>
                      <a:endParaRPr kumimoji="1" lang="en-US" altLang="ko-K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/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1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25</a:t>
                      </a:r>
                      <a:endParaRPr kumimoji="1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101</a:t>
                      </a:r>
                      <a:endParaRPr kumimoji="1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1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1" lang="en-US" altLang="ko-K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539750" y="5949950"/>
            <a:ext cx="7626350" cy="649288"/>
            <a:chOff x="340" y="3838"/>
            <a:chExt cx="4804" cy="409"/>
          </a:xfrm>
        </p:grpSpPr>
        <p:sp>
          <p:nvSpPr>
            <p:cNvPr id="39991" name="Text Box 67"/>
            <p:cNvSpPr txBox="1">
              <a:spLocks noChangeArrowheads="1"/>
            </p:cNvSpPr>
            <p:nvPr/>
          </p:nvSpPr>
          <p:spPr bwMode="auto">
            <a:xfrm>
              <a:off x="340" y="3838"/>
              <a:ext cx="2335" cy="36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3200" b="1" i="0" dirty="0">
                  <a:solidFill>
                    <a:schemeClr val="bg2"/>
                  </a:solidFill>
                  <a:cs typeface="Times New Roman" pitchFamily="18" charset="0"/>
                </a:rPr>
                <a:t>∑</a:t>
              </a:r>
              <a:r>
                <a:rPr lang="en-US" altLang="ko-KR" i="0" dirty="0">
                  <a:solidFill>
                    <a:schemeClr val="bg2"/>
                  </a:solidFill>
                  <a:cs typeface="Times New Roman" pitchFamily="18" charset="0"/>
                </a:rPr>
                <a:t> frequency(</a:t>
              </a:r>
              <a:r>
                <a:rPr lang="en-US" altLang="ko-KR" dirty="0">
                  <a:solidFill>
                    <a:schemeClr val="bg2"/>
                  </a:solidFill>
                  <a:cs typeface="Times New Roman" pitchFamily="18" charset="0"/>
                </a:rPr>
                <a:t>v</a:t>
              </a:r>
              <a:r>
                <a:rPr lang="en-US" altLang="ko-KR" i="0" dirty="0">
                  <a:solidFill>
                    <a:schemeClr val="bg2"/>
                  </a:solidFill>
                  <a:cs typeface="Times New Roman" pitchFamily="18" charset="0"/>
                </a:rPr>
                <a:t>) * depth(</a:t>
              </a:r>
              <a:r>
                <a:rPr lang="en-US" altLang="ko-KR" dirty="0">
                  <a:solidFill>
                    <a:schemeClr val="bg2"/>
                  </a:solidFill>
                  <a:cs typeface="Times New Roman" pitchFamily="18" charset="0"/>
                </a:rPr>
                <a:t>v</a:t>
              </a:r>
              <a:r>
                <a:rPr lang="en-US" altLang="ko-KR" i="0" dirty="0">
                  <a:solidFill>
                    <a:schemeClr val="bg2"/>
                  </a:solidFill>
                  <a:cs typeface="Times New Roman" pitchFamily="18" charset="0"/>
                </a:rPr>
                <a:t>) =</a:t>
              </a:r>
            </a:p>
          </p:txBody>
        </p:sp>
        <p:sp>
          <p:nvSpPr>
            <p:cNvPr id="39992" name="Text Box 68"/>
            <p:cNvSpPr txBox="1">
              <a:spLocks noChangeArrowheads="1"/>
            </p:cNvSpPr>
            <p:nvPr/>
          </p:nvSpPr>
          <p:spPr bwMode="auto">
            <a:xfrm>
              <a:off x="2835" y="3959"/>
              <a:ext cx="404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solidFill>
                    <a:schemeClr val="bg2"/>
                  </a:solidFill>
                </a:rPr>
                <a:t>255</a:t>
              </a:r>
            </a:p>
          </p:txBody>
        </p:sp>
        <p:sp>
          <p:nvSpPr>
            <p:cNvPr id="39993" name="Text Box 69"/>
            <p:cNvSpPr txBox="1">
              <a:spLocks noChangeArrowheads="1"/>
            </p:cNvSpPr>
            <p:nvPr/>
          </p:nvSpPr>
          <p:spPr bwMode="auto">
            <a:xfrm>
              <a:off x="3742" y="3935"/>
              <a:ext cx="404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solidFill>
                    <a:schemeClr val="bg2"/>
                  </a:solidFill>
                </a:rPr>
                <a:t>231</a:t>
              </a:r>
            </a:p>
          </p:txBody>
        </p:sp>
        <p:sp>
          <p:nvSpPr>
            <p:cNvPr id="39994" name="Text Box 70"/>
            <p:cNvSpPr txBox="1">
              <a:spLocks noChangeArrowheads="1"/>
            </p:cNvSpPr>
            <p:nvPr/>
          </p:nvSpPr>
          <p:spPr bwMode="auto">
            <a:xfrm>
              <a:off x="4740" y="3929"/>
              <a:ext cx="404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212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8FCC8C1-5892-41FF-B461-7C3109779650}" type="slidenum">
              <a:rPr lang="en-US" altLang="ko-KR" smtClean="0"/>
              <a:pPr/>
              <a:t>39</a:t>
            </a:fld>
            <a:endParaRPr lang="en-US" altLang="ko-KR" smtClean="0"/>
          </a:p>
        </p:txBody>
      </p:sp>
      <p:sp>
        <p:nvSpPr>
          <p:cNvPr id="75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4.4 Huffman Code</a:t>
            </a:r>
          </a:p>
        </p:txBody>
      </p:sp>
      <p:grpSp>
        <p:nvGrpSpPr>
          <p:cNvPr id="2" name="Group 94"/>
          <p:cNvGrpSpPr>
            <a:grpSpLocks/>
          </p:cNvGrpSpPr>
          <p:nvPr/>
        </p:nvGrpSpPr>
        <p:grpSpPr bwMode="auto">
          <a:xfrm>
            <a:off x="539750" y="2636838"/>
            <a:ext cx="4105275" cy="3887787"/>
            <a:chOff x="-205" y="1660"/>
            <a:chExt cx="2586" cy="2449"/>
          </a:xfrm>
        </p:grpSpPr>
        <p:sp>
          <p:nvSpPr>
            <p:cNvPr id="41000" name="Oval 5"/>
            <p:cNvSpPr>
              <a:spLocks noChangeArrowheads="1"/>
            </p:cNvSpPr>
            <p:nvPr/>
          </p:nvSpPr>
          <p:spPr bwMode="auto">
            <a:xfrm>
              <a:off x="113" y="1660"/>
              <a:ext cx="272" cy="272"/>
            </a:xfrm>
            <a:prstGeom prst="ellipse">
              <a:avLst/>
            </a:prstGeom>
            <a:solidFill>
              <a:schemeClr val="tx2"/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41001" name="Rectangle 6"/>
            <p:cNvSpPr>
              <a:spLocks noChangeArrowheads="1"/>
            </p:cNvSpPr>
            <p:nvPr/>
          </p:nvSpPr>
          <p:spPr bwMode="auto">
            <a:xfrm>
              <a:off x="-205" y="2114"/>
              <a:ext cx="363" cy="226"/>
            </a:xfrm>
            <a:prstGeom prst="rect">
              <a:avLst/>
            </a:prstGeom>
            <a:solidFill>
              <a:srgbClr val="FFFF00"/>
            </a:solidFill>
            <a:ln w="127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i="0">
                  <a:solidFill>
                    <a:schemeClr val="bg2"/>
                  </a:solidFill>
                </a:rPr>
                <a:t>f:25</a:t>
              </a:r>
            </a:p>
          </p:txBody>
        </p:sp>
        <p:sp>
          <p:nvSpPr>
            <p:cNvPr id="41002" name="Line 7"/>
            <p:cNvSpPr>
              <a:spLocks noChangeShapeType="1"/>
            </p:cNvSpPr>
            <p:nvPr/>
          </p:nvSpPr>
          <p:spPr bwMode="auto">
            <a:xfrm flipH="1">
              <a:off x="-23" y="1887"/>
              <a:ext cx="181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41003" name="Line 8"/>
            <p:cNvSpPr>
              <a:spLocks noChangeShapeType="1"/>
            </p:cNvSpPr>
            <p:nvPr/>
          </p:nvSpPr>
          <p:spPr bwMode="auto">
            <a:xfrm flipH="1">
              <a:off x="385" y="2341"/>
              <a:ext cx="181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41004" name="Line 9"/>
            <p:cNvSpPr>
              <a:spLocks noChangeShapeType="1"/>
            </p:cNvSpPr>
            <p:nvPr/>
          </p:nvSpPr>
          <p:spPr bwMode="auto">
            <a:xfrm>
              <a:off x="339" y="1887"/>
              <a:ext cx="227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41005" name="Line 10"/>
            <p:cNvSpPr>
              <a:spLocks noChangeShapeType="1"/>
            </p:cNvSpPr>
            <p:nvPr/>
          </p:nvSpPr>
          <p:spPr bwMode="auto">
            <a:xfrm>
              <a:off x="657" y="2295"/>
              <a:ext cx="272" cy="27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41006" name="Oval 11"/>
            <p:cNvSpPr>
              <a:spLocks noChangeArrowheads="1"/>
            </p:cNvSpPr>
            <p:nvPr/>
          </p:nvSpPr>
          <p:spPr bwMode="auto">
            <a:xfrm>
              <a:off x="476" y="2069"/>
              <a:ext cx="272" cy="272"/>
            </a:xfrm>
            <a:prstGeom prst="ellipse">
              <a:avLst/>
            </a:prstGeom>
            <a:solidFill>
              <a:schemeClr val="tx2"/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41007" name="Rectangle 12"/>
            <p:cNvSpPr>
              <a:spLocks noChangeArrowheads="1"/>
            </p:cNvSpPr>
            <p:nvPr/>
          </p:nvSpPr>
          <p:spPr bwMode="auto">
            <a:xfrm>
              <a:off x="158" y="2567"/>
              <a:ext cx="363" cy="227"/>
            </a:xfrm>
            <a:prstGeom prst="rect">
              <a:avLst/>
            </a:prstGeom>
            <a:solidFill>
              <a:srgbClr val="FFFF00"/>
            </a:solidFill>
            <a:ln w="127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i="0">
                  <a:solidFill>
                    <a:schemeClr val="bg2"/>
                  </a:solidFill>
                </a:rPr>
                <a:t>a:16</a:t>
              </a:r>
            </a:p>
          </p:txBody>
        </p:sp>
        <p:sp>
          <p:nvSpPr>
            <p:cNvPr id="41008" name="Text Box 14"/>
            <p:cNvSpPr txBox="1">
              <a:spLocks noChangeArrowheads="1"/>
            </p:cNvSpPr>
            <p:nvPr/>
          </p:nvSpPr>
          <p:spPr bwMode="auto">
            <a:xfrm>
              <a:off x="-114" y="1796"/>
              <a:ext cx="318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41009" name="Text Box 15"/>
            <p:cNvSpPr txBox="1">
              <a:spLocks noChangeArrowheads="1"/>
            </p:cNvSpPr>
            <p:nvPr/>
          </p:nvSpPr>
          <p:spPr bwMode="auto">
            <a:xfrm>
              <a:off x="430" y="1796"/>
              <a:ext cx="318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41010" name="Text Box 16"/>
            <p:cNvSpPr txBox="1">
              <a:spLocks noChangeArrowheads="1"/>
            </p:cNvSpPr>
            <p:nvPr/>
          </p:nvSpPr>
          <p:spPr bwMode="auto">
            <a:xfrm>
              <a:off x="294" y="2250"/>
              <a:ext cx="318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41011" name="Text Box 17"/>
            <p:cNvSpPr txBox="1">
              <a:spLocks noChangeArrowheads="1"/>
            </p:cNvSpPr>
            <p:nvPr/>
          </p:nvSpPr>
          <p:spPr bwMode="auto">
            <a:xfrm>
              <a:off x="793" y="2250"/>
              <a:ext cx="318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41012" name="Oval 26"/>
            <p:cNvSpPr>
              <a:spLocks noChangeArrowheads="1"/>
            </p:cNvSpPr>
            <p:nvPr/>
          </p:nvSpPr>
          <p:spPr bwMode="auto">
            <a:xfrm>
              <a:off x="884" y="2522"/>
              <a:ext cx="272" cy="272"/>
            </a:xfrm>
            <a:prstGeom prst="ellipse">
              <a:avLst/>
            </a:prstGeom>
            <a:solidFill>
              <a:schemeClr val="tx2"/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41013" name="Line 27"/>
            <p:cNvSpPr>
              <a:spLocks noChangeShapeType="1"/>
            </p:cNvSpPr>
            <p:nvPr/>
          </p:nvSpPr>
          <p:spPr bwMode="auto">
            <a:xfrm flipH="1">
              <a:off x="1156" y="3202"/>
              <a:ext cx="181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41014" name="Line 28"/>
            <p:cNvSpPr>
              <a:spLocks noChangeShapeType="1"/>
            </p:cNvSpPr>
            <p:nvPr/>
          </p:nvSpPr>
          <p:spPr bwMode="auto">
            <a:xfrm>
              <a:off x="1110" y="2748"/>
              <a:ext cx="227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41015" name="Line 29"/>
            <p:cNvSpPr>
              <a:spLocks noChangeShapeType="1"/>
            </p:cNvSpPr>
            <p:nvPr/>
          </p:nvSpPr>
          <p:spPr bwMode="auto">
            <a:xfrm>
              <a:off x="1428" y="3156"/>
              <a:ext cx="272" cy="27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41016" name="Oval 30"/>
            <p:cNvSpPr>
              <a:spLocks noChangeArrowheads="1"/>
            </p:cNvSpPr>
            <p:nvPr/>
          </p:nvSpPr>
          <p:spPr bwMode="auto">
            <a:xfrm>
              <a:off x="1247" y="2930"/>
              <a:ext cx="272" cy="272"/>
            </a:xfrm>
            <a:prstGeom prst="ellipse">
              <a:avLst/>
            </a:prstGeom>
            <a:solidFill>
              <a:schemeClr val="tx2"/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41017" name="Rectangle 31"/>
            <p:cNvSpPr>
              <a:spLocks noChangeArrowheads="1"/>
            </p:cNvSpPr>
            <p:nvPr/>
          </p:nvSpPr>
          <p:spPr bwMode="auto">
            <a:xfrm>
              <a:off x="929" y="3428"/>
              <a:ext cx="363" cy="227"/>
            </a:xfrm>
            <a:prstGeom prst="rect">
              <a:avLst/>
            </a:prstGeom>
            <a:solidFill>
              <a:srgbClr val="FFFF00"/>
            </a:solidFill>
            <a:ln w="127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i="0">
                  <a:solidFill>
                    <a:schemeClr val="bg2"/>
                  </a:solidFill>
                </a:rPr>
                <a:t>c:12</a:t>
              </a:r>
            </a:p>
          </p:txBody>
        </p:sp>
        <p:sp>
          <p:nvSpPr>
            <p:cNvPr id="41018" name="Text Box 32"/>
            <p:cNvSpPr txBox="1">
              <a:spLocks noChangeArrowheads="1"/>
            </p:cNvSpPr>
            <p:nvPr/>
          </p:nvSpPr>
          <p:spPr bwMode="auto">
            <a:xfrm>
              <a:off x="1201" y="2657"/>
              <a:ext cx="318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41019" name="Text Box 33"/>
            <p:cNvSpPr txBox="1">
              <a:spLocks noChangeArrowheads="1"/>
            </p:cNvSpPr>
            <p:nvPr/>
          </p:nvSpPr>
          <p:spPr bwMode="auto">
            <a:xfrm>
              <a:off x="1065" y="3111"/>
              <a:ext cx="318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41020" name="Text Box 34"/>
            <p:cNvSpPr txBox="1">
              <a:spLocks noChangeArrowheads="1"/>
            </p:cNvSpPr>
            <p:nvPr/>
          </p:nvSpPr>
          <p:spPr bwMode="auto">
            <a:xfrm>
              <a:off x="1564" y="3111"/>
              <a:ext cx="318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41021" name="Oval 35"/>
            <p:cNvSpPr>
              <a:spLocks noChangeArrowheads="1"/>
            </p:cNvSpPr>
            <p:nvPr/>
          </p:nvSpPr>
          <p:spPr bwMode="auto">
            <a:xfrm>
              <a:off x="1655" y="3383"/>
              <a:ext cx="272" cy="272"/>
            </a:xfrm>
            <a:prstGeom prst="ellipse">
              <a:avLst/>
            </a:prstGeom>
            <a:solidFill>
              <a:schemeClr val="tx2"/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41022" name="Line 36"/>
            <p:cNvSpPr>
              <a:spLocks noChangeShapeType="1"/>
            </p:cNvSpPr>
            <p:nvPr/>
          </p:nvSpPr>
          <p:spPr bwMode="auto">
            <a:xfrm flipH="1">
              <a:off x="748" y="2749"/>
              <a:ext cx="181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41023" name="Rectangle 37"/>
            <p:cNvSpPr>
              <a:spLocks noChangeArrowheads="1"/>
            </p:cNvSpPr>
            <p:nvPr/>
          </p:nvSpPr>
          <p:spPr bwMode="auto">
            <a:xfrm>
              <a:off x="521" y="2975"/>
              <a:ext cx="363" cy="227"/>
            </a:xfrm>
            <a:prstGeom prst="rect">
              <a:avLst/>
            </a:prstGeom>
            <a:solidFill>
              <a:srgbClr val="FFFF00"/>
            </a:solidFill>
            <a:ln w="127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i="0">
                  <a:solidFill>
                    <a:schemeClr val="bg2"/>
                  </a:solidFill>
                </a:rPr>
                <a:t>d:17</a:t>
              </a:r>
            </a:p>
          </p:txBody>
        </p:sp>
        <p:sp>
          <p:nvSpPr>
            <p:cNvPr id="41024" name="Text Box 38"/>
            <p:cNvSpPr txBox="1">
              <a:spLocks noChangeArrowheads="1"/>
            </p:cNvSpPr>
            <p:nvPr/>
          </p:nvSpPr>
          <p:spPr bwMode="auto">
            <a:xfrm>
              <a:off x="657" y="2658"/>
              <a:ext cx="318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41025" name="Line 39"/>
            <p:cNvSpPr>
              <a:spLocks noChangeShapeType="1"/>
            </p:cNvSpPr>
            <p:nvPr/>
          </p:nvSpPr>
          <p:spPr bwMode="auto">
            <a:xfrm flipH="1">
              <a:off x="1519" y="3610"/>
              <a:ext cx="181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41026" name="Rectangle 40"/>
            <p:cNvSpPr>
              <a:spLocks noChangeArrowheads="1"/>
            </p:cNvSpPr>
            <p:nvPr/>
          </p:nvSpPr>
          <p:spPr bwMode="auto">
            <a:xfrm>
              <a:off x="1292" y="3836"/>
              <a:ext cx="363" cy="227"/>
            </a:xfrm>
            <a:prstGeom prst="rect">
              <a:avLst/>
            </a:prstGeom>
            <a:solidFill>
              <a:srgbClr val="FFFF00"/>
            </a:solidFill>
            <a:ln w="127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i="0">
                  <a:solidFill>
                    <a:schemeClr val="bg2"/>
                  </a:solidFill>
                </a:rPr>
                <a:t>b:5</a:t>
              </a:r>
            </a:p>
          </p:txBody>
        </p:sp>
        <p:sp>
          <p:nvSpPr>
            <p:cNvPr id="41027" name="Text Box 41"/>
            <p:cNvSpPr txBox="1">
              <a:spLocks noChangeArrowheads="1"/>
            </p:cNvSpPr>
            <p:nvPr/>
          </p:nvSpPr>
          <p:spPr bwMode="auto">
            <a:xfrm>
              <a:off x="1428" y="3519"/>
              <a:ext cx="318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41028" name="Line 42"/>
            <p:cNvSpPr>
              <a:spLocks noChangeShapeType="1"/>
            </p:cNvSpPr>
            <p:nvPr/>
          </p:nvSpPr>
          <p:spPr bwMode="auto">
            <a:xfrm>
              <a:off x="1882" y="3610"/>
              <a:ext cx="272" cy="27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41029" name="Text Box 43"/>
            <p:cNvSpPr txBox="1">
              <a:spLocks noChangeArrowheads="1"/>
            </p:cNvSpPr>
            <p:nvPr/>
          </p:nvSpPr>
          <p:spPr bwMode="auto">
            <a:xfrm>
              <a:off x="2018" y="3565"/>
              <a:ext cx="318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41030" name="Rectangle 44"/>
            <p:cNvSpPr>
              <a:spLocks noChangeArrowheads="1"/>
            </p:cNvSpPr>
            <p:nvPr/>
          </p:nvSpPr>
          <p:spPr bwMode="auto">
            <a:xfrm>
              <a:off x="2018" y="3882"/>
              <a:ext cx="363" cy="227"/>
            </a:xfrm>
            <a:prstGeom prst="rect">
              <a:avLst/>
            </a:prstGeom>
            <a:solidFill>
              <a:srgbClr val="FFFF00"/>
            </a:solidFill>
            <a:ln w="127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i="0">
                  <a:solidFill>
                    <a:schemeClr val="bg2"/>
                  </a:solidFill>
                </a:rPr>
                <a:t>e:10</a:t>
              </a:r>
            </a:p>
          </p:txBody>
        </p:sp>
      </p:grpSp>
      <p:grpSp>
        <p:nvGrpSpPr>
          <p:cNvPr id="3" name="Group 93"/>
          <p:cNvGrpSpPr>
            <a:grpSpLocks/>
          </p:cNvGrpSpPr>
          <p:nvPr/>
        </p:nvGrpSpPr>
        <p:grpSpPr bwMode="auto">
          <a:xfrm>
            <a:off x="3995738" y="2636838"/>
            <a:ext cx="4897437" cy="3311525"/>
            <a:chOff x="2381" y="1570"/>
            <a:chExt cx="3085" cy="2086"/>
          </a:xfrm>
        </p:grpSpPr>
        <p:grpSp>
          <p:nvGrpSpPr>
            <p:cNvPr id="40968" name="Group 92"/>
            <p:cNvGrpSpPr>
              <a:grpSpLocks/>
            </p:cNvGrpSpPr>
            <p:nvPr/>
          </p:nvGrpSpPr>
          <p:grpSpPr bwMode="auto">
            <a:xfrm>
              <a:off x="2381" y="1570"/>
              <a:ext cx="3085" cy="2086"/>
              <a:chOff x="2381" y="1526"/>
              <a:chExt cx="3085" cy="2086"/>
            </a:xfrm>
          </p:grpSpPr>
          <p:sp>
            <p:nvSpPr>
              <p:cNvPr id="40970" name="Oval 47"/>
              <p:cNvSpPr>
                <a:spLocks noChangeArrowheads="1"/>
              </p:cNvSpPr>
              <p:nvPr/>
            </p:nvSpPr>
            <p:spPr bwMode="auto">
              <a:xfrm>
                <a:off x="3969" y="2025"/>
                <a:ext cx="272" cy="272"/>
              </a:xfrm>
              <a:prstGeom prst="ellipse">
                <a:avLst/>
              </a:prstGeom>
              <a:solidFill>
                <a:schemeClr val="tx2"/>
              </a:solid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40971" name="Line 48"/>
              <p:cNvSpPr>
                <a:spLocks noChangeShapeType="1"/>
              </p:cNvSpPr>
              <p:nvPr/>
            </p:nvSpPr>
            <p:spPr bwMode="auto">
              <a:xfrm flipH="1">
                <a:off x="4241" y="2705"/>
                <a:ext cx="181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40972" name="Line 49"/>
              <p:cNvSpPr>
                <a:spLocks noChangeShapeType="1"/>
              </p:cNvSpPr>
              <p:nvPr/>
            </p:nvSpPr>
            <p:spPr bwMode="auto">
              <a:xfrm>
                <a:off x="4195" y="2251"/>
                <a:ext cx="227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40973" name="Line 50"/>
              <p:cNvSpPr>
                <a:spLocks noChangeShapeType="1"/>
              </p:cNvSpPr>
              <p:nvPr/>
            </p:nvSpPr>
            <p:spPr bwMode="auto">
              <a:xfrm>
                <a:off x="4513" y="2659"/>
                <a:ext cx="272" cy="27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40974" name="Oval 51"/>
              <p:cNvSpPr>
                <a:spLocks noChangeArrowheads="1"/>
              </p:cNvSpPr>
              <p:nvPr/>
            </p:nvSpPr>
            <p:spPr bwMode="auto">
              <a:xfrm>
                <a:off x="4332" y="2433"/>
                <a:ext cx="272" cy="272"/>
              </a:xfrm>
              <a:prstGeom prst="ellipse">
                <a:avLst/>
              </a:prstGeom>
              <a:solidFill>
                <a:schemeClr val="tx2"/>
              </a:solid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40975" name="Rectangle 52"/>
              <p:cNvSpPr>
                <a:spLocks noChangeArrowheads="1"/>
              </p:cNvSpPr>
              <p:nvPr/>
            </p:nvSpPr>
            <p:spPr bwMode="auto">
              <a:xfrm>
                <a:off x="4014" y="2931"/>
                <a:ext cx="363" cy="227"/>
              </a:xfrm>
              <a:prstGeom prst="rect">
                <a:avLst/>
              </a:prstGeom>
              <a:solidFill>
                <a:srgbClr val="FFFF00"/>
              </a:solidFill>
              <a:ln w="12700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i="0">
                    <a:solidFill>
                      <a:schemeClr val="bg2"/>
                    </a:solidFill>
                  </a:rPr>
                  <a:t>c:12</a:t>
                </a:r>
              </a:p>
            </p:txBody>
          </p:sp>
          <p:sp>
            <p:nvSpPr>
              <p:cNvPr id="40976" name="Text Box 53"/>
              <p:cNvSpPr txBox="1">
                <a:spLocks noChangeArrowheads="1"/>
              </p:cNvSpPr>
              <p:nvPr/>
            </p:nvSpPr>
            <p:spPr bwMode="auto">
              <a:xfrm>
                <a:off x="4286" y="2160"/>
                <a:ext cx="318" cy="28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>
                    <a:solidFill>
                      <a:schemeClr val="bg2"/>
                    </a:solidFill>
                  </a:rPr>
                  <a:t>1</a:t>
                </a:r>
              </a:p>
            </p:txBody>
          </p:sp>
          <p:sp>
            <p:nvSpPr>
              <p:cNvPr id="40977" name="Text Box 54"/>
              <p:cNvSpPr txBox="1">
                <a:spLocks noChangeArrowheads="1"/>
              </p:cNvSpPr>
              <p:nvPr/>
            </p:nvSpPr>
            <p:spPr bwMode="auto">
              <a:xfrm>
                <a:off x="4150" y="2614"/>
                <a:ext cx="318" cy="28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>
                    <a:solidFill>
                      <a:schemeClr val="bg2"/>
                    </a:solidFill>
                  </a:rPr>
                  <a:t>0</a:t>
                </a:r>
              </a:p>
            </p:txBody>
          </p:sp>
          <p:sp>
            <p:nvSpPr>
              <p:cNvPr id="40978" name="Text Box 55"/>
              <p:cNvSpPr txBox="1">
                <a:spLocks noChangeArrowheads="1"/>
              </p:cNvSpPr>
              <p:nvPr/>
            </p:nvSpPr>
            <p:spPr bwMode="auto">
              <a:xfrm>
                <a:off x="4649" y="2614"/>
                <a:ext cx="318" cy="28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>
                    <a:solidFill>
                      <a:schemeClr val="bg2"/>
                    </a:solidFill>
                  </a:rPr>
                  <a:t>1</a:t>
                </a:r>
              </a:p>
            </p:txBody>
          </p:sp>
          <p:sp>
            <p:nvSpPr>
              <p:cNvPr id="40979" name="Oval 56"/>
              <p:cNvSpPr>
                <a:spLocks noChangeArrowheads="1"/>
              </p:cNvSpPr>
              <p:nvPr/>
            </p:nvSpPr>
            <p:spPr bwMode="auto">
              <a:xfrm>
                <a:off x="4740" y="2886"/>
                <a:ext cx="272" cy="272"/>
              </a:xfrm>
              <a:prstGeom prst="ellipse">
                <a:avLst/>
              </a:prstGeom>
              <a:solidFill>
                <a:schemeClr val="tx2"/>
              </a:solid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40980" name="Line 57"/>
              <p:cNvSpPr>
                <a:spLocks noChangeShapeType="1"/>
              </p:cNvSpPr>
              <p:nvPr/>
            </p:nvSpPr>
            <p:spPr bwMode="auto">
              <a:xfrm flipH="1">
                <a:off x="3833" y="2252"/>
                <a:ext cx="181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40981" name="Rectangle 58"/>
              <p:cNvSpPr>
                <a:spLocks noChangeArrowheads="1"/>
              </p:cNvSpPr>
              <p:nvPr/>
            </p:nvSpPr>
            <p:spPr bwMode="auto">
              <a:xfrm>
                <a:off x="3606" y="2478"/>
                <a:ext cx="363" cy="227"/>
              </a:xfrm>
              <a:prstGeom prst="rect">
                <a:avLst/>
              </a:prstGeom>
              <a:solidFill>
                <a:srgbClr val="FFFF00"/>
              </a:solidFill>
              <a:ln w="12700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i="0">
                    <a:solidFill>
                      <a:schemeClr val="bg2"/>
                    </a:solidFill>
                  </a:rPr>
                  <a:t>f:25</a:t>
                </a:r>
              </a:p>
            </p:txBody>
          </p:sp>
          <p:sp>
            <p:nvSpPr>
              <p:cNvPr id="40982" name="Text Box 59"/>
              <p:cNvSpPr txBox="1">
                <a:spLocks noChangeArrowheads="1"/>
              </p:cNvSpPr>
              <p:nvPr/>
            </p:nvSpPr>
            <p:spPr bwMode="auto">
              <a:xfrm>
                <a:off x="3742" y="2161"/>
                <a:ext cx="318" cy="28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>
                    <a:solidFill>
                      <a:schemeClr val="bg2"/>
                    </a:solidFill>
                  </a:rPr>
                  <a:t>0</a:t>
                </a:r>
              </a:p>
            </p:txBody>
          </p:sp>
          <p:sp>
            <p:nvSpPr>
              <p:cNvPr id="40983" name="Line 60"/>
              <p:cNvSpPr>
                <a:spLocks noChangeShapeType="1"/>
              </p:cNvSpPr>
              <p:nvPr/>
            </p:nvSpPr>
            <p:spPr bwMode="auto">
              <a:xfrm flipH="1">
                <a:off x="4604" y="3113"/>
                <a:ext cx="181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40984" name="Rectangle 61"/>
              <p:cNvSpPr>
                <a:spLocks noChangeArrowheads="1"/>
              </p:cNvSpPr>
              <p:nvPr/>
            </p:nvSpPr>
            <p:spPr bwMode="auto">
              <a:xfrm>
                <a:off x="4377" y="3339"/>
                <a:ext cx="363" cy="227"/>
              </a:xfrm>
              <a:prstGeom prst="rect">
                <a:avLst/>
              </a:prstGeom>
              <a:solidFill>
                <a:srgbClr val="FFFF00"/>
              </a:solidFill>
              <a:ln w="12700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i="0">
                    <a:solidFill>
                      <a:schemeClr val="bg2"/>
                    </a:solidFill>
                  </a:rPr>
                  <a:t>b:5</a:t>
                </a:r>
              </a:p>
            </p:txBody>
          </p:sp>
          <p:sp>
            <p:nvSpPr>
              <p:cNvPr id="40985" name="Text Box 62"/>
              <p:cNvSpPr txBox="1">
                <a:spLocks noChangeArrowheads="1"/>
              </p:cNvSpPr>
              <p:nvPr/>
            </p:nvSpPr>
            <p:spPr bwMode="auto">
              <a:xfrm>
                <a:off x="4513" y="3022"/>
                <a:ext cx="318" cy="28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>
                    <a:solidFill>
                      <a:schemeClr val="bg2"/>
                    </a:solidFill>
                  </a:rPr>
                  <a:t>0</a:t>
                </a:r>
              </a:p>
            </p:txBody>
          </p:sp>
          <p:sp>
            <p:nvSpPr>
              <p:cNvPr id="40986" name="Line 63"/>
              <p:cNvSpPr>
                <a:spLocks noChangeShapeType="1"/>
              </p:cNvSpPr>
              <p:nvPr/>
            </p:nvSpPr>
            <p:spPr bwMode="auto">
              <a:xfrm>
                <a:off x="4967" y="3113"/>
                <a:ext cx="272" cy="27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40987" name="Text Box 64"/>
              <p:cNvSpPr txBox="1">
                <a:spLocks noChangeArrowheads="1"/>
              </p:cNvSpPr>
              <p:nvPr/>
            </p:nvSpPr>
            <p:spPr bwMode="auto">
              <a:xfrm>
                <a:off x="5103" y="3068"/>
                <a:ext cx="318" cy="28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>
                    <a:solidFill>
                      <a:schemeClr val="bg2"/>
                    </a:solidFill>
                  </a:rPr>
                  <a:t>1</a:t>
                </a:r>
              </a:p>
            </p:txBody>
          </p:sp>
          <p:sp>
            <p:nvSpPr>
              <p:cNvPr id="40988" name="Rectangle 65"/>
              <p:cNvSpPr>
                <a:spLocks noChangeArrowheads="1"/>
              </p:cNvSpPr>
              <p:nvPr/>
            </p:nvSpPr>
            <p:spPr bwMode="auto">
              <a:xfrm>
                <a:off x="5103" y="3385"/>
                <a:ext cx="363" cy="227"/>
              </a:xfrm>
              <a:prstGeom prst="rect">
                <a:avLst/>
              </a:prstGeom>
              <a:solidFill>
                <a:srgbClr val="FFFF00"/>
              </a:solidFill>
              <a:ln w="12700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i="0">
                    <a:solidFill>
                      <a:schemeClr val="bg2"/>
                    </a:solidFill>
                  </a:rPr>
                  <a:t>e:10</a:t>
                </a:r>
              </a:p>
            </p:txBody>
          </p:sp>
          <p:sp>
            <p:nvSpPr>
              <p:cNvPr id="40989" name="Oval 73"/>
              <p:cNvSpPr>
                <a:spLocks noChangeArrowheads="1"/>
              </p:cNvSpPr>
              <p:nvPr/>
            </p:nvSpPr>
            <p:spPr bwMode="auto">
              <a:xfrm>
                <a:off x="3379" y="1526"/>
                <a:ext cx="272" cy="272"/>
              </a:xfrm>
              <a:prstGeom prst="ellipse">
                <a:avLst/>
              </a:prstGeom>
              <a:solidFill>
                <a:schemeClr val="tx2"/>
              </a:solid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40990" name="Line 75"/>
              <p:cNvSpPr>
                <a:spLocks noChangeShapeType="1"/>
              </p:cNvSpPr>
              <p:nvPr/>
            </p:nvSpPr>
            <p:spPr bwMode="auto">
              <a:xfrm flipH="1">
                <a:off x="2880" y="1753"/>
                <a:ext cx="544" cy="3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40991" name="Line 76"/>
              <p:cNvSpPr>
                <a:spLocks noChangeShapeType="1"/>
              </p:cNvSpPr>
              <p:nvPr/>
            </p:nvSpPr>
            <p:spPr bwMode="auto">
              <a:xfrm>
                <a:off x="3605" y="1753"/>
                <a:ext cx="454" cy="3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40992" name="Text Box 78"/>
              <p:cNvSpPr txBox="1">
                <a:spLocks noChangeArrowheads="1"/>
              </p:cNvSpPr>
              <p:nvPr/>
            </p:nvSpPr>
            <p:spPr bwMode="auto">
              <a:xfrm>
                <a:off x="2970" y="1662"/>
                <a:ext cx="318" cy="28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>
                    <a:solidFill>
                      <a:schemeClr val="bg2"/>
                    </a:solidFill>
                  </a:rPr>
                  <a:t>0</a:t>
                </a:r>
              </a:p>
            </p:txBody>
          </p:sp>
          <p:sp>
            <p:nvSpPr>
              <p:cNvPr id="40993" name="Text Box 79"/>
              <p:cNvSpPr txBox="1">
                <a:spLocks noChangeArrowheads="1"/>
              </p:cNvSpPr>
              <p:nvPr/>
            </p:nvSpPr>
            <p:spPr bwMode="auto">
              <a:xfrm>
                <a:off x="3787" y="1661"/>
                <a:ext cx="318" cy="28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>
                    <a:solidFill>
                      <a:schemeClr val="bg2"/>
                    </a:solidFill>
                  </a:rPr>
                  <a:t>1</a:t>
                </a:r>
              </a:p>
            </p:txBody>
          </p:sp>
          <p:sp>
            <p:nvSpPr>
              <p:cNvPr id="40994" name="Oval 80"/>
              <p:cNvSpPr>
                <a:spLocks noChangeArrowheads="1"/>
              </p:cNvSpPr>
              <p:nvPr/>
            </p:nvSpPr>
            <p:spPr bwMode="auto">
              <a:xfrm>
                <a:off x="2744" y="2024"/>
                <a:ext cx="272" cy="272"/>
              </a:xfrm>
              <a:prstGeom prst="ellipse">
                <a:avLst/>
              </a:prstGeom>
              <a:solidFill>
                <a:schemeClr val="tx2"/>
              </a:solid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40995" name="Rectangle 82"/>
              <p:cNvSpPr>
                <a:spLocks noChangeArrowheads="1"/>
              </p:cNvSpPr>
              <p:nvPr/>
            </p:nvSpPr>
            <p:spPr bwMode="auto">
              <a:xfrm>
                <a:off x="2381" y="2498"/>
                <a:ext cx="363" cy="227"/>
              </a:xfrm>
              <a:prstGeom prst="rect">
                <a:avLst/>
              </a:prstGeom>
              <a:solidFill>
                <a:srgbClr val="FFFF00"/>
              </a:solidFill>
              <a:ln w="12700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i="0">
                    <a:solidFill>
                      <a:schemeClr val="bg2"/>
                    </a:solidFill>
                  </a:rPr>
                  <a:t>a:16</a:t>
                </a:r>
              </a:p>
            </p:txBody>
          </p:sp>
          <p:sp>
            <p:nvSpPr>
              <p:cNvPr id="40996" name="Text Box 83"/>
              <p:cNvSpPr txBox="1">
                <a:spLocks noChangeArrowheads="1"/>
              </p:cNvSpPr>
              <p:nvPr/>
            </p:nvSpPr>
            <p:spPr bwMode="auto">
              <a:xfrm>
                <a:off x="2517" y="2181"/>
                <a:ext cx="318" cy="28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>
                    <a:solidFill>
                      <a:schemeClr val="bg2"/>
                    </a:solidFill>
                  </a:rPr>
                  <a:t>0</a:t>
                </a:r>
              </a:p>
            </p:txBody>
          </p:sp>
          <p:sp>
            <p:nvSpPr>
              <p:cNvPr id="40997" name="Line 84"/>
              <p:cNvSpPr>
                <a:spLocks noChangeShapeType="1"/>
              </p:cNvSpPr>
              <p:nvPr/>
            </p:nvSpPr>
            <p:spPr bwMode="auto">
              <a:xfrm>
                <a:off x="2971" y="2272"/>
                <a:ext cx="272" cy="27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40998" name="Text Box 85"/>
              <p:cNvSpPr txBox="1">
                <a:spLocks noChangeArrowheads="1"/>
              </p:cNvSpPr>
              <p:nvPr/>
            </p:nvSpPr>
            <p:spPr bwMode="auto">
              <a:xfrm>
                <a:off x="3107" y="2227"/>
                <a:ext cx="318" cy="28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>
                    <a:solidFill>
                      <a:schemeClr val="bg2"/>
                    </a:solidFill>
                  </a:rPr>
                  <a:t>1</a:t>
                </a:r>
              </a:p>
            </p:txBody>
          </p:sp>
          <p:sp>
            <p:nvSpPr>
              <p:cNvPr id="40999" name="Rectangle 86"/>
              <p:cNvSpPr>
                <a:spLocks noChangeArrowheads="1"/>
              </p:cNvSpPr>
              <p:nvPr/>
            </p:nvSpPr>
            <p:spPr bwMode="auto">
              <a:xfrm>
                <a:off x="3016" y="2498"/>
                <a:ext cx="363" cy="227"/>
              </a:xfrm>
              <a:prstGeom prst="rect">
                <a:avLst/>
              </a:prstGeom>
              <a:solidFill>
                <a:srgbClr val="FFFF00"/>
              </a:solidFill>
              <a:ln w="12700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i="0">
                    <a:solidFill>
                      <a:schemeClr val="bg2"/>
                    </a:solidFill>
                  </a:rPr>
                  <a:t>d:17</a:t>
                </a:r>
              </a:p>
            </p:txBody>
          </p:sp>
        </p:grpSp>
        <p:sp>
          <p:nvSpPr>
            <p:cNvPr id="40969" name="Line 81"/>
            <p:cNvSpPr>
              <a:spLocks noChangeShapeType="1"/>
            </p:cNvSpPr>
            <p:nvPr/>
          </p:nvSpPr>
          <p:spPr bwMode="auto">
            <a:xfrm flipH="1">
              <a:off x="2653" y="2341"/>
              <a:ext cx="181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</p:grpSp>
      <p:sp>
        <p:nvSpPr>
          <p:cNvPr id="755799" name="Text Box 87"/>
          <p:cNvSpPr txBox="1">
            <a:spLocks noChangeArrowheads="1"/>
          </p:cNvSpPr>
          <p:nvPr/>
        </p:nvSpPr>
        <p:spPr bwMode="auto">
          <a:xfrm>
            <a:off x="1258888" y="1916113"/>
            <a:ext cx="1055687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2"/>
                </a:solidFill>
              </a:rPr>
              <a:t>Code 2</a:t>
            </a:r>
          </a:p>
        </p:txBody>
      </p:sp>
      <p:sp>
        <p:nvSpPr>
          <p:cNvPr id="755800" name="Text Box 88"/>
          <p:cNvSpPr txBox="1">
            <a:spLocks noChangeArrowheads="1"/>
          </p:cNvSpPr>
          <p:nvPr/>
        </p:nvSpPr>
        <p:spPr bwMode="auto">
          <a:xfrm>
            <a:off x="5795963" y="1916113"/>
            <a:ext cx="1055687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2"/>
                </a:solidFill>
              </a:rPr>
              <a:t>Code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5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55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799" grpId="0"/>
      <p:bldP spid="75580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2B477CB-DAC8-4306-8303-D09D01C32B9C}" type="slidenum">
              <a:rPr lang="en-US" altLang="ko-KR" smtClean="0"/>
              <a:pPr/>
              <a:t>4</a:t>
            </a:fld>
            <a:endParaRPr lang="en-US" altLang="ko-KR" smtClean="0"/>
          </a:p>
        </p:txBody>
      </p:sp>
      <p:sp>
        <p:nvSpPr>
          <p:cNvPr id="65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696200" cy="533400"/>
          </a:xfrm>
          <a:noFill/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ko-KR" sz="2800" smtClean="0">
                <a:effectLst/>
              </a:rPr>
              <a:t> </a:t>
            </a:r>
            <a:r>
              <a:rPr lang="en-US" altLang="ko-KR" smtClean="0">
                <a:effectLst/>
              </a:rPr>
              <a:t>Example: Giving Change for a Purchase</a:t>
            </a:r>
          </a:p>
        </p:txBody>
      </p:sp>
      <p:sp>
        <p:nvSpPr>
          <p:cNvPr id="65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881063" y="342900"/>
            <a:ext cx="6715125" cy="1143000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Greedy Algorithm</a:t>
            </a:r>
          </a:p>
        </p:txBody>
      </p:sp>
      <p:sp>
        <p:nvSpPr>
          <p:cNvPr id="657420" name="Rectangle 12"/>
          <p:cNvSpPr>
            <a:spLocks noChangeArrowheads="1"/>
          </p:cNvSpPr>
          <p:nvPr/>
        </p:nvSpPr>
        <p:spPr bwMode="auto">
          <a:xfrm>
            <a:off x="900113" y="2487613"/>
            <a:ext cx="7920037" cy="37496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 dirty="0">
                <a:solidFill>
                  <a:schemeClr val="bg2"/>
                </a:solidFill>
                <a:sym typeface="Wingdings" pitchFamily="2" charset="2"/>
              </a:rPr>
              <a:t> </a:t>
            </a:r>
            <a:r>
              <a:rPr lang="en-US" altLang="ko-KR" sz="2000" i="0" dirty="0">
                <a:solidFill>
                  <a:schemeClr val="bg2"/>
                </a:solidFill>
                <a:sym typeface="Wingdings" pitchFamily="2" charset="2"/>
              </a:rPr>
              <a:t>while (there are more bills/coins and the instance is not solved) </a:t>
            </a:r>
          </a:p>
          <a:p>
            <a:r>
              <a:rPr lang="en-US" altLang="ko-KR" sz="2000" i="0" dirty="0">
                <a:solidFill>
                  <a:schemeClr val="bg2"/>
                </a:solidFill>
                <a:sym typeface="Wingdings" pitchFamily="2" charset="2"/>
              </a:rPr>
              <a:t>{</a:t>
            </a:r>
          </a:p>
          <a:p>
            <a:r>
              <a:rPr lang="en-US" altLang="ko-KR" sz="2000" i="0" dirty="0">
                <a:solidFill>
                  <a:schemeClr val="bg2"/>
                </a:solidFill>
                <a:sym typeface="Wingdings" pitchFamily="2" charset="2"/>
              </a:rPr>
              <a:t>       grab the largest remaining bill;  //</a:t>
            </a:r>
            <a:r>
              <a:rPr lang="en-US" altLang="ko-KR" sz="2000" b="1" dirty="0">
                <a:solidFill>
                  <a:schemeClr val="bg1"/>
                </a:solidFill>
                <a:sym typeface="Wingdings" pitchFamily="2" charset="2"/>
              </a:rPr>
              <a:t>selection  procedure</a:t>
            </a:r>
          </a:p>
          <a:p>
            <a:r>
              <a:rPr lang="en-US" altLang="ko-KR" sz="2000" i="0" dirty="0">
                <a:solidFill>
                  <a:schemeClr val="bg2"/>
                </a:solidFill>
                <a:sym typeface="Wingdings" pitchFamily="2" charset="2"/>
              </a:rPr>
              <a:t>       if (adding the bill/coin makes the change exceed the amount owed) </a:t>
            </a:r>
          </a:p>
          <a:p>
            <a:r>
              <a:rPr lang="en-US" altLang="ko-KR" sz="2000" i="0" dirty="0">
                <a:solidFill>
                  <a:schemeClr val="bg2"/>
                </a:solidFill>
                <a:sym typeface="Wingdings" pitchFamily="2" charset="2"/>
              </a:rPr>
              <a:t>            // </a:t>
            </a:r>
            <a:r>
              <a:rPr lang="en-US" altLang="ko-KR" sz="2000" b="1" dirty="0">
                <a:solidFill>
                  <a:schemeClr val="bg1"/>
                </a:solidFill>
                <a:sym typeface="Wingdings" pitchFamily="2" charset="2"/>
              </a:rPr>
              <a:t>feasibility check </a:t>
            </a:r>
            <a:r>
              <a:rPr lang="en-US" altLang="ko-KR" sz="2000" i="0" dirty="0">
                <a:solidFill>
                  <a:schemeClr val="bg1"/>
                </a:solidFill>
                <a:sym typeface="Wingdings" pitchFamily="2" charset="2"/>
              </a:rPr>
              <a:t> </a:t>
            </a:r>
          </a:p>
          <a:p>
            <a:r>
              <a:rPr lang="en-US" altLang="ko-KR" sz="2000" i="0" dirty="0">
                <a:solidFill>
                  <a:schemeClr val="bg2"/>
                </a:solidFill>
                <a:sym typeface="Wingdings" pitchFamily="2" charset="2"/>
              </a:rPr>
              <a:t>            reject the bill/coin ;</a:t>
            </a:r>
          </a:p>
          <a:p>
            <a:r>
              <a:rPr lang="en-US" altLang="ko-KR" sz="2000" i="0" dirty="0">
                <a:solidFill>
                  <a:schemeClr val="bg2"/>
                </a:solidFill>
                <a:sym typeface="Wingdings" pitchFamily="2" charset="2"/>
              </a:rPr>
              <a:t>       else</a:t>
            </a:r>
          </a:p>
          <a:p>
            <a:r>
              <a:rPr lang="en-US" altLang="ko-KR" sz="2000" i="0" dirty="0">
                <a:solidFill>
                  <a:schemeClr val="bg2"/>
                </a:solidFill>
                <a:sym typeface="Wingdings" pitchFamily="2" charset="2"/>
              </a:rPr>
              <a:t>            add the bill/coin to the change ;</a:t>
            </a:r>
          </a:p>
          <a:p>
            <a:r>
              <a:rPr lang="en-US" altLang="ko-KR" sz="2000" i="0" dirty="0">
                <a:solidFill>
                  <a:schemeClr val="bg2"/>
                </a:solidFill>
                <a:sym typeface="Wingdings" pitchFamily="2" charset="2"/>
              </a:rPr>
              <a:t>       if (the total value of the change equals the amount owed)	        	   </a:t>
            </a:r>
          </a:p>
          <a:p>
            <a:r>
              <a:rPr lang="en-US" altLang="ko-KR" sz="2000" i="0" dirty="0">
                <a:solidFill>
                  <a:schemeClr val="bg2"/>
                </a:solidFill>
                <a:sym typeface="Wingdings" pitchFamily="2" charset="2"/>
              </a:rPr>
              <a:t>            // </a:t>
            </a:r>
            <a:r>
              <a:rPr lang="en-US" altLang="ko-KR" sz="2000" b="1" dirty="0">
                <a:solidFill>
                  <a:schemeClr val="bg1"/>
                </a:solidFill>
                <a:sym typeface="Wingdings" pitchFamily="2" charset="2"/>
              </a:rPr>
              <a:t>solution check</a:t>
            </a:r>
            <a:r>
              <a:rPr lang="en-US" altLang="ko-KR" sz="2000" i="0" dirty="0">
                <a:solidFill>
                  <a:schemeClr val="bg2"/>
                </a:solidFill>
                <a:sym typeface="Wingdings" pitchFamily="2" charset="2"/>
              </a:rPr>
              <a:t>		</a:t>
            </a:r>
          </a:p>
          <a:p>
            <a:r>
              <a:rPr lang="en-US" altLang="ko-KR" sz="2000" i="0" dirty="0">
                <a:solidFill>
                  <a:schemeClr val="bg2"/>
                </a:solidFill>
                <a:sym typeface="Wingdings" pitchFamily="2" charset="2"/>
              </a:rPr>
              <a:t>            the instance is solved ;</a:t>
            </a:r>
          </a:p>
          <a:p>
            <a:r>
              <a:rPr lang="en-US" altLang="ko-KR" sz="2000" i="0" dirty="0">
                <a:solidFill>
                  <a:schemeClr val="bg2"/>
                </a:solidFill>
                <a:sym typeface="Wingdings" pitchFamily="2" charset="2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5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7410" grpId="0" build="p" autoUpdateAnimBg="0"/>
      <p:bldP spid="65742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88AAC7C-157F-4B4A-BCFA-6AF32EA632FB}" type="slidenum">
              <a:rPr lang="en-US" altLang="ko-KR" smtClean="0"/>
              <a:pPr/>
              <a:t>40</a:t>
            </a:fld>
            <a:endParaRPr lang="en-US" altLang="ko-KR" smtClean="0"/>
          </a:p>
        </p:txBody>
      </p:sp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4.4 Huffman Code</a:t>
            </a:r>
          </a:p>
        </p:txBody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altLang="ko-KR" smtClean="0"/>
              <a:t>4.4.2 Huffman’s Algorithm</a:t>
            </a:r>
          </a:p>
        </p:txBody>
      </p:sp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827088" y="2781300"/>
            <a:ext cx="7273925" cy="1871663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i="0">
                <a:solidFill>
                  <a:schemeClr val="bg2"/>
                </a:solidFill>
              </a:rPr>
              <a:t>Regard characters as a forest with </a:t>
            </a:r>
            <a:r>
              <a:rPr lang="en-US" altLang="ko-KR">
                <a:solidFill>
                  <a:schemeClr val="bg2"/>
                </a:solidFill>
              </a:rPr>
              <a:t>n</a:t>
            </a:r>
            <a:r>
              <a:rPr lang="en-US" altLang="ko-KR" i="0">
                <a:solidFill>
                  <a:schemeClr val="bg2"/>
                </a:solidFill>
              </a:rPr>
              <a:t> single-node trees</a:t>
            </a:r>
          </a:p>
          <a:p>
            <a:r>
              <a:rPr lang="en-US" altLang="ko-KR" b="1" i="0">
                <a:solidFill>
                  <a:schemeClr val="bg2"/>
                </a:solidFill>
              </a:rPr>
              <a:t>repeat</a:t>
            </a:r>
          </a:p>
          <a:p>
            <a:r>
              <a:rPr lang="en-US" altLang="ko-KR" i="0">
                <a:solidFill>
                  <a:schemeClr val="bg2"/>
                </a:solidFill>
              </a:rPr>
              <a:t>        merge two trees with least frequencies</a:t>
            </a:r>
          </a:p>
          <a:p>
            <a:r>
              <a:rPr lang="en-US" altLang="ko-KR" b="1" i="0">
                <a:solidFill>
                  <a:schemeClr val="bg2"/>
                </a:solidFill>
              </a:rPr>
              <a:t>until</a:t>
            </a:r>
            <a:r>
              <a:rPr lang="en-US" altLang="ko-KR" i="0">
                <a:solidFill>
                  <a:schemeClr val="bg2"/>
                </a:solidFill>
              </a:rPr>
              <a:t> it becomes a single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D458D6D-FDC3-49C3-BD7A-97C07CB11936}" type="slidenum">
              <a:rPr lang="en-US" altLang="ko-KR" smtClean="0"/>
              <a:pPr/>
              <a:t>41</a:t>
            </a:fld>
            <a:endParaRPr lang="en-US" altLang="ko-KR" smtClean="0"/>
          </a:p>
        </p:txBody>
      </p:sp>
      <p:sp>
        <p:nvSpPr>
          <p:cNvPr id="75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4.4 Huffman Code</a:t>
            </a:r>
          </a:p>
        </p:txBody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altLang="ko-KR" smtClean="0"/>
              <a:t>4.4.2 Huffman’s Algorithm</a:t>
            </a:r>
          </a:p>
        </p:txBody>
      </p:sp>
      <p:sp>
        <p:nvSpPr>
          <p:cNvPr id="756740" name="Rectangle 4"/>
          <p:cNvSpPr>
            <a:spLocks noChangeArrowheads="1"/>
          </p:cNvSpPr>
          <p:nvPr/>
        </p:nvSpPr>
        <p:spPr bwMode="auto">
          <a:xfrm>
            <a:off x="755650" y="2420938"/>
            <a:ext cx="5257800" cy="4176712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2000" i="0">
                <a:solidFill>
                  <a:schemeClr val="bg2"/>
                </a:solidFill>
              </a:rPr>
              <a:t>for (i = 0; i &lt; n; i++) {</a:t>
            </a:r>
          </a:p>
          <a:p>
            <a:r>
              <a:rPr lang="en-US" altLang="ko-KR" sz="2000" i="0">
                <a:solidFill>
                  <a:schemeClr val="bg2"/>
                </a:solidFill>
              </a:rPr>
              <a:t>        remove(PQ, p);</a:t>
            </a:r>
          </a:p>
          <a:p>
            <a:r>
              <a:rPr lang="en-US" altLang="ko-KR" sz="2000" i="0">
                <a:solidFill>
                  <a:schemeClr val="bg2"/>
                </a:solidFill>
              </a:rPr>
              <a:t>        remove(PQ, q);</a:t>
            </a:r>
          </a:p>
          <a:p>
            <a:r>
              <a:rPr lang="en-US" altLang="ko-KR" sz="2000" i="0">
                <a:solidFill>
                  <a:schemeClr val="bg2"/>
                </a:solidFill>
              </a:rPr>
              <a:t>        r = new nodetype();</a:t>
            </a:r>
          </a:p>
          <a:p>
            <a:r>
              <a:rPr lang="en-US" altLang="ko-KR" sz="2000" i="0">
                <a:solidFill>
                  <a:schemeClr val="bg2"/>
                </a:solidFill>
              </a:rPr>
              <a:t>        r.left = p;</a:t>
            </a:r>
          </a:p>
          <a:p>
            <a:r>
              <a:rPr lang="en-US" altLang="ko-KR" sz="2000" i="0">
                <a:solidFill>
                  <a:schemeClr val="bg2"/>
                </a:solidFill>
              </a:rPr>
              <a:t>        r.right = q;</a:t>
            </a:r>
          </a:p>
          <a:p>
            <a:r>
              <a:rPr lang="en-US" altLang="ko-KR" sz="2000" i="0">
                <a:solidFill>
                  <a:schemeClr val="bg2"/>
                </a:solidFill>
              </a:rPr>
              <a:t>        r.frequency = p.frequency + q.frequency;</a:t>
            </a:r>
          </a:p>
          <a:p>
            <a:r>
              <a:rPr lang="en-US" altLang="ko-KR" sz="2000" i="0">
                <a:solidFill>
                  <a:schemeClr val="bg2"/>
                </a:solidFill>
              </a:rPr>
              <a:t>        insert(PQ, r);</a:t>
            </a:r>
          </a:p>
          <a:p>
            <a:r>
              <a:rPr lang="en-US" altLang="ko-KR" sz="2000" i="0">
                <a:solidFill>
                  <a:schemeClr val="bg2"/>
                </a:solidFill>
              </a:rPr>
              <a:t>}</a:t>
            </a:r>
          </a:p>
          <a:p>
            <a:r>
              <a:rPr lang="en-US" altLang="ko-KR" sz="2000" i="0">
                <a:solidFill>
                  <a:schemeClr val="bg2"/>
                </a:solidFill>
              </a:rPr>
              <a:t>remove(PQ, r);</a:t>
            </a:r>
          </a:p>
          <a:p>
            <a:r>
              <a:rPr lang="en-US" altLang="ko-KR" sz="2000" i="0">
                <a:solidFill>
                  <a:schemeClr val="bg2"/>
                </a:solidFill>
              </a:rPr>
              <a:t>return r;</a:t>
            </a:r>
          </a:p>
        </p:txBody>
      </p:sp>
      <p:sp>
        <p:nvSpPr>
          <p:cNvPr id="43014" name="Rectangle 5"/>
          <p:cNvSpPr>
            <a:spLocks noChangeArrowheads="1"/>
          </p:cNvSpPr>
          <p:nvPr/>
        </p:nvSpPr>
        <p:spPr bwMode="auto">
          <a:xfrm>
            <a:off x="6227763" y="2420938"/>
            <a:ext cx="2736850" cy="273685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2000" i="0">
                <a:solidFill>
                  <a:schemeClr val="bg2"/>
                </a:solidFill>
              </a:rPr>
              <a:t>Public class </a:t>
            </a:r>
            <a:r>
              <a:rPr lang="en-US" altLang="ko-KR" sz="2000" b="1" i="0">
                <a:solidFill>
                  <a:schemeClr val="bg2"/>
                </a:solidFill>
              </a:rPr>
              <a:t>nodetype</a:t>
            </a:r>
          </a:p>
          <a:p>
            <a:r>
              <a:rPr lang="en-US" altLang="ko-KR" sz="2000" i="0">
                <a:solidFill>
                  <a:schemeClr val="bg2"/>
                </a:solidFill>
              </a:rPr>
              <a:t>{</a:t>
            </a:r>
          </a:p>
          <a:p>
            <a:r>
              <a:rPr lang="en-US" altLang="ko-KR" sz="2000" i="0">
                <a:solidFill>
                  <a:schemeClr val="bg2"/>
                </a:solidFill>
              </a:rPr>
              <a:t>        char symbol;</a:t>
            </a:r>
          </a:p>
          <a:p>
            <a:r>
              <a:rPr lang="en-US" altLang="ko-KR" sz="2000" i="0">
                <a:solidFill>
                  <a:schemeClr val="bg2"/>
                </a:solidFill>
              </a:rPr>
              <a:t>        int frequency;</a:t>
            </a:r>
          </a:p>
          <a:p>
            <a:endParaRPr lang="en-US" altLang="ko-KR" sz="2000" i="0">
              <a:solidFill>
                <a:schemeClr val="bg2"/>
              </a:solidFill>
            </a:endParaRPr>
          </a:p>
          <a:p>
            <a:r>
              <a:rPr lang="en-US" altLang="ko-KR" sz="2000" i="0">
                <a:solidFill>
                  <a:schemeClr val="bg2"/>
                </a:solidFill>
              </a:rPr>
              <a:t>        </a:t>
            </a:r>
            <a:r>
              <a:rPr lang="en-US" altLang="ko-KR" sz="2000" b="1" i="0">
                <a:solidFill>
                  <a:schemeClr val="bg2"/>
                </a:solidFill>
              </a:rPr>
              <a:t>nodetype</a:t>
            </a:r>
            <a:r>
              <a:rPr lang="en-US" altLang="ko-KR" sz="2000" i="0">
                <a:solidFill>
                  <a:schemeClr val="bg2"/>
                </a:solidFill>
              </a:rPr>
              <a:t> left;</a:t>
            </a:r>
          </a:p>
          <a:p>
            <a:r>
              <a:rPr lang="en-US" altLang="ko-KR" sz="2000" i="0">
                <a:solidFill>
                  <a:schemeClr val="bg2"/>
                </a:solidFill>
              </a:rPr>
              <a:t>        </a:t>
            </a:r>
            <a:r>
              <a:rPr lang="en-US" altLang="ko-KR" sz="2000" b="1" i="0">
                <a:solidFill>
                  <a:schemeClr val="bg2"/>
                </a:solidFill>
              </a:rPr>
              <a:t>nodetype</a:t>
            </a:r>
            <a:r>
              <a:rPr lang="en-US" altLang="ko-KR" sz="2000" i="0">
                <a:solidFill>
                  <a:schemeClr val="bg2"/>
                </a:solidFill>
              </a:rPr>
              <a:t> right;</a:t>
            </a:r>
          </a:p>
          <a:p>
            <a:r>
              <a:rPr lang="en-US" altLang="ko-KR" sz="2000" i="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756744" name="AutoShape 8"/>
          <p:cNvSpPr>
            <a:spLocks noChangeArrowheads="1"/>
          </p:cNvSpPr>
          <p:nvPr/>
        </p:nvSpPr>
        <p:spPr bwMode="auto">
          <a:xfrm>
            <a:off x="3635375" y="3213100"/>
            <a:ext cx="2016125" cy="1368425"/>
          </a:xfrm>
          <a:prstGeom prst="wedgeEllipseCallout">
            <a:avLst>
              <a:gd name="adj1" fmla="val -103542"/>
              <a:gd name="adj2" fmla="val -42343"/>
            </a:avLst>
          </a:prstGeom>
          <a:solidFill>
            <a:srgbClr val="FFFF00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>
                <a:solidFill>
                  <a:srgbClr val="0000CC"/>
                </a:solidFill>
              </a:rPr>
              <a:t>Min priority queue</a:t>
            </a:r>
          </a:p>
        </p:txBody>
      </p:sp>
      <p:sp>
        <p:nvSpPr>
          <p:cNvPr id="756745" name="Text Box 9"/>
          <p:cNvSpPr txBox="1">
            <a:spLocks noChangeArrowheads="1"/>
          </p:cNvSpPr>
          <p:nvPr/>
        </p:nvSpPr>
        <p:spPr bwMode="auto">
          <a:xfrm>
            <a:off x="6443663" y="5589588"/>
            <a:ext cx="2373598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b="1" i="0" dirty="0">
                <a:solidFill>
                  <a:schemeClr val="bg2"/>
                </a:solidFill>
              </a:rPr>
              <a:t>Time complexity</a:t>
            </a:r>
          </a:p>
          <a:p>
            <a:pPr algn="ctr"/>
            <a:r>
              <a:rPr lang="en-US" altLang="ko-KR" b="1" i="0" dirty="0">
                <a:solidFill>
                  <a:schemeClr val="bg2"/>
                </a:solidFill>
              </a:rPr>
              <a:t>O(</a:t>
            </a:r>
            <a:r>
              <a:rPr lang="en-US" altLang="ko-KR" b="1" dirty="0">
                <a:solidFill>
                  <a:schemeClr val="bg2"/>
                </a:solidFill>
              </a:rPr>
              <a:t>n </a:t>
            </a:r>
            <a:r>
              <a:rPr lang="en-US" altLang="ko-KR" b="1" i="0" dirty="0">
                <a:solidFill>
                  <a:schemeClr val="bg2"/>
                </a:solidFill>
              </a:rPr>
              <a:t>log </a:t>
            </a:r>
            <a:r>
              <a:rPr lang="en-US" altLang="ko-KR" b="1" dirty="0">
                <a:solidFill>
                  <a:schemeClr val="bg2"/>
                </a:solidFill>
              </a:rPr>
              <a:t>n</a:t>
            </a:r>
            <a:r>
              <a:rPr lang="en-US" altLang="ko-KR" b="1" i="0" dirty="0">
                <a:solidFill>
                  <a:schemeClr val="bg2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5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6740" grpId="0" animBg="1"/>
      <p:bldP spid="756744" grpId="0" animBg="1"/>
      <p:bldP spid="75674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AC0CFEA-AC37-4511-ABB4-68FCE2BACF91}" type="slidenum">
              <a:rPr lang="en-US" altLang="ko-KR" smtClean="0"/>
              <a:pPr/>
              <a:t>42</a:t>
            </a:fld>
            <a:endParaRPr lang="en-US" altLang="ko-KR" smtClean="0"/>
          </a:p>
        </p:txBody>
      </p:sp>
      <p:sp>
        <p:nvSpPr>
          <p:cNvPr id="75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4.4 Huffman Code</a:t>
            </a:r>
          </a:p>
        </p:txBody>
      </p:sp>
      <p:sp>
        <p:nvSpPr>
          <p:cNvPr id="75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Example</a:t>
            </a:r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323850" y="2565400"/>
            <a:ext cx="576263" cy="360363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i="0">
                <a:solidFill>
                  <a:schemeClr val="bg2"/>
                </a:solidFill>
              </a:rPr>
              <a:t>b:5</a:t>
            </a:r>
          </a:p>
        </p:txBody>
      </p:sp>
      <p:sp>
        <p:nvSpPr>
          <p:cNvPr id="44038" name="Rectangle 5"/>
          <p:cNvSpPr>
            <a:spLocks noChangeArrowheads="1"/>
          </p:cNvSpPr>
          <p:nvPr/>
        </p:nvSpPr>
        <p:spPr bwMode="auto">
          <a:xfrm>
            <a:off x="1044575" y="2565400"/>
            <a:ext cx="576263" cy="360363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i="0">
                <a:solidFill>
                  <a:schemeClr val="bg2"/>
                </a:solidFill>
              </a:rPr>
              <a:t>e:10</a:t>
            </a:r>
          </a:p>
        </p:txBody>
      </p:sp>
      <p:sp>
        <p:nvSpPr>
          <p:cNvPr id="44039" name="Rectangle 6"/>
          <p:cNvSpPr>
            <a:spLocks noChangeArrowheads="1"/>
          </p:cNvSpPr>
          <p:nvPr/>
        </p:nvSpPr>
        <p:spPr bwMode="auto">
          <a:xfrm>
            <a:off x="1763713" y="2565400"/>
            <a:ext cx="576262" cy="360363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i="0">
                <a:solidFill>
                  <a:schemeClr val="bg2"/>
                </a:solidFill>
              </a:rPr>
              <a:t>c:12</a:t>
            </a:r>
          </a:p>
        </p:txBody>
      </p:sp>
      <p:sp>
        <p:nvSpPr>
          <p:cNvPr id="44040" name="Rectangle 7"/>
          <p:cNvSpPr>
            <a:spLocks noChangeArrowheads="1"/>
          </p:cNvSpPr>
          <p:nvPr/>
        </p:nvSpPr>
        <p:spPr bwMode="auto">
          <a:xfrm>
            <a:off x="2484438" y="2565400"/>
            <a:ext cx="576262" cy="360363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i="0">
                <a:solidFill>
                  <a:schemeClr val="bg2"/>
                </a:solidFill>
              </a:rPr>
              <a:t>a:16</a:t>
            </a:r>
          </a:p>
        </p:txBody>
      </p:sp>
      <p:sp>
        <p:nvSpPr>
          <p:cNvPr id="44041" name="Rectangle 8"/>
          <p:cNvSpPr>
            <a:spLocks noChangeArrowheads="1"/>
          </p:cNvSpPr>
          <p:nvPr/>
        </p:nvSpPr>
        <p:spPr bwMode="auto">
          <a:xfrm>
            <a:off x="3205163" y="2565400"/>
            <a:ext cx="576262" cy="360363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i="0">
                <a:solidFill>
                  <a:schemeClr val="bg2"/>
                </a:solidFill>
              </a:rPr>
              <a:t>d:17</a:t>
            </a:r>
          </a:p>
        </p:txBody>
      </p:sp>
      <p:sp>
        <p:nvSpPr>
          <p:cNvPr id="44042" name="Rectangle 9"/>
          <p:cNvSpPr>
            <a:spLocks noChangeArrowheads="1"/>
          </p:cNvSpPr>
          <p:nvPr/>
        </p:nvSpPr>
        <p:spPr bwMode="auto">
          <a:xfrm>
            <a:off x="3924300" y="2565400"/>
            <a:ext cx="576263" cy="360363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i="0">
                <a:solidFill>
                  <a:schemeClr val="bg2"/>
                </a:solidFill>
              </a:rPr>
              <a:t>f:25</a:t>
            </a:r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5256213" y="2565400"/>
            <a:ext cx="3563937" cy="1152525"/>
            <a:chOff x="3515" y="1616"/>
            <a:chExt cx="2245" cy="726"/>
          </a:xfrm>
        </p:grpSpPr>
        <p:sp>
          <p:nvSpPr>
            <p:cNvPr id="44091" name="Rectangle 10"/>
            <p:cNvSpPr>
              <a:spLocks noChangeArrowheads="1"/>
            </p:cNvSpPr>
            <p:nvPr/>
          </p:nvSpPr>
          <p:spPr bwMode="auto">
            <a:xfrm>
              <a:off x="3696" y="2115"/>
              <a:ext cx="363" cy="227"/>
            </a:xfrm>
            <a:prstGeom prst="rect">
              <a:avLst/>
            </a:prstGeom>
            <a:solidFill>
              <a:srgbClr val="FFFF00"/>
            </a:solidFill>
            <a:ln w="127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i="0">
                  <a:solidFill>
                    <a:schemeClr val="bg2"/>
                  </a:solidFill>
                </a:rPr>
                <a:t>b:5</a:t>
              </a:r>
            </a:p>
          </p:txBody>
        </p:sp>
        <p:sp>
          <p:nvSpPr>
            <p:cNvPr id="44092" name="Rectangle 11"/>
            <p:cNvSpPr>
              <a:spLocks noChangeArrowheads="1"/>
            </p:cNvSpPr>
            <p:nvPr/>
          </p:nvSpPr>
          <p:spPr bwMode="auto">
            <a:xfrm>
              <a:off x="4331" y="2115"/>
              <a:ext cx="363" cy="227"/>
            </a:xfrm>
            <a:prstGeom prst="rect">
              <a:avLst/>
            </a:prstGeom>
            <a:solidFill>
              <a:srgbClr val="FFFF00"/>
            </a:solidFill>
            <a:ln w="127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i="0">
                  <a:solidFill>
                    <a:schemeClr val="bg2"/>
                  </a:solidFill>
                </a:rPr>
                <a:t>e:10</a:t>
              </a:r>
            </a:p>
          </p:txBody>
        </p:sp>
        <p:sp>
          <p:nvSpPr>
            <p:cNvPr id="44093" name="Rectangle 12"/>
            <p:cNvSpPr>
              <a:spLocks noChangeArrowheads="1"/>
            </p:cNvSpPr>
            <p:nvPr/>
          </p:nvSpPr>
          <p:spPr bwMode="auto">
            <a:xfrm>
              <a:off x="3515" y="1616"/>
              <a:ext cx="363" cy="227"/>
            </a:xfrm>
            <a:prstGeom prst="rect">
              <a:avLst/>
            </a:prstGeom>
            <a:solidFill>
              <a:srgbClr val="FFFF00"/>
            </a:solidFill>
            <a:ln w="127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i="0">
                  <a:solidFill>
                    <a:schemeClr val="bg2"/>
                  </a:solidFill>
                </a:rPr>
                <a:t>c:12</a:t>
              </a:r>
            </a:p>
          </p:txBody>
        </p:sp>
        <p:sp>
          <p:nvSpPr>
            <p:cNvPr id="44094" name="Rectangle 13"/>
            <p:cNvSpPr>
              <a:spLocks noChangeArrowheads="1"/>
            </p:cNvSpPr>
            <p:nvPr/>
          </p:nvSpPr>
          <p:spPr bwMode="auto">
            <a:xfrm>
              <a:off x="4490" y="1616"/>
              <a:ext cx="363" cy="227"/>
            </a:xfrm>
            <a:prstGeom prst="rect">
              <a:avLst/>
            </a:prstGeom>
            <a:solidFill>
              <a:srgbClr val="FFFF00"/>
            </a:solidFill>
            <a:ln w="127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i="0">
                  <a:solidFill>
                    <a:schemeClr val="bg2"/>
                  </a:solidFill>
                </a:rPr>
                <a:t>a:16</a:t>
              </a:r>
            </a:p>
          </p:txBody>
        </p:sp>
        <p:sp>
          <p:nvSpPr>
            <p:cNvPr id="44095" name="Rectangle 14"/>
            <p:cNvSpPr>
              <a:spLocks noChangeArrowheads="1"/>
            </p:cNvSpPr>
            <p:nvPr/>
          </p:nvSpPr>
          <p:spPr bwMode="auto">
            <a:xfrm>
              <a:off x="4944" y="1616"/>
              <a:ext cx="363" cy="227"/>
            </a:xfrm>
            <a:prstGeom prst="rect">
              <a:avLst/>
            </a:prstGeom>
            <a:solidFill>
              <a:srgbClr val="FFFF00"/>
            </a:solidFill>
            <a:ln w="127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i="0">
                  <a:solidFill>
                    <a:schemeClr val="bg2"/>
                  </a:solidFill>
                </a:rPr>
                <a:t>d:17</a:t>
              </a:r>
            </a:p>
          </p:txBody>
        </p:sp>
        <p:sp>
          <p:nvSpPr>
            <p:cNvPr id="44096" name="Rectangle 15"/>
            <p:cNvSpPr>
              <a:spLocks noChangeArrowheads="1"/>
            </p:cNvSpPr>
            <p:nvPr/>
          </p:nvSpPr>
          <p:spPr bwMode="auto">
            <a:xfrm>
              <a:off x="5397" y="1616"/>
              <a:ext cx="363" cy="227"/>
            </a:xfrm>
            <a:prstGeom prst="rect">
              <a:avLst/>
            </a:prstGeom>
            <a:solidFill>
              <a:srgbClr val="FFFF00"/>
            </a:solidFill>
            <a:ln w="127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i="0">
                  <a:solidFill>
                    <a:schemeClr val="bg2"/>
                  </a:solidFill>
                </a:rPr>
                <a:t>f:25</a:t>
              </a:r>
            </a:p>
          </p:txBody>
        </p:sp>
        <p:sp>
          <p:nvSpPr>
            <p:cNvPr id="44097" name="Oval 16"/>
            <p:cNvSpPr>
              <a:spLocks noChangeArrowheads="1"/>
            </p:cNvSpPr>
            <p:nvPr/>
          </p:nvSpPr>
          <p:spPr bwMode="auto">
            <a:xfrm>
              <a:off x="4059" y="1661"/>
              <a:ext cx="272" cy="272"/>
            </a:xfrm>
            <a:prstGeom prst="ellipse">
              <a:avLst/>
            </a:prstGeom>
            <a:solidFill>
              <a:schemeClr val="tx2"/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44098" name="Line 17"/>
            <p:cNvSpPr>
              <a:spLocks noChangeShapeType="1"/>
            </p:cNvSpPr>
            <p:nvPr/>
          </p:nvSpPr>
          <p:spPr bwMode="auto">
            <a:xfrm flipH="1">
              <a:off x="3923" y="1888"/>
              <a:ext cx="181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44099" name="Line 18"/>
            <p:cNvSpPr>
              <a:spLocks noChangeShapeType="1"/>
            </p:cNvSpPr>
            <p:nvPr/>
          </p:nvSpPr>
          <p:spPr bwMode="auto">
            <a:xfrm>
              <a:off x="4285" y="1888"/>
              <a:ext cx="227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44100" name="Text Box 19"/>
            <p:cNvSpPr txBox="1">
              <a:spLocks noChangeArrowheads="1"/>
            </p:cNvSpPr>
            <p:nvPr/>
          </p:nvSpPr>
          <p:spPr bwMode="auto">
            <a:xfrm>
              <a:off x="3832" y="1797"/>
              <a:ext cx="318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44101" name="Text Box 20"/>
            <p:cNvSpPr txBox="1">
              <a:spLocks noChangeArrowheads="1"/>
            </p:cNvSpPr>
            <p:nvPr/>
          </p:nvSpPr>
          <p:spPr bwMode="auto">
            <a:xfrm>
              <a:off x="4376" y="1797"/>
              <a:ext cx="318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44102" name="Text Box 21"/>
            <p:cNvSpPr txBox="1">
              <a:spLocks noChangeArrowheads="1"/>
            </p:cNvSpPr>
            <p:nvPr/>
          </p:nvSpPr>
          <p:spPr bwMode="auto">
            <a:xfrm>
              <a:off x="4092" y="1674"/>
              <a:ext cx="260" cy="23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2"/>
                  </a:solidFill>
                </a:rPr>
                <a:t>15</a:t>
              </a:r>
            </a:p>
          </p:txBody>
        </p:sp>
      </p:grpSp>
      <p:grpSp>
        <p:nvGrpSpPr>
          <p:cNvPr id="3" name="Group 65"/>
          <p:cNvGrpSpPr>
            <a:grpSpLocks/>
          </p:cNvGrpSpPr>
          <p:nvPr/>
        </p:nvGrpSpPr>
        <p:grpSpPr bwMode="auto">
          <a:xfrm>
            <a:off x="322263" y="4533900"/>
            <a:ext cx="3908425" cy="1847850"/>
            <a:chOff x="203" y="2856"/>
            <a:chExt cx="2462" cy="1164"/>
          </a:xfrm>
        </p:grpSpPr>
        <p:sp>
          <p:nvSpPr>
            <p:cNvPr id="44073" name="Rectangle 22"/>
            <p:cNvSpPr>
              <a:spLocks noChangeArrowheads="1"/>
            </p:cNvSpPr>
            <p:nvPr/>
          </p:nvSpPr>
          <p:spPr bwMode="auto">
            <a:xfrm>
              <a:off x="1667" y="3793"/>
              <a:ext cx="363" cy="227"/>
            </a:xfrm>
            <a:prstGeom prst="rect">
              <a:avLst/>
            </a:prstGeom>
            <a:solidFill>
              <a:srgbClr val="FFFF00"/>
            </a:solidFill>
            <a:ln w="127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i="0">
                  <a:solidFill>
                    <a:schemeClr val="bg2"/>
                  </a:solidFill>
                </a:rPr>
                <a:t>b:5</a:t>
              </a:r>
            </a:p>
          </p:txBody>
        </p:sp>
        <p:sp>
          <p:nvSpPr>
            <p:cNvPr id="44074" name="Rectangle 23"/>
            <p:cNvSpPr>
              <a:spLocks noChangeArrowheads="1"/>
            </p:cNvSpPr>
            <p:nvPr/>
          </p:nvSpPr>
          <p:spPr bwMode="auto">
            <a:xfrm>
              <a:off x="2302" y="3793"/>
              <a:ext cx="363" cy="227"/>
            </a:xfrm>
            <a:prstGeom prst="rect">
              <a:avLst/>
            </a:prstGeom>
            <a:solidFill>
              <a:srgbClr val="FFFF00"/>
            </a:solidFill>
            <a:ln w="127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i="0">
                  <a:solidFill>
                    <a:schemeClr val="bg2"/>
                  </a:solidFill>
                </a:rPr>
                <a:t>e:10</a:t>
              </a:r>
            </a:p>
          </p:txBody>
        </p:sp>
        <p:sp>
          <p:nvSpPr>
            <p:cNvPr id="44075" name="Rectangle 24"/>
            <p:cNvSpPr>
              <a:spLocks noChangeArrowheads="1"/>
            </p:cNvSpPr>
            <p:nvPr/>
          </p:nvSpPr>
          <p:spPr bwMode="auto">
            <a:xfrm>
              <a:off x="1293" y="3355"/>
              <a:ext cx="363" cy="227"/>
            </a:xfrm>
            <a:prstGeom prst="rect">
              <a:avLst/>
            </a:prstGeom>
            <a:solidFill>
              <a:srgbClr val="FFFF00"/>
            </a:solidFill>
            <a:ln w="127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i="0">
                  <a:solidFill>
                    <a:schemeClr val="bg2"/>
                  </a:solidFill>
                </a:rPr>
                <a:t>c:12</a:t>
              </a:r>
            </a:p>
          </p:txBody>
        </p:sp>
        <p:sp>
          <p:nvSpPr>
            <p:cNvPr id="44076" name="Rectangle 25"/>
            <p:cNvSpPr>
              <a:spLocks noChangeArrowheads="1"/>
            </p:cNvSpPr>
            <p:nvPr/>
          </p:nvSpPr>
          <p:spPr bwMode="auto">
            <a:xfrm>
              <a:off x="203" y="2856"/>
              <a:ext cx="363" cy="227"/>
            </a:xfrm>
            <a:prstGeom prst="rect">
              <a:avLst/>
            </a:prstGeom>
            <a:solidFill>
              <a:srgbClr val="FFFF00"/>
            </a:solidFill>
            <a:ln w="127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i="0">
                  <a:solidFill>
                    <a:schemeClr val="bg2"/>
                  </a:solidFill>
                </a:rPr>
                <a:t>a:16</a:t>
              </a:r>
            </a:p>
          </p:txBody>
        </p:sp>
        <p:sp>
          <p:nvSpPr>
            <p:cNvPr id="44077" name="Rectangle 26"/>
            <p:cNvSpPr>
              <a:spLocks noChangeArrowheads="1"/>
            </p:cNvSpPr>
            <p:nvPr/>
          </p:nvSpPr>
          <p:spPr bwMode="auto">
            <a:xfrm>
              <a:off x="657" y="2856"/>
              <a:ext cx="363" cy="227"/>
            </a:xfrm>
            <a:prstGeom prst="rect">
              <a:avLst/>
            </a:prstGeom>
            <a:solidFill>
              <a:srgbClr val="FFFF00"/>
            </a:solidFill>
            <a:ln w="127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i="0">
                  <a:solidFill>
                    <a:schemeClr val="bg2"/>
                  </a:solidFill>
                </a:rPr>
                <a:t>d:17</a:t>
              </a:r>
            </a:p>
          </p:txBody>
        </p:sp>
        <p:sp>
          <p:nvSpPr>
            <p:cNvPr id="44078" name="Rectangle 27"/>
            <p:cNvSpPr>
              <a:spLocks noChangeArrowheads="1"/>
            </p:cNvSpPr>
            <p:nvPr/>
          </p:nvSpPr>
          <p:spPr bwMode="auto">
            <a:xfrm>
              <a:off x="1110" y="2856"/>
              <a:ext cx="363" cy="227"/>
            </a:xfrm>
            <a:prstGeom prst="rect">
              <a:avLst/>
            </a:prstGeom>
            <a:solidFill>
              <a:srgbClr val="FFFF00"/>
            </a:solidFill>
            <a:ln w="127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i="0">
                  <a:solidFill>
                    <a:schemeClr val="bg2"/>
                  </a:solidFill>
                </a:rPr>
                <a:t>f:25</a:t>
              </a:r>
            </a:p>
          </p:txBody>
        </p:sp>
        <p:sp>
          <p:nvSpPr>
            <p:cNvPr id="44079" name="Oval 28"/>
            <p:cNvSpPr>
              <a:spLocks noChangeArrowheads="1"/>
            </p:cNvSpPr>
            <p:nvPr/>
          </p:nvSpPr>
          <p:spPr bwMode="auto">
            <a:xfrm>
              <a:off x="2030" y="3339"/>
              <a:ext cx="272" cy="272"/>
            </a:xfrm>
            <a:prstGeom prst="ellipse">
              <a:avLst/>
            </a:prstGeom>
            <a:solidFill>
              <a:schemeClr val="tx2"/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44080" name="Line 29"/>
            <p:cNvSpPr>
              <a:spLocks noChangeShapeType="1"/>
            </p:cNvSpPr>
            <p:nvPr/>
          </p:nvSpPr>
          <p:spPr bwMode="auto">
            <a:xfrm flipH="1">
              <a:off x="1894" y="3566"/>
              <a:ext cx="181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44081" name="Line 30"/>
            <p:cNvSpPr>
              <a:spLocks noChangeShapeType="1"/>
            </p:cNvSpPr>
            <p:nvPr/>
          </p:nvSpPr>
          <p:spPr bwMode="auto">
            <a:xfrm>
              <a:off x="2256" y="3566"/>
              <a:ext cx="227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44082" name="Text Box 31"/>
            <p:cNvSpPr txBox="1">
              <a:spLocks noChangeArrowheads="1"/>
            </p:cNvSpPr>
            <p:nvPr/>
          </p:nvSpPr>
          <p:spPr bwMode="auto">
            <a:xfrm>
              <a:off x="1803" y="3475"/>
              <a:ext cx="318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44083" name="Text Box 32"/>
            <p:cNvSpPr txBox="1">
              <a:spLocks noChangeArrowheads="1"/>
            </p:cNvSpPr>
            <p:nvPr/>
          </p:nvSpPr>
          <p:spPr bwMode="auto">
            <a:xfrm>
              <a:off x="2347" y="3475"/>
              <a:ext cx="318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44084" name="Text Box 33"/>
            <p:cNvSpPr txBox="1">
              <a:spLocks noChangeArrowheads="1"/>
            </p:cNvSpPr>
            <p:nvPr/>
          </p:nvSpPr>
          <p:spPr bwMode="auto">
            <a:xfrm>
              <a:off x="2063" y="3352"/>
              <a:ext cx="260" cy="23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2"/>
                  </a:solidFill>
                </a:rPr>
                <a:t>15</a:t>
              </a:r>
            </a:p>
          </p:txBody>
        </p:sp>
        <p:sp>
          <p:nvSpPr>
            <p:cNvPr id="44085" name="Oval 34"/>
            <p:cNvSpPr>
              <a:spLocks noChangeArrowheads="1"/>
            </p:cNvSpPr>
            <p:nvPr/>
          </p:nvSpPr>
          <p:spPr bwMode="auto">
            <a:xfrm>
              <a:off x="1656" y="2901"/>
              <a:ext cx="272" cy="272"/>
            </a:xfrm>
            <a:prstGeom prst="ellipse">
              <a:avLst/>
            </a:prstGeom>
            <a:solidFill>
              <a:schemeClr val="tx2"/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44086" name="Line 35"/>
            <p:cNvSpPr>
              <a:spLocks noChangeShapeType="1"/>
            </p:cNvSpPr>
            <p:nvPr/>
          </p:nvSpPr>
          <p:spPr bwMode="auto">
            <a:xfrm flipH="1">
              <a:off x="1520" y="3128"/>
              <a:ext cx="181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44087" name="Line 36"/>
            <p:cNvSpPr>
              <a:spLocks noChangeShapeType="1"/>
            </p:cNvSpPr>
            <p:nvPr/>
          </p:nvSpPr>
          <p:spPr bwMode="auto">
            <a:xfrm>
              <a:off x="1882" y="3128"/>
              <a:ext cx="227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44088" name="Text Box 37"/>
            <p:cNvSpPr txBox="1">
              <a:spLocks noChangeArrowheads="1"/>
            </p:cNvSpPr>
            <p:nvPr/>
          </p:nvSpPr>
          <p:spPr bwMode="auto">
            <a:xfrm>
              <a:off x="1429" y="3037"/>
              <a:ext cx="318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44089" name="Text Box 38"/>
            <p:cNvSpPr txBox="1">
              <a:spLocks noChangeArrowheads="1"/>
            </p:cNvSpPr>
            <p:nvPr/>
          </p:nvSpPr>
          <p:spPr bwMode="auto">
            <a:xfrm>
              <a:off x="1973" y="3037"/>
              <a:ext cx="318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44090" name="Text Box 39"/>
            <p:cNvSpPr txBox="1">
              <a:spLocks noChangeArrowheads="1"/>
            </p:cNvSpPr>
            <p:nvPr/>
          </p:nvSpPr>
          <p:spPr bwMode="auto">
            <a:xfrm>
              <a:off x="1689" y="2914"/>
              <a:ext cx="260" cy="23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2"/>
                  </a:solidFill>
                </a:rPr>
                <a:t>27</a:t>
              </a:r>
            </a:p>
          </p:txBody>
        </p:sp>
      </p:grpSp>
      <p:grpSp>
        <p:nvGrpSpPr>
          <p:cNvPr id="4" name="Group 66"/>
          <p:cNvGrpSpPr>
            <a:grpSpLocks/>
          </p:cNvGrpSpPr>
          <p:nvPr/>
        </p:nvGrpSpPr>
        <p:grpSpPr bwMode="auto">
          <a:xfrm>
            <a:off x="5076825" y="4605338"/>
            <a:ext cx="3930650" cy="1847850"/>
            <a:chOff x="3198" y="2901"/>
            <a:chExt cx="2476" cy="1164"/>
          </a:xfrm>
        </p:grpSpPr>
        <p:sp>
          <p:nvSpPr>
            <p:cNvPr id="44049" name="Rectangle 40"/>
            <p:cNvSpPr>
              <a:spLocks noChangeArrowheads="1"/>
            </p:cNvSpPr>
            <p:nvPr/>
          </p:nvSpPr>
          <p:spPr bwMode="auto">
            <a:xfrm>
              <a:off x="3980" y="3838"/>
              <a:ext cx="363" cy="227"/>
            </a:xfrm>
            <a:prstGeom prst="rect">
              <a:avLst/>
            </a:prstGeom>
            <a:solidFill>
              <a:srgbClr val="FFFF00"/>
            </a:solidFill>
            <a:ln w="127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i="0">
                  <a:solidFill>
                    <a:schemeClr val="bg2"/>
                  </a:solidFill>
                </a:rPr>
                <a:t>b:5</a:t>
              </a:r>
            </a:p>
          </p:txBody>
        </p:sp>
        <p:sp>
          <p:nvSpPr>
            <p:cNvPr id="44050" name="Rectangle 41"/>
            <p:cNvSpPr>
              <a:spLocks noChangeArrowheads="1"/>
            </p:cNvSpPr>
            <p:nvPr/>
          </p:nvSpPr>
          <p:spPr bwMode="auto">
            <a:xfrm>
              <a:off x="4615" y="3838"/>
              <a:ext cx="363" cy="227"/>
            </a:xfrm>
            <a:prstGeom prst="rect">
              <a:avLst/>
            </a:prstGeom>
            <a:solidFill>
              <a:srgbClr val="FFFF00"/>
            </a:solidFill>
            <a:ln w="127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i="0">
                  <a:solidFill>
                    <a:schemeClr val="bg2"/>
                  </a:solidFill>
                </a:rPr>
                <a:t>e:10</a:t>
              </a:r>
            </a:p>
          </p:txBody>
        </p:sp>
        <p:sp>
          <p:nvSpPr>
            <p:cNvPr id="44051" name="Rectangle 42"/>
            <p:cNvSpPr>
              <a:spLocks noChangeArrowheads="1"/>
            </p:cNvSpPr>
            <p:nvPr/>
          </p:nvSpPr>
          <p:spPr bwMode="auto">
            <a:xfrm>
              <a:off x="3606" y="3400"/>
              <a:ext cx="363" cy="227"/>
            </a:xfrm>
            <a:prstGeom prst="rect">
              <a:avLst/>
            </a:prstGeom>
            <a:solidFill>
              <a:srgbClr val="FFFF00"/>
            </a:solidFill>
            <a:ln w="127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i="0">
                  <a:solidFill>
                    <a:schemeClr val="bg2"/>
                  </a:solidFill>
                </a:rPr>
                <a:t>c:12</a:t>
              </a:r>
            </a:p>
          </p:txBody>
        </p:sp>
        <p:sp>
          <p:nvSpPr>
            <p:cNvPr id="44052" name="Rectangle 43"/>
            <p:cNvSpPr>
              <a:spLocks noChangeArrowheads="1"/>
            </p:cNvSpPr>
            <p:nvPr/>
          </p:nvSpPr>
          <p:spPr bwMode="auto">
            <a:xfrm>
              <a:off x="4682" y="3352"/>
              <a:ext cx="363" cy="227"/>
            </a:xfrm>
            <a:prstGeom prst="rect">
              <a:avLst/>
            </a:prstGeom>
            <a:solidFill>
              <a:srgbClr val="FFFF00"/>
            </a:solidFill>
            <a:ln w="127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i="0">
                  <a:solidFill>
                    <a:schemeClr val="bg2"/>
                  </a:solidFill>
                </a:rPr>
                <a:t>a:16</a:t>
              </a:r>
            </a:p>
          </p:txBody>
        </p:sp>
        <p:sp>
          <p:nvSpPr>
            <p:cNvPr id="44053" name="Rectangle 44"/>
            <p:cNvSpPr>
              <a:spLocks noChangeArrowheads="1"/>
            </p:cNvSpPr>
            <p:nvPr/>
          </p:nvSpPr>
          <p:spPr bwMode="auto">
            <a:xfrm>
              <a:off x="5311" y="3346"/>
              <a:ext cx="363" cy="227"/>
            </a:xfrm>
            <a:prstGeom prst="rect">
              <a:avLst/>
            </a:prstGeom>
            <a:solidFill>
              <a:srgbClr val="FFFF00"/>
            </a:solidFill>
            <a:ln w="127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i="0">
                  <a:solidFill>
                    <a:schemeClr val="bg2"/>
                  </a:solidFill>
                </a:rPr>
                <a:t>d:17</a:t>
              </a:r>
            </a:p>
          </p:txBody>
        </p:sp>
        <p:sp>
          <p:nvSpPr>
            <p:cNvPr id="44054" name="Rectangle 45"/>
            <p:cNvSpPr>
              <a:spLocks noChangeArrowheads="1"/>
            </p:cNvSpPr>
            <p:nvPr/>
          </p:nvSpPr>
          <p:spPr bwMode="auto">
            <a:xfrm>
              <a:off x="3198" y="2901"/>
              <a:ext cx="363" cy="227"/>
            </a:xfrm>
            <a:prstGeom prst="rect">
              <a:avLst/>
            </a:prstGeom>
            <a:solidFill>
              <a:srgbClr val="FFFF00"/>
            </a:solidFill>
            <a:ln w="127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i="0">
                  <a:solidFill>
                    <a:schemeClr val="bg2"/>
                  </a:solidFill>
                </a:rPr>
                <a:t>f:25</a:t>
              </a:r>
            </a:p>
          </p:txBody>
        </p:sp>
        <p:sp>
          <p:nvSpPr>
            <p:cNvPr id="44055" name="Oval 46"/>
            <p:cNvSpPr>
              <a:spLocks noChangeArrowheads="1"/>
            </p:cNvSpPr>
            <p:nvPr/>
          </p:nvSpPr>
          <p:spPr bwMode="auto">
            <a:xfrm>
              <a:off x="4343" y="3384"/>
              <a:ext cx="272" cy="272"/>
            </a:xfrm>
            <a:prstGeom prst="ellipse">
              <a:avLst/>
            </a:prstGeom>
            <a:solidFill>
              <a:schemeClr val="tx2"/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44056" name="Line 47"/>
            <p:cNvSpPr>
              <a:spLocks noChangeShapeType="1"/>
            </p:cNvSpPr>
            <p:nvPr/>
          </p:nvSpPr>
          <p:spPr bwMode="auto">
            <a:xfrm flipH="1">
              <a:off x="4207" y="3611"/>
              <a:ext cx="181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44057" name="Line 48"/>
            <p:cNvSpPr>
              <a:spLocks noChangeShapeType="1"/>
            </p:cNvSpPr>
            <p:nvPr/>
          </p:nvSpPr>
          <p:spPr bwMode="auto">
            <a:xfrm>
              <a:off x="4569" y="3611"/>
              <a:ext cx="227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44058" name="Text Box 49"/>
            <p:cNvSpPr txBox="1">
              <a:spLocks noChangeArrowheads="1"/>
            </p:cNvSpPr>
            <p:nvPr/>
          </p:nvSpPr>
          <p:spPr bwMode="auto">
            <a:xfrm>
              <a:off x="4116" y="3520"/>
              <a:ext cx="318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44059" name="Text Box 50"/>
            <p:cNvSpPr txBox="1">
              <a:spLocks noChangeArrowheads="1"/>
            </p:cNvSpPr>
            <p:nvPr/>
          </p:nvSpPr>
          <p:spPr bwMode="auto">
            <a:xfrm>
              <a:off x="4660" y="3520"/>
              <a:ext cx="318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44060" name="Text Box 51"/>
            <p:cNvSpPr txBox="1">
              <a:spLocks noChangeArrowheads="1"/>
            </p:cNvSpPr>
            <p:nvPr/>
          </p:nvSpPr>
          <p:spPr bwMode="auto">
            <a:xfrm>
              <a:off x="4376" y="3397"/>
              <a:ext cx="260" cy="23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2"/>
                  </a:solidFill>
                </a:rPr>
                <a:t>15</a:t>
              </a:r>
            </a:p>
          </p:txBody>
        </p:sp>
        <p:sp>
          <p:nvSpPr>
            <p:cNvPr id="44061" name="Oval 52"/>
            <p:cNvSpPr>
              <a:spLocks noChangeArrowheads="1"/>
            </p:cNvSpPr>
            <p:nvPr/>
          </p:nvSpPr>
          <p:spPr bwMode="auto">
            <a:xfrm>
              <a:off x="3969" y="2946"/>
              <a:ext cx="272" cy="272"/>
            </a:xfrm>
            <a:prstGeom prst="ellipse">
              <a:avLst/>
            </a:prstGeom>
            <a:solidFill>
              <a:schemeClr val="tx2"/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44062" name="Line 53"/>
            <p:cNvSpPr>
              <a:spLocks noChangeShapeType="1"/>
            </p:cNvSpPr>
            <p:nvPr/>
          </p:nvSpPr>
          <p:spPr bwMode="auto">
            <a:xfrm flipH="1">
              <a:off x="3833" y="3173"/>
              <a:ext cx="181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44063" name="Line 54"/>
            <p:cNvSpPr>
              <a:spLocks noChangeShapeType="1"/>
            </p:cNvSpPr>
            <p:nvPr/>
          </p:nvSpPr>
          <p:spPr bwMode="auto">
            <a:xfrm>
              <a:off x="4195" y="3173"/>
              <a:ext cx="227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44064" name="Text Box 55"/>
            <p:cNvSpPr txBox="1">
              <a:spLocks noChangeArrowheads="1"/>
            </p:cNvSpPr>
            <p:nvPr/>
          </p:nvSpPr>
          <p:spPr bwMode="auto">
            <a:xfrm>
              <a:off x="3742" y="3082"/>
              <a:ext cx="318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44065" name="Text Box 56"/>
            <p:cNvSpPr txBox="1">
              <a:spLocks noChangeArrowheads="1"/>
            </p:cNvSpPr>
            <p:nvPr/>
          </p:nvSpPr>
          <p:spPr bwMode="auto">
            <a:xfrm>
              <a:off x="4286" y="3082"/>
              <a:ext cx="318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44066" name="Text Box 57"/>
            <p:cNvSpPr txBox="1">
              <a:spLocks noChangeArrowheads="1"/>
            </p:cNvSpPr>
            <p:nvPr/>
          </p:nvSpPr>
          <p:spPr bwMode="auto">
            <a:xfrm>
              <a:off x="4002" y="2959"/>
              <a:ext cx="260" cy="23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2"/>
                  </a:solidFill>
                </a:rPr>
                <a:t>27</a:t>
              </a:r>
            </a:p>
          </p:txBody>
        </p:sp>
        <p:sp>
          <p:nvSpPr>
            <p:cNvPr id="44067" name="Oval 58"/>
            <p:cNvSpPr>
              <a:spLocks noChangeArrowheads="1"/>
            </p:cNvSpPr>
            <p:nvPr/>
          </p:nvSpPr>
          <p:spPr bwMode="auto">
            <a:xfrm>
              <a:off x="5012" y="2901"/>
              <a:ext cx="272" cy="272"/>
            </a:xfrm>
            <a:prstGeom prst="ellipse">
              <a:avLst/>
            </a:prstGeom>
            <a:solidFill>
              <a:schemeClr val="tx2"/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44068" name="Line 59"/>
            <p:cNvSpPr>
              <a:spLocks noChangeShapeType="1"/>
            </p:cNvSpPr>
            <p:nvPr/>
          </p:nvSpPr>
          <p:spPr bwMode="auto">
            <a:xfrm flipH="1">
              <a:off x="4876" y="3128"/>
              <a:ext cx="181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44069" name="Line 60"/>
            <p:cNvSpPr>
              <a:spLocks noChangeShapeType="1"/>
            </p:cNvSpPr>
            <p:nvPr/>
          </p:nvSpPr>
          <p:spPr bwMode="auto">
            <a:xfrm>
              <a:off x="5238" y="3128"/>
              <a:ext cx="227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44070" name="Text Box 61"/>
            <p:cNvSpPr txBox="1">
              <a:spLocks noChangeArrowheads="1"/>
            </p:cNvSpPr>
            <p:nvPr/>
          </p:nvSpPr>
          <p:spPr bwMode="auto">
            <a:xfrm>
              <a:off x="4785" y="3037"/>
              <a:ext cx="318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44071" name="Text Box 62"/>
            <p:cNvSpPr txBox="1">
              <a:spLocks noChangeArrowheads="1"/>
            </p:cNvSpPr>
            <p:nvPr/>
          </p:nvSpPr>
          <p:spPr bwMode="auto">
            <a:xfrm>
              <a:off x="5329" y="3037"/>
              <a:ext cx="318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44072" name="Text Box 63"/>
            <p:cNvSpPr txBox="1">
              <a:spLocks noChangeArrowheads="1"/>
            </p:cNvSpPr>
            <p:nvPr/>
          </p:nvSpPr>
          <p:spPr bwMode="auto">
            <a:xfrm>
              <a:off x="5045" y="2914"/>
              <a:ext cx="260" cy="23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2"/>
                  </a:solidFill>
                </a:rPr>
                <a:t>33</a:t>
              </a:r>
            </a:p>
          </p:txBody>
        </p:sp>
      </p:grpSp>
      <p:sp>
        <p:nvSpPr>
          <p:cNvPr id="757827" name="Line 67"/>
          <p:cNvSpPr>
            <a:spLocks noChangeShapeType="1"/>
          </p:cNvSpPr>
          <p:nvPr/>
        </p:nvSpPr>
        <p:spPr bwMode="auto">
          <a:xfrm>
            <a:off x="4427538" y="3068638"/>
            <a:ext cx="649287" cy="0"/>
          </a:xfrm>
          <a:prstGeom prst="line">
            <a:avLst/>
          </a:prstGeom>
          <a:noFill/>
          <a:ln w="635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757828" name="Line 68"/>
          <p:cNvSpPr>
            <a:spLocks noChangeShapeType="1"/>
          </p:cNvSpPr>
          <p:nvPr/>
        </p:nvSpPr>
        <p:spPr bwMode="auto">
          <a:xfrm flipH="1">
            <a:off x="3779838" y="3716338"/>
            <a:ext cx="1368425" cy="504825"/>
          </a:xfrm>
          <a:prstGeom prst="line">
            <a:avLst/>
          </a:prstGeom>
          <a:noFill/>
          <a:ln w="635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757829" name="Line 69"/>
          <p:cNvSpPr>
            <a:spLocks noChangeShapeType="1"/>
          </p:cNvSpPr>
          <p:nvPr/>
        </p:nvSpPr>
        <p:spPr bwMode="auto">
          <a:xfrm>
            <a:off x="4356100" y="5445125"/>
            <a:ext cx="720725" cy="0"/>
          </a:xfrm>
          <a:prstGeom prst="line">
            <a:avLst/>
          </a:prstGeom>
          <a:noFill/>
          <a:ln w="635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5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5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27" grpId="0" animBg="1"/>
      <p:bldP spid="757828" grpId="0" animBg="1"/>
      <p:bldP spid="75782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47087F2-3CC9-4CD2-9A05-0162AB485B8D}" type="slidenum">
              <a:rPr lang="en-US" altLang="ko-KR" smtClean="0"/>
              <a:pPr/>
              <a:t>43</a:t>
            </a:fld>
            <a:endParaRPr lang="en-US" altLang="ko-KR" smtClean="0"/>
          </a:p>
        </p:txBody>
      </p:sp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4.4 Huffman Code</a:t>
            </a:r>
          </a:p>
        </p:txBody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Example (cont’d)</a:t>
            </a:r>
          </a:p>
        </p:txBody>
      </p:sp>
      <p:grpSp>
        <p:nvGrpSpPr>
          <p:cNvPr id="45061" name="Group 70"/>
          <p:cNvGrpSpPr>
            <a:grpSpLocks/>
          </p:cNvGrpSpPr>
          <p:nvPr/>
        </p:nvGrpSpPr>
        <p:grpSpPr bwMode="auto">
          <a:xfrm>
            <a:off x="468313" y="2997200"/>
            <a:ext cx="3816350" cy="2108200"/>
            <a:chOff x="22" y="1966"/>
            <a:chExt cx="2870" cy="1549"/>
          </a:xfrm>
        </p:grpSpPr>
        <p:sp>
          <p:nvSpPr>
            <p:cNvPr id="45095" name="Text Box 15"/>
            <p:cNvSpPr txBox="1">
              <a:spLocks noChangeArrowheads="1"/>
            </p:cNvSpPr>
            <p:nvPr/>
          </p:nvSpPr>
          <p:spPr bwMode="auto">
            <a:xfrm>
              <a:off x="2290" y="2847"/>
              <a:ext cx="311" cy="26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2"/>
                  </a:solidFill>
                </a:rPr>
                <a:t>15</a:t>
              </a:r>
            </a:p>
          </p:txBody>
        </p:sp>
        <p:sp>
          <p:nvSpPr>
            <p:cNvPr id="45096" name="Text Box 20"/>
            <p:cNvSpPr txBox="1">
              <a:spLocks noChangeArrowheads="1"/>
            </p:cNvSpPr>
            <p:nvPr/>
          </p:nvSpPr>
          <p:spPr bwMode="auto">
            <a:xfrm>
              <a:off x="2200" y="2532"/>
              <a:ext cx="318" cy="33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solidFill>
                    <a:schemeClr val="bg2"/>
                  </a:solidFill>
                </a:rPr>
                <a:t>1</a:t>
              </a:r>
            </a:p>
          </p:txBody>
        </p:sp>
        <p:grpSp>
          <p:nvGrpSpPr>
            <p:cNvPr id="45097" name="Group 68"/>
            <p:cNvGrpSpPr>
              <a:grpSpLocks/>
            </p:cNvGrpSpPr>
            <p:nvPr/>
          </p:nvGrpSpPr>
          <p:grpSpPr bwMode="auto">
            <a:xfrm>
              <a:off x="22" y="1966"/>
              <a:ext cx="2870" cy="1549"/>
              <a:chOff x="22" y="1966"/>
              <a:chExt cx="2870" cy="1549"/>
            </a:xfrm>
          </p:grpSpPr>
          <p:sp>
            <p:nvSpPr>
              <p:cNvPr id="45098" name="Rectangle 4"/>
              <p:cNvSpPr>
                <a:spLocks noChangeArrowheads="1"/>
              </p:cNvSpPr>
              <p:nvPr/>
            </p:nvSpPr>
            <p:spPr bwMode="auto">
              <a:xfrm>
                <a:off x="1893" y="3288"/>
                <a:ext cx="363" cy="227"/>
              </a:xfrm>
              <a:prstGeom prst="rect">
                <a:avLst/>
              </a:prstGeom>
              <a:solidFill>
                <a:srgbClr val="FFFF00"/>
              </a:solidFill>
              <a:ln w="12700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i="0">
                    <a:solidFill>
                      <a:schemeClr val="bg2"/>
                    </a:solidFill>
                  </a:rPr>
                  <a:t>b:5</a:t>
                </a:r>
              </a:p>
            </p:txBody>
          </p:sp>
          <p:sp>
            <p:nvSpPr>
              <p:cNvPr id="45099" name="Rectangle 5"/>
              <p:cNvSpPr>
                <a:spLocks noChangeArrowheads="1"/>
              </p:cNvSpPr>
              <p:nvPr/>
            </p:nvSpPr>
            <p:spPr bwMode="auto">
              <a:xfrm>
                <a:off x="2529" y="3288"/>
                <a:ext cx="363" cy="227"/>
              </a:xfrm>
              <a:prstGeom prst="rect">
                <a:avLst/>
              </a:prstGeom>
              <a:solidFill>
                <a:srgbClr val="FFFF00"/>
              </a:solidFill>
              <a:ln w="12700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i="0">
                    <a:solidFill>
                      <a:schemeClr val="bg2"/>
                    </a:solidFill>
                  </a:rPr>
                  <a:t>e:10</a:t>
                </a:r>
              </a:p>
            </p:txBody>
          </p:sp>
          <p:sp>
            <p:nvSpPr>
              <p:cNvPr id="45100" name="Rectangle 6"/>
              <p:cNvSpPr>
                <a:spLocks noChangeArrowheads="1"/>
              </p:cNvSpPr>
              <p:nvPr/>
            </p:nvSpPr>
            <p:spPr bwMode="auto">
              <a:xfrm>
                <a:off x="1519" y="2850"/>
                <a:ext cx="363" cy="227"/>
              </a:xfrm>
              <a:prstGeom prst="rect">
                <a:avLst/>
              </a:prstGeom>
              <a:solidFill>
                <a:srgbClr val="FFFF00"/>
              </a:solidFill>
              <a:ln w="12700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i="0">
                    <a:solidFill>
                      <a:schemeClr val="bg2"/>
                    </a:solidFill>
                  </a:rPr>
                  <a:t>c:12</a:t>
                </a:r>
              </a:p>
            </p:txBody>
          </p:sp>
          <p:sp>
            <p:nvSpPr>
              <p:cNvPr id="45101" name="Rectangle 7"/>
              <p:cNvSpPr>
                <a:spLocks noChangeArrowheads="1"/>
              </p:cNvSpPr>
              <p:nvPr/>
            </p:nvSpPr>
            <p:spPr bwMode="auto">
              <a:xfrm>
                <a:off x="22" y="2417"/>
                <a:ext cx="363" cy="227"/>
              </a:xfrm>
              <a:prstGeom prst="rect">
                <a:avLst/>
              </a:prstGeom>
              <a:solidFill>
                <a:srgbClr val="FFFF00"/>
              </a:solidFill>
              <a:ln w="12700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i="0">
                    <a:solidFill>
                      <a:schemeClr val="bg2"/>
                    </a:solidFill>
                  </a:rPr>
                  <a:t>a:16</a:t>
                </a:r>
              </a:p>
            </p:txBody>
          </p:sp>
          <p:sp>
            <p:nvSpPr>
              <p:cNvPr id="45102" name="Rectangle 8"/>
              <p:cNvSpPr>
                <a:spLocks noChangeArrowheads="1"/>
              </p:cNvSpPr>
              <p:nvPr/>
            </p:nvSpPr>
            <p:spPr bwMode="auto">
              <a:xfrm>
                <a:off x="651" y="2411"/>
                <a:ext cx="363" cy="227"/>
              </a:xfrm>
              <a:prstGeom prst="rect">
                <a:avLst/>
              </a:prstGeom>
              <a:solidFill>
                <a:srgbClr val="FFFF00"/>
              </a:solidFill>
              <a:ln w="12700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i="0">
                    <a:solidFill>
                      <a:schemeClr val="bg2"/>
                    </a:solidFill>
                  </a:rPr>
                  <a:t>d:17</a:t>
                </a:r>
              </a:p>
            </p:txBody>
          </p:sp>
          <p:sp>
            <p:nvSpPr>
              <p:cNvPr id="45103" name="Rectangle 9"/>
              <p:cNvSpPr>
                <a:spLocks noChangeArrowheads="1"/>
              </p:cNvSpPr>
              <p:nvPr/>
            </p:nvSpPr>
            <p:spPr bwMode="auto">
              <a:xfrm>
                <a:off x="1111" y="2433"/>
                <a:ext cx="363" cy="227"/>
              </a:xfrm>
              <a:prstGeom prst="rect">
                <a:avLst/>
              </a:prstGeom>
              <a:solidFill>
                <a:srgbClr val="FFFF00"/>
              </a:solidFill>
              <a:ln w="12700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i="0">
                    <a:solidFill>
                      <a:schemeClr val="bg2"/>
                    </a:solidFill>
                  </a:rPr>
                  <a:t>f:25</a:t>
                </a:r>
              </a:p>
            </p:txBody>
          </p:sp>
          <p:sp>
            <p:nvSpPr>
              <p:cNvPr id="45104" name="Oval 10"/>
              <p:cNvSpPr>
                <a:spLocks noChangeArrowheads="1"/>
              </p:cNvSpPr>
              <p:nvPr/>
            </p:nvSpPr>
            <p:spPr bwMode="auto">
              <a:xfrm>
                <a:off x="2257" y="2834"/>
                <a:ext cx="272" cy="272"/>
              </a:xfrm>
              <a:prstGeom prst="ellipse">
                <a:avLst/>
              </a:prstGeom>
              <a:solidFill>
                <a:schemeClr val="tx2"/>
              </a:solid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45105" name="Line 11"/>
              <p:cNvSpPr>
                <a:spLocks noChangeShapeType="1"/>
              </p:cNvSpPr>
              <p:nvPr/>
            </p:nvSpPr>
            <p:spPr bwMode="auto">
              <a:xfrm flipH="1">
                <a:off x="2120" y="3061"/>
                <a:ext cx="181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45106" name="Line 12"/>
              <p:cNvSpPr>
                <a:spLocks noChangeShapeType="1"/>
              </p:cNvSpPr>
              <p:nvPr/>
            </p:nvSpPr>
            <p:spPr bwMode="auto">
              <a:xfrm>
                <a:off x="2483" y="3061"/>
                <a:ext cx="227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45107" name="Text Box 13"/>
              <p:cNvSpPr txBox="1">
                <a:spLocks noChangeArrowheads="1"/>
              </p:cNvSpPr>
              <p:nvPr/>
            </p:nvSpPr>
            <p:spPr bwMode="auto">
              <a:xfrm>
                <a:off x="2029" y="2970"/>
                <a:ext cx="317" cy="336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>
                    <a:solidFill>
                      <a:schemeClr val="bg2"/>
                    </a:solidFill>
                  </a:rPr>
                  <a:t>0</a:t>
                </a:r>
              </a:p>
            </p:txBody>
          </p:sp>
          <p:sp>
            <p:nvSpPr>
              <p:cNvPr id="45108" name="Text Box 14"/>
              <p:cNvSpPr txBox="1">
                <a:spLocks noChangeArrowheads="1"/>
              </p:cNvSpPr>
              <p:nvPr/>
            </p:nvSpPr>
            <p:spPr bwMode="auto">
              <a:xfrm>
                <a:off x="2574" y="2970"/>
                <a:ext cx="318" cy="336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>
                    <a:solidFill>
                      <a:schemeClr val="bg2"/>
                    </a:solidFill>
                  </a:rPr>
                  <a:t>1</a:t>
                </a:r>
              </a:p>
            </p:txBody>
          </p:sp>
          <p:sp>
            <p:nvSpPr>
              <p:cNvPr id="45109" name="Oval 16"/>
              <p:cNvSpPr>
                <a:spLocks noChangeArrowheads="1"/>
              </p:cNvSpPr>
              <p:nvPr/>
            </p:nvSpPr>
            <p:spPr bwMode="auto">
              <a:xfrm>
                <a:off x="1882" y="2396"/>
                <a:ext cx="272" cy="272"/>
              </a:xfrm>
              <a:prstGeom prst="ellipse">
                <a:avLst/>
              </a:prstGeom>
              <a:solidFill>
                <a:schemeClr val="tx2"/>
              </a:solid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45110" name="Line 17"/>
              <p:cNvSpPr>
                <a:spLocks noChangeShapeType="1"/>
              </p:cNvSpPr>
              <p:nvPr/>
            </p:nvSpPr>
            <p:spPr bwMode="auto">
              <a:xfrm flipH="1">
                <a:off x="1746" y="2623"/>
                <a:ext cx="181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45111" name="Line 18"/>
              <p:cNvSpPr>
                <a:spLocks noChangeShapeType="1"/>
              </p:cNvSpPr>
              <p:nvPr/>
            </p:nvSpPr>
            <p:spPr bwMode="auto">
              <a:xfrm>
                <a:off x="2108" y="2623"/>
                <a:ext cx="227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45112" name="Text Box 19"/>
              <p:cNvSpPr txBox="1">
                <a:spLocks noChangeArrowheads="1"/>
              </p:cNvSpPr>
              <p:nvPr/>
            </p:nvSpPr>
            <p:spPr bwMode="auto">
              <a:xfrm>
                <a:off x="1655" y="2532"/>
                <a:ext cx="318" cy="336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>
                    <a:solidFill>
                      <a:schemeClr val="bg2"/>
                    </a:solidFill>
                  </a:rPr>
                  <a:t>0</a:t>
                </a:r>
              </a:p>
            </p:txBody>
          </p:sp>
          <p:sp>
            <p:nvSpPr>
              <p:cNvPr id="45113" name="Text Box 21"/>
              <p:cNvSpPr txBox="1">
                <a:spLocks noChangeArrowheads="1"/>
              </p:cNvSpPr>
              <p:nvPr/>
            </p:nvSpPr>
            <p:spPr bwMode="auto">
              <a:xfrm>
                <a:off x="1877" y="2409"/>
                <a:ext cx="311" cy="270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1800" b="1" dirty="0">
                    <a:solidFill>
                      <a:schemeClr val="bg2"/>
                    </a:solidFill>
                  </a:rPr>
                  <a:t>27</a:t>
                </a:r>
              </a:p>
            </p:txBody>
          </p:sp>
          <p:sp>
            <p:nvSpPr>
              <p:cNvPr id="45114" name="Oval 22"/>
              <p:cNvSpPr>
                <a:spLocks noChangeArrowheads="1"/>
              </p:cNvSpPr>
              <p:nvPr/>
            </p:nvSpPr>
            <p:spPr bwMode="auto">
              <a:xfrm>
                <a:off x="352" y="1966"/>
                <a:ext cx="272" cy="272"/>
              </a:xfrm>
              <a:prstGeom prst="ellipse">
                <a:avLst/>
              </a:prstGeom>
              <a:solidFill>
                <a:schemeClr val="tx2"/>
              </a:solid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45115" name="Line 23"/>
              <p:cNvSpPr>
                <a:spLocks noChangeShapeType="1"/>
              </p:cNvSpPr>
              <p:nvPr/>
            </p:nvSpPr>
            <p:spPr bwMode="auto">
              <a:xfrm flipH="1">
                <a:off x="216" y="2193"/>
                <a:ext cx="181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45116" name="Line 24"/>
              <p:cNvSpPr>
                <a:spLocks noChangeShapeType="1"/>
              </p:cNvSpPr>
              <p:nvPr/>
            </p:nvSpPr>
            <p:spPr bwMode="auto">
              <a:xfrm>
                <a:off x="578" y="2193"/>
                <a:ext cx="227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45117" name="Text Box 25"/>
              <p:cNvSpPr txBox="1">
                <a:spLocks noChangeArrowheads="1"/>
              </p:cNvSpPr>
              <p:nvPr/>
            </p:nvSpPr>
            <p:spPr bwMode="auto">
              <a:xfrm>
                <a:off x="125" y="2102"/>
                <a:ext cx="318" cy="336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>
                    <a:solidFill>
                      <a:schemeClr val="bg2"/>
                    </a:solidFill>
                  </a:rPr>
                  <a:t>0</a:t>
                </a:r>
              </a:p>
            </p:txBody>
          </p:sp>
          <p:sp>
            <p:nvSpPr>
              <p:cNvPr id="45118" name="Text Box 26"/>
              <p:cNvSpPr txBox="1">
                <a:spLocks noChangeArrowheads="1"/>
              </p:cNvSpPr>
              <p:nvPr/>
            </p:nvSpPr>
            <p:spPr bwMode="auto">
              <a:xfrm>
                <a:off x="669" y="2102"/>
                <a:ext cx="318" cy="336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>
                    <a:solidFill>
                      <a:schemeClr val="bg2"/>
                    </a:solidFill>
                  </a:rPr>
                  <a:t>1</a:t>
                </a:r>
              </a:p>
            </p:txBody>
          </p:sp>
          <p:sp>
            <p:nvSpPr>
              <p:cNvPr id="45119" name="Text Box 27"/>
              <p:cNvSpPr txBox="1">
                <a:spLocks noChangeArrowheads="1"/>
              </p:cNvSpPr>
              <p:nvPr/>
            </p:nvSpPr>
            <p:spPr bwMode="auto">
              <a:xfrm>
                <a:off x="346" y="1979"/>
                <a:ext cx="310" cy="269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1800" b="1" dirty="0">
                    <a:solidFill>
                      <a:schemeClr val="bg2"/>
                    </a:solidFill>
                  </a:rPr>
                  <a:t>33</a:t>
                </a:r>
              </a:p>
            </p:txBody>
          </p:sp>
          <p:sp>
            <p:nvSpPr>
              <p:cNvPr id="45120" name="Oval 28"/>
              <p:cNvSpPr>
                <a:spLocks noChangeArrowheads="1"/>
              </p:cNvSpPr>
              <p:nvPr/>
            </p:nvSpPr>
            <p:spPr bwMode="auto">
              <a:xfrm>
                <a:off x="1486" y="1966"/>
                <a:ext cx="272" cy="272"/>
              </a:xfrm>
              <a:prstGeom prst="ellipse">
                <a:avLst/>
              </a:prstGeom>
              <a:solidFill>
                <a:schemeClr val="tx2"/>
              </a:solid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45121" name="Line 29"/>
              <p:cNvSpPr>
                <a:spLocks noChangeShapeType="1"/>
              </p:cNvSpPr>
              <p:nvPr/>
            </p:nvSpPr>
            <p:spPr bwMode="auto">
              <a:xfrm flipH="1">
                <a:off x="1350" y="2193"/>
                <a:ext cx="181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45122" name="Line 30"/>
              <p:cNvSpPr>
                <a:spLocks noChangeShapeType="1"/>
              </p:cNvSpPr>
              <p:nvPr/>
            </p:nvSpPr>
            <p:spPr bwMode="auto">
              <a:xfrm>
                <a:off x="1712" y="2193"/>
                <a:ext cx="227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45123" name="Text Box 31"/>
              <p:cNvSpPr txBox="1">
                <a:spLocks noChangeArrowheads="1"/>
              </p:cNvSpPr>
              <p:nvPr/>
            </p:nvSpPr>
            <p:spPr bwMode="auto">
              <a:xfrm>
                <a:off x="1259" y="2102"/>
                <a:ext cx="319" cy="336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>
                    <a:solidFill>
                      <a:schemeClr val="bg2"/>
                    </a:solidFill>
                  </a:rPr>
                  <a:t>0</a:t>
                </a:r>
              </a:p>
            </p:txBody>
          </p:sp>
          <p:sp>
            <p:nvSpPr>
              <p:cNvPr id="45124" name="Text Box 32"/>
              <p:cNvSpPr txBox="1">
                <a:spLocks noChangeArrowheads="1"/>
              </p:cNvSpPr>
              <p:nvPr/>
            </p:nvSpPr>
            <p:spPr bwMode="auto">
              <a:xfrm>
                <a:off x="1803" y="2102"/>
                <a:ext cx="318" cy="336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>
                    <a:solidFill>
                      <a:schemeClr val="bg2"/>
                    </a:solidFill>
                  </a:rPr>
                  <a:t>1</a:t>
                </a:r>
              </a:p>
            </p:txBody>
          </p:sp>
          <p:sp>
            <p:nvSpPr>
              <p:cNvPr id="45125" name="Text Box 33"/>
              <p:cNvSpPr txBox="1">
                <a:spLocks noChangeArrowheads="1"/>
              </p:cNvSpPr>
              <p:nvPr/>
            </p:nvSpPr>
            <p:spPr bwMode="auto">
              <a:xfrm>
                <a:off x="1484" y="1979"/>
                <a:ext cx="310" cy="269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1800" b="1" dirty="0">
                    <a:solidFill>
                      <a:schemeClr val="bg2"/>
                    </a:solidFill>
                  </a:rPr>
                  <a:t>52</a:t>
                </a:r>
              </a:p>
            </p:txBody>
          </p:sp>
        </p:grpSp>
      </p:grpSp>
      <p:grpSp>
        <p:nvGrpSpPr>
          <p:cNvPr id="4" name="Group 69"/>
          <p:cNvGrpSpPr>
            <a:grpSpLocks/>
          </p:cNvGrpSpPr>
          <p:nvPr/>
        </p:nvGrpSpPr>
        <p:grpSpPr bwMode="auto">
          <a:xfrm>
            <a:off x="4284663" y="2781300"/>
            <a:ext cx="4679950" cy="2951163"/>
            <a:chOff x="2427" y="1117"/>
            <a:chExt cx="3311" cy="2040"/>
          </a:xfrm>
        </p:grpSpPr>
        <p:sp>
          <p:nvSpPr>
            <p:cNvPr id="45064" name="Line 49"/>
            <p:cNvSpPr>
              <a:spLocks noChangeShapeType="1"/>
            </p:cNvSpPr>
            <p:nvPr/>
          </p:nvSpPr>
          <p:spPr bwMode="auto">
            <a:xfrm flipH="1">
              <a:off x="4876" y="2660"/>
              <a:ext cx="181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45065" name="Line 52"/>
            <p:cNvSpPr>
              <a:spLocks noChangeShapeType="1"/>
            </p:cNvSpPr>
            <p:nvPr/>
          </p:nvSpPr>
          <p:spPr bwMode="auto">
            <a:xfrm>
              <a:off x="5239" y="2660"/>
              <a:ext cx="272" cy="27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45066" name="Oval 36"/>
            <p:cNvSpPr>
              <a:spLocks noChangeArrowheads="1"/>
            </p:cNvSpPr>
            <p:nvPr/>
          </p:nvSpPr>
          <p:spPr bwMode="auto">
            <a:xfrm>
              <a:off x="4241" y="1570"/>
              <a:ext cx="272" cy="272"/>
            </a:xfrm>
            <a:prstGeom prst="ellipse">
              <a:avLst/>
            </a:prstGeom>
            <a:solidFill>
              <a:schemeClr val="tx2"/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45067" name="Line 37"/>
            <p:cNvSpPr>
              <a:spLocks noChangeShapeType="1"/>
            </p:cNvSpPr>
            <p:nvPr/>
          </p:nvSpPr>
          <p:spPr bwMode="auto">
            <a:xfrm flipH="1">
              <a:off x="4513" y="2250"/>
              <a:ext cx="181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45068" name="Line 38"/>
            <p:cNvSpPr>
              <a:spLocks noChangeShapeType="1"/>
            </p:cNvSpPr>
            <p:nvPr/>
          </p:nvSpPr>
          <p:spPr bwMode="auto">
            <a:xfrm>
              <a:off x="4467" y="1796"/>
              <a:ext cx="227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45069" name="Line 39"/>
            <p:cNvSpPr>
              <a:spLocks noChangeShapeType="1"/>
            </p:cNvSpPr>
            <p:nvPr/>
          </p:nvSpPr>
          <p:spPr bwMode="auto">
            <a:xfrm>
              <a:off x="4785" y="2204"/>
              <a:ext cx="272" cy="27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45070" name="Oval 40"/>
            <p:cNvSpPr>
              <a:spLocks noChangeArrowheads="1"/>
            </p:cNvSpPr>
            <p:nvPr/>
          </p:nvSpPr>
          <p:spPr bwMode="auto">
            <a:xfrm>
              <a:off x="4604" y="1978"/>
              <a:ext cx="272" cy="272"/>
            </a:xfrm>
            <a:prstGeom prst="ellipse">
              <a:avLst/>
            </a:prstGeom>
            <a:solidFill>
              <a:schemeClr val="tx2"/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45071" name="Rectangle 41"/>
            <p:cNvSpPr>
              <a:spLocks noChangeArrowheads="1"/>
            </p:cNvSpPr>
            <p:nvPr/>
          </p:nvSpPr>
          <p:spPr bwMode="auto">
            <a:xfrm>
              <a:off x="4286" y="2476"/>
              <a:ext cx="363" cy="227"/>
            </a:xfrm>
            <a:prstGeom prst="rect">
              <a:avLst/>
            </a:prstGeom>
            <a:solidFill>
              <a:srgbClr val="FFFF00"/>
            </a:solidFill>
            <a:ln w="127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i="0">
                  <a:solidFill>
                    <a:schemeClr val="bg2"/>
                  </a:solidFill>
                </a:rPr>
                <a:t>c:12</a:t>
              </a:r>
            </a:p>
          </p:txBody>
        </p:sp>
        <p:sp>
          <p:nvSpPr>
            <p:cNvPr id="45072" name="Text Box 42"/>
            <p:cNvSpPr txBox="1">
              <a:spLocks noChangeArrowheads="1"/>
            </p:cNvSpPr>
            <p:nvPr/>
          </p:nvSpPr>
          <p:spPr bwMode="auto">
            <a:xfrm>
              <a:off x="4558" y="1705"/>
              <a:ext cx="318" cy="31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45073" name="Text Box 43"/>
            <p:cNvSpPr txBox="1">
              <a:spLocks noChangeArrowheads="1"/>
            </p:cNvSpPr>
            <p:nvPr/>
          </p:nvSpPr>
          <p:spPr bwMode="auto">
            <a:xfrm>
              <a:off x="4422" y="2159"/>
              <a:ext cx="318" cy="31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45074" name="Text Box 44"/>
            <p:cNvSpPr txBox="1">
              <a:spLocks noChangeArrowheads="1"/>
            </p:cNvSpPr>
            <p:nvPr/>
          </p:nvSpPr>
          <p:spPr bwMode="auto">
            <a:xfrm>
              <a:off x="4922" y="2159"/>
              <a:ext cx="317" cy="31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45075" name="Oval 45"/>
            <p:cNvSpPr>
              <a:spLocks noChangeArrowheads="1"/>
            </p:cNvSpPr>
            <p:nvPr/>
          </p:nvSpPr>
          <p:spPr bwMode="auto">
            <a:xfrm>
              <a:off x="5012" y="2431"/>
              <a:ext cx="272" cy="272"/>
            </a:xfrm>
            <a:prstGeom prst="ellipse">
              <a:avLst/>
            </a:prstGeom>
            <a:solidFill>
              <a:schemeClr val="tx2"/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45076" name="Line 46"/>
            <p:cNvSpPr>
              <a:spLocks noChangeShapeType="1"/>
            </p:cNvSpPr>
            <p:nvPr/>
          </p:nvSpPr>
          <p:spPr bwMode="auto">
            <a:xfrm flipH="1">
              <a:off x="4105" y="1797"/>
              <a:ext cx="181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45077" name="Rectangle 47"/>
            <p:cNvSpPr>
              <a:spLocks noChangeArrowheads="1"/>
            </p:cNvSpPr>
            <p:nvPr/>
          </p:nvSpPr>
          <p:spPr bwMode="auto">
            <a:xfrm>
              <a:off x="3878" y="2023"/>
              <a:ext cx="363" cy="227"/>
            </a:xfrm>
            <a:prstGeom prst="rect">
              <a:avLst/>
            </a:prstGeom>
            <a:solidFill>
              <a:srgbClr val="FFFF00"/>
            </a:solidFill>
            <a:ln w="127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i="0">
                  <a:solidFill>
                    <a:schemeClr val="bg2"/>
                  </a:solidFill>
                </a:rPr>
                <a:t>f:25</a:t>
              </a:r>
            </a:p>
          </p:txBody>
        </p:sp>
        <p:sp>
          <p:nvSpPr>
            <p:cNvPr id="45078" name="Text Box 48"/>
            <p:cNvSpPr txBox="1">
              <a:spLocks noChangeArrowheads="1"/>
            </p:cNvSpPr>
            <p:nvPr/>
          </p:nvSpPr>
          <p:spPr bwMode="auto">
            <a:xfrm>
              <a:off x="4013" y="1706"/>
              <a:ext cx="319" cy="31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45079" name="Rectangle 50"/>
            <p:cNvSpPr>
              <a:spLocks noChangeArrowheads="1"/>
            </p:cNvSpPr>
            <p:nvPr/>
          </p:nvSpPr>
          <p:spPr bwMode="auto">
            <a:xfrm>
              <a:off x="4649" y="2884"/>
              <a:ext cx="363" cy="227"/>
            </a:xfrm>
            <a:prstGeom prst="rect">
              <a:avLst/>
            </a:prstGeom>
            <a:solidFill>
              <a:srgbClr val="FFFF00"/>
            </a:solidFill>
            <a:ln w="127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i="0">
                  <a:solidFill>
                    <a:schemeClr val="bg2"/>
                  </a:solidFill>
                </a:rPr>
                <a:t>b:5</a:t>
              </a:r>
            </a:p>
          </p:txBody>
        </p:sp>
        <p:sp>
          <p:nvSpPr>
            <p:cNvPr id="45080" name="Text Box 51"/>
            <p:cNvSpPr txBox="1">
              <a:spLocks noChangeArrowheads="1"/>
            </p:cNvSpPr>
            <p:nvPr/>
          </p:nvSpPr>
          <p:spPr bwMode="auto">
            <a:xfrm>
              <a:off x="4785" y="2567"/>
              <a:ext cx="318" cy="31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45081" name="Text Box 53"/>
            <p:cNvSpPr txBox="1">
              <a:spLocks noChangeArrowheads="1"/>
            </p:cNvSpPr>
            <p:nvPr/>
          </p:nvSpPr>
          <p:spPr bwMode="auto">
            <a:xfrm>
              <a:off x="5376" y="2613"/>
              <a:ext cx="317" cy="31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45082" name="Rectangle 54"/>
            <p:cNvSpPr>
              <a:spLocks noChangeArrowheads="1"/>
            </p:cNvSpPr>
            <p:nvPr/>
          </p:nvSpPr>
          <p:spPr bwMode="auto">
            <a:xfrm>
              <a:off x="5375" y="2930"/>
              <a:ext cx="363" cy="227"/>
            </a:xfrm>
            <a:prstGeom prst="rect">
              <a:avLst/>
            </a:prstGeom>
            <a:solidFill>
              <a:srgbClr val="FFFF00"/>
            </a:solidFill>
            <a:ln w="127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i="0">
                  <a:solidFill>
                    <a:schemeClr val="bg2"/>
                  </a:solidFill>
                </a:rPr>
                <a:t>e:10</a:t>
              </a:r>
            </a:p>
          </p:txBody>
        </p:sp>
        <p:sp>
          <p:nvSpPr>
            <p:cNvPr id="45083" name="Oval 55"/>
            <p:cNvSpPr>
              <a:spLocks noChangeArrowheads="1"/>
            </p:cNvSpPr>
            <p:nvPr/>
          </p:nvSpPr>
          <p:spPr bwMode="auto">
            <a:xfrm>
              <a:off x="3425" y="1117"/>
              <a:ext cx="272" cy="272"/>
            </a:xfrm>
            <a:prstGeom prst="ellipse">
              <a:avLst/>
            </a:prstGeom>
            <a:solidFill>
              <a:schemeClr val="tx2"/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45084" name="Line 56"/>
            <p:cNvSpPr>
              <a:spLocks noChangeShapeType="1"/>
            </p:cNvSpPr>
            <p:nvPr/>
          </p:nvSpPr>
          <p:spPr bwMode="auto">
            <a:xfrm flipH="1">
              <a:off x="2926" y="1344"/>
              <a:ext cx="544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45085" name="Line 57"/>
            <p:cNvSpPr>
              <a:spLocks noChangeShapeType="1"/>
            </p:cNvSpPr>
            <p:nvPr/>
          </p:nvSpPr>
          <p:spPr bwMode="auto">
            <a:xfrm>
              <a:off x="3651" y="1344"/>
              <a:ext cx="636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45086" name="Text Box 58"/>
            <p:cNvSpPr txBox="1">
              <a:spLocks noChangeArrowheads="1"/>
            </p:cNvSpPr>
            <p:nvPr/>
          </p:nvSpPr>
          <p:spPr bwMode="auto">
            <a:xfrm>
              <a:off x="3016" y="1253"/>
              <a:ext cx="318" cy="31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45087" name="Text Box 59"/>
            <p:cNvSpPr txBox="1">
              <a:spLocks noChangeArrowheads="1"/>
            </p:cNvSpPr>
            <p:nvPr/>
          </p:nvSpPr>
          <p:spPr bwMode="auto">
            <a:xfrm>
              <a:off x="3925" y="1163"/>
              <a:ext cx="317" cy="31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45088" name="Oval 60"/>
            <p:cNvSpPr>
              <a:spLocks noChangeArrowheads="1"/>
            </p:cNvSpPr>
            <p:nvPr/>
          </p:nvSpPr>
          <p:spPr bwMode="auto">
            <a:xfrm>
              <a:off x="2790" y="1640"/>
              <a:ext cx="272" cy="272"/>
            </a:xfrm>
            <a:prstGeom prst="ellipse">
              <a:avLst/>
            </a:prstGeom>
            <a:solidFill>
              <a:schemeClr val="tx2"/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45089" name="Line 61"/>
            <p:cNvSpPr>
              <a:spLocks noChangeShapeType="1"/>
            </p:cNvSpPr>
            <p:nvPr/>
          </p:nvSpPr>
          <p:spPr bwMode="auto">
            <a:xfrm flipH="1">
              <a:off x="2654" y="1888"/>
              <a:ext cx="181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45090" name="Rectangle 62"/>
            <p:cNvSpPr>
              <a:spLocks noChangeArrowheads="1"/>
            </p:cNvSpPr>
            <p:nvPr/>
          </p:nvSpPr>
          <p:spPr bwMode="auto">
            <a:xfrm>
              <a:off x="2427" y="2114"/>
              <a:ext cx="363" cy="227"/>
            </a:xfrm>
            <a:prstGeom prst="rect">
              <a:avLst/>
            </a:prstGeom>
            <a:solidFill>
              <a:srgbClr val="FFFF00"/>
            </a:solidFill>
            <a:ln w="127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i="0">
                  <a:solidFill>
                    <a:schemeClr val="bg2"/>
                  </a:solidFill>
                </a:rPr>
                <a:t>a:16</a:t>
              </a:r>
            </a:p>
          </p:txBody>
        </p:sp>
        <p:sp>
          <p:nvSpPr>
            <p:cNvPr id="45091" name="Text Box 63"/>
            <p:cNvSpPr txBox="1">
              <a:spLocks noChangeArrowheads="1"/>
            </p:cNvSpPr>
            <p:nvPr/>
          </p:nvSpPr>
          <p:spPr bwMode="auto">
            <a:xfrm>
              <a:off x="2562" y="1797"/>
              <a:ext cx="319" cy="31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45092" name="Line 64"/>
            <p:cNvSpPr>
              <a:spLocks noChangeShapeType="1"/>
            </p:cNvSpPr>
            <p:nvPr/>
          </p:nvSpPr>
          <p:spPr bwMode="auto">
            <a:xfrm>
              <a:off x="3017" y="1888"/>
              <a:ext cx="272" cy="27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45093" name="Text Box 65"/>
            <p:cNvSpPr txBox="1">
              <a:spLocks noChangeArrowheads="1"/>
            </p:cNvSpPr>
            <p:nvPr/>
          </p:nvSpPr>
          <p:spPr bwMode="auto">
            <a:xfrm>
              <a:off x="3153" y="1843"/>
              <a:ext cx="317" cy="31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45094" name="Rectangle 66"/>
            <p:cNvSpPr>
              <a:spLocks noChangeArrowheads="1"/>
            </p:cNvSpPr>
            <p:nvPr/>
          </p:nvSpPr>
          <p:spPr bwMode="auto">
            <a:xfrm>
              <a:off x="3153" y="2160"/>
              <a:ext cx="363" cy="227"/>
            </a:xfrm>
            <a:prstGeom prst="rect">
              <a:avLst/>
            </a:prstGeom>
            <a:solidFill>
              <a:srgbClr val="FFFF00"/>
            </a:solidFill>
            <a:ln w="127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i="0">
                  <a:solidFill>
                    <a:schemeClr val="bg2"/>
                  </a:solidFill>
                </a:rPr>
                <a:t>d:17</a:t>
              </a:r>
            </a:p>
          </p:txBody>
        </p:sp>
      </p:grpSp>
      <p:sp>
        <p:nvSpPr>
          <p:cNvPr id="758855" name="Line 71"/>
          <p:cNvSpPr>
            <a:spLocks noChangeShapeType="1"/>
          </p:cNvSpPr>
          <p:nvPr/>
        </p:nvSpPr>
        <p:spPr bwMode="auto">
          <a:xfrm>
            <a:off x="3708400" y="3284538"/>
            <a:ext cx="935038" cy="0"/>
          </a:xfrm>
          <a:prstGeom prst="line">
            <a:avLst/>
          </a:prstGeom>
          <a:noFill/>
          <a:ln w="635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70" name="Text Box 21"/>
          <p:cNvSpPr txBox="1">
            <a:spLocks noChangeArrowheads="1"/>
          </p:cNvSpPr>
          <p:nvPr/>
        </p:nvSpPr>
        <p:spPr bwMode="auto">
          <a:xfrm>
            <a:off x="3438371" y="4213656"/>
            <a:ext cx="415498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 b="1" dirty="0" smtClean="0">
                <a:solidFill>
                  <a:schemeClr val="bg2"/>
                </a:solidFill>
              </a:rPr>
              <a:t>15</a:t>
            </a:r>
            <a:endParaRPr lang="en-US" altLang="ko-KR" sz="1800" b="1" dirty="0">
              <a:solidFill>
                <a:schemeClr val="bg2"/>
              </a:solidFill>
            </a:endParaRPr>
          </a:p>
        </p:txBody>
      </p:sp>
      <p:sp>
        <p:nvSpPr>
          <p:cNvPr id="71" name="Text Box 21"/>
          <p:cNvSpPr txBox="1">
            <a:spLocks noChangeArrowheads="1"/>
          </p:cNvSpPr>
          <p:nvPr/>
        </p:nvSpPr>
        <p:spPr bwMode="auto">
          <a:xfrm>
            <a:off x="7956376" y="4715852"/>
            <a:ext cx="415498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 b="1" dirty="0" smtClean="0">
                <a:solidFill>
                  <a:schemeClr val="bg2"/>
                </a:solidFill>
              </a:rPr>
              <a:t>15</a:t>
            </a:r>
            <a:endParaRPr lang="en-US" altLang="ko-KR" sz="1800" b="1" dirty="0">
              <a:solidFill>
                <a:schemeClr val="bg2"/>
              </a:solidFill>
            </a:endParaRPr>
          </a:p>
        </p:txBody>
      </p:sp>
      <p:sp>
        <p:nvSpPr>
          <p:cNvPr id="72" name="Text Box 21"/>
          <p:cNvSpPr txBox="1">
            <a:spLocks noChangeArrowheads="1"/>
          </p:cNvSpPr>
          <p:nvPr/>
        </p:nvSpPr>
        <p:spPr bwMode="auto">
          <a:xfrm>
            <a:off x="7326803" y="4069640"/>
            <a:ext cx="413549" cy="36747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 b="1" dirty="0">
                <a:solidFill>
                  <a:schemeClr val="bg2"/>
                </a:solidFill>
              </a:rPr>
              <a:t>27</a:t>
            </a:r>
          </a:p>
        </p:txBody>
      </p:sp>
      <p:sp>
        <p:nvSpPr>
          <p:cNvPr id="73" name="Text Box 33"/>
          <p:cNvSpPr txBox="1">
            <a:spLocks noChangeArrowheads="1"/>
          </p:cNvSpPr>
          <p:nvPr/>
        </p:nvSpPr>
        <p:spPr bwMode="auto">
          <a:xfrm>
            <a:off x="6824077" y="3422929"/>
            <a:ext cx="412219" cy="36611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 b="1" dirty="0">
                <a:solidFill>
                  <a:schemeClr val="bg2"/>
                </a:solidFill>
              </a:rPr>
              <a:t>52</a:t>
            </a:r>
          </a:p>
        </p:txBody>
      </p:sp>
      <p:sp>
        <p:nvSpPr>
          <p:cNvPr id="74" name="Text Box 27"/>
          <p:cNvSpPr txBox="1">
            <a:spLocks noChangeArrowheads="1"/>
          </p:cNvSpPr>
          <p:nvPr/>
        </p:nvSpPr>
        <p:spPr bwMode="auto">
          <a:xfrm>
            <a:off x="4807853" y="3566945"/>
            <a:ext cx="412219" cy="36611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 b="1" dirty="0">
                <a:solidFill>
                  <a:schemeClr val="bg2"/>
                </a:solidFill>
              </a:rPr>
              <a:t>33</a:t>
            </a:r>
          </a:p>
        </p:txBody>
      </p:sp>
      <p:sp>
        <p:nvSpPr>
          <p:cNvPr id="75" name="Text Box 27"/>
          <p:cNvSpPr txBox="1">
            <a:spLocks noChangeArrowheads="1"/>
          </p:cNvSpPr>
          <p:nvPr/>
        </p:nvSpPr>
        <p:spPr bwMode="auto">
          <a:xfrm>
            <a:off x="5671949" y="2774857"/>
            <a:ext cx="415498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 b="1" dirty="0" smtClean="0">
                <a:solidFill>
                  <a:schemeClr val="bg2"/>
                </a:solidFill>
              </a:rPr>
              <a:t>85</a:t>
            </a:r>
            <a:endParaRPr lang="en-US" altLang="ko-KR" sz="1800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85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C67D249-13A5-4BF9-B6DA-C18EFE0C6A18}" type="slidenum">
              <a:rPr lang="en-US" altLang="ko-KR" smtClean="0"/>
              <a:pPr/>
              <a:t>44</a:t>
            </a:fld>
            <a:endParaRPr lang="en-US" altLang="ko-KR" smtClean="0"/>
          </a:p>
        </p:txBody>
      </p:sp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4.4 Huffman Code</a:t>
            </a:r>
          </a:p>
        </p:txBody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828800"/>
            <a:ext cx="8497887" cy="4267200"/>
          </a:xfrm>
        </p:spPr>
        <p:txBody>
          <a:bodyPr/>
          <a:lstStyle/>
          <a:p>
            <a:pPr>
              <a:defRPr/>
            </a:pPr>
            <a:r>
              <a:rPr lang="en-US" altLang="ko-KR" sz="2800" dirty="0" smtClean="0"/>
              <a:t>Proof of the Optimality of Huffman’s Algorithm</a:t>
            </a:r>
          </a:p>
          <a:p>
            <a:pPr lvl="1">
              <a:defRPr/>
            </a:pPr>
            <a:r>
              <a:rPr lang="en-US" altLang="ko-KR" sz="2400" b="1" dirty="0" smtClean="0">
                <a:solidFill>
                  <a:schemeClr val="bg1"/>
                </a:solidFill>
                <a:effectLst/>
              </a:rPr>
              <a:t>Induction Basis</a:t>
            </a:r>
          </a:p>
          <a:p>
            <a:pPr lvl="2">
              <a:defRPr/>
            </a:pPr>
            <a:r>
              <a:rPr lang="en-US" altLang="ko-KR" sz="2000" dirty="0" smtClean="0">
                <a:effectLst/>
              </a:rPr>
              <a:t>The set of single nodes in the 0</a:t>
            </a:r>
            <a:r>
              <a:rPr lang="en-US" altLang="ko-KR" sz="2000" baseline="30000" dirty="0" smtClean="0">
                <a:effectLst/>
              </a:rPr>
              <a:t>th</a:t>
            </a:r>
            <a:r>
              <a:rPr lang="en-US" altLang="ko-KR" sz="2000" dirty="0" smtClean="0">
                <a:effectLst/>
              </a:rPr>
              <a:t> step</a:t>
            </a:r>
          </a:p>
          <a:p>
            <a:pPr lvl="2">
              <a:buFont typeface="Monotype Sorts" pitchFamily="2" charset="2"/>
              <a:buNone/>
              <a:defRPr/>
            </a:pPr>
            <a:r>
              <a:rPr lang="en-US" altLang="ko-KR" sz="2000" dirty="0" smtClean="0">
                <a:effectLst/>
                <a:sym typeface="Wingdings" pitchFamily="2" charset="2"/>
              </a:rPr>
              <a:t> branches in an </a:t>
            </a:r>
            <a:r>
              <a:rPr lang="en-US" altLang="ko-KR" sz="2000" i="1" dirty="0" smtClean="0">
                <a:effectLst/>
                <a:sym typeface="Wingdings" pitchFamily="2" charset="2"/>
              </a:rPr>
              <a:t>optimal prefix binary tree</a:t>
            </a:r>
            <a:endParaRPr lang="en-US" altLang="ko-KR" sz="2000" i="1" dirty="0" smtClean="0">
              <a:effectLst/>
            </a:endParaRPr>
          </a:p>
          <a:p>
            <a:pPr lvl="1">
              <a:defRPr/>
            </a:pPr>
            <a:r>
              <a:rPr lang="en-US" altLang="ko-KR" sz="2400" b="1" dirty="0" smtClean="0">
                <a:solidFill>
                  <a:schemeClr val="bg1"/>
                </a:solidFill>
                <a:effectLst/>
              </a:rPr>
              <a:t>Induction Hypothesis</a:t>
            </a:r>
          </a:p>
          <a:p>
            <a:pPr lvl="2">
              <a:defRPr/>
            </a:pPr>
            <a:r>
              <a:rPr lang="en-US" altLang="ko-KR" sz="2000" dirty="0" smtClean="0">
                <a:effectLst/>
              </a:rPr>
              <a:t>The set of trees in the </a:t>
            </a:r>
            <a:r>
              <a:rPr lang="en-US" altLang="ko-KR" sz="2000" i="1" dirty="0" err="1" smtClean="0">
                <a:effectLst/>
              </a:rPr>
              <a:t>i</a:t>
            </a:r>
            <a:r>
              <a:rPr lang="en-US" altLang="ko-KR" sz="2000" baseline="30000" dirty="0" err="1" smtClean="0">
                <a:effectLst/>
              </a:rPr>
              <a:t>th</a:t>
            </a:r>
            <a:r>
              <a:rPr lang="en-US" altLang="ko-KR" sz="2000" dirty="0" smtClean="0">
                <a:effectLst/>
              </a:rPr>
              <a:t> step</a:t>
            </a:r>
          </a:p>
          <a:p>
            <a:pPr lvl="2">
              <a:buFont typeface="Monotype Sorts" pitchFamily="2" charset="2"/>
              <a:buNone/>
              <a:defRPr/>
            </a:pPr>
            <a:r>
              <a:rPr lang="en-US" altLang="ko-KR" sz="2000" dirty="0" smtClean="0">
                <a:effectLst/>
                <a:sym typeface="Wingdings" pitchFamily="2" charset="2"/>
              </a:rPr>
              <a:t> branches in an optimal prefix binary tree </a:t>
            </a:r>
            <a:r>
              <a:rPr lang="en-US" altLang="ko-KR" sz="2000" i="1" dirty="0" smtClean="0">
                <a:effectLst/>
                <a:sym typeface="Wingdings" pitchFamily="2" charset="2"/>
              </a:rPr>
              <a:t>T</a:t>
            </a:r>
            <a:endParaRPr lang="en-US" altLang="ko-KR" sz="2000" i="1" dirty="0" smtClean="0">
              <a:effectLst/>
            </a:endParaRPr>
          </a:p>
          <a:p>
            <a:pPr lvl="1">
              <a:defRPr/>
            </a:pPr>
            <a:r>
              <a:rPr lang="en-US" altLang="ko-KR" sz="2400" b="1" dirty="0" smtClean="0">
                <a:solidFill>
                  <a:schemeClr val="bg1"/>
                </a:solidFill>
                <a:effectLst/>
              </a:rPr>
              <a:t>Induction Step</a:t>
            </a:r>
          </a:p>
          <a:p>
            <a:pPr lvl="2">
              <a:defRPr/>
            </a:pPr>
            <a:r>
              <a:rPr lang="en-US" altLang="ko-KR" sz="2000" i="1" dirty="0" smtClean="0">
                <a:effectLst/>
              </a:rPr>
              <a:t>u</a:t>
            </a:r>
            <a:r>
              <a:rPr lang="en-US" altLang="ko-KR" sz="2000" dirty="0" smtClean="0">
                <a:effectLst/>
              </a:rPr>
              <a:t> &amp; </a:t>
            </a:r>
            <a:r>
              <a:rPr lang="en-US" altLang="ko-KR" sz="2000" i="1" dirty="0" smtClean="0">
                <a:effectLst/>
              </a:rPr>
              <a:t>v</a:t>
            </a:r>
            <a:r>
              <a:rPr lang="en-US" altLang="ko-KR" sz="2000" dirty="0" smtClean="0">
                <a:effectLst/>
              </a:rPr>
              <a:t>: roots of trees combined in the (</a:t>
            </a:r>
            <a:r>
              <a:rPr lang="en-US" altLang="ko-KR" sz="2000" i="1" dirty="0" smtClean="0">
                <a:effectLst/>
              </a:rPr>
              <a:t>i</a:t>
            </a:r>
            <a:r>
              <a:rPr lang="en-US" altLang="ko-KR" sz="2000" dirty="0" smtClean="0">
                <a:effectLst/>
              </a:rPr>
              <a:t>+1)</a:t>
            </a:r>
            <a:r>
              <a:rPr lang="en-US" altLang="ko-KR" sz="2000" baseline="30000" dirty="0" err="1" smtClean="0">
                <a:effectLst/>
              </a:rPr>
              <a:t>th</a:t>
            </a:r>
            <a:r>
              <a:rPr lang="en-US" altLang="ko-KR" sz="2000" dirty="0" smtClean="0">
                <a:effectLst/>
              </a:rPr>
              <a:t> step</a:t>
            </a:r>
          </a:p>
          <a:p>
            <a:pPr lvl="2">
              <a:defRPr/>
            </a:pPr>
            <a:r>
              <a:rPr lang="en-US" altLang="ko-KR" sz="2000" dirty="0" smtClean="0">
                <a:effectLst/>
              </a:rPr>
              <a:t>NEXT PAGE..</a:t>
            </a:r>
            <a:endParaRPr lang="en-US" altLang="ko-KR" sz="2000" i="1" dirty="0" smtClean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9FCD916-3F73-4FDB-A6D0-CA83622863A4}" type="slidenum">
              <a:rPr lang="en-US" altLang="ko-KR" smtClean="0"/>
              <a:pPr/>
              <a:t>45</a:t>
            </a:fld>
            <a:endParaRPr lang="en-US" altLang="ko-KR" smtClean="0"/>
          </a:p>
        </p:txBody>
      </p:sp>
      <p:sp>
        <p:nvSpPr>
          <p:cNvPr id="76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4.4 Huffman Code</a:t>
            </a:r>
          </a:p>
        </p:txBody>
      </p:sp>
      <p:sp>
        <p:nvSpPr>
          <p:cNvPr id="76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828800"/>
            <a:ext cx="8569325" cy="426720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Proof of the Optimality of Huffman’s Algorithm</a:t>
            </a:r>
          </a:p>
          <a:p>
            <a:pPr lvl="1">
              <a:defRPr/>
            </a:pPr>
            <a:r>
              <a:rPr lang="en-US" altLang="ko-KR" b="1" dirty="0" smtClean="0">
                <a:solidFill>
                  <a:schemeClr val="bg1"/>
                </a:solidFill>
                <a:effectLst/>
              </a:rPr>
              <a:t>Induction Step – continued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altLang="ko-KR" b="1" dirty="0" smtClean="0">
                <a:effectLst/>
              </a:rPr>
              <a:t>Case 1:                     in </a:t>
            </a:r>
            <a:r>
              <a:rPr lang="en-US" altLang="ko-KR" b="1" i="1" dirty="0" smtClean="0">
                <a:effectLst/>
              </a:rPr>
              <a:t>T</a:t>
            </a:r>
          </a:p>
          <a:p>
            <a:pPr lvl="1">
              <a:buFont typeface="Monotype Sorts" pitchFamily="2" charset="2"/>
              <a:buNone/>
              <a:defRPr/>
            </a:pPr>
            <a:endParaRPr lang="en-US" altLang="ko-KR" b="1" i="1" dirty="0" smtClean="0">
              <a:effectLst/>
            </a:endParaRPr>
          </a:p>
          <a:p>
            <a:pPr lvl="1">
              <a:buFont typeface="Monotype Sorts" pitchFamily="2" charset="2"/>
              <a:buNone/>
              <a:defRPr/>
            </a:pPr>
            <a:r>
              <a:rPr lang="en-US" altLang="ko-KR" sz="2400" dirty="0" smtClean="0">
                <a:effectLst/>
              </a:rPr>
              <a:t>Done.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altLang="ko-KR" b="1" dirty="0" smtClean="0">
                <a:effectLst/>
              </a:rPr>
              <a:t>Case 2:  parent of </a:t>
            </a:r>
            <a:r>
              <a:rPr lang="en-US" altLang="ko-KR" b="1" i="1" dirty="0" smtClean="0">
                <a:effectLst/>
              </a:rPr>
              <a:t>u</a:t>
            </a:r>
            <a:r>
              <a:rPr lang="en-US" altLang="ko-KR" b="1" dirty="0" smtClean="0">
                <a:effectLst/>
              </a:rPr>
              <a:t> </a:t>
            </a:r>
            <a:r>
              <a:rPr lang="en-US" altLang="ko-KR" b="1" dirty="0" smtClean="0">
                <a:effectLst/>
                <a:cs typeface="Times New Roman" pitchFamily="18" charset="0"/>
              </a:rPr>
              <a:t>≠parent of </a:t>
            </a:r>
            <a:r>
              <a:rPr lang="en-US" altLang="ko-KR" b="1" i="1" dirty="0" smtClean="0">
                <a:effectLst/>
                <a:cs typeface="Times New Roman" pitchFamily="18" charset="0"/>
              </a:rPr>
              <a:t>v</a:t>
            </a:r>
            <a:r>
              <a:rPr lang="en-US" altLang="ko-KR" b="1" dirty="0" smtClean="0">
                <a:effectLst/>
              </a:rPr>
              <a:t>  in </a:t>
            </a:r>
            <a:r>
              <a:rPr lang="en-US" altLang="ko-KR" b="1" i="1" dirty="0" smtClean="0">
                <a:effectLst/>
              </a:rPr>
              <a:t>T</a:t>
            </a:r>
            <a:endParaRPr lang="en-US" altLang="ko-KR" dirty="0" smtClean="0">
              <a:effectLst/>
            </a:endParaRPr>
          </a:p>
          <a:p>
            <a:pPr lvl="1">
              <a:buFont typeface="Monotype Sorts" pitchFamily="2" charset="2"/>
              <a:buNone/>
              <a:defRPr/>
            </a:pPr>
            <a:r>
              <a:rPr lang="en-US" altLang="ko-KR" sz="2400" dirty="0" smtClean="0">
                <a:effectLst/>
              </a:rPr>
              <a:t>WLOG, depth(</a:t>
            </a:r>
            <a:r>
              <a:rPr lang="en-US" altLang="ko-KR" sz="2400" i="1" dirty="0" smtClean="0">
                <a:effectLst/>
              </a:rPr>
              <a:t>u</a:t>
            </a:r>
            <a:r>
              <a:rPr lang="en-US" altLang="ko-KR" sz="2400" dirty="0" smtClean="0">
                <a:effectLst/>
              </a:rPr>
              <a:t>) </a:t>
            </a:r>
            <a:r>
              <a:rPr lang="en-US" altLang="ko-KR" sz="2400" dirty="0" smtClean="0">
                <a:effectLst/>
                <a:cs typeface="Times New Roman" pitchFamily="18" charset="0"/>
              </a:rPr>
              <a:t>≥</a:t>
            </a:r>
            <a:r>
              <a:rPr lang="en-US" altLang="ko-KR" sz="2400" dirty="0" smtClean="0">
                <a:effectLst/>
              </a:rPr>
              <a:t> depth(</a:t>
            </a:r>
            <a:r>
              <a:rPr lang="en-US" altLang="ko-KR" sz="2400" i="1" dirty="0" smtClean="0">
                <a:effectLst/>
              </a:rPr>
              <a:t>v</a:t>
            </a:r>
            <a:r>
              <a:rPr lang="en-US" altLang="ko-KR" sz="2400" dirty="0" smtClean="0">
                <a:effectLst/>
              </a:rPr>
              <a:t>) in </a:t>
            </a:r>
            <a:r>
              <a:rPr lang="en-US" altLang="ko-KR" sz="2400" i="1" dirty="0" smtClean="0">
                <a:effectLst/>
              </a:rPr>
              <a:t>T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altLang="ko-KR" sz="2400" dirty="0" smtClean="0">
                <a:effectLst/>
              </a:rPr>
              <a:t>There exists </a:t>
            </a:r>
            <a:r>
              <a:rPr lang="en-US" altLang="ko-KR" sz="2400" i="1" dirty="0" smtClean="0">
                <a:effectLst/>
              </a:rPr>
              <a:t>w</a:t>
            </a:r>
            <a:r>
              <a:rPr lang="en-US" altLang="ko-KR" sz="2400" dirty="0" smtClean="0">
                <a:effectLst/>
              </a:rPr>
              <a:t> such that                     or                  in </a:t>
            </a:r>
            <a:r>
              <a:rPr lang="en-US" altLang="ko-KR" sz="2400" i="1" dirty="0" smtClean="0">
                <a:effectLst/>
              </a:rPr>
              <a:t>T</a:t>
            </a:r>
          </a:p>
        </p:txBody>
      </p:sp>
      <p:sp>
        <p:nvSpPr>
          <p:cNvPr id="47109" name="Oval 4"/>
          <p:cNvSpPr>
            <a:spLocks noChangeArrowheads="1"/>
          </p:cNvSpPr>
          <p:nvPr/>
        </p:nvSpPr>
        <p:spPr bwMode="auto">
          <a:xfrm>
            <a:off x="2628900" y="2924175"/>
            <a:ext cx="431800" cy="431800"/>
          </a:xfrm>
          <a:prstGeom prst="ellipse">
            <a:avLst/>
          </a:prstGeom>
          <a:solidFill>
            <a:schemeClr val="tx2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10" name="Line 5"/>
          <p:cNvSpPr>
            <a:spLocks noChangeShapeType="1"/>
          </p:cNvSpPr>
          <p:nvPr/>
        </p:nvSpPr>
        <p:spPr bwMode="auto">
          <a:xfrm flipH="1">
            <a:off x="2413000" y="3284538"/>
            <a:ext cx="287338" cy="3603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7111" name="Line 8"/>
          <p:cNvSpPr>
            <a:spLocks noChangeShapeType="1"/>
          </p:cNvSpPr>
          <p:nvPr/>
        </p:nvSpPr>
        <p:spPr bwMode="auto">
          <a:xfrm>
            <a:off x="2989263" y="3284538"/>
            <a:ext cx="358775" cy="358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7112" name="Oval 16"/>
          <p:cNvSpPr>
            <a:spLocks noChangeArrowheads="1"/>
          </p:cNvSpPr>
          <p:nvPr/>
        </p:nvSpPr>
        <p:spPr bwMode="auto">
          <a:xfrm>
            <a:off x="4357688" y="5373688"/>
            <a:ext cx="431800" cy="431800"/>
          </a:xfrm>
          <a:prstGeom prst="ellipse">
            <a:avLst/>
          </a:prstGeom>
          <a:solidFill>
            <a:schemeClr val="tx2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13" name="Line 17"/>
          <p:cNvSpPr>
            <a:spLocks noChangeShapeType="1"/>
          </p:cNvSpPr>
          <p:nvPr/>
        </p:nvSpPr>
        <p:spPr bwMode="auto">
          <a:xfrm flipH="1">
            <a:off x="4141788" y="5734050"/>
            <a:ext cx="287337" cy="3603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7114" name="Line 19"/>
          <p:cNvSpPr>
            <a:spLocks noChangeShapeType="1"/>
          </p:cNvSpPr>
          <p:nvPr/>
        </p:nvSpPr>
        <p:spPr bwMode="auto">
          <a:xfrm>
            <a:off x="4718050" y="5734050"/>
            <a:ext cx="358775" cy="358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7115" name="Oval 21"/>
          <p:cNvSpPr>
            <a:spLocks noChangeArrowheads="1"/>
          </p:cNvSpPr>
          <p:nvPr/>
        </p:nvSpPr>
        <p:spPr bwMode="auto">
          <a:xfrm>
            <a:off x="6300788" y="5373688"/>
            <a:ext cx="431800" cy="431800"/>
          </a:xfrm>
          <a:prstGeom prst="ellipse">
            <a:avLst/>
          </a:prstGeom>
          <a:solidFill>
            <a:schemeClr val="tx2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16" name="Line 22"/>
          <p:cNvSpPr>
            <a:spLocks noChangeShapeType="1"/>
          </p:cNvSpPr>
          <p:nvPr/>
        </p:nvSpPr>
        <p:spPr bwMode="auto">
          <a:xfrm flipH="1">
            <a:off x="6084888" y="5734050"/>
            <a:ext cx="287337" cy="3603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7117" name="Line 24"/>
          <p:cNvSpPr>
            <a:spLocks noChangeShapeType="1"/>
          </p:cNvSpPr>
          <p:nvPr/>
        </p:nvSpPr>
        <p:spPr bwMode="auto">
          <a:xfrm>
            <a:off x="6661150" y="5734050"/>
            <a:ext cx="358775" cy="358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7118" name="Oval 26"/>
          <p:cNvSpPr>
            <a:spLocks noChangeArrowheads="1"/>
          </p:cNvSpPr>
          <p:nvPr/>
        </p:nvSpPr>
        <p:spPr bwMode="auto">
          <a:xfrm>
            <a:off x="2124075" y="3644900"/>
            <a:ext cx="431800" cy="431800"/>
          </a:xfrm>
          <a:prstGeom prst="ellipse">
            <a:avLst/>
          </a:prstGeom>
          <a:solidFill>
            <a:srgbClr val="FFFF00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>
                <a:solidFill>
                  <a:schemeClr val="bg2"/>
                </a:solidFill>
              </a:rPr>
              <a:t>u</a:t>
            </a:r>
          </a:p>
        </p:txBody>
      </p:sp>
      <p:sp>
        <p:nvSpPr>
          <p:cNvPr id="47119" name="Oval 27"/>
          <p:cNvSpPr>
            <a:spLocks noChangeArrowheads="1"/>
          </p:cNvSpPr>
          <p:nvPr/>
        </p:nvSpPr>
        <p:spPr bwMode="auto">
          <a:xfrm>
            <a:off x="3203575" y="3644900"/>
            <a:ext cx="431800" cy="431800"/>
          </a:xfrm>
          <a:prstGeom prst="ellipse">
            <a:avLst/>
          </a:prstGeom>
          <a:solidFill>
            <a:srgbClr val="FFFF00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>
                <a:solidFill>
                  <a:schemeClr val="bg2"/>
                </a:solidFill>
              </a:rPr>
              <a:t>v</a:t>
            </a:r>
          </a:p>
        </p:txBody>
      </p:sp>
      <p:sp>
        <p:nvSpPr>
          <p:cNvPr id="47120" name="Oval 30"/>
          <p:cNvSpPr>
            <a:spLocks noChangeArrowheads="1"/>
          </p:cNvSpPr>
          <p:nvPr/>
        </p:nvSpPr>
        <p:spPr bwMode="auto">
          <a:xfrm>
            <a:off x="4932363" y="6092825"/>
            <a:ext cx="431800" cy="431800"/>
          </a:xfrm>
          <a:prstGeom prst="ellipse">
            <a:avLst/>
          </a:prstGeom>
          <a:solidFill>
            <a:srgbClr val="FFFF00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>
                <a:solidFill>
                  <a:schemeClr val="bg2"/>
                </a:solidFill>
              </a:rPr>
              <a:t>u</a:t>
            </a:r>
          </a:p>
        </p:txBody>
      </p:sp>
      <p:sp>
        <p:nvSpPr>
          <p:cNvPr id="47121" name="Oval 31"/>
          <p:cNvSpPr>
            <a:spLocks noChangeArrowheads="1"/>
          </p:cNvSpPr>
          <p:nvPr/>
        </p:nvSpPr>
        <p:spPr bwMode="auto">
          <a:xfrm>
            <a:off x="5867400" y="6092825"/>
            <a:ext cx="431800" cy="431800"/>
          </a:xfrm>
          <a:prstGeom prst="ellipse">
            <a:avLst/>
          </a:prstGeom>
          <a:solidFill>
            <a:srgbClr val="FFFF00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>
                <a:solidFill>
                  <a:schemeClr val="bg2"/>
                </a:solidFill>
              </a:rPr>
              <a:t>u</a:t>
            </a:r>
          </a:p>
        </p:txBody>
      </p:sp>
      <p:sp>
        <p:nvSpPr>
          <p:cNvPr id="47122" name="Oval 32"/>
          <p:cNvSpPr>
            <a:spLocks noChangeArrowheads="1"/>
          </p:cNvSpPr>
          <p:nvPr/>
        </p:nvSpPr>
        <p:spPr bwMode="auto">
          <a:xfrm>
            <a:off x="3924300" y="6092825"/>
            <a:ext cx="431800" cy="431800"/>
          </a:xfrm>
          <a:prstGeom prst="ellipse">
            <a:avLst/>
          </a:prstGeom>
          <a:solidFill>
            <a:srgbClr val="FFFF00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>
                <a:solidFill>
                  <a:schemeClr val="bg2"/>
                </a:solidFill>
              </a:rPr>
              <a:t>w</a:t>
            </a:r>
          </a:p>
        </p:txBody>
      </p:sp>
      <p:sp>
        <p:nvSpPr>
          <p:cNvPr id="47123" name="Oval 33"/>
          <p:cNvSpPr>
            <a:spLocks noChangeArrowheads="1"/>
          </p:cNvSpPr>
          <p:nvPr/>
        </p:nvSpPr>
        <p:spPr bwMode="auto">
          <a:xfrm>
            <a:off x="6877050" y="6092825"/>
            <a:ext cx="431800" cy="431800"/>
          </a:xfrm>
          <a:prstGeom prst="ellipse">
            <a:avLst/>
          </a:prstGeom>
          <a:solidFill>
            <a:srgbClr val="FFFF00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>
                <a:solidFill>
                  <a:schemeClr val="bg2"/>
                </a:solidFill>
              </a:rPr>
              <a:t>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FAA8C62-A97C-47BE-8307-5FD2E5B80B1E}" type="slidenum">
              <a:rPr lang="en-US" altLang="ko-KR" smtClean="0"/>
              <a:pPr/>
              <a:t>46</a:t>
            </a:fld>
            <a:endParaRPr lang="en-US" altLang="ko-KR" smtClean="0"/>
          </a:p>
        </p:txBody>
      </p:sp>
      <p:sp>
        <p:nvSpPr>
          <p:cNvPr id="76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4.4 Huffman Code</a:t>
            </a:r>
          </a:p>
        </p:txBody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828800"/>
            <a:ext cx="8713788" cy="426720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Proof of the Optimality of Huffman’s Algorithm</a:t>
            </a:r>
          </a:p>
          <a:p>
            <a:pPr lvl="1">
              <a:defRPr/>
            </a:pPr>
            <a:r>
              <a:rPr lang="en-US" altLang="ko-KR" b="1" dirty="0" smtClean="0">
                <a:solidFill>
                  <a:schemeClr val="bg1"/>
                </a:solidFill>
                <a:effectLst/>
              </a:rPr>
              <a:t>Induction Step – continued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altLang="ko-KR" sz="2400" dirty="0" smtClean="0">
                <a:effectLst/>
              </a:rPr>
              <a:t>frequency(</a:t>
            </a:r>
            <a:r>
              <a:rPr lang="en-US" altLang="ko-KR" sz="2400" i="1" dirty="0" smtClean="0">
                <a:effectLst/>
              </a:rPr>
              <a:t>w</a:t>
            </a:r>
            <a:r>
              <a:rPr lang="en-US" altLang="ko-KR" sz="2400" dirty="0" smtClean="0">
                <a:effectLst/>
              </a:rPr>
              <a:t>) </a:t>
            </a:r>
            <a:r>
              <a:rPr lang="en-US" altLang="ko-KR" sz="2400" dirty="0" smtClean="0">
                <a:effectLst/>
                <a:cs typeface="Times New Roman" pitchFamily="18" charset="0"/>
              </a:rPr>
              <a:t>≥</a:t>
            </a:r>
            <a:r>
              <a:rPr lang="en-US" altLang="ko-KR" sz="2400" dirty="0" smtClean="0">
                <a:effectLst/>
              </a:rPr>
              <a:t> frequency(v) – </a:t>
            </a:r>
            <a:r>
              <a:rPr lang="en-US" altLang="ko-KR" sz="2400" i="1" dirty="0" smtClean="0">
                <a:solidFill>
                  <a:schemeClr val="bg1"/>
                </a:solidFill>
                <a:effectLst/>
              </a:rPr>
              <a:t>why?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altLang="ko-KR" sz="2400" dirty="0" smtClean="0">
                <a:effectLst/>
              </a:rPr>
              <a:t>depth(</a:t>
            </a:r>
            <a:r>
              <a:rPr lang="en-US" altLang="ko-KR" sz="2400" i="1" dirty="0" smtClean="0">
                <a:effectLst/>
              </a:rPr>
              <a:t>w</a:t>
            </a:r>
            <a:r>
              <a:rPr lang="en-US" altLang="ko-KR" sz="2400" dirty="0" smtClean="0">
                <a:effectLst/>
              </a:rPr>
              <a:t>) </a:t>
            </a:r>
            <a:r>
              <a:rPr lang="en-US" altLang="ko-KR" sz="2400" dirty="0" smtClean="0">
                <a:effectLst/>
                <a:cs typeface="Times New Roman" pitchFamily="18" charset="0"/>
              </a:rPr>
              <a:t>≥</a:t>
            </a:r>
            <a:r>
              <a:rPr lang="en-US" altLang="ko-KR" sz="2400" dirty="0" smtClean="0">
                <a:effectLst/>
              </a:rPr>
              <a:t> depth(</a:t>
            </a:r>
            <a:r>
              <a:rPr lang="en-US" altLang="ko-KR" sz="2400" i="1" dirty="0" smtClean="0">
                <a:effectLst/>
              </a:rPr>
              <a:t>v</a:t>
            </a:r>
            <a:r>
              <a:rPr lang="en-US" altLang="ko-KR" sz="2400" dirty="0" smtClean="0">
                <a:effectLst/>
              </a:rPr>
              <a:t>) in </a:t>
            </a:r>
            <a:r>
              <a:rPr lang="en-US" altLang="ko-KR" sz="2400" i="1" dirty="0" smtClean="0">
                <a:effectLst/>
              </a:rPr>
              <a:t>T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altLang="ko-KR" sz="2400" dirty="0" smtClean="0">
                <a:effectLst/>
              </a:rPr>
              <a:t>Create a new tree </a:t>
            </a:r>
            <a:r>
              <a:rPr lang="en-US" altLang="ko-KR" sz="2400" i="1" dirty="0" smtClean="0">
                <a:effectLst/>
              </a:rPr>
              <a:t>T’</a:t>
            </a:r>
            <a:r>
              <a:rPr lang="en-US" altLang="ko-KR" sz="2400" dirty="0" smtClean="0">
                <a:effectLst/>
              </a:rPr>
              <a:t> by swapping the positions of the branches rooted at </a:t>
            </a:r>
            <a:r>
              <a:rPr lang="en-US" altLang="ko-KR" sz="2400" i="1" dirty="0" smtClean="0">
                <a:effectLst/>
              </a:rPr>
              <a:t>v</a:t>
            </a:r>
            <a:r>
              <a:rPr lang="en-US" altLang="ko-KR" sz="2400" dirty="0" smtClean="0">
                <a:effectLst/>
              </a:rPr>
              <a:t> &amp; </a:t>
            </a:r>
            <a:r>
              <a:rPr lang="en-US" altLang="ko-KR" sz="2400" i="1" dirty="0" smtClean="0">
                <a:effectLst/>
              </a:rPr>
              <a:t>w</a:t>
            </a:r>
            <a:r>
              <a:rPr lang="en-US" altLang="ko-KR" sz="2400" dirty="0" smtClean="0">
                <a:effectLst/>
              </a:rPr>
              <a:t>.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altLang="ko-KR" sz="2400" dirty="0" smtClean="0">
                <a:effectLst/>
              </a:rPr>
              <a:t>cost(</a:t>
            </a:r>
            <a:r>
              <a:rPr lang="en-US" altLang="ko-KR" sz="2400" i="1" dirty="0" smtClean="0">
                <a:effectLst/>
              </a:rPr>
              <a:t>T’</a:t>
            </a:r>
            <a:r>
              <a:rPr lang="en-US" altLang="ko-KR" sz="2400" dirty="0" smtClean="0">
                <a:effectLst/>
              </a:rPr>
              <a:t>) = cost(</a:t>
            </a:r>
            <a:r>
              <a:rPr lang="en-US" altLang="ko-KR" sz="2400" i="1" dirty="0" smtClean="0">
                <a:effectLst/>
              </a:rPr>
              <a:t>T</a:t>
            </a:r>
            <a:r>
              <a:rPr lang="en-US" altLang="ko-KR" sz="2400" dirty="0" smtClean="0">
                <a:effectLst/>
              </a:rPr>
              <a:t>) + (depth(</a:t>
            </a:r>
            <a:r>
              <a:rPr lang="en-US" altLang="ko-KR" sz="2400" i="1" dirty="0" smtClean="0">
                <a:effectLst/>
              </a:rPr>
              <a:t>w</a:t>
            </a:r>
            <a:r>
              <a:rPr lang="en-US" altLang="ko-KR" sz="2400" dirty="0" smtClean="0">
                <a:effectLst/>
              </a:rPr>
              <a:t>) – depth(</a:t>
            </a:r>
            <a:r>
              <a:rPr lang="en-US" altLang="ko-KR" sz="2400" i="1" dirty="0" smtClean="0">
                <a:effectLst/>
              </a:rPr>
              <a:t>v</a:t>
            </a:r>
            <a:r>
              <a:rPr lang="en-US" altLang="ko-KR" sz="2400" dirty="0" smtClean="0">
                <a:effectLst/>
              </a:rPr>
              <a:t>)) *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altLang="ko-KR" sz="2400" dirty="0" smtClean="0">
                <a:effectLst/>
              </a:rPr>
              <a:t>                 (frequency(</a:t>
            </a:r>
            <a:r>
              <a:rPr lang="en-US" altLang="ko-KR" sz="2400" i="1" dirty="0" smtClean="0">
                <a:effectLst/>
              </a:rPr>
              <a:t>v</a:t>
            </a:r>
            <a:r>
              <a:rPr lang="en-US" altLang="ko-KR" sz="2400" dirty="0" smtClean="0">
                <a:effectLst/>
              </a:rPr>
              <a:t>) – frequency(</a:t>
            </a:r>
            <a:r>
              <a:rPr lang="en-US" altLang="ko-KR" sz="2400" i="1" dirty="0" smtClean="0">
                <a:effectLst/>
              </a:rPr>
              <a:t>w</a:t>
            </a:r>
            <a:r>
              <a:rPr lang="en-US" altLang="ko-KR" sz="2400" dirty="0" smtClean="0">
                <a:effectLst/>
              </a:rPr>
              <a:t>)) </a:t>
            </a:r>
            <a:r>
              <a:rPr lang="en-US" altLang="ko-KR" sz="2400" dirty="0" smtClean="0">
                <a:effectLst/>
                <a:cs typeface="Times New Roman" pitchFamily="18" charset="0"/>
              </a:rPr>
              <a:t>≤ cost(</a:t>
            </a:r>
            <a:r>
              <a:rPr lang="en-US" altLang="ko-KR" sz="2400" i="1" dirty="0" smtClean="0">
                <a:effectLst/>
                <a:cs typeface="Times New Roman" pitchFamily="18" charset="0"/>
              </a:rPr>
              <a:t>T</a:t>
            </a:r>
            <a:r>
              <a:rPr lang="en-US" altLang="ko-KR" sz="2400" dirty="0" smtClean="0">
                <a:effectLst/>
                <a:cs typeface="Times New Roman" pitchFamily="18" charset="0"/>
              </a:rPr>
              <a:t>)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altLang="ko-KR" sz="2400" dirty="0" smtClean="0">
                <a:effectLst/>
                <a:cs typeface="Times New Roman" pitchFamily="18" charset="0"/>
              </a:rPr>
              <a:t>Hence, </a:t>
            </a:r>
            <a:r>
              <a:rPr lang="en-US" altLang="ko-KR" sz="2400" i="1" dirty="0" smtClean="0">
                <a:effectLst/>
                <a:cs typeface="Times New Roman" pitchFamily="18" charset="0"/>
              </a:rPr>
              <a:t>T’</a:t>
            </a:r>
            <a:r>
              <a:rPr lang="en-US" altLang="ko-KR" sz="2400" dirty="0" smtClean="0">
                <a:effectLst/>
                <a:cs typeface="Times New Roman" pitchFamily="18" charset="0"/>
              </a:rPr>
              <a:t> is optimal.</a:t>
            </a:r>
          </a:p>
        </p:txBody>
      </p:sp>
      <p:sp>
        <p:nvSpPr>
          <p:cNvPr id="48133" name="Oval 4"/>
          <p:cNvSpPr>
            <a:spLocks noChangeArrowheads="1"/>
          </p:cNvSpPr>
          <p:nvPr/>
        </p:nvSpPr>
        <p:spPr bwMode="auto">
          <a:xfrm>
            <a:off x="7308850" y="5373688"/>
            <a:ext cx="431800" cy="431800"/>
          </a:xfrm>
          <a:prstGeom prst="ellipse">
            <a:avLst/>
          </a:prstGeom>
          <a:solidFill>
            <a:schemeClr val="tx2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34" name="Line 5"/>
          <p:cNvSpPr>
            <a:spLocks noChangeShapeType="1"/>
          </p:cNvSpPr>
          <p:nvPr/>
        </p:nvSpPr>
        <p:spPr bwMode="auto">
          <a:xfrm flipH="1">
            <a:off x="7092950" y="5734050"/>
            <a:ext cx="287338" cy="3603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8135" name="Line 6"/>
          <p:cNvSpPr>
            <a:spLocks noChangeShapeType="1"/>
          </p:cNvSpPr>
          <p:nvPr/>
        </p:nvSpPr>
        <p:spPr bwMode="auto">
          <a:xfrm>
            <a:off x="7669213" y="5734050"/>
            <a:ext cx="358775" cy="358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8136" name="Oval 7"/>
          <p:cNvSpPr>
            <a:spLocks noChangeArrowheads="1"/>
          </p:cNvSpPr>
          <p:nvPr/>
        </p:nvSpPr>
        <p:spPr bwMode="auto">
          <a:xfrm>
            <a:off x="6804025" y="6021388"/>
            <a:ext cx="431800" cy="431800"/>
          </a:xfrm>
          <a:prstGeom prst="ellipse">
            <a:avLst/>
          </a:prstGeom>
          <a:solidFill>
            <a:srgbClr val="FFFF00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>
                <a:solidFill>
                  <a:schemeClr val="bg2"/>
                </a:solidFill>
              </a:rPr>
              <a:t>u</a:t>
            </a:r>
          </a:p>
        </p:txBody>
      </p:sp>
      <p:sp>
        <p:nvSpPr>
          <p:cNvPr id="48137" name="Oval 8"/>
          <p:cNvSpPr>
            <a:spLocks noChangeArrowheads="1"/>
          </p:cNvSpPr>
          <p:nvPr/>
        </p:nvSpPr>
        <p:spPr bwMode="auto">
          <a:xfrm>
            <a:off x="7956550" y="6021388"/>
            <a:ext cx="431800" cy="431800"/>
          </a:xfrm>
          <a:prstGeom prst="ellipse">
            <a:avLst/>
          </a:prstGeom>
          <a:solidFill>
            <a:srgbClr val="FFFF00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>
                <a:solidFill>
                  <a:schemeClr val="bg2"/>
                </a:solidFill>
              </a:rPr>
              <a:t>w</a:t>
            </a:r>
          </a:p>
        </p:txBody>
      </p:sp>
      <p:sp>
        <p:nvSpPr>
          <p:cNvPr id="48138" name="Oval 9"/>
          <p:cNvSpPr>
            <a:spLocks noChangeArrowheads="1"/>
          </p:cNvSpPr>
          <p:nvPr/>
        </p:nvSpPr>
        <p:spPr bwMode="auto">
          <a:xfrm>
            <a:off x="7812088" y="4652963"/>
            <a:ext cx="431800" cy="431800"/>
          </a:xfrm>
          <a:prstGeom prst="ellipse">
            <a:avLst/>
          </a:prstGeom>
          <a:solidFill>
            <a:schemeClr val="tx2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39" name="Oval 10"/>
          <p:cNvSpPr>
            <a:spLocks noChangeArrowheads="1"/>
          </p:cNvSpPr>
          <p:nvPr/>
        </p:nvSpPr>
        <p:spPr bwMode="auto">
          <a:xfrm>
            <a:off x="8459788" y="5300663"/>
            <a:ext cx="431800" cy="431800"/>
          </a:xfrm>
          <a:prstGeom prst="ellipse">
            <a:avLst/>
          </a:prstGeom>
          <a:solidFill>
            <a:srgbClr val="FFFF00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>
                <a:solidFill>
                  <a:schemeClr val="bg2"/>
                </a:solidFill>
              </a:rPr>
              <a:t>v</a:t>
            </a:r>
          </a:p>
        </p:txBody>
      </p:sp>
      <p:sp>
        <p:nvSpPr>
          <p:cNvPr id="48140" name="Line 11"/>
          <p:cNvSpPr>
            <a:spLocks noChangeShapeType="1"/>
          </p:cNvSpPr>
          <p:nvPr/>
        </p:nvSpPr>
        <p:spPr bwMode="auto">
          <a:xfrm flipH="1">
            <a:off x="7596188" y="5013325"/>
            <a:ext cx="287337" cy="3603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8141" name="Line 12"/>
          <p:cNvSpPr>
            <a:spLocks noChangeShapeType="1"/>
          </p:cNvSpPr>
          <p:nvPr/>
        </p:nvSpPr>
        <p:spPr bwMode="auto">
          <a:xfrm>
            <a:off x="8172450" y="5013325"/>
            <a:ext cx="358775" cy="358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8142" name="Freeform 13"/>
          <p:cNvSpPr>
            <a:spLocks/>
          </p:cNvSpPr>
          <p:nvPr/>
        </p:nvSpPr>
        <p:spPr bwMode="auto">
          <a:xfrm>
            <a:off x="8101013" y="5516563"/>
            <a:ext cx="358775" cy="515937"/>
          </a:xfrm>
          <a:custGeom>
            <a:avLst/>
            <a:gdLst>
              <a:gd name="T0" fmla="*/ 0 w 226"/>
              <a:gd name="T1" fmla="*/ 515937 h 325"/>
              <a:gd name="T2" fmla="*/ 71438 w 226"/>
              <a:gd name="T3" fmla="*/ 84137 h 325"/>
              <a:gd name="T4" fmla="*/ 358775 w 226"/>
              <a:gd name="T5" fmla="*/ 11112 h 325"/>
              <a:gd name="T6" fmla="*/ 0 60000 65536"/>
              <a:gd name="T7" fmla="*/ 0 60000 65536"/>
              <a:gd name="T8" fmla="*/ 0 60000 65536"/>
              <a:gd name="T9" fmla="*/ 0 w 226"/>
              <a:gd name="T10" fmla="*/ 0 h 325"/>
              <a:gd name="T11" fmla="*/ 226 w 226"/>
              <a:gd name="T12" fmla="*/ 325 h 3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6" h="325">
                <a:moveTo>
                  <a:pt x="0" y="325"/>
                </a:moveTo>
                <a:cubicBezTo>
                  <a:pt x="3" y="215"/>
                  <a:pt x="7" y="106"/>
                  <a:pt x="45" y="53"/>
                </a:cubicBezTo>
                <a:cubicBezTo>
                  <a:pt x="83" y="0"/>
                  <a:pt x="154" y="3"/>
                  <a:pt x="226" y="7"/>
                </a:cubicBezTo>
              </a:path>
            </a:pathLst>
          </a:custGeom>
          <a:noFill/>
          <a:ln w="12700">
            <a:solidFill>
              <a:srgbClr val="FFFFFF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8143" name="Freeform 14"/>
          <p:cNvSpPr>
            <a:spLocks/>
          </p:cNvSpPr>
          <p:nvPr/>
        </p:nvSpPr>
        <p:spPr bwMode="auto">
          <a:xfrm>
            <a:off x="8388350" y="5734050"/>
            <a:ext cx="420688" cy="503238"/>
          </a:xfrm>
          <a:custGeom>
            <a:avLst/>
            <a:gdLst>
              <a:gd name="T0" fmla="*/ 360363 w 265"/>
              <a:gd name="T1" fmla="*/ 0 h 317"/>
              <a:gd name="T2" fmla="*/ 360363 w 265"/>
              <a:gd name="T3" fmla="*/ 358775 h 317"/>
              <a:gd name="T4" fmla="*/ 0 w 265"/>
              <a:gd name="T5" fmla="*/ 503238 h 317"/>
              <a:gd name="T6" fmla="*/ 0 60000 65536"/>
              <a:gd name="T7" fmla="*/ 0 60000 65536"/>
              <a:gd name="T8" fmla="*/ 0 60000 65536"/>
              <a:gd name="T9" fmla="*/ 0 w 265"/>
              <a:gd name="T10" fmla="*/ 0 h 317"/>
              <a:gd name="T11" fmla="*/ 265 w 265"/>
              <a:gd name="T12" fmla="*/ 317 h 3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5" h="317">
                <a:moveTo>
                  <a:pt x="227" y="0"/>
                </a:moveTo>
                <a:cubicBezTo>
                  <a:pt x="246" y="86"/>
                  <a:pt x="265" y="173"/>
                  <a:pt x="227" y="226"/>
                </a:cubicBezTo>
                <a:cubicBezTo>
                  <a:pt x="189" y="279"/>
                  <a:pt x="94" y="298"/>
                  <a:pt x="0" y="317"/>
                </a:cubicBezTo>
              </a:path>
            </a:pathLst>
          </a:custGeom>
          <a:noFill/>
          <a:ln w="12700">
            <a:solidFill>
              <a:srgbClr val="FFFFFF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6923D18-D2C1-46E9-8819-35D40DAE25F3}" type="slidenum">
              <a:rPr lang="en-US" altLang="ko-KR" smtClean="0"/>
              <a:pPr/>
              <a:t>47</a:t>
            </a:fld>
            <a:endParaRPr lang="en-US" altLang="ko-KR" smtClean="0"/>
          </a:p>
        </p:txBody>
      </p:sp>
      <p:sp>
        <p:nvSpPr>
          <p:cNvPr id="72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4.5 Knapsack Problem</a:t>
            </a:r>
          </a:p>
        </p:txBody>
      </p:sp>
      <p:sp>
        <p:nvSpPr>
          <p:cNvPr id="727043" name="Rectangle 3"/>
          <p:cNvSpPr>
            <a:spLocks noChangeArrowheads="1"/>
          </p:cNvSpPr>
          <p:nvPr/>
        </p:nvSpPr>
        <p:spPr bwMode="auto">
          <a:xfrm>
            <a:off x="1331913" y="2852738"/>
            <a:ext cx="7431087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Given n items, let </a:t>
            </a:r>
          </a:p>
        </p:txBody>
      </p:sp>
      <p:sp>
        <p:nvSpPr>
          <p:cNvPr id="727044" name="Rectangle 4"/>
          <p:cNvSpPr>
            <a:spLocks noChangeArrowheads="1"/>
          </p:cNvSpPr>
          <p:nvPr/>
        </p:nvSpPr>
        <p:spPr bwMode="auto">
          <a:xfrm>
            <a:off x="2124075" y="3236913"/>
            <a:ext cx="3836988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20000"/>
              </a:spcBef>
            </a:pP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S = { </a:t>
            </a:r>
            <a:r>
              <a:rPr lang="en-US" altLang="ko-KR">
                <a:solidFill>
                  <a:schemeClr val="bg2"/>
                </a:solidFill>
                <a:sym typeface="Wingdings" pitchFamily="2" charset="2"/>
              </a:rPr>
              <a:t>item</a:t>
            </a:r>
            <a:r>
              <a:rPr lang="en-US" altLang="ko-KR" baseline="-25000">
                <a:solidFill>
                  <a:schemeClr val="bg2"/>
                </a:solidFill>
                <a:sym typeface="Wingdings" pitchFamily="2" charset="2"/>
              </a:rPr>
              <a:t>1</a:t>
            </a: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 ,</a:t>
            </a:r>
            <a:r>
              <a:rPr lang="en-US" altLang="ko-KR">
                <a:solidFill>
                  <a:schemeClr val="bg2"/>
                </a:solidFill>
                <a:sym typeface="Wingdings" pitchFamily="2" charset="2"/>
              </a:rPr>
              <a:t>item</a:t>
            </a:r>
            <a:r>
              <a:rPr lang="en-US" altLang="ko-KR" baseline="-25000">
                <a:solidFill>
                  <a:schemeClr val="bg2"/>
                </a:solidFill>
                <a:sym typeface="Wingdings" pitchFamily="2" charset="2"/>
              </a:rPr>
              <a:t>2</a:t>
            </a: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, … , </a:t>
            </a:r>
            <a:r>
              <a:rPr lang="en-US" altLang="ko-KR">
                <a:solidFill>
                  <a:schemeClr val="bg2"/>
                </a:solidFill>
                <a:sym typeface="Wingdings" pitchFamily="2" charset="2"/>
              </a:rPr>
              <a:t>item</a:t>
            </a:r>
            <a:r>
              <a:rPr lang="en-US" altLang="ko-KR" baseline="-25000">
                <a:solidFill>
                  <a:schemeClr val="bg2"/>
                </a:solidFill>
                <a:sym typeface="Wingdings" pitchFamily="2" charset="2"/>
              </a:rPr>
              <a:t>n</a:t>
            </a: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}</a:t>
            </a:r>
            <a:r>
              <a:rPr lang="en-US" altLang="ko-KR">
                <a:solidFill>
                  <a:schemeClr val="bg2"/>
                </a:solidFill>
                <a:sym typeface="Wingdings" pitchFamily="2" charset="2"/>
              </a:rPr>
              <a:t> </a:t>
            </a:r>
          </a:p>
        </p:txBody>
      </p:sp>
      <p:sp>
        <p:nvSpPr>
          <p:cNvPr id="727045" name="Rectangle 5"/>
          <p:cNvSpPr>
            <a:spLocks noChangeArrowheads="1"/>
          </p:cNvSpPr>
          <p:nvPr/>
        </p:nvSpPr>
        <p:spPr bwMode="auto">
          <a:xfrm>
            <a:off x="2124075" y="3597275"/>
            <a:ext cx="263525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20000"/>
              </a:spcBef>
            </a:pPr>
            <a:r>
              <a:rPr lang="en-US" altLang="ko-KR">
                <a:solidFill>
                  <a:schemeClr val="bg2"/>
                </a:solidFill>
                <a:sym typeface="Wingdings" pitchFamily="2" charset="2"/>
              </a:rPr>
              <a:t>w</a:t>
            </a:r>
            <a:r>
              <a:rPr lang="en-US" altLang="ko-KR" baseline="-25000">
                <a:solidFill>
                  <a:schemeClr val="bg2"/>
                </a:solidFill>
                <a:sym typeface="Wingdings" pitchFamily="2" charset="2"/>
              </a:rPr>
              <a:t>i</a:t>
            </a:r>
            <a:r>
              <a:rPr lang="en-US" altLang="ko-KR" i="0" baseline="-25000">
                <a:solidFill>
                  <a:schemeClr val="bg2"/>
                </a:solidFill>
                <a:sym typeface="Wingdings" pitchFamily="2" charset="2"/>
              </a:rPr>
              <a:t> </a:t>
            </a: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= weight of </a:t>
            </a:r>
            <a:r>
              <a:rPr lang="en-US" altLang="ko-KR">
                <a:solidFill>
                  <a:schemeClr val="bg2"/>
                </a:solidFill>
                <a:sym typeface="Wingdings" pitchFamily="2" charset="2"/>
              </a:rPr>
              <a:t>item</a:t>
            </a:r>
            <a:r>
              <a:rPr lang="en-US" altLang="ko-KR" baseline="-25000">
                <a:solidFill>
                  <a:schemeClr val="bg2"/>
                </a:solidFill>
                <a:sym typeface="Wingdings" pitchFamily="2" charset="2"/>
              </a:rPr>
              <a:t>i</a:t>
            </a:r>
            <a:r>
              <a:rPr lang="en-US" altLang="ko-KR">
                <a:solidFill>
                  <a:schemeClr val="bg2"/>
                </a:solidFill>
                <a:sym typeface="Wingdings" pitchFamily="2" charset="2"/>
              </a:rPr>
              <a:t> </a:t>
            </a:r>
          </a:p>
        </p:txBody>
      </p:sp>
      <p:sp>
        <p:nvSpPr>
          <p:cNvPr id="727046" name="Rectangle 6"/>
          <p:cNvSpPr>
            <a:spLocks noChangeArrowheads="1"/>
          </p:cNvSpPr>
          <p:nvPr/>
        </p:nvSpPr>
        <p:spPr bwMode="auto">
          <a:xfrm>
            <a:off x="2124075" y="3983038"/>
            <a:ext cx="243205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20000"/>
              </a:spcBef>
            </a:pPr>
            <a:r>
              <a:rPr lang="en-US" altLang="ko-KR">
                <a:solidFill>
                  <a:schemeClr val="bg2"/>
                </a:solidFill>
                <a:sym typeface="Wingdings" pitchFamily="2" charset="2"/>
              </a:rPr>
              <a:t>p</a:t>
            </a:r>
            <a:r>
              <a:rPr lang="en-US" altLang="ko-KR" baseline="-25000">
                <a:solidFill>
                  <a:schemeClr val="bg2"/>
                </a:solidFill>
                <a:sym typeface="Wingdings" pitchFamily="2" charset="2"/>
              </a:rPr>
              <a:t>i</a:t>
            </a:r>
            <a:r>
              <a:rPr lang="en-US" altLang="ko-KR" i="0" baseline="-25000">
                <a:solidFill>
                  <a:schemeClr val="bg2"/>
                </a:solidFill>
                <a:sym typeface="Wingdings" pitchFamily="2" charset="2"/>
              </a:rPr>
              <a:t> </a:t>
            </a: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= profit of </a:t>
            </a:r>
            <a:r>
              <a:rPr lang="en-US" altLang="ko-KR">
                <a:solidFill>
                  <a:schemeClr val="bg2"/>
                </a:solidFill>
                <a:sym typeface="Wingdings" pitchFamily="2" charset="2"/>
              </a:rPr>
              <a:t>item</a:t>
            </a:r>
            <a:r>
              <a:rPr lang="en-US" altLang="ko-KR" baseline="-25000">
                <a:solidFill>
                  <a:schemeClr val="bg2"/>
                </a:solidFill>
                <a:sym typeface="Wingdings" pitchFamily="2" charset="2"/>
              </a:rPr>
              <a:t>i</a:t>
            </a:r>
            <a:r>
              <a:rPr lang="en-US" altLang="ko-KR">
                <a:solidFill>
                  <a:schemeClr val="bg2"/>
                </a:solidFill>
                <a:sym typeface="Wingdings" pitchFamily="2" charset="2"/>
              </a:rPr>
              <a:t> </a:t>
            </a:r>
          </a:p>
        </p:txBody>
      </p:sp>
      <p:sp>
        <p:nvSpPr>
          <p:cNvPr id="727047" name="Rectangle 7"/>
          <p:cNvSpPr>
            <a:spLocks noChangeArrowheads="1"/>
          </p:cNvSpPr>
          <p:nvPr/>
        </p:nvSpPr>
        <p:spPr bwMode="auto">
          <a:xfrm>
            <a:off x="2101850" y="4364038"/>
            <a:ext cx="5783263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20000"/>
              </a:spcBef>
            </a:pP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W = maximum weight the knapsack can hold,</a:t>
            </a:r>
          </a:p>
        </p:txBody>
      </p:sp>
      <p:sp>
        <p:nvSpPr>
          <p:cNvPr id="727048" name="Rectangle 8"/>
          <p:cNvSpPr>
            <a:spLocks noChangeArrowheads="1"/>
          </p:cNvSpPr>
          <p:nvPr/>
        </p:nvSpPr>
        <p:spPr bwMode="auto">
          <a:xfrm>
            <a:off x="1692275" y="4725988"/>
            <a:ext cx="5153025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20000"/>
              </a:spcBef>
            </a:pP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where </a:t>
            </a:r>
            <a:r>
              <a:rPr lang="en-US" altLang="ko-KR">
                <a:solidFill>
                  <a:schemeClr val="bg2"/>
                </a:solidFill>
                <a:sym typeface="Wingdings" pitchFamily="2" charset="2"/>
              </a:rPr>
              <a:t>w</a:t>
            </a:r>
            <a:r>
              <a:rPr lang="en-US" altLang="ko-KR" baseline="-25000">
                <a:solidFill>
                  <a:schemeClr val="bg2"/>
                </a:solidFill>
                <a:sym typeface="Wingdings" pitchFamily="2" charset="2"/>
              </a:rPr>
              <a:t>i</a:t>
            </a:r>
            <a:r>
              <a:rPr lang="en-US" altLang="ko-KR">
                <a:solidFill>
                  <a:schemeClr val="bg2"/>
                </a:solidFill>
                <a:sym typeface="Wingdings" pitchFamily="2" charset="2"/>
              </a:rPr>
              <a:t>, p</a:t>
            </a:r>
            <a:r>
              <a:rPr lang="en-US" altLang="ko-KR" baseline="-25000">
                <a:solidFill>
                  <a:schemeClr val="bg2"/>
                </a:solidFill>
                <a:sym typeface="Wingdings" pitchFamily="2" charset="2"/>
              </a:rPr>
              <a:t>i</a:t>
            </a:r>
            <a:r>
              <a:rPr lang="en-US" altLang="ko-KR">
                <a:solidFill>
                  <a:schemeClr val="bg2"/>
                </a:solidFill>
                <a:sym typeface="Wingdings" pitchFamily="2" charset="2"/>
              </a:rPr>
              <a:t>,</a:t>
            </a: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 and </a:t>
            </a:r>
            <a:r>
              <a:rPr lang="en-US" altLang="ko-KR">
                <a:solidFill>
                  <a:schemeClr val="bg2"/>
                </a:solidFill>
                <a:sym typeface="Wingdings" pitchFamily="2" charset="2"/>
              </a:rPr>
              <a:t>W</a:t>
            </a: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 are positive integers.</a:t>
            </a:r>
          </a:p>
        </p:txBody>
      </p:sp>
      <p:sp>
        <p:nvSpPr>
          <p:cNvPr id="727049" name="Rectangle 9"/>
          <p:cNvSpPr>
            <a:spLocks noChangeArrowheads="1"/>
          </p:cNvSpPr>
          <p:nvPr/>
        </p:nvSpPr>
        <p:spPr bwMode="auto">
          <a:xfrm>
            <a:off x="1403350" y="5157788"/>
            <a:ext cx="7453313" cy="120032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Determine a </a:t>
            </a:r>
            <a:r>
              <a:rPr lang="en-US" altLang="ko-KR" b="1" dirty="0">
                <a:solidFill>
                  <a:schemeClr val="bg1"/>
                </a:solidFill>
                <a:sym typeface="Wingdings" pitchFamily="2" charset="2"/>
              </a:rPr>
              <a:t>subset A</a:t>
            </a:r>
            <a:r>
              <a:rPr lang="en-US" altLang="ko-KR" i="0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of S such that</a:t>
            </a:r>
          </a:p>
          <a:p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     </a:t>
            </a:r>
            <a:r>
              <a:rPr lang="en-US" altLang="ko-KR" b="1" dirty="0">
                <a:solidFill>
                  <a:schemeClr val="bg2"/>
                </a:solidFill>
                <a:sym typeface="Wingdings" pitchFamily="2" charset="2"/>
              </a:rPr>
              <a:t>∑ p</a:t>
            </a:r>
            <a:r>
              <a:rPr lang="en-US" altLang="ko-KR" b="1" baseline="-25000" dirty="0">
                <a:solidFill>
                  <a:schemeClr val="bg2"/>
                </a:solidFill>
                <a:sym typeface="Wingdings" pitchFamily="2" charset="2"/>
              </a:rPr>
              <a:t>i</a:t>
            </a:r>
            <a:r>
              <a:rPr lang="en-US" altLang="ko-KR" b="1" dirty="0">
                <a:solidFill>
                  <a:schemeClr val="bg2"/>
                </a:solidFill>
                <a:sym typeface="Wingdings" pitchFamily="2" charset="2"/>
              </a:rPr>
              <a:t>  </a:t>
            </a:r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 is </a:t>
            </a:r>
            <a:r>
              <a:rPr lang="en-US" altLang="ko-KR" b="1" dirty="0">
                <a:solidFill>
                  <a:schemeClr val="bg1"/>
                </a:solidFill>
                <a:sym typeface="Wingdings" pitchFamily="2" charset="2"/>
              </a:rPr>
              <a:t>maximized</a:t>
            </a:r>
            <a:r>
              <a:rPr lang="en-US" altLang="ko-KR" b="1" dirty="0">
                <a:solidFill>
                  <a:schemeClr val="bg2"/>
                </a:solidFill>
                <a:sym typeface="Wingdings" pitchFamily="2" charset="2"/>
              </a:rPr>
              <a:t> </a:t>
            </a:r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subject to  </a:t>
            </a:r>
            <a:r>
              <a:rPr lang="en-US" altLang="ko-KR" b="1" i="0" dirty="0">
                <a:solidFill>
                  <a:schemeClr val="bg2"/>
                </a:solidFill>
                <a:sym typeface="Wingdings" pitchFamily="2" charset="2"/>
              </a:rPr>
              <a:t>∑ </a:t>
            </a:r>
            <a:r>
              <a:rPr lang="en-US" altLang="ko-KR" b="1" i="0" dirty="0" err="1">
                <a:solidFill>
                  <a:schemeClr val="bg2"/>
                </a:solidFill>
                <a:sym typeface="Wingdings" pitchFamily="2" charset="2"/>
              </a:rPr>
              <a:t>w</a:t>
            </a:r>
            <a:r>
              <a:rPr lang="en-US" altLang="ko-KR" b="1" i="0" baseline="-25000" dirty="0" err="1">
                <a:solidFill>
                  <a:schemeClr val="bg2"/>
                </a:solidFill>
                <a:sym typeface="Wingdings" pitchFamily="2" charset="2"/>
              </a:rPr>
              <a:t>i</a:t>
            </a:r>
            <a:r>
              <a:rPr lang="en-US" altLang="ko-KR" b="1" i="0" baseline="-25000" dirty="0">
                <a:solidFill>
                  <a:schemeClr val="bg2"/>
                </a:solidFill>
                <a:sym typeface="Wingdings" pitchFamily="2" charset="2"/>
              </a:rPr>
              <a:t> </a:t>
            </a:r>
            <a:r>
              <a:rPr lang="en-US" altLang="ko-KR" b="1" i="0" dirty="0">
                <a:solidFill>
                  <a:schemeClr val="bg2"/>
                </a:solidFill>
                <a:sym typeface="Wingdings" pitchFamily="2" charset="2"/>
              </a:rPr>
              <a:t>  </a:t>
            </a:r>
            <a:r>
              <a:rPr lang="en-US" altLang="ko-KR" b="1" i="0" dirty="0">
                <a:solidFill>
                  <a:schemeClr val="bg2"/>
                </a:solidFill>
                <a:sym typeface="Symbol" pitchFamily="18" charset="2"/>
              </a:rPr>
              <a:t>≤ W.</a:t>
            </a:r>
            <a:endParaRPr lang="en-US" altLang="ko-KR" b="1" i="0" dirty="0">
              <a:solidFill>
                <a:schemeClr val="bg2"/>
              </a:solidFill>
              <a:sym typeface="Wingdings" pitchFamily="2" charset="2"/>
            </a:endParaRPr>
          </a:p>
          <a:p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  			    </a:t>
            </a:r>
            <a:r>
              <a:rPr lang="en-US" altLang="ko-KR" sz="1600" i="0" dirty="0">
                <a:solidFill>
                  <a:schemeClr val="bg2"/>
                </a:solidFill>
                <a:sym typeface="Wingdings" pitchFamily="2" charset="2"/>
              </a:rPr>
              <a:t>  </a:t>
            </a:r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	</a:t>
            </a:r>
          </a:p>
        </p:txBody>
      </p:sp>
      <p:sp>
        <p:nvSpPr>
          <p:cNvPr id="727050" name="Rectangle 10"/>
          <p:cNvSpPr>
            <a:spLocks noChangeArrowheads="1"/>
          </p:cNvSpPr>
          <p:nvPr/>
        </p:nvSpPr>
        <p:spPr bwMode="auto">
          <a:xfrm>
            <a:off x="395288" y="1844675"/>
            <a:ext cx="929005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q"/>
              <a:defRPr/>
            </a:pPr>
            <a:r>
              <a:rPr lang="en-US" altLang="ko-KR" sz="3200" i="0" dirty="0">
                <a:solidFill>
                  <a:schemeClr val="bg2"/>
                </a:solidFill>
              </a:rPr>
              <a:t> A Greedy Approach to the 0-1 Knapsack Problem</a:t>
            </a:r>
          </a:p>
        </p:txBody>
      </p:sp>
      <p:sp>
        <p:nvSpPr>
          <p:cNvPr id="727051" name="Rectangle 11"/>
          <p:cNvSpPr>
            <a:spLocks noChangeArrowheads="1"/>
          </p:cNvSpPr>
          <p:nvPr/>
        </p:nvSpPr>
        <p:spPr bwMode="auto">
          <a:xfrm>
            <a:off x="-180975" y="2492375"/>
            <a:ext cx="5072063" cy="4206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2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q"/>
            </a:pPr>
            <a:r>
              <a:rPr lang="en-US" altLang="ko-KR" b="1" i="0" dirty="0">
                <a:solidFill>
                  <a:schemeClr val="bg1"/>
                </a:solidFill>
              </a:rPr>
              <a:t>  The 0-1 Knapsack Problem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27052" name="Rectangle 12"/>
          <p:cNvSpPr>
            <a:spLocks noChangeArrowheads="1"/>
          </p:cNvSpPr>
          <p:nvPr/>
        </p:nvSpPr>
        <p:spPr bwMode="auto">
          <a:xfrm>
            <a:off x="5292725" y="5829300"/>
            <a:ext cx="985838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 i="0">
                <a:solidFill>
                  <a:schemeClr val="bg2"/>
                </a:solidFill>
                <a:sym typeface="Wingdings" pitchFamily="2" charset="2"/>
              </a:rPr>
              <a:t> item</a:t>
            </a:r>
            <a:r>
              <a:rPr lang="en-US" altLang="ko-KR" sz="1600" i="0" baseline="-25000">
                <a:solidFill>
                  <a:schemeClr val="bg2"/>
                </a:solidFill>
                <a:sym typeface="Wingdings" pitchFamily="2" charset="2"/>
              </a:rPr>
              <a:t>i</a:t>
            </a:r>
            <a:r>
              <a:rPr lang="en-US" altLang="ko-KR" sz="1600" i="0">
                <a:solidFill>
                  <a:schemeClr val="bg2"/>
                </a:solidFill>
                <a:sym typeface="Wingdings" pitchFamily="2" charset="2"/>
              </a:rPr>
              <a:t>∈A</a:t>
            </a:r>
          </a:p>
        </p:txBody>
      </p:sp>
      <p:sp>
        <p:nvSpPr>
          <p:cNvPr id="727053" name="Rectangle 13"/>
          <p:cNvSpPr>
            <a:spLocks noChangeArrowheads="1"/>
          </p:cNvSpPr>
          <p:nvPr/>
        </p:nvSpPr>
        <p:spPr bwMode="auto">
          <a:xfrm>
            <a:off x="1403350" y="5829300"/>
            <a:ext cx="985838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 i="0">
                <a:solidFill>
                  <a:schemeClr val="bg2"/>
                </a:solidFill>
                <a:sym typeface="Wingdings" pitchFamily="2" charset="2"/>
              </a:rPr>
              <a:t> item</a:t>
            </a:r>
            <a:r>
              <a:rPr lang="en-US" altLang="ko-KR" sz="1600" i="0" baseline="-25000">
                <a:solidFill>
                  <a:schemeClr val="bg2"/>
                </a:solidFill>
                <a:sym typeface="Wingdings" pitchFamily="2" charset="2"/>
              </a:rPr>
              <a:t>i</a:t>
            </a:r>
            <a:r>
              <a:rPr lang="en-US" altLang="ko-KR" sz="1600" i="0">
                <a:solidFill>
                  <a:schemeClr val="bg2"/>
                </a:solidFill>
                <a:sym typeface="Wingdings" pitchFamily="2" charset="2"/>
              </a:rPr>
              <a:t>∈A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43" grpId="0"/>
      <p:bldP spid="727044" grpId="0"/>
      <p:bldP spid="727045" grpId="0"/>
      <p:bldP spid="727046" grpId="0"/>
      <p:bldP spid="727047" grpId="0"/>
      <p:bldP spid="727048" grpId="0"/>
      <p:bldP spid="727049" grpId="0"/>
      <p:bldP spid="727051" grpId="0"/>
      <p:bldP spid="727052" grpId="0"/>
      <p:bldP spid="72705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5127C94-65E3-4470-B684-A44E46AD2571}" type="slidenum">
              <a:rPr lang="en-US" altLang="ko-KR" smtClean="0"/>
              <a:pPr/>
              <a:t>48</a:t>
            </a:fld>
            <a:endParaRPr lang="en-US" altLang="ko-KR" smtClean="0"/>
          </a:p>
        </p:txBody>
      </p:sp>
      <p:sp>
        <p:nvSpPr>
          <p:cNvPr id="72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4.5 Knapsack Problem</a:t>
            </a:r>
          </a:p>
        </p:txBody>
      </p:sp>
      <p:sp>
        <p:nvSpPr>
          <p:cNvPr id="724999" name="Rectangle 7"/>
          <p:cNvSpPr>
            <a:spLocks noChangeArrowheads="1"/>
          </p:cNvSpPr>
          <p:nvPr/>
        </p:nvSpPr>
        <p:spPr bwMode="auto">
          <a:xfrm>
            <a:off x="1331913" y="2925763"/>
            <a:ext cx="7431087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1. Consider all possible subsets of S.</a:t>
            </a:r>
          </a:p>
        </p:txBody>
      </p:sp>
      <p:sp>
        <p:nvSpPr>
          <p:cNvPr id="725002" name="Rectangle 10"/>
          <p:cNvSpPr>
            <a:spLocks noChangeArrowheads="1"/>
          </p:cNvSpPr>
          <p:nvPr/>
        </p:nvSpPr>
        <p:spPr bwMode="auto">
          <a:xfrm>
            <a:off x="1331913" y="3309938"/>
            <a:ext cx="6176962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20000"/>
              </a:spcBef>
            </a:pP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2. Discard those subsets whose total weight &gt; W.</a:t>
            </a:r>
            <a:endParaRPr lang="en-US" altLang="ko-KR">
              <a:solidFill>
                <a:schemeClr val="bg2"/>
              </a:solidFill>
              <a:sym typeface="Wingdings" pitchFamily="2" charset="2"/>
            </a:endParaRPr>
          </a:p>
        </p:txBody>
      </p:sp>
      <p:sp>
        <p:nvSpPr>
          <p:cNvPr id="725008" name="Rectangle 16"/>
          <p:cNvSpPr>
            <a:spLocks noChangeArrowheads="1"/>
          </p:cNvSpPr>
          <p:nvPr/>
        </p:nvSpPr>
        <p:spPr bwMode="auto">
          <a:xfrm>
            <a:off x="395288" y="1844675"/>
            <a:ext cx="929005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q"/>
              <a:defRPr/>
            </a:pPr>
            <a:r>
              <a:rPr lang="en-US" altLang="ko-KR" sz="3200" i="0" dirty="0">
                <a:solidFill>
                  <a:schemeClr val="bg2"/>
                </a:solidFill>
              </a:rPr>
              <a:t> A Greedy Approach to the 0-1 Knapsack Problem</a:t>
            </a:r>
          </a:p>
        </p:txBody>
      </p:sp>
      <p:sp>
        <p:nvSpPr>
          <p:cNvPr id="725011" name="Rectangle 19"/>
          <p:cNvSpPr>
            <a:spLocks noChangeArrowheads="1"/>
          </p:cNvSpPr>
          <p:nvPr/>
        </p:nvSpPr>
        <p:spPr bwMode="auto">
          <a:xfrm>
            <a:off x="-180975" y="2492375"/>
            <a:ext cx="8524875" cy="4206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2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q"/>
            </a:pPr>
            <a:r>
              <a:rPr lang="en-US" altLang="ko-KR" b="1" i="0" dirty="0">
                <a:solidFill>
                  <a:schemeClr val="bg1"/>
                </a:solidFill>
              </a:rPr>
              <a:t>  A Brute-Force Solution to The 0-1 Knapsack Problem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25015" name="Rectangle 23"/>
          <p:cNvSpPr>
            <a:spLocks noChangeArrowheads="1"/>
          </p:cNvSpPr>
          <p:nvPr/>
        </p:nvSpPr>
        <p:spPr bwMode="auto">
          <a:xfrm>
            <a:off x="1331913" y="3692525"/>
            <a:ext cx="712470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20000"/>
              </a:spcBef>
            </a:pP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3. Of those remaining, take one with the max total profit.</a:t>
            </a:r>
          </a:p>
        </p:txBody>
      </p:sp>
      <p:sp>
        <p:nvSpPr>
          <p:cNvPr id="725016" name="Rectangle 24"/>
          <p:cNvSpPr>
            <a:spLocks noChangeArrowheads="1"/>
          </p:cNvSpPr>
          <p:nvPr/>
        </p:nvSpPr>
        <p:spPr bwMode="auto">
          <a:xfrm>
            <a:off x="709613" y="4195763"/>
            <a:ext cx="7462837" cy="11525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eaLnBrk="1" latinLnBrk="1" hangingPunct="1">
              <a:spcBef>
                <a:spcPct val="20000"/>
              </a:spcBef>
            </a:pPr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 Since there are 2</a:t>
            </a:r>
            <a:r>
              <a:rPr lang="en-US" altLang="ko-KR" i="0" baseline="30000" dirty="0">
                <a:solidFill>
                  <a:schemeClr val="bg2"/>
                </a:solidFill>
                <a:sym typeface="Wingdings" pitchFamily="2" charset="2"/>
              </a:rPr>
              <a:t>n</a:t>
            </a:r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 subsets containing up to n items, the complexity is </a:t>
            </a:r>
            <a:r>
              <a:rPr lang="en-US" altLang="ko-KR" b="1" dirty="0">
                <a:solidFill>
                  <a:schemeClr val="bg1"/>
                </a:solidFill>
                <a:sym typeface="Wingdings" pitchFamily="2" charset="2"/>
              </a:rPr>
              <a:t>exponential in n</a:t>
            </a:r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.</a:t>
            </a:r>
          </a:p>
          <a:p>
            <a:pPr lvl="1" eaLnBrk="1" latinLnBrk="1" hangingPunct="1">
              <a:spcBef>
                <a:spcPct val="20000"/>
              </a:spcBef>
              <a:buFont typeface="Wingdings" pitchFamily="2" charset="2"/>
              <a:buChar char="è"/>
            </a:pPr>
            <a:endParaRPr lang="en-US" altLang="ko-KR" sz="1800" i="0" dirty="0">
              <a:solidFill>
                <a:schemeClr val="bg2"/>
              </a:solidFill>
              <a:latin typeface="굴림" pitchFamily="50" charset="-127"/>
              <a:sym typeface="Wingdings" pitchFamily="2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2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25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25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999" grpId="0"/>
      <p:bldP spid="725002" grpId="0"/>
      <p:bldP spid="725011" grpId="0"/>
      <p:bldP spid="725015" grpId="0"/>
      <p:bldP spid="72501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F4098A9-2E03-4506-A542-C6803F407C4B}" type="slidenum">
              <a:rPr lang="en-US" altLang="ko-KR" smtClean="0"/>
              <a:pPr/>
              <a:t>49</a:t>
            </a:fld>
            <a:endParaRPr lang="en-US" altLang="ko-KR" smtClean="0"/>
          </a:p>
        </p:txBody>
      </p:sp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4.5 Knapsack Problem</a:t>
            </a:r>
          </a:p>
        </p:txBody>
      </p:sp>
      <p:sp>
        <p:nvSpPr>
          <p:cNvPr id="729091" name="Rectangle 3"/>
          <p:cNvSpPr>
            <a:spLocks noChangeArrowheads="1"/>
          </p:cNvSpPr>
          <p:nvPr/>
        </p:nvSpPr>
        <p:spPr bwMode="auto">
          <a:xfrm>
            <a:off x="1116013" y="2925763"/>
            <a:ext cx="7812087" cy="4206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b="1" dirty="0">
                <a:solidFill>
                  <a:schemeClr val="bg2"/>
                </a:solidFill>
                <a:sym typeface="Wingdings" pitchFamily="2" charset="2"/>
              </a:rPr>
              <a:t>Idea</a:t>
            </a:r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: Take items in </a:t>
            </a:r>
            <a:r>
              <a:rPr lang="en-US" altLang="ko-KR" b="1" dirty="0">
                <a:solidFill>
                  <a:schemeClr val="bg1"/>
                </a:solidFill>
                <a:sym typeface="Wingdings" pitchFamily="2" charset="2"/>
              </a:rPr>
              <a:t>non-increasing order</a:t>
            </a:r>
            <a:r>
              <a:rPr lang="en-US" altLang="ko-KR" i="0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according to </a:t>
            </a:r>
            <a:r>
              <a:rPr lang="en-US" altLang="ko-KR" b="1" dirty="0">
                <a:solidFill>
                  <a:schemeClr val="bg1"/>
                </a:solidFill>
                <a:sym typeface="Wingdings" pitchFamily="2" charset="2"/>
              </a:rPr>
              <a:t>profit</a:t>
            </a:r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.</a:t>
            </a:r>
          </a:p>
        </p:txBody>
      </p:sp>
      <p:sp>
        <p:nvSpPr>
          <p:cNvPr id="729093" name="Rectangle 5"/>
          <p:cNvSpPr>
            <a:spLocks noChangeArrowheads="1"/>
          </p:cNvSpPr>
          <p:nvPr/>
        </p:nvSpPr>
        <p:spPr bwMode="auto">
          <a:xfrm>
            <a:off x="395288" y="1844675"/>
            <a:ext cx="929005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q"/>
              <a:defRPr/>
            </a:pPr>
            <a:r>
              <a:rPr lang="en-US" altLang="ko-KR" sz="3200" i="0" dirty="0">
                <a:solidFill>
                  <a:schemeClr val="bg2"/>
                </a:solidFill>
              </a:rPr>
              <a:t> A Greedy Approach to the 0-1 Knapsack Problem</a:t>
            </a:r>
          </a:p>
        </p:txBody>
      </p:sp>
      <p:sp>
        <p:nvSpPr>
          <p:cNvPr id="729094" name="Rectangle 6"/>
          <p:cNvSpPr>
            <a:spLocks noChangeArrowheads="1"/>
          </p:cNvSpPr>
          <p:nvPr/>
        </p:nvSpPr>
        <p:spPr bwMode="auto">
          <a:xfrm>
            <a:off x="-180975" y="2492375"/>
            <a:ext cx="5046663" cy="4206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2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q"/>
            </a:pPr>
            <a:r>
              <a:rPr lang="en-US" altLang="ko-KR" b="1" i="0" dirty="0">
                <a:solidFill>
                  <a:schemeClr val="bg1"/>
                </a:solidFill>
              </a:rPr>
              <a:t>  A Simple Greedy Approach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729096" name="Rectangle 8"/>
          <p:cNvSpPr>
            <a:spLocks noChangeArrowheads="1"/>
          </p:cNvSpPr>
          <p:nvPr/>
        </p:nvSpPr>
        <p:spPr bwMode="auto">
          <a:xfrm>
            <a:off x="755650" y="3357563"/>
            <a:ext cx="8243888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è"/>
            </a:pP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 This approach wouldn’t work very well if the most profitable </a:t>
            </a:r>
          </a:p>
          <a:p>
            <a:pPr>
              <a:buFont typeface="Wingdings" pitchFamily="2" charset="2"/>
              <a:buNone/>
            </a:pP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     item had a large weight in comparison with its profit.</a:t>
            </a:r>
            <a:endParaRPr lang="en-US" altLang="ko-KR" sz="1800" i="0">
              <a:solidFill>
                <a:schemeClr val="bg2"/>
              </a:solidFill>
              <a:latin typeface="굴림" pitchFamily="50" charset="-127"/>
              <a:sym typeface="Wingdings" pitchFamily="2" charset="2"/>
            </a:endParaRPr>
          </a:p>
        </p:txBody>
      </p:sp>
      <p:sp>
        <p:nvSpPr>
          <p:cNvPr id="729098" name="Rectangle 10"/>
          <p:cNvSpPr>
            <a:spLocks noChangeArrowheads="1"/>
          </p:cNvSpPr>
          <p:nvPr/>
        </p:nvSpPr>
        <p:spPr bwMode="auto">
          <a:xfrm>
            <a:off x="504825" y="4221163"/>
            <a:ext cx="4572000" cy="271458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ko-KR" i="0">
              <a:solidFill>
                <a:schemeClr val="bg2"/>
              </a:solidFill>
              <a:sym typeface="Wingdings" pitchFamily="2" charset="2"/>
            </a:endParaRPr>
          </a:p>
          <a:p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	item</a:t>
            </a:r>
            <a:r>
              <a:rPr lang="en-US" altLang="ko-KR" i="0" baseline="-25000">
                <a:solidFill>
                  <a:schemeClr val="bg2"/>
                </a:solidFill>
                <a:sym typeface="Wingdings" pitchFamily="2" charset="2"/>
              </a:rPr>
              <a:t>1</a:t>
            </a: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 : $1 M and 25 Kg </a:t>
            </a:r>
          </a:p>
          <a:p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	item</a:t>
            </a:r>
            <a:r>
              <a:rPr lang="en-US" altLang="ko-KR" i="0" baseline="-25000">
                <a:solidFill>
                  <a:schemeClr val="bg2"/>
                </a:solidFill>
                <a:sym typeface="Wingdings" pitchFamily="2" charset="2"/>
              </a:rPr>
              <a:t>2</a:t>
            </a: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 : $0.8 M and 15 Kg</a:t>
            </a:r>
          </a:p>
          <a:p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	item</a:t>
            </a:r>
            <a:r>
              <a:rPr lang="en-US" altLang="ko-KR" i="0" baseline="-25000">
                <a:solidFill>
                  <a:schemeClr val="bg2"/>
                </a:solidFill>
                <a:sym typeface="Wingdings" pitchFamily="2" charset="2"/>
              </a:rPr>
              <a:t>3</a:t>
            </a: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 : $0.5 M and 10 Kg</a:t>
            </a:r>
          </a:p>
          <a:p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	item</a:t>
            </a:r>
            <a:r>
              <a:rPr lang="en-US" altLang="ko-KR" i="0" baseline="-25000">
                <a:solidFill>
                  <a:schemeClr val="bg2"/>
                </a:solidFill>
                <a:sym typeface="Wingdings" pitchFamily="2" charset="2"/>
              </a:rPr>
              <a:t>4</a:t>
            </a: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 : $0.24 M and 8 Kg </a:t>
            </a:r>
          </a:p>
          <a:p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	maximum weight = 30 Kg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endParaRPr lang="en-US" altLang="ko-KR" i="0">
              <a:solidFill>
                <a:schemeClr val="bg2"/>
              </a:solidFill>
              <a:sym typeface="Wingdings" pitchFamily="2" charset="2"/>
            </a:endParaRPr>
          </a:p>
        </p:txBody>
      </p:sp>
      <p:sp>
        <p:nvSpPr>
          <p:cNvPr id="729099" name="Rectangle 11"/>
          <p:cNvSpPr>
            <a:spLocks noChangeArrowheads="1"/>
          </p:cNvSpPr>
          <p:nvPr/>
        </p:nvSpPr>
        <p:spPr bwMode="auto">
          <a:xfrm>
            <a:off x="1042988" y="4149725"/>
            <a:ext cx="1419225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 i="0">
                <a:solidFill>
                  <a:schemeClr val="bg2"/>
                </a:solidFill>
                <a:sym typeface="Wingdings" pitchFamily="2" charset="2"/>
              </a:rPr>
              <a:t>Example</a:t>
            </a: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:</a:t>
            </a:r>
          </a:p>
        </p:txBody>
      </p:sp>
      <p:sp>
        <p:nvSpPr>
          <p:cNvPr id="729100" name="Rectangle 12"/>
          <p:cNvSpPr>
            <a:spLocks noChangeArrowheads="1"/>
          </p:cNvSpPr>
          <p:nvPr/>
        </p:nvSpPr>
        <p:spPr bwMode="auto">
          <a:xfrm>
            <a:off x="5040313" y="4629150"/>
            <a:ext cx="3779837" cy="4206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ko-KR" b="1" i="0">
                <a:solidFill>
                  <a:schemeClr val="bg2"/>
                </a:solidFill>
                <a:sym typeface="Wingdings" pitchFamily="2" charset="2"/>
              </a:rPr>
              <a:t> Greedy Solution: </a:t>
            </a:r>
            <a:endParaRPr lang="en-US" altLang="ko-KR" sz="2000" b="1" i="0">
              <a:solidFill>
                <a:schemeClr val="bg2"/>
              </a:solidFill>
              <a:latin typeface="굴림" pitchFamily="50" charset="-127"/>
              <a:sym typeface="Wingdings" pitchFamily="2" charset="2"/>
            </a:endParaRPr>
          </a:p>
        </p:txBody>
      </p:sp>
      <p:sp>
        <p:nvSpPr>
          <p:cNvPr id="729101" name="Rectangle 13"/>
          <p:cNvSpPr>
            <a:spLocks noChangeArrowheads="1"/>
          </p:cNvSpPr>
          <p:nvPr/>
        </p:nvSpPr>
        <p:spPr bwMode="auto">
          <a:xfrm>
            <a:off x="4859338" y="5013325"/>
            <a:ext cx="3719512" cy="4206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	{item</a:t>
            </a:r>
            <a:r>
              <a:rPr lang="en-US" altLang="ko-KR" i="0" baseline="-25000">
                <a:solidFill>
                  <a:schemeClr val="bg2"/>
                </a:solidFill>
                <a:sym typeface="Wingdings" pitchFamily="2" charset="2"/>
              </a:rPr>
              <a:t>1</a:t>
            </a: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729102" name="Rectangle 14"/>
          <p:cNvSpPr>
            <a:spLocks noChangeArrowheads="1"/>
          </p:cNvSpPr>
          <p:nvPr/>
        </p:nvSpPr>
        <p:spPr bwMode="auto">
          <a:xfrm>
            <a:off x="5040313" y="5445125"/>
            <a:ext cx="3779837" cy="4206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ko-KR" b="1" i="0">
                <a:solidFill>
                  <a:schemeClr val="bg2"/>
                </a:solidFill>
                <a:sym typeface="Wingdings" pitchFamily="2" charset="2"/>
              </a:rPr>
              <a:t> Optimal Solution: </a:t>
            </a:r>
            <a:endParaRPr lang="en-US" altLang="ko-KR" sz="2000" b="1" i="0">
              <a:solidFill>
                <a:schemeClr val="bg2"/>
              </a:solidFill>
              <a:latin typeface="굴림" pitchFamily="50" charset="-127"/>
              <a:sym typeface="Wingdings" pitchFamily="2" charset="2"/>
            </a:endParaRPr>
          </a:p>
        </p:txBody>
      </p:sp>
      <p:sp>
        <p:nvSpPr>
          <p:cNvPr id="729103" name="Rectangle 15"/>
          <p:cNvSpPr>
            <a:spLocks noChangeArrowheads="1"/>
          </p:cNvSpPr>
          <p:nvPr/>
        </p:nvSpPr>
        <p:spPr bwMode="auto">
          <a:xfrm>
            <a:off x="4859338" y="5829300"/>
            <a:ext cx="3719512" cy="4206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	{item</a:t>
            </a:r>
            <a:r>
              <a:rPr lang="en-US" altLang="ko-KR" i="0" baseline="-25000">
                <a:solidFill>
                  <a:schemeClr val="bg2"/>
                </a:solidFill>
                <a:sym typeface="Wingdings" pitchFamily="2" charset="2"/>
              </a:rPr>
              <a:t>2</a:t>
            </a: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, item</a:t>
            </a:r>
            <a:r>
              <a:rPr lang="en-US" altLang="ko-KR" i="0" baseline="-25000">
                <a:solidFill>
                  <a:schemeClr val="bg2"/>
                </a:solidFill>
                <a:sym typeface="Wingdings" pitchFamily="2" charset="2"/>
              </a:rPr>
              <a:t>3</a:t>
            </a: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729104" name="Rectangle 16"/>
          <p:cNvSpPr>
            <a:spLocks noChangeArrowheads="1"/>
          </p:cNvSpPr>
          <p:nvPr/>
        </p:nvSpPr>
        <p:spPr bwMode="auto">
          <a:xfrm>
            <a:off x="6850063" y="5024438"/>
            <a:ext cx="1970087" cy="4206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(Profit : $ 1M)</a:t>
            </a:r>
          </a:p>
        </p:txBody>
      </p:sp>
      <p:sp>
        <p:nvSpPr>
          <p:cNvPr id="729105" name="Rectangle 17"/>
          <p:cNvSpPr>
            <a:spLocks noChangeArrowheads="1"/>
          </p:cNvSpPr>
          <p:nvPr/>
        </p:nvSpPr>
        <p:spPr bwMode="auto">
          <a:xfrm>
            <a:off x="6588125" y="6176963"/>
            <a:ext cx="2198688" cy="4206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(Profit : $ 1.3M)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9091" grpId="0"/>
      <p:bldP spid="729094" grpId="0"/>
      <p:bldP spid="729096" grpId="0"/>
      <p:bldP spid="729098" grpId="0"/>
      <p:bldP spid="729099" grpId="0"/>
      <p:bldP spid="729100" grpId="0"/>
      <p:bldP spid="729101" grpId="0"/>
      <p:bldP spid="729102" grpId="0"/>
      <p:bldP spid="729103" grpId="0"/>
      <p:bldP spid="729104" grpId="0"/>
      <p:bldP spid="72910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329CE58-0437-4B37-B436-44039CAADB54}" type="slidenum">
              <a:rPr lang="en-US" altLang="ko-KR" smtClean="0"/>
              <a:pPr/>
              <a:t>5</a:t>
            </a:fld>
            <a:endParaRPr lang="en-US" altLang="ko-KR" smtClean="0"/>
          </a:p>
        </p:txBody>
      </p:sp>
      <p:sp>
        <p:nvSpPr>
          <p:cNvPr id="65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696200" cy="533400"/>
          </a:xfrm>
          <a:noFill/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ko-KR" sz="2800" smtClean="0">
                <a:effectLst/>
              </a:rPr>
              <a:t> </a:t>
            </a:r>
            <a:r>
              <a:rPr lang="en-US" altLang="ko-KR" smtClean="0">
                <a:effectLst/>
              </a:rPr>
              <a:t>General Greedy Approach </a:t>
            </a:r>
          </a:p>
        </p:txBody>
      </p:sp>
      <p:sp>
        <p:nvSpPr>
          <p:cNvPr id="659459" name="Rectangle 3"/>
          <p:cNvSpPr>
            <a:spLocks noGrp="1" noChangeArrowheads="1"/>
          </p:cNvSpPr>
          <p:nvPr>
            <p:ph type="title"/>
          </p:nvPr>
        </p:nvSpPr>
        <p:spPr>
          <a:xfrm>
            <a:off x="881063" y="342900"/>
            <a:ext cx="6715125" cy="1143000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Greedy Algorithm</a:t>
            </a:r>
          </a:p>
        </p:txBody>
      </p:sp>
      <p:sp>
        <p:nvSpPr>
          <p:cNvPr id="659461" name="Rectangle 5"/>
          <p:cNvSpPr>
            <a:spLocks noChangeArrowheads="1"/>
          </p:cNvSpPr>
          <p:nvPr/>
        </p:nvSpPr>
        <p:spPr bwMode="auto">
          <a:xfrm>
            <a:off x="971550" y="2349500"/>
            <a:ext cx="7993063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chemeClr val="bg2"/>
                </a:solidFill>
                <a:sym typeface="Wingdings" pitchFamily="2" charset="2"/>
              </a:rPr>
              <a:t>- </a:t>
            </a:r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starts with an empty set, and adds items to the set in sequence until the set represents a solution to an instance of a problem</a:t>
            </a:r>
          </a:p>
        </p:txBody>
      </p:sp>
      <p:sp>
        <p:nvSpPr>
          <p:cNvPr id="659462" name="Rectangle 6"/>
          <p:cNvSpPr>
            <a:spLocks noChangeArrowheads="1"/>
          </p:cNvSpPr>
          <p:nvPr/>
        </p:nvSpPr>
        <p:spPr bwMode="auto">
          <a:xfrm>
            <a:off x="1025525" y="3068638"/>
            <a:ext cx="6719888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20000"/>
              </a:spcBef>
              <a:buFontTx/>
              <a:buChar char="-"/>
            </a:pP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 each iteration consists of the following components:</a:t>
            </a:r>
          </a:p>
        </p:txBody>
      </p:sp>
      <p:sp>
        <p:nvSpPr>
          <p:cNvPr id="659463" name="Rectangle 7"/>
          <p:cNvSpPr>
            <a:spLocks noChangeArrowheads="1"/>
          </p:cNvSpPr>
          <p:nvPr/>
        </p:nvSpPr>
        <p:spPr bwMode="auto">
          <a:xfrm>
            <a:off x="898525" y="3452813"/>
            <a:ext cx="3246438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20000"/>
              </a:spcBef>
            </a:pPr>
            <a:r>
              <a:rPr lang="en-US" altLang="ko-KR" b="1" dirty="0">
                <a:solidFill>
                  <a:schemeClr val="bg1"/>
                </a:solidFill>
                <a:sym typeface="Wingdings" pitchFamily="2" charset="2"/>
              </a:rPr>
              <a:t>1.   Selection Procedure</a:t>
            </a:r>
            <a:r>
              <a:rPr lang="en-US" altLang="ko-KR" i="0" dirty="0">
                <a:solidFill>
                  <a:schemeClr val="bg1"/>
                </a:solidFill>
                <a:sym typeface="Wingdings" pitchFamily="2" charset="2"/>
              </a:rPr>
              <a:t> </a:t>
            </a:r>
          </a:p>
        </p:txBody>
      </p:sp>
      <p:sp>
        <p:nvSpPr>
          <p:cNvPr id="659464" name="Rectangle 8"/>
          <p:cNvSpPr>
            <a:spLocks noChangeArrowheads="1"/>
          </p:cNvSpPr>
          <p:nvPr/>
        </p:nvSpPr>
        <p:spPr bwMode="auto">
          <a:xfrm>
            <a:off x="827088" y="4221163"/>
            <a:ext cx="2906712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20000"/>
              </a:spcBef>
            </a:pPr>
            <a:r>
              <a:rPr lang="en-US" altLang="ko-KR" i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altLang="ko-KR" b="1">
                <a:solidFill>
                  <a:schemeClr val="bg1"/>
                </a:solidFill>
                <a:sym typeface="Wingdings" pitchFamily="2" charset="2"/>
              </a:rPr>
              <a:t>2.   Feasibility Check</a:t>
            </a:r>
          </a:p>
        </p:txBody>
      </p:sp>
      <p:sp>
        <p:nvSpPr>
          <p:cNvPr id="659465" name="Rectangle 9"/>
          <p:cNvSpPr>
            <a:spLocks noChangeArrowheads="1"/>
          </p:cNvSpPr>
          <p:nvPr/>
        </p:nvSpPr>
        <p:spPr bwMode="auto">
          <a:xfrm>
            <a:off x="898525" y="5253038"/>
            <a:ext cx="2655888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  <a:sym typeface="Wingdings" pitchFamily="2" charset="2"/>
              </a:rPr>
              <a:t>3.   Solution Check</a:t>
            </a:r>
            <a:r>
              <a:rPr lang="en-US" altLang="ko-KR" i="0">
                <a:solidFill>
                  <a:schemeClr val="bg1"/>
                </a:solidFill>
                <a:sym typeface="Wingdings" pitchFamily="2" charset="2"/>
              </a:rPr>
              <a:t> </a:t>
            </a:r>
          </a:p>
        </p:txBody>
      </p:sp>
      <p:sp>
        <p:nvSpPr>
          <p:cNvPr id="659466" name="Rectangle 10"/>
          <p:cNvSpPr>
            <a:spLocks noChangeArrowheads="1"/>
          </p:cNvSpPr>
          <p:nvPr/>
        </p:nvSpPr>
        <p:spPr bwMode="auto">
          <a:xfrm>
            <a:off x="936625" y="3848100"/>
            <a:ext cx="7596188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 eaLnBrk="1" latinLnBrk="1" hangingPunct="1">
              <a:spcBef>
                <a:spcPct val="20000"/>
              </a:spcBef>
            </a:pPr>
            <a:r>
              <a:rPr lang="en-US" altLang="ko-KR" sz="2000" i="0">
                <a:solidFill>
                  <a:schemeClr val="bg2"/>
                </a:solidFill>
                <a:sym typeface="Wingdings" pitchFamily="2" charset="2"/>
              </a:rPr>
              <a:t>chooses the next item to add to the set  according to a greedy criteria</a:t>
            </a:r>
          </a:p>
        </p:txBody>
      </p:sp>
      <p:sp>
        <p:nvSpPr>
          <p:cNvPr id="659467" name="Rectangle 11"/>
          <p:cNvSpPr>
            <a:spLocks noChangeArrowheads="1"/>
          </p:cNvSpPr>
          <p:nvPr/>
        </p:nvSpPr>
        <p:spPr bwMode="auto">
          <a:xfrm>
            <a:off x="963613" y="4605338"/>
            <a:ext cx="7135812" cy="7016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eaLnBrk="1" latinLnBrk="1" hangingPunct="1">
              <a:spcBef>
                <a:spcPct val="20000"/>
              </a:spcBef>
            </a:pPr>
            <a:r>
              <a:rPr lang="en-US" altLang="ko-KR" sz="2000" i="0">
                <a:solidFill>
                  <a:schemeClr val="bg2"/>
                </a:solidFill>
                <a:sym typeface="Wingdings" pitchFamily="2" charset="2"/>
              </a:rPr>
              <a:t>checks whether it is possible to complete the set in such a way as to give a solution to the instance.</a:t>
            </a:r>
          </a:p>
        </p:txBody>
      </p:sp>
      <p:sp>
        <p:nvSpPr>
          <p:cNvPr id="659468" name="Rectangle 12"/>
          <p:cNvSpPr>
            <a:spLocks noChangeArrowheads="1"/>
          </p:cNvSpPr>
          <p:nvPr/>
        </p:nvSpPr>
        <p:spPr bwMode="auto">
          <a:xfrm>
            <a:off x="898525" y="5648325"/>
            <a:ext cx="7694613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 eaLnBrk="1" latinLnBrk="1" hangingPunct="1">
              <a:spcBef>
                <a:spcPct val="20000"/>
              </a:spcBef>
            </a:pPr>
            <a:r>
              <a:rPr lang="en-US" altLang="ko-KR" sz="2000" i="0">
                <a:solidFill>
                  <a:schemeClr val="bg2"/>
                </a:solidFill>
                <a:sym typeface="Wingdings" pitchFamily="2" charset="2"/>
              </a:rPr>
              <a:t> determines whether the new set constitutes a solution to the instance.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5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5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5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5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5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5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5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5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458" grpId="0" build="p" autoUpdateAnimBg="0"/>
      <p:bldP spid="659461" grpId="0"/>
      <p:bldP spid="659462" grpId="0"/>
      <p:bldP spid="659463" grpId="0"/>
      <p:bldP spid="659464" grpId="0"/>
      <p:bldP spid="659465" grpId="0"/>
      <p:bldP spid="659466" grpId="0"/>
      <p:bldP spid="659467" grpId="0"/>
      <p:bldP spid="65946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C6CCB97-E751-47C3-BE54-EA0407BB3A5E}" type="slidenum">
              <a:rPr lang="en-US" altLang="ko-KR" smtClean="0"/>
              <a:pPr/>
              <a:t>50</a:t>
            </a:fld>
            <a:endParaRPr lang="en-US" altLang="ko-KR" smtClean="0"/>
          </a:p>
        </p:txBody>
      </p:sp>
      <p:sp>
        <p:nvSpPr>
          <p:cNvPr id="73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4.5 Knapsack Problem</a:t>
            </a:r>
          </a:p>
        </p:txBody>
      </p:sp>
      <p:sp>
        <p:nvSpPr>
          <p:cNvPr id="731139" name="Rectangle 3"/>
          <p:cNvSpPr>
            <a:spLocks noChangeArrowheads="1"/>
          </p:cNvSpPr>
          <p:nvPr/>
        </p:nvSpPr>
        <p:spPr bwMode="auto">
          <a:xfrm>
            <a:off x="1116013" y="2925763"/>
            <a:ext cx="8027987" cy="4206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b="1" dirty="0">
                <a:solidFill>
                  <a:schemeClr val="bg2"/>
                </a:solidFill>
                <a:sym typeface="Wingdings" pitchFamily="2" charset="2"/>
              </a:rPr>
              <a:t>Idea</a:t>
            </a:r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: Take items in </a:t>
            </a:r>
            <a:r>
              <a:rPr lang="en-US" altLang="ko-KR" b="1" dirty="0">
                <a:solidFill>
                  <a:schemeClr val="bg1"/>
                </a:solidFill>
                <a:sym typeface="Wingdings" pitchFamily="2" charset="2"/>
              </a:rPr>
              <a:t>non-decreasing order</a:t>
            </a:r>
            <a:r>
              <a:rPr lang="en-US" altLang="ko-KR" i="0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according to </a:t>
            </a:r>
            <a:r>
              <a:rPr lang="en-US" altLang="ko-KR" b="1" dirty="0">
                <a:solidFill>
                  <a:schemeClr val="bg1"/>
                </a:solidFill>
                <a:sym typeface="Wingdings" pitchFamily="2" charset="2"/>
              </a:rPr>
              <a:t>weight</a:t>
            </a:r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.</a:t>
            </a:r>
          </a:p>
        </p:txBody>
      </p:sp>
      <p:sp>
        <p:nvSpPr>
          <p:cNvPr id="731140" name="Rectangle 4"/>
          <p:cNvSpPr>
            <a:spLocks noChangeArrowheads="1"/>
          </p:cNvSpPr>
          <p:nvPr/>
        </p:nvSpPr>
        <p:spPr bwMode="auto">
          <a:xfrm>
            <a:off x="395288" y="1844675"/>
            <a:ext cx="929005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q"/>
              <a:defRPr/>
            </a:pPr>
            <a:r>
              <a:rPr lang="en-US" altLang="ko-KR" sz="3200" i="0" dirty="0">
                <a:solidFill>
                  <a:schemeClr val="bg2"/>
                </a:solidFill>
              </a:rPr>
              <a:t> A Greedy Approach to the 0-1 Knapsack Problem</a:t>
            </a:r>
          </a:p>
        </p:txBody>
      </p:sp>
      <p:sp>
        <p:nvSpPr>
          <p:cNvPr id="731141" name="Rectangle 5"/>
          <p:cNvSpPr>
            <a:spLocks noChangeArrowheads="1"/>
          </p:cNvSpPr>
          <p:nvPr/>
        </p:nvSpPr>
        <p:spPr bwMode="auto">
          <a:xfrm>
            <a:off x="-180975" y="2492375"/>
            <a:ext cx="5910263" cy="4206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2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q"/>
            </a:pPr>
            <a:r>
              <a:rPr lang="en-US" altLang="ko-KR" b="1" i="0" dirty="0">
                <a:solidFill>
                  <a:schemeClr val="bg1"/>
                </a:solidFill>
              </a:rPr>
              <a:t>  Another Simple Greedy Approach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731142" name="Rectangle 6"/>
          <p:cNvSpPr>
            <a:spLocks noChangeArrowheads="1"/>
          </p:cNvSpPr>
          <p:nvPr/>
        </p:nvSpPr>
        <p:spPr bwMode="auto">
          <a:xfrm>
            <a:off x="1114425" y="3357563"/>
            <a:ext cx="7561263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è"/>
            </a:pP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 This approach would fail badly when the light items</a:t>
            </a:r>
          </a:p>
          <a:p>
            <a:pPr>
              <a:buFont typeface="Wingdings" pitchFamily="2" charset="2"/>
              <a:buNone/>
            </a:pP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     have small profits compared with their weights.</a:t>
            </a:r>
          </a:p>
        </p:txBody>
      </p:sp>
      <p:sp>
        <p:nvSpPr>
          <p:cNvPr id="731143" name="Rectangle 7"/>
          <p:cNvSpPr>
            <a:spLocks noChangeArrowheads="1"/>
          </p:cNvSpPr>
          <p:nvPr/>
        </p:nvSpPr>
        <p:spPr bwMode="auto">
          <a:xfrm>
            <a:off x="504825" y="4221163"/>
            <a:ext cx="4572000" cy="271458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ko-KR" i="0" dirty="0">
              <a:solidFill>
                <a:schemeClr val="bg2"/>
              </a:solidFill>
              <a:sym typeface="Wingdings" pitchFamily="2" charset="2"/>
            </a:endParaRPr>
          </a:p>
          <a:p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	item</a:t>
            </a:r>
            <a:r>
              <a:rPr lang="en-US" altLang="ko-KR" i="0" baseline="-25000" dirty="0">
                <a:solidFill>
                  <a:schemeClr val="bg2"/>
                </a:solidFill>
                <a:sym typeface="Wingdings" pitchFamily="2" charset="2"/>
              </a:rPr>
              <a:t>1</a:t>
            </a:r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 : $1 M and 25 Kg </a:t>
            </a:r>
          </a:p>
          <a:p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	item</a:t>
            </a:r>
            <a:r>
              <a:rPr lang="en-US" altLang="ko-KR" i="0" baseline="-25000" dirty="0">
                <a:solidFill>
                  <a:schemeClr val="bg2"/>
                </a:solidFill>
                <a:sym typeface="Wingdings" pitchFamily="2" charset="2"/>
              </a:rPr>
              <a:t>2</a:t>
            </a:r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 : $0.8 M and 15 Kg</a:t>
            </a:r>
          </a:p>
          <a:p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	item</a:t>
            </a:r>
            <a:r>
              <a:rPr lang="en-US" altLang="ko-KR" i="0" baseline="-25000" dirty="0">
                <a:solidFill>
                  <a:schemeClr val="bg2"/>
                </a:solidFill>
                <a:sym typeface="Wingdings" pitchFamily="2" charset="2"/>
              </a:rPr>
              <a:t>3</a:t>
            </a:r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 : $0.5 M and 10 Kg</a:t>
            </a:r>
          </a:p>
          <a:p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	item</a:t>
            </a:r>
            <a:r>
              <a:rPr lang="en-US" altLang="ko-KR" i="0" baseline="-25000" dirty="0">
                <a:solidFill>
                  <a:schemeClr val="bg2"/>
                </a:solidFill>
                <a:sym typeface="Wingdings" pitchFamily="2" charset="2"/>
              </a:rPr>
              <a:t>4</a:t>
            </a:r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 : $0.24 M and 8 Kg </a:t>
            </a:r>
          </a:p>
          <a:p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	maximum weight = 30 Kg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endParaRPr lang="en-US" altLang="ko-KR" i="0" dirty="0">
              <a:solidFill>
                <a:schemeClr val="bg2"/>
              </a:solidFill>
              <a:sym typeface="Wingdings" pitchFamily="2" charset="2"/>
            </a:endParaRPr>
          </a:p>
        </p:txBody>
      </p:sp>
      <p:sp>
        <p:nvSpPr>
          <p:cNvPr id="731144" name="Rectangle 8"/>
          <p:cNvSpPr>
            <a:spLocks noChangeArrowheads="1"/>
          </p:cNvSpPr>
          <p:nvPr/>
        </p:nvSpPr>
        <p:spPr bwMode="auto">
          <a:xfrm>
            <a:off x="1042988" y="4149725"/>
            <a:ext cx="1419225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 i="0">
                <a:solidFill>
                  <a:schemeClr val="bg2"/>
                </a:solidFill>
                <a:sym typeface="Wingdings" pitchFamily="2" charset="2"/>
              </a:rPr>
              <a:t>Example</a:t>
            </a: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:</a:t>
            </a:r>
          </a:p>
        </p:txBody>
      </p:sp>
      <p:sp>
        <p:nvSpPr>
          <p:cNvPr id="731145" name="Rectangle 9"/>
          <p:cNvSpPr>
            <a:spLocks noChangeArrowheads="1"/>
          </p:cNvSpPr>
          <p:nvPr/>
        </p:nvSpPr>
        <p:spPr bwMode="auto">
          <a:xfrm>
            <a:off x="5040313" y="4629150"/>
            <a:ext cx="3779837" cy="4206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ko-KR" b="1" i="0">
                <a:solidFill>
                  <a:schemeClr val="bg2"/>
                </a:solidFill>
                <a:sym typeface="Wingdings" pitchFamily="2" charset="2"/>
              </a:rPr>
              <a:t> Greedy Solution: </a:t>
            </a:r>
            <a:endParaRPr lang="en-US" altLang="ko-KR" sz="2000" b="1" i="0">
              <a:solidFill>
                <a:schemeClr val="bg2"/>
              </a:solidFill>
              <a:latin typeface="굴림" pitchFamily="50" charset="-127"/>
              <a:sym typeface="Wingdings" pitchFamily="2" charset="2"/>
            </a:endParaRPr>
          </a:p>
        </p:txBody>
      </p:sp>
      <p:sp>
        <p:nvSpPr>
          <p:cNvPr id="731147" name="Rectangle 11"/>
          <p:cNvSpPr>
            <a:spLocks noChangeArrowheads="1"/>
          </p:cNvSpPr>
          <p:nvPr/>
        </p:nvSpPr>
        <p:spPr bwMode="auto">
          <a:xfrm>
            <a:off x="5040313" y="5445125"/>
            <a:ext cx="3779837" cy="4206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ko-KR" b="1" i="0">
                <a:solidFill>
                  <a:schemeClr val="bg2"/>
                </a:solidFill>
                <a:sym typeface="Wingdings" pitchFamily="2" charset="2"/>
              </a:rPr>
              <a:t> Optimal Solution: </a:t>
            </a:r>
            <a:endParaRPr lang="en-US" altLang="ko-KR" sz="2000" b="1" i="0">
              <a:solidFill>
                <a:schemeClr val="bg2"/>
              </a:solidFill>
              <a:latin typeface="굴림" pitchFamily="50" charset="-127"/>
              <a:sym typeface="Wingdings" pitchFamily="2" charset="2"/>
            </a:endParaRPr>
          </a:p>
        </p:txBody>
      </p:sp>
      <p:sp>
        <p:nvSpPr>
          <p:cNvPr id="731148" name="Rectangle 12"/>
          <p:cNvSpPr>
            <a:spLocks noChangeArrowheads="1"/>
          </p:cNvSpPr>
          <p:nvPr/>
        </p:nvSpPr>
        <p:spPr bwMode="auto">
          <a:xfrm>
            <a:off x="4237038" y="5829300"/>
            <a:ext cx="3719512" cy="4206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	{item</a:t>
            </a:r>
            <a:r>
              <a:rPr lang="en-US" altLang="ko-KR" i="0" baseline="-25000">
                <a:solidFill>
                  <a:schemeClr val="bg2"/>
                </a:solidFill>
                <a:sym typeface="Wingdings" pitchFamily="2" charset="2"/>
              </a:rPr>
              <a:t>2</a:t>
            </a: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, item</a:t>
            </a:r>
            <a:r>
              <a:rPr lang="en-US" altLang="ko-KR" i="0" baseline="-25000">
                <a:solidFill>
                  <a:schemeClr val="bg2"/>
                </a:solidFill>
                <a:sym typeface="Wingdings" pitchFamily="2" charset="2"/>
              </a:rPr>
              <a:t>3</a:t>
            </a: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731149" name="Rectangle 13"/>
          <p:cNvSpPr>
            <a:spLocks noChangeArrowheads="1"/>
          </p:cNvSpPr>
          <p:nvPr/>
        </p:nvSpPr>
        <p:spPr bwMode="auto">
          <a:xfrm>
            <a:off x="6850063" y="5024438"/>
            <a:ext cx="2351087" cy="4206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 (Profit: $ 0.74M)</a:t>
            </a:r>
          </a:p>
        </p:txBody>
      </p:sp>
      <p:sp>
        <p:nvSpPr>
          <p:cNvPr id="731150" name="Rectangle 14"/>
          <p:cNvSpPr>
            <a:spLocks noChangeArrowheads="1"/>
          </p:cNvSpPr>
          <p:nvPr/>
        </p:nvSpPr>
        <p:spPr bwMode="auto">
          <a:xfrm>
            <a:off x="6948488" y="5816600"/>
            <a:ext cx="2122487" cy="4206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(Profit: $ 1.3M)</a:t>
            </a:r>
          </a:p>
        </p:txBody>
      </p:sp>
      <p:sp>
        <p:nvSpPr>
          <p:cNvPr id="731151" name="Rectangle 15"/>
          <p:cNvSpPr>
            <a:spLocks noChangeArrowheads="1"/>
          </p:cNvSpPr>
          <p:nvPr/>
        </p:nvSpPr>
        <p:spPr bwMode="auto">
          <a:xfrm>
            <a:off x="4237038" y="5013325"/>
            <a:ext cx="3719512" cy="4206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	{item</a:t>
            </a:r>
            <a:r>
              <a:rPr lang="en-US" altLang="ko-KR" i="0" baseline="-25000">
                <a:solidFill>
                  <a:schemeClr val="bg2"/>
                </a:solidFill>
                <a:sym typeface="Wingdings" pitchFamily="2" charset="2"/>
              </a:rPr>
              <a:t>3</a:t>
            </a: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, item</a:t>
            </a:r>
            <a:r>
              <a:rPr lang="en-US" altLang="ko-KR" i="0" baseline="-25000">
                <a:solidFill>
                  <a:schemeClr val="bg2"/>
                </a:solidFill>
                <a:sym typeface="Wingdings" pitchFamily="2" charset="2"/>
              </a:rPr>
              <a:t>4</a:t>
            </a: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1139" grpId="0"/>
      <p:bldP spid="731141" grpId="0"/>
      <p:bldP spid="731142" grpId="0"/>
      <p:bldP spid="731143" grpId="0"/>
      <p:bldP spid="731144" grpId="0"/>
      <p:bldP spid="731145" grpId="0"/>
      <p:bldP spid="731147" grpId="0"/>
      <p:bldP spid="731148" grpId="0"/>
      <p:bldP spid="731149" grpId="0"/>
      <p:bldP spid="731150" grpId="0"/>
      <p:bldP spid="73115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8A89E56-CBB3-466F-B431-B071B68D20B2}" type="slidenum">
              <a:rPr lang="en-US" altLang="ko-KR" smtClean="0"/>
              <a:pPr/>
              <a:t>51</a:t>
            </a:fld>
            <a:endParaRPr lang="en-US" altLang="ko-KR" smtClean="0"/>
          </a:p>
        </p:txBody>
      </p:sp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4.5 Knapsack Problem</a:t>
            </a:r>
          </a:p>
        </p:txBody>
      </p:sp>
      <p:sp>
        <p:nvSpPr>
          <p:cNvPr id="733187" name="Rectangle 3"/>
          <p:cNvSpPr>
            <a:spLocks noChangeArrowheads="1"/>
          </p:cNvSpPr>
          <p:nvPr/>
        </p:nvSpPr>
        <p:spPr bwMode="auto">
          <a:xfrm>
            <a:off x="1116013" y="2967038"/>
            <a:ext cx="8027987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b="1" dirty="0">
                <a:solidFill>
                  <a:schemeClr val="bg2"/>
                </a:solidFill>
                <a:sym typeface="Wingdings" pitchFamily="2" charset="2"/>
              </a:rPr>
              <a:t>Idea</a:t>
            </a:r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: Take items in </a:t>
            </a:r>
            <a:r>
              <a:rPr lang="en-US" altLang="ko-KR" b="1" dirty="0">
                <a:solidFill>
                  <a:schemeClr val="bg1"/>
                </a:solidFill>
                <a:sym typeface="Wingdings" pitchFamily="2" charset="2"/>
              </a:rPr>
              <a:t>non-increasing order</a:t>
            </a:r>
            <a:r>
              <a:rPr lang="en-US" altLang="ko-KR" i="0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according to 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          </a:t>
            </a:r>
            <a:r>
              <a:rPr lang="en-US" altLang="ko-KR" b="1" dirty="0">
                <a:solidFill>
                  <a:schemeClr val="bg1"/>
                </a:solidFill>
                <a:sym typeface="Wingdings" pitchFamily="2" charset="2"/>
              </a:rPr>
              <a:t>profit per unit weight</a:t>
            </a:r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.</a:t>
            </a:r>
          </a:p>
        </p:txBody>
      </p:sp>
      <p:sp>
        <p:nvSpPr>
          <p:cNvPr id="733188" name="Rectangle 4"/>
          <p:cNvSpPr>
            <a:spLocks noChangeArrowheads="1"/>
          </p:cNvSpPr>
          <p:nvPr/>
        </p:nvSpPr>
        <p:spPr bwMode="auto">
          <a:xfrm>
            <a:off x="395288" y="1844675"/>
            <a:ext cx="929005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q"/>
              <a:defRPr/>
            </a:pPr>
            <a:r>
              <a:rPr lang="en-US" altLang="ko-KR" sz="3200" i="0" dirty="0">
                <a:solidFill>
                  <a:schemeClr val="bg2"/>
                </a:solidFill>
              </a:rPr>
              <a:t> A Greedy Approach to the 0-1 Knapsack Problem</a:t>
            </a:r>
          </a:p>
        </p:txBody>
      </p:sp>
      <p:sp>
        <p:nvSpPr>
          <p:cNvPr id="733189" name="Rectangle 5"/>
          <p:cNvSpPr>
            <a:spLocks noChangeArrowheads="1"/>
          </p:cNvSpPr>
          <p:nvPr/>
        </p:nvSpPr>
        <p:spPr bwMode="auto">
          <a:xfrm>
            <a:off x="-180975" y="2492375"/>
            <a:ext cx="6383338" cy="4206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2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q"/>
            </a:pPr>
            <a:r>
              <a:rPr lang="en-US" altLang="ko-KR" b="1" i="0" dirty="0">
                <a:solidFill>
                  <a:schemeClr val="bg1"/>
                </a:solidFill>
              </a:rPr>
              <a:t>  More Sophisticated Greedy Approach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733191" name="Rectangle 7"/>
          <p:cNvSpPr>
            <a:spLocks noChangeArrowheads="1"/>
          </p:cNvSpPr>
          <p:nvPr/>
        </p:nvSpPr>
        <p:spPr bwMode="auto">
          <a:xfrm>
            <a:off x="360363" y="4149725"/>
            <a:ext cx="4572000" cy="193899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	item</a:t>
            </a:r>
            <a:r>
              <a:rPr lang="en-US" altLang="ko-KR" i="0" baseline="-25000">
                <a:solidFill>
                  <a:schemeClr val="bg2"/>
                </a:solidFill>
                <a:sym typeface="Wingdings" pitchFamily="2" charset="2"/>
              </a:rPr>
              <a:t>1</a:t>
            </a: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 : $1 M and 25 Kg </a:t>
            </a:r>
          </a:p>
          <a:p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	item</a:t>
            </a:r>
            <a:r>
              <a:rPr lang="en-US" altLang="ko-KR" i="0" baseline="-25000">
                <a:solidFill>
                  <a:schemeClr val="bg2"/>
                </a:solidFill>
                <a:sym typeface="Wingdings" pitchFamily="2" charset="2"/>
              </a:rPr>
              <a:t>2</a:t>
            </a: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 : $0.8 M and 15 Kg</a:t>
            </a:r>
          </a:p>
          <a:p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	item</a:t>
            </a:r>
            <a:r>
              <a:rPr lang="en-US" altLang="ko-KR" i="0" baseline="-25000">
                <a:solidFill>
                  <a:schemeClr val="bg2"/>
                </a:solidFill>
                <a:sym typeface="Wingdings" pitchFamily="2" charset="2"/>
              </a:rPr>
              <a:t>3</a:t>
            </a: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 : $0.5 M and 10 Kg</a:t>
            </a:r>
          </a:p>
          <a:p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	item</a:t>
            </a:r>
            <a:r>
              <a:rPr lang="en-US" altLang="ko-KR" i="0" baseline="-25000">
                <a:solidFill>
                  <a:schemeClr val="bg2"/>
                </a:solidFill>
                <a:sym typeface="Wingdings" pitchFamily="2" charset="2"/>
              </a:rPr>
              <a:t>4</a:t>
            </a: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 : $0.24 M and 8 Kg </a:t>
            </a:r>
          </a:p>
          <a:p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	maximum weight = 30 Kg</a:t>
            </a:r>
          </a:p>
        </p:txBody>
      </p:sp>
      <p:sp>
        <p:nvSpPr>
          <p:cNvPr id="733192" name="Rectangle 8"/>
          <p:cNvSpPr>
            <a:spLocks noChangeArrowheads="1"/>
          </p:cNvSpPr>
          <p:nvPr/>
        </p:nvSpPr>
        <p:spPr bwMode="auto">
          <a:xfrm>
            <a:off x="1042988" y="3763963"/>
            <a:ext cx="1647825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 i="0">
                <a:solidFill>
                  <a:schemeClr val="bg2"/>
                </a:solidFill>
                <a:sym typeface="Wingdings" pitchFamily="2" charset="2"/>
              </a:rPr>
              <a:t>Example 1</a:t>
            </a: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:</a:t>
            </a:r>
          </a:p>
        </p:txBody>
      </p:sp>
      <p:sp>
        <p:nvSpPr>
          <p:cNvPr id="733193" name="Rectangle 9"/>
          <p:cNvSpPr>
            <a:spLocks noChangeArrowheads="1"/>
          </p:cNvSpPr>
          <p:nvPr/>
        </p:nvSpPr>
        <p:spPr bwMode="auto">
          <a:xfrm>
            <a:off x="684213" y="6032500"/>
            <a:ext cx="3779837" cy="4206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ko-KR" b="1" i="0">
                <a:solidFill>
                  <a:schemeClr val="bg2"/>
                </a:solidFill>
                <a:sym typeface="Wingdings" pitchFamily="2" charset="2"/>
              </a:rPr>
              <a:t> Greedy Solution: </a:t>
            </a:r>
            <a:endParaRPr lang="en-US" altLang="ko-KR" sz="2000" b="1" i="0">
              <a:solidFill>
                <a:schemeClr val="bg2"/>
              </a:solidFill>
              <a:latin typeface="굴림" pitchFamily="50" charset="-127"/>
              <a:sym typeface="Wingdings" pitchFamily="2" charset="2"/>
            </a:endParaRPr>
          </a:p>
        </p:txBody>
      </p:sp>
      <p:sp>
        <p:nvSpPr>
          <p:cNvPr id="733194" name="Rectangle 10"/>
          <p:cNvSpPr>
            <a:spLocks noChangeArrowheads="1"/>
          </p:cNvSpPr>
          <p:nvPr/>
        </p:nvSpPr>
        <p:spPr bwMode="auto">
          <a:xfrm>
            <a:off x="7200900" y="6032500"/>
            <a:ext cx="1763713" cy="4206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ko-KR" b="1" i="0">
                <a:solidFill>
                  <a:schemeClr val="bg2"/>
                </a:solidFill>
                <a:sym typeface="Wingdings" pitchFamily="2" charset="2"/>
              </a:rPr>
              <a:t> Optimal</a:t>
            </a:r>
            <a:endParaRPr lang="en-US" altLang="ko-KR" sz="2000" b="1" i="0">
              <a:solidFill>
                <a:schemeClr val="bg2"/>
              </a:solidFill>
              <a:latin typeface="굴림" pitchFamily="50" charset="-127"/>
              <a:sym typeface="Wingdings" pitchFamily="2" charset="2"/>
            </a:endParaRPr>
          </a:p>
        </p:txBody>
      </p:sp>
      <p:sp>
        <p:nvSpPr>
          <p:cNvPr id="733195" name="Rectangle 11"/>
          <p:cNvSpPr>
            <a:spLocks noChangeArrowheads="1"/>
          </p:cNvSpPr>
          <p:nvPr/>
        </p:nvSpPr>
        <p:spPr bwMode="auto">
          <a:xfrm>
            <a:off x="2474913" y="6021388"/>
            <a:ext cx="3719512" cy="4206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	{item</a:t>
            </a:r>
            <a:r>
              <a:rPr lang="en-US" altLang="ko-KR" i="0" baseline="-25000">
                <a:solidFill>
                  <a:schemeClr val="bg2"/>
                </a:solidFill>
                <a:sym typeface="Wingdings" pitchFamily="2" charset="2"/>
              </a:rPr>
              <a:t>2</a:t>
            </a: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, item</a:t>
            </a:r>
            <a:r>
              <a:rPr lang="en-US" altLang="ko-KR" i="0" baseline="-25000">
                <a:solidFill>
                  <a:schemeClr val="bg2"/>
                </a:solidFill>
                <a:sym typeface="Wingdings" pitchFamily="2" charset="2"/>
              </a:rPr>
              <a:t>3</a:t>
            </a: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733197" name="Rectangle 13"/>
          <p:cNvSpPr>
            <a:spLocks noChangeArrowheads="1"/>
          </p:cNvSpPr>
          <p:nvPr/>
        </p:nvSpPr>
        <p:spPr bwMode="auto">
          <a:xfrm>
            <a:off x="5186363" y="6021388"/>
            <a:ext cx="2122487" cy="4206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(Profit: $ 1.3M)</a:t>
            </a:r>
          </a:p>
        </p:txBody>
      </p:sp>
      <p:sp>
        <p:nvSpPr>
          <p:cNvPr id="733199" name="Rectangle 15"/>
          <p:cNvSpPr>
            <a:spLocks noChangeArrowheads="1"/>
          </p:cNvSpPr>
          <p:nvPr/>
        </p:nvSpPr>
        <p:spPr bwMode="auto">
          <a:xfrm>
            <a:off x="4238625" y="4149725"/>
            <a:ext cx="2125663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 i="0">
                <a:solidFill>
                  <a:schemeClr val="bg2"/>
                </a:solidFill>
                <a:sym typeface="Wingdings" pitchFamily="2" charset="2"/>
              </a:rPr>
              <a:t> $40000/Kg</a:t>
            </a:r>
            <a:r>
              <a:rPr lang="en-US" altLang="ko-KR" b="1">
                <a:solidFill>
                  <a:schemeClr val="bg2"/>
                </a:solidFill>
                <a:sym typeface="Wingdings" pitchFamily="2" charset="2"/>
              </a:rPr>
              <a:t>  </a:t>
            </a:r>
          </a:p>
        </p:txBody>
      </p:sp>
      <p:sp>
        <p:nvSpPr>
          <p:cNvPr id="733200" name="Rectangle 16"/>
          <p:cNvSpPr>
            <a:spLocks noChangeArrowheads="1"/>
          </p:cNvSpPr>
          <p:nvPr/>
        </p:nvSpPr>
        <p:spPr bwMode="auto">
          <a:xfrm>
            <a:off x="4467225" y="4546600"/>
            <a:ext cx="1973263" cy="4206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b="1" i="0">
                <a:solidFill>
                  <a:schemeClr val="bg2"/>
                </a:solidFill>
                <a:sym typeface="Wingdings" pitchFamily="2" charset="2"/>
              </a:rPr>
              <a:t> $60000/Kg</a:t>
            </a:r>
          </a:p>
        </p:txBody>
      </p:sp>
      <p:sp>
        <p:nvSpPr>
          <p:cNvPr id="733201" name="Rectangle 17"/>
          <p:cNvSpPr>
            <a:spLocks noChangeArrowheads="1"/>
          </p:cNvSpPr>
          <p:nvPr/>
        </p:nvSpPr>
        <p:spPr bwMode="auto">
          <a:xfrm>
            <a:off x="4467225" y="4870450"/>
            <a:ext cx="1973263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 i="0">
                <a:solidFill>
                  <a:schemeClr val="bg2"/>
                </a:solidFill>
                <a:sym typeface="Wingdings" pitchFamily="2" charset="2"/>
              </a:rPr>
              <a:t> $50000/Kg</a:t>
            </a:r>
          </a:p>
        </p:txBody>
      </p:sp>
      <p:sp>
        <p:nvSpPr>
          <p:cNvPr id="733202" name="Rectangle 18"/>
          <p:cNvSpPr>
            <a:spLocks noChangeArrowheads="1"/>
          </p:cNvSpPr>
          <p:nvPr/>
        </p:nvSpPr>
        <p:spPr bwMode="auto">
          <a:xfrm>
            <a:off x="4467225" y="5230813"/>
            <a:ext cx="1973263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 i="0">
                <a:solidFill>
                  <a:schemeClr val="bg2"/>
                </a:solidFill>
                <a:sym typeface="Wingdings" pitchFamily="2" charset="2"/>
              </a:rPr>
              <a:t> $30000/Kg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33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33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33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33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3187" grpId="0"/>
      <p:bldP spid="733189" grpId="0"/>
      <p:bldP spid="733191" grpId="0"/>
      <p:bldP spid="733192" grpId="0"/>
      <p:bldP spid="733193" grpId="0"/>
      <p:bldP spid="733194" grpId="0"/>
      <p:bldP spid="733195" grpId="0"/>
      <p:bldP spid="733197" grpId="0"/>
      <p:bldP spid="733199" grpId="0"/>
      <p:bldP spid="733200" grpId="0"/>
      <p:bldP spid="733201" grpId="0"/>
      <p:bldP spid="73320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083EC38-CE6A-43B1-981D-96BACC2B4768}" type="slidenum">
              <a:rPr lang="en-US" altLang="ko-KR" smtClean="0"/>
              <a:pPr/>
              <a:t>52</a:t>
            </a:fld>
            <a:endParaRPr lang="en-US" altLang="ko-KR" smtClean="0"/>
          </a:p>
        </p:txBody>
      </p:sp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4.5 Knapsack Problem</a:t>
            </a:r>
          </a:p>
        </p:txBody>
      </p:sp>
      <p:sp>
        <p:nvSpPr>
          <p:cNvPr id="54276" name="Rectangle 3"/>
          <p:cNvSpPr>
            <a:spLocks noChangeArrowheads="1"/>
          </p:cNvSpPr>
          <p:nvPr/>
        </p:nvSpPr>
        <p:spPr bwMode="auto">
          <a:xfrm>
            <a:off x="1116013" y="2967038"/>
            <a:ext cx="8027987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b="1" dirty="0">
                <a:solidFill>
                  <a:schemeClr val="bg2"/>
                </a:solidFill>
                <a:sym typeface="Wingdings" pitchFamily="2" charset="2"/>
              </a:rPr>
              <a:t>Idea</a:t>
            </a:r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: Take items in </a:t>
            </a:r>
            <a:r>
              <a:rPr lang="en-US" altLang="ko-KR" b="1" dirty="0">
                <a:solidFill>
                  <a:schemeClr val="bg1"/>
                </a:solidFill>
                <a:sym typeface="Wingdings" pitchFamily="2" charset="2"/>
              </a:rPr>
              <a:t>non-increasing order</a:t>
            </a:r>
            <a:r>
              <a:rPr lang="en-US" altLang="ko-KR" i="0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according to 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          </a:t>
            </a:r>
            <a:r>
              <a:rPr lang="en-US" altLang="ko-KR" b="1" dirty="0">
                <a:solidFill>
                  <a:schemeClr val="bg1"/>
                </a:solidFill>
                <a:sym typeface="Wingdings" pitchFamily="2" charset="2"/>
              </a:rPr>
              <a:t>profit per unit weight</a:t>
            </a:r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.</a:t>
            </a:r>
          </a:p>
        </p:txBody>
      </p:sp>
      <p:sp>
        <p:nvSpPr>
          <p:cNvPr id="743428" name="Rectangle 4"/>
          <p:cNvSpPr>
            <a:spLocks noChangeArrowheads="1"/>
          </p:cNvSpPr>
          <p:nvPr/>
        </p:nvSpPr>
        <p:spPr bwMode="auto">
          <a:xfrm>
            <a:off x="395288" y="1844675"/>
            <a:ext cx="929005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q"/>
              <a:defRPr/>
            </a:pPr>
            <a:r>
              <a:rPr lang="en-US" altLang="ko-KR" sz="3200" i="0" dirty="0">
                <a:solidFill>
                  <a:schemeClr val="bg2"/>
                </a:solidFill>
              </a:rPr>
              <a:t> A Greedy Approach to the 0-1 Knapsack Problem</a:t>
            </a:r>
          </a:p>
        </p:txBody>
      </p:sp>
      <p:sp>
        <p:nvSpPr>
          <p:cNvPr id="54278" name="Rectangle 5"/>
          <p:cNvSpPr>
            <a:spLocks noChangeArrowheads="1"/>
          </p:cNvSpPr>
          <p:nvPr/>
        </p:nvSpPr>
        <p:spPr bwMode="auto">
          <a:xfrm>
            <a:off x="-180975" y="2492375"/>
            <a:ext cx="6383338" cy="4206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2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q"/>
            </a:pPr>
            <a:r>
              <a:rPr lang="en-US" altLang="ko-KR" b="1" i="0" dirty="0">
                <a:solidFill>
                  <a:schemeClr val="bg1"/>
                </a:solidFill>
              </a:rPr>
              <a:t>  More Sophisticated Greedy Approach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743430" name="Rectangle 6"/>
          <p:cNvSpPr>
            <a:spLocks noChangeArrowheads="1"/>
          </p:cNvSpPr>
          <p:nvPr/>
        </p:nvSpPr>
        <p:spPr bwMode="auto">
          <a:xfrm>
            <a:off x="360363" y="4149725"/>
            <a:ext cx="4572000" cy="156966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	item</a:t>
            </a:r>
            <a:r>
              <a:rPr lang="en-US" altLang="ko-KR" i="0" baseline="-25000">
                <a:solidFill>
                  <a:schemeClr val="bg2"/>
                </a:solidFill>
                <a:sym typeface="Wingdings" pitchFamily="2" charset="2"/>
              </a:rPr>
              <a:t>1</a:t>
            </a: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 : $5 M and 5 Kg </a:t>
            </a:r>
          </a:p>
          <a:p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	item</a:t>
            </a:r>
            <a:r>
              <a:rPr lang="en-US" altLang="ko-KR" i="0" baseline="-25000">
                <a:solidFill>
                  <a:schemeClr val="bg2"/>
                </a:solidFill>
                <a:sym typeface="Wingdings" pitchFamily="2" charset="2"/>
              </a:rPr>
              <a:t>2</a:t>
            </a: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 : $6 M and 10 Kg</a:t>
            </a:r>
          </a:p>
          <a:p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	item</a:t>
            </a:r>
            <a:r>
              <a:rPr lang="en-US" altLang="ko-KR" i="0" baseline="-25000">
                <a:solidFill>
                  <a:schemeClr val="bg2"/>
                </a:solidFill>
                <a:sym typeface="Wingdings" pitchFamily="2" charset="2"/>
              </a:rPr>
              <a:t>3</a:t>
            </a: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 : $14 M and 20 Kg</a:t>
            </a:r>
          </a:p>
          <a:p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	maximum weight = 30 Kg</a:t>
            </a:r>
          </a:p>
        </p:txBody>
      </p:sp>
      <p:sp>
        <p:nvSpPr>
          <p:cNvPr id="743431" name="Rectangle 7"/>
          <p:cNvSpPr>
            <a:spLocks noChangeArrowheads="1"/>
          </p:cNvSpPr>
          <p:nvPr/>
        </p:nvSpPr>
        <p:spPr bwMode="auto">
          <a:xfrm>
            <a:off x="1042988" y="3763963"/>
            <a:ext cx="1647825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 i="0">
                <a:solidFill>
                  <a:schemeClr val="bg2"/>
                </a:solidFill>
                <a:sym typeface="Wingdings" pitchFamily="2" charset="2"/>
              </a:rPr>
              <a:t>Example 2</a:t>
            </a: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:</a:t>
            </a:r>
          </a:p>
        </p:txBody>
      </p:sp>
      <p:sp>
        <p:nvSpPr>
          <p:cNvPr id="743432" name="Rectangle 8"/>
          <p:cNvSpPr>
            <a:spLocks noChangeArrowheads="1"/>
          </p:cNvSpPr>
          <p:nvPr/>
        </p:nvSpPr>
        <p:spPr bwMode="auto">
          <a:xfrm>
            <a:off x="971550" y="5745163"/>
            <a:ext cx="3779838" cy="4206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ko-KR" b="1" i="0">
                <a:solidFill>
                  <a:schemeClr val="bg2"/>
                </a:solidFill>
                <a:sym typeface="Wingdings" pitchFamily="2" charset="2"/>
              </a:rPr>
              <a:t> Greedy Solution: </a:t>
            </a:r>
            <a:endParaRPr lang="en-US" altLang="ko-KR" sz="2000" b="1" i="0">
              <a:solidFill>
                <a:schemeClr val="bg2"/>
              </a:solidFill>
              <a:latin typeface="굴림" pitchFamily="50" charset="-127"/>
              <a:sym typeface="Wingdings" pitchFamily="2" charset="2"/>
            </a:endParaRPr>
          </a:p>
        </p:txBody>
      </p:sp>
      <p:sp>
        <p:nvSpPr>
          <p:cNvPr id="743433" name="Rectangle 9"/>
          <p:cNvSpPr>
            <a:spLocks noChangeArrowheads="1"/>
          </p:cNvSpPr>
          <p:nvPr/>
        </p:nvSpPr>
        <p:spPr bwMode="auto">
          <a:xfrm>
            <a:off x="971550" y="6094413"/>
            <a:ext cx="3024188" cy="4206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ko-KR" b="1" i="0">
                <a:solidFill>
                  <a:schemeClr val="bg2"/>
                </a:solidFill>
                <a:sym typeface="Wingdings" pitchFamily="2" charset="2"/>
              </a:rPr>
              <a:t> Optimal Solution:</a:t>
            </a:r>
            <a:endParaRPr lang="en-US" altLang="ko-KR" sz="2000" b="1" i="0">
              <a:solidFill>
                <a:schemeClr val="bg2"/>
              </a:solidFill>
              <a:latin typeface="굴림" pitchFamily="50" charset="-127"/>
              <a:sym typeface="Wingdings" pitchFamily="2" charset="2"/>
            </a:endParaRPr>
          </a:p>
        </p:txBody>
      </p:sp>
      <p:sp>
        <p:nvSpPr>
          <p:cNvPr id="743434" name="Rectangle 10"/>
          <p:cNvSpPr>
            <a:spLocks noChangeArrowheads="1"/>
          </p:cNvSpPr>
          <p:nvPr/>
        </p:nvSpPr>
        <p:spPr bwMode="auto">
          <a:xfrm>
            <a:off x="2762250" y="5734050"/>
            <a:ext cx="3719513" cy="4206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	{item</a:t>
            </a:r>
            <a:r>
              <a:rPr lang="en-US" altLang="ko-KR" i="0" baseline="-25000" dirty="0">
                <a:solidFill>
                  <a:schemeClr val="bg2"/>
                </a:solidFill>
                <a:sym typeface="Wingdings" pitchFamily="2" charset="2"/>
              </a:rPr>
              <a:t>1</a:t>
            </a:r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, </a:t>
            </a:r>
            <a:r>
              <a:rPr lang="en-US" altLang="ko-KR" i="0" dirty="0" smtClean="0">
                <a:solidFill>
                  <a:schemeClr val="bg2"/>
                </a:solidFill>
                <a:sym typeface="Wingdings" pitchFamily="2" charset="2"/>
              </a:rPr>
              <a:t>item</a:t>
            </a:r>
            <a:r>
              <a:rPr lang="en-US" altLang="ko-KR" i="0" baseline="-25000" dirty="0" smtClean="0">
                <a:solidFill>
                  <a:schemeClr val="bg2"/>
                </a:solidFill>
                <a:sym typeface="Wingdings" pitchFamily="2" charset="2"/>
              </a:rPr>
              <a:t>3</a:t>
            </a:r>
            <a:r>
              <a:rPr lang="en-US" altLang="ko-KR" i="0" dirty="0" smtClean="0">
                <a:solidFill>
                  <a:schemeClr val="bg2"/>
                </a:solidFill>
                <a:sym typeface="Wingdings" pitchFamily="2" charset="2"/>
              </a:rPr>
              <a:t>}</a:t>
            </a:r>
            <a:endParaRPr lang="en-US" altLang="ko-KR" i="0" dirty="0">
              <a:solidFill>
                <a:schemeClr val="bg2"/>
              </a:solidFill>
              <a:sym typeface="Wingdings" pitchFamily="2" charset="2"/>
            </a:endParaRPr>
          </a:p>
        </p:txBody>
      </p:sp>
      <p:sp>
        <p:nvSpPr>
          <p:cNvPr id="743435" name="Rectangle 11"/>
          <p:cNvSpPr>
            <a:spLocks noChangeArrowheads="1"/>
          </p:cNvSpPr>
          <p:nvPr/>
        </p:nvSpPr>
        <p:spPr bwMode="auto">
          <a:xfrm>
            <a:off x="5473700" y="5734050"/>
            <a:ext cx="2122488" cy="4206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(Profit: $ </a:t>
            </a:r>
            <a:r>
              <a:rPr lang="en-US" altLang="ko-KR" i="0" dirty="0" smtClean="0">
                <a:solidFill>
                  <a:schemeClr val="bg2"/>
                </a:solidFill>
                <a:sym typeface="Wingdings" pitchFamily="2" charset="2"/>
              </a:rPr>
              <a:t>19 </a:t>
            </a:r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M)</a:t>
            </a:r>
          </a:p>
        </p:txBody>
      </p:sp>
      <p:sp>
        <p:nvSpPr>
          <p:cNvPr id="743436" name="Rectangle 12"/>
          <p:cNvSpPr>
            <a:spLocks noChangeArrowheads="1"/>
          </p:cNvSpPr>
          <p:nvPr/>
        </p:nvSpPr>
        <p:spPr bwMode="auto">
          <a:xfrm>
            <a:off x="4238625" y="4149725"/>
            <a:ext cx="187960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 i="0">
                <a:solidFill>
                  <a:schemeClr val="bg2"/>
                </a:solidFill>
                <a:sym typeface="Wingdings" pitchFamily="2" charset="2"/>
              </a:rPr>
              <a:t> $1 M/Kg</a:t>
            </a:r>
            <a:r>
              <a:rPr lang="en-US" altLang="ko-KR" b="1">
                <a:solidFill>
                  <a:schemeClr val="bg2"/>
                </a:solidFill>
                <a:sym typeface="Wingdings" pitchFamily="2" charset="2"/>
              </a:rPr>
              <a:t>  </a:t>
            </a:r>
          </a:p>
        </p:txBody>
      </p:sp>
      <p:sp>
        <p:nvSpPr>
          <p:cNvPr id="743437" name="Rectangle 13"/>
          <p:cNvSpPr>
            <a:spLocks noChangeArrowheads="1"/>
          </p:cNvSpPr>
          <p:nvPr/>
        </p:nvSpPr>
        <p:spPr bwMode="auto">
          <a:xfrm>
            <a:off x="4467225" y="4546600"/>
            <a:ext cx="1955800" cy="4206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b="1" i="0">
                <a:solidFill>
                  <a:schemeClr val="bg2"/>
                </a:solidFill>
                <a:sym typeface="Wingdings" pitchFamily="2" charset="2"/>
              </a:rPr>
              <a:t> $0.6 M/Kg</a:t>
            </a:r>
          </a:p>
        </p:txBody>
      </p:sp>
      <p:sp>
        <p:nvSpPr>
          <p:cNvPr id="743438" name="Rectangle 14"/>
          <p:cNvSpPr>
            <a:spLocks noChangeArrowheads="1"/>
          </p:cNvSpPr>
          <p:nvPr/>
        </p:nvSpPr>
        <p:spPr bwMode="auto">
          <a:xfrm>
            <a:off x="4467225" y="4870450"/>
            <a:ext cx="195580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 i="0">
                <a:solidFill>
                  <a:schemeClr val="bg2"/>
                </a:solidFill>
                <a:sym typeface="Wingdings" pitchFamily="2" charset="2"/>
              </a:rPr>
              <a:t> $0.7 M/Kg</a:t>
            </a:r>
          </a:p>
        </p:txBody>
      </p:sp>
      <p:sp>
        <p:nvSpPr>
          <p:cNvPr id="743440" name="Rectangle 16"/>
          <p:cNvSpPr>
            <a:spLocks noChangeArrowheads="1"/>
          </p:cNvSpPr>
          <p:nvPr/>
        </p:nvSpPr>
        <p:spPr bwMode="auto">
          <a:xfrm>
            <a:off x="2906713" y="6103938"/>
            <a:ext cx="3719512" cy="4206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	{item</a:t>
            </a:r>
            <a:r>
              <a:rPr lang="en-US" altLang="ko-KR" i="0" baseline="-25000">
                <a:solidFill>
                  <a:schemeClr val="bg2"/>
                </a:solidFill>
                <a:sym typeface="Wingdings" pitchFamily="2" charset="2"/>
              </a:rPr>
              <a:t>2</a:t>
            </a: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, item</a:t>
            </a:r>
            <a:r>
              <a:rPr lang="en-US" altLang="ko-KR" i="0" baseline="-25000">
                <a:solidFill>
                  <a:schemeClr val="bg2"/>
                </a:solidFill>
                <a:sym typeface="Wingdings" pitchFamily="2" charset="2"/>
              </a:rPr>
              <a:t>3</a:t>
            </a: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743441" name="Rectangle 17"/>
          <p:cNvSpPr>
            <a:spLocks noChangeArrowheads="1"/>
          </p:cNvSpPr>
          <p:nvPr/>
        </p:nvSpPr>
        <p:spPr bwMode="auto">
          <a:xfrm>
            <a:off x="5618163" y="6103938"/>
            <a:ext cx="2122487" cy="4206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(Profit: $ 20 M)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43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4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43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3430" grpId="0"/>
      <p:bldP spid="743431" grpId="0"/>
      <p:bldP spid="743432" grpId="0"/>
      <p:bldP spid="743433" grpId="0"/>
      <p:bldP spid="743434" grpId="0"/>
      <p:bldP spid="743435" grpId="0"/>
      <p:bldP spid="743436" grpId="0"/>
      <p:bldP spid="743437" grpId="0"/>
      <p:bldP spid="743438" grpId="0"/>
      <p:bldP spid="743440" grpId="0"/>
      <p:bldP spid="74344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865A497-0D1D-449B-9705-C2C9FB61937E}" type="slidenum">
              <a:rPr lang="en-US" altLang="ko-KR" smtClean="0"/>
              <a:pPr/>
              <a:t>53</a:t>
            </a:fld>
            <a:endParaRPr lang="en-US" altLang="ko-KR" smtClean="0"/>
          </a:p>
        </p:txBody>
      </p:sp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4.5 Knapsack Problem</a:t>
            </a:r>
          </a:p>
        </p:txBody>
      </p:sp>
      <p:sp>
        <p:nvSpPr>
          <p:cNvPr id="735236" name="Rectangle 4"/>
          <p:cNvSpPr>
            <a:spLocks noChangeArrowheads="1"/>
          </p:cNvSpPr>
          <p:nvPr/>
        </p:nvSpPr>
        <p:spPr bwMode="auto">
          <a:xfrm>
            <a:off x="395288" y="1844675"/>
            <a:ext cx="929005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q"/>
              <a:defRPr/>
            </a:pPr>
            <a:r>
              <a:rPr lang="en-US" altLang="ko-KR" sz="3200" i="0" dirty="0">
                <a:solidFill>
                  <a:schemeClr val="bg2"/>
                </a:solidFill>
              </a:rPr>
              <a:t> A Greedy Approach to the </a:t>
            </a:r>
            <a:r>
              <a:rPr lang="en-US" altLang="ko-KR" sz="3200" b="1" dirty="0">
                <a:solidFill>
                  <a:schemeClr val="bg2"/>
                </a:solidFill>
              </a:rPr>
              <a:t>fractional</a:t>
            </a:r>
            <a:r>
              <a:rPr lang="en-US" altLang="ko-KR" sz="3200" i="0" dirty="0">
                <a:solidFill>
                  <a:schemeClr val="bg2"/>
                </a:solidFill>
              </a:rPr>
              <a:t> Knapsack Problem</a:t>
            </a:r>
          </a:p>
        </p:txBody>
      </p:sp>
      <p:sp>
        <p:nvSpPr>
          <p:cNvPr id="735250" name="Rectangle 18"/>
          <p:cNvSpPr>
            <a:spLocks noChangeArrowheads="1"/>
          </p:cNvSpPr>
          <p:nvPr/>
        </p:nvSpPr>
        <p:spPr bwMode="auto">
          <a:xfrm>
            <a:off x="755650" y="2997200"/>
            <a:ext cx="7777163" cy="164352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20000"/>
              </a:spcBef>
            </a:pPr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 If we allow a </a:t>
            </a:r>
            <a:r>
              <a:rPr lang="en-US" altLang="ko-KR" b="1" dirty="0">
                <a:solidFill>
                  <a:schemeClr val="bg1"/>
                </a:solidFill>
                <a:sym typeface="Wingdings" pitchFamily="2" charset="2"/>
              </a:rPr>
              <a:t>fraction of item</a:t>
            </a:r>
            <a:r>
              <a:rPr lang="en-US" altLang="ko-KR" i="0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to be put in the knapsack, the greedy approach</a:t>
            </a:r>
            <a:r>
              <a:rPr lang="en-US" altLang="ko-KR" dirty="0">
                <a:solidFill>
                  <a:schemeClr val="bg2"/>
                </a:solidFill>
                <a:sym typeface="Wingdings" pitchFamily="2" charset="2"/>
              </a:rPr>
              <a:t> </a:t>
            </a:r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based on the </a:t>
            </a:r>
            <a:r>
              <a:rPr lang="en-US" altLang="ko-KR" b="1" dirty="0">
                <a:solidFill>
                  <a:schemeClr val="bg1"/>
                </a:solidFill>
                <a:sym typeface="Wingdings" pitchFamily="2" charset="2"/>
              </a:rPr>
              <a:t>profit per unit weight</a:t>
            </a:r>
            <a:r>
              <a:rPr lang="en-US" altLang="ko-KR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produces an </a:t>
            </a:r>
            <a:r>
              <a:rPr lang="en-US" altLang="ko-KR" b="1" dirty="0">
                <a:solidFill>
                  <a:schemeClr val="bg1"/>
                </a:solidFill>
                <a:sym typeface="Wingdings" pitchFamily="2" charset="2"/>
              </a:rPr>
              <a:t>optimal</a:t>
            </a:r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 solution.</a:t>
            </a:r>
          </a:p>
          <a:p>
            <a:pPr eaLnBrk="1" latinLnBrk="1" hangingPunct="1">
              <a:spcBef>
                <a:spcPct val="20000"/>
              </a:spcBef>
            </a:pPr>
            <a:endParaRPr lang="en-US" altLang="ko-KR" i="0" dirty="0">
              <a:solidFill>
                <a:schemeClr val="bg2"/>
              </a:solidFill>
              <a:sym typeface="Wingdings" pitchFamily="2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35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525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CA7B6D7-928E-49F4-AAA8-2CB46EBF5D6E}" type="slidenum">
              <a:rPr lang="en-US" altLang="ko-KR" smtClean="0"/>
              <a:pPr/>
              <a:t>54</a:t>
            </a:fld>
            <a:endParaRPr lang="en-US" altLang="ko-KR" smtClean="0"/>
          </a:p>
        </p:txBody>
      </p:sp>
      <p:sp>
        <p:nvSpPr>
          <p:cNvPr id="73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4.5 Knapsack Problem</a:t>
            </a:r>
          </a:p>
        </p:txBody>
      </p:sp>
      <p:sp>
        <p:nvSpPr>
          <p:cNvPr id="737283" name="Rectangle 3"/>
          <p:cNvSpPr>
            <a:spLocks noChangeArrowheads="1"/>
          </p:cNvSpPr>
          <p:nvPr/>
        </p:nvSpPr>
        <p:spPr bwMode="auto">
          <a:xfrm>
            <a:off x="395288" y="1844675"/>
            <a:ext cx="929005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q"/>
              <a:defRPr/>
            </a:pPr>
            <a:r>
              <a:rPr lang="en-US" altLang="ko-KR" sz="3200" i="0" dirty="0">
                <a:solidFill>
                  <a:schemeClr val="bg2"/>
                </a:solidFill>
              </a:rPr>
              <a:t> Dynamic Programming Approach to the 0-1 Knapsack Problem</a:t>
            </a:r>
          </a:p>
        </p:txBody>
      </p:sp>
      <p:sp>
        <p:nvSpPr>
          <p:cNvPr id="737284" name="Rectangle 4"/>
          <p:cNvSpPr>
            <a:spLocks noChangeArrowheads="1"/>
          </p:cNvSpPr>
          <p:nvPr/>
        </p:nvSpPr>
        <p:spPr bwMode="auto">
          <a:xfrm>
            <a:off x="1042988" y="2997200"/>
            <a:ext cx="7345362" cy="120032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Let </a:t>
            </a:r>
            <a:r>
              <a:rPr lang="en-US" altLang="ko-KR" b="1" dirty="0">
                <a:solidFill>
                  <a:schemeClr val="bg1"/>
                </a:solidFill>
                <a:sym typeface="Wingdings" pitchFamily="2" charset="2"/>
              </a:rPr>
              <a:t>P[</a:t>
            </a:r>
            <a:r>
              <a:rPr lang="en-US" altLang="ko-KR" b="1" dirty="0" err="1">
                <a:solidFill>
                  <a:schemeClr val="accent1"/>
                </a:solidFill>
                <a:sym typeface="Wingdings" pitchFamily="2" charset="2"/>
              </a:rPr>
              <a:t>i</a:t>
            </a:r>
            <a:r>
              <a:rPr lang="en-US" altLang="ko-KR" b="1" dirty="0">
                <a:solidFill>
                  <a:schemeClr val="bg1"/>
                </a:solidFill>
                <a:sym typeface="Wingdings" pitchFamily="2" charset="2"/>
              </a:rPr>
              <a:t>][</a:t>
            </a:r>
            <a:r>
              <a:rPr lang="en-US" altLang="ko-KR" b="1" dirty="0">
                <a:solidFill>
                  <a:schemeClr val="accent1"/>
                </a:solidFill>
                <a:sym typeface="Wingdings" pitchFamily="2" charset="2"/>
              </a:rPr>
              <a:t>w</a:t>
            </a:r>
            <a:r>
              <a:rPr lang="en-US" altLang="ko-KR" b="1" dirty="0">
                <a:solidFill>
                  <a:schemeClr val="bg1"/>
                </a:solidFill>
                <a:sym typeface="Wingdings" pitchFamily="2" charset="2"/>
              </a:rPr>
              <a:t>]</a:t>
            </a:r>
            <a:r>
              <a:rPr lang="en-US" altLang="ko-KR" b="1" i="0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be the optimal profit obtained from </a:t>
            </a:r>
            <a:r>
              <a:rPr lang="en-US" altLang="ko-KR" i="0" dirty="0">
                <a:solidFill>
                  <a:schemeClr val="bg1"/>
                </a:solidFill>
                <a:sym typeface="Wingdings" pitchFamily="2" charset="2"/>
              </a:rPr>
              <a:t>choosing items only from the first </a:t>
            </a:r>
            <a:r>
              <a:rPr lang="en-US" altLang="ko-KR" b="1" dirty="0" err="1">
                <a:solidFill>
                  <a:schemeClr val="accent1"/>
                </a:solidFill>
                <a:sym typeface="Wingdings" pitchFamily="2" charset="2"/>
              </a:rPr>
              <a:t>i</a:t>
            </a:r>
            <a:r>
              <a:rPr lang="en-US" altLang="ko-KR" i="0" dirty="0">
                <a:solidFill>
                  <a:schemeClr val="bg1"/>
                </a:solidFill>
                <a:sym typeface="Wingdings" pitchFamily="2" charset="2"/>
              </a:rPr>
              <a:t> items </a:t>
            </a:r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under the restriction that the </a:t>
            </a:r>
            <a:r>
              <a:rPr lang="en-US" altLang="ko-KR" b="1" dirty="0">
                <a:solidFill>
                  <a:schemeClr val="bg1"/>
                </a:solidFill>
                <a:sym typeface="Wingdings" pitchFamily="2" charset="2"/>
              </a:rPr>
              <a:t>total weight </a:t>
            </a:r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cannot exceed </a:t>
            </a:r>
            <a:r>
              <a:rPr lang="en-US" altLang="ko-KR" b="1" dirty="0">
                <a:solidFill>
                  <a:schemeClr val="accent1"/>
                </a:solidFill>
                <a:sym typeface="Wingdings" pitchFamily="2" charset="2"/>
              </a:rPr>
              <a:t>w</a:t>
            </a:r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.</a:t>
            </a:r>
          </a:p>
        </p:txBody>
      </p:sp>
      <p:sp>
        <p:nvSpPr>
          <p:cNvPr id="737285" name="Rectangle 5"/>
          <p:cNvSpPr>
            <a:spLocks noChangeArrowheads="1"/>
          </p:cNvSpPr>
          <p:nvPr/>
        </p:nvSpPr>
        <p:spPr bwMode="auto">
          <a:xfrm>
            <a:off x="2195513" y="5300663"/>
            <a:ext cx="5903912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20000"/>
              </a:spcBef>
            </a:pPr>
            <a:r>
              <a:rPr lang="en-US" altLang="ko-KR" b="1">
                <a:solidFill>
                  <a:schemeClr val="bg2"/>
                </a:solidFill>
                <a:sym typeface="Wingdings" pitchFamily="2" charset="2"/>
              </a:rPr>
              <a:t>     max(                  ,                            )</a:t>
            </a:r>
            <a:endParaRPr lang="en-US" altLang="ko-KR" b="1" i="0">
              <a:solidFill>
                <a:schemeClr val="bg2"/>
              </a:solidFill>
              <a:sym typeface="Wingdings" pitchFamily="2" charset="2"/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835150" y="4365625"/>
            <a:ext cx="5473700" cy="503238"/>
            <a:chOff x="1156" y="2750"/>
            <a:chExt cx="3448" cy="317"/>
          </a:xfrm>
        </p:grpSpPr>
        <p:sp>
          <p:nvSpPr>
            <p:cNvPr id="56337" name="Oval 6"/>
            <p:cNvSpPr>
              <a:spLocks noChangeArrowheads="1"/>
            </p:cNvSpPr>
            <p:nvPr/>
          </p:nvSpPr>
          <p:spPr bwMode="auto">
            <a:xfrm>
              <a:off x="1156" y="2795"/>
              <a:ext cx="409" cy="272"/>
            </a:xfrm>
            <a:prstGeom prst="ellipse">
              <a:avLst/>
            </a:prstGeom>
            <a:solidFill>
              <a:schemeClr val="tx2"/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800" i="0">
                  <a:solidFill>
                    <a:schemeClr val="bg2"/>
                  </a:solidFill>
                  <a:sym typeface="Wingdings" pitchFamily="2" charset="2"/>
                </a:rPr>
                <a:t>item</a:t>
              </a:r>
              <a:r>
                <a:rPr lang="en-US" altLang="ko-KR" sz="1800" i="0" baseline="-25000">
                  <a:solidFill>
                    <a:schemeClr val="bg2"/>
                  </a:solidFill>
                  <a:sym typeface="Wingdings" pitchFamily="2" charset="2"/>
                </a:rPr>
                <a:t>1</a:t>
              </a:r>
            </a:p>
          </p:txBody>
        </p:sp>
        <p:sp>
          <p:nvSpPr>
            <p:cNvPr id="56338" name="Oval 7"/>
            <p:cNvSpPr>
              <a:spLocks noChangeArrowheads="1"/>
            </p:cNvSpPr>
            <p:nvPr/>
          </p:nvSpPr>
          <p:spPr bwMode="auto">
            <a:xfrm>
              <a:off x="1610" y="2795"/>
              <a:ext cx="409" cy="272"/>
            </a:xfrm>
            <a:prstGeom prst="ellipse">
              <a:avLst/>
            </a:prstGeom>
            <a:solidFill>
              <a:schemeClr val="tx2"/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800" i="0">
                  <a:solidFill>
                    <a:schemeClr val="bg2"/>
                  </a:solidFill>
                  <a:sym typeface="Wingdings" pitchFamily="2" charset="2"/>
                </a:rPr>
                <a:t>item</a:t>
              </a:r>
              <a:r>
                <a:rPr lang="en-US" altLang="ko-KR" sz="1800" i="0" baseline="-25000">
                  <a:solidFill>
                    <a:schemeClr val="bg2"/>
                  </a:solidFill>
                  <a:sym typeface="Wingdings" pitchFamily="2" charset="2"/>
                </a:rPr>
                <a:t>2</a:t>
              </a:r>
            </a:p>
          </p:txBody>
        </p:sp>
        <p:sp>
          <p:nvSpPr>
            <p:cNvPr id="56339" name="Oval 8"/>
            <p:cNvSpPr>
              <a:spLocks noChangeArrowheads="1"/>
            </p:cNvSpPr>
            <p:nvPr/>
          </p:nvSpPr>
          <p:spPr bwMode="auto">
            <a:xfrm>
              <a:off x="2381" y="2795"/>
              <a:ext cx="409" cy="272"/>
            </a:xfrm>
            <a:prstGeom prst="ellipse">
              <a:avLst/>
            </a:prstGeom>
            <a:solidFill>
              <a:schemeClr val="tx2"/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800" i="0">
                  <a:solidFill>
                    <a:schemeClr val="bg2"/>
                  </a:solidFill>
                  <a:sym typeface="Wingdings" pitchFamily="2" charset="2"/>
                </a:rPr>
                <a:t>item</a:t>
              </a:r>
              <a:r>
                <a:rPr lang="en-US" altLang="ko-KR" sz="1800" i="0" baseline="-25000">
                  <a:solidFill>
                    <a:schemeClr val="bg2"/>
                  </a:solidFill>
                  <a:sym typeface="Wingdings" pitchFamily="2" charset="2"/>
                </a:rPr>
                <a:t>i-1</a:t>
              </a:r>
            </a:p>
          </p:txBody>
        </p:sp>
        <p:sp>
          <p:nvSpPr>
            <p:cNvPr id="56340" name="Oval 9"/>
            <p:cNvSpPr>
              <a:spLocks noChangeArrowheads="1"/>
            </p:cNvSpPr>
            <p:nvPr/>
          </p:nvSpPr>
          <p:spPr bwMode="auto">
            <a:xfrm>
              <a:off x="2880" y="2795"/>
              <a:ext cx="409" cy="272"/>
            </a:xfrm>
            <a:prstGeom prst="ellipse">
              <a:avLst/>
            </a:prstGeom>
            <a:solidFill>
              <a:schemeClr val="tx2"/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800" i="0">
                  <a:solidFill>
                    <a:schemeClr val="bg2"/>
                  </a:solidFill>
                  <a:sym typeface="Wingdings" pitchFamily="2" charset="2"/>
                </a:rPr>
                <a:t>item</a:t>
              </a:r>
              <a:r>
                <a:rPr lang="en-US" altLang="ko-KR" sz="1800" i="0" baseline="-25000">
                  <a:solidFill>
                    <a:schemeClr val="bg2"/>
                  </a:solidFill>
                  <a:sym typeface="Wingdings" pitchFamily="2" charset="2"/>
                </a:rPr>
                <a:t>i</a:t>
              </a:r>
            </a:p>
          </p:txBody>
        </p:sp>
        <p:sp>
          <p:nvSpPr>
            <p:cNvPr id="56341" name="Oval 10"/>
            <p:cNvSpPr>
              <a:spLocks noChangeArrowheads="1"/>
            </p:cNvSpPr>
            <p:nvPr/>
          </p:nvSpPr>
          <p:spPr bwMode="auto">
            <a:xfrm>
              <a:off x="4195" y="2795"/>
              <a:ext cx="409" cy="272"/>
            </a:xfrm>
            <a:prstGeom prst="ellipse">
              <a:avLst/>
            </a:prstGeom>
            <a:solidFill>
              <a:schemeClr val="tx2"/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800" i="0">
                  <a:solidFill>
                    <a:schemeClr val="bg2"/>
                  </a:solidFill>
                  <a:sym typeface="Wingdings" pitchFamily="2" charset="2"/>
                </a:rPr>
                <a:t>item</a:t>
              </a:r>
              <a:r>
                <a:rPr lang="en-US" altLang="ko-KR" sz="1800" i="0" baseline="-25000">
                  <a:solidFill>
                    <a:schemeClr val="bg2"/>
                  </a:solidFill>
                  <a:sym typeface="Wingdings" pitchFamily="2" charset="2"/>
                </a:rPr>
                <a:t>n</a:t>
              </a:r>
            </a:p>
          </p:txBody>
        </p:sp>
        <p:sp>
          <p:nvSpPr>
            <p:cNvPr id="56342" name="Text Box 12"/>
            <p:cNvSpPr txBox="1">
              <a:spLocks noChangeArrowheads="1"/>
            </p:cNvSpPr>
            <p:nvPr/>
          </p:nvSpPr>
          <p:spPr bwMode="auto">
            <a:xfrm>
              <a:off x="3515" y="2750"/>
              <a:ext cx="363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b="1" dirty="0">
                  <a:solidFill>
                    <a:schemeClr val="bg2"/>
                  </a:solidFill>
                </a:rPr>
                <a:t>…</a:t>
              </a:r>
            </a:p>
          </p:txBody>
        </p:sp>
        <p:sp>
          <p:nvSpPr>
            <p:cNvPr id="56343" name="Text Box 13"/>
            <p:cNvSpPr txBox="1">
              <a:spLocks noChangeArrowheads="1"/>
            </p:cNvSpPr>
            <p:nvPr/>
          </p:nvSpPr>
          <p:spPr bwMode="auto">
            <a:xfrm>
              <a:off x="2063" y="2750"/>
              <a:ext cx="363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b="1" dirty="0">
                  <a:solidFill>
                    <a:schemeClr val="bg2"/>
                  </a:solidFill>
                </a:rPr>
                <a:t>…</a:t>
              </a:r>
            </a:p>
          </p:txBody>
        </p:sp>
      </p:grpSp>
      <p:sp>
        <p:nvSpPr>
          <p:cNvPr id="737294" name="Oval 14"/>
          <p:cNvSpPr>
            <a:spLocks noChangeArrowheads="1"/>
          </p:cNvSpPr>
          <p:nvPr/>
        </p:nvSpPr>
        <p:spPr bwMode="auto">
          <a:xfrm>
            <a:off x="1476375" y="4221163"/>
            <a:ext cx="4103688" cy="863600"/>
          </a:xfrm>
          <a:prstGeom prst="ellipse">
            <a:avLst/>
          </a:prstGeom>
          <a:noFill/>
          <a:ln w="38100" algn="ctr">
            <a:solidFill>
              <a:schemeClr val="accent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295" name="Oval 15"/>
          <p:cNvSpPr>
            <a:spLocks noChangeArrowheads="1"/>
          </p:cNvSpPr>
          <p:nvPr/>
        </p:nvSpPr>
        <p:spPr bwMode="auto">
          <a:xfrm>
            <a:off x="4572000" y="4437063"/>
            <a:ext cx="649288" cy="431800"/>
          </a:xfrm>
          <a:prstGeom prst="ellipse">
            <a:avLst/>
          </a:prstGeom>
          <a:solidFill>
            <a:srgbClr val="FFFF00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 i="0">
                <a:solidFill>
                  <a:schemeClr val="bg2"/>
                </a:solidFill>
                <a:sym typeface="Wingdings" pitchFamily="2" charset="2"/>
              </a:rPr>
              <a:t>item</a:t>
            </a:r>
            <a:r>
              <a:rPr lang="en-US" altLang="ko-KR" sz="1800" i="0" baseline="-25000">
                <a:solidFill>
                  <a:schemeClr val="bg2"/>
                </a:solidFill>
                <a:sym typeface="Wingdings" pitchFamily="2" charset="2"/>
              </a:rPr>
              <a:t>i</a:t>
            </a:r>
          </a:p>
        </p:txBody>
      </p:sp>
      <p:sp>
        <p:nvSpPr>
          <p:cNvPr id="737297" name="Rectangle 17"/>
          <p:cNvSpPr>
            <a:spLocks noChangeArrowheads="1"/>
          </p:cNvSpPr>
          <p:nvPr/>
        </p:nvSpPr>
        <p:spPr bwMode="auto">
          <a:xfrm>
            <a:off x="1116013" y="5276850"/>
            <a:ext cx="1312862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chemeClr val="bg2"/>
                </a:solidFill>
                <a:sym typeface="Wingdings" pitchFamily="2" charset="2"/>
              </a:rPr>
              <a:t>P[i][w] =</a:t>
            </a:r>
          </a:p>
        </p:txBody>
      </p:sp>
      <p:sp>
        <p:nvSpPr>
          <p:cNvPr id="737298" name="Rectangle 18"/>
          <p:cNvSpPr>
            <a:spLocks noChangeArrowheads="1"/>
          </p:cNvSpPr>
          <p:nvPr/>
        </p:nvSpPr>
        <p:spPr bwMode="auto">
          <a:xfrm>
            <a:off x="7000875" y="5300663"/>
            <a:ext cx="1239442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chemeClr val="bg2"/>
                </a:solidFill>
                <a:sym typeface="Wingdings" pitchFamily="2" charset="2"/>
              </a:rPr>
              <a:t>if w</a:t>
            </a:r>
            <a:r>
              <a:rPr lang="en-US" altLang="ko-KR" b="1" baseline="-25000">
                <a:solidFill>
                  <a:schemeClr val="bg2"/>
                </a:solidFill>
                <a:sym typeface="Wingdings" pitchFamily="2" charset="2"/>
              </a:rPr>
              <a:t>i</a:t>
            </a:r>
            <a:r>
              <a:rPr lang="en-US" altLang="ko-KR" b="1">
                <a:solidFill>
                  <a:schemeClr val="bg2"/>
                </a:solidFill>
                <a:sym typeface="Wingdings" pitchFamily="2" charset="2"/>
              </a:rPr>
              <a:t> ≤ w</a:t>
            </a:r>
          </a:p>
        </p:txBody>
      </p:sp>
      <p:sp>
        <p:nvSpPr>
          <p:cNvPr id="737299" name="Rectangle 19"/>
          <p:cNvSpPr>
            <a:spLocks noChangeArrowheads="1"/>
          </p:cNvSpPr>
          <p:nvPr/>
        </p:nvSpPr>
        <p:spPr bwMode="auto">
          <a:xfrm>
            <a:off x="3352800" y="5300663"/>
            <a:ext cx="1317625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chemeClr val="bg2"/>
                </a:solidFill>
                <a:sym typeface="Wingdings" pitchFamily="2" charset="2"/>
              </a:rPr>
              <a:t>P[i-1][w]</a:t>
            </a:r>
          </a:p>
        </p:txBody>
      </p:sp>
      <p:sp>
        <p:nvSpPr>
          <p:cNvPr id="737300" name="Rectangle 20"/>
          <p:cNvSpPr>
            <a:spLocks noChangeArrowheads="1"/>
          </p:cNvSpPr>
          <p:nvPr/>
        </p:nvSpPr>
        <p:spPr bwMode="auto">
          <a:xfrm>
            <a:off x="4764088" y="5300663"/>
            <a:ext cx="2112962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chemeClr val="bg2"/>
                </a:solidFill>
                <a:sym typeface="Wingdings" pitchFamily="2" charset="2"/>
              </a:rPr>
              <a:t>p</a:t>
            </a:r>
            <a:r>
              <a:rPr lang="en-US" altLang="ko-KR" b="1" baseline="-25000">
                <a:solidFill>
                  <a:schemeClr val="bg2"/>
                </a:solidFill>
                <a:sym typeface="Wingdings" pitchFamily="2" charset="2"/>
              </a:rPr>
              <a:t>i</a:t>
            </a:r>
            <a:r>
              <a:rPr lang="en-US" altLang="ko-KR" b="1" i="0">
                <a:solidFill>
                  <a:schemeClr val="bg2"/>
                </a:solidFill>
                <a:sym typeface="Wingdings" pitchFamily="2" charset="2"/>
              </a:rPr>
              <a:t>+</a:t>
            </a:r>
            <a:r>
              <a:rPr lang="en-US" altLang="ko-KR" b="1">
                <a:solidFill>
                  <a:schemeClr val="bg2"/>
                </a:solidFill>
                <a:sym typeface="Wingdings" pitchFamily="2" charset="2"/>
              </a:rPr>
              <a:t>P[i-1][w-w</a:t>
            </a:r>
            <a:r>
              <a:rPr lang="en-US" altLang="ko-KR" b="1" baseline="-25000">
                <a:solidFill>
                  <a:schemeClr val="bg2"/>
                </a:solidFill>
                <a:sym typeface="Wingdings" pitchFamily="2" charset="2"/>
              </a:rPr>
              <a:t>i </a:t>
            </a:r>
            <a:r>
              <a:rPr lang="en-US" altLang="ko-KR" b="1">
                <a:solidFill>
                  <a:schemeClr val="bg2"/>
                </a:solidFill>
                <a:sym typeface="Wingdings" pitchFamily="2" charset="2"/>
              </a:rPr>
              <a:t>]</a:t>
            </a:r>
          </a:p>
        </p:txBody>
      </p:sp>
      <p:sp>
        <p:nvSpPr>
          <p:cNvPr id="737301" name="Rectangle 21"/>
          <p:cNvSpPr>
            <a:spLocks noChangeArrowheads="1"/>
          </p:cNvSpPr>
          <p:nvPr/>
        </p:nvSpPr>
        <p:spPr bwMode="auto">
          <a:xfrm>
            <a:off x="2559050" y="5805488"/>
            <a:ext cx="201295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chemeClr val="bg2"/>
                </a:solidFill>
                <a:sym typeface="Wingdings" pitchFamily="2" charset="2"/>
              </a:rPr>
              <a:t>P[i-1][w] 	</a:t>
            </a:r>
          </a:p>
        </p:txBody>
      </p:sp>
      <p:sp>
        <p:nvSpPr>
          <p:cNvPr id="737302" name="Rectangle 22"/>
          <p:cNvSpPr>
            <a:spLocks noChangeArrowheads="1"/>
          </p:cNvSpPr>
          <p:nvPr/>
        </p:nvSpPr>
        <p:spPr bwMode="auto">
          <a:xfrm>
            <a:off x="6948488" y="5805488"/>
            <a:ext cx="1311275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20000"/>
              </a:spcBef>
            </a:pPr>
            <a:r>
              <a:rPr lang="en-US" altLang="ko-KR" b="1">
                <a:solidFill>
                  <a:schemeClr val="bg2"/>
                </a:solidFill>
                <a:sym typeface="Wingdings" pitchFamily="2" charset="2"/>
              </a:rPr>
              <a:t> if w</a:t>
            </a:r>
            <a:r>
              <a:rPr lang="en-US" altLang="ko-KR" b="1" baseline="-25000">
                <a:solidFill>
                  <a:schemeClr val="bg2"/>
                </a:solidFill>
                <a:sym typeface="Wingdings" pitchFamily="2" charset="2"/>
              </a:rPr>
              <a:t>i</a:t>
            </a:r>
            <a:r>
              <a:rPr lang="en-US" altLang="ko-KR" b="1">
                <a:solidFill>
                  <a:schemeClr val="bg2"/>
                </a:solidFill>
                <a:sym typeface="Wingdings" pitchFamily="2" charset="2"/>
              </a:rPr>
              <a:t> &gt; w</a:t>
            </a:r>
          </a:p>
        </p:txBody>
      </p:sp>
      <p:sp>
        <p:nvSpPr>
          <p:cNvPr id="737303" name="AutoShape 23"/>
          <p:cNvSpPr>
            <a:spLocks/>
          </p:cNvSpPr>
          <p:nvPr/>
        </p:nvSpPr>
        <p:spPr bwMode="auto">
          <a:xfrm>
            <a:off x="2484438" y="5445125"/>
            <a:ext cx="71437" cy="792163"/>
          </a:xfrm>
          <a:prstGeom prst="leftBrace">
            <a:avLst>
              <a:gd name="adj1" fmla="val 92408"/>
              <a:gd name="adj2" fmla="val 50000"/>
            </a:avLst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37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37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37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37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37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37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37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37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37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3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283" grpId="0" build="p" autoUpdateAnimBg="0"/>
      <p:bldP spid="737284" grpId="0"/>
      <p:bldP spid="737285" grpId="0"/>
      <p:bldP spid="737294" grpId="0" animBg="1"/>
      <p:bldP spid="737295" grpId="0" animBg="1"/>
      <p:bldP spid="737297" grpId="0"/>
      <p:bldP spid="737298" grpId="0"/>
      <p:bldP spid="737299" grpId="0"/>
      <p:bldP spid="737300" grpId="0"/>
      <p:bldP spid="737301" grpId="0"/>
      <p:bldP spid="737302" grpId="0"/>
      <p:bldP spid="73730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7E63796-1C4B-4B04-953A-71FC31F7CF63}" type="slidenum">
              <a:rPr lang="en-US" altLang="ko-KR" smtClean="0"/>
              <a:pPr/>
              <a:t>55</a:t>
            </a:fld>
            <a:endParaRPr lang="en-US" altLang="ko-KR" smtClean="0"/>
          </a:p>
        </p:txBody>
      </p:sp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4.5 Knapsack Problem</a:t>
            </a:r>
          </a:p>
        </p:txBody>
      </p:sp>
      <p:sp>
        <p:nvSpPr>
          <p:cNvPr id="739331" name="Rectangle 3"/>
          <p:cNvSpPr>
            <a:spLocks noChangeArrowheads="1"/>
          </p:cNvSpPr>
          <p:nvPr/>
        </p:nvSpPr>
        <p:spPr bwMode="auto">
          <a:xfrm>
            <a:off x="395288" y="1844675"/>
            <a:ext cx="929005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q"/>
              <a:defRPr/>
            </a:pPr>
            <a:r>
              <a:rPr lang="en-US" altLang="ko-KR" sz="3200" i="0" dirty="0">
                <a:solidFill>
                  <a:schemeClr val="bg2"/>
                </a:solidFill>
              </a:rPr>
              <a:t> Dynamic Programming Approach to the 0-1 Knapsack Problem</a:t>
            </a: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2124075" y="3092450"/>
            <a:ext cx="5903913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20000"/>
              </a:spcBef>
            </a:pPr>
            <a:r>
              <a:rPr lang="en-US" altLang="ko-KR" b="1">
                <a:solidFill>
                  <a:schemeClr val="bg2"/>
                </a:solidFill>
                <a:sym typeface="Wingdings" pitchFamily="2" charset="2"/>
              </a:rPr>
              <a:t>     max(                  ,                            )</a:t>
            </a:r>
            <a:endParaRPr lang="en-US" altLang="ko-KR" b="1" i="0">
              <a:solidFill>
                <a:schemeClr val="bg2"/>
              </a:solidFill>
              <a:sym typeface="Wingdings" pitchFamily="2" charset="2"/>
            </a:endParaRPr>
          </a:p>
        </p:txBody>
      </p:sp>
      <p:sp>
        <p:nvSpPr>
          <p:cNvPr id="57350" name="Rectangle 16"/>
          <p:cNvSpPr>
            <a:spLocks noChangeArrowheads="1"/>
          </p:cNvSpPr>
          <p:nvPr/>
        </p:nvSpPr>
        <p:spPr bwMode="auto">
          <a:xfrm>
            <a:off x="1116013" y="3068638"/>
            <a:ext cx="1312862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chemeClr val="bg2"/>
                </a:solidFill>
                <a:sym typeface="Wingdings" pitchFamily="2" charset="2"/>
              </a:rPr>
              <a:t>P[i][w] =</a:t>
            </a:r>
          </a:p>
        </p:txBody>
      </p:sp>
      <p:sp>
        <p:nvSpPr>
          <p:cNvPr id="57351" name="Rectangle 17"/>
          <p:cNvSpPr>
            <a:spLocks noChangeArrowheads="1"/>
          </p:cNvSpPr>
          <p:nvPr/>
        </p:nvSpPr>
        <p:spPr bwMode="auto">
          <a:xfrm>
            <a:off x="7000875" y="3092450"/>
            <a:ext cx="1239442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chemeClr val="bg2"/>
                </a:solidFill>
                <a:sym typeface="Wingdings" pitchFamily="2" charset="2"/>
              </a:rPr>
              <a:t>if w</a:t>
            </a:r>
            <a:r>
              <a:rPr lang="en-US" altLang="ko-KR" b="1" baseline="-25000">
                <a:solidFill>
                  <a:schemeClr val="bg2"/>
                </a:solidFill>
                <a:sym typeface="Wingdings" pitchFamily="2" charset="2"/>
              </a:rPr>
              <a:t>i</a:t>
            </a:r>
            <a:r>
              <a:rPr lang="en-US" altLang="ko-KR" b="1">
                <a:solidFill>
                  <a:schemeClr val="bg2"/>
                </a:solidFill>
                <a:sym typeface="Wingdings" pitchFamily="2" charset="2"/>
              </a:rPr>
              <a:t> ≤ w</a:t>
            </a:r>
          </a:p>
        </p:txBody>
      </p:sp>
      <p:sp>
        <p:nvSpPr>
          <p:cNvPr id="57352" name="Rectangle 18"/>
          <p:cNvSpPr>
            <a:spLocks noChangeArrowheads="1"/>
          </p:cNvSpPr>
          <p:nvPr/>
        </p:nvSpPr>
        <p:spPr bwMode="auto">
          <a:xfrm>
            <a:off x="3279775" y="3092450"/>
            <a:ext cx="1317625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chemeClr val="bg2"/>
                </a:solidFill>
                <a:sym typeface="Wingdings" pitchFamily="2" charset="2"/>
              </a:rPr>
              <a:t>P[i-1][w]</a:t>
            </a:r>
          </a:p>
        </p:txBody>
      </p:sp>
      <p:sp>
        <p:nvSpPr>
          <p:cNvPr id="57353" name="Rectangle 19"/>
          <p:cNvSpPr>
            <a:spLocks noChangeArrowheads="1"/>
          </p:cNvSpPr>
          <p:nvPr/>
        </p:nvSpPr>
        <p:spPr bwMode="auto">
          <a:xfrm>
            <a:off x="4691063" y="3092450"/>
            <a:ext cx="2112962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chemeClr val="bg2"/>
                </a:solidFill>
                <a:sym typeface="Wingdings" pitchFamily="2" charset="2"/>
              </a:rPr>
              <a:t>p</a:t>
            </a:r>
            <a:r>
              <a:rPr lang="en-US" altLang="ko-KR" b="1" baseline="-25000">
                <a:solidFill>
                  <a:schemeClr val="bg2"/>
                </a:solidFill>
                <a:sym typeface="Wingdings" pitchFamily="2" charset="2"/>
              </a:rPr>
              <a:t>i</a:t>
            </a:r>
            <a:r>
              <a:rPr lang="en-US" altLang="ko-KR" b="1" i="0">
                <a:solidFill>
                  <a:schemeClr val="bg2"/>
                </a:solidFill>
                <a:sym typeface="Wingdings" pitchFamily="2" charset="2"/>
              </a:rPr>
              <a:t>+</a:t>
            </a:r>
            <a:r>
              <a:rPr lang="en-US" altLang="ko-KR" b="1">
                <a:solidFill>
                  <a:schemeClr val="bg2"/>
                </a:solidFill>
                <a:sym typeface="Wingdings" pitchFamily="2" charset="2"/>
              </a:rPr>
              <a:t>P[i-1][w-w</a:t>
            </a:r>
            <a:r>
              <a:rPr lang="en-US" altLang="ko-KR" b="1" baseline="-25000">
                <a:solidFill>
                  <a:schemeClr val="bg2"/>
                </a:solidFill>
                <a:sym typeface="Wingdings" pitchFamily="2" charset="2"/>
              </a:rPr>
              <a:t>i </a:t>
            </a:r>
            <a:r>
              <a:rPr lang="en-US" altLang="ko-KR" b="1">
                <a:solidFill>
                  <a:schemeClr val="bg2"/>
                </a:solidFill>
                <a:sym typeface="Wingdings" pitchFamily="2" charset="2"/>
              </a:rPr>
              <a:t>]</a:t>
            </a:r>
          </a:p>
        </p:txBody>
      </p:sp>
      <p:sp>
        <p:nvSpPr>
          <p:cNvPr id="57354" name="Rectangle 20"/>
          <p:cNvSpPr>
            <a:spLocks noChangeArrowheads="1"/>
          </p:cNvSpPr>
          <p:nvPr/>
        </p:nvSpPr>
        <p:spPr bwMode="auto">
          <a:xfrm>
            <a:off x="2559050" y="3597275"/>
            <a:ext cx="201295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chemeClr val="bg2"/>
                </a:solidFill>
                <a:sym typeface="Wingdings" pitchFamily="2" charset="2"/>
              </a:rPr>
              <a:t>P[i-1][w] 	</a:t>
            </a:r>
          </a:p>
        </p:txBody>
      </p:sp>
      <p:sp>
        <p:nvSpPr>
          <p:cNvPr id="57355" name="Rectangle 21"/>
          <p:cNvSpPr>
            <a:spLocks noChangeArrowheads="1"/>
          </p:cNvSpPr>
          <p:nvPr/>
        </p:nvSpPr>
        <p:spPr bwMode="auto">
          <a:xfrm>
            <a:off x="6877050" y="3597275"/>
            <a:ext cx="1311275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20000"/>
              </a:spcBef>
            </a:pPr>
            <a:r>
              <a:rPr lang="en-US" altLang="ko-KR" b="1">
                <a:solidFill>
                  <a:schemeClr val="bg2"/>
                </a:solidFill>
                <a:sym typeface="Wingdings" pitchFamily="2" charset="2"/>
              </a:rPr>
              <a:t> if w</a:t>
            </a:r>
            <a:r>
              <a:rPr lang="en-US" altLang="ko-KR" b="1" baseline="-25000">
                <a:solidFill>
                  <a:schemeClr val="bg2"/>
                </a:solidFill>
                <a:sym typeface="Wingdings" pitchFamily="2" charset="2"/>
              </a:rPr>
              <a:t>i</a:t>
            </a:r>
            <a:r>
              <a:rPr lang="en-US" altLang="ko-KR" b="1">
                <a:solidFill>
                  <a:schemeClr val="bg2"/>
                </a:solidFill>
                <a:sym typeface="Wingdings" pitchFamily="2" charset="2"/>
              </a:rPr>
              <a:t> &gt; w</a:t>
            </a:r>
          </a:p>
        </p:txBody>
      </p:sp>
      <p:sp>
        <p:nvSpPr>
          <p:cNvPr id="57356" name="AutoShape 22"/>
          <p:cNvSpPr>
            <a:spLocks/>
          </p:cNvSpPr>
          <p:nvPr/>
        </p:nvSpPr>
        <p:spPr bwMode="auto">
          <a:xfrm>
            <a:off x="2484438" y="3236913"/>
            <a:ext cx="71437" cy="792162"/>
          </a:xfrm>
          <a:prstGeom prst="leftBrace">
            <a:avLst>
              <a:gd name="adj1" fmla="val 92408"/>
              <a:gd name="adj2" fmla="val 50000"/>
            </a:avLst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39351" name="Rectangle 23"/>
          <p:cNvSpPr>
            <a:spLocks noChangeArrowheads="1"/>
          </p:cNvSpPr>
          <p:nvPr/>
        </p:nvSpPr>
        <p:spPr bwMode="auto">
          <a:xfrm>
            <a:off x="1187450" y="4149725"/>
            <a:ext cx="5635625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20000"/>
              </a:spcBef>
            </a:pP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 The value we are looking for is P[n][W].</a:t>
            </a:r>
            <a:r>
              <a:rPr lang="en-US" altLang="ko-KR">
                <a:solidFill>
                  <a:schemeClr val="bg2"/>
                </a:solidFill>
                <a:sym typeface="Wingdings" pitchFamily="2" charset="2"/>
              </a:rPr>
              <a:t> </a:t>
            </a:r>
          </a:p>
        </p:txBody>
      </p:sp>
      <p:sp>
        <p:nvSpPr>
          <p:cNvPr id="739352" name="Rectangle 24"/>
          <p:cNvSpPr>
            <a:spLocks noChangeArrowheads="1"/>
          </p:cNvSpPr>
          <p:nvPr/>
        </p:nvSpPr>
        <p:spPr bwMode="auto">
          <a:xfrm>
            <a:off x="1187450" y="4581525"/>
            <a:ext cx="7416800" cy="156966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è"/>
            </a:pPr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 We can determine this value using a two dimensional</a:t>
            </a:r>
          </a:p>
          <a:p>
            <a:pPr>
              <a:buFont typeface="Wingdings" pitchFamily="2" charset="2"/>
              <a:buNone/>
            </a:pPr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      array P[0..n][0..W] where </a:t>
            </a:r>
          </a:p>
          <a:p>
            <a:pPr lvl="1"/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             </a:t>
            </a:r>
            <a:r>
              <a:rPr lang="en-US" altLang="ko-KR" dirty="0">
                <a:solidFill>
                  <a:schemeClr val="bg2"/>
                </a:solidFill>
                <a:sym typeface="Wingdings" pitchFamily="2" charset="2"/>
              </a:rPr>
              <a:t>P[0][w] = 0 	           0≤ w ≤ W</a:t>
            </a:r>
          </a:p>
          <a:p>
            <a:r>
              <a:rPr lang="en-US" altLang="ko-KR" dirty="0">
                <a:solidFill>
                  <a:schemeClr val="bg2"/>
                </a:solidFill>
                <a:sym typeface="Wingdings" pitchFamily="2" charset="2"/>
              </a:rPr>
              <a:t>	       P[</a:t>
            </a:r>
            <a:r>
              <a:rPr lang="en-US" altLang="ko-KR" dirty="0" err="1">
                <a:solidFill>
                  <a:schemeClr val="bg2"/>
                </a:solidFill>
                <a:sym typeface="Wingdings" pitchFamily="2" charset="2"/>
              </a:rPr>
              <a:t>i</a:t>
            </a:r>
            <a:r>
              <a:rPr lang="en-US" altLang="ko-KR" dirty="0">
                <a:solidFill>
                  <a:schemeClr val="bg2"/>
                </a:solidFill>
                <a:sym typeface="Wingdings" pitchFamily="2" charset="2"/>
              </a:rPr>
              <a:t>][0] = 0		0≤ </a:t>
            </a:r>
            <a:r>
              <a:rPr lang="en-US" altLang="ko-KR" dirty="0" err="1">
                <a:solidFill>
                  <a:schemeClr val="bg2"/>
                </a:solidFill>
                <a:sym typeface="Wingdings" pitchFamily="2" charset="2"/>
              </a:rPr>
              <a:t>i</a:t>
            </a:r>
            <a:r>
              <a:rPr lang="en-US" altLang="ko-KR" dirty="0">
                <a:solidFill>
                  <a:schemeClr val="bg2"/>
                </a:solidFill>
                <a:sym typeface="Wingdings" pitchFamily="2" charset="2"/>
              </a:rPr>
              <a:t> ≤ 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9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9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9351" grpId="0"/>
      <p:bldP spid="73935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3095DE7-7C8D-4011-8F3C-BF6B82227A3F}" type="slidenum">
              <a:rPr lang="en-US" altLang="ko-KR" smtClean="0"/>
              <a:pPr/>
              <a:t>56</a:t>
            </a:fld>
            <a:endParaRPr lang="en-US" altLang="ko-KR" smtClean="0"/>
          </a:p>
        </p:txBody>
      </p:sp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4.5 Knapsack Problem</a:t>
            </a:r>
          </a:p>
        </p:txBody>
      </p:sp>
      <p:sp>
        <p:nvSpPr>
          <p:cNvPr id="741379" name="Rectangle 3"/>
          <p:cNvSpPr>
            <a:spLocks noChangeArrowheads="1"/>
          </p:cNvSpPr>
          <p:nvPr/>
        </p:nvSpPr>
        <p:spPr bwMode="auto">
          <a:xfrm>
            <a:off x="395288" y="1844675"/>
            <a:ext cx="929005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q"/>
              <a:defRPr/>
            </a:pPr>
            <a:r>
              <a:rPr lang="en-US" altLang="ko-KR" sz="3200" i="0" dirty="0">
                <a:solidFill>
                  <a:schemeClr val="bg2"/>
                </a:solidFill>
              </a:rPr>
              <a:t> Dynamic Programming Approach</a:t>
            </a:r>
          </a:p>
        </p:txBody>
      </p:sp>
      <p:sp>
        <p:nvSpPr>
          <p:cNvPr id="58373" name="Rectangle 4"/>
          <p:cNvSpPr>
            <a:spLocks noChangeArrowheads="1"/>
          </p:cNvSpPr>
          <p:nvPr/>
        </p:nvSpPr>
        <p:spPr bwMode="auto">
          <a:xfrm>
            <a:off x="2195513" y="2444750"/>
            <a:ext cx="5903912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20000"/>
              </a:spcBef>
            </a:pPr>
            <a:r>
              <a:rPr lang="en-US" altLang="ko-KR" b="1">
                <a:solidFill>
                  <a:schemeClr val="bg2"/>
                </a:solidFill>
                <a:sym typeface="Wingdings" pitchFamily="2" charset="2"/>
              </a:rPr>
              <a:t>     max(                  ,                            )</a:t>
            </a:r>
            <a:endParaRPr lang="en-US" altLang="ko-KR" b="1" i="0">
              <a:solidFill>
                <a:schemeClr val="bg2"/>
              </a:solidFill>
              <a:sym typeface="Wingdings" pitchFamily="2" charset="2"/>
            </a:endParaRPr>
          </a:p>
        </p:txBody>
      </p:sp>
      <p:sp>
        <p:nvSpPr>
          <p:cNvPr id="58374" name="Rectangle 5"/>
          <p:cNvSpPr>
            <a:spLocks noChangeArrowheads="1"/>
          </p:cNvSpPr>
          <p:nvPr/>
        </p:nvSpPr>
        <p:spPr bwMode="auto">
          <a:xfrm>
            <a:off x="1116013" y="2420938"/>
            <a:ext cx="1312862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chemeClr val="bg2"/>
                </a:solidFill>
                <a:sym typeface="Wingdings" pitchFamily="2" charset="2"/>
              </a:rPr>
              <a:t>P[i][w] =</a:t>
            </a:r>
          </a:p>
        </p:txBody>
      </p:sp>
      <p:sp>
        <p:nvSpPr>
          <p:cNvPr id="58375" name="Rectangle 6"/>
          <p:cNvSpPr>
            <a:spLocks noChangeArrowheads="1"/>
          </p:cNvSpPr>
          <p:nvPr/>
        </p:nvSpPr>
        <p:spPr bwMode="auto">
          <a:xfrm>
            <a:off x="7000875" y="2444750"/>
            <a:ext cx="1239442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chemeClr val="bg2"/>
                </a:solidFill>
                <a:sym typeface="Wingdings" pitchFamily="2" charset="2"/>
              </a:rPr>
              <a:t>if w</a:t>
            </a:r>
            <a:r>
              <a:rPr lang="en-US" altLang="ko-KR" b="1" baseline="-25000">
                <a:solidFill>
                  <a:schemeClr val="bg2"/>
                </a:solidFill>
                <a:sym typeface="Wingdings" pitchFamily="2" charset="2"/>
              </a:rPr>
              <a:t>i</a:t>
            </a:r>
            <a:r>
              <a:rPr lang="en-US" altLang="ko-KR" b="1">
                <a:solidFill>
                  <a:schemeClr val="bg2"/>
                </a:solidFill>
                <a:sym typeface="Wingdings" pitchFamily="2" charset="2"/>
              </a:rPr>
              <a:t> </a:t>
            </a:r>
            <a:r>
              <a:rPr lang="en-US" altLang="ko-KR" b="1" i="0">
                <a:solidFill>
                  <a:schemeClr val="bg2"/>
                </a:solidFill>
                <a:sym typeface="Wingdings" pitchFamily="2" charset="2"/>
              </a:rPr>
              <a:t>≤</a:t>
            </a:r>
            <a:r>
              <a:rPr lang="en-US" altLang="ko-KR" b="1">
                <a:solidFill>
                  <a:schemeClr val="bg2"/>
                </a:solidFill>
                <a:sym typeface="Wingdings" pitchFamily="2" charset="2"/>
              </a:rPr>
              <a:t> w</a:t>
            </a:r>
          </a:p>
        </p:txBody>
      </p:sp>
      <p:sp>
        <p:nvSpPr>
          <p:cNvPr id="58376" name="Rectangle 7"/>
          <p:cNvSpPr>
            <a:spLocks noChangeArrowheads="1"/>
          </p:cNvSpPr>
          <p:nvPr/>
        </p:nvSpPr>
        <p:spPr bwMode="auto">
          <a:xfrm>
            <a:off x="3352800" y="2444750"/>
            <a:ext cx="1317625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chemeClr val="bg2"/>
                </a:solidFill>
                <a:sym typeface="Wingdings" pitchFamily="2" charset="2"/>
              </a:rPr>
              <a:t>P[i-1][w]</a:t>
            </a:r>
          </a:p>
        </p:txBody>
      </p:sp>
      <p:sp>
        <p:nvSpPr>
          <p:cNvPr id="58377" name="Rectangle 8"/>
          <p:cNvSpPr>
            <a:spLocks noChangeArrowheads="1"/>
          </p:cNvSpPr>
          <p:nvPr/>
        </p:nvSpPr>
        <p:spPr bwMode="auto">
          <a:xfrm>
            <a:off x="4764088" y="2444750"/>
            <a:ext cx="2112962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chemeClr val="bg2"/>
                </a:solidFill>
                <a:sym typeface="Wingdings" pitchFamily="2" charset="2"/>
              </a:rPr>
              <a:t>p</a:t>
            </a:r>
            <a:r>
              <a:rPr lang="en-US" altLang="ko-KR" b="1" baseline="-25000">
                <a:solidFill>
                  <a:schemeClr val="bg2"/>
                </a:solidFill>
                <a:sym typeface="Wingdings" pitchFamily="2" charset="2"/>
              </a:rPr>
              <a:t>i</a:t>
            </a:r>
            <a:r>
              <a:rPr lang="en-US" altLang="ko-KR" b="1" i="0">
                <a:solidFill>
                  <a:schemeClr val="bg2"/>
                </a:solidFill>
                <a:sym typeface="Wingdings" pitchFamily="2" charset="2"/>
              </a:rPr>
              <a:t>+</a:t>
            </a:r>
            <a:r>
              <a:rPr lang="en-US" altLang="ko-KR" b="1">
                <a:solidFill>
                  <a:schemeClr val="bg2"/>
                </a:solidFill>
                <a:sym typeface="Wingdings" pitchFamily="2" charset="2"/>
              </a:rPr>
              <a:t>P[i-1][w-w</a:t>
            </a:r>
            <a:r>
              <a:rPr lang="en-US" altLang="ko-KR" b="1" baseline="-25000">
                <a:solidFill>
                  <a:schemeClr val="bg2"/>
                </a:solidFill>
                <a:sym typeface="Wingdings" pitchFamily="2" charset="2"/>
              </a:rPr>
              <a:t>i </a:t>
            </a:r>
            <a:r>
              <a:rPr lang="en-US" altLang="ko-KR" b="1">
                <a:solidFill>
                  <a:schemeClr val="bg2"/>
                </a:solidFill>
                <a:sym typeface="Wingdings" pitchFamily="2" charset="2"/>
              </a:rPr>
              <a:t>]</a:t>
            </a:r>
          </a:p>
        </p:txBody>
      </p:sp>
      <p:sp>
        <p:nvSpPr>
          <p:cNvPr id="58378" name="Rectangle 9"/>
          <p:cNvSpPr>
            <a:spLocks noChangeArrowheads="1"/>
          </p:cNvSpPr>
          <p:nvPr/>
        </p:nvSpPr>
        <p:spPr bwMode="auto">
          <a:xfrm>
            <a:off x="2559050" y="2781300"/>
            <a:ext cx="201295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chemeClr val="bg2"/>
                </a:solidFill>
                <a:sym typeface="Wingdings" pitchFamily="2" charset="2"/>
              </a:rPr>
              <a:t>P[i-1][w] 	</a:t>
            </a:r>
          </a:p>
        </p:txBody>
      </p:sp>
      <p:sp>
        <p:nvSpPr>
          <p:cNvPr id="58379" name="Rectangle 10"/>
          <p:cNvSpPr>
            <a:spLocks noChangeArrowheads="1"/>
          </p:cNvSpPr>
          <p:nvPr/>
        </p:nvSpPr>
        <p:spPr bwMode="auto">
          <a:xfrm>
            <a:off x="6932613" y="2781300"/>
            <a:ext cx="1311275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20000"/>
              </a:spcBef>
            </a:pPr>
            <a:r>
              <a:rPr lang="en-US" altLang="ko-KR" b="1">
                <a:solidFill>
                  <a:schemeClr val="bg2"/>
                </a:solidFill>
                <a:sym typeface="Wingdings" pitchFamily="2" charset="2"/>
              </a:rPr>
              <a:t> if w</a:t>
            </a:r>
            <a:r>
              <a:rPr lang="en-US" altLang="ko-KR" b="1" baseline="-25000">
                <a:solidFill>
                  <a:schemeClr val="bg2"/>
                </a:solidFill>
                <a:sym typeface="Wingdings" pitchFamily="2" charset="2"/>
              </a:rPr>
              <a:t>i</a:t>
            </a:r>
            <a:r>
              <a:rPr lang="en-US" altLang="ko-KR" b="1">
                <a:solidFill>
                  <a:schemeClr val="bg2"/>
                </a:solidFill>
                <a:sym typeface="Wingdings" pitchFamily="2" charset="2"/>
              </a:rPr>
              <a:t> &gt; w</a:t>
            </a:r>
          </a:p>
        </p:txBody>
      </p:sp>
      <p:sp>
        <p:nvSpPr>
          <p:cNvPr id="58380" name="AutoShape 11"/>
          <p:cNvSpPr>
            <a:spLocks/>
          </p:cNvSpPr>
          <p:nvPr/>
        </p:nvSpPr>
        <p:spPr bwMode="auto">
          <a:xfrm>
            <a:off x="2411413" y="2589213"/>
            <a:ext cx="142875" cy="552450"/>
          </a:xfrm>
          <a:prstGeom prst="leftBrace">
            <a:avLst>
              <a:gd name="adj1" fmla="val 32222"/>
              <a:gd name="adj2" fmla="val 50000"/>
            </a:avLst>
          </a:prstGeom>
          <a:noFill/>
          <a:ln w="25400">
            <a:solidFill>
              <a:srgbClr val="F8F8F8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schemeClr val="bg2"/>
              </a:solidFill>
            </a:endParaRPr>
          </a:p>
        </p:txBody>
      </p:sp>
      <p:graphicFrame>
        <p:nvGraphicFramePr>
          <p:cNvPr id="741517" name="Group 141"/>
          <p:cNvGraphicFramePr>
            <a:graphicFrameLocks noGrp="1"/>
          </p:cNvGraphicFramePr>
          <p:nvPr/>
        </p:nvGraphicFramePr>
        <p:xfrm>
          <a:off x="1476375" y="3644900"/>
          <a:ext cx="3095625" cy="2682240"/>
        </p:xfrm>
        <a:graphic>
          <a:graphicData uri="http://schemas.openxmlformats.org/drawingml/2006/table">
            <a:tbl>
              <a:tblPr/>
              <a:tblGrid>
                <a:gridCol w="387350"/>
                <a:gridCol w="385763"/>
                <a:gridCol w="387350"/>
                <a:gridCol w="388937"/>
                <a:gridCol w="393700"/>
                <a:gridCol w="379413"/>
                <a:gridCol w="385762"/>
                <a:gridCol w="387350"/>
              </a:tblGrid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 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41473" name="Rectangle 97"/>
          <p:cNvSpPr>
            <a:spLocks noChangeArrowheads="1"/>
          </p:cNvSpPr>
          <p:nvPr/>
        </p:nvSpPr>
        <p:spPr bwMode="auto">
          <a:xfrm>
            <a:off x="900113" y="3213100"/>
            <a:ext cx="3397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bg2"/>
                </a:solidFill>
              </a:rPr>
              <a:t>P</a:t>
            </a:r>
          </a:p>
        </p:txBody>
      </p:sp>
      <p:grpSp>
        <p:nvGrpSpPr>
          <p:cNvPr id="2" name="Group 98"/>
          <p:cNvGrpSpPr>
            <a:grpSpLocks/>
          </p:cNvGrpSpPr>
          <p:nvPr/>
        </p:nvGrpSpPr>
        <p:grpSpPr bwMode="auto">
          <a:xfrm>
            <a:off x="1476375" y="3141663"/>
            <a:ext cx="3113088" cy="485775"/>
            <a:chOff x="3243" y="1480"/>
            <a:chExt cx="1961" cy="306"/>
          </a:xfrm>
        </p:grpSpPr>
        <p:sp>
          <p:nvSpPr>
            <p:cNvPr id="741475" name="Rectangle 99"/>
            <p:cNvSpPr>
              <a:spLocks noChangeArrowheads="1"/>
            </p:cNvSpPr>
            <p:nvPr/>
          </p:nvSpPr>
          <p:spPr bwMode="auto">
            <a:xfrm>
              <a:off x="3243" y="1536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2000" i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741476" name="Rectangle 100"/>
            <p:cNvSpPr>
              <a:spLocks noChangeArrowheads="1"/>
            </p:cNvSpPr>
            <p:nvPr/>
          </p:nvSpPr>
          <p:spPr bwMode="auto">
            <a:xfrm>
              <a:off x="3775" y="1536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2000" i="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741477" name="Rectangle 101"/>
            <p:cNvSpPr>
              <a:spLocks noChangeArrowheads="1"/>
            </p:cNvSpPr>
            <p:nvPr/>
          </p:nvSpPr>
          <p:spPr bwMode="auto">
            <a:xfrm>
              <a:off x="4059" y="1480"/>
              <a:ext cx="27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2000" i="0">
                  <a:solidFill>
                    <a:schemeClr val="bg2"/>
                  </a:solidFill>
                </a:rPr>
                <a:t>…</a:t>
              </a:r>
            </a:p>
          </p:txBody>
        </p:sp>
        <p:sp>
          <p:nvSpPr>
            <p:cNvPr id="741478" name="Rectangle 102"/>
            <p:cNvSpPr>
              <a:spLocks noChangeArrowheads="1"/>
            </p:cNvSpPr>
            <p:nvPr/>
          </p:nvSpPr>
          <p:spPr bwMode="auto">
            <a:xfrm>
              <a:off x="4353" y="1536"/>
              <a:ext cx="461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2000">
                  <a:solidFill>
                    <a:schemeClr val="bg2"/>
                  </a:solidFill>
                </a:rPr>
                <a:t>W-w</a:t>
              </a:r>
              <a:r>
                <a:rPr lang="en-US" altLang="ko-KR" sz="2000" baseline="-25000">
                  <a:solidFill>
                    <a:schemeClr val="bg2"/>
                  </a:solidFill>
                </a:rPr>
                <a:t>n</a:t>
              </a:r>
            </a:p>
          </p:txBody>
        </p:sp>
        <p:sp>
          <p:nvSpPr>
            <p:cNvPr id="741479" name="Rectangle 103"/>
            <p:cNvSpPr>
              <a:spLocks noChangeArrowheads="1"/>
            </p:cNvSpPr>
            <p:nvPr/>
          </p:nvSpPr>
          <p:spPr bwMode="auto">
            <a:xfrm>
              <a:off x="4587" y="1488"/>
              <a:ext cx="35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2000" i="0">
                  <a:solidFill>
                    <a:schemeClr val="bg2"/>
                  </a:solidFill>
                </a:rPr>
                <a:t>  …</a:t>
              </a:r>
            </a:p>
          </p:txBody>
        </p:sp>
        <p:sp>
          <p:nvSpPr>
            <p:cNvPr id="741480" name="Rectangle 104"/>
            <p:cNvSpPr>
              <a:spLocks noChangeArrowheads="1"/>
            </p:cNvSpPr>
            <p:nvPr/>
          </p:nvSpPr>
          <p:spPr bwMode="auto">
            <a:xfrm>
              <a:off x="4875" y="1536"/>
              <a:ext cx="329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2000">
                  <a:solidFill>
                    <a:schemeClr val="bg2"/>
                  </a:solidFill>
                </a:rPr>
                <a:t>  W</a:t>
              </a:r>
            </a:p>
          </p:txBody>
        </p:sp>
        <p:sp>
          <p:nvSpPr>
            <p:cNvPr id="741481" name="Rectangle 105"/>
            <p:cNvSpPr>
              <a:spLocks noChangeArrowheads="1"/>
            </p:cNvSpPr>
            <p:nvPr/>
          </p:nvSpPr>
          <p:spPr bwMode="auto">
            <a:xfrm>
              <a:off x="3531" y="1536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2000" i="0">
                  <a:solidFill>
                    <a:schemeClr val="bg2"/>
                  </a:solidFill>
                </a:rPr>
                <a:t>1</a:t>
              </a:r>
            </a:p>
          </p:txBody>
        </p:sp>
      </p:grpSp>
      <p:grpSp>
        <p:nvGrpSpPr>
          <p:cNvPr id="3" name="Group 122"/>
          <p:cNvGrpSpPr>
            <a:grpSpLocks/>
          </p:cNvGrpSpPr>
          <p:nvPr/>
        </p:nvGrpSpPr>
        <p:grpSpPr bwMode="auto">
          <a:xfrm>
            <a:off x="827088" y="3573463"/>
            <a:ext cx="595312" cy="2808287"/>
            <a:chOff x="521" y="2251"/>
            <a:chExt cx="375" cy="1769"/>
          </a:xfrm>
        </p:grpSpPr>
        <p:sp>
          <p:nvSpPr>
            <p:cNvPr id="741483" name="Rectangle 107"/>
            <p:cNvSpPr>
              <a:spLocks noChangeArrowheads="1"/>
            </p:cNvSpPr>
            <p:nvPr/>
          </p:nvSpPr>
          <p:spPr bwMode="auto">
            <a:xfrm>
              <a:off x="651" y="2251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2000" i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741484" name="Rectangle 108"/>
            <p:cNvSpPr>
              <a:spLocks noChangeArrowheads="1"/>
            </p:cNvSpPr>
            <p:nvPr/>
          </p:nvSpPr>
          <p:spPr bwMode="auto">
            <a:xfrm>
              <a:off x="651" y="2491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2000" i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741485" name="Rectangle 109"/>
            <p:cNvSpPr>
              <a:spLocks noChangeArrowheads="1"/>
            </p:cNvSpPr>
            <p:nvPr/>
          </p:nvSpPr>
          <p:spPr bwMode="auto">
            <a:xfrm>
              <a:off x="651" y="2731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2000" i="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741486" name="Rectangle 110"/>
            <p:cNvSpPr>
              <a:spLocks noChangeArrowheads="1"/>
            </p:cNvSpPr>
            <p:nvPr/>
          </p:nvSpPr>
          <p:spPr bwMode="auto">
            <a:xfrm>
              <a:off x="651" y="2999"/>
              <a:ext cx="11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ko-KR" altLang="ko-KR" sz="2000" i="0">
                <a:solidFill>
                  <a:schemeClr val="bg2"/>
                </a:solidFill>
              </a:endParaRPr>
            </a:p>
          </p:txBody>
        </p:sp>
        <p:sp>
          <p:nvSpPr>
            <p:cNvPr id="741487" name="Rectangle 111"/>
            <p:cNvSpPr>
              <a:spLocks noChangeArrowheads="1"/>
            </p:cNvSpPr>
            <p:nvPr/>
          </p:nvSpPr>
          <p:spPr bwMode="auto">
            <a:xfrm>
              <a:off x="615" y="2886"/>
              <a:ext cx="27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2000" i="0">
                  <a:solidFill>
                    <a:schemeClr val="bg2"/>
                  </a:solidFill>
                </a:rPr>
                <a:t>…</a:t>
              </a:r>
            </a:p>
          </p:txBody>
        </p:sp>
        <p:sp>
          <p:nvSpPr>
            <p:cNvPr id="741488" name="Rectangle 112"/>
            <p:cNvSpPr>
              <a:spLocks noChangeArrowheads="1"/>
            </p:cNvSpPr>
            <p:nvPr/>
          </p:nvSpPr>
          <p:spPr bwMode="auto">
            <a:xfrm>
              <a:off x="657" y="3113"/>
              <a:ext cx="160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2000" b="1">
                  <a:solidFill>
                    <a:schemeClr val="bg2"/>
                  </a:solidFill>
                </a:rPr>
                <a:t>i</a:t>
              </a:r>
            </a:p>
          </p:txBody>
        </p:sp>
        <p:sp>
          <p:nvSpPr>
            <p:cNvPr id="741489" name="Rectangle 113"/>
            <p:cNvSpPr>
              <a:spLocks noChangeArrowheads="1"/>
            </p:cNvSpPr>
            <p:nvPr/>
          </p:nvSpPr>
          <p:spPr bwMode="auto">
            <a:xfrm>
              <a:off x="521" y="3770"/>
              <a:ext cx="31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2000" i="0">
                  <a:solidFill>
                    <a:schemeClr val="bg2"/>
                  </a:solidFill>
                </a:rPr>
                <a:t>   n</a:t>
              </a:r>
            </a:p>
          </p:txBody>
        </p:sp>
        <p:sp>
          <p:nvSpPr>
            <p:cNvPr id="741490" name="Rectangle 114"/>
            <p:cNvSpPr>
              <a:spLocks noChangeArrowheads="1"/>
            </p:cNvSpPr>
            <p:nvPr/>
          </p:nvSpPr>
          <p:spPr bwMode="auto">
            <a:xfrm>
              <a:off x="567" y="3521"/>
              <a:ext cx="329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2000" i="0">
                  <a:solidFill>
                    <a:schemeClr val="bg2"/>
                  </a:solidFill>
                </a:rPr>
                <a:t>n-1</a:t>
              </a:r>
            </a:p>
          </p:txBody>
        </p:sp>
      </p:grpSp>
      <p:sp>
        <p:nvSpPr>
          <p:cNvPr id="741491" name="Rectangle 115"/>
          <p:cNvSpPr>
            <a:spLocks noChangeArrowheads="1"/>
          </p:cNvSpPr>
          <p:nvPr/>
        </p:nvSpPr>
        <p:spPr bwMode="auto">
          <a:xfrm>
            <a:off x="4498975" y="5942013"/>
            <a:ext cx="3744913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800" b="1" i="0">
                <a:solidFill>
                  <a:schemeClr val="bg2"/>
                </a:solidFill>
                <a:sym typeface="Wingdings" pitchFamily="2" charset="2"/>
              </a:rPr>
              <a:t> 1 entry: </a:t>
            </a:r>
            <a:r>
              <a:rPr lang="en-US" altLang="ko-KR" sz="1800" b="1">
                <a:solidFill>
                  <a:schemeClr val="bg2"/>
                </a:solidFill>
                <a:sym typeface="Wingdings" pitchFamily="2" charset="2"/>
              </a:rPr>
              <a:t>P[n][W]</a:t>
            </a:r>
          </a:p>
        </p:txBody>
      </p:sp>
      <p:sp>
        <p:nvSpPr>
          <p:cNvPr id="741492" name="Rectangle 116"/>
          <p:cNvSpPr>
            <a:spLocks noChangeArrowheads="1"/>
          </p:cNvSpPr>
          <p:nvPr/>
        </p:nvSpPr>
        <p:spPr bwMode="auto">
          <a:xfrm>
            <a:off x="4067175" y="5564188"/>
            <a:ext cx="4475163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 eaLnBrk="1" latinLnBrk="1" hangingPunct="1">
              <a:spcBef>
                <a:spcPct val="20000"/>
              </a:spcBef>
            </a:pPr>
            <a:r>
              <a:rPr lang="en-US" altLang="ko-KR" sz="1800" b="1" i="0">
                <a:solidFill>
                  <a:schemeClr val="bg2"/>
                </a:solidFill>
                <a:sym typeface="Wingdings" pitchFamily="2" charset="2"/>
              </a:rPr>
              <a:t> 2 entries:</a:t>
            </a:r>
            <a:r>
              <a:rPr lang="en-US" altLang="ko-KR" sz="1800" b="1">
                <a:solidFill>
                  <a:schemeClr val="bg2"/>
                </a:solidFill>
                <a:sym typeface="Wingdings" pitchFamily="2" charset="2"/>
              </a:rPr>
              <a:t> P[n-1][W] , P[n-1][W – w</a:t>
            </a:r>
            <a:r>
              <a:rPr lang="en-US" altLang="ko-KR" sz="1800" b="1" baseline="-25000">
                <a:solidFill>
                  <a:schemeClr val="bg2"/>
                </a:solidFill>
                <a:sym typeface="Wingdings" pitchFamily="2" charset="2"/>
              </a:rPr>
              <a:t>n</a:t>
            </a:r>
            <a:r>
              <a:rPr lang="en-US" altLang="ko-KR" sz="1800" b="1">
                <a:solidFill>
                  <a:schemeClr val="bg2"/>
                </a:solidFill>
                <a:sym typeface="Wingdings" pitchFamily="2" charset="2"/>
              </a:rPr>
              <a:t>]</a:t>
            </a:r>
          </a:p>
        </p:txBody>
      </p:sp>
      <p:sp>
        <p:nvSpPr>
          <p:cNvPr id="741495" name="Rectangle 119"/>
          <p:cNvSpPr>
            <a:spLocks noChangeArrowheads="1"/>
          </p:cNvSpPr>
          <p:nvPr/>
        </p:nvSpPr>
        <p:spPr bwMode="auto">
          <a:xfrm>
            <a:off x="4032250" y="3943350"/>
            <a:ext cx="4572000" cy="13573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eaLnBrk="1" latinLnBrk="1" hangingPunct="1">
              <a:spcBef>
                <a:spcPct val="20000"/>
              </a:spcBef>
            </a:pPr>
            <a:r>
              <a:rPr lang="en-US" altLang="ko-KR" sz="1800" b="1" i="0">
                <a:solidFill>
                  <a:schemeClr val="bg2"/>
                </a:solidFill>
                <a:sym typeface="Wingdings" pitchFamily="2" charset="2"/>
              </a:rPr>
              <a:t> </a:t>
            </a:r>
            <a:r>
              <a:rPr lang="en-US" altLang="ko-KR" sz="1800" b="1">
                <a:solidFill>
                  <a:schemeClr val="bg2"/>
                </a:solidFill>
                <a:sym typeface="Wingdings" pitchFamily="2" charset="2"/>
              </a:rPr>
              <a:t> </a:t>
            </a:r>
            <a:r>
              <a:rPr lang="en-US" altLang="ko-KR" sz="1800" b="1" i="0">
                <a:solidFill>
                  <a:schemeClr val="bg2"/>
                </a:solidFill>
                <a:sym typeface="Wingdings" pitchFamily="2" charset="2"/>
              </a:rPr>
              <a:t>2</a:t>
            </a:r>
            <a:r>
              <a:rPr lang="en-US" altLang="ko-KR" sz="1800" b="1" i="0" baseline="30000">
                <a:solidFill>
                  <a:schemeClr val="bg2"/>
                </a:solidFill>
                <a:sym typeface="Wingdings" pitchFamily="2" charset="2"/>
              </a:rPr>
              <a:t>n-1</a:t>
            </a:r>
            <a:r>
              <a:rPr lang="en-US" altLang="ko-KR" sz="1800" b="1" i="0">
                <a:solidFill>
                  <a:schemeClr val="bg2"/>
                </a:solidFill>
                <a:sym typeface="Wingdings" pitchFamily="2" charset="2"/>
              </a:rPr>
              <a:t> entries: </a:t>
            </a:r>
          </a:p>
          <a:p>
            <a:pPr lvl="1" eaLnBrk="1" latinLnBrk="1" hangingPunct="1">
              <a:spcBef>
                <a:spcPct val="20000"/>
              </a:spcBef>
            </a:pPr>
            <a:r>
              <a:rPr lang="en-US" altLang="ko-KR" sz="1800" b="1">
                <a:solidFill>
                  <a:schemeClr val="bg2"/>
                </a:solidFill>
                <a:sym typeface="Wingdings" pitchFamily="2" charset="2"/>
              </a:rPr>
              <a:t>         P[1][W] , P[1][W – w</a:t>
            </a:r>
            <a:r>
              <a:rPr lang="en-US" altLang="ko-KR" sz="1800" b="1" baseline="-25000">
                <a:solidFill>
                  <a:schemeClr val="bg2"/>
                </a:solidFill>
                <a:sym typeface="Wingdings" pitchFamily="2" charset="2"/>
              </a:rPr>
              <a:t>1</a:t>
            </a:r>
            <a:r>
              <a:rPr lang="en-US" altLang="ko-KR" sz="1800" b="1">
                <a:solidFill>
                  <a:schemeClr val="bg2"/>
                </a:solidFill>
                <a:sym typeface="Wingdings" pitchFamily="2" charset="2"/>
              </a:rPr>
              <a:t>] , …</a:t>
            </a:r>
          </a:p>
          <a:p>
            <a:pPr lvl="1" eaLnBrk="1" latinLnBrk="1" hangingPunct="1">
              <a:spcBef>
                <a:spcPct val="20000"/>
              </a:spcBef>
            </a:pPr>
            <a:r>
              <a:rPr lang="en-US" altLang="ko-KR" sz="1800" b="1">
                <a:solidFill>
                  <a:schemeClr val="bg2"/>
                </a:solidFill>
                <a:sym typeface="Wingdings" pitchFamily="2" charset="2"/>
              </a:rPr>
              <a:t>         P[1][W–w</a:t>
            </a:r>
            <a:r>
              <a:rPr lang="en-US" altLang="ko-KR" sz="1800" b="1" baseline="-25000">
                <a:solidFill>
                  <a:schemeClr val="bg2"/>
                </a:solidFill>
                <a:sym typeface="Wingdings" pitchFamily="2" charset="2"/>
              </a:rPr>
              <a:t>n</a:t>
            </a:r>
            <a:r>
              <a:rPr lang="en-US" altLang="ko-KR" sz="1800" b="1">
                <a:solidFill>
                  <a:schemeClr val="bg2"/>
                </a:solidFill>
                <a:sym typeface="Wingdings" pitchFamily="2" charset="2"/>
              </a:rPr>
              <a:t>-w</a:t>
            </a:r>
            <a:r>
              <a:rPr lang="en-US" altLang="ko-KR" sz="1800" b="1" baseline="-25000">
                <a:solidFill>
                  <a:schemeClr val="bg2"/>
                </a:solidFill>
                <a:sym typeface="Wingdings" pitchFamily="2" charset="2"/>
              </a:rPr>
              <a:t>n-1</a:t>
            </a:r>
            <a:r>
              <a:rPr lang="en-US" altLang="ko-KR" sz="1800" b="1">
                <a:solidFill>
                  <a:schemeClr val="bg2"/>
                </a:solidFill>
                <a:sym typeface="Wingdings" pitchFamily="2" charset="2"/>
              </a:rPr>
              <a:t> …-w</a:t>
            </a:r>
            <a:r>
              <a:rPr lang="en-US" altLang="ko-KR" sz="1800" b="1" baseline="-25000">
                <a:solidFill>
                  <a:schemeClr val="bg2"/>
                </a:solidFill>
                <a:sym typeface="Wingdings" pitchFamily="2" charset="2"/>
              </a:rPr>
              <a:t>3</a:t>
            </a:r>
            <a:r>
              <a:rPr lang="en-US" altLang="ko-KR" sz="1800" b="1">
                <a:solidFill>
                  <a:schemeClr val="bg2"/>
                </a:solidFill>
                <a:sym typeface="Wingdings" pitchFamily="2" charset="2"/>
              </a:rPr>
              <a:t> ],</a:t>
            </a:r>
          </a:p>
          <a:p>
            <a:pPr lvl="1" eaLnBrk="1" latinLnBrk="1" hangingPunct="1">
              <a:spcBef>
                <a:spcPct val="20000"/>
              </a:spcBef>
            </a:pPr>
            <a:r>
              <a:rPr lang="en-US" altLang="ko-KR" sz="1800" b="1">
                <a:solidFill>
                  <a:schemeClr val="bg2"/>
                </a:solidFill>
                <a:sym typeface="Wingdings" pitchFamily="2" charset="2"/>
              </a:rPr>
              <a:t>         P[1][(W–w</a:t>
            </a:r>
            <a:r>
              <a:rPr lang="en-US" altLang="ko-KR" sz="1800" b="1" baseline="-25000">
                <a:solidFill>
                  <a:schemeClr val="bg2"/>
                </a:solidFill>
                <a:sym typeface="Wingdings" pitchFamily="2" charset="2"/>
              </a:rPr>
              <a:t>n</a:t>
            </a:r>
            <a:r>
              <a:rPr lang="en-US" altLang="ko-KR" sz="1800" b="1">
                <a:solidFill>
                  <a:schemeClr val="bg2"/>
                </a:solidFill>
                <a:sym typeface="Wingdings" pitchFamily="2" charset="2"/>
              </a:rPr>
              <a:t>-w</a:t>
            </a:r>
            <a:r>
              <a:rPr lang="en-US" altLang="ko-KR" sz="1800" b="1" baseline="-25000">
                <a:solidFill>
                  <a:schemeClr val="bg2"/>
                </a:solidFill>
                <a:sym typeface="Wingdings" pitchFamily="2" charset="2"/>
              </a:rPr>
              <a:t>n-1</a:t>
            </a:r>
            <a:r>
              <a:rPr lang="en-US" altLang="ko-KR" sz="1800" b="1">
                <a:solidFill>
                  <a:schemeClr val="bg2"/>
                </a:solidFill>
                <a:sym typeface="Wingdings" pitchFamily="2" charset="2"/>
              </a:rPr>
              <a:t>…-w</a:t>
            </a:r>
            <a:r>
              <a:rPr lang="en-US" altLang="ko-KR" sz="1800" b="1" baseline="-25000">
                <a:solidFill>
                  <a:schemeClr val="bg2"/>
                </a:solidFill>
                <a:sym typeface="Wingdings" pitchFamily="2" charset="2"/>
              </a:rPr>
              <a:t>3</a:t>
            </a:r>
            <a:r>
              <a:rPr lang="en-US" altLang="ko-KR" sz="1800" b="1">
                <a:solidFill>
                  <a:schemeClr val="bg2"/>
                </a:solidFill>
                <a:sym typeface="Wingdings" pitchFamily="2" charset="2"/>
              </a:rPr>
              <a:t> )–w</a:t>
            </a:r>
            <a:r>
              <a:rPr lang="en-US" altLang="ko-KR" sz="1800" b="1" baseline="-25000">
                <a:solidFill>
                  <a:schemeClr val="bg2"/>
                </a:solidFill>
                <a:sym typeface="Wingdings" pitchFamily="2" charset="2"/>
              </a:rPr>
              <a:t>2 </a:t>
            </a:r>
            <a:r>
              <a:rPr lang="en-US" altLang="ko-KR" sz="1800" b="1">
                <a:solidFill>
                  <a:schemeClr val="bg2"/>
                </a:solidFill>
                <a:sym typeface="Wingdings" pitchFamily="2" charset="2"/>
              </a:rPr>
              <a:t>]</a:t>
            </a:r>
          </a:p>
        </p:txBody>
      </p:sp>
      <p:sp>
        <p:nvSpPr>
          <p:cNvPr id="741497" name="Rectangle 121"/>
          <p:cNvSpPr>
            <a:spLocks noChangeArrowheads="1"/>
          </p:cNvSpPr>
          <p:nvPr/>
        </p:nvSpPr>
        <p:spPr bwMode="auto">
          <a:xfrm>
            <a:off x="4643438" y="6259513"/>
            <a:ext cx="3807453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2000" b="1" i="0">
                <a:solidFill>
                  <a:schemeClr val="bg2"/>
                </a:solidFill>
                <a:sym typeface="Symbol" pitchFamily="18" charset="2"/>
              </a:rPr>
              <a:t> </a:t>
            </a:r>
            <a:r>
              <a:rPr lang="en-US" altLang="ko-KR" sz="2000" b="1" i="0">
                <a:solidFill>
                  <a:schemeClr val="bg2"/>
                </a:solidFill>
                <a:sym typeface="Wingdings" pitchFamily="2" charset="2"/>
              </a:rPr>
              <a:t>1 + 2 + 4 + … + 2</a:t>
            </a:r>
            <a:r>
              <a:rPr lang="en-US" altLang="ko-KR" sz="2000" b="1" i="0" baseline="30000">
                <a:solidFill>
                  <a:schemeClr val="bg2"/>
                </a:solidFill>
                <a:sym typeface="Wingdings" pitchFamily="2" charset="2"/>
              </a:rPr>
              <a:t>n-1</a:t>
            </a:r>
            <a:r>
              <a:rPr lang="en-US" altLang="ko-KR" sz="2000" b="1" i="0">
                <a:solidFill>
                  <a:schemeClr val="bg2"/>
                </a:solidFill>
                <a:sym typeface="Wingdings" pitchFamily="2" charset="2"/>
              </a:rPr>
              <a:t> ∈</a:t>
            </a:r>
            <a:r>
              <a:rPr lang="en-US" altLang="ko-KR" sz="2000" b="1" i="0">
                <a:solidFill>
                  <a:schemeClr val="bg2"/>
                </a:solidFill>
                <a:sym typeface="Symbol" pitchFamily="18" charset="2"/>
              </a:rPr>
              <a:t> </a:t>
            </a:r>
            <a:r>
              <a:rPr lang="en-US" altLang="ko-KR" b="1" i="0">
                <a:solidFill>
                  <a:schemeClr val="bg2"/>
                </a:solidFill>
                <a:sym typeface="Symbol" pitchFamily="18" charset="2"/>
              </a:rPr>
              <a:t>(</a:t>
            </a:r>
            <a:r>
              <a:rPr lang="en-US" altLang="ko-KR" b="1" i="0">
                <a:solidFill>
                  <a:schemeClr val="bg2"/>
                </a:solidFill>
                <a:sym typeface="Wingdings" pitchFamily="2" charset="2"/>
              </a:rPr>
              <a:t>2</a:t>
            </a:r>
            <a:r>
              <a:rPr lang="en-US" altLang="ko-KR" b="1" i="0" baseline="30000">
                <a:solidFill>
                  <a:schemeClr val="bg2"/>
                </a:solidFill>
                <a:sym typeface="Wingdings" pitchFamily="2" charset="2"/>
              </a:rPr>
              <a:t>n</a:t>
            </a:r>
            <a:r>
              <a:rPr lang="en-US" altLang="ko-KR" b="1">
                <a:solidFill>
                  <a:schemeClr val="bg2"/>
                </a:solidFill>
                <a:sym typeface="Wingdings" pitchFamily="2" charset="2"/>
              </a:rPr>
              <a:t> </a:t>
            </a:r>
            <a:r>
              <a:rPr lang="en-US" altLang="ko-KR" b="1" i="0">
                <a:solidFill>
                  <a:schemeClr val="bg2"/>
                </a:solidFill>
                <a:sym typeface="Symbol" pitchFamily="18" charset="2"/>
              </a:rPr>
              <a:t>)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4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1473" grpId="0"/>
      <p:bldP spid="741491" grpId="0"/>
      <p:bldP spid="741492" grpId="0"/>
      <p:bldP spid="741495" grpId="0"/>
      <p:bldP spid="74149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BF84195-8344-488B-BEE0-DF2D82184433}" type="slidenum">
              <a:rPr lang="en-US" altLang="ko-KR" smtClean="0"/>
              <a:pPr/>
              <a:t>6</a:t>
            </a:fld>
            <a:endParaRPr lang="en-US" altLang="ko-KR" smtClean="0"/>
          </a:p>
        </p:txBody>
      </p:sp>
      <p:sp>
        <p:nvSpPr>
          <p:cNvPr id="66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696200" cy="533400"/>
          </a:xfrm>
          <a:noFill/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ko-KR" sz="2800" smtClean="0">
                <a:effectLst/>
              </a:rPr>
              <a:t> </a:t>
            </a:r>
            <a:r>
              <a:rPr lang="en-US" altLang="ko-KR" smtClean="0">
                <a:effectLst/>
              </a:rPr>
              <a:t>Definitions</a:t>
            </a:r>
          </a:p>
        </p:txBody>
      </p:sp>
      <p:sp>
        <p:nvSpPr>
          <p:cNvPr id="661508" name="Rectangle 4"/>
          <p:cNvSpPr>
            <a:spLocks noChangeArrowheads="1"/>
          </p:cNvSpPr>
          <p:nvPr/>
        </p:nvSpPr>
        <p:spPr bwMode="auto">
          <a:xfrm>
            <a:off x="1403350" y="2684463"/>
            <a:ext cx="7993063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20000"/>
              </a:spcBef>
            </a:pPr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- a graph where its edges do not have directions</a:t>
            </a:r>
          </a:p>
        </p:txBody>
      </p:sp>
      <p:sp>
        <p:nvSpPr>
          <p:cNvPr id="661517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4.1 Minimum Spanning Trees</a:t>
            </a:r>
          </a:p>
        </p:txBody>
      </p:sp>
      <p:sp>
        <p:nvSpPr>
          <p:cNvPr id="661519" name="Rectangle 15"/>
          <p:cNvSpPr>
            <a:spLocks noChangeArrowheads="1"/>
          </p:cNvSpPr>
          <p:nvPr/>
        </p:nvSpPr>
        <p:spPr bwMode="auto">
          <a:xfrm>
            <a:off x="88900" y="2360613"/>
            <a:ext cx="3709988" cy="4206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2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q"/>
            </a:pPr>
            <a:r>
              <a:rPr lang="en-US" altLang="ko-KR" i="0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Undirected Graph</a:t>
            </a:r>
            <a:r>
              <a:rPr lang="en-US" altLang="ko-KR" i="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61520" name="Rectangle 16"/>
          <p:cNvSpPr>
            <a:spLocks noChangeArrowheads="1"/>
          </p:cNvSpPr>
          <p:nvPr/>
        </p:nvSpPr>
        <p:spPr bwMode="auto">
          <a:xfrm>
            <a:off x="1403350" y="3403600"/>
            <a:ext cx="655320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20000"/>
              </a:spcBef>
            </a:pP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- an undirected graph where there is a path between every pair of vertices</a:t>
            </a:r>
          </a:p>
        </p:txBody>
      </p:sp>
      <p:sp>
        <p:nvSpPr>
          <p:cNvPr id="661521" name="Rectangle 17"/>
          <p:cNvSpPr>
            <a:spLocks noChangeArrowheads="1"/>
          </p:cNvSpPr>
          <p:nvPr/>
        </p:nvSpPr>
        <p:spPr bwMode="auto">
          <a:xfrm>
            <a:off x="88900" y="3079750"/>
            <a:ext cx="3659188" cy="4206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2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q"/>
            </a:pPr>
            <a:r>
              <a:rPr lang="en-US" altLang="ko-KR" i="0">
                <a:solidFill>
                  <a:schemeClr val="bg1"/>
                </a:solidFill>
              </a:rPr>
              <a:t> </a:t>
            </a:r>
            <a:r>
              <a:rPr lang="en-US" altLang="ko-KR" b="1">
                <a:solidFill>
                  <a:schemeClr val="bg1"/>
                </a:solidFill>
              </a:rPr>
              <a:t>Connected Graph</a:t>
            </a:r>
            <a:r>
              <a:rPr lang="en-US" altLang="ko-KR" i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61523" name="Rectangle 19"/>
          <p:cNvSpPr>
            <a:spLocks noChangeArrowheads="1"/>
          </p:cNvSpPr>
          <p:nvPr/>
        </p:nvSpPr>
        <p:spPr bwMode="auto">
          <a:xfrm>
            <a:off x="1403350" y="4484688"/>
            <a:ext cx="7993063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20000"/>
              </a:spcBef>
            </a:pP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- a graph with no cycles</a:t>
            </a:r>
          </a:p>
        </p:txBody>
      </p:sp>
      <p:sp>
        <p:nvSpPr>
          <p:cNvPr id="661524" name="Rectangle 20"/>
          <p:cNvSpPr>
            <a:spLocks noChangeArrowheads="1"/>
          </p:cNvSpPr>
          <p:nvPr/>
        </p:nvSpPr>
        <p:spPr bwMode="auto">
          <a:xfrm>
            <a:off x="88900" y="4160838"/>
            <a:ext cx="3233738" cy="4206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2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q"/>
            </a:pPr>
            <a:r>
              <a:rPr lang="en-US" altLang="ko-KR" i="0">
                <a:solidFill>
                  <a:schemeClr val="bg1"/>
                </a:solidFill>
              </a:rPr>
              <a:t> </a:t>
            </a:r>
            <a:r>
              <a:rPr lang="en-US" altLang="ko-KR" b="1">
                <a:solidFill>
                  <a:schemeClr val="bg1"/>
                </a:solidFill>
              </a:rPr>
              <a:t>Acyclic Graph </a:t>
            </a:r>
          </a:p>
        </p:txBody>
      </p:sp>
      <p:sp>
        <p:nvSpPr>
          <p:cNvPr id="661525" name="Rectangle 21"/>
          <p:cNvSpPr>
            <a:spLocks noChangeArrowheads="1"/>
          </p:cNvSpPr>
          <p:nvPr/>
        </p:nvSpPr>
        <p:spPr bwMode="auto">
          <a:xfrm>
            <a:off x="1403350" y="5203825"/>
            <a:ext cx="7993063" cy="9048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20000"/>
              </a:spcBef>
            </a:pP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- an acyclic, connected, undirected graph</a:t>
            </a:r>
          </a:p>
          <a:p>
            <a:pPr eaLnBrk="1" latinLnBrk="1" hangingPunct="1">
              <a:spcBef>
                <a:spcPct val="20000"/>
              </a:spcBef>
            </a:pPr>
            <a:endParaRPr lang="en-US" altLang="ko-KR" i="0">
              <a:solidFill>
                <a:schemeClr val="bg2"/>
              </a:solidFill>
              <a:sym typeface="Wingdings" pitchFamily="2" charset="2"/>
            </a:endParaRPr>
          </a:p>
        </p:txBody>
      </p:sp>
      <p:sp>
        <p:nvSpPr>
          <p:cNvPr id="661526" name="Rectangle 22"/>
          <p:cNvSpPr>
            <a:spLocks noChangeArrowheads="1"/>
          </p:cNvSpPr>
          <p:nvPr/>
        </p:nvSpPr>
        <p:spPr bwMode="auto">
          <a:xfrm>
            <a:off x="88900" y="4879975"/>
            <a:ext cx="1930400" cy="4206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2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q"/>
            </a:pPr>
            <a:r>
              <a:rPr lang="en-US" altLang="ko-KR" i="0">
                <a:solidFill>
                  <a:schemeClr val="bg1"/>
                </a:solidFill>
              </a:rPr>
              <a:t> </a:t>
            </a:r>
            <a:r>
              <a:rPr lang="en-US" altLang="ko-KR" b="1">
                <a:solidFill>
                  <a:schemeClr val="bg1"/>
                </a:solidFill>
              </a:rPr>
              <a:t>Tree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6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6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6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6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6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6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6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06" grpId="0" build="p" autoUpdateAnimBg="0"/>
      <p:bldP spid="661508" grpId="0"/>
      <p:bldP spid="661519" grpId="0"/>
      <p:bldP spid="661520" grpId="0"/>
      <p:bldP spid="661521" grpId="0"/>
      <p:bldP spid="661523" grpId="0"/>
      <p:bldP spid="661524" grpId="0"/>
      <p:bldP spid="661525" grpId="0"/>
      <p:bldP spid="6615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D2D010D-C465-4CCD-8BC1-A3FEBDE9598D}" type="slidenum">
              <a:rPr lang="en-US" altLang="ko-KR" smtClean="0"/>
              <a:pPr/>
              <a:t>7</a:t>
            </a:fld>
            <a:endParaRPr lang="en-US" altLang="ko-KR" smtClean="0"/>
          </a:p>
        </p:txBody>
      </p:sp>
      <p:sp>
        <p:nvSpPr>
          <p:cNvPr id="66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696200" cy="533400"/>
          </a:xfrm>
          <a:noFill/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ko-KR" sz="2800" smtClean="0">
                <a:effectLst/>
              </a:rPr>
              <a:t> </a:t>
            </a:r>
            <a:r>
              <a:rPr lang="en-US" altLang="ko-KR" smtClean="0">
                <a:effectLst/>
              </a:rPr>
              <a:t>Definitions</a:t>
            </a:r>
          </a:p>
        </p:txBody>
      </p:sp>
      <p:sp>
        <p:nvSpPr>
          <p:cNvPr id="663555" name="Rectangle 3"/>
          <p:cNvSpPr>
            <a:spLocks noChangeArrowheads="1"/>
          </p:cNvSpPr>
          <p:nvPr/>
        </p:nvSpPr>
        <p:spPr bwMode="auto">
          <a:xfrm>
            <a:off x="1403350" y="2684463"/>
            <a:ext cx="7129463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20000"/>
              </a:spcBef>
            </a:pPr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- a connected </a:t>
            </a:r>
            <a:r>
              <a:rPr lang="en-US" altLang="ko-KR" i="0" dirty="0" err="1">
                <a:solidFill>
                  <a:schemeClr val="bg2"/>
                </a:solidFill>
                <a:sym typeface="Wingdings" pitchFamily="2" charset="2"/>
              </a:rPr>
              <a:t>subgraph</a:t>
            </a:r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 that contains all the vertices in G and is a tree</a:t>
            </a:r>
          </a:p>
        </p:txBody>
      </p:sp>
      <p:sp>
        <p:nvSpPr>
          <p:cNvPr id="6635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4.1 Minimum Spanning Trees</a:t>
            </a:r>
          </a:p>
        </p:txBody>
      </p:sp>
      <p:sp>
        <p:nvSpPr>
          <p:cNvPr id="663557" name="Rectangle 5"/>
          <p:cNvSpPr>
            <a:spLocks noChangeArrowheads="1"/>
          </p:cNvSpPr>
          <p:nvPr/>
        </p:nvSpPr>
        <p:spPr bwMode="auto">
          <a:xfrm>
            <a:off x="88900" y="2360613"/>
            <a:ext cx="5865813" cy="4206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2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q"/>
            </a:pPr>
            <a:r>
              <a:rPr lang="en-US" altLang="ko-KR" i="0" dirty="0">
                <a:solidFill>
                  <a:schemeClr val="bg2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Spanning Tree  </a:t>
            </a:r>
            <a:r>
              <a:rPr lang="en-US" altLang="ko-KR" i="0" dirty="0">
                <a:solidFill>
                  <a:schemeClr val="bg2"/>
                </a:solidFill>
              </a:rPr>
              <a:t>for undirected graph</a:t>
            </a:r>
          </a:p>
        </p:txBody>
      </p:sp>
      <p:sp>
        <p:nvSpPr>
          <p:cNvPr id="663558" name="Rectangle 6"/>
          <p:cNvSpPr>
            <a:spLocks noChangeArrowheads="1"/>
          </p:cNvSpPr>
          <p:nvPr/>
        </p:nvSpPr>
        <p:spPr bwMode="auto">
          <a:xfrm>
            <a:off x="1403350" y="3835400"/>
            <a:ext cx="655320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20000"/>
              </a:spcBef>
            </a:pPr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- a spanning tree of G with </a:t>
            </a:r>
            <a:r>
              <a:rPr lang="en-US" altLang="ko-KR" b="1" dirty="0">
                <a:solidFill>
                  <a:schemeClr val="bg1"/>
                </a:solidFill>
                <a:sym typeface="Wingdings" pitchFamily="2" charset="2"/>
              </a:rPr>
              <a:t>minimum weight</a:t>
            </a:r>
          </a:p>
        </p:txBody>
      </p:sp>
      <p:sp>
        <p:nvSpPr>
          <p:cNvPr id="663559" name="Rectangle 7"/>
          <p:cNvSpPr>
            <a:spLocks noChangeArrowheads="1"/>
          </p:cNvSpPr>
          <p:nvPr/>
        </p:nvSpPr>
        <p:spPr bwMode="auto">
          <a:xfrm>
            <a:off x="88900" y="3505200"/>
            <a:ext cx="8154988" cy="4206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2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q"/>
            </a:pPr>
            <a:r>
              <a:rPr lang="en-US" altLang="ko-KR" i="0" dirty="0">
                <a:solidFill>
                  <a:schemeClr val="bg2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Minimum Spanning Tree </a:t>
            </a:r>
            <a:r>
              <a:rPr lang="en-US" altLang="ko-KR" i="0" dirty="0">
                <a:solidFill>
                  <a:schemeClr val="bg2"/>
                </a:solidFill>
              </a:rPr>
              <a:t>for undirected graph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6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6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6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554" grpId="0" build="p" autoUpdateAnimBg="0"/>
      <p:bldP spid="663555" grpId="0"/>
      <p:bldP spid="663557" grpId="0"/>
      <p:bldP spid="663558" grpId="0"/>
      <p:bldP spid="66355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FDCAE88-DE1B-4B71-AC9B-7479CB90CC2D}" type="slidenum">
              <a:rPr lang="en-US" altLang="ko-KR" smtClean="0"/>
              <a:pPr/>
              <a:t>8</a:t>
            </a:fld>
            <a:endParaRPr lang="en-US" altLang="ko-KR" smtClean="0"/>
          </a:p>
        </p:txBody>
      </p:sp>
      <p:sp>
        <p:nvSpPr>
          <p:cNvPr id="66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696200" cy="533400"/>
          </a:xfrm>
          <a:noFill/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ko-KR" sz="2800" smtClean="0">
                <a:effectLst/>
              </a:rPr>
              <a:t> </a:t>
            </a:r>
            <a:r>
              <a:rPr lang="en-US" altLang="ko-KR" smtClean="0">
                <a:effectLst/>
              </a:rPr>
              <a:t>Examples of Graph</a:t>
            </a:r>
          </a:p>
        </p:txBody>
      </p:sp>
      <p:sp>
        <p:nvSpPr>
          <p:cNvPr id="665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4.1 Minimum Spanning Trees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1908175" y="2565400"/>
            <a:ext cx="1655763" cy="1800225"/>
            <a:chOff x="1655" y="2061"/>
            <a:chExt cx="1604" cy="1823"/>
          </a:xfrm>
        </p:grpSpPr>
        <p:sp>
          <p:nvSpPr>
            <p:cNvPr id="10313" name="Oval 9"/>
            <p:cNvSpPr>
              <a:spLocks noChangeArrowheads="1"/>
            </p:cNvSpPr>
            <p:nvPr/>
          </p:nvSpPr>
          <p:spPr bwMode="auto">
            <a:xfrm>
              <a:off x="2154" y="3501"/>
              <a:ext cx="383" cy="38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 dirty="0">
                  <a:solidFill>
                    <a:schemeClr val="bg2"/>
                  </a:solidFill>
                </a:rPr>
                <a:t>  V</a:t>
              </a:r>
              <a:r>
                <a:rPr lang="en-US" altLang="ko-KR" sz="2000" b="1" baseline="-25000" dirty="0">
                  <a:solidFill>
                    <a:schemeClr val="bg2"/>
                  </a:solidFill>
                </a:rPr>
                <a:t>5     </a:t>
              </a:r>
            </a:p>
          </p:txBody>
        </p:sp>
        <p:sp>
          <p:nvSpPr>
            <p:cNvPr id="10314" name="Oval 10"/>
            <p:cNvSpPr>
              <a:spLocks noChangeArrowheads="1"/>
            </p:cNvSpPr>
            <p:nvPr/>
          </p:nvSpPr>
          <p:spPr bwMode="auto">
            <a:xfrm>
              <a:off x="1655" y="2953"/>
              <a:ext cx="383" cy="38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 dirty="0">
                  <a:solidFill>
                    <a:schemeClr val="bg2"/>
                  </a:solidFill>
                </a:rPr>
                <a:t> V</a:t>
              </a:r>
              <a:r>
                <a:rPr lang="en-US" altLang="ko-KR" sz="2000" b="1" baseline="-25000" dirty="0">
                  <a:solidFill>
                    <a:schemeClr val="bg2"/>
                  </a:solidFill>
                </a:rPr>
                <a:t>3   </a:t>
              </a:r>
            </a:p>
          </p:txBody>
        </p:sp>
        <p:sp>
          <p:nvSpPr>
            <p:cNvPr id="10315" name="Oval 11"/>
            <p:cNvSpPr>
              <a:spLocks noChangeArrowheads="1"/>
            </p:cNvSpPr>
            <p:nvPr/>
          </p:nvSpPr>
          <p:spPr bwMode="auto">
            <a:xfrm>
              <a:off x="1655" y="2089"/>
              <a:ext cx="384" cy="38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solidFill>
                    <a:schemeClr val="bg2"/>
                  </a:solidFill>
                </a:rPr>
                <a:t>   V</a:t>
              </a:r>
              <a:r>
                <a:rPr lang="en-US" altLang="ko-KR" sz="2000" b="1" baseline="-25000">
                  <a:solidFill>
                    <a:schemeClr val="bg2"/>
                  </a:solidFill>
                </a:rPr>
                <a:t>1      </a:t>
              </a:r>
            </a:p>
          </p:txBody>
        </p:sp>
        <p:sp>
          <p:nvSpPr>
            <p:cNvPr id="10316" name="Oval 12"/>
            <p:cNvSpPr>
              <a:spLocks noChangeArrowheads="1"/>
            </p:cNvSpPr>
            <p:nvPr/>
          </p:nvSpPr>
          <p:spPr bwMode="auto">
            <a:xfrm>
              <a:off x="2663" y="2953"/>
              <a:ext cx="383" cy="38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solidFill>
                    <a:schemeClr val="bg2"/>
                  </a:solidFill>
                </a:rPr>
                <a:t>V</a:t>
              </a:r>
              <a:r>
                <a:rPr lang="en-US" altLang="ko-KR" sz="2000" b="1" baseline="-25000">
                  <a:solidFill>
                    <a:schemeClr val="bg2"/>
                  </a:solidFill>
                </a:rPr>
                <a:t>4  </a:t>
              </a:r>
              <a:endParaRPr lang="en-US" altLang="ko-KR" b="1" baseline="-25000">
                <a:solidFill>
                  <a:schemeClr val="bg2"/>
                </a:solidFill>
              </a:endParaRPr>
            </a:p>
          </p:txBody>
        </p:sp>
        <p:sp>
          <p:nvSpPr>
            <p:cNvPr id="10317" name="Oval 13"/>
            <p:cNvSpPr>
              <a:spLocks noChangeArrowheads="1"/>
            </p:cNvSpPr>
            <p:nvPr/>
          </p:nvSpPr>
          <p:spPr bwMode="auto">
            <a:xfrm>
              <a:off x="2663" y="2089"/>
              <a:ext cx="383" cy="38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solidFill>
                    <a:schemeClr val="bg2"/>
                  </a:solidFill>
                </a:rPr>
                <a:t>  V</a:t>
              </a:r>
              <a:r>
                <a:rPr lang="en-US" altLang="ko-KR" sz="2000" b="1" baseline="-25000">
                  <a:solidFill>
                    <a:schemeClr val="bg2"/>
                  </a:solidFill>
                </a:rPr>
                <a:t>2    </a:t>
              </a:r>
            </a:p>
          </p:txBody>
        </p:sp>
        <p:sp>
          <p:nvSpPr>
            <p:cNvPr id="10318" name="Line 16"/>
            <p:cNvSpPr>
              <a:spLocks noChangeShapeType="1"/>
            </p:cNvSpPr>
            <p:nvPr/>
          </p:nvSpPr>
          <p:spPr bwMode="auto">
            <a:xfrm>
              <a:off x="2018" y="2296"/>
              <a:ext cx="670" cy="0"/>
            </a:xfrm>
            <a:prstGeom prst="line">
              <a:avLst/>
            </a:prstGeom>
            <a:noFill/>
            <a:ln w="1587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0319" name="Line 18"/>
            <p:cNvSpPr>
              <a:spLocks noChangeShapeType="1"/>
            </p:cNvSpPr>
            <p:nvPr/>
          </p:nvSpPr>
          <p:spPr bwMode="auto">
            <a:xfrm>
              <a:off x="1847" y="2473"/>
              <a:ext cx="0" cy="480"/>
            </a:xfrm>
            <a:prstGeom prst="line">
              <a:avLst/>
            </a:prstGeom>
            <a:noFill/>
            <a:ln w="1587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0320" name="Line 19"/>
            <p:cNvSpPr>
              <a:spLocks noChangeShapeType="1"/>
            </p:cNvSpPr>
            <p:nvPr/>
          </p:nvSpPr>
          <p:spPr bwMode="auto">
            <a:xfrm flipH="1">
              <a:off x="1991" y="2425"/>
              <a:ext cx="720" cy="576"/>
            </a:xfrm>
            <a:prstGeom prst="line">
              <a:avLst/>
            </a:prstGeom>
            <a:noFill/>
            <a:ln w="1587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0321" name="Line 20"/>
            <p:cNvSpPr>
              <a:spLocks noChangeShapeType="1"/>
            </p:cNvSpPr>
            <p:nvPr/>
          </p:nvSpPr>
          <p:spPr bwMode="auto">
            <a:xfrm>
              <a:off x="2855" y="2473"/>
              <a:ext cx="0" cy="480"/>
            </a:xfrm>
            <a:prstGeom prst="line">
              <a:avLst/>
            </a:prstGeom>
            <a:noFill/>
            <a:ln w="1587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0322" name="Line 21"/>
            <p:cNvSpPr>
              <a:spLocks noChangeShapeType="1"/>
            </p:cNvSpPr>
            <p:nvPr/>
          </p:nvSpPr>
          <p:spPr bwMode="auto">
            <a:xfrm>
              <a:off x="2039" y="3097"/>
              <a:ext cx="624" cy="0"/>
            </a:xfrm>
            <a:prstGeom prst="line">
              <a:avLst/>
            </a:prstGeom>
            <a:noFill/>
            <a:ln w="1587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0323" name="Line 23"/>
            <p:cNvSpPr>
              <a:spLocks noChangeShapeType="1"/>
            </p:cNvSpPr>
            <p:nvPr/>
          </p:nvSpPr>
          <p:spPr bwMode="auto">
            <a:xfrm flipH="1" flipV="1">
              <a:off x="1952" y="3297"/>
              <a:ext cx="346" cy="217"/>
            </a:xfrm>
            <a:prstGeom prst="line">
              <a:avLst/>
            </a:prstGeom>
            <a:noFill/>
            <a:ln w="1587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0324" name="Rectangle 24"/>
            <p:cNvSpPr>
              <a:spLocks noChangeArrowheads="1"/>
            </p:cNvSpPr>
            <p:nvPr/>
          </p:nvSpPr>
          <p:spPr bwMode="auto">
            <a:xfrm>
              <a:off x="2320" y="2061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 dirty="0">
                  <a:solidFill>
                    <a:schemeClr val="bg2"/>
                  </a:solidFill>
                  <a:latin typeface="굴림" pitchFamily="50" charset="-127"/>
                </a:rPr>
                <a:t>1    </a:t>
              </a:r>
              <a:r>
                <a:rPr lang="en-US" altLang="ko-KR" sz="2000" b="1" i="0" dirty="0">
                  <a:solidFill>
                    <a:schemeClr val="bg2"/>
                  </a:solidFill>
                  <a:latin typeface="굴림" pitchFamily="50" charset="-127"/>
                </a:rPr>
                <a:t>  </a:t>
              </a:r>
            </a:p>
          </p:txBody>
        </p:sp>
        <p:sp>
          <p:nvSpPr>
            <p:cNvPr id="10325" name="Rectangle 28"/>
            <p:cNvSpPr>
              <a:spLocks noChangeArrowheads="1"/>
            </p:cNvSpPr>
            <p:nvPr/>
          </p:nvSpPr>
          <p:spPr bwMode="auto">
            <a:xfrm>
              <a:off x="1751" y="2617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 dirty="0">
                  <a:solidFill>
                    <a:schemeClr val="bg2"/>
                  </a:solidFill>
                  <a:latin typeface="굴림" pitchFamily="50" charset="-127"/>
                </a:rPr>
                <a:t>3    </a:t>
              </a:r>
              <a:r>
                <a:rPr lang="en-US" altLang="ko-KR" sz="2000" b="1" i="0" dirty="0">
                  <a:solidFill>
                    <a:schemeClr val="bg2"/>
                  </a:solidFill>
                  <a:latin typeface="굴림" pitchFamily="50" charset="-127"/>
                </a:rPr>
                <a:t>  </a:t>
              </a:r>
            </a:p>
          </p:txBody>
        </p:sp>
        <p:sp>
          <p:nvSpPr>
            <p:cNvPr id="10326" name="Rectangle 29"/>
            <p:cNvSpPr>
              <a:spLocks noChangeArrowheads="1"/>
            </p:cNvSpPr>
            <p:nvPr/>
          </p:nvSpPr>
          <p:spPr bwMode="auto">
            <a:xfrm>
              <a:off x="1883" y="3370"/>
              <a:ext cx="517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 dirty="0">
                  <a:solidFill>
                    <a:schemeClr val="bg2"/>
                  </a:solidFill>
                  <a:latin typeface="굴림" pitchFamily="50" charset="-127"/>
                </a:rPr>
                <a:t>2   </a:t>
              </a:r>
              <a:r>
                <a:rPr lang="en-US" altLang="ko-KR" sz="2000" b="1" i="0" dirty="0">
                  <a:solidFill>
                    <a:schemeClr val="bg2"/>
                  </a:solidFill>
                  <a:latin typeface="굴림" pitchFamily="50" charset="-127"/>
                </a:rPr>
                <a:t>  </a:t>
              </a:r>
            </a:p>
          </p:txBody>
        </p:sp>
        <p:sp>
          <p:nvSpPr>
            <p:cNvPr id="10327" name="Rectangle 30"/>
            <p:cNvSpPr>
              <a:spLocks noChangeArrowheads="1"/>
            </p:cNvSpPr>
            <p:nvPr/>
          </p:nvSpPr>
          <p:spPr bwMode="auto">
            <a:xfrm>
              <a:off x="2336" y="2931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bg2"/>
                  </a:solidFill>
                  <a:latin typeface="굴림" pitchFamily="50" charset="-127"/>
                </a:rPr>
                <a:t>4    </a:t>
              </a:r>
              <a:r>
                <a:rPr lang="en-US" altLang="ko-KR" sz="2000" b="1" i="0">
                  <a:solidFill>
                    <a:schemeClr val="bg2"/>
                  </a:solidFill>
                  <a:latin typeface="굴림" pitchFamily="50" charset="-127"/>
                </a:rPr>
                <a:t>  </a:t>
              </a:r>
            </a:p>
          </p:txBody>
        </p:sp>
        <p:sp>
          <p:nvSpPr>
            <p:cNvPr id="10328" name="Rectangle 32"/>
            <p:cNvSpPr>
              <a:spLocks noChangeArrowheads="1"/>
            </p:cNvSpPr>
            <p:nvPr/>
          </p:nvSpPr>
          <p:spPr bwMode="auto">
            <a:xfrm>
              <a:off x="2971" y="2617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bg2"/>
                  </a:solidFill>
                  <a:latin typeface="굴림" pitchFamily="50" charset="-127"/>
                </a:rPr>
                <a:t>6    </a:t>
              </a:r>
              <a:r>
                <a:rPr lang="en-US" altLang="ko-KR" sz="2000" b="1" i="0">
                  <a:solidFill>
                    <a:schemeClr val="bg2"/>
                  </a:solidFill>
                  <a:latin typeface="굴림" pitchFamily="50" charset="-127"/>
                </a:rPr>
                <a:t>  </a:t>
              </a:r>
            </a:p>
          </p:txBody>
        </p:sp>
        <p:sp>
          <p:nvSpPr>
            <p:cNvPr id="10329" name="Rectangle 33"/>
            <p:cNvSpPr>
              <a:spLocks noChangeArrowheads="1"/>
            </p:cNvSpPr>
            <p:nvPr/>
          </p:nvSpPr>
          <p:spPr bwMode="auto">
            <a:xfrm>
              <a:off x="2245" y="2523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bg2"/>
                  </a:solidFill>
                  <a:latin typeface="굴림" pitchFamily="50" charset="-127"/>
                </a:rPr>
                <a:t>3  </a:t>
              </a:r>
              <a:r>
                <a:rPr lang="en-US" altLang="ko-KR" sz="2000" b="1" i="0">
                  <a:solidFill>
                    <a:schemeClr val="bg2"/>
                  </a:solidFill>
                  <a:latin typeface="굴림" pitchFamily="50" charset="-127"/>
                </a:rPr>
                <a:t>  </a:t>
              </a:r>
            </a:p>
          </p:txBody>
        </p:sp>
        <p:sp>
          <p:nvSpPr>
            <p:cNvPr id="10330" name="Line 34"/>
            <p:cNvSpPr>
              <a:spLocks noChangeShapeType="1"/>
            </p:cNvSpPr>
            <p:nvPr/>
          </p:nvSpPr>
          <p:spPr bwMode="auto">
            <a:xfrm flipV="1">
              <a:off x="2426" y="3294"/>
              <a:ext cx="318" cy="227"/>
            </a:xfrm>
            <a:prstGeom prst="line">
              <a:avLst/>
            </a:prstGeom>
            <a:noFill/>
            <a:ln w="1587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0331" name="Rectangle 36"/>
            <p:cNvSpPr>
              <a:spLocks noChangeArrowheads="1"/>
            </p:cNvSpPr>
            <p:nvPr/>
          </p:nvSpPr>
          <p:spPr bwMode="auto">
            <a:xfrm>
              <a:off x="2653" y="3385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bg2"/>
                  </a:solidFill>
                  <a:latin typeface="굴림" pitchFamily="50" charset="-127"/>
                </a:rPr>
                <a:t>5    </a:t>
              </a:r>
              <a:r>
                <a:rPr lang="en-US" altLang="ko-KR" sz="2000" b="1" i="0">
                  <a:solidFill>
                    <a:schemeClr val="bg2"/>
                  </a:solidFill>
                  <a:latin typeface="굴림" pitchFamily="50" charset="-127"/>
                </a:rPr>
                <a:t>  </a:t>
              </a:r>
            </a:p>
          </p:txBody>
        </p:sp>
      </p:grpSp>
      <p:grpSp>
        <p:nvGrpSpPr>
          <p:cNvPr id="3" name="Group 58"/>
          <p:cNvGrpSpPr>
            <a:grpSpLocks/>
          </p:cNvGrpSpPr>
          <p:nvPr/>
        </p:nvGrpSpPr>
        <p:grpSpPr bwMode="auto">
          <a:xfrm>
            <a:off x="4932363" y="2565400"/>
            <a:ext cx="1655762" cy="1800225"/>
            <a:chOff x="3107" y="1616"/>
            <a:chExt cx="1043" cy="1134"/>
          </a:xfrm>
        </p:grpSpPr>
        <p:sp>
          <p:nvSpPr>
            <p:cNvPr id="10297" name="Oval 39"/>
            <p:cNvSpPr>
              <a:spLocks noChangeArrowheads="1"/>
            </p:cNvSpPr>
            <p:nvPr/>
          </p:nvSpPr>
          <p:spPr bwMode="auto">
            <a:xfrm>
              <a:off x="3431" y="2512"/>
              <a:ext cx="250" cy="238"/>
            </a:xfrm>
            <a:prstGeom prst="ellipse">
              <a:avLst/>
            </a:prstGeom>
            <a:solidFill>
              <a:schemeClr val="tx2"/>
            </a:solidFill>
            <a:ln w="158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solidFill>
                    <a:schemeClr val="bg2"/>
                  </a:solidFill>
                </a:rPr>
                <a:t>  V</a:t>
              </a:r>
              <a:r>
                <a:rPr lang="en-US" altLang="ko-KR" sz="2000" b="1" baseline="-25000">
                  <a:solidFill>
                    <a:schemeClr val="bg2"/>
                  </a:solidFill>
                </a:rPr>
                <a:t>5     </a:t>
              </a:r>
            </a:p>
          </p:txBody>
        </p:sp>
        <p:sp>
          <p:nvSpPr>
            <p:cNvPr id="10298" name="Oval 40"/>
            <p:cNvSpPr>
              <a:spLocks noChangeArrowheads="1"/>
            </p:cNvSpPr>
            <p:nvPr/>
          </p:nvSpPr>
          <p:spPr bwMode="auto">
            <a:xfrm>
              <a:off x="3107" y="2171"/>
              <a:ext cx="249" cy="238"/>
            </a:xfrm>
            <a:prstGeom prst="ellipse">
              <a:avLst/>
            </a:prstGeom>
            <a:solidFill>
              <a:schemeClr val="tx2"/>
            </a:solidFill>
            <a:ln w="158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solidFill>
                    <a:schemeClr val="bg2"/>
                  </a:solidFill>
                </a:rPr>
                <a:t> V</a:t>
              </a:r>
              <a:r>
                <a:rPr lang="en-US" altLang="ko-KR" sz="2000" b="1" baseline="-25000">
                  <a:solidFill>
                    <a:schemeClr val="bg2"/>
                  </a:solidFill>
                </a:rPr>
                <a:t>3   </a:t>
              </a:r>
            </a:p>
          </p:txBody>
        </p:sp>
        <p:sp>
          <p:nvSpPr>
            <p:cNvPr id="10299" name="Oval 41"/>
            <p:cNvSpPr>
              <a:spLocks noChangeArrowheads="1"/>
            </p:cNvSpPr>
            <p:nvPr/>
          </p:nvSpPr>
          <p:spPr bwMode="auto">
            <a:xfrm>
              <a:off x="3107" y="1633"/>
              <a:ext cx="250" cy="239"/>
            </a:xfrm>
            <a:prstGeom prst="ellipse">
              <a:avLst/>
            </a:prstGeom>
            <a:solidFill>
              <a:schemeClr val="tx2"/>
            </a:solidFill>
            <a:ln w="158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 dirty="0">
                  <a:solidFill>
                    <a:schemeClr val="bg2"/>
                  </a:solidFill>
                </a:rPr>
                <a:t>   V</a:t>
              </a:r>
              <a:r>
                <a:rPr lang="en-US" altLang="ko-KR" sz="2000" b="1" baseline="-25000" dirty="0">
                  <a:solidFill>
                    <a:schemeClr val="bg2"/>
                  </a:solidFill>
                </a:rPr>
                <a:t>1      </a:t>
              </a:r>
            </a:p>
          </p:txBody>
        </p:sp>
        <p:sp>
          <p:nvSpPr>
            <p:cNvPr id="10300" name="Oval 42"/>
            <p:cNvSpPr>
              <a:spLocks noChangeArrowheads="1"/>
            </p:cNvSpPr>
            <p:nvPr/>
          </p:nvSpPr>
          <p:spPr bwMode="auto">
            <a:xfrm>
              <a:off x="3762" y="2171"/>
              <a:ext cx="249" cy="238"/>
            </a:xfrm>
            <a:prstGeom prst="ellipse">
              <a:avLst/>
            </a:prstGeom>
            <a:solidFill>
              <a:schemeClr val="tx2"/>
            </a:solidFill>
            <a:ln w="158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solidFill>
                    <a:schemeClr val="bg2"/>
                  </a:solidFill>
                </a:rPr>
                <a:t>V</a:t>
              </a:r>
              <a:r>
                <a:rPr lang="en-US" altLang="ko-KR" sz="2000" b="1" baseline="-25000">
                  <a:solidFill>
                    <a:schemeClr val="bg2"/>
                  </a:solidFill>
                </a:rPr>
                <a:t>4  </a:t>
              </a:r>
              <a:endParaRPr lang="en-US" altLang="ko-KR" b="1" baseline="-25000">
                <a:solidFill>
                  <a:schemeClr val="bg2"/>
                </a:solidFill>
              </a:endParaRPr>
            </a:p>
          </p:txBody>
        </p:sp>
        <p:sp>
          <p:nvSpPr>
            <p:cNvPr id="10301" name="Oval 43"/>
            <p:cNvSpPr>
              <a:spLocks noChangeArrowheads="1"/>
            </p:cNvSpPr>
            <p:nvPr/>
          </p:nvSpPr>
          <p:spPr bwMode="auto">
            <a:xfrm>
              <a:off x="3762" y="1633"/>
              <a:ext cx="249" cy="239"/>
            </a:xfrm>
            <a:prstGeom prst="ellipse">
              <a:avLst/>
            </a:prstGeom>
            <a:solidFill>
              <a:schemeClr val="tx2"/>
            </a:solidFill>
            <a:ln w="158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solidFill>
                    <a:schemeClr val="bg2"/>
                  </a:solidFill>
                </a:rPr>
                <a:t>  V</a:t>
              </a:r>
              <a:r>
                <a:rPr lang="en-US" altLang="ko-KR" sz="2000" b="1" baseline="-25000">
                  <a:solidFill>
                    <a:schemeClr val="bg2"/>
                  </a:solidFill>
                </a:rPr>
                <a:t>2    </a:t>
              </a:r>
            </a:p>
          </p:txBody>
        </p:sp>
        <p:sp>
          <p:nvSpPr>
            <p:cNvPr id="10302" name="Line 44"/>
            <p:cNvSpPr>
              <a:spLocks noChangeShapeType="1"/>
            </p:cNvSpPr>
            <p:nvPr/>
          </p:nvSpPr>
          <p:spPr bwMode="auto">
            <a:xfrm>
              <a:off x="3343" y="1762"/>
              <a:ext cx="436" cy="0"/>
            </a:xfrm>
            <a:prstGeom prst="line">
              <a:avLst/>
            </a:prstGeom>
            <a:noFill/>
            <a:ln w="1587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0303" name="Line 47"/>
            <p:cNvSpPr>
              <a:spLocks noChangeShapeType="1"/>
            </p:cNvSpPr>
            <p:nvPr/>
          </p:nvSpPr>
          <p:spPr bwMode="auto">
            <a:xfrm>
              <a:off x="3887" y="1872"/>
              <a:ext cx="0" cy="299"/>
            </a:xfrm>
            <a:prstGeom prst="line">
              <a:avLst/>
            </a:prstGeom>
            <a:noFill/>
            <a:ln w="1587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0304" name="Line 48"/>
            <p:cNvSpPr>
              <a:spLocks noChangeShapeType="1"/>
            </p:cNvSpPr>
            <p:nvPr/>
          </p:nvSpPr>
          <p:spPr bwMode="auto">
            <a:xfrm>
              <a:off x="3357" y="2260"/>
              <a:ext cx="405" cy="0"/>
            </a:xfrm>
            <a:prstGeom prst="line">
              <a:avLst/>
            </a:prstGeom>
            <a:noFill/>
            <a:ln w="1587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0305" name="Line 49"/>
            <p:cNvSpPr>
              <a:spLocks noChangeShapeType="1"/>
            </p:cNvSpPr>
            <p:nvPr/>
          </p:nvSpPr>
          <p:spPr bwMode="auto">
            <a:xfrm flipH="1" flipV="1">
              <a:off x="3284" y="2383"/>
              <a:ext cx="224" cy="152"/>
            </a:xfrm>
            <a:prstGeom prst="line">
              <a:avLst/>
            </a:prstGeom>
            <a:noFill/>
            <a:ln w="1587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0306" name="Rectangle 50"/>
            <p:cNvSpPr>
              <a:spLocks noChangeArrowheads="1"/>
            </p:cNvSpPr>
            <p:nvPr/>
          </p:nvSpPr>
          <p:spPr bwMode="auto">
            <a:xfrm>
              <a:off x="3539" y="1616"/>
              <a:ext cx="188" cy="9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 dirty="0">
                  <a:solidFill>
                    <a:schemeClr val="bg2"/>
                  </a:solidFill>
                  <a:latin typeface="굴림" pitchFamily="50" charset="-127"/>
                </a:rPr>
                <a:t>1    </a:t>
              </a:r>
              <a:r>
                <a:rPr lang="en-US" altLang="ko-KR" sz="2000" b="1" i="0" dirty="0">
                  <a:solidFill>
                    <a:schemeClr val="bg2"/>
                  </a:solidFill>
                  <a:latin typeface="굴림" pitchFamily="50" charset="-127"/>
                </a:rPr>
                <a:t>  </a:t>
              </a:r>
            </a:p>
          </p:txBody>
        </p:sp>
        <p:sp>
          <p:nvSpPr>
            <p:cNvPr id="10307" name="Rectangle 51"/>
            <p:cNvSpPr>
              <a:spLocks noChangeArrowheads="1"/>
            </p:cNvSpPr>
            <p:nvPr/>
          </p:nvSpPr>
          <p:spPr bwMode="auto">
            <a:xfrm>
              <a:off x="3169" y="1962"/>
              <a:ext cx="188" cy="89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bg2"/>
                  </a:solidFill>
                  <a:latin typeface="굴림" pitchFamily="50" charset="-127"/>
                </a:rPr>
                <a:t>    </a:t>
              </a:r>
              <a:r>
                <a:rPr lang="en-US" altLang="ko-KR" sz="2000" b="1" i="0">
                  <a:solidFill>
                    <a:schemeClr val="bg2"/>
                  </a:solidFill>
                  <a:latin typeface="굴림" pitchFamily="50" charset="-127"/>
                </a:rPr>
                <a:t>  </a:t>
              </a:r>
            </a:p>
          </p:txBody>
        </p:sp>
        <p:sp>
          <p:nvSpPr>
            <p:cNvPr id="10308" name="Rectangle 52"/>
            <p:cNvSpPr>
              <a:spLocks noChangeArrowheads="1"/>
            </p:cNvSpPr>
            <p:nvPr/>
          </p:nvSpPr>
          <p:spPr bwMode="auto">
            <a:xfrm>
              <a:off x="3314" y="2440"/>
              <a:ext cx="187" cy="89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bg2"/>
                  </a:solidFill>
                  <a:latin typeface="굴림" pitchFamily="50" charset="-127"/>
                </a:rPr>
                <a:t>2   </a:t>
              </a:r>
              <a:r>
                <a:rPr lang="en-US" altLang="ko-KR" sz="2000" b="1" i="0">
                  <a:solidFill>
                    <a:schemeClr val="bg2"/>
                  </a:solidFill>
                  <a:latin typeface="굴림" pitchFamily="50" charset="-127"/>
                </a:rPr>
                <a:t>  </a:t>
              </a:r>
            </a:p>
          </p:txBody>
        </p:sp>
        <p:sp>
          <p:nvSpPr>
            <p:cNvPr id="10309" name="Rectangle 53"/>
            <p:cNvSpPr>
              <a:spLocks noChangeArrowheads="1"/>
            </p:cNvSpPr>
            <p:nvPr/>
          </p:nvSpPr>
          <p:spPr bwMode="auto">
            <a:xfrm>
              <a:off x="3550" y="2157"/>
              <a:ext cx="187" cy="9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bg2"/>
                  </a:solidFill>
                  <a:latin typeface="굴림" pitchFamily="50" charset="-127"/>
                </a:rPr>
                <a:t>4    </a:t>
              </a:r>
              <a:r>
                <a:rPr lang="en-US" altLang="ko-KR" sz="2000" b="1" i="0">
                  <a:solidFill>
                    <a:schemeClr val="bg2"/>
                  </a:solidFill>
                  <a:latin typeface="굴림" pitchFamily="50" charset="-127"/>
                </a:rPr>
                <a:t>  </a:t>
              </a:r>
            </a:p>
          </p:txBody>
        </p:sp>
        <p:sp>
          <p:nvSpPr>
            <p:cNvPr id="10310" name="Rectangle 54"/>
            <p:cNvSpPr>
              <a:spLocks noChangeArrowheads="1"/>
            </p:cNvSpPr>
            <p:nvPr/>
          </p:nvSpPr>
          <p:spPr bwMode="auto">
            <a:xfrm>
              <a:off x="3963" y="1962"/>
              <a:ext cx="187" cy="89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bg2"/>
                  </a:solidFill>
                  <a:latin typeface="굴림" pitchFamily="50" charset="-127"/>
                </a:rPr>
                <a:t>6    </a:t>
              </a:r>
              <a:r>
                <a:rPr lang="en-US" altLang="ko-KR" sz="2000" b="1" i="0">
                  <a:solidFill>
                    <a:schemeClr val="bg2"/>
                  </a:solidFill>
                  <a:latin typeface="굴림" pitchFamily="50" charset="-127"/>
                </a:rPr>
                <a:t>  </a:t>
              </a:r>
            </a:p>
          </p:txBody>
        </p:sp>
        <p:sp>
          <p:nvSpPr>
            <p:cNvPr id="10311" name="Line 56"/>
            <p:cNvSpPr>
              <a:spLocks noChangeShapeType="1"/>
            </p:cNvSpPr>
            <p:nvPr/>
          </p:nvSpPr>
          <p:spPr bwMode="auto">
            <a:xfrm flipV="1">
              <a:off x="3608" y="2383"/>
              <a:ext cx="207" cy="141"/>
            </a:xfrm>
            <a:prstGeom prst="line">
              <a:avLst/>
            </a:prstGeom>
            <a:noFill/>
            <a:ln w="1587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0312" name="Rectangle 57"/>
            <p:cNvSpPr>
              <a:spLocks noChangeArrowheads="1"/>
            </p:cNvSpPr>
            <p:nvPr/>
          </p:nvSpPr>
          <p:spPr bwMode="auto">
            <a:xfrm>
              <a:off x="3756" y="2440"/>
              <a:ext cx="187" cy="89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 dirty="0">
                  <a:solidFill>
                    <a:schemeClr val="bg2"/>
                  </a:solidFill>
                  <a:latin typeface="굴림" pitchFamily="50" charset="-127"/>
                </a:rPr>
                <a:t>5    </a:t>
              </a:r>
              <a:r>
                <a:rPr lang="en-US" altLang="ko-KR" sz="2000" b="1" i="0" dirty="0">
                  <a:solidFill>
                    <a:schemeClr val="bg2"/>
                  </a:solidFill>
                  <a:latin typeface="굴림" pitchFamily="50" charset="-127"/>
                </a:rPr>
                <a:t>  </a:t>
              </a:r>
            </a:p>
          </p:txBody>
        </p:sp>
      </p:grpSp>
      <p:grpSp>
        <p:nvGrpSpPr>
          <p:cNvPr id="4" name="Group 100"/>
          <p:cNvGrpSpPr>
            <a:grpSpLocks/>
          </p:cNvGrpSpPr>
          <p:nvPr/>
        </p:nvGrpSpPr>
        <p:grpSpPr bwMode="auto">
          <a:xfrm>
            <a:off x="1333500" y="4508500"/>
            <a:ext cx="1655763" cy="1800225"/>
            <a:chOff x="2064" y="2840"/>
            <a:chExt cx="1043" cy="1134"/>
          </a:xfrm>
        </p:grpSpPr>
        <p:sp>
          <p:nvSpPr>
            <p:cNvPr id="10284" name="Oval 60"/>
            <p:cNvSpPr>
              <a:spLocks noChangeArrowheads="1"/>
            </p:cNvSpPr>
            <p:nvPr/>
          </p:nvSpPr>
          <p:spPr bwMode="auto">
            <a:xfrm>
              <a:off x="2388" y="3736"/>
              <a:ext cx="250" cy="2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solidFill>
                    <a:schemeClr val="bg2"/>
                  </a:solidFill>
                </a:rPr>
                <a:t>  V</a:t>
              </a:r>
              <a:r>
                <a:rPr lang="en-US" altLang="ko-KR" sz="2000" b="1" baseline="-25000">
                  <a:solidFill>
                    <a:schemeClr val="bg2"/>
                  </a:solidFill>
                </a:rPr>
                <a:t>5     </a:t>
              </a:r>
            </a:p>
          </p:txBody>
        </p:sp>
        <p:sp>
          <p:nvSpPr>
            <p:cNvPr id="10285" name="Oval 61"/>
            <p:cNvSpPr>
              <a:spLocks noChangeArrowheads="1"/>
            </p:cNvSpPr>
            <p:nvPr/>
          </p:nvSpPr>
          <p:spPr bwMode="auto">
            <a:xfrm>
              <a:off x="2064" y="3395"/>
              <a:ext cx="249" cy="2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solidFill>
                    <a:schemeClr val="bg2"/>
                  </a:solidFill>
                </a:rPr>
                <a:t> V</a:t>
              </a:r>
              <a:r>
                <a:rPr lang="en-US" altLang="ko-KR" sz="2000" b="1" baseline="-25000">
                  <a:solidFill>
                    <a:schemeClr val="bg2"/>
                  </a:solidFill>
                </a:rPr>
                <a:t>3   </a:t>
              </a:r>
            </a:p>
          </p:txBody>
        </p:sp>
        <p:sp>
          <p:nvSpPr>
            <p:cNvPr id="10286" name="Oval 62"/>
            <p:cNvSpPr>
              <a:spLocks noChangeArrowheads="1"/>
            </p:cNvSpPr>
            <p:nvPr/>
          </p:nvSpPr>
          <p:spPr bwMode="auto">
            <a:xfrm>
              <a:off x="2064" y="2857"/>
              <a:ext cx="250" cy="23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solidFill>
                    <a:schemeClr val="bg2"/>
                  </a:solidFill>
                </a:rPr>
                <a:t>   V</a:t>
              </a:r>
              <a:r>
                <a:rPr lang="en-US" altLang="ko-KR" sz="2000" b="1" baseline="-25000">
                  <a:solidFill>
                    <a:schemeClr val="bg2"/>
                  </a:solidFill>
                </a:rPr>
                <a:t>1      </a:t>
              </a:r>
            </a:p>
          </p:txBody>
        </p:sp>
        <p:sp>
          <p:nvSpPr>
            <p:cNvPr id="10287" name="Oval 63"/>
            <p:cNvSpPr>
              <a:spLocks noChangeArrowheads="1"/>
            </p:cNvSpPr>
            <p:nvPr/>
          </p:nvSpPr>
          <p:spPr bwMode="auto">
            <a:xfrm>
              <a:off x="2719" y="3395"/>
              <a:ext cx="249" cy="2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solidFill>
                    <a:schemeClr val="bg2"/>
                  </a:solidFill>
                </a:rPr>
                <a:t>V</a:t>
              </a:r>
              <a:r>
                <a:rPr lang="en-US" altLang="ko-KR" sz="2000" b="1" baseline="-25000">
                  <a:solidFill>
                    <a:schemeClr val="bg2"/>
                  </a:solidFill>
                </a:rPr>
                <a:t>4  </a:t>
              </a:r>
              <a:endParaRPr lang="en-US" altLang="ko-KR" b="1" baseline="-25000">
                <a:solidFill>
                  <a:schemeClr val="bg2"/>
                </a:solidFill>
              </a:endParaRPr>
            </a:p>
          </p:txBody>
        </p:sp>
        <p:sp>
          <p:nvSpPr>
            <p:cNvPr id="10288" name="Oval 64"/>
            <p:cNvSpPr>
              <a:spLocks noChangeArrowheads="1"/>
            </p:cNvSpPr>
            <p:nvPr/>
          </p:nvSpPr>
          <p:spPr bwMode="auto">
            <a:xfrm>
              <a:off x="2719" y="2857"/>
              <a:ext cx="249" cy="23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solidFill>
                    <a:schemeClr val="bg2"/>
                  </a:solidFill>
                </a:rPr>
                <a:t>  V</a:t>
              </a:r>
              <a:r>
                <a:rPr lang="en-US" altLang="ko-KR" sz="2000" b="1" baseline="-25000">
                  <a:solidFill>
                    <a:schemeClr val="bg2"/>
                  </a:solidFill>
                </a:rPr>
                <a:t>2    </a:t>
              </a:r>
            </a:p>
          </p:txBody>
        </p:sp>
        <p:sp>
          <p:nvSpPr>
            <p:cNvPr id="10289" name="Line 65"/>
            <p:cNvSpPr>
              <a:spLocks noChangeShapeType="1"/>
            </p:cNvSpPr>
            <p:nvPr/>
          </p:nvSpPr>
          <p:spPr bwMode="auto">
            <a:xfrm>
              <a:off x="2300" y="2986"/>
              <a:ext cx="436" cy="0"/>
            </a:xfrm>
            <a:prstGeom prst="line">
              <a:avLst/>
            </a:prstGeom>
            <a:noFill/>
            <a:ln w="1587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0290" name="Line 67"/>
            <p:cNvSpPr>
              <a:spLocks noChangeShapeType="1"/>
            </p:cNvSpPr>
            <p:nvPr/>
          </p:nvSpPr>
          <p:spPr bwMode="auto">
            <a:xfrm flipH="1">
              <a:off x="2282" y="3066"/>
              <a:ext cx="469" cy="359"/>
            </a:xfrm>
            <a:prstGeom prst="line">
              <a:avLst/>
            </a:prstGeom>
            <a:noFill/>
            <a:ln w="1587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0291" name="Line 68"/>
            <p:cNvSpPr>
              <a:spLocks noChangeShapeType="1"/>
            </p:cNvSpPr>
            <p:nvPr/>
          </p:nvSpPr>
          <p:spPr bwMode="auto">
            <a:xfrm>
              <a:off x="2844" y="3096"/>
              <a:ext cx="0" cy="299"/>
            </a:xfrm>
            <a:prstGeom prst="line">
              <a:avLst/>
            </a:prstGeom>
            <a:noFill/>
            <a:ln w="1587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0292" name="Rectangle 71"/>
            <p:cNvSpPr>
              <a:spLocks noChangeArrowheads="1"/>
            </p:cNvSpPr>
            <p:nvPr/>
          </p:nvSpPr>
          <p:spPr bwMode="auto">
            <a:xfrm>
              <a:off x="2496" y="2840"/>
              <a:ext cx="188" cy="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 dirty="0">
                  <a:solidFill>
                    <a:schemeClr val="bg2"/>
                  </a:solidFill>
                  <a:latin typeface="굴림" pitchFamily="50" charset="-127"/>
                </a:rPr>
                <a:t>1    </a:t>
              </a:r>
              <a:r>
                <a:rPr lang="en-US" altLang="ko-KR" sz="2000" b="1" i="0" dirty="0">
                  <a:solidFill>
                    <a:schemeClr val="bg2"/>
                  </a:solidFill>
                  <a:latin typeface="굴림" pitchFamily="50" charset="-127"/>
                </a:rPr>
                <a:t>  </a:t>
              </a:r>
            </a:p>
          </p:txBody>
        </p:sp>
        <p:sp>
          <p:nvSpPr>
            <p:cNvPr id="10293" name="Rectangle 75"/>
            <p:cNvSpPr>
              <a:spLocks noChangeArrowheads="1"/>
            </p:cNvSpPr>
            <p:nvPr/>
          </p:nvSpPr>
          <p:spPr bwMode="auto">
            <a:xfrm>
              <a:off x="2920" y="3186"/>
              <a:ext cx="187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bg2"/>
                  </a:solidFill>
                  <a:latin typeface="굴림" pitchFamily="50" charset="-127"/>
                </a:rPr>
                <a:t>6    </a:t>
              </a:r>
              <a:r>
                <a:rPr lang="en-US" altLang="ko-KR" sz="2000" b="1" i="0">
                  <a:solidFill>
                    <a:schemeClr val="bg2"/>
                  </a:solidFill>
                  <a:latin typeface="굴림" pitchFamily="50" charset="-127"/>
                </a:rPr>
                <a:t>  </a:t>
              </a:r>
            </a:p>
          </p:txBody>
        </p:sp>
        <p:sp>
          <p:nvSpPr>
            <p:cNvPr id="10294" name="Rectangle 76"/>
            <p:cNvSpPr>
              <a:spLocks noChangeArrowheads="1"/>
            </p:cNvSpPr>
            <p:nvPr/>
          </p:nvSpPr>
          <p:spPr bwMode="auto">
            <a:xfrm>
              <a:off x="2448" y="3127"/>
              <a:ext cx="187" cy="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bg2"/>
                  </a:solidFill>
                  <a:latin typeface="굴림" pitchFamily="50" charset="-127"/>
                </a:rPr>
                <a:t>3  </a:t>
              </a:r>
              <a:r>
                <a:rPr lang="en-US" altLang="ko-KR" sz="2000" b="1" i="0">
                  <a:solidFill>
                    <a:schemeClr val="bg2"/>
                  </a:solidFill>
                  <a:latin typeface="굴림" pitchFamily="50" charset="-127"/>
                </a:rPr>
                <a:t>  </a:t>
              </a:r>
            </a:p>
          </p:txBody>
        </p:sp>
        <p:sp>
          <p:nvSpPr>
            <p:cNvPr id="10295" name="Line 77"/>
            <p:cNvSpPr>
              <a:spLocks noChangeShapeType="1"/>
            </p:cNvSpPr>
            <p:nvPr/>
          </p:nvSpPr>
          <p:spPr bwMode="auto">
            <a:xfrm flipV="1">
              <a:off x="2565" y="3607"/>
              <a:ext cx="207" cy="141"/>
            </a:xfrm>
            <a:prstGeom prst="line">
              <a:avLst/>
            </a:prstGeom>
            <a:noFill/>
            <a:ln w="1587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0296" name="Rectangle 78"/>
            <p:cNvSpPr>
              <a:spLocks noChangeArrowheads="1"/>
            </p:cNvSpPr>
            <p:nvPr/>
          </p:nvSpPr>
          <p:spPr bwMode="auto">
            <a:xfrm>
              <a:off x="2713" y="3664"/>
              <a:ext cx="187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bg2"/>
                  </a:solidFill>
                  <a:latin typeface="굴림" pitchFamily="50" charset="-127"/>
                </a:rPr>
                <a:t>5    </a:t>
              </a:r>
              <a:r>
                <a:rPr lang="en-US" altLang="ko-KR" sz="2000" b="1" i="0">
                  <a:solidFill>
                    <a:schemeClr val="bg2"/>
                  </a:solidFill>
                  <a:latin typeface="굴림" pitchFamily="50" charset="-127"/>
                </a:rPr>
                <a:t>  </a:t>
              </a:r>
            </a:p>
          </p:txBody>
        </p:sp>
      </p:grpSp>
      <p:grpSp>
        <p:nvGrpSpPr>
          <p:cNvPr id="5" name="Group 99"/>
          <p:cNvGrpSpPr>
            <a:grpSpLocks/>
          </p:cNvGrpSpPr>
          <p:nvPr/>
        </p:nvGrpSpPr>
        <p:grpSpPr bwMode="auto">
          <a:xfrm>
            <a:off x="3779838" y="4508500"/>
            <a:ext cx="1435100" cy="1800225"/>
            <a:chOff x="4014" y="2840"/>
            <a:chExt cx="904" cy="1134"/>
          </a:xfrm>
        </p:grpSpPr>
        <p:sp>
          <p:nvSpPr>
            <p:cNvPr id="10271" name="Oval 80"/>
            <p:cNvSpPr>
              <a:spLocks noChangeArrowheads="1"/>
            </p:cNvSpPr>
            <p:nvPr/>
          </p:nvSpPr>
          <p:spPr bwMode="auto">
            <a:xfrm>
              <a:off x="4338" y="3736"/>
              <a:ext cx="250" cy="2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solidFill>
                    <a:schemeClr val="bg2"/>
                  </a:solidFill>
                </a:rPr>
                <a:t>  V</a:t>
              </a:r>
              <a:r>
                <a:rPr lang="en-US" altLang="ko-KR" sz="2000" b="1" baseline="-25000">
                  <a:solidFill>
                    <a:schemeClr val="bg2"/>
                  </a:solidFill>
                </a:rPr>
                <a:t>5     </a:t>
              </a:r>
            </a:p>
          </p:txBody>
        </p:sp>
        <p:sp>
          <p:nvSpPr>
            <p:cNvPr id="10272" name="Oval 81"/>
            <p:cNvSpPr>
              <a:spLocks noChangeArrowheads="1"/>
            </p:cNvSpPr>
            <p:nvPr/>
          </p:nvSpPr>
          <p:spPr bwMode="auto">
            <a:xfrm>
              <a:off x="4014" y="3395"/>
              <a:ext cx="249" cy="2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solidFill>
                    <a:schemeClr val="bg2"/>
                  </a:solidFill>
                </a:rPr>
                <a:t> V</a:t>
              </a:r>
              <a:r>
                <a:rPr lang="en-US" altLang="ko-KR" sz="2000" b="1" baseline="-25000">
                  <a:solidFill>
                    <a:schemeClr val="bg2"/>
                  </a:solidFill>
                </a:rPr>
                <a:t>3   </a:t>
              </a:r>
            </a:p>
          </p:txBody>
        </p:sp>
        <p:sp>
          <p:nvSpPr>
            <p:cNvPr id="10273" name="Oval 82"/>
            <p:cNvSpPr>
              <a:spLocks noChangeArrowheads="1"/>
            </p:cNvSpPr>
            <p:nvPr/>
          </p:nvSpPr>
          <p:spPr bwMode="auto">
            <a:xfrm>
              <a:off x="4014" y="2857"/>
              <a:ext cx="250" cy="23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solidFill>
                    <a:schemeClr val="bg2"/>
                  </a:solidFill>
                </a:rPr>
                <a:t>   V</a:t>
              </a:r>
              <a:r>
                <a:rPr lang="en-US" altLang="ko-KR" sz="2000" b="1" baseline="-25000">
                  <a:solidFill>
                    <a:schemeClr val="bg2"/>
                  </a:solidFill>
                </a:rPr>
                <a:t>1      </a:t>
              </a:r>
            </a:p>
          </p:txBody>
        </p:sp>
        <p:sp>
          <p:nvSpPr>
            <p:cNvPr id="10274" name="Oval 83"/>
            <p:cNvSpPr>
              <a:spLocks noChangeArrowheads="1"/>
            </p:cNvSpPr>
            <p:nvPr/>
          </p:nvSpPr>
          <p:spPr bwMode="auto">
            <a:xfrm>
              <a:off x="4669" y="3395"/>
              <a:ext cx="249" cy="2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solidFill>
                    <a:schemeClr val="bg2"/>
                  </a:solidFill>
                </a:rPr>
                <a:t>V</a:t>
              </a:r>
              <a:r>
                <a:rPr lang="en-US" altLang="ko-KR" sz="2000" b="1" baseline="-25000">
                  <a:solidFill>
                    <a:schemeClr val="bg2"/>
                  </a:solidFill>
                </a:rPr>
                <a:t>4  </a:t>
              </a:r>
              <a:endParaRPr lang="en-US" altLang="ko-KR" b="1" baseline="-25000">
                <a:solidFill>
                  <a:schemeClr val="bg2"/>
                </a:solidFill>
              </a:endParaRPr>
            </a:p>
          </p:txBody>
        </p:sp>
        <p:sp>
          <p:nvSpPr>
            <p:cNvPr id="10275" name="Oval 84"/>
            <p:cNvSpPr>
              <a:spLocks noChangeArrowheads="1"/>
            </p:cNvSpPr>
            <p:nvPr/>
          </p:nvSpPr>
          <p:spPr bwMode="auto">
            <a:xfrm>
              <a:off x="4669" y="2857"/>
              <a:ext cx="249" cy="23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solidFill>
                    <a:schemeClr val="bg2"/>
                  </a:solidFill>
                </a:rPr>
                <a:t>  V</a:t>
              </a:r>
              <a:r>
                <a:rPr lang="en-US" altLang="ko-KR" sz="2000" b="1" baseline="-25000">
                  <a:solidFill>
                    <a:schemeClr val="bg2"/>
                  </a:solidFill>
                </a:rPr>
                <a:t>2    </a:t>
              </a:r>
            </a:p>
          </p:txBody>
        </p:sp>
        <p:sp>
          <p:nvSpPr>
            <p:cNvPr id="10276" name="Line 85"/>
            <p:cNvSpPr>
              <a:spLocks noChangeShapeType="1"/>
            </p:cNvSpPr>
            <p:nvPr/>
          </p:nvSpPr>
          <p:spPr bwMode="auto">
            <a:xfrm>
              <a:off x="4250" y="2986"/>
              <a:ext cx="436" cy="0"/>
            </a:xfrm>
            <a:prstGeom prst="line">
              <a:avLst/>
            </a:prstGeom>
            <a:noFill/>
            <a:ln w="1587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0277" name="Line 86"/>
            <p:cNvSpPr>
              <a:spLocks noChangeShapeType="1"/>
            </p:cNvSpPr>
            <p:nvPr/>
          </p:nvSpPr>
          <p:spPr bwMode="auto">
            <a:xfrm>
              <a:off x="4139" y="3096"/>
              <a:ext cx="0" cy="299"/>
            </a:xfrm>
            <a:prstGeom prst="line">
              <a:avLst/>
            </a:prstGeom>
            <a:noFill/>
            <a:ln w="1587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0278" name="Line 89"/>
            <p:cNvSpPr>
              <a:spLocks noChangeShapeType="1"/>
            </p:cNvSpPr>
            <p:nvPr/>
          </p:nvSpPr>
          <p:spPr bwMode="auto">
            <a:xfrm>
              <a:off x="4264" y="3484"/>
              <a:ext cx="405" cy="0"/>
            </a:xfrm>
            <a:prstGeom prst="line">
              <a:avLst/>
            </a:prstGeom>
            <a:noFill/>
            <a:ln w="1587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0279" name="Line 90"/>
            <p:cNvSpPr>
              <a:spLocks noChangeShapeType="1"/>
            </p:cNvSpPr>
            <p:nvPr/>
          </p:nvSpPr>
          <p:spPr bwMode="auto">
            <a:xfrm flipH="1" flipV="1">
              <a:off x="4191" y="3607"/>
              <a:ext cx="224" cy="152"/>
            </a:xfrm>
            <a:prstGeom prst="line">
              <a:avLst/>
            </a:prstGeom>
            <a:noFill/>
            <a:ln w="1587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0280" name="Rectangle 91"/>
            <p:cNvSpPr>
              <a:spLocks noChangeArrowheads="1"/>
            </p:cNvSpPr>
            <p:nvPr/>
          </p:nvSpPr>
          <p:spPr bwMode="auto">
            <a:xfrm>
              <a:off x="4446" y="2840"/>
              <a:ext cx="188" cy="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bg2"/>
                  </a:solidFill>
                  <a:latin typeface="굴림" pitchFamily="50" charset="-127"/>
                </a:rPr>
                <a:t>1    </a:t>
              </a:r>
              <a:r>
                <a:rPr lang="en-US" altLang="ko-KR" sz="2000" b="1" i="0">
                  <a:solidFill>
                    <a:schemeClr val="bg2"/>
                  </a:solidFill>
                  <a:latin typeface="굴림" pitchFamily="50" charset="-127"/>
                </a:rPr>
                <a:t>  </a:t>
              </a:r>
            </a:p>
          </p:txBody>
        </p:sp>
        <p:sp>
          <p:nvSpPr>
            <p:cNvPr id="10281" name="Rectangle 92"/>
            <p:cNvSpPr>
              <a:spLocks noChangeArrowheads="1"/>
            </p:cNvSpPr>
            <p:nvPr/>
          </p:nvSpPr>
          <p:spPr bwMode="auto">
            <a:xfrm>
              <a:off x="4076" y="3186"/>
              <a:ext cx="188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bg2"/>
                  </a:solidFill>
                  <a:latin typeface="굴림" pitchFamily="50" charset="-127"/>
                </a:rPr>
                <a:t>3    </a:t>
              </a:r>
              <a:r>
                <a:rPr lang="en-US" altLang="ko-KR" sz="2000" b="1" i="0">
                  <a:solidFill>
                    <a:schemeClr val="bg2"/>
                  </a:solidFill>
                  <a:latin typeface="굴림" pitchFamily="50" charset="-127"/>
                </a:rPr>
                <a:t>  </a:t>
              </a:r>
            </a:p>
          </p:txBody>
        </p:sp>
        <p:sp>
          <p:nvSpPr>
            <p:cNvPr id="10282" name="Rectangle 93"/>
            <p:cNvSpPr>
              <a:spLocks noChangeArrowheads="1"/>
            </p:cNvSpPr>
            <p:nvPr/>
          </p:nvSpPr>
          <p:spPr bwMode="auto">
            <a:xfrm>
              <a:off x="4243" y="3645"/>
              <a:ext cx="18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 dirty="0">
                  <a:solidFill>
                    <a:schemeClr val="bg2"/>
                  </a:solidFill>
                  <a:latin typeface="굴림" pitchFamily="50" charset="-127"/>
                </a:rPr>
                <a:t>2   </a:t>
              </a:r>
              <a:r>
                <a:rPr lang="en-US" altLang="ko-KR" sz="2000" b="1" i="0" dirty="0">
                  <a:solidFill>
                    <a:schemeClr val="bg2"/>
                  </a:solidFill>
                  <a:latin typeface="굴림" pitchFamily="50" charset="-127"/>
                </a:rPr>
                <a:t>  </a:t>
              </a:r>
            </a:p>
          </p:txBody>
        </p:sp>
        <p:sp>
          <p:nvSpPr>
            <p:cNvPr id="10283" name="Rectangle 94"/>
            <p:cNvSpPr>
              <a:spLocks noChangeArrowheads="1"/>
            </p:cNvSpPr>
            <p:nvPr/>
          </p:nvSpPr>
          <p:spPr bwMode="auto">
            <a:xfrm>
              <a:off x="4457" y="3381"/>
              <a:ext cx="187" cy="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bg2"/>
                  </a:solidFill>
                  <a:latin typeface="굴림" pitchFamily="50" charset="-127"/>
                </a:rPr>
                <a:t>4    </a:t>
              </a:r>
              <a:r>
                <a:rPr lang="en-US" altLang="ko-KR" sz="2000" b="1" i="0">
                  <a:solidFill>
                    <a:schemeClr val="bg2"/>
                  </a:solidFill>
                  <a:latin typeface="굴림" pitchFamily="50" charset="-127"/>
                </a:rPr>
                <a:t>  </a:t>
              </a:r>
            </a:p>
          </p:txBody>
        </p:sp>
      </p:grpSp>
      <p:sp>
        <p:nvSpPr>
          <p:cNvPr id="665701" name="Text Box 101"/>
          <p:cNvSpPr txBox="1">
            <a:spLocks noChangeArrowheads="1"/>
          </p:cNvSpPr>
          <p:nvPr/>
        </p:nvSpPr>
        <p:spPr bwMode="auto">
          <a:xfrm>
            <a:off x="1187450" y="2781300"/>
            <a:ext cx="64770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i="0">
                <a:solidFill>
                  <a:schemeClr val="bg2"/>
                </a:solidFill>
              </a:rPr>
              <a:t>G</a:t>
            </a:r>
            <a:r>
              <a:rPr lang="en-US" altLang="ko-KR" i="0" baseline="-25000">
                <a:solidFill>
                  <a:schemeClr val="bg2"/>
                </a:solidFill>
              </a:rPr>
              <a:t>1</a:t>
            </a:r>
            <a:r>
              <a:rPr lang="en-US" altLang="ko-KR" i="0">
                <a:solidFill>
                  <a:schemeClr val="bg2"/>
                </a:solidFill>
              </a:rPr>
              <a:t>:</a:t>
            </a:r>
          </a:p>
        </p:txBody>
      </p:sp>
      <p:sp>
        <p:nvSpPr>
          <p:cNvPr id="665702" name="Text Box 102"/>
          <p:cNvSpPr txBox="1">
            <a:spLocks noChangeArrowheads="1"/>
          </p:cNvSpPr>
          <p:nvPr/>
        </p:nvSpPr>
        <p:spPr bwMode="auto">
          <a:xfrm>
            <a:off x="4284663" y="2781300"/>
            <a:ext cx="64770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i="0">
                <a:solidFill>
                  <a:schemeClr val="bg2"/>
                </a:solidFill>
              </a:rPr>
              <a:t>G</a:t>
            </a:r>
            <a:r>
              <a:rPr lang="en-US" altLang="ko-KR" i="0" baseline="-25000">
                <a:solidFill>
                  <a:schemeClr val="bg2"/>
                </a:solidFill>
              </a:rPr>
              <a:t>2</a:t>
            </a:r>
            <a:r>
              <a:rPr lang="en-US" altLang="ko-KR" i="0">
                <a:solidFill>
                  <a:schemeClr val="bg2"/>
                </a:solidFill>
              </a:rPr>
              <a:t>:</a:t>
            </a:r>
          </a:p>
        </p:txBody>
      </p:sp>
      <p:sp>
        <p:nvSpPr>
          <p:cNvPr id="665703" name="Text Box 103"/>
          <p:cNvSpPr txBox="1">
            <a:spLocks noChangeArrowheads="1"/>
          </p:cNvSpPr>
          <p:nvPr/>
        </p:nvSpPr>
        <p:spPr bwMode="auto">
          <a:xfrm>
            <a:off x="684213" y="4724400"/>
            <a:ext cx="64770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i="0">
                <a:solidFill>
                  <a:schemeClr val="bg2"/>
                </a:solidFill>
              </a:rPr>
              <a:t>G</a:t>
            </a:r>
            <a:r>
              <a:rPr lang="en-US" altLang="ko-KR" i="0" baseline="-25000">
                <a:solidFill>
                  <a:schemeClr val="bg2"/>
                </a:solidFill>
              </a:rPr>
              <a:t>3</a:t>
            </a:r>
            <a:r>
              <a:rPr lang="en-US" altLang="ko-KR" i="0">
                <a:solidFill>
                  <a:schemeClr val="bg2"/>
                </a:solidFill>
              </a:rPr>
              <a:t>:</a:t>
            </a:r>
          </a:p>
        </p:txBody>
      </p:sp>
      <p:sp>
        <p:nvSpPr>
          <p:cNvPr id="665704" name="Text Box 104"/>
          <p:cNvSpPr txBox="1">
            <a:spLocks noChangeArrowheads="1"/>
          </p:cNvSpPr>
          <p:nvPr/>
        </p:nvSpPr>
        <p:spPr bwMode="auto">
          <a:xfrm>
            <a:off x="2987675" y="4700588"/>
            <a:ext cx="64770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i="0">
                <a:solidFill>
                  <a:schemeClr val="bg2"/>
                </a:solidFill>
              </a:rPr>
              <a:t>G</a:t>
            </a:r>
            <a:r>
              <a:rPr lang="en-US" altLang="ko-KR" i="0" baseline="-25000">
                <a:solidFill>
                  <a:schemeClr val="bg2"/>
                </a:solidFill>
              </a:rPr>
              <a:t>4</a:t>
            </a:r>
            <a:r>
              <a:rPr lang="en-US" altLang="ko-KR" i="0">
                <a:solidFill>
                  <a:schemeClr val="bg2"/>
                </a:solidFill>
              </a:rPr>
              <a:t>:</a:t>
            </a:r>
          </a:p>
        </p:txBody>
      </p:sp>
      <p:grpSp>
        <p:nvGrpSpPr>
          <p:cNvPr id="6" name="Group 120"/>
          <p:cNvGrpSpPr>
            <a:grpSpLocks/>
          </p:cNvGrpSpPr>
          <p:nvPr/>
        </p:nvGrpSpPr>
        <p:grpSpPr bwMode="auto">
          <a:xfrm>
            <a:off x="6521450" y="4508500"/>
            <a:ext cx="1435100" cy="1800225"/>
            <a:chOff x="4108" y="2840"/>
            <a:chExt cx="904" cy="1134"/>
          </a:xfrm>
        </p:grpSpPr>
        <p:sp>
          <p:nvSpPr>
            <p:cNvPr id="10258" name="Oval 106"/>
            <p:cNvSpPr>
              <a:spLocks noChangeArrowheads="1"/>
            </p:cNvSpPr>
            <p:nvPr/>
          </p:nvSpPr>
          <p:spPr bwMode="auto">
            <a:xfrm>
              <a:off x="4432" y="3736"/>
              <a:ext cx="250" cy="2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solidFill>
                    <a:schemeClr val="bg2"/>
                  </a:solidFill>
                </a:rPr>
                <a:t>  V</a:t>
              </a:r>
              <a:r>
                <a:rPr lang="en-US" altLang="ko-KR" sz="2000" b="1" baseline="-25000">
                  <a:solidFill>
                    <a:schemeClr val="bg2"/>
                  </a:solidFill>
                </a:rPr>
                <a:t>5     </a:t>
              </a:r>
            </a:p>
          </p:txBody>
        </p:sp>
        <p:sp>
          <p:nvSpPr>
            <p:cNvPr id="10259" name="Oval 107"/>
            <p:cNvSpPr>
              <a:spLocks noChangeArrowheads="1"/>
            </p:cNvSpPr>
            <p:nvPr/>
          </p:nvSpPr>
          <p:spPr bwMode="auto">
            <a:xfrm>
              <a:off x="4108" y="3395"/>
              <a:ext cx="249" cy="2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 dirty="0">
                  <a:solidFill>
                    <a:schemeClr val="bg2"/>
                  </a:solidFill>
                </a:rPr>
                <a:t> V</a:t>
              </a:r>
              <a:r>
                <a:rPr lang="en-US" altLang="ko-KR" sz="2000" b="1" baseline="-25000" dirty="0">
                  <a:solidFill>
                    <a:schemeClr val="bg2"/>
                  </a:solidFill>
                </a:rPr>
                <a:t>3   </a:t>
              </a:r>
            </a:p>
          </p:txBody>
        </p:sp>
        <p:sp>
          <p:nvSpPr>
            <p:cNvPr id="10260" name="Oval 108"/>
            <p:cNvSpPr>
              <a:spLocks noChangeArrowheads="1"/>
            </p:cNvSpPr>
            <p:nvPr/>
          </p:nvSpPr>
          <p:spPr bwMode="auto">
            <a:xfrm>
              <a:off x="4108" y="2857"/>
              <a:ext cx="250" cy="23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solidFill>
                    <a:schemeClr val="bg2"/>
                  </a:solidFill>
                </a:rPr>
                <a:t>   V</a:t>
              </a:r>
              <a:r>
                <a:rPr lang="en-US" altLang="ko-KR" sz="2000" b="1" baseline="-25000">
                  <a:solidFill>
                    <a:schemeClr val="bg2"/>
                  </a:solidFill>
                </a:rPr>
                <a:t>1      </a:t>
              </a:r>
            </a:p>
          </p:txBody>
        </p:sp>
        <p:sp>
          <p:nvSpPr>
            <p:cNvPr id="10261" name="Oval 109"/>
            <p:cNvSpPr>
              <a:spLocks noChangeArrowheads="1"/>
            </p:cNvSpPr>
            <p:nvPr/>
          </p:nvSpPr>
          <p:spPr bwMode="auto">
            <a:xfrm>
              <a:off x="4763" y="3395"/>
              <a:ext cx="249" cy="2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solidFill>
                    <a:schemeClr val="bg2"/>
                  </a:solidFill>
                </a:rPr>
                <a:t>V</a:t>
              </a:r>
              <a:r>
                <a:rPr lang="en-US" altLang="ko-KR" sz="2000" b="1" baseline="-25000">
                  <a:solidFill>
                    <a:schemeClr val="bg2"/>
                  </a:solidFill>
                </a:rPr>
                <a:t>4  </a:t>
              </a:r>
              <a:endParaRPr lang="en-US" altLang="ko-KR" b="1" baseline="-25000">
                <a:solidFill>
                  <a:schemeClr val="bg2"/>
                </a:solidFill>
              </a:endParaRPr>
            </a:p>
          </p:txBody>
        </p:sp>
        <p:sp>
          <p:nvSpPr>
            <p:cNvPr id="10262" name="Oval 110"/>
            <p:cNvSpPr>
              <a:spLocks noChangeArrowheads="1"/>
            </p:cNvSpPr>
            <p:nvPr/>
          </p:nvSpPr>
          <p:spPr bwMode="auto">
            <a:xfrm>
              <a:off x="4763" y="2857"/>
              <a:ext cx="249" cy="23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solidFill>
                    <a:schemeClr val="bg2"/>
                  </a:solidFill>
                </a:rPr>
                <a:t>  V</a:t>
              </a:r>
              <a:r>
                <a:rPr lang="en-US" altLang="ko-KR" sz="2000" b="1" baseline="-25000">
                  <a:solidFill>
                    <a:schemeClr val="bg2"/>
                  </a:solidFill>
                </a:rPr>
                <a:t>2    </a:t>
              </a:r>
            </a:p>
          </p:txBody>
        </p:sp>
        <p:sp>
          <p:nvSpPr>
            <p:cNvPr id="10263" name="Line 111"/>
            <p:cNvSpPr>
              <a:spLocks noChangeShapeType="1"/>
            </p:cNvSpPr>
            <p:nvPr/>
          </p:nvSpPr>
          <p:spPr bwMode="auto">
            <a:xfrm>
              <a:off x="4344" y="2986"/>
              <a:ext cx="436" cy="0"/>
            </a:xfrm>
            <a:prstGeom prst="line">
              <a:avLst/>
            </a:prstGeom>
            <a:noFill/>
            <a:ln w="1587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0264" name="Line 112"/>
            <p:cNvSpPr>
              <a:spLocks noChangeShapeType="1"/>
            </p:cNvSpPr>
            <p:nvPr/>
          </p:nvSpPr>
          <p:spPr bwMode="auto">
            <a:xfrm flipH="1">
              <a:off x="4241" y="3067"/>
              <a:ext cx="597" cy="328"/>
            </a:xfrm>
            <a:prstGeom prst="line">
              <a:avLst/>
            </a:prstGeom>
            <a:noFill/>
            <a:ln w="1587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0265" name="Line 113"/>
            <p:cNvSpPr>
              <a:spLocks noChangeShapeType="1"/>
            </p:cNvSpPr>
            <p:nvPr/>
          </p:nvSpPr>
          <p:spPr bwMode="auto">
            <a:xfrm>
              <a:off x="4358" y="3484"/>
              <a:ext cx="405" cy="0"/>
            </a:xfrm>
            <a:prstGeom prst="line">
              <a:avLst/>
            </a:prstGeom>
            <a:noFill/>
            <a:ln w="1587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0266" name="Line 114"/>
            <p:cNvSpPr>
              <a:spLocks noChangeShapeType="1"/>
            </p:cNvSpPr>
            <p:nvPr/>
          </p:nvSpPr>
          <p:spPr bwMode="auto">
            <a:xfrm flipH="1" flipV="1">
              <a:off x="4285" y="3607"/>
              <a:ext cx="224" cy="152"/>
            </a:xfrm>
            <a:prstGeom prst="line">
              <a:avLst/>
            </a:prstGeom>
            <a:noFill/>
            <a:ln w="1587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0267" name="Rectangle 115"/>
            <p:cNvSpPr>
              <a:spLocks noChangeArrowheads="1"/>
            </p:cNvSpPr>
            <p:nvPr/>
          </p:nvSpPr>
          <p:spPr bwMode="auto">
            <a:xfrm>
              <a:off x="4540" y="2840"/>
              <a:ext cx="188" cy="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bg2"/>
                  </a:solidFill>
                  <a:latin typeface="굴림" pitchFamily="50" charset="-127"/>
                </a:rPr>
                <a:t>1    </a:t>
              </a:r>
              <a:r>
                <a:rPr lang="en-US" altLang="ko-KR" sz="2000" b="1" i="0">
                  <a:solidFill>
                    <a:schemeClr val="bg2"/>
                  </a:solidFill>
                  <a:latin typeface="굴림" pitchFamily="50" charset="-127"/>
                </a:rPr>
                <a:t>  </a:t>
              </a:r>
            </a:p>
          </p:txBody>
        </p:sp>
        <p:sp>
          <p:nvSpPr>
            <p:cNvPr id="10268" name="Rectangle 116"/>
            <p:cNvSpPr>
              <a:spLocks noChangeArrowheads="1"/>
            </p:cNvSpPr>
            <p:nvPr/>
          </p:nvSpPr>
          <p:spPr bwMode="auto">
            <a:xfrm>
              <a:off x="4558" y="3158"/>
              <a:ext cx="188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bg2"/>
                  </a:solidFill>
                  <a:latin typeface="굴림" pitchFamily="50" charset="-127"/>
                </a:rPr>
                <a:t>3</a:t>
              </a:r>
              <a:endParaRPr lang="en-US" altLang="ko-KR" sz="2000" b="1" i="0">
                <a:solidFill>
                  <a:schemeClr val="bg2"/>
                </a:solidFill>
                <a:latin typeface="굴림" pitchFamily="50" charset="-127"/>
              </a:endParaRPr>
            </a:p>
          </p:txBody>
        </p:sp>
        <p:sp>
          <p:nvSpPr>
            <p:cNvPr id="10269" name="Rectangle 117"/>
            <p:cNvSpPr>
              <a:spLocks noChangeArrowheads="1"/>
            </p:cNvSpPr>
            <p:nvPr/>
          </p:nvSpPr>
          <p:spPr bwMode="auto">
            <a:xfrm>
              <a:off x="4320" y="3690"/>
              <a:ext cx="187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 dirty="0">
                  <a:solidFill>
                    <a:schemeClr val="bg2"/>
                  </a:solidFill>
                  <a:latin typeface="굴림" pitchFamily="50" charset="-127"/>
                </a:rPr>
                <a:t>2   </a:t>
              </a:r>
              <a:r>
                <a:rPr lang="en-US" altLang="ko-KR" sz="2000" b="1" i="0" dirty="0">
                  <a:solidFill>
                    <a:schemeClr val="bg2"/>
                  </a:solidFill>
                  <a:latin typeface="굴림" pitchFamily="50" charset="-127"/>
                </a:rPr>
                <a:t>  </a:t>
              </a:r>
            </a:p>
          </p:txBody>
        </p:sp>
        <p:sp>
          <p:nvSpPr>
            <p:cNvPr id="10270" name="Rectangle 118"/>
            <p:cNvSpPr>
              <a:spLocks noChangeArrowheads="1"/>
            </p:cNvSpPr>
            <p:nvPr/>
          </p:nvSpPr>
          <p:spPr bwMode="auto">
            <a:xfrm>
              <a:off x="4551" y="3381"/>
              <a:ext cx="187" cy="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bg2"/>
                  </a:solidFill>
                  <a:latin typeface="굴림" pitchFamily="50" charset="-127"/>
                </a:rPr>
                <a:t>4    </a:t>
              </a:r>
              <a:r>
                <a:rPr lang="en-US" altLang="ko-KR" sz="2000" b="1" i="0">
                  <a:solidFill>
                    <a:schemeClr val="bg2"/>
                  </a:solidFill>
                  <a:latin typeface="굴림" pitchFamily="50" charset="-127"/>
                </a:rPr>
                <a:t>  </a:t>
              </a:r>
            </a:p>
          </p:txBody>
        </p:sp>
      </p:grpSp>
      <p:sp>
        <p:nvSpPr>
          <p:cNvPr id="665719" name="Text Box 119"/>
          <p:cNvSpPr txBox="1">
            <a:spLocks noChangeArrowheads="1"/>
          </p:cNvSpPr>
          <p:nvPr/>
        </p:nvSpPr>
        <p:spPr bwMode="auto">
          <a:xfrm>
            <a:off x="5729288" y="4700588"/>
            <a:ext cx="64770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i="0">
                <a:solidFill>
                  <a:schemeClr val="bg2"/>
                </a:solidFill>
              </a:rPr>
              <a:t>G</a:t>
            </a:r>
            <a:r>
              <a:rPr lang="en-US" altLang="ko-KR" i="0" baseline="-25000">
                <a:solidFill>
                  <a:schemeClr val="bg2"/>
                </a:solidFill>
              </a:rPr>
              <a:t>5</a:t>
            </a:r>
            <a:r>
              <a:rPr lang="en-US" altLang="ko-KR" i="0">
                <a:solidFill>
                  <a:schemeClr val="bg2"/>
                </a:solidFill>
              </a:rPr>
              <a:t>:</a:t>
            </a:r>
          </a:p>
        </p:txBody>
      </p:sp>
      <p:sp>
        <p:nvSpPr>
          <p:cNvPr id="665721" name="Freeform 121"/>
          <p:cNvSpPr>
            <a:spLocks/>
          </p:cNvSpPr>
          <p:nvPr/>
        </p:nvSpPr>
        <p:spPr bwMode="auto">
          <a:xfrm>
            <a:off x="3492500" y="4292600"/>
            <a:ext cx="2090738" cy="2109788"/>
          </a:xfrm>
          <a:custGeom>
            <a:avLst/>
            <a:gdLst>
              <a:gd name="T0" fmla="*/ 1674813 w 1317"/>
              <a:gd name="T1" fmla="*/ 201613 h 1329"/>
              <a:gd name="T2" fmla="*/ 790575 w 1317"/>
              <a:gd name="T3" fmla="*/ 17463 h 1329"/>
              <a:gd name="T4" fmla="*/ 276225 w 1317"/>
              <a:gd name="T5" fmla="*/ 131763 h 1329"/>
              <a:gd name="T6" fmla="*/ 47625 w 1317"/>
              <a:gd name="T7" fmla="*/ 808038 h 1329"/>
              <a:gd name="T8" fmla="*/ 9525 w 1317"/>
              <a:gd name="T9" fmla="*/ 1084263 h 1329"/>
              <a:gd name="T10" fmla="*/ 9525 w 1317"/>
              <a:gd name="T11" fmla="*/ 1341438 h 1329"/>
              <a:gd name="T12" fmla="*/ 66675 w 1317"/>
              <a:gd name="T13" fmla="*/ 1636713 h 1329"/>
              <a:gd name="T14" fmla="*/ 352425 w 1317"/>
              <a:gd name="T15" fmla="*/ 1865313 h 1329"/>
              <a:gd name="T16" fmla="*/ 962025 w 1317"/>
              <a:gd name="T17" fmla="*/ 2100263 h 1329"/>
              <a:gd name="T18" fmla="*/ 1476375 w 1317"/>
              <a:gd name="T19" fmla="*/ 1922463 h 1329"/>
              <a:gd name="T20" fmla="*/ 1828801 w 1317"/>
              <a:gd name="T21" fmla="*/ 1598613 h 1329"/>
              <a:gd name="T22" fmla="*/ 2065338 w 1317"/>
              <a:gd name="T23" fmla="*/ 592138 h 1329"/>
              <a:gd name="T24" fmla="*/ 1674813 w 1317"/>
              <a:gd name="T25" fmla="*/ 201613 h 132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17"/>
              <a:gd name="T40" fmla="*/ 0 h 1329"/>
              <a:gd name="T41" fmla="*/ 1317 w 1317"/>
              <a:gd name="T42" fmla="*/ 1329 h 132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17" h="1329">
                <a:moveTo>
                  <a:pt x="1055" y="127"/>
                </a:moveTo>
                <a:cubicBezTo>
                  <a:pt x="921" y="67"/>
                  <a:pt x="645" y="18"/>
                  <a:pt x="498" y="11"/>
                </a:cubicBezTo>
                <a:cubicBezTo>
                  <a:pt x="351" y="4"/>
                  <a:pt x="252" y="0"/>
                  <a:pt x="174" y="83"/>
                </a:cubicBezTo>
                <a:cubicBezTo>
                  <a:pt x="96" y="166"/>
                  <a:pt x="58" y="409"/>
                  <a:pt x="30" y="509"/>
                </a:cubicBezTo>
                <a:cubicBezTo>
                  <a:pt x="2" y="609"/>
                  <a:pt x="10" y="627"/>
                  <a:pt x="6" y="683"/>
                </a:cubicBezTo>
                <a:cubicBezTo>
                  <a:pt x="2" y="739"/>
                  <a:pt x="0" y="787"/>
                  <a:pt x="6" y="845"/>
                </a:cubicBezTo>
                <a:cubicBezTo>
                  <a:pt x="12" y="903"/>
                  <a:pt x="6" y="976"/>
                  <a:pt x="42" y="1031"/>
                </a:cubicBezTo>
                <a:cubicBezTo>
                  <a:pt x="78" y="1086"/>
                  <a:pt x="128" y="1126"/>
                  <a:pt x="222" y="1175"/>
                </a:cubicBezTo>
                <a:cubicBezTo>
                  <a:pt x="316" y="1224"/>
                  <a:pt x="488" y="1317"/>
                  <a:pt x="606" y="1323"/>
                </a:cubicBezTo>
                <a:cubicBezTo>
                  <a:pt x="724" y="1329"/>
                  <a:pt x="839" y="1264"/>
                  <a:pt x="930" y="1211"/>
                </a:cubicBezTo>
                <a:cubicBezTo>
                  <a:pt x="1021" y="1158"/>
                  <a:pt x="1090" y="1147"/>
                  <a:pt x="1152" y="1007"/>
                </a:cubicBezTo>
                <a:cubicBezTo>
                  <a:pt x="1214" y="867"/>
                  <a:pt x="1317" y="520"/>
                  <a:pt x="1301" y="373"/>
                </a:cubicBezTo>
                <a:cubicBezTo>
                  <a:pt x="1285" y="226"/>
                  <a:pt x="1197" y="170"/>
                  <a:pt x="1055" y="127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665722" name="Freeform 122"/>
          <p:cNvSpPr>
            <a:spLocks/>
          </p:cNvSpPr>
          <p:nvPr/>
        </p:nvSpPr>
        <p:spPr bwMode="auto">
          <a:xfrm>
            <a:off x="6297613" y="4221163"/>
            <a:ext cx="2090737" cy="2109787"/>
          </a:xfrm>
          <a:custGeom>
            <a:avLst/>
            <a:gdLst>
              <a:gd name="T0" fmla="*/ 1674812 w 1317"/>
              <a:gd name="T1" fmla="*/ 201612 h 1329"/>
              <a:gd name="T2" fmla="*/ 790575 w 1317"/>
              <a:gd name="T3" fmla="*/ 17462 h 1329"/>
              <a:gd name="T4" fmla="*/ 276225 w 1317"/>
              <a:gd name="T5" fmla="*/ 131762 h 1329"/>
              <a:gd name="T6" fmla="*/ 47625 w 1317"/>
              <a:gd name="T7" fmla="*/ 808037 h 1329"/>
              <a:gd name="T8" fmla="*/ 9525 w 1317"/>
              <a:gd name="T9" fmla="*/ 1084262 h 1329"/>
              <a:gd name="T10" fmla="*/ 9525 w 1317"/>
              <a:gd name="T11" fmla="*/ 1341437 h 1329"/>
              <a:gd name="T12" fmla="*/ 66675 w 1317"/>
              <a:gd name="T13" fmla="*/ 1636712 h 1329"/>
              <a:gd name="T14" fmla="*/ 352425 w 1317"/>
              <a:gd name="T15" fmla="*/ 1865312 h 1329"/>
              <a:gd name="T16" fmla="*/ 962025 w 1317"/>
              <a:gd name="T17" fmla="*/ 2100262 h 1329"/>
              <a:gd name="T18" fmla="*/ 1476374 w 1317"/>
              <a:gd name="T19" fmla="*/ 1922462 h 1329"/>
              <a:gd name="T20" fmla="*/ 1828800 w 1317"/>
              <a:gd name="T21" fmla="*/ 1598612 h 1329"/>
              <a:gd name="T22" fmla="*/ 2065337 w 1317"/>
              <a:gd name="T23" fmla="*/ 592137 h 1329"/>
              <a:gd name="T24" fmla="*/ 1674812 w 1317"/>
              <a:gd name="T25" fmla="*/ 201612 h 132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17"/>
              <a:gd name="T40" fmla="*/ 0 h 1329"/>
              <a:gd name="T41" fmla="*/ 1317 w 1317"/>
              <a:gd name="T42" fmla="*/ 1329 h 132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17" h="1329">
                <a:moveTo>
                  <a:pt x="1055" y="127"/>
                </a:moveTo>
                <a:cubicBezTo>
                  <a:pt x="921" y="67"/>
                  <a:pt x="645" y="18"/>
                  <a:pt x="498" y="11"/>
                </a:cubicBezTo>
                <a:cubicBezTo>
                  <a:pt x="351" y="4"/>
                  <a:pt x="252" y="0"/>
                  <a:pt x="174" y="83"/>
                </a:cubicBezTo>
                <a:cubicBezTo>
                  <a:pt x="96" y="166"/>
                  <a:pt x="58" y="409"/>
                  <a:pt x="30" y="509"/>
                </a:cubicBezTo>
                <a:cubicBezTo>
                  <a:pt x="2" y="609"/>
                  <a:pt x="10" y="627"/>
                  <a:pt x="6" y="683"/>
                </a:cubicBezTo>
                <a:cubicBezTo>
                  <a:pt x="2" y="739"/>
                  <a:pt x="0" y="787"/>
                  <a:pt x="6" y="845"/>
                </a:cubicBezTo>
                <a:cubicBezTo>
                  <a:pt x="12" y="903"/>
                  <a:pt x="6" y="976"/>
                  <a:pt x="42" y="1031"/>
                </a:cubicBezTo>
                <a:cubicBezTo>
                  <a:pt x="78" y="1086"/>
                  <a:pt x="128" y="1126"/>
                  <a:pt x="222" y="1175"/>
                </a:cubicBezTo>
                <a:cubicBezTo>
                  <a:pt x="316" y="1224"/>
                  <a:pt x="488" y="1317"/>
                  <a:pt x="606" y="1323"/>
                </a:cubicBezTo>
                <a:cubicBezTo>
                  <a:pt x="724" y="1329"/>
                  <a:pt x="839" y="1264"/>
                  <a:pt x="930" y="1211"/>
                </a:cubicBezTo>
                <a:cubicBezTo>
                  <a:pt x="1021" y="1158"/>
                  <a:pt x="1090" y="1147"/>
                  <a:pt x="1152" y="1007"/>
                </a:cubicBezTo>
                <a:cubicBezTo>
                  <a:pt x="1214" y="867"/>
                  <a:pt x="1317" y="520"/>
                  <a:pt x="1301" y="373"/>
                </a:cubicBezTo>
                <a:cubicBezTo>
                  <a:pt x="1285" y="226"/>
                  <a:pt x="1197" y="170"/>
                  <a:pt x="1055" y="127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665723" name="Rectangle 123"/>
          <p:cNvSpPr>
            <a:spLocks noChangeArrowheads="1"/>
          </p:cNvSpPr>
          <p:nvPr/>
        </p:nvSpPr>
        <p:spPr bwMode="auto">
          <a:xfrm>
            <a:off x="6837363" y="2420938"/>
            <a:ext cx="2055812" cy="164352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20000"/>
              </a:spcBef>
            </a:pP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G</a:t>
            </a:r>
            <a:r>
              <a:rPr lang="en-US" altLang="ko-KR" i="0" baseline="-25000">
                <a:solidFill>
                  <a:schemeClr val="bg2"/>
                </a:solidFill>
                <a:sym typeface="Wingdings" pitchFamily="2" charset="2"/>
              </a:rPr>
              <a:t>4</a:t>
            </a: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,G</a:t>
            </a:r>
            <a:r>
              <a:rPr lang="en-US" altLang="ko-KR" i="0" baseline="-25000">
                <a:solidFill>
                  <a:schemeClr val="bg2"/>
                </a:solidFill>
                <a:sym typeface="Wingdings" pitchFamily="2" charset="2"/>
              </a:rPr>
              <a:t>5</a:t>
            </a: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: 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minimum spanning trees of G</a:t>
            </a:r>
            <a:r>
              <a:rPr lang="en-US" altLang="ko-KR" i="0" baseline="-25000">
                <a:solidFill>
                  <a:schemeClr val="bg2"/>
                </a:solidFill>
                <a:sym typeface="Wingdings" pitchFamily="2" charset="2"/>
              </a:rPr>
              <a:t>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657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657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65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65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02" grpId="0" build="p" autoUpdateAnimBg="0"/>
      <p:bldP spid="665701" grpId="0"/>
      <p:bldP spid="665702" grpId="0"/>
      <p:bldP spid="665703" grpId="0"/>
      <p:bldP spid="665704" grpId="0"/>
      <p:bldP spid="665719" grpId="0"/>
      <p:bldP spid="665721" grpId="0" animBg="1"/>
      <p:bldP spid="665722" grpId="0" animBg="1"/>
      <p:bldP spid="6657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29D0CD1-8D16-47C4-A967-4F3CC098D519}" type="slidenum">
              <a:rPr lang="en-US" altLang="ko-KR" smtClean="0"/>
              <a:pPr/>
              <a:t>9</a:t>
            </a:fld>
            <a:endParaRPr lang="en-US" altLang="ko-KR" smtClean="0"/>
          </a:p>
        </p:txBody>
      </p:sp>
      <p:sp>
        <p:nvSpPr>
          <p:cNvPr id="66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696200" cy="533400"/>
          </a:xfrm>
          <a:noFill/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mtClean="0">
                <a:effectLst/>
              </a:rPr>
              <a:t>4.1.1 Prim’s Algorithm 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4.1 Minimum Spanning Trees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92275" y="2420938"/>
            <a:ext cx="6551613" cy="4103687"/>
            <a:chOff x="3168" y="1344"/>
            <a:chExt cx="2880" cy="2544"/>
          </a:xfrm>
        </p:grpSpPr>
        <p:sp>
          <p:nvSpPr>
            <p:cNvPr id="11271" name="Rectangle 5"/>
            <p:cNvSpPr>
              <a:spLocks noChangeArrowheads="1"/>
            </p:cNvSpPr>
            <p:nvPr/>
          </p:nvSpPr>
          <p:spPr bwMode="auto">
            <a:xfrm>
              <a:off x="3168" y="1344"/>
              <a:ext cx="2496" cy="25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bg1"/>
                  </a:solidFill>
                  <a:latin typeface="Verdana" pitchFamily="34" charset="0"/>
                </a:rPr>
                <a:t> </a:t>
              </a:r>
            </a:p>
            <a:p>
              <a:pPr eaLnBrk="1" latinLnBrk="1" hangingPunct="1">
                <a:spcBef>
                  <a:spcPct val="20000"/>
                </a:spcBef>
              </a:pPr>
              <a:endParaRPr lang="en-US" altLang="ko-KR" sz="1800" b="1" i="0">
                <a:solidFill>
                  <a:schemeClr val="bg1"/>
                </a:solidFill>
                <a:latin typeface="Verdana" pitchFamily="34" charset="0"/>
              </a:endParaRPr>
            </a:p>
            <a:p>
              <a:pPr eaLnBrk="1" latinLnBrk="1" hangingPunct="1">
                <a:spcBef>
                  <a:spcPct val="20000"/>
                </a:spcBef>
              </a:pPr>
              <a:endParaRPr lang="en-US" altLang="ko-KR" sz="1800" i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  <p:sp>
          <p:nvSpPr>
            <p:cNvPr id="11272" name="Rectangle 6"/>
            <p:cNvSpPr>
              <a:spLocks noChangeArrowheads="1"/>
            </p:cNvSpPr>
            <p:nvPr/>
          </p:nvSpPr>
          <p:spPr bwMode="auto">
            <a:xfrm>
              <a:off x="3168" y="1392"/>
              <a:ext cx="2880" cy="19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lnSpc>
                  <a:spcPct val="80000"/>
                </a:lnSpc>
                <a:spcBef>
                  <a:spcPct val="50000"/>
                </a:spcBef>
              </a:pPr>
              <a:endParaRPr lang="ko-KR" altLang="ko-KR" sz="1800" i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</p:grpSp>
      <p:sp>
        <p:nvSpPr>
          <p:cNvPr id="669703" name="Rectangle 7"/>
          <p:cNvSpPr>
            <a:spLocks noChangeArrowheads="1"/>
          </p:cNvSpPr>
          <p:nvPr/>
        </p:nvSpPr>
        <p:spPr bwMode="auto">
          <a:xfrm>
            <a:off x="1601788" y="2492375"/>
            <a:ext cx="6858000" cy="4321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i="0">
                <a:solidFill>
                  <a:schemeClr val="tx1"/>
                </a:solidFill>
                <a:sym typeface="Wingdings" pitchFamily="2" charset="2"/>
              </a:rPr>
              <a:t>   </a:t>
            </a:r>
            <a:r>
              <a:rPr lang="en-US" altLang="ko-KR" sz="2000" i="0">
                <a:solidFill>
                  <a:schemeClr val="bg2"/>
                </a:solidFill>
                <a:latin typeface="Arial" charset="0"/>
                <a:sym typeface="Wingdings" pitchFamily="2" charset="2"/>
              </a:rPr>
              <a:t>F = </a:t>
            </a:r>
            <a:r>
              <a:rPr lang="en-US" altLang="ko-KR" sz="2000" i="0">
                <a:solidFill>
                  <a:schemeClr val="bg2"/>
                </a:solidFill>
                <a:latin typeface="Arial" charset="0"/>
                <a:sym typeface="Symbol" pitchFamily="18" charset="2"/>
              </a:rPr>
              <a:t>Ø ;</a:t>
            </a:r>
          </a:p>
          <a:p>
            <a:r>
              <a:rPr lang="en-US" altLang="ko-KR" sz="2000" i="0">
                <a:solidFill>
                  <a:schemeClr val="bg2"/>
                </a:solidFill>
                <a:latin typeface="Arial" charset="0"/>
                <a:sym typeface="Symbol" pitchFamily="18" charset="2"/>
              </a:rPr>
              <a:t>   Y = {v</a:t>
            </a:r>
            <a:r>
              <a:rPr lang="en-US" altLang="ko-KR" sz="2000" i="0" baseline="-25000">
                <a:solidFill>
                  <a:schemeClr val="bg2"/>
                </a:solidFill>
                <a:latin typeface="Arial" charset="0"/>
                <a:sym typeface="Symbol" pitchFamily="18" charset="2"/>
              </a:rPr>
              <a:t>1</a:t>
            </a:r>
            <a:r>
              <a:rPr lang="en-US" altLang="ko-KR" sz="2000" i="0">
                <a:solidFill>
                  <a:schemeClr val="bg2"/>
                </a:solidFill>
                <a:latin typeface="Arial" charset="0"/>
                <a:sym typeface="Symbol" pitchFamily="18" charset="2"/>
              </a:rPr>
              <a:t>}</a:t>
            </a:r>
          </a:p>
          <a:p>
            <a:r>
              <a:rPr lang="en-US" altLang="ko-KR" sz="2000" i="0">
                <a:solidFill>
                  <a:schemeClr val="bg2"/>
                </a:solidFill>
                <a:latin typeface="Arial" charset="0"/>
                <a:sym typeface="Symbol" pitchFamily="18" charset="2"/>
              </a:rPr>
              <a:t>   while (the instance is not solved)</a:t>
            </a:r>
          </a:p>
          <a:p>
            <a:r>
              <a:rPr lang="en-US" altLang="ko-KR" sz="2000" i="0">
                <a:solidFill>
                  <a:schemeClr val="bg2"/>
                </a:solidFill>
                <a:latin typeface="Arial" charset="0"/>
                <a:sym typeface="Symbol" pitchFamily="18" charset="2"/>
              </a:rPr>
              <a:t>   {</a:t>
            </a:r>
          </a:p>
          <a:p>
            <a:r>
              <a:rPr lang="en-US" altLang="ko-KR" sz="2000" i="0">
                <a:solidFill>
                  <a:schemeClr val="bg2"/>
                </a:solidFill>
                <a:latin typeface="Arial" charset="0"/>
                <a:sym typeface="Symbol" pitchFamily="18" charset="2"/>
              </a:rPr>
              <a:t>      select a vertex in V-Y that is nearest to Y ;</a:t>
            </a:r>
          </a:p>
          <a:p>
            <a:r>
              <a:rPr lang="en-US" altLang="ko-KR" sz="2000" i="0">
                <a:solidFill>
                  <a:schemeClr val="bg2"/>
                </a:solidFill>
                <a:latin typeface="Arial" charset="0"/>
                <a:sym typeface="Symbol" pitchFamily="18" charset="2"/>
              </a:rPr>
              <a:t> </a:t>
            </a:r>
          </a:p>
          <a:p>
            <a:r>
              <a:rPr lang="en-US" altLang="ko-KR" sz="2000" i="0">
                <a:solidFill>
                  <a:schemeClr val="bg2"/>
                </a:solidFill>
                <a:latin typeface="Arial" charset="0"/>
                <a:sym typeface="Symbol" pitchFamily="18" charset="2"/>
              </a:rPr>
              <a:t>      add the vertex to Y ;</a:t>
            </a:r>
          </a:p>
          <a:p>
            <a:r>
              <a:rPr lang="en-US" altLang="ko-KR" sz="2000" i="0">
                <a:solidFill>
                  <a:schemeClr val="bg2"/>
                </a:solidFill>
                <a:latin typeface="Arial" charset="0"/>
                <a:sym typeface="Symbol" pitchFamily="18" charset="2"/>
              </a:rPr>
              <a:t>      add the edge to F ;</a:t>
            </a:r>
          </a:p>
          <a:p>
            <a:r>
              <a:rPr lang="en-US" altLang="ko-KR" sz="2000" i="0">
                <a:solidFill>
                  <a:schemeClr val="bg2"/>
                </a:solidFill>
                <a:latin typeface="Arial" charset="0"/>
                <a:sym typeface="Symbol" pitchFamily="18" charset="2"/>
              </a:rPr>
              <a:t>   </a:t>
            </a:r>
          </a:p>
          <a:p>
            <a:r>
              <a:rPr lang="en-US" altLang="ko-KR" sz="2000" i="0">
                <a:solidFill>
                  <a:schemeClr val="bg2"/>
                </a:solidFill>
                <a:latin typeface="Arial" charset="0"/>
                <a:sym typeface="Symbol" pitchFamily="18" charset="2"/>
              </a:rPr>
              <a:t>      if (Y==V)</a:t>
            </a:r>
          </a:p>
          <a:p>
            <a:r>
              <a:rPr lang="en-US" altLang="ko-KR" sz="2000" i="0">
                <a:solidFill>
                  <a:schemeClr val="bg2"/>
                </a:solidFill>
                <a:latin typeface="Arial" charset="0"/>
                <a:sym typeface="Symbol" pitchFamily="18" charset="2"/>
              </a:rPr>
              <a:t>   	  the instance is solved ;</a:t>
            </a:r>
          </a:p>
          <a:p>
            <a:r>
              <a:rPr lang="en-US" altLang="ko-KR" sz="2000" i="0">
                <a:solidFill>
                  <a:schemeClr val="bg2"/>
                </a:solidFill>
                <a:latin typeface="Arial" charset="0"/>
                <a:sym typeface="Symbol" pitchFamily="18" charset="2"/>
              </a:rPr>
              <a:t>   }</a:t>
            </a:r>
            <a:endParaRPr lang="en-US" altLang="ko-KR" sz="2000" i="0">
              <a:solidFill>
                <a:schemeClr val="bg2"/>
              </a:solidFill>
              <a:latin typeface="Arial" charset="0"/>
              <a:sym typeface="Wingdings" pitchFamily="2" charset="2"/>
            </a:endParaRPr>
          </a:p>
          <a:p>
            <a:pPr eaLnBrk="1" latin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6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698" grpId="0" build="p" autoUpdateAnimBg="0"/>
      <p:bldP spid="669703" grpId="0"/>
    </p:bldLst>
  </p:timing>
</p:sld>
</file>

<file path=ppt/theme/theme1.xml><?xml version="1.0" encoding="utf-8"?>
<a:theme xmlns:a="http://schemas.openxmlformats.org/drawingml/2006/main" name="chapt02">
  <a:themeElements>
    <a:clrScheme name="">
      <a:dk1>
        <a:srgbClr val="000020"/>
      </a:dk1>
      <a:lt1>
        <a:srgbClr val="E0E0E0"/>
      </a:lt1>
      <a:dk2>
        <a:srgbClr val="0000FF"/>
      </a:dk2>
      <a:lt2>
        <a:srgbClr val="00CECE"/>
      </a:lt2>
      <a:accent1>
        <a:srgbClr val="FC0128"/>
      </a:accent1>
      <a:accent2>
        <a:srgbClr val="FF8000"/>
      </a:accent2>
      <a:accent3>
        <a:srgbClr val="AAAAFF"/>
      </a:accent3>
      <a:accent4>
        <a:srgbClr val="BFBFBF"/>
      </a:accent4>
      <a:accent5>
        <a:srgbClr val="FDAAAC"/>
      </a:accent5>
      <a:accent6>
        <a:srgbClr val="E77300"/>
      </a:accent6>
      <a:hlink>
        <a:srgbClr val="00FF00"/>
      </a:hlink>
      <a:folHlink>
        <a:srgbClr val="8080FF"/>
      </a:folHlink>
    </a:clrScheme>
    <a:fontScheme name="chapt02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12700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1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12700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1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chapt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c:\teaching\ftp\powerpnt\chapt02.ppt</Template>
  <TotalTime>14197</TotalTime>
  <Pages>31</Pages>
  <Words>4470</Words>
  <Application>Microsoft Office PowerPoint</Application>
  <PresentationFormat>화면 슬라이드 쇼(4:3)</PresentationFormat>
  <Paragraphs>1120</Paragraphs>
  <Slides>56</Slides>
  <Notes>56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6" baseType="lpstr">
      <vt:lpstr>굴림</vt:lpstr>
      <vt:lpstr>Arial</vt:lpstr>
      <vt:lpstr>Times New Roman</vt:lpstr>
      <vt:lpstr>Wingdings</vt:lpstr>
      <vt:lpstr>Verdana</vt:lpstr>
      <vt:lpstr>Arial Narrow</vt:lpstr>
      <vt:lpstr>Symbol</vt:lpstr>
      <vt:lpstr>Monotype Sorts</vt:lpstr>
      <vt:lpstr>chapt02</vt:lpstr>
      <vt:lpstr>Equation</vt:lpstr>
      <vt:lpstr>Chapter 4. The Greedy Approach   </vt:lpstr>
      <vt:lpstr>Greedy Algorithm</vt:lpstr>
      <vt:lpstr>Greedy Algorithm</vt:lpstr>
      <vt:lpstr>Greedy Algorithm</vt:lpstr>
      <vt:lpstr>Greedy Algorithm</vt:lpstr>
      <vt:lpstr>4.1 Minimum Spanning Trees</vt:lpstr>
      <vt:lpstr>4.1 Minimum Spanning Trees</vt:lpstr>
      <vt:lpstr>4.1 Minimum Spanning Trees</vt:lpstr>
      <vt:lpstr>4.1 Minimum Spanning Trees</vt:lpstr>
      <vt:lpstr>4.1 Minimum Spanning Trees</vt:lpstr>
      <vt:lpstr>4.1 Minimum Spanning Trees</vt:lpstr>
      <vt:lpstr>4.1 Minimum Spanning Trees</vt:lpstr>
      <vt:lpstr>4.1 Minimum Spanning Trees</vt:lpstr>
      <vt:lpstr>4.1 Minimum Spanning Trees</vt:lpstr>
      <vt:lpstr>4.1 Minimum Spanning Trees</vt:lpstr>
      <vt:lpstr>4.1 Minimum Spanning Trees</vt:lpstr>
      <vt:lpstr>4.1 Minimum Spanning Trees</vt:lpstr>
      <vt:lpstr>4.1 Minimum Spanning Trees</vt:lpstr>
      <vt:lpstr>4.1 Minimum Spanning Trees</vt:lpstr>
      <vt:lpstr>4.1 Minimum Spanning Trees</vt:lpstr>
      <vt:lpstr>4.1 Minimum Spanning Trees</vt:lpstr>
      <vt:lpstr>4.1 Minimum Spanning Trees</vt:lpstr>
      <vt:lpstr>4.1 Minimum Spanning Trees</vt:lpstr>
      <vt:lpstr>4.1 Minimum Spanning Trees</vt:lpstr>
      <vt:lpstr>4.1 Minimum Spanning Trees</vt:lpstr>
      <vt:lpstr>4.1 Minimum Spanning Trees</vt:lpstr>
      <vt:lpstr>4.1 Minimum Spanning Trees</vt:lpstr>
      <vt:lpstr>4.1 Minimum Spanning Trees</vt:lpstr>
      <vt:lpstr>4.1 Minimum Spanning Trees</vt:lpstr>
      <vt:lpstr>4.1 Minimum Spanning Trees</vt:lpstr>
      <vt:lpstr>4.1 Minimum Spanning Trees</vt:lpstr>
      <vt:lpstr>4.1 Minimum Spanning Trees</vt:lpstr>
      <vt:lpstr>4.1 Minimum Spanning Trees</vt:lpstr>
      <vt:lpstr>4.4 Huffman Code</vt:lpstr>
      <vt:lpstr>4.4 Huffman Code</vt:lpstr>
      <vt:lpstr>4.4 Huffman Code</vt:lpstr>
      <vt:lpstr>4.4 Huffman Code</vt:lpstr>
      <vt:lpstr>4.4 Huffman Code</vt:lpstr>
      <vt:lpstr>4.4 Huffman Code</vt:lpstr>
      <vt:lpstr>4.4 Huffman Code</vt:lpstr>
      <vt:lpstr>4.4 Huffman Code</vt:lpstr>
      <vt:lpstr>4.4 Huffman Code</vt:lpstr>
      <vt:lpstr>4.4 Huffman Code</vt:lpstr>
      <vt:lpstr>4.4 Huffman Code</vt:lpstr>
      <vt:lpstr>4.4 Huffman Code</vt:lpstr>
      <vt:lpstr>4.4 Huffman Code</vt:lpstr>
      <vt:lpstr>4.5 Knapsack Problem</vt:lpstr>
      <vt:lpstr>4.5 Knapsack Problem</vt:lpstr>
      <vt:lpstr>4.5 Knapsack Problem</vt:lpstr>
      <vt:lpstr>4.5 Knapsack Problem</vt:lpstr>
      <vt:lpstr>4.5 Knapsack Problem</vt:lpstr>
      <vt:lpstr>4.5 Knapsack Problem</vt:lpstr>
      <vt:lpstr>4.5 Knapsack Problem</vt:lpstr>
      <vt:lpstr>4.5 Knapsack Problem</vt:lpstr>
      <vt:lpstr>4.5 Knapsack Problem</vt:lpstr>
      <vt:lpstr>4.5 Knapsack Problem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5. The Greedy Approach</dc:title>
  <cp:lastModifiedBy>BJP</cp:lastModifiedBy>
  <cp:revision>4</cp:revision>
  <cp:lastPrinted>1997-04-03T09:43:28Z</cp:lastPrinted>
  <dcterms:created xsi:type="dcterms:W3CDTF">1995-01-19T17:12:00Z</dcterms:created>
  <dcterms:modified xsi:type="dcterms:W3CDTF">2012-10-31T05:08:23Z</dcterms:modified>
</cp:coreProperties>
</file>