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22" r:id="rId2"/>
    <p:sldId id="523" r:id="rId3"/>
    <p:sldId id="605" r:id="rId4"/>
    <p:sldId id="606" r:id="rId5"/>
    <p:sldId id="607" r:id="rId6"/>
    <p:sldId id="608" r:id="rId7"/>
    <p:sldId id="610" r:id="rId8"/>
    <p:sldId id="614" r:id="rId9"/>
    <p:sldId id="612" r:id="rId10"/>
    <p:sldId id="613" r:id="rId11"/>
    <p:sldId id="611" r:id="rId12"/>
    <p:sldId id="615" r:id="rId13"/>
    <p:sldId id="616" r:id="rId14"/>
    <p:sldId id="622" r:id="rId15"/>
    <p:sldId id="623" r:id="rId16"/>
    <p:sldId id="624" r:id="rId17"/>
    <p:sldId id="625" r:id="rId18"/>
    <p:sldId id="617" r:id="rId19"/>
    <p:sldId id="627" r:id="rId20"/>
    <p:sldId id="626" r:id="rId21"/>
    <p:sldId id="618" r:id="rId22"/>
    <p:sldId id="619" r:id="rId23"/>
    <p:sldId id="620" r:id="rId24"/>
    <p:sldId id="621" r:id="rId25"/>
  </p:sldIdLst>
  <p:sldSz cx="9144000" cy="6858000" type="screen4x3"/>
  <p:notesSz cx="7099300" cy="10234613"/>
  <p:embeddedFontLst>
    <p:embeddedFont>
      <p:font typeface="Monotype Sorts"/>
      <p:regular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Arial Narrow" pitchFamily="34" charset="0"/>
      <p:regular r:id="rId33"/>
      <p:bold r:id="rId34"/>
      <p:italic r:id="rId35"/>
      <p:boldItalic r:id="rId36"/>
    </p:embeddedFont>
  </p:embeddedFontLst>
  <p:kinsoku lang="ko-KR" invalStChars="、。，．：；？！’”）〕］｝〉》」』】°′″℃￠％!%),.:;?]}'&quot;&gt;" invalEndChars="‘“（〔［｛〈《「『【￥＄\￦￡([{&lt;$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i="1" kern="1200">
        <a:solidFill>
          <a:srgbClr val="FFFF00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FF"/>
    <a:srgbClr val="0000F0"/>
    <a:srgbClr val="0000F8"/>
    <a:srgbClr val="0000CC"/>
    <a:srgbClr val="FFFF00"/>
    <a:srgbClr val="A2FFA3"/>
    <a:srgbClr val="F8F8F8"/>
    <a:srgbClr val="EAEAEA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6" autoAdjust="0"/>
    <p:restoredTop sz="94660" autoAdjust="0"/>
  </p:normalViewPr>
  <p:slideViewPr>
    <p:cSldViewPr>
      <p:cViewPr>
        <p:scale>
          <a:sx n="100" d="100"/>
          <a:sy n="100" d="100"/>
        </p:scale>
        <p:origin x="-144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1746" y="-12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42498" y="9229726"/>
            <a:ext cx="585918" cy="497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8038" tIns="48159" rIns="98038" bIns="48159">
            <a:spAutoFit/>
          </a:bodyPr>
          <a:lstStyle/>
          <a:p>
            <a:pPr defTabSz="990600">
              <a:defRPr/>
            </a:pPr>
            <a:fld id="{87811DC8-47F7-4ED0-9E1F-570036FA1BCD}" type="slidenum">
              <a:rPr lang="en-US" altLang="ko-KR" sz="2600" i="0">
                <a:solidFill>
                  <a:schemeClr val="accent1"/>
                </a:solidFill>
                <a:ea typeface="굴림" pitchFamily="50" charset="-127"/>
              </a:rPr>
              <a:pPr defTabSz="990600">
                <a:defRPr/>
              </a:pPr>
              <a:t>‹#›</a:t>
            </a:fld>
            <a:endParaRPr lang="en-US" altLang="ko-KR" sz="2600" i="0">
              <a:solidFill>
                <a:schemeClr val="accent1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727" y="4860925"/>
            <a:ext cx="5207846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38" tIns="48159" rIns="98038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58399" y="757239"/>
            <a:ext cx="585918" cy="4973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8038" tIns="48159" rIns="98038" bIns="48159">
            <a:spAutoFit/>
          </a:bodyPr>
          <a:lstStyle/>
          <a:p>
            <a:pPr defTabSz="990600">
              <a:defRPr/>
            </a:pPr>
            <a:fld id="{7383A870-6B2C-45CD-8731-96581EEE6A34}" type="slidenum">
              <a:rPr lang="en-US" altLang="ko-KR" sz="2600" i="0">
                <a:solidFill>
                  <a:schemeClr val="accent1"/>
                </a:solidFill>
                <a:ea typeface="굴림" pitchFamily="50" charset="-127"/>
              </a:rPr>
              <a:pPr defTabSz="990600">
                <a:defRPr/>
              </a:pPr>
              <a:t>‹#›</a:t>
            </a:fld>
            <a:endParaRPr lang="en-US" altLang="ko-KR" sz="2600" i="0">
              <a:solidFill>
                <a:schemeClr val="accent1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774700"/>
            <a:ext cx="4438650" cy="33289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cap="flat"/>
        </p:spPr>
      </p:sp>
      <p:sp>
        <p:nvSpPr>
          <p:cNvPr id="4" name="슬라이드 노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D5380-C2CA-40E5-817D-F81AA1C94F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386A1-1184-45AB-8B7E-4600D54500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1999-1CE1-4E56-9F95-67A02EDA7E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099EF-C5A3-40EA-BC57-E87903CC4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187BA-9246-49E6-9867-497B3D0B46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46A9A-E763-4152-B839-2A51523F00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61B0-9B49-446C-A372-61AC05F031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00457-B0D9-4BF6-8D90-F3A6A08626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84093-4209-48F8-8EDA-A70261ECB2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6250B-84C2-40CA-B4C3-856D30A843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FDF01-6133-4287-9702-03F0CD7936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8AE2A-6095-43C3-A3BC-9DEF536FE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10AFC-9593-4E62-8B15-BA63AD888A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700" y="167640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3200" i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E7BA3396-088C-4FA3-8871-7BE1619BDF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r"/>
        <a:defRPr kumimoji="1" sz="3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r"/>
        <a:defRPr kumimoji="1" sz="2800">
          <a:solidFill>
            <a:schemeClr val="bg2"/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r"/>
        <a:defRPr kumimoji="1" sz="2400">
          <a:solidFill>
            <a:schemeClr val="bg2"/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r"/>
        <a:defRPr kumimoji="1" sz="2000">
          <a:solidFill>
            <a:schemeClr val="bg2"/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r"/>
        <a:defRPr kumimoji="1" sz="2000">
          <a:solidFill>
            <a:schemeClr val="bg2"/>
          </a:solidFill>
          <a:effectLst/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5E2BA2-FDA4-4061-8978-CF5B12E412D0}" type="slidenum">
              <a:rPr lang="en-US" altLang="ko-KR">
                <a:ea typeface="굴림" charset="-127"/>
              </a:rPr>
              <a:pPr/>
              <a:t>1</a:t>
            </a:fld>
            <a:endParaRPr lang="en-US" altLang="ko-KR">
              <a:ea typeface="굴림" charset="-127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73463" y="1981200"/>
            <a:ext cx="5516562" cy="4114800"/>
          </a:xfrm>
          <a:noFill/>
        </p:spPr>
        <p:txBody>
          <a:bodyPr/>
          <a:lstStyle/>
          <a:p>
            <a:r>
              <a:rPr lang="en-US" altLang="ko-KR" sz="2800" dirty="0" smtClean="0">
                <a:effectLst/>
              </a:rPr>
              <a:t>Chapter 5 introduces an algorithm design technique called “</a:t>
            </a:r>
            <a:r>
              <a:rPr lang="en-US" altLang="ko-KR" sz="2800" b="1" i="1" smtClean="0">
                <a:solidFill>
                  <a:schemeClr val="bg1"/>
                </a:solidFill>
                <a:effectLst/>
              </a:rPr>
              <a:t>Backtracking</a:t>
            </a:r>
            <a:r>
              <a:rPr lang="en-US" altLang="ko-KR" sz="2800" smtClean="0">
                <a:effectLst/>
              </a:rPr>
              <a:t>”.     </a:t>
            </a:r>
            <a:endParaRPr lang="en-US" altLang="ko-KR" sz="2800" dirty="0" smtClean="0">
              <a:effectLst/>
            </a:endParaRPr>
          </a:p>
          <a:p>
            <a:endParaRPr lang="en-US" altLang="ko-KR" sz="2800" dirty="0" smtClean="0">
              <a:effectLst/>
            </a:endParaRPr>
          </a:p>
        </p:txBody>
      </p:sp>
      <p:pic>
        <p:nvPicPr>
          <p:cNvPr id="2052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89163"/>
            <a:ext cx="4019550" cy="317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762000"/>
          </a:xfrm>
        </p:spPr>
        <p:txBody>
          <a:bodyPr/>
          <a:lstStyle/>
          <a:p>
            <a:pPr marL="838200" indent="-838200">
              <a:lnSpc>
                <a:spcPct val="80000"/>
              </a:lnSpc>
              <a:defRPr/>
            </a:pPr>
            <a:r>
              <a:rPr lang="en-US" altLang="ko-KR" smtClean="0"/>
              <a:t>Chapter 5. Backtracking  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366713" y="5472113"/>
            <a:ext cx="27781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1" i="0" dirty="0">
                <a:solidFill>
                  <a:schemeClr val="bg1"/>
                </a:solidFill>
                <a:latin typeface="Arial" charset="0"/>
              </a:rPr>
              <a:t>CHAPTER 5</a:t>
            </a:r>
          </a:p>
          <a:p>
            <a:r>
              <a:rPr lang="en-US" altLang="ko-KR" sz="1600" b="1" i="0" dirty="0">
                <a:solidFill>
                  <a:schemeClr val="bg1"/>
                </a:solidFill>
                <a:latin typeface="Arial" charset="0"/>
              </a:rPr>
              <a:t>Foundations of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8BCA0E-D536-4CE7-9156-5DAF23B25BDF}" type="slidenum">
              <a:rPr lang="en-US" altLang="ko-KR">
                <a:ea typeface="굴림" charset="-127"/>
              </a:rPr>
              <a:pPr/>
              <a:t>10</a:t>
            </a:fld>
            <a:endParaRPr lang="en-US" altLang="ko-KR">
              <a:ea typeface="굴림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N-queens problem</a:t>
            </a:r>
            <a:endParaRPr lang="en-US" altLang="ko-KR" dirty="0" smtClean="0">
              <a:effectLst/>
            </a:endParaRPr>
          </a:p>
        </p:txBody>
      </p:sp>
      <p:sp>
        <p:nvSpPr>
          <p:cNvPr id="11268" name="Rectangle 60"/>
          <p:cNvSpPr>
            <a:spLocks noChangeArrowheads="1"/>
          </p:cNvSpPr>
          <p:nvPr/>
        </p:nvSpPr>
        <p:spPr bwMode="auto">
          <a:xfrm>
            <a:off x="1187450" y="2420938"/>
            <a:ext cx="705643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buFontTx/>
              <a:buChar char="•"/>
            </a:pPr>
            <a:r>
              <a:rPr lang="en-US" altLang="ko-KR" b="1" i="0">
                <a:solidFill>
                  <a:schemeClr val="bg2"/>
                </a:solidFill>
              </a:rPr>
              <a:t> </a:t>
            </a:r>
            <a:r>
              <a:rPr lang="en-US" altLang="ko-KR" i="0">
                <a:solidFill>
                  <a:schemeClr val="bg2"/>
                </a:solidFill>
              </a:rPr>
              <a:t>How to check whether two queens are in the same column or diagonal:</a:t>
            </a:r>
          </a:p>
        </p:txBody>
      </p:sp>
      <p:sp>
        <p:nvSpPr>
          <p:cNvPr id="11269" name="Rectangle 61"/>
          <p:cNvSpPr>
            <a:spLocks noChangeArrowheads="1"/>
          </p:cNvSpPr>
          <p:nvPr/>
        </p:nvSpPr>
        <p:spPr bwMode="auto">
          <a:xfrm>
            <a:off x="827088" y="3254375"/>
            <a:ext cx="7018337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è"/>
            </a:pPr>
            <a:r>
              <a:rPr lang="en-US" altLang="ko-KR" i="0" dirty="0">
                <a:solidFill>
                  <a:schemeClr val="bg2"/>
                </a:solidFill>
              </a:rPr>
              <a:t>  Let </a:t>
            </a:r>
            <a:r>
              <a:rPr lang="en-US" altLang="ko-KR" b="1" i="0" dirty="0">
                <a:solidFill>
                  <a:schemeClr val="bg1"/>
                </a:solidFill>
              </a:rPr>
              <a:t>Col(</a:t>
            </a:r>
            <a:r>
              <a:rPr lang="en-US" altLang="ko-KR" b="1" i="0" dirty="0" err="1">
                <a:solidFill>
                  <a:schemeClr val="bg1"/>
                </a:solidFill>
              </a:rPr>
              <a:t>i</a:t>
            </a:r>
            <a:r>
              <a:rPr lang="en-US" altLang="ko-KR" b="1" i="0" dirty="0">
                <a:solidFill>
                  <a:schemeClr val="bg1"/>
                </a:solidFill>
              </a:rPr>
              <a:t>) </a:t>
            </a:r>
            <a:r>
              <a:rPr lang="en-US" altLang="ko-KR" i="0" dirty="0">
                <a:solidFill>
                  <a:schemeClr val="bg2"/>
                </a:solidFill>
              </a:rPr>
              <a:t>be the column where the queen in the </a:t>
            </a:r>
            <a:r>
              <a:rPr lang="en-US" altLang="ko-KR" i="0" dirty="0" err="1">
                <a:solidFill>
                  <a:schemeClr val="bg2"/>
                </a:solidFill>
              </a:rPr>
              <a:t>i-th</a:t>
            </a:r>
            <a:r>
              <a:rPr lang="en-US" altLang="ko-KR" i="0" dirty="0">
                <a:solidFill>
                  <a:schemeClr val="bg2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i="0" dirty="0">
                <a:solidFill>
                  <a:schemeClr val="bg2"/>
                </a:solidFill>
              </a:rPr>
              <a:t>      row is located.</a:t>
            </a:r>
          </a:p>
        </p:txBody>
      </p:sp>
      <p:sp>
        <p:nvSpPr>
          <p:cNvPr id="11270" name="Rectangle 62"/>
          <p:cNvSpPr>
            <a:spLocks noChangeArrowheads="1"/>
          </p:cNvSpPr>
          <p:nvPr/>
        </p:nvSpPr>
        <p:spPr bwMode="auto">
          <a:xfrm>
            <a:off x="1187450" y="4025900"/>
            <a:ext cx="71612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1. To check whether two queens are in the </a:t>
            </a:r>
            <a:r>
              <a:rPr lang="en-US" altLang="ko-KR" b="1" dirty="0">
                <a:solidFill>
                  <a:schemeClr val="bg1"/>
                </a:solidFill>
              </a:rPr>
              <a:t>same column</a:t>
            </a:r>
            <a:r>
              <a:rPr lang="en-US" altLang="ko-KR" i="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11271" name="Rectangle 63"/>
          <p:cNvSpPr>
            <a:spLocks noChangeArrowheads="1"/>
          </p:cNvSpPr>
          <p:nvPr/>
        </p:nvSpPr>
        <p:spPr bwMode="auto">
          <a:xfrm>
            <a:off x="2193925" y="4411663"/>
            <a:ext cx="4756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check whether </a:t>
            </a:r>
            <a:r>
              <a:rPr lang="en-US" altLang="ko-KR" b="1" dirty="0">
                <a:solidFill>
                  <a:schemeClr val="bg1"/>
                </a:solidFill>
              </a:rPr>
              <a:t>Col(</a:t>
            </a:r>
            <a:r>
              <a:rPr lang="en-US" altLang="ko-KR" b="1" dirty="0" err="1">
                <a:solidFill>
                  <a:schemeClr val="bg1"/>
                </a:solidFill>
              </a:rPr>
              <a:t>i</a:t>
            </a:r>
            <a:r>
              <a:rPr lang="en-US" altLang="ko-KR" b="1" dirty="0">
                <a:solidFill>
                  <a:schemeClr val="bg1"/>
                </a:solidFill>
              </a:rPr>
              <a:t>) = Col(k)</a:t>
            </a:r>
            <a:r>
              <a:rPr lang="en-US" altLang="ko-KR" i="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11272" name="Rectangle 64"/>
          <p:cNvSpPr>
            <a:spLocks noChangeArrowheads="1"/>
          </p:cNvSpPr>
          <p:nvPr/>
        </p:nvSpPr>
        <p:spPr bwMode="auto">
          <a:xfrm>
            <a:off x="1187450" y="4797425"/>
            <a:ext cx="73136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2. To check whether two queens are in the </a:t>
            </a:r>
            <a:r>
              <a:rPr lang="en-US" altLang="ko-KR" b="1" dirty="0">
                <a:solidFill>
                  <a:schemeClr val="bg1"/>
                </a:solidFill>
              </a:rPr>
              <a:t>same diagonal</a:t>
            </a:r>
            <a:r>
              <a:rPr lang="en-US" altLang="ko-KR" i="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11273" name="Rectangle 65"/>
          <p:cNvSpPr>
            <a:spLocks noChangeArrowheads="1"/>
          </p:cNvSpPr>
          <p:nvPr/>
        </p:nvSpPr>
        <p:spPr bwMode="auto">
          <a:xfrm>
            <a:off x="2195513" y="5157788"/>
            <a:ext cx="49688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check whether Col(i) – Col(k) = i-k or </a:t>
            </a:r>
          </a:p>
        </p:txBody>
      </p:sp>
      <p:sp>
        <p:nvSpPr>
          <p:cNvPr id="11274" name="Rectangle 66"/>
          <p:cNvSpPr>
            <a:spLocks noChangeArrowheads="1"/>
          </p:cNvSpPr>
          <p:nvPr/>
        </p:nvSpPr>
        <p:spPr bwMode="auto">
          <a:xfrm>
            <a:off x="2286000" y="5876925"/>
            <a:ext cx="62468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that is, </a:t>
            </a:r>
            <a:r>
              <a:rPr lang="en-US" altLang="ko-KR" b="1" dirty="0">
                <a:solidFill>
                  <a:schemeClr val="bg1"/>
                </a:solidFill>
              </a:rPr>
              <a:t>|Col(</a:t>
            </a:r>
            <a:r>
              <a:rPr lang="en-US" altLang="ko-KR" b="1" dirty="0" err="1">
                <a:solidFill>
                  <a:schemeClr val="bg1"/>
                </a:solidFill>
              </a:rPr>
              <a:t>i</a:t>
            </a:r>
            <a:r>
              <a:rPr lang="en-US" altLang="ko-KR" b="1" dirty="0">
                <a:solidFill>
                  <a:schemeClr val="bg1"/>
                </a:solidFill>
              </a:rPr>
              <a:t>) – Col(k)| </a:t>
            </a:r>
            <a:r>
              <a:rPr lang="en-US" altLang="ko-KR" b="1" dirty="0">
                <a:solidFill>
                  <a:schemeClr val="bg2"/>
                </a:solidFill>
              </a:rPr>
              <a:t>= </a:t>
            </a:r>
            <a:r>
              <a:rPr lang="en-US" altLang="ko-KR" b="1" dirty="0" err="1">
                <a:solidFill>
                  <a:schemeClr val="bg1"/>
                </a:solidFill>
              </a:rPr>
              <a:t>i</a:t>
            </a:r>
            <a:r>
              <a:rPr lang="en-US" altLang="ko-KR" b="1" dirty="0">
                <a:solidFill>
                  <a:schemeClr val="bg1"/>
                </a:solidFill>
              </a:rPr>
              <a:t>-k</a:t>
            </a:r>
            <a:r>
              <a:rPr lang="en-US" altLang="ko-KR" i="0" dirty="0">
                <a:solidFill>
                  <a:schemeClr val="bg2"/>
                </a:solidFill>
              </a:rPr>
              <a:t> for </a:t>
            </a:r>
            <a:r>
              <a:rPr lang="en-US" altLang="ko-KR" i="0" dirty="0" err="1">
                <a:solidFill>
                  <a:schemeClr val="bg2"/>
                </a:solidFill>
              </a:rPr>
              <a:t>i</a:t>
            </a:r>
            <a:r>
              <a:rPr lang="en-US" altLang="ko-KR" i="0" dirty="0">
                <a:solidFill>
                  <a:schemeClr val="bg2"/>
                </a:solidFill>
              </a:rPr>
              <a:t> &gt;k </a:t>
            </a:r>
            <a:endParaRPr lang="en-US" altLang="ko-KR" sz="2000" i="0" dirty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11275" name="Rectangle 67"/>
          <p:cNvSpPr>
            <a:spLocks noChangeArrowheads="1"/>
          </p:cNvSpPr>
          <p:nvPr/>
        </p:nvSpPr>
        <p:spPr bwMode="auto">
          <a:xfrm>
            <a:off x="4059238" y="5516563"/>
            <a:ext cx="26733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Col(i) – Col(k) = k-i</a:t>
            </a:r>
          </a:p>
        </p:txBody>
      </p:sp>
      <p:sp>
        <p:nvSpPr>
          <p:cNvPr id="770117" name="Rectangle 69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5.2 The N-queens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  <p:bldP spid="11273" grpId="0"/>
      <p:bldP spid="11274" grpId="0"/>
      <p:bldP spid="112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B7BE94-5EA2-488E-A26C-44F01A380D0E}" type="slidenum">
              <a:rPr lang="en-US" altLang="ko-KR">
                <a:ea typeface="굴림" charset="-127"/>
              </a:rPr>
              <a:pPr/>
              <a:t>11</a:t>
            </a:fld>
            <a:endParaRPr lang="en-US" altLang="ko-KR">
              <a:ea typeface="굴림" charset="-127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116013" y="2420938"/>
            <a:ext cx="5111750" cy="4032250"/>
            <a:chOff x="3168" y="1344"/>
            <a:chExt cx="2880" cy="2544"/>
          </a:xfrm>
        </p:grpSpPr>
        <p:sp>
          <p:nvSpPr>
            <p:cNvPr id="12297" name="Rectangle 10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2298" name="Rectangle 11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N-queens problem</a:t>
            </a:r>
            <a:endParaRPr lang="en-US" altLang="ko-KR" dirty="0" smtClean="0">
              <a:effectLst/>
            </a:endParaRPr>
          </a:p>
        </p:txBody>
      </p:sp>
      <p:sp>
        <p:nvSpPr>
          <p:cNvPr id="12293" name="Rectangle 24"/>
          <p:cNvSpPr>
            <a:spLocks noChangeArrowheads="1"/>
          </p:cNvSpPr>
          <p:nvPr/>
        </p:nvSpPr>
        <p:spPr bwMode="auto">
          <a:xfrm>
            <a:off x="1187450" y="2420938"/>
            <a:ext cx="4464050" cy="40564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>
                <a:solidFill>
                  <a:schemeClr val="bg2"/>
                </a:solidFill>
                <a:latin typeface="Arial" charset="0"/>
              </a:rPr>
              <a:t>public static</a:t>
            </a:r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ko-KR" sz="1800" i="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</a:rPr>
              <a:t>queens( index </a:t>
            </a:r>
            <a:r>
              <a:rPr lang="en-US" altLang="ko-KR" sz="18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en-US" altLang="ko-KR" sz="1800" i="0" dirty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>
                <a:solidFill>
                  <a:srgbClr val="000000"/>
                </a:solidFill>
                <a:latin typeface="Arial" charset="0"/>
              </a:rPr>
              <a:t>     index j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>
                <a:solidFill>
                  <a:srgbClr val="000000"/>
                </a:solidFill>
                <a:latin typeface="Arial" charset="0"/>
              </a:rPr>
              <a:t>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>
                <a:solidFill>
                  <a:srgbClr val="000000"/>
                </a:solidFill>
                <a:latin typeface="Arial" charset="0"/>
              </a:rPr>
              <a:t>     if (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</a:rPr>
              <a:t>promising(</a:t>
            </a:r>
            <a:r>
              <a:rPr lang="en-US" altLang="ko-KR" sz="18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Arial" charset="0"/>
              </a:rPr>
              <a:t>))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>
                <a:solidFill>
                  <a:srgbClr val="000000"/>
                </a:solidFill>
                <a:latin typeface="Arial" charset="0"/>
              </a:rPr>
              <a:t>	</a:t>
            </a:r>
            <a:endParaRPr lang="en-US" altLang="ko-KR" sz="1800" i="0" dirty="0" smtClean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 dirty="0" smtClean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 dirty="0" smtClean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 dirty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 dirty="0" smtClean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 dirty="0" smtClean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 dirty="0" smtClean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ko-KR" sz="1800" i="0" dirty="0">
                <a:solidFill>
                  <a:srgbClr val="000000"/>
                </a:solidFill>
                <a:latin typeface="Arial" charset="0"/>
              </a:rPr>
              <a:t>	</a:t>
            </a:r>
          </a:p>
        </p:txBody>
      </p:sp>
      <p:sp>
        <p:nvSpPr>
          <p:cNvPr id="12294" name="Rectangle 25"/>
          <p:cNvSpPr>
            <a:spLocks noChangeArrowheads="1"/>
          </p:cNvSpPr>
          <p:nvPr/>
        </p:nvSpPr>
        <p:spPr bwMode="auto">
          <a:xfrm>
            <a:off x="5292725" y="4292600"/>
            <a:ext cx="3168650" cy="9048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latinLnBrk="1" hangingPunct="1">
              <a:spcBef>
                <a:spcPct val="20000"/>
              </a:spcBef>
              <a:buFont typeface="Wingdings" pitchFamily="2" charset="2"/>
              <a:buChar char="è"/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 Top-level call </a:t>
            </a:r>
          </a:p>
          <a:p>
            <a:pPr eaLnBrk="1" latin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>
                <a:solidFill>
                  <a:schemeClr val="bg2"/>
                </a:solidFill>
                <a:sym typeface="Wingdings" pitchFamily="2" charset="2"/>
              </a:rPr>
              <a:t>       queens(0) ;</a:t>
            </a:r>
            <a:endParaRPr lang="en-US" altLang="ko-KR" i="0">
              <a:solidFill>
                <a:schemeClr val="bg2"/>
              </a:solidFill>
              <a:sym typeface="Wingdings" pitchFamily="2" charset="2"/>
            </a:endParaRPr>
          </a:p>
        </p:txBody>
      </p:sp>
      <p:sp>
        <p:nvSpPr>
          <p:cNvPr id="12295" name="Rectangle 26"/>
          <p:cNvSpPr>
            <a:spLocks noChangeArrowheads="1"/>
          </p:cNvSpPr>
          <p:nvPr/>
        </p:nvSpPr>
        <p:spPr bwMode="auto">
          <a:xfrm>
            <a:off x="5724525" y="3109913"/>
            <a:ext cx="273526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2"/>
                </a:solidFill>
              </a:rPr>
              <a:t>n and Col[1..n] are globally defined</a:t>
            </a:r>
          </a:p>
        </p:txBody>
      </p:sp>
      <p:sp>
        <p:nvSpPr>
          <p:cNvPr id="765980" name="Rectangle 28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5.2 The N-queens problem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85918" y="378619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 if (</a:t>
            </a:r>
            <a:r>
              <a:rPr lang="en-US" altLang="ko-KR" sz="1800" i="0" dirty="0" err="1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==n)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71670" y="4131238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0" dirty="0" err="1" smtClean="0">
                <a:solidFill>
                  <a:srgbClr val="000000"/>
                </a:solidFill>
                <a:latin typeface="Arial" charset="0"/>
              </a:rPr>
              <a:t>system.out.print</a:t>
            </a: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 ( </a:t>
            </a:r>
            <a:r>
              <a:rPr lang="en-US" altLang="ko-KR" sz="1800" dirty="0" err="1" smtClean="0">
                <a:solidFill>
                  <a:srgbClr val="000000"/>
                </a:solidFill>
                <a:latin typeface="Arial" charset="0"/>
              </a:rPr>
              <a:t>col</a:t>
            </a: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[1] .. </a:t>
            </a:r>
            <a:r>
              <a:rPr lang="en-US" altLang="ko-KR" sz="1800" dirty="0" err="1" smtClean="0">
                <a:solidFill>
                  <a:srgbClr val="000000"/>
                </a:solidFill>
                <a:latin typeface="Arial" charset="0"/>
              </a:rPr>
              <a:t>col</a:t>
            </a: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[n] 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71670" y="4786322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1" latinLnBrk="1" hangingPunct="1">
              <a:spcBef>
                <a:spcPct val="20000"/>
              </a:spcBef>
            </a:pP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for (j=1; j&lt;=n; j++) {</a:t>
            </a:r>
          </a:p>
          <a:p>
            <a:pPr lvl="0" eaLnBrk="1" latinLnBrk="1" hangingPunct="1">
              <a:spcBef>
                <a:spcPct val="20000"/>
              </a:spcBef>
            </a:pP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Arial" charset="0"/>
              </a:rPr>
              <a:t>col</a:t>
            </a:r>
            <a:r>
              <a:rPr lang="en-US" altLang="ko-KR" sz="1800" dirty="0" smtClean="0">
                <a:solidFill>
                  <a:srgbClr val="000000"/>
                </a:solidFill>
                <a:latin typeface="Arial" charset="0"/>
              </a:rPr>
              <a:t>[i+1] = j;</a:t>
            </a:r>
          </a:p>
          <a:p>
            <a:pPr lvl="0" eaLnBrk="1" latinLnBrk="1" hangingPunct="1">
              <a:spcBef>
                <a:spcPct val="2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Arial" charset="0"/>
              </a:rPr>
              <a:t>    queens(i+1)</a:t>
            </a: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lvl="0" eaLnBrk="1" latinLnBrk="1" hangingPunct="1">
              <a:spcBef>
                <a:spcPct val="20000"/>
              </a:spcBef>
            </a:pPr>
            <a:r>
              <a:rPr lang="en-US" altLang="ko-KR" sz="1800" i="0" dirty="0" smtClean="0">
                <a:solidFill>
                  <a:srgbClr val="000000"/>
                </a:solidFill>
                <a:latin typeface="Arial" charset="0"/>
              </a:rPr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57388" y="45005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1" latinLnBrk="1" hangingPunct="1">
              <a:spcBef>
                <a:spcPct val="20000"/>
              </a:spcBef>
            </a:pPr>
            <a:r>
              <a:rPr lang="en-US" altLang="ko-KR" sz="1800" i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ko-KR" altLang="en-US" sz="1800" i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5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A95ECF-34AD-478E-AC16-81E3340A8351}" type="slidenum">
              <a:rPr lang="en-US" altLang="ko-KR">
                <a:ea typeface="굴림" charset="-127"/>
              </a:rPr>
              <a:pPr/>
              <a:t>12</a:t>
            </a:fld>
            <a:endParaRPr lang="en-US" altLang="ko-KR">
              <a:ea typeface="굴림" charset="-127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555875" y="2420938"/>
            <a:ext cx="5184775" cy="4032250"/>
            <a:chOff x="3168" y="1344"/>
            <a:chExt cx="2880" cy="2544"/>
          </a:xfrm>
        </p:grpSpPr>
        <p:sp>
          <p:nvSpPr>
            <p:cNvPr id="13319" name="Rectangle 3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3320" name="Rectangle 4"/>
            <p:cNvSpPr>
              <a:spLocks noChangeArrowheads="1"/>
            </p:cNvSpPr>
            <p:nvPr/>
          </p:nvSpPr>
          <p:spPr bwMode="auto">
            <a:xfrm>
              <a:off x="3168" y="1392"/>
              <a:ext cx="2880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N-queens problem </a:t>
            </a:r>
            <a:endParaRPr lang="en-US" altLang="ko-KR" dirty="0" smtClean="0">
              <a:effectLst/>
            </a:endParaRPr>
          </a:p>
        </p:txBody>
      </p:sp>
      <p:sp>
        <p:nvSpPr>
          <p:cNvPr id="774153" name="Rectangle 9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5.2 The N-queens problem</a:t>
            </a: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2554288" y="2447925"/>
            <a:ext cx="4537075" cy="3860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public static boolean </a:t>
            </a:r>
            <a:r>
              <a:rPr lang="en-US" altLang="ko-KR" sz="1600" b="1">
                <a:solidFill>
                  <a:srgbClr val="0000F8"/>
                </a:solidFill>
                <a:latin typeface="Arial" charset="0"/>
              </a:rPr>
              <a:t>promising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(index i)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index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k;   b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oolean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1600" i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k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1;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true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while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&lt;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&amp;&amp;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 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]==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]) || abs(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]-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k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]) ==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i-k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= false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    k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++;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}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return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}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EBE167-0C73-4AD9-B03D-432E7184318D}" type="slidenum">
              <a:rPr lang="en-US" altLang="ko-KR">
                <a:ea typeface="굴림" charset="-127"/>
              </a:rPr>
              <a:pPr/>
              <a:t>13</a:t>
            </a:fld>
            <a:endParaRPr lang="en-US" altLang="ko-KR">
              <a:ea typeface="굴림" charset="-127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N-queens problem </a:t>
            </a:r>
            <a:endParaRPr lang="en-US" altLang="ko-KR" dirty="0" smtClean="0">
              <a:effectLst/>
            </a:endParaRPr>
          </a:p>
        </p:txBody>
      </p:sp>
      <p:sp>
        <p:nvSpPr>
          <p:cNvPr id="776198" name="Rectangle 6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5.2 The N-queens problem</a:t>
            </a: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1187450" y="2424113"/>
            <a:ext cx="7272338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</a:rPr>
              <a:t>- It is hard to analyze this algorithm because we have to determine the number of nodes checked as a function of n.</a:t>
            </a:r>
            <a:endParaRPr lang="en-US" altLang="ko-KR" sz="2000" i="0">
              <a:solidFill>
                <a:schemeClr val="bg2"/>
              </a:solidFill>
            </a:endParaRP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1373188" y="3200400"/>
            <a:ext cx="34877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dirty="0">
                <a:solidFill>
                  <a:schemeClr val="bg1"/>
                </a:solidFill>
              </a:rPr>
              <a:t>Maximum Upper </a:t>
            </a:r>
            <a:r>
              <a:rPr lang="en-US" altLang="ko-KR" b="1" i="0" dirty="0">
                <a:solidFill>
                  <a:schemeClr val="bg2"/>
                </a:solidFill>
              </a:rPr>
              <a:t>Bound:</a:t>
            </a:r>
          </a:p>
        </p:txBody>
      </p:sp>
      <p:sp>
        <p:nvSpPr>
          <p:cNvPr id="14343" name="Rectangle 11"/>
          <p:cNvSpPr>
            <a:spLocks noChangeArrowheads="1"/>
          </p:cNvSpPr>
          <p:nvPr/>
        </p:nvSpPr>
        <p:spPr bwMode="auto">
          <a:xfrm>
            <a:off x="1763713" y="3716338"/>
            <a:ext cx="59769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1+ n + n</a:t>
            </a:r>
            <a:r>
              <a:rPr lang="en-US" altLang="ko-KR" i="0" baseline="30000" dirty="0">
                <a:solidFill>
                  <a:schemeClr val="bg2"/>
                </a:solidFill>
              </a:rPr>
              <a:t>2</a:t>
            </a:r>
            <a:r>
              <a:rPr lang="en-US" altLang="ko-KR" i="0" dirty="0">
                <a:solidFill>
                  <a:schemeClr val="bg2"/>
                </a:solidFill>
              </a:rPr>
              <a:t> + n</a:t>
            </a:r>
            <a:r>
              <a:rPr lang="en-US" altLang="ko-KR" i="0" baseline="30000" dirty="0">
                <a:solidFill>
                  <a:schemeClr val="bg2"/>
                </a:solidFill>
              </a:rPr>
              <a:t>3</a:t>
            </a:r>
            <a:r>
              <a:rPr lang="en-US" altLang="ko-KR" i="0" dirty="0">
                <a:solidFill>
                  <a:schemeClr val="bg2"/>
                </a:solidFill>
              </a:rPr>
              <a:t> + … + </a:t>
            </a:r>
            <a:r>
              <a:rPr lang="en-US" altLang="ko-KR" i="0" dirty="0" err="1">
                <a:solidFill>
                  <a:schemeClr val="bg2"/>
                </a:solidFill>
              </a:rPr>
              <a:t>n</a:t>
            </a:r>
            <a:r>
              <a:rPr lang="en-US" altLang="ko-KR" i="0" baseline="30000" dirty="0" err="1">
                <a:solidFill>
                  <a:schemeClr val="bg2"/>
                </a:solidFill>
              </a:rPr>
              <a:t>n</a:t>
            </a:r>
            <a:r>
              <a:rPr lang="en-US" altLang="ko-KR" i="0" dirty="0">
                <a:solidFill>
                  <a:schemeClr val="bg2"/>
                </a:solidFill>
              </a:rPr>
              <a:t> =(n</a:t>
            </a:r>
            <a:r>
              <a:rPr lang="en-US" altLang="ko-KR" i="0" baseline="30000" dirty="0">
                <a:solidFill>
                  <a:schemeClr val="bg2"/>
                </a:solidFill>
              </a:rPr>
              <a:t>n+1</a:t>
            </a:r>
            <a:r>
              <a:rPr lang="en-US" altLang="ko-KR" i="0" dirty="0">
                <a:solidFill>
                  <a:schemeClr val="bg2"/>
                </a:solidFill>
              </a:rPr>
              <a:t> –1)/(n-1)</a:t>
            </a:r>
          </a:p>
        </p:txBody>
      </p: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1409700" y="4149725"/>
            <a:ext cx="61150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</a:rPr>
              <a:t>Upper Bound on number of </a:t>
            </a:r>
            <a:r>
              <a:rPr lang="en-US" altLang="ko-KR" b="1" dirty="0">
                <a:solidFill>
                  <a:schemeClr val="bg1"/>
                </a:solidFill>
              </a:rPr>
              <a:t>promising </a:t>
            </a:r>
            <a:r>
              <a:rPr lang="en-US" altLang="ko-KR" b="1" i="0" dirty="0">
                <a:solidFill>
                  <a:schemeClr val="bg2"/>
                </a:solidFill>
              </a:rPr>
              <a:t>nodes:</a:t>
            </a:r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1763713" y="4627563"/>
            <a:ext cx="47244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1+ n + n(n-1) + n(n-1)(n-2) + … + n!</a:t>
            </a:r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1116013" y="5157788"/>
            <a:ext cx="734377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</a:t>
            </a:r>
            <a:r>
              <a:rPr lang="en-US" altLang="ko-KR" i="0">
                <a:solidFill>
                  <a:schemeClr val="bg2"/>
                </a:solidFill>
              </a:rPr>
              <a:t> May have to actually run the algorithm on a computer and count how many nodes are checked.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/>
      <p:bldP spid="14344" grpId="0"/>
      <p:bldP spid="14345" grpId="0"/>
      <p:bldP spid="143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09AE6D-2041-4AE2-8493-53CDA29839FD}" type="slidenum">
              <a:rPr lang="en-US" altLang="ko-KR">
                <a:ea typeface="굴림" charset="-127"/>
              </a:rPr>
              <a:pPr/>
              <a:t>14</a:t>
            </a:fld>
            <a:endParaRPr lang="en-US" altLang="ko-KR">
              <a:ea typeface="굴림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m-coloring problem</a:t>
            </a:r>
            <a:endParaRPr lang="en-US" altLang="ko-KR" dirty="0" smtClean="0">
              <a:effectLst/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5.5 Graph Coloring</a:t>
            </a:r>
          </a:p>
        </p:txBody>
      </p:sp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1187450" y="2424113"/>
            <a:ext cx="7272338" cy="120032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- problem of finding all ways to color an undirected graph using </a:t>
            </a:r>
            <a:r>
              <a:rPr lang="en-US" altLang="ko-KR" b="1" dirty="0">
                <a:solidFill>
                  <a:schemeClr val="bg2"/>
                </a:solidFill>
              </a:rPr>
              <a:t>at most m different colors</a:t>
            </a:r>
            <a:r>
              <a:rPr lang="en-US" altLang="ko-KR" i="0" dirty="0">
                <a:solidFill>
                  <a:schemeClr val="bg2"/>
                </a:solidFill>
              </a:rPr>
              <a:t>, so that </a:t>
            </a:r>
            <a:r>
              <a:rPr lang="en-US" altLang="ko-KR" b="1" dirty="0">
                <a:solidFill>
                  <a:schemeClr val="bg2"/>
                </a:solidFill>
              </a:rPr>
              <a:t>no two adjacent vertices are the same color</a:t>
            </a: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1474788" y="5414963"/>
            <a:ext cx="5905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</a:t>
            </a:r>
            <a:r>
              <a:rPr lang="en-US" altLang="ko-KR" i="0" dirty="0">
                <a:solidFill>
                  <a:schemeClr val="bg2"/>
                </a:solidFill>
              </a:rPr>
              <a:t> can be applied to Coloring of Maps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06763" y="3716338"/>
            <a:ext cx="2057400" cy="1524000"/>
            <a:chOff x="2083" y="2341"/>
            <a:chExt cx="1296" cy="960"/>
          </a:xfrm>
        </p:grpSpPr>
        <p:sp>
          <p:nvSpPr>
            <p:cNvPr id="15368" name="Oval 10"/>
            <p:cNvSpPr>
              <a:spLocks noChangeArrowheads="1"/>
            </p:cNvSpPr>
            <p:nvPr/>
          </p:nvSpPr>
          <p:spPr bwMode="auto">
            <a:xfrm>
              <a:off x="2083" y="2341"/>
              <a:ext cx="288" cy="2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000" b="1" i="0">
                  <a:solidFill>
                    <a:schemeClr val="bg2"/>
                  </a:solidFill>
                </a:rPr>
                <a:t>v</a:t>
              </a:r>
              <a:r>
                <a:rPr lang="en-US" altLang="ko-KR" sz="2000" b="1" i="0" baseline="-250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5369" name="Oval 11"/>
            <p:cNvSpPr>
              <a:spLocks noChangeArrowheads="1"/>
            </p:cNvSpPr>
            <p:nvPr/>
          </p:nvSpPr>
          <p:spPr bwMode="auto">
            <a:xfrm>
              <a:off x="2083" y="3013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000" b="1" i="0">
                  <a:solidFill>
                    <a:schemeClr val="bg2"/>
                  </a:solidFill>
                </a:rPr>
                <a:t>v</a:t>
              </a:r>
              <a:r>
                <a:rPr lang="en-US" altLang="ko-KR" sz="2000" b="1" i="0" baseline="-250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5370" name="Oval 12"/>
            <p:cNvSpPr>
              <a:spLocks noChangeArrowheads="1"/>
            </p:cNvSpPr>
            <p:nvPr/>
          </p:nvSpPr>
          <p:spPr bwMode="auto">
            <a:xfrm>
              <a:off x="3091" y="3013"/>
              <a:ext cx="288" cy="2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000" b="1" i="0">
                  <a:solidFill>
                    <a:schemeClr val="bg2"/>
                  </a:solidFill>
                </a:rPr>
                <a:t>v</a:t>
              </a:r>
              <a:r>
                <a:rPr lang="en-US" altLang="ko-KR" sz="2000" b="1" i="0" baseline="-250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5371" name="Oval 13"/>
            <p:cNvSpPr>
              <a:spLocks noChangeArrowheads="1"/>
            </p:cNvSpPr>
            <p:nvPr/>
          </p:nvSpPr>
          <p:spPr bwMode="auto">
            <a:xfrm>
              <a:off x="3091" y="2341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2000" b="1" i="0">
                  <a:solidFill>
                    <a:schemeClr val="bg2"/>
                  </a:solidFill>
                </a:rPr>
                <a:t>v</a:t>
              </a:r>
              <a:r>
                <a:rPr lang="en-US" altLang="ko-KR" sz="2000" b="1" i="0" baseline="-25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5372" name="Line 14"/>
            <p:cNvSpPr>
              <a:spLocks noChangeShapeType="1"/>
            </p:cNvSpPr>
            <p:nvPr/>
          </p:nvSpPr>
          <p:spPr bwMode="auto">
            <a:xfrm>
              <a:off x="2371" y="2485"/>
              <a:ext cx="72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3" name="Line 15"/>
            <p:cNvSpPr>
              <a:spLocks noChangeShapeType="1"/>
            </p:cNvSpPr>
            <p:nvPr/>
          </p:nvSpPr>
          <p:spPr bwMode="auto">
            <a:xfrm>
              <a:off x="2227" y="2629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4" name="Line 16"/>
            <p:cNvSpPr>
              <a:spLocks noChangeShapeType="1"/>
            </p:cNvSpPr>
            <p:nvPr/>
          </p:nvSpPr>
          <p:spPr bwMode="auto">
            <a:xfrm>
              <a:off x="2371" y="3157"/>
              <a:ext cx="72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5" name="Line 17"/>
            <p:cNvSpPr>
              <a:spLocks noChangeShapeType="1"/>
            </p:cNvSpPr>
            <p:nvPr/>
          </p:nvSpPr>
          <p:spPr bwMode="auto">
            <a:xfrm flipV="1">
              <a:off x="3235" y="2629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 flipH="1" flipV="1">
              <a:off x="2323" y="2581"/>
              <a:ext cx="816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  <p:bldP spid="7884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CA9B90-9716-42A5-B79D-18FA38C9EF51}" type="slidenum">
              <a:rPr lang="en-US" altLang="ko-KR">
                <a:ea typeface="굴림" charset="-127"/>
              </a:rPr>
              <a:pPr/>
              <a:t>15</a:t>
            </a:fld>
            <a:endParaRPr lang="en-US" altLang="ko-KR">
              <a:ea typeface="굴림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m-coloring problem</a:t>
            </a:r>
            <a:endParaRPr lang="en-US" altLang="ko-KR" dirty="0" smtClean="0">
              <a:effectLst/>
            </a:endParaRP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5.5 Graph Coloring</a:t>
            </a:r>
          </a:p>
        </p:txBody>
      </p:sp>
      <p:sp>
        <p:nvSpPr>
          <p:cNvPr id="790547" name="Line 19"/>
          <p:cNvSpPr>
            <a:spLocks noChangeShapeType="1"/>
          </p:cNvSpPr>
          <p:nvPr/>
        </p:nvSpPr>
        <p:spPr bwMode="auto">
          <a:xfrm>
            <a:off x="5605463" y="3873500"/>
            <a:ext cx="1143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90548" name="Line 20"/>
          <p:cNvSpPr>
            <a:spLocks noChangeShapeType="1"/>
          </p:cNvSpPr>
          <p:nvPr/>
        </p:nvSpPr>
        <p:spPr bwMode="auto">
          <a:xfrm>
            <a:off x="5376863" y="4102100"/>
            <a:ext cx="0" cy="609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90549" name="Line 21"/>
          <p:cNvSpPr>
            <a:spLocks noChangeShapeType="1"/>
          </p:cNvSpPr>
          <p:nvPr/>
        </p:nvSpPr>
        <p:spPr bwMode="auto">
          <a:xfrm>
            <a:off x="5605463" y="4940300"/>
            <a:ext cx="1143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90550" name="Line 22"/>
          <p:cNvSpPr>
            <a:spLocks noChangeShapeType="1"/>
          </p:cNvSpPr>
          <p:nvPr/>
        </p:nvSpPr>
        <p:spPr bwMode="auto">
          <a:xfrm flipV="1">
            <a:off x="6977063" y="4102100"/>
            <a:ext cx="0" cy="609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90551" name="Line 23"/>
          <p:cNvSpPr>
            <a:spLocks noChangeShapeType="1"/>
          </p:cNvSpPr>
          <p:nvPr/>
        </p:nvSpPr>
        <p:spPr bwMode="auto">
          <a:xfrm flipH="1" flipV="1">
            <a:off x="5529263" y="4025900"/>
            <a:ext cx="1295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148263" y="3644900"/>
            <a:ext cx="2057400" cy="2362200"/>
            <a:chOff x="3243" y="2296"/>
            <a:chExt cx="1296" cy="1488"/>
          </a:xfrm>
        </p:grpSpPr>
        <p:sp>
          <p:nvSpPr>
            <p:cNvPr id="16412" name="Oval 15"/>
            <p:cNvSpPr>
              <a:spLocks noChangeArrowheads="1"/>
            </p:cNvSpPr>
            <p:nvPr/>
          </p:nvSpPr>
          <p:spPr bwMode="auto">
            <a:xfrm>
              <a:off x="3243" y="2296"/>
              <a:ext cx="288" cy="28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1</a:t>
              </a:r>
            </a:p>
          </p:txBody>
        </p:sp>
        <p:sp>
          <p:nvSpPr>
            <p:cNvPr id="16413" name="Oval 16"/>
            <p:cNvSpPr>
              <a:spLocks noChangeArrowheads="1"/>
            </p:cNvSpPr>
            <p:nvPr/>
          </p:nvSpPr>
          <p:spPr bwMode="auto">
            <a:xfrm>
              <a:off x="3243" y="2968"/>
              <a:ext cx="288" cy="28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4</a:t>
              </a:r>
            </a:p>
          </p:txBody>
        </p:sp>
        <p:sp>
          <p:nvSpPr>
            <p:cNvPr id="16414" name="Oval 17"/>
            <p:cNvSpPr>
              <a:spLocks noChangeArrowheads="1"/>
            </p:cNvSpPr>
            <p:nvPr/>
          </p:nvSpPr>
          <p:spPr bwMode="auto">
            <a:xfrm>
              <a:off x="4251" y="2968"/>
              <a:ext cx="288" cy="28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3</a:t>
              </a:r>
            </a:p>
          </p:txBody>
        </p:sp>
        <p:sp>
          <p:nvSpPr>
            <p:cNvPr id="16415" name="Oval 18"/>
            <p:cNvSpPr>
              <a:spLocks noChangeArrowheads="1"/>
            </p:cNvSpPr>
            <p:nvPr/>
          </p:nvSpPr>
          <p:spPr bwMode="auto">
            <a:xfrm>
              <a:off x="4251" y="2296"/>
              <a:ext cx="288" cy="28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16416" name="Oval 24"/>
            <p:cNvSpPr>
              <a:spLocks noChangeArrowheads="1"/>
            </p:cNvSpPr>
            <p:nvPr/>
          </p:nvSpPr>
          <p:spPr bwMode="auto">
            <a:xfrm>
              <a:off x="3723" y="3496"/>
              <a:ext cx="288" cy="288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5</a:t>
              </a:r>
            </a:p>
          </p:txBody>
        </p:sp>
      </p:grpSp>
      <p:sp>
        <p:nvSpPr>
          <p:cNvPr id="790553" name="Line 25"/>
          <p:cNvSpPr>
            <a:spLocks noChangeShapeType="1"/>
          </p:cNvSpPr>
          <p:nvPr/>
        </p:nvSpPr>
        <p:spPr bwMode="auto">
          <a:xfrm flipH="1" flipV="1">
            <a:off x="5529263" y="5092700"/>
            <a:ext cx="4572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90554" name="Line 26"/>
          <p:cNvSpPr>
            <a:spLocks noChangeShapeType="1"/>
          </p:cNvSpPr>
          <p:nvPr/>
        </p:nvSpPr>
        <p:spPr bwMode="auto">
          <a:xfrm flipH="1">
            <a:off x="6291263" y="5092700"/>
            <a:ext cx="5334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90555" name="Freeform 27"/>
          <p:cNvSpPr>
            <a:spLocks/>
          </p:cNvSpPr>
          <p:nvPr/>
        </p:nvSpPr>
        <p:spPr bwMode="auto">
          <a:xfrm>
            <a:off x="6367463" y="4025900"/>
            <a:ext cx="1117600" cy="1676400"/>
          </a:xfrm>
          <a:custGeom>
            <a:avLst/>
            <a:gdLst>
              <a:gd name="T0" fmla="*/ 480 w 704"/>
              <a:gd name="T1" fmla="*/ 0 h 1056"/>
              <a:gd name="T2" fmla="*/ 624 w 704"/>
              <a:gd name="T3" fmla="*/ 672 h 1056"/>
              <a:gd name="T4" fmla="*/ 0 w 704"/>
              <a:gd name="T5" fmla="*/ 1056 h 1056"/>
              <a:gd name="T6" fmla="*/ 0 60000 65536"/>
              <a:gd name="T7" fmla="*/ 0 60000 65536"/>
              <a:gd name="T8" fmla="*/ 0 60000 65536"/>
              <a:gd name="T9" fmla="*/ 0 w 704"/>
              <a:gd name="T10" fmla="*/ 0 h 1056"/>
              <a:gd name="T11" fmla="*/ 704 w 704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4" h="1056">
                <a:moveTo>
                  <a:pt x="480" y="0"/>
                </a:moveTo>
                <a:cubicBezTo>
                  <a:pt x="592" y="248"/>
                  <a:pt x="704" y="496"/>
                  <a:pt x="624" y="672"/>
                </a:cubicBezTo>
                <a:cubicBezTo>
                  <a:pt x="544" y="848"/>
                  <a:pt x="104" y="992"/>
                  <a:pt x="0" y="1056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522413" y="3425825"/>
            <a:ext cx="2689225" cy="2667000"/>
            <a:chOff x="959" y="2158"/>
            <a:chExt cx="1694" cy="1680"/>
          </a:xfrm>
        </p:grpSpPr>
        <p:sp>
          <p:nvSpPr>
            <p:cNvPr id="16400" name="Rectangle 28"/>
            <p:cNvSpPr>
              <a:spLocks noChangeArrowheads="1"/>
            </p:cNvSpPr>
            <p:nvPr/>
          </p:nvSpPr>
          <p:spPr bwMode="auto">
            <a:xfrm>
              <a:off x="973" y="2158"/>
              <a:ext cx="1584" cy="168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6401" name="Freeform 29"/>
            <p:cNvSpPr>
              <a:spLocks/>
            </p:cNvSpPr>
            <p:nvPr/>
          </p:nvSpPr>
          <p:spPr bwMode="auto">
            <a:xfrm>
              <a:off x="1663" y="2158"/>
              <a:ext cx="51" cy="411"/>
            </a:xfrm>
            <a:custGeom>
              <a:avLst/>
              <a:gdLst>
                <a:gd name="T0" fmla="*/ 0 w 46"/>
                <a:gd name="T1" fmla="*/ 384 h 384"/>
                <a:gd name="T2" fmla="*/ 9 w 46"/>
                <a:gd name="T3" fmla="*/ 357 h 384"/>
                <a:gd name="T4" fmla="*/ 28 w 46"/>
                <a:gd name="T5" fmla="*/ 330 h 384"/>
                <a:gd name="T6" fmla="*/ 46 w 46"/>
                <a:gd name="T7" fmla="*/ 229 h 384"/>
                <a:gd name="T8" fmla="*/ 37 w 46"/>
                <a:gd name="T9" fmla="*/ 138 h 384"/>
                <a:gd name="T10" fmla="*/ 0 w 46"/>
                <a:gd name="T11" fmla="*/ 83 h 384"/>
                <a:gd name="T12" fmla="*/ 0 w 46"/>
                <a:gd name="T13" fmla="*/ 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384"/>
                <a:gd name="T23" fmla="*/ 46 w 46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384">
                  <a:moveTo>
                    <a:pt x="0" y="384"/>
                  </a:moveTo>
                  <a:cubicBezTo>
                    <a:pt x="3" y="375"/>
                    <a:pt x="5" y="365"/>
                    <a:pt x="9" y="357"/>
                  </a:cubicBezTo>
                  <a:cubicBezTo>
                    <a:pt x="14" y="347"/>
                    <a:pt x="24" y="340"/>
                    <a:pt x="28" y="330"/>
                  </a:cubicBezTo>
                  <a:cubicBezTo>
                    <a:pt x="37" y="310"/>
                    <a:pt x="44" y="241"/>
                    <a:pt x="46" y="229"/>
                  </a:cubicBezTo>
                  <a:cubicBezTo>
                    <a:pt x="43" y="199"/>
                    <a:pt x="46" y="167"/>
                    <a:pt x="37" y="138"/>
                  </a:cubicBezTo>
                  <a:cubicBezTo>
                    <a:pt x="30" y="117"/>
                    <a:pt x="0" y="105"/>
                    <a:pt x="0" y="83"/>
                  </a:cubicBezTo>
                  <a:cubicBezTo>
                    <a:pt x="0" y="55"/>
                    <a:pt x="0" y="28"/>
                    <a:pt x="0" y="0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6402" name="Freeform 30"/>
            <p:cNvSpPr>
              <a:spLocks/>
            </p:cNvSpPr>
            <p:nvPr/>
          </p:nvSpPr>
          <p:spPr bwMode="auto">
            <a:xfrm>
              <a:off x="1655" y="2590"/>
              <a:ext cx="912" cy="624"/>
            </a:xfrm>
            <a:custGeom>
              <a:avLst/>
              <a:gdLst>
                <a:gd name="T0" fmla="*/ 0 w 933"/>
                <a:gd name="T1" fmla="*/ 0 h 599"/>
                <a:gd name="T2" fmla="*/ 403 w 933"/>
                <a:gd name="T3" fmla="*/ 28 h 599"/>
                <a:gd name="T4" fmla="*/ 604 w 933"/>
                <a:gd name="T5" fmla="*/ 101 h 599"/>
                <a:gd name="T6" fmla="*/ 933 w 933"/>
                <a:gd name="T7" fmla="*/ 595 h 5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3"/>
                <a:gd name="T13" fmla="*/ 0 h 599"/>
                <a:gd name="T14" fmla="*/ 933 w 933"/>
                <a:gd name="T15" fmla="*/ 599 h 5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3" h="599">
                  <a:moveTo>
                    <a:pt x="0" y="0"/>
                  </a:moveTo>
                  <a:cubicBezTo>
                    <a:pt x="134" y="16"/>
                    <a:pt x="268" y="21"/>
                    <a:pt x="403" y="28"/>
                  </a:cubicBezTo>
                  <a:cubicBezTo>
                    <a:pt x="483" y="39"/>
                    <a:pt x="567" y="25"/>
                    <a:pt x="604" y="101"/>
                  </a:cubicBezTo>
                  <a:cubicBezTo>
                    <a:pt x="594" y="599"/>
                    <a:pt x="448" y="595"/>
                    <a:pt x="933" y="595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6403" name="Freeform 31"/>
            <p:cNvSpPr>
              <a:spLocks/>
            </p:cNvSpPr>
            <p:nvPr/>
          </p:nvSpPr>
          <p:spPr bwMode="auto">
            <a:xfrm>
              <a:off x="959" y="2553"/>
              <a:ext cx="713" cy="556"/>
            </a:xfrm>
            <a:custGeom>
              <a:avLst/>
              <a:gdLst>
                <a:gd name="T0" fmla="*/ 713 w 713"/>
                <a:gd name="T1" fmla="*/ 26 h 556"/>
                <a:gd name="T2" fmla="*/ 512 w 713"/>
                <a:gd name="T3" fmla="*/ 26 h 556"/>
                <a:gd name="T4" fmla="*/ 467 w 713"/>
                <a:gd name="T5" fmla="*/ 181 h 556"/>
                <a:gd name="T6" fmla="*/ 439 w 713"/>
                <a:gd name="T7" fmla="*/ 373 h 556"/>
                <a:gd name="T8" fmla="*/ 421 w 713"/>
                <a:gd name="T9" fmla="*/ 428 h 556"/>
                <a:gd name="T10" fmla="*/ 83 w 713"/>
                <a:gd name="T11" fmla="*/ 519 h 556"/>
                <a:gd name="T12" fmla="*/ 0 w 713"/>
                <a:gd name="T13" fmla="*/ 556 h 5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3"/>
                <a:gd name="T22" fmla="*/ 0 h 556"/>
                <a:gd name="T23" fmla="*/ 713 w 713"/>
                <a:gd name="T24" fmla="*/ 556 h 5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3" h="556">
                  <a:moveTo>
                    <a:pt x="713" y="26"/>
                  </a:moveTo>
                  <a:cubicBezTo>
                    <a:pt x="658" y="19"/>
                    <a:pt x="558" y="0"/>
                    <a:pt x="512" y="26"/>
                  </a:cubicBezTo>
                  <a:cubicBezTo>
                    <a:pt x="509" y="28"/>
                    <a:pt x="483" y="156"/>
                    <a:pt x="467" y="181"/>
                  </a:cubicBezTo>
                  <a:cubicBezTo>
                    <a:pt x="455" y="244"/>
                    <a:pt x="451" y="310"/>
                    <a:pt x="439" y="373"/>
                  </a:cubicBezTo>
                  <a:cubicBezTo>
                    <a:pt x="435" y="392"/>
                    <a:pt x="435" y="414"/>
                    <a:pt x="421" y="428"/>
                  </a:cubicBezTo>
                  <a:cubicBezTo>
                    <a:pt x="355" y="494"/>
                    <a:pt x="171" y="507"/>
                    <a:pt x="83" y="519"/>
                  </a:cubicBezTo>
                  <a:cubicBezTo>
                    <a:pt x="54" y="548"/>
                    <a:pt x="43" y="556"/>
                    <a:pt x="0" y="556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6404" name="Freeform 32"/>
            <p:cNvSpPr>
              <a:spLocks/>
            </p:cNvSpPr>
            <p:nvPr/>
          </p:nvSpPr>
          <p:spPr bwMode="auto">
            <a:xfrm>
              <a:off x="1398" y="2963"/>
              <a:ext cx="814" cy="301"/>
            </a:xfrm>
            <a:custGeom>
              <a:avLst/>
              <a:gdLst>
                <a:gd name="T0" fmla="*/ 0 w 814"/>
                <a:gd name="T1" fmla="*/ 0 h 301"/>
                <a:gd name="T2" fmla="*/ 64 w 814"/>
                <a:gd name="T3" fmla="*/ 192 h 301"/>
                <a:gd name="T4" fmla="*/ 384 w 814"/>
                <a:gd name="T5" fmla="*/ 301 h 301"/>
                <a:gd name="T6" fmla="*/ 658 w 814"/>
                <a:gd name="T7" fmla="*/ 292 h 301"/>
                <a:gd name="T8" fmla="*/ 741 w 814"/>
                <a:gd name="T9" fmla="*/ 246 h 301"/>
                <a:gd name="T10" fmla="*/ 814 w 814"/>
                <a:gd name="T11" fmla="*/ 164 h 3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4"/>
                <a:gd name="T19" fmla="*/ 0 h 301"/>
                <a:gd name="T20" fmla="*/ 814 w 814"/>
                <a:gd name="T21" fmla="*/ 301 h 3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4" h="301">
                  <a:moveTo>
                    <a:pt x="0" y="0"/>
                  </a:moveTo>
                  <a:cubicBezTo>
                    <a:pt x="62" y="59"/>
                    <a:pt x="25" y="127"/>
                    <a:pt x="64" y="192"/>
                  </a:cubicBezTo>
                  <a:cubicBezTo>
                    <a:pt x="130" y="301"/>
                    <a:pt x="272" y="292"/>
                    <a:pt x="384" y="301"/>
                  </a:cubicBezTo>
                  <a:cubicBezTo>
                    <a:pt x="475" y="298"/>
                    <a:pt x="567" y="297"/>
                    <a:pt x="658" y="292"/>
                  </a:cubicBezTo>
                  <a:cubicBezTo>
                    <a:pt x="690" y="290"/>
                    <a:pt x="741" y="246"/>
                    <a:pt x="741" y="246"/>
                  </a:cubicBezTo>
                  <a:cubicBezTo>
                    <a:pt x="762" y="215"/>
                    <a:pt x="788" y="190"/>
                    <a:pt x="814" y="164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6405" name="Freeform 33"/>
            <p:cNvSpPr>
              <a:spLocks/>
            </p:cNvSpPr>
            <p:nvPr/>
          </p:nvSpPr>
          <p:spPr bwMode="auto">
            <a:xfrm>
              <a:off x="1202" y="3022"/>
              <a:ext cx="1008" cy="560"/>
            </a:xfrm>
            <a:custGeom>
              <a:avLst/>
              <a:gdLst>
                <a:gd name="T0" fmla="*/ 0 w 836"/>
                <a:gd name="T1" fmla="*/ 0 h 416"/>
                <a:gd name="T2" fmla="*/ 46 w 836"/>
                <a:gd name="T3" fmla="*/ 91 h 416"/>
                <a:gd name="T4" fmla="*/ 55 w 836"/>
                <a:gd name="T5" fmla="*/ 164 h 416"/>
                <a:gd name="T6" fmla="*/ 55 w 836"/>
                <a:gd name="T7" fmla="*/ 311 h 416"/>
                <a:gd name="T8" fmla="*/ 137 w 836"/>
                <a:gd name="T9" fmla="*/ 347 h 416"/>
                <a:gd name="T10" fmla="*/ 476 w 836"/>
                <a:gd name="T11" fmla="*/ 411 h 416"/>
                <a:gd name="T12" fmla="*/ 741 w 836"/>
                <a:gd name="T13" fmla="*/ 402 h 416"/>
                <a:gd name="T14" fmla="*/ 759 w 836"/>
                <a:gd name="T15" fmla="*/ 366 h 416"/>
                <a:gd name="T16" fmla="*/ 814 w 836"/>
                <a:gd name="T17" fmla="*/ 320 h 416"/>
                <a:gd name="T18" fmla="*/ 832 w 836"/>
                <a:gd name="T19" fmla="*/ 228 h 4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6"/>
                <a:gd name="T31" fmla="*/ 0 h 416"/>
                <a:gd name="T32" fmla="*/ 836 w 836"/>
                <a:gd name="T33" fmla="*/ 416 h 4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6" h="416">
                  <a:moveTo>
                    <a:pt x="0" y="0"/>
                  </a:moveTo>
                  <a:cubicBezTo>
                    <a:pt x="44" y="65"/>
                    <a:pt x="32" y="34"/>
                    <a:pt x="46" y="91"/>
                  </a:cubicBezTo>
                  <a:cubicBezTo>
                    <a:pt x="49" y="115"/>
                    <a:pt x="55" y="139"/>
                    <a:pt x="55" y="164"/>
                  </a:cubicBezTo>
                  <a:cubicBezTo>
                    <a:pt x="55" y="182"/>
                    <a:pt x="34" y="274"/>
                    <a:pt x="55" y="311"/>
                  </a:cubicBezTo>
                  <a:cubicBezTo>
                    <a:pt x="77" y="349"/>
                    <a:pt x="97" y="338"/>
                    <a:pt x="137" y="347"/>
                  </a:cubicBezTo>
                  <a:cubicBezTo>
                    <a:pt x="261" y="375"/>
                    <a:pt x="344" y="402"/>
                    <a:pt x="476" y="411"/>
                  </a:cubicBezTo>
                  <a:cubicBezTo>
                    <a:pt x="564" y="408"/>
                    <a:pt x="654" y="416"/>
                    <a:pt x="741" y="402"/>
                  </a:cubicBezTo>
                  <a:cubicBezTo>
                    <a:pt x="754" y="400"/>
                    <a:pt x="751" y="377"/>
                    <a:pt x="759" y="366"/>
                  </a:cubicBezTo>
                  <a:cubicBezTo>
                    <a:pt x="775" y="343"/>
                    <a:pt x="792" y="335"/>
                    <a:pt x="814" y="320"/>
                  </a:cubicBezTo>
                  <a:cubicBezTo>
                    <a:pt x="836" y="253"/>
                    <a:pt x="832" y="284"/>
                    <a:pt x="832" y="2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6406" name="Text Box 34"/>
            <p:cNvSpPr txBox="1">
              <a:spLocks noChangeArrowheads="1"/>
            </p:cNvSpPr>
            <p:nvPr/>
          </p:nvSpPr>
          <p:spPr bwMode="auto">
            <a:xfrm>
              <a:off x="1645" y="278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1</a:t>
              </a:r>
            </a:p>
          </p:txBody>
        </p:sp>
        <p:sp>
          <p:nvSpPr>
            <p:cNvPr id="16407" name="Text Box 35"/>
            <p:cNvSpPr txBox="1">
              <a:spLocks noChangeArrowheads="1"/>
            </p:cNvSpPr>
            <p:nvPr/>
          </p:nvSpPr>
          <p:spPr bwMode="auto">
            <a:xfrm>
              <a:off x="1357" y="321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4</a:t>
              </a:r>
            </a:p>
          </p:txBody>
        </p:sp>
        <p:sp>
          <p:nvSpPr>
            <p:cNvPr id="16408" name="Text Box 36"/>
            <p:cNvSpPr txBox="1">
              <a:spLocks noChangeArrowheads="1"/>
            </p:cNvSpPr>
            <p:nvPr/>
          </p:nvSpPr>
          <p:spPr bwMode="auto">
            <a:xfrm>
              <a:off x="1069" y="239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3</a:t>
              </a:r>
            </a:p>
          </p:txBody>
        </p:sp>
        <p:sp>
          <p:nvSpPr>
            <p:cNvPr id="16409" name="Text Box 37"/>
            <p:cNvSpPr txBox="1">
              <a:spLocks noChangeArrowheads="1"/>
            </p:cNvSpPr>
            <p:nvPr/>
          </p:nvSpPr>
          <p:spPr bwMode="auto">
            <a:xfrm>
              <a:off x="2221" y="340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5</a:t>
              </a:r>
            </a:p>
          </p:txBody>
        </p:sp>
        <p:sp>
          <p:nvSpPr>
            <p:cNvPr id="16410" name="Text Box 38"/>
            <p:cNvSpPr txBox="1">
              <a:spLocks noChangeArrowheads="1"/>
            </p:cNvSpPr>
            <p:nvPr/>
          </p:nvSpPr>
          <p:spPr bwMode="auto">
            <a:xfrm>
              <a:off x="2029" y="230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16411" name="Freeform 39"/>
            <p:cNvSpPr>
              <a:spLocks/>
            </p:cNvSpPr>
            <p:nvPr/>
          </p:nvSpPr>
          <p:spPr bwMode="auto">
            <a:xfrm>
              <a:off x="2212" y="3145"/>
              <a:ext cx="10" cy="192"/>
            </a:xfrm>
            <a:custGeom>
              <a:avLst/>
              <a:gdLst>
                <a:gd name="T0" fmla="*/ 0 w 10"/>
                <a:gd name="T1" fmla="*/ 192 h 192"/>
                <a:gd name="T2" fmla="*/ 9 w 10"/>
                <a:gd name="T3" fmla="*/ 0 h 192"/>
                <a:gd name="T4" fmla="*/ 0 60000 65536"/>
                <a:gd name="T5" fmla="*/ 0 60000 65536"/>
                <a:gd name="T6" fmla="*/ 0 w 10"/>
                <a:gd name="T7" fmla="*/ 0 h 192"/>
                <a:gd name="T8" fmla="*/ 10 w 10"/>
                <a:gd name="T9" fmla="*/ 192 h 1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" h="192">
                  <a:moveTo>
                    <a:pt x="0" y="192"/>
                  </a:moveTo>
                  <a:cubicBezTo>
                    <a:pt x="10" y="31"/>
                    <a:pt x="9" y="95"/>
                    <a:pt x="9" y="0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790572" name="Rectangle 44"/>
          <p:cNvSpPr>
            <a:spLocks noChangeArrowheads="1"/>
          </p:cNvSpPr>
          <p:nvPr/>
        </p:nvSpPr>
        <p:spPr bwMode="auto">
          <a:xfrm>
            <a:off x="1258888" y="2420938"/>
            <a:ext cx="72009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Every map can be converted to </a:t>
            </a:r>
            <a:r>
              <a:rPr lang="en-US" altLang="ko-KR" i="0" dirty="0" smtClean="0">
                <a:solidFill>
                  <a:schemeClr val="bg2"/>
                </a:solidFill>
              </a:rPr>
              <a:t>a </a:t>
            </a:r>
            <a:r>
              <a:rPr lang="en-US" altLang="ko-KR" b="1" dirty="0" smtClean="0">
                <a:solidFill>
                  <a:schemeClr val="bg1"/>
                </a:solidFill>
              </a:rPr>
              <a:t>planar</a:t>
            </a:r>
            <a:r>
              <a:rPr lang="en-US" altLang="ko-KR" i="0" dirty="0" smtClean="0">
                <a:solidFill>
                  <a:schemeClr val="bg2"/>
                </a:solidFill>
              </a:rPr>
              <a:t> graph</a:t>
            </a:r>
            <a:r>
              <a:rPr lang="en-US" altLang="ko-KR" i="0" dirty="0">
                <a:solidFill>
                  <a:schemeClr val="bg2"/>
                </a:solidFill>
              </a:rPr>
              <a:t>, where no two edges cross each other</a:t>
            </a:r>
            <a:r>
              <a:rPr lang="en-US" altLang="ko-KR" i="0" dirty="0" smtClean="0">
                <a:solidFill>
                  <a:schemeClr val="bg2"/>
                </a:solidFill>
              </a:rPr>
              <a:t>.</a:t>
            </a:r>
            <a:endParaRPr lang="en-US" altLang="ko-KR" i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9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9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9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47" grpId="0" animBg="1"/>
      <p:bldP spid="790548" grpId="0" animBg="1"/>
      <p:bldP spid="790549" grpId="0" animBg="1"/>
      <p:bldP spid="790550" grpId="0" animBg="1"/>
      <p:bldP spid="790551" grpId="0" animBg="1"/>
      <p:bldP spid="790553" grpId="0" animBg="1"/>
      <p:bldP spid="790554" grpId="0" animBg="1"/>
      <p:bldP spid="790555" grpId="0" animBg="1"/>
      <p:bldP spid="7905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1BAC80-764D-4008-A292-B14356148D42}" type="slidenum">
              <a:rPr lang="en-US" altLang="ko-KR">
                <a:ea typeface="굴림" charset="-127"/>
              </a:rPr>
              <a:pPr/>
              <a:t>16</a:t>
            </a:fld>
            <a:endParaRPr lang="en-US" altLang="ko-KR">
              <a:ea typeface="굴림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m-coloring problem</a:t>
            </a:r>
            <a:endParaRPr lang="en-US" altLang="ko-KR" dirty="0" smtClean="0">
              <a:effectLst/>
            </a:endParaRP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5.5 Graph Coloring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900113" y="3284538"/>
            <a:ext cx="2133600" cy="1609725"/>
            <a:chOff x="1536" y="1104"/>
            <a:chExt cx="1057" cy="774"/>
          </a:xfrm>
        </p:grpSpPr>
        <p:sp>
          <p:nvSpPr>
            <p:cNvPr id="17469" name="Oval 31"/>
            <p:cNvSpPr>
              <a:spLocks noChangeArrowheads="1"/>
            </p:cNvSpPr>
            <p:nvPr/>
          </p:nvSpPr>
          <p:spPr bwMode="auto">
            <a:xfrm>
              <a:off x="1536" y="1104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1</a:t>
              </a:r>
            </a:p>
          </p:txBody>
        </p:sp>
        <p:sp>
          <p:nvSpPr>
            <p:cNvPr id="17470" name="Oval 32"/>
            <p:cNvSpPr>
              <a:spLocks noChangeArrowheads="1"/>
            </p:cNvSpPr>
            <p:nvPr/>
          </p:nvSpPr>
          <p:spPr bwMode="auto">
            <a:xfrm>
              <a:off x="1536" y="1646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4</a:t>
              </a:r>
            </a:p>
          </p:txBody>
        </p:sp>
        <p:sp>
          <p:nvSpPr>
            <p:cNvPr id="17471" name="Oval 33"/>
            <p:cNvSpPr>
              <a:spLocks noChangeArrowheads="1"/>
            </p:cNvSpPr>
            <p:nvPr/>
          </p:nvSpPr>
          <p:spPr bwMode="auto">
            <a:xfrm>
              <a:off x="2358" y="1646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3</a:t>
              </a:r>
            </a:p>
          </p:txBody>
        </p:sp>
        <p:sp>
          <p:nvSpPr>
            <p:cNvPr id="17472" name="Oval 34"/>
            <p:cNvSpPr>
              <a:spLocks noChangeArrowheads="1"/>
            </p:cNvSpPr>
            <p:nvPr/>
          </p:nvSpPr>
          <p:spPr bwMode="auto">
            <a:xfrm>
              <a:off x="2358" y="1104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17473" name="Line 35"/>
            <p:cNvSpPr>
              <a:spLocks noChangeShapeType="1"/>
            </p:cNvSpPr>
            <p:nvPr/>
          </p:nvSpPr>
          <p:spPr bwMode="auto">
            <a:xfrm>
              <a:off x="1771" y="1220"/>
              <a:ext cx="58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74" name="Line 36"/>
            <p:cNvSpPr>
              <a:spLocks noChangeShapeType="1"/>
            </p:cNvSpPr>
            <p:nvPr/>
          </p:nvSpPr>
          <p:spPr bwMode="auto">
            <a:xfrm>
              <a:off x="1653" y="1336"/>
              <a:ext cx="1" cy="3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75" name="Line 37"/>
            <p:cNvSpPr>
              <a:spLocks noChangeShapeType="1"/>
            </p:cNvSpPr>
            <p:nvPr/>
          </p:nvSpPr>
          <p:spPr bwMode="auto">
            <a:xfrm>
              <a:off x="1771" y="1762"/>
              <a:ext cx="58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76" name="Line 38"/>
            <p:cNvSpPr>
              <a:spLocks noChangeShapeType="1"/>
            </p:cNvSpPr>
            <p:nvPr/>
          </p:nvSpPr>
          <p:spPr bwMode="auto">
            <a:xfrm flipV="1">
              <a:off x="2475" y="1336"/>
              <a:ext cx="1" cy="3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77" name="Line 39"/>
            <p:cNvSpPr>
              <a:spLocks noChangeShapeType="1"/>
            </p:cNvSpPr>
            <p:nvPr/>
          </p:nvSpPr>
          <p:spPr bwMode="auto">
            <a:xfrm flipH="1" flipV="1">
              <a:off x="1732" y="1298"/>
              <a:ext cx="665" cy="3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792616" name="Rectangle 40"/>
          <p:cNvSpPr>
            <a:spLocks noChangeArrowheads="1"/>
          </p:cNvSpPr>
          <p:nvPr/>
        </p:nvSpPr>
        <p:spPr bwMode="auto">
          <a:xfrm>
            <a:off x="1258888" y="2492375"/>
            <a:ext cx="22336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792617" name="Oval 41"/>
          <p:cNvSpPr>
            <a:spLocks noChangeArrowheads="1"/>
          </p:cNvSpPr>
          <p:nvPr/>
        </p:nvSpPr>
        <p:spPr bwMode="auto">
          <a:xfrm>
            <a:off x="6011863" y="2708275"/>
            <a:ext cx="512762" cy="358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Start</a:t>
            </a:r>
            <a:endParaRPr lang="en-US" altLang="ko-KR" sz="1600" b="1" i="0" baseline="-25000">
              <a:solidFill>
                <a:schemeClr val="bg2"/>
              </a:solidFill>
              <a:latin typeface="굴림" charset="-127"/>
            </a:endParaRP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3708400" y="3067050"/>
            <a:ext cx="3519488" cy="596900"/>
            <a:chOff x="2336" y="1932"/>
            <a:chExt cx="2217" cy="376"/>
          </a:xfrm>
        </p:grpSpPr>
        <p:sp>
          <p:nvSpPr>
            <p:cNvPr id="17462" name="Oval 42"/>
            <p:cNvSpPr>
              <a:spLocks noChangeArrowheads="1"/>
            </p:cNvSpPr>
            <p:nvPr/>
          </p:nvSpPr>
          <p:spPr bwMode="auto">
            <a:xfrm>
              <a:off x="4231" y="2082"/>
              <a:ext cx="322" cy="22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63" name="Oval 43"/>
            <p:cNvSpPr>
              <a:spLocks noChangeArrowheads="1"/>
            </p:cNvSpPr>
            <p:nvPr/>
          </p:nvSpPr>
          <p:spPr bwMode="auto">
            <a:xfrm>
              <a:off x="3787" y="2082"/>
              <a:ext cx="323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64" name="Oval 44"/>
            <p:cNvSpPr>
              <a:spLocks noChangeArrowheads="1"/>
            </p:cNvSpPr>
            <p:nvPr/>
          </p:nvSpPr>
          <p:spPr bwMode="auto">
            <a:xfrm>
              <a:off x="3344" y="2082"/>
              <a:ext cx="322" cy="2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65" name="Text Box 51"/>
            <p:cNvSpPr txBox="1">
              <a:spLocks noChangeArrowheads="1"/>
            </p:cNvSpPr>
            <p:nvPr/>
          </p:nvSpPr>
          <p:spPr bwMode="auto">
            <a:xfrm>
              <a:off x="2336" y="2082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1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 flipH="1">
              <a:off x="3586" y="1932"/>
              <a:ext cx="362" cy="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67" name="Line 59"/>
            <p:cNvSpPr>
              <a:spLocks noChangeShapeType="1"/>
            </p:cNvSpPr>
            <p:nvPr/>
          </p:nvSpPr>
          <p:spPr bwMode="auto">
            <a:xfrm>
              <a:off x="3948" y="1932"/>
              <a:ext cx="0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948" y="1932"/>
              <a:ext cx="363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708400" y="4260850"/>
            <a:ext cx="3008313" cy="598488"/>
            <a:chOff x="2336" y="2684"/>
            <a:chExt cx="1895" cy="377"/>
          </a:xfrm>
        </p:grpSpPr>
        <p:sp>
          <p:nvSpPr>
            <p:cNvPr id="17449" name="Oval 48"/>
            <p:cNvSpPr>
              <a:spLocks noChangeArrowheads="1"/>
            </p:cNvSpPr>
            <p:nvPr/>
          </p:nvSpPr>
          <p:spPr bwMode="auto">
            <a:xfrm>
              <a:off x="3666" y="2835"/>
              <a:ext cx="323" cy="22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50" name="Oval 49"/>
            <p:cNvSpPr>
              <a:spLocks noChangeArrowheads="1"/>
            </p:cNvSpPr>
            <p:nvPr/>
          </p:nvSpPr>
          <p:spPr bwMode="auto">
            <a:xfrm>
              <a:off x="3263" y="2835"/>
              <a:ext cx="323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51" name="Oval 50"/>
            <p:cNvSpPr>
              <a:spLocks noChangeArrowheads="1"/>
            </p:cNvSpPr>
            <p:nvPr/>
          </p:nvSpPr>
          <p:spPr bwMode="auto">
            <a:xfrm>
              <a:off x="2820" y="2835"/>
              <a:ext cx="322" cy="2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52" name="Text Box 53"/>
            <p:cNvSpPr txBox="1">
              <a:spLocks noChangeArrowheads="1"/>
            </p:cNvSpPr>
            <p:nvPr/>
          </p:nvSpPr>
          <p:spPr bwMode="auto">
            <a:xfrm>
              <a:off x="2336" y="2835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3</a:t>
              </a:r>
            </a:p>
          </p:txBody>
        </p:sp>
        <p:sp>
          <p:nvSpPr>
            <p:cNvPr id="17453" name="Line 64"/>
            <p:cNvSpPr>
              <a:spLocks noChangeShapeType="1"/>
            </p:cNvSpPr>
            <p:nvPr/>
          </p:nvSpPr>
          <p:spPr bwMode="auto">
            <a:xfrm flipH="1">
              <a:off x="3062" y="2684"/>
              <a:ext cx="362" cy="18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54" name="Line 65"/>
            <p:cNvSpPr>
              <a:spLocks noChangeShapeType="1"/>
            </p:cNvSpPr>
            <p:nvPr/>
          </p:nvSpPr>
          <p:spPr bwMode="auto">
            <a:xfrm>
              <a:off x="3424" y="2684"/>
              <a:ext cx="0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55" name="Line 66"/>
            <p:cNvSpPr>
              <a:spLocks noChangeShapeType="1"/>
            </p:cNvSpPr>
            <p:nvPr/>
          </p:nvSpPr>
          <p:spPr bwMode="auto">
            <a:xfrm>
              <a:off x="3424" y="2684"/>
              <a:ext cx="363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56" name="Line 70"/>
            <p:cNvSpPr>
              <a:spLocks noChangeShapeType="1"/>
            </p:cNvSpPr>
            <p:nvPr/>
          </p:nvSpPr>
          <p:spPr bwMode="auto">
            <a:xfrm flipH="1">
              <a:off x="2658" y="2684"/>
              <a:ext cx="323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57" name="Line 71"/>
            <p:cNvSpPr>
              <a:spLocks noChangeShapeType="1"/>
            </p:cNvSpPr>
            <p:nvPr/>
          </p:nvSpPr>
          <p:spPr bwMode="auto">
            <a:xfrm flipH="1">
              <a:off x="2820" y="2684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58" name="Line 72"/>
            <p:cNvSpPr>
              <a:spLocks noChangeShapeType="1"/>
            </p:cNvSpPr>
            <p:nvPr/>
          </p:nvSpPr>
          <p:spPr bwMode="auto">
            <a:xfrm flipH="1">
              <a:off x="2941" y="2684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59" name="Line 73"/>
            <p:cNvSpPr>
              <a:spLocks noChangeShapeType="1"/>
            </p:cNvSpPr>
            <p:nvPr/>
          </p:nvSpPr>
          <p:spPr bwMode="auto">
            <a:xfrm>
              <a:off x="3908" y="2684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60" name="Line 74"/>
            <p:cNvSpPr>
              <a:spLocks noChangeShapeType="1"/>
            </p:cNvSpPr>
            <p:nvPr/>
          </p:nvSpPr>
          <p:spPr bwMode="auto">
            <a:xfrm>
              <a:off x="3908" y="2684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61" name="Line 75"/>
            <p:cNvSpPr>
              <a:spLocks noChangeShapeType="1"/>
            </p:cNvSpPr>
            <p:nvPr/>
          </p:nvSpPr>
          <p:spPr bwMode="auto">
            <a:xfrm>
              <a:off x="3908" y="2684"/>
              <a:ext cx="323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708400" y="3603625"/>
            <a:ext cx="3967163" cy="657225"/>
            <a:chOff x="2336" y="2270"/>
            <a:chExt cx="2499" cy="414"/>
          </a:xfrm>
        </p:grpSpPr>
        <p:sp>
          <p:nvSpPr>
            <p:cNvPr id="17436" name="Oval 45"/>
            <p:cNvSpPr>
              <a:spLocks noChangeArrowheads="1"/>
            </p:cNvSpPr>
            <p:nvPr/>
          </p:nvSpPr>
          <p:spPr bwMode="auto">
            <a:xfrm>
              <a:off x="3666" y="2459"/>
              <a:ext cx="323" cy="2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37" name="Oval 46"/>
            <p:cNvSpPr>
              <a:spLocks noChangeArrowheads="1"/>
            </p:cNvSpPr>
            <p:nvPr/>
          </p:nvSpPr>
          <p:spPr bwMode="auto">
            <a:xfrm>
              <a:off x="3263" y="2459"/>
              <a:ext cx="323" cy="2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38" name="Oval 47"/>
            <p:cNvSpPr>
              <a:spLocks noChangeArrowheads="1"/>
            </p:cNvSpPr>
            <p:nvPr/>
          </p:nvSpPr>
          <p:spPr bwMode="auto">
            <a:xfrm>
              <a:off x="2860" y="2459"/>
              <a:ext cx="322" cy="2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39" name="Text Box 52"/>
            <p:cNvSpPr txBox="1">
              <a:spLocks noChangeArrowheads="1"/>
            </p:cNvSpPr>
            <p:nvPr/>
          </p:nvSpPr>
          <p:spPr bwMode="auto">
            <a:xfrm>
              <a:off x="2336" y="2459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17440" name="Line 61"/>
            <p:cNvSpPr>
              <a:spLocks noChangeShapeType="1"/>
            </p:cNvSpPr>
            <p:nvPr/>
          </p:nvSpPr>
          <p:spPr bwMode="auto">
            <a:xfrm flipH="1">
              <a:off x="3102" y="2308"/>
              <a:ext cx="363" cy="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1" name="Line 62"/>
            <p:cNvSpPr>
              <a:spLocks noChangeShapeType="1"/>
            </p:cNvSpPr>
            <p:nvPr/>
          </p:nvSpPr>
          <p:spPr bwMode="auto">
            <a:xfrm>
              <a:off x="3465" y="2308"/>
              <a:ext cx="0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2" name="Line 63"/>
            <p:cNvSpPr>
              <a:spLocks noChangeShapeType="1"/>
            </p:cNvSpPr>
            <p:nvPr/>
          </p:nvSpPr>
          <p:spPr bwMode="auto">
            <a:xfrm>
              <a:off x="3465" y="2308"/>
              <a:ext cx="362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3" name="Line 76"/>
            <p:cNvSpPr>
              <a:spLocks noChangeShapeType="1"/>
            </p:cNvSpPr>
            <p:nvPr/>
          </p:nvSpPr>
          <p:spPr bwMode="auto">
            <a:xfrm>
              <a:off x="4513" y="2270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4" name="Line 77"/>
            <p:cNvSpPr>
              <a:spLocks noChangeShapeType="1"/>
            </p:cNvSpPr>
            <p:nvPr/>
          </p:nvSpPr>
          <p:spPr bwMode="auto">
            <a:xfrm>
              <a:off x="4513" y="2270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5" name="Line 78"/>
            <p:cNvSpPr>
              <a:spLocks noChangeShapeType="1"/>
            </p:cNvSpPr>
            <p:nvPr/>
          </p:nvSpPr>
          <p:spPr bwMode="auto">
            <a:xfrm>
              <a:off x="4513" y="2270"/>
              <a:ext cx="322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6" name="Line 79"/>
            <p:cNvSpPr>
              <a:spLocks noChangeShapeType="1"/>
            </p:cNvSpPr>
            <p:nvPr/>
          </p:nvSpPr>
          <p:spPr bwMode="auto">
            <a:xfrm>
              <a:off x="3989" y="2308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7" name="Line 80"/>
            <p:cNvSpPr>
              <a:spLocks noChangeShapeType="1"/>
            </p:cNvSpPr>
            <p:nvPr/>
          </p:nvSpPr>
          <p:spPr bwMode="auto">
            <a:xfrm>
              <a:off x="3989" y="2308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48" name="Line 81"/>
            <p:cNvSpPr>
              <a:spLocks noChangeShapeType="1"/>
            </p:cNvSpPr>
            <p:nvPr/>
          </p:nvSpPr>
          <p:spPr bwMode="auto">
            <a:xfrm>
              <a:off x="3989" y="2308"/>
              <a:ext cx="322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708400" y="4859338"/>
            <a:ext cx="4351338" cy="638175"/>
            <a:chOff x="2336" y="3061"/>
            <a:chExt cx="2741" cy="402"/>
          </a:xfrm>
        </p:grpSpPr>
        <p:sp>
          <p:nvSpPr>
            <p:cNvPr id="17421" name="Text Box 54"/>
            <p:cNvSpPr txBox="1">
              <a:spLocks noChangeArrowheads="1"/>
            </p:cNvSpPr>
            <p:nvPr/>
          </p:nvSpPr>
          <p:spPr bwMode="auto">
            <a:xfrm>
              <a:off x="2336" y="3211"/>
              <a:ext cx="4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4</a:t>
              </a:r>
            </a:p>
          </p:txBody>
        </p:sp>
        <p:sp>
          <p:nvSpPr>
            <p:cNvPr id="17422" name="Oval 55"/>
            <p:cNvSpPr>
              <a:spLocks noChangeArrowheads="1"/>
            </p:cNvSpPr>
            <p:nvPr/>
          </p:nvSpPr>
          <p:spPr bwMode="auto">
            <a:xfrm>
              <a:off x="4110" y="3211"/>
              <a:ext cx="322" cy="22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23" name="Oval 56"/>
            <p:cNvSpPr>
              <a:spLocks noChangeArrowheads="1"/>
            </p:cNvSpPr>
            <p:nvPr/>
          </p:nvSpPr>
          <p:spPr bwMode="auto">
            <a:xfrm>
              <a:off x="3707" y="3211"/>
              <a:ext cx="32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24" name="Oval 57"/>
            <p:cNvSpPr>
              <a:spLocks noChangeArrowheads="1"/>
            </p:cNvSpPr>
            <p:nvPr/>
          </p:nvSpPr>
          <p:spPr bwMode="auto">
            <a:xfrm>
              <a:off x="3303" y="3211"/>
              <a:ext cx="323" cy="2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25" name="Line 67"/>
            <p:cNvSpPr>
              <a:spLocks noChangeShapeType="1"/>
            </p:cNvSpPr>
            <p:nvPr/>
          </p:nvSpPr>
          <p:spPr bwMode="auto">
            <a:xfrm flipH="1">
              <a:off x="3545" y="3061"/>
              <a:ext cx="323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26" name="Line 68"/>
            <p:cNvSpPr>
              <a:spLocks noChangeShapeType="1"/>
            </p:cNvSpPr>
            <p:nvPr/>
          </p:nvSpPr>
          <p:spPr bwMode="auto">
            <a:xfrm>
              <a:off x="3868" y="3061"/>
              <a:ext cx="0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27" name="Line 69"/>
            <p:cNvSpPr>
              <a:spLocks noChangeShapeType="1"/>
            </p:cNvSpPr>
            <p:nvPr/>
          </p:nvSpPr>
          <p:spPr bwMode="auto">
            <a:xfrm>
              <a:off x="3868" y="3061"/>
              <a:ext cx="363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28" name="Line 82"/>
            <p:cNvSpPr>
              <a:spLocks noChangeShapeType="1"/>
            </p:cNvSpPr>
            <p:nvPr/>
          </p:nvSpPr>
          <p:spPr bwMode="auto">
            <a:xfrm flipH="1">
              <a:off x="2658" y="3061"/>
              <a:ext cx="323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29" name="Line 83"/>
            <p:cNvSpPr>
              <a:spLocks noChangeShapeType="1"/>
            </p:cNvSpPr>
            <p:nvPr/>
          </p:nvSpPr>
          <p:spPr bwMode="auto">
            <a:xfrm flipH="1">
              <a:off x="2820" y="3061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30" name="Line 84"/>
            <p:cNvSpPr>
              <a:spLocks noChangeShapeType="1"/>
            </p:cNvSpPr>
            <p:nvPr/>
          </p:nvSpPr>
          <p:spPr bwMode="auto">
            <a:xfrm flipH="1">
              <a:off x="2941" y="3061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31" name="Line 85"/>
            <p:cNvSpPr>
              <a:spLocks noChangeShapeType="1"/>
            </p:cNvSpPr>
            <p:nvPr/>
          </p:nvSpPr>
          <p:spPr bwMode="auto">
            <a:xfrm>
              <a:off x="3344" y="3061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32" name="Line 86"/>
            <p:cNvSpPr>
              <a:spLocks noChangeShapeType="1"/>
            </p:cNvSpPr>
            <p:nvPr/>
          </p:nvSpPr>
          <p:spPr bwMode="auto">
            <a:xfrm flipH="1">
              <a:off x="3182" y="3061"/>
              <a:ext cx="162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33" name="Line 87"/>
            <p:cNvSpPr>
              <a:spLocks noChangeShapeType="1"/>
            </p:cNvSpPr>
            <p:nvPr/>
          </p:nvSpPr>
          <p:spPr bwMode="auto">
            <a:xfrm flipH="1">
              <a:off x="3303" y="3061"/>
              <a:ext cx="4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7434" name="Text Box 88"/>
            <p:cNvSpPr txBox="1">
              <a:spLocks noChangeArrowheads="1"/>
            </p:cNvSpPr>
            <p:nvPr/>
          </p:nvSpPr>
          <p:spPr bwMode="auto">
            <a:xfrm>
              <a:off x="2699" y="3136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b="1" i="0">
                  <a:solidFill>
                    <a:schemeClr val="bg2"/>
                  </a:solidFill>
                  <a:latin typeface="굴림" charset="-127"/>
                </a:rPr>
                <a:t>  </a:t>
              </a:r>
              <a:r>
                <a:rPr lang="en-US" altLang="ko-KR" sz="2800" b="1" i="0">
                  <a:solidFill>
                    <a:schemeClr val="bg2"/>
                  </a:solidFill>
                  <a:latin typeface="굴림" charset="-127"/>
                </a:rPr>
                <a:t>. . .</a:t>
              </a:r>
              <a:endParaRPr lang="en-US" altLang="ko-KR" sz="28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7435" name="Text Box 89"/>
            <p:cNvSpPr txBox="1">
              <a:spLocks noChangeArrowheads="1"/>
            </p:cNvSpPr>
            <p:nvPr/>
          </p:nvSpPr>
          <p:spPr bwMode="auto">
            <a:xfrm>
              <a:off x="4513" y="3136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b="1" i="0">
                  <a:solidFill>
                    <a:schemeClr val="bg2"/>
                  </a:solidFill>
                  <a:latin typeface="굴림" charset="-127"/>
                </a:rPr>
                <a:t>  </a:t>
              </a:r>
              <a:r>
                <a:rPr lang="en-US" altLang="ko-KR" sz="2800" b="1" i="0">
                  <a:solidFill>
                    <a:schemeClr val="bg2"/>
                  </a:solidFill>
                  <a:latin typeface="굴림" charset="-127"/>
                </a:rPr>
                <a:t>. . .</a:t>
              </a:r>
              <a:endParaRPr lang="en-US" altLang="ko-KR" sz="28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</p:grpSp>
      <p:sp>
        <p:nvSpPr>
          <p:cNvPr id="792666" name="Text Box 90"/>
          <p:cNvSpPr txBox="1">
            <a:spLocks noChangeArrowheads="1"/>
          </p:cNvSpPr>
          <p:nvPr/>
        </p:nvSpPr>
        <p:spPr bwMode="auto">
          <a:xfrm>
            <a:off x="3132138" y="5876925"/>
            <a:ext cx="578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0" dirty="0">
                <a:solidFill>
                  <a:schemeClr val="bg2"/>
                </a:solidFill>
                <a:latin typeface="굴림" charset="-127"/>
              </a:rPr>
              <a:t>A </a:t>
            </a:r>
            <a:r>
              <a:rPr lang="en-US" altLang="ko-KR" sz="2000" b="1" dirty="0">
                <a:solidFill>
                  <a:schemeClr val="bg1"/>
                </a:solidFill>
                <a:latin typeface="Verdana" pitchFamily="34" charset="0"/>
              </a:rPr>
              <a:t>full</a:t>
            </a:r>
            <a:r>
              <a:rPr lang="en-US" altLang="ko-KR" sz="2000" b="1" i="0" dirty="0">
                <a:solidFill>
                  <a:schemeClr val="bg2"/>
                </a:solidFill>
                <a:latin typeface="굴림" charset="-127"/>
              </a:rPr>
              <a:t> state space tree for 3-coloring problem</a:t>
            </a:r>
            <a:endParaRPr lang="en-US" altLang="ko-KR" sz="2000" b="1" i="0" baseline="-25000" dirty="0">
              <a:solidFill>
                <a:schemeClr val="bg2"/>
              </a:solidFill>
              <a:latin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16" grpId="0"/>
      <p:bldP spid="792617" grpId="0" animBg="1"/>
      <p:bldP spid="7926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BAE0D9-8FA0-4761-8095-57E4D8A51CFB}" type="slidenum">
              <a:rPr lang="en-US" altLang="ko-KR">
                <a:ea typeface="굴림" charset="-127"/>
              </a:rPr>
              <a:pPr/>
              <a:t>17</a:t>
            </a:fld>
            <a:endParaRPr lang="en-US" altLang="ko-KR">
              <a:ea typeface="굴림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m-coloring problem</a:t>
            </a:r>
            <a:endParaRPr lang="en-US" altLang="ko-KR" dirty="0" smtClean="0">
              <a:effectLst/>
            </a:endParaRP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5.5 Graph Coloring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900113" y="3284538"/>
            <a:ext cx="2133600" cy="1609725"/>
            <a:chOff x="1536" y="1104"/>
            <a:chExt cx="1057" cy="774"/>
          </a:xfrm>
        </p:grpSpPr>
        <p:sp>
          <p:nvSpPr>
            <p:cNvPr id="18489" name="Oval 5"/>
            <p:cNvSpPr>
              <a:spLocks noChangeArrowheads="1"/>
            </p:cNvSpPr>
            <p:nvPr/>
          </p:nvSpPr>
          <p:spPr bwMode="auto">
            <a:xfrm>
              <a:off x="1536" y="1104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1</a:t>
              </a:r>
            </a:p>
          </p:txBody>
        </p:sp>
        <p:sp>
          <p:nvSpPr>
            <p:cNvPr id="18490" name="Oval 6"/>
            <p:cNvSpPr>
              <a:spLocks noChangeArrowheads="1"/>
            </p:cNvSpPr>
            <p:nvPr/>
          </p:nvSpPr>
          <p:spPr bwMode="auto">
            <a:xfrm>
              <a:off x="1536" y="1646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4</a:t>
              </a:r>
            </a:p>
          </p:txBody>
        </p:sp>
        <p:sp>
          <p:nvSpPr>
            <p:cNvPr id="18491" name="Oval 7"/>
            <p:cNvSpPr>
              <a:spLocks noChangeArrowheads="1"/>
            </p:cNvSpPr>
            <p:nvPr/>
          </p:nvSpPr>
          <p:spPr bwMode="auto">
            <a:xfrm>
              <a:off x="2358" y="1646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 dirty="0">
                  <a:solidFill>
                    <a:schemeClr val="bg2"/>
                  </a:solidFill>
                  <a:latin typeface="굴림" charset="-127"/>
                </a:rPr>
                <a:t>3</a:t>
              </a:r>
            </a:p>
          </p:txBody>
        </p:sp>
        <p:sp>
          <p:nvSpPr>
            <p:cNvPr id="18492" name="Oval 8"/>
            <p:cNvSpPr>
              <a:spLocks noChangeArrowheads="1"/>
            </p:cNvSpPr>
            <p:nvPr/>
          </p:nvSpPr>
          <p:spPr bwMode="auto">
            <a:xfrm>
              <a:off x="2358" y="1104"/>
              <a:ext cx="235" cy="232"/>
            </a:xfrm>
            <a:prstGeom prst="ellips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18493" name="Line 9"/>
            <p:cNvSpPr>
              <a:spLocks noChangeShapeType="1"/>
            </p:cNvSpPr>
            <p:nvPr/>
          </p:nvSpPr>
          <p:spPr bwMode="auto">
            <a:xfrm>
              <a:off x="1771" y="1220"/>
              <a:ext cx="58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94" name="Line 10"/>
            <p:cNvSpPr>
              <a:spLocks noChangeShapeType="1"/>
            </p:cNvSpPr>
            <p:nvPr/>
          </p:nvSpPr>
          <p:spPr bwMode="auto">
            <a:xfrm>
              <a:off x="1653" y="1336"/>
              <a:ext cx="1" cy="3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95" name="Line 11"/>
            <p:cNvSpPr>
              <a:spLocks noChangeShapeType="1"/>
            </p:cNvSpPr>
            <p:nvPr/>
          </p:nvSpPr>
          <p:spPr bwMode="auto">
            <a:xfrm>
              <a:off x="1771" y="1762"/>
              <a:ext cx="58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96" name="Line 12"/>
            <p:cNvSpPr>
              <a:spLocks noChangeShapeType="1"/>
            </p:cNvSpPr>
            <p:nvPr/>
          </p:nvSpPr>
          <p:spPr bwMode="auto">
            <a:xfrm flipV="1">
              <a:off x="2475" y="1336"/>
              <a:ext cx="1" cy="3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8497" name="Line 13"/>
            <p:cNvSpPr>
              <a:spLocks noChangeShapeType="1"/>
            </p:cNvSpPr>
            <p:nvPr/>
          </p:nvSpPr>
          <p:spPr bwMode="auto">
            <a:xfrm flipH="1" flipV="1">
              <a:off x="1732" y="1298"/>
              <a:ext cx="665" cy="3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18438" name="Rectangle 14"/>
          <p:cNvSpPr>
            <a:spLocks noChangeArrowheads="1"/>
          </p:cNvSpPr>
          <p:nvPr/>
        </p:nvSpPr>
        <p:spPr bwMode="auto">
          <a:xfrm>
            <a:off x="1258888" y="2492375"/>
            <a:ext cx="22336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Example:</a:t>
            </a:r>
          </a:p>
        </p:txBody>
      </p:sp>
      <p:sp>
        <p:nvSpPr>
          <p:cNvPr id="794730" name="Text Box 106"/>
          <p:cNvSpPr txBox="1">
            <a:spLocks noChangeArrowheads="1"/>
          </p:cNvSpPr>
          <p:nvPr/>
        </p:nvSpPr>
        <p:spPr bwMode="auto">
          <a:xfrm>
            <a:off x="3711575" y="6015038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0" dirty="0">
                <a:solidFill>
                  <a:schemeClr val="bg2"/>
                </a:solidFill>
                <a:latin typeface="굴림" charset="-127"/>
              </a:rPr>
              <a:t>A portion of the </a:t>
            </a:r>
            <a:r>
              <a:rPr lang="en-US" altLang="ko-KR" sz="2000" b="1" dirty="0">
                <a:solidFill>
                  <a:schemeClr val="bg1"/>
                </a:solidFill>
                <a:latin typeface="Verdana" pitchFamily="34" charset="0"/>
              </a:rPr>
              <a:t>pruned</a:t>
            </a:r>
            <a:r>
              <a:rPr lang="en-US" altLang="ko-KR" sz="2000" b="1" dirty="0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ko-KR" sz="2000" b="1" i="0" dirty="0">
                <a:solidFill>
                  <a:schemeClr val="bg2"/>
                </a:solidFill>
                <a:latin typeface="굴림" charset="-127"/>
              </a:rPr>
              <a:t>state space tree</a:t>
            </a:r>
            <a:endParaRPr lang="en-US" altLang="ko-KR" sz="2000" b="1" i="0" baseline="-25000" dirty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66" name="Oval 41"/>
          <p:cNvSpPr>
            <a:spLocks noChangeArrowheads="1"/>
          </p:cNvSpPr>
          <p:nvPr/>
        </p:nvSpPr>
        <p:spPr bwMode="auto">
          <a:xfrm>
            <a:off x="6011863" y="2708275"/>
            <a:ext cx="512762" cy="3587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Start</a:t>
            </a:r>
            <a:endParaRPr lang="en-US" altLang="ko-KR" sz="1600" b="1" i="0" baseline="-25000">
              <a:solidFill>
                <a:schemeClr val="bg2"/>
              </a:solidFill>
              <a:latin typeface="굴림" charset="-127"/>
            </a:endParaRPr>
          </a:p>
        </p:txBody>
      </p:sp>
      <p:grpSp>
        <p:nvGrpSpPr>
          <p:cNvPr id="67" name="Group 92"/>
          <p:cNvGrpSpPr>
            <a:grpSpLocks/>
          </p:cNvGrpSpPr>
          <p:nvPr/>
        </p:nvGrpSpPr>
        <p:grpSpPr bwMode="auto">
          <a:xfrm>
            <a:off x="3708400" y="3067050"/>
            <a:ext cx="3519488" cy="596900"/>
            <a:chOff x="2336" y="1932"/>
            <a:chExt cx="2217" cy="376"/>
          </a:xfrm>
        </p:grpSpPr>
        <p:sp>
          <p:nvSpPr>
            <p:cNvPr id="68" name="Oval 42"/>
            <p:cNvSpPr>
              <a:spLocks noChangeArrowheads="1"/>
            </p:cNvSpPr>
            <p:nvPr/>
          </p:nvSpPr>
          <p:spPr bwMode="auto">
            <a:xfrm>
              <a:off x="4231" y="2082"/>
              <a:ext cx="322" cy="22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69" name="Oval 43"/>
            <p:cNvSpPr>
              <a:spLocks noChangeArrowheads="1"/>
            </p:cNvSpPr>
            <p:nvPr/>
          </p:nvSpPr>
          <p:spPr bwMode="auto">
            <a:xfrm>
              <a:off x="3787" y="2082"/>
              <a:ext cx="323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70" name="Oval 44"/>
            <p:cNvSpPr>
              <a:spLocks noChangeArrowheads="1"/>
            </p:cNvSpPr>
            <p:nvPr/>
          </p:nvSpPr>
          <p:spPr bwMode="auto">
            <a:xfrm>
              <a:off x="3344" y="2082"/>
              <a:ext cx="322" cy="2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71" name="Text Box 51"/>
            <p:cNvSpPr txBox="1">
              <a:spLocks noChangeArrowheads="1"/>
            </p:cNvSpPr>
            <p:nvPr/>
          </p:nvSpPr>
          <p:spPr bwMode="auto">
            <a:xfrm>
              <a:off x="2336" y="2082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1</a:t>
              </a:r>
            </a:p>
          </p:txBody>
        </p:sp>
        <p:sp>
          <p:nvSpPr>
            <p:cNvPr id="72" name="Line 58"/>
            <p:cNvSpPr>
              <a:spLocks noChangeShapeType="1"/>
            </p:cNvSpPr>
            <p:nvPr/>
          </p:nvSpPr>
          <p:spPr bwMode="auto">
            <a:xfrm flipH="1">
              <a:off x="3586" y="1932"/>
              <a:ext cx="362" cy="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73" name="Line 59"/>
            <p:cNvSpPr>
              <a:spLocks noChangeShapeType="1"/>
            </p:cNvSpPr>
            <p:nvPr/>
          </p:nvSpPr>
          <p:spPr bwMode="auto">
            <a:xfrm>
              <a:off x="3948" y="1932"/>
              <a:ext cx="0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3948" y="1932"/>
              <a:ext cx="363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75" name="Group 94"/>
          <p:cNvGrpSpPr>
            <a:grpSpLocks/>
          </p:cNvGrpSpPr>
          <p:nvPr/>
        </p:nvGrpSpPr>
        <p:grpSpPr bwMode="auto">
          <a:xfrm>
            <a:off x="3708400" y="4260850"/>
            <a:ext cx="3008313" cy="598488"/>
            <a:chOff x="2336" y="2684"/>
            <a:chExt cx="1895" cy="377"/>
          </a:xfrm>
        </p:grpSpPr>
        <p:sp>
          <p:nvSpPr>
            <p:cNvPr id="76" name="Oval 48"/>
            <p:cNvSpPr>
              <a:spLocks noChangeArrowheads="1"/>
            </p:cNvSpPr>
            <p:nvPr/>
          </p:nvSpPr>
          <p:spPr bwMode="auto">
            <a:xfrm>
              <a:off x="3666" y="2835"/>
              <a:ext cx="323" cy="22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77" name="Oval 49"/>
            <p:cNvSpPr>
              <a:spLocks noChangeArrowheads="1"/>
            </p:cNvSpPr>
            <p:nvPr/>
          </p:nvSpPr>
          <p:spPr bwMode="auto">
            <a:xfrm>
              <a:off x="3263" y="2835"/>
              <a:ext cx="323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78" name="Oval 50"/>
            <p:cNvSpPr>
              <a:spLocks noChangeArrowheads="1"/>
            </p:cNvSpPr>
            <p:nvPr/>
          </p:nvSpPr>
          <p:spPr bwMode="auto">
            <a:xfrm>
              <a:off x="2820" y="2835"/>
              <a:ext cx="322" cy="2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79" name="Text Box 53"/>
            <p:cNvSpPr txBox="1">
              <a:spLocks noChangeArrowheads="1"/>
            </p:cNvSpPr>
            <p:nvPr/>
          </p:nvSpPr>
          <p:spPr bwMode="auto">
            <a:xfrm>
              <a:off x="2336" y="2835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3</a:t>
              </a:r>
            </a:p>
          </p:txBody>
        </p:sp>
        <p:sp>
          <p:nvSpPr>
            <p:cNvPr id="80" name="Line 64"/>
            <p:cNvSpPr>
              <a:spLocks noChangeShapeType="1"/>
            </p:cNvSpPr>
            <p:nvPr/>
          </p:nvSpPr>
          <p:spPr bwMode="auto">
            <a:xfrm flipH="1">
              <a:off x="3062" y="2684"/>
              <a:ext cx="362" cy="18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81" name="Line 65"/>
            <p:cNvSpPr>
              <a:spLocks noChangeShapeType="1"/>
            </p:cNvSpPr>
            <p:nvPr/>
          </p:nvSpPr>
          <p:spPr bwMode="auto">
            <a:xfrm>
              <a:off x="3424" y="2684"/>
              <a:ext cx="0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82" name="Line 66"/>
            <p:cNvSpPr>
              <a:spLocks noChangeShapeType="1"/>
            </p:cNvSpPr>
            <p:nvPr/>
          </p:nvSpPr>
          <p:spPr bwMode="auto">
            <a:xfrm>
              <a:off x="3424" y="2684"/>
              <a:ext cx="363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3908" y="2684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87" name="Line 74"/>
            <p:cNvSpPr>
              <a:spLocks noChangeShapeType="1"/>
            </p:cNvSpPr>
            <p:nvPr/>
          </p:nvSpPr>
          <p:spPr bwMode="auto">
            <a:xfrm>
              <a:off x="3908" y="2684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88" name="Line 75"/>
            <p:cNvSpPr>
              <a:spLocks noChangeShapeType="1"/>
            </p:cNvSpPr>
            <p:nvPr/>
          </p:nvSpPr>
          <p:spPr bwMode="auto">
            <a:xfrm>
              <a:off x="3908" y="2684"/>
              <a:ext cx="323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89" name="Group 93"/>
          <p:cNvGrpSpPr>
            <a:grpSpLocks/>
          </p:cNvGrpSpPr>
          <p:nvPr/>
        </p:nvGrpSpPr>
        <p:grpSpPr bwMode="auto">
          <a:xfrm>
            <a:off x="3708400" y="3603625"/>
            <a:ext cx="3967163" cy="657225"/>
            <a:chOff x="2336" y="2270"/>
            <a:chExt cx="2499" cy="414"/>
          </a:xfrm>
        </p:grpSpPr>
        <p:sp>
          <p:nvSpPr>
            <p:cNvPr id="90" name="Oval 45"/>
            <p:cNvSpPr>
              <a:spLocks noChangeArrowheads="1"/>
            </p:cNvSpPr>
            <p:nvPr/>
          </p:nvSpPr>
          <p:spPr bwMode="auto">
            <a:xfrm>
              <a:off x="3666" y="2459"/>
              <a:ext cx="323" cy="2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3263" y="2459"/>
              <a:ext cx="323" cy="2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92" name="Oval 47"/>
            <p:cNvSpPr>
              <a:spLocks noChangeArrowheads="1"/>
            </p:cNvSpPr>
            <p:nvPr/>
          </p:nvSpPr>
          <p:spPr bwMode="auto">
            <a:xfrm>
              <a:off x="2860" y="2459"/>
              <a:ext cx="322" cy="2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2336" y="2459"/>
              <a:ext cx="3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2</a:t>
              </a:r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 flipH="1">
              <a:off x="3102" y="2308"/>
              <a:ext cx="363" cy="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3465" y="2308"/>
              <a:ext cx="0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96" name="Line 63"/>
            <p:cNvSpPr>
              <a:spLocks noChangeShapeType="1"/>
            </p:cNvSpPr>
            <p:nvPr/>
          </p:nvSpPr>
          <p:spPr bwMode="auto">
            <a:xfrm>
              <a:off x="3465" y="2308"/>
              <a:ext cx="362" cy="15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97" name="Line 76"/>
            <p:cNvSpPr>
              <a:spLocks noChangeShapeType="1"/>
            </p:cNvSpPr>
            <p:nvPr/>
          </p:nvSpPr>
          <p:spPr bwMode="auto">
            <a:xfrm>
              <a:off x="4513" y="2270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98" name="Line 77"/>
            <p:cNvSpPr>
              <a:spLocks noChangeShapeType="1"/>
            </p:cNvSpPr>
            <p:nvPr/>
          </p:nvSpPr>
          <p:spPr bwMode="auto">
            <a:xfrm>
              <a:off x="4513" y="2270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99" name="Line 78"/>
            <p:cNvSpPr>
              <a:spLocks noChangeShapeType="1"/>
            </p:cNvSpPr>
            <p:nvPr/>
          </p:nvSpPr>
          <p:spPr bwMode="auto">
            <a:xfrm>
              <a:off x="4513" y="2270"/>
              <a:ext cx="322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0" name="Line 79"/>
            <p:cNvSpPr>
              <a:spLocks noChangeShapeType="1"/>
            </p:cNvSpPr>
            <p:nvPr/>
          </p:nvSpPr>
          <p:spPr bwMode="auto">
            <a:xfrm>
              <a:off x="3989" y="2308"/>
              <a:ext cx="40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1" name="Line 80"/>
            <p:cNvSpPr>
              <a:spLocks noChangeShapeType="1"/>
            </p:cNvSpPr>
            <p:nvPr/>
          </p:nvSpPr>
          <p:spPr bwMode="auto">
            <a:xfrm>
              <a:off x="3989" y="2308"/>
              <a:ext cx="161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2" name="Line 81"/>
            <p:cNvSpPr>
              <a:spLocks noChangeShapeType="1"/>
            </p:cNvSpPr>
            <p:nvPr/>
          </p:nvSpPr>
          <p:spPr bwMode="auto">
            <a:xfrm>
              <a:off x="3989" y="2308"/>
              <a:ext cx="322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03" name="Group 95"/>
          <p:cNvGrpSpPr>
            <a:grpSpLocks/>
          </p:cNvGrpSpPr>
          <p:nvPr/>
        </p:nvGrpSpPr>
        <p:grpSpPr bwMode="auto">
          <a:xfrm>
            <a:off x="3708400" y="4859338"/>
            <a:ext cx="4351338" cy="638175"/>
            <a:chOff x="2336" y="3061"/>
            <a:chExt cx="2741" cy="402"/>
          </a:xfrm>
        </p:grpSpPr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2336" y="3211"/>
              <a:ext cx="4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v</a:t>
              </a:r>
              <a:r>
                <a:rPr lang="en-US" altLang="ko-KR" sz="1600" b="1" i="0" baseline="-25000">
                  <a:solidFill>
                    <a:schemeClr val="bg2"/>
                  </a:solidFill>
                  <a:latin typeface="굴림" charset="-127"/>
                </a:rPr>
                <a:t>4</a:t>
              </a:r>
            </a:p>
          </p:txBody>
        </p:sp>
        <p:sp>
          <p:nvSpPr>
            <p:cNvPr id="105" name="Oval 55"/>
            <p:cNvSpPr>
              <a:spLocks noChangeArrowheads="1"/>
            </p:cNvSpPr>
            <p:nvPr/>
          </p:nvSpPr>
          <p:spPr bwMode="auto">
            <a:xfrm>
              <a:off x="4110" y="3211"/>
              <a:ext cx="322" cy="22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06" name="Oval 56"/>
            <p:cNvSpPr>
              <a:spLocks noChangeArrowheads="1"/>
            </p:cNvSpPr>
            <p:nvPr/>
          </p:nvSpPr>
          <p:spPr bwMode="auto">
            <a:xfrm>
              <a:off x="3707" y="3211"/>
              <a:ext cx="322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</a:t>
              </a:r>
              <a:endParaRPr lang="en-US" altLang="ko-KR" sz="16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07" name="Oval 57"/>
            <p:cNvSpPr>
              <a:spLocks noChangeArrowheads="1"/>
            </p:cNvSpPr>
            <p:nvPr/>
          </p:nvSpPr>
          <p:spPr bwMode="auto">
            <a:xfrm>
              <a:off x="3303" y="3211"/>
              <a:ext cx="323" cy="2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1</a:t>
              </a:r>
              <a:endParaRPr lang="en-US" altLang="ko-KR" sz="1600" b="1" i="0" baseline="-25000" dirty="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08" name="Line 67"/>
            <p:cNvSpPr>
              <a:spLocks noChangeShapeType="1"/>
            </p:cNvSpPr>
            <p:nvPr/>
          </p:nvSpPr>
          <p:spPr bwMode="auto">
            <a:xfrm flipH="1">
              <a:off x="3545" y="3061"/>
              <a:ext cx="323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09" name="Line 68"/>
            <p:cNvSpPr>
              <a:spLocks noChangeShapeType="1"/>
            </p:cNvSpPr>
            <p:nvPr/>
          </p:nvSpPr>
          <p:spPr bwMode="auto">
            <a:xfrm>
              <a:off x="3868" y="3061"/>
              <a:ext cx="0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10" name="Line 69"/>
            <p:cNvSpPr>
              <a:spLocks noChangeShapeType="1"/>
            </p:cNvSpPr>
            <p:nvPr/>
          </p:nvSpPr>
          <p:spPr bwMode="auto">
            <a:xfrm>
              <a:off x="3868" y="3061"/>
              <a:ext cx="363" cy="1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</a:endParaRP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2699" y="3136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b="1" i="0">
                  <a:solidFill>
                    <a:schemeClr val="bg2"/>
                  </a:solidFill>
                  <a:latin typeface="굴림" charset="-127"/>
                </a:rPr>
                <a:t>  </a:t>
              </a:r>
              <a:r>
                <a:rPr lang="en-US" altLang="ko-KR" sz="2800" b="1" i="0">
                  <a:solidFill>
                    <a:schemeClr val="bg2"/>
                  </a:solidFill>
                  <a:latin typeface="굴림" charset="-127"/>
                </a:rPr>
                <a:t>. . .</a:t>
              </a:r>
              <a:endParaRPr lang="en-US" altLang="ko-KR" sz="28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  <p:sp>
          <p:nvSpPr>
            <p:cNvPr id="118" name="Text Box 89"/>
            <p:cNvSpPr txBox="1">
              <a:spLocks noChangeArrowheads="1"/>
            </p:cNvSpPr>
            <p:nvPr/>
          </p:nvSpPr>
          <p:spPr bwMode="auto">
            <a:xfrm>
              <a:off x="4513" y="3136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b="1" i="0">
                  <a:solidFill>
                    <a:schemeClr val="bg2"/>
                  </a:solidFill>
                  <a:latin typeface="굴림" charset="-127"/>
                </a:rPr>
                <a:t>  </a:t>
              </a:r>
              <a:r>
                <a:rPr lang="en-US" altLang="ko-KR" sz="2800" b="1" i="0">
                  <a:solidFill>
                    <a:schemeClr val="bg2"/>
                  </a:solidFill>
                  <a:latin typeface="굴림" charset="-127"/>
                </a:rPr>
                <a:t>. . .</a:t>
              </a:r>
              <a:endParaRPr lang="en-US" altLang="ko-KR" sz="2800" b="1" i="0" baseline="-25000">
                <a:solidFill>
                  <a:schemeClr val="bg2"/>
                </a:solidFill>
                <a:latin typeface="굴림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730" grpId="0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78BA39-3727-490F-9FC3-CA726A0D1C42}" type="slidenum">
              <a:rPr lang="en-US" altLang="ko-KR">
                <a:ea typeface="굴림" charset="-127"/>
              </a:rPr>
              <a:pPr/>
              <a:t>18</a:t>
            </a:fld>
            <a:endParaRPr lang="en-US" altLang="ko-KR">
              <a:ea typeface="굴림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m-coloring problem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63713" y="2492375"/>
            <a:ext cx="5184775" cy="3889375"/>
            <a:chOff x="3168" y="1344"/>
            <a:chExt cx="2880" cy="2544"/>
          </a:xfrm>
        </p:grpSpPr>
        <p:sp>
          <p:nvSpPr>
            <p:cNvPr id="19465" name="Rectangle 11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19466" name="Rectangle 12"/>
            <p:cNvSpPr>
              <a:spLocks noChangeArrowheads="1"/>
            </p:cNvSpPr>
            <p:nvPr/>
          </p:nvSpPr>
          <p:spPr bwMode="auto">
            <a:xfrm>
              <a:off x="3168" y="1392"/>
              <a:ext cx="2880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778253" name="Rectangle 13"/>
          <p:cNvSpPr>
            <a:spLocks noChangeArrowheads="1"/>
          </p:cNvSpPr>
          <p:nvPr/>
        </p:nvSpPr>
        <p:spPr bwMode="auto">
          <a:xfrm>
            <a:off x="1782763" y="2492375"/>
            <a:ext cx="5165725" cy="3860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public static void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m_coloring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(index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color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1600" i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promising(i)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if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i==n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   system.out.print(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vcolor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 ..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vcolor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 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else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   for 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=1;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&lt;=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++) 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vcolor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i+1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 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	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m_coloring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+1)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   }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778257" name="Rectangle 17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5.5 Graph Coloring</a:t>
            </a:r>
          </a:p>
        </p:txBody>
      </p:sp>
      <p:sp>
        <p:nvSpPr>
          <p:cNvPr id="778258" name="Rectangle 18"/>
          <p:cNvSpPr>
            <a:spLocks noChangeArrowheads="1"/>
          </p:cNvSpPr>
          <p:nvPr/>
        </p:nvSpPr>
        <p:spPr bwMode="auto">
          <a:xfrm>
            <a:off x="6372225" y="3902075"/>
            <a:ext cx="244792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b="1" i="0" dirty="0">
                <a:solidFill>
                  <a:schemeClr val="bg2"/>
                </a:solidFill>
              </a:rPr>
              <a:t>Top level call:  </a:t>
            </a:r>
            <a:r>
              <a:rPr lang="en-US" altLang="ko-KR" b="1" dirty="0" err="1">
                <a:solidFill>
                  <a:schemeClr val="bg2"/>
                </a:solidFill>
              </a:rPr>
              <a:t>m_coloring</a:t>
            </a:r>
            <a:r>
              <a:rPr lang="en-US" altLang="ko-KR" b="1" i="0" dirty="0">
                <a:solidFill>
                  <a:schemeClr val="bg2"/>
                </a:solidFill>
              </a:rPr>
              <a:t>(0)</a:t>
            </a:r>
          </a:p>
        </p:txBody>
      </p:sp>
      <p:sp>
        <p:nvSpPr>
          <p:cNvPr id="778259" name="Rectangle 19"/>
          <p:cNvSpPr>
            <a:spLocks noChangeArrowheads="1"/>
          </p:cNvSpPr>
          <p:nvPr/>
        </p:nvSpPr>
        <p:spPr bwMode="auto">
          <a:xfrm>
            <a:off x="6372225" y="2708275"/>
            <a:ext cx="2555875" cy="12926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>
                <a:solidFill>
                  <a:schemeClr val="bg2"/>
                </a:solidFill>
              </a:rPr>
              <a:t>Vcolor[] is globally defined:</a:t>
            </a:r>
          </a:p>
          <a:p>
            <a:pPr eaLnBrk="1" latinLnBrk="1" hangingPunct="1">
              <a:spcBef>
                <a:spcPct val="50000"/>
              </a:spcBef>
            </a:pPr>
            <a:endParaRPr lang="en-US" altLang="ko-KR" sz="2000" i="0">
              <a:solidFill>
                <a:schemeClr val="bg2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3" grpId="0"/>
      <p:bldP spid="778258" grpId="0"/>
      <p:bldP spid="7782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25A54C-577C-4C84-BFBA-FD5E8586EC95}" type="slidenum">
              <a:rPr lang="en-US" altLang="ko-KR">
                <a:ea typeface="굴림" charset="-127"/>
              </a:rPr>
              <a:pPr/>
              <a:t>19</a:t>
            </a:fld>
            <a:endParaRPr lang="en-US" altLang="ko-KR">
              <a:ea typeface="굴림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m-coloring problem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63713" y="2492375"/>
            <a:ext cx="5040312" cy="3889375"/>
            <a:chOff x="3168" y="1344"/>
            <a:chExt cx="2880" cy="2544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0488" name="Rectangle 5"/>
            <p:cNvSpPr>
              <a:spLocks noChangeArrowheads="1"/>
            </p:cNvSpPr>
            <p:nvPr/>
          </p:nvSpPr>
          <p:spPr bwMode="auto">
            <a:xfrm>
              <a:off x="3168" y="1392"/>
              <a:ext cx="2880" cy="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798726" name="Rectangle 6"/>
          <p:cNvSpPr>
            <a:spLocks noChangeArrowheads="1"/>
          </p:cNvSpPr>
          <p:nvPr/>
        </p:nvSpPr>
        <p:spPr bwMode="auto">
          <a:xfrm>
            <a:off x="1782763" y="2492375"/>
            <a:ext cx="4373562" cy="3860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public static boolean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promising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(index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index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j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;  bool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1600" i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switch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true;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      j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1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while (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j &lt; 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&amp;&amp;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 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 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if ( W[i][j] &amp;&amp;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vcolor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 ==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vcolor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[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j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] 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	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= false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 j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++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}    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return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switch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}</a:t>
            </a:r>
          </a:p>
        </p:txBody>
      </p:sp>
      <p:sp>
        <p:nvSpPr>
          <p:cNvPr id="798727" name="Rectangle 7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5.5 Graph Coloring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F01D6D-9F5A-4650-BAC9-1686C9042C50}" type="slidenum">
              <a:rPr lang="en-US" altLang="ko-KR">
                <a:ea typeface="굴림" charset="-127"/>
              </a:rPr>
              <a:pPr/>
              <a:t>2</a:t>
            </a:fld>
            <a:endParaRPr lang="en-US" altLang="ko-KR">
              <a:ea typeface="굴림" charset="-127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5.1 The Backtracking Technique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solidFill>
                  <a:schemeClr val="bg1"/>
                </a:solidFill>
                <a:effectLst/>
              </a:rPr>
              <a:t>Backtracking</a:t>
            </a:r>
            <a:r>
              <a:rPr lang="en-US" altLang="ko-KR" b="1" i="1" dirty="0" smtClean="0">
                <a:solidFill>
                  <a:srgbClr val="FFFF00"/>
                </a:solidFill>
                <a:effectLst/>
              </a:rPr>
              <a:t> </a:t>
            </a:r>
            <a:endParaRPr lang="en-US" altLang="ko-KR" dirty="0" smtClean="0">
              <a:effectLst/>
            </a:endParaRP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1371600" y="2362200"/>
            <a:ext cx="685800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- used to solve problems in which a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sequence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 of objects is chosen from a specified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set</a:t>
            </a:r>
            <a:r>
              <a:rPr lang="en-US" altLang="ko-KR" b="1" i="0" dirty="0">
                <a:solidFill>
                  <a:schemeClr val="bg2"/>
                </a:solidFill>
                <a:ea typeface="굴림" pitchFamily="50" charset="-127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ea typeface="굴림" pitchFamily="50" charset="-127"/>
              </a:rPr>
              <a:t>so that the sequence satisfies some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criterion</a:t>
            </a:r>
            <a:r>
              <a:rPr lang="en-US" altLang="ko-KR" b="1" i="0" dirty="0">
                <a:solidFill>
                  <a:schemeClr val="bg1"/>
                </a:solidFill>
                <a:ea typeface="굴림" pitchFamily="50" charset="-127"/>
              </a:rPr>
              <a:t>.</a:t>
            </a: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1403350" y="3573463"/>
            <a:ext cx="655320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-</a:t>
            </a:r>
            <a:r>
              <a:rPr lang="en-US" altLang="ko-KR" i="0" dirty="0">
                <a:solidFill>
                  <a:schemeClr val="bg2"/>
                </a:solidFill>
              </a:rPr>
              <a:t> after </a:t>
            </a:r>
            <a:r>
              <a:rPr lang="en-US" altLang="ko-KR" b="1" dirty="0">
                <a:solidFill>
                  <a:schemeClr val="bg1"/>
                </a:solidFill>
              </a:rPr>
              <a:t>each choice </a:t>
            </a:r>
            <a:r>
              <a:rPr lang="en-US" altLang="ko-KR" i="0" dirty="0">
                <a:solidFill>
                  <a:schemeClr val="bg2"/>
                </a:solidFill>
              </a:rPr>
              <a:t>has been made and added to a partial solution, it </a:t>
            </a:r>
            <a:r>
              <a:rPr lang="en-US" altLang="ko-KR" b="1" dirty="0">
                <a:solidFill>
                  <a:schemeClr val="bg1"/>
                </a:solidFill>
              </a:rPr>
              <a:t>can be retracted </a:t>
            </a:r>
            <a:r>
              <a:rPr lang="en-US" altLang="ko-KR" i="0" dirty="0">
                <a:solidFill>
                  <a:schemeClr val="bg2"/>
                </a:solidFill>
              </a:rPr>
              <a:t>from the solution set later by backtracking. </a:t>
            </a:r>
            <a:endParaRPr lang="en-US" altLang="ko-KR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 autoUpdateAnimBg="0"/>
      <p:bldP spid="56423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6AD131-52E0-442D-9FFD-1032410C6566}" type="slidenum">
              <a:rPr lang="en-US" altLang="ko-KR">
                <a:ea typeface="굴림" charset="-127"/>
              </a:rPr>
              <a:pPr/>
              <a:t>20</a:t>
            </a:fld>
            <a:endParaRPr lang="en-US" altLang="ko-KR">
              <a:ea typeface="굴림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0-1 Knapsack Problem  </a:t>
            </a:r>
            <a:endParaRPr lang="en-US" altLang="ko-KR" dirty="0" smtClean="0">
              <a:effectLst/>
            </a:endParaRP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5.7 The 0-1 Knapsack Problem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63713" y="2852738"/>
            <a:ext cx="5472112" cy="3313112"/>
            <a:chOff x="3168" y="1344"/>
            <a:chExt cx="2880" cy="2544"/>
          </a:xfrm>
        </p:grpSpPr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1514" name="Rectangle 6"/>
            <p:cNvSpPr>
              <a:spLocks noChangeArrowheads="1"/>
            </p:cNvSpPr>
            <p:nvPr/>
          </p:nvSpPr>
          <p:spPr bwMode="auto">
            <a:xfrm>
              <a:off x="3168" y="1392"/>
              <a:ext cx="288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796679" name="Rectangle 7"/>
          <p:cNvSpPr>
            <a:spLocks noChangeArrowheads="1"/>
          </p:cNvSpPr>
          <p:nvPr/>
        </p:nvSpPr>
        <p:spPr bwMode="auto">
          <a:xfrm>
            <a:off x="1925638" y="2951163"/>
            <a:ext cx="5165725" cy="30051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public static void </a:t>
            </a: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checknode (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node</a:t>
            </a: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 v)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{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        node </a:t>
            </a: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u;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        </a:t>
            </a:r>
            <a:r>
              <a:rPr lang="en-US" altLang="ko-KR" sz="1800" i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1800" i="0">
              <a:solidFill>
                <a:schemeClr val="bg1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        if (</a:t>
            </a: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promising(v))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	 for (each child </a:t>
            </a: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u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 of </a:t>
            </a: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v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)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	      </a:t>
            </a:r>
            <a:r>
              <a:rPr lang="en-US" altLang="ko-KR" sz="1800">
                <a:solidFill>
                  <a:schemeClr val="bg2"/>
                </a:solidFill>
                <a:latin typeface="Arial" charset="0"/>
              </a:rPr>
              <a:t>checknode(u)</a:t>
            </a:r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 ;</a:t>
            </a:r>
          </a:p>
          <a:p>
            <a:r>
              <a:rPr lang="en-US" altLang="ko-KR" sz="1800" i="0">
                <a:solidFill>
                  <a:schemeClr val="bg2"/>
                </a:solidFill>
                <a:latin typeface="Arial" charset="0"/>
              </a:rPr>
              <a:t>}	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827088" y="2349500"/>
            <a:ext cx="76787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2"/>
                </a:solidFill>
              </a:rPr>
              <a:t>an optimization problem,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so need to find the</a:t>
            </a: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best</a:t>
            </a:r>
            <a:r>
              <a:rPr lang="en-US" altLang="ko-KR" b="1" dirty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solution</a:t>
            </a:r>
            <a:r>
              <a:rPr lang="en-US" altLang="ko-KR" i="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2447925" y="4005263"/>
            <a:ext cx="4572000" cy="696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>
                <a:solidFill>
                  <a:schemeClr val="bg1"/>
                </a:solidFill>
                <a:latin typeface="Arial" charset="0"/>
              </a:rPr>
              <a:t>if (value(v) is better than best)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800" i="0" dirty="0">
                <a:solidFill>
                  <a:schemeClr val="bg1"/>
                </a:solidFill>
                <a:latin typeface="Arial" charset="0"/>
              </a:rPr>
              <a:t>     best = value(v) 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9" grpId="0"/>
      <p:bldP spid="215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5486BE-C4C2-4CC4-B326-1B88BD14AF37}" type="slidenum">
              <a:rPr lang="en-US" altLang="ko-KR">
                <a:ea typeface="굴림" charset="-127"/>
              </a:rPr>
              <a:pPr/>
              <a:t>21</a:t>
            </a:fld>
            <a:endParaRPr lang="en-US" altLang="ko-KR">
              <a:ea typeface="굴림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The 0-1 Knapsack Problem</a:t>
            </a:r>
            <a:endParaRPr lang="en-US" altLang="ko-KR" dirty="0" smtClean="0">
              <a:effectLst/>
            </a:endParaRP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5.7 The 0-1 Knapsack Problem </a:t>
            </a:r>
          </a:p>
        </p:txBody>
      </p:sp>
      <p:sp>
        <p:nvSpPr>
          <p:cNvPr id="780296" name="Rectangle 8"/>
          <p:cNvSpPr>
            <a:spLocks noChangeArrowheads="1"/>
          </p:cNvSpPr>
          <p:nvPr/>
        </p:nvSpPr>
        <p:spPr bwMode="auto">
          <a:xfrm>
            <a:off x="1862138" y="3259138"/>
            <a:ext cx="22780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Current weight</a:t>
            </a:r>
            <a:endParaRPr lang="en-US" altLang="ko-KR" i="0">
              <a:solidFill>
                <a:schemeClr val="bg2"/>
              </a:solidFill>
            </a:endParaRPr>
          </a:p>
        </p:txBody>
      </p:sp>
      <p:sp>
        <p:nvSpPr>
          <p:cNvPr id="780299" name="Rectangle 11"/>
          <p:cNvSpPr>
            <a:spLocks noChangeArrowheads="1"/>
          </p:cNvSpPr>
          <p:nvPr/>
        </p:nvSpPr>
        <p:spPr bwMode="auto">
          <a:xfrm>
            <a:off x="1152525" y="2468563"/>
            <a:ext cx="4572000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ko-KR" b="1">
                <a:solidFill>
                  <a:schemeClr val="bg2"/>
                </a:solidFill>
              </a:rPr>
              <a:t> </a:t>
            </a:r>
            <a:r>
              <a:rPr lang="en-US" altLang="ko-KR" i="0">
                <a:solidFill>
                  <a:schemeClr val="bg2"/>
                </a:solidFill>
              </a:rPr>
              <a:t>State of the knapsack</a:t>
            </a:r>
          </a:p>
        </p:txBody>
      </p:sp>
      <p:sp>
        <p:nvSpPr>
          <p:cNvPr id="780300" name="Rectangle 12"/>
          <p:cNvSpPr>
            <a:spLocks noChangeArrowheads="1"/>
          </p:cNvSpPr>
          <p:nvPr/>
        </p:nvSpPr>
        <p:spPr bwMode="auto">
          <a:xfrm>
            <a:off x="1862138" y="2852738"/>
            <a:ext cx="22780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Current profit</a:t>
            </a:r>
            <a:endParaRPr lang="en-US" altLang="ko-KR" i="0">
              <a:solidFill>
                <a:schemeClr val="bg2"/>
              </a:solidFill>
            </a:endParaRPr>
          </a:p>
        </p:txBody>
      </p:sp>
      <p:sp>
        <p:nvSpPr>
          <p:cNvPr id="780301" name="Rectangle 13"/>
          <p:cNvSpPr>
            <a:spLocks noChangeArrowheads="1"/>
          </p:cNvSpPr>
          <p:nvPr/>
        </p:nvSpPr>
        <p:spPr bwMode="auto">
          <a:xfrm>
            <a:off x="1862138" y="3619500"/>
            <a:ext cx="65262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  <a:sym typeface="Wingdings" pitchFamily="2" charset="2"/>
              </a:rPr>
              <a:t>- The upper bound on the maximum profit</a:t>
            </a:r>
            <a:endParaRPr lang="en-US" altLang="ko-KR" i="0">
              <a:solidFill>
                <a:schemeClr val="bg2"/>
              </a:solidFill>
            </a:endParaRPr>
          </a:p>
        </p:txBody>
      </p:sp>
      <p:sp>
        <p:nvSpPr>
          <p:cNvPr id="780303" name="Rectangle 15"/>
          <p:cNvSpPr>
            <a:spLocks noChangeArrowheads="1"/>
          </p:cNvSpPr>
          <p:nvPr/>
        </p:nvSpPr>
        <p:spPr bwMode="auto">
          <a:xfrm>
            <a:off x="2195513" y="4046538"/>
            <a:ext cx="63373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</a:t>
            </a:r>
            <a:r>
              <a:rPr lang="en-US" altLang="ko-KR" i="0" dirty="0">
                <a:solidFill>
                  <a:schemeClr val="bg2"/>
                </a:solidFill>
              </a:rPr>
              <a:t>the maximum profit that can be obtained by allowing </a:t>
            </a:r>
            <a:r>
              <a:rPr lang="en-US" altLang="ko-KR" b="1" dirty="0">
                <a:solidFill>
                  <a:schemeClr val="bg1"/>
                </a:solidFill>
              </a:rPr>
              <a:t>fraction</a:t>
            </a:r>
            <a:r>
              <a:rPr lang="en-US" altLang="ko-KR" i="0" dirty="0">
                <a:solidFill>
                  <a:schemeClr val="bg2"/>
                </a:solidFill>
              </a:rPr>
              <a:t> of an item in the knapsack</a:t>
            </a:r>
          </a:p>
        </p:txBody>
      </p:sp>
      <p:sp>
        <p:nvSpPr>
          <p:cNvPr id="780304" name="Rectangle 16"/>
          <p:cNvSpPr>
            <a:spLocks noChangeArrowheads="1"/>
          </p:cNvSpPr>
          <p:nvPr/>
        </p:nvSpPr>
        <p:spPr bwMode="auto">
          <a:xfrm>
            <a:off x="2195513" y="4838700"/>
            <a:ext cx="63373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That is, </a:t>
            </a:r>
            <a:r>
              <a:rPr lang="en-US" altLang="ko-KR" i="0" dirty="0">
                <a:solidFill>
                  <a:schemeClr val="bg2"/>
                </a:solidFill>
              </a:rPr>
              <a:t>the maximum profit that can be obtained for the </a:t>
            </a:r>
            <a:r>
              <a:rPr lang="en-US" altLang="ko-KR" b="1" dirty="0">
                <a:solidFill>
                  <a:schemeClr val="bg1"/>
                </a:solidFill>
              </a:rPr>
              <a:t>fractional knapsack problem</a:t>
            </a:r>
            <a:endParaRPr lang="en-US" altLang="ko-KR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6" grpId="0"/>
      <p:bldP spid="780299" grpId="0"/>
      <p:bldP spid="780300" grpId="0"/>
      <p:bldP spid="780301" grpId="0"/>
      <p:bldP spid="780303" grpId="0"/>
      <p:bldP spid="7803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9FE120-E8FD-458D-B143-79081737AA42}" type="slidenum">
              <a:rPr lang="en-US" altLang="ko-KR">
                <a:ea typeface="굴림" charset="-127"/>
              </a:rPr>
              <a:pPr/>
              <a:t>22</a:t>
            </a:fld>
            <a:endParaRPr lang="en-US" altLang="ko-KR">
              <a:ea typeface="굴림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Example</a:t>
            </a:r>
            <a:endParaRPr lang="en-US" altLang="ko-KR" dirty="0" smtClean="0">
              <a:effectLst/>
            </a:endParaRP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5.7 The 0-1 Knapsack Problem </a:t>
            </a:r>
          </a:p>
        </p:txBody>
      </p:sp>
      <p:sp>
        <p:nvSpPr>
          <p:cNvPr id="782371" name="Rectangle 35"/>
          <p:cNvSpPr>
            <a:spLocks noChangeArrowheads="1"/>
          </p:cNvSpPr>
          <p:nvPr/>
        </p:nvSpPr>
        <p:spPr bwMode="auto">
          <a:xfrm>
            <a:off x="514350" y="1484313"/>
            <a:ext cx="5857875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ko-KR" sz="1800" i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itchFamily="50" charset="-127"/>
              </a:rPr>
              <a:t>  </a:t>
            </a:r>
          </a:p>
        </p:txBody>
      </p:sp>
      <p:sp>
        <p:nvSpPr>
          <p:cNvPr id="782372" name="Oval 36"/>
          <p:cNvSpPr>
            <a:spLocks noChangeArrowheads="1"/>
          </p:cNvSpPr>
          <p:nvPr/>
        </p:nvSpPr>
        <p:spPr bwMode="auto">
          <a:xfrm>
            <a:off x="6526213" y="2130425"/>
            <a:ext cx="715962" cy="750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782373" name="Oval 37"/>
          <p:cNvSpPr>
            <a:spLocks noChangeArrowheads="1"/>
          </p:cNvSpPr>
          <p:nvPr/>
        </p:nvSpPr>
        <p:spPr bwMode="auto">
          <a:xfrm>
            <a:off x="7385050" y="3016250"/>
            <a:ext cx="715963" cy="750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0</a:t>
            </a:r>
          </a:p>
          <a:p>
            <a:pPr algn="ctr" eaLnBrk="1" latinLnBrk="1" hangingPunct="1"/>
            <a:r>
              <a:rPr lang="en-US" altLang="ko-KR" sz="1400" b="1">
                <a:solidFill>
                  <a:schemeClr val="bg2"/>
                </a:solidFill>
                <a:latin typeface="Arial" charset="0"/>
              </a:rPr>
              <a:t>$82</a:t>
            </a:r>
          </a:p>
        </p:txBody>
      </p:sp>
      <p:sp>
        <p:nvSpPr>
          <p:cNvPr id="782374" name="Oval 38"/>
          <p:cNvSpPr>
            <a:spLocks noChangeArrowheads="1"/>
          </p:cNvSpPr>
          <p:nvPr/>
        </p:nvSpPr>
        <p:spPr bwMode="auto">
          <a:xfrm>
            <a:off x="5800725" y="3016250"/>
            <a:ext cx="715963" cy="750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 dirty="0">
                <a:solidFill>
                  <a:schemeClr val="bg2"/>
                </a:solidFill>
                <a:latin typeface="굴림" charset="-127"/>
              </a:rPr>
              <a:t>$40</a:t>
            </a:r>
          </a:p>
          <a:p>
            <a:pPr algn="ctr" eaLnBrk="1" latinLnBrk="1" hangingPunct="1"/>
            <a:r>
              <a:rPr lang="en-US" altLang="ko-KR" sz="1400" b="1" i="0" dirty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400" b="1" dirty="0">
                <a:solidFill>
                  <a:schemeClr val="bg2"/>
                </a:solidFill>
                <a:latin typeface="굴림" charset="-127"/>
              </a:rPr>
              <a:t>$</a:t>
            </a:r>
            <a:r>
              <a:rPr lang="en-US" altLang="ko-KR" sz="1600" b="1" dirty="0">
                <a:solidFill>
                  <a:schemeClr val="accent1"/>
                </a:solidFill>
                <a:latin typeface="Arial" charset="0"/>
              </a:rPr>
              <a:t>115</a:t>
            </a:r>
          </a:p>
        </p:txBody>
      </p:sp>
      <p:sp>
        <p:nvSpPr>
          <p:cNvPr id="782375" name="Oval 39"/>
          <p:cNvSpPr>
            <a:spLocks noChangeArrowheads="1"/>
          </p:cNvSpPr>
          <p:nvPr/>
        </p:nvSpPr>
        <p:spPr bwMode="auto">
          <a:xfrm>
            <a:off x="6226175" y="4843463"/>
            <a:ext cx="715963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$90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$98</a:t>
            </a:r>
          </a:p>
        </p:txBody>
      </p:sp>
      <p:sp>
        <p:nvSpPr>
          <p:cNvPr id="782376" name="Oval 40"/>
          <p:cNvSpPr>
            <a:spLocks noChangeArrowheads="1"/>
          </p:cNvSpPr>
          <p:nvPr/>
        </p:nvSpPr>
        <p:spPr bwMode="auto">
          <a:xfrm>
            <a:off x="6592888" y="3881438"/>
            <a:ext cx="715962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$40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$98</a:t>
            </a:r>
          </a:p>
        </p:txBody>
      </p:sp>
      <p:sp>
        <p:nvSpPr>
          <p:cNvPr id="782377" name="Oval 41"/>
          <p:cNvSpPr>
            <a:spLocks noChangeArrowheads="1"/>
          </p:cNvSpPr>
          <p:nvPr/>
        </p:nvSpPr>
        <p:spPr bwMode="auto">
          <a:xfrm>
            <a:off x="5373688" y="5843588"/>
            <a:ext cx="715962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$70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$70</a:t>
            </a:r>
          </a:p>
        </p:txBody>
      </p:sp>
      <p:sp>
        <p:nvSpPr>
          <p:cNvPr id="782378" name="Oval 42"/>
          <p:cNvSpPr>
            <a:spLocks noChangeArrowheads="1"/>
          </p:cNvSpPr>
          <p:nvPr/>
        </p:nvSpPr>
        <p:spPr bwMode="auto">
          <a:xfrm>
            <a:off x="4383088" y="5843588"/>
            <a:ext cx="715962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$80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$80</a:t>
            </a:r>
          </a:p>
        </p:txBody>
      </p:sp>
      <p:sp>
        <p:nvSpPr>
          <p:cNvPr id="782379" name="Oval 43"/>
          <p:cNvSpPr>
            <a:spLocks noChangeArrowheads="1"/>
          </p:cNvSpPr>
          <p:nvPr/>
        </p:nvSpPr>
        <p:spPr bwMode="auto">
          <a:xfrm>
            <a:off x="5368925" y="4816475"/>
            <a:ext cx="715963" cy="750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$70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$80</a:t>
            </a:r>
          </a:p>
        </p:txBody>
      </p:sp>
      <p:sp>
        <p:nvSpPr>
          <p:cNvPr id="782380" name="Oval 44"/>
          <p:cNvSpPr>
            <a:spLocks noChangeArrowheads="1"/>
          </p:cNvSpPr>
          <p:nvPr/>
        </p:nvSpPr>
        <p:spPr bwMode="auto">
          <a:xfrm>
            <a:off x="4216400" y="4816475"/>
            <a:ext cx="715963" cy="7508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$120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17</a:t>
            </a:r>
          </a:p>
          <a:p>
            <a:pPr algn="ctr" eaLnBrk="1" latinLnBrk="1" hangingPunct="1"/>
            <a:endParaRPr lang="en-US" altLang="ko-KR" sz="1400" b="1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782381" name="Oval 45"/>
          <p:cNvSpPr>
            <a:spLocks noChangeArrowheads="1"/>
          </p:cNvSpPr>
          <p:nvPr/>
        </p:nvSpPr>
        <p:spPr bwMode="auto">
          <a:xfrm>
            <a:off x="5008563" y="3881438"/>
            <a:ext cx="715962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$70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7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$115</a:t>
            </a:r>
          </a:p>
        </p:txBody>
      </p:sp>
      <p:sp>
        <p:nvSpPr>
          <p:cNvPr id="782382" name="Oval 46"/>
          <p:cNvSpPr>
            <a:spLocks noChangeArrowheads="1"/>
          </p:cNvSpPr>
          <p:nvPr/>
        </p:nvSpPr>
        <p:spPr bwMode="auto">
          <a:xfrm>
            <a:off x="7227888" y="5846763"/>
            <a:ext cx="715962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$90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12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$90</a:t>
            </a:r>
          </a:p>
        </p:txBody>
      </p:sp>
      <p:sp>
        <p:nvSpPr>
          <p:cNvPr id="782383" name="Oval 47"/>
          <p:cNvSpPr>
            <a:spLocks noChangeArrowheads="1"/>
          </p:cNvSpPr>
          <p:nvPr/>
        </p:nvSpPr>
        <p:spPr bwMode="auto">
          <a:xfrm>
            <a:off x="6161088" y="5846763"/>
            <a:ext cx="715962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$100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17</a:t>
            </a:r>
          </a:p>
          <a:p>
            <a:pPr algn="ctr" eaLnBrk="1" latinLnBrk="1" hangingPunct="1"/>
            <a:endParaRPr lang="en-US" altLang="ko-KR" sz="1400" b="1" i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782384" name="Oval 48"/>
          <p:cNvSpPr>
            <a:spLocks noChangeArrowheads="1"/>
          </p:cNvSpPr>
          <p:nvPr/>
        </p:nvSpPr>
        <p:spPr bwMode="auto">
          <a:xfrm>
            <a:off x="7385050" y="4843463"/>
            <a:ext cx="715963" cy="750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$40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2</a:t>
            </a:r>
          </a:p>
          <a:p>
            <a:pPr algn="ctr" eaLnBrk="1" latinLnBrk="1" hangingPunct="1"/>
            <a:r>
              <a:rPr lang="en-US" altLang="ko-KR" sz="1400" b="1" i="0">
                <a:solidFill>
                  <a:schemeClr val="bg2"/>
                </a:solidFill>
                <a:latin typeface="굴림" charset="-127"/>
              </a:rPr>
              <a:t>$50</a:t>
            </a:r>
          </a:p>
        </p:txBody>
      </p:sp>
      <p:sp>
        <p:nvSpPr>
          <p:cNvPr id="782385" name="Line 49"/>
          <p:cNvSpPr>
            <a:spLocks noChangeShapeType="1"/>
          </p:cNvSpPr>
          <p:nvPr/>
        </p:nvSpPr>
        <p:spPr bwMode="auto">
          <a:xfrm flipH="1">
            <a:off x="6376988" y="2800350"/>
            <a:ext cx="357187" cy="3127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86" name="Line 50"/>
          <p:cNvSpPr>
            <a:spLocks noChangeShapeType="1"/>
          </p:cNvSpPr>
          <p:nvPr/>
        </p:nvSpPr>
        <p:spPr bwMode="auto">
          <a:xfrm>
            <a:off x="7097713" y="2800350"/>
            <a:ext cx="360362" cy="3603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87" name="Line 51"/>
          <p:cNvSpPr>
            <a:spLocks noChangeShapeType="1"/>
          </p:cNvSpPr>
          <p:nvPr/>
        </p:nvSpPr>
        <p:spPr bwMode="auto">
          <a:xfrm flipH="1">
            <a:off x="5584825" y="3665538"/>
            <a:ext cx="274638" cy="28733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88" name="Line 52"/>
          <p:cNvSpPr>
            <a:spLocks noChangeShapeType="1"/>
          </p:cNvSpPr>
          <p:nvPr/>
        </p:nvSpPr>
        <p:spPr bwMode="auto">
          <a:xfrm>
            <a:off x="6376988" y="3665538"/>
            <a:ext cx="360362" cy="35877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89" name="Line 53"/>
          <p:cNvSpPr>
            <a:spLocks noChangeShapeType="1"/>
          </p:cNvSpPr>
          <p:nvPr/>
        </p:nvSpPr>
        <p:spPr bwMode="auto">
          <a:xfrm flipH="1">
            <a:off x="4721225" y="4508500"/>
            <a:ext cx="355600" cy="381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0" name="Line 54"/>
          <p:cNvSpPr>
            <a:spLocks noChangeShapeType="1"/>
          </p:cNvSpPr>
          <p:nvPr/>
        </p:nvSpPr>
        <p:spPr bwMode="auto">
          <a:xfrm>
            <a:off x="5513388" y="4600575"/>
            <a:ext cx="144462" cy="2159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1" name="Line 55"/>
          <p:cNvSpPr>
            <a:spLocks noChangeShapeType="1"/>
          </p:cNvSpPr>
          <p:nvPr/>
        </p:nvSpPr>
        <p:spPr bwMode="auto">
          <a:xfrm flipH="1">
            <a:off x="4937125" y="5392738"/>
            <a:ext cx="525463" cy="5048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2" name="Line 56"/>
          <p:cNvSpPr>
            <a:spLocks noChangeShapeType="1"/>
          </p:cNvSpPr>
          <p:nvPr/>
        </p:nvSpPr>
        <p:spPr bwMode="auto">
          <a:xfrm>
            <a:off x="5657850" y="5537200"/>
            <a:ext cx="179388" cy="3127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3" name="Line 57"/>
          <p:cNvSpPr>
            <a:spLocks noChangeShapeType="1"/>
          </p:cNvSpPr>
          <p:nvPr/>
        </p:nvSpPr>
        <p:spPr bwMode="auto">
          <a:xfrm flipH="1">
            <a:off x="6665913" y="4600575"/>
            <a:ext cx="153987" cy="2889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4" name="Line 58"/>
          <p:cNvSpPr>
            <a:spLocks noChangeShapeType="1"/>
          </p:cNvSpPr>
          <p:nvPr/>
        </p:nvSpPr>
        <p:spPr bwMode="auto">
          <a:xfrm>
            <a:off x="7169150" y="4529138"/>
            <a:ext cx="431800" cy="3603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5" name="Line 59"/>
          <p:cNvSpPr>
            <a:spLocks noChangeShapeType="1"/>
          </p:cNvSpPr>
          <p:nvPr/>
        </p:nvSpPr>
        <p:spPr bwMode="auto">
          <a:xfrm flipH="1">
            <a:off x="6465888" y="5608638"/>
            <a:ext cx="127000" cy="23653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6" name="Line 60"/>
          <p:cNvSpPr>
            <a:spLocks noChangeShapeType="1"/>
          </p:cNvSpPr>
          <p:nvPr/>
        </p:nvSpPr>
        <p:spPr bwMode="auto">
          <a:xfrm>
            <a:off x="6881813" y="5392738"/>
            <a:ext cx="503237" cy="504825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82398" name="Rectangle 62"/>
          <p:cNvSpPr>
            <a:spLocks noChangeArrowheads="1"/>
          </p:cNvSpPr>
          <p:nvPr/>
        </p:nvSpPr>
        <p:spPr bwMode="auto">
          <a:xfrm>
            <a:off x="539750" y="3573463"/>
            <a:ext cx="4572000" cy="27084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2000" i="0" dirty="0">
                <a:solidFill>
                  <a:schemeClr val="bg2"/>
                </a:solidFill>
              </a:rPr>
              <a:t>                    p</a:t>
            </a:r>
            <a:r>
              <a:rPr lang="en-US" altLang="ko-KR" sz="20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2000" i="0" dirty="0">
                <a:solidFill>
                  <a:schemeClr val="bg2"/>
                </a:solidFill>
              </a:rPr>
              <a:t>       </a:t>
            </a:r>
            <a:r>
              <a:rPr lang="en-US" altLang="ko-KR" sz="2000" i="0" dirty="0" err="1">
                <a:solidFill>
                  <a:schemeClr val="bg2"/>
                </a:solidFill>
              </a:rPr>
              <a:t>w</a:t>
            </a:r>
            <a:r>
              <a:rPr lang="en-US" altLang="ko-KR" sz="20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2000" i="0" dirty="0">
                <a:solidFill>
                  <a:schemeClr val="bg2"/>
                </a:solidFill>
              </a:rPr>
              <a:t>    p</a:t>
            </a:r>
            <a:r>
              <a:rPr lang="en-US" altLang="ko-KR" sz="2000" i="0" baseline="-25000" dirty="0">
                <a:solidFill>
                  <a:schemeClr val="bg2"/>
                </a:solidFill>
              </a:rPr>
              <a:t>i</a:t>
            </a:r>
            <a:r>
              <a:rPr lang="en-US" altLang="ko-KR" sz="2000" i="0" dirty="0">
                <a:solidFill>
                  <a:schemeClr val="bg2"/>
                </a:solidFill>
              </a:rPr>
              <a:t>/</a:t>
            </a:r>
            <a:r>
              <a:rPr lang="en-US" altLang="ko-KR" sz="2000" i="0" dirty="0" err="1">
                <a:solidFill>
                  <a:schemeClr val="bg2"/>
                </a:solidFill>
              </a:rPr>
              <a:t>w</a:t>
            </a:r>
            <a:r>
              <a:rPr lang="en-US" altLang="ko-KR" sz="2000" i="0" baseline="-25000" dirty="0" err="1">
                <a:solidFill>
                  <a:schemeClr val="bg2"/>
                </a:solidFill>
              </a:rPr>
              <a:t>i</a:t>
            </a:r>
            <a:r>
              <a:rPr lang="en-US" altLang="ko-KR" sz="2000" i="0" dirty="0">
                <a:solidFill>
                  <a:schemeClr val="bg2"/>
                </a:solidFill>
              </a:rPr>
              <a:t>  	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2000" i="0" dirty="0">
                <a:solidFill>
                  <a:schemeClr val="bg2"/>
                </a:solidFill>
              </a:rPr>
              <a:t>   item 1 :    40       2       20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2000" i="0" dirty="0">
                <a:solidFill>
                  <a:schemeClr val="bg2"/>
                </a:solidFill>
              </a:rPr>
              <a:t>   item 2 :    30       5         6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2000" i="0" dirty="0">
                <a:solidFill>
                  <a:schemeClr val="bg2"/>
                </a:solidFill>
              </a:rPr>
              <a:t>   item 3 :    50      10        5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2000" i="0" dirty="0">
                <a:solidFill>
                  <a:schemeClr val="bg2"/>
                </a:solidFill>
              </a:rPr>
              <a:t>   item 4 :    10       5         2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2000" i="0" dirty="0">
                <a:solidFill>
                  <a:schemeClr val="bg2"/>
                </a:solidFill>
              </a:rPr>
              <a:t>   W = 16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i="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82399" name="AutoShape 63"/>
          <p:cNvSpPr>
            <a:spLocks noChangeArrowheads="1"/>
          </p:cNvSpPr>
          <p:nvPr/>
        </p:nvSpPr>
        <p:spPr bwMode="auto">
          <a:xfrm>
            <a:off x="2843213" y="2492375"/>
            <a:ext cx="1296987" cy="1081088"/>
          </a:xfrm>
          <a:prstGeom prst="wedgeRoundRectCallout">
            <a:avLst>
              <a:gd name="adj1" fmla="val 178767"/>
              <a:gd name="adj2" fmla="val 46183"/>
              <a:gd name="adj3" fmla="val 16667"/>
            </a:avLst>
          </a:prstGeom>
          <a:solidFill>
            <a:srgbClr val="FFFF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600">
                <a:solidFill>
                  <a:schemeClr val="bg2"/>
                </a:solidFill>
              </a:rPr>
              <a:t>   40*2/2</a:t>
            </a:r>
          </a:p>
          <a:p>
            <a:pPr algn="ctr"/>
            <a:r>
              <a:rPr lang="en-US" altLang="ko-KR" sz="1600">
                <a:solidFill>
                  <a:schemeClr val="bg2"/>
                </a:solidFill>
              </a:rPr>
              <a:t>+30*5/5</a:t>
            </a:r>
          </a:p>
          <a:p>
            <a:pPr algn="ctr"/>
            <a:r>
              <a:rPr lang="en-US" altLang="ko-KR" sz="1600">
                <a:solidFill>
                  <a:schemeClr val="bg2"/>
                </a:solidFill>
              </a:rPr>
              <a:t> +50*(</a:t>
            </a:r>
            <a:r>
              <a:rPr lang="en-US" altLang="ko-KR" sz="1600" b="1">
                <a:solidFill>
                  <a:schemeClr val="accent1"/>
                </a:solidFill>
              </a:rPr>
              <a:t>9</a:t>
            </a:r>
            <a:r>
              <a:rPr lang="en-US" altLang="ko-KR" sz="1600">
                <a:solidFill>
                  <a:schemeClr val="bg2"/>
                </a:solidFill>
              </a:rPr>
              <a:t>/10) </a:t>
            </a:r>
          </a:p>
          <a:p>
            <a:pPr algn="ctr"/>
            <a:r>
              <a:rPr lang="en-US" altLang="ko-KR" sz="1600">
                <a:solidFill>
                  <a:schemeClr val="bg2"/>
                </a:solidFill>
              </a:rPr>
              <a:t>= 115</a:t>
            </a:r>
          </a:p>
        </p:txBody>
      </p:sp>
      <p:sp>
        <p:nvSpPr>
          <p:cNvPr id="23585" name="Rectangle 64"/>
          <p:cNvSpPr>
            <a:spLocks noChangeArrowheads="1"/>
          </p:cNvSpPr>
          <p:nvPr/>
        </p:nvSpPr>
        <p:spPr bwMode="auto">
          <a:xfrm>
            <a:off x="8012113" y="2684463"/>
            <a:ext cx="952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item 1</a:t>
            </a:r>
          </a:p>
        </p:txBody>
      </p:sp>
      <p:sp>
        <p:nvSpPr>
          <p:cNvPr id="23586" name="Rectangle 65"/>
          <p:cNvSpPr>
            <a:spLocks noChangeArrowheads="1"/>
          </p:cNvSpPr>
          <p:nvPr/>
        </p:nvSpPr>
        <p:spPr bwMode="auto">
          <a:xfrm>
            <a:off x="8012113" y="3619500"/>
            <a:ext cx="952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item 2</a:t>
            </a:r>
          </a:p>
        </p:txBody>
      </p:sp>
      <p:sp>
        <p:nvSpPr>
          <p:cNvPr id="23587" name="Rectangle 66"/>
          <p:cNvSpPr>
            <a:spLocks noChangeArrowheads="1"/>
          </p:cNvSpPr>
          <p:nvPr/>
        </p:nvSpPr>
        <p:spPr bwMode="auto">
          <a:xfrm>
            <a:off x="8012113" y="4484688"/>
            <a:ext cx="952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item 3</a:t>
            </a:r>
          </a:p>
        </p:txBody>
      </p:sp>
      <p:sp>
        <p:nvSpPr>
          <p:cNvPr id="23588" name="Rectangle 67"/>
          <p:cNvSpPr>
            <a:spLocks noChangeArrowheads="1"/>
          </p:cNvSpPr>
          <p:nvPr/>
        </p:nvSpPr>
        <p:spPr bwMode="auto">
          <a:xfrm>
            <a:off x="8027988" y="5419725"/>
            <a:ext cx="952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item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8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8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8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8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8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8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8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8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8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8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8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8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8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8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8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8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8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8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72" grpId="0" animBg="1" autoUpdateAnimBg="0"/>
      <p:bldP spid="782373" grpId="0" animBg="1" autoUpdateAnimBg="0"/>
      <p:bldP spid="782374" grpId="0" animBg="1" autoUpdateAnimBg="0"/>
      <p:bldP spid="782375" grpId="0" animBg="1" autoUpdateAnimBg="0"/>
      <p:bldP spid="782376" grpId="0" animBg="1" autoUpdateAnimBg="0"/>
      <p:bldP spid="782377" grpId="0" animBg="1" autoUpdateAnimBg="0"/>
      <p:bldP spid="782378" grpId="0" animBg="1" autoUpdateAnimBg="0"/>
      <p:bldP spid="782379" grpId="0" animBg="1" autoUpdateAnimBg="0"/>
      <p:bldP spid="782380" grpId="0" animBg="1" autoUpdateAnimBg="0"/>
      <p:bldP spid="782381" grpId="0" animBg="1" autoUpdateAnimBg="0"/>
      <p:bldP spid="782382" grpId="0" animBg="1" autoUpdateAnimBg="0"/>
      <p:bldP spid="782383" grpId="0" animBg="1" autoUpdateAnimBg="0"/>
      <p:bldP spid="782384" grpId="0" animBg="1" autoUpdateAnimBg="0"/>
      <p:bldP spid="782385" grpId="0" animBg="1"/>
      <p:bldP spid="782386" grpId="0" animBg="1"/>
      <p:bldP spid="782387" grpId="0" animBg="1"/>
      <p:bldP spid="782388" grpId="0" animBg="1"/>
      <p:bldP spid="782389" grpId="0" animBg="1"/>
      <p:bldP spid="782390" grpId="0" animBg="1"/>
      <p:bldP spid="782391" grpId="0" animBg="1"/>
      <p:bldP spid="782392" grpId="0" animBg="1"/>
      <p:bldP spid="782393" grpId="0" animBg="1"/>
      <p:bldP spid="782394" grpId="0" animBg="1"/>
      <p:bldP spid="782395" grpId="0" animBg="1"/>
      <p:bldP spid="782396" grpId="0" animBg="1"/>
      <p:bldP spid="782398" grpId="0" autoUpdateAnimBg="0"/>
      <p:bldP spid="782399" grpId="0" animBg="1" autoUpdateAnimBg="0"/>
      <p:bldP spid="23585" grpId="0"/>
      <p:bldP spid="23586" grpId="0"/>
      <p:bldP spid="23587" grpId="0"/>
      <p:bldP spid="235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5EFC20-D424-4AE1-9AD6-A4140DB122BA}" type="slidenum">
              <a:rPr lang="en-US" altLang="ko-KR">
                <a:ea typeface="굴림" charset="-127"/>
              </a:rPr>
              <a:pPr/>
              <a:t>23</a:t>
            </a:fld>
            <a:endParaRPr lang="en-US" altLang="ko-KR">
              <a:ea typeface="굴림" charset="-127"/>
            </a:endParaRP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5.7 The 0-1 Knapsack Problem 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971550" y="2133600"/>
            <a:ext cx="5761038" cy="4391025"/>
            <a:chOff x="3168" y="1344"/>
            <a:chExt cx="2880" cy="2544"/>
          </a:xfrm>
        </p:grpSpPr>
        <p:sp>
          <p:nvSpPr>
            <p:cNvPr id="24584" name="Rectangle 39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4585" name="Rectangle 40"/>
            <p:cNvSpPr>
              <a:spLocks noChangeArrowheads="1"/>
            </p:cNvSpPr>
            <p:nvPr/>
          </p:nvSpPr>
          <p:spPr bwMode="auto">
            <a:xfrm>
              <a:off x="3168" y="1392"/>
              <a:ext cx="2880" cy="1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784425" name="Rectangle 41"/>
          <p:cNvSpPr>
            <a:spLocks noChangeArrowheads="1"/>
          </p:cNvSpPr>
          <p:nvPr/>
        </p:nvSpPr>
        <p:spPr bwMode="auto">
          <a:xfrm>
            <a:off x="900113" y="2205038"/>
            <a:ext cx="5472112" cy="43989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public static void knapsack(index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profit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, int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weight</a:t>
            </a: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if ( weight &lt;= W &amp;&amp; profit &gt; maxProfit )  {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maxProfit = profit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numBest = i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bestSet = include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}</a:t>
            </a:r>
          </a:p>
          <a:p>
            <a:pPr eaLnBrk="1" latinLnBrk="1" hangingPunct="1">
              <a:spcBef>
                <a:spcPct val="20000"/>
              </a:spcBef>
            </a:pPr>
            <a:endParaRPr lang="en-US" altLang="ko-KR" sz="1600" i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if (promising(i)) {</a:t>
            </a:r>
            <a:br>
              <a:rPr lang="en-US" altLang="ko-KR" sz="1600" i="0">
                <a:solidFill>
                  <a:srgbClr val="000000"/>
                </a:solidFill>
                <a:latin typeface="Arial" charset="0"/>
              </a:rPr>
            </a:b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include[i+1] = “yes”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knapsack(i+1,profit+p[i+1],weight+w[i+1]);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include[i+1] = “no” 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     knapsack(i+1,profit, weight);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      }</a:t>
            </a:r>
          </a:p>
          <a:p>
            <a:pPr eaLnBrk="1" latinLnBrk="1" hangingPunct="1">
              <a:spcBef>
                <a:spcPct val="20000"/>
              </a:spcBef>
            </a:pPr>
            <a:r>
              <a:rPr lang="en-US" altLang="ko-KR" sz="1600" i="0">
                <a:solidFill>
                  <a:srgbClr val="000000"/>
                </a:solidFill>
                <a:latin typeface="Arial" charset="0"/>
              </a:rPr>
              <a:t> }</a:t>
            </a:r>
          </a:p>
        </p:txBody>
      </p:sp>
      <p:sp>
        <p:nvSpPr>
          <p:cNvPr id="784426" name="Rectangle 42"/>
          <p:cNvSpPr>
            <a:spLocks noChangeArrowheads="1"/>
          </p:cNvSpPr>
          <p:nvPr/>
        </p:nvSpPr>
        <p:spPr bwMode="auto">
          <a:xfrm>
            <a:off x="6434147" y="2713029"/>
            <a:ext cx="2159000" cy="156966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maxProfit, </a:t>
            </a:r>
          </a:p>
          <a:p>
            <a:r>
              <a:rPr lang="en-US" altLang="ko-KR" i="0">
                <a:solidFill>
                  <a:schemeClr val="bg2"/>
                </a:solidFill>
              </a:rPr>
              <a:t>numBest,</a:t>
            </a:r>
          </a:p>
          <a:p>
            <a:r>
              <a:rPr lang="en-US" altLang="ko-KR" i="0">
                <a:solidFill>
                  <a:schemeClr val="bg2"/>
                </a:solidFill>
              </a:rPr>
              <a:t>bestSet , </a:t>
            </a:r>
          </a:p>
          <a:p>
            <a:r>
              <a:rPr lang="en-US" altLang="ko-KR" i="0">
                <a:solidFill>
                  <a:schemeClr val="bg2"/>
                </a:solidFill>
              </a:rPr>
              <a:t>include</a:t>
            </a:r>
          </a:p>
        </p:txBody>
      </p:sp>
      <p:sp>
        <p:nvSpPr>
          <p:cNvPr id="784428" name="Rectangle 44"/>
          <p:cNvSpPr>
            <a:spLocks noChangeArrowheads="1"/>
          </p:cNvSpPr>
          <p:nvPr/>
        </p:nvSpPr>
        <p:spPr bwMode="auto">
          <a:xfrm>
            <a:off x="6000760" y="2285992"/>
            <a:ext cx="27368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</a:rPr>
              <a:t>Global Variables: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072198" y="4357694"/>
            <a:ext cx="2447925" cy="149579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è"/>
            </a:pPr>
            <a:r>
              <a:rPr lang="en-US" altLang="ko-KR" b="1" i="0" dirty="0" smtClean="0">
                <a:solidFill>
                  <a:schemeClr val="bg2"/>
                </a:solidFill>
              </a:rPr>
              <a:t>Top </a:t>
            </a:r>
            <a:r>
              <a:rPr lang="en-US" altLang="ko-KR" b="1" i="0" dirty="0">
                <a:solidFill>
                  <a:schemeClr val="bg2"/>
                </a:solidFill>
              </a:rPr>
              <a:t>level call</a:t>
            </a:r>
            <a:r>
              <a:rPr lang="en-US" altLang="ko-KR" b="1" i="0" dirty="0" smtClean="0">
                <a:solidFill>
                  <a:schemeClr val="bg2"/>
                </a:solidFill>
              </a:rPr>
              <a:t>: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b="1" i="0" dirty="0" smtClean="0">
                <a:solidFill>
                  <a:schemeClr val="bg2"/>
                </a:solidFill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</a:rPr>
              <a:t>numBest</a:t>
            </a:r>
            <a:r>
              <a:rPr lang="en-US" altLang="ko-KR" dirty="0" smtClean="0">
                <a:solidFill>
                  <a:schemeClr val="bg1"/>
                </a:solidFill>
              </a:rPr>
              <a:t> = 0;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</a:rPr>
              <a:t>maxProfit</a:t>
            </a:r>
            <a:r>
              <a:rPr lang="en-US" altLang="ko-KR" dirty="0" smtClean="0">
                <a:solidFill>
                  <a:schemeClr val="bg1"/>
                </a:solidFill>
              </a:rPr>
              <a:t> = 0 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b="1" dirty="0" smtClean="0">
                <a:solidFill>
                  <a:schemeClr val="bg2"/>
                </a:solidFill>
              </a:rPr>
              <a:t>knapsack(0,0,0) ;</a:t>
            </a:r>
            <a:endParaRPr lang="en-US" altLang="ko-KR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25" grpId="0"/>
      <p:bldP spid="784426" grpId="0"/>
      <p:bldP spid="78442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DFC5F92-6367-42EB-91D6-63EFF83A7455}" type="slidenum">
              <a:rPr lang="en-US" altLang="ko-KR">
                <a:ea typeface="굴림" charset="-127"/>
              </a:rPr>
              <a:pPr/>
              <a:t>24</a:t>
            </a:fld>
            <a:endParaRPr lang="en-US" altLang="ko-KR">
              <a:ea typeface="굴림" charset="-127"/>
            </a:endParaRP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5.7 The 0-1 Knapsack Problem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87450" y="1844675"/>
            <a:ext cx="7056438" cy="4679950"/>
            <a:chOff x="3168" y="1344"/>
            <a:chExt cx="2880" cy="254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3168" y="1392"/>
              <a:ext cx="2880" cy="1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1214414" y="1857364"/>
            <a:ext cx="5886450" cy="4630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public static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bool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promising(index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) 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   index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j,k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;   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totWeight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;    float bound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endParaRPr lang="en-US" altLang="ko-KR" sz="1600" i="0" dirty="0">
              <a:solidFill>
                <a:srgbClr val="000000"/>
              </a:solidFill>
              <a:latin typeface="Arial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   if (weight &gt;=W) return false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   else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	    j = i+1 ;  bound = profit ;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totWeight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= weight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                   while ( j&lt;=n  &amp;&amp; 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totWeight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+ w[j] &lt;= W ) {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	          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totWeight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totWeight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+ w[j]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	           bound = bound + p[j]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	           j++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	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	    k = j 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                   if (k &lt;= n)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	           bound=bound+(W–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totWeight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)*p[k]/w[k];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                   return bound &gt; </a:t>
            </a:r>
            <a:r>
              <a:rPr lang="en-US" altLang="ko-KR" sz="1600" i="0" dirty="0" err="1">
                <a:solidFill>
                  <a:srgbClr val="000000"/>
                </a:solidFill>
                <a:latin typeface="Arial" charset="0"/>
              </a:rPr>
              <a:t>maxProfit</a:t>
            </a: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;	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sz="1600" i="0" dirty="0">
                <a:solidFill>
                  <a:srgbClr val="000000"/>
                </a:solidFill>
                <a:latin typeface="Arial" charset="0"/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284EF2-B9E1-43A8-91D4-B808D6B44F28}" type="slidenum">
              <a:rPr lang="en-US" altLang="ko-KR">
                <a:ea typeface="굴림" charset="-127"/>
              </a:rPr>
              <a:pPr/>
              <a:t>3</a:t>
            </a:fld>
            <a:endParaRPr lang="en-US" altLang="ko-KR">
              <a:ea typeface="굴림" charset="-127"/>
            </a:endParaRPr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5.1 The Backtracking Technique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Example: N queens problem </a:t>
            </a:r>
            <a:endParaRPr lang="en-US" altLang="ko-KR" dirty="0" smtClean="0">
              <a:effectLst/>
            </a:endParaRPr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1371600" y="2362200"/>
            <a:ext cx="68580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- problem of placing N queens on an N</a:t>
            </a:r>
            <a:r>
              <a:rPr lang="en-US" altLang="ko-KR" i="0" dirty="0">
                <a:solidFill>
                  <a:schemeClr val="bg2"/>
                </a:solidFill>
                <a:cs typeface="Times New Roman" pitchFamily="18" charset="0"/>
              </a:rPr>
              <a:t>×</a:t>
            </a:r>
            <a:r>
              <a:rPr lang="en-US" altLang="ko-KR" i="0" dirty="0">
                <a:solidFill>
                  <a:schemeClr val="bg2"/>
                </a:solidFill>
              </a:rPr>
              <a:t>N chessboard so that no two queens threaten each other</a:t>
            </a:r>
          </a:p>
        </p:txBody>
      </p:sp>
      <p:sp>
        <p:nvSpPr>
          <p:cNvPr id="745478" name="Rectangle 6"/>
          <p:cNvSpPr>
            <a:spLocks noChangeArrowheads="1"/>
          </p:cNvSpPr>
          <p:nvPr/>
        </p:nvSpPr>
        <p:spPr bwMode="auto">
          <a:xfrm>
            <a:off x="1550988" y="3200400"/>
            <a:ext cx="14366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dirty="0">
                <a:solidFill>
                  <a:schemeClr val="bg1"/>
                </a:solidFill>
              </a:rPr>
              <a:t>sequence:</a:t>
            </a:r>
          </a:p>
        </p:txBody>
      </p:sp>
      <p:sp>
        <p:nvSpPr>
          <p:cNvPr id="745479" name="Rectangle 7"/>
          <p:cNvSpPr>
            <a:spLocks noChangeArrowheads="1"/>
          </p:cNvSpPr>
          <p:nvPr/>
        </p:nvSpPr>
        <p:spPr bwMode="auto">
          <a:xfrm>
            <a:off x="1906588" y="3573463"/>
            <a:ext cx="502126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n positions where the queens are placed</a:t>
            </a:r>
          </a:p>
        </p:txBody>
      </p:sp>
      <p:sp>
        <p:nvSpPr>
          <p:cNvPr id="745480" name="Rectangle 8"/>
          <p:cNvSpPr>
            <a:spLocks noChangeArrowheads="1"/>
          </p:cNvSpPr>
          <p:nvPr/>
        </p:nvSpPr>
        <p:spPr bwMode="auto">
          <a:xfrm>
            <a:off x="1550988" y="3933825"/>
            <a:ext cx="6238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1"/>
                </a:solidFill>
              </a:rPr>
              <a:t>set:</a:t>
            </a:r>
          </a:p>
        </p:txBody>
      </p:sp>
      <p:sp>
        <p:nvSpPr>
          <p:cNvPr id="745481" name="Rectangle 9"/>
          <p:cNvSpPr>
            <a:spLocks noChangeArrowheads="1"/>
          </p:cNvSpPr>
          <p:nvPr/>
        </p:nvSpPr>
        <p:spPr bwMode="auto">
          <a:xfrm>
            <a:off x="1905000" y="4267200"/>
            <a:ext cx="494823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>
                <a:solidFill>
                  <a:schemeClr val="bg2"/>
                </a:solidFill>
              </a:rPr>
              <a:t>n</a:t>
            </a:r>
            <a:r>
              <a:rPr lang="en-US" altLang="ko-KR" i="0" baseline="30000">
                <a:solidFill>
                  <a:schemeClr val="bg2"/>
                </a:solidFill>
              </a:rPr>
              <a:t>2</a:t>
            </a:r>
            <a:r>
              <a:rPr lang="en-US" altLang="ko-KR" i="0">
                <a:solidFill>
                  <a:schemeClr val="bg2"/>
                </a:solidFill>
              </a:rPr>
              <a:t> possible positions on the chessboard</a:t>
            </a:r>
          </a:p>
        </p:txBody>
      </p:sp>
      <p:sp>
        <p:nvSpPr>
          <p:cNvPr id="745482" name="Rectangle 10"/>
          <p:cNvSpPr>
            <a:spLocks noChangeArrowheads="1"/>
          </p:cNvSpPr>
          <p:nvPr/>
        </p:nvSpPr>
        <p:spPr bwMode="auto">
          <a:xfrm>
            <a:off x="1550988" y="4652963"/>
            <a:ext cx="13684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>
                <a:solidFill>
                  <a:schemeClr val="bg1"/>
                </a:solidFill>
              </a:rPr>
              <a:t>criterion:</a:t>
            </a:r>
          </a:p>
        </p:txBody>
      </p:sp>
      <p:sp>
        <p:nvSpPr>
          <p:cNvPr id="745483" name="Rectangle 11"/>
          <p:cNvSpPr>
            <a:spLocks noChangeArrowheads="1"/>
          </p:cNvSpPr>
          <p:nvPr/>
        </p:nvSpPr>
        <p:spPr bwMode="auto">
          <a:xfrm>
            <a:off x="1908175" y="5060950"/>
            <a:ext cx="43354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no two queens threaten each 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utoUpdateAnimBg="0"/>
      <p:bldP spid="745478" grpId="0"/>
      <p:bldP spid="745479" grpId="0"/>
      <p:bldP spid="745480" grpId="0"/>
      <p:bldP spid="745481" grpId="0"/>
      <p:bldP spid="745482" grpId="0"/>
      <p:bldP spid="7454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E44F04-9A84-4642-90FC-B09EC4F5040A}" type="slidenum">
              <a:rPr lang="en-US" altLang="ko-KR">
                <a:ea typeface="굴림" charset="-127"/>
              </a:rPr>
              <a:pPr/>
              <a:t>4</a:t>
            </a:fld>
            <a:endParaRPr lang="en-US" altLang="ko-KR">
              <a:ea typeface="굴림" charset="-127"/>
            </a:endParaRPr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5.1 The Backtracking Technique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533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4 queens problem </a:t>
            </a:r>
            <a:endParaRPr lang="en-US" altLang="ko-KR" dirty="0" smtClean="0">
              <a:effectLst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371600" y="2362200"/>
            <a:ext cx="685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- Number of all possible configurations </a:t>
            </a: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2339975" y="2781300"/>
            <a:ext cx="20764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 dirty="0">
                <a:solidFill>
                  <a:schemeClr val="bg2"/>
                </a:solidFill>
              </a:rPr>
              <a:t>C(16,4) = 1820</a:t>
            </a:r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1403350" y="3213100"/>
            <a:ext cx="7129463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- Since no two queens can be in the same row, we can eliminate </a:t>
            </a:r>
            <a:r>
              <a:rPr lang="en-US" altLang="ko-KR" b="1">
                <a:solidFill>
                  <a:schemeClr val="bg2"/>
                </a:solidFill>
              </a:rPr>
              <a:t>some</a:t>
            </a:r>
            <a:r>
              <a:rPr lang="en-US" altLang="ko-KR" i="0">
                <a:solidFill>
                  <a:schemeClr val="bg2"/>
                </a:solidFill>
              </a:rPr>
              <a:t> possibilities:</a:t>
            </a: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479425" y="4076700"/>
            <a:ext cx="46243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i="0">
                <a:solidFill>
                  <a:schemeClr val="bg2"/>
                </a:solidFill>
              </a:rPr>
              <a:t>		4 </a:t>
            </a:r>
            <a:r>
              <a:rPr lang="en-US" altLang="ko-KR" i="0">
                <a:solidFill>
                  <a:schemeClr val="bg2"/>
                </a:solidFill>
              </a:rPr>
              <a:t>×</a:t>
            </a:r>
            <a:r>
              <a:rPr lang="en-US" altLang="ko-KR" b="1" i="0">
                <a:solidFill>
                  <a:schemeClr val="bg2"/>
                </a:solidFill>
              </a:rPr>
              <a:t> 4 </a:t>
            </a:r>
            <a:r>
              <a:rPr lang="en-US" altLang="ko-KR" i="0">
                <a:solidFill>
                  <a:schemeClr val="bg2"/>
                </a:solidFill>
              </a:rPr>
              <a:t>×</a:t>
            </a:r>
            <a:r>
              <a:rPr lang="en-US" altLang="ko-KR" b="1" i="0">
                <a:solidFill>
                  <a:schemeClr val="bg2"/>
                </a:solidFill>
              </a:rPr>
              <a:t> 4 </a:t>
            </a:r>
            <a:r>
              <a:rPr lang="en-US" altLang="ko-KR" i="0">
                <a:solidFill>
                  <a:schemeClr val="bg2"/>
                </a:solidFill>
              </a:rPr>
              <a:t>×</a:t>
            </a:r>
            <a:r>
              <a:rPr lang="en-US" altLang="ko-KR" b="1" i="0">
                <a:solidFill>
                  <a:schemeClr val="bg2"/>
                </a:solidFill>
              </a:rPr>
              <a:t> 4 = 256</a:t>
            </a:r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1403350" y="4484688"/>
            <a:ext cx="35941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- State representation &lt;i,j&gt;:</a:t>
            </a:r>
            <a:r>
              <a:rPr lang="en-US" altLang="ko-KR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2268538" y="4916488"/>
            <a:ext cx="531653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Queen in the i-th row is in the j-th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  <p:bldP spid="5129" grpId="0"/>
      <p:bldP spid="5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CAE068-246F-4A93-8A7C-99FE4F291EC2}" type="slidenum">
              <a:rPr lang="en-US" altLang="ko-KR">
                <a:ea typeface="굴림" charset="-127"/>
              </a:rPr>
              <a:pPr/>
              <a:t>5</a:t>
            </a:fld>
            <a:endParaRPr lang="en-US" altLang="ko-KR">
              <a:ea typeface="굴림" charset="-127"/>
            </a:endParaRPr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5.1 The Backtracking Technique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350250" cy="4267200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sz="2800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4 queens problem - the State Space Tree </a:t>
            </a:r>
            <a:endParaRPr lang="en-US" altLang="ko-KR" dirty="0" smtClean="0">
              <a:effectLst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546225" y="2635250"/>
            <a:ext cx="5330825" cy="3241675"/>
            <a:chOff x="1546225" y="2635250"/>
            <a:chExt cx="5330825" cy="3241675"/>
          </a:xfrm>
        </p:grpSpPr>
        <p:sp>
          <p:nvSpPr>
            <p:cNvPr id="6149" name="Text Box 10"/>
            <p:cNvSpPr txBox="1">
              <a:spLocks noChangeArrowheads="1"/>
            </p:cNvSpPr>
            <p:nvPr/>
          </p:nvSpPr>
          <p:spPr bwMode="auto">
            <a:xfrm>
              <a:off x="4060825" y="2635250"/>
              <a:ext cx="9144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 dirty="0">
                  <a:solidFill>
                    <a:schemeClr val="bg2"/>
                  </a:solidFill>
                  <a:latin typeface="굴림" charset="-127"/>
                </a:rPr>
                <a:t>Start</a:t>
              </a:r>
            </a:p>
          </p:txBody>
        </p:sp>
        <p:sp>
          <p:nvSpPr>
            <p:cNvPr id="6150" name="Text Box 11"/>
            <p:cNvSpPr txBox="1">
              <a:spLocks noChangeArrowheads="1"/>
            </p:cNvSpPr>
            <p:nvPr/>
          </p:nvSpPr>
          <p:spPr bwMode="auto">
            <a:xfrm>
              <a:off x="2536825" y="32448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1,1</a:t>
              </a:r>
            </a:p>
          </p:txBody>
        </p:sp>
        <p:sp>
          <p:nvSpPr>
            <p:cNvPr id="6151" name="Text Box 12"/>
            <p:cNvSpPr txBox="1">
              <a:spLocks noChangeArrowheads="1"/>
            </p:cNvSpPr>
            <p:nvPr/>
          </p:nvSpPr>
          <p:spPr bwMode="auto">
            <a:xfrm>
              <a:off x="3603625" y="3244850"/>
              <a:ext cx="6858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1,2</a:t>
              </a:r>
            </a:p>
          </p:txBody>
        </p:sp>
        <p:sp>
          <p:nvSpPr>
            <p:cNvPr id="6152" name="Text Box 13"/>
            <p:cNvSpPr txBox="1">
              <a:spLocks noChangeArrowheads="1"/>
            </p:cNvSpPr>
            <p:nvPr/>
          </p:nvSpPr>
          <p:spPr bwMode="auto">
            <a:xfrm>
              <a:off x="4746625" y="32448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1,3</a:t>
              </a:r>
            </a:p>
          </p:txBody>
        </p:sp>
        <p:sp>
          <p:nvSpPr>
            <p:cNvPr id="6153" name="Text Box 14"/>
            <p:cNvSpPr txBox="1">
              <a:spLocks noChangeArrowheads="1"/>
            </p:cNvSpPr>
            <p:nvPr/>
          </p:nvSpPr>
          <p:spPr bwMode="auto">
            <a:xfrm>
              <a:off x="5813425" y="3244850"/>
              <a:ext cx="5334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1,4</a:t>
              </a:r>
            </a:p>
          </p:txBody>
        </p:sp>
        <p:sp>
          <p:nvSpPr>
            <p:cNvPr id="6154" name="Text Box 15"/>
            <p:cNvSpPr txBox="1">
              <a:spLocks noChangeArrowheads="1"/>
            </p:cNvSpPr>
            <p:nvPr/>
          </p:nvSpPr>
          <p:spPr bwMode="auto">
            <a:xfrm>
              <a:off x="2003425" y="3930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2,1</a:t>
              </a:r>
            </a:p>
          </p:txBody>
        </p:sp>
        <p:sp>
          <p:nvSpPr>
            <p:cNvPr id="6155" name="Text Box 16"/>
            <p:cNvSpPr txBox="1">
              <a:spLocks noChangeArrowheads="1"/>
            </p:cNvSpPr>
            <p:nvPr/>
          </p:nvSpPr>
          <p:spPr bwMode="auto">
            <a:xfrm>
              <a:off x="4060825" y="3930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2,4</a:t>
              </a:r>
            </a:p>
          </p:txBody>
        </p:sp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3375025" y="3930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2,3</a:t>
              </a:r>
            </a:p>
          </p:txBody>
        </p:sp>
        <p:sp>
          <p:nvSpPr>
            <p:cNvPr id="6157" name="Text Box 18"/>
            <p:cNvSpPr txBox="1">
              <a:spLocks noChangeArrowheads="1"/>
            </p:cNvSpPr>
            <p:nvPr/>
          </p:nvSpPr>
          <p:spPr bwMode="auto">
            <a:xfrm>
              <a:off x="2689225" y="3930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2,2</a:t>
              </a:r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1622425" y="4692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3,1</a:t>
              </a:r>
            </a:p>
          </p:txBody>
        </p:sp>
        <p:sp>
          <p:nvSpPr>
            <p:cNvPr id="6159" name="Text Box 20"/>
            <p:cNvSpPr txBox="1">
              <a:spLocks noChangeArrowheads="1"/>
            </p:cNvSpPr>
            <p:nvPr/>
          </p:nvSpPr>
          <p:spPr bwMode="auto">
            <a:xfrm>
              <a:off x="3679825" y="4692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3,4</a:t>
              </a:r>
            </a:p>
          </p:txBody>
        </p:sp>
        <p:sp>
          <p:nvSpPr>
            <p:cNvPr id="6160" name="Text Box 21"/>
            <p:cNvSpPr txBox="1">
              <a:spLocks noChangeArrowheads="1"/>
            </p:cNvSpPr>
            <p:nvPr/>
          </p:nvSpPr>
          <p:spPr bwMode="auto">
            <a:xfrm>
              <a:off x="2994025" y="4692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3,3</a:t>
              </a:r>
            </a:p>
          </p:txBody>
        </p:sp>
        <p:sp>
          <p:nvSpPr>
            <p:cNvPr id="6161" name="Text Box 22"/>
            <p:cNvSpPr txBox="1">
              <a:spLocks noChangeArrowheads="1"/>
            </p:cNvSpPr>
            <p:nvPr/>
          </p:nvSpPr>
          <p:spPr bwMode="auto">
            <a:xfrm>
              <a:off x="2308225" y="46926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3,2</a:t>
              </a:r>
            </a:p>
          </p:txBody>
        </p:sp>
        <p:sp>
          <p:nvSpPr>
            <p:cNvPr id="6162" name="Text Box 23"/>
            <p:cNvSpPr txBox="1">
              <a:spLocks noChangeArrowheads="1"/>
            </p:cNvSpPr>
            <p:nvPr/>
          </p:nvSpPr>
          <p:spPr bwMode="auto">
            <a:xfrm>
              <a:off x="1546225" y="55308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4,1</a:t>
              </a:r>
            </a:p>
          </p:txBody>
        </p:sp>
        <p:sp>
          <p:nvSpPr>
            <p:cNvPr id="6163" name="Text Box 24"/>
            <p:cNvSpPr txBox="1">
              <a:spLocks noChangeArrowheads="1"/>
            </p:cNvSpPr>
            <p:nvPr/>
          </p:nvSpPr>
          <p:spPr bwMode="auto">
            <a:xfrm>
              <a:off x="3603625" y="55308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4,4</a:t>
              </a:r>
            </a:p>
          </p:txBody>
        </p:sp>
        <p:sp>
          <p:nvSpPr>
            <p:cNvPr id="6164" name="Text Box 25"/>
            <p:cNvSpPr txBox="1">
              <a:spLocks noChangeArrowheads="1"/>
            </p:cNvSpPr>
            <p:nvPr/>
          </p:nvSpPr>
          <p:spPr bwMode="auto">
            <a:xfrm>
              <a:off x="2917825" y="55308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4,3</a:t>
              </a:r>
            </a:p>
          </p:txBody>
        </p:sp>
        <p:sp>
          <p:nvSpPr>
            <p:cNvPr id="6165" name="Text Box 26"/>
            <p:cNvSpPr txBox="1">
              <a:spLocks noChangeArrowheads="1"/>
            </p:cNvSpPr>
            <p:nvPr/>
          </p:nvSpPr>
          <p:spPr bwMode="auto">
            <a:xfrm>
              <a:off x="2232025" y="5530850"/>
              <a:ext cx="609600" cy="3460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600" b="1" i="0">
                  <a:solidFill>
                    <a:schemeClr val="bg2"/>
                  </a:solidFill>
                  <a:latin typeface="굴림" charset="-127"/>
                </a:rPr>
                <a:t>4,2</a:t>
              </a:r>
            </a:p>
          </p:txBody>
        </p:sp>
        <p:sp>
          <p:nvSpPr>
            <p:cNvPr id="6166" name="Line 27"/>
            <p:cNvSpPr>
              <a:spLocks noChangeShapeType="1"/>
            </p:cNvSpPr>
            <p:nvPr/>
          </p:nvSpPr>
          <p:spPr bwMode="auto">
            <a:xfrm flipH="1">
              <a:off x="3070225" y="3016250"/>
              <a:ext cx="1447800" cy="228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7" name="Line 28"/>
            <p:cNvSpPr>
              <a:spLocks noChangeShapeType="1"/>
            </p:cNvSpPr>
            <p:nvPr/>
          </p:nvSpPr>
          <p:spPr bwMode="auto">
            <a:xfrm flipH="1">
              <a:off x="4289425" y="3016250"/>
              <a:ext cx="228600" cy="228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8" name="Line 29"/>
            <p:cNvSpPr>
              <a:spLocks noChangeShapeType="1"/>
            </p:cNvSpPr>
            <p:nvPr/>
          </p:nvSpPr>
          <p:spPr bwMode="auto">
            <a:xfrm>
              <a:off x="4518025" y="3016250"/>
              <a:ext cx="304800" cy="228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9" name="Line 30"/>
            <p:cNvSpPr>
              <a:spLocks noChangeShapeType="1"/>
            </p:cNvSpPr>
            <p:nvPr/>
          </p:nvSpPr>
          <p:spPr bwMode="auto">
            <a:xfrm>
              <a:off x="4518025" y="3016250"/>
              <a:ext cx="1295400" cy="228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0" name="Line 31"/>
            <p:cNvSpPr>
              <a:spLocks noChangeShapeType="1"/>
            </p:cNvSpPr>
            <p:nvPr/>
          </p:nvSpPr>
          <p:spPr bwMode="auto">
            <a:xfrm flipH="1">
              <a:off x="2384425" y="3573463"/>
              <a:ext cx="458788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1" name="Line 32"/>
            <p:cNvSpPr>
              <a:spLocks noChangeShapeType="1"/>
            </p:cNvSpPr>
            <p:nvPr/>
          </p:nvSpPr>
          <p:spPr bwMode="auto">
            <a:xfrm>
              <a:off x="2841625" y="3625850"/>
              <a:ext cx="762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2" name="Line 33"/>
            <p:cNvSpPr>
              <a:spLocks noChangeShapeType="1"/>
            </p:cNvSpPr>
            <p:nvPr/>
          </p:nvSpPr>
          <p:spPr bwMode="auto">
            <a:xfrm>
              <a:off x="2841625" y="3625850"/>
              <a:ext cx="6858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3" name="Line 34"/>
            <p:cNvSpPr>
              <a:spLocks noChangeShapeType="1"/>
            </p:cNvSpPr>
            <p:nvPr/>
          </p:nvSpPr>
          <p:spPr bwMode="auto">
            <a:xfrm>
              <a:off x="2841625" y="3625850"/>
              <a:ext cx="16002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4" name="Line 35"/>
            <p:cNvSpPr>
              <a:spLocks noChangeShapeType="1"/>
            </p:cNvSpPr>
            <p:nvPr/>
          </p:nvSpPr>
          <p:spPr bwMode="auto">
            <a:xfrm flipH="1">
              <a:off x="1927225" y="4311650"/>
              <a:ext cx="381000" cy="3810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5" name="Line 36"/>
            <p:cNvSpPr>
              <a:spLocks noChangeShapeType="1"/>
            </p:cNvSpPr>
            <p:nvPr/>
          </p:nvSpPr>
          <p:spPr bwMode="auto">
            <a:xfrm>
              <a:off x="2308225" y="4311650"/>
              <a:ext cx="304800" cy="3810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6" name="Line 37"/>
            <p:cNvSpPr>
              <a:spLocks noChangeShapeType="1"/>
            </p:cNvSpPr>
            <p:nvPr/>
          </p:nvSpPr>
          <p:spPr bwMode="auto">
            <a:xfrm>
              <a:off x="2308225" y="4311650"/>
              <a:ext cx="1066800" cy="3810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7" name="Line 38"/>
            <p:cNvSpPr>
              <a:spLocks noChangeShapeType="1"/>
            </p:cNvSpPr>
            <p:nvPr/>
          </p:nvSpPr>
          <p:spPr bwMode="auto">
            <a:xfrm>
              <a:off x="2308225" y="4311650"/>
              <a:ext cx="1752600" cy="3810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8" name="Line 39"/>
            <p:cNvSpPr>
              <a:spLocks noChangeShapeType="1"/>
            </p:cNvSpPr>
            <p:nvPr/>
          </p:nvSpPr>
          <p:spPr bwMode="auto">
            <a:xfrm flipH="1">
              <a:off x="1774825" y="4997450"/>
              <a:ext cx="152400" cy="5334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927225" y="5073650"/>
              <a:ext cx="609600" cy="457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>
              <a:off x="1927225" y="5073650"/>
              <a:ext cx="1371600" cy="457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1" name="Line 42"/>
            <p:cNvSpPr>
              <a:spLocks noChangeShapeType="1"/>
            </p:cNvSpPr>
            <p:nvPr/>
          </p:nvSpPr>
          <p:spPr bwMode="auto">
            <a:xfrm>
              <a:off x="1927225" y="5073650"/>
              <a:ext cx="2133600" cy="457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2" name="Line 43"/>
            <p:cNvSpPr>
              <a:spLocks noChangeShapeType="1"/>
            </p:cNvSpPr>
            <p:nvPr/>
          </p:nvSpPr>
          <p:spPr bwMode="auto">
            <a:xfrm flipH="1">
              <a:off x="4899025" y="36258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3" name="Line 44"/>
            <p:cNvSpPr>
              <a:spLocks noChangeShapeType="1"/>
            </p:cNvSpPr>
            <p:nvPr/>
          </p:nvSpPr>
          <p:spPr bwMode="auto">
            <a:xfrm>
              <a:off x="5051425" y="36258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4" name="Line 45"/>
            <p:cNvSpPr>
              <a:spLocks noChangeShapeType="1"/>
            </p:cNvSpPr>
            <p:nvPr/>
          </p:nvSpPr>
          <p:spPr bwMode="auto">
            <a:xfrm>
              <a:off x="5051425" y="3625850"/>
              <a:ext cx="3810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5" name="Line 46"/>
            <p:cNvSpPr>
              <a:spLocks noChangeShapeType="1"/>
            </p:cNvSpPr>
            <p:nvPr/>
          </p:nvSpPr>
          <p:spPr bwMode="auto">
            <a:xfrm>
              <a:off x="5051425" y="3625850"/>
              <a:ext cx="6858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6" name="Line 47"/>
            <p:cNvSpPr>
              <a:spLocks noChangeShapeType="1"/>
            </p:cNvSpPr>
            <p:nvPr/>
          </p:nvSpPr>
          <p:spPr bwMode="auto">
            <a:xfrm flipH="1">
              <a:off x="5965825" y="36258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7" name="Line 48"/>
            <p:cNvSpPr>
              <a:spLocks noChangeShapeType="1"/>
            </p:cNvSpPr>
            <p:nvPr/>
          </p:nvSpPr>
          <p:spPr bwMode="auto">
            <a:xfrm>
              <a:off x="6118225" y="36258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8" name="Line 49"/>
            <p:cNvSpPr>
              <a:spLocks noChangeShapeType="1"/>
            </p:cNvSpPr>
            <p:nvPr/>
          </p:nvSpPr>
          <p:spPr bwMode="auto">
            <a:xfrm>
              <a:off x="6118225" y="3625850"/>
              <a:ext cx="3810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9" name="Line 50"/>
            <p:cNvSpPr>
              <a:spLocks noChangeShapeType="1"/>
            </p:cNvSpPr>
            <p:nvPr/>
          </p:nvSpPr>
          <p:spPr bwMode="auto">
            <a:xfrm>
              <a:off x="6118225" y="3625850"/>
              <a:ext cx="6858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0" name="Line 51"/>
            <p:cNvSpPr>
              <a:spLocks noChangeShapeType="1"/>
            </p:cNvSpPr>
            <p:nvPr/>
          </p:nvSpPr>
          <p:spPr bwMode="auto">
            <a:xfrm flipH="1">
              <a:off x="4441825" y="43116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1" name="Line 52"/>
            <p:cNvSpPr>
              <a:spLocks noChangeShapeType="1"/>
            </p:cNvSpPr>
            <p:nvPr/>
          </p:nvSpPr>
          <p:spPr bwMode="auto">
            <a:xfrm>
              <a:off x="4594225" y="43116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2" name="Line 53"/>
            <p:cNvSpPr>
              <a:spLocks noChangeShapeType="1"/>
            </p:cNvSpPr>
            <p:nvPr/>
          </p:nvSpPr>
          <p:spPr bwMode="auto">
            <a:xfrm>
              <a:off x="4594225" y="4311650"/>
              <a:ext cx="3810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3" name="Line 54"/>
            <p:cNvSpPr>
              <a:spLocks noChangeShapeType="1"/>
            </p:cNvSpPr>
            <p:nvPr/>
          </p:nvSpPr>
          <p:spPr bwMode="auto">
            <a:xfrm>
              <a:off x="4594225" y="4311650"/>
              <a:ext cx="6858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4" name="Line 55"/>
            <p:cNvSpPr>
              <a:spLocks noChangeShapeType="1"/>
            </p:cNvSpPr>
            <p:nvPr/>
          </p:nvSpPr>
          <p:spPr bwMode="auto">
            <a:xfrm flipH="1">
              <a:off x="4137025" y="50736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5" name="Line 56"/>
            <p:cNvSpPr>
              <a:spLocks noChangeShapeType="1"/>
            </p:cNvSpPr>
            <p:nvPr/>
          </p:nvSpPr>
          <p:spPr bwMode="auto">
            <a:xfrm>
              <a:off x="4289425" y="5073650"/>
              <a:ext cx="1524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6" name="Line 57"/>
            <p:cNvSpPr>
              <a:spLocks noChangeShapeType="1"/>
            </p:cNvSpPr>
            <p:nvPr/>
          </p:nvSpPr>
          <p:spPr bwMode="auto">
            <a:xfrm>
              <a:off x="4289425" y="5073650"/>
              <a:ext cx="3810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7" name="Line 58"/>
            <p:cNvSpPr>
              <a:spLocks noChangeShapeType="1"/>
            </p:cNvSpPr>
            <p:nvPr/>
          </p:nvSpPr>
          <p:spPr bwMode="auto">
            <a:xfrm>
              <a:off x="4289425" y="5073650"/>
              <a:ext cx="685800" cy="3048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98" name="Text Box 59"/>
            <p:cNvSpPr txBox="1">
              <a:spLocks noChangeArrowheads="1"/>
            </p:cNvSpPr>
            <p:nvPr/>
          </p:nvSpPr>
          <p:spPr bwMode="auto">
            <a:xfrm>
              <a:off x="4137025" y="347345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i="0" dirty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  <p:sp>
          <p:nvSpPr>
            <p:cNvPr id="6200" name="Text Box 61"/>
            <p:cNvSpPr txBox="1">
              <a:spLocks noChangeArrowheads="1"/>
            </p:cNvSpPr>
            <p:nvPr/>
          </p:nvSpPr>
          <p:spPr bwMode="auto">
            <a:xfrm>
              <a:off x="3375025" y="492125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i="0" dirty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  <p:sp>
          <p:nvSpPr>
            <p:cNvPr id="6201" name="Text Box 62"/>
            <p:cNvSpPr txBox="1">
              <a:spLocks noChangeArrowheads="1"/>
            </p:cNvSpPr>
            <p:nvPr/>
          </p:nvSpPr>
          <p:spPr bwMode="auto">
            <a:xfrm>
              <a:off x="5038725" y="3908425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i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  <p:sp>
          <p:nvSpPr>
            <p:cNvPr id="6202" name="Text Box 63"/>
            <p:cNvSpPr txBox="1">
              <a:spLocks noChangeArrowheads="1"/>
            </p:cNvSpPr>
            <p:nvPr/>
          </p:nvSpPr>
          <p:spPr bwMode="auto">
            <a:xfrm>
              <a:off x="6191250" y="3908425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i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</p:grpSp>
      <p:graphicFrame>
        <p:nvGraphicFramePr>
          <p:cNvPr id="749664" name="Group 96"/>
          <p:cNvGraphicFramePr>
            <a:graphicFrameLocks noGrp="1"/>
          </p:cNvGraphicFramePr>
          <p:nvPr>
            <p:ph sz="half" idx="2"/>
          </p:nvPr>
        </p:nvGraphicFramePr>
        <p:xfrm>
          <a:off x="7164388" y="4076700"/>
          <a:ext cx="874712" cy="853440"/>
        </p:xfrm>
        <a:graphic>
          <a:graphicData uri="http://schemas.openxmlformats.org/drawingml/2006/table">
            <a:tbl>
              <a:tblPr/>
              <a:tblGrid>
                <a:gridCol w="219075"/>
                <a:gridCol w="219075"/>
                <a:gridCol w="217487"/>
                <a:gridCol w="219075"/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9667" name="Freeform 99"/>
          <p:cNvSpPr>
            <a:spLocks/>
          </p:cNvSpPr>
          <p:nvPr/>
        </p:nvSpPr>
        <p:spPr bwMode="auto">
          <a:xfrm>
            <a:off x="4284663" y="4365625"/>
            <a:ext cx="2879725" cy="574675"/>
          </a:xfrm>
          <a:custGeom>
            <a:avLst/>
            <a:gdLst>
              <a:gd name="T0" fmla="*/ 1104 w 1403"/>
              <a:gd name="T1" fmla="*/ 0 h 1403"/>
              <a:gd name="T2" fmla="*/ 1402 w 1403"/>
              <a:gd name="T3" fmla="*/ 146 h 1403"/>
              <a:gd name="T4" fmla="*/ 1322 w 1403"/>
              <a:gd name="T5" fmla="*/ 439 h 1403"/>
              <a:gd name="T6" fmla="*/ 1267 w 1403"/>
              <a:gd name="T7" fmla="*/ 329 h 1403"/>
              <a:gd name="T8" fmla="*/ 1159 w 1403"/>
              <a:gd name="T9" fmla="*/ 364 h 1403"/>
              <a:gd name="T10" fmla="*/ 1063 w 1403"/>
              <a:gd name="T11" fmla="*/ 395 h 1403"/>
              <a:gd name="T12" fmla="*/ 911 w 1403"/>
              <a:gd name="T13" fmla="*/ 464 h 1403"/>
              <a:gd name="T14" fmla="*/ 805 w 1403"/>
              <a:gd name="T15" fmla="*/ 526 h 1403"/>
              <a:gd name="T16" fmla="*/ 737 w 1403"/>
              <a:gd name="T17" fmla="*/ 589 h 1403"/>
              <a:gd name="T18" fmla="*/ 694 w 1403"/>
              <a:gd name="T19" fmla="*/ 651 h 1403"/>
              <a:gd name="T20" fmla="*/ 677 w 1403"/>
              <a:gd name="T21" fmla="*/ 709 h 1403"/>
              <a:gd name="T22" fmla="*/ 671 w 1403"/>
              <a:gd name="T23" fmla="*/ 771 h 1403"/>
              <a:gd name="T24" fmla="*/ 676 w 1403"/>
              <a:gd name="T25" fmla="*/ 834 h 1403"/>
              <a:gd name="T26" fmla="*/ 676 w 1403"/>
              <a:gd name="T27" fmla="*/ 896 h 1403"/>
              <a:gd name="T28" fmla="*/ 668 w 1403"/>
              <a:gd name="T29" fmla="*/ 961 h 1403"/>
              <a:gd name="T30" fmla="*/ 644 w 1403"/>
              <a:gd name="T31" fmla="*/ 1025 h 1403"/>
              <a:gd name="T32" fmla="*/ 594 w 1403"/>
              <a:gd name="T33" fmla="*/ 1095 h 1403"/>
              <a:gd name="T34" fmla="*/ 513 w 1403"/>
              <a:gd name="T35" fmla="*/ 1166 h 1403"/>
              <a:gd name="T36" fmla="*/ 392 w 1403"/>
              <a:gd name="T37" fmla="*/ 1241 h 1403"/>
              <a:gd name="T38" fmla="*/ 224 w 1403"/>
              <a:gd name="T39" fmla="*/ 1320 h 1403"/>
              <a:gd name="T40" fmla="*/ 0 w 1403"/>
              <a:gd name="T41" fmla="*/ 1402 h 1403"/>
              <a:gd name="T42" fmla="*/ 116 w 1403"/>
              <a:gd name="T43" fmla="*/ 1356 h 1403"/>
              <a:gd name="T44" fmla="*/ 216 w 1403"/>
              <a:gd name="T45" fmla="*/ 1311 h 1403"/>
              <a:gd name="T46" fmla="*/ 375 w 1403"/>
              <a:gd name="T47" fmla="*/ 1219 h 1403"/>
              <a:gd name="T48" fmla="*/ 482 w 1403"/>
              <a:gd name="T49" fmla="*/ 1131 h 1403"/>
              <a:gd name="T50" fmla="*/ 551 w 1403"/>
              <a:gd name="T51" fmla="*/ 1049 h 1403"/>
              <a:gd name="T52" fmla="*/ 584 w 1403"/>
              <a:gd name="T53" fmla="*/ 969 h 1403"/>
              <a:gd name="T54" fmla="*/ 593 w 1403"/>
              <a:gd name="T55" fmla="*/ 888 h 1403"/>
              <a:gd name="T56" fmla="*/ 585 w 1403"/>
              <a:gd name="T57" fmla="*/ 812 h 1403"/>
              <a:gd name="T58" fmla="*/ 570 w 1403"/>
              <a:gd name="T59" fmla="*/ 735 h 1403"/>
              <a:gd name="T60" fmla="*/ 555 w 1403"/>
              <a:gd name="T61" fmla="*/ 662 h 1403"/>
              <a:gd name="T62" fmla="*/ 548 w 1403"/>
              <a:gd name="T63" fmla="*/ 583 h 1403"/>
              <a:gd name="T64" fmla="*/ 559 w 1403"/>
              <a:gd name="T65" fmla="*/ 508 h 1403"/>
              <a:gd name="T66" fmla="*/ 593 w 1403"/>
              <a:gd name="T67" fmla="*/ 431 h 1403"/>
              <a:gd name="T68" fmla="*/ 665 w 1403"/>
              <a:gd name="T69" fmla="*/ 353 h 1403"/>
              <a:gd name="T70" fmla="*/ 776 w 1403"/>
              <a:gd name="T71" fmla="*/ 276 h 1403"/>
              <a:gd name="T72" fmla="*/ 937 w 1403"/>
              <a:gd name="T73" fmla="*/ 192 h 1403"/>
              <a:gd name="T74" fmla="*/ 1158 w 1403"/>
              <a:gd name="T75" fmla="*/ 110 h 1403"/>
              <a:gd name="T76" fmla="*/ 1104 w 1403"/>
              <a:gd name="T77" fmla="*/ 0 h 14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403"/>
              <a:gd name="T118" fmla="*/ 0 h 1403"/>
              <a:gd name="T119" fmla="*/ 1403 w 1403"/>
              <a:gd name="T120" fmla="*/ 1403 h 140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403" h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31" name="Oval 100"/>
          <p:cNvSpPr>
            <a:spLocks noChangeArrowheads="1"/>
          </p:cNvSpPr>
          <p:nvPr/>
        </p:nvSpPr>
        <p:spPr bwMode="auto">
          <a:xfrm>
            <a:off x="3563938" y="4581525"/>
            <a:ext cx="863600" cy="576263"/>
          </a:xfrm>
          <a:prstGeom prst="ellipse">
            <a:avLst/>
          </a:prstGeom>
          <a:noFill/>
          <a:ln w="38100" algn="ctr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49753" name="Group 185"/>
          <p:cNvGraphicFramePr>
            <a:graphicFrameLocks noGrp="1"/>
          </p:cNvGraphicFramePr>
          <p:nvPr/>
        </p:nvGraphicFramePr>
        <p:xfrm>
          <a:off x="7019925" y="2565400"/>
          <a:ext cx="874713" cy="853440"/>
        </p:xfrm>
        <a:graphic>
          <a:graphicData uri="http://schemas.openxmlformats.org/drawingml/2006/table">
            <a:tbl>
              <a:tblPr/>
              <a:tblGrid>
                <a:gridCol w="219075"/>
                <a:gridCol w="219075"/>
                <a:gridCol w="217488"/>
                <a:gridCol w="219075"/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F8F8F8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9780" name="Freeform 212"/>
          <p:cNvSpPr>
            <a:spLocks/>
          </p:cNvSpPr>
          <p:nvPr/>
        </p:nvSpPr>
        <p:spPr bwMode="auto">
          <a:xfrm flipV="1">
            <a:off x="4932363" y="2851150"/>
            <a:ext cx="2087562" cy="217488"/>
          </a:xfrm>
          <a:custGeom>
            <a:avLst/>
            <a:gdLst>
              <a:gd name="T0" fmla="*/ 1104 w 1403"/>
              <a:gd name="T1" fmla="*/ 0 h 1403"/>
              <a:gd name="T2" fmla="*/ 1402 w 1403"/>
              <a:gd name="T3" fmla="*/ 146 h 1403"/>
              <a:gd name="T4" fmla="*/ 1322 w 1403"/>
              <a:gd name="T5" fmla="*/ 439 h 1403"/>
              <a:gd name="T6" fmla="*/ 1267 w 1403"/>
              <a:gd name="T7" fmla="*/ 329 h 1403"/>
              <a:gd name="T8" fmla="*/ 1159 w 1403"/>
              <a:gd name="T9" fmla="*/ 364 h 1403"/>
              <a:gd name="T10" fmla="*/ 1063 w 1403"/>
              <a:gd name="T11" fmla="*/ 395 h 1403"/>
              <a:gd name="T12" fmla="*/ 911 w 1403"/>
              <a:gd name="T13" fmla="*/ 464 h 1403"/>
              <a:gd name="T14" fmla="*/ 805 w 1403"/>
              <a:gd name="T15" fmla="*/ 526 h 1403"/>
              <a:gd name="T16" fmla="*/ 737 w 1403"/>
              <a:gd name="T17" fmla="*/ 589 h 1403"/>
              <a:gd name="T18" fmla="*/ 694 w 1403"/>
              <a:gd name="T19" fmla="*/ 651 h 1403"/>
              <a:gd name="T20" fmla="*/ 677 w 1403"/>
              <a:gd name="T21" fmla="*/ 709 h 1403"/>
              <a:gd name="T22" fmla="*/ 671 w 1403"/>
              <a:gd name="T23" fmla="*/ 771 h 1403"/>
              <a:gd name="T24" fmla="*/ 676 w 1403"/>
              <a:gd name="T25" fmla="*/ 834 h 1403"/>
              <a:gd name="T26" fmla="*/ 676 w 1403"/>
              <a:gd name="T27" fmla="*/ 896 h 1403"/>
              <a:gd name="T28" fmla="*/ 668 w 1403"/>
              <a:gd name="T29" fmla="*/ 961 h 1403"/>
              <a:gd name="T30" fmla="*/ 644 w 1403"/>
              <a:gd name="T31" fmla="*/ 1025 h 1403"/>
              <a:gd name="T32" fmla="*/ 594 w 1403"/>
              <a:gd name="T33" fmla="*/ 1095 h 1403"/>
              <a:gd name="T34" fmla="*/ 513 w 1403"/>
              <a:gd name="T35" fmla="*/ 1166 h 1403"/>
              <a:gd name="T36" fmla="*/ 392 w 1403"/>
              <a:gd name="T37" fmla="*/ 1241 h 1403"/>
              <a:gd name="T38" fmla="*/ 224 w 1403"/>
              <a:gd name="T39" fmla="*/ 1320 h 1403"/>
              <a:gd name="T40" fmla="*/ 0 w 1403"/>
              <a:gd name="T41" fmla="*/ 1402 h 1403"/>
              <a:gd name="T42" fmla="*/ 116 w 1403"/>
              <a:gd name="T43" fmla="*/ 1356 h 1403"/>
              <a:gd name="T44" fmla="*/ 216 w 1403"/>
              <a:gd name="T45" fmla="*/ 1311 h 1403"/>
              <a:gd name="T46" fmla="*/ 375 w 1403"/>
              <a:gd name="T47" fmla="*/ 1219 h 1403"/>
              <a:gd name="T48" fmla="*/ 482 w 1403"/>
              <a:gd name="T49" fmla="*/ 1131 h 1403"/>
              <a:gd name="T50" fmla="*/ 551 w 1403"/>
              <a:gd name="T51" fmla="*/ 1049 h 1403"/>
              <a:gd name="T52" fmla="*/ 584 w 1403"/>
              <a:gd name="T53" fmla="*/ 969 h 1403"/>
              <a:gd name="T54" fmla="*/ 593 w 1403"/>
              <a:gd name="T55" fmla="*/ 888 h 1403"/>
              <a:gd name="T56" fmla="*/ 585 w 1403"/>
              <a:gd name="T57" fmla="*/ 812 h 1403"/>
              <a:gd name="T58" fmla="*/ 570 w 1403"/>
              <a:gd name="T59" fmla="*/ 735 h 1403"/>
              <a:gd name="T60" fmla="*/ 555 w 1403"/>
              <a:gd name="T61" fmla="*/ 662 h 1403"/>
              <a:gd name="T62" fmla="*/ 548 w 1403"/>
              <a:gd name="T63" fmla="*/ 583 h 1403"/>
              <a:gd name="T64" fmla="*/ 559 w 1403"/>
              <a:gd name="T65" fmla="*/ 508 h 1403"/>
              <a:gd name="T66" fmla="*/ 593 w 1403"/>
              <a:gd name="T67" fmla="*/ 431 h 1403"/>
              <a:gd name="T68" fmla="*/ 665 w 1403"/>
              <a:gd name="T69" fmla="*/ 353 h 1403"/>
              <a:gd name="T70" fmla="*/ 776 w 1403"/>
              <a:gd name="T71" fmla="*/ 276 h 1403"/>
              <a:gd name="T72" fmla="*/ 937 w 1403"/>
              <a:gd name="T73" fmla="*/ 192 h 1403"/>
              <a:gd name="T74" fmla="*/ 1158 w 1403"/>
              <a:gd name="T75" fmla="*/ 110 h 1403"/>
              <a:gd name="T76" fmla="*/ 1104 w 1403"/>
              <a:gd name="T77" fmla="*/ 0 h 14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403"/>
              <a:gd name="T118" fmla="*/ 0 h 1403"/>
              <a:gd name="T119" fmla="*/ 1403 w 1403"/>
              <a:gd name="T120" fmla="*/ 1403 h 140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403" h="1403">
                <a:moveTo>
                  <a:pt x="1104" y="0"/>
                </a:moveTo>
                <a:lnTo>
                  <a:pt x="1402" y="146"/>
                </a:lnTo>
                <a:lnTo>
                  <a:pt x="1322" y="439"/>
                </a:lnTo>
                <a:lnTo>
                  <a:pt x="1267" y="329"/>
                </a:lnTo>
                <a:lnTo>
                  <a:pt x="1159" y="364"/>
                </a:lnTo>
                <a:lnTo>
                  <a:pt x="1063" y="395"/>
                </a:lnTo>
                <a:lnTo>
                  <a:pt x="911" y="464"/>
                </a:lnTo>
                <a:lnTo>
                  <a:pt x="805" y="526"/>
                </a:lnTo>
                <a:lnTo>
                  <a:pt x="737" y="589"/>
                </a:lnTo>
                <a:lnTo>
                  <a:pt x="694" y="651"/>
                </a:lnTo>
                <a:lnTo>
                  <a:pt x="677" y="709"/>
                </a:lnTo>
                <a:lnTo>
                  <a:pt x="671" y="771"/>
                </a:lnTo>
                <a:lnTo>
                  <a:pt x="676" y="834"/>
                </a:lnTo>
                <a:lnTo>
                  <a:pt x="676" y="896"/>
                </a:lnTo>
                <a:lnTo>
                  <a:pt x="668" y="961"/>
                </a:lnTo>
                <a:lnTo>
                  <a:pt x="644" y="1025"/>
                </a:lnTo>
                <a:lnTo>
                  <a:pt x="594" y="1095"/>
                </a:lnTo>
                <a:lnTo>
                  <a:pt x="513" y="1166"/>
                </a:lnTo>
                <a:lnTo>
                  <a:pt x="392" y="1241"/>
                </a:lnTo>
                <a:lnTo>
                  <a:pt x="224" y="1320"/>
                </a:lnTo>
                <a:lnTo>
                  <a:pt x="0" y="1402"/>
                </a:lnTo>
                <a:lnTo>
                  <a:pt x="116" y="1356"/>
                </a:lnTo>
                <a:lnTo>
                  <a:pt x="216" y="1311"/>
                </a:lnTo>
                <a:lnTo>
                  <a:pt x="375" y="1219"/>
                </a:lnTo>
                <a:lnTo>
                  <a:pt x="482" y="1131"/>
                </a:lnTo>
                <a:lnTo>
                  <a:pt x="551" y="1049"/>
                </a:lnTo>
                <a:lnTo>
                  <a:pt x="584" y="969"/>
                </a:lnTo>
                <a:lnTo>
                  <a:pt x="593" y="888"/>
                </a:lnTo>
                <a:lnTo>
                  <a:pt x="585" y="812"/>
                </a:lnTo>
                <a:lnTo>
                  <a:pt x="570" y="735"/>
                </a:lnTo>
                <a:lnTo>
                  <a:pt x="555" y="662"/>
                </a:lnTo>
                <a:lnTo>
                  <a:pt x="548" y="583"/>
                </a:lnTo>
                <a:lnTo>
                  <a:pt x="559" y="508"/>
                </a:lnTo>
                <a:lnTo>
                  <a:pt x="593" y="431"/>
                </a:lnTo>
                <a:lnTo>
                  <a:pt x="665" y="353"/>
                </a:lnTo>
                <a:lnTo>
                  <a:pt x="776" y="276"/>
                </a:lnTo>
                <a:lnTo>
                  <a:pt x="937" y="192"/>
                </a:lnTo>
                <a:lnTo>
                  <a:pt x="1158" y="110"/>
                </a:lnTo>
                <a:lnTo>
                  <a:pt x="1104" y="0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60" name="Oval 213"/>
          <p:cNvSpPr>
            <a:spLocks noChangeArrowheads="1"/>
          </p:cNvSpPr>
          <p:nvPr/>
        </p:nvSpPr>
        <p:spPr bwMode="auto">
          <a:xfrm>
            <a:off x="3708400" y="2565400"/>
            <a:ext cx="1584325" cy="503238"/>
          </a:xfrm>
          <a:prstGeom prst="ellipse">
            <a:avLst/>
          </a:prstGeom>
          <a:noFill/>
          <a:ln w="38100" algn="ctr">
            <a:solidFill>
              <a:schemeClr val="accent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67" grpId="0" animBg="1"/>
      <p:bldP spid="6231" grpId="0" animBg="1"/>
      <p:bldP spid="749780" grpId="0" animBg="1"/>
      <p:bldP spid="62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F61B62-4923-49D7-8842-DD726CDF10D4}" type="slidenum">
              <a:rPr lang="en-US" altLang="ko-KR">
                <a:ea typeface="굴림" charset="-127"/>
              </a:rPr>
              <a:pPr/>
              <a:t>6</a:t>
            </a:fld>
            <a:endParaRPr lang="en-US" altLang="ko-KR">
              <a:ea typeface="굴림" charset="-127"/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5.1 The Backtracking Technique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4 queens problem - the State Space Tree </a:t>
            </a:r>
            <a:endParaRPr lang="en-US" altLang="ko-KR" dirty="0" smtClean="0">
              <a:effectLst/>
            </a:endParaRPr>
          </a:p>
        </p:txBody>
      </p:sp>
      <p:grpSp>
        <p:nvGrpSpPr>
          <p:cNvPr id="7173" name="Group 58"/>
          <p:cNvGrpSpPr>
            <a:grpSpLocks/>
          </p:cNvGrpSpPr>
          <p:nvPr/>
        </p:nvGrpSpPr>
        <p:grpSpPr bwMode="auto">
          <a:xfrm>
            <a:off x="1187450" y="4149725"/>
            <a:ext cx="4321175" cy="2046288"/>
            <a:chOff x="974" y="1623"/>
            <a:chExt cx="3358" cy="2119"/>
          </a:xfrm>
        </p:grpSpPr>
        <p:sp>
          <p:nvSpPr>
            <p:cNvPr id="7288" name="Text Box 4"/>
            <p:cNvSpPr txBox="1">
              <a:spLocks noChangeArrowheads="1"/>
            </p:cNvSpPr>
            <p:nvPr/>
          </p:nvSpPr>
          <p:spPr bwMode="auto">
            <a:xfrm>
              <a:off x="2557" y="1623"/>
              <a:ext cx="577" cy="2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Start</a:t>
              </a:r>
            </a:p>
          </p:txBody>
        </p:sp>
        <p:sp>
          <p:nvSpPr>
            <p:cNvPr id="7289" name="Text Box 5"/>
            <p:cNvSpPr txBox="1">
              <a:spLocks noChangeArrowheads="1"/>
            </p:cNvSpPr>
            <p:nvPr/>
          </p:nvSpPr>
          <p:spPr bwMode="auto">
            <a:xfrm>
              <a:off x="1598" y="2008"/>
              <a:ext cx="384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1,1</a:t>
              </a:r>
            </a:p>
          </p:txBody>
        </p:sp>
        <p:sp>
          <p:nvSpPr>
            <p:cNvPr id="7290" name="Text Box 6"/>
            <p:cNvSpPr txBox="1">
              <a:spLocks noChangeArrowheads="1"/>
            </p:cNvSpPr>
            <p:nvPr/>
          </p:nvSpPr>
          <p:spPr bwMode="auto">
            <a:xfrm>
              <a:off x="2271" y="2008"/>
              <a:ext cx="433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1,2</a:t>
              </a:r>
            </a:p>
          </p:txBody>
        </p:sp>
        <p:sp>
          <p:nvSpPr>
            <p:cNvPr id="7291" name="Text Box 7"/>
            <p:cNvSpPr txBox="1">
              <a:spLocks noChangeArrowheads="1"/>
            </p:cNvSpPr>
            <p:nvPr/>
          </p:nvSpPr>
          <p:spPr bwMode="auto">
            <a:xfrm>
              <a:off x="2989" y="2008"/>
              <a:ext cx="384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1,3</a:t>
              </a:r>
            </a:p>
          </p:txBody>
        </p:sp>
        <p:sp>
          <p:nvSpPr>
            <p:cNvPr id="7292" name="Text Box 8"/>
            <p:cNvSpPr txBox="1">
              <a:spLocks noChangeArrowheads="1"/>
            </p:cNvSpPr>
            <p:nvPr/>
          </p:nvSpPr>
          <p:spPr bwMode="auto">
            <a:xfrm>
              <a:off x="3662" y="2008"/>
              <a:ext cx="336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1,4</a:t>
              </a:r>
            </a:p>
          </p:txBody>
        </p:sp>
        <p:sp>
          <p:nvSpPr>
            <p:cNvPr id="7293" name="Text Box 9"/>
            <p:cNvSpPr txBox="1">
              <a:spLocks noChangeArrowheads="1"/>
            </p:cNvSpPr>
            <p:nvPr/>
          </p:nvSpPr>
          <p:spPr bwMode="auto">
            <a:xfrm>
              <a:off x="1261" y="2438"/>
              <a:ext cx="385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2,1</a:t>
              </a:r>
            </a:p>
          </p:txBody>
        </p:sp>
        <p:sp>
          <p:nvSpPr>
            <p:cNvPr id="7294" name="Text Box 10"/>
            <p:cNvSpPr txBox="1">
              <a:spLocks noChangeArrowheads="1"/>
            </p:cNvSpPr>
            <p:nvPr/>
          </p:nvSpPr>
          <p:spPr bwMode="auto">
            <a:xfrm>
              <a:off x="2557" y="2438"/>
              <a:ext cx="383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2,4</a:t>
              </a:r>
            </a:p>
          </p:txBody>
        </p:sp>
        <p:sp>
          <p:nvSpPr>
            <p:cNvPr id="7295" name="Text Box 11"/>
            <p:cNvSpPr txBox="1">
              <a:spLocks noChangeArrowheads="1"/>
            </p:cNvSpPr>
            <p:nvPr/>
          </p:nvSpPr>
          <p:spPr bwMode="auto">
            <a:xfrm>
              <a:off x="2125" y="2438"/>
              <a:ext cx="385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2,3</a:t>
              </a:r>
            </a:p>
          </p:txBody>
        </p:sp>
        <p:sp>
          <p:nvSpPr>
            <p:cNvPr id="7296" name="Text Box 12"/>
            <p:cNvSpPr txBox="1">
              <a:spLocks noChangeArrowheads="1"/>
            </p:cNvSpPr>
            <p:nvPr/>
          </p:nvSpPr>
          <p:spPr bwMode="auto">
            <a:xfrm>
              <a:off x="1694" y="2438"/>
              <a:ext cx="384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2,2</a:t>
              </a:r>
            </a:p>
          </p:txBody>
        </p:sp>
        <p:sp>
          <p:nvSpPr>
            <p:cNvPr id="7297" name="Text Box 13"/>
            <p:cNvSpPr txBox="1">
              <a:spLocks noChangeArrowheads="1"/>
            </p:cNvSpPr>
            <p:nvPr/>
          </p:nvSpPr>
          <p:spPr bwMode="auto">
            <a:xfrm>
              <a:off x="1021" y="2918"/>
              <a:ext cx="385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3,1</a:t>
              </a:r>
            </a:p>
          </p:txBody>
        </p:sp>
        <p:sp>
          <p:nvSpPr>
            <p:cNvPr id="7298" name="Text Box 14"/>
            <p:cNvSpPr txBox="1">
              <a:spLocks noChangeArrowheads="1"/>
            </p:cNvSpPr>
            <p:nvPr/>
          </p:nvSpPr>
          <p:spPr bwMode="auto">
            <a:xfrm>
              <a:off x="2319" y="2918"/>
              <a:ext cx="385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3,4</a:t>
              </a:r>
            </a:p>
          </p:txBody>
        </p:sp>
        <p:sp>
          <p:nvSpPr>
            <p:cNvPr id="7299" name="Text Box 15"/>
            <p:cNvSpPr txBox="1">
              <a:spLocks noChangeArrowheads="1"/>
            </p:cNvSpPr>
            <p:nvPr/>
          </p:nvSpPr>
          <p:spPr bwMode="auto">
            <a:xfrm>
              <a:off x="1886" y="2918"/>
              <a:ext cx="385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3,3</a:t>
              </a:r>
            </a:p>
          </p:txBody>
        </p:sp>
        <p:sp>
          <p:nvSpPr>
            <p:cNvPr id="7300" name="Text Box 16"/>
            <p:cNvSpPr txBox="1">
              <a:spLocks noChangeArrowheads="1"/>
            </p:cNvSpPr>
            <p:nvPr/>
          </p:nvSpPr>
          <p:spPr bwMode="auto">
            <a:xfrm>
              <a:off x="1455" y="2918"/>
              <a:ext cx="383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3,2</a:t>
              </a:r>
            </a:p>
          </p:txBody>
        </p:sp>
        <p:sp>
          <p:nvSpPr>
            <p:cNvPr id="7301" name="Text Box 17"/>
            <p:cNvSpPr txBox="1">
              <a:spLocks noChangeArrowheads="1"/>
            </p:cNvSpPr>
            <p:nvPr/>
          </p:nvSpPr>
          <p:spPr bwMode="auto">
            <a:xfrm>
              <a:off x="974" y="3447"/>
              <a:ext cx="384" cy="2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4,1</a:t>
              </a:r>
            </a:p>
          </p:txBody>
        </p:sp>
        <p:sp>
          <p:nvSpPr>
            <p:cNvPr id="7302" name="Text Box 18"/>
            <p:cNvSpPr txBox="1">
              <a:spLocks noChangeArrowheads="1"/>
            </p:cNvSpPr>
            <p:nvPr/>
          </p:nvSpPr>
          <p:spPr bwMode="auto">
            <a:xfrm>
              <a:off x="2271" y="3447"/>
              <a:ext cx="383" cy="2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4,4</a:t>
              </a:r>
            </a:p>
          </p:txBody>
        </p:sp>
        <p:sp>
          <p:nvSpPr>
            <p:cNvPr id="7303" name="Text Box 19"/>
            <p:cNvSpPr txBox="1">
              <a:spLocks noChangeArrowheads="1"/>
            </p:cNvSpPr>
            <p:nvPr/>
          </p:nvSpPr>
          <p:spPr bwMode="auto">
            <a:xfrm>
              <a:off x="1838" y="3447"/>
              <a:ext cx="384" cy="2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4,3</a:t>
              </a:r>
            </a:p>
          </p:txBody>
        </p:sp>
        <p:sp>
          <p:nvSpPr>
            <p:cNvPr id="7304" name="Text Box 20"/>
            <p:cNvSpPr txBox="1">
              <a:spLocks noChangeArrowheads="1"/>
            </p:cNvSpPr>
            <p:nvPr/>
          </p:nvSpPr>
          <p:spPr bwMode="auto">
            <a:xfrm>
              <a:off x="1406" y="3447"/>
              <a:ext cx="383" cy="2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b="1" i="0">
                  <a:solidFill>
                    <a:schemeClr val="bg2"/>
                  </a:solidFill>
                  <a:latin typeface="굴림" charset="-127"/>
                </a:rPr>
                <a:t>4,2</a:t>
              </a:r>
            </a:p>
          </p:txBody>
        </p:sp>
        <p:sp>
          <p:nvSpPr>
            <p:cNvPr id="7305" name="Line 21"/>
            <p:cNvSpPr>
              <a:spLocks noChangeShapeType="1"/>
            </p:cNvSpPr>
            <p:nvPr/>
          </p:nvSpPr>
          <p:spPr bwMode="auto">
            <a:xfrm flipH="1">
              <a:off x="1934" y="1900"/>
              <a:ext cx="912" cy="144"/>
            </a:xfrm>
            <a:prstGeom prst="lin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6" name="Line 22"/>
            <p:cNvSpPr>
              <a:spLocks noChangeShapeType="1"/>
            </p:cNvSpPr>
            <p:nvPr/>
          </p:nvSpPr>
          <p:spPr bwMode="auto">
            <a:xfrm flipH="1">
              <a:off x="2702" y="1900"/>
              <a:ext cx="144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7" name="Line 23"/>
            <p:cNvSpPr>
              <a:spLocks noChangeShapeType="1"/>
            </p:cNvSpPr>
            <p:nvPr/>
          </p:nvSpPr>
          <p:spPr bwMode="auto">
            <a:xfrm>
              <a:off x="2846" y="1900"/>
              <a:ext cx="192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8" name="Line 24"/>
            <p:cNvSpPr>
              <a:spLocks noChangeShapeType="1"/>
            </p:cNvSpPr>
            <p:nvPr/>
          </p:nvSpPr>
          <p:spPr bwMode="auto">
            <a:xfrm>
              <a:off x="2846" y="1900"/>
              <a:ext cx="816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09" name="Line 25"/>
            <p:cNvSpPr>
              <a:spLocks noChangeShapeType="1"/>
            </p:cNvSpPr>
            <p:nvPr/>
          </p:nvSpPr>
          <p:spPr bwMode="auto">
            <a:xfrm flipH="1">
              <a:off x="1502" y="2251"/>
              <a:ext cx="289" cy="2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0" name="Line 26"/>
            <p:cNvSpPr>
              <a:spLocks noChangeShapeType="1"/>
            </p:cNvSpPr>
            <p:nvPr/>
          </p:nvSpPr>
          <p:spPr bwMode="auto">
            <a:xfrm>
              <a:off x="1790" y="2284"/>
              <a:ext cx="48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1" name="Line 27"/>
            <p:cNvSpPr>
              <a:spLocks noChangeShapeType="1"/>
            </p:cNvSpPr>
            <p:nvPr/>
          </p:nvSpPr>
          <p:spPr bwMode="auto">
            <a:xfrm>
              <a:off x="1790" y="2284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2" name="Line 28"/>
            <p:cNvSpPr>
              <a:spLocks noChangeShapeType="1"/>
            </p:cNvSpPr>
            <p:nvPr/>
          </p:nvSpPr>
          <p:spPr bwMode="auto">
            <a:xfrm>
              <a:off x="1790" y="2284"/>
              <a:ext cx="1008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3" name="Line 29"/>
            <p:cNvSpPr>
              <a:spLocks noChangeShapeType="1"/>
            </p:cNvSpPr>
            <p:nvPr/>
          </p:nvSpPr>
          <p:spPr bwMode="auto">
            <a:xfrm flipH="1">
              <a:off x="1214" y="2716"/>
              <a:ext cx="24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4" name="Line 30"/>
            <p:cNvSpPr>
              <a:spLocks noChangeShapeType="1"/>
            </p:cNvSpPr>
            <p:nvPr/>
          </p:nvSpPr>
          <p:spPr bwMode="auto">
            <a:xfrm>
              <a:off x="1454" y="2716"/>
              <a:ext cx="192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5" name="Line 31"/>
            <p:cNvSpPr>
              <a:spLocks noChangeShapeType="1"/>
            </p:cNvSpPr>
            <p:nvPr/>
          </p:nvSpPr>
          <p:spPr bwMode="auto">
            <a:xfrm>
              <a:off x="1454" y="2716"/>
              <a:ext cx="672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6" name="Line 32"/>
            <p:cNvSpPr>
              <a:spLocks noChangeShapeType="1"/>
            </p:cNvSpPr>
            <p:nvPr/>
          </p:nvSpPr>
          <p:spPr bwMode="auto">
            <a:xfrm>
              <a:off x="1454" y="2716"/>
              <a:ext cx="1104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7" name="Line 33"/>
            <p:cNvSpPr>
              <a:spLocks noChangeShapeType="1"/>
            </p:cNvSpPr>
            <p:nvPr/>
          </p:nvSpPr>
          <p:spPr bwMode="auto">
            <a:xfrm flipH="1">
              <a:off x="1118" y="3148"/>
              <a:ext cx="96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8" name="Line 34"/>
            <p:cNvSpPr>
              <a:spLocks noChangeShapeType="1"/>
            </p:cNvSpPr>
            <p:nvPr/>
          </p:nvSpPr>
          <p:spPr bwMode="auto">
            <a:xfrm>
              <a:off x="1214" y="3196"/>
              <a:ext cx="384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19" name="Line 35"/>
            <p:cNvSpPr>
              <a:spLocks noChangeShapeType="1"/>
            </p:cNvSpPr>
            <p:nvPr/>
          </p:nvSpPr>
          <p:spPr bwMode="auto">
            <a:xfrm>
              <a:off x="1214" y="3196"/>
              <a:ext cx="864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0" name="Line 36"/>
            <p:cNvSpPr>
              <a:spLocks noChangeShapeType="1"/>
            </p:cNvSpPr>
            <p:nvPr/>
          </p:nvSpPr>
          <p:spPr bwMode="auto">
            <a:xfrm>
              <a:off x="1214" y="3196"/>
              <a:ext cx="1344" cy="2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1" name="Line 37"/>
            <p:cNvSpPr>
              <a:spLocks noChangeShapeType="1"/>
            </p:cNvSpPr>
            <p:nvPr/>
          </p:nvSpPr>
          <p:spPr bwMode="auto">
            <a:xfrm flipH="1">
              <a:off x="3086" y="2284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2" name="Line 38"/>
            <p:cNvSpPr>
              <a:spLocks noChangeShapeType="1"/>
            </p:cNvSpPr>
            <p:nvPr/>
          </p:nvSpPr>
          <p:spPr bwMode="auto">
            <a:xfrm>
              <a:off x="3182" y="2284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3" name="Line 39"/>
            <p:cNvSpPr>
              <a:spLocks noChangeShapeType="1"/>
            </p:cNvSpPr>
            <p:nvPr/>
          </p:nvSpPr>
          <p:spPr bwMode="auto">
            <a:xfrm>
              <a:off x="3182" y="2284"/>
              <a:ext cx="24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4" name="Line 40"/>
            <p:cNvSpPr>
              <a:spLocks noChangeShapeType="1"/>
            </p:cNvSpPr>
            <p:nvPr/>
          </p:nvSpPr>
          <p:spPr bwMode="auto">
            <a:xfrm>
              <a:off x="3182" y="2284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5" name="Line 41"/>
            <p:cNvSpPr>
              <a:spLocks noChangeShapeType="1"/>
            </p:cNvSpPr>
            <p:nvPr/>
          </p:nvSpPr>
          <p:spPr bwMode="auto">
            <a:xfrm flipH="1">
              <a:off x="3758" y="2284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6" name="Line 42"/>
            <p:cNvSpPr>
              <a:spLocks noChangeShapeType="1"/>
            </p:cNvSpPr>
            <p:nvPr/>
          </p:nvSpPr>
          <p:spPr bwMode="auto">
            <a:xfrm>
              <a:off x="3854" y="2284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7" name="Line 43"/>
            <p:cNvSpPr>
              <a:spLocks noChangeShapeType="1"/>
            </p:cNvSpPr>
            <p:nvPr/>
          </p:nvSpPr>
          <p:spPr bwMode="auto">
            <a:xfrm>
              <a:off x="3854" y="2284"/>
              <a:ext cx="24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8" name="Line 44"/>
            <p:cNvSpPr>
              <a:spLocks noChangeShapeType="1"/>
            </p:cNvSpPr>
            <p:nvPr/>
          </p:nvSpPr>
          <p:spPr bwMode="auto">
            <a:xfrm>
              <a:off x="3854" y="2284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29" name="Line 45"/>
            <p:cNvSpPr>
              <a:spLocks noChangeShapeType="1"/>
            </p:cNvSpPr>
            <p:nvPr/>
          </p:nvSpPr>
          <p:spPr bwMode="auto">
            <a:xfrm flipH="1">
              <a:off x="2798" y="2716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0" name="Line 46"/>
            <p:cNvSpPr>
              <a:spLocks noChangeShapeType="1"/>
            </p:cNvSpPr>
            <p:nvPr/>
          </p:nvSpPr>
          <p:spPr bwMode="auto">
            <a:xfrm>
              <a:off x="2894" y="2716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1" name="Line 47"/>
            <p:cNvSpPr>
              <a:spLocks noChangeShapeType="1"/>
            </p:cNvSpPr>
            <p:nvPr/>
          </p:nvSpPr>
          <p:spPr bwMode="auto">
            <a:xfrm>
              <a:off x="2894" y="2716"/>
              <a:ext cx="24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2" name="Line 48"/>
            <p:cNvSpPr>
              <a:spLocks noChangeShapeType="1"/>
            </p:cNvSpPr>
            <p:nvPr/>
          </p:nvSpPr>
          <p:spPr bwMode="auto">
            <a:xfrm>
              <a:off x="2894" y="2716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3" name="Line 49"/>
            <p:cNvSpPr>
              <a:spLocks noChangeShapeType="1"/>
            </p:cNvSpPr>
            <p:nvPr/>
          </p:nvSpPr>
          <p:spPr bwMode="auto">
            <a:xfrm flipH="1">
              <a:off x="2606" y="3196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4" name="Line 50"/>
            <p:cNvSpPr>
              <a:spLocks noChangeShapeType="1"/>
            </p:cNvSpPr>
            <p:nvPr/>
          </p:nvSpPr>
          <p:spPr bwMode="auto">
            <a:xfrm>
              <a:off x="2702" y="3196"/>
              <a:ext cx="96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5" name="Line 51"/>
            <p:cNvSpPr>
              <a:spLocks noChangeShapeType="1"/>
            </p:cNvSpPr>
            <p:nvPr/>
          </p:nvSpPr>
          <p:spPr bwMode="auto">
            <a:xfrm>
              <a:off x="2702" y="3196"/>
              <a:ext cx="24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6" name="Line 52"/>
            <p:cNvSpPr>
              <a:spLocks noChangeShapeType="1"/>
            </p:cNvSpPr>
            <p:nvPr/>
          </p:nvSpPr>
          <p:spPr bwMode="auto">
            <a:xfrm>
              <a:off x="2702" y="3196"/>
              <a:ext cx="432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37" name="Text Box 53"/>
            <p:cNvSpPr txBox="1">
              <a:spLocks noChangeArrowheads="1"/>
            </p:cNvSpPr>
            <p:nvPr/>
          </p:nvSpPr>
          <p:spPr bwMode="auto">
            <a:xfrm>
              <a:off x="2617" y="2267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i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  <p:sp>
          <p:nvSpPr>
            <p:cNvPr id="7338" name="Text Box 54"/>
            <p:cNvSpPr txBox="1">
              <a:spLocks noChangeArrowheads="1"/>
            </p:cNvSpPr>
            <p:nvPr/>
          </p:nvSpPr>
          <p:spPr bwMode="auto">
            <a:xfrm>
              <a:off x="2330" y="2699"/>
              <a:ext cx="43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i="0" dirty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  <p:sp>
          <p:nvSpPr>
            <p:cNvPr id="7339" name="Text Box 55"/>
            <p:cNvSpPr txBox="1">
              <a:spLocks noChangeArrowheads="1"/>
            </p:cNvSpPr>
            <p:nvPr/>
          </p:nvSpPr>
          <p:spPr bwMode="auto">
            <a:xfrm>
              <a:off x="2136" y="3179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i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  <p:sp>
          <p:nvSpPr>
            <p:cNvPr id="7340" name="Text Box 56"/>
            <p:cNvSpPr txBox="1">
              <a:spLocks noChangeArrowheads="1"/>
            </p:cNvSpPr>
            <p:nvPr/>
          </p:nvSpPr>
          <p:spPr bwMode="auto">
            <a:xfrm>
              <a:off x="3175" y="2461"/>
              <a:ext cx="432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i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  <p:sp>
          <p:nvSpPr>
            <p:cNvPr id="7341" name="Text Box 57"/>
            <p:cNvSpPr txBox="1">
              <a:spLocks noChangeArrowheads="1"/>
            </p:cNvSpPr>
            <p:nvPr/>
          </p:nvSpPr>
          <p:spPr bwMode="auto">
            <a:xfrm>
              <a:off x="3900" y="2461"/>
              <a:ext cx="432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1200" i="0">
                  <a:solidFill>
                    <a:schemeClr val="bg2"/>
                  </a:solidFill>
                  <a:latin typeface="굴림" charset="-127"/>
                </a:rPr>
                <a:t>…</a:t>
              </a:r>
            </a:p>
          </p:txBody>
        </p:sp>
      </p:grpSp>
      <p:sp>
        <p:nvSpPr>
          <p:cNvPr id="7174" name="Rectangle 59"/>
          <p:cNvSpPr>
            <a:spLocks noChangeArrowheads="1"/>
          </p:cNvSpPr>
          <p:nvPr/>
        </p:nvSpPr>
        <p:spPr bwMode="auto">
          <a:xfrm>
            <a:off x="1325563" y="2420938"/>
            <a:ext cx="28860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dirty="0" err="1">
                <a:solidFill>
                  <a:schemeClr val="bg1"/>
                </a:solidFill>
              </a:rPr>
              <a:t>NonPromising</a:t>
            </a:r>
            <a:r>
              <a:rPr lang="en-US" altLang="ko-KR" b="1" i="0" dirty="0">
                <a:solidFill>
                  <a:schemeClr val="bg2"/>
                </a:solidFill>
              </a:rPr>
              <a:t> Node:</a:t>
            </a:r>
          </a:p>
        </p:txBody>
      </p:sp>
      <p:sp>
        <p:nvSpPr>
          <p:cNvPr id="7175" name="Rectangle 60"/>
          <p:cNvSpPr>
            <a:spLocks noChangeArrowheads="1"/>
          </p:cNvSpPr>
          <p:nvPr/>
        </p:nvSpPr>
        <p:spPr bwMode="auto">
          <a:xfrm>
            <a:off x="1331913" y="3200400"/>
            <a:ext cx="2343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dirty="0">
                <a:solidFill>
                  <a:schemeClr val="bg1"/>
                </a:solidFill>
              </a:rPr>
              <a:t>Promising</a:t>
            </a:r>
            <a:r>
              <a:rPr lang="en-US" altLang="ko-KR" b="1" i="0" dirty="0">
                <a:solidFill>
                  <a:schemeClr val="bg2"/>
                </a:solidFill>
              </a:rPr>
              <a:t> Node:</a:t>
            </a:r>
          </a:p>
        </p:txBody>
      </p:sp>
      <p:sp>
        <p:nvSpPr>
          <p:cNvPr id="7176" name="Rectangle 61"/>
          <p:cNvSpPr>
            <a:spLocks noChangeArrowheads="1"/>
          </p:cNvSpPr>
          <p:nvPr/>
        </p:nvSpPr>
        <p:spPr bwMode="auto">
          <a:xfrm>
            <a:off x="1622425" y="2781300"/>
            <a:ext cx="58404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i="0">
                <a:solidFill>
                  <a:schemeClr val="bg2"/>
                </a:solidFill>
              </a:rPr>
              <a:t>- a node that cannot possibly lead to a solution</a:t>
            </a:r>
          </a:p>
        </p:txBody>
      </p:sp>
      <p:sp>
        <p:nvSpPr>
          <p:cNvPr id="7177" name="Rectangle 62"/>
          <p:cNvSpPr>
            <a:spLocks noChangeArrowheads="1"/>
          </p:cNvSpPr>
          <p:nvPr/>
        </p:nvSpPr>
        <p:spPr bwMode="auto">
          <a:xfrm>
            <a:off x="1619250" y="3548063"/>
            <a:ext cx="42973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i="0" dirty="0">
                <a:solidFill>
                  <a:schemeClr val="bg2"/>
                </a:solidFill>
              </a:rPr>
              <a:t>- a node that is </a:t>
            </a:r>
            <a:r>
              <a:rPr lang="en-US" altLang="ko-KR" b="1" dirty="0">
                <a:solidFill>
                  <a:schemeClr val="accent1"/>
                </a:solidFill>
              </a:rPr>
              <a:t>not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nonpromising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aphicFrame>
        <p:nvGraphicFramePr>
          <p:cNvPr id="751846" name="Group 230"/>
          <p:cNvGraphicFramePr>
            <a:graphicFrameLocks noGrp="1"/>
          </p:cNvGraphicFramePr>
          <p:nvPr/>
        </p:nvGraphicFramePr>
        <p:xfrm>
          <a:off x="5580063" y="4292600"/>
          <a:ext cx="863600" cy="853440"/>
        </p:xfrm>
        <a:graphic>
          <a:graphicData uri="http://schemas.openxmlformats.org/drawingml/2006/table">
            <a:tbl>
              <a:tblPr/>
              <a:tblGrid>
                <a:gridCol w="215900"/>
                <a:gridCol w="215900"/>
                <a:gridCol w="215900"/>
                <a:gridCol w="2159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F8F8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1764" name="Group 148"/>
          <p:cNvGraphicFramePr>
            <a:graphicFrameLocks noGrp="1"/>
          </p:cNvGraphicFramePr>
          <p:nvPr/>
        </p:nvGraphicFramePr>
        <p:xfrm>
          <a:off x="5076825" y="5445125"/>
          <a:ext cx="863600" cy="853440"/>
        </p:xfrm>
        <a:graphic>
          <a:graphicData uri="http://schemas.openxmlformats.org/drawingml/2006/table">
            <a:tbl>
              <a:tblPr/>
              <a:tblGrid>
                <a:gridCol w="215900"/>
                <a:gridCol w="215900"/>
                <a:gridCol w="215900"/>
                <a:gridCol w="215900"/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1819" name="Group 203"/>
          <p:cNvGraphicFramePr>
            <a:graphicFrameLocks noGrp="1"/>
          </p:cNvGraphicFramePr>
          <p:nvPr/>
        </p:nvGraphicFramePr>
        <p:xfrm>
          <a:off x="6732588" y="4306888"/>
          <a:ext cx="863600" cy="853440"/>
        </p:xfrm>
        <a:graphic>
          <a:graphicData uri="http://schemas.openxmlformats.org/drawingml/2006/table">
            <a:tbl>
              <a:tblPr/>
              <a:tblGrid>
                <a:gridCol w="215900"/>
                <a:gridCol w="215900"/>
                <a:gridCol w="215900"/>
                <a:gridCol w="215900"/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8F8F8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1875" name="Group 259"/>
          <p:cNvGraphicFramePr>
            <a:graphicFrameLocks noGrp="1"/>
          </p:cNvGraphicFramePr>
          <p:nvPr/>
        </p:nvGraphicFramePr>
        <p:xfrm>
          <a:off x="6229350" y="5457825"/>
          <a:ext cx="863600" cy="853440"/>
        </p:xfrm>
        <a:graphic>
          <a:graphicData uri="http://schemas.openxmlformats.org/drawingml/2006/table">
            <a:tbl>
              <a:tblPr/>
              <a:tblGrid>
                <a:gridCol w="215900"/>
                <a:gridCol w="215900"/>
                <a:gridCol w="215900"/>
                <a:gridCol w="215900"/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6" name="Rectangle 286"/>
          <p:cNvSpPr>
            <a:spLocks noChangeArrowheads="1"/>
          </p:cNvSpPr>
          <p:nvPr/>
        </p:nvSpPr>
        <p:spPr bwMode="auto">
          <a:xfrm>
            <a:off x="7656513" y="4508500"/>
            <a:ext cx="14541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promising</a:t>
            </a:r>
          </a:p>
        </p:txBody>
      </p:sp>
      <p:sp>
        <p:nvSpPr>
          <p:cNvPr id="7287" name="Rectangle 287"/>
          <p:cNvSpPr>
            <a:spLocks noChangeArrowheads="1"/>
          </p:cNvSpPr>
          <p:nvPr/>
        </p:nvSpPr>
        <p:spPr bwMode="auto">
          <a:xfrm>
            <a:off x="7164388" y="5564188"/>
            <a:ext cx="19462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nonpromising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6" grpId="0"/>
      <p:bldP spid="7177" grpId="0"/>
      <p:bldP spid="7286" grpId="0"/>
      <p:bldP spid="7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40BCBD-129F-4161-814D-2CCB02CA2C3A}" type="slidenum">
              <a:rPr lang="en-US" altLang="ko-KR">
                <a:ea typeface="굴림" charset="-127"/>
              </a:rPr>
              <a:pPr/>
              <a:t>7</a:t>
            </a:fld>
            <a:endParaRPr lang="en-US" altLang="ko-KR">
              <a:ea typeface="굴림" charset="-127"/>
            </a:endParaRPr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5.2 The N-queens problem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N-queens problem</a:t>
            </a:r>
            <a:endParaRPr lang="en-US" altLang="ko-KR" dirty="0" smtClean="0">
              <a:effectLst/>
            </a:endParaRPr>
          </a:p>
        </p:txBody>
      </p:sp>
      <p:sp>
        <p:nvSpPr>
          <p:cNvPr id="8197" name="Rectangle 59"/>
          <p:cNvSpPr>
            <a:spLocks noChangeArrowheads="1"/>
          </p:cNvSpPr>
          <p:nvPr/>
        </p:nvSpPr>
        <p:spPr bwMode="auto">
          <a:xfrm>
            <a:off x="1325563" y="2420938"/>
            <a:ext cx="18764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20000"/>
              </a:spcBef>
            </a:pPr>
            <a:r>
              <a:rPr lang="en-US" altLang="ko-KR" b="1" dirty="0">
                <a:solidFill>
                  <a:schemeClr val="bg1"/>
                </a:solidFill>
              </a:rPr>
              <a:t>Backtracking</a:t>
            </a:r>
          </a:p>
        </p:txBody>
      </p:sp>
      <p:sp>
        <p:nvSpPr>
          <p:cNvPr id="8198" name="Rectangle 61"/>
          <p:cNvSpPr>
            <a:spLocks noChangeArrowheads="1"/>
          </p:cNvSpPr>
          <p:nvPr/>
        </p:nvSpPr>
        <p:spPr bwMode="auto">
          <a:xfrm>
            <a:off x="1622425" y="2933814"/>
            <a:ext cx="6262688" cy="7571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- do a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depth-first search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of a state space tree checking whether each node is promising</a:t>
            </a:r>
          </a:p>
        </p:txBody>
      </p:sp>
      <p:sp>
        <p:nvSpPr>
          <p:cNvPr id="8199" name="Rectangle 173"/>
          <p:cNvSpPr>
            <a:spLocks noChangeArrowheads="1"/>
          </p:cNvSpPr>
          <p:nvPr/>
        </p:nvSpPr>
        <p:spPr bwMode="auto">
          <a:xfrm>
            <a:off x="1619250" y="3743440"/>
            <a:ext cx="6769100" cy="7571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</a:rPr>
              <a:t>- if </a:t>
            </a:r>
            <a:r>
              <a:rPr lang="en-US" altLang="ko-KR" b="1" dirty="0" err="1">
                <a:solidFill>
                  <a:schemeClr val="bg1"/>
                </a:solidFill>
              </a:rPr>
              <a:t>nonpromising</a:t>
            </a:r>
            <a:r>
              <a:rPr lang="en-US" altLang="ko-KR" b="1" dirty="0">
                <a:solidFill>
                  <a:schemeClr val="bg1"/>
                </a:solidFill>
              </a:rPr>
              <a:t>, backtrack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i="0" dirty="0">
                <a:solidFill>
                  <a:schemeClr val="bg2"/>
                </a:solidFill>
              </a:rPr>
              <a:t>to the node’s parent and try other path</a:t>
            </a:r>
            <a:endParaRPr lang="en-US" altLang="ko-KR" sz="2000" i="0" dirty="0">
              <a:solidFill>
                <a:schemeClr val="bg2"/>
              </a:solidFill>
              <a:latin typeface="굴림" charset="-127"/>
            </a:endParaRPr>
          </a:p>
        </p:txBody>
      </p:sp>
      <p:sp>
        <p:nvSpPr>
          <p:cNvPr id="8200" name="Rectangle 174"/>
          <p:cNvSpPr>
            <a:spLocks noChangeArrowheads="1"/>
          </p:cNvSpPr>
          <p:nvPr/>
        </p:nvSpPr>
        <p:spPr bwMode="auto">
          <a:xfrm>
            <a:off x="1403350" y="4600696"/>
            <a:ext cx="6769100" cy="7571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i="0" dirty="0">
                <a:solidFill>
                  <a:schemeClr val="bg2"/>
                </a:solidFill>
                <a:sym typeface="Wingdings" pitchFamily="2" charset="2"/>
              </a:rPr>
              <a:t> Backtracking can be implemented by a recursive depth-first search algorithm.</a:t>
            </a:r>
            <a:endParaRPr lang="en-US" altLang="ko-KR" sz="2000" i="0" dirty="0">
              <a:solidFill>
                <a:schemeClr val="bg2"/>
              </a:solidFill>
              <a:latin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4FFC66-9388-4FE7-963E-A60D9739E4D6}" type="slidenum">
              <a:rPr lang="en-US" altLang="ko-KR">
                <a:ea typeface="굴림" charset="-127"/>
              </a:rPr>
              <a:pPr/>
              <a:t>8</a:t>
            </a:fld>
            <a:endParaRPr lang="en-US" altLang="ko-KR">
              <a:ea typeface="굴림" charset="-127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2420938"/>
            <a:ext cx="6551613" cy="3671887"/>
            <a:chOff x="3168" y="1344"/>
            <a:chExt cx="2880" cy="2544"/>
          </a:xfrm>
        </p:grpSpPr>
        <p:sp>
          <p:nvSpPr>
            <p:cNvPr id="9223" name="Rectangle 3"/>
            <p:cNvSpPr>
              <a:spLocks noChangeArrowheads="1"/>
            </p:cNvSpPr>
            <p:nvPr/>
          </p:nvSpPr>
          <p:spPr bwMode="auto">
            <a:xfrm>
              <a:off x="3168" y="1344"/>
              <a:ext cx="2496" cy="25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1800" b="1" i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b="1" i="0">
                <a:solidFill>
                  <a:schemeClr val="bg1"/>
                </a:solidFill>
                <a:latin typeface="Verdana" pitchFamily="34" charset="0"/>
              </a:endParaRPr>
            </a:p>
            <a:p>
              <a:pPr eaLnBrk="1" latinLnBrk="1" hangingPunct="1">
                <a:spcBef>
                  <a:spcPct val="20000"/>
                </a:spcBef>
              </a:pPr>
              <a:endParaRPr lang="en-US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9224" name="Rectangle 4"/>
            <p:cNvSpPr>
              <a:spLocks noChangeArrowheads="1"/>
            </p:cNvSpPr>
            <p:nvPr/>
          </p:nvSpPr>
          <p:spPr bwMode="auto">
            <a:xfrm>
              <a:off x="3168" y="1392"/>
              <a:ext cx="2880" cy="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80000"/>
                </a:lnSpc>
                <a:spcBef>
                  <a:spcPct val="50000"/>
                </a:spcBef>
              </a:pPr>
              <a:endParaRPr lang="ko-KR" altLang="ko-KR" sz="1800" i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N-queens problem</a:t>
            </a:r>
            <a:endParaRPr lang="en-US" altLang="ko-KR" dirty="0" smtClean="0">
              <a:effectLst/>
            </a:endParaRPr>
          </a:p>
        </p:txBody>
      </p:sp>
      <p:sp>
        <p:nvSpPr>
          <p:cNvPr id="772103" name="Rectangle 7"/>
          <p:cNvSpPr>
            <a:spLocks noChangeArrowheads="1"/>
          </p:cNvSpPr>
          <p:nvPr/>
        </p:nvSpPr>
        <p:spPr bwMode="auto">
          <a:xfrm>
            <a:off x="2143125" y="2492375"/>
            <a:ext cx="5165725" cy="3444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public static void </a:t>
            </a:r>
            <a:r>
              <a:rPr lang="en-US" altLang="ko-KR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checknode</a:t>
            </a:r>
            <a:r>
              <a:rPr lang="en-US" altLang="ko-KR" sz="2000" dirty="0">
                <a:solidFill>
                  <a:schemeClr val="bg2"/>
                </a:solidFill>
                <a:latin typeface="Arial" charset="0"/>
              </a:rPr>
              <a:t>(</a:t>
            </a:r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node</a:t>
            </a:r>
            <a:r>
              <a:rPr lang="en-US" altLang="ko-KR" sz="2000" dirty="0">
                <a:solidFill>
                  <a:schemeClr val="bg2"/>
                </a:solidFill>
                <a:latin typeface="Arial" charset="0"/>
              </a:rPr>
              <a:t> v)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{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node </a:t>
            </a:r>
            <a:r>
              <a:rPr lang="en-US" altLang="ko-KR" sz="2000" dirty="0">
                <a:solidFill>
                  <a:schemeClr val="bg2"/>
                </a:solidFill>
                <a:latin typeface="Arial" charset="0"/>
              </a:rPr>
              <a:t>u;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if (</a:t>
            </a:r>
            <a:r>
              <a:rPr lang="en-US" altLang="ko-KR" sz="2000" dirty="0">
                <a:solidFill>
                  <a:schemeClr val="bg2"/>
                </a:solidFill>
                <a:latin typeface="Arial" charset="0"/>
              </a:rPr>
              <a:t>promising(v))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   if (there is a solution at </a:t>
            </a:r>
            <a:r>
              <a:rPr lang="en-US" altLang="ko-KR" sz="2000" dirty="0">
                <a:solidFill>
                  <a:schemeClr val="bg2"/>
                </a:solidFill>
                <a:latin typeface="Arial" charset="0"/>
              </a:rPr>
              <a:t>v</a:t>
            </a:r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)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	write the solution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   else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	for (each child </a:t>
            </a:r>
            <a:r>
              <a:rPr lang="en-US" altLang="ko-KR" sz="2000" dirty="0">
                <a:solidFill>
                  <a:schemeClr val="bg2"/>
                </a:solidFill>
                <a:latin typeface="Arial" charset="0"/>
              </a:rPr>
              <a:t>u</a:t>
            </a:r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 of </a:t>
            </a:r>
            <a:r>
              <a:rPr lang="en-US" altLang="ko-KR" sz="2000" dirty="0">
                <a:solidFill>
                  <a:schemeClr val="bg2"/>
                </a:solidFill>
                <a:latin typeface="Arial" charset="0"/>
              </a:rPr>
              <a:t>v</a:t>
            </a:r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)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		   </a:t>
            </a:r>
            <a:r>
              <a:rPr lang="en-US" altLang="ko-KR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checknode</a:t>
            </a:r>
            <a:r>
              <a:rPr lang="en-US" altLang="ko-KR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(u) </a:t>
            </a:r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;</a:t>
            </a:r>
          </a:p>
          <a:p>
            <a:r>
              <a:rPr lang="en-US" altLang="ko-KR" sz="2000" i="0" dirty="0">
                <a:solidFill>
                  <a:schemeClr val="bg2"/>
                </a:solidFill>
                <a:latin typeface="Arial" charset="0"/>
              </a:rPr>
              <a:t>}	</a:t>
            </a:r>
          </a:p>
        </p:txBody>
      </p:sp>
      <p:sp>
        <p:nvSpPr>
          <p:cNvPr id="772105" name="Rectangle 9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5.2 The N-queens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4DE6CE-EC7A-424B-B19E-44A737168D7D}" type="slidenum">
              <a:rPr lang="en-US" altLang="ko-KR">
                <a:ea typeface="굴림" charset="-127"/>
              </a:rPr>
              <a:pPr/>
              <a:t>9</a:t>
            </a:fld>
            <a:endParaRPr lang="en-US" altLang="ko-KR">
              <a:ea typeface="굴림" charset="-127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18450" cy="808038"/>
          </a:xfrm>
          <a:noFill/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r>
              <a:rPr lang="en-US" altLang="ko-KR" dirty="0" smtClean="0">
                <a:effectLst/>
              </a:rPr>
              <a:t> </a:t>
            </a:r>
            <a:r>
              <a:rPr lang="en-US" altLang="ko-KR" b="1" i="1" dirty="0" smtClean="0">
                <a:effectLst/>
              </a:rPr>
              <a:t>N-queens problem</a:t>
            </a:r>
            <a:endParaRPr lang="en-US" altLang="ko-KR" dirty="0" smtClean="0">
              <a:effectLst/>
            </a:endParaRP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4014788" y="2514600"/>
            <a:ext cx="914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 dirty="0">
                <a:solidFill>
                  <a:schemeClr val="bg2"/>
                </a:solidFill>
                <a:latin typeface="굴림" charset="-127"/>
              </a:rPr>
              <a:t>Start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2719388" y="3124200"/>
            <a:ext cx="6096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1,1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4929188" y="3124200"/>
            <a:ext cx="6858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1,2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5001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2,1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35575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28717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2,3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21859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2,2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1953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30241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3,4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4145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3,3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18049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3,2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252788" y="52578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4,1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5081588" y="52578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4,4</a:t>
            </a: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4471988" y="52578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4,3</a:t>
            </a: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3862388" y="52578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4,2</a:t>
            </a:r>
          </a:p>
        </p:txBody>
      </p:sp>
      <p:sp>
        <p:nvSpPr>
          <p:cNvPr id="10259" name="Line 23"/>
          <p:cNvSpPr>
            <a:spLocks noChangeShapeType="1"/>
          </p:cNvSpPr>
          <p:nvPr/>
        </p:nvSpPr>
        <p:spPr bwMode="auto">
          <a:xfrm flipH="1">
            <a:off x="3252788" y="2895600"/>
            <a:ext cx="12192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0" name="Line 24"/>
          <p:cNvSpPr>
            <a:spLocks noChangeShapeType="1"/>
          </p:cNvSpPr>
          <p:nvPr/>
        </p:nvSpPr>
        <p:spPr bwMode="auto">
          <a:xfrm>
            <a:off x="4471988" y="2895600"/>
            <a:ext cx="914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1" name="Line 25"/>
          <p:cNvSpPr>
            <a:spLocks noChangeShapeType="1"/>
          </p:cNvSpPr>
          <p:nvPr/>
        </p:nvSpPr>
        <p:spPr bwMode="auto">
          <a:xfrm flipH="1">
            <a:off x="2566988" y="3505200"/>
            <a:ext cx="4572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2" name="Line 26"/>
          <p:cNvSpPr>
            <a:spLocks noChangeShapeType="1"/>
          </p:cNvSpPr>
          <p:nvPr/>
        </p:nvSpPr>
        <p:spPr bwMode="auto">
          <a:xfrm>
            <a:off x="3024188" y="3505200"/>
            <a:ext cx="762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3" name="Line 27"/>
          <p:cNvSpPr>
            <a:spLocks noChangeShapeType="1"/>
          </p:cNvSpPr>
          <p:nvPr/>
        </p:nvSpPr>
        <p:spPr bwMode="auto">
          <a:xfrm>
            <a:off x="3024188" y="3505200"/>
            <a:ext cx="6858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4" name="Line 28"/>
          <p:cNvSpPr>
            <a:spLocks noChangeShapeType="1"/>
          </p:cNvSpPr>
          <p:nvPr/>
        </p:nvSpPr>
        <p:spPr bwMode="auto">
          <a:xfrm flipH="1">
            <a:off x="1804988" y="3505200"/>
            <a:ext cx="12192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5" name="Line 29"/>
          <p:cNvSpPr>
            <a:spLocks noChangeShapeType="1"/>
          </p:cNvSpPr>
          <p:nvPr/>
        </p:nvSpPr>
        <p:spPr bwMode="auto">
          <a:xfrm flipH="1">
            <a:off x="2109788" y="4191000"/>
            <a:ext cx="9906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6" name="Line 30"/>
          <p:cNvSpPr>
            <a:spLocks noChangeShapeType="1"/>
          </p:cNvSpPr>
          <p:nvPr/>
        </p:nvSpPr>
        <p:spPr bwMode="auto">
          <a:xfrm flipH="1">
            <a:off x="2795588" y="4191000"/>
            <a:ext cx="3048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7" name="Line 31"/>
          <p:cNvSpPr>
            <a:spLocks noChangeShapeType="1"/>
          </p:cNvSpPr>
          <p:nvPr/>
        </p:nvSpPr>
        <p:spPr bwMode="auto">
          <a:xfrm>
            <a:off x="3100388" y="4191000"/>
            <a:ext cx="4572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8" name="Line 32"/>
          <p:cNvSpPr>
            <a:spLocks noChangeShapeType="1"/>
          </p:cNvSpPr>
          <p:nvPr/>
        </p:nvSpPr>
        <p:spPr bwMode="auto">
          <a:xfrm flipH="1">
            <a:off x="1576388" y="4191000"/>
            <a:ext cx="15240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69" name="Line 33"/>
          <p:cNvSpPr>
            <a:spLocks noChangeShapeType="1"/>
          </p:cNvSpPr>
          <p:nvPr/>
        </p:nvSpPr>
        <p:spPr bwMode="auto">
          <a:xfrm flipH="1">
            <a:off x="4776788" y="3505200"/>
            <a:ext cx="4572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0" name="Line 34"/>
          <p:cNvSpPr>
            <a:spLocks noChangeShapeType="1"/>
          </p:cNvSpPr>
          <p:nvPr/>
        </p:nvSpPr>
        <p:spPr bwMode="auto">
          <a:xfrm>
            <a:off x="5233988" y="3505200"/>
            <a:ext cx="152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1" name="Line 35"/>
          <p:cNvSpPr>
            <a:spLocks noChangeShapeType="1"/>
          </p:cNvSpPr>
          <p:nvPr/>
        </p:nvSpPr>
        <p:spPr bwMode="auto">
          <a:xfrm>
            <a:off x="5233988" y="3505200"/>
            <a:ext cx="1676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2" name="Line 36"/>
          <p:cNvSpPr>
            <a:spLocks noChangeShapeType="1"/>
          </p:cNvSpPr>
          <p:nvPr/>
        </p:nvSpPr>
        <p:spPr bwMode="auto">
          <a:xfrm>
            <a:off x="5233988" y="3505200"/>
            <a:ext cx="6858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3" name="Line 37"/>
          <p:cNvSpPr>
            <a:spLocks noChangeShapeType="1"/>
          </p:cNvSpPr>
          <p:nvPr/>
        </p:nvSpPr>
        <p:spPr bwMode="auto">
          <a:xfrm flipH="1">
            <a:off x="6681788" y="4191000"/>
            <a:ext cx="1524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4" name="Line 38"/>
          <p:cNvSpPr>
            <a:spLocks noChangeShapeType="1"/>
          </p:cNvSpPr>
          <p:nvPr/>
        </p:nvSpPr>
        <p:spPr bwMode="auto">
          <a:xfrm flipH="1">
            <a:off x="3481388" y="4953000"/>
            <a:ext cx="10668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5" name="Line 39"/>
          <p:cNvSpPr>
            <a:spLocks noChangeShapeType="1"/>
          </p:cNvSpPr>
          <p:nvPr/>
        </p:nvSpPr>
        <p:spPr bwMode="auto">
          <a:xfrm flipH="1">
            <a:off x="4167188" y="4953000"/>
            <a:ext cx="3810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6" name="Line 40"/>
          <p:cNvSpPr>
            <a:spLocks noChangeShapeType="1"/>
          </p:cNvSpPr>
          <p:nvPr/>
        </p:nvSpPr>
        <p:spPr bwMode="auto">
          <a:xfrm>
            <a:off x="4548188" y="4953000"/>
            <a:ext cx="152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7" name="Line 41"/>
          <p:cNvSpPr>
            <a:spLocks noChangeShapeType="1"/>
          </p:cNvSpPr>
          <p:nvPr/>
        </p:nvSpPr>
        <p:spPr bwMode="auto">
          <a:xfrm>
            <a:off x="4548188" y="4953000"/>
            <a:ext cx="7620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5481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2,1</a:t>
            </a:r>
          </a:p>
        </p:txBody>
      </p:sp>
      <p:sp>
        <p:nvSpPr>
          <p:cNvPr id="10279" name="Text Box 43"/>
          <p:cNvSpPr txBox="1">
            <a:spLocks noChangeArrowheads="1"/>
          </p:cNvSpPr>
          <p:nvPr/>
        </p:nvSpPr>
        <p:spPr bwMode="auto">
          <a:xfrm>
            <a:off x="66055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2,4</a:t>
            </a:r>
          </a:p>
        </p:txBody>
      </p:sp>
      <p:sp>
        <p:nvSpPr>
          <p:cNvPr id="10280" name="Text Box 44"/>
          <p:cNvSpPr txBox="1">
            <a:spLocks noChangeArrowheads="1"/>
          </p:cNvSpPr>
          <p:nvPr/>
        </p:nvSpPr>
        <p:spPr bwMode="auto">
          <a:xfrm>
            <a:off x="59197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2,3</a:t>
            </a:r>
          </a:p>
        </p:txBody>
      </p:sp>
      <p:sp>
        <p:nvSpPr>
          <p:cNvPr id="10281" name="Text Box 45"/>
          <p:cNvSpPr txBox="1">
            <a:spLocks noChangeArrowheads="1"/>
          </p:cNvSpPr>
          <p:nvPr/>
        </p:nvSpPr>
        <p:spPr bwMode="auto">
          <a:xfrm>
            <a:off x="5233988" y="3810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2,2</a:t>
            </a:r>
          </a:p>
        </p:txBody>
      </p:sp>
      <p:sp>
        <p:nvSpPr>
          <p:cNvPr id="10282" name="Text Box 46"/>
          <p:cNvSpPr txBox="1">
            <a:spLocks noChangeArrowheads="1"/>
          </p:cNvSpPr>
          <p:nvPr/>
        </p:nvSpPr>
        <p:spPr bwMode="auto">
          <a:xfrm>
            <a:off x="36337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3,1</a:t>
            </a:r>
          </a:p>
        </p:txBody>
      </p:sp>
      <p:sp>
        <p:nvSpPr>
          <p:cNvPr id="10283" name="Text Box 47"/>
          <p:cNvSpPr txBox="1">
            <a:spLocks noChangeArrowheads="1"/>
          </p:cNvSpPr>
          <p:nvPr/>
        </p:nvSpPr>
        <p:spPr bwMode="auto">
          <a:xfrm>
            <a:off x="54625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3,4</a:t>
            </a:r>
          </a:p>
        </p:txBody>
      </p:sp>
      <p:sp>
        <p:nvSpPr>
          <p:cNvPr id="10284" name="Text Box 48"/>
          <p:cNvSpPr txBox="1">
            <a:spLocks noChangeArrowheads="1"/>
          </p:cNvSpPr>
          <p:nvPr/>
        </p:nvSpPr>
        <p:spPr bwMode="auto">
          <a:xfrm>
            <a:off x="48529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3,3</a:t>
            </a:r>
          </a:p>
        </p:txBody>
      </p:sp>
      <p:sp>
        <p:nvSpPr>
          <p:cNvPr id="10285" name="Text Box 49"/>
          <p:cNvSpPr txBox="1">
            <a:spLocks noChangeArrowheads="1"/>
          </p:cNvSpPr>
          <p:nvPr/>
        </p:nvSpPr>
        <p:spPr bwMode="auto">
          <a:xfrm>
            <a:off x="42433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3,2</a:t>
            </a:r>
          </a:p>
        </p:txBody>
      </p:sp>
      <p:sp>
        <p:nvSpPr>
          <p:cNvPr id="10286" name="Line 50"/>
          <p:cNvSpPr>
            <a:spLocks noChangeShapeType="1"/>
          </p:cNvSpPr>
          <p:nvPr/>
        </p:nvSpPr>
        <p:spPr bwMode="auto">
          <a:xfrm>
            <a:off x="3862388" y="4191000"/>
            <a:ext cx="12192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87" name="Line 51"/>
          <p:cNvSpPr>
            <a:spLocks noChangeShapeType="1"/>
          </p:cNvSpPr>
          <p:nvPr/>
        </p:nvSpPr>
        <p:spPr bwMode="auto">
          <a:xfrm>
            <a:off x="3786188" y="4191000"/>
            <a:ext cx="762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88" name="Line 52"/>
          <p:cNvSpPr>
            <a:spLocks noChangeShapeType="1"/>
          </p:cNvSpPr>
          <p:nvPr/>
        </p:nvSpPr>
        <p:spPr bwMode="auto">
          <a:xfrm>
            <a:off x="3862388" y="4191000"/>
            <a:ext cx="19812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89" name="Line 53"/>
          <p:cNvSpPr>
            <a:spLocks noChangeShapeType="1"/>
          </p:cNvSpPr>
          <p:nvPr/>
        </p:nvSpPr>
        <p:spPr bwMode="auto">
          <a:xfrm>
            <a:off x="3786188" y="4191000"/>
            <a:ext cx="914400" cy="381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0" name="Text Box 54"/>
          <p:cNvSpPr txBox="1">
            <a:spLocks noChangeArrowheads="1"/>
          </p:cNvSpPr>
          <p:nvPr/>
        </p:nvSpPr>
        <p:spPr bwMode="auto">
          <a:xfrm>
            <a:off x="6529388" y="45720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3,1</a:t>
            </a:r>
          </a:p>
        </p:txBody>
      </p:sp>
      <p:sp>
        <p:nvSpPr>
          <p:cNvPr id="10291" name="Text Box 55"/>
          <p:cNvSpPr txBox="1">
            <a:spLocks noChangeArrowheads="1"/>
          </p:cNvSpPr>
          <p:nvPr/>
        </p:nvSpPr>
        <p:spPr bwMode="auto">
          <a:xfrm>
            <a:off x="7062788" y="52578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4,3</a:t>
            </a:r>
          </a:p>
        </p:txBody>
      </p:sp>
      <p:sp>
        <p:nvSpPr>
          <p:cNvPr id="10292" name="Text Box 56"/>
          <p:cNvSpPr txBox="1">
            <a:spLocks noChangeArrowheads="1"/>
          </p:cNvSpPr>
          <p:nvPr/>
        </p:nvSpPr>
        <p:spPr bwMode="auto">
          <a:xfrm>
            <a:off x="6453188" y="52578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4,2</a:t>
            </a:r>
          </a:p>
        </p:txBody>
      </p:sp>
      <p:sp>
        <p:nvSpPr>
          <p:cNvPr id="10293" name="Text Box 57"/>
          <p:cNvSpPr txBox="1">
            <a:spLocks noChangeArrowheads="1"/>
          </p:cNvSpPr>
          <p:nvPr/>
        </p:nvSpPr>
        <p:spPr bwMode="auto">
          <a:xfrm>
            <a:off x="5843588" y="5257800"/>
            <a:ext cx="533400" cy="3460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600" b="1" i="0">
                <a:solidFill>
                  <a:schemeClr val="bg2"/>
                </a:solidFill>
                <a:latin typeface="굴림" charset="-127"/>
              </a:rPr>
              <a:t>4,1</a:t>
            </a:r>
          </a:p>
        </p:txBody>
      </p:sp>
      <p:sp>
        <p:nvSpPr>
          <p:cNvPr id="10294" name="Line 58"/>
          <p:cNvSpPr>
            <a:spLocks noChangeShapeType="1"/>
          </p:cNvSpPr>
          <p:nvPr/>
        </p:nvSpPr>
        <p:spPr bwMode="auto">
          <a:xfrm flipH="1">
            <a:off x="6300788" y="4953000"/>
            <a:ext cx="3810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5" name="Line 59"/>
          <p:cNvSpPr>
            <a:spLocks noChangeShapeType="1"/>
          </p:cNvSpPr>
          <p:nvPr/>
        </p:nvSpPr>
        <p:spPr bwMode="auto">
          <a:xfrm>
            <a:off x="6681788" y="4953000"/>
            <a:ext cx="1524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6" name="Line 60"/>
          <p:cNvSpPr>
            <a:spLocks noChangeShapeType="1"/>
          </p:cNvSpPr>
          <p:nvPr/>
        </p:nvSpPr>
        <p:spPr bwMode="auto">
          <a:xfrm>
            <a:off x="6681788" y="4953000"/>
            <a:ext cx="7620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7" name="Line 61"/>
          <p:cNvSpPr>
            <a:spLocks noChangeShapeType="1"/>
          </p:cNvSpPr>
          <p:nvPr/>
        </p:nvSpPr>
        <p:spPr bwMode="auto">
          <a:xfrm>
            <a:off x="4548188" y="2895600"/>
            <a:ext cx="22098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8" name="Text Box 62"/>
          <p:cNvSpPr txBox="1">
            <a:spLocks noChangeArrowheads="1"/>
          </p:cNvSpPr>
          <p:nvPr/>
        </p:nvSpPr>
        <p:spPr bwMode="auto">
          <a:xfrm>
            <a:off x="6689725" y="3048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b="1" i="0" dirty="0">
                <a:solidFill>
                  <a:schemeClr val="bg2"/>
                </a:solidFill>
                <a:latin typeface="굴림" charset="-127"/>
              </a:rPr>
              <a:t>…</a:t>
            </a:r>
          </a:p>
        </p:txBody>
      </p:sp>
      <p:sp>
        <p:nvSpPr>
          <p:cNvPr id="10299" name="Text Box 63"/>
          <p:cNvSpPr txBox="1">
            <a:spLocks noChangeArrowheads="1"/>
          </p:cNvSpPr>
          <p:nvPr/>
        </p:nvSpPr>
        <p:spPr bwMode="auto">
          <a:xfrm>
            <a:off x="1957388" y="5805488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b="1" i="0" dirty="0">
                <a:solidFill>
                  <a:schemeClr val="bg1"/>
                </a:solidFill>
              </a:rPr>
              <a:t>A portion of the </a:t>
            </a:r>
            <a:r>
              <a:rPr lang="en-US" altLang="ko-KR" b="1" dirty="0">
                <a:solidFill>
                  <a:schemeClr val="accent1"/>
                </a:solidFill>
              </a:rPr>
              <a:t>pruned</a:t>
            </a:r>
            <a:r>
              <a:rPr lang="en-US" altLang="ko-KR" b="1" i="0" dirty="0">
                <a:solidFill>
                  <a:schemeClr val="bg1"/>
                </a:solidFill>
              </a:rPr>
              <a:t> state space tree</a:t>
            </a:r>
            <a:endParaRPr lang="en-US" altLang="ko-KR" b="1" i="0" baseline="-25000" dirty="0">
              <a:solidFill>
                <a:schemeClr val="bg1"/>
              </a:solidFill>
            </a:endParaRPr>
          </a:p>
        </p:txBody>
      </p:sp>
      <p:sp>
        <p:nvSpPr>
          <p:cNvPr id="768065" name="Rectangle 65"/>
          <p:cNvSpPr>
            <a:spLocks noGrp="1" noChangeArrowheads="1"/>
          </p:cNvSpPr>
          <p:nvPr>
            <p:ph type="title"/>
          </p:nvPr>
        </p:nvSpPr>
        <p:spPr>
          <a:xfrm>
            <a:off x="881063" y="342900"/>
            <a:ext cx="7794625" cy="11430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5.2 The N-queens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02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FC0128"/>
      </a:accent1>
      <a:accent2>
        <a:srgbClr val="FF8000"/>
      </a:accent2>
      <a:accent3>
        <a:srgbClr val="AAAAFF"/>
      </a:accent3>
      <a:accent4>
        <a:srgbClr val="BFBFBF"/>
      </a:accent4>
      <a:accent5>
        <a:srgbClr val="FDAAAC"/>
      </a:accent5>
      <a:accent6>
        <a:srgbClr val="E77300"/>
      </a:accent6>
      <a:hlink>
        <a:srgbClr val="00FF00"/>
      </a:hlink>
      <a:folHlink>
        <a:srgbClr val="8080FF"/>
      </a:folHlink>
    </a:clrScheme>
    <a:fontScheme name="chapt02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chapt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c:\teaching\ftp\powerpnt\chapt02.ppt</Template>
  <TotalTime>13862</TotalTime>
  <Pages>31</Pages>
  <Words>1376</Words>
  <Application>Microsoft Office PowerPoint</Application>
  <PresentationFormat>화면 슬라이드 쇼(4:3)</PresentationFormat>
  <Paragraphs>454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Arial</vt:lpstr>
      <vt:lpstr>Times New Roman</vt:lpstr>
      <vt:lpstr>Wingdings</vt:lpstr>
      <vt:lpstr>Monotype Sorts</vt:lpstr>
      <vt:lpstr>Verdana</vt:lpstr>
      <vt:lpstr>Arial Narrow</vt:lpstr>
      <vt:lpstr>chapt02</vt:lpstr>
      <vt:lpstr>Chapter 5. Backtracking  </vt:lpstr>
      <vt:lpstr>5.1 The Backtracking Technique</vt:lpstr>
      <vt:lpstr>5.1 The Backtracking Technique</vt:lpstr>
      <vt:lpstr>5.1 The Backtracking Technique</vt:lpstr>
      <vt:lpstr>5.1 The Backtracking Technique</vt:lpstr>
      <vt:lpstr>5.1 The Backtracking Technique</vt:lpstr>
      <vt:lpstr>5.2 The N-queens problem</vt:lpstr>
      <vt:lpstr>5.2 The N-queens problem</vt:lpstr>
      <vt:lpstr>5.2 The N-queens problem</vt:lpstr>
      <vt:lpstr>5.2 The N-queens problem</vt:lpstr>
      <vt:lpstr>5.2 The N-queens problem</vt:lpstr>
      <vt:lpstr>5.2 The N-queens problem</vt:lpstr>
      <vt:lpstr>5.2 The N-queens problem</vt:lpstr>
      <vt:lpstr>5.5 Graph Coloring</vt:lpstr>
      <vt:lpstr>5.5 Graph Coloring</vt:lpstr>
      <vt:lpstr>5.5 Graph Coloring</vt:lpstr>
      <vt:lpstr>5.5 Graph Coloring</vt:lpstr>
      <vt:lpstr>5.5 Graph Coloring</vt:lpstr>
      <vt:lpstr>5.5 Graph Coloring</vt:lpstr>
      <vt:lpstr>5.7 The 0-1 Knapsack Problem </vt:lpstr>
      <vt:lpstr>5.7 The 0-1 Knapsack Problem </vt:lpstr>
      <vt:lpstr>5.7 The 0-1 Knapsack Problem </vt:lpstr>
      <vt:lpstr>5.7 The 0-1 Knapsack Problem </vt:lpstr>
      <vt:lpstr>5.7 The 0-1 Knapsack Problem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 Backtracking  </dc:title>
  <dc:subject/>
  <dc:creator/>
  <dc:description/>
  <cp:lastModifiedBy>BJP</cp:lastModifiedBy>
  <cp:revision>217</cp:revision>
  <cp:lastPrinted>1997-04-03T09:43:28Z</cp:lastPrinted>
  <dcterms:created xsi:type="dcterms:W3CDTF">1995-01-19T17:12:00Z</dcterms:created>
  <dcterms:modified xsi:type="dcterms:W3CDTF">2012-08-27T02:46:57Z</dcterms:modified>
</cp:coreProperties>
</file>