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4" r:id="rId2"/>
    <p:sldId id="300" r:id="rId3"/>
    <p:sldId id="285" r:id="rId4"/>
    <p:sldId id="302" r:id="rId5"/>
    <p:sldId id="310" r:id="rId6"/>
    <p:sldId id="286" r:id="rId7"/>
    <p:sldId id="321" r:id="rId8"/>
    <p:sldId id="307" r:id="rId9"/>
    <p:sldId id="308" r:id="rId10"/>
    <p:sldId id="287" r:id="rId11"/>
    <p:sldId id="305" r:id="rId12"/>
    <p:sldId id="288" r:id="rId13"/>
    <p:sldId id="303" r:id="rId14"/>
    <p:sldId id="293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CE4"/>
    <a:srgbClr val="2C7FC1"/>
    <a:srgbClr val="FEE9E2"/>
    <a:srgbClr val="404040"/>
    <a:srgbClr val="0D0D0D"/>
    <a:srgbClr val="17240E"/>
    <a:srgbClr val="1D2C12"/>
    <a:srgbClr val="FFD966"/>
    <a:srgbClr val="FFF2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5262" autoAdjust="0"/>
  </p:normalViewPr>
  <p:slideViewPr>
    <p:cSldViewPr snapToGrid="0">
      <p:cViewPr varScale="1">
        <p:scale>
          <a:sx n="90" d="100"/>
          <a:sy n="90" d="100"/>
        </p:scale>
        <p:origin x="11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9903C-13B3-48F7-91ED-613AC1EEC3DA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CE291-990F-42D1-9B42-F9B146D0DD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F1102C-FAD4-459D-8C7A-106E6431C5A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CE291-990F-42D1-9B42-F9B146D0DDE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B2D3-6B49-4824-B316-4ACD31E82E4C}" type="datetimeFigureOut">
              <a:rPr lang="zh-CN" altLang="en-US" smtClean="0"/>
              <a:t>2023/2/24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5C2AB-A438-4D75-AB51-5E5888504A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14.xml"/><Relationship Id="rId3" Type="http://schemas.openxmlformats.org/officeDocument/2006/relationships/tags" Target="../tags/tag13.xml"/><Relationship Id="rId21" Type="http://schemas.openxmlformats.org/officeDocument/2006/relationships/image" Target="../media/image100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70.png"/><Relationship Id="rId2" Type="http://schemas.openxmlformats.org/officeDocument/2006/relationships/tags" Target="../tags/tag12.xml"/><Relationship Id="rId16" Type="http://schemas.openxmlformats.org/officeDocument/2006/relationships/tags" Target="../tags/tag12.xml"/><Relationship Id="rId20" Type="http://schemas.openxmlformats.org/officeDocument/2006/relationships/image" Target="../media/image90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notesSlide" Target="../notesSlides/notesSlide7.xml"/><Relationship Id="rId23" Type="http://schemas.openxmlformats.org/officeDocument/2006/relationships/image" Target="../media/image5.png"/><Relationship Id="rId10" Type="http://schemas.openxmlformats.org/officeDocument/2006/relationships/tags" Target="../tags/tag20.xml"/><Relationship Id="rId19" Type="http://schemas.openxmlformats.org/officeDocument/2006/relationships/image" Target="../media/image80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807390" y="1603446"/>
            <a:ext cx="2047672" cy="3550462"/>
            <a:chOff x="3276600" y="2266950"/>
            <a:chExt cx="1504950" cy="222885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276600" y="226695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276600" y="2266950"/>
              <a:ext cx="0" cy="22288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276600" y="4495800"/>
              <a:ext cx="1504950" cy="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781550" y="2266950"/>
              <a:ext cx="0" cy="413802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781550" y="4178850"/>
              <a:ext cx="0" cy="316950"/>
            </a:xfrm>
            <a:prstGeom prst="line">
              <a:avLst/>
            </a:prstGeom>
            <a:ln w="3810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1831226" y="4133336"/>
            <a:ext cx="4504540" cy="295732"/>
          </a:xfrm>
          <a:prstGeom prst="rect">
            <a:avLst/>
          </a:prstGeom>
          <a:solidFill>
            <a:srgbClr val="3C3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1438" tIns="45719" rIns="91438" bIns="45719"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作者：盛玉       时间：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2023.02.24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33159" y="-266692"/>
            <a:ext cx="5958839" cy="727708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44438" y="2276012"/>
            <a:ext cx="6660440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>
                <a:solidFill>
                  <a:srgbClr val="404040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方正兰亭细黑_GBK_M" panose="02010600010101010101" pitchFamily="2" charset="2"/>
              </a:rPr>
              <a:t>组会汇报</a:t>
            </a:r>
          </a:p>
        </p:txBody>
      </p:sp>
      <p:sp>
        <p:nvSpPr>
          <p:cNvPr id="2" name="矩形 1"/>
          <p:cNvSpPr/>
          <p:nvPr/>
        </p:nvSpPr>
        <p:spPr>
          <a:xfrm>
            <a:off x="1444438" y="3334896"/>
            <a:ext cx="733469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基于一阶逻辑增强的图推理模型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fallOver"/>
      </p:transition>
    </mc:Choice>
    <mc:Fallback xmlns="">
      <p:transition spd="slow" advClick="0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5" y="0"/>
            <a:ext cx="50611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90470" y="3569967"/>
            <a:ext cx="433618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8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实验结果</a:t>
            </a:r>
            <a:endParaRPr lang="en-US" altLang="zh-CN" sz="28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0470" y="2722686"/>
            <a:ext cx="34454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Ⅲ</a:t>
            </a:r>
            <a:endParaRPr lang="zh-CN" altLang="en-US" sz="44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45"/>
          <p:cNvSpPr>
            <a:spLocks noChangeArrowheads="1"/>
          </p:cNvSpPr>
          <p:nvPr/>
        </p:nvSpPr>
        <p:spPr bwMode="auto">
          <a:xfrm>
            <a:off x="-173619" y="236615"/>
            <a:ext cx="3624377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实验设置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结果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646" y="986789"/>
            <a:ext cx="5519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实验设置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Bert+ fine-tune (baseline):</a:t>
            </a:r>
          </a:p>
          <a:p>
            <a:r>
              <a:rPr lang="zh-CN" altLang="en-US" dirty="0"/>
              <a:t>将结论和逻辑前提拼接后直接输入</a:t>
            </a:r>
            <a:r>
              <a:rPr lang="en-US" altLang="zh-CN" dirty="0"/>
              <a:t>Bert </a:t>
            </a:r>
            <a:r>
              <a:rPr lang="zh-CN" altLang="en-US" dirty="0"/>
              <a:t>，将编码后的融合语义表示输入微调分类模型（</a:t>
            </a:r>
            <a:r>
              <a:rPr lang="en-US" altLang="zh-CN" dirty="0"/>
              <a:t>2</a:t>
            </a:r>
            <a:r>
              <a:rPr lang="zh-CN" altLang="en-US" dirty="0"/>
              <a:t>层线性层），得出分类结果</a:t>
            </a:r>
          </a:p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logic-</a:t>
            </a:r>
            <a:r>
              <a:rPr lang="en-US" altLang="zh-CN" dirty="0"/>
              <a:t> GCN 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/>
          </a:p>
          <a:p>
            <a:r>
              <a:rPr lang="zh-CN" altLang="en-US" dirty="0"/>
              <a:t>一阶逻辑增强的图卷积神经网络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21936" y="902010"/>
            <a:ext cx="4807585" cy="2834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 dirty="0"/>
              <a:t>结果分析：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在根据逻辑建图的过程中打乱了逻辑表达式本身的顺序，破坏了部分语义信息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设计图结构的逻辑表示方法限制了逻辑关系的表达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50646" y="3268192"/>
            <a:ext cx="551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实验结果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6948431"/>
              </p:ext>
            </p:extLst>
          </p:nvPr>
        </p:nvGraphicFramePr>
        <p:xfrm>
          <a:off x="388619" y="3673475"/>
          <a:ext cx="334770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Acc_dev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Bert+ fine-tune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45%</a:t>
                      </a:r>
                      <a:r>
                        <a:rPr lang="zh-CN" altLang="en-US" dirty="0"/>
                        <a:t>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logic-GCN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47%</a:t>
                      </a:r>
                      <a:r>
                        <a:rPr lang="zh-CN" altLang="en-US" dirty="0"/>
                        <a:t>左右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60B1C8-7122-AA49-15C9-5D0694BDBEBA}"/>
              </a:ext>
            </a:extLst>
          </p:cNvPr>
          <p:cNvSpPr txBox="1"/>
          <p:nvPr/>
        </p:nvSpPr>
        <p:spPr>
          <a:xfrm>
            <a:off x="139140" y="5090619"/>
            <a:ext cx="6182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baseline</a:t>
            </a:r>
            <a:r>
              <a:rPr lang="zh-CN" altLang="en-US" dirty="0"/>
              <a:t>相比，提高了</a:t>
            </a:r>
            <a:r>
              <a:rPr lang="en-US" altLang="zh-CN" dirty="0"/>
              <a:t>2%</a:t>
            </a:r>
            <a:r>
              <a:rPr lang="zh-CN" altLang="en-US" dirty="0"/>
              <a:t>左右，</a:t>
            </a:r>
            <a:endParaRPr lang="en-US" altLang="zh-CN" dirty="0"/>
          </a:p>
          <a:p>
            <a:r>
              <a:rPr lang="zh-CN" altLang="en-US" dirty="0"/>
              <a:t>不排除随机因素的影响，模型表现并未达到预期</a:t>
            </a:r>
          </a:p>
        </p:txBody>
      </p:sp>
      <p:pic>
        <p:nvPicPr>
          <p:cNvPr id="6" name="图片 5" descr="未命名文件">
            <a:extLst>
              <a:ext uri="{FF2B5EF4-FFF2-40B4-BE49-F238E27FC236}">
                <a16:creationId xmlns:a16="http://schemas.microsoft.com/office/drawing/2014/main" id="{3CBB37FC-1779-25BB-24FB-069098847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322" y="2873083"/>
            <a:ext cx="6239510" cy="3442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311520" y="3569967"/>
            <a:ext cx="35434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8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 续 工 作 安 排</a:t>
            </a:r>
            <a:endParaRPr lang="en-US" altLang="zh-CN" sz="28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0470" y="2722686"/>
            <a:ext cx="34454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Ⅳ</a:t>
            </a:r>
            <a:endParaRPr lang="zh-CN" altLang="en-US" sz="44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46"/>
          <p:cNvSpPr txBox="1"/>
          <p:nvPr/>
        </p:nvSpPr>
        <p:spPr>
          <a:xfrm flipH="1">
            <a:off x="363338" y="1406525"/>
            <a:ext cx="6461060" cy="4959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模型优化</a:t>
            </a:r>
          </a:p>
          <a:p>
            <a:pPr>
              <a:lnSpc>
                <a:spcPct val="120000"/>
              </a:lnSpc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图构建方式改进（邻接矩阵稀疏，分层图神经网络）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结构优化        </a:t>
            </a:r>
          </a:p>
          <a:p>
            <a:pPr>
              <a:lnSpc>
                <a:spcPct val="120000"/>
              </a:lnSpc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             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图算法优化（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GAT)</a:t>
            </a:r>
          </a:p>
          <a:p>
            <a:pPr>
              <a:lnSpc>
                <a:spcPct val="120000"/>
              </a:lnSpc>
            </a:pP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参数优化：实验调参</a:t>
            </a:r>
            <a:endParaRPr lang="en-US" alt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模型分析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引入一阶逻辑图表示、分层图网络等创新性方法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的有效性，对模型性能的影响</a:t>
            </a:r>
          </a:p>
          <a:p>
            <a:pPr>
              <a:lnSpc>
                <a:spcPct val="120000"/>
              </a:lnSpc>
            </a:pP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alt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457200" indent="-457200" algn="r">
              <a:lnSpc>
                <a:spcPct val="120000"/>
              </a:lnSpc>
              <a:buAutoNum type="arabicPeriod"/>
            </a:pPr>
            <a:endParaRPr lang="en-GB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45"/>
          <p:cNvSpPr>
            <a:spLocks noChangeArrowheads="1"/>
          </p:cNvSpPr>
          <p:nvPr/>
        </p:nvSpPr>
        <p:spPr bwMode="auto">
          <a:xfrm>
            <a:off x="306887" y="232181"/>
            <a:ext cx="304237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4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后续工作安排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81367" y="3773536"/>
            <a:ext cx="6092499" cy="22101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70063" y="1406525"/>
            <a:ext cx="4290855" cy="13465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解析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推理模型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无监督训练方式</a:t>
            </a:r>
            <a:endParaRPr lang="en-US" alt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逻辑语义成分分析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逻辑推理结果纠正语义理解结果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泛化性更强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BDC2189-A0D7-4020-CDA1-FFE280FAB64C}"/>
              </a:ext>
            </a:extLst>
          </p:cNvPr>
          <p:cNvSpPr/>
          <p:nvPr/>
        </p:nvSpPr>
        <p:spPr>
          <a:xfrm>
            <a:off x="1499019" y="1937801"/>
            <a:ext cx="351227" cy="847788"/>
          </a:xfrm>
          <a:prstGeom prst="lef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63303" y="1950956"/>
            <a:ext cx="94442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listening</a:t>
            </a:r>
            <a:endParaRPr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903" y="3276727"/>
            <a:ext cx="6096404" cy="4651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作者：盛玉     日期：</a:t>
            </a:r>
            <a:r>
              <a:rPr lang="en-US" altLang="zh-CN" sz="18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2023.02.24</a:t>
            </a:r>
            <a:endParaRPr lang="zh-CN" altLang="en-US" sz="186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fallOver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椭圆 39"/>
          <p:cNvSpPr/>
          <p:nvPr/>
        </p:nvSpPr>
        <p:spPr>
          <a:xfrm>
            <a:off x="6739430" y="2019329"/>
            <a:ext cx="847152" cy="847152"/>
          </a:xfrm>
          <a:prstGeom prst="ellipse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Impact" panose="020B0806030902050204" pitchFamily="34" charset="0"/>
              </a:rPr>
              <a:t>01</a:t>
            </a: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739430" y="2956652"/>
            <a:ext cx="847152" cy="847152"/>
          </a:xfrm>
          <a:prstGeom prst="ellipse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Impact" panose="020B0806030902050204" pitchFamily="34" charset="0"/>
              </a:rPr>
              <a:t>02</a:t>
            </a: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736289" y="3961080"/>
            <a:ext cx="847152" cy="847152"/>
          </a:xfrm>
          <a:prstGeom prst="ellipse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Impact" panose="020B0806030902050204" pitchFamily="34" charset="0"/>
              </a:rPr>
              <a:t>03</a:t>
            </a: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736289" y="4924314"/>
            <a:ext cx="847152" cy="847152"/>
          </a:xfrm>
          <a:prstGeom prst="ellipse">
            <a:avLst/>
          </a:pr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Impact" panose="020B0806030902050204" pitchFamily="34" charset="0"/>
              </a:rPr>
              <a:t>04</a:t>
            </a:r>
            <a:endParaRPr lang="zh-CN" altLang="en-US" sz="1800" dirty="0">
              <a:latin typeface="Impact" panose="020B080603090205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342960" y="2225880"/>
            <a:ext cx="3103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研究背景</a:t>
            </a:r>
            <a:r>
              <a:rPr lang="en-US" altLang="zh-CN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.</a:t>
            </a:r>
          </a:p>
        </p:txBody>
      </p:sp>
      <p:sp>
        <p:nvSpPr>
          <p:cNvPr id="45" name="矩形 44"/>
          <p:cNvSpPr/>
          <p:nvPr/>
        </p:nvSpPr>
        <p:spPr>
          <a:xfrm>
            <a:off x="7342960" y="3202858"/>
            <a:ext cx="3103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模型结构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46" name="矩形 45"/>
          <p:cNvSpPr/>
          <p:nvPr/>
        </p:nvSpPr>
        <p:spPr>
          <a:xfrm>
            <a:off x="7432447" y="4216741"/>
            <a:ext cx="3103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实验结果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32448" y="5154064"/>
            <a:ext cx="3103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后续工作安排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40" y="1554589"/>
            <a:ext cx="4294727" cy="4498430"/>
          </a:xfrm>
          <a:prstGeom prst="rect">
            <a:avLst/>
          </a:prstGeom>
        </p:spPr>
      </p:pic>
      <p:cxnSp>
        <p:nvCxnSpPr>
          <p:cNvPr id="22" name="直接连接符 21"/>
          <p:cNvCxnSpPr/>
          <p:nvPr/>
        </p:nvCxnSpPr>
        <p:spPr>
          <a:xfrm>
            <a:off x="566952" y="700865"/>
            <a:ext cx="21780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45"/>
          <p:cNvSpPr>
            <a:spLocks noChangeArrowheads="1"/>
          </p:cNvSpPr>
          <p:nvPr/>
        </p:nvSpPr>
        <p:spPr bwMode="auto">
          <a:xfrm>
            <a:off x="394706" y="205401"/>
            <a:ext cx="2350296" cy="136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  <a:p>
            <a:pPr algn="ctr">
              <a:defRPr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397121" y="3625385"/>
            <a:ext cx="40036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8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研究背景</a:t>
            </a:r>
          </a:p>
        </p:txBody>
      </p:sp>
      <p:sp>
        <p:nvSpPr>
          <p:cNvPr id="19" name="矩形 18"/>
          <p:cNvSpPr/>
          <p:nvPr/>
        </p:nvSpPr>
        <p:spPr>
          <a:xfrm>
            <a:off x="2496506" y="2704213"/>
            <a:ext cx="34454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Ⅰ</a:t>
            </a:r>
            <a:endParaRPr lang="zh-CN" altLang="en-US" sz="44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45"/>
          <p:cNvSpPr>
            <a:spLocks noChangeArrowheads="1"/>
          </p:cNvSpPr>
          <p:nvPr/>
        </p:nvSpPr>
        <p:spPr bwMode="auto">
          <a:xfrm>
            <a:off x="-1" y="272415"/>
            <a:ext cx="7466591" cy="93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1.1 AI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研究趋势之一：提高模型逻辑推理能力</a:t>
            </a:r>
          </a:p>
          <a:p>
            <a:pPr algn="ctr">
              <a:defRPr/>
            </a:pP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cs typeface="Arial Unicode MS" panose="020B0604020202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468" y="1582340"/>
            <a:ext cx="75207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system-ui"/>
              </a:rPr>
              <a:t>现状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ystem-ui"/>
              </a:rPr>
              <a:t>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system-ui"/>
              </a:rPr>
              <a:t>Transformer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system-ui"/>
              </a:rPr>
              <a:t>模型及其变种被广泛应用到各个领域，包括语言、语音、图像。人工智能各个子领域的差异更多地体现在数据和应用问题上，使用的模型和算法趋于相同。基于大数据的模型预训练或自监督学习被广泛使用，成为各个领域学习和推理的基础。</a:t>
            </a:r>
          </a:p>
          <a:p>
            <a:endParaRPr lang="zh-CN" altLang="en-US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system-ui"/>
              </a:rPr>
              <a:t>深度学习实现的是类推推理，如何实现逻辑推理也成为研究的重要</a:t>
            </a:r>
            <a:r>
              <a:rPr lang="zh-CN" altLang="en-US" dirty="0">
                <a:solidFill>
                  <a:srgbClr val="222222"/>
                </a:solidFill>
                <a:latin typeface="system-ui"/>
              </a:rPr>
              <a:t>方向</a:t>
            </a:r>
            <a:endParaRPr lang="zh-CN" altLang="en-US" b="0" i="0" dirty="0">
              <a:solidFill>
                <a:srgbClr val="222222"/>
              </a:solidFill>
              <a:effectLst/>
              <a:latin typeface="system-ui"/>
            </a:endParaRP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effectLst/>
                <a:latin typeface="system-ui"/>
                <a:sym typeface="+mn-ea"/>
              </a:rPr>
              <a:t>深度学习依然需要依赖于大模型、大数据和大算力，数据效率和能源效率要比人低很多。</a:t>
            </a:r>
          </a:p>
          <a:p>
            <a:endParaRPr lang="zh-CN" altLang="en-US" dirty="0">
              <a:solidFill>
                <a:srgbClr val="222222"/>
              </a:solidFill>
              <a:effectLst/>
              <a:latin typeface="system-ui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22222"/>
                </a:solidFill>
                <a:effectLst/>
                <a:latin typeface="system-ui"/>
                <a:sym typeface="+mn-ea"/>
              </a:rPr>
              <a:t>学习和推理往往只能针对具体的任务进行，而不像人脑那样拥有通用的学习和推理能力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41556" y="1068448"/>
            <a:ext cx="3451556" cy="368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system-ui"/>
              </a:rPr>
              <a:t>深度学习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system-ui"/>
              </a:rPr>
              <a:t>+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system-ui"/>
              </a:rPr>
              <a:t>逻辑推理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45"/>
          <p:cNvSpPr>
            <a:spLocks noChangeArrowheads="1"/>
          </p:cNvSpPr>
          <p:nvPr/>
        </p:nvSpPr>
        <p:spPr bwMode="auto">
          <a:xfrm>
            <a:off x="0" y="178524"/>
            <a:ext cx="5648726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1.2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符号方法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大型语言模型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360" y="794804"/>
            <a:ext cx="10178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即使是最先进的预训练语言模型，参数非常大的大模型，面对蕴含复杂逻辑关系的上下文，仅使用嵌入式表示和生成方法，也很难达到满意的效果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58518"/>
            <a:ext cx="4414700" cy="36391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13272" y="1667385"/>
            <a:ext cx="3828485" cy="2577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dirty="0"/>
              <a:t>大型语言模型的泛化能力来自于大量日常语言训练， 但是领域知识是稀缺的， 数据缺乏， 如果用专门的领域知识“小数据“ 进行训练， 就会造成之前大量日常语言样本学习的知识发生遗忘，这使得直接在大模型插入领域知识不是那么简单， 而且重新训练成本高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连接主义模型学习到的嵌入式表示知识经常是边界模糊的 ，很难执行严谨的推理逻辑推理过程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：利用大模型的表达能力，集成专门的领域知识可能成为研究方向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5560D5-9F37-C335-E873-365593215106}"/>
              </a:ext>
            </a:extLst>
          </p:cNvPr>
          <p:cNvSpPr txBox="1"/>
          <p:nvPr/>
        </p:nvSpPr>
        <p:spPr>
          <a:xfrm>
            <a:off x="376247" y="1334336"/>
            <a:ext cx="6450810" cy="162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All aliens are extraterrestrial.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someone is from Mars, then they are aliens.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No extraterrestrial is human.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Everyone from Earth is a human.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Marvin cannot be from Earth and from Mars.,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If Marvin is not from Earth, then Marvin is an extraterrestrial.</a:t>
            </a:r>
          </a:p>
          <a:p>
            <a:pPr algn="just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Alien(Marvin)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FE832E9-0D87-7D94-DD5B-D6E0229D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33" y="3161164"/>
            <a:ext cx="2859769" cy="15327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26" y="0"/>
            <a:ext cx="506117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14055" y="3773167"/>
            <a:ext cx="381930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zh-CN" altLang="en-US" sz="28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模型结构</a:t>
            </a:r>
            <a:endParaRPr lang="en-US" altLang="zh-CN" sz="28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0470" y="2722686"/>
            <a:ext cx="34454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en-US" altLang="zh-CN" sz="4400" b="1" noProof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Ⅱ</a:t>
            </a:r>
            <a:endParaRPr lang="zh-CN" altLang="en-US" sz="4400" b="1" noProof="1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45"/>
          <p:cNvSpPr>
            <a:spLocks noChangeArrowheads="1"/>
          </p:cNvSpPr>
          <p:nvPr/>
        </p:nvSpPr>
        <p:spPr bwMode="auto">
          <a:xfrm>
            <a:off x="300962" y="236615"/>
            <a:ext cx="5945833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2.1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 图卷积神经网络提取全局信息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86796" y="3169132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 </a:t>
            </a:r>
            <a:endParaRPr lang="en-US" altLang="en-US" b="0">
              <a:latin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147572" y="3252082"/>
            <a:ext cx="2463014" cy="5228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61713" y="4012370"/>
            <a:ext cx="4771761" cy="5228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72685" y="2029033"/>
            <a:ext cx="4800600" cy="21183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47572" y="2545504"/>
            <a:ext cx="250857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ym typeface="+mn-ea"/>
              </a:rPr>
              <a:t>节点状态更新公式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E09BFB2-F90E-15B8-A9D9-C980590DDC3E}"/>
              </a:ext>
            </a:extLst>
          </p:cNvPr>
          <p:cNvSpPr/>
          <p:nvPr/>
        </p:nvSpPr>
        <p:spPr>
          <a:xfrm>
            <a:off x="3195154" y="2736491"/>
            <a:ext cx="529057" cy="211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AE936E-F9CE-3AC8-9F08-9AFA00F1A304}"/>
              </a:ext>
            </a:extLst>
          </p:cNvPr>
          <p:cNvSpPr txBox="1"/>
          <p:nvPr/>
        </p:nvSpPr>
        <p:spPr>
          <a:xfrm>
            <a:off x="1023371" y="16574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传统图像卷积操作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595460-8F24-41DC-4AC9-048B3ACA4A04}"/>
              </a:ext>
            </a:extLst>
          </p:cNvPr>
          <p:cNvSpPr txBox="1"/>
          <p:nvPr/>
        </p:nvSpPr>
        <p:spPr>
          <a:xfrm>
            <a:off x="3619042" y="1618284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基于节点的空间关系定义图卷积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90CD2D-C9C3-173F-D599-2C0EB2A874C8}"/>
              </a:ext>
            </a:extLst>
          </p:cNvPr>
          <p:cNvSpPr txBox="1"/>
          <p:nvPr/>
        </p:nvSpPr>
        <p:spPr>
          <a:xfrm>
            <a:off x="3929176" y="4230754"/>
            <a:ext cx="2641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将中心节点的表示与其邻居节点的表示进行卷积，以推导出中心节点的更新表示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212FE2-AE3C-4E38-911F-892FDB53A0B4}"/>
              </a:ext>
            </a:extLst>
          </p:cNvPr>
          <p:cNvSpPr txBox="1"/>
          <p:nvPr/>
        </p:nvSpPr>
        <p:spPr>
          <a:xfrm>
            <a:off x="727509" y="4254686"/>
            <a:ext cx="2623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将图像看作一种特殊形式的图，每个像素代表一个节点，与其周围的</a:t>
            </a:r>
            <a:r>
              <a:rPr lang="en-US" altLang="zh-CN" dirty="0"/>
              <a:t>3*3</a:t>
            </a:r>
            <a:r>
              <a:rPr lang="zh-CN" altLang="en-US" dirty="0"/>
              <a:t>范围内的节点相连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EAACFB-7BB7-03AE-E735-5897FE9A86DF}"/>
              </a:ext>
            </a:extLst>
          </p:cNvPr>
          <p:cNvSpPr txBox="1"/>
          <p:nvPr/>
        </p:nvSpPr>
        <p:spPr>
          <a:xfrm>
            <a:off x="7261713" y="4709321"/>
            <a:ext cx="3794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：邻接矩阵（表示节点连接信息）</a:t>
            </a:r>
            <a:endParaRPr lang="en-US" altLang="zh-CN" dirty="0"/>
          </a:p>
          <a:p>
            <a:r>
              <a:rPr lang="en-US" altLang="zh-CN" dirty="0"/>
              <a:t>W</a:t>
            </a:r>
            <a:r>
              <a:rPr lang="zh-CN" altLang="en-US" dirty="0"/>
              <a:t>：可学习参数</a:t>
            </a:r>
            <a:endParaRPr lang="en-US" altLang="zh-CN" dirty="0"/>
          </a:p>
          <a:p>
            <a:r>
              <a:rPr lang="zh-CN" altLang="en-US" dirty="0"/>
              <a:t>标准化操作：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2C5B62-1CA9-8DBA-4241-D6EA0DB49BCA}"/>
                  </a:ext>
                </a:extLst>
              </p:cNvPr>
              <p:cNvSpPr txBox="1"/>
              <p:nvPr/>
            </p:nvSpPr>
            <p:spPr>
              <a:xfrm>
                <a:off x="8759232" y="5365489"/>
                <a:ext cx="1305678" cy="989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A + I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2C5B62-1CA9-8DBA-4241-D6EA0DB4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232" y="5365489"/>
                <a:ext cx="1305678" cy="989630"/>
              </a:xfrm>
              <a:prstGeom prst="rect">
                <a:avLst/>
              </a:prstGeom>
              <a:blipFill>
                <a:blip r:embed="rId9"/>
                <a:stretch>
                  <a:fillRect l="-6542" t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45"/>
          <p:cNvSpPr>
            <a:spLocks noChangeArrowheads="1"/>
          </p:cNvSpPr>
          <p:nvPr/>
        </p:nvSpPr>
        <p:spPr bwMode="auto">
          <a:xfrm>
            <a:off x="300990" y="236855"/>
            <a:ext cx="3950335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2.2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 模型整体结构流程</a:t>
            </a:r>
          </a:p>
        </p:txBody>
      </p:sp>
      <p:sp>
        <p:nvSpPr>
          <p:cNvPr id="15" name="矩形 14"/>
          <p:cNvSpPr/>
          <p:nvPr/>
        </p:nvSpPr>
        <p:spPr>
          <a:xfrm>
            <a:off x="1162685" y="4341495"/>
            <a:ext cx="4904105" cy="1890395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输入：待判断的结论，背景知识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输出：根据前提推理结论正确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不确定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难点：需要以背景知识作为前提条件，经过多步逻辑推理才能判断结论是否正确，不能只学习数据间的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共现模式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3" name="图片 2" descr="未命名文件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825" y="925830"/>
            <a:ext cx="6239510" cy="344297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7151370" y="533333"/>
            <a:ext cx="4106545" cy="1203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编码层：</a:t>
            </a:r>
            <a:r>
              <a:rPr lang="en-US" altLang="zh-CN" dirty="0"/>
              <a:t>BERT</a:t>
            </a:r>
          </a:p>
          <a:p>
            <a:pPr algn="l"/>
            <a:r>
              <a:rPr lang="zh-CN" altLang="en-US" dirty="0"/>
              <a:t>对结论进行编码；初始化图节点编码</a:t>
            </a:r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7151370" y="2005330"/>
            <a:ext cx="4153535" cy="1203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逻辑知识层：语义信息：</a:t>
            </a:r>
            <a:r>
              <a:rPr lang="zh-CN" altLang="en-US" sz="1400" dirty="0"/>
              <a:t>逻辑表达式序列</a:t>
            </a:r>
            <a:r>
              <a:rPr lang="en-US" altLang="zh-CN" sz="1200" dirty="0"/>
              <a:t>       </a:t>
            </a:r>
            <a:endParaRPr lang="zh-CN" altLang="en-US" sz="1200" dirty="0"/>
          </a:p>
          <a:p>
            <a:pPr algn="l"/>
            <a:r>
              <a:rPr lang="zh-CN" altLang="en-US" dirty="0"/>
              <a:t> </a:t>
            </a:r>
            <a:r>
              <a:rPr lang="en-US" altLang="zh-CN" dirty="0"/>
              <a:t>                     </a:t>
            </a:r>
            <a:r>
              <a:rPr lang="zh-CN" altLang="en-US" dirty="0"/>
              <a:t>结构信息：</a:t>
            </a:r>
            <a:r>
              <a:rPr lang="zh-CN" altLang="en-US" sz="1400" dirty="0"/>
              <a:t>基于图表示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7151370" y="3503930"/>
            <a:ext cx="4206875" cy="1203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图卷积层：</a:t>
            </a:r>
            <a:r>
              <a:rPr lang="en-US" altLang="zh-CN" dirty="0"/>
              <a:t>GCN</a:t>
            </a:r>
          </a:p>
          <a:p>
            <a:pPr algn="l"/>
            <a:r>
              <a:rPr lang="zh-CN" altLang="en-US" sz="1400" dirty="0"/>
              <a:t>聚合并更新节点信息，</a:t>
            </a:r>
          </a:p>
          <a:p>
            <a:pPr algn="l"/>
            <a:r>
              <a:rPr lang="zh-CN" altLang="en-US" sz="1400" dirty="0"/>
              <a:t>提取全局结构信息和语义信息</a:t>
            </a:r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7212330" y="5027930"/>
            <a:ext cx="4206875" cy="12039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预测层：双层线性层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36712"/>
            <a:ext cx="33492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45"/>
          <p:cNvSpPr>
            <a:spLocks noChangeArrowheads="1"/>
          </p:cNvSpPr>
          <p:nvPr/>
        </p:nvSpPr>
        <p:spPr bwMode="auto">
          <a:xfrm>
            <a:off x="-95278" y="183275"/>
            <a:ext cx="6508189" cy="5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41" tIns="34270" rIns="68541" bIns="34270">
            <a:spAutoFit/>
          </a:bodyPr>
          <a:lstStyle/>
          <a:p>
            <a:pPr algn="ctr"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2.3  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一阶逻辑表示方法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Arial Unicode MS" panose="020B0604020202020204" pitchFamily="34" charset="-122"/>
                <a:sym typeface="微软雅黑" panose="020B0503020204020204" pitchFamily="34" charset="-122"/>
              </a:rPr>
              <a:t>语义分层图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6065520" y="25400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 </a:t>
            </a:r>
            <a:endParaRPr lang="en-US" altLang="en-US" b="0">
              <a:latin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065520" y="514350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>
                <a:latin typeface="等线" panose="02010600030101010101" charset="-122"/>
                <a:cs typeface="Times New Roman" panose="02020603050405020304" charset="0"/>
              </a:rPr>
              <a:t> </a:t>
            </a:r>
            <a:endParaRPr lang="en-US" altLang="en-US" b="0">
              <a:latin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2899" y="1156114"/>
            <a:ext cx="4707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句子间连接</a:t>
            </a:r>
            <a:r>
              <a:rPr lang="zh-CN" altLang="en-US" dirty="0"/>
              <a:t>：句子间的逻辑关系信息</a:t>
            </a:r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401320" y="2330229"/>
            <a:ext cx="477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/>
              <a:t>句子内连接</a:t>
            </a:r>
            <a:r>
              <a:rPr lang="zh-CN" altLang="en-US" dirty="0"/>
              <a:t>：句子的逻辑结构</a:t>
            </a:r>
            <a:r>
              <a:rPr lang="en-US" altLang="zh-CN" dirty="0"/>
              <a:t>+</a:t>
            </a:r>
            <a:r>
              <a:rPr lang="zh-CN" altLang="en-US" dirty="0"/>
              <a:t>语义信息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流程图: 联系 48"/>
              <p:cNvSpPr/>
              <p:nvPr>
                <p:custDataLst>
                  <p:tags r:id="rId2"/>
                </p:custDataLst>
              </p:nvPr>
            </p:nvSpPr>
            <p:spPr>
              <a:xfrm>
                <a:off x="6826232" y="5446776"/>
                <a:ext cx="534035" cy="49149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流程图: 联系 4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6826232" y="5446776"/>
                <a:ext cx="534035" cy="491490"/>
              </a:xfrm>
              <a:prstGeom prst="flowChartConnector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流程图: 联系 49"/>
          <p:cNvSpPr/>
          <p:nvPr>
            <p:custDataLst>
              <p:tags r:id="rId3"/>
            </p:custDataLst>
          </p:nvPr>
        </p:nvSpPr>
        <p:spPr>
          <a:xfrm>
            <a:off x="11009019" y="3462326"/>
            <a:ext cx="459105" cy="541020"/>
          </a:xfrm>
          <a:prstGeom prst="flowChartConnector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流程图: 联系 50"/>
              <p:cNvSpPr/>
              <p:nvPr>
                <p:custDataLst>
                  <p:tags r:id="rId4"/>
                </p:custDataLst>
              </p:nvPr>
            </p:nvSpPr>
            <p:spPr>
              <a:xfrm>
                <a:off x="9717799" y="2541452"/>
                <a:ext cx="442366" cy="474011"/>
              </a:xfrm>
              <a:prstGeom prst="flowChartConnector">
                <a:avLst/>
              </a:prstGeom>
              <a:solidFill>
                <a:srgbClr val="00B0F0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流程图: 联系 5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9717799" y="2541452"/>
                <a:ext cx="442366" cy="474011"/>
              </a:xfrm>
              <a:prstGeom prst="flowChartConnector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流程图: 联系 51"/>
          <p:cNvSpPr/>
          <p:nvPr>
            <p:custDataLst>
              <p:tags r:id="rId5"/>
            </p:custDataLst>
          </p:nvPr>
        </p:nvSpPr>
        <p:spPr>
          <a:xfrm>
            <a:off x="5722928" y="4359337"/>
            <a:ext cx="1070502" cy="718897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Alien</a:t>
            </a:r>
          </a:p>
        </p:txBody>
      </p:sp>
      <p:sp>
        <p:nvSpPr>
          <p:cNvPr id="54" name="椭圆 53"/>
          <p:cNvSpPr/>
          <p:nvPr>
            <p:custDataLst>
              <p:tags r:id="rId6"/>
            </p:custDataLst>
          </p:nvPr>
        </p:nvSpPr>
        <p:spPr>
          <a:xfrm>
            <a:off x="9360393" y="3145550"/>
            <a:ext cx="1552079" cy="6335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ym typeface="+mn-ea"/>
              </a:rPr>
              <a:t>FromEarth</a:t>
            </a:r>
            <a:endParaRPr lang="zh-CN" altLang="en-US" sz="1600" dirty="0"/>
          </a:p>
        </p:txBody>
      </p:sp>
      <p:sp>
        <p:nvSpPr>
          <p:cNvPr id="55" name="流程图: 联系 54"/>
          <p:cNvSpPr/>
          <p:nvPr>
            <p:custDataLst>
              <p:tags r:id="rId7"/>
            </p:custDataLst>
          </p:nvPr>
        </p:nvSpPr>
        <p:spPr>
          <a:xfrm>
            <a:off x="9636599" y="4396737"/>
            <a:ext cx="1116330" cy="508838"/>
          </a:xfrm>
          <a:prstGeom prst="flowChartConnector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ym typeface="+mn-ea"/>
              </a:rPr>
              <a:t>marvin</a:t>
            </a:r>
            <a:endParaRPr lang="zh-CN" altLang="en-US" sz="1600" dirty="0"/>
          </a:p>
        </p:txBody>
      </p:sp>
      <p:sp>
        <p:nvSpPr>
          <p:cNvPr id="56" name="流程图: 联系 55"/>
          <p:cNvSpPr/>
          <p:nvPr>
            <p:custDataLst>
              <p:tags r:id="rId8"/>
            </p:custDataLst>
          </p:nvPr>
        </p:nvSpPr>
        <p:spPr>
          <a:xfrm>
            <a:off x="7139084" y="4764928"/>
            <a:ext cx="442366" cy="432887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</a:p>
        </p:txBody>
      </p:sp>
      <p:sp>
        <p:nvSpPr>
          <p:cNvPr id="57" name="流程图: 联系 56"/>
          <p:cNvSpPr/>
          <p:nvPr>
            <p:custDataLst>
              <p:tags r:id="rId9"/>
            </p:custDataLst>
          </p:nvPr>
        </p:nvSpPr>
        <p:spPr>
          <a:xfrm>
            <a:off x="8120979" y="4958622"/>
            <a:ext cx="826309" cy="633340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SEP</a:t>
            </a:r>
          </a:p>
        </p:txBody>
      </p:sp>
      <p:sp>
        <p:nvSpPr>
          <p:cNvPr id="65" name="流程图: 联系 64"/>
          <p:cNvSpPr/>
          <p:nvPr>
            <p:custDataLst>
              <p:tags r:id="rId10"/>
            </p:custDataLst>
          </p:nvPr>
        </p:nvSpPr>
        <p:spPr>
          <a:xfrm>
            <a:off x="7219934" y="3615659"/>
            <a:ext cx="459105" cy="541020"/>
          </a:xfrm>
          <a:prstGeom prst="flowChartConnector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</a:p>
        </p:txBody>
      </p:sp>
      <p:sp>
        <p:nvSpPr>
          <p:cNvPr id="66" name="流程图: 联系 65"/>
          <p:cNvSpPr/>
          <p:nvPr>
            <p:custDataLst>
              <p:tags r:id="rId11"/>
            </p:custDataLst>
          </p:nvPr>
        </p:nvSpPr>
        <p:spPr>
          <a:xfrm>
            <a:off x="7945057" y="4146441"/>
            <a:ext cx="513080" cy="46142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</a:p>
        </p:txBody>
      </p:sp>
      <p:sp>
        <p:nvSpPr>
          <p:cNvPr id="71" name="流程图: 联系 70"/>
          <p:cNvSpPr/>
          <p:nvPr>
            <p:custDataLst>
              <p:tags r:id="rId12"/>
            </p:custDataLst>
          </p:nvPr>
        </p:nvSpPr>
        <p:spPr>
          <a:xfrm>
            <a:off x="9321083" y="5197815"/>
            <a:ext cx="826310" cy="704001"/>
          </a:xfrm>
          <a:prstGeom prst="flowChartConnecto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SEP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79197" y="2834319"/>
            <a:ext cx="53060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根据一阶逻辑表达式的主要语义成分划分：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逻辑连接符</a:t>
            </a:r>
            <a:r>
              <a:rPr lang="zh-CN" altLang="en-US" dirty="0"/>
              <a:t>（</a:t>
            </a:r>
            <a:r>
              <a:rPr lang="en-US" altLang="zh-CN" dirty="0"/>
              <a:t>symbol:</a:t>
            </a:r>
            <a:r>
              <a:rPr lang="zh-CN" altLang="en-US" dirty="0"/>
              <a:t>∧,∨,→,¬,⊕,∀,∃]），</a:t>
            </a:r>
          </a:p>
          <a:p>
            <a:r>
              <a:rPr lang="zh-CN" altLang="en-US" dirty="0">
                <a:solidFill>
                  <a:srgbClr val="92D050"/>
                </a:solidFill>
              </a:rPr>
              <a:t>谓词</a:t>
            </a:r>
            <a:r>
              <a:rPr lang="en-US" altLang="zh-CN" dirty="0"/>
              <a:t>(predicate),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en-US" altLang="zh-CN" dirty="0"/>
              <a:t>(variable),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常量</a:t>
            </a:r>
            <a:r>
              <a:rPr lang="en-US" altLang="zh-CN" dirty="0"/>
              <a:t>(constant)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221ED1-BF21-9E66-04B8-70809A9775A9}"/>
                  </a:ext>
                </a:extLst>
              </p:cNvPr>
              <p:cNvSpPr txBox="1"/>
              <p:nvPr/>
            </p:nvSpPr>
            <p:spPr>
              <a:xfrm>
                <a:off x="147428" y="1596384"/>
                <a:ext cx="3848810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𝑆𝐸𝑃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&gt;,∀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∈[1,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C221ED1-BF21-9E66-04B8-70809A977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8" y="1596384"/>
                <a:ext cx="3848810" cy="549253"/>
              </a:xfrm>
              <a:prstGeom prst="rect">
                <a:avLst/>
              </a:prstGeom>
              <a:blipFill>
                <a:blip r:embed="rId20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F56B5-E8F6-B400-4330-3CC4B86CD1E8}"/>
                  </a:ext>
                </a:extLst>
              </p:cNvPr>
              <p:cNvSpPr txBox="1"/>
              <p:nvPr/>
            </p:nvSpPr>
            <p:spPr>
              <a:xfrm>
                <a:off x="-19682" y="3794041"/>
                <a:ext cx="6224974" cy="549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𝑠𝑦𝑚𝑏𝑜𝑙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𝑠𝑦𝑚𝑏𝑜𝑙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𝑝𝑟𝑒𝑑𝑖𝑐𝑎𝑡𝑒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𝑛𝑒𝑎𝑟𝑒𝑠𝑡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1F56B5-E8F6-B400-4330-3CC4B86C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682" y="3794041"/>
                <a:ext cx="6224974" cy="549253"/>
              </a:xfrm>
              <a:prstGeom prst="rect">
                <a:avLst/>
              </a:prstGeom>
              <a:blipFill>
                <a:blip r:embed="rId21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507B0D-584A-D390-D81C-A9727CE3EA5A}"/>
                  </a:ext>
                </a:extLst>
              </p:cNvPr>
              <p:cNvSpPr txBox="1"/>
              <p:nvPr/>
            </p:nvSpPr>
            <p:spPr>
              <a:xfrm>
                <a:off x="147428" y="4501873"/>
                <a:ext cx="4934491" cy="786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𝑝𝑟𝑒𝑑𝑖𝑐𝑎𝑡𝑒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𝑝𝑟𝑒𝑑𝑖𝑐𝑎𝑡𝑒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𝑣𝑎𝑟𝑖𝑎𝑏𝑙𝑒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𝑐𝑜𝑛𝑠𝑡𝑎𝑛𝑡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𝑛𝑒𝑎𝑟𝑒𝑠𝑡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507B0D-584A-D390-D81C-A9727CE3E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28" y="4501873"/>
                <a:ext cx="4934491" cy="78611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D1A0956-0532-2B52-213E-8140520136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64413" y="389567"/>
            <a:ext cx="4355560" cy="202176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CC956DCB-575F-86A6-6673-C5796EE51133}"/>
              </a:ext>
            </a:extLst>
          </p:cNvPr>
          <p:cNvSpPr/>
          <p:nvPr/>
        </p:nvSpPr>
        <p:spPr>
          <a:xfrm>
            <a:off x="8346170" y="2438610"/>
            <a:ext cx="428814" cy="421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65">
            <a:extLst>
              <a:ext uri="{FF2B5EF4-FFF2-40B4-BE49-F238E27FC236}">
                <a16:creationId xmlns:a16="http://schemas.microsoft.com/office/drawing/2014/main" id="{6FC40FA4-0B7B-2A7B-5C7F-C54C5D4C417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1210564" y="4157128"/>
            <a:ext cx="513080" cy="461424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61E6F3C-E51C-125B-5338-9A3BE7FF0388}"/>
              </a:ext>
            </a:extLst>
          </p:cNvPr>
          <p:cNvCxnSpPr>
            <a:cxnSpLocks/>
            <a:stCxn id="52" idx="5"/>
            <a:endCxn id="56" idx="1"/>
          </p:cNvCxnSpPr>
          <p:nvPr/>
        </p:nvCxnSpPr>
        <p:spPr>
          <a:xfrm flipV="1">
            <a:off x="6636659" y="4828323"/>
            <a:ext cx="567208" cy="144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2595349-5DE6-3CC1-2AC9-3E6633A55239}"/>
              </a:ext>
            </a:extLst>
          </p:cNvPr>
          <p:cNvCxnSpPr>
            <a:stCxn id="66" idx="3"/>
            <a:endCxn id="56" idx="7"/>
          </p:cNvCxnSpPr>
          <p:nvPr/>
        </p:nvCxnSpPr>
        <p:spPr>
          <a:xfrm flipH="1">
            <a:off x="7516667" y="4540291"/>
            <a:ext cx="503529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4D201E-E739-266A-F32A-F32911907630}"/>
              </a:ext>
            </a:extLst>
          </p:cNvPr>
          <p:cNvCxnSpPr>
            <a:stCxn id="49" idx="0"/>
            <a:endCxn id="56" idx="4"/>
          </p:cNvCxnSpPr>
          <p:nvPr/>
        </p:nvCxnSpPr>
        <p:spPr>
          <a:xfrm flipV="1">
            <a:off x="7093250" y="5197815"/>
            <a:ext cx="267017" cy="248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3029F21-E832-B6E5-B83E-9B7E0794AC0C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604606" y="3886169"/>
            <a:ext cx="615328" cy="5803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EF78F4C-8C9E-8A47-C96A-D5FE6188CD7C}"/>
              </a:ext>
            </a:extLst>
          </p:cNvPr>
          <p:cNvCxnSpPr>
            <a:stCxn id="66" idx="2"/>
            <a:endCxn id="65" idx="6"/>
          </p:cNvCxnSpPr>
          <p:nvPr/>
        </p:nvCxnSpPr>
        <p:spPr>
          <a:xfrm flipH="1" flipV="1">
            <a:off x="7679039" y="3886169"/>
            <a:ext cx="266018" cy="490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5ECBAB6-83AD-7EDF-59B3-178756FDF595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7581450" y="4981372"/>
            <a:ext cx="590009" cy="186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80F1F8B-C3A1-6EF9-26C3-1DDDEF06D4FA}"/>
              </a:ext>
            </a:extLst>
          </p:cNvPr>
          <p:cNvCxnSpPr>
            <a:cxnSpLocks/>
            <a:stCxn id="55" idx="4"/>
            <a:endCxn id="71" idx="7"/>
          </p:cNvCxnSpPr>
          <p:nvPr/>
        </p:nvCxnSpPr>
        <p:spPr>
          <a:xfrm flipH="1">
            <a:off x="10026383" y="4905575"/>
            <a:ext cx="168381" cy="395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93F7EC4-2AD8-E837-F6ED-7223A01D9816}"/>
              </a:ext>
            </a:extLst>
          </p:cNvPr>
          <p:cNvCxnSpPr>
            <a:stCxn id="55" idx="7"/>
            <a:endCxn id="10" idx="3"/>
          </p:cNvCxnSpPr>
          <p:nvPr/>
        </p:nvCxnSpPr>
        <p:spPr>
          <a:xfrm>
            <a:off x="10589446" y="4471255"/>
            <a:ext cx="696257" cy="79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82EEC96-9BBE-0D2F-E7B1-AE5E04CB2404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>
            <a:off x="9587690" y="3686320"/>
            <a:ext cx="607074" cy="7104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B3F9B59-6E78-2CFA-267F-73E51562820A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938982" y="3015463"/>
            <a:ext cx="197451" cy="130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785CC4D0-82A7-0181-F249-988C87134C6D}"/>
              </a:ext>
            </a:extLst>
          </p:cNvPr>
          <p:cNvCxnSpPr>
            <a:cxnSpLocks/>
            <a:stCxn id="54" idx="5"/>
            <a:endCxn id="50" idx="2"/>
          </p:cNvCxnSpPr>
          <p:nvPr/>
        </p:nvCxnSpPr>
        <p:spPr>
          <a:xfrm>
            <a:off x="10685175" y="3686320"/>
            <a:ext cx="323844" cy="465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F1C89A2-BA4C-C610-3C12-DA39E2371E27}"/>
              </a:ext>
            </a:extLst>
          </p:cNvPr>
          <p:cNvCxnSpPr>
            <a:cxnSpLocks/>
            <a:stCxn id="50" idx="6"/>
            <a:endCxn id="10" idx="0"/>
          </p:cNvCxnSpPr>
          <p:nvPr/>
        </p:nvCxnSpPr>
        <p:spPr>
          <a:xfrm flipH="1">
            <a:off x="11467104" y="3732836"/>
            <a:ext cx="1020" cy="424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57C58297-3F70-6CB7-FA79-AB3864491BFF}"/>
              </a:ext>
            </a:extLst>
          </p:cNvPr>
          <p:cNvCxnSpPr>
            <a:stCxn id="57" idx="6"/>
            <a:endCxn id="71" idx="2"/>
          </p:cNvCxnSpPr>
          <p:nvPr/>
        </p:nvCxnSpPr>
        <p:spPr>
          <a:xfrm>
            <a:off x="8947288" y="5275292"/>
            <a:ext cx="373795" cy="2745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0B95F9B7-C170-F05B-C1CA-D15D23BD80B0}"/>
              </a:ext>
            </a:extLst>
          </p:cNvPr>
          <p:cNvSpPr/>
          <p:nvPr/>
        </p:nvSpPr>
        <p:spPr>
          <a:xfrm>
            <a:off x="5606412" y="3405005"/>
            <a:ext cx="3379668" cy="26566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F4664AA-FB83-5CA9-D538-A0CCB95BA9BA}"/>
              </a:ext>
            </a:extLst>
          </p:cNvPr>
          <p:cNvSpPr/>
          <p:nvPr/>
        </p:nvSpPr>
        <p:spPr>
          <a:xfrm>
            <a:off x="9218849" y="2454344"/>
            <a:ext cx="2724258" cy="380717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立体几何毕业答辩PPT模板"/>
  <p:tag name="KSO_WPP_MARK_KEY" val="2c42e6f5-61be-4d2e-ae4b-c952ca434c9d"/>
  <p:tag name="COMMONDATA" val="eyJoZGlkIjoiOGFkNTkxNjQzNTI5ODEyZGFlYjQxMmM5MjM2MzZmY2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360331-ea5d-498e-9bc9-d98f27276ca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335B74"/>
      </a:accent1>
      <a:accent2>
        <a:srgbClr val="335B74"/>
      </a:accent2>
      <a:accent3>
        <a:srgbClr val="335B74"/>
      </a:accent3>
      <a:accent4>
        <a:srgbClr val="335B74"/>
      </a:accent4>
      <a:accent5>
        <a:srgbClr val="335B74"/>
      </a:accent5>
      <a:accent6>
        <a:srgbClr val="335B74"/>
      </a:accent6>
      <a:hlink>
        <a:srgbClr val="335B74"/>
      </a:hlink>
      <a:folHlink>
        <a:srgbClr val="335B74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925</Words>
  <Application>Microsoft Office PowerPoint</Application>
  <PresentationFormat>宽屏</PresentationFormat>
  <Paragraphs>146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system-ui</vt:lpstr>
      <vt:lpstr>等线</vt:lpstr>
      <vt:lpstr>等线 Light</vt:lpstr>
      <vt:lpstr>方正姚体</vt:lpstr>
      <vt:lpstr>微软雅黑</vt:lpstr>
      <vt:lpstr>Arial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简约立体几何毕业答辩PPT模板</dc:title>
  <dc:creator>鱼绚设计</dc:creator>
  <cp:lastModifiedBy>盛 玉</cp:lastModifiedBy>
  <cp:revision>135</cp:revision>
  <dcterms:created xsi:type="dcterms:W3CDTF">2018-04-26T13:09:00Z</dcterms:created>
  <dcterms:modified xsi:type="dcterms:W3CDTF">2023-02-24T02:33:11Z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72F6755D87E645E3BFD697FF3C413690</vt:lpwstr>
  </property>
  <property fmtid="{D5CDD505-2E9C-101B-9397-08002B2CF9AE}" pid="3" name="KSOProductBuildVer">
    <vt:lpwstr>2052-11.1.0.13703</vt:lpwstr>
  </property>
</Properties>
</file>