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4" r:id="rId3"/>
    <p:sldId id="300" r:id="rId5"/>
    <p:sldId id="285" r:id="rId6"/>
    <p:sldId id="302" r:id="rId7"/>
    <p:sldId id="316" r:id="rId8"/>
    <p:sldId id="286" r:id="rId9"/>
    <p:sldId id="318" r:id="rId10"/>
    <p:sldId id="319" r:id="rId11"/>
    <p:sldId id="320" r:id="rId12"/>
    <p:sldId id="337" r:id="rId13"/>
    <p:sldId id="322" r:id="rId14"/>
    <p:sldId id="323" r:id="rId15"/>
    <p:sldId id="354" r:id="rId16"/>
    <p:sldId id="321" r:id="rId17"/>
    <p:sldId id="324" r:id="rId18"/>
    <p:sldId id="338" r:id="rId19"/>
    <p:sldId id="328" r:id="rId20"/>
    <p:sldId id="287" r:id="rId21"/>
    <p:sldId id="368" r:id="rId22"/>
    <p:sldId id="326" r:id="rId23"/>
    <p:sldId id="334" r:id="rId24"/>
    <p:sldId id="264" r:id="rId25"/>
    <p:sldId id="293"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F1BD"/>
    <a:srgbClr val="2C7FC1"/>
    <a:srgbClr val="F0FCE4"/>
    <a:srgbClr val="FEE9E2"/>
    <a:srgbClr val="404040"/>
    <a:srgbClr val="0D0D0D"/>
    <a:srgbClr val="17240E"/>
    <a:srgbClr val="1D2C12"/>
    <a:srgbClr val="FFD966"/>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95262" autoAdjust="0"/>
  </p:normalViewPr>
  <p:slideViewPr>
    <p:cSldViewPr snapToGrid="0">
      <p:cViewPr varScale="1">
        <p:scale>
          <a:sx n="65" d="100"/>
          <a:sy n="65" d="100"/>
        </p:scale>
        <p:origin x="80"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8.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89903C-13B3-48F7-91ED-613AC1EEC3D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CE291-990F-42D1-9B42-F9B146D0DDE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F1102C-FAD4-459D-8C7A-106E6431C5A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ACE291-990F-42D1-9B42-F9B146D0DDE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ACE291-990F-42D1-9B42-F9B146D0DDE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ACE291-990F-42D1-9B42-F9B146D0DDE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ACE291-990F-42D1-9B42-F9B146D0DDE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ACE291-990F-42D1-9B42-F9B146D0DDE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ACE291-990F-42D1-9B42-F9B146D0DDE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ACE291-990F-42D1-9B42-F9B146D0DDE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ACE291-990F-42D1-9B42-F9B146D0DDE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ACE291-990F-42D1-9B42-F9B146D0DDE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ACE291-990F-42D1-9B42-F9B146D0DDE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FF1102C-FAD4-459D-8C7A-106E6431C5A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ACE291-990F-42D1-9B42-F9B146D0DDE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ACE291-990F-42D1-9B42-F9B146D0DDE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ACE291-990F-42D1-9B42-F9B146D0DDE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ACE291-990F-42D1-9B42-F9B146D0DDE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ACE291-990F-42D1-9B42-F9B146D0DDE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1F0B2D3-6B49-4824-B316-4ACD31E82E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5C2AB-A438-4D75-AB51-5E5888504AF0}"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F0B2D3-6B49-4824-B316-4ACD31E82E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5C2AB-A438-4D75-AB51-5E5888504AF0}"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F0B2D3-6B49-4824-B316-4ACD31E82E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5C2AB-A438-4D75-AB51-5E5888504AF0}"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F0B2D3-6B49-4824-B316-4ACD31E82E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5C2AB-A438-4D75-AB51-5E5888504AF0}"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1F0B2D3-6B49-4824-B316-4ACD31E82E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5C2AB-A438-4D75-AB51-5E5888504AF0}"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1F0B2D3-6B49-4824-B316-4ACD31E82E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C5C2AB-A438-4D75-AB51-5E5888504AF0}"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1F0B2D3-6B49-4824-B316-4ACD31E82E4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BC5C2AB-A438-4D75-AB51-5E5888504AF0}"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1F0B2D3-6B49-4824-B316-4ACD31E82E4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5C2AB-A438-4D75-AB51-5E5888504AF0}"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F0B2D3-6B49-4824-B316-4ACD31E82E4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BC5C2AB-A438-4D75-AB51-5E5888504AF0}"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1F0B2D3-6B49-4824-B316-4ACD31E82E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C5C2AB-A438-4D75-AB51-5E5888504AF0}"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1F0B2D3-6B49-4824-B316-4ACD31E82E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BC5C2AB-A438-4D75-AB51-5E5888504AF0}"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F0B2D3-6B49-4824-B316-4ACD31E82E4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C5C2AB-A438-4D75-AB51-5E5888504AF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1.xml"/><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2.xml"/><Relationship Id="rId2" Type="http://schemas.openxmlformats.org/officeDocument/2006/relationships/tags" Target="../tags/tag5.xml"/><Relationship Id="rId1"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tags" Target="../tags/tag7.xml"/><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tags" Target="../tags/tag2.xml"/><Relationship Id="rId2" Type="http://schemas.microsoft.com/office/2007/relationships/hdphoto" Target="../media/image4.wdp"/><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tags" Target="../tags/tag3.xml"/><Relationship Id="rId2" Type="http://schemas.microsoft.com/office/2007/relationships/hdphoto" Target="../media/image4.wdp"/><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807390" y="1603446"/>
            <a:ext cx="2047672" cy="3550462"/>
            <a:chOff x="3276600" y="2266950"/>
            <a:chExt cx="1504950" cy="2228850"/>
          </a:xfrm>
        </p:grpSpPr>
        <p:cxnSp>
          <p:nvCxnSpPr>
            <p:cNvPr id="16" name="直接连接符 15"/>
            <p:cNvCxnSpPr/>
            <p:nvPr/>
          </p:nvCxnSpPr>
          <p:spPr>
            <a:xfrm>
              <a:off x="3276600" y="2266950"/>
              <a:ext cx="1504950" cy="0"/>
            </a:xfrm>
            <a:prstGeom prst="line">
              <a:avLst/>
            </a:prstGeom>
            <a:ln w="38100" cap="rnd">
              <a:solidFill>
                <a:schemeClr val="tx1">
                  <a:lumMod val="75000"/>
                  <a:lumOff val="25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276600" y="2266950"/>
              <a:ext cx="0" cy="2228850"/>
            </a:xfrm>
            <a:prstGeom prst="line">
              <a:avLst/>
            </a:prstGeom>
            <a:ln w="38100" cap="rnd">
              <a:solidFill>
                <a:schemeClr val="tx1">
                  <a:lumMod val="75000"/>
                  <a:lumOff val="25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276600" y="4495800"/>
              <a:ext cx="1504950" cy="0"/>
            </a:xfrm>
            <a:prstGeom prst="line">
              <a:avLst/>
            </a:prstGeom>
            <a:ln w="38100" cap="rnd">
              <a:solidFill>
                <a:schemeClr val="tx1">
                  <a:lumMod val="75000"/>
                  <a:lumOff val="25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4781550" y="2266950"/>
              <a:ext cx="0" cy="413802"/>
            </a:xfrm>
            <a:prstGeom prst="line">
              <a:avLst/>
            </a:prstGeom>
            <a:ln w="38100" cap="rnd">
              <a:solidFill>
                <a:schemeClr val="tx1">
                  <a:lumMod val="75000"/>
                  <a:lumOff val="25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4781550" y="4178850"/>
              <a:ext cx="0" cy="316950"/>
            </a:xfrm>
            <a:prstGeom prst="line">
              <a:avLst/>
            </a:prstGeom>
            <a:ln w="38100" cap="rnd">
              <a:solidFill>
                <a:schemeClr val="tx1">
                  <a:lumMod val="75000"/>
                  <a:lumOff val="25000"/>
                </a:schemeClr>
              </a:solidFill>
              <a:round/>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1933217" y="4145830"/>
            <a:ext cx="4504540" cy="295732"/>
          </a:xfrm>
          <a:prstGeom prst="rect">
            <a:avLst/>
          </a:prstGeom>
          <a:solidFill>
            <a:srgbClr val="3C3C3C"/>
          </a:solidFill>
          <a:ln w="12700" cap="flat" cmpd="sng" algn="ctr">
            <a:noFill/>
            <a:prstDash val="solid"/>
            <a:miter lim="800000"/>
          </a:ln>
          <a:effectLst/>
        </p:spPr>
        <p:txBody>
          <a:bodyPr lIns="91438" tIns="45719" rIns="91438" bIns="45719"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作者</a:t>
            </a:r>
            <a:r>
              <a:rPr lang="zh-CN" altLang="en-US" sz="1600" dirty="0" smtClean="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盛玉</a:t>
            </a:r>
            <a:r>
              <a:rPr lang="zh-CN" altLang="en-US" sz="1600" dirty="0" smtClean="0">
                <a:solidFill>
                  <a:schemeClr val="bg1"/>
                </a:solidFill>
                <a:latin typeface="微软雅黑" panose="020B0503020204020204" pitchFamily="34" charset="-122"/>
                <a:ea typeface="微软雅黑" panose="020B0503020204020204" pitchFamily="34" charset="-122"/>
              </a:rPr>
              <a:t>     学号：</a:t>
            </a:r>
            <a:r>
              <a:rPr lang="en-US" altLang="zh-CN" sz="1600" dirty="0" smtClean="0">
                <a:solidFill>
                  <a:schemeClr val="bg1"/>
                </a:solidFill>
                <a:latin typeface="微软雅黑" panose="020B0503020204020204" pitchFamily="34" charset="-122"/>
                <a:ea typeface="微软雅黑" panose="020B0503020204020204" pitchFamily="34" charset="-122"/>
              </a:rPr>
              <a:t>2021E8014682016</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6233159" y="-266692"/>
            <a:ext cx="5958839" cy="7277086"/>
          </a:xfrm>
          <a:prstGeom prst="rect">
            <a:avLst/>
          </a:prstGeom>
        </p:spPr>
      </p:pic>
      <p:sp>
        <p:nvSpPr>
          <p:cNvPr id="11" name="文本框 10"/>
          <p:cNvSpPr txBox="1"/>
          <p:nvPr>
            <p:custDataLst>
              <p:tags r:id="rId2"/>
            </p:custDataLst>
          </p:nvPr>
        </p:nvSpPr>
        <p:spPr>
          <a:xfrm>
            <a:off x="1545590" y="1539240"/>
            <a:ext cx="7087235" cy="2583180"/>
          </a:xfrm>
          <a:prstGeom prst="rect">
            <a:avLst/>
          </a:prstGeom>
          <a:noFill/>
        </p:spPr>
        <p:txBody>
          <a:bodyPr wrap="square" lIns="91438" tIns="45719" rIns="91438" bIns="45719"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5400" b="1" dirty="0">
              <a:solidFill>
                <a:srgbClr val="404040"/>
              </a:solidFill>
              <a:latin typeface="方正姚体" panose="02010601030101010101" pitchFamily="2" charset="-122"/>
              <a:ea typeface="方正姚体" panose="02010601030101010101" pitchFamily="2" charset="-122"/>
              <a:cs typeface="方正兰亭细黑_GBK_M" panose="02010600010101010101" pitchFamily="2" charset="2"/>
            </a:endParaRPr>
          </a:p>
          <a:p>
            <a:r>
              <a:rPr lang="zh-CN" altLang="en-US" sz="5400" b="1" dirty="0">
                <a:solidFill>
                  <a:srgbClr val="404040"/>
                </a:solidFill>
                <a:latin typeface="方正姚体" panose="02010601030101010101" pitchFamily="2" charset="-122"/>
                <a:ea typeface="方正姚体" panose="02010601030101010101" pitchFamily="2" charset="-122"/>
                <a:cs typeface="方正兰亭细黑_GBK_M" panose="02010600010101010101" pitchFamily="2" charset="2"/>
              </a:rPr>
              <a:t>基于神经符号方法</a:t>
            </a:r>
            <a:endParaRPr lang="zh-CN" altLang="en-US" sz="5400" b="1" dirty="0">
              <a:solidFill>
                <a:srgbClr val="404040"/>
              </a:solidFill>
              <a:latin typeface="方正姚体" panose="02010601030101010101" pitchFamily="2" charset="-122"/>
              <a:ea typeface="方正姚体" panose="02010601030101010101" pitchFamily="2" charset="-122"/>
              <a:cs typeface="方正兰亭细黑_GBK_M" panose="02010600010101010101" pitchFamily="2" charset="2"/>
            </a:endParaRPr>
          </a:p>
          <a:p>
            <a:r>
              <a:rPr lang="zh-CN" altLang="en-US" sz="5400" b="1" dirty="0">
                <a:solidFill>
                  <a:srgbClr val="404040"/>
                </a:solidFill>
                <a:latin typeface="方正姚体" panose="02010601030101010101" pitchFamily="2" charset="-122"/>
                <a:ea typeface="方正姚体" panose="02010601030101010101" pitchFamily="2" charset="-122"/>
                <a:cs typeface="方正兰亭细黑_GBK_M" panose="02010600010101010101" pitchFamily="2" charset="2"/>
              </a:rPr>
              <a:t>的语义解析</a:t>
            </a:r>
            <a:endParaRPr lang="zh-CN" altLang="en-US" sz="5400" b="1" dirty="0">
              <a:solidFill>
                <a:srgbClr val="404040"/>
              </a:solidFill>
              <a:latin typeface="方正姚体" panose="02010601030101010101" pitchFamily="2" charset="-122"/>
              <a:ea typeface="方正姚体" panose="02010601030101010101" pitchFamily="2" charset="-122"/>
              <a:cs typeface="方正兰亭细黑_GBK_M" panose="02010600010101010101" pitchFamily="2" charset="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3000">
        <p15:prstTrans prst="fallOver"/>
      </p:transition>
    </mc:Choice>
    <mc:Fallback>
      <p:transition spd="slow" advClick="0" advTm="3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0" y="736712"/>
            <a:ext cx="3349266" cy="0"/>
          </a:xfrm>
          <a:prstGeom prst="line">
            <a:avLst/>
          </a:prstGeom>
        </p:spPr>
        <p:style>
          <a:lnRef idx="1">
            <a:schemeClr val="dk1"/>
          </a:lnRef>
          <a:fillRef idx="0">
            <a:schemeClr val="dk1"/>
          </a:fillRef>
          <a:effectRef idx="0">
            <a:schemeClr val="dk1"/>
          </a:effectRef>
          <a:fontRef idx="minor">
            <a:schemeClr val="tx1"/>
          </a:fontRef>
        </p:style>
      </p:cxnSp>
      <p:sp>
        <p:nvSpPr>
          <p:cNvPr id="32" name="文本框 45"/>
          <p:cNvSpPr>
            <a:spLocks noChangeArrowheads="1"/>
          </p:cNvSpPr>
          <p:nvPr/>
        </p:nvSpPr>
        <p:spPr bwMode="auto">
          <a:xfrm>
            <a:off x="123190" y="256540"/>
            <a:ext cx="6797040"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1" tIns="34270" rIns="68541" bIns="34270">
            <a:spAutoFit/>
          </a:bodyPr>
          <a:lstStyle/>
          <a:p>
            <a:pPr algn="ctr">
              <a:defRPr/>
            </a:pPr>
            <a:r>
              <a:rPr lang="en-US" altLang="zh-CN" sz="2800" dirty="0" smtClean="0">
                <a:solidFill>
                  <a:schemeClr val="tx1">
                    <a:lumMod val="95000"/>
                    <a:lumOff val="5000"/>
                  </a:schemeClr>
                </a:solidFill>
                <a:cs typeface="Arial Unicode MS" panose="020B0604020202020204" pitchFamily="34" charset="-122"/>
                <a:sym typeface="微软雅黑" panose="020B0503020204020204" pitchFamily="34" charset="-122"/>
              </a:rPr>
              <a:t>2.3 </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基于统计的解析模型</a:t>
            </a:r>
            <a:r>
              <a:rPr lang="en-US" altLang="zh-CN" sz="2800" dirty="0" smtClean="0">
                <a:solidFill>
                  <a:schemeClr val="tx1">
                    <a:lumMod val="95000"/>
                    <a:lumOff val="5000"/>
                  </a:schemeClr>
                </a:solidFill>
                <a:cs typeface="Arial Unicode MS" panose="020B0604020202020204" pitchFamily="34" charset="-122"/>
                <a:sym typeface="微软雅黑" panose="020B0503020204020204" pitchFamily="34" charset="-122"/>
              </a:rPr>
              <a:t>——CCG</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组合</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文法</a:t>
            </a:r>
            <a:endPar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endParaRPr>
          </a:p>
        </p:txBody>
      </p:sp>
      <p:sp>
        <p:nvSpPr>
          <p:cNvPr id="9" name="文本框 8"/>
          <p:cNvSpPr txBox="1"/>
          <p:nvPr/>
        </p:nvSpPr>
        <p:spPr>
          <a:xfrm>
            <a:off x="571500" y="932180"/>
            <a:ext cx="11779885" cy="645160"/>
          </a:xfrm>
          <a:prstGeom prst="rect">
            <a:avLst/>
          </a:prstGeom>
          <a:noFill/>
        </p:spPr>
        <p:txBody>
          <a:bodyPr wrap="square" rtlCol="0">
            <a:spAutoFit/>
          </a:bodyPr>
          <a:p>
            <a:r>
              <a:rPr lang="zh-CN" altLang="en-US" b="1">
                <a:sym typeface="+mn-ea"/>
              </a:rPr>
              <a:t>λ演算增强的一阶逻辑</a:t>
            </a:r>
            <a:r>
              <a:rPr lang="zh-CN" altLang="en-US">
                <a:sym typeface="+mn-ea"/>
              </a:rPr>
              <a:t>：</a:t>
            </a:r>
            <a:endParaRPr lang="zh-CN" altLang="en-US">
              <a:sym typeface="+mn-ea"/>
            </a:endParaRPr>
          </a:p>
          <a:p>
            <a:r>
              <a:rPr lang="zh-CN" altLang="en-US"/>
              <a:t>在一阶逻辑的基础上，引入额外的函数，可以对集合进行操作</a:t>
            </a:r>
            <a:endParaRPr lang="zh-CN" altLang="en-US"/>
          </a:p>
        </p:txBody>
      </p:sp>
      <p:sp>
        <p:nvSpPr>
          <p:cNvPr id="15" name="文本框 14"/>
          <p:cNvSpPr txBox="1"/>
          <p:nvPr/>
        </p:nvSpPr>
        <p:spPr>
          <a:xfrm>
            <a:off x="624205" y="3310255"/>
            <a:ext cx="4064000" cy="645160"/>
          </a:xfrm>
          <a:prstGeom prst="rect">
            <a:avLst/>
          </a:prstGeom>
          <a:noFill/>
        </p:spPr>
        <p:txBody>
          <a:bodyPr wrap="square" rtlCol="0">
            <a:spAutoFit/>
          </a:bodyPr>
          <a:p>
            <a:r>
              <a:rPr lang="zh-CN" altLang="en-US" b="1"/>
              <a:t>词典</a:t>
            </a:r>
            <a:r>
              <a:rPr lang="en-US" altLang="zh-CN"/>
              <a:t>(</a:t>
            </a:r>
            <a:r>
              <a:rPr lang="zh-CN" altLang="en-US"/>
              <a:t>Lexicon</a:t>
            </a:r>
            <a:r>
              <a:rPr lang="en-US" altLang="zh-CN"/>
              <a:t>)</a:t>
            </a:r>
            <a:r>
              <a:rPr lang="zh-CN" altLang="en-US"/>
              <a:t>: </a:t>
            </a:r>
            <a:endParaRPr lang="zh-CN" altLang="en-US"/>
          </a:p>
          <a:p>
            <a:r>
              <a:rPr lang="zh-CN" altLang="en-US"/>
              <a:t>词语到语法</a:t>
            </a:r>
            <a:r>
              <a:rPr lang="en-US" altLang="zh-CN"/>
              <a:t>/</a:t>
            </a:r>
            <a:r>
              <a:rPr lang="zh-CN" altLang="en-US"/>
              <a:t>语义范畴的映射</a:t>
            </a:r>
            <a:endParaRPr lang="zh-CN" altLang="en-US"/>
          </a:p>
        </p:txBody>
      </p:sp>
      <p:sp>
        <p:nvSpPr>
          <p:cNvPr id="16" name="左大括号 15"/>
          <p:cNvSpPr/>
          <p:nvPr/>
        </p:nvSpPr>
        <p:spPr>
          <a:xfrm>
            <a:off x="3672840" y="2971800"/>
            <a:ext cx="357505" cy="15741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7" name="文本框 16"/>
          <p:cNvSpPr txBox="1"/>
          <p:nvPr/>
        </p:nvSpPr>
        <p:spPr>
          <a:xfrm>
            <a:off x="4160520" y="2762885"/>
            <a:ext cx="4064000" cy="368300"/>
          </a:xfrm>
          <a:prstGeom prst="rect">
            <a:avLst/>
          </a:prstGeom>
          <a:noFill/>
        </p:spPr>
        <p:txBody>
          <a:bodyPr wrap="square" rtlCol="0">
            <a:spAutoFit/>
          </a:bodyPr>
          <a:p>
            <a:r>
              <a:rPr lang="zh-CN" altLang="en-US"/>
              <a:t>基本</a:t>
            </a:r>
            <a:r>
              <a:rPr lang="zh-CN" altLang="en-US"/>
              <a:t>类型</a:t>
            </a:r>
            <a:endParaRPr lang="zh-CN" altLang="en-US"/>
          </a:p>
        </p:txBody>
      </p:sp>
      <p:sp>
        <p:nvSpPr>
          <p:cNvPr id="18" name="文本框 17"/>
          <p:cNvSpPr txBox="1"/>
          <p:nvPr/>
        </p:nvSpPr>
        <p:spPr>
          <a:xfrm>
            <a:off x="4213860" y="4217670"/>
            <a:ext cx="4064000" cy="368300"/>
          </a:xfrm>
          <a:prstGeom prst="rect">
            <a:avLst/>
          </a:prstGeom>
          <a:noFill/>
        </p:spPr>
        <p:txBody>
          <a:bodyPr wrap="square" rtlCol="0">
            <a:spAutoFit/>
          </a:bodyPr>
          <a:p>
            <a:r>
              <a:rPr lang="zh-CN" altLang="en-US"/>
              <a:t>复合类型</a:t>
            </a:r>
            <a:endParaRPr lang="zh-CN" altLang="en-US"/>
          </a:p>
        </p:txBody>
      </p:sp>
      <p:sp>
        <p:nvSpPr>
          <p:cNvPr id="19" name="文本框 18"/>
          <p:cNvSpPr txBox="1"/>
          <p:nvPr/>
        </p:nvSpPr>
        <p:spPr>
          <a:xfrm>
            <a:off x="793750" y="4739640"/>
            <a:ext cx="4064000" cy="368300"/>
          </a:xfrm>
          <a:prstGeom prst="rect">
            <a:avLst/>
          </a:prstGeom>
          <a:noFill/>
        </p:spPr>
        <p:txBody>
          <a:bodyPr wrap="square" rtlCol="0">
            <a:spAutoFit/>
          </a:bodyPr>
          <a:p>
            <a:r>
              <a:rPr lang="zh-CN" altLang="en-US" b="1"/>
              <a:t>组合文法</a:t>
            </a:r>
            <a:r>
              <a:rPr lang="zh-CN" altLang="en-US"/>
              <a:t>：</a:t>
            </a:r>
            <a:endParaRPr lang="zh-CN" altLang="en-US"/>
          </a:p>
        </p:txBody>
      </p:sp>
      <p:sp>
        <p:nvSpPr>
          <p:cNvPr id="20" name="文本框 19"/>
          <p:cNvSpPr txBox="1"/>
          <p:nvPr/>
        </p:nvSpPr>
        <p:spPr>
          <a:xfrm>
            <a:off x="620395" y="5119370"/>
            <a:ext cx="6096000" cy="1476375"/>
          </a:xfrm>
          <a:prstGeom prst="rect">
            <a:avLst/>
          </a:prstGeom>
          <a:noFill/>
        </p:spPr>
        <p:txBody>
          <a:bodyPr wrap="square" rtlCol="0" anchor="t">
            <a:spAutoFit/>
          </a:bodyPr>
          <a:p>
            <a:r>
              <a:rPr lang="zh-CN" altLang="en-US"/>
              <a:t>− Application combinators（应用连接</a:t>
            </a:r>
            <a:r>
              <a:rPr lang="zh-CN" altLang="en-US"/>
              <a:t>符）</a:t>
            </a:r>
            <a:endParaRPr lang="zh-CN" altLang="en-US"/>
          </a:p>
          <a:p>
            <a:r>
              <a:rPr lang="zh-CN" altLang="en-US"/>
              <a:t>− Composition combinators (组合连接</a:t>
            </a:r>
            <a:r>
              <a:rPr lang="zh-CN" altLang="en-US"/>
              <a:t>符)</a:t>
            </a:r>
            <a:endParaRPr lang="zh-CN" altLang="en-US"/>
          </a:p>
          <a:p>
            <a:r>
              <a:rPr lang="zh-CN" altLang="en-US"/>
              <a:t>− Type-raising combinators (T)</a:t>
            </a:r>
            <a:endParaRPr lang="zh-CN" altLang="en-US"/>
          </a:p>
          <a:p>
            <a:r>
              <a:rPr lang="zh-CN" altLang="en-US"/>
              <a:t>− Substitution combinators (S)</a:t>
            </a:r>
            <a:endParaRPr lang="zh-CN" altLang="en-US"/>
          </a:p>
          <a:p>
            <a:r>
              <a:rPr lang="zh-CN" altLang="en-US"/>
              <a:t>− Coordination combinators (Φ)</a:t>
            </a:r>
            <a:endParaRPr lang="zh-CN" altLang="en-US"/>
          </a:p>
        </p:txBody>
      </p:sp>
      <p:pic>
        <p:nvPicPr>
          <p:cNvPr id="21" name="图片 20"/>
          <p:cNvPicPr>
            <a:picLocks noChangeAspect="1"/>
          </p:cNvPicPr>
          <p:nvPr>
            <p:custDataLst>
              <p:tags r:id="rId1"/>
            </p:custDataLst>
          </p:nvPr>
        </p:nvPicPr>
        <p:blipFill>
          <a:blip r:embed="rId2"/>
          <a:stretch>
            <a:fillRect/>
          </a:stretch>
        </p:blipFill>
        <p:spPr>
          <a:xfrm>
            <a:off x="5271135" y="4846320"/>
            <a:ext cx="6256020" cy="1929130"/>
          </a:xfrm>
          <a:prstGeom prst="rect">
            <a:avLst/>
          </a:prstGeom>
        </p:spPr>
      </p:pic>
      <p:sp>
        <p:nvSpPr>
          <p:cNvPr id="3" name="文本框 2"/>
          <p:cNvSpPr txBox="1"/>
          <p:nvPr/>
        </p:nvSpPr>
        <p:spPr>
          <a:xfrm>
            <a:off x="5664835" y="2671445"/>
            <a:ext cx="2598420" cy="922020"/>
          </a:xfrm>
          <a:prstGeom prst="rect">
            <a:avLst/>
          </a:prstGeom>
          <a:noFill/>
        </p:spPr>
        <p:txBody>
          <a:bodyPr wrap="square" rtlCol="0" anchor="t">
            <a:spAutoFit/>
          </a:bodyPr>
          <a:p>
            <a:r>
              <a:rPr lang="zh-CN" altLang="en-US"/>
              <a:t> S表示一个完整的句子</a:t>
            </a:r>
            <a:endParaRPr lang="zh-CN" altLang="en-US"/>
          </a:p>
          <a:p>
            <a:r>
              <a:rPr lang="zh-CN" altLang="en-US"/>
              <a:t> NP表示一个专有名词</a:t>
            </a:r>
            <a:endParaRPr lang="zh-CN" altLang="en-US"/>
          </a:p>
          <a:p>
            <a:r>
              <a:rPr lang="zh-CN" altLang="en-US"/>
              <a:t> N表示一个普通名词</a:t>
            </a:r>
            <a:endParaRPr lang="zh-CN" altLang="en-US"/>
          </a:p>
        </p:txBody>
      </p:sp>
      <p:sp>
        <p:nvSpPr>
          <p:cNvPr id="4" name="文本框 3"/>
          <p:cNvSpPr txBox="1"/>
          <p:nvPr/>
        </p:nvSpPr>
        <p:spPr>
          <a:xfrm>
            <a:off x="5709920" y="3658870"/>
            <a:ext cx="5787390" cy="1198880"/>
          </a:xfrm>
          <a:prstGeom prst="rect">
            <a:avLst/>
          </a:prstGeom>
          <a:noFill/>
        </p:spPr>
        <p:txBody>
          <a:bodyPr wrap="square" rtlCol="0" anchor="t">
            <a:spAutoFit/>
          </a:bodyPr>
          <a:p>
            <a:r>
              <a:rPr lang="zh-CN" altLang="en-US"/>
              <a:t>右</a:t>
            </a:r>
            <a:r>
              <a:rPr lang="en-US" altLang="zh-CN"/>
              <a:t>/:</a:t>
            </a:r>
            <a:r>
              <a:rPr lang="zh-CN" altLang="en-US"/>
              <a:t>表示右侧可以接受一个参数，接受之后得到左侧的类型</a:t>
            </a:r>
            <a:endParaRPr lang="zh-CN" altLang="en-US"/>
          </a:p>
          <a:p>
            <a:r>
              <a:rPr lang="zh-CN" altLang="en-US"/>
              <a:t>左</a:t>
            </a:r>
            <a:r>
              <a:rPr lang="en-US" altLang="zh-CN"/>
              <a:t>\:</a:t>
            </a:r>
            <a:r>
              <a:rPr lang="zh-CN" altLang="en-US"/>
              <a:t>表示左侧可以接收一个参数，接受之后得到左侧的类型</a:t>
            </a:r>
            <a:endParaRPr lang="zh-CN" altLang="en-US"/>
          </a:p>
        </p:txBody>
      </p:sp>
      <p:sp>
        <p:nvSpPr>
          <p:cNvPr id="11" name="文本框 10"/>
          <p:cNvSpPr txBox="1"/>
          <p:nvPr/>
        </p:nvSpPr>
        <p:spPr>
          <a:xfrm>
            <a:off x="8662670" y="1341120"/>
            <a:ext cx="3282315" cy="368300"/>
          </a:xfrm>
          <a:prstGeom prst="rect">
            <a:avLst/>
          </a:prstGeom>
          <a:noFill/>
        </p:spPr>
        <p:txBody>
          <a:bodyPr wrap="square" rtlCol="0" anchor="t">
            <a:spAutoFit/>
          </a:bodyPr>
          <a:p>
            <a:r>
              <a:rPr lang="zh-CN" altLang="en-US">
                <a:sym typeface="+mn-ea"/>
              </a:rPr>
              <a:t>λx：所有满足条件的</a:t>
            </a:r>
            <a:r>
              <a:rPr lang="en-US" altLang="zh-CN">
                <a:sym typeface="+mn-ea"/>
              </a:rPr>
              <a:t>x</a:t>
            </a:r>
            <a:r>
              <a:rPr lang="zh-CN" altLang="en-US">
                <a:sym typeface="+mn-ea"/>
              </a:rPr>
              <a:t>的</a:t>
            </a:r>
            <a:r>
              <a:rPr lang="zh-CN" altLang="en-US">
                <a:sym typeface="+mn-ea"/>
              </a:rPr>
              <a:t>集合</a:t>
            </a:r>
            <a:endParaRPr lang="zh-CN" altLang="en-US">
              <a:sym typeface="+mn-ea"/>
            </a:endParaRPr>
          </a:p>
        </p:txBody>
      </p:sp>
      <p:sp>
        <p:nvSpPr>
          <p:cNvPr id="5" name="圆角矩形 4"/>
          <p:cNvSpPr/>
          <p:nvPr/>
        </p:nvSpPr>
        <p:spPr>
          <a:xfrm>
            <a:off x="873760" y="1765300"/>
            <a:ext cx="3801745" cy="6731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sym typeface="+mn-ea"/>
              </a:rPr>
              <a:t>Count the number of primes less than</a:t>
            </a:r>
            <a:r>
              <a:rPr lang="en-US" altLang="zh-CN">
                <a:sym typeface="+mn-ea"/>
              </a:rPr>
              <a:t> </a:t>
            </a:r>
            <a:r>
              <a:rPr lang="zh-CN" altLang="en-US">
                <a:sym typeface="+mn-ea"/>
              </a:rPr>
              <a:t>10</a:t>
            </a:r>
            <a:endParaRPr lang="zh-CN" altLang="en-US"/>
          </a:p>
        </p:txBody>
      </p:sp>
      <p:sp>
        <p:nvSpPr>
          <p:cNvPr id="7" name="圆角矩形 6"/>
          <p:cNvSpPr/>
          <p:nvPr/>
        </p:nvSpPr>
        <p:spPr>
          <a:xfrm>
            <a:off x="6175375" y="1730375"/>
            <a:ext cx="3801745" cy="6731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sym typeface="+mn-ea"/>
              </a:rPr>
              <a:t>count(λx.prime(x)∧less(x,10))</a:t>
            </a:r>
            <a:endParaRPr lang="zh-CN" altLang="en-US"/>
          </a:p>
        </p:txBody>
      </p:sp>
      <p:cxnSp>
        <p:nvCxnSpPr>
          <p:cNvPr id="8" name="直接箭头连接符 7"/>
          <p:cNvCxnSpPr>
            <a:stCxn id="5" idx="3"/>
          </p:cNvCxnSpPr>
          <p:nvPr/>
        </p:nvCxnSpPr>
        <p:spPr>
          <a:xfrm flipV="1">
            <a:off x="4675505" y="2097405"/>
            <a:ext cx="1446530" cy="4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左大括号 11"/>
          <p:cNvSpPr/>
          <p:nvPr/>
        </p:nvSpPr>
        <p:spPr>
          <a:xfrm>
            <a:off x="5319395" y="2332990"/>
            <a:ext cx="229235" cy="12617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3" name="左大括号 12"/>
          <p:cNvSpPr/>
          <p:nvPr/>
        </p:nvSpPr>
        <p:spPr>
          <a:xfrm>
            <a:off x="5316855" y="3733165"/>
            <a:ext cx="229235" cy="12617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0" y="736712"/>
            <a:ext cx="3349266" cy="0"/>
          </a:xfrm>
          <a:prstGeom prst="line">
            <a:avLst/>
          </a:prstGeom>
        </p:spPr>
        <p:style>
          <a:lnRef idx="1">
            <a:schemeClr val="dk1"/>
          </a:lnRef>
          <a:fillRef idx="0">
            <a:schemeClr val="dk1"/>
          </a:fillRef>
          <a:effectRef idx="0">
            <a:schemeClr val="dk1"/>
          </a:effectRef>
          <a:fontRef idx="minor">
            <a:schemeClr val="tx1"/>
          </a:fontRef>
        </p:style>
      </p:cxnSp>
      <p:sp>
        <p:nvSpPr>
          <p:cNvPr id="32" name="文本框 45"/>
          <p:cNvSpPr>
            <a:spLocks noChangeArrowheads="1"/>
          </p:cNvSpPr>
          <p:nvPr/>
        </p:nvSpPr>
        <p:spPr bwMode="auto">
          <a:xfrm>
            <a:off x="0" y="256540"/>
            <a:ext cx="5083175"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1" tIns="34270" rIns="68541" bIns="34270">
            <a:spAutoFit/>
          </a:bodyPr>
          <a:lstStyle/>
          <a:p>
            <a:pPr algn="ctr">
              <a:defRPr/>
            </a:pPr>
            <a:r>
              <a:rPr lang="en-US" altLang="zh-CN" sz="2800" dirty="0" smtClean="0">
                <a:solidFill>
                  <a:schemeClr val="tx1">
                    <a:lumMod val="95000"/>
                    <a:lumOff val="5000"/>
                  </a:schemeClr>
                </a:solidFill>
                <a:cs typeface="Arial Unicode MS" panose="020B0604020202020204" pitchFamily="34" charset="-122"/>
                <a:sym typeface="微软雅黑" panose="020B0503020204020204" pitchFamily="34" charset="-122"/>
              </a:rPr>
              <a:t>2.4 </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基于神经网络的</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模型</a:t>
            </a:r>
            <a:endPar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endParaRPr>
          </a:p>
        </p:txBody>
      </p:sp>
      <p:sp>
        <p:nvSpPr>
          <p:cNvPr id="2" name="文本框 1"/>
          <p:cNvSpPr txBox="1"/>
          <p:nvPr/>
        </p:nvSpPr>
        <p:spPr>
          <a:xfrm>
            <a:off x="516890" y="977900"/>
            <a:ext cx="8395970" cy="1281430"/>
          </a:xfrm>
          <a:prstGeom prst="rect">
            <a:avLst/>
          </a:prstGeom>
          <a:noFill/>
        </p:spPr>
        <p:txBody>
          <a:bodyPr wrap="square" rtlCol="0">
            <a:noAutofit/>
          </a:bodyPr>
          <a:p>
            <a:r>
              <a:rPr lang="zh-CN" altLang="en-US"/>
              <a:t>将逻辑表达式序列化，</a:t>
            </a:r>
            <a:r>
              <a:rPr lang="zh-CN" altLang="en-US">
                <a:sym typeface="+mn-ea"/>
              </a:rPr>
              <a:t>将语义解析任务看作机器翻译任务</a:t>
            </a:r>
            <a:endParaRPr lang="zh-CN" altLang="en-US"/>
          </a:p>
          <a:p>
            <a:endParaRPr lang="zh-CN" altLang="en-US"/>
          </a:p>
          <a:p>
            <a:r>
              <a:rPr lang="en-US" altLang="zh-CN" b="1"/>
              <a:t>Seq2Seq</a:t>
            </a:r>
            <a:r>
              <a:rPr lang="zh-CN" altLang="en-US" b="1"/>
              <a:t>模型</a:t>
            </a:r>
            <a:r>
              <a:rPr lang="zh-CN" altLang="en-US"/>
              <a:t>：将语义解析过程转化为词语序列到逻辑表达式的翻译</a:t>
            </a:r>
            <a:r>
              <a:rPr lang="zh-CN" altLang="en-US"/>
              <a:t>过程</a:t>
            </a:r>
            <a:endParaRPr lang="zh-CN" altLang="en-US"/>
          </a:p>
          <a:p>
            <a:endParaRPr lang="zh-CN" altLang="en-US"/>
          </a:p>
        </p:txBody>
      </p:sp>
      <p:pic>
        <p:nvPicPr>
          <p:cNvPr id="4" name="图片 3"/>
          <p:cNvPicPr>
            <a:picLocks noChangeAspect="1"/>
          </p:cNvPicPr>
          <p:nvPr/>
        </p:nvPicPr>
        <p:blipFill>
          <a:blip r:embed="rId1"/>
          <a:stretch>
            <a:fillRect/>
          </a:stretch>
        </p:blipFill>
        <p:spPr>
          <a:xfrm>
            <a:off x="411480" y="1823085"/>
            <a:ext cx="3620770" cy="2334895"/>
          </a:xfrm>
          <a:prstGeom prst="rect">
            <a:avLst/>
          </a:prstGeom>
        </p:spPr>
      </p:pic>
      <p:pic>
        <p:nvPicPr>
          <p:cNvPr id="8" name="图片 7"/>
          <p:cNvPicPr>
            <a:picLocks noChangeAspect="1"/>
          </p:cNvPicPr>
          <p:nvPr/>
        </p:nvPicPr>
        <p:blipFill>
          <a:blip r:embed="rId2"/>
          <a:stretch>
            <a:fillRect/>
          </a:stretch>
        </p:blipFill>
        <p:spPr>
          <a:xfrm>
            <a:off x="4851400" y="2152015"/>
            <a:ext cx="4782185" cy="2005965"/>
          </a:xfrm>
          <a:prstGeom prst="rect">
            <a:avLst/>
          </a:prstGeom>
        </p:spPr>
      </p:pic>
      <p:sp>
        <p:nvSpPr>
          <p:cNvPr id="6" name="右箭头 5"/>
          <p:cNvSpPr/>
          <p:nvPr/>
        </p:nvSpPr>
        <p:spPr>
          <a:xfrm>
            <a:off x="5495290" y="5513705"/>
            <a:ext cx="672465" cy="38290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9" name="圆角矩形 8"/>
          <p:cNvSpPr/>
          <p:nvPr/>
        </p:nvSpPr>
        <p:spPr>
          <a:xfrm>
            <a:off x="401955" y="4535170"/>
            <a:ext cx="4918075" cy="198437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a:sym typeface="+mn-ea"/>
              </a:rPr>
              <a:t>存在问题：</a:t>
            </a:r>
            <a:endParaRPr lang="zh-CN" altLang="en-US"/>
          </a:p>
          <a:p>
            <a:pPr marL="285750" indent="-285750" algn="l">
              <a:buFont typeface="Arial" panose="020B0604020202020204" pitchFamily="34" charset="0"/>
              <a:buChar char="•"/>
            </a:pPr>
            <a:r>
              <a:rPr lang="zh-CN" altLang="en-US">
                <a:sym typeface="+mn-ea"/>
              </a:rPr>
              <a:t>逻辑形式本身具有严格的结构约束，扁平化的序列</a:t>
            </a:r>
            <a:r>
              <a:rPr lang="zh-CN" altLang="en-US">
                <a:sym typeface="+mn-ea"/>
              </a:rPr>
              <a:t>建模不利于建立长期依赖</a:t>
            </a:r>
            <a:endParaRPr lang="zh-CN" altLang="en-US">
              <a:sym typeface="+mn-ea"/>
            </a:endParaRPr>
          </a:p>
          <a:p>
            <a:pPr marL="285750" indent="-285750" algn="l">
              <a:buFont typeface="Arial" panose="020B0604020202020204" pitchFamily="34" charset="0"/>
              <a:buChar char="•"/>
            </a:pPr>
            <a:r>
              <a:rPr lang="zh-CN" altLang="en-US">
                <a:sym typeface="+mn-ea"/>
              </a:rPr>
              <a:t>难以建立语义表示</a:t>
            </a:r>
            <a:r>
              <a:rPr lang="zh-CN" altLang="en-US">
                <a:sym typeface="+mn-ea"/>
              </a:rPr>
              <a:t>和知识库之间的联系</a:t>
            </a:r>
            <a:r>
              <a:rPr lang="en-US" altLang="zh-CN">
                <a:sym typeface="+mn-ea"/>
              </a:rPr>
              <a:t>  </a:t>
            </a:r>
            <a:endParaRPr lang="zh-CN" altLang="en-US">
              <a:sym typeface="+mn-ea"/>
            </a:endParaRPr>
          </a:p>
          <a:p>
            <a:pPr marL="285750" indent="-285750" algn="l">
              <a:buFont typeface="Arial" panose="020B0604020202020204" pitchFamily="34" charset="0"/>
              <a:buChar char="•"/>
            </a:pPr>
            <a:r>
              <a:rPr lang="zh-CN" altLang="en-US">
                <a:sym typeface="+mn-ea"/>
              </a:rPr>
              <a:t>逻辑形式复杂且专业程度高，不易获得标注数据</a:t>
            </a:r>
            <a:endParaRPr lang="zh-CN" altLang="en-US"/>
          </a:p>
          <a:p>
            <a:pPr algn="ctr"/>
            <a:endParaRPr lang="zh-CN" altLang="en-US"/>
          </a:p>
        </p:txBody>
      </p:sp>
      <p:sp>
        <p:nvSpPr>
          <p:cNvPr id="10" name="圆角矩形 9"/>
          <p:cNvSpPr/>
          <p:nvPr/>
        </p:nvSpPr>
        <p:spPr>
          <a:xfrm>
            <a:off x="6457950" y="4639310"/>
            <a:ext cx="4885690" cy="17697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a:sym typeface="+mn-ea"/>
              </a:rPr>
              <a:t>解决方法：</a:t>
            </a:r>
            <a:endParaRPr lang="zh-CN" altLang="en-US"/>
          </a:p>
          <a:p>
            <a:pPr marL="285750" indent="-285750" algn="l">
              <a:buFont typeface="Arial" panose="020B0604020202020204" pitchFamily="34" charset="0"/>
              <a:buChar char="•"/>
            </a:pPr>
            <a:r>
              <a:rPr lang="en-US" altLang="zh-CN">
                <a:sym typeface="+mn-ea"/>
              </a:rPr>
              <a:t>constrained decoder:</a:t>
            </a:r>
            <a:r>
              <a:rPr lang="zh-CN" altLang="en-US">
                <a:sym typeface="+mn-ea"/>
              </a:rPr>
              <a:t>在形式语言解码的过程中引入逻辑表达</a:t>
            </a:r>
            <a:r>
              <a:rPr lang="zh-CN" altLang="en-US">
                <a:sym typeface="+mn-ea"/>
              </a:rPr>
              <a:t>的结构约束</a:t>
            </a:r>
            <a:endParaRPr lang="zh-CN" altLang="en-US"/>
          </a:p>
          <a:p>
            <a:pPr marL="285750" indent="-285750" algn="l">
              <a:buFont typeface="Arial" panose="020B0604020202020204" pitchFamily="34" charset="0"/>
              <a:buChar char="•"/>
            </a:pPr>
            <a:r>
              <a:rPr lang="zh-CN" altLang="en-US">
                <a:sym typeface="+mn-ea"/>
              </a:rPr>
              <a:t>弱监督语义解析</a:t>
            </a:r>
            <a:endParaRPr lang="zh-CN" altLang="en-US"/>
          </a:p>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6872605" y="865505"/>
            <a:ext cx="3766185" cy="5359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sym typeface="+mn-ea"/>
              </a:rPr>
              <a:t>层次化语义解析：</a:t>
            </a:r>
            <a:r>
              <a:rPr lang="en-US" altLang="zh-CN">
                <a:sym typeface="+mn-ea"/>
              </a:rPr>
              <a:t>Seq2tree</a:t>
            </a:r>
            <a:r>
              <a:rPr lang="zh-CN" altLang="en-US">
                <a:sym typeface="+mn-ea"/>
              </a:rPr>
              <a:t>模型</a:t>
            </a:r>
            <a:endParaRPr lang="zh-CN" altLang="en-US"/>
          </a:p>
        </p:txBody>
      </p:sp>
      <p:sp>
        <p:nvSpPr>
          <p:cNvPr id="15" name="圆角矩形 14"/>
          <p:cNvSpPr/>
          <p:nvPr/>
        </p:nvSpPr>
        <p:spPr>
          <a:xfrm>
            <a:off x="970915" y="1069975"/>
            <a:ext cx="2378075" cy="5359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Attention</a:t>
            </a:r>
            <a:r>
              <a:rPr lang="zh-CN" altLang="en-US"/>
              <a:t>机制：</a:t>
            </a:r>
            <a:endParaRPr lang="zh-CN" altLang="en-US"/>
          </a:p>
        </p:txBody>
      </p:sp>
      <p:cxnSp>
        <p:nvCxnSpPr>
          <p:cNvPr id="25" name="直接连接符 24"/>
          <p:cNvCxnSpPr/>
          <p:nvPr/>
        </p:nvCxnSpPr>
        <p:spPr>
          <a:xfrm>
            <a:off x="0" y="736712"/>
            <a:ext cx="3349266" cy="0"/>
          </a:xfrm>
          <a:prstGeom prst="line">
            <a:avLst/>
          </a:prstGeom>
        </p:spPr>
        <p:style>
          <a:lnRef idx="1">
            <a:schemeClr val="dk1"/>
          </a:lnRef>
          <a:fillRef idx="0">
            <a:schemeClr val="dk1"/>
          </a:fillRef>
          <a:effectRef idx="0">
            <a:schemeClr val="dk1"/>
          </a:effectRef>
          <a:fontRef idx="minor">
            <a:schemeClr val="tx1"/>
          </a:fontRef>
        </p:style>
      </p:cxnSp>
      <p:sp>
        <p:nvSpPr>
          <p:cNvPr id="32" name="文本框 45"/>
          <p:cNvSpPr>
            <a:spLocks noChangeArrowheads="1"/>
          </p:cNvSpPr>
          <p:nvPr/>
        </p:nvSpPr>
        <p:spPr bwMode="auto">
          <a:xfrm>
            <a:off x="133350" y="238760"/>
            <a:ext cx="4330065"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1" tIns="34270" rIns="68541" bIns="34270">
            <a:spAutoFit/>
          </a:bodyPr>
          <a:lstStyle/>
          <a:p>
            <a:pPr algn="ctr">
              <a:defRPr/>
            </a:pPr>
            <a:r>
              <a:rPr lang="en-US" altLang="zh-CN" sz="2800" dirty="0" smtClean="0">
                <a:solidFill>
                  <a:schemeClr val="tx1">
                    <a:lumMod val="95000"/>
                    <a:lumOff val="5000"/>
                  </a:schemeClr>
                </a:solidFill>
                <a:cs typeface="Arial Unicode MS" panose="020B0604020202020204" pitchFamily="34" charset="-122"/>
                <a:sym typeface="微软雅黑" panose="020B0503020204020204" pitchFamily="34" charset="-122"/>
              </a:rPr>
              <a:t>2.4.1 </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引入语义结构</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约束</a:t>
            </a:r>
            <a:endPar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endParaRPr>
          </a:p>
        </p:txBody>
      </p:sp>
      <p:sp>
        <p:nvSpPr>
          <p:cNvPr id="9" name="文本框 8"/>
          <p:cNvSpPr txBox="1"/>
          <p:nvPr/>
        </p:nvSpPr>
        <p:spPr>
          <a:xfrm>
            <a:off x="897890" y="1882775"/>
            <a:ext cx="4752975" cy="645160"/>
          </a:xfrm>
          <a:prstGeom prst="rect">
            <a:avLst/>
          </a:prstGeom>
          <a:noFill/>
        </p:spPr>
        <p:txBody>
          <a:bodyPr wrap="square" rtlCol="0">
            <a:spAutoFit/>
          </a:bodyPr>
          <a:p>
            <a:r>
              <a:rPr lang="zh-CN" altLang="en-US"/>
              <a:t>在</a:t>
            </a:r>
            <a:r>
              <a:rPr lang="en-US" altLang="zh-CN"/>
              <a:t>decoder</a:t>
            </a:r>
            <a:r>
              <a:rPr lang="zh-CN" altLang="en-US"/>
              <a:t>中引入</a:t>
            </a:r>
            <a:r>
              <a:rPr lang="en-US" altLang="zh-CN"/>
              <a:t>attention:</a:t>
            </a:r>
            <a:endParaRPr lang="en-US" altLang="zh-CN"/>
          </a:p>
          <a:p>
            <a:r>
              <a:rPr lang="zh-CN" altLang="en-US"/>
              <a:t>计算输出对于输入的软</a:t>
            </a:r>
            <a:r>
              <a:rPr lang="zh-CN" altLang="en-US"/>
              <a:t>对齐</a:t>
            </a:r>
            <a:endParaRPr lang="zh-CN" altLang="en-US"/>
          </a:p>
        </p:txBody>
      </p:sp>
      <p:pic>
        <p:nvPicPr>
          <p:cNvPr id="10" name="图片 9"/>
          <p:cNvPicPr>
            <a:picLocks noChangeAspect="1"/>
          </p:cNvPicPr>
          <p:nvPr/>
        </p:nvPicPr>
        <p:blipFill>
          <a:blip r:embed="rId1"/>
          <a:stretch>
            <a:fillRect/>
          </a:stretch>
        </p:blipFill>
        <p:spPr>
          <a:xfrm>
            <a:off x="7399655" y="1503680"/>
            <a:ext cx="3487420" cy="2754630"/>
          </a:xfrm>
          <a:prstGeom prst="rect">
            <a:avLst/>
          </a:prstGeom>
        </p:spPr>
      </p:pic>
      <p:sp>
        <p:nvSpPr>
          <p:cNvPr id="11" name="文本框 10"/>
          <p:cNvSpPr txBox="1"/>
          <p:nvPr/>
        </p:nvSpPr>
        <p:spPr>
          <a:xfrm>
            <a:off x="5589270" y="4221480"/>
            <a:ext cx="6527800" cy="2306955"/>
          </a:xfrm>
          <a:prstGeom prst="rect">
            <a:avLst/>
          </a:prstGeom>
          <a:noFill/>
        </p:spPr>
        <p:txBody>
          <a:bodyPr wrap="square" rtlCol="0">
            <a:spAutoFit/>
          </a:bodyPr>
          <a:p>
            <a:r>
              <a:rPr lang="zh-CN" altLang="en-US"/>
              <a:t>不再将预测句子看作扁平的序列形式，而是将其看作具有一定层次结构的树形结构，以自顶向下的方式生成逻辑</a:t>
            </a:r>
            <a:r>
              <a:rPr lang="zh-CN" altLang="en-US"/>
              <a:t>表达。</a:t>
            </a:r>
            <a:endParaRPr lang="zh-CN" altLang="en-US"/>
          </a:p>
          <a:p>
            <a:endParaRPr lang="zh-CN" altLang="en-US"/>
          </a:p>
          <a:p>
            <a:r>
              <a:rPr lang="zh-CN" altLang="en-US"/>
              <a:t>对于逻辑表达中一对（）之间所有的</a:t>
            </a:r>
            <a:r>
              <a:rPr lang="en-US" altLang="zh-CN"/>
              <a:t>token</a:t>
            </a:r>
            <a:r>
              <a:rPr lang="zh-CN" altLang="en-US"/>
              <a:t>，引入占位符</a:t>
            </a:r>
            <a:r>
              <a:rPr lang="en-US" altLang="zh-CN"/>
              <a:t>&lt;n&gt;</a:t>
            </a:r>
            <a:r>
              <a:rPr lang="zh-CN" altLang="en-US"/>
              <a:t>来代替，将</a:t>
            </a:r>
            <a:r>
              <a:t>&lt;n&gt;都存放在一个队列里，直到队列为空</a:t>
            </a:r>
            <a:r>
              <a:rPr lang="zh-CN"/>
              <a:t>解码</a:t>
            </a:r>
            <a:r>
              <a:t>终止</a:t>
            </a:r>
            <a:r>
              <a:rPr lang="zh-CN"/>
              <a:t>，</a:t>
            </a:r>
            <a:r>
              <a:rPr lang="zh-CN" altLang="en-US">
                <a:sym typeface="+mn-ea"/>
              </a:rPr>
              <a:t>当预测结果得到终止符</a:t>
            </a:r>
            <a:r>
              <a:rPr lang="en-US" altLang="zh-CN">
                <a:sym typeface="+mn-ea"/>
              </a:rPr>
              <a:t>&lt;\s&gt;</a:t>
            </a:r>
            <a:r>
              <a:rPr lang="zh-CN" altLang="en-US">
                <a:sym typeface="+mn-ea"/>
              </a:rPr>
              <a:t>，从队列中得到一个终止符，并将终止符前所有的隐向量拼接，作为下一层第一个</a:t>
            </a:r>
            <a:r>
              <a:rPr lang="en-US" altLang="zh-CN">
                <a:sym typeface="+mn-ea"/>
              </a:rPr>
              <a:t>LSTM</a:t>
            </a:r>
            <a:r>
              <a:rPr lang="zh-CN" altLang="en-US">
                <a:sym typeface="+mn-ea"/>
              </a:rPr>
              <a:t>的预测向量</a:t>
            </a:r>
            <a:r>
              <a:rPr lang="zh-CN"/>
              <a:t>。</a:t>
            </a:r>
            <a:endParaRPr lang="zh-CN"/>
          </a:p>
        </p:txBody>
      </p:sp>
      <p:pic>
        <p:nvPicPr>
          <p:cNvPr id="12" name="图片 11"/>
          <p:cNvPicPr>
            <a:picLocks noChangeAspect="1"/>
          </p:cNvPicPr>
          <p:nvPr/>
        </p:nvPicPr>
        <p:blipFill>
          <a:blip r:embed="rId2"/>
          <a:stretch>
            <a:fillRect/>
          </a:stretch>
        </p:blipFill>
        <p:spPr>
          <a:xfrm>
            <a:off x="907415" y="2584450"/>
            <a:ext cx="3981450" cy="2007870"/>
          </a:xfrm>
          <a:prstGeom prst="rect">
            <a:avLst/>
          </a:prstGeom>
        </p:spPr>
      </p:pic>
      <p:sp>
        <p:nvSpPr>
          <p:cNvPr id="5" name="文本框 4"/>
          <p:cNvSpPr txBox="1"/>
          <p:nvPr/>
        </p:nvSpPr>
        <p:spPr>
          <a:xfrm>
            <a:off x="879475" y="4592320"/>
            <a:ext cx="1707515" cy="368300"/>
          </a:xfrm>
          <a:prstGeom prst="rect">
            <a:avLst/>
          </a:prstGeom>
          <a:noFill/>
        </p:spPr>
        <p:txBody>
          <a:bodyPr wrap="square" rtlCol="0">
            <a:spAutoFit/>
          </a:bodyPr>
          <a:p>
            <a:r>
              <a:rPr lang="zh-CN" altLang="en-US"/>
              <a:t>公式：</a:t>
            </a:r>
            <a:endParaRPr lang="zh-CN" altLang="en-US"/>
          </a:p>
        </p:txBody>
      </p:sp>
      <p:sp>
        <p:nvSpPr>
          <p:cNvPr id="8" name="文本框 7"/>
          <p:cNvSpPr txBox="1"/>
          <p:nvPr/>
        </p:nvSpPr>
        <p:spPr>
          <a:xfrm>
            <a:off x="5035550" y="368300"/>
            <a:ext cx="7440930" cy="368300"/>
          </a:xfrm>
          <a:prstGeom prst="rect">
            <a:avLst/>
          </a:prstGeom>
          <a:noFill/>
        </p:spPr>
        <p:txBody>
          <a:bodyPr wrap="square" rtlCol="0" anchor="t">
            <a:spAutoFit/>
          </a:bodyPr>
          <a:p>
            <a:r>
              <a:rPr lang="zh-CN" altLang="en-US"/>
              <a:t>lambda $0 e </a:t>
            </a:r>
            <a:r>
              <a:rPr lang="zh-CN" altLang="en-US">
                <a:solidFill>
                  <a:srgbClr val="FF0000"/>
                </a:solidFill>
              </a:rPr>
              <a:t>(</a:t>
            </a:r>
            <a:r>
              <a:rPr lang="zh-CN" altLang="en-US"/>
              <a:t>and </a:t>
            </a:r>
            <a:r>
              <a:rPr lang="zh-CN" altLang="en-US">
                <a:solidFill>
                  <a:srgbClr val="00B0F0"/>
                </a:solidFill>
              </a:rPr>
              <a:t>(</a:t>
            </a:r>
            <a:r>
              <a:rPr lang="zh-CN" altLang="en-US"/>
              <a:t>&gt;</a:t>
            </a:r>
            <a:r>
              <a:rPr lang="zh-CN" altLang="en-US">
                <a:solidFill>
                  <a:srgbClr val="7030A0"/>
                </a:solidFill>
              </a:rPr>
              <a:t>(</a:t>
            </a:r>
            <a:r>
              <a:rPr lang="zh-CN" altLang="en-US"/>
              <a:t>departure time $0</a:t>
            </a:r>
            <a:r>
              <a:rPr lang="zh-CN" altLang="en-US">
                <a:solidFill>
                  <a:srgbClr val="7030A0"/>
                </a:solidFill>
              </a:rPr>
              <a:t>)</a:t>
            </a:r>
            <a:r>
              <a:rPr lang="zh-CN" altLang="en-US"/>
              <a:t> 1600:ti</a:t>
            </a:r>
            <a:r>
              <a:rPr lang="zh-CN" altLang="en-US">
                <a:solidFill>
                  <a:srgbClr val="00B0F0"/>
                </a:solidFill>
              </a:rPr>
              <a:t>) </a:t>
            </a:r>
            <a:r>
              <a:rPr lang="zh-CN" altLang="en-US">
                <a:solidFill>
                  <a:srgbClr val="92D050"/>
                </a:solidFill>
              </a:rPr>
              <a:t>(</a:t>
            </a:r>
            <a:r>
              <a:rPr lang="zh-CN" altLang="en-US"/>
              <a:t>from $0 dallas:ci</a:t>
            </a:r>
            <a:r>
              <a:rPr lang="zh-CN" altLang="en-US">
                <a:solidFill>
                  <a:srgbClr val="00B050"/>
                </a:solidFill>
              </a:rPr>
              <a:t>)</a:t>
            </a:r>
            <a:r>
              <a:rPr lang="zh-CN" altLang="en-US">
                <a:solidFill>
                  <a:srgbClr val="FF0000"/>
                </a:solidFill>
              </a:rPr>
              <a:t>)</a:t>
            </a:r>
            <a:endParaRPr lang="zh-CN" altLang="en-US">
              <a:solidFill>
                <a:srgbClr val="FF0000"/>
              </a:solidFill>
            </a:endParaRPr>
          </a:p>
        </p:txBody>
      </p:sp>
      <p:pic>
        <p:nvPicPr>
          <p:cNvPr id="14" name="图片 13"/>
          <p:cNvPicPr>
            <a:picLocks noChangeAspect="1"/>
          </p:cNvPicPr>
          <p:nvPr/>
        </p:nvPicPr>
        <p:blipFill>
          <a:blip r:embed="rId3"/>
          <a:stretch>
            <a:fillRect/>
          </a:stretch>
        </p:blipFill>
        <p:spPr>
          <a:xfrm>
            <a:off x="1689100" y="4592320"/>
            <a:ext cx="2065020" cy="640080"/>
          </a:xfrm>
          <a:prstGeom prst="rect">
            <a:avLst/>
          </a:prstGeom>
        </p:spPr>
      </p:pic>
      <p:pic>
        <p:nvPicPr>
          <p:cNvPr id="19" name="图片 18"/>
          <p:cNvPicPr>
            <a:picLocks noChangeAspect="1"/>
          </p:cNvPicPr>
          <p:nvPr/>
        </p:nvPicPr>
        <p:blipFill>
          <a:blip r:embed="rId4"/>
          <a:stretch>
            <a:fillRect/>
          </a:stretch>
        </p:blipFill>
        <p:spPr>
          <a:xfrm>
            <a:off x="2043430" y="5280660"/>
            <a:ext cx="1356360" cy="716280"/>
          </a:xfrm>
          <a:prstGeom prst="rect">
            <a:avLst/>
          </a:prstGeom>
        </p:spPr>
      </p:pic>
      <p:pic>
        <p:nvPicPr>
          <p:cNvPr id="20" name="图片 19"/>
          <p:cNvPicPr>
            <a:picLocks noChangeAspect="1"/>
          </p:cNvPicPr>
          <p:nvPr/>
        </p:nvPicPr>
        <p:blipFill>
          <a:blip r:embed="rId5"/>
          <a:stretch>
            <a:fillRect/>
          </a:stretch>
        </p:blipFill>
        <p:spPr>
          <a:xfrm>
            <a:off x="2043430" y="6045200"/>
            <a:ext cx="2430780" cy="403860"/>
          </a:xfrm>
          <a:prstGeom prst="rect">
            <a:avLst/>
          </a:prstGeom>
        </p:spPr>
      </p:pic>
      <p:sp>
        <p:nvSpPr>
          <p:cNvPr id="3" name="文本框 2"/>
          <p:cNvSpPr txBox="1"/>
          <p:nvPr/>
        </p:nvSpPr>
        <p:spPr>
          <a:xfrm>
            <a:off x="115570" y="6380480"/>
            <a:ext cx="8068310" cy="460375"/>
          </a:xfrm>
          <a:prstGeom prst="rect">
            <a:avLst/>
          </a:prstGeom>
          <a:noFill/>
        </p:spPr>
        <p:txBody>
          <a:bodyPr wrap="square" rtlCol="0">
            <a:spAutoFit/>
          </a:bodyPr>
          <a:p>
            <a:r>
              <a:rPr lang="zh-CN" altLang="en-US" sz="1200">
                <a:sym typeface="+mn-ea"/>
              </a:rPr>
              <a:t>Li Dong and Mirella Lapata. 2016. Language to Logical Form with Neural Attention. In Proceedings of the 54th Annual Meeting of the Association for Computational Linguistics </a:t>
            </a:r>
            <a:endParaRPr lang="zh-CN" alt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575945" y="1119505"/>
            <a:ext cx="2378075" cy="5359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sym typeface="+mn-ea"/>
              </a:rPr>
              <a:t>类型限制</a:t>
            </a:r>
            <a:r>
              <a:rPr lang="en-US" altLang="zh-CN">
                <a:sym typeface="+mn-ea"/>
              </a:rPr>
              <a:t>+</a:t>
            </a:r>
            <a:r>
              <a:rPr lang="zh-CN" altLang="en-US">
                <a:sym typeface="+mn-ea"/>
              </a:rPr>
              <a:t>变量对齐</a:t>
            </a:r>
            <a:endParaRPr lang="zh-CN" altLang="en-US"/>
          </a:p>
        </p:txBody>
      </p:sp>
      <p:cxnSp>
        <p:nvCxnSpPr>
          <p:cNvPr id="25" name="直接连接符 24"/>
          <p:cNvCxnSpPr/>
          <p:nvPr/>
        </p:nvCxnSpPr>
        <p:spPr>
          <a:xfrm>
            <a:off x="0" y="736712"/>
            <a:ext cx="3349266" cy="0"/>
          </a:xfrm>
          <a:prstGeom prst="line">
            <a:avLst/>
          </a:prstGeom>
        </p:spPr>
        <p:style>
          <a:lnRef idx="1">
            <a:schemeClr val="dk1"/>
          </a:lnRef>
          <a:fillRef idx="0">
            <a:schemeClr val="dk1"/>
          </a:fillRef>
          <a:effectRef idx="0">
            <a:schemeClr val="dk1"/>
          </a:effectRef>
          <a:fontRef idx="minor">
            <a:schemeClr val="tx1"/>
          </a:fontRef>
        </p:style>
      </p:cxnSp>
      <p:sp>
        <p:nvSpPr>
          <p:cNvPr id="32" name="文本框 45"/>
          <p:cNvSpPr>
            <a:spLocks noChangeArrowheads="1"/>
          </p:cNvSpPr>
          <p:nvPr/>
        </p:nvSpPr>
        <p:spPr bwMode="auto">
          <a:xfrm>
            <a:off x="133350" y="238760"/>
            <a:ext cx="4330065"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1" tIns="34270" rIns="68541" bIns="34270">
            <a:spAutoFit/>
          </a:bodyPr>
          <a:lstStyle/>
          <a:p>
            <a:pPr algn="ctr">
              <a:defRPr/>
            </a:pPr>
            <a:r>
              <a:rPr lang="en-US" altLang="zh-CN" sz="2800" dirty="0" smtClean="0">
                <a:solidFill>
                  <a:schemeClr val="tx1">
                    <a:lumMod val="95000"/>
                    <a:lumOff val="5000"/>
                  </a:schemeClr>
                </a:solidFill>
                <a:cs typeface="Arial Unicode MS" panose="020B0604020202020204" pitchFamily="34" charset="-122"/>
                <a:sym typeface="微软雅黑" panose="020B0503020204020204" pitchFamily="34" charset="-122"/>
              </a:rPr>
              <a:t>2.4.1 </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引入语义结构</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约束</a:t>
            </a:r>
            <a:endPar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endParaRPr>
          </a:p>
        </p:txBody>
      </p:sp>
      <p:pic>
        <p:nvPicPr>
          <p:cNvPr id="13" name="图片 12"/>
          <p:cNvPicPr>
            <a:picLocks noChangeAspect="1"/>
          </p:cNvPicPr>
          <p:nvPr/>
        </p:nvPicPr>
        <p:blipFill>
          <a:blip r:embed="rId1"/>
          <a:stretch>
            <a:fillRect/>
          </a:stretch>
        </p:blipFill>
        <p:spPr>
          <a:xfrm>
            <a:off x="5259705" y="2019300"/>
            <a:ext cx="6621145" cy="2818765"/>
          </a:xfrm>
          <a:prstGeom prst="rect">
            <a:avLst/>
          </a:prstGeom>
        </p:spPr>
      </p:pic>
      <p:sp>
        <p:nvSpPr>
          <p:cNvPr id="18" name="文本框 17"/>
          <p:cNvSpPr txBox="1"/>
          <p:nvPr/>
        </p:nvSpPr>
        <p:spPr>
          <a:xfrm>
            <a:off x="575945" y="1979295"/>
            <a:ext cx="4032250" cy="2306955"/>
          </a:xfrm>
          <a:prstGeom prst="rect">
            <a:avLst/>
          </a:prstGeom>
          <a:noFill/>
        </p:spPr>
        <p:txBody>
          <a:bodyPr wrap="square" rtlCol="0">
            <a:spAutoFit/>
          </a:bodyPr>
          <a:p>
            <a:pPr marL="285750" indent="-285750">
              <a:buFont typeface="Arial" panose="020B0604020202020204" pitchFamily="34" charset="0"/>
              <a:buChar char="•"/>
            </a:pPr>
            <a:r>
              <a:rPr lang="zh-CN" altLang="en-US"/>
              <a:t>在解码器的顶层加入一层分类，预测当前</a:t>
            </a:r>
            <a:r>
              <a:rPr lang="en-US" altLang="zh-CN"/>
              <a:t>token</a:t>
            </a:r>
            <a:r>
              <a:rPr lang="zh-CN" altLang="en-US"/>
              <a:t>在句子中的语法实体类型，并引入分类</a:t>
            </a:r>
            <a:r>
              <a:rPr lang="zh-CN" altLang="en-US"/>
              <a:t>损失</a:t>
            </a:r>
            <a:endParaRPr lang="zh-CN" altLang="en-US"/>
          </a:p>
          <a:p>
            <a:pPr marL="285750" indent="-285750">
              <a:buFont typeface="Arial" panose="020B0604020202020204" pitchFamily="34" charset="0"/>
              <a:buChar char="•"/>
            </a:pPr>
            <a:r>
              <a:rPr lang="zh-CN" altLang="en-US"/>
              <a:t>当解码标签为变量类型时，加入一个二分类器，</a:t>
            </a:r>
            <a:r>
              <a:rPr lang="zh-CN" altLang="en-US"/>
              <a:t>判断当前的输出变量是否在前文已经出现过，并计算对齐损失，利用了上下文信息，增强了解析的紧凑性，减少了歧义</a:t>
            </a:r>
            <a:r>
              <a:rPr lang="zh-CN" altLang="en-US"/>
              <a:t>性</a:t>
            </a:r>
            <a:endParaRPr lang="zh-CN" altLang="en-US"/>
          </a:p>
        </p:txBody>
      </p:sp>
      <p:sp>
        <p:nvSpPr>
          <p:cNvPr id="2" name="文本框 1"/>
          <p:cNvSpPr txBox="1"/>
          <p:nvPr/>
        </p:nvSpPr>
        <p:spPr>
          <a:xfrm>
            <a:off x="3700145" y="6510020"/>
            <a:ext cx="7282180" cy="275590"/>
          </a:xfrm>
          <a:prstGeom prst="rect">
            <a:avLst/>
          </a:prstGeom>
          <a:noFill/>
        </p:spPr>
        <p:txBody>
          <a:bodyPr wrap="square" rtlCol="0" anchor="t">
            <a:spAutoFit/>
          </a:bodyPr>
          <a:p>
            <a:r>
              <a:rPr lang="zh-CN" altLang="en-US" sz="1200"/>
              <a:t>Singh, H, Aggarwal, M (2020). Exploring Neural Models for Parsing Natural Language into First-Order Logic. </a:t>
            </a:r>
            <a:endParaRPr lang="zh-CN" altLang="en-US" sz="1200"/>
          </a:p>
        </p:txBody>
      </p:sp>
      <p:cxnSp>
        <p:nvCxnSpPr>
          <p:cNvPr id="3" name="曲线连接符 2"/>
          <p:cNvCxnSpPr/>
          <p:nvPr/>
        </p:nvCxnSpPr>
        <p:spPr>
          <a:xfrm rot="5400000">
            <a:off x="7310755" y="3497580"/>
            <a:ext cx="2329180" cy="922020"/>
          </a:xfrm>
          <a:prstGeom prst="curvedConnector3">
            <a:avLst>
              <a:gd name="adj1" fmla="val 500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曲线连接符 4"/>
          <p:cNvCxnSpPr/>
          <p:nvPr/>
        </p:nvCxnSpPr>
        <p:spPr>
          <a:xfrm rot="10800000">
            <a:off x="9552305" y="1296035"/>
            <a:ext cx="1035050" cy="941705"/>
          </a:xfrm>
          <a:prstGeom prst="curvedConnector3">
            <a:avLst>
              <a:gd name="adj1" fmla="val 49939"/>
            </a:avLst>
          </a:prstGeom>
          <a:ln>
            <a:tailEnd type="arrow"/>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2"/>
          <a:stretch>
            <a:fillRect/>
          </a:stretch>
        </p:blipFill>
        <p:spPr>
          <a:xfrm>
            <a:off x="3268345" y="1153160"/>
            <a:ext cx="3956050" cy="450215"/>
          </a:xfrm>
          <a:prstGeom prst="rect">
            <a:avLst/>
          </a:prstGeom>
        </p:spPr>
      </p:pic>
      <p:pic>
        <p:nvPicPr>
          <p:cNvPr id="8" name="图片 7"/>
          <p:cNvPicPr>
            <a:picLocks noChangeAspect="1"/>
          </p:cNvPicPr>
          <p:nvPr/>
        </p:nvPicPr>
        <p:blipFill>
          <a:blip r:embed="rId3"/>
          <a:stretch>
            <a:fillRect/>
          </a:stretch>
        </p:blipFill>
        <p:spPr>
          <a:xfrm>
            <a:off x="6193790" y="4563110"/>
            <a:ext cx="1605915" cy="1823085"/>
          </a:xfrm>
          <a:prstGeom prst="rect">
            <a:avLst/>
          </a:prstGeom>
        </p:spPr>
      </p:pic>
      <p:sp>
        <p:nvSpPr>
          <p:cNvPr id="14" name="文本框 13"/>
          <p:cNvSpPr txBox="1"/>
          <p:nvPr/>
        </p:nvSpPr>
        <p:spPr>
          <a:xfrm>
            <a:off x="133350" y="4840605"/>
            <a:ext cx="4937125" cy="1198880"/>
          </a:xfrm>
          <a:prstGeom prst="rect">
            <a:avLst/>
          </a:prstGeom>
          <a:noFill/>
        </p:spPr>
        <p:txBody>
          <a:bodyPr wrap="square" rtlCol="0">
            <a:spAutoFit/>
          </a:bodyPr>
          <a:p>
            <a:pPr indent="457200"/>
            <a:r>
              <a:rPr lang="zh-CN" altLang="en-US" b="1"/>
              <a:t>缺点：</a:t>
            </a:r>
            <a:endParaRPr lang="zh-CN" altLang="en-US" b="1"/>
          </a:p>
          <a:p>
            <a:pPr indent="457200"/>
            <a:r>
              <a:rPr lang="zh-CN" altLang="en-US"/>
              <a:t>需要引入额外标注需要建立词典以及对变</a:t>
            </a:r>
            <a:r>
              <a:rPr lang="en-US" altLang="zh-CN"/>
              <a:t>           </a:t>
            </a:r>
            <a:endParaRPr lang="en-US" altLang="zh-CN"/>
          </a:p>
          <a:p>
            <a:pPr indent="457200"/>
            <a:r>
              <a:rPr lang="zh-CN" altLang="en-US"/>
              <a:t>量对齐位置进</a:t>
            </a:r>
            <a:r>
              <a:rPr lang="zh-CN" altLang="en-US"/>
              <a:t>标注</a:t>
            </a:r>
            <a:endParaRPr lang="zh-CN" altLang="en-US"/>
          </a:p>
          <a:p>
            <a:pPr indent="457200"/>
            <a:endParaRPr lang="zh-CN" altLang="en-US"/>
          </a:p>
        </p:txBody>
      </p:sp>
      <p:pic>
        <p:nvPicPr>
          <p:cNvPr id="19" name="图片 18"/>
          <p:cNvPicPr>
            <a:picLocks noChangeAspect="1"/>
          </p:cNvPicPr>
          <p:nvPr/>
        </p:nvPicPr>
        <p:blipFill>
          <a:blip r:embed="rId4"/>
          <a:stretch>
            <a:fillRect/>
          </a:stretch>
        </p:blipFill>
        <p:spPr>
          <a:xfrm>
            <a:off x="8457565" y="5549900"/>
            <a:ext cx="2865120" cy="579120"/>
          </a:xfrm>
          <a:prstGeom prst="rect">
            <a:avLst/>
          </a:prstGeom>
        </p:spPr>
      </p:pic>
      <p:pic>
        <p:nvPicPr>
          <p:cNvPr id="20" name="图片 19"/>
          <p:cNvPicPr>
            <a:picLocks noChangeAspect="1"/>
          </p:cNvPicPr>
          <p:nvPr/>
        </p:nvPicPr>
        <p:blipFill>
          <a:blip r:embed="rId5"/>
          <a:stretch>
            <a:fillRect/>
          </a:stretch>
        </p:blipFill>
        <p:spPr>
          <a:xfrm>
            <a:off x="7137400" y="238760"/>
            <a:ext cx="1737360" cy="396240"/>
          </a:xfrm>
          <a:prstGeom prst="rect">
            <a:avLst/>
          </a:prstGeom>
        </p:spPr>
      </p:pic>
      <p:pic>
        <p:nvPicPr>
          <p:cNvPr id="21" name="图片 20"/>
          <p:cNvPicPr>
            <a:picLocks noChangeAspect="1"/>
          </p:cNvPicPr>
          <p:nvPr/>
        </p:nvPicPr>
        <p:blipFill>
          <a:blip r:embed="rId6"/>
          <a:stretch>
            <a:fillRect/>
          </a:stretch>
        </p:blipFill>
        <p:spPr>
          <a:xfrm>
            <a:off x="7224395" y="635000"/>
            <a:ext cx="1711960" cy="1316990"/>
          </a:xfrm>
          <a:prstGeom prst="rect">
            <a:avLst/>
          </a:prstGeom>
        </p:spPr>
      </p:pic>
      <p:pic>
        <p:nvPicPr>
          <p:cNvPr id="22" name="图片 21"/>
          <p:cNvPicPr>
            <a:picLocks noChangeAspect="1"/>
          </p:cNvPicPr>
          <p:nvPr/>
        </p:nvPicPr>
        <p:blipFill>
          <a:blip r:embed="rId7"/>
          <a:stretch>
            <a:fillRect/>
          </a:stretch>
        </p:blipFill>
        <p:spPr>
          <a:xfrm>
            <a:off x="9100185" y="238760"/>
            <a:ext cx="3091815" cy="10687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0" y="736712"/>
            <a:ext cx="3349266" cy="0"/>
          </a:xfrm>
          <a:prstGeom prst="line">
            <a:avLst/>
          </a:prstGeom>
        </p:spPr>
        <p:style>
          <a:lnRef idx="1">
            <a:schemeClr val="dk1"/>
          </a:lnRef>
          <a:fillRef idx="0">
            <a:schemeClr val="dk1"/>
          </a:fillRef>
          <a:effectRef idx="0">
            <a:schemeClr val="dk1"/>
          </a:effectRef>
          <a:fontRef idx="minor">
            <a:schemeClr val="tx1"/>
          </a:fontRef>
        </p:style>
      </p:cxnSp>
      <p:sp>
        <p:nvSpPr>
          <p:cNvPr id="32" name="文本框 45"/>
          <p:cNvSpPr>
            <a:spLocks noChangeArrowheads="1"/>
          </p:cNvSpPr>
          <p:nvPr/>
        </p:nvSpPr>
        <p:spPr bwMode="auto">
          <a:xfrm>
            <a:off x="0" y="256540"/>
            <a:ext cx="4253865"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1" tIns="34270" rIns="68541" bIns="34270">
            <a:spAutoFit/>
          </a:bodyPr>
          <a:lstStyle/>
          <a:p>
            <a:pPr algn="ctr">
              <a:defRPr/>
            </a:pPr>
            <a:r>
              <a:rPr lang="en-US" altLang="zh-CN" sz="2800" dirty="0" smtClean="0">
                <a:solidFill>
                  <a:schemeClr val="tx1">
                    <a:lumMod val="95000"/>
                    <a:lumOff val="5000"/>
                  </a:schemeClr>
                </a:solidFill>
                <a:cs typeface="Arial Unicode MS" panose="020B0604020202020204" pitchFamily="34" charset="-122"/>
                <a:sym typeface="微软雅黑" panose="020B0503020204020204" pitchFamily="34" charset="-122"/>
              </a:rPr>
              <a:t>2.4.2 </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基于语义</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图的方法</a:t>
            </a:r>
            <a:endPar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endParaRPr>
          </a:p>
        </p:txBody>
      </p:sp>
      <p:sp>
        <p:nvSpPr>
          <p:cNvPr id="3" name="文本框 2"/>
          <p:cNvSpPr txBox="1"/>
          <p:nvPr/>
        </p:nvSpPr>
        <p:spPr>
          <a:xfrm>
            <a:off x="587375" y="959485"/>
            <a:ext cx="10866755" cy="5354320"/>
          </a:xfrm>
          <a:prstGeom prst="rect">
            <a:avLst/>
          </a:prstGeom>
          <a:noFill/>
        </p:spPr>
        <p:txBody>
          <a:bodyPr wrap="square" rtlCol="0" anchor="t">
            <a:spAutoFit/>
          </a:bodyPr>
          <a:p>
            <a:r>
              <a:rPr lang="zh-CN" altLang="en-US">
                <a:sym typeface="+mn-ea"/>
              </a:rPr>
              <a:t>使用语义图作为目标语义表示</a:t>
            </a:r>
            <a:endParaRPr lang="zh-CN" altLang="en-US"/>
          </a:p>
          <a:p>
            <a:pPr marL="285750" indent="-285750">
              <a:buFont typeface="Arial" panose="020B0604020202020204" pitchFamily="34" charset="0"/>
              <a:buChar char="•"/>
            </a:pPr>
            <a:r>
              <a:rPr lang="zh-CN" altLang="en-US"/>
              <a:t> 语义图的基本组成：</a:t>
            </a:r>
            <a:endParaRPr lang="zh-CN" altLang="en-US"/>
          </a:p>
          <a:p>
            <a:r>
              <a:rPr lang="zh-CN" altLang="en-US"/>
              <a:t>− 节点，如实体、变量或者类型</a:t>
            </a:r>
            <a:endParaRPr lang="zh-CN" altLang="en-US"/>
          </a:p>
          <a:p>
            <a:r>
              <a:rPr lang="zh-CN" altLang="en-US"/>
              <a:t>− 边，表示关系</a:t>
            </a:r>
            <a:endParaRPr lang="zh-CN" altLang="en-US"/>
          </a:p>
          <a:p>
            <a:r>
              <a:rPr lang="zh-CN" altLang="en-US"/>
              <a:t>− 操作符，如count, argmax等</a:t>
            </a:r>
            <a:endParaRPr lang="zh-CN" altLang="en-US"/>
          </a:p>
          <a:p>
            <a:endParaRPr lang="zh-CN" altLang="en-US"/>
          </a:p>
          <a:p>
            <a:pPr marL="285750" indent="-285750">
              <a:buFont typeface="Arial" panose="020B0604020202020204" pitchFamily="34" charset="0"/>
              <a:buChar char="•"/>
            </a:pPr>
            <a:r>
              <a:rPr lang="zh-CN" altLang="en-US">
                <a:sym typeface="+mn-ea"/>
              </a:rPr>
              <a:t>核心步骤：</a:t>
            </a:r>
            <a:endParaRPr lang="zh-CN" altLang="en-US"/>
          </a:p>
          <a:p>
            <a:r>
              <a:rPr lang="zh-CN" altLang="en-US">
                <a:sym typeface="+mn-ea"/>
              </a:rPr>
              <a:t>− 语义图表示</a:t>
            </a:r>
            <a:endParaRPr lang="zh-CN" altLang="en-US"/>
          </a:p>
          <a:p>
            <a:r>
              <a:rPr lang="zh-CN" altLang="en-US">
                <a:sym typeface="+mn-ea"/>
              </a:rPr>
              <a:t>− 语义图构建</a:t>
            </a:r>
            <a:endParaRPr lang="zh-CN" altLang="en-US">
              <a:sym typeface="+mn-ea"/>
            </a:endParaRPr>
          </a:p>
          <a:p>
            <a:endParaRPr lang="zh-CN" altLang="en-US"/>
          </a:p>
          <a:p>
            <a:pPr marL="285750" indent="-285750">
              <a:buFont typeface="Arial" panose="020B0604020202020204" pitchFamily="34" charset="0"/>
              <a:buChar char="•"/>
            </a:pPr>
            <a:r>
              <a:rPr lang="zh-CN" altLang="en-US">
                <a:sym typeface="+mn-ea"/>
              </a:rPr>
              <a:t>代表性方法：</a:t>
            </a:r>
            <a:endParaRPr lang="zh-CN" altLang="en-US"/>
          </a:p>
          <a:p>
            <a:r>
              <a:rPr lang="en-US" altLang="zh-CN">
                <a:sym typeface="+mn-ea"/>
              </a:rPr>
              <a:t>-Dependency</a:t>
            </a:r>
            <a:r>
              <a:rPr lang="zh-CN" altLang="en-US">
                <a:sym typeface="+mn-ea"/>
              </a:rPr>
              <a:t>转换</a:t>
            </a:r>
            <a:r>
              <a:rPr lang="en-US" altLang="zh-CN">
                <a:sym typeface="+mn-ea"/>
              </a:rPr>
              <a:t>    </a:t>
            </a:r>
            <a:r>
              <a:rPr lang="zh-CN" altLang="en-US">
                <a:sym typeface="+mn-ea"/>
              </a:rPr>
              <a:t>DepLambda [Reddy et al, 2016]：依存树到语义图转换文法</a:t>
            </a:r>
            <a:endParaRPr lang="zh-CN" altLang="en-US"/>
          </a:p>
          <a:p>
            <a:r>
              <a:rPr lang="en-US" altLang="zh-CN">
                <a:sym typeface="+mn-ea"/>
              </a:rPr>
              <a:t>-Template</a:t>
            </a:r>
            <a:r>
              <a:rPr lang="zh-CN" altLang="en-US">
                <a:sym typeface="+mn-ea"/>
              </a:rPr>
              <a:t>转换</a:t>
            </a:r>
            <a:r>
              <a:rPr lang="en-US" altLang="zh-CN">
                <a:sym typeface="+mn-ea"/>
              </a:rPr>
              <a:t>  </a:t>
            </a:r>
            <a:r>
              <a:rPr lang="zh-CN" altLang="en-US">
                <a:sym typeface="+mn-ea"/>
              </a:rPr>
              <a:t>Template [Bast &amp; Haussmann, 2015]: 基于模板的语义图生成</a:t>
            </a:r>
            <a:endParaRPr lang="zh-CN" altLang="en-US"/>
          </a:p>
          <a:p>
            <a:r>
              <a:rPr lang="en-US" altLang="zh-CN">
                <a:sym typeface="+mn-ea"/>
              </a:rPr>
              <a:t>-</a:t>
            </a:r>
            <a:r>
              <a:rPr lang="zh-CN" altLang="en-US">
                <a:sym typeface="+mn-ea"/>
              </a:rPr>
              <a:t>分步生成</a:t>
            </a:r>
            <a:r>
              <a:rPr lang="en-US" altLang="zh-CN">
                <a:sym typeface="+mn-ea"/>
              </a:rPr>
              <a:t>   </a:t>
            </a:r>
            <a:r>
              <a:rPr lang="zh-CN" altLang="en-US">
                <a:sym typeface="+mn-ea"/>
              </a:rPr>
              <a:t>STAGG [Yih, et al., 2015]: 分步骤构建方法</a:t>
            </a:r>
            <a:endParaRPr lang="zh-CN" altLang="en-US">
              <a:sym typeface="+mn-ea"/>
            </a:endParaRPr>
          </a:p>
          <a:p>
            <a:endParaRPr lang="zh-CN" altLang="en-US"/>
          </a:p>
          <a:p>
            <a:pPr marL="285750" indent="-285750">
              <a:buFont typeface="Arial" panose="020B0604020202020204" pitchFamily="34" charset="0"/>
              <a:buChar char="•"/>
            </a:pPr>
            <a:r>
              <a:rPr lang="zh-CN" altLang="en-US">
                <a:sym typeface="+mn-ea"/>
              </a:rPr>
              <a:t> 优点：</a:t>
            </a:r>
            <a:endParaRPr lang="zh-CN" altLang="en-US">
              <a:sym typeface="+mn-ea"/>
            </a:endParaRPr>
          </a:p>
          <a:p>
            <a:r>
              <a:rPr lang="en-US" altLang="zh-CN">
                <a:sym typeface="+mn-ea"/>
              </a:rPr>
              <a:t>(1)</a:t>
            </a:r>
            <a:r>
              <a:rPr lang="zh-CN" altLang="en-US">
                <a:sym typeface="+mn-ea"/>
              </a:rPr>
              <a:t>语义图的结构与自然语言句子的结构具有类似性</a:t>
            </a:r>
            <a:endParaRPr lang="zh-CN" altLang="en-US"/>
          </a:p>
          <a:p>
            <a:r>
              <a:rPr lang="en-US" altLang="zh-CN">
                <a:sym typeface="+mn-ea"/>
              </a:rPr>
              <a:t>(2)</a:t>
            </a:r>
            <a:r>
              <a:rPr lang="zh-CN" altLang="en-US">
                <a:sym typeface="+mn-ea"/>
              </a:rPr>
              <a:t>与知识库紧密</a:t>
            </a:r>
            <a:r>
              <a:rPr lang="zh-CN" altLang="en-US">
                <a:sym typeface="+mn-ea"/>
              </a:rPr>
              <a:t>联系，可以充分使用知识库知识的约束，从而有效减少搜索空间</a:t>
            </a:r>
            <a:endParaRPr lang="zh-CN" altLang="en-US"/>
          </a:p>
          <a:p>
            <a:endParaRPr lang="zh-CN" altLang="en-US"/>
          </a:p>
        </p:txBody>
      </p:sp>
      <p:pic>
        <p:nvPicPr>
          <p:cNvPr id="6" name="图片 5"/>
          <p:cNvPicPr>
            <a:picLocks noChangeAspect="1"/>
          </p:cNvPicPr>
          <p:nvPr/>
        </p:nvPicPr>
        <p:blipFill>
          <a:blip r:embed="rId1"/>
          <a:srcRect t="9345" b="5618"/>
          <a:stretch>
            <a:fillRect/>
          </a:stretch>
        </p:blipFill>
        <p:spPr>
          <a:xfrm>
            <a:off x="5532120" y="959485"/>
            <a:ext cx="5581650" cy="2915285"/>
          </a:xfrm>
          <a:prstGeom prst="rect">
            <a:avLst/>
          </a:prstGeom>
        </p:spPr>
      </p:pic>
      <p:sp>
        <p:nvSpPr>
          <p:cNvPr id="7" name="文本框 6"/>
          <p:cNvSpPr txBox="1"/>
          <p:nvPr/>
        </p:nvSpPr>
        <p:spPr>
          <a:xfrm>
            <a:off x="6611620" y="150495"/>
            <a:ext cx="3624580" cy="922020"/>
          </a:xfrm>
          <a:prstGeom prst="rect">
            <a:avLst/>
          </a:prstGeom>
          <a:noFill/>
        </p:spPr>
        <p:txBody>
          <a:bodyPr wrap="square" rtlCol="0">
            <a:spAutoFit/>
          </a:bodyPr>
          <a:p>
            <a:r>
              <a:rPr lang="en-US" altLang="zh-CN"/>
              <a:t>1. </a:t>
            </a:r>
            <a:r>
              <a:rPr lang="zh-CN" altLang="en-US"/>
              <a:t>依存关系</a:t>
            </a:r>
            <a:r>
              <a:rPr lang="zh-CN" altLang="en-US"/>
              <a:t>分析</a:t>
            </a:r>
            <a:endParaRPr lang="zh-CN" altLang="en-US"/>
          </a:p>
          <a:p>
            <a:r>
              <a:rPr lang="en-US" altLang="zh-CN"/>
              <a:t>2. </a:t>
            </a:r>
            <a:r>
              <a:rPr lang="zh-CN" altLang="en-US"/>
              <a:t>将依存关系结构对应构建语义</a:t>
            </a:r>
            <a:r>
              <a:rPr lang="zh-CN" altLang="en-US"/>
              <a:t>图</a:t>
            </a:r>
            <a:endParaRPr lang="zh-CN" altLang="en-US"/>
          </a:p>
          <a:p>
            <a:r>
              <a:rPr lang="en-US" altLang="zh-CN"/>
              <a:t>3.</a:t>
            </a:r>
            <a:r>
              <a:rPr lang="zh-CN" altLang="en-US"/>
              <a:t>实体</a:t>
            </a:r>
            <a:r>
              <a:rPr lang="zh-CN" altLang="en-US"/>
              <a:t>链接</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0" y="736712"/>
            <a:ext cx="3349266" cy="0"/>
          </a:xfrm>
          <a:prstGeom prst="line">
            <a:avLst/>
          </a:prstGeom>
        </p:spPr>
        <p:style>
          <a:lnRef idx="1">
            <a:schemeClr val="dk1"/>
          </a:lnRef>
          <a:fillRef idx="0">
            <a:schemeClr val="dk1"/>
          </a:fillRef>
          <a:effectRef idx="0">
            <a:schemeClr val="dk1"/>
          </a:effectRef>
          <a:fontRef idx="minor">
            <a:schemeClr val="tx1"/>
          </a:fontRef>
        </p:style>
      </p:cxnSp>
      <p:sp>
        <p:nvSpPr>
          <p:cNvPr id="32" name="文本框 45"/>
          <p:cNvSpPr>
            <a:spLocks noChangeArrowheads="1"/>
          </p:cNvSpPr>
          <p:nvPr/>
        </p:nvSpPr>
        <p:spPr bwMode="auto">
          <a:xfrm>
            <a:off x="0" y="256540"/>
            <a:ext cx="4330065"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1" tIns="34270" rIns="68541" bIns="34270">
            <a:spAutoFit/>
          </a:bodyPr>
          <a:lstStyle/>
          <a:p>
            <a:pPr algn="ctr">
              <a:defRPr/>
            </a:pPr>
            <a:r>
              <a:rPr lang="en-US" altLang="zh-CN" sz="2800" dirty="0" smtClean="0">
                <a:solidFill>
                  <a:schemeClr val="tx1">
                    <a:lumMod val="95000"/>
                    <a:lumOff val="5000"/>
                  </a:schemeClr>
                </a:solidFill>
                <a:cs typeface="Arial Unicode MS" panose="020B0604020202020204" pitchFamily="34" charset="-122"/>
                <a:sym typeface="微软雅黑" panose="020B0503020204020204" pitchFamily="34" charset="-122"/>
              </a:rPr>
              <a:t>2.4.3 </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弱监督语义</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学习</a:t>
            </a:r>
            <a:endPar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endParaRPr>
          </a:p>
        </p:txBody>
      </p:sp>
      <p:sp>
        <p:nvSpPr>
          <p:cNvPr id="10" name="文本框 9"/>
          <p:cNvSpPr txBox="1"/>
          <p:nvPr/>
        </p:nvSpPr>
        <p:spPr>
          <a:xfrm>
            <a:off x="5061585" y="2328545"/>
            <a:ext cx="6096000" cy="1198880"/>
          </a:xfrm>
          <a:prstGeom prst="rect">
            <a:avLst/>
          </a:prstGeom>
          <a:noFill/>
        </p:spPr>
        <p:txBody>
          <a:bodyPr wrap="square" rtlCol="0" anchor="t">
            <a:spAutoFit/>
          </a:bodyPr>
          <a:p>
            <a:r>
              <a:rPr lang="zh-CN" altLang="en-US"/>
              <a:t>弱监督学习</a:t>
            </a:r>
            <a:r>
              <a:rPr lang="zh-CN" altLang="en-US"/>
              <a:t>算法</a:t>
            </a:r>
            <a:endParaRPr lang="zh-CN" altLang="en-US"/>
          </a:p>
          <a:p>
            <a:r>
              <a:rPr lang="zh-CN" altLang="en-US"/>
              <a:t>− 输入：弱监督信号，如&lt;句子，知识库，答案&gt;，</a:t>
            </a:r>
            <a:endParaRPr lang="zh-CN" altLang="en-US"/>
          </a:p>
          <a:p>
            <a:r>
              <a:rPr lang="zh-CN" altLang="en-US"/>
              <a:t> </a:t>
            </a:r>
            <a:r>
              <a:rPr lang="en-US" altLang="zh-CN"/>
              <a:t>              </a:t>
            </a:r>
            <a:r>
              <a:rPr lang="zh-CN" altLang="en-US"/>
              <a:t>&lt;句子，候选，点击&gt;标注</a:t>
            </a:r>
            <a:endParaRPr lang="zh-CN" altLang="en-US"/>
          </a:p>
          <a:p>
            <a:r>
              <a:rPr lang="zh-CN" altLang="en-US"/>
              <a:t>− 目标：语义表示当做潜变量，</a:t>
            </a:r>
            <a:r>
              <a:rPr lang="zh-CN" altLang="en-US">
                <a:sym typeface="+mn-ea"/>
              </a:rPr>
              <a:t>最大边界似然估计</a:t>
            </a:r>
            <a:endParaRPr lang="zh-CN" altLang="en-US"/>
          </a:p>
        </p:txBody>
      </p:sp>
      <p:sp>
        <p:nvSpPr>
          <p:cNvPr id="11" name="文本框 10"/>
          <p:cNvSpPr txBox="1"/>
          <p:nvPr/>
        </p:nvSpPr>
        <p:spPr>
          <a:xfrm>
            <a:off x="327660" y="1616710"/>
            <a:ext cx="4064000" cy="645160"/>
          </a:xfrm>
          <a:prstGeom prst="rect">
            <a:avLst/>
          </a:prstGeom>
          <a:noFill/>
        </p:spPr>
        <p:txBody>
          <a:bodyPr wrap="square" rtlCol="0">
            <a:spAutoFit/>
          </a:bodyPr>
          <a:p>
            <a:r>
              <a:rPr lang="zh-CN" altLang="en-US"/>
              <a:t>如何让解析模型从一个句子的多种候选语义表示中选择正确的语义</a:t>
            </a:r>
            <a:r>
              <a:rPr lang="zh-CN" altLang="en-US"/>
              <a:t>表示？</a:t>
            </a:r>
            <a:endParaRPr lang="zh-CN" altLang="en-US"/>
          </a:p>
        </p:txBody>
      </p:sp>
      <p:sp>
        <p:nvSpPr>
          <p:cNvPr id="12" name="左大括号 11"/>
          <p:cNvSpPr/>
          <p:nvPr/>
        </p:nvSpPr>
        <p:spPr>
          <a:xfrm>
            <a:off x="4301490" y="1423035"/>
            <a:ext cx="591185" cy="11404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3" name="文本框 12"/>
          <p:cNvSpPr txBox="1"/>
          <p:nvPr/>
        </p:nvSpPr>
        <p:spPr>
          <a:xfrm>
            <a:off x="5039995" y="1010285"/>
            <a:ext cx="4064000" cy="922020"/>
          </a:xfrm>
          <a:prstGeom prst="rect">
            <a:avLst/>
          </a:prstGeom>
          <a:noFill/>
        </p:spPr>
        <p:txBody>
          <a:bodyPr wrap="square" rtlCol="0">
            <a:spAutoFit/>
          </a:bodyPr>
          <a:p>
            <a:r>
              <a:rPr lang="zh-CN" altLang="en-US"/>
              <a:t>传统的监督学习算法：</a:t>
            </a:r>
            <a:r>
              <a:rPr lang="en-US" altLang="zh-CN"/>
              <a:t> </a:t>
            </a:r>
            <a:endParaRPr lang="en-US" altLang="zh-CN"/>
          </a:p>
          <a:p>
            <a:r>
              <a:rPr lang="en-US" altLang="zh-CN"/>
              <a:t>-</a:t>
            </a:r>
            <a:r>
              <a:rPr lang="zh-CN" altLang="en-US"/>
              <a:t>输入：</a:t>
            </a:r>
            <a:r>
              <a:rPr lang="en-US" altLang="zh-CN"/>
              <a:t>&lt;</a:t>
            </a:r>
            <a:r>
              <a:rPr lang="zh-CN" altLang="en-US"/>
              <a:t>句子，语义表示</a:t>
            </a:r>
            <a:r>
              <a:rPr lang="en-US" altLang="zh-CN"/>
              <a:t>&gt;</a:t>
            </a:r>
            <a:r>
              <a:rPr lang="zh-CN" altLang="en-US"/>
              <a:t>的标注</a:t>
            </a:r>
            <a:r>
              <a:rPr lang="zh-CN" altLang="en-US"/>
              <a:t>对</a:t>
            </a:r>
            <a:endParaRPr lang="zh-CN" altLang="en-US"/>
          </a:p>
          <a:p>
            <a:r>
              <a:rPr lang="en-US" altLang="zh-CN"/>
              <a:t>-</a:t>
            </a:r>
            <a:r>
              <a:rPr lang="zh-CN" altLang="en-US"/>
              <a:t>目标：最大似然估计</a:t>
            </a:r>
            <a:r>
              <a:rPr lang="en-US" altLang="zh-CN"/>
              <a:t>  p(Y|S)</a:t>
            </a:r>
            <a:endParaRPr lang="en-US" altLang="zh-CN"/>
          </a:p>
        </p:txBody>
      </p:sp>
      <p:pic>
        <p:nvPicPr>
          <p:cNvPr id="16" name="图片 15"/>
          <p:cNvPicPr>
            <a:picLocks noChangeAspect="1"/>
          </p:cNvPicPr>
          <p:nvPr/>
        </p:nvPicPr>
        <p:blipFill>
          <a:blip r:embed="rId1"/>
          <a:stretch>
            <a:fillRect/>
          </a:stretch>
        </p:blipFill>
        <p:spPr>
          <a:xfrm>
            <a:off x="608330" y="2835910"/>
            <a:ext cx="4036695" cy="1700530"/>
          </a:xfrm>
          <a:prstGeom prst="rect">
            <a:avLst/>
          </a:prstGeom>
        </p:spPr>
      </p:pic>
      <p:sp>
        <p:nvSpPr>
          <p:cNvPr id="17" name="文本框 16"/>
          <p:cNvSpPr txBox="1"/>
          <p:nvPr/>
        </p:nvSpPr>
        <p:spPr>
          <a:xfrm>
            <a:off x="483870" y="4789170"/>
            <a:ext cx="9751060" cy="1476375"/>
          </a:xfrm>
          <a:prstGeom prst="rect">
            <a:avLst/>
          </a:prstGeom>
          <a:noFill/>
        </p:spPr>
        <p:txBody>
          <a:bodyPr wrap="square" rtlCol="0" anchor="t">
            <a:spAutoFit/>
          </a:bodyPr>
          <a:p>
            <a:r>
              <a:rPr lang="zh-CN" altLang="en-US">
                <a:sym typeface="+mn-ea"/>
              </a:rPr>
              <a:t>主要难点：</a:t>
            </a:r>
            <a:endParaRPr lang="zh-CN" altLang="en-US"/>
          </a:p>
          <a:p>
            <a:r>
              <a:rPr lang="zh-CN" altLang="en-US">
                <a:sym typeface="+mn-ea"/>
              </a:rPr>
              <a:t>（</a:t>
            </a:r>
            <a:r>
              <a:rPr lang="en-US" altLang="zh-CN">
                <a:sym typeface="+mn-ea"/>
              </a:rPr>
              <a:t>1</a:t>
            </a:r>
            <a:r>
              <a:rPr lang="zh-CN" altLang="en-US">
                <a:sym typeface="+mn-ea"/>
              </a:rPr>
              <a:t>）由于不出现逻辑形式的标注数据，由于逻辑形式搜索空间的组合性质，需要探索巨大的搜索空间来确定一致的逻辑程序（一致性：可以执行得到正确标注结果的逻辑表达）</a:t>
            </a:r>
            <a:endParaRPr lang="zh-CN" altLang="en-US"/>
          </a:p>
          <a:p>
            <a:r>
              <a:rPr lang="zh-CN" altLang="en-US">
                <a:sym typeface="+mn-ea"/>
              </a:rPr>
              <a:t>（</a:t>
            </a:r>
            <a:r>
              <a:rPr lang="en-US" altLang="zh-CN">
                <a:sym typeface="+mn-ea"/>
              </a:rPr>
              <a:t>2</a:t>
            </a:r>
            <a:r>
              <a:rPr lang="zh-CN" altLang="en-US">
                <a:sym typeface="+mn-ea"/>
              </a:rPr>
              <a:t>）spurious</a:t>
            </a:r>
            <a:r>
              <a:rPr lang="en-US" altLang="zh-CN">
                <a:sym typeface="+mn-ea"/>
              </a:rPr>
              <a:t> </a:t>
            </a:r>
            <a:r>
              <a:rPr lang="zh-CN" altLang="en-US">
                <a:sym typeface="+mn-ea"/>
              </a:rPr>
              <a:t>容易得到一些</a:t>
            </a:r>
            <a:r>
              <a:rPr lang="en-US" altLang="zh-CN">
                <a:sym typeface="+mn-ea"/>
              </a:rPr>
              <a:t>“</a:t>
            </a:r>
            <a:r>
              <a:rPr lang="zh-CN" altLang="en-US">
                <a:sym typeface="+mn-ea"/>
              </a:rPr>
              <a:t>具有欺骗性的逻辑程序</a:t>
            </a:r>
            <a:r>
              <a:rPr lang="en-US" altLang="zh-CN">
                <a:sym typeface="+mn-ea"/>
              </a:rPr>
              <a:t>”:</a:t>
            </a:r>
            <a:r>
              <a:rPr lang="zh-CN" altLang="en-US">
                <a:sym typeface="+mn-ea"/>
              </a:rPr>
              <a:t>指可以通过执行得到正确的结果，但是本身并不能反应源语句的语义的表达式</a:t>
            </a:r>
            <a:endParaRPr lang="zh-CN" altLang="en-US">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0" y="736712"/>
            <a:ext cx="3349266" cy="0"/>
          </a:xfrm>
          <a:prstGeom prst="line">
            <a:avLst/>
          </a:prstGeom>
        </p:spPr>
        <p:style>
          <a:lnRef idx="1">
            <a:schemeClr val="dk1"/>
          </a:lnRef>
          <a:fillRef idx="0">
            <a:schemeClr val="dk1"/>
          </a:fillRef>
          <a:effectRef idx="0">
            <a:schemeClr val="dk1"/>
          </a:effectRef>
          <a:fontRef idx="minor">
            <a:schemeClr val="tx1"/>
          </a:fontRef>
        </p:style>
      </p:cxnSp>
      <p:sp>
        <p:nvSpPr>
          <p:cNvPr id="32" name="文本框 45"/>
          <p:cNvSpPr>
            <a:spLocks noChangeArrowheads="1"/>
          </p:cNvSpPr>
          <p:nvPr/>
        </p:nvSpPr>
        <p:spPr bwMode="auto">
          <a:xfrm>
            <a:off x="0" y="256540"/>
            <a:ext cx="4330065"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1" tIns="34270" rIns="68541" bIns="34270">
            <a:spAutoFit/>
          </a:bodyPr>
          <a:lstStyle/>
          <a:p>
            <a:pPr algn="ctr">
              <a:defRPr/>
            </a:pPr>
            <a:r>
              <a:rPr lang="en-US" altLang="zh-CN" sz="2800" dirty="0" smtClean="0">
                <a:solidFill>
                  <a:schemeClr val="tx1">
                    <a:lumMod val="95000"/>
                    <a:lumOff val="5000"/>
                  </a:schemeClr>
                </a:solidFill>
                <a:cs typeface="Arial Unicode MS" panose="020B0604020202020204" pitchFamily="34" charset="-122"/>
                <a:sym typeface="微软雅黑" panose="020B0503020204020204" pitchFamily="34" charset="-122"/>
              </a:rPr>
              <a:t>2.4.3 </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弱监督语义</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解析</a:t>
            </a:r>
            <a:endPar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46100" y="1254760"/>
            <a:ext cx="4626610" cy="4196080"/>
          </a:xfrm>
          <a:prstGeom prst="rect">
            <a:avLst/>
          </a:prstGeom>
        </p:spPr>
      </p:pic>
      <p:pic>
        <p:nvPicPr>
          <p:cNvPr id="8" name="图片 7"/>
          <p:cNvPicPr>
            <a:picLocks noChangeAspect="1"/>
          </p:cNvPicPr>
          <p:nvPr/>
        </p:nvPicPr>
        <p:blipFill>
          <a:blip r:embed="rId2"/>
          <a:stretch>
            <a:fillRect/>
          </a:stretch>
        </p:blipFill>
        <p:spPr>
          <a:xfrm>
            <a:off x="8461375" y="720725"/>
            <a:ext cx="2136140" cy="427355"/>
          </a:xfrm>
          <a:prstGeom prst="rect">
            <a:avLst/>
          </a:prstGeom>
        </p:spPr>
      </p:pic>
      <p:pic>
        <p:nvPicPr>
          <p:cNvPr id="4" name="图片 3"/>
          <p:cNvPicPr>
            <a:picLocks noChangeAspect="1"/>
          </p:cNvPicPr>
          <p:nvPr/>
        </p:nvPicPr>
        <p:blipFill>
          <a:blip r:embed="rId3"/>
          <a:srcRect r="2821"/>
          <a:stretch>
            <a:fillRect/>
          </a:stretch>
        </p:blipFill>
        <p:spPr>
          <a:xfrm>
            <a:off x="4810760" y="4918075"/>
            <a:ext cx="3623945" cy="989965"/>
          </a:xfrm>
          <a:prstGeom prst="rect">
            <a:avLst/>
          </a:prstGeom>
        </p:spPr>
      </p:pic>
      <p:sp>
        <p:nvSpPr>
          <p:cNvPr id="10" name="文本框 9"/>
          <p:cNvSpPr txBox="1"/>
          <p:nvPr/>
        </p:nvSpPr>
        <p:spPr>
          <a:xfrm>
            <a:off x="5378450" y="4322445"/>
            <a:ext cx="2747010" cy="368300"/>
          </a:xfrm>
          <a:prstGeom prst="rect">
            <a:avLst/>
          </a:prstGeom>
          <a:noFill/>
        </p:spPr>
        <p:txBody>
          <a:bodyPr wrap="square" rtlCol="0">
            <a:spAutoFit/>
          </a:bodyPr>
          <a:p>
            <a:r>
              <a:rPr lang="zh-CN" altLang="en-US"/>
              <a:t>一致性损失</a:t>
            </a:r>
            <a:r>
              <a:rPr lang="en-US" altLang="zh-CN"/>
              <a:t>:MML+reward</a:t>
            </a:r>
            <a:endParaRPr lang="zh-CN" altLang="en-US"/>
          </a:p>
        </p:txBody>
      </p:sp>
      <p:sp>
        <p:nvSpPr>
          <p:cNvPr id="13" name="文本框 12"/>
          <p:cNvSpPr txBox="1"/>
          <p:nvPr/>
        </p:nvSpPr>
        <p:spPr>
          <a:xfrm>
            <a:off x="6047105" y="776605"/>
            <a:ext cx="2921000" cy="582930"/>
          </a:xfrm>
          <a:prstGeom prst="rect">
            <a:avLst/>
          </a:prstGeom>
          <a:noFill/>
        </p:spPr>
        <p:txBody>
          <a:bodyPr wrap="square" rtlCol="0">
            <a:noAutofit/>
          </a:bodyPr>
          <a:p>
            <a:r>
              <a:rPr lang="en-US" altLang="zh-CN"/>
              <a:t>“Learn from mistake”</a:t>
            </a:r>
            <a:endParaRPr lang="en-US" altLang="zh-CN"/>
          </a:p>
        </p:txBody>
      </p:sp>
      <p:sp>
        <p:nvSpPr>
          <p:cNvPr id="15" name="圆角矩形 14"/>
          <p:cNvSpPr/>
          <p:nvPr/>
        </p:nvSpPr>
        <p:spPr>
          <a:xfrm>
            <a:off x="7265035" y="1628140"/>
            <a:ext cx="1929765" cy="4527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semantic parser</a:t>
            </a:r>
            <a:endParaRPr lang="en-US" altLang="zh-CN"/>
          </a:p>
        </p:txBody>
      </p:sp>
      <p:sp>
        <p:nvSpPr>
          <p:cNvPr id="16" name="下箭头 15"/>
          <p:cNvSpPr/>
          <p:nvPr/>
        </p:nvSpPr>
        <p:spPr>
          <a:xfrm>
            <a:off x="7965440" y="2167255"/>
            <a:ext cx="280035" cy="5499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8332470" y="2221230"/>
            <a:ext cx="4064000" cy="368300"/>
          </a:xfrm>
          <a:prstGeom prst="rect">
            <a:avLst/>
          </a:prstGeom>
          <a:noFill/>
        </p:spPr>
        <p:txBody>
          <a:bodyPr wrap="square" rtlCol="0">
            <a:spAutoFit/>
          </a:bodyPr>
          <a:p>
            <a:r>
              <a:rPr lang="zh-CN" altLang="en-US"/>
              <a:t> Monte Carlo sampling</a:t>
            </a:r>
            <a:endParaRPr lang="zh-CN" altLang="en-US"/>
          </a:p>
        </p:txBody>
      </p:sp>
      <p:sp>
        <p:nvSpPr>
          <p:cNvPr id="18" name="圆角矩形 17"/>
          <p:cNvSpPr/>
          <p:nvPr/>
        </p:nvSpPr>
        <p:spPr>
          <a:xfrm>
            <a:off x="7231380" y="2735580"/>
            <a:ext cx="1929765" cy="4527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logic form</a:t>
            </a:r>
            <a:endParaRPr lang="en-US" altLang="zh-CN"/>
          </a:p>
        </p:txBody>
      </p:sp>
      <p:sp>
        <p:nvSpPr>
          <p:cNvPr id="19" name="左大括号 18"/>
          <p:cNvSpPr/>
          <p:nvPr/>
        </p:nvSpPr>
        <p:spPr>
          <a:xfrm rot="5400000">
            <a:off x="8046720" y="2306955"/>
            <a:ext cx="345440" cy="25120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0" name="文本框 19"/>
          <p:cNvSpPr txBox="1"/>
          <p:nvPr/>
        </p:nvSpPr>
        <p:spPr>
          <a:xfrm>
            <a:off x="6274435" y="3843655"/>
            <a:ext cx="1486535" cy="368300"/>
          </a:xfrm>
          <a:prstGeom prst="rect">
            <a:avLst/>
          </a:prstGeom>
          <a:noFill/>
        </p:spPr>
        <p:txBody>
          <a:bodyPr wrap="square" rtlCol="0">
            <a:spAutoFit/>
          </a:bodyPr>
          <a:p>
            <a:r>
              <a:rPr lang="en-US" altLang="zh-CN"/>
              <a:t>consistent</a:t>
            </a:r>
            <a:endParaRPr lang="en-US" altLang="zh-CN"/>
          </a:p>
        </p:txBody>
      </p:sp>
      <p:sp>
        <p:nvSpPr>
          <p:cNvPr id="21" name="文本框 20"/>
          <p:cNvSpPr txBox="1"/>
          <p:nvPr/>
        </p:nvSpPr>
        <p:spPr>
          <a:xfrm>
            <a:off x="8935085" y="3851910"/>
            <a:ext cx="1486535" cy="368300"/>
          </a:xfrm>
          <a:prstGeom prst="rect">
            <a:avLst/>
          </a:prstGeom>
          <a:noFill/>
        </p:spPr>
        <p:txBody>
          <a:bodyPr wrap="square" rtlCol="0">
            <a:spAutoFit/>
          </a:bodyPr>
          <a:p>
            <a:r>
              <a:rPr lang="en-US" altLang="zh-CN"/>
              <a:t>mistake</a:t>
            </a:r>
            <a:endParaRPr lang="en-US" altLang="zh-CN"/>
          </a:p>
        </p:txBody>
      </p:sp>
      <p:pic>
        <p:nvPicPr>
          <p:cNvPr id="22" name="图片 21"/>
          <p:cNvPicPr>
            <a:picLocks noChangeAspect="1"/>
          </p:cNvPicPr>
          <p:nvPr/>
        </p:nvPicPr>
        <p:blipFill>
          <a:blip r:embed="rId4"/>
          <a:stretch>
            <a:fillRect/>
          </a:stretch>
        </p:blipFill>
        <p:spPr>
          <a:xfrm>
            <a:off x="8413115" y="5413375"/>
            <a:ext cx="3214370" cy="1181100"/>
          </a:xfrm>
          <a:prstGeom prst="rect">
            <a:avLst/>
          </a:prstGeom>
        </p:spPr>
      </p:pic>
      <p:sp>
        <p:nvSpPr>
          <p:cNvPr id="24" name="圆角矩形 23"/>
          <p:cNvSpPr/>
          <p:nvPr/>
        </p:nvSpPr>
        <p:spPr>
          <a:xfrm>
            <a:off x="8587105" y="4598035"/>
            <a:ext cx="1929765" cy="4527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Logic Form</a:t>
            </a:r>
            <a:endParaRPr lang="en-US" altLang="zh-CN"/>
          </a:p>
        </p:txBody>
      </p:sp>
      <p:cxnSp>
        <p:nvCxnSpPr>
          <p:cNvPr id="26" name="直接箭头连接符 25"/>
          <p:cNvCxnSpPr/>
          <p:nvPr/>
        </p:nvCxnSpPr>
        <p:spPr>
          <a:xfrm>
            <a:off x="9453245" y="4133850"/>
            <a:ext cx="0" cy="40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9410065" y="5093970"/>
            <a:ext cx="0" cy="344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6525" y="6283325"/>
            <a:ext cx="7820025" cy="460375"/>
          </a:xfrm>
          <a:prstGeom prst="rect">
            <a:avLst/>
          </a:prstGeom>
          <a:noFill/>
        </p:spPr>
        <p:txBody>
          <a:bodyPr wrap="square" rtlCol="0" anchor="t">
            <a:spAutoFit/>
          </a:bodyPr>
          <a:p>
            <a:r>
              <a:rPr lang="en-US" altLang="zh-CN" sz="1200"/>
              <a:t> Jiaqi Guo, Jian-Guang Lou, Ting Liu, and Dongmei Zhang. Weakly Supervised Semantic Parsing by Learning from Mistakes.  EMNLP 2021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76385" y="1414838"/>
            <a:ext cx="2373401" cy="2373401"/>
            <a:chOff x="3172660" y="1801186"/>
            <a:chExt cx="1336965" cy="1336965"/>
          </a:xfrm>
          <a:solidFill>
            <a:schemeClr val="bg1">
              <a:lumMod val="95000"/>
            </a:schemeClr>
          </a:solidFill>
        </p:grpSpPr>
        <p:sp>
          <p:nvSpPr>
            <p:cNvPr id="3" name="矩形 2"/>
            <p:cNvSpPr/>
            <p:nvPr/>
          </p:nvSpPr>
          <p:spPr>
            <a:xfrm>
              <a:off x="3172660" y="1801186"/>
              <a:ext cx="1336965" cy="13369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5" name="矩形 4"/>
            <p:cNvSpPr/>
            <p:nvPr/>
          </p:nvSpPr>
          <p:spPr>
            <a:xfrm>
              <a:off x="3282563" y="2338863"/>
              <a:ext cx="1133203" cy="259335"/>
            </a:xfrm>
            <a:prstGeom prst="rect">
              <a:avLst/>
            </a:prstGeom>
            <a:grpFill/>
          </p:spPr>
          <p:txBody>
            <a:bodyPr wrap="none">
              <a:spAutoFit/>
            </a:bodyPr>
            <a:lstStyle/>
            <a:p>
              <a:pPr algn="ctr"/>
              <a:r>
                <a:rPr lang="zh-CN" altLang="en-US" sz="2400" b="1" dirty="0">
                  <a:solidFill>
                    <a:schemeClr val="tx1">
                      <a:lumMod val="75000"/>
                      <a:lumOff val="25000"/>
                    </a:schemeClr>
                  </a:solidFill>
                  <a:latin typeface="Century Gothic" panose="020B0502020202020204" pitchFamily="34" charset="0"/>
                  <a:cs typeface="Arial" panose="020B0604020202020204" pitchFamily="34" charset="0"/>
                </a:rPr>
                <a:t>数据标注</a:t>
              </a:r>
              <a:r>
                <a:rPr lang="zh-CN" altLang="en-US" sz="2400" b="1" dirty="0">
                  <a:solidFill>
                    <a:schemeClr val="tx1">
                      <a:lumMod val="75000"/>
                      <a:lumOff val="25000"/>
                    </a:schemeClr>
                  </a:solidFill>
                  <a:latin typeface="Century Gothic" panose="020B0502020202020204" pitchFamily="34" charset="0"/>
                  <a:cs typeface="Arial" panose="020B0604020202020204" pitchFamily="34" charset="0"/>
                </a:rPr>
                <a:t>问题</a:t>
              </a:r>
              <a:endParaRPr lang="zh-CN" altLang="en-US" sz="2400" b="1" dirty="0">
                <a:solidFill>
                  <a:schemeClr val="tx1">
                    <a:lumMod val="75000"/>
                    <a:lumOff val="25000"/>
                  </a:schemeClr>
                </a:solidFill>
                <a:latin typeface="Century Gothic" panose="020B0502020202020204" pitchFamily="34" charset="0"/>
                <a:cs typeface="Arial" panose="020B0604020202020204" pitchFamily="34" charset="0"/>
              </a:endParaRPr>
            </a:p>
          </p:txBody>
        </p:sp>
      </p:grpSp>
      <p:grpSp>
        <p:nvGrpSpPr>
          <p:cNvPr id="6" name="组合 5"/>
          <p:cNvGrpSpPr/>
          <p:nvPr/>
        </p:nvGrpSpPr>
        <p:grpSpPr>
          <a:xfrm>
            <a:off x="6190857" y="1414838"/>
            <a:ext cx="2373401" cy="2373401"/>
            <a:chOff x="4725650" y="1801186"/>
            <a:chExt cx="1336965" cy="1336965"/>
          </a:xfrm>
          <a:solidFill>
            <a:schemeClr val="bg1">
              <a:lumMod val="85000"/>
            </a:schemeClr>
          </a:solidFill>
        </p:grpSpPr>
        <p:sp>
          <p:nvSpPr>
            <p:cNvPr id="7" name="矩形 6"/>
            <p:cNvSpPr/>
            <p:nvPr/>
          </p:nvSpPr>
          <p:spPr>
            <a:xfrm>
              <a:off x="4725650" y="1801186"/>
              <a:ext cx="1336965" cy="1336965"/>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9" name="矩形 8"/>
            <p:cNvSpPr/>
            <p:nvPr/>
          </p:nvSpPr>
          <p:spPr>
            <a:xfrm>
              <a:off x="4750501" y="2338863"/>
              <a:ext cx="1304901" cy="467518"/>
            </a:xfrm>
            <a:prstGeom prst="rect">
              <a:avLst/>
            </a:prstGeom>
            <a:grpFill/>
          </p:spPr>
          <p:txBody>
            <a:bodyPr wrap="none">
              <a:spAutoFit/>
            </a:bodyPr>
            <a:lstStyle/>
            <a:p>
              <a:pPr algn="ctr"/>
              <a:r>
                <a:rPr lang="en-US" altLang="zh-CN" sz="2400" b="1" dirty="0">
                  <a:solidFill>
                    <a:schemeClr val="tx1">
                      <a:lumMod val="75000"/>
                      <a:lumOff val="25000"/>
                    </a:schemeClr>
                  </a:solidFill>
                  <a:latin typeface="Century Gothic" panose="020B0502020202020204" pitchFamily="34" charset="0"/>
                  <a:cs typeface="Arial" panose="020B0604020202020204" pitchFamily="34" charset="0"/>
                </a:rPr>
                <a:t>符号与神经网络</a:t>
              </a:r>
              <a:endParaRPr lang="en-US" altLang="zh-CN" sz="2400" b="1" dirty="0">
                <a:solidFill>
                  <a:schemeClr val="tx1">
                    <a:lumMod val="75000"/>
                    <a:lumOff val="25000"/>
                  </a:schemeClr>
                </a:solidFill>
                <a:latin typeface="Century Gothic" panose="020B0502020202020204" pitchFamily="34" charset="0"/>
                <a:cs typeface="Arial" panose="020B0604020202020204" pitchFamily="34" charset="0"/>
              </a:endParaRPr>
            </a:p>
            <a:p>
              <a:pPr algn="ctr"/>
              <a:r>
                <a:rPr lang="en-US" altLang="zh-CN" sz="2400" b="1" dirty="0">
                  <a:solidFill>
                    <a:schemeClr val="tx1">
                      <a:lumMod val="75000"/>
                      <a:lumOff val="25000"/>
                    </a:schemeClr>
                  </a:solidFill>
                  <a:latin typeface="Century Gothic" panose="020B0502020202020204" pitchFamily="34" charset="0"/>
                  <a:cs typeface="Arial" panose="020B0604020202020204" pitchFamily="34" charset="0"/>
                </a:rPr>
                <a:t>融合的语义解析</a:t>
              </a:r>
              <a:endParaRPr lang="en-US" altLang="zh-CN" sz="2400" b="1" dirty="0">
                <a:solidFill>
                  <a:schemeClr val="tx1">
                    <a:lumMod val="75000"/>
                    <a:lumOff val="25000"/>
                  </a:schemeClr>
                </a:solidFill>
                <a:latin typeface="Century Gothic" panose="020B0502020202020204" pitchFamily="34" charset="0"/>
                <a:cs typeface="Arial" panose="020B0604020202020204" pitchFamily="34" charset="0"/>
              </a:endParaRPr>
            </a:p>
          </p:txBody>
        </p:sp>
      </p:grpSp>
      <p:grpSp>
        <p:nvGrpSpPr>
          <p:cNvPr id="10" name="组合 9"/>
          <p:cNvGrpSpPr/>
          <p:nvPr/>
        </p:nvGrpSpPr>
        <p:grpSpPr>
          <a:xfrm>
            <a:off x="3489576" y="4046515"/>
            <a:ext cx="2373401" cy="2373401"/>
            <a:chOff x="3172660" y="3223080"/>
            <a:chExt cx="1336965" cy="1336965"/>
          </a:xfrm>
          <a:solidFill>
            <a:schemeClr val="bg1">
              <a:lumMod val="65000"/>
            </a:schemeClr>
          </a:solidFill>
        </p:grpSpPr>
        <p:sp>
          <p:nvSpPr>
            <p:cNvPr id="11" name="矩形 10"/>
            <p:cNvSpPr/>
            <p:nvPr/>
          </p:nvSpPr>
          <p:spPr>
            <a:xfrm>
              <a:off x="3172660" y="3223080"/>
              <a:ext cx="1336965" cy="1336965"/>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endParaRPr>
            </a:p>
          </p:txBody>
        </p:sp>
        <p:sp>
          <p:nvSpPr>
            <p:cNvPr id="13" name="矩形 12"/>
            <p:cNvSpPr/>
            <p:nvPr/>
          </p:nvSpPr>
          <p:spPr>
            <a:xfrm>
              <a:off x="3274546" y="3783841"/>
              <a:ext cx="1133203" cy="467518"/>
            </a:xfrm>
            <a:prstGeom prst="rect">
              <a:avLst/>
            </a:prstGeom>
            <a:grpFill/>
          </p:spPr>
          <p:txBody>
            <a:bodyPr wrap="none">
              <a:spAutoFit/>
            </a:bodyPr>
            <a:lstStyle/>
            <a:p>
              <a:pPr algn="ctr"/>
              <a:r>
                <a:rPr lang="en-US" altLang="zh-CN" sz="2400" b="1" dirty="0">
                  <a:solidFill>
                    <a:schemeClr val="tx1">
                      <a:lumMod val="75000"/>
                      <a:lumOff val="25000"/>
                    </a:schemeClr>
                  </a:solidFill>
                  <a:latin typeface="Century Gothic" panose="020B0502020202020204" pitchFamily="34" charset="0"/>
                  <a:cs typeface="Arial" panose="020B0604020202020204" pitchFamily="34" charset="0"/>
                </a:rPr>
                <a:t>上下文感知的</a:t>
              </a:r>
              <a:endParaRPr lang="en-US" altLang="zh-CN" sz="2400" b="1" dirty="0">
                <a:solidFill>
                  <a:schemeClr val="tx1">
                    <a:lumMod val="75000"/>
                    <a:lumOff val="25000"/>
                  </a:schemeClr>
                </a:solidFill>
                <a:latin typeface="Century Gothic" panose="020B0502020202020204" pitchFamily="34" charset="0"/>
                <a:cs typeface="Arial" panose="020B0604020202020204" pitchFamily="34" charset="0"/>
              </a:endParaRPr>
            </a:p>
            <a:p>
              <a:pPr algn="ctr"/>
              <a:r>
                <a:rPr lang="en-US" altLang="zh-CN" sz="2400" b="1" dirty="0">
                  <a:solidFill>
                    <a:schemeClr val="tx1">
                      <a:lumMod val="75000"/>
                      <a:lumOff val="25000"/>
                    </a:schemeClr>
                  </a:solidFill>
                  <a:latin typeface="Century Gothic" panose="020B0502020202020204" pitchFamily="34" charset="0"/>
                  <a:cs typeface="Arial" panose="020B0604020202020204" pitchFamily="34" charset="0"/>
                </a:rPr>
                <a:t>语义解析</a:t>
              </a:r>
              <a:endParaRPr lang="en-US" altLang="zh-CN" sz="2400" b="1" dirty="0">
                <a:solidFill>
                  <a:schemeClr val="tx1">
                    <a:lumMod val="75000"/>
                    <a:lumOff val="25000"/>
                  </a:schemeClr>
                </a:solidFill>
                <a:latin typeface="Century Gothic" panose="020B0502020202020204" pitchFamily="34" charset="0"/>
                <a:cs typeface="Arial" panose="020B0604020202020204" pitchFamily="34" charset="0"/>
              </a:endParaRPr>
            </a:p>
          </p:txBody>
        </p:sp>
      </p:grpSp>
      <p:grpSp>
        <p:nvGrpSpPr>
          <p:cNvPr id="14" name="组合 13"/>
          <p:cNvGrpSpPr/>
          <p:nvPr/>
        </p:nvGrpSpPr>
        <p:grpSpPr>
          <a:xfrm>
            <a:off x="6182240" y="4086120"/>
            <a:ext cx="2378120" cy="2373400"/>
            <a:chOff x="4722187" y="3268474"/>
            <a:chExt cx="1339623" cy="1336965"/>
          </a:xfrm>
          <a:solidFill>
            <a:schemeClr val="bg1">
              <a:lumMod val="50000"/>
            </a:schemeClr>
          </a:solidFill>
        </p:grpSpPr>
        <p:sp>
          <p:nvSpPr>
            <p:cNvPr id="15" name="矩形 14"/>
            <p:cNvSpPr/>
            <p:nvPr/>
          </p:nvSpPr>
          <p:spPr>
            <a:xfrm>
              <a:off x="4724845" y="3268474"/>
              <a:ext cx="1336965" cy="1336965"/>
            </a:xfrm>
            <a:prstGeom prst="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17" name="矩形 16"/>
            <p:cNvSpPr/>
            <p:nvPr/>
          </p:nvSpPr>
          <p:spPr>
            <a:xfrm>
              <a:off x="4722187" y="3702900"/>
              <a:ext cx="1304901" cy="467518"/>
            </a:xfrm>
            <a:prstGeom prst="rect">
              <a:avLst/>
            </a:prstGeom>
            <a:grpFill/>
          </p:spPr>
          <p:txBody>
            <a:bodyPr wrap="none">
              <a:spAutoFit/>
            </a:bodyPr>
            <a:lstStyle/>
            <a:p>
              <a:pPr algn="ctr"/>
              <a:r>
                <a:rPr lang="en-US" altLang="zh-CN" sz="2400" b="1" dirty="0">
                  <a:solidFill>
                    <a:schemeClr val="tx1">
                      <a:lumMod val="75000"/>
                      <a:lumOff val="25000"/>
                    </a:schemeClr>
                  </a:solidFill>
                  <a:latin typeface="Century Gothic" panose="020B0502020202020204" pitchFamily="34" charset="0"/>
                  <a:cs typeface="Arial" panose="020B0604020202020204" pitchFamily="34" charset="0"/>
                </a:rPr>
                <a:t>与物理世界交互</a:t>
              </a:r>
              <a:endParaRPr lang="en-US" altLang="zh-CN" sz="2400" b="1" dirty="0">
                <a:solidFill>
                  <a:schemeClr val="tx1">
                    <a:lumMod val="75000"/>
                    <a:lumOff val="25000"/>
                  </a:schemeClr>
                </a:solidFill>
                <a:latin typeface="Century Gothic" panose="020B0502020202020204" pitchFamily="34" charset="0"/>
                <a:cs typeface="Arial" panose="020B0604020202020204" pitchFamily="34" charset="0"/>
              </a:endParaRPr>
            </a:p>
            <a:p>
              <a:pPr algn="ctr"/>
              <a:r>
                <a:rPr lang="en-US" altLang="zh-CN" sz="2400" b="1" dirty="0">
                  <a:solidFill>
                    <a:schemeClr val="tx1">
                      <a:lumMod val="75000"/>
                      <a:lumOff val="25000"/>
                    </a:schemeClr>
                  </a:solidFill>
                  <a:latin typeface="Century Gothic" panose="020B0502020202020204" pitchFamily="34" charset="0"/>
                  <a:cs typeface="Arial" panose="020B0604020202020204" pitchFamily="34" charset="0"/>
                </a:rPr>
                <a:t>的语义解析</a:t>
              </a:r>
              <a:endParaRPr lang="en-US" altLang="zh-CN" sz="2400" b="1" dirty="0">
                <a:solidFill>
                  <a:schemeClr val="tx1">
                    <a:lumMod val="75000"/>
                    <a:lumOff val="25000"/>
                  </a:schemeClr>
                </a:solidFill>
                <a:latin typeface="Century Gothic" panose="020B0502020202020204" pitchFamily="34" charset="0"/>
                <a:cs typeface="Arial" panose="020B0604020202020204" pitchFamily="34" charset="0"/>
              </a:endParaRPr>
            </a:p>
          </p:txBody>
        </p:sp>
      </p:grpSp>
      <p:sp>
        <p:nvSpPr>
          <p:cNvPr id="18" name="Text Box 10"/>
          <p:cNvSpPr txBox="1">
            <a:spLocks noChangeArrowheads="1"/>
          </p:cNvSpPr>
          <p:nvPr/>
        </p:nvSpPr>
        <p:spPr bwMode="auto">
          <a:xfrm>
            <a:off x="8646611" y="1511768"/>
            <a:ext cx="3053553" cy="2038350"/>
          </a:xfrm>
          <a:prstGeom prst="rect">
            <a:avLst/>
          </a:prstGeom>
          <a:noFill/>
          <a:ln w="9525">
            <a:noFill/>
            <a:miter lim="800000"/>
          </a:ln>
        </p:spPr>
        <p:txBody>
          <a:bodyPr wrap="square" lIns="45720" tIns="22860" rIns="45720" bIns="22860">
            <a:spAutoFit/>
          </a:bodyPr>
          <a:lstStyle/>
          <a:p>
            <a:pPr defTabSz="1087755">
              <a:lnSpc>
                <a:spcPct val="120000"/>
              </a:lnSpc>
            </a:pPr>
            <a:r>
              <a:rPr lang="en-US" altLang="zh-CN" dirty="0">
                <a:solidFill>
                  <a:schemeClr val="tx1">
                    <a:lumMod val="75000"/>
                    <a:lumOff val="25000"/>
                  </a:schemeClr>
                </a:solidFill>
                <a:latin typeface="+mn-ea"/>
                <a:cs typeface="Open Sans" panose="020B0606030504020204" pitchFamily="34" charset="0"/>
              </a:rPr>
              <a:t>基于符号的方法长于推理和利用知识，神经网络的方法长于表示和计算，如何在语义解析中有效融合两类方法也将成为研究者探索的点。</a:t>
            </a:r>
            <a:endParaRPr lang="en-US" altLang="zh-CN" dirty="0">
              <a:solidFill>
                <a:schemeClr val="tx1">
                  <a:lumMod val="75000"/>
                  <a:lumOff val="25000"/>
                </a:schemeClr>
              </a:solidFill>
              <a:latin typeface="+mn-ea"/>
              <a:cs typeface="Open Sans" panose="020B0606030504020204" pitchFamily="34" charset="0"/>
            </a:endParaRPr>
          </a:p>
          <a:p>
            <a:pPr defTabSz="1087755">
              <a:lnSpc>
                <a:spcPct val="120000"/>
              </a:lnSpc>
            </a:pPr>
            <a:endParaRPr lang="en-US" altLang="zh-CN" dirty="0">
              <a:solidFill>
                <a:schemeClr val="tx1">
                  <a:lumMod val="75000"/>
                  <a:lumOff val="25000"/>
                </a:schemeClr>
              </a:solidFill>
              <a:latin typeface="+mn-ea"/>
              <a:cs typeface="Open Sans" panose="020B0606030504020204" pitchFamily="34" charset="0"/>
            </a:endParaRPr>
          </a:p>
        </p:txBody>
      </p:sp>
      <p:cxnSp>
        <p:nvCxnSpPr>
          <p:cNvPr id="34" name="直接连接符 33"/>
          <p:cNvCxnSpPr/>
          <p:nvPr/>
        </p:nvCxnSpPr>
        <p:spPr>
          <a:xfrm>
            <a:off x="0" y="736712"/>
            <a:ext cx="3349266" cy="0"/>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a:spLocks noChangeArrowheads="1"/>
          </p:cNvSpPr>
          <p:nvPr/>
        </p:nvSpPr>
        <p:spPr bwMode="auto">
          <a:xfrm>
            <a:off x="-130175" y="204470"/>
            <a:ext cx="4994910"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1" tIns="34270" rIns="68541" bIns="34270">
            <a:spAutoFit/>
          </a:bodyPr>
          <a:lstStyle/>
          <a:p>
            <a:pPr algn="ctr">
              <a:defRPr/>
            </a:pPr>
            <a:r>
              <a:rPr lang="en-US" altLang="zh-CN" sz="2800" dirty="0">
                <a:solidFill>
                  <a:schemeClr val="tx1">
                    <a:lumMod val="95000"/>
                    <a:lumOff val="5000"/>
                  </a:schemeClr>
                </a:solidFill>
                <a:cs typeface="Arial Unicode MS" panose="020B0604020202020204" pitchFamily="34" charset="-122"/>
                <a:sym typeface="微软雅黑" panose="020B0503020204020204" pitchFamily="34" charset="-122"/>
              </a:rPr>
              <a:t>2.5 </a:t>
            </a:r>
            <a:r>
              <a:rPr lang="en-US" altLang="zh-CN" sz="2800" dirty="0" smtClean="0">
                <a:solidFill>
                  <a:schemeClr val="tx1">
                    <a:lumMod val="95000"/>
                    <a:lumOff val="5000"/>
                  </a:schemeClr>
                </a:solidFill>
                <a:cs typeface="Arial Unicode MS" panose="020B0604020202020204" pitchFamily="34" charset="-122"/>
                <a:sym typeface="微软雅黑" panose="020B0503020204020204" pitchFamily="34" charset="-122"/>
              </a:rPr>
              <a:t> </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语义解析领域发展</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方向</a:t>
            </a:r>
            <a:endPar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endParaRPr>
          </a:p>
        </p:txBody>
      </p:sp>
      <p:sp>
        <p:nvSpPr>
          <p:cNvPr id="4" name="Text Box 10"/>
          <p:cNvSpPr txBox="1">
            <a:spLocks noChangeArrowheads="1"/>
          </p:cNvSpPr>
          <p:nvPr/>
        </p:nvSpPr>
        <p:spPr bwMode="auto">
          <a:xfrm>
            <a:off x="855840" y="1404224"/>
            <a:ext cx="2466109" cy="2370455"/>
          </a:xfrm>
          <a:prstGeom prst="rect">
            <a:avLst/>
          </a:prstGeom>
          <a:noFill/>
          <a:ln w="9525">
            <a:noFill/>
            <a:miter lim="800000"/>
          </a:ln>
        </p:spPr>
        <p:txBody>
          <a:bodyPr wrap="square" lIns="45720" tIns="22860" rIns="45720" bIns="22860">
            <a:spAutoFit/>
          </a:bodyPr>
          <a:p>
            <a:pPr defTabSz="1087755">
              <a:lnSpc>
                <a:spcPct val="120000"/>
              </a:lnSpc>
            </a:pPr>
            <a:r>
              <a:rPr lang="en-US" altLang="zh-CN" dirty="0">
                <a:solidFill>
                  <a:schemeClr val="tx1">
                    <a:lumMod val="75000"/>
                    <a:lumOff val="25000"/>
                  </a:schemeClr>
                </a:solidFill>
                <a:latin typeface="+mn-ea"/>
                <a:cs typeface="Open Sans" panose="020B0606030504020204" pitchFamily="34" charset="0"/>
              </a:rPr>
              <a:t>语义解析当前的方法需要大量标注语料，不利于语义解析技术的推广和应用，如何进行低成本的模型构建将成为研究热点。</a:t>
            </a:r>
            <a:endParaRPr lang="en-US" altLang="zh-CN" dirty="0">
              <a:solidFill>
                <a:schemeClr val="tx1">
                  <a:lumMod val="75000"/>
                  <a:lumOff val="25000"/>
                </a:schemeClr>
              </a:solidFill>
              <a:latin typeface="+mn-ea"/>
              <a:cs typeface="Open Sans" panose="020B0606030504020204" pitchFamily="34" charset="0"/>
            </a:endParaRPr>
          </a:p>
          <a:p>
            <a:pPr defTabSz="1087755">
              <a:lnSpc>
                <a:spcPct val="120000"/>
              </a:lnSpc>
            </a:pPr>
            <a:endParaRPr lang="en-US" altLang="zh-CN" dirty="0">
              <a:solidFill>
                <a:schemeClr val="tx1">
                  <a:lumMod val="75000"/>
                  <a:lumOff val="25000"/>
                </a:schemeClr>
              </a:solidFill>
              <a:latin typeface="+mn-ea"/>
              <a:cs typeface="Open Sans" panose="020B0606030504020204" pitchFamily="34" charset="0"/>
            </a:endParaRPr>
          </a:p>
        </p:txBody>
      </p:sp>
      <p:sp>
        <p:nvSpPr>
          <p:cNvPr id="8" name="Text Box 10"/>
          <p:cNvSpPr txBox="1">
            <a:spLocks noChangeArrowheads="1"/>
          </p:cNvSpPr>
          <p:nvPr/>
        </p:nvSpPr>
        <p:spPr bwMode="auto">
          <a:xfrm>
            <a:off x="762495" y="4214099"/>
            <a:ext cx="2466109" cy="3034665"/>
          </a:xfrm>
          <a:prstGeom prst="rect">
            <a:avLst/>
          </a:prstGeom>
          <a:noFill/>
          <a:ln w="9525">
            <a:noFill/>
            <a:miter lim="800000"/>
          </a:ln>
        </p:spPr>
        <p:txBody>
          <a:bodyPr wrap="square" lIns="45720" tIns="22860" rIns="45720" bIns="22860">
            <a:spAutoFit/>
          </a:bodyPr>
          <a:p>
            <a:pPr defTabSz="1087755">
              <a:lnSpc>
                <a:spcPct val="120000"/>
              </a:lnSpc>
            </a:pPr>
            <a:r>
              <a:rPr lang="zh-CN" altLang="en-US" dirty="0">
                <a:solidFill>
                  <a:schemeClr val="tx1">
                    <a:lumMod val="75000"/>
                    <a:lumOff val="25000"/>
                  </a:schemeClr>
                </a:solidFill>
                <a:latin typeface="+mn-ea"/>
                <a:cs typeface="Open Sans" panose="020B0606030504020204" pitchFamily="34" charset="0"/>
              </a:rPr>
              <a:t>现有的模型都是基于短句的语义解析；在面对对话理解、代码生成等</a:t>
            </a:r>
            <a:r>
              <a:rPr lang="zh-CN" altLang="en-US" dirty="0">
                <a:solidFill>
                  <a:schemeClr val="tx1">
                    <a:lumMod val="75000"/>
                    <a:lumOff val="25000"/>
                  </a:schemeClr>
                </a:solidFill>
                <a:latin typeface="+mn-ea"/>
                <a:cs typeface="Open Sans" panose="020B0606030504020204" pitchFamily="34" charset="0"/>
                <a:sym typeface="+mn-ea"/>
              </a:rPr>
              <a:t>需要利用之前句子的信息的场景时，需要克服</a:t>
            </a:r>
            <a:r>
              <a:rPr lang="en-US" altLang="zh-CN" dirty="0">
                <a:sym typeface="+mn-ea"/>
              </a:rPr>
              <a:t>指代、省略、</a:t>
            </a:r>
            <a:r>
              <a:rPr lang="zh-CN" altLang="en-US" dirty="0">
                <a:sym typeface="+mn-ea"/>
              </a:rPr>
              <a:t>信息复用等问题</a:t>
            </a:r>
            <a:endParaRPr lang="en-US" altLang="zh-CN" dirty="0"/>
          </a:p>
          <a:p>
            <a:pPr defTabSz="1087755">
              <a:lnSpc>
                <a:spcPct val="120000"/>
              </a:lnSpc>
            </a:pPr>
            <a:endParaRPr lang="zh-CN" altLang="en-US" dirty="0">
              <a:solidFill>
                <a:schemeClr val="tx1">
                  <a:lumMod val="75000"/>
                  <a:lumOff val="25000"/>
                </a:schemeClr>
              </a:solidFill>
              <a:latin typeface="+mn-ea"/>
              <a:cs typeface="Open Sans" panose="020B0606030504020204" pitchFamily="34" charset="0"/>
            </a:endParaRPr>
          </a:p>
          <a:p>
            <a:pPr defTabSz="1087755">
              <a:lnSpc>
                <a:spcPct val="120000"/>
              </a:lnSpc>
            </a:pPr>
            <a:endParaRPr lang="zh-CN" altLang="en-US" dirty="0">
              <a:solidFill>
                <a:schemeClr val="tx1">
                  <a:lumMod val="75000"/>
                  <a:lumOff val="25000"/>
                </a:schemeClr>
              </a:solidFill>
              <a:latin typeface="+mn-ea"/>
              <a:cs typeface="Open Sans" panose="020B0606030504020204" pitchFamily="34" charset="0"/>
            </a:endParaRPr>
          </a:p>
        </p:txBody>
      </p:sp>
      <p:sp>
        <p:nvSpPr>
          <p:cNvPr id="12" name="文本框 11"/>
          <p:cNvSpPr txBox="1"/>
          <p:nvPr/>
        </p:nvSpPr>
        <p:spPr>
          <a:xfrm>
            <a:off x="8630285" y="4528820"/>
            <a:ext cx="3259455" cy="1476375"/>
          </a:xfrm>
          <a:prstGeom prst="rect">
            <a:avLst/>
          </a:prstGeom>
          <a:noFill/>
        </p:spPr>
        <p:txBody>
          <a:bodyPr wrap="square" rtlCol="0" anchor="t">
            <a:spAutoFit/>
          </a:bodyPr>
          <a:p>
            <a:r>
              <a:rPr lang="zh-CN" altLang="en-US"/>
              <a:t>在机器人执行指令的场景中，</a:t>
            </a:r>
            <a:r>
              <a:rPr lang="zh-CN" altLang="en-US">
                <a:sym typeface="+mn-ea"/>
              </a:rPr>
              <a:t>解析执行一系列指令，环境</a:t>
            </a:r>
            <a:r>
              <a:rPr lang="zh-CN" altLang="en-US">
                <a:sym typeface="+mn-ea"/>
              </a:rPr>
              <a:t>状态状态随着指令的执行而发生变化</a:t>
            </a:r>
            <a:endParaRPr lang="zh-CN" altLang="en-US"/>
          </a:p>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30825" y="0"/>
            <a:ext cx="5061175" cy="6858000"/>
          </a:xfrm>
          <a:prstGeom prst="rect">
            <a:avLst/>
          </a:prstGeom>
        </p:spPr>
      </p:pic>
      <p:sp>
        <p:nvSpPr>
          <p:cNvPr id="7" name="矩形 6"/>
          <p:cNvSpPr/>
          <p:nvPr/>
        </p:nvSpPr>
        <p:spPr>
          <a:xfrm>
            <a:off x="2690470" y="3569967"/>
            <a:ext cx="4336189" cy="430530"/>
          </a:xfrm>
          <a:prstGeom prst="rect">
            <a:avLst/>
          </a:prstGeom>
        </p:spPr>
        <p:txBody>
          <a:bodyPr wrap="square" lIns="0" tIns="0" rIns="0" bIns="0">
            <a:spAutoFit/>
          </a:bodyPr>
          <a:lstStyle/>
          <a:p>
            <a:pPr algn="dist">
              <a:defRPr/>
            </a:pPr>
            <a:r>
              <a:rPr lang="zh-CN" altLang="en-US" sz="2800" b="1" noProof="1">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未来工作</a:t>
            </a:r>
            <a:endParaRPr lang="zh-CN" altLang="en-US" sz="2800" b="1" noProof="1">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矩形 7"/>
          <p:cNvSpPr/>
          <p:nvPr/>
        </p:nvSpPr>
        <p:spPr>
          <a:xfrm>
            <a:off x="2690470" y="2722686"/>
            <a:ext cx="3445425" cy="677108"/>
          </a:xfrm>
          <a:prstGeom prst="rect">
            <a:avLst/>
          </a:prstGeom>
        </p:spPr>
        <p:txBody>
          <a:bodyPr wrap="square" lIns="0" tIns="0" rIns="0" bIns="0">
            <a:spAutoFit/>
          </a:bodyPr>
          <a:lstStyle/>
          <a:p>
            <a:pPr algn="ctr" eaLnBrk="1" hangingPunct="1">
              <a:defRPr/>
            </a:pPr>
            <a:r>
              <a:rPr lang="en-US" altLang="zh-CN" sz="4400" b="1" noProof="1" smtClean="0">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Part </a:t>
            </a:r>
            <a:r>
              <a:rPr lang="en-US" altLang="zh-CN" sz="4400" b="1" noProof="1">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Ⅲ</a:t>
            </a:r>
            <a:endParaRPr lang="zh-CN" altLang="en-US" sz="4400" b="1" noProof="1">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0" y="736712"/>
            <a:ext cx="3349266" cy="0"/>
          </a:xfrm>
          <a:prstGeom prst="line">
            <a:avLst/>
          </a:prstGeom>
        </p:spPr>
        <p:style>
          <a:lnRef idx="1">
            <a:schemeClr val="dk1"/>
          </a:lnRef>
          <a:fillRef idx="0">
            <a:schemeClr val="dk1"/>
          </a:fillRef>
          <a:effectRef idx="0">
            <a:schemeClr val="dk1"/>
          </a:effectRef>
          <a:fontRef idx="minor">
            <a:schemeClr val="tx1"/>
          </a:fontRef>
        </p:style>
      </p:cxnSp>
      <p:sp>
        <p:nvSpPr>
          <p:cNvPr id="7" name="文本框 45"/>
          <p:cNvSpPr>
            <a:spLocks noChangeArrowheads="1"/>
          </p:cNvSpPr>
          <p:nvPr/>
        </p:nvSpPr>
        <p:spPr bwMode="auto">
          <a:xfrm>
            <a:off x="-509905" y="238760"/>
            <a:ext cx="4818380"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1" tIns="34270" rIns="68541" bIns="34270">
            <a:spAutoFit/>
          </a:bodyPr>
          <a:lstStyle/>
          <a:p>
            <a:pPr algn="ctr">
              <a:defRPr/>
            </a:pPr>
            <a:r>
              <a:rPr lang="en-US" altLang="zh-CN" sz="2800" dirty="0" smtClean="0">
                <a:solidFill>
                  <a:schemeClr val="tx1">
                    <a:lumMod val="95000"/>
                    <a:lumOff val="5000"/>
                  </a:schemeClr>
                </a:solidFill>
                <a:cs typeface="Arial Unicode MS" panose="020B0604020202020204" pitchFamily="34" charset="-122"/>
                <a:sym typeface="微软雅黑" panose="020B0503020204020204" pitchFamily="34" charset="-122"/>
              </a:rPr>
              <a:t>3.1 </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一阶逻辑语义解析</a:t>
            </a:r>
            <a:endPar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endParaRPr>
          </a:p>
        </p:txBody>
      </p:sp>
      <p:pic>
        <p:nvPicPr>
          <p:cNvPr id="21" name="图片 20"/>
          <p:cNvPicPr>
            <a:picLocks noChangeAspect="1"/>
          </p:cNvPicPr>
          <p:nvPr/>
        </p:nvPicPr>
        <p:blipFill>
          <a:blip r:embed="rId1"/>
          <a:stretch>
            <a:fillRect/>
          </a:stretch>
        </p:blipFill>
        <p:spPr>
          <a:xfrm>
            <a:off x="6019165" y="1835150"/>
            <a:ext cx="5676265" cy="2585085"/>
          </a:xfrm>
          <a:prstGeom prst="rect">
            <a:avLst/>
          </a:prstGeom>
        </p:spPr>
      </p:pic>
      <p:sp>
        <p:nvSpPr>
          <p:cNvPr id="3" name="文本框 2"/>
          <p:cNvSpPr txBox="1"/>
          <p:nvPr/>
        </p:nvSpPr>
        <p:spPr>
          <a:xfrm>
            <a:off x="298450" y="1098550"/>
            <a:ext cx="4823460" cy="5501640"/>
          </a:xfrm>
          <a:prstGeom prst="rect">
            <a:avLst/>
          </a:prstGeom>
          <a:noFill/>
        </p:spPr>
        <p:txBody>
          <a:bodyPr wrap="square" rtlCol="0">
            <a:noAutofit/>
          </a:bodyPr>
          <a:p>
            <a:endParaRPr lang="zh-CN" altLang="en-US"/>
          </a:p>
          <a:p>
            <a:pPr marL="342900" indent="-342900">
              <a:buFont typeface="Wingdings" panose="05000000000000000000" charset="0"/>
              <a:buChar char="l"/>
            </a:pPr>
            <a:endParaRPr lang="zh-CN" altLang="en-US" sz="2000"/>
          </a:p>
          <a:p>
            <a:pPr marL="342900" indent="-342900">
              <a:buFont typeface="Wingdings" panose="05000000000000000000" charset="0"/>
              <a:buChar char="l"/>
            </a:pPr>
            <a:r>
              <a:rPr lang="zh-CN" altLang="en-US" sz="2000"/>
              <a:t>现有的语义解析任务大多是基于知识库查询结构语言的，相比之下，一阶逻辑的解析任务研究较少</a:t>
            </a:r>
            <a:endParaRPr lang="zh-CN" altLang="en-US" sz="2000"/>
          </a:p>
          <a:p>
            <a:pPr marL="342900" indent="-342900">
              <a:buFont typeface="Wingdings" panose="05000000000000000000" charset="0"/>
              <a:buChar char="l"/>
            </a:pPr>
            <a:endParaRPr lang="zh-CN" altLang="en-US" sz="2000"/>
          </a:p>
          <a:p>
            <a:pPr marL="342900" indent="-342900">
              <a:buFont typeface="Wingdings" panose="05000000000000000000" charset="0"/>
              <a:buChar char="l"/>
            </a:pPr>
            <a:r>
              <a:rPr lang="zh-CN" altLang="en-US" sz="2000"/>
              <a:t>一阶逻辑表达更接近人类语言，直观简洁，可阅读性强</a:t>
            </a:r>
            <a:endParaRPr lang="zh-CN" altLang="en-US" sz="2000"/>
          </a:p>
          <a:p>
            <a:pPr marL="342900" indent="-342900">
              <a:buFont typeface="Wingdings" panose="05000000000000000000" charset="0"/>
              <a:buChar char="l"/>
            </a:pPr>
            <a:endParaRPr lang="zh-CN" altLang="en-US" sz="2000"/>
          </a:p>
          <a:p>
            <a:pPr marL="342900" indent="-342900">
              <a:buFont typeface="Wingdings" panose="05000000000000000000" charset="0"/>
              <a:buChar char="l"/>
            </a:pPr>
            <a:r>
              <a:rPr lang="zh-CN" altLang="en-US" sz="2000"/>
              <a:t>随着神经</a:t>
            </a:r>
            <a:r>
              <a:rPr lang="en-US" altLang="zh-CN" sz="2000"/>
              <a:t>-</a:t>
            </a:r>
            <a:r>
              <a:rPr lang="zh-CN" altLang="en-US" sz="2000"/>
              <a:t>符号方法的研究增加，一阶逻辑形式表达已经建立了完整的演算</a:t>
            </a:r>
            <a:r>
              <a:rPr lang="en-US" altLang="zh-CN" sz="2000"/>
              <a:t>-</a:t>
            </a:r>
            <a:r>
              <a:rPr lang="zh-CN" altLang="en-US" sz="2000"/>
              <a:t>推理体系，因此对于一阶逻辑转换的需求增加，得到一阶逻辑形式的表达可以直接应用于推理模块</a:t>
            </a:r>
            <a:endParaRPr lang="zh-CN" altLang="en-US" sz="2000"/>
          </a:p>
        </p:txBody>
      </p:sp>
      <p:sp>
        <p:nvSpPr>
          <p:cNvPr id="9" name="圆角矩形 8"/>
          <p:cNvSpPr/>
          <p:nvPr/>
        </p:nvSpPr>
        <p:spPr>
          <a:xfrm>
            <a:off x="1019810" y="963930"/>
            <a:ext cx="2390775" cy="466090"/>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zh-CN" altLang="en-US"/>
              <a:t>研究</a:t>
            </a:r>
            <a:r>
              <a:rPr lang="zh-CN" altLang="en-US"/>
              <a:t>原因：</a:t>
            </a:r>
            <a:endParaRPr lang="zh-CN" altLang="en-US"/>
          </a:p>
        </p:txBody>
      </p:sp>
      <p:sp>
        <p:nvSpPr>
          <p:cNvPr id="10" name="文本框 9"/>
          <p:cNvSpPr txBox="1"/>
          <p:nvPr/>
        </p:nvSpPr>
        <p:spPr>
          <a:xfrm>
            <a:off x="6142990" y="4660265"/>
            <a:ext cx="5261610" cy="1076325"/>
          </a:xfrm>
          <a:prstGeom prst="rect">
            <a:avLst/>
          </a:prstGeom>
          <a:noFill/>
        </p:spPr>
        <p:txBody>
          <a:bodyPr wrap="square" rtlCol="0">
            <a:spAutoFit/>
          </a:bodyPr>
          <a:p>
            <a:r>
              <a:rPr lang="zh-CN" altLang="en-US" sz="1600"/>
              <a:t>基于神经</a:t>
            </a:r>
            <a:r>
              <a:rPr lang="en-US" altLang="zh-CN" sz="1600"/>
              <a:t>-</a:t>
            </a:r>
            <a:r>
              <a:rPr lang="zh-CN" altLang="en-US" sz="1600"/>
              <a:t>符号方法的视觉问答问题，推理模块需要一阶逻辑形式的语义表达，由于这部分研究的不完善性，需要对每个问题都有其对应的可执行程序的标注，大大降低了模型的领域泛化</a:t>
            </a:r>
            <a:r>
              <a:rPr lang="zh-CN" altLang="en-US" sz="1600"/>
              <a:t>能力</a:t>
            </a:r>
            <a:endParaRPr lang="zh-CN" altLang="en-US" sz="1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6742066" y="2122199"/>
            <a:ext cx="847090" cy="847152"/>
          </a:xfrm>
          <a:prstGeom prst="ellipse">
            <a:avLst/>
          </a:prstGeom>
          <a:solidFill>
            <a:schemeClr val="tx1">
              <a:lumMod val="95000"/>
              <a:lumOff val="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Impact" panose="020B0806030902050204" pitchFamily="34" charset="0"/>
              </a:rPr>
              <a:t>01</a:t>
            </a:r>
            <a:endParaRPr lang="zh-CN" altLang="en-US" sz="1800" dirty="0">
              <a:latin typeface="Impact" panose="020B0806030902050204" pitchFamily="34" charset="0"/>
            </a:endParaRPr>
          </a:p>
        </p:txBody>
      </p:sp>
      <p:sp>
        <p:nvSpPr>
          <p:cNvPr id="41" name="椭圆 40"/>
          <p:cNvSpPr/>
          <p:nvPr/>
        </p:nvSpPr>
        <p:spPr>
          <a:xfrm>
            <a:off x="6743971" y="3059522"/>
            <a:ext cx="847090" cy="847152"/>
          </a:xfrm>
          <a:prstGeom prst="ellipse">
            <a:avLst/>
          </a:prstGeom>
          <a:solidFill>
            <a:schemeClr val="tx1">
              <a:lumMod val="95000"/>
              <a:lumOff val="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Impact" panose="020B0806030902050204" pitchFamily="34" charset="0"/>
              </a:rPr>
              <a:t>02</a:t>
            </a:r>
            <a:endParaRPr lang="zh-CN" altLang="en-US" sz="1800" dirty="0">
              <a:latin typeface="Impact" panose="020B0806030902050204" pitchFamily="34" charset="0"/>
            </a:endParaRPr>
          </a:p>
        </p:txBody>
      </p:sp>
      <p:sp>
        <p:nvSpPr>
          <p:cNvPr id="42" name="椭圆 41"/>
          <p:cNvSpPr/>
          <p:nvPr/>
        </p:nvSpPr>
        <p:spPr>
          <a:xfrm>
            <a:off x="6738194" y="4063950"/>
            <a:ext cx="847152" cy="847152"/>
          </a:xfrm>
          <a:prstGeom prst="ellipse">
            <a:avLst/>
          </a:prstGeom>
          <a:solidFill>
            <a:schemeClr val="tx1">
              <a:lumMod val="95000"/>
              <a:lumOff val="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latin typeface="Impact" panose="020B0806030902050204" pitchFamily="34" charset="0"/>
              </a:rPr>
              <a:t>03</a:t>
            </a:r>
            <a:endParaRPr lang="zh-CN" altLang="en-US" sz="1800" dirty="0">
              <a:latin typeface="Impact" panose="020B0806030902050204" pitchFamily="34" charset="0"/>
            </a:endParaRPr>
          </a:p>
        </p:txBody>
      </p:sp>
      <p:sp>
        <p:nvSpPr>
          <p:cNvPr id="44" name="矩形 43"/>
          <p:cNvSpPr/>
          <p:nvPr/>
        </p:nvSpPr>
        <p:spPr>
          <a:xfrm>
            <a:off x="7344866" y="2377303"/>
            <a:ext cx="3103237" cy="368300"/>
          </a:xfrm>
          <a:prstGeom prst="rect">
            <a:avLst/>
          </a:prstGeom>
        </p:spPr>
        <p:txBody>
          <a:bodyPr wrap="square">
            <a:spAutoFit/>
          </a:bodyPr>
          <a:lstStyle/>
          <a:p>
            <a:pPr algn="ctr"/>
            <a:r>
              <a:rPr lang="zh-CN" altLang="en-US"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任务</a:t>
            </a:r>
            <a:r>
              <a:rPr lang="zh-CN" altLang="en-US"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介绍</a:t>
            </a:r>
            <a:endParaRPr lang="zh-CN" altLang="en-US" dirty="0" smtClean="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5" name="矩形 44"/>
          <p:cNvSpPr/>
          <p:nvPr/>
        </p:nvSpPr>
        <p:spPr>
          <a:xfrm>
            <a:off x="7344865" y="3345495"/>
            <a:ext cx="3103237" cy="368300"/>
          </a:xfrm>
          <a:prstGeom prst="rect">
            <a:avLst/>
          </a:prstGeom>
        </p:spPr>
        <p:txBody>
          <a:bodyPr wrap="square">
            <a:spAutoFit/>
          </a:bodyPr>
          <a:lstStyle/>
          <a:p>
            <a:pPr algn="ctr"/>
            <a:r>
              <a:rPr lang="zh-CN" altLang="en-US" dirty="0" smtClean="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发展现状</a:t>
            </a:r>
            <a:r>
              <a:rPr lang="en-US" altLang="zh-CN" dirty="0" smtClean="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en-US" altLang="zh-CN"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6" name="矩形 45"/>
          <p:cNvSpPr/>
          <p:nvPr/>
        </p:nvSpPr>
        <p:spPr>
          <a:xfrm>
            <a:off x="7363915" y="4333273"/>
            <a:ext cx="3103237" cy="368300"/>
          </a:xfrm>
          <a:prstGeom prst="rect">
            <a:avLst/>
          </a:prstGeom>
        </p:spPr>
        <p:txBody>
          <a:bodyPr wrap="square">
            <a:spAutoFit/>
          </a:bodyPr>
          <a:lstStyle/>
          <a:p>
            <a:pPr algn="ctr"/>
            <a:r>
              <a:rPr lang="zh-CN" altLang="en-US"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未来工作</a:t>
            </a:r>
            <a:r>
              <a:rPr lang="zh-CN" altLang="en-US"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介绍</a:t>
            </a:r>
            <a:endParaRPr lang="zh-CN" altLang="en-US" dirty="0">
              <a:solidFill>
                <a:schemeClr val="tx1">
                  <a:lumMod val="75000"/>
                  <a:lumOff val="2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7" name="图片 6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2575" y="1306939"/>
            <a:ext cx="4294727" cy="4498430"/>
          </a:xfrm>
          <a:prstGeom prst="rect">
            <a:avLst/>
          </a:prstGeom>
        </p:spPr>
      </p:pic>
      <p:cxnSp>
        <p:nvCxnSpPr>
          <p:cNvPr id="22" name="直接连接符 21"/>
          <p:cNvCxnSpPr/>
          <p:nvPr/>
        </p:nvCxnSpPr>
        <p:spPr>
          <a:xfrm>
            <a:off x="566952" y="700865"/>
            <a:ext cx="2178050" cy="0"/>
          </a:xfrm>
          <a:prstGeom prst="line">
            <a:avLst/>
          </a:prstGeom>
        </p:spPr>
        <p:style>
          <a:lnRef idx="1">
            <a:schemeClr val="dk1"/>
          </a:lnRef>
          <a:fillRef idx="0">
            <a:schemeClr val="dk1"/>
          </a:fillRef>
          <a:effectRef idx="0">
            <a:schemeClr val="dk1"/>
          </a:effectRef>
          <a:fontRef idx="minor">
            <a:schemeClr val="tx1"/>
          </a:fontRef>
        </p:style>
      </p:cxnSp>
      <p:sp>
        <p:nvSpPr>
          <p:cNvPr id="32" name="文本框 45"/>
          <p:cNvSpPr>
            <a:spLocks noChangeArrowheads="1"/>
          </p:cNvSpPr>
          <p:nvPr/>
        </p:nvSpPr>
        <p:spPr bwMode="auto">
          <a:xfrm>
            <a:off x="394706" y="205401"/>
            <a:ext cx="2350296" cy="1361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1" tIns="34270" rIns="68541" bIns="34270">
            <a:spAutoFit/>
          </a:bodyPr>
          <a:lstStyle/>
          <a:p>
            <a:pPr algn="ctr">
              <a:defRPr/>
            </a:pPr>
            <a:r>
              <a:rPr lang="en-US" altLang="zh-CN" sz="2800" dirty="0" smtClean="0">
                <a:solidFill>
                  <a:schemeClr val="tx1">
                    <a:lumMod val="95000"/>
                    <a:lumOff val="5000"/>
                  </a:schemeClr>
                </a:solidFill>
                <a:cs typeface="Arial Unicode MS" panose="020B0604020202020204" pitchFamily="34" charset="-122"/>
                <a:sym typeface="微软雅黑" panose="020B0503020204020204" pitchFamily="34" charset="-122"/>
              </a:rPr>
              <a:t>CONTENTS</a:t>
            </a:r>
            <a:endParaRPr lang="zh-CN" altLang="en-US" sz="2800" dirty="0">
              <a:solidFill>
                <a:schemeClr val="tx1">
                  <a:lumMod val="95000"/>
                  <a:lumOff val="5000"/>
                </a:schemeClr>
              </a:solidFill>
              <a:cs typeface="Arial Unicode MS" panose="020B0604020202020204" pitchFamily="34" charset="-122"/>
              <a:sym typeface="微软雅黑" panose="020B0503020204020204" pitchFamily="34" charset="-122"/>
            </a:endParaRPr>
          </a:p>
          <a:p>
            <a:pPr algn="ctr">
              <a:defRPr/>
            </a:pPr>
            <a:endParaRPr lang="zh-CN" altLang="en-US" sz="2800" dirty="0">
              <a:solidFill>
                <a:schemeClr val="tx1">
                  <a:lumMod val="95000"/>
                  <a:lumOff val="5000"/>
                </a:schemeClr>
              </a:solidFill>
              <a:cs typeface="Arial Unicode MS" panose="020B0604020202020204" pitchFamily="34" charset="-122"/>
              <a:sym typeface="微软雅黑" panose="020B0503020204020204" pitchFamily="34" charset="-122"/>
            </a:endParaRPr>
          </a:p>
          <a:p>
            <a:pPr algn="ctr">
              <a:defRPr/>
            </a:pPr>
            <a:endParaRPr lang="zh-CN" altLang="en-US" sz="2800" dirty="0">
              <a:solidFill>
                <a:schemeClr val="tx1">
                  <a:lumMod val="95000"/>
                  <a:lumOff val="5000"/>
                </a:schemeClr>
              </a:solidFill>
              <a:cs typeface="Arial Unicode MS" panose="020B0604020202020204" pitchFamily="34" charset="-122"/>
              <a:sym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20955" y="671942"/>
            <a:ext cx="3349266" cy="0"/>
          </a:xfrm>
          <a:prstGeom prst="line">
            <a:avLst/>
          </a:prstGeom>
        </p:spPr>
        <p:style>
          <a:lnRef idx="1">
            <a:schemeClr val="dk1"/>
          </a:lnRef>
          <a:fillRef idx="0">
            <a:schemeClr val="dk1"/>
          </a:fillRef>
          <a:effectRef idx="0">
            <a:schemeClr val="dk1"/>
          </a:effectRef>
          <a:fontRef idx="minor">
            <a:schemeClr val="tx1"/>
          </a:fontRef>
        </p:style>
      </p:cxnSp>
      <p:sp>
        <p:nvSpPr>
          <p:cNvPr id="32" name="文本框 45"/>
          <p:cNvSpPr>
            <a:spLocks noChangeArrowheads="1"/>
          </p:cNvSpPr>
          <p:nvPr/>
        </p:nvSpPr>
        <p:spPr bwMode="auto">
          <a:xfrm>
            <a:off x="53340" y="189865"/>
            <a:ext cx="4330065" cy="929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1" tIns="34270" rIns="68541" bIns="34270">
            <a:spAutoFit/>
          </a:bodyPr>
          <a:lstStyle/>
          <a:p>
            <a:pPr algn="ctr">
              <a:defRPr/>
            </a:pPr>
            <a:r>
              <a:rPr lang="en-US" altLang="zh-CN" sz="2800" dirty="0" smtClean="0">
                <a:solidFill>
                  <a:schemeClr val="tx1">
                    <a:lumMod val="95000"/>
                    <a:lumOff val="5000"/>
                  </a:schemeClr>
                </a:solidFill>
                <a:cs typeface="Arial Unicode MS" panose="020B0604020202020204" pitchFamily="34" charset="-122"/>
                <a:sym typeface="微软雅黑" panose="020B0503020204020204" pitchFamily="34" charset="-122"/>
              </a:rPr>
              <a:t>3.2 </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结合神经</a:t>
            </a:r>
            <a:r>
              <a:rPr lang="en-US" altLang="zh-CN" sz="2800" dirty="0" smtClean="0">
                <a:solidFill>
                  <a:schemeClr val="tx1">
                    <a:lumMod val="95000"/>
                    <a:lumOff val="5000"/>
                  </a:schemeClr>
                </a:solidFill>
                <a:cs typeface="Arial Unicode MS" panose="020B0604020202020204" pitchFamily="34" charset="-122"/>
                <a:sym typeface="微软雅黑" panose="020B0503020204020204" pitchFamily="34" charset="-122"/>
              </a:rPr>
              <a:t>-</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符号方法的一阶</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逻辑语义</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解析</a:t>
            </a:r>
            <a:endPar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endParaRPr>
          </a:p>
        </p:txBody>
      </p:sp>
      <p:sp>
        <p:nvSpPr>
          <p:cNvPr id="2" name="文本框 1"/>
          <p:cNvSpPr txBox="1"/>
          <p:nvPr/>
        </p:nvSpPr>
        <p:spPr>
          <a:xfrm>
            <a:off x="535940" y="4606925"/>
            <a:ext cx="11113770" cy="1753235"/>
          </a:xfrm>
          <a:prstGeom prst="rect">
            <a:avLst/>
          </a:prstGeom>
          <a:noFill/>
        </p:spPr>
        <p:txBody>
          <a:bodyPr wrap="square" rtlCol="0">
            <a:spAutoFit/>
          </a:bodyPr>
          <a:p>
            <a:pPr marL="285750" indent="-285750">
              <a:buFont typeface="Wingdings" panose="05000000000000000000" charset="0"/>
              <a:buChar char="l"/>
            </a:pPr>
            <a:r>
              <a:rPr lang="zh-CN" altLang="en-US"/>
              <a:t>利用神经</a:t>
            </a:r>
            <a:r>
              <a:rPr lang="en-US" altLang="zh-CN"/>
              <a:t>-</a:t>
            </a:r>
            <a:r>
              <a:rPr lang="zh-CN" altLang="en-US"/>
              <a:t>符号方法，引入逻辑推理模块表达句子的结构化约束和语义约束</a:t>
            </a:r>
            <a:r>
              <a:rPr lang="en-US" altLang="zh-CN"/>
              <a:t>,</a:t>
            </a:r>
            <a:endParaRPr lang="en-US" altLang="zh-CN"/>
          </a:p>
          <a:p>
            <a:pPr marL="285750" indent="-285750">
              <a:buFont typeface="Wingdings" panose="05000000000000000000" charset="0"/>
              <a:buChar char="l"/>
            </a:pPr>
            <a:r>
              <a:rPr lang="zh-CN" altLang="en-US"/>
              <a:t>开发神经</a:t>
            </a:r>
            <a:r>
              <a:rPr lang="en-US" altLang="zh-CN"/>
              <a:t>-</a:t>
            </a:r>
            <a:r>
              <a:rPr lang="zh-CN" altLang="en-US"/>
              <a:t>符号逻辑的错误纠正</a:t>
            </a:r>
            <a:r>
              <a:rPr lang="zh-CN" altLang="en-US"/>
              <a:t>能力</a:t>
            </a:r>
            <a:endParaRPr lang="zh-CN" altLang="en-US"/>
          </a:p>
          <a:p>
            <a:pPr marL="285750" indent="-285750">
              <a:buFont typeface="Wingdings" panose="05000000000000000000" charset="0"/>
              <a:buChar char="l"/>
            </a:pPr>
            <a:r>
              <a:rPr lang="zh-CN" altLang="en-US"/>
              <a:t>弱监督语义解析，解决标注缺乏的</a:t>
            </a:r>
            <a:r>
              <a:rPr lang="zh-CN" altLang="en-US"/>
              <a:t>问题</a:t>
            </a:r>
            <a:endParaRPr lang="zh-CN" altLang="en-US"/>
          </a:p>
          <a:p>
            <a:pPr marL="285750" indent="-285750">
              <a:buFont typeface="Wingdings" panose="05000000000000000000" charset="0"/>
              <a:buChar char="l"/>
            </a:pPr>
            <a:r>
              <a:rPr lang="zh-CN" altLang="en-US">
                <a:sym typeface="+mn-ea"/>
              </a:rPr>
              <a:t>提高模型的可解释性，推理构成是可以追溯的</a:t>
            </a:r>
            <a:endParaRPr lang="zh-CN" altLang="en-US"/>
          </a:p>
          <a:p>
            <a:endParaRPr lang="zh-CN" altLang="en-US"/>
          </a:p>
          <a:p>
            <a:endParaRPr lang="zh-CN" altLang="en-US"/>
          </a:p>
        </p:txBody>
      </p:sp>
      <p:sp>
        <p:nvSpPr>
          <p:cNvPr id="3" name="矩形 2"/>
          <p:cNvSpPr/>
          <p:nvPr/>
        </p:nvSpPr>
        <p:spPr>
          <a:xfrm>
            <a:off x="2501265" y="2329180"/>
            <a:ext cx="2060575" cy="1520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semantic parser</a:t>
            </a:r>
            <a:endParaRPr lang="en-US" altLang="zh-CN"/>
          </a:p>
        </p:txBody>
      </p:sp>
      <p:sp>
        <p:nvSpPr>
          <p:cNvPr id="5" name="矩形 4"/>
          <p:cNvSpPr/>
          <p:nvPr/>
        </p:nvSpPr>
        <p:spPr>
          <a:xfrm>
            <a:off x="6546850" y="2132965"/>
            <a:ext cx="1948180" cy="1802130"/>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a:t>FOL reasoning</a:t>
            </a:r>
            <a:endParaRPr lang="en-US" altLang="zh-CN"/>
          </a:p>
          <a:p>
            <a:pPr algn="ctr"/>
            <a:endParaRPr lang="en-US" altLang="zh-CN"/>
          </a:p>
        </p:txBody>
      </p:sp>
      <p:sp>
        <p:nvSpPr>
          <p:cNvPr id="6" name="右箭头 5"/>
          <p:cNvSpPr/>
          <p:nvPr/>
        </p:nvSpPr>
        <p:spPr>
          <a:xfrm>
            <a:off x="4634865" y="2577465"/>
            <a:ext cx="1875155" cy="356870"/>
          </a:xfrm>
          <a:prstGeom prst="rightArrow">
            <a:avLst/>
          </a:prstGeom>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7" name="左箭头 6"/>
          <p:cNvSpPr/>
          <p:nvPr/>
        </p:nvSpPr>
        <p:spPr>
          <a:xfrm>
            <a:off x="4603115" y="3298190"/>
            <a:ext cx="1908175" cy="334010"/>
          </a:xfrm>
          <a:prstGeom prst="leftArrow">
            <a:avLst/>
          </a:prstGeom>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8" name="文本框 7"/>
          <p:cNvSpPr txBox="1"/>
          <p:nvPr/>
        </p:nvSpPr>
        <p:spPr>
          <a:xfrm>
            <a:off x="4547870" y="2286000"/>
            <a:ext cx="2165985" cy="860425"/>
          </a:xfrm>
          <a:prstGeom prst="rect">
            <a:avLst/>
          </a:prstGeom>
          <a:noFill/>
        </p:spPr>
        <p:txBody>
          <a:bodyPr wrap="square" rtlCol="0">
            <a:noAutofit/>
          </a:bodyPr>
          <a:p>
            <a:r>
              <a:rPr lang="en-US" altLang="zh-CN"/>
              <a:t>FOL representation</a:t>
            </a:r>
            <a:endParaRPr lang="en-US" altLang="zh-CN"/>
          </a:p>
          <a:p>
            <a:endParaRPr lang="en-US" altLang="zh-CN"/>
          </a:p>
          <a:p>
            <a:r>
              <a:rPr lang="en-US" altLang="zh-CN"/>
              <a:t>pesuo-label</a:t>
            </a:r>
            <a:endParaRPr lang="en-US" altLang="zh-CN"/>
          </a:p>
        </p:txBody>
      </p:sp>
      <p:sp>
        <p:nvSpPr>
          <p:cNvPr id="14" name="下箭头 13"/>
          <p:cNvSpPr/>
          <p:nvPr/>
        </p:nvSpPr>
        <p:spPr>
          <a:xfrm>
            <a:off x="7416165" y="1617345"/>
            <a:ext cx="409575" cy="48514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15" name="文本框 14"/>
          <p:cNvSpPr txBox="1"/>
          <p:nvPr/>
        </p:nvSpPr>
        <p:spPr>
          <a:xfrm>
            <a:off x="4731385" y="3460750"/>
            <a:ext cx="1391285" cy="368300"/>
          </a:xfrm>
          <a:prstGeom prst="rect">
            <a:avLst/>
          </a:prstGeom>
          <a:noFill/>
        </p:spPr>
        <p:txBody>
          <a:bodyPr wrap="square" rtlCol="0">
            <a:spAutoFit/>
          </a:bodyPr>
          <a:p>
            <a:r>
              <a:rPr lang="en-US" altLang="zh-CN"/>
              <a:t>consisty loss</a:t>
            </a:r>
            <a:endParaRPr lang="en-US" altLang="zh-CN"/>
          </a:p>
        </p:txBody>
      </p:sp>
      <p:sp>
        <p:nvSpPr>
          <p:cNvPr id="16" name="圆角矩形 15"/>
          <p:cNvSpPr/>
          <p:nvPr/>
        </p:nvSpPr>
        <p:spPr>
          <a:xfrm>
            <a:off x="689610" y="2868295"/>
            <a:ext cx="1120775" cy="4419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question</a:t>
            </a:r>
            <a:endParaRPr lang="en-US" altLang="zh-CN"/>
          </a:p>
        </p:txBody>
      </p:sp>
      <p:sp>
        <p:nvSpPr>
          <p:cNvPr id="17" name="圆角矩形 16"/>
          <p:cNvSpPr/>
          <p:nvPr/>
        </p:nvSpPr>
        <p:spPr>
          <a:xfrm>
            <a:off x="9547860" y="2844800"/>
            <a:ext cx="979170" cy="5054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answer</a:t>
            </a:r>
            <a:endParaRPr lang="en-US" altLang="zh-CN"/>
          </a:p>
        </p:txBody>
      </p:sp>
      <p:cxnSp>
        <p:nvCxnSpPr>
          <p:cNvPr id="18" name="直接箭头连接符 17"/>
          <p:cNvCxnSpPr>
            <a:stCxn id="16" idx="3"/>
            <a:endCxn id="3" idx="1"/>
          </p:cNvCxnSpPr>
          <p:nvPr/>
        </p:nvCxnSpPr>
        <p:spPr>
          <a:xfrm>
            <a:off x="1810385" y="3089275"/>
            <a:ext cx="690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8473440" y="2980690"/>
            <a:ext cx="102298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flipV="1">
            <a:off x="8482965" y="3234690"/>
            <a:ext cx="1024255"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6781165" y="673100"/>
            <a:ext cx="1610360" cy="82867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zh-CN"/>
              <a:t>Knowledge</a:t>
            </a:r>
            <a:endParaRPr lang="en-US" altLang="zh-CN"/>
          </a:p>
          <a:p>
            <a:pPr algn="ctr"/>
            <a:r>
              <a:rPr lang="en-US" altLang="zh-CN"/>
              <a:t>Base</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0" y="736712"/>
            <a:ext cx="3349266" cy="0"/>
          </a:xfrm>
          <a:prstGeom prst="line">
            <a:avLst/>
          </a:prstGeom>
        </p:spPr>
        <p:style>
          <a:lnRef idx="1">
            <a:schemeClr val="dk1"/>
          </a:lnRef>
          <a:fillRef idx="0">
            <a:schemeClr val="dk1"/>
          </a:fillRef>
          <a:effectRef idx="0">
            <a:schemeClr val="dk1"/>
          </a:effectRef>
          <a:fontRef idx="minor">
            <a:schemeClr val="tx1"/>
          </a:fontRef>
        </p:style>
      </p:cxnSp>
      <p:sp>
        <p:nvSpPr>
          <p:cNvPr id="32" name="文本框 45"/>
          <p:cNvSpPr>
            <a:spLocks noChangeArrowheads="1"/>
          </p:cNvSpPr>
          <p:nvPr/>
        </p:nvSpPr>
        <p:spPr bwMode="auto">
          <a:xfrm>
            <a:off x="-541364" y="286614"/>
            <a:ext cx="5028200"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1" tIns="34270" rIns="68541" bIns="34270">
            <a:spAutoFit/>
          </a:bodyPr>
          <a:lstStyle/>
          <a:p>
            <a:pPr algn="ctr">
              <a:defRPr/>
            </a:pPr>
            <a:r>
              <a:rPr lang="en-US" altLang="zh-CN" sz="2800" dirty="0" smtClean="0">
                <a:solidFill>
                  <a:schemeClr val="tx1">
                    <a:lumMod val="95000"/>
                    <a:lumOff val="5000"/>
                  </a:schemeClr>
                </a:solidFill>
                <a:cs typeface="Arial Unicode MS" panose="020B0604020202020204" pitchFamily="34" charset="-122"/>
                <a:sym typeface="微软雅黑" panose="020B0503020204020204" pitchFamily="34" charset="-122"/>
              </a:rPr>
              <a:t>3.3 Seq2seq</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模型</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实验</a:t>
            </a:r>
            <a:endPar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endParaRPr>
          </a:p>
        </p:txBody>
      </p:sp>
      <p:sp>
        <p:nvSpPr>
          <p:cNvPr id="2" name="文本框 1"/>
          <p:cNvSpPr txBox="1"/>
          <p:nvPr/>
        </p:nvSpPr>
        <p:spPr>
          <a:xfrm>
            <a:off x="5483225" y="5648960"/>
            <a:ext cx="7291070" cy="922020"/>
          </a:xfrm>
          <a:prstGeom prst="rect">
            <a:avLst/>
          </a:prstGeom>
          <a:noFill/>
        </p:spPr>
        <p:txBody>
          <a:bodyPr wrap="square" rtlCol="0">
            <a:spAutoFit/>
          </a:bodyPr>
          <a:p>
            <a:r>
              <a:rPr lang="zh-CN" altLang="en-US"/>
              <a:t>分析：</a:t>
            </a:r>
            <a:endParaRPr lang="zh-CN" altLang="en-US"/>
          </a:p>
          <a:p>
            <a:r>
              <a:rPr lang="zh-CN" altLang="en-US"/>
              <a:t>（</a:t>
            </a:r>
            <a:r>
              <a:rPr lang="en-US" altLang="zh-CN"/>
              <a:t>1</a:t>
            </a:r>
            <a:r>
              <a:rPr lang="zh-CN" altLang="en-US"/>
              <a:t>）数据标注量对于结果影响</a:t>
            </a:r>
            <a:r>
              <a:rPr lang="zh-CN" altLang="en-US"/>
              <a:t>大</a:t>
            </a:r>
            <a:endParaRPr lang="zh-CN" altLang="en-US"/>
          </a:p>
          <a:p>
            <a:r>
              <a:rPr lang="zh-CN" altLang="en-US"/>
              <a:t>（</a:t>
            </a:r>
            <a:r>
              <a:rPr lang="en-US" altLang="zh-CN"/>
              <a:t>2</a:t>
            </a:r>
            <a:r>
              <a:rPr lang="zh-CN" altLang="en-US"/>
              <a:t>）引入辅助标注</a:t>
            </a:r>
            <a:r>
              <a:rPr lang="en-US" altLang="zh-CN"/>
              <a:t>   </a:t>
            </a:r>
            <a:r>
              <a:rPr lang="zh-CN" altLang="en-US"/>
              <a:t>如语义角色标注</a:t>
            </a:r>
            <a:r>
              <a:rPr lang="zh-CN" altLang="en-US"/>
              <a:t>等</a:t>
            </a:r>
            <a:endParaRPr lang="zh-CN" altLang="en-US"/>
          </a:p>
        </p:txBody>
      </p:sp>
      <p:graphicFrame>
        <p:nvGraphicFramePr>
          <p:cNvPr id="3" name="表格 2"/>
          <p:cNvGraphicFramePr/>
          <p:nvPr>
            <p:custDataLst>
              <p:tags r:id="rId1"/>
            </p:custDataLst>
          </p:nvPr>
        </p:nvGraphicFramePr>
        <p:xfrm>
          <a:off x="6163310" y="908685"/>
          <a:ext cx="4442460" cy="1772285"/>
        </p:xfrm>
        <a:graphic>
          <a:graphicData uri="http://schemas.openxmlformats.org/drawingml/2006/table">
            <a:tbl>
              <a:tblPr firstRow="1" bandRow="1">
                <a:tableStyleId>{5C22544A-7EE6-4342-B048-85BDC9FD1C3A}</a:tableStyleId>
              </a:tblPr>
              <a:tblGrid>
                <a:gridCol w="2221230"/>
                <a:gridCol w="2221230"/>
              </a:tblGrid>
              <a:tr h="640080">
                <a:tc>
                  <a:txBody>
                    <a:bodyPr/>
                    <a:p>
                      <a:pPr>
                        <a:buNone/>
                      </a:pPr>
                      <a:r>
                        <a:rPr lang="zh-CN" altLang="en-US"/>
                        <a:t>标注对</a:t>
                      </a:r>
                      <a:r>
                        <a:rPr lang="zh-CN" altLang="en-US"/>
                        <a:t>数量</a:t>
                      </a:r>
                      <a:endParaRPr lang="zh-CN" altLang="en-US"/>
                    </a:p>
                  </a:txBody>
                  <a:tcPr/>
                </a:tc>
                <a:tc>
                  <a:txBody>
                    <a:bodyPr/>
                    <a:p>
                      <a:pPr>
                        <a:buNone/>
                      </a:pPr>
                      <a:r>
                        <a:rPr lang="zh-CN" altLang="en-US"/>
                        <a:t>预测</a:t>
                      </a:r>
                      <a:r>
                        <a:rPr lang="zh-CN" altLang="en-US"/>
                        <a:t>准确率</a:t>
                      </a:r>
                      <a:endParaRPr lang="zh-CN" altLang="en-US"/>
                    </a:p>
                  </a:txBody>
                  <a:tcPr/>
                </a:tc>
              </a:tr>
              <a:tr h="381000">
                <a:tc>
                  <a:txBody>
                    <a:bodyPr/>
                    <a:p>
                      <a:pPr>
                        <a:buNone/>
                      </a:pPr>
                      <a:r>
                        <a:rPr lang="en-US" altLang="zh-CN"/>
                        <a:t>5000</a:t>
                      </a:r>
                      <a:endParaRPr lang="en-US" altLang="zh-CN"/>
                    </a:p>
                  </a:txBody>
                  <a:tcPr/>
                </a:tc>
                <a:tc>
                  <a:txBody>
                    <a:bodyPr/>
                    <a:p>
                      <a:pPr>
                        <a:buNone/>
                      </a:pPr>
                      <a:r>
                        <a:rPr lang="en-US" altLang="zh-CN"/>
                        <a:t>61.72%</a:t>
                      </a:r>
                      <a:endParaRPr lang="en-US" altLang="zh-CN"/>
                    </a:p>
                  </a:txBody>
                  <a:tcPr/>
                </a:tc>
              </a:tr>
              <a:tr h="381000">
                <a:tc>
                  <a:txBody>
                    <a:bodyPr/>
                    <a:p>
                      <a:pPr>
                        <a:buNone/>
                      </a:pPr>
                      <a:r>
                        <a:rPr lang="en-US" altLang="zh-CN"/>
                        <a:t>1000</a:t>
                      </a:r>
                      <a:endParaRPr lang="en-US" altLang="zh-CN"/>
                    </a:p>
                  </a:txBody>
                  <a:tcPr/>
                </a:tc>
                <a:tc>
                  <a:txBody>
                    <a:bodyPr/>
                    <a:p>
                      <a:pPr>
                        <a:buNone/>
                      </a:pPr>
                      <a:r>
                        <a:rPr lang="en-US" altLang="zh-CN"/>
                        <a:t>42.05%</a:t>
                      </a:r>
                      <a:endParaRPr lang="en-US" altLang="zh-CN"/>
                    </a:p>
                  </a:txBody>
                  <a:tcPr/>
                </a:tc>
              </a:tr>
              <a:tr h="370205">
                <a:tc>
                  <a:txBody>
                    <a:bodyPr/>
                    <a:p>
                      <a:pPr>
                        <a:buNone/>
                      </a:pPr>
                      <a:r>
                        <a:rPr lang="en-US" altLang="zh-CN"/>
                        <a:t>500</a:t>
                      </a:r>
                      <a:endParaRPr lang="en-US" altLang="zh-CN"/>
                    </a:p>
                  </a:txBody>
                  <a:tcPr/>
                </a:tc>
                <a:tc>
                  <a:txBody>
                    <a:bodyPr/>
                    <a:p>
                      <a:pPr>
                        <a:buNone/>
                      </a:pPr>
                      <a:r>
                        <a:rPr lang="en-US" altLang="zh-CN"/>
                        <a:t>19.67%</a:t>
                      </a:r>
                      <a:endParaRPr lang="en-US" altLang="zh-CN"/>
                    </a:p>
                  </a:txBody>
                  <a:tcPr/>
                </a:tc>
              </a:tr>
            </a:tbl>
          </a:graphicData>
        </a:graphic>
      </p:graphicFrame>
      <p:sp>
        <p:nvSpPr>
          <p:cNvPr id="9" name="矩形 8"/>
          <p:cNvSpPr/>
          <p:nvPr/>
        </p:nvSpPr>
        <p:spPr>
          <a:xfrm>
            <a:off x="592455" y="1532890"/>
            <a:ext cx="3202940" cy="20688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semantic parser</a:t>
            </a:r>
            <a:endParaRPr lang="en-US" altLang="zh-CN"/>
          </a:p>
        </p:txBody>
      </p:sp>
      <p:sp>
        <p:nvSpPr>
          <p:cNvPr id="4" name="圆角矩形 3"/>
          <p:cNvSpPr/>
          <p:nvPr/>
        </p:nvSpPr>
        <p:spPr>
          <a:xfrm>
            <a:off x="784860" y="2766060"/>
            <a:ext cx="1315085" cy="635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encoder</a:t>
            </a:r>
            <a:endParaRPr lang="en-US" altLang="zh-CN"/>
          </a:p>
        </p:txBody>
      </p:sp>
      <p:sp>
        <p:nvSpPr>
          <p:cNvPr id="5" name="圆角矩形 4"/>
          <p:cNvSpPr/>
          <p:nvPr/>
        </p:nvSpPr>
        <p:spPr>
          <a:xfrm>
            <a:off x="2323465" y="2752725"/>
            <a:ext cx="1315085" cy="635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dencoder</a:t>
            </a:r>
            <a:endParaRPr lang="en-US" altLang="zh-CN"/>
          </a:p>
        </p:txBody>
      </p:sp>
      <p:sp>
        <p:nvSpPr>
          <p:cNvPr id="6" name="文本框 5"/>
          <p:cNvSpPr txBox="1"/>
          <p:nvPr/>
        </p:nvSpPr>
        <p:spPr>
          <a:xfrm>
            <a:off x="6142355" y="490220"/>
            <a:ext cx="3773170" cy="368300"/>
          </a:xfrm>
          <a:prstGeom prst="rect">
            <a:avLst/>
          </a:prstGeom>
          <a:noFill/>
        </p:spPr>
        <p:txBody>
          <a:bodyPr wrap="square" rtlCol="0">
            <a:spAutoFit/>
          </a:bodyPr>
          <a:p>
            <a:r>
              <a:rPr lang="en-US" altLang="zh-CN"/>
              <a:t>Seq2seq  </a:t>
            </a:r>
            <a:r>
              <a:rPr lang="zh-CN" altLang="en-US"/>
              <a:t>单层</a:t>
            </a:r>
            <a:r>
              <a:rPr lang="en-US" altLang="zh-CN"/>
              <a:t>LSTM+Attention</a:t>
            </a:r>
            <a:r>
              <a:rPr lang="zh-CN" altLang="en-US"/>
              <a:t>：</a:t>
            </a:r>
            <a:endParaRPr lang="zh-CN" altLang="en-US"/>
          </a:p>
        </p:txBody>
      </p:sp>
      <p:sp>
        <p:nvSpPr>
          <p:cNvPr id="7" name="文本框 6"/>
          <p:cNvSpPr txBox="1"/>
          <p:nvPr/>
        </p:nvSpPr>
        <p:spPr>
          <a:xfrm>
            <a:off x="668020" y="4248150"/>
            <a:ext cx="4064000" cy="1198880"/>
          </a:xfrm>
          <a:prstGeom prst="rect">
            <a:avLst/>
          </a:prstGeom>
          <a:noFill/>
        </p:spPr>
        <p:txBody>
          <a:bodyPr wrap="square" rtlCol="0">
            <a:spAutoFit/>
          </a:bodyPr>
          <a:p>
            <a:r>
              <a:rPr lang="zh-CN" altLang="en-US"/>
              <a:t>语义解析</a:t>
            </a:r>
            <a:r>
              <a:rPr lang="zh-CN" altLang="en-US"/>
              <a:t>模块：</a:t>
            </a:r>
            <a:endParaRPr lang="zh-CN" altLang="en-US"/>
          </a:p>
          <a:p>
            <a:r>
              <a:rPr lang="zh-CN" altLang="en-US" b="1"/>
              <a:t>预训练</a:t>
            </a:r>
            <a:r>
              <a:rPr lang="zh-CN" altLang="en-US"/>
              <a:t>的</a:t>
            </a:r>
            <a:r>
              <a:rPr lang="en-US" altLang="zh-CN" b="1"/>
              <a:t>Seq2seq</a:t>
            </a:r>
            <a:r>
              <a:rPr lang="zh-CN" altLang="en-US" b="1"/>
              <a:t>语义解析模型</a:t>
            </a:r>
            <a:r>
              <a:rPr lang="zh-CN" altLang="en-US"/>
              <a:t>，将输入的自然语言句子转化称一阶逻辑表达式，作为伪标签参与逻辑</a:t>
            </a:r>
            <a:r>
              <a:rPr lang="zh-CN" altLang="en-US"/>
              <a:t>推理</a:t>
            </a:r>
            <a:endParaRPr lang="zh-CN" altLang="en-US"/>
          </a:p>
        </p:txBody>
      </p:sp>
      <p:cxnSp>
        <p:nvCxnSpPr>
          <p:cNvPr id="10" name="直接箭头连接符 9"/>
          <p:cNvCxnSpPr>
            <a:stCxn id="4" idx="3"/>
            <a:endCxn id="5" idx="1"/>
          </p:cNvCxnSpPr>
          <p:nvPr/>
        </p:nvCxnSpPr>
        <p:spPr>
          <a:xfrm flipV="1">
            <a:off x="2099945" y="3070860"/>
            <a:ext cx="223520" cy="13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3"/>
          </p:cNvCxnSpPr>
          <p:nvPr/>
        </p:nvCxnSpPr>
        <p:spPr>
          <a:xfrm flipV="1">
            <a:off x="3638550" y="3067685"/>
            <a:ext cx="445135"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4127500" y="2970530"/>
            <a:ext cx="797560" cy="2368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a:t>FOL</a:t>
            </a:r>
            <a:endParaRPr lang="en-US" altLang="zh-CN"/>
          </a:p>
        </p:txBody>
      </p:sp>
      <p:graphicFrame>
        <p:nvGraphicFramePr>
          <p:cNvPr id="14" name="表格 13"/>
          <p:cNvGraphicFramePr/>
          <p:nvPr>
            <p:custDataLst>
              <p:tags r:id="rId2"/>
            </p:custDataLst>
          </p:nvPr>
        </p:nvGraphicFramePr>
        <p:xfrm>
          <a:off x="6139180" y="3289935"/>
          <a:ext cx="4474210" cy="1907540"/>
        </p:xfrm>
        <a:graphic>
          <a:graphicData uri="http://schemas.openxmlformats.org/drawingml/2006/table">
            <a:tbl>
              <a:tblPr firstRow="1" bandRow="1">
                <a:tableStyleId>{5C22544A-7EE6-4342-B048-85BDC9FD1C3A}</a:tableStyleId>
              </a:tblPr>
              <a:tblGrid>
                <a:gridCol w="2237105"/>
                <a:gridCol w="2237105"/>
              </a:tblGrid>
              <a:tr h="656590">
                <a:tc>
                  <a:txBody>
                    <a:bodyPr/>
                    <a:p>
                      <a:pPr>
                        <a:buNone/>
                      </a:pPr>
                      <a:r>
                        <a:rPr lang="zh-CN" altLang="en-US"/>
                        <a:t>标注对</a:t>
                      </a:r>
                      <a:r>
                        <a:rPr lang="zh-CN" altLang="en-US"/>
                        <a:t>数量</a:t>
                      </a:r>
                      <a:endParaRPr lang="zh-CN" altLang="en-US"/>
                    </a:p>
                  </a:txBody>
                  <a:tcPr/>
                </a:tc>
                <a:tc>
                  <a:txBody>
                    <a:bodyPr/>
                    <a:p>
                      <a:pPr>
                        <a:buNone/>
                      </a:pPr>
                      <a:r>
                        <a:rPr lang="zh-CN" altLang="en-US"/>
                        <a:t>预测</a:t>
                      </a:r>
                      <a:r>
                        <a:rPr lang="zh-CN" altLang="en-US"/>
                        <a:t>准确率</a:t>
                      </a:r>
                      <a:endParaRPr lang="zh-CN" altLang="en-US"/>
                    </a:p>
                  </a:txBody>
                  <a:tcPr/>
                </a:tc>
              </a:tr>
              <a:tr h="391795">
                <a:tc>
                  <a:txBody>
                    <a:bodyPr/>
                    <a:p>
                      <a:pPr>
                        <a:buNone/>
                      </a:pPr>
                      <a:r>
                        <a:rPr lang="en-US" altLang="zh-CN"/>
                        <a:t>5345</a:t>
                      </a:r>
                      <a:endParaRPr lang="en-US" altLang="zh-CN"/>
                    </a:p>
                  </a:txBody>
                  <a:tcPr/>
                </a:tc>
                <a:tc>
                  <a:txBody>
                    <a:bodyPr/>
                    <a:p>
                      <a:pPr>
                        <a:buNone/>
                      </a:pPr>
                      <a:r>
                        <a:rPr lang="en-US" altLang="zh-CN"/>
                        <a:t>64.33%</a:t>
                      </a:r>
                      <a:endParaRPr lang="en-US" altLang="zh-CN"/>
                    </a:p>
                  </a:txBody>
                  <a:tcPr/>
                </a:tc>
              </a:tr>
              <a:tr h="391160">
                <a:tc>
                  <a:txBody>
                    <a:bodyPr/>
                    <a:p>
                      <a:pPr>
                        <a:buNone/>
                      </a:pPr>
                      <a:r>
                        <a:rPr lang="en-US" altLang="zh-CN"/>
                        <a:t>1000</a:t>
                      </a:r>
                      <a:endParaRPr lang="en-US" altLang="zh-CN"/>
                    </a:p>
                  </a:txBody>
                  <a:tcPr/>
                </a:tc>
                <a:tc>
                  <a:txBody>
                    <a:bodyPr/>
                    <a:p>
                      <a:pPr>
                        <a:buNone/>
                      </a:pPr>
                      <a:r>
                        <a:rPr lang="en-US" altLang="zh-CN"/>
                        <a:t>47.24%</a:t>
                      </a:r>
                      <a:endParaRPr lang="en-US" altLang="zh-CN"/>
                    </a:p>
                  </a:txBody>
                  <a:tcPr/>
                </a:tc>
              </a:tr>
              <a:tr h="467995">
                <a:tc>
                  <a:txBody>
                    <a:bodyPr/>
                    <a:p>
                      <a:pPr>
                        <a:buNone/>
                      </a:pPr>
                      <a:r>
                        <a:rPr lang="en-US" altLang="zh-CN"/>
                        <a:t>500</a:t>
                      </a:r>
                      <a:endParaRPr lang="en-US" altLang="zh-CN"/>
                    </a:p>
                  </a:txBody>
                  <a:tcPr/>
                </a:tc>
                <a:tc>
                  <a:txBody>
                    <a:bodyPr/>
                    <a:p>
                      <a:pPr>
                        <a:buNone/>
                      </a:pPr>
                      <a:r>
                        <a:rPr lang="en-US" altLang="zh-CN"/>
                        <a:t>20.29%</a:t>
                      </a:r>
                      <a:endParaRPr lang="en-US" altLang="zh-CN"/>
                    </a:p>
                  </a:txBody>
                  <a:tcPr/>
                </a:tc>
              </a:tr>
            </a:tbl>
          </a:graphicData>
        </a:graphic>
      </p:graphicFrame>
      <p:sp>
        <p:nvSpPr>
          <p:cNvPr id="15" name="文本框 14"/>
          <p:cNvSpPr txBox="1"/>
          <p:nvPr/>
        </p:nvSpPr>
        <p:spPr>
          <a:xfrm>
            <a:off x="6108065" y="2839085"/>
            <a:ext cx="3773170" cy="368300"/>
          </a:xfrm>
          <a:prstGeom prst="rect">
            <a:avLst/>
          </a:prstGeom>
          <a:noFill/>
        </p:spPr>
        <p:txBody>
          <a:bodyPr wrap="square" rtlCol="0">
            <a:spAutoFit/>
          </a:bodyPr>
          <a:p>
            <a:r>
              <a:rPr lang="en-US" altLang="zh-CN"/>
              <a:t>Seq2tree</a:t>
            </a:r>
            <a:r>
              <a:rPr lang="zh-CN" altLang="en-US"/>
              <a:t>：</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0" y="736712"/>
            <a:ext cx="3349266" cy="0"/>
          </a:xfrm>
          <a:prstGeom prst="line">
            <a:avLst/>
          </a:prstGeom>
        </p:spPr>
        <p:style>
          <a:lnRef idx="1">
            <a:schemeClr val="dk1"/>
          </a:lnRef>
          <a:fillRef idx="0">
            <a:schemeClr val="dk1"/>
          </a:fillRef>
          <a:effectRef idx="0">
            <a:schemeClr val="dk1"/>
          </a:effectRef>
          <a:fontRef idx="minor">
            <a:schemeClr val="tx1"/>
          </a:fontRef>
        </p:style>
      </p:cxnSp>
      <p:sp>
        <p:nvSpPr>
          <p:cNvPr id="32" name="文本框 45"/>
          <p:cNvSpPr>
            <a:spLocks noChangeArrowheads="1"/>
          </p:cNvSpPr>
          <p:nvPr/>
        </p:nvSpPr>
        <p:spPr bwMode="auto">
          <a:xfrm>
            <a:off x="-908394" y="222479"/>
            <a:ext cx="5028200"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1" tIns="34270" rIns="68541" bIns="34270">
            <a:spAutoFit/>
          </a:bodyPr>
          <a:lstStyle/>
          <a:p>
            <a:pPr algn="ctr">
              <a:defRPr/>
            </a:pPr>
            <a:r>
              <a:rPr lang="en-US" altLang="zh-CN" sz="2800" dirty="0" smtClean="0">
                <a:solidFill>
                  <a:schemeClr val="tx1">
                    <a:lumMod val="95000"/>
                    <a:lumOff val="5000"/>
                  </a:schemeClr>
                </a:solidFill>
                <a:cs typeface="Arial Unicode MS" panose="020B0604020202020204" pitchFamily="34" charset="-122"/>
                <a:sym typeface="微软雅黑" panose="020B0503020204020204" pitchFamily="34" charset="-122"/>
              </a:rPr>
              <a:t>3.4 </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未来</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工作</a:t>
            </a:r>
            <a:endPar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endParaRPr>
          </a:p>
        </p:txBody>
      </p:sp>
      <p:sp>
        <p:nvSpPr>
          <p:cNvPr id="6" name="文本框 5"/>
          <p:cNvSpPr txBox="1"/>
          <p:nvPr/>
        </p:nvSpPr>
        <p:spPr>
          <a:xfrm>
            <a:off x="921385" y="3696970"/>
            <a:ext cx="9016365" cy="2030095"/>
          </a:xfrm>
          <a:prstGeom prst="rect">
            <a:avLst/>
          </a:prstGeom>
          <a:noFill/>
        </p:spPr>
        <p:txBody>
          <a:bodyPr wrap="square" rtlCol="0" anchor="t">
            <a:spAutoFit/>
          </a:bodyPr>
          <a:p>
            <a:endParaRPr lang="zh-CN" altLang="en-US">
              <a:sym typeface="+mn-ea"/>
            </a:endParaRPr>
          </a:p>
          <a:p>
            <a:r>
              <a:rPr lang="zh-CN" altLang="en-US">
                <a:sym typeface="+mn-ea"/>
              </a:rPr>
              <a:t>逻辑推理模块：</a:t>
            </a:r>
            <a:endParaRPr lang="zh-CN" altLang="en-US">
              <a:sym typeface="+mn-ea"/>
            </a:endParaRPr>
          </a:p>
          <a:p>
            <a:r>
              <a:rPr lang="zh-CN" altLang="en-US">
                <a:sym typeface="+mn-ea"/>
              </a:rPr>
              <a:t>采用一阶逻辑推理的形式，学习</a:t>
            </a:r>
            <a:r>
              <a:rPr lang="en-US" altLang="zh-CN">
                <a:sym typeface="+mn-ea"/>
              </a:rPr>
              <a:t>prolog/Lisp</a:t>
            </a:r>
            <a:endParaRPr lang="zh-CN" altLang="en-US">
              <a:sym typeface="+mn-ea"/>
            </a:endParaRPr>
          </a:p>
          <a:p>
            <a:pPr marL="285750" indent="-285750">
              <a:buFont typeface="Arial" panose="020B0604020202020204" pitchFamily="34" charset="0"/>
              <a:buChar char="•"/>
            </a:pPr>
            <a:r>
              <a:rPr lang="zh-CN" altLang="en-US">
                <a:sym typeface="+mn-ea"/>
              </a:rPr>
              <a:t>直接将知识库作为推理过程的背景</a:t>
            </a:r>
            <a:r>
              <a:rPr lang="zh-CN" altLang="en-US">
                <a:sym typeface="+mn-ea"/>
              </a:rPr>
              <a:t>知识，将</a:t>
            </a:r>
            <a:r>
              <a:rPr lang="en-US" altLang="zh-CN">
                <a:sym typeface="+mn-ea"/>
              </a:rPr>
              <a:t>WikiTable</a:t>
            </a:r>
            <a:r>
              <a:rPr lang="zh-CN" altLang="en-US">
                <a:sym typeface="+mn-ea"/>
              </a:rPr>
              <a:t>的知识库表中的数据转化成一元</a:t>
            </a:r>
            <a:r>
              <a:rPr lang="en-US" altLang="zh-CN">
                <a:sym typeface="+mn-ea"/>
              </a:rPr>
              <a:t>/</a:t>
            </a:r>
            <a:r>
              <a:rPr lang="zh-CN" altLang="en-US">
                <a:sym typeface="+mn-ea"/>
              </a:rPr>
              <a:t>二元谓词的</a:t>
            </a:r>
            <a:r>
              <a:rPr lang="zh-CN" altLang="en-US">
                <a:sym typeface="+mn-ea"/>
              </a:rPr>
              <a:t>形式</a:t>
            </a:r>
            <a:endParaRPr lang="zh-CN" altLang="en-US">
              <a:sym typeface="+mn-ea"/>
            </a:endParaRPr>
          </a:p>
          <a:p>
            <a:pPr marL="285750" indent="-285750">
              <a:buFont typeface="Arial" panose="020B0604020202020204" pitchFamily="34" charset="0"/>
              <a:buChar char="•"/>
            </a:pPr>
            <a:r>
              <a:rPr lang="zh-CN" altLang="en-US">
                <a:sym typeface="+mn-ea"/>
              </a:rPr>
              <a:t>考虑将组合文法的相关规则作为背景知识，约束生成语义结构，需要对逻辑形式的语句进行额外的语义角色</a:t>
            </a:r>
            <a:r>
              <a:rPr lang="zh-CN" altLang="en-US">
                <a:sym typeface="+mn-ea"/>
              </a:rPr>
              <a:t>标注</a:t>
            </a:r>
            <a:endParaRPr lang="zh-CN" altLang="en-US">
              <a:sym typeface="+mn-ea"/>
            </a:endParaRPr>
          </a:p>
        </p:txBody>
      </p:sp>
      <p:sp>
        <p:nvSpPr>
          <p:cNvPr id="13" name="矩形 12"/>
          <p:cNvSpPr/>
          <p:nvPr/>
        </p:nvSpPr>
        <p:spPr>
          <a:xfrm>
            <a:off x="2964815" y="1951990"/>
            <a:ext cx="2060575" cy="1520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a:t>semantic parser</a:t>
            </a:r>
            <a:endParaRPr lang="en-US" altLang="zh-CN"/>
          </a:p>
        </p:txBody>
      </p:sp>
      <p:sp>
        <p:nvSpPr>
          <p:cNvPr id="16" name="矩形 15"/>
          <p:cNvSpPr/>
          <p:nvPr/>
        </p:nvSpPr>
        <p:spPr>
          <a:xfrm>
            <a:off x="7010400" y="1755775"/>
            <a:ext cx="1948180" cy="1802130"/>
          </a:xfrm>
          <a:prstGeom prst="rect">
            <a:avLst/>
          </a:prstGeom>
          <a:ln w="38100" cmpd="sng">
            <a:solidFill>
              <a:srgbClr val="FF0000"/>
            </a:solidFill>
            <a:prstDash val="solid"/>
          </a:ln>
        </p:spPr>
        <p:style>
          <a:lnRef idx="1">
            <a:schemeClr val="dk1"/>
          </a:lnRef>
          <a:fillRef idx="2">
            <a:schemeClr val="dk1"/>
          </a:fillRef>
          <a:effectRef idx="1">
            <a:schemeClr val="dk1"/>
          </a:effectRef>
          <a:fontRef idx="minor">
            <a:schemeClr val="dk1"/>
          </a:fontRef>
        </p:style>
        <p:txBody>
          <a:bodyPr rtlCol="0" anchor="ctr"/>
          <a:p>
            <a:pPr algn="ctr"/>
            <a:r>
              <a:rPr lang="en-US" altLang="zh-CN"/>
              <a:t>FOL reasoning</a:t>
            </a:r>
            <a:endParaRPr lang="en-US" altLang="zh-CN"/>
          </a:p>
          <a:p>
            <a:pPr algn="ctr"/>
            <a:endParaRPr lang="en-US" altLang="zh-CN"/>
          </a:p>
        </p:txBody>
      </p:sp>
      <p:sp>
        <p:nvSpPr>
          <p:cNvPr id="21" name="右箭头 20"/>
          <p:cNvSpPr/>
          <p:nvPr/>
        </p:nvSpPr>
        <p:spPr>
          <a:xfrm>
            <a:off x="5098415" y="2200275"/>
            <a:ext cx="1875155" cy="356870"/>
          </a:xfrm>
          <a:prstGeom prst="rightArrow">
            <a:avLst/>
          </a:prstGeom>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22" name="左箭头 21"/>
          <p:cNvSpPr/>
          <p:nvPr/>
        </p:nvSpPr>
        <p:spPr>
          <a:xfrm>
            <a:off x="5066665" y="2921000"/>
            <a:ext cx="1908175" cy="334010"/>
          </a:xfrm>
          <a:prstGeom prst="leftArrow">
            <a:avLst/>
          </a:prstGeom>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23" name="文本框 22"/>
          <p:cNvSpPr txBox="1"/>
          <p:nvPr/>
        </p:nvSpPr>
        <p:spPr>
          <a:xfrm>
            <a:off x="5011420" y="1908810"/>
            <a:ext cx="2165985" cy="860425"/>
          </a:xfrm>
          <a:prstGeom prst="rect">
            <a:avLst/>
          </a:prstGeom>
          <a:noFill/>
        </p:spPr>
        <p:txBody>
          <a:bodyPr wrap="square" rtlCol="0">
            <a:noAutofit/>
          </a:bodyPr>
          <a:p>
            <a:r>
              <a:rPr lang="en-US" altLang="zh-CN"/>
              <a:t>FOL representation</a:t>
            </a:r>
            <a:endParaRPr lang="en-US" altLang="zh-CN"/>
          </a:p>
          <a:p>
            <a:endParaRPr lang="en-US" altLang="zh-CN"/>
          </a:p>
          <a:p>
            <a:r>
              <a:rPr lang="en-US" altLang="zh-CN"/>
              <a:t>pesuo-label</a:t>
            </a:r>
            <a:endParaRPr lang="en-US" altLang="zh-CN"/>
          </a:p>
        </p:txBody>
      </p:sp>
      <p:sp>
        <p:nvSpPr>
          <p:cNvPr id="24" name="下箭头 23"/>
          <p:cNvSpPr/>
          <p:nvPr/>
        </p:nvSpPr>
        <p:spPr>
          <a:xfrm>
            <a:off x="7879715" y="1240155"/>
            <a:ext cx="409575" cy="48514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25" name="文本框 24"/>
          <p:cNvSpPr txBox="1"/>
          <p:nvPr/>
        </p:nvSpPr>
        <p:spPr>
          <a:xfrm>
            <a:off x="5194935" y="3083560"/>
            <a:ext cx="1391285" cy="368300"/>
          </a:xfrm>
          <a:prstGeom prst="rect">
            <a:avLst/>
          </a:prstGeom>
          <a:noFill/>
        </p:spPr>
        <p:txBody>
          <a:bodyPr wrap="square" rtlCol="0">
            <a:spAutoFit/>
          </a:bodyPr>
          <a:p>
            <a:r>
              <a:rPr lang="en-US" altLang="zh-CN"/>
              <a:t>consisty loss</a:t>
            </a:r>
            <a:endParaRPr lang="en-US" altLang="zh-CN"/>
          </a:p>
        </p:txBody>
      </p:sp>
      <p:sp>
        <p:nvSpPr>
          <p:cNvPr id="26" name="圆角矩形 25"/>
          <p:cNvSpPr/>
          <p:nvPr/>
        </p:nvSpPr>
        <p:spPr>
          <a:xfrm>
            <a:off x="1153160" y="2491105"/>
            <a:ext cx="1120775" cy="4419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question</a:t>
            </a:r>
            <a:endParaRPr lang="en-US" altLang="zh-CN"/>
          </a:p>
        </p:txBody>
      </p:sp>
      <p:sp>
        <p:nvSpPr>
          <p:cNvPr id="27" name="圆角矩形 26"/>
          <p:cNvSpPr/>
          <p:nvPr/>
        </p:nvSpPr>
        <p:spPr>
          <a:xfrm>
            <a:off x="10011410" y="2467610"/>
            <a:ext cx="979170" cy="5054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answer</a:t>
            </a:r>
            <a:endParaRPr lang="en-US" altLang="zh-CN"/>
          </a:p>
        </p:txBody>
      </p:sp>
      <p:cxnSp>
        <p:nvCxnSpPr>
          <p:cNvPr id="28" name="直接箭头连接符 27"/>
          <p:cNvCxnSpPr>
            <a:stCxn id="26" idx="3"/>
            <a:endCxn id="13" idx="1"/>
          </p:cNvCxnSpPr>
          <p:nvPr/>
        </p:nvCxnSpPr>
        <p:spPr>
          <a:xfrm>
            <a:off x="2273935" y="2712085"/>
            <a:ext cx="690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8936990" y="2603500"/>
            <a:ext cx="102298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flipV="1">
            <a:off x="8946515" y="2857500"/>
            <a:ext cx="1024255"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圆角矩形 32"/>
          <p:cNvSpPr/>
          <p:nvPr/>
        </p:nvSpPr>
        <p:spPr>
          <a:xfrm>
            <a:off x="7244715" y="295910"/>
            <a:ext cx="1610360" cy="828675"/>
          </a:xfrm>
          <a:prstGeom prst="roundRect">
            <a:avLst/>
          </a:prstGeom>
        </p:spPr>
        <p:style>
          <a:lnRef idx="3">
            <a:schemeClr val="lt1"/>
          </a:lnRef>
          <a:fillRef idx="1">
            <a:schemeClr val="accent6"/>
          </a:fillRef>
          <a:effectRef idx="1">
            <a:schemeClr val="accent6"/>
          </a:effectRef>
          <a:fontRef idx="minor">
            <a:schemeClr val="lt1"/>
          </a:fontRef>
        </p:style>
        <p:txBody>
          <a:bodyPr rtlCol="0" anchor="ctr"/>
          <a:p>
            <a:pPr algn="ctr"/>
            <a:r>
              <a:rPr lang="en-US" altLang="zh-CN"/>
              <a:t>Knowledge</a:t>
            </a:r>
            <a:endParaRPr lang="en-US" altLang="zh-CN"/>
          </a:p>
          <a:p>
            <a:pPr algn="ctr"/>
            <a:r>
              <a:rPr lang="en-US" altLang="zh-CN"/>
              <a:t>Base</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63303" y="1950956"/>
            <a:ext cx="9444297" cy="1015663"/>
          </a:xfrm>
          <a:prstGeom prst="rect">
            <a:avLst/>
          </a:prstGeom>
        </p:spPr>
        <p:txBody>
          <a:bodyPr wrap="square">
            <a:spAutoFit/>
          </a:bodyPr>
          <a:lstStyle/>
          <a:p>
            <a:r>
              <a:rPr lang="en-US" altLang="zh-CN" sz="6000" b="1" dirty="0">
                <a:solidFill>
                  <a:schemeClr val="tx1">
                    <a:lumMod val="95000"/>
                    <a:lumOff val="5000"/>
                  </a:schemeClr>
                </a:solidFill>
                <a:latin typeface="微软雅黑" panose="020B0503020204020204" pitchFamily="34" charset="-122"/>
                <a:ea typeface="微软雅黑" panose="020B0503020204020204" pitchFamily="34" charset="-122"/>
              </a:rPr>
              <a:t>Thanks for listening</a:t>
            </a:r>
            <a:endParaRPr lang="zh-CN" altLang="en-US" sz="6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664903" y="3276727"/>
            <a:ext cx="6096404" cy="46519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5" dirty="0">
                <a:solidFill>
                  <a:schemeClr val="bg1"/>
                </a:solidFill>
                <a:latin typeface="微软雅黑" panose="020B0503020204020204" pitchFamily="34" charset="-122"/>
                <a:ea typeface="微软雅黑" panose="020B0503020204020204" pitchFamily="34" charset="-122"/>
              </a:rPr>
              <a:t>作者</a:t>
            </a:r>
            <a:r>
              <a:rPr lang="zh-CN" altLang="en-US" sz="1865" dirty="0" smtClean="0">
                <a:solidFill>
                  <a:schemeClr val="bg1"/>
                </a:solidFill>
                <a:latin typeface="微软雅黑" panose="020B0503020204020204" pitchFamily="34" charset="-122"/>
                <a:ea typeface="微软雅黑" panose="020B0503020204020204" pitchFamily="34" charset="-122"/>
              </a:rPr>
              <a:t>：盛玉     </a:t>
            </a:r>
            <a:r>
              <a:rPr lang="zh-CN" altLang="en-US" sz="1865" dirty="0">
                <a:solidFill>
                  <a:schemeClr val="bg1"/>
                </a:solidFill>
                <a:latin typeface="微软雅黑" panose="020B0503020204020204" pitchFamily="34" charset="-122"/>
                <a:ea typeface="微软雅黑" panose="020B0503020204020204" pitchFamily="34" charset="-122"/>
              </a:rPr>
              <a:t>学号</a:t>
            </a:r>
            <a:r>
              <a:rPr lang="zh-CN" altLang="en-US" sz="1865" dirty="0" smtClean="0">
                <a:solidFill>
                  <a:schemeClr val="bg1"/>
                </a:solidFill>
                <a:latin typeface="微软雅黑" panose="020B0503020204020204" pitchFamily="34" charset="-122"/>
                <a:ea typeface="微软雅黑" panose="020B0503020204020204" pitchFamily="34" charset="-122"/>
              </a:rPr>
              <a:t>：</a:t>
            </a:r>
            <a:r>
              <a:rPr lang="en-US" altLang="zh-CN" sz="1865" dirty="0" smtClean="0">
                <a:solidFill>
                  <a:schemeClr val="bg1"/>
                </a:solidFill>
                <a:latin typeface="微软雅黑" panose="020B0503020204020204" pitchFamily="34" charset="-122"/>
                <a:ea typeface="微软雅黑" panose="020B0503020204020204" pitchFamily="34" charset="-122"/>
              </a:rPr>
              <a:t>2021E8014682016</a:t>
            </a:r>
            <a:endParaRPr lang="zh-CN" altLang="en-US" sz="1865" dirty="0">
              <a:solidFill>
                <a:schemeClr val="bg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30826" y="0"/>
            <a:ext cx="5061175" cy="68580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3000">
        <p15:prstTrans prst="fallOver"/>
      </p:transition>
    </mc:Choice>
    <mc:Fallback>
      <p:transition spd="slow" advClick="0" advTm="3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397121" y="3625385"/>
            <a:ext cx="4003680" cy="430530"/>
          </a:xfrm>
          <a:prstGeom prst="rect">
            <a:avLst/>
          </a:prstGeom>
        </p:spPr>
        <p:txBody>
          <a:bodyPr wrap="square" lIns="0" tIns="0" rIns="0" bIns="0">
            <a:spAutoFit/>
          </a:bodyPr>
          <a:lstStyle/>
          <a:p>
            <a:pPr algn="dist">
              <a:defRPr/>
            </a:pPr>
            <a:r>
              <a:rPr lang="zh-CN" altLang="en-US" sz="2800" b="1" noProof="1">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任务</a:t>
            </a:r>
            <a:r>
              <a:rPr lang="zh-CN" altLang="en-US" sz="2800" b="1" noProof="1">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背景</a:t>
            </a:r>
            <a:endParaRPr lang="zh-CN" altLang="en-US" sz="2800" b="1" noProof="1">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矩形 18"/>
          <p:cNvSpPr/>
          <p:nvPr/>
        </p:nvSpPr>
        <p:spPr>
          <a:xfrm>
            <a:off x="2496506" y="2704213"/>
            <a:ext cx="3445425" cy="677108"/>
          </a:xfrm>
          <a:prstGeom prst="rect">
            <a:avLst/>
          </a:prstGeom>
        </p:spPr>
        <p:txBody>
          <a:bodyPr wrap="square" lIns="0" tIns="0" rIns="0" bIns="0">
            <a:spAutoFit/>
          </a:bodyPr>
          <a:lstStyle/>
          <a:p>
            <a:pPr algn="ctr" eaLnBrk="1" hangingPunct="1">
              <a:defRPr/>
            </a:pPr>
            <a:r>
              <a:rPr lang="en-US" altLang="zh-CN" sz="4400" b="1" noProof="1" smtClean="0">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Part Ⅰ</a:t>
            </a:r>
            <a:endParaRPr lang="zh-CN" altLang="en-US" sz="4400" b="1" noProof="1">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9" name="图片 8"/>
          <p:cNvPicPr>
            <a:picLocks noChangeAspect="1"/>
          </p:cNvPicPr>
          <p:nvPr/>
        </p:nvPicPr>
        <p:blipFill>
          <a:blip r:embed="rId1" cstate="print">
            <a:extLst>
              <a:ext uri="{BEBA8EAE-BF5A-486C-A8C5-ECC9F3942E4B}">
                <a14:imgProps xmlns:a14="http://schemas.microsoft.com/office/drawing/2010/main">
                  <a14:imgLayer r:embed="rId2">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7130826" y="0"/>
            <a:ext cx="5061175" cy="685800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0" y="736712"/>
            <a:ext cx="3349266" cy="0"/>
          </a:xfrm>
          <a:prstGeom prst="line">
            <a:avLst/>
          </a:prstGeom>
        </p:spPr>
        <p:style>
          <a:lnRef idx="1">
            <a:schemeClr val="dk1"/>
          </a:lnRef>
          <a:fillRef idx="0">
            <a:schemeClr val="dk1"/>
          </a:fillRef>
          <a:effectRef idx="0">
            <a:schemeClr val="dk1"/>
          </a:effectRef>
          <a:fontRef idx="minor">
            <a:schemeClr val="tx1"/>
          </a:fontRef>
        </p:style>
      </p:cxnSp>
      <p:sp>
        <p:nvSpPr>
          <p:cNvPr id="7" name="文本框 45"/>
          <p:cNvSpPr>
            <a:spLocks noChangeArrowheads="1"/>
          </p:cNvSpPr>
          <p:nvPr/>
        </p:nvSpPr>
        <p:spPr bwMode="auto">
          <a:xfrm>
            <a:off x="-276553" y="235373"/>
            <a:ext cx="3791168" cy="929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1" tIns="34270" rIns="68541" bIns="34270">
            <a:spAutoFit/>
          </a:bodyPr>
          <a:lstStyle/>
          <a:p>
            <a:pPr algn="ctr">
              <a:defRPr/>
            </a:pPr>
            <a:r>
              <a:rPr lang="en-US" altLang="zh-CN" sz="2800" dirty="0">
                <a:solidFill>
                  <a:schemeClr val="tx1">
                    <a:lumMod val="95000"/>
                    <a:lumOff val="5000"/>
                  </a:schemeClr>
                </a:solidFill>
                <a:cs typeface="Arial Unicode MS" panose="020B0604020202020204" pitchFamily="34" charset="-122"/>
                <a:sym typeface="微软雅黑" panose="020B0503020204020204" pitchFamily="34" charset="-122"/>
              </a:rPr>
              <a:t>1</a:t>
            </a:r>
            <a:r>
              <a:rPr lang="en-US" altLang="zh-CN" sz="2800" dirty="0" smtClean="0">
                <a:solidFill>
                  <a:schemeClr val="tx1">
                    <a:lumMod val="95000"/>
                    <a:lumOff val="5000"/>
                  </a:schemeClr>
                </a:solidFill>
                <a:cs typeface="Arial Unicode MS" panose="020B0604020202020204" pitchFamily="34" charset="-122"/>
                <a:sym typeface="微软雅黑" panose="020B0503020204020204" pitchFamily="34" charset="-122"/>
              </a:rPr>
              <a:t>.1 </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研究意义</a:t>
            </a:r>
            <a:endParaRPr lang="zh-CN" altLang="en-US" sz="2800" dirty="0">
              <a:solidFill>
                <a:schemeClr val="tx1">
                  <a:lumMod val="95000"/>
                  <a:lumOff val="5000"/>
                </a:schemeClr>
              </a:solidFill>
              <a:cs typeface="Arial Unicode MS" panose="020B0604020202020204" pitchFamily="34" charset="-122"/>
              <a:sym typeface="微软雅黑" panose="020B0503020204020204" pitchFamily="34" charset="-122"/>
            </a:endParaRPr>
          </a:p>
          <a:p>
            <a:pPr algn="ctr">
              <a:defRPr/>
            </a:pPr>
            <a:endParaRPr lang="zh-CN" altLang="en-US" sz="2800" dirty="0">
              <a:solidFill>
                <a:schemeClr val="tx1">
                  <a:lumMod val="95000"/>
                  <a:lumOff val="5000"/>
                </a:schemeClr>
              </a:solidFill>
              <a:cs typeface="Arial Unicode MS" panose="020B0604020202020204" pitchFamily="34" charset="-122"/>
              <a:sym typeface="微软雅黑" panose="020B0503020204020204" pitchFamily="34" charset="-122"/>
            </a:endParaRPr>
          </a:p>
        </p:txBody>
      </p:sp>
      <p:sp>
        <p:nvSpPr>
          <p:cNvPr id="5" name="文本框 4"/>
          <p:cNvSpPr txBox="1"/>
          <p:nvPr/>
        </p:nvSpPr>
        <p:spPr>
          <a:xfrm>
            <a:off x="702945" y="2156460"/>
            <a:ext cx="3954145" cy="645160"/>
          </a:xfrm>
          <a:prstGeom prst="rect">
            <a:avLst/>
          </a:prstGeom>
          <a:noFill/>
        </p:spPr>
        <p:txBody>
          <a:bodyPr wrap="square" rtlCol="0">
            <a:spAutoFit/>
          </a:bodyPr>
          <a:p>
            <a:endParaRPr lang="zh-CN" altLang="en-US"/>
          </a:p>
          <a:p>
            <a:endParaRPr lang="zh-CN" altLang="en-US"/>
          </a:p>
        </p:txBody>
      </p:sp>
      <p:sp>
        <p:nvSpPr>
          <p:cNvPr id="14" name="文本框 13"/>
          <p:cNvSpPr txBox="1"/>
          <p:nvPr/>
        </p:nvSpPr>
        <p:spPr>
          <a:xfrm>
            <a:off x="8035925" y="2985135"/>
            <a:ext cx="2187575" cy="368300"/>
          </a:xfrm>
          <a:prstGeom prst="rect">
            <a:avLst/>
          </a:prstGeom>
          <a:noFill/>
        </p:spPr>
        <p:txBody>
          <a:bodyPr wrap="square" rtlCol="0">
            <a:spAutoFit/>
          </a:bodyPr>
          <a:p>
            <a:r>
              <a:rPr lang="zh-CN" altLang="en-US"/>
              <a:t>规划</a:t>
            </a:r>
            <a:r>
              <a:rPr lang="zh-CN" altLang="en-US"/>
              <a:t>问题</a:t>
            </a:r>
            <a:endParaRPr lang="zh-CN" altLang="en-US"/>
          </a:p>
        </p:txBody>
      </p:sp>
      <p:sp>
        <p:nvSpPr>
          <p:cNvPr id="15" name="文本框 14"/>
          <p:cNvSpPr txBox="1"/>
          <p:nvPr/>
        </p:nvSpPr>
        <p:spPr>
          <a:xfrm>
            <a:off x="2702560" y="2985135"/>
            <a:ext cx="2187575" cy="368300"/>
          </a:xfrm>
          <a:prstGeom prst="rect">
            <a:avLst/>
          </a:prstGeom>
          <a:noFill/>
        </p:spPr>
        <p:txBody>
          <a:bodyPr wrap="square" rtlCol="0">
            <a:spAutoFit/>
          </a:bodyPr>
          <a:p>
            <a:r>
              <a:rPr lang="zh-CN" altLang="en-US"/>
              <a:t>知识库</a:t>
            </a:r>
            <a:r>
              <a:rPr lang="zh-CN" altLang="en-US"/>
              <a:t>查询</a:t>
            </a:r>
            <a:endParaRPr lang="zh-CN" altLang="en-US"/>
          </a:p>
        </p:txBody>
      </p:sp>
      <p:sp>
        <p:nvSpPr>
          <p:cNvPr id="16" name="文本框 15"/>
          <p:cNvSpPr txBox="1"/>
          <p:nvPr/>
        </p:nvSpPr>
        <p:spPr>
          <a:xfrm>
            <a:off x="2143760" y="6115685"/>
            <a:ext cx="2625090" cy="368300"/>
          </a:xfrm>
          <a:prstGeom prst="rect">
            <a:avLst/>
          </a:prstGeom>
          <a:noFill/>
        </p:spPr>
        <p:txBody>
          <a:bodyPr wrap="square" rtlCol="0">
            <a:spAutoFit/>
          </a:bodyPr>
          <a:p>
            <a:r>
              <a:rPr lang="zh-CN" altLang="en-US"/>
              <a:t>视觉问答</a:t>
            </a:r>
            <a:r>
              <a:rPr lang="en-US" altLang="zh-CN"/>
              <a:t>/</a:t>
            </a:r>
            <a:r>
              <a:rPr lang="zh-CN" altLang="en-US"/>
              <a:t>文本问答</a:t>
            </a:r>
            <a:r>
              <a:rPr lang="zh-CN" altLang="en-US"/>
              <a:t>任务</a:t>
            </a:r>
            <a:endParaRPr lang="zh-CN" altLang="en-US"/>
          </a:p>
        </p:txBody>
      </p:sp>
      <p:pic>
        <p:nvPicPr>
          <p:cNvPr id="20" name="图片 19"/>
          <p:cNvPicPr>
            <a:picLocks noChangeAspect="1"/>
          </p:cNvPicPr>
          <p:nvPr/>
        </p:nvPicPr>
        <p:blipFill>
          <a:blip r:embed="rId1"/>
          <a:stretch>
            <a:fillRect/>
          </a:stretch>
        </p:blipFill>
        <p:spPr>
          <a:xfrm>
            <a:off x="1169670" y="1119505"/>
            <a:ext cx="4926330" cy="1482725"/>
          </a:xfrm>
          <a:prstGeom prst="rect">
            <a:avLst/>
          </a:prstGeom>
        </p:spPr>
      </p:pic>
      <p:pic>
        <p:nvPicPr>
          <p:cNvPr id="21" name="图片 20"/>
          <p:cNvPicPr>
            <a:picLocks noChangeAspect="1"/>
          </p:cNvPicPr>
          <p:nvPr/>
        </p:nvPicPr>
        <p:blipFill>
          <a:blip r:embed="rId2"/>
          <a:stretch>
            <a:fillRect/>
          </a:stretch>
        </p:blipFill>
        <p:spPr>
          <a:xfrm>
            <a:off x="1155065" y="3470910"/>
            <a:ext cx="5293360" cy="2410460"/>
          </a:xfrm>
          <a:prstGeom prst="rect">
            <a:avLst/>
          </a:prstGeom>
        </p:spPr>
      </p:pic>
      <p:pic>
        <p:nvPicPr>
          <p:cNvPr id="22" name="图片 21"/>
          <p:cNvPicPr>
            <a:picLocks noChangeAspect="1"/>
          </p:cNvPicPr>
          <p:nvPr/>
        </p:nvPicPr>
        <p:blipFill>
          <a:blip r:embed="rId3"/>
          <a:stretch>
            <a:fillRect/>
          </a:stretch>
        </p:blipFill>
        <p:spPr>
          <a:xfrm>
            <a:off x="6610985" y="912495"/>
            <a:ext cx="4495800" cy="2072640"/>
          </a:xfrm>
          <a:prstGeom prst="rect">
            <a:avLst/>
          </a:prstGeom>
        </p:spPr>
      </p:pic>
      <p:sp>
        <p:nvSpPr>
          <p:cNvPr id="23" name="文本框 22"/>
          <p:cNvSpPr txBox="1"/>
          <p:nvPr/>
        </p:nvSpPr>
        <p:spPr>
          <a:xfrm>
            <a:off x="6744335" y="3830320"/>
            <a:ext cx="4610735" cy="2388870"/>
          </a:xfrm>
          <a:prstGeom prst="rect">
            <a:avLst/>
          </a:prstGeom>
          <a:noFill/>
        </p:spPr>
        <p:txBody>
          <a:bodyPr wrap="square" rtlCol="0">
            <a:noAutofit/>
          </a:bodyPr>
          <a:p>
            <a:r>
              <a:rPr lang="zh-CN" altLang="en-US"/>
              <a:t>许多研究场景中，需要先将自然语言表达转化为机器更容易理解的、结构化的语义表达形式，用于后续的计算、查询、推理、规划等操作，因此语义解析任务是许多研究任务必不可少的前置</a:t>
            </a:r>
            <a:r>
              <a:rPr lang="zh-CN" altLang="en-US"/>
              <a:t>模块。</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0" y="736712"/>
            <a:ext cx="3349266" cy="0"/>
          </a:xfrm>
          <a:prstGeom prst="line">
            <a:avLst/>
          </a:prstGeom>
        </p:spPr>
        <p:style>
          <a:lnRef idx="1">
            <a:schemeClr val="dk1"/>
          </a:lnRef>
          <a:fillRef idx="0">
            <a:schemeClr val="dk1"/>
          </a:fillRef>
          <a:effectRef idx="0">
            <a:schemeClr val="dk1"/>
          </a:effectRef>
          <a:fontRef idx="minor">
            <a:schemeClr val="tx1"/>
          </a:fontRef>
        </p:style>
      </p:cxnSp>
      <p:sp>
        <p:nvSpPr>
          <p:cNvPr id="7" name="文本框 45"/>
          <p:cNvSpPr>
            <a:spLocks noChangeArrowheads="1"/>
          </p:cNvSpPr>
          <p:nvPr/>
        </p:nvSpPr>
        <p:spPr bwMode="auto">
          <a:xfrm>
            <a:off x="-276553" y="235373"/>
            <a:ext cx="3791168" cy="929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1" tIns="34270" rIns="68541" bIns="34270">
            <a:spAutoFit/>
          </a:bodyPr>
          <a:lstStyle/>
          <a:p>
            <a:pPr algn="ctr">
              <a:defRPr/>
            </a:pPr>
            <a:r>
              <a:rPr lang="en-US" altLang="zh-CN" sz="2800" dirty="0">
                <a:solidFill>
                  <a:schemeClr val="tx1">
                    <a:lumMod val="95000"/>
                    <a:lumOff val="5000"/>
                  </a:schemeClr>
                </a:solidFill>
                <a:cs typeface="Arial Unicode MS" panose="020B0604020202020204" pitchFamily="34" charset="-122"/>
                <a:sym typeface="微软雅黑" panose="020B0503020204020204" pitchFamily="34" charset="-122"/>
              </a:rPr>
              <a:t>1</a:t>
            </a:r>
            <a:r>
              <a:rPr lang="en-US" altLang="zh-CN" sz="2800" dirty="0" smtClean="0">
                <a:solidFill>
                  <a:schemeClr val="tx1">
                    <a:lumMod val="95000"/>
                    <a:lumOff val="5000"/>
                  </a:schemeClr>
                </a:solidFill>
                <a:cs typeface="Arial Unicode MS" panose="020B0604020202020204" pitchFamily="34" charset="-122"/>
                <a:sym typeface="微软雅黑" panose="020B0503020204020204" pitchFamily="34" charset="-122"/>
              </a:rPr>
              <a:t>.2 </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研究内容</a:t>
            </a:r>
            <a:endParaRPr lang="zh-CN" altLang="en-US" sz="2800" dirty="0">
              <a:solidFill>
                <a:schemeClr val="tx1">
                  <a:lumMod val="95000"/>
                  <a:lumOff val="5000"/>
                </a:schemeClr>
              </a:solidFill>
              <a:cs typeface="Arial Unicode MS" panose="020B0604020202020204" pitchFamily="34" charset="-122"/>
              <a:sym typeface="微软雅黑" panose="020B0503020204020204" pitchFamily="34" charset="-122"/>
            </a:endParaRPr>
          </a:p>
          <a:p>
            <a:pPr algn="ctr">
              <a:defRPr/>
            </a:pPr>
            <a:endParaRPr lang="zh-CN" altLang="en-US" sz="2800" dirty="0">
              <a:solidFill>
                <a:schemeClr val="tx1">
                  <a:lumMod val="95000"/>
                  <a:lumOff val="5000"/>
                </a:schemeClr>
              </a:solidFill>
              <a:cs typeface="Arial Unicode MS" panose="020B0604020202020204" pitchFamily="34" charset="-122"/>
              <a:sym typeface="微软雅黑" panose="020B0503020204020204" pitchFamily="34" charset="-122"/>
            </a:endParaRPr>
          </a:p>
        </p:txBody>
      </p:sp>
      <p:sp>
        <p:nvSpPr>
          <p:cNvPr id="4" name="文本框 3"/>
          <p:cNvSpPr txBox="1"/>
          <p:nvPr/>
        </p:nvSpPr>
        <p:spPr>
          <a:xfrm>
            <a:off x="400050" y="963295"/>
            <a:ext cx="6975475" cy="645160"/>
          </a:xfrm>
          <a:prstGeom prst="rect">
            <a:avLst/>
          </a:prstGeom>
          <a:noFill/>
        </p:spPr>
        <p:txBody>
          <a:bodyPr wrap="square" rtlCol="0">
            <a:spAutoFit/>
          </a:bodyPr>
          <a:lstStyle/>
          <a:p>
            <a:r>
              <a:rPr lang="zh-CN" altLang="en-US" b="1" dirty="0"/>
              <a:t>语义解析任务</a:t>
            </a:r>
            <a:r>
              <a:rPr lang="en-US" altLang="zh-CN" dirty="0"/>
              <a:t>: 将自然语言句子转换成计算机可识别的、可计算的、完全</a:t>
            </a:r>
            <a:r>
              <a:rPr lang="zh-CN" altLang="en-US" dirty="0"/>
              <a:t>的</a:t>
            </a:r>
            <a:r>
              <a:rPr lang="en-US" altLang="zh-CN" dirty="0"/>
              <a:t>语义表示</a:t>
            </a:r>
            <a:endParaRPr lang="en-US" altLang="zh-CN" dirty="0"/>
          </a:p>
        </p:txBody>
      </p:sp>
      <p:sp>
        <p:nvSpPr>
          <p:cNvPr id="17" name="左大括号 16"/>
          <p:cNvSpPr/>
          <p:nvPr/>
        </p:nvSpPr>
        <p:spPr>
          <a:xfrm>
            <a:off x="7909560" y="2879725"/>
            <a:ext cx="361950" cy="195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8" name="文本框 17"/>
          <p:cNvSpPr txBox="1"/>
          <p:nvPr/>
        </p:nvSpPr>
        <p:spPr>
          <a:xfrm>
            <a:off x="8271510" y="358140"/>
            <a:ext cx="2635250" cy="368300"/>
          </a:xfrm>
          <a:prstGeom prst="rect">
            <a:avLst/>
          </a:prstGeom>
          <a:noFill/>
        </p:spPr>
        <p:txBody>
          <a:bodyPr wrap="square" rtlCol="0">
            <a:spAutoFit/>
          </a:bodyPr>
          <a:p>
            <a:r>
              <a:rPr lang="zh-CN" altLang="en-US"/>
              <a:t>命题</a:t>
            </a:r>
            <a:r>
              <a:rPr lang="zh-CN" altLang="en-US"/>
              <a:t>逻辑</a:t>
            </a:r>
            <a:endParaRPr lang="zh-CN" altLang="en-US"/>
          </a:p>
        </p:txBody>
      </p:sp>
      <p:sp>
        <p:nvSpPr>
          <p:cNvPr id="20" name="文本框 19"/>
          <p:cNvSpPr txBox="1"/>
          <p:nvPr/>
        </p:nvSpPr>
        <p:spPr>
          <a:xfrm>
            <a:off x="8343265" y="1292860"/>
            <a:ext cx="3273425" cy="368300"/>
          </a:xfrm>
          <a:prstGeom prst="rect">
            <a:avLst/>
          </a:prstGeom>
          <a:noFill/>
        </p:spPr>
        <p:txBody>
          <a:bodyPr wrap="square" rtlCol="0">
            <a:spAutoFit/>
          </a:bodyPr>
          <a:p>
            <a:r>
              <a:rPr lang="en-US" altLang="zh-CN"/>
              <a:t>lambda </a:t>
            </a:r>
            <a:r>
              <a:rPr lang="zh-CN" altLang="en-US"/>
              <a:t>演算增强的一阶</a:t>
            </a:r>
            <a:r>
              <a:rPr lang="zh-CN" altLang="en-US"/>
              <a:t>逻辑</a:t>
            </a:r>
            <a:endParaRPr lang="zh-CN" altLang="en-US"/>
          </a:p>
        </p:txBody>
      </p:sp>
      <mc:AlternateContent xmlns:mc="http://schemas.openxmlformats.org/markup-compatibility/2006">
        <mc:Choice xmlns:a14="http://schemas.microsoft.com/office/drawing/2010/main" Requires="a14">
          <p:sp>
            <p:nvSpPr>
              <p:cNvPr id="21" name="文本框 20"/>
              <p:cNvSpPr txBox="1"/>
              <p:nvPr/>
            </p:nvSpPr>
            <p:spPr>
              <a:xfrm>
                <a:off x="7656830" y="1778000"/>
                <a:ext cx="2635250" cy="36830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𝜆</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𝐷𝐶𝑆</m:t>
                      </m:r>
                    </m:oMath>
                  </m:oMathPara>
                </a14:m>
                <a:endParaRPr lang="zh-CN" altLang="en-US"/>
              </a:p>
            </p:txBody>
          </p:sp>
        </mc:Choice>
        <mc:Fallback>
          <p:sp>
            <p:nvSpPr>
              <p:cNvPr id="21" name="文本框 20"/>
              <p:cNvSpPr txBox="1">
                <a:spLocks noRot="1" noChangeAspect="1" noMove="1" noResize="1" noEditPoints="1" noAdjustHandles="1" noChangeArrowheads="1" noChangeShapeType="1" noTextEdit="1"/>
              </p:cNvSpPr>
              <p:nvPr/>
            </p:nvSpPr>
            <p:spPr>
              <a:xfrm>
                <a:off x="7656830" y="1778000"/>
                <a:ext cx="2635250" cy="368300"/>
              </a:xfrm>
              <a:prstGeom prst="rect">
                <a:avLst/>
              </a:prstGeom>
              <a:blipFill rotWithShape="1">
                <a:blip r:embed="rId1"/>
                <a:stretch>
                  <a:fillRect/>
                </a:stretch>
              </a:blipFill>
            </p:spPr>
            <p:txBody>
              <a:bodyPr/>
              <a:lstStyle/>
              <a:p>
                <a:r>
                  <a:rPr lang="zh-CN" altLang="en-US">
                    <a:noFill/>
                  </a:rPr>
                  <a:t> </a:t>
                </a:r>
              </a:p>
            </p:txBody>
          </p:sp>
        </mc:Fallback>
      </mc:AlternateContent>
      <p:sp>
        <p:nvSpPr>
          <p:cNvPr id="22" name="文本框 21"/>
          <p:cNvSpPr txBox="1"/>
          <p:nvPr/>
        </p:nvSpPr>
        <p:spPr>
          <a:xfrm>
            <a:off x="8616950" y="5182870"/>
            <a:ext cx="3410585" cy="368300"/>
          </a:xfrm>
          <a:prstGeom prst="rect">
            <a:avLst/>
          </a:prstGeom>
          <a:noFill/>
        </p:spPr>
        <p:txBody>
          <a:bodyPr wrap="square" rtlCol="0" anchor="t">
            <a:spAutoFit/>
          </a:bodyPr>
          <a:p>
            <a:r>
              <a:rPr lang="en-US" altLang="zh-CN"/>
              <a:t>SQL,</a:t>
            </a:r>
            <a:r>
              <a:rPr lang="zh-CN" altLang="en-US"/>
              <a:t>Python,Java等程序设计</a:t>
            </a:r>
            <a:r>
              <a:rPr lang="zh-CN" altLang="en-US"/>
              <a:t>语言</a:t>
            </a:r>
            <a:endParaRPr lang="zh-CN" altLang="en-US"/>
          </a:p>
        </p:txBody>
      </p:sp>
      <p:sp>
        <p:nvSpPr>
          <p:cNvPr id="25" name="文本框 24"/>
          <p:cNvSpPr txBox="1"/>
          <p:nvPr/>
        </p:nvSpPr>
        <p:spPr>
          <a:xfrm>
            <a:off x="8616950" y="6408420"/>
            <a:ext cx="2266315" cy="368300"/>
          </a:xfrm>
          <a:prstGeom prst="rect">
            <a:avLst/>
          </a:prstGeom>
          <a:noFill/>
        </p:spPr>
        <p:txBody>
          <a:bodyPr wrap="square" rtlCol="0" anchor="t">
            <a:spAutoFit/>
          </a:bodyPr>
          <a:p>
            <a:r>
              <a:rPr lang="zh-CN" altLang="en-US"/>
              <a:t>可执行的程序</a:t>
            </a:r>
            <a:r>
              <a:rPr lang="zh-CN" altLang="en-US"/>
              <a:t>指令</a:t>
            </a:r>
            <a:endParaRPr lang="zh-CN" altLang="en-US"/>
          </a:p>
        </p:txBody>
      </p:sp>
      <p:pic>
        <p:nvPicPr>
          <p:cNvPr id="26" name="图片 25"/>
          <p:cNvPicPr>
            <a:picLocks noChangeAspect="1"/>
          </p:cNvPicPr>
          <p:nvPr/>
        </p:nvPicPr>
        <p:blipFill>
          <a:blip r:embed="rId2"/>
          <a:stretch>
            <a:fillRect/>
          </a:stretch>
        </p:blipFill>
        <p:spPr>
          <a:xfrm>
            <a:off x="9324340" y="5489575"/>
            <a:ext cx="1920240" cy="962660"/>
          </a:xfrm>
          <a:prstGeom prst="rect">
            <a:avLst/>
          </a:prstGeom>
        </p:spPr>
      </p:pic>
      <p:pic>
        <p:nvPicPr>
          <p:cNvPr id="27" name="图片 26"/>
          <p:cNvPicPr>
            <a:picLocks noChangeAspect="1"/>
          </p:cNvPicPr>
          <p:nvPr/>
        </p:nvPicPr>
        <p:blipFill>
          <a:blip r:embed="rId3"/>
          <a:stretch>
            <a:fillRect/>
          </a:stretch>
        </p:blipFill>
        <p:spPr>
          <a:xfrm>
            <a:off x="8390890" y="3883025"/>
            <a:ext cx="2719070" cy="866140"/>
          </a:xfrm>
          <a:prstGeom prst="rect">
            <a:avLst/>
          </a:prstGeom>
        </p:spPr>
      </p:pic>
      <p:sp>
        <p:nvSpPr>
          <p:cNvPr id="30" name="右箭头 29"/>
          <p:cNvSpPr/>
          <p:nvPr/>
        </p:nvSpPr>
        <p:spPr>
          <a:xfrm>
            <a:off x="2075815" y="3465195"/>
            <a:ext cx="1515745" cy="417830"/>
          </a:xfrm>
          <a:prstGeom prst="rightArrow">
            <a:avLst/>
          </a:prstGeom>
        </p:spPr>
        <p:style>
          <a:lnRef idx="1">
            <a:schemeClr val="dk1"/>
          </a:lnRef>
          <a:fillRef idx="2">
            <a:schemeClr val="dk1"/>
          </a:fillRef>
          <a:effectRef idx="1">
            <a:schemeClr val="dk1"/>
          </a:effectRef>
          <a:fontRef idx="minor">
            <a:schemeClr val="dk1"/>
          </a:fontRef>
        </p:style>
        <p:txBody>
          <a:bodyPr rtlCol="0" anchor="ctr"/>
          <a:p>
            <a:pPr algn="ctr"/>
            <a:endParaRPr lang="zh-CN" altLang="en-US"/>
          </a:p>
        </p:txBody>
      </p:sp>
      <p:sp>
        <p:nvSpPr>
          <p:cNvPr id="31" name="圆角矩形 30"/>
          <p:cNvSpPr/>
          <p:nvPr/>
        </p:nvSpPr>
        <p:spPr>
          <a:xfrm>
            <a:off x="3822700" y="3163570"/>
            <a:ext cx="1913890" cy="12979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a:t>结构化语义</a:t>
            </a:r>
            <a:r>
              <a:rPr lang="zh-CN" altLang="en-US"/>
              <a:t>表示</a:t>
            </a:r>
            <a:endParaRPr lang="zh-CN" altLang="en-US"/>
          </a:p>
        </p:txBody>
      </p:sp>
      <p:sp>
        <p:nvSpPr>
          <p:cNvPr id="32" name="左大括号 31"/>
          <p:cNvSpPr/>
          <p:nvPr/>
        </p:nvSpPr>
        <p:spPr>
          <a:xfrm>
            <a:off x="5925820" y="1525905"/>
            <a:ext cx="659130" cy="4636135"/>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p>
            <a:pPr algn="ctr"/>
            <a:endParaRPr lang="zh-CN" altLang="en-US"/>
          </a:p>
        </p:txBody>
      </p:sp>
      <p:sp>
        <p:nvSpPr>
          <p:cNvPr id="33" name="文本框 32"/>
          <p:cNvSpPr txBox="1"/>
          <p:nvPr/>
        </p:nvSpPr>
        <p:spPr>
          <a:xfrm>
            <a:off x="6614160" y="1365250"/>
            <a:ext cx="1866900" cy="368300"/>
          </a:xfrm>
          <a:prstGeom prst="rect">
            <a:avLst/>
          </a:prstGeom>
          <a:noFill/>
        </p:spPr>
        <p:txBody>
          <a:bodyPr wrap="square" rtlCol="0">
            <a:spAutoFit/>
          </a:bodyPr>
          <a:p>
            <a:r>
              <a:rPr lang="zh-CN" altLang="en-US"/>
              <a:t>逻辑</a:t>
            </a:r>
            <a:r>
              <a:rPr lang="zh-CN" altLang="en-US"/>
              <a:t>形式</a:t>
            </a:r>
            <a:endParaRPr lang="zh-CN" altLang="en-US"/>
          </a:p>
        </p:txBody>
      </p:sp>
      <p:sp>
        <p:nvSpPr>
          <p:cNvPr id="34" name="文本框 33"/>
          <p:cNvSpPr txBox="1"/>
          <p:nvPr/>
        </p:nvSpPr>
        <p:spPr>
          <a:xfrm>
            <a:off x="6523990" y="3659505"/>
            <a:ext cx="1866900" cy="368300"/>
          </a:xfrm>
          <a:prstGeom prst="rect">
            <a:avLst/>
          </a:prstGeom>
          <a:noFill/>
        </p:spPr>
        <p:txBody>
          <a:bodyPr wrap="square" rtlCol="0">
            <a:spAutoFit/>
          </a:bodyPr>
          <a:p>
            <a:r>
              <a:rPr lang="zh-CN" altLang="en-US"/>
              <a:t>语义图</a:t>
            </a:r>
            <a:r>
              <a:rPr lang="zh-CN" altLang="en-US"/>
              <a:t>形式</a:t>
            </a:r>
            <a:endParaRPr lang="zh-CN" altLang="en-US"/>
          </a:p>
        </p:txBody>
      </p:sp>
      <p:sp>
        <p:nvSpPr>
          <p:cNvPr id="35" name="文本框 34"/>
          <p:cNvSpPr txBox="1"/>
          <p:nvPr/>
        </p:nvSpPr>
        <p:spPr>
          <a:xfrm>
            <a:off x="6523990" y="5953760"/>
            <a:ext cx="1866900" cy="368300"/>
          </a:xfrm>
          <a:prstGeom prst="rect">
            <a:avLst/>
          </a:prstGeom>
          <a:noFill/>
        </p:spPr>
        <p:txBody>
          <a:bodyPr wrap="square" rtlCol="0">
            <a:spAutoFit/>
          </a:bodyPr>
          <a:p>
            <a:r>
              <a:rPr lang="zh-CN" altLang="en-US"/>
              <a:t>可执行程序</a:t>
            </a:r>
            <a:r>
              <a:rPr lang="zh-CN" altLang="en-US"/>
              <a:t>语言</a:t>
            </a:r>
            <a:endParaRPr lang="zh-CN" altLang="en-US"/>
          </a:p>
        </p:txBody>
      </p:sp>
      <p:sp>
        <p:nvSpPr>
          <p:cNvPr id="36" name="左大括号 35"/>
          <p:cNvSpPr/>
          <p:nvPr/>
        </p:nvSpPr>
        <p:spPr>
          <a:xfrm>
            <a:off x="7766685" y="654685"/>
            <a:ext cx="321945" cy="1485265"/>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p>
            <a:pPr algn="ctr"/>
            <a:endParaRPr lang="zh-CN" altLang="en-US"/>
          </a:p>
        </p:txBody>
      </p:sp>
      <p:sp>
        <p:nvSpPr>
          <p:cNvPr id="37" name="左大括号 36"/>
          <p:cNvSpPr/>
          <p:nvPr/>
        </p:nvSpPr>
        <p:spPr>
          <a:xfrm>
            <a:off x="8364855" y="5314950"/>
            <a:ext cx="116205" cy="1312545"/>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p>
            <a:pPr algn="ctr"/>
            <a:endParaRPr lang="zh-CN" altLang="en-US"/>
          </a:p>
        </p:txBody>
      </p:sp>
      <p:sp>
        <p:nvSpPr>
          <p:cNvPr id="38" name="圆角矩形 37"/>
          <p:cNvSpPr/>
          <p:nvPr/>
        </p:nvSpPr>
        <p:spPr>
          <a:xfrm>
            <a:off x="87630" y="3235325"/>
            <a:ext cx="1757045" cy="11544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a:sym typeface="+mn-ea"/>
              </a:rPr>
              <a:t>自然语言表达</a:t>
            </a:r>
            <a:endParaRPr lang="zh-CN" altLang="en-US"/>
          </a:p>
        </p:txBody>
      </p:sp>
      <p:sp>
        <p:nvSpPr>
          <p:cNvPr id="48" name="文本框 47"/>
          <p:cNvSpPr txBox="1"/>
          <p:nvPr/>
        </p:nvSpPr>
        <p:spPr>
          <a:xfrm>
            <a:off x="8271510" y="825500"/>
            <a:ext cx="2635250" cy="368300"/>
          </a:xfrm>
          <a:prstGeom prst="rect">
            <a:avLst/>
          </a:prstGeom>
          <a:noFill/>
        </p:spPr>
        <p:txBody>
          <a:bodyPr wrap="square" rtlCol="0">
            <a:spAutoFit/>
          </a:bodyPr>
          <a:p>
            <a:r>
              <a:rPr lang="zh-CN" altLang="en-US"/>
              <a:t>一阶逻辑</a:t>
            </a:r>
            <a:endParaRPr lang="zh-CN" altLang="en-US"/>
          </a:p>
        </p:txBody>
      </p:sp>
      <p:sp>
        <p:nvSpPr>
          <p:cNvPr id="50" name="文本框 49"/>
          <p:cNvSpPr txBox="1"/>
          <p:nvPr/>
        </p:nvSpPr>
        <p:spPr>
          <a:xfrm>
            <a:off x="8271510" y="2793365"/>
            <a:ext cx="3054985" cy="922020"/>
          </a:xfrm>
          <a:prstGeom prst="rect">
            <a:avLst/>
          </a:prstGeom>
          <a:noFill/>
        </p:spPr>
        <p:txBody>
          <a:bodyPr wrap="square" rtlCol="0">
            <a:spAutoFit/>
          </a:bodyPr>
          <a:p>
            <a:r>
              <a:rPr lang="zh-CN" altLang="en-US"/>
              <a:t>图中的节点代表自然语言语义中的实体</a:t>
            </a:r>
            <a:r>
              <a:rPr lang="en-US" altLang="zh-CN"/>
              <a:t>/</a:t>
            </a:r>
            <a:r>
              <a:rPr lang="zh-CN" altLang="en-US"/>
              <a:t>事件；边代表实体间的</a:t>
            </a:r>
            <a:r>
              <a:rPr lang="zh-CN" altLang="en-US"/>
              <a:t>关系</a:t>
            </a:r>
            <a:endParaRPr lang="zh-CN" altLang="en-US"/>
          </a:p>
        </p:txBody>
      </p:sp>
      <p:sp>
        <p:nvSpPr>
          <p:cNvPr id="52" name="文本框 51"/>
          <p:cNvSpPr txBox="1"/>
          <p:nvPr/>
        </p:nvSpPr>
        <p:spPr>
          <a:xfrm>
            <a:off x="332740" y="1778635"/>
            <a:ext cx="6096000" cy="645160"/>
          </a:xfrm>
          <a:prstGeom prst="rect">
            <a:avLst/>
          </a:prstGeom>
          <a:noFill/>
        </p:spPr>
        <p:txBody>
          <a:bodyPr wrap="square" rtlCol="0" anchor="t">
            <a:spAutoFit/>
          </a:bodyPr>
          <a:p>
            <a:r>
              <a:rPr lang="zh-CN" altLang="en-US"/>
              <a:t>目的在于</a:t>
            </a:r>
            <a:endParaRPr lang="zh-CN" altLang="en-US"/>
          </a:p>
          <a:p>
            <a:r>
              <a:rPr lang="zh-CN" altLang="en-US"/>
              <a:t>建立自然语言到计算机可以理解的形式化语义表示的映射</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BEBA8EAE-BF5A-486C-A8C5-ECC9F3942E4B}">
                <a14:imgProps xmlns:a14="http://schemas.microsoft.com/office/drawing/2010/main">
                  <a14:imgLayer r:embed="rId2">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7130826" y="0"/>
            <a:ext cx="5061175" cy="6858000"/>
          </a:xfrm>
          <a:prstGeom prst="rect">
            <a:avLst/>
          </a:prstGeom>
        </p:spPr>
      </p:pic>
      <p:sp>
        <p:nvSpPr>
          <p:cNvPr id="7" name="矩形 6"/>
          <p:cNvSpPr/>
          <p:nvPr/>
        </p:nvSpPr>
        <p:spPr>
          <a:xfrm>
            <a:off x="2814055" y="3773167"/>
            <a:ext cx="3819306" cy="430530"/>
          </a:xfrm>
          <a:prstGeom prst="rect">
            <a:avLst/>
          </a:prstGeom>
        </p:spPr>
        <p:txBody>
          <a:bodyPr wrap="square" lIns="0" tIns="0" rIns="0" bIns="0">
            <a:spAutoFit/>
          </a:bodyPr>
          <a:lstStyle/>
          <a:p>
            <a:pPr algn="dist">
              <a:defRPr/>
            </a:pPr>
            <a:r>
              <a:rPr lang="zh-CN" altLang="en-US" sz="2800" b="1" noProof="1">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发展现状</a:t>
            </a:r>
            <a:r>
              <a:rPr lang="en-US" altLang="zh-CN" sz="2800" b="1" noProof="1">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 </a:t>
            </a:r>
            <a:endParaRPr lang="en-US" altLang="zh-CN" sz="2800" b="1" noProof="1">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矩形 7"/>
          <p:cNvSpPr/>
          <p:nvPr/>
        </p:nvSpPr>
        <p:spPr>
          <a:xfrm>
            <a:off x="2690470" y="2722686"/>
            <a:ext cx="3445425" cy="677108"/>
          </a:xfrm>
          <a:prstGeom prst="rect">
            <a:avLst/>
          </a:prstGeom>
        </p:spPr>
        <p:txBody>
          <a:bodyPr wrap="square" lIns="0" tIns="0" rIns="0" bIns="0">
            <a:spAutoFit/>
          </a:bodyPr>
          <a:lstStyle/>
          <a:p>
            <a:pPr algn="ctr" eaLnBrk="1" hangingPunct="1">
              <a:defRPr/>
            </a:pPr>
            <a:r>
              <a:rPr lang="en-US" altLang="zh-CN" sz="4400" b="1" noProof="1" smtClean="0">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rPr>
              <a:t>Part Ⅱ</a:t>
            </a:r>
            <a:endParaRPr lang="zh-CN" altLang="en-US" sz="4400" b="1" noProof="1">
              <a:solidFill>
                <a:schemeClr val="tx1">
                  <a:lumMod val="7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250" advClick="0" advTm="0">
        <p:split orient="vert"/>
      </p:transition>
    </mc:Choice>
    <mc:Fallback>
      <p:transition spd="slow" advClick="0" advTm="0">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986790" y="2347595"/>
            <a:ext cx="2570480" cy="7327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sym typeface="+mn-ea"/>
            </a:endParaRPr>
          </a:p>
          <a:p>
            <a:pPr algn="ctr"/>
            <a:r>
              <a:rPr lang="zh-CN" altLang="en-US">
                <a:sym typeface="+mn-ea"/>
              </a:rPr>
              <a:t>基于规则的解析模型</a:t>
            </a:r>
            <a:endParaRPr lang="zh-CN" altLang="en-US"/>
          </a:p>
          <a:p>
            <a:pPr algn="ctr"/>
            <a:endParaRPr lang="zh-CN" altLang="en-US"/>
          </a:p>
        </p:txBody>
      </p:sp>
      <p:cxnSp>
        <p:nvCxnSpPr>
          <p:cNvPr id="25" name="直接连接符 24"/>
          <p:cNvCxnSpPr/>
          <p:nvPr/>
        </p:nvCxnSpPr>
        <p:spPr>
          <a:xfrm>
            <a:off x="0" y="736712"/>
            <a:ext cx="3349266" cy="0"/>
          </a:xfrm>
          <a:prstGeom prst="line">
            <a:avLst/>
          </a:prstGeom>
        </p:spPr>
        <p:style>
          <a:lnRef idx="1">
            <a:schemeClr val="dk1"/>
          </a:lnRef>
          <a:fillRef idx="0">
            <a:schemeClr val="dk1"/>
          </a:fillRef>
          <a:effectRef idx="0">
            <a:schemeClr val="dk1"/>
          </a:effectRef>
          <a:fontRef idx="minor">
            <a:schemeClr val="tx1"/>
          </a:fontRef>
        </p:style>
      </p:cxnSp>
      <p:sp>
        <p:nvSpPr>
          <p:cNvPr id="32" name="文本框 45"/>
          <p:cNvSpPr>
            <a:spLocks noChangeArrowheads="1"/>
          </p:cNvSpPr>
          <p:nvPr/>
        </p:nvSpPr>
        <p:spPr bwMode="auto">
          <a:xfrm>
            <a:off x="0" y="256508"/>
            <a:ext cx="3791168"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1" tIns="34270" rIns="68541" bIns="34270">
            <a:spAutoFit/>
          </a:bodyPr>
          <a:lstStyle/>
          <a:p>
            <a:pPr algn="ctr">
              <a:defRPr/>
            </a:pPr>
            <a:r>
              <a:rPr lang="en-US" altLang="zh-CN" sz="2800" dirty="0" smtClean="0">
                <a:solidFill>
                  <a:schemeClr val="tx1">
                    <a:lumMod val="95000"/>
                    <a:lumOff val="5000"/>
                  </a:schemeClr>
                </a:solidFill>
                <a:cs typeface="Arial Unicode MS" panose="020B0604020202020204" pitchFamily="34" charset="-122"/>
                <a:sym typeface="微软雅黑" panose="020B0503020204020204" pitchFamily="34" charset="-122"/>
              </a:rPr>
              <a:t>2.1 </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发展</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历程</a:t>
            </a:r>
            <a:endPar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endParaRPr>
          </a:p>
        </p:txBody>
      </p:sp>
      <p:sp>
        <p:nvSpPr>
          <p:cNvPr id="2" name="右箭头 1"/>
          <p:cNvSpPr/>
          <p:nvPr/>
        </p:nvSpPr>
        <p:spPr>
          <a:xfrm>
            <a:off x="305435" y="4338955"/>
            <a:ext cx="11462385" cy="524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1264920" y="4433570"/>
            <a:ext cx="350520" cy="3352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 name="椭圆 3"/>
          <p:cNvSpPr/>
          <p:nvPr/>
        </p:nvSpPr>
        <p:spPr>
          <a:xfrm>
            <a:off x="2506345" y="4433570"/>
            <a:ext cx="379095" cy="3352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椭圆 4"/>
          <p:cNvSpPr/>
          <p:nvPr/>
        </p:nvSpPr>
        <p:spPr>
          <a:xfrm>
            <a:off x="4404995" y="4433570"/>
            <a:ext cx="379095" cy="3352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椭圆 5"/>
          <p:cNvSpPr/>
          <p:nvPr/>
        </p:nvSpPr>
        <p:spPr>
          <a:xfrm>
            <a:off x="8159115" y="4433570"/>
            <a:ext cx="379095" cy="33528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1114425" y="4768850"/>
            <a:ext cx="1094105" cy="368300"/>
          </a:xfrm>
          <a:prstGeom prst="rect">
            <a:avLst/>
          </a:prstGeom>
          <a:noFill/>
        </p:spPr>
        <p:txBody>
          <a:bodyPr wrap="square" rtlCol="0">
            <a:spAutoFit/>
          </a:bodyPr>
          <a:p>
            <a:r>
              <a:rPr lang="en-US" altLang="zh-CN"/>
              <a:t>1964</a:t>
            </a:r>
            <a:endParaRPr lang="en-US" altLang="zh-CN"/>
          </a:p>
        </p:txBody>
      </p:sp>
      <p:sp>
        <p:nvSpPr>
          <p:cNvPr id="8" name="文本框 7"/>
          <p:cNvSpPr txBox="1"/>
          <p:nvPr/>
        </p:nvSpPr>
        <p:spPr>
          <a:xfrm>
            <a:off x="2463165" y="4768850"/>
            <a:ext cx="1094105" cy="368300"/>
          </a:xfrm>
          <a:prstGeom prst="rect">
            <a:avLst/>
          </a:prstGeom>
          <a:noFill/>
        </p:spPr>
        <p:txBody>
          <a:bodyPr wrap="square" rtlCol="0">
            <a:spAutoFit/>
          </a:bodyPr>
          <a:p>
            <a:r>
              <a:rPr lang="en-US" altLang="zh-CN"/>
              <a:t>1971</a:t>
            </a:r>
            <a:endParaRPr lang="en-US" altLang="zh-CN"/>
          </a:p>
        </p:txBody>
      </p:sp>
      <p:sp>
        <p:nvSpPr>
          <p:cNvPr id="9" name="文本框 8"/>
          <p:cNvSpPr txBox="1"/>
          <p:nvPr/>
        </p:nvSpPr>
        <p:spPr>
          <a:xfrm>
            <a:off x="4340225" y="4768850"/>
            <a:ext cx="1094105" cy="368300"/>
          </a:xfrm>
          <a:prstGeom prst="rect">
            <a:avLst/>
          </a:prstGeom>
          <a:noFill/>
        </p:spPr>
        <p:txBody>
          <a:bodyPr wrap="square" rtlCol="0">
            <a:spAutoFit/>
          </a:bodyPr>
          <a:p>
            <a:r>
              <a:rPr lang="en-US" altLang="zh-CN"/>
              <a:t>1996</a:t>
            </a:r>
            <a:endParaRPr lang="en-US" altLang="zh-CN"/>
          </a:p>
        </p:txBody>
      </p:sp>
      <p:sp>
        <p:nvSpPr>
          <p:cNvPr id="10" name="文本框 9"/>
          <p:cNvSpPr txBox="1"/>
          <p:nvPr/>
        </p:nvSpPr>
        <p:spPr>
          <a:xfrm>
            <a:off x="7982585" y="4768850"/>
            <a:ext cx="1094105" cy="368300"/>
          </a:xfrm>
          <a:prstGeom prst="rect">
            <a:avLst/>
          </a:prstGeom>
          <a:noFill/>
        </p:spPr>
        <p:txBody>
          <a:bodyPr wrap="square" rtlCol="0">
            <a:spAutoFit/>
          </a:bodyPr>
          <a:p>
            <a:r>
              <a:rPr lang="en-US" altLang="zh-CN"/>
              <a:t>2016</a:t>
            </a:r>
            <a:endParaRPr lang="en-US" altLang="zh-CN"/>
          </a:p>
        </p:txBody>
      </p:sp>
      <p:sp>
        <p:nvSpPr>
          <p:cNvPr id="19" name="圆角矩形 18"/>
          <p:cNvSpPr/>
          <p:nvPr/>
        </p:nvSpPr>
        <p:spPr>
          <a:xfrm>
            <a:off x="4853305" y="2347595"/>
            <a:ext cx="2570480" cy="7327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sym typeface="+mn-ea"/>
            </a:endParaRPr>
          </a:p>
          <a:p>
            <a:pPr algn="ctr"/>
            <a:r>
              <a:rPr lang="zh-CN" altLang="en-US">
                <a:sym typeface="+mn-ea"/>
              </a:rPr>
              <a:t>基于</a:t>
            </a:r>
            <a:r>
              <a:rPr lang="zh-CN" altLang="en-US">
                <a:sym typeface="+mn-ea"/>
              </a:rPr>
              <a:t>统计的解析模型</a:t>
            </a:r>
            <a:endParaRPr lang="zh-CN" altLang="en-US"/>
          </a:p>
          <a:p>
            <a:pPr algn="ctr"/>
            <a:endParaRPr lang="zh-CN" altLang="en-US"/>
          </a:p>
        </p:txBody>
      </p:sp>
      <p:sp>
        <p:nvSpPr>
          <p:cNvPr id="20" name="圆角矩形 19"/>
          <p:cNvSpPr/>
          <p:nvPr/>
        </p:nvSpPr>
        <p:spPr>
          <a:xfrm>
            <a:off x="8719820" y="2347595"/>
            <a:ext cx="2845435" cy="7327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sym typeface="+mn-ea"/>
            </a:endParaRPr>
          </a:p>
          <a:p>
            <a:pPr algn="ctr"/>
            <a:r>
              <a:rPr lang="zh-CN" altLang="en-US">
                <a:sym typeface="+mn-ea"/>
              </a:rPr>
              <a:t>基于神经</a:t>
            </a:r>
            <a:r>
              <a:rPr lang="zh-CN" altLang="en-US">
                <a:sym typeface="+mn-ea"/>
              </a:rPr>
              <a:t>网络的解析模型</a:t>
            </a:r>
            <a:endParaRPr lang="zh-CN" altLang="en-US"/>
          </a:p>
          <a:p>
            <a:pPr algn="ctr"/>
            <a:endParaRPr lang="zh-CN" altLang="en-US"/>
          </a:p>
        </p:txBody>
      </p:sp>
      <p:cxnSp>
        <p:nvCxnSpPr>
          <p:cNvPr id="22" name="直接连接符 21"/>
          <p:cNvCxnSpPr/>
          <p:nvPr/>
        </p:nvCxnSpPr>
        <p:spPr>
          <a:xfrm>
            <a:off x="4204970" y="1915795"/>
            <a:ext cx="27940" cy="307911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3" name="直接连接符 22"/>
          <p:cNvCxnSpPr/>
          <p:nvPr/>
        </p:nvCxnSpPr>
        <p:spPr>
          <a:xfrm>
            <a:off x="7957820" y="1915795"/>
            <a:ext cx="30480" cy="3063875"/>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24" name="文本框 23"/>
          <p:cNvSpPr txBox="1"/>
          <p:nvPr/>
        </p:nvSpPr>
        <p:spPr>
          <a:xfrm>
            <a:off x="541020" y="3970655"/>
            <a:ext cx="1799590" cy="368300"/>
          </a:xfrm>
          <a:prstGeom prst="rect">
            <a:avLst/>
          </a:prstGeom>
          <a:noFill/>
        </p:spPr>
        <p:txBody>
          <a:bodyPr wrap="square" rtlCol="0">
            <a:spAutoFit/>
          </a:bodyPr>
          <a:p>
            <a:r>
              <a:rPr lang="en-US" altLang="zh-CN"/>
              <a:t>STUDENT</a:t>
            </a:r>
            <a:r>
              <a:rPr lang="zh-CN" altLang="en-US"/>
              <a:t>系统</a:t>
            </a:r>
            <a:endParaRPr lang="zh-CN" altLang="en-US"/>
          </a:p>
        </p:txBody>
      </p:sp>
      <p:sp>
        <p:nvSpPr>
          <p:cNvPr id="33" name="文本框 32"/>
          <p:cNvSpPr txBox="1"/>
          <p:nvPr/>
        </p:nvSpPr>
        <p:spPr>
          <a:xfrm>
            <a:off x="2378075" y="3987800"/>
            <a:ext cx="1799590" cy="368300"/>
          </a:xfrm>
          <a:prstGeom prst="rect">
            <a:avLst/>
          </a:prstGeom>
          <a:noFill/>
        </p:spPr>
        <p:txBody>
          <a:bodyPr wrap="square" rtlCol="0">
            <a:spAutoFit/>
          </a:bodyPr>
          <a:p>
            <a:r>
              <a:rPr lang="en-US" altLang="zh-CN"/>
              <a:t>SHRDLU</a:t>
            </a:r>
            <a:r>
              <a:rPr lang="zh-CN" altLang="en-US"/>
              <a:t>系统</a:t>
            </a:r>
            <a:endParaRPr lang="zh-CN" altLang="en-US"/>
          </a:p>
        </p:txBody>
      </p:sp>
      <p:sp>
        <p:nvSpPr>
          <p:cNvPr id="34" name="文本框 33"/>
          <p:cNvSpPr txBox="1"/>
          <p:nvPr/>
        </p:nvSpPr>
        <p:spPr>
          <a:xfrm>
            <a:off x="4404995" y="3970655"/>
            <a:ext cx="1799590" cy="368300"/>
          </a:xfrm>
          <a:prstGeom prst="rect">
            <a:avLst/>
          </a:prstGeom>
          <a:noFill/>
        </p:spPr>
        <p:txBody>
          <a:bodyPr wrap="square" rtlCol="0">
            <a:spAutoFit/>
          </a:bodyPr>
          <a:p>
            <a:r>
              <a:rPr lang="en-US" altLang="zh-CN"/>
              <a:t>Geoquery</a:t>
            </a:r>
            <a:endParaRPr lang="en-US" altLang="zh-CN"/>
          </a:p>
        </p:txBody>
      </p:sp>
      <p:sp>
        <p:nvSpPr>
          <p:cNvPr id="35" name="文本框 34"/>
          <p:cNvSpPr txBox="1"/>
          <p:nvPr/>
        </p:nvSpPr>
        <p:spPr>
          <a:xfrm>
            <a:off x="8159115" y="3970655"/>
            <a:ext cx="2912745" cy="368300"/>
          </a:xfrm>
          <a:prstGeom prst="rect">
            <a:avLst/>
          </a:prstGeom>
          <a:noFill/>
        </p:spPr>
        <p:txBody>
          <a:bodyPr wrap="square" rtlCol="0">
            <a:spAutoFit/>
          </a:bodyPr>
          <a:p>
            <a:r>
              <a:rPr lang="en-US" altLang="zh-CN"/>
              <a:t>Seq2Seq Models</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0" y="736712"/>
            <a:ext cx="3349266" cy="0"/>
          </a:xfrm>
          <a:prstGeom prst="line">
            <a:avLst/>
          </a:prstGeom>
        </p:spPr>
        <p:style>
          <a:lnRef idx="1">
            <a:schemeClr val="dk1"/>
          </a:lnRef>
          <a:fillRef idx="0">
            <a:schemeClr val="dk1"/>
          </a:fillRef>
          <a:effectRef idx="0">
            <a:schemeClr val="dk1"/>
          </a:effectRef>
          <a:fontRef idx="minor">
            <a:schemeClr val="tx1"/>
          </a:fontRef>
        </p:style>
      </p:cxnSp>
      <p:sp>
        <p:nvSpPr>
          <p:cNvPr id="32" name="文本框 45"/>
          <p:cNvSpPr>
            <a:spLocks noChangeArrowheads="1"/>
          </p:cNvSpPr>
          <p:nvPr/>
        </p:nvSpPr>
        <p:spPr bwMode="auto">
          <a:xfrm>
            <a:off x="0" y="228600"/>
            <a:ext cx="4202430"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1" tIns="34270" rIns="68541" bIns="34270">
            <a:spAutoFit/>
          </a:bodyPr>
          <a:lstStyle/>
          <a:p>
            <a:pPr algn="ctr">
              <a:defRPr/>
            </a:pPr>
            <a:r>
              <a:rPr lang="en-US" altLang="zh-CN" sz="2800" dirty="0" smtClean="0">
                <a:solidFill>
                  <a:schemeClr val="tx1">
                    <a:lumMod val="95000"/>
                    <a:lumOff val="5000"/>
                  </a:schemeClr>
                </a:solidFill>
                <a:cs typeface="Arial Unicode MS" panose="020B0604020202020204" pitchFamily="34" charset="-122"/>
                <a:sym typeface="微软雅黑" panose="020B0503020204020204" pitchFamily="34" charset="-122"/>
              </a:rPr>
              <a:t>2.2 </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基于规则的解析</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模型</a:t>
            </a:r>
            <a:endPar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endParaRPr>
          </a:p>
        </p:txBody>
      </p:sp>
      <p:pic>
        <p:nvPicPr>
          <p:cNvPr id="16" name="图片 15"/>
          <p:cNvPicPr>
            <a:picLocks noChangeAspect="1"/>
          </p:cNvPicPr>
          <p:nvPr/>
        </p:nvPicPr>
        <p:blipFill>
          <a:blip r:embed="rId1"/>
          <a:stretch>
            <a:fillRect/>
          </a:stretch>
        </p:blipFill>
        <p:spPr>
          <a:xfrm>
            <a:off x="391795" y="3079115"/>
            <a:ext cx="7834630" cy="3520440"/>
          </a:xfrm>
          <a:prstGeom prst="rect">
            <a:avLst/>
          </a:prstGeom>
        </p:spPr>
      </p:pic>
      <p:sp>
        <p:nvSpPr>
          <p:cNvPr id="27" name="文本框 26"/>
          <p:cNvSpPr txBox="1"/>
          <p:nvPr/>
        </p:nvSpPr>
        <p:spPr>
          <a:xfrm>
            <a:off x="542925" y="1182370"/>
            <a:ext cx="11297285" cy="1896745"/>
          </a:xfrm>
          <a:prstGeom prst="rect">
            <a:avLst/>
          </a:prstGeom>
          <a:noFill/>
        </p:spPr>
        <p:txBody>
          <a:bodyPr wrap="square" rtlCol="0">
            <a:noAutofit/>
          </a:bodyPr>
          <a:p>
            <a:r>
              <a:rPr lang="zh-CN" altLang="en-US" sz="2000" b="1">
                <a:sym typeface="+mn-ea"/>
              </a:rPr>
              <a:t>主要方法</a:t>
            </a:r>
            <a:r>
              <a:rPr lang="zh-CN" altLang="en-US" sz="2000">
                <a:sym typeface="+mn-ea"/>
              </a:rPr>
              <a:t>：基于特定领域给出语法</a:t>
            </a:r>
            <a:r>
              <a:rPr lang="en-US" altLang="zh-CN" sz="2000">
                <a:sym typeface="+mn-ea"/>
              </a:rPr>
              <a:t>-</a:t>
            </a:r>
            <a:r>
              <a:rPr lang="zh-CN" altLang="en-US" sz="2000">
                <a:sym typeface="+mn-ea"/>
              </a:rPr>
              <a:t>语义规则和模板，并利用模式匹配的方法求解</a:t>
            </a:r>
            <a:endParaRPr lang="zh-CN" altLang="en-US" sz="2000">
              <a:sym typeface="+mn-ea"/>
            </a:endParaRPr>
          </a:p>
          <a:p>
            <a:r>
              <a:rPr lang="zh-CN" altLang="en-US" sz="2000" b="1">
                <a:sym typeface="+mn-ea"/>
              </a:rPr>
              <a:t>代表工作</a:t>
            </a:r>
            <a:r>
              <a:rPr lang="zh-CN" altLang="en-US" sz="2000">
                <a:sym typeface="+mn-ea"/>
              </a:rPr>
              <a:t>：</a:t>
            </a:r>
            <a:r>
              <a:rPr lang="zh-CN" altLang="en-US" sz="2000">
                <a:sym typeface="+mn-ea"/>
              </a:rPr>
              <a:t>STUDENT系统 [Bobrow, 1964]：基于规则的线性代数求解，</a:t>
            </a:r>
            <a:r>
              <a:rPr lang="zh-CN" altLang="en-US" sz="2000">
                <a:sym typeface="+mn-ea"/>
              </a:rPr>
              <a:t>SAVVY [Johnson,1984]，LUNAR[Woods,1973]</a:t>
            </a:r>
            <a:endParaRPr lang="zh-CN" altLang="en-US" sz="2000">
              <a:sym typeface="+mn-ea"/>
            </a:endParaRPr>
          </a:p>
          <a:p>
            <a:r>
              <a:rPr lang="zh-CN" altLang="en-US" sz="2000" b="1">
                <a:sym typeface="+mn-ea"/>
              </a:rPr>
              <a:t>优势</a:t>
            </a:r>
            <a:r>
              <a:rPr lang="zh-CN" altLang="en-US" sz="2000">
                <a:sym typeface="+mn-ea"/>
              </a:rPr>
              <a:t>：错误可控可溯源，起步容易/自助构建，增量式模型</a:t>
            </a:r>
            <a:endParaRPr lang="zh-CN" altLang="en-US" sz="2000">
              <a:sym typeface="+mn-ea"/>
            </a:endParaRPr>
          </a:p>
          <a:p>
            <a:r>
              <a:rPr lang="zh-CN" altLang="en-US" sz="2000" b="1">
                <a:sym typeface="+mn-ea"/>
              </a:rPr>
              <a:t>缺点</a:t>
            </a:r>
            <a:r>
              <a:rPr lang="zh-CN" altLang="en-US" sz="2000">
                <a:sym typeface="+mn-ea"/>
              </a:rPr>
              <a:t>：基于封闭域的语义解析，需要针对特定领域设计的语义知识，适应性差；基于规则生成，语义不灵活</a:t>
            </a:r>
            <a:endParaRPr lang="zh-CN" altLang="en-US" sz="2000">
              <a:sym typeface="+mn-ea"/>
            </a:endParaRPr>
          </a:p>
          <a:p>
            <a:endParaRPr lang="zh-CN" altLang="en-US"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直接连接符 24"/>
          <p:cNvCxnSpPr/>
          <p:nvPr/>
        </p:nvCxnSpPr>
        <p:spPr>
          <a:xfrm>
            <a:off x="0" y="736712"/>
            <a:ext cx="3349266" cy="0"/>
          </a:xfrm>
          <a:prstGeom prst="line">
            <a:avLst/>
          </a:prstGeom>
        </p:spPr>
        <p:style>
          <a:lnRef idx="1">
            <a:schemeClr val="dk1"/>
          </a:lnRef>
          <a:fillRef idx="0">
            <a:schemeClr val="dk1"/>
          </a:fillRef>
          <a:effectRef idx="0">
            <a:schemeClr val="dk1"/>
          </a:effectRef>
          <a:fontRef idx="minor">
            <a:schemeClr val="tx1"/>
          </a:fontRef>
        </p:style>
      </p:cxnSp>
      <p:sp>
        <p:nvSpPr>
          <p:cNvPr id="32" name="文本框 45"/>
          <p:cNvSpPr>
            <a:spLocks noChangeArrowheads="1"/>
          </p:cNvSpPr>
          <p:nvPr/>
        </p:nvSpPr>
        <p:spPr bwMode="auto">
          <a:xfrm>
            <a:off x="0" y="256540"/>
            <a:ext cx="4605020"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41" tIns="34270" rIns="68541" bIns="34270">
            <a:spAutoFit/>
          </a:bodyPr>
          <a:lstStyle/>
          <a:p>
            <a:pPr algn="ctr">
              <a:defRPr/>
            </a:pPr>
            <a:r>
              <a:rPr lang="en-US" altLang="zh-CN" sz="2800" dirty="0" smtClean="0">
                <a:solidFill>
                  <a:schemeClr val="tx1">
                    <a:lumMod val="95000"/>
                    <a:lumOff val="5000"/>
                  </a:schemeClr>
                </a:solidFill>
                <a:cs typeface="Arial Unicode MS" panose="020B0604020202020204" pitchFamily="34" charset="-122"/>
                <a:sym typeface="微软雅黑" panose="020B0503020204020204" pitchFamily="34" charset="-122"/>
              </a:rPr>
              <a:t>2.3 </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基于统计的解析</a:t>
            </a:r>
            <a:r>
              <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rPr>
              <a:t>模型</a:t>
            </a:r>
            <a:endParaRPr lang="zh-CN" altLang="en-US" sz="2800" dirty="0" smtClean="0">
              <a:solidFill>
                <a:schemeClr val="tx1">
                  <a:lumMod val="95000"/>
                  <a:lumOff val="5000"/>
                </a:schemeClr>
              </a:solidFill>
              <a:cs typeface="Arial Unicode MS" panose="020B0604020202020204" pitchFamily="34" charset="-122"/>
              <a:sym typeface="微软雅黑" panose="020B0503020204020204" pitchFamily="34" charset="-122"/>
            </a:endParaRPr>
          </a:p>
        </p:txBody>
      </p:sp>
      <p:sp>
        <p:nvSpPr>
          <p:cNvPr id="3" name="矩形 2"/>
          <p:cNvSpPr/>
          <p:nvPr/>
        </p:nvSpPr>
        <p:spPr>
          <a:xfrm>
            <a:off x="452755" y="3806825"/>
            <a:ext cx="1318260" cy="772160"/>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zh-CN" altLang="en-US"/>
              <a:t>核心</a:t>
            </a:r>
            <a:r>
              <a:rPr lang="zh-CN" altLang="en-US"/>
              <a:t>组件</a:t>
            </a:r>
            <a:endParaRPr lang="zh-CN" altLang="en-US"/>
          </a:p>
        </p:txBody>
      </p:sp>
      <p:sp>
        <p:nvSpPr>
          <p:cNvPr id="4" name="矩形 3"/>
          <p:cNvSpPr/>
          <p:nvPr/>
        </p:nvSpPr>
        <p:spPr>
          <a:xfrm>
            <a:off x="2414270" y="2967990"/>
            <a:ext cx="1858645" cy="9785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词典（</a:t>
            </a:r>
            <a:r>
              <a:rPr lang="en-US" altLang="zh-CN"/>
              <a:t>lexicon)</a:t>
            </a:r>
            <a:endParaRPr lang="en-US" altLang="zh-CN"/>
          </a:p>
        </p:txBody>
      </p:sp>
      <p:sp>
        <p:nvSpPr>
          <p:cNvPr id="5" name="矩形 4"/>
          <p:cNvSpPr/>
          <p:nvPr/>
        </p:nvSpPr>
        <p:spPr>
          <a:xfrm>
            <a:off x="2414270" y="4472940"/>
            <a:ext cx="1840230" cy="9842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组合文法（</a:t>
            </a:r>
            <a:r>
              <a:rPr lang="en-US" altLang="zh-CN"/>
              <a:t>grammar)</a:t>
            </a:r>
            <a:endParaRPr lang="en-US" altLang="zh-CN"/>
          </a:p>
        </p:txBody>
      </p:sp>
      <p:sp>
        <p:nvSpPr>
          <p:cNvPr id="11" name="文本框 10"/>
          <p:cNvSpPr txBox="1"/>
          <p:nvPr/>
        </p:nvSpPr>
        <p:spPr>
          <a:xfrm>
            <a:off x="402590" y="5841365"/>
            <a:ext cx="6993255" cy="828040"/>
          </a:xfrm>
          <a:prstGeom prst="rect">
            <a:avLst/>
          </a:prstGeom>
          <a:noFill/>
        </p:spPr>
        <p:txBody>
          <a:bodyPr wrap="square" rtlCol="0">
            <a:noAutofit/>
          </a:bodyPr>
          <a:p>
            <a:r>
              <a:rPr lang="zh-CN" altLang="en-US" b="1"/>
              <a:t>主要缺点</a:t>
            </a:r>
            <a:r>
              <a:rPr lang="zh-CN" altLang="en-US"/>
              <a:t>：</a:t>
            </a:r>
            <a:endParaRPr lang="zh-CN" altLang="en-US"/>
          </a:p>
          <a:p>
            <a:r>
              <a:rPr lang="zh-CN" altLang="en-US"/>
              <a:t>封闭域的语义解析，需要专业性较强的</a:t>
            </a:r>
            <a:r>
              <a:rPr lang="zh-CN" altLang="en-US"/>
              <a:t>词典</a:t>
            </a:r>
            <a:endParaRPr lang="zh-CN" altLang="en-US"/>
          </a:p>
          <a:p>
            <a:endParaRPr lang="zh-CN" altLang="en-US"/>
          </a:p>
        </p:txBody>
      </p:sp>
      <p:sp>
        <p:nvSpPr>
          <p:cNvPr id="12" name="文本框 11"/>
          <p:cNvSpPr txBox="1"/>
          <p:nvPr/>
        </p:nvSpPr>
        <p:spPr>
          <a:xfrm>
            <a:off x="390525" y="904875"/>
            <a:ext cx="11118850" cy="1753235"/>
          </a:xfrm>
          <a:prstGeom prst="rect">
            <a:avLst/>
          </a:prstGeom>
          <a:noFill/>
        </p:spPr>
        <p:txBody>
          <a:bodyPr wrap="square" rtlCol="0">
            <a:spAutoFit/>
          </a:bodyPr>
          <a:p>
            <a:r>
              <a:rPr lang="zh-CN" altLang="en-US"/>
              <a:t>基于</a:t>
            </a:r>
            <a:r>
              <a:rPr lang="zh-CN" altLang="en-US" b="1"/>
              <a:t>组合语义的基本准则</a:t>
            </a:r>
            <a:r>
              <a:rPr lang="zh-CN" altLang="en-US"/>
              <a:t> [Frege, 1965]提出：</a:t>
            </a:r>
            <a:endParaRPr lang="zh-CN" altLang="en-US"/>
          </a:p>
          <a:p>
            <a:r>
              <a:rPr lang="zh-CN" altLang="en-US"/>
              <a:t>− 复杂表达式的意义由其子表达式的意义以及意义如何组合的规则共同决定</a:t>
            </a:r>
            <a:endParaRPr lang="zh-CN" altLang="en-US"/>
          </a:p>
          <a:p>
            <a:endParaRPr lang="zh-CN" altLang="en-US"/>
          </a:p>
          <a:p>
            <a:r>
              <a:rPr lang="zh-CN" altLang="en-US" b="1"/>
              <a:t>代表性方法</a:t>
            </a:r>
            <a:r>
              <a:rPr lang="zh-CN" altLang="en-US"/>
              <a:t>：</a:t>
            </a:r>
            <a:endParaRPr lang="zh-CN" altLang="en-US"/>
          </a:p>
          <a:p>
            <a:r>
              <a:rPr lang="zh-CN" altLang="en-US"/>
              <a:t>− CCG: Combinatory Category Grammar, 组合范畴文法[Zettlemoyer &amp; Collins, 2005]</a:t>
            </a:r>
            <a:endParaRPr lang="zh-CN" altLang="en-US"/>
          </a:p>
          <a:p>
            <a:r>
              <a:rPr lang="zh-CN" altLang="en-US"/>
              <a:t>− DCS: Dependency-Compositional Semantics, 依存组合语义文法[Liang et al., 2011]</a:t>
            </a:r>
            <a:endParaRPr lang="zh-CN" altLang="en-US"/>
          </a:p>
        </p:txBody>
      </p:sp>
      <p:sp>
        <p:nvSpPr>
          <p:cNvPr id="13" name="圆角矩形 12"/>
          <p:cNvSpPr/>
          <p:nvPr/>
        </p:nvSpPr>
        <p:spPr>
          <a:xfrm>
            <a:off x="4916170" y="3010535"/>
            <a:ext cx="3026410" cy="894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a:t>存储自然语言词语到词语语义的</a:t>
            </a:r>
            <a:r>
              <a:rPr lang="zh-CN" altLang="en-US"/>
              <a:t>映射</a:t>
            </a:r>
            <a:endParaRPr lang="zh-CN" altLang="en-US"/>
          </a:p>
        </p:txBody>
      </p:sp>
      <p:sp>
        <p:nvSpPr>
          <p:cNvPr id="14" name="圆角矩形 13"/>
          <p:cNvSpPr/>
          <p:nvPr/>
        </p:nvSpPr>
        <p:spPr>
          <a:xfrm>
            <a:off x="5184140" y="4393565"/>
            <a:ext cx="2591435" cy="11430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a:t>将小语义单元组合成更大的语义单元所使用的结合</a:t>
            </a:r>
            <a:r>
              <a:rPr lang="zh-CN" altLang="en-US"/>
              <a:t>规则</a:t>
            </a:r>
            <a:endParaRPr lang="zh-CN" altLang="en-US"/>
          </a:p>
        </p:txBody>
      </p:sp>
      <p:sp>
        <p:nvSpPr>
          <p:cNvPr id="2" name="左中括号 1"/>
          <p:cNvSpPr/>
          <p:nvPr/>
        </p:nvSpPr>
        <p:spPr>
          <a:xfrm>
            <a:off x="2073275" y="3442335"/>
            <a:ext cx="340995" cy="1500505"/>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cxnSp>
        <p:nvCxnSpPr>
          <p:cNvPr id="7" name="直接连接符 6"/>
          <p:cNvCxnSpPr>
            <a:stCxn id="3" idx="3"/>
            <a:endCxn id="2" idx="1"/>
          </p:cNvCxnSpPr>
          <p:nvPr/>
        </p:nvCxnSpPr>
        <p:spPr>
          <a:xfrm>
            <a:off x="1771015" y="4192905"/>
            <a:ext cx="3022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4" idx="3"/>
            <a:endCxn id="13" idx="1"/>
          </p:cNvCxnSpPr>
          <p:nvPr/>
        </p:nvCxnSpPr>
        <p:spPr>
          <a:xfrm>
            <a:off x="4272915" y="3457575"/>
            <a:ext cx="6432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3"/>
            <a:endCxn id="14" idx="1"/>
          </p:cNvCxnSpPr>
          <p:nvPr/>
        </p:nvCxnSpPr>
        <p:spPr>
          <a:xfrm>
            <a:off x="4254500" y="4965065"/>
            <a:ext cx="929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1454.059842519685,&quot;width&quot;:10488.88188976378}"/>
</p:tagLst>
</file>

<file path=ppt/tags/tag2.xml><?xml version="1.0" encoding="utf-8"?>
<p:tagLst xmlns:p="http://schemas.openxmlformats.org/presentationml/2006/main">
  <p:tag name="MH" val="20161022204303"/>
  <p:tag name="MH_LIBRARY" val="GRAPHIC"/>
</p:tagLst>
</file>

<file path=ppt/tags/tag3.xml><?xml version="1.0" encoding="utf-8"?>
<p:tagLst xmlns:p="http://schemas.openxmlformats.org/presentationml/2006/main">
  <p:tag name="MH" val="20161022204303"/>
  <p:tag name="MH_LIBRARY" val="GRAPHIC"/>
</p:tagLst>
</file>

<file path=ppt/tags/tag4.xml><?xml version="1.0" encoding="utf-8"?>
<p:tagLst xmlns:p="http://schemas.openxmlformats.org/presentationml/2006/main">
  <p:tag name="KSO_WM_UNIT_PLACING_PICTURE_USER_VIEWPORT" val="{&quot;height&quot;:2922,&quot;width&quot;:9478}"/>
</p:tagLst>
</file>

<file path=ppt/tags/tag5.xml><?xml version="1.0" encoding="utf-8"?>
<p:tagLst xmlns:p="http://schemas.openxmlformats.org/presentationml/2006/main">
  <p:tag name="MH" val="20161022204303"/>
  <p:tag name="MH_LIBRARY" val="GRAPHIC"/>
</p:tagLst>
</file>

<file path=ppt/tags/tag6.xml><?xml version="1.0" encoding="utf-8"?>
<p:tagLst xmlns:p="http://schemas.openxmlformats.org/presentationml/2006/main">
  <p:tag name="KSO_WM_UNIT_TABLE_BEAUTIFY" val="smartTable{b2534d17-ed6f-45c6-99b4-fc14e785248d}"/>
  <p:tag name="TABLE_ENDDRAG_ORIGIN_RECT" val="349*140"/>
  <p:tag name="TABLE_ENDDRAG_RECT" val="448*125*349*140"/>
</p:tagLst>
</file>

<file path=ppt/tags/tag7.xml><?xml version="1.0" encoding="utf-8"?>
<p:tagLst xmlns:p="http://schemas.openxmlformats.org/presentationml/2006/main">
  <p:tag name="KSO_WM_UNIT_TABLE_BEAUTIFY" val="smartTable{88fa7256-31c9-4213-8cd7-703556a254ea}"/>
  <p:tag name="TABLE_ENDDRAG_ORIGIN_RECT" val="352*150"/>
  <p:tag name="TABLE_ENDDRAG_RECT" val="483*259*352*150"/>
</p:tagLst>
</file>

<file path=ppt/tags/tag8.xml><?xml version="1.0" encoding="utf-8"?>
<p:tagLst xmlns:p="http://schemas.openxmlformats.org/presentationml/2006/main">
  <p:tag name="ISPRING_PRESENTATION_TITLE" val="简约立体几何毕业答辩PPT模板"/>
  <p:tag name="KSO_WPP_MARK_KEY" val="89acce6f-2947-46cd-80a8-bbde4253d408"/>
  <p:tag name="COMMONDATA" val="eyJoZGlkIjoiNzZlOGJhZTkzYzIwMzA3YzkxZDdlYzY5ZDVhNTdmYzAifQ=="/>
</p:tagLst>
</file>

<file path=ppt/theme/theme1.xml><?xml version="1.0" encoding="utf-8"?>
<a:theme xmlns:a="http://schemas.openxmlformats.org/drawingml/2006/main" name="Office 主题​​">
  <a:themeElements>
    <a:clrScheme name="Office">
      <a:dk1>
        <a:srgbClr val="000000"/>
      </a:dk1>
      <a:lt1>
        <a:srgbClr val="FFFFFF"/>
      </a:lt1>
      <a:dk2>
        <a:srgbClr val="335B74"/>
      </a:dk2>
      <a:lt2>
        <a:srgbClr val="DFE3E5"/>
      </a:lt2>
      <a:accent1>
        <a:srgbClr val="335B74"/>
      </a:accent1>
      <a:accent2>
        <a:srgbClr val="335B74"/>
      </a:accent2>
      <a:accent3>
        <a:srgbClr val="335B74"/>
      </a:accent3>
      <a:accent4>
        <a:srgbClr val="335B74"/>
      </a:accent4>
      <a:accent5>
        <a:srgbClr val="335B74"/>
      </a:accent5>
      <a:accent6>
        <a:srgbClr val="335B74"/>
      </a:accent6>
      <a:hlink>
        <a:srgbClr val="335B74"/>
      </a:hlink>
      <a:folHlink>
        <a:srgbClr val="335B74"/>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335B74"/>
    </a:dk2>
    <a:lt2>
      <a:srgbClr val="DFE3E5"/>
    </a:lt2>
    <a:accent1>
      <a:srgbClr val="335B74"/>
    </a:accent1>
    <a:accent2>
      <a:srgbClr val="335B74"/>
    </a:accent2>
    <a:accent3>
      <a:srgbClr val="335B74"/>
    </a:accent3>
    <a:accent4>
      <a:srgbClr val="335B74"/>
    </a:accent4>
    <a:accent5>
      <a:srgbClr val="335B74"/>
    </a:accent5>
    <a:accent6>
      <a:srgbClr val="335B74"/>
    </a:accent6>
    <a:hlink>
      <a:srgbClr val="335B74"/>
    </a:hlink>
    <a:folHlink>
      <a:srgbClr val="335B74"/>
    </a:folHlink>
  </a:clrScheme>
</a:themeOverride>
</file>

<file path=ppt/theme/themeOverride2.xml><?xml version="1.0" encoding="utf-8"?>
<a:themeOverride xmlns:a="http://schemas.openxmlformats.org/drawingml/2006/main">
  <a:clrScheme name="Office">
    <a:dk1>
      <a:srgbClr val="000000"/>
    </a:dk1>
    <a:lt1>
      <a:srgbClr val="FFFFFF"/>
    </a:lt1>
    <a:dk2>
      <a:srgbClr val="335B74"/>
    </a:dk2>
    <a:lt2>
      <a:srgbClr val="DFE3E5"/>
    </a:lt2>
    <a:accent1>
      <a:srgbClr val="335B74"/>
    </a:accent1>
    <a:accent2>
      <a:srgbClr val="335B74"/>
    </a:accent2>
    <a:accent3>
      <a:srgbClr val="335B74"/>
    </a:accent3>
    <a:accent4>
      <a:srgbClr val="335B74"/>
    </a:accent4>
    <a:accent5>
      <a:srgbClr val="335B74"/>
    </a:accent5>
    <a:accent6>
      <a:srgbClr val="335B74"/>
    </a:accent6>
    <a:hlink>
      <a:srgbClr val="335B74"/>
    </a:hlink>
    <a:folHlink>
      <a:srgbClr val="335B74"/>
    </a:folHlink>
  </a:clrScheme>
</a:themeOverride>
</file>

<file path=docProps/app.xml><?xml version="1.0" encoding="utf-8"?>
<Properties xmlns="http://schemas.openxmlformats.org/officeDocument/2006/extended-properties" xmlns:vt="http://schemas.openxmlformats.org/officeDocument/2006/docPropsVTypes">
  <TotalTime>0</TotalTime>
  <Words>4633</Words>
  <Application>WPS 演示</Application>
  <PresentationFormat>宽屏</PresentationFormat>
  <Paragraphs>431</Paragraphs>
  <Slides>23</Slides>
  <Notes>16</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23</vt:i4>
      </vt:variant>
    </vt:vector>
  </HeadingPairs>
  <TitlesOfParts>
    <vt:vector size="42" baseType="lpstr">
      <vt:lpstr>Arial</vt:lpstr>
      <vt:lpstr>宋体</vt:lpstr>
      <vt:lpstr>Wingdings</vt:lpstr>
      <vt:lpstr>微软雅黑</vt:lpstr>
      <vt:lpstr>方正姚体</vt:lpstr>
      <vt:lpstr>方正兰亭细黑_GBK_M</vt:lpstr>
      <vt:lpstr>Impact</vt:lpstr>
      <vt:lpstr>Arial Unicode MS</vt:lpstr>
      <vt:lpstr>Cambria Math</vt:lpstr>
      <vt:lpstr>Arial Unicode MS</vt:lpstr>
      <vt:lpstr>等线 Light</vt:lpstr>
      <vt:lpstr>等线</vt:lpstr>
      <vt:lpstr>Century Gothic</vt:lpstr>
      <vt:lpstr>Open Sans</vt:lpstr>
      <vt:lpstr>Wingdings</vt:lpstr>
      <vt:lpstr>Calibri</vt:lpstr>
      <vt:lpstr>黑体</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简约立体几何毕业答辩PPT模板</dc:title>
  <dc:creator>鱼绚设计</dc:creator>
  <cp:lastModifiedBy>Admin</cp:lastModifiedBy>
  <cp:revision>141</cp:revision>
  <dcterms:created xsi:type="dcterms:W3CDTF">2018-04-26T13:09:00Z</dcterms:created>
  <dcterms:modified xsi:type="dcterms:W3CDTF">2022-11-18T06:25:04Z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7BC74A5B83EC47D68B72BBC61176465B</vt:lpwstr>
  </property>
  <property fmtid="{D5CDD505-2E9C-101B-9397-08002B2CF9AE}" pid="3" name="KSOProductBuildVer">
    <vt:lpwstr>2052-11.1.0.12763</vt:lpwstr>
  </property>
</Properties>
</file>