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  <p:sldId id="266" r:id="rId5"/>
    <p:sldId id="263" r:id="rId6"/>
    <p:sldId id="279" r:id="rId7"/>
    <p:sldId id="267" r:id="rId8"/>
    <p:sldId id="268" r:id="rId9"/>
    <p:sldId id="274" r:id="rId10"/>
    <p:sldId id="275" r:id="rId11"/>
    <p:sldId id="273" r:id="rId12"/>
    <p:sldId id="277" r:id="rId13"/>
    <p:sldId id="276" r:id="rId14"/>
    <p:sldId id="278" r:id="rId15"/>
    <p:sldId id="269" r:id="rId16"/>
    <p:sldId id="259" r:id="rId17"/>
    <p:sldId id="271" r:id="rId18"/>
    <p:sldId id="272" r:id="rId19"/>
    <p:sldId id="270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4"/>
            <p14:sldId id="265"/>
            <p14:sldId id="266"/>
            <p14:sldId id="263"/>
            <p14:sldId id="279"/>
            <p14:sldId id="267"/>
            <p14:sldId id="268"/>
            <p14:sldId id="274"/>
            <p14:sldId id="275"/>
            <p14:sldId id="273"/>
            <p14:sldId id="277"/>
            <p14:sldId id="276"/>
            <p14:sldId id="278"/>
            <p14:sldId id="269"/>
            <p14:sldId id="259"/>
            <p14:sldId id="271"/>
            <p14:sldId id="272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400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/>
              <a:t>TextBox</a:t>
            </a:r>
            <a:r>
              <a:rPr lang="en-US" altLang="zh-TW" sz="4400" dirty="0"/>
              <a:t>-</a:t>
            </a:r>
            <a:r>
              <a:rPr lang="zh-TW" altLang="en-US" sz="4400" dirty="0"/>
              <a:t>輸入框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34A7E-6E29-2080-CD4D-59EAD753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數字相加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BC774-8138-19B8-9150-EDA1EF67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</a:t>
            </a:r>
            <a:r>
              <a:rPr lang="en-US" altLang="zh-TW" dirty="0" err="1"/>
              <a:t>textBox</a:t>
            </a:r>
            <a:r>
              <a:rPr lang="zh-TW" altLang="en-US" dirty="0"/>
              <a:t>的字串轉換為數值後相加，再將結果轉換為</a:t>
            </a:r>
            <a:r>
              <a:rPr lang="en-US" altLang="zh-TW" dirty="0"/>
              <a:t>String</a:t>
            </a:r>
            <a:r>
              <a:rPr lang="zh-TW" altLang="en-US" dirty="0"/>
              <a:t>存入</a:t>
            </a:r>
            <a:r>
              <a:rPr lang="en-US" altLang="zh-TW" dirty="0"/>
              <a:t>label3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5C14-5CCF-BFDC-3271-82DE3A29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66" y="2950828"/>
            <a:ext cx="663032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若在輸入框寫入</a:t>
            </a:r>
            <a:r>
              <a:rPr lang="en-US" altLang="zh-TW" dirty="0"/>
              <a:t>”</a:t>
            </a:r>
            <a:r>
              <a:rPr lang="zh-TW" altLang="en-US" dirty="0"/>
              <a:t>非數值</a:t>
            </a:r>
            <a:r>
              <a:rPr lang="en-US" altLang="zh-TW" dirty="0"/>
              <a:t>“</a:t>
            </a:r>
            <a:r>
              <a:rPr lang="zh-TW" altLang="en-US" dirty="0"/>
              <a:t>，則會發生</a:t>
            </a:r>
            <a:r>
              <a:rPr lang="en-US" altLang="zh-TW" dirty="0"/>
              <a:t>Exception</a:t>
            </a:r>
            <a:r>
              <a:rPr lang="zh-TW" altLang="en-US" dirty="0"/>
              <a:t>問題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不為數字，因此使用</a:t>
            </a:r>
            <a:r>
              <a:rPr lang="en-US" altLang="zh-TW" dirty="0"/>
              <a:t>Int32.Parse</a:t>
            </a:r>
            <a:r>
              <a:rPr lang="zh-TW" altLang="en-US" dirty="0"/>
              <a:t>會無法轉換導致發生</a:t>
            </a:r>
            <a:r>
              <a:rPr lang="en-US" altLang="zh-TW" dirty="0"/>
              <a:t>Exception</a:t>
            </a:r>
            <a:r>
              <a:rPr lang="zh-TW" altLang="en-US" dirty="0"/>
              <a:t>錯誤</a:t>
            </a:r>
            <a:endParaRPr lang="en-US" altLang="zh-TW" dirty="0"/>
          </a:p>
          <a:p>
            <a:r>
              <a:rPr lang="zh-TW" altLang="en-US" dirty="0"/>
              <a:t>此時需使用</a:t>
            </a:r>
            <a:r>
              <a:rPr lang="en-US" altLang="zh-TW" dirty="0"/>
              <a:t>try-catch</a:t>
            </a:r>
            <a:r>
              <a:rPr lang="zh-TW" altLang="en-US" dirty="0"/>
              <a:t>語法防止程式當掉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3004F-FA08-9D5F-4362-90DD473D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2" y="4085782"/>
            <a:ext cx="4763165" cy="1371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F1F98B-5CB2-5A32-54D5-7BB39A05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0" y="4043456"/>
            <a:ext cx="6096000" cy="145644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7BB9E87-C609-79AC-58C5-7C236B5BC79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81377" y="4771678"/>
            <a:ext cx="7307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FB386BD-B190-A719-263F-ACA4CF9876CA}"/>
              </a:ext>
            </a:extLst>
          </p:cNvPr>
          <p:cNvSpPr/>
          <p:nvPr/>
        </p:nvSpPr>
        <p:spPr>
          <a:xfrm>
            <a:off x="1150508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81D875-FF47-5DED-CD1A-735516DED9B9}"/>
              </a:ext>
            </a:extLst>
          </p:cNvPr>
          <p:cNvSpPr/>
          <p:nvPr/>
        </p:nvSpPr>
        <p:spPr>
          <a:xfrm>
            <a:off x="2400467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5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FF0A3-D9AC-C5C1-482E-86D734C0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</a:t>
            </a:r>
            <a:r>
              <a:rPr lang="zh-TW" altLang="en-US" dirty="0"/>
              <a:t>類別及其家族成員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5E54-13DE-FBAF-9603-1053E62C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System.Exception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zh-TW" altLang="en-US" sz="1800" dirty="0">
                <a:solidFill>
                  <a:srgbClr val="FF0000"/>
                </a:solidFill>
              </a:rPr>
              <a:t>類別是所有例外的共同祖先（基礎類別）</a:t>
            </a:r>
            <a:r>
              <a:rPr lang="zh-TW" altLang="en-US" sz="1800" dirty="0"/>
              <a:t>，其常用的屬性有：</a:t>
            </a:r>
          </a:p>
          <a:p>
            <a:pPr lvl="1"/>
            <a:r>
              <a:rPr lang="en-US" altLang="zh-TW" sz="1600" dirty="0" err="1"/>
              <a:t>StackTrace</a:t>
            </a:r>
            <a:r>
              <a:rPr lang="zh-TW" altLang="en-US" sz="1600" dirty="0"/>
              <a:t>：是一個字串，裡面包含了發生例外當下的函式呼叫堆疊（</a:t>
            </a:r>
            <a:r>
              <a:rPr lang="en-US" altLang="zh-TW" sz="1600" dirty="0"/>
              <a:t>call stack</a:t>
            </a:r>
            <a:r>
              <a:rPr lang="zh-TW" altLang="en-US" sz="1600" dirty="0"/>
              <a:t>）中的所有方法名稱。</a:t>
            </a:r>
          </a:p>
          <a:p>
            <a:pPr lvl="1"/>
            <a:r>
              <a:rPr lang="en-US" altLang="zh-TW" sz="1600" dirty="0"/>
              <a:t>Message</a:t>
            </a:r>
            <a:r>
              <a:rPr lang="zh-TW" altLang="en-US" sz="1600" dirty="0"/>
              <a:t>：描述錯誤訊息的字串。</a:t>
            </a:r>
          </a:p>
          <a:p>
            <a:pPr lvl="1"/>
            <a:r>
              <a:rPr lang="en-US" altLang="zh-TW" sz="1600" dirty="0" err="1"/>
              <a:t>InnerException</a:t>
            </a:r>
            <a:r>
              <a:rPr lang="zh-TW" altLang="en-US" sz="1600" dirty="0"/>
              <a:t>：內部例外。如果不是 </a:t>
            </a:r>
            <a:r>
              <a:rPr lang="en-US" altLang="zh-TW" sz="1600" dirty="0"/>
              <a:t>null </a:t>
            </a:r>
            <a:r>
              <a:rPr lang="zh-TW" altLang="en-US" sz="1600" dirty="0"/>
              <a:t>的話，則是引發當前例外的上一個例外。此屬性的型別也是 </a:t>
            </a:r>
            <a:r>
              <a:rPr lang="en-US" altLang="zh-TW" sz="1600" dirty="0"/>
              <a:t>Exception</a:t>
            </a:r>
            <a:r>
              <a:rPr lang="zh-TW" altLang="en-US" sz="1600" dirty="0"/>
              <a:t>，故每個內部例外都可能還有另一個內部例外。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593DA4-2D86-4CF7-AE08-62B0EE6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25" y="4126335"/>
            <a:ext cx="3151423" cy="26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8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E35B7-0DA6-E9B2-172F-6349F16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C4906-C191-0ACA-66FF-9286EAB1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catch:catch</a:t>
            </a:r>
            <a:r>
              <a:rPr lang="en-US" altLang="zh-TW" dirty="0"/>
              <a:t>{}</a:t>
            </a:r>
            <a:r>
              <a:rPr lang="zh-TW" altLang="en-US" dirty="0"/>
              <a:t>可以有很多個，會由上而下逐一檢查，符合例外類別即執行</a:t>
            </a:r>
            <a:r>
              <a:rPr lang="en-US" altLang="zh-TW" dirty="0"/>
              <a:t>{}</a:t>
            </a:r>
            <a:r>
              <a:rPr lang="zh-TW" altLang="en-US" dirty="0"/>
              <a:t>內敘述，下方的其他</a:t>
            </a:r>
            <a:r>
              <a:rPr lang="en-US" altLang="zh-TW" dirty="0"/>
              <a:t>catch</a:t>
            </a:r>
            <a:r>
              <a:rPr lang="zh-TW" altLang="en-US" dirty="0"/>
              <a:t>則不再處理。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 </a:t>
            </a:r>
            <a:r>
              <a:rPr lang="zh-TW" altLang="en-US" dirty="0"/>
              <a:t>自訂的例外變數名稱，若例外類別成立，</a:t>
            </a:r>
            <a:r>
              <a:rPr lang="en-US" altLang="zh-TW" dirty="0"/>
              <a:t>ex</a:t>
            </a:r>
            <a:r>
              <a:rPr lang="zh-TW" altLang="en-US" dirty="0"/>
              <a:t>物件會自動建立。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Exception</a:t>
            </a:r>
            <a:r>
              <a:rPr lang="zh-TW" altLang="en-US" dirty="0"/>
              <a:t>類別是</a:t>
            </a:r>
            <a:r>
              <a:rPr lang="en-US" altLang="zh-TW" dirty="0"/>
              <a:t>.NET Framework</a:t>
            </a:r>
            <a:r>
              <a:rPr lang="zh-TW" altLang="en-US" dirty="0"/>
              <a:t>中所有例外狀況的基礎類別。許多衍生的類別都繼承自</a:t>
            </a:r>
            <a:r>
              <a:rPr lang="en-US" altLang="zh-TW" dirty="0"/>
              <a:t>Exception</a:t>
            </a:r>
            <a:r>
              <a:rPr lang="zh-TW" altLang="en-US" dirty="0"/>
              <a:t>類別。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finally</a:t>
            </a:r>
            <a:r>
              <a:rPr lang="zh-TW" altLang="en-US" dirty="0"/>
              <a:t>區段不一定要有，清資源會放在這。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7C27A-EACD-C778-22FA-C0B58242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45" y="3852617"/>
            <a:ext cx="1873541" cy="30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F9F7D86-DA84-FC98-430D-6D71D949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18" y="3029570"/>
            <a:ext cx="3801467" cy="37277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 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針對</a:t>
            </a:r>
            <a:r>
              <a:rPr lang="en-US" altLang="zh-TW" dirty="0"/>
              <a:t>Int32.Parse</a:t>
            </a:r>
            <a:r>
              <a:rPr lang="zh-TW" altLang="en-US" dirty="0"/>
              <a:t>部分使用</a:t>
            </a:r>
            <a:r>
              <a:rPr lang="en-US" altLang="zh-TW" dirty="0"/>
              <a:t>try-catch</a:t>
            </a:r>
            <a:r>
              <a:rPr lang="zh-TW" altLang="en-US" dirty="0"/>
              <a:t>包起，若發生問題則會進入執行</a:t>
            </a:r>
            <a:r>
              <a:rPr lang="en-US" altLang="zh-TW" dirty="0"/>
              <a:t>catch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Show</a:t>
            </a:r>
            <a:r>
              <a:rPr lang="zh-TW" altLang="en-US" dirty="0"/>
              <a:t>出訊息視窗 </a:t>
            </a:r>
            <a:r>
              <a:rPr lang="en-US" altLang="zh-TW" dirty="0"/>
              <a:t>”</a:t>
            </a:r>
            <a:r>
              <a:rPr lang="zh-TW" altLang="en-US" dirty="0"/>
              <a:t>請輸入數字</a:t>
            </a:r>
            <a:r>
              <a:rPr lang="en-US" altLang="zh-TW" dirty="0"/>
              <a:t>!“</a:t>
            </a:r>
            <a:r>
              <a:rPr lang="zh-TW" altLang="en-US" dirty="0"/>
              <a:t> 提醒使用者輸入的格式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52683-24A9-950F-CBB9-44C2E8B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14" y="3159578"/>
            <a:ext cx="4667901" cy="26864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FE587C5-E3F4-D59B-F207-CF3628A579BA}"/>
              </a:ext>
            </a:extLst>
          </p:cNvPr>
          <p:cNvSpPr/>
          <p:nvPr/>
        </p:nvSpPr>
        <p:spPr>
          <a:xfrm>
            <a:off x="1765546" y="3429000"/>
            <a:ext cx="3279618" cy="48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E62D85F3-FCC6-BF48-131B-49E9A45051AF}"/>
              </a:ext>
            </a:extLst>
          </p:cNvPr>
          <p:cNvSpPr/>
          <p:nvPr/>
        </p:nvSpPr>
        <p:spPr>
          <a:xfrm rot="5400000">
            <a:off x="4779814" y="3976585"/>
            <a:ext cx="1058453" cy="4446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2C8F76-E688-C519-6206-D56C88978A44}"/>
              </a:ext>
            </a:extLst>
          </p:cNvPr>
          <p:cNvSpPr txBox="1"/>
          <p:nvPr/>
        </p:nvSpPr>
        <p:spPr>
          <a:xfrm>
            <a:off x="5542105" y="353041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發現</a:t>
            </a:r>
            <a:r>
              <a:rPr lang="en-US" altLang="zh-TW" dirty="0">
                <a:solidFill>
                  <a:srgbClr val="0000FF"/>
                </a:solidFill>
              </a:rPr>
              <a:t>Exception</a:t>
            </a:r>
            <a:r>
              <a:rPr lang="zh-TW" altLang="en-US" dirty="0">
                <a:solidFill>
                  <a:srgbClr val="0000FF"/>
                </a:solidFill>
              </a:rPr>
              <a:t>產生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跳至對應</a:t>
            </a:r>
            <a:r>
              <a:rPr lang="en-US" altLang="zh-TW" dirty="0">
                <a:solidFill>
                  <a:srgbClr val="0000FF"/>
                </a:solidFill>
              </a:rPr>
              <a:t>catch</a:t>
            </a:r>
            <a:r>
              <a:rPr lang="zh-TW" altLang="en-US" dirty="0">
                <a:solidFill>
                  <a:srgbClr val="0000FF"/>
                </a:solidFill>
              </a:rPr>
              <a:t>區塊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98833-1A30-E32A-35DA-FA5FA91A0C46}"/>
              </a:ext>
            </a:extLst>
          </p:cNvPr>
          <p:cNvSpPr txBox="1"/>
          <p:nvPr/>
        </p:nvSpPr>
        <p:spPr>
          <a:xfrm>
            <a:off x="4998945" y="33188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只有紅色區塊有監控例外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8DB0E-63CE-1A08-A547-372D0AD0CF35}"/>
              </a:ext>
            </a:extLst>
          </p:cNvPr>
          <p:cNvSpPr/>
          <p:nvPr/>
        </p:nvSpPr>
        <p:spPr>
          <a:xfrm>
            <a:off x="1734942" y="4510196"/>
            <a:ext cx="3279618" cy="675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93D9F9-8CDA-9ED2-E125-1BFA2F9637BB}"/>
              </a:ext>
            </a:extLst>
          </p:cNvPr>
          <p:cNvSpPr txBox="1"/>
          <p:nvPr/>
        </p:nvSpPr>
        <p:spPr>
          <a:xfrm>
            <a:off x="4998945" y="5404233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不管有無</a:t>
            </a:r>
            <a:r>
              <a:rPr lang="en-US" altLang="zh-TW" dirty="0">
                <a:solidFill>
                  <a:srgbClr val="0000FF"/>
                </a:solidFill>
              </a:rPr>
              <a:t>Exception</a:t>
            </a:r>
          </a:p>
          <a:p>
            <a:r>
              <a:rPr lang="zh-TW" altLang="en-US" dirty="0">
                <a:solidFill>
                  <a:srgbClr val="0000FF"/>
                </a:solidFill>
              </a:rPr>
              <a:t>一定會進</a:t>
            </a:r>
            <a:r>
              <a:rPr lang="en-US" altLang="zh-TW" dirty="0">
                <a:solidFill>
                  <a:srgbClr val="0000FF"/>
                </a:solidFill>
              </a:rPr>
              <a:t>finally(</a:t>
            </a:r>
            <a:r>
              <a:rPr lang="zh-TW" altLang="en-US" dirty="0">
                <a:solidFill>
                  <a:srgbClr val="0000FF"/>
                </a:solidFill>
              </a:rPr>
              <a:t>不一定要寫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5311FF-592C-CCF4-0242-B16C62379AD0}"/>
              </a:ext>
            </a:extLst>
          </p:cNvPr>
          <p:cNvSpPr/>
          <p:nvPr/>
        </p:nvSpPr>
        <p:spPr>
          <a:xfrm>
            <a:off x="1765546" y="5772162"/>
            <a:ext cx="3164700" cy="3276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86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簡易計算機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製作一個簡易計算機，計算兩數的加、減、乘、除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5E96D7-B8C3-6410-000A-4394B56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84" y="2925678"/>
            <a:ext cx="4887007" cy="2248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F55263-5FC6-AA89-F33A-96048991FAB5}"/>
              </a:ext>
            </a:extLst>
          </p:cNvPr>
          <p:cNvSpPr txBox="1"/>
          <p:nvPr/>
        </p:nvSpPr>
        <p:spPr>
          <a:xfrm>
            <a:off x="4405602" y="4890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2FAAA-520B-F63E-F206-74CEE5EC9DAF}"/>
              </a:ext>
            </a:extLst>
          </p:cNvPr>
          <p:cNvSpPr txBox="1"/>
          <p:nvPr/>
        </p:nvSpPr>
        <p:spPr>
          <a:xfrm>
            <a:off x="5705721" y="4902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分母</a:t>
            </a:r>
          </a:p>
        </p:txBody>
      </p:sp>
    </p:spTree>
    <p:extLst>
      <p:ext uri="{BB962C8B-B14F-4D97-AF65-F5344CB8AC3E}">
        <p14:creationId xmlns:p14="http://schemas.microsoft.com/office/powerpoint/2010/main" val="231593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8EE2B34-CCB0-E6C4-DE39-B4FE0CDC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7" y="2961315"/>
            <a:ext cx="2705478" cy="24292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7E5A03-34DC-A534-6731-08C5078A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37" y="55505"/>
            <a:ext cx="3226716" cy="17716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39A3F22-091C-5289-A754-1E3E281C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55" y="3643428"/>
            <a:ext cx="1933845" cy="146705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6057E65-9701-A059-9762-999C8840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800" y="3642711"/>
            <a:ext cx="1867161" cy="1457528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FFB2963-611C-EED0-C5A5-1B6BD20CF83D}"/>
              </a:ext>
            </a:extLst>
          </p:cNvPr>
          <p:cNvCxnSpPr>
            <a:cxnSpLocks/>
          </p:cNvCxnSpPr>
          <p:nvPr/>
        </p:nvCxnSpPr>
        <p:spPr>
          <a:xfrm flipV="1">
            <a:off x="5900268" y="3896686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611C1D7-35C1-2E15-E79C-1098F82521CE}"/>
              </a:ext>
            </a:extLst>
          </p:cNvPr>
          <p:cNvSpPr/>
          <p:nvPr/>
        </p:nvSpPr>
        <p:spPr>
          <a:xfrm>
            <a:off x="4347785" y="4805427"/>
            <a:ext cx="794666" cy="236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9C919A-F59D-4E61-8022-1F7DC6AC2445}"/>
              </a:ext>
            </a:extLst>
          </p:cNvPr>
          <p:cNvSpPr txBox="1"/>
          <p:nvPr/>
        </p:nvSpPr>
        <p:spPr>
          <a:xfrm>
            <a:off x="5209413" y="4970210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D967E6-4556-32CF-353F-94DA35D51B7B}"/>
              </a:ext>
            </a:extLst>
          </p:cNvPr>
          <p:cNvSpPr txBox="1"/>
          <p:nvPr/>
        </p:nvSpPr>
        <p:spPr>
          <a:xfrm>
            <a:off x="1061031" y="55012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</p:spTree>
    <p:extLst>
      <p:ext uri="{BB962C8B-B14F-4D97-AF65-F5344CB8AC3E}">
        <p14:creationId xmlns:p14="http://schemas.microsoft.com/office/powerpoint/2010/main" val="146252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39C59-EE8C-C924-5020-7A6D61F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AD2F6-FE2B-6998-65B6-C61666BD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套入公式將最後結果顯示在</a:t>
            </a:r>
            <a:r>
              <a:rPr lang="en-US" altLang="zh-TW" dirty="0"/>
              <a:t>label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7318C-0D43-B8E5-A9AC-17FAF31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3" y="3292587"/>
            <a:ext cx="669701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7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輸入框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是與使用者互動的元件，可讓使用這自行輸入字串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Google</a:t>
            </a:r>
            <a:r>
              <a:rPr lang="zh-TW" altLang="en-US" dirty="0"/>
              <a:t>搜尋框、帳號密碼輸入框</a:t>
            </a:r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EC6D7B-F2B4-9E43-6305-5998E1DD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45" y="3585073"/>
            <a:ext cx="1467485" cy="30374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EEDE9-9430-11ED-3984-FF8CC5EF9F3C}"/>
              </a:ext>
            </a:extLst>
          </p:cNvPr>
          <p:cNvSpPr/>
          <p:nvPr/>
        </p:nvSpPr>
        <p:spPr>
          <a:xfrm>
            <a:off x="4522086" y="4717658"/>
            <a:ext cx="1199206" cy="307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57B358-DD08-C99F-BFA7-64D40AB4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34" y="3585073"/>
            <a:ext cx="5824766" cy="28559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853120-CC44-960E-8A26-38372F4105C1}"/>
              </a:ext>
            </a:extLst>
          </p:cNvPr>
          <p:cNvSpPr/>
          <p:nvPr/>
        </p:nvSpPr>
        <p:spPr>
          <a:xfrm>
            <a:off x="7961152" y="3585073"/>
            <a:ext cx="2139193" cy="20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48D6E77-BB7B-330E-A8F0-52172B38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19" y="4475400"/>
            <a:ext cx="3802063" cy="15690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3B1913-67B7-D636-73FB-A70862F1899B}"/>
              </a:ext>
            </a:extLst>
          </p:cNvPr>
          <p:cNvSpPr/>
          <p:nvPr/>
        </p:nvSpPr>
        <p:spPr>
          <a:xfrm>
            <a:off x="514663" y="5310734"/>
            <a:ext cx="2304038" cy="20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91403-2D6B-EA70-B784-5FB5C4AC0DE5}"/>
              </a:ext>
            </a:extLst>
          </p:cNvPr>
          <p:cNvSpPr/>
          <p:nvPr/>
        </p:nvSpPr>
        <p:spPr>
          <a:xfrm>
            <a:off x="4535684" y="5103791"/>
            <a:ext cx="1185608" cy="206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6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F0320C3-1DC3-EDFE-9966-28D0D96F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2697594"/>
            <a:ext cx="5353780" cy="38533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5409B7-E768-E111-8789-CE008DB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sz="3200" dirty="0"/>
              <a:t>建立元件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D50C2-99B9-6A7A-4E9E-8490420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從工具箱拉取一個</a:t>
            </a:r>
            <a:r>
              <a:rPr lang="en-US" altLang="zh-TW" dirty="0" err="1"/>
              <a:t>TextBox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A39AD-AECB-D534-CB57-347C55543DCC}"/>
              </a:ext>
            </a:extLst>
          </p:cNvPr>
          <p:cNvSpPr/>
          <p:nvPr/>
        </p:nvSpPr>
        <p:spPr>
          <a:xfrm>
            <a:off x="3391949" y="6148208"/>
            <a:ext cx="718658" cy="160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E26873-8DD9-8C58-1C81-E62BAB9969EA}"/>
              </a:ext>
            </a:extLst>
          </p:cNvPr>
          <p:cNvCxnSpPr>
            <a:cxnSpLocks/>
          </p:cNvCxnSpPr>
          <p:nvPr/>
        </p:nvCxnSpPr>
        <p:spPr>
          <a:xfrm flipV="1">
            <a:off x="4176681" y="4085439"/>
            <a:ext cx="1427165" cy="21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05D2E-E82C-0B04-3D3C-C2E977F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B8331-274C-7E08-14A3-70128A9F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可以任意輸入字串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6B505B-D243-A8EF-F541-B7B9E80E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88" y="3083011"/>
            <a:ext cx="2191056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45A57E-9188-5E66-8758-5EF8674B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68" y="3083011"/>
            <a:ext cx="2095792" cy="13813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B0823F-A8A2-3D0F-3542-BECEA35B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47" y="3083011"/>
            <a:ext cx="217282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E7D2E64-56C5-96B9-74AA-1385BF5E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99" y="3429000"/>
            <a:ext cx="3867690" cy="3048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在程式內取得字串內容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先取得元件的</a:t>
            </a:r>
            <a:r>
              <a:rPr lang="en-US" altLang="zh-TW" dirty="0"/>
              <a:t>name</a:t>
            </a:r>
          </a:p>
          <a:p>
            <a:r>
              <a:rPr lang="zh-TW" altLang="en-US" dirty="0"/>
              <a:t>程式碼中使用</a:t>
            </a:r>
            <a:r>
              <a:rPr lang="en-US" altLang="zh-TW" dirty="0" err="1"/>
              <a:t>name.Text</a:t>
            </a:r>
            <a:r>
              <a:rPr lang="zh-TW" altLang="en-US" dirty="0"/>
              <a:t>即可取得字串內容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E81BD2-2C0F-0294-B08A-161D144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7" y="3679475"/>
            <a:ext cx="2191056" cy="14670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9FD32D-DB4F-22DD-7821-502CE0185D6A}"/>
              </a:ext>
            </a:extLst>
          </p:cNvPr>
          <p:cNvSpPr/>
          <p:nvPr/>
        </p:nvSpPr>
        <p:spPr>
          <a:xfrm>
            <a:off x="4297813" y="4674965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D5558FF-8198-FDB1-8C02-EBC7DEC00B1A}"/>
              </a:ext>
            </a:extLst>
          </p:cNvPr>
          <p:cNvCxnSpPr>
            <a:cxnSpLocks/>
          </p:cNvCxnSpPr>
          <p:nvPr/>
        </p:nvCxnSpPr>
        <p:spPr>
          <a:xfrm>
            <a:off x="5082545" y="4759896"/>
            <a:ext cx="3024284" cy="278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ABA74A8-A8F8-80B4-A007-A8CFECCAE0F0}"/>
              </a:ext>
            </a:extLst>
          </p:cNvPr>
          <p:cNvSpPr/>
          <p:nvPr/>
        </p:nvSpPr>
        <p:spPr>
          <a:xfrm>
            <a:off x="8232250" y="5038199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AFEDFA-3EF1-B19E-CDAC-8FC55A22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39" y="2528660"/>
            <a:ext cx="3534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4F75CBD-7B91-6FAF-8DF7-F226791F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14" y="2176198"/>
            <a:ext cx="2191056" cy="1467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D55EE0-FF7F-7A42-5A39-850F7038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en-US" altLang="zh-TW" dirty="0"/>
              <a:t> Event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8DAEE-4DC9-A209-A930-3AFDD35B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65" y="4229020"/>
            <a:ext cx="6697010" cy="11431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DBA324-AA1B-7DEF-71B1-0A2B233AFC78}"/>
              </a:ext>
            </a:extLst>
          </p:cNvPr>
          <p:cNvSpPr/>
          <p:nvPr/>
        </p:nvSpPr>
        <p:spPr>
          <a:xfrm>
            <a:off x="5528929" y="4229020"/>
            <a:ext cx="1275907" cy="257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F63834A-0FBA-6DE5-8F02-0E4D561C825C}"/>
              </a:ext>
            </a:extLst>
          </p:cNvPr>
          <p:cNvCxnSpPr>
            <a:cxnSpLocks/>
          </p:cNvCxnSpPr>
          <p:nvPr/>
        </p:nvCxnSpPr>
        <p:spPr>
          <a:xfrm>
            <a:off x="3508744" y="3391786"/>
            <a:ext cx="723014" cy="744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E29A6C-263E-BC60-BC26-34ABDB5703B0}"/>
              </a:ext>
            </a:extLst>
          </p:cNvPr>
          <p:cNvSpPr txBox="1"/>
          <p:nvPr/>
        </p:nvSpPr>
        <p:spPr>
          <a:xfrm>
            <a:off x="5282112" y="3766733"/>
            <a:ext cx="4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只要一打字，</a:t>
            </a:r>
            <a:r>
              <a:rPr lang="en-US" altLang="zh-TW" dirty="0">
                <a:solidFill>
                  <a:srgbClr val="0000FF"/>
                </a:solidFill>
              </a:rPr>
              <a:t>Text</a:t>
            </a:r>
            <a:r>
              <a:rPr lang="zh-TW" altLang="en-US" dirty="0">
                <a:solidFill>
                  <a:srgbClr val="0000FF"/>
                </a:solidFill>
              </a:rPr>
              <a:t>有變化，則觸發</a:t>
            </a:r>
          </a:p>
        </p:txBody>
      </p:sp>
    </p:spTree>
    <p:extLst>
      <p:ext uri="{BB962C8B-B14F-4D97-AF65-F5344CB8AC3E}">
        <p14:creationId xmlns:p14="http://schemas.microsoft.com/office/powerpoint/2010/main" val="11327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拉取三個元件</a:t>
            </a:r>
            <a:r>
              <a:rPr lang="en-US" altLang="zh-TW" dirty="0"/>
              <a:t>(Label</a:t>
            </a:r>
            <a:r>
              <a:rPr lang="zh-TW" altLang="en-US" dirty="0"/>
              <a:t>、</a:t>
            </a:r>
            <a:r>
              <a:rPr lang="en-US" altLang="zh-TW" dirty="0" err="1"/>
              <a:t>TextBox</a:t>
            </a:r>
            <a:r>
              <a:rPr lang="zh-TW" altLang="en-US" dirty="0"/>
              <a:t>、</a:t>
            </a:r>
            <a:r>
              <a:rPr lang="en-US" altLang="zh-TW" dirty="0"/>
              <a:t>Button)</a:t>
            </a:r>
          </a:p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51856-E12C-32FC-47A7-55A9D5E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" y="3429000"/>
            <a:ext cx="2575903" cy="17838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1AA1C5-E5B7-5E80-B9D8-C169CC8367E0}"/>
              </a:ext>
            </a:extLst>
          </p:cNvPr>
          <p:cNvSpPr txBox="1"/>
          <p:nvPr/>
        </p:nvSpPr>
        <p:spPr>
          <a:xfrm>
            <a:off x="666748" y="530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建立三個元件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DF5648-3CB5-5165-33F7-76ADCBE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71" y="3563590"/>
            <a:ext cx="1571844" cy="14575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773B4C-92F5-057A-6D4A-8707C9882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824" y="3620748"/>
            <a:ext cx="1286054" cy="14003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CF1086-FFB6-6500-7394-5DD07F7D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79" y="3592169"/>
            <a:ext cx="1514686" cy="149563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D3F437B-AC9B-7467-2B81-3AC19CDDF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005" y="3496905"/>
            <a:ext cx="1533739" cy="15908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18570D5-7E3B-BBA6-F91A-321FBA05CF21}"/>
              </a:ext>
            </a:extLst>
          </p:cNvPr>
          <p:cNvSpPr/>
          <p:nvPr/>
        </p:nvSpPr>
        <p:spPr>
          <a:xfrm>
            <a:off x="3152899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F9A74-23B9-1985-9C79-E93EF827433E}"/>
              </a:ext>
            </a:extLst>
          </p:cNvPr>
          <p:cNvSpPr txBox="1"/>
          <p:nvPr/>
        </p:nvSpPr>
        <p:spPr>
          <a:xfrm>
            <a:off x="4014527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96754B7-9D54-0566-17EC-84C7A6E7F503}"/>
              </a:ext>
            </a:extLst>
          </p:cNvPr>
          <p:cNvCxnSpPr>
            <a:cxnSpLocks/>
          </p:cNvCxnSpPr>
          <p:nvPr/>
        </p:nvCxnSpPr>
        <p:spPr>
          <a:xfrm flipV="1">
            <a:off x="4180525" y="3775887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A17D019-1341-A0FF-3492-71373F081F58}"/>
              </a:ext>
            </a:extLst>
          </p:cNvPr>
          <p:cNvSpPr/>
          <p:nvPr/>
        </p:nvSpPr>
        <p:spPr>
          <a:xfrm>
            <a:off x="7114124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757B1A-6110-6915-5A8B-9FC15B0B54E1}"/>
              </a:ext>
            </a:extLst>
          </p:cNvPr>
          <p:cNvSpPr txBox="1"/>
          <p:nvPr/>
        </p:nvSpPr>
        <p:spPr>
          <a:xfrm>
            <a:off x="7975752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B35D49-E2B5-9B7D-98C4-5132469F629C}"/>
              </a:ext>
            </a:extLst>
          </p:cNvPr>
          <p:cNvCxnSpPr>
            <a:cxnSpLocks/>
          </p:cNvCxnSpPr>
          <p:nvPr/>
        </p:nvCxnSpPr>
        <p:spPr>
          <a:xfrm flipV="1">
            <a:off x="8105902" y="3728255"/>
            <a:ext cx="901768" cy="47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C94B3-A3B7-E82D-8C81-2B1D61D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60399-91E4-F2FD-A277-20DC1E0D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labe1.Text</a:t>
            </a:r>
            <a:r>
              <a:rPr lang="zh-TW" altLang="en-US" dirty="0"/>
              <a:t>設定為</a:t>
            </a:r>
            <a:r>
              <a:rPr lang="en-US" altLang="zh-TW" dirty="0"/>
              <a:t>textBox1.Text</a:t>
            </a:r>
          </a:p>
          <a:p>
            <a:r>
              <a:rPr lang="zh-TW" altLang="en-US" dirty="0"/>
              <a:t>就這樣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B7C7F-4A54-B1EF-0A10-8EE1FB3C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9" y="4007140"/>
            <a:ext cx="678274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AED04-4874-56E1-6790-875581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數字相加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28C11D-0D7E-483D-4CE9-495726E1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6" y="2830925"/>
            <a:ext cx="4694680" cy="105539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4F89836-1D95-818B-62D0-B84F1FDC31B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製作一個兩個數字相加器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59583-0172-28C7-D8EE-E35AB7703A60}"/>
              </a:ext>
            </a:extLst>
          </p:cNvPr>
          <p:cNvSpPr txBox="1"/>
          <p:nvPr/>
        </p:nvSpPr>
        <p:spPr>
          <a:xfrm>
            <a:off x="1673427" y="3890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FD964A-FD1F-0660-90CA-3CA53EF2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6" y="4259548"/>
            <a:ext cx="4887007" cy="1333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293A4-49FB-02C6-AB3F-B6906B1B2268}"/>
              </a:ext>
            </a:extLst>
          </p:cNvPr>
          <p:cNvSpPr txBox="1"/>
          <p:nvPr/>
        </p:nvSpPr>
        <p:spPr>
          <a:xfrm>
            <a:off x="1558010" y="55556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設定好元件字串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317BB8-60D8-4813-B513-B26355130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/>
          <a:stretch/>
        </p:blipFill>
        <p:spPr>
          <a:xfrm>
            <a:off x="6064379" y="2798275"/>
            <a:ext cx="4714765" cy="1343212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0F6D76-D61A-D6A1-936F-B562B4CC4F64}"/>
              </a:ext>
            </a:extLst>
          </p:cNvPr>
          <p:cNvCxnSpPr>
            <a:cxnSpLocks/>
          </p:cNvCxnSpPr>
          <p:nvPr/>
        </p:nvCxnSpPr>
        <p:spPr>
          <a:xfrm>
            <a:off x="8878967" y="3318647"/>
            <a:ext cx="325185" cy="29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301D55B-6B65-DD92-3A52-AB03822EE68D}"/>
              </a:ext>
            </a:extLst>
          </p:cNvPr>
          <p:cNvSpPr/>
          <p:nvPr/>
        </p:nvSpPr>
        <p:spPr>
          <a:xfrm>
            <a:off x="9154677" y="3590594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FDF8CE1-0CFD-5CA6-487A-90980C8EF56E}"/>
              </a:ext>
            </a:extLst>
          </p:cNvPr>
          <p:cNvSpPr txBox="1"/>
          <p:nvPr/>
        </p:nvSpPr>
        <p:spPr>
          <a:xfrm>
            <a:off x="6456432" y="3103450"/>
            <a:ext cx="26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兩數相加後放入</a:t>
            </a:r>
            <a:r>
              <a:rPr lang="en-US" altLang="zh-TW" dirty="0">
                <a:solidFill>
                  <a:srgbClr val="0000FF"/>
                </a:solidFill>
              </a:rPr>
              <a:t>label</a:t>
            </a:r>
            <a:r>
              <a:rPr lang="zh-TW" altLang="en-US" dirty="0">
                <a:solidFill>
                  <a:srgbClr val="0000FF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6385650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15844</TotalTime>
  <Words>566</Words>
  <Application>Microsoft Office PowerPoint</Application>
  <PresentationFormat>寬螢幕</PresentationFormat>
  <Paragraphs>65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圖庫</vt:lpstr>
      <vt:lpstr>C#視窗程式設計</vt:lpstr>
      <vt:lpstr>TextBox輸入框</vt:lpstr>
      <vt:lpstr>TextBox建立元件</vt:lpstr>
      <vt:lpstr>執行程式</vt:lpstr>
      <vt:lpstr>在程式內取得字串內容</vt:lpstr>
      <vt:lpstr>TextBox Event </vt:lpstr>
      <vt:lpstr>練習1 設定標籤字串內容</vt:lpstr>
      <vt:lpstr>練習1 設定標籤字串內容 解答</vt:lpstr>
      <vt:lpstr>練習2 數字相加</vt:lpstr>
      <vt:lpstr>練習2 數字相加 解答</vt:lpstr>
      <vt:lpstr>練習3 例外狀況處理try…catch…</vt:lpstr>
      <vt:lpstr>Exception 類別及其家族成員</vt:lpstr>
      <vt:lpstr>例外處理架構</vt:lpstr>
      <vt:lpstr>練習4 例外狀況處理try…catch… 解答</vt:lpstr>
      <vt:lpstr>作業 簡易計算機</vt:lpstr>
      <vt:lpstr>PowerPoint 簡報</vt:lpstr>
      <vt:lpstr>練習2 溫度轉換</vt:lpstr>
      <vt:lpstr>練習2 溫度轉換 解答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50</cp:revision>
  <dcterms:created xsi:type="dcterms:W3CDTF">2022-08-13T08:50:35Z</dcterms:created>
  <dcterms:modified xsi:type="dcterms:W3CDTF">2023-04-25T12:41:57Z</dcterms:modified>
</cp:coreProperties>
</file>