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5" r:id="rId3"/>
    <p:sldId id="266" r:id="rId4"/>
    <p:sldId id="263" r:id="rId5"/>
    <p:sldId id="267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98FEB8-B358-4D94-A19C-171822AF91E3}">
          <p14:sldIdLst>
            <p14:sldId id="261"/>
            <p14:sldId id="265"/>
            <p14:sldId id="266"/>
            <p14:sldId id="263"/>
            <p14:sldId id="267"/>
            <p14:sldId id="264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4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77933"/>
            <a:ext cx="9603275" cy="1049235"/>
          </a:xfrm>
        </p:spPr>
        <p:txBody>
          <a:bodyPr/>
          <a:lstStyle>
            <a:lvl1pPr>
              <a:defRPr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C2949D-6FC1-44A3-9E40-69371309906E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949D-6FC1-44A3-9E40-69371309906E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3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E5801-2A88-9772-9540-EFE48850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068447"/>
          </a:xfrm>
        </p:spPr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視窗程式設計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1C27B8-66FD-DA41-3D34-B948F38FA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呂聖文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F8785B-CE60-82EB-9FB2-A25C5822CF9A}"/>
              </a:ext>
            </a:extLst>
          </p:cNvPr>
          <p:cNvSpPr txBox="1"/>
          <p:nvPr/>
        </p:nvSpPr>
        <p:spPr>
          <a:xfrm>
            <a:off x="2417779" y="2122415"/>
            <a:ext cx="3036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IO</a:t>
            </a:r>
            <a:r>
              <a:rPr lang="zh-TW" altLang="en-US" sz="4400" dirty="0"/>
              <a:t>檔案處理</a:t>
            </a:r>
          </a:p>
        </p:txBody>
      </p:sp>
    </p:spTree>
    <p:extLst>
      <p:ext uri="{BB962C8B-B14F-4D97-AF65-F5344CB8AC3E}">
        <p14:creationId xmlns:p14="http://schemas.microsoft.com/office/powerpoint/2010/main" val="261303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8AA5B-CCEC-38C8-D4AC-488DF3BE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記憶體</a:t>
            </a:r>
            <a:r>
              <a:rPr lang="en-US" altLang="zh-TW" dirty="0"/>
              <a:t>(Memory)</a:t>
            </a:r>
            <a:r>
              <a:rPr lang="zh-TW" altLang="en-US" dirty="0"/>
              <a:t> </a:t>
            </a:r>
            <a:r>
              <a:rPr lang="en-US" altLang="zh-TW" dirty="0"/>
              <a:t>VS </a:t>
            </a:r>
            <a:r>
              <a:rPr lang="zh-TW" altLang="en-US" dirty="0"/>
              <a:t>硬碟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E00C3E7-D414-C641-BA5F-E207EFFCD5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133754"/>
              </p:ext>
            </p:extLst>
          </p:nvPr>
        </p:nvGraphicFramePr>
        <p:xfrm>
          <a:off x="269124" y="4325982"/>
          <a:ext cx="11234898" cy="2392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8813">
                  <a:extLst>
                    <a:ext uri="{9D8B030D-6E8A-4147-A177-3AD203B41FA5}">
                      <a16:colId xmlns:a16="http://schemas.microsoft.com/office/drawing/2014/main" val="3624086271"/>
                    </a:ext>
                  </a:extLst>
                </a:gridCol>
                <a:gridCol w="3444059">
                  <a:extLst>
                    <a:ext uri="{9D8B030D-6E8A-4147-A177-3AD203B41FA5}">
                      <a16:colId xmlns:a16="http://schemas.microsoft.com/office/drawing/2014/main" val="233841587"/>
                    </a:ext>
                  </a:extLst>
                </a:gridCol>
                <a:gridCol w="2921013">
                  <a:extLst>
                    <a:ext uri="{9D8B030D-6E8A-4147-A177-3AD203B41FA5}">
                      <a16:colId xmlns:a16="http://schemas.microsoft.com/office/drawing/2014/main" val="1075770311"/>
                    </a:ext>
                  </a:extLst>
                </a:gridCol>
                <a:gridCol w="2921013">
                  <a:extLst>
                    <a:ext uri="{9D8B030D-6E8A-4147-A177-3AD203B41FA5}">
                      <a16:colId xmlns:a16="http://schemas.microsoft.com/office/drawing/2014/main" val="390184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記憶體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RAM,Random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 err="1"/>
                        <a:t>Acess</a:t>
                      </a:r>
                      <a:r>
                        <a:rPr lang="en-US" altLang="zh-TW" dirty="0"/>
                        <a:t> Memory)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固態硬碟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(SSD, Solid State Disk)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傳統硬碟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(HDD, Hard Disk Driver)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9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稍快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93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揮發性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關機後則消失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2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75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容量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97835"/>
                  </a:ext>
                </a:extLst>
              </a:tr>
            </a:tbl>
          </a:graphicData>
        </a:graphic>
      </p:graphicFrame>
      <p:pic>
        <p:nvPicPr>
          <p:cNvPr id="1026" name="Picture 2" descr="DIMM - 维基百科，自由的百科全书">
            <a:extLst>
              <a:ext uri="{FF2B5EF4-FFF2-40B4-BE49-F238E27FC236}">
                <a16:creationId xmlns:a16="http://schemas.microsoft.com/office/drawing/2014/main" id="{2722AA6A-28C4-3B45-2DBA-60567A79F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1367" l="5500" r="95250">
                        <a14:foregroundMark x1="6500" y1="9592" x2="95250" y2="38609"/>
                        <a14:foregroundMark x1="16500" y1="21103" x2="40625" y2="35971"/>
                        <a14:foregroundMark x1="26875" y1="17506" x2="43875" y2="38609"/>
                        <a14:foregroundMark x1="32500" y1="21343" x2="32000" y2="35971"/>
                        <a14:foregroundMark x1="43500" y1="15588" x2="57375" y2="12710"/>
                        <a14:foregroundMark x1="21250" y1="14388" x2="18625" y2="36691"/>
                        <a14:foregroundMark x1="13500" y1="13909" x2="18375" y2="42926"/>
                        <a14:foregroundMark x1="18375" y1="42926" x2="18375" y2="42926"/>
                        <a14:foregroundMark x1="10875" y1="20144" x2="13250" y2="44125"/>
                        <a14:foregroundMark x1="10000" y1="24221" x2="10000" y2="43645"/>
                        <a14:foregroundMark x1="7500" y1="28537" x2="8625" y2="33813"/>
                        <a14:foregroundMark x1="7375" y1="28058" x2="5500" y2="28537"/>
                        <a14:foregroundMark x1="8750" y1="41007" x2="5875" y2="41727"/>
                        <a14:foregroundMark x1="10375" y1="44844" x2="28375" y2="43405"/>
                        <a14:foregroundMark x1="28375" y1="43405" x2="66625" y2="45084"/>
                        <a14:foregroundMark x1="66625" y1="45084" x2="93625" y2="44365"/>
                        <a14:foregroundMark x1="36500" y1="37890" x2="18750" y2="30456"/>
                        <a14:foregroundMark x1="9000" y1="44844" x2="6375" y2="44844"/>
                        <a14:foregroundMark x1="6375" y1="89928" x2="45750" y2="85851"/>
                        <a14:foregroundMark x1="45750" y1="85851" x2="68000" y2="89448"/>
                        <a14:foregroundMark x1="68000" y1="89448" x2="95000" y2="88729"/>
                        <a14:foregroundMark x1="20625" y1="91367" x2="42750" y2="88729"/>
                        <a14:foregroundMark x1="42750" y1="88729" x2="66500" y2="88969"/>
                        <a14:foregroundMark x1="38125" y1="91367" x2="74750" y2="89448"/>
                        <a14:foregroundMark x1="74750" y1="89448" x2="91750" y2="90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7" y="2002428"/>
            <a:ext cx="3113314" cy="162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Seagate Archive HDD 8TB SATA 6GBps 128MB Cache SATA Hard Drive  (ST8000AS0002) : Electronics">
            <a:extLst>
              <a:ext uri="{FF2B5EF4-FFF2-40B4-BE49-F238E27FC236}">
                <a16:creationId xmlns:a16="http://schemas.microsoft.com/office/drawing/2014/main" id="{4516175B-9F68-15E9-2936-F56B10D7F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0" b="95890" l="2609" r="94348">
                        <a14:foregroundMark x1="5652" y1="11416" x2="16522" y2="58904"/>
                        <a14:foregroundMark x1="12174" y1="62557" x2="20870" y2="88128"/>
                        <a14:foregroundMark x1="20870" y1="88128" x2="21304" y2="89041"/>
                        <a14:foregroundMark x1="10000" y1="50685" x2="6957" y2="45205"/>
                        <a14:foregroundMark x1="6957" y1="39269" x2="11739" y2="65297"/>
                        <a14:foregroundMark x1="3478" y1="21005" x2="5217" y2="26484"/>
                        <a14:foregroundMark x1="22174" y1="10046" x2="63913" y2="7306"/>
                        <a14:foregroundMark x1="70000" y1="7763" x2="73913" y2="11416"/>
                        <a14:foregroundMark x1="62174" y1="4110" x2="59565" y2="7763"/>
                        <a14:foregroundMark x1="94348" y1="68493" x2="90435" y2="56164"/>
                        <a14:foregroundMark x1="92174" y1="76256" x2="53913" y2="81735"/>
                        <a14:foregroundMark x1="56087" y1="88584" x2="38696" y2="88584"/>
                        <a14:foregroundMark x1="31739" y1="89498" x2="39130" y2="88584"/>
                        <a14:foregroundMark x1="31739" y1="90411" x2="29130" y2="95890"/>
                        <a14:foregroundMark x1="24783" y1="85388" x2="26522" y2="92694"/>
                        <a14:foregroundMark x1="14348" y1="58904" x2="20000" y2="72603"/>
                        <a14:foregroundMark x1="10000" y1="22374" x2="8696" y2="35160"/>
                        <a14:foregroundMark x1="7826" y1="34247" x2="5217" y2="38356"/>
                        <a14:foregroundMark x1="4783" y1="25114" x2="4783" y2="30594"/>
                        <a14:foregroundMark x1="3043" y1="21918" x2="3478" y2="25571"/>
                        <a14:foregroundMark x1="3043" y1="10959" x2="5652" y2="10046"/>
                        <a14:foregroundMark x1="90435" y1="55708" x2="80870" y2="29224"/>
                        <a14:foregroundMark x1="80870" y1="29224" x2="80870" y2="28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529" y="1913721"/>
            <a:ext cx="1890647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硬碟- 維基百科">
            <a:extLst>
              <a:ext uri="{FF2B5EF4-FFF2-40B4-BE49-F238E27FC236}">
                <a16:creationId xmlns:a16="http://schemas.microsoft.com/office/drawing/2014/main" id="{5C490542-63D8-916A-EEEB-BC068961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762" b="94709" l="6742" r="93633">
                        <a14:foregroundMark x1="6742" y1="30159" x2="10861" y2="23810"/>
                        <a14:foregroundMark x1="6742" y1="22751" x2="13109" y2="20106"/>
                        <a14:foregroundMark x1="41199" y1="8995" x2="39326" y2="5820"/>
                        <a14:foregroundMark x1="45693" y1="5820" x2="43820" y2="4762"/>
                        <a14:foregroundMark x1="93633" y1="42328" x2="87640" y2="41799"/>
                        <a14:foregroundMark x1="54682" y1="90476" x2="55805" y2="947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354" y="1913722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1EA5176-9626-BBA3-5A6F-245C509CA287}"/>
              </a:ext>
            </a:extLst>
          </p:cNvPr>
          <p:cNvSpPr txBox="1"/>
          <p:nvPr/>
        </p:nvSpPr>
        <p:spPr>
          <a:xfrm>
            <a:off x="1151791" y="366522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記憶體</a:t>
            </a:r>
            <a:r>
              <a:rPr lang="en-US" altLang="zh-TW" dirty="0"/>
              <a:t>(RAM)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54B48B0-A277-AC8D-6B31-DF4AC881C54E}"/>
              </a:ext>
            </a:extLst>
          </p:cNvPr>
          <p:cNvSpPr txBox="1"/>
          <p:nvPr/>
        </p:nvSpPr>
        <p:spPr>
          <a:xfrm>
            <a:off x="4847798" y="366522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固態硬碟</a:t>
            </a:r>
            <a:r>
              <a:rPr lang="en-US" altLang="zh-TW" dirty="0"/>
              <a:t>(SSD)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43B30A-7BFF-7757-8381-ED724E254234}"/>
              </a:ext>
            </a:extLst>
          </p:cNvPr>
          <p:cNvSpPr txBox="1"/>
          <p:nvPr/>
        </p:nvSpPr>
        <p:spPr>
          <a:xfrm>
            <a:off x="9228518" y="371394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傳統硬碟</a:t>
            </a:r>
            <a:r>
              <a:rPr lang="en-US" altLang="zh-TW" dirty="0"/>
              <a:t>(HDD)</a:t>
            </a:r>
            <a:endParaRPr lang="zh-TW" altLang="en-US" dirty="0"/>
          </a:p>
        </p:txBody>
      </p:sp>
      <p:pic>
        <p:nvPicPr>
          <p:cNvPr id="8" name="Picture 10" descr="SanDisk SSD PLUS 2.5 inches SSD Internal Hard Drive (240GB, 535MB/s Read,  445MB/s Write) - EXPANSYS Taiwan">
            <a:extLst>
              <a:ext uri="{FF2B5EF4-FFF2-40B4-BE49-F238E27FC236}">
                <a16:creationId xmlns:a16="http://schemas.microsoft.com/office/drawing/2014/main" id="{17A7B328-5388-5FE1-E47F-9A61F1BFB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78" b="89778" l="889" r="97778">
                        <a14:foregroundMark x1="58222" y1="31111" x2="30667" y2="45778"/>
                        <a14:foregroundMark x1="5333" y1="45778" x2="23556" y2="78222"/>
                        <a14:foregroundMark x1="23556" y1="78222" x2="23556" y2="78222"/>
                        <a14:foregroundMark x1="91556" y1="49778" x2="94222" y2="51556"/>
                        <a14:foregroundMark x1="98222" y1="51556" x2="95111" y2="52000"/>
                        <a14:foregroundMark x1="4444" y1="47111" x2="889" y2="4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05" y="1913721"/>
            <a:ext cx="1831335" cy="183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40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2FAB9-2A4F-9A11-B602-D24A2834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儲存至記憶體與硬碟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AB17E55-237A-1BA6-AEF8-154E60A5AD4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811900" y="2588198"/>
            <a:ext cx="14203" cy="348856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5D2FEB0-97A7-6834-AF91-9E8AF206D804}"/>
              </a:ext>
            </a:extLst>
          </p:cNvPr>
          <p:cNvSpPr/>
          <p:nvPr/>
        </p:nvSpPr>
        <p:spPr>
          <a:xfrm>
            <a:off x="252549" y="2063581"/>
            <a:ext cx="3953692" cy="3979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33C7A17-9572-854F-6472-346F6CC67952}"/>
              </a:ext>
            </a:extLst>
          </p:cNvPr>
          <p:cNvSpPr txBox="1"/>
          <p:nvPr/>
        </p:nvSpPr>
        <p:spPr>
          <a:xfrm>
            <a:off x="1564908" y="191323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變數宣告</a:t>
            </a:r>
            <a:endParaRPr lang="en-US" altLang="zh-TW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4986921-CB80-7F64-FF1B-195646450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51" y="2813834"/>
            <a:ext cx="1646656" cy="61662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666E3E-A5DB-3502-B9C6-67E6B9A43217}"/>
              </a:ext>
            </a:extLst>
          </p:cNvPr>
          <p:cNvSpPr txBox="1"/>
          <p:nvPr/>
        </p:nvSpPr>
        <p:spPr>
          <a:xfrm>
            <a:off x="5257902" y="2218866"/>
            <a:ext cx="11079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程式執行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90F44CE-A02D-3383-88DD-77E68F3DC883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3941307" y="2403532"/>
            <a:ext cx="1316595" cy="718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992375F-EEBF-21A1-4300-14B852CBCEAC}"/>
              </a:ext>
            </a:extLst>
          </p:cNvPr>
          <p:cNvCxnSpPr>
            <a:cxnSpLocks/>
          </p:cNvCxnSpPr>
          <p:nvPr/>
        </p:nvCxnSpPr>
        <p:spPr>
          <a:xfrm>
            <a:off x="3117979" y="3497127"/>
            <a:ext cx="0" cy="1182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B2DB333-CF4A-48C4-8EEF-F67DFBD7A3CC}"/>
              </a:ext>
            </a:extLst>
          </p:cNvPr>
          <p:cNvSpPr txBox="1"/>
          <p:nvPr/>
        </p:nvSpPr>
        <p:spPr>
          <a:xfrm>
            <a:off x="3164537" y="37685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寫入</a:t>
            </a:r>
            <a:endParaRPr lang="en-US" altLang="zh-TW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912102A-7A81-B9AD-91C4-AA2114E70E8D}"/>
              </a:ext>
            </a:extLst>
          </p:cNvPr>
          <p:cNvSpPr txBox="1"/>
          <p:nvPr/>
        </p:nvSpPr>
        <p:spPr>
          <a:xfrm>
            <a:off x="4379890" y="2795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暫時性儲存</a:t>
            </a:r>
            <a:endParaRPr lang="en-US" altLang="zh-TW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1AD8825-63A9-CC00-0CF2-5666FD384B08}"/>
              </a:ext>
            </a:extLst>
          </p:cNvPr>
          <p:cNvSpPr txBox="1"/>
          <p:nvPr/>
        </p:nvSpPr>
        <p:spPr>
          <a:xfrm>
            <a:off x="5871299" y="2795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永久性儲存</a:t>
            </a:r>
            <a:endParaRPr lang="en-US" altLang="zh-TW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00E7BB0-7356-8F44-FCB6-DE6CDFF4C874}"/>
              </a:ext>
            </a:extLst>
          </p:cNvPr>
          <p:cNvCxnSpPr>
            <a:cxnSpLocks/>
            <a:stCxn id="13" idx="3"/>
            <a:endCxn id="39" idx="1"/>
          </p:cNvCxnSpPr>
          <p:nvPr/>
        </p:nvCxnSpPr>
        <p:spPr>
          <a:xfrm>
            <a:off x="6365898" y="2403532"/>
            <a:ext cx="2089517" cy="762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8F7DB528-F2D6-3F6B-DB59-41661C9D2D69}"/>
              </a:ext>
            </a:extLst>
          </p:cNvPr>
          <p:cNvSpPr/>
          <p:nvPr/>
        </p:nvSpPr>
        <p:spPr>
          <a:xfrm>
            <a:off x="7232003" y="2097473"/>
            <a:ext cx="3953692" cy="3979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EE9CADE-7CFB-7151-18B4-E3B99F1C731B}"/>
              </a:ext>
            </a:extLst>
          </p:cNvPr>
          <p:cNvSpPr txBox="1"/>
          <p:nvPr/>
        </p:nvSpPr>
        <p:spPr>
          <a:xfrm>
            <a:off x="8544365" y="1947125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寫入硬碟</a:t>
            </a:r>
            <a:endParaRPr lang="en-US" altLang="zh-TW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2D81F50-98C1-6F50-F877-84E8213B251A}"/>
              </a:ext>
            </a:extLst>
          </p:cNvPr>
          <p:cNvSpPr txBox="1"/>
          <p:nvPr/>
        </p:nvSpPr>
        <p:spPr>
          <a:xfrm>
            <a:off x="8455415" y="2981231"/>
            <a:ext cx="12362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File</a:t>
            </a:r>
            <a:r>
              <a:rPr lang="zh-TW" altLang="en-US" dirty="0"/>
              <a:t>讀寫檔</a:t>
            </a:r>
            <a:endParaRPr lang="en-US" altLang="zh-TW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E56A388-A962-E58F-8D43-45857C2E5D9F}"/>
              </a:ext>
            </a:extLst>
          </p:cNvPr>
          <p:cNvCxnSpPr>
            <a:cxnSpLocks/>
          </p:cNvCxnSpPr>
          <p:nvPr/>
        </p:nvCxnSpPr>
        <p:spPr>
          <a:xfrm>
            <a:off x="8916779" y="3350563"/>
            <a:ext cx="26924" cy="1186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10" descr="SanDisk SSD PLUS 2.5 inches SSD Internal Hard Drive (240GB, 535MB/s Read,  445MB/s Write) - EXPANSYS Taiwan">
            <a:extLst>
              <a:ext uri="{FF2B5EF4-FFF2-40B4-BE49-F238E27FC236}">
                <a16:creationId xmlns:a16="http://schemas.microsoft.com/office/drawing/2014/main" id="{C016FD12-3AA5-DC3B-B8ED-99F35F21F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889" r="97778">
                        <a14:foregroundMark x1="58222" y1="31111" x2="30667" y2="45778"/>
                        <a14:foregroundMark x1="5333" y1="45778" x2="23556" y2="78222"/>
                        <a14:foregroundMark x1="23556" y1="78222" x2="23556" y2="78222"/>
                        <a14:foregroundMark x1="91556" y1="49778" x2="94222" y2="51556"/>
                        <a14:foregroundMark x1="98222" y1="51556" x2="95111" y2="52000"/>
                        <a14:foregroundMark x1="4444" y1="47111" x2="889" y2="4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15" y="4493623"/>
            <a:ext cx="1684092" cy="168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IMM - 维基百科，自由的百科全书">
            <a:extLst>
              <a:ext uri="{FF2B5EF4-FFF2-40B4-BE49-F238E27FC236}">
                <a16:creationId xmlns:a16="http://schemas.microsoft.com/office/drawing/2014/main" id="{0AFD3EAD-1367-22F5-FCD0-C412E2669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53" b="91367" l="5500" r="95250">
                        <a14:foregroundMark x1="6500" y1="9592" x2="95250" y2="38609"/>
                        <a14:foregroundMark x1="16500" y1="21103" x2="40625" y2="35971"/>
                        <a14:foregroundMark x1="26875" y1="17506" x2="43875" y2="38609"/>
                        <a14:foregroundMark x1="32500" y1="21343" x2="32000" y2="35971"/>
                        <a14:foregroundMark x1="43500" y1="15588" x2="57375" y2="12710"/>
                        <a14:foregroundMark x1="21250" y1="14388" x2="18625" y2="36691"/>
                        <a14:foregroundMark x1="13500" y1="13909" x2="18375" y2="42926"/>
                        <a14:foregroundMark x1="18375" y1="42926" x2="18375" y2="42926"/>
                        <a14:foregroundMark x1="10875" y1="20144" x2="13250" y2="44125"/>
                        <a14:foregroundMark x1="10000" y1="24221" x2="10000" y2="43645"/>
                        <a14:foregroundMark x1="7500" y1="28537" x2="8625" y2="33813"/>
                        <a14:foregroundMark x1="7375" y1="28058" x2="5500" y2="28537"/>
                        <a14:foregroundMark x1="8750" y1="41007" x2="5875" y2="41727"/>
                        <a14:foregroundMark x1="10375" y1="44844" x2="28375" y2="43405"/>
                        <a14:foregroundMark x1="28375" y1="43405" x2="66625" y2="45084"/>
                        <a14:foregroundMark x1="66625" y1="45084" x2="93625" y2="44365"/>
                        <a14:foregroundMark x1="36500" y1="37890" x2="18750" y2="30456"/>
                        <a14:foregroundMark x1="9000" y1="44844" x2="6375" y2="44844"/>
                        <a14:foregroundMark x1="6375" y1="89928" x2="45750" y2="85851"/>
                        <a14:foregroundMark x1="45750" y1="85851" x2="68000" y2="89448"/>
                        <a14:foregroundMark x1="68000" y1="89448" x2="95000" y2="88729"/>
                        <a14:foregroundMark x1="20625" y1="91367" x2="42750" y2="88729"/>
                        <a14:foregroundMark x1="42750" y1="88729" x2="66500" y2="88969"/>
                        <a14:foregroundMark x1="38125" y1="91367" x2="74750" y2="89448"/>
                        <a14:foregroundMark x1="74750" y1="89448" x2="91750" y2="90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33" y="4784341"/>
            <a:ext cx="2457109" cy="128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3728B7F6-BC45-E563-43E2-B7F84DC4F9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197" y="3882500"/>
            <a:ext cx="2027979" cy="254492"/>
          </a:xfrm>
          <a:prstGeom prst="rect">
            <a:avLst/>
          </a:prstGeom>
        </p:spPr>
      </p:pic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DEC565C-91D0-EF98-BF5E-ECD3FDB11F5F}"/>
              </a:ext>
            </a:extLst>
          </p:cNvPr>
          <p:cNvCxnSpPr>
            <a:cxnSpLocks/>
          </p:cNvCxnSpPr>
          <p:nvPr/>
        </p:nvCxnSpPr>
        <p:spPr>
          <a:xfrm flipH="1" flipV="1">
            <a:off x="2048330" y="4136992"/>
            <a:ext cx="751617" cy="647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AEB308B-6A17-A395-523F-C4BAD830C1ED}"/>
              </a:ext>
            </a:extLst>
          </p:cNvPr>
          <p:cNvSpPr txBox="1"/>
          <p:nvPr/>
        </p:nvSpPr>
        <p:spPr>
          <a:xfrm>
            <a:off x="1756546" y="43107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讀取</a:t>
            </a:r>
            <a:endParaRPr lang="en-US" altLang="zh-TW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587F4411-A2CB-250B-8B6A-EAA716B414C4}"/>
              </a:ext>
            </a:extLst>
          </p:cNvPr>
          <p:cNvCxnSpPr>
            <a:cxnSpLocks/>
          </p:cNvCxnSpPr>
          <p:nvPr/>
        </p:nvCxnSpPr>
        <p:spPr>
          <a:xfrm flipH="1" flipV="1">
            <a:off x="9397818" y="3339366"/>
            <a:ext cx="33565" cy="1136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8DC7690-7DF2-2227-2EFF-C32FA7AC136F}"/>
              </a:ext>
            </a:extLst>
          </p:cNvPr>
          <p:cNvSpPr txBox="1"/>
          <p:nvPr/>
        </p:nvSpPr>
        <p:spPr>
          <a:xfrm>
            <a:off x="8139289" y="3623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寫入</a:t>
            </a:r>
            <a:endParaRPr lang="en-US" altLang="zh-TW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A6BC1C9-FCF0-CFF4-B646-4B44AEFC9B36}"/>
              </a:ext>
            </a:extLst>
          </p:cNvPr>
          <p:cNvSpPr txBox="1"/>
          <p:nvPr/>
        </p:nvSpPr>
        <p:spPr>
          <a:xfrm>
            <a:off x="9486642" y="3666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讀取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9720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30" y="112274"/>
            <a:ext cx="9603275" cy="1049235"/>
          </a:xfrm>
        </p:spPr>
        <p:txBody>
          <a:bodyPr/>
          <a:lstStyle/>
          <a:p>
            <a:pPr algn="l"/>
            <a:r>
              <a:rPr lang="en-US" altLang="zh-TW" dirty="0"/>
              <a:t>System.IO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161" y="699560"/>
            <a:ext cx="9603275" cy="1779664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effectLst/>
                <a:latin typeface="roboto" panose="02000000000000000000" pitchFamily="2" charset="0"/>
              </a:rPr>
              <a:t>使用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C# System.IO 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，可以用在檔案建立、寫入、讀取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…</a:t>
            </a:r>
          </a:p>
          <a:p>
            <a:r>
              <a:rPr lang="en-US" altLang="zh-TW" b="0" i="0" dirty="0">
                <a:effectLst/>
                <a:latin typeface="roboto" panose="02000000000000000000" pitchFamily="2" charset="0"/>
              </a:rPr>
              <a:t>I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指的是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Input(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輸入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=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讀取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)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，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O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指的是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Output(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輸出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=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寫入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)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5E6E5C0-DCDB-FC48-ABE0-55F4B68CE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5280"/>
              </p:ext>
            </p:extLst>
          </p:nvPr>
        </p:nvGraphicFramePr>
        <p:xfrm>
          <a:off x="941447" y="1827168"/>
          <a:ext cx="10400788" cy="4943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284">
                  <a:extLst>
                    <a:ext uri="{9D8B030D-6E8A-4147-A177-3AD203B41FA5}">
                      <a16:colId xmlns:a16="http://schemas.microsoft.com/office/drawing/2014/main" val="277036598"/>
                    </a:ext>
                  </a:extLst>
                </a:gridCol>
                <a:gridCol w="8543504">
                  <a:extLst>
                    <a:ext uri="{9D8B030D-6E8A-4147-A177-3AD203B41FA5}">
                      <a16:colId xmlns:a16="http://schemas.microsoft.com/office/drawing/2014/main" val="3187154081"/>
                    </a:ext>
                  </a:extLst>
                </a:gridCol>
              </a:tblGrid>
              <a:tr h="3932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</a:rPr>
                        <a:t>類別</a:t>
                      </a: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</a:rPr>
                        <a:t>說明</a:t>
                      </a: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4205366452"/>
                  </a:ext>
                </a:extLst>
              </a:tr>
              <a:tr h="393257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BinaryReader</a:t>
                      </a:r>
                      <a:endParaRPr lang="en-US" sz="18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effectLst/>
                        </a:rPr>
                        <a:t>以特定的編碼方式將基本資料型態以</a:t>
                      </a:r>
                      <a:r>
                        <a:rPr lang="en-US" altLang="zh-TW" sz="1800" dirty="0">
                          <a:effectLst/>
                        </a:rPr>
                        <a:t>Binary</a:t>
                      </a:r>
                      <a:r>
                        <a:rPr lang="zh-TW" altLang="en-US" sz="1800" dirty="0">
                          <a:effectLst/>
                        </a:rPr>
                        <a:t>格式讀取。</a:t>
                      </a: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127580962"/>
                  </a:ext>
                </a:extLst>
              </a:tr>
              <a:tr h="393257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BinaryWriter</a:t>
                      </a:r>
                      <a:endParaRPr lang="en-US" sz="18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effectLst/>
                        </a:rPr>
                        <a:t>以</a:t>
                      </a:r>
                      <a:r>
                        <a:rPr lang="en-US" altLang="zh-TW" sz="1800" dirty="0">
                          <a:effectLst/>
                        </a:rPr>
                        <a:t>Binary</a:t>
                      </a:r>
                      <a:r>
                        <a:rPr lang="zh-TW" altLang="en-US" sz="1800" dirty="0">
                          <a:effectLst/>
                        </a:rPr>
                        <a:t>格式將基本資料型態寫入資料串流。</a:t>
                      </a: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2418342487"/>
                  </a:ext>
                </a:extLst>
              </a:tr>
              <a:tr h="39325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Directory</a:t>
                      </a: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effectLst/>
                        </a:rPr>
                        <a:t>以靜態方式建立、搬移、顯示資料夾。</a:t>
                      </a: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23051654"/>
                  </a:ext>
                </a:extLst>
              </a:tr>
              <a:tr h="393257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DirectoryInfo</a:t>
                      </a:r>
                      <a:endParaRPr lang="en-US" sz="18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以物件實體</a:t>
                      </a:r>
                      <a:r>
                        <a:rPr lang="en-US" altLang="zh-TW" sz="1800">
                          <a:effectLst/>
                        </a:rPr>
                        <a:t>(</a:t>
                      </a:r>
                      <a:r>
                        <a:rPr lang="en-US" sz="1800">
                          <a:effectLst/>
                        </a:rPr>
                        <a:t>Instance)</a:t>
                      </a:r>
                      <a:r>
                        <a:rPr lang="zh-TW" altLang="en-US" sz="1800">
                          <a:effectLst/>
                        </a:rPr>
                        <a:t>方式建立、搬移、顯示資料夾。</a:t>
                      </a: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3898850538"/>
                  </a:ext>
                </a:extLst>
              </a:tr>
              <a:tr h="39325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File</a:t>
                      </a: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effectLst/>
                        </a:rPr>
                        <a:t>以靜態方式建立、複製、刪除、搬移、開啟檔案。並協助</a:t>
                      </a:r>
                      <a:r>
                        <a:rPr lang="en-US" altLang="zh-TW" sz="1800" dirty="0" err="1">
                          <a:effectLst/>
                        </a:rPr>
                        <a:t>FileStream</a:t>
                      </a:r>
                      <a:r>
                        <a:rPr lang="zh-TW" altLang="en-US" sz="1800" dirty="0">
                          <a:effectLst/>
                        </a:rPr>
                        <a:t>物件的建立。</a:t>
                      </a: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2150951298"/>
                  </a:ext>
                </a:extLst>
              </a:tr>
              <a:tr h="525972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FileInfo</a:t>
                      </a:r>
                      <a:endParaRPr lang="en-US" sz="18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effectLst/>
                        </a:rPr>
                        <a:t>以物件實體</a:t>
                      </a:r>
                      <a:r>
                        <a:rPr lang="en-US" altLang="zh-TW" sz="1800" dirty="0">
                          <a:effectLst/>
                        </a:rPr>
                        <a:t>(Instance)</a:t>
                      </a:r>
                      <a:r>
                        <a:rPr lang="zh-TW" altLang="en-US" sz="1800" dirty="0">
                          <a:effectLst/>
                        </a:rPr>
                        <a:t>方式建立、複製、刪除、搬移、開啟檔案。並協助</a:t>
                      </a:r>
                      <a:r>
                        <a:rPr lang="en-US" altLang="zh-TW" sz="1800" dirty="0" err="1">
                          <a:effectLst/>
                        </a:rPr>
                        <a:t>FileStream</a:t>
                      </a:r>
                      <a:r>
                        <a:rPr lang="zh-TW" altLang="en-US" sz="1800" dirty="0">
                          <a:effectLst/>
                        </a:rPr>
                        <a:t>物件的建立。</a:t>
                      </a: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3329334921"/>
                  </a:ext>
                </a:extLst>
              </a:tr>
              <a:tr h="393257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FileStream</a:t>
                      </a:r>
                      <a:endParaRPr lang="en-US" sz="18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effectLst/>
                        </a:rPr>
                        <a:t>提供同步與非同步檔案讀取和寫入作業。</a:t>
                      </a: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1091826357"/>
                  </a:ext>
                </a:extLst>
              </a:tr>
              <a:tr h="393257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FileSystemInfo</a:t>
                      </a:r>
                      <a:endParaRPr lang="en-US" sz="18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effectLst/>
                        </a:rPr>
                        <a:t>為</a:t>
                      </a:r>
                      <a:r>
                        <a:rPr lang="en-US" sz="1800" dirty="0" err="1">
                          <a:effectLst/>
                        </a:rPr>
                        <a:t>DirectoryInfo</a:t>
                      </a:r>
                      <a:r>
                        <a:rPr lang="zh-TW" altLang="en-US" sz="1800" dirty="0">
                          <a:effectLst/>
                        </a:rPr>
                        <a:t>和</a:t>
                      </a:r>
                      <a:r>
                        <a:rPr lang="en-US" sz="1800" dirty="0" err="1">
                          <a:effectLst/>
                        </a:rPr>
                        <a:t>FileInfo</a:t>
                      </a:r>
                      <a:r>
                        <a:rPr lang="zh-TW" altLang="en-US" sz="1800" dirty="0">
                          <a:effectLst/>
                        </a:rPr>
                        <a:t>物件提供基底類別</a:t>
                      </a:r>
                      <a:r>
                        <a:rPr lang="en-US" altLang="zh-TW" sz="1800" dirty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Based Class)。</a:t>
                      </a: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3256592143"/>
                  </a:ext>
                </a:extLst>
              </a:tr>
              <a:tr h="39325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Path</a:t>
                      </a: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以跨平台方式執行含有資料夾路徑或檔案資訊的字串實體。</a:t>
                      </a: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2676638044"/>
                  </a:ext>
                </a:extLst>
              </a:tr>
              <a:tr h="393257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StreamReader</a:t>
                      </a:r>
                      <a:endParaRPr lang="en-US" sz="18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effectLst/>
                        </a:rPr>
                        <a:t>以特定的編碼方式從</a:t>
                      </a:r>
                      <a:r>
                        <a:rPr lang="en-US" sz="1800" dirty="0">
                          <a:effectLst/>
                        </a:rPr>
                        <a:t>Byte</a:t>
                      </a:r>
                      <a:r>
                        <a:rPr lang="zh-TW" altLang="en-US" sz="1800" dirty="0">
                          <a:effectLst/>
                        </a:rPr>
                        <a:t>資料串流讀取字元的</a:t>
                      </a:r>
                      <a:r>
                        <a:rPr lang="en-US" sz="1800" dirty="0" err="1">
                          <a:effectLst/>
                        </a:rPr>
                        <a:t>TextReader</a:t>
                      </a:r>
                      <a:r>
                        <a:rPr lang="en-US" sz="1800" dirty="0">
                          <a:effectLst/>
                        </a:rPr>
                        <a:t>。</a:t>
                      </a: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3534934101"/>
                  </a:ext>
                </a:extLst>
              </a:tr>
              <a:tr h="393257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StreamWriter</a:t>
                      </a:r>
                      <a:endParaRPr lang="en-US" sz="18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effectLst/>
                        </a:rPr>
                        <a:t>以特定的編碼方式將字元寫入</a:t>
                      </a:r>
                      <a:r>
                        <a:rPr lang="en-US" altLang="zh-TW" sz="1800" dirty="0">
                          <a:effectLst/>
                        </a:rPr>
                        <a:t>Byte</a:t>
                      </a:r>
                      <a:r>
                        <a:rPr lang="zh-TW" altLang="en-US" sz="1800" dirty="0">
                          <a:effectLst/>
                        </a:rPr>
                        <a:t>資料串流的</a:t>
                      </a:r>
                      <a:r>
                        <a:rPr lang="en-US" altLang="zh-TW" sz="1800" dirty="0" err="1">
                          <a:effectLst/>
                        </a:rPr>
                        <a:t>TextWriter</a:t>
                      </a:r>
                      <a:r>
                        <a:rPr lang="zh-TW" altLang="en-US" sz="1800" dirty="0">
                          <a:effectLst/>
                        </a:rPr>
                        <a:t>。</a:t>
                      </a: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175384691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7559E984-83A9-F8A6-1A32-2599EF3A989B}"/>
              </a:ext>
            </a:extLst>
          </p:cNvPr>
          <p:cNvSpPr/>
          <p:nvPr/>
        </p:nvSpPr>
        <p:spPr>
          <a:xfrm>
            <a:off x="941447" y="3796939"/>
            <a:ext cx="10244248" cy="38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3ABCBB-EBB4-978D-A66E-11164B6BDFE5}"/>
              </a:ext>
            </a:extLst>
          </p:cNvPr>
          <p:cNvSpPr/>
          <p:nvPr/>
        </p:nvSpPr>
        <p:spPr>
          <a:xfrm>
            <a:off x="941447" y="4781007"/>
            <a:ext cx="10244248" cy="38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73CB4EB-3A05-4CC0-E49B-B4885B44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194" y="1285881"/>
            <a:ext cx="809738" cy="238158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95C7DE8-4B3C-50F7-0602-7739C79CFF2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8799932" y="1404960"/>
            <a:ext cx="622788" cy="5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B321DF9-9CBF-B883-109F-7C36BD075E4A}"/>
              </a:ext>
            </a:extLst>
          </p:cNvPr>
          <p:cNvSpPr txBox="1"/>
          <p:nvPr/>
        </p:nvSpPr>
        <p:spPr>
          <a:xfrm>
            <a:off x="9422720" y="1226278"/>
            <a:ext cx="11079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程式執行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1EA76D-7291-5065-ED19-FD141F63B9B6}"/>
              </a:ext>
            </a:extLst>
          </p:cNvPr>
          <p:cNvSpPr txBox="1"/>
          <p:nvPr/>
        </p:nvSpPr>
        <p:spPr>
          <a:xfrm>
            <a:off x="8775337" y="95611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Input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DFAC30D-8A1B-7345-BCA8-9AACDD160FEF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10530716" y="1410944"/>
            <a:ext cx="680683" cy="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9C1E179C-6A88-10BF-647F-05685010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399" y="1292862"/>
            <a:ext cx="809738" cy="238158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80D5D2-0E85-E1BA-A806-81863BB35B0C}"/>
              </a:ext>
            </a:extLst>
          </p:cNvPr>
          <p:cNvSpPr txBox="1"/>
          <p:nvPr/>
        </p:nvSpPr>
        <p:spPr>
          <a:xfrm>
            <a:off x="10458124" y="9631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2121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4E0AD-F4E4-3B57-4FC4-7061939D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353" y="117489"/>
            <a:ext cx="9603275" cy="1049235"/>
          </a:xfrm>
        </p:spPr>
        <p:txBody>
          <a:bodyPr/>
          <a:lstStyle/>
          <a:p>
            <a:r>
              <a:rPr lang="en-US" altLang="zh-TW" dirty="0" err="1"/>
              <a:t>System.IO.File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26CF6-F3B9-A5EF-43A5-4C40A4EF0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03D71CC1-8624-8E21-47C0-9F563FCB6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235632"/>
              </p:ext>
            </p:extLst>
          </p:nvPr>
        </p:nvGraphicFramePr>
        <p:xfrm>
          <a:off x="87086" y="771526"/>
          <a:ext cx="11991703" cy="5968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3615">
                  <a:extLst>
                    <a:ext uri="{9D8B030D-6E8A-4147-A177-3AD203B41FA5}">
                      <a16:colId xmlns:a16="http://schemas.microsoft.com/office/drawing/2014/main" val="1862202299"/>
                    </a:ext>
                  </a:extLst>
                </a:gridCol>
                <a:gridCol w="957849">
                  <a:extLst>
                    <a:ext uri="{9D8B030D-6E8A-4147-A177-3AD203B41FA5}">
                      <a16:colId xmlns:a16="http://schemas.microsoft.com/office/drawing/2014/main" val="1541371011"/>
                    </a:ext>
                  </a:extLst>
                </a:gridCol>
                <a:gridCol w="4630239">
                  <a:extLst>
                    <a:ext uri="{9D8B030D-6E8A-4147-A177-3AD203B41FA5}">
                      <a16:colId xmlns:a16="http://schemas.microsoft.com/office/drawing/2014/main" val="3187154081"/>
                    </a:ext>
                  </a:extLst>
                </a:gridCol>
              </a:tblGrid>
              <a:tr h="491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方法</a:t>
                      </a: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功能</a:t>
                      </a: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說明</a:t>
                      </a: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4205366452"/>
                  </a:ext>
                </a:extLst>
              </a:tr>
              <a:tr h="999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File.WriteAllText</a:t>
                      </a:r>
                      <a:r>
                        <a:rPr lang="en-US" altLang="zh-TW" sz="1600" dirty="0"/>
                        <a:t>(String </a:t>
                      </a:r>
                      <a:r>
                        <a:rPr lang="zh-TW" altLang="en-US" sz="1600" dirty="0"/>
                        <a:t>檔案位置及名稱</a:t>
                      </a:r>
                      <a:r>
                        <a:rPr lang="en-US" altLang="zh-TW" sz="1600" dirty="0"/>
                        <a:t>, String </a:t>
                      </a:r>
                      <a:r>
                        <a:rPr lang="zh-TW" altLang="en-US" sz="1600" dirty="0"/>
                        <a:t>字串</a:t>
                      </a:r>
                      <a:r>
                        <a:rPr lang="en-US" altLang="zh-TW" sz="1600" dirty="0"/>
                        <a:t>)</a:t>
                      </a:r>
                      <a:endParaRPr lang="en-US" altLang="zh-TW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寫入</a:t>
                      </a:r>
                      <a:endParaRPr lang="en-US" altLang="zh-TW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建立檔案</a:t>
                      </a: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透過</a:t>
                      </a:r>
                      <a:r>
                        <a:rPr lang="en-US" altLang="zh-TW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WriteAllText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可以將文字寫入檔案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如果檔案不存在，會自動建立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直接清除所有內容後寫入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127580962"/>
                  </a:ext>
                </a:extLst>
              </a:tr>
              <a:tr h="695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File.AppendAllText</a:t>
                      </a:r>
                      <a:r>
                        <a:rPr lang="en-US" altLang="zh-TW" sz="1600" dirty="0"/>
                        <a:t>(String </a:t>
                      </a:r>
                      <a:r>
                        <a:rPr lang="zh-TW" altLang="en-US" sz="1600" dirty="0"/>
                        <a:t>檔案位置及名稱</a:t>
                      </a:r>
                      <a:r>
                        <a:rPr lang="en-US" altLang="zh-TW" sz="1600" dirty="0"/>
                        <a:t>, String</a:t>
                      </a:r>
                      <a:r>
                        <a:rPr lang="zh-TW" altLang="en-US" sz="1600" dirty="0"/>
                        <a:t>字串</a:t>
                      </a:r>
                      <a:r>
                        <a:rPr lang="en-US" altLang="zh-TW" sz="1600" dirty="0"/>
                        <a:t>)</a:t>
                      </a:r>
                      <a:endParaRPr lang="zh-TW" alt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插入文字</a:t>
                      </a:r>
                      <a:endParaRPr lang="en-US" altLang="zh-TW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建立檔案</a:t>
                      </a:r>
                      <a:endParaRPr lang="en-US" sz="16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將字串插入文件內容尾端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如果檔案不存在，會自動建立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2418342487"/>
                  </a:ext>
                </a:extLst>
              </a:tr>
              <a:tr h="695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File.ReadAllText</a:t>
                      </a:r>
                      <a:r>
                        <a:rPr lang="en-US" altLang="zh-TW" sz="1600" dirty="0"/>
                        <a:t>(String </a:t>
                      </a:r>
                      <a:r>
                        <a:rPr lang="zh-TW" altLang="en-US" sz="1600" dirty="0"/>
                        <a:t>檔案位置及名稱</a:t>
                      </a:r>
                      <a:r>
                        <a:rPr lang="en-US" altLang="zh-TW" sz="1600" dirty="0"/>
                        <a:t>);</a:t>
                      </a:r>
                      <a:endParaRPr lang="zh-TW" alt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讀取文件</a:t>
                      </a: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TW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ReadAllText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可以直接讀取文件中的內容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23051654"/>
                  </a:ext>
                </a:extLst>
              </a:tr>
              <a:tr h="999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File.Exists</a:t>
                      </a:r>
                      <a:r>
                        <a:rPr lang="en-US" altLang="zh-TW" sz="1600" dirty="0"/>
                        <a:t>(String </a:t>
                      </a:r>
                      <a:r>
                        <a:rPr lang="zh-TW" altLang="en-US" sz="1600" dirty="0"/>
                        <a:t>檔案位置及名稱</a:t>
                      </a:r>
                      <a:r>
                        <a:rPr lang="en-US" altLang="zh-TW" sz="1600" dirty="0"/>
                        <a:t>);</a:t>
                      </a:r>
                      <a:endParaRPr lang="en-US" sz="16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判斷檔案是否存在</a:t>
                      </a:r>
                      <a:endParaRPr lang="en-US" sz="16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透過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Exists 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可以判斷檔案是否已經存在 返回布林值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(Boolean)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3898850538"/>
                  </a:ext>
                </a:extLst>
              </a:tr>
              <a:tr h="695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File.Delete</a:t>
                      </a:r>
                      <a:r>
                        <a:rPr lang="en-US" altLang="zh-TW" sz="1600" dirty="0"/>
                        <a:t>(String </a:t>
                      </a:r>
                      <a:r>
                        <a:rPr lang="zh-TW" altLang="en-US" sz="1600" dirty="0"/>
                        <a:t>檔案位置及名稱</a:t>
                      </a:r>
                      <a:r>
                        <a:rPr lang="en-US" altLang="zh-TW" sz="1600" dirty="0"/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刪除檔案</a:t>
                      </a:r>
                      <a:endParaRPr lang="en-US" sz="16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刪除指定的檔案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2150951298"/>
                  </a:ext>
                </a:extLst>
              </a:tr>
              <a:tr h="695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File.Copy</a:t>
                      </a:r>
                      <a:r>
                        <a:rPr lang="en-US" altLang="zh-TW" sz="1600" dirty="0"/>
                        <a:t>(String </a:t>
                      </a:r>
                      <a:r>
                        <a:rPr lang="zh-TW" altLang="en-US" sz="1600" dirty="0"/>
                        <a:t>檔案位置及名稱</a:t>
                      </a:r>
                      <a:r>
                        <a:rPr lang="en-US" altLang="zh-TW" sz="1600" dirty="0"/>
                        <a:t>, String </a:t>
                      </a:r>
                      <a:r>
                        <a:rPr lang="zh-TW" altLang="en-US" sz="1600" dirty="0"/>
                        <a:t>要複製的位置及新檔案名稱</a:t>
                      </a:r>
                      <a:r>
                        <a:rPr lang="en-US" altLang="zh-TW" sz="1600" dirty="0"/>
                        <a:t>);</a:t>
                      </a:r>
                      <a:endParaRPr lang="en-US" sz="16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複製檔案</a:t>
                      </a: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將檔案複製到指定路徑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3329334921"/>
                  </a:ext>
                </a:extLst>
              </a:tr>
              <a:tr h="695466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File.Move</a:t>
                      </a:r>
                      <a:r>
                        <a:rPr lang="en-US" altLang="zh-TW" sz="1600" dirty="0"/>
                        <a:t>(String </a:t>
                      </a:r>
                      <a:r>
                        <a:rPr lang="zh-TW" altLang="en-US" sz="1600" dirty="0"/>
                        <a:t>檔案位置及名稱</a:t>
                      </a:r>
                      <a:r>
                        <a:rPr lang="en-US" altLang="zh-TW" sz="1600" dirty="0"/>
                        <a:t>, String </a:t>
                      </a:r>
                      <a:r>
                        <a:rPr lang="zh-TW" altLang="en-US" sz="1600" dirty="0"/>
                        <a:t>要移動的位置及新檔案名稱</a:t>
                      </a:r>
                      <a:r>
                        <a:rPr lang="en-US" altLang="zh-TW" sz="1600" dirty="0"/>
                        <a:t>);</a:t>
                      </a:r>
                      <a:endParaRPr lang="en-US" sz="16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移動檔案</a:t>
                      </a:r>
                    </a:p>
                  </a:txBody>
                  <a:tcPr marL="34635" marR="34635" marT="34635" marB="346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透過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可以移動資料到指定的位置，並且可以重新命名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當然，一般移動都會維持原始名稱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34635" marR="34635" marT="34635" marB="34635" anchor="ctr"/>
                </a:tc>
                <a:extLst>
                  <a:ext uri="{0D108BD9-81ED-4DB2-BD59-A6C34878D82A}">
                    <a16:rowId xmlns:a16="http://schemas.microsoft.com/office/drawing/2014/main" val="1091826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51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740E6-F3C7-FD5E-F9D6-19A67D78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</a:t>
            </a:r>
            <a:r>
              <a:rPr lang="zh-TW" altLang="en-US" dirty="0"/>
              <a:t>讀寫練習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F1F509-259D-EC10-C117-8ED22E4BD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29" y="2015732"/>
            <a:ext cx="9603275" cy="3450613"/>
          </a:xfrm>
        </p:spPr>
        <p:txBody>
          <a:bodyPr/>
          <a:lstStyle/>
          <a:p>
            <a:r>
              <a:rPr lang="zh-TW" altLang="en-US" dirty="0"/>
              <a:t>在程式最上面加入</a:t>
            </a:r>
            <a:endParaRPr lang="en-US" altLang="zh-TW" dirty="0"/>
          </a:p>
          <a:p>
            <a:r>
              <a:rPr lang="zh-TW" altLang="en-US" dirty="0"/>
              <a:t>即可開始使用</a:t>
            </a:r>
            <a:r>
              <a:rPr lang="en-US" altLang="zh-TW" dirty="0"/>
              <a:t>File</a:t>
            </a:r>
            <a:r>
              <a:rPr lang="zh-TW" altLang="en-US" dirty="0"/>
              <a:t>進行輸出輸入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進入</a:t>
            </a:r>
            <a:r>
              <a:rPr lang="en-US" altLang="zh-TW" dirty="0"/>
              <a:t>Project\bin\Debug</a:t>
            </a:r>
            <a:r>
              <a:rPr lang="zh-TW" altLang="en-US" dirty="0"/>
              <a:t>中查看檔案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6F07FB-93F1-3CC5-1A7D-4BC26407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29" y="2897845"/>
            <a:ext cx="6849957" cy="205088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6A94D3E-9272-399A-BBA3-343109B99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488" y="2113494"/>
            <a:ext cx="2219635" cy="26673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366431B-182A-3489-704A-35251A0C4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5" y="5328604"/>
            <a:ext cx="7934325" cy="152939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15E2EEE-EDB8-6ECC-4ECD-76823D613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316" y="4157599"/>
            <a:ext cx="2629267" cy="90500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A80A5E0-3F15-8F17-6EA7-C4E4919A56D3}"/>
              </a:ext>
            </a:extLst>
          </p:cNvPr>
          <p:cNvSpPr/>
          <p:nvPr/>
        </p:nvSpPr>
        <p:spPr>
          <a:xfrm>
            <a:off x="6646003" y="6511393"/>
            <a:ext cx="859697" cy="243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41F5DDB-CDEE-D937-FC3D-AF8D9F51A0BF}"/>
              </a:ext>
            </a:extLst>
          </p:cNvPr>
          <p:cNvCxnSpPr>
            <a:cxnSpLocks/>
          </p:cNvCxnSpPr>
          <p:nvPr/>
        </p:nvCxnSpPr>
        <p:spPr>
          <a:xfrm>
            <a:off x="2996520" y="4283556"/>
            <a:ext cx="2099086" cy="326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6B594F5-9958-9CB8-13A4-2AEDF4FB24A5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766901" y="5062600"/>
            <a:ext cx="308951" cy="14487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19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8ACB85-83A6-F2AC-58F2-B92372F5A907}"/>
              </a:ext>
            </a:extLst>
          </p:cNvPr>
          <p:cNvSpPr txBox="1"/>
          <p:nvPr/>
        </p:nvSpPr>
        <p:spPr>
          <a:xfrm>
            <a:off x="4652880" y="259800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Thank You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38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E13EF8-0455-DC07-69C2-5A7EDEE8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78" y="768169"/>
            <a:ext cx="9603275" cy="104923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347E4E-99F5-F994-0BE4-5466C3AF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BBDB2D-83E1-5AC8-EC45-DBF59E3FE0AF}"/>
              </a:ext>
            </a:extLst>
          </p:cNvPr>
          <p:cNvSpPr/>
          <p:nvPr/>
        </p:nvSpPr>
        <p:spPr>
          <a:xfrm>
            <a:off x="2550253" y="3087149"/>
            <a:ext cx="1744910" cy="486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14CDFC-3F27-3626-47FF-FE22AFB41DFD}"/>
              </a:ext>
            </a:extLst>
          </p:cNvPr>
          <p:cNvSpPr txBox="1"/>
          <p:nvPr/>
        </p:nvSpPr>
        <p:spPr>
          <a:xfrm>
            <a:off x="2323750" y="4555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測試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52407C8-EAEC-AD1F-33AC-8C17B23F21FB}"/>
              </a:ext>
            </a:extLst>
          </p:cNvPr>
          <p:cNvCxnSpPr/>
          <p:nvPr/>
        </p:nvCxnSpPr>
        <p:spPr>
          <a:xfrm flipH="1">
            <a:off x="4471332" y="3749879"/>
            <a:ext cx="578840" cy="47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58763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訂 11">
      <a:majorFont>
        <a:latin typeface="Times New Roman"/>
        <a:ea typeface="DFKai-SB"/>
        <a:cs typeface=""/>
      </a:majorFont>
      <a:minorFont>
        <a:latin typeface="Times New Roman"/>
        <a:ea typeface="DFKai-SB"/>
        <a:cs typeface="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3053</TotalTime>
  <Words>570</Words>
  <Application>Microsoft Office PowerPoint</Application>
  <PresentationFormat>寬螢幕</PresentationFormat>
  <Paragraphs>108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roboto</vt:lpstr>
      <vt:lpstr>Times New Roman</vt:lpstr>
      <vt:lpstr>圖庫</vt:lpstr>
      <vt:lpstr>C#視窗程式設計</vt:lpstr>
      <vt:lpstr>記憶體(Memory) VS 硬碟</vt:lpstr>
      <vt:lpstr>儲存至記憶體與硬碟</vt:lpstr>
      <vt:lpstr>System.IO介紹</vt:lpstr>
      <vt:lpstr>System.IO.File介紹</vt:lpstr>
      <vt:lpstr>File讀寫練習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C#進階程式設計</dc:title>
  <dc:creator>呂聖文</dc:creator>
  <cp:lastModifiedBy>阿文 AWen</cp:lastModifiedBy>
  <cp:revision>41</cp:revision>
  <dcterms:created xsi:type="dcterms:W3CDTF">2022-08-13T08:50:35Z</dcterms:created>
  <dcterms:modified xsi:type="dcterms:W3CDTF">2023-05-27T14:40:13Z</dcterms:modified>
</cp:coreProperties>
</file>