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72" r:id="rId8"/>
    <p:sldId id="268" r:id="rId9"/>
    <p:sldId id="269" r:id="rId10"/>
    <p:sldId id="270" r:id="rId11"/>
    <p:sldId id="271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3"/>
            <p14:sldId id="264"/>
            <p14:sldId id="265"/>
            <p14:sldId id="266"/>
            <p14:sldId id="267"/>
            <p14:sldId id="272"/>
            <p14:sldId id="268"/>
            <p14:sldId id="269"/>
            <p14:sldId id="270"/>
            <p14:sldId id="271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3518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Timer_</a:t>
            </a:r>
            <a:r>
              <a:rPr lang="zh-TW" altLang="en-US" sz="4400"/>
              <a:t>計時器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3244D-F1D4-4162-F350-561EC5E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使用</a:t>
            </a:r>
            <a:r>
              <a:rPr lang="en-US" altLang="zh-TW" dirty="0"/>
              <a:t>Timer</a:t>
            </a:r>
            <a:r>
              <a:rPr lang="zh-TW" altLang="en-US" dirty="0"/>
              <a:t>製作計時器解答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55FF8-D1DD-0CC9-FEE7-1FFBCCE3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F01DBC-2BBF-04B7-A8C5-40C58521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77" y="2403564"/>
            <a:ext cx="7053046" cy="41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6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35439-36A0-BA4A-CA18-21AEF1B4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</a:t>
            </a:r>
            <a:r>
              <a:rPr lang="en-US" altLang="zh-TW" dirty="0"/>
              <a:t>Timer</a:t>
            </a:r>
            <a:r>
              <a:rPr lang="zh-TW" altLang="en-US" dirty="0"/>
              <a:t>計時器加入按鈕控制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B051F4-AE70-EB28-D848-2969B40E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在右邊新增</a:t>
            </a:r>
            <a:r>
              <a:rPr lang="en-US" altLang="zh-TW" dirty="0"/>
              <a:t>Timer2</a:t>
            </a:r>
            <a:r>
              <a:rPr lang="zh-TW" altLang="en-US" dirty="0"/>
              <a:t>，分別使用開始、暫停、歸零按紐控制</a:t>
            </a:r>
            <a:endParaRPr lang="en-US" altLang="zh-TW" dirty="0"/>
          </a:p>
          <a:p>
            <a:r>
              <a:rPr lang="zh-TW" altLang="en-US" dirty="0"/>
              <a:t>提示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 err="1"/>
              <a:t>Timer.Enabled</a:t>
            </a:r>
            <a:r>
              <a:rPr lang="zh-TW" altLang="en-US" dirty="0"/>
              <a:t>去設定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8A1BC3-50A5-3386-1303-37648EFE4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78"/>
          <a:stretch/>
        </p:blipFill>
        <p:spPr>
          <a:xfrm>
            <a:off x="3632841" y="3429000"/>
            <a:ext cx="4048119" cy="31246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41146C-1A60-84F5-7E4F-A2C81EEC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1" y="2614055"/>
            <a:ext cx="4131787" cy="6090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FAEE863-F1C2-DED9-5351-B368C471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389" y="4302516"/>
            <a:ext cx="3284857" cy="15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303233"/>
                </a:solidFill>
                <a:latin typeface="Lato" panose="020F0502020204030203" pitchFamily="34" charset="0"/>
              </a:rPr>
              <a:t>Timer</a:t>
            </a:r>
            <a:r>
              <a:rPr lang="zh-TW" altLang="en-US" b="1" dirty="0">
                <a:solidFill>
                  <a:srgbClr val="303233"/>
                </a:solidFill>
                <a:latin typeface="Lato" panose="020F0502020204030203" pitchFamily="34" charset="0"/>
              </a:rPr>
              <a:t>使用時機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每秒更新時間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2.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每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15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分提醒眼睛需要休息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3.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提醒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下班時間到了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4.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更新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上的時鐘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FC3AB6-43CB-2E47-952A-A13D3823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25" b="96764" l="3876" r="89535">
                        <a14:foregroundMark x1="46512" y1="12945" x2="49225" y2="32686"/>
                        <a14:foregroundMark x1="29845" y1="42718" x2="9302" y2="75081"/>
                        <a14:foregroundMark x1="31395" y1="58576" x2="58527" y2="87379"/>
                        <a14:foregroundMark x1="30620" y1="36893" x2="65116" y2="63430"/>
                        <a14:foregroundMark x1="31008" y1="43042" x2="36822" y2="77994"/>
                        <a14:foregroundMark x1="39922" y1="46926" x2="47674" y2="86084"/>
                        <a14:foregroundMark x1="58915" y1="64725" x2="42636" y2="86084"/>
                        <a14:foregroundMark x1="55814" y1="64725" x2="51163" y2="88673"/>
                        <a14:foregroundMark x1="72093" y1="70550" x2="67829" y2="85761"/>
                        <a14:foregroundMark x1="77519" y1="38188" x2="82946" y2="46278"/>
                        <a14:foregroundMark x1="89535" y1="60841" x2="85659" y2="81230"/>
                        <a14:foregroundMark x1="3876" y1="65372" x2="12791" y2="79612"/>
                        <a14:foregroundMark x1="15116" y1="84142" x2="36434" y2="96440"/>
                        <a14:foregroundMark x1="36434" y1="96440" x2="39147" y2="96764"/>
                        <a14:foregroundMark x1="45736" y1="10032" x2="40698" y2="16181"/>
                        <a14:foregroundMark x1="48062" y1="8738" x2="47674" y2="5825"/>
                        <a14:foregroundMark x1="74806" y1="23301" x2="69767" y2="30421"/>
                        <a14:foregroundMark x1="48837" y1="7120" x2="51550" y2="19417"/>
                        <a14:foregroundMark x1="67442" y1="56311" x2="38760" y2="851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827168"/>
            <a:ext cx="1895589" cy="22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D911A-0905-C4E9-2842-A9AE10A4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同一執行緒 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VS.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不同執行緒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DCF04-0D07-D050-3C9E-C9292478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146965"/>
          </a:xfrm>
        </p:spPr>
        <p:txBody>
          <a:bodyPr/>
          <a:lstStyle/>
          <a:p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System.Windows.Forms.Timer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存取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元件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同一執行緒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zh-TW" altLang="en-US" dirty="0"/>
            </a:b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System.Timers.Timer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-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存取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元件 用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SynchronizingObject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屬性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設為同一執行緒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-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存取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元件 訪問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不同執行緒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zh-TW" altLang="en-US" dirty="0"/>
            </a:b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System.Threading.Timer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透由委派來存取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UI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元件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04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1A893-72C9-2F4C-8D60-0152524F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甚麼是執行緒</a:t>
            </a:r>
            <a:r>
              <a:rPr lang="en-US" altLang="zh-TW" dirty="0"/>
              <a:t>(Thread)?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7B516-09A6-2C44-1E8C-254D75F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98324"/>
          </a:xfrm>
        </p:spPr>
        <p:txBody>
          <a:bodyPr>
            <a:normAutofit/>
          </a:bodyPr>
          <a:lstStyle/>
          <a:p>
            <a:r>
              <a:rPr lang="zh-TW" altLang="en-US" dirty="0"/>
              <a:t>一個執行續一次只能做一件事，且</a:t>
            </a:r>
            <a:r>
              <a:rPr lang="zh-TW" altLang="en-US" dirty="0">
                <a:solidFill>
                  <a:srgbClr val="0000FF"/>
                </a:solidFill>
              </a:rPr>
              <a:t>每件事必須做完後才可以做下一件事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/>
              <a:t>一位廚師就是一個執行緒，每次可完成一道菜</a:t>
            </a:r>
            <a:endParaRPr lang="en-US" altLang="zh-TW" dirty="0"/>
          </a:p>
          <a:p>
            <a:r>
              <a:rPr lang="zh-TW" altLang="en-US" dirty="0"/>
              <a:t>假設一道菜需要</a:t>
            </a:r>
            <a:r>
              <a:rPr lang="en-US" altLang="zh-TW" dirty="0"/>
              <a:t>10</a:t>
            </a:r>
            <a:r>
              <a:rPr lang="zh-TW" altLang="en-US" dirty="0"/>
              <a:t>秒鐘，</a:t>
            </a:r>
            <a:r>
              <a:rPr lang="en-US" altLang="zh-TW" dirty="0"/>
              <a:t>1</a:t>
            </a:r>
            <a:r>
              <a:rPr lang="zh-TW" altLang="en-US" dirty="0"/>
              <a:t>分鐘一位廚師可以完成</a:t>
            </a:r>
            <a:r>
              <a:rPr lang="en-US" altLang="zh-TW" dirty="0"/>
              <a:t>6</a:t>
            </a:r>
            <a:r>
              <a:rPr lang="zh-TW" altLang="en-US" dirty="0"/>
              <a:t>道菜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319E38A-0309-31FD-20D1-9C5277F7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8" b="95472" l="3974" r="92715">
                        <a14:foregroundMark x1="14238" y1="50189" x2="10596" y2="65283"/>
                        <a14:foregroundMark x1="3974" y1="58491" x2="4967" y2="72453"/>
                        <a14:foregroundMark x1="13576" y1="92830" x2="40728" y2="92830"/>
                        <a14:foregroundMark x1="56623" y1="88679" x2="71192" y2="89811"/>
                        <a14:foregroundMark x1="58940" y1="93962" x2="69868" y2="93962"/>
                        <a14:foregroundMark x1="78477" y1="89434" x2="74172" y2="93962"/>
                        <a14:foregroundMark x1="71192" y1="96226" x2="88742" y2="94340"/>
                        <a14:foregroundMark x1="93046" y1="83019" x2="93046" y2="84528"/>
                        <a14:foregroundMark x1="37748" y1="4528" x2="53642" y2="105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6701" y="3793032"/>
            <a:ext cx="1403641" cy="123167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E2CC01E-D2F5-0C77-5714-EBDAE0E3193A}"/>
              </a:ext>
            </a:extLst>
          </p:cNvPr>
          <p:cNvCxnSpPr>
            <a:cxnSpLocks/>
          </p:cNvCxnSpPr>
          <p:nvPr/>
        </p:nvCxnSpPr>
        <p:spPr>
          <a:xfrm>
            <a:off x="5042262" y="4504663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83072754-5463-9FA0-ECB1-F5A214BF8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9" b="91748" l="3636" r="95152">
                        <a14:foregroundMark x1="22727" y1="73301" x2="54848" y2="76699"/>
                        <a14:foregroundMark x1="29091" y1="61650" x2="62424" y2="78641"/>
                        <a14:foregroundMark x1="59697" y1="58738" x2="81212" y2="79126"/>
                        <a14:foregroundMark x1="61212" y1="67476" x2="71212" y2="87379"/>
                        <a14:foregroundMark x1="63939" y1="62136" x2="74242" y2="84951"/>
                        <a14:foregroundMark x1="77273" y1="57767" x2="83333" y2="78155"/>
                        <a14:foregroundMark x1="80909" y1="52427" x2="83939" y2="74272"/>
                        <a14:foregroundMark x1="80909" y1="46602" x2="87576" y2="76214"/>
                        <a14:foregroundMark x1="90606" y1="55340" x2="88788" y2="67476"/>
                        <a14:foregroundMark x1="88788" y1="44660" x2="84242" y2="72816"/>
                        <a14:foregroundMark x1="88485" y1="47573" x2="88788" y2="68932"/>
                        <a14:foregroundMark x1="91515" y1="44660" x2="92727" y2="66505"/>
                        <a14:foregroundMark x1="95152" y1="50485" x2="92424" y2="66019"/>
                        <a14:foregroundMark x1="67273" y1="84466" x2="44242" y2="92233"/>
                        <a14:foregroundMark x1="46667" y1="88835" x2="15758" y2="74757"/>
                        <a14:foregroundMark x1="25455" y1="75728" x2="7879" y2="52913"/>
                        <a14:foregroundMark x1="7879" y1="52913" x2="8182" y2="47087"/>
                        <a14:foregroundMark x1="3636" y1="50000" x2="3636" y2="57282"/>
                        <a14:foregroundMark x1="23636" y1="65049" x2="37879" y2="771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2185" y="4075016"/>
            <a:ext cx="1404437" cy="8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1A893-72C9-2F4C-8D60-0152524F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</a:t>
            </a:r>
            <a:r>
              <a:rPr lang="zh-TW" altLang="en-US" dirty="0">
                <a:solidFill>
                  <a:srgbClr val="0000FF"/>
                </a:solidFill>
              </a:rPr>
              <a:t>多</a:t>
            </a:r>
            <a:r>
              <a:rPr lang="zh-TW" altLang="en-US" dirty="0"/>
              <a:t>執行緒</a:t>
            </a:r>
            <a:r>
              <a:rPr lang="en-US" altLang="zh-TW" dirty="0"/>
              <a:t>(Thread)?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7B516-09A6-2C44-1E8C-254D75F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98324"/>
          </a:xfrm>
        </p:spPr>
        <p:txBody>
          <a:bodyPr>
            <a:normAutofit/>
          </a:bodyPr>
          <a:lstStyle/>
          <a:p>
            <a:r>
              <a:rPr lang="zh-TW" altLang="en-US" dirty="0"/>
              <a:t>使用兩個或兩個以上執行緒同事做事情，</a:t>
            </a:r>
            <a:r>
              <a:rPr lang="zh-TW" altLang="en-US" dirty="0">
                <a:solidFill>
                  <a:srgbClr val="0000FF"/>
                </a:solidFill>
              </a:rPr>
              <a:t>可提高效率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/>
              <a:t>假設有兩位廚師，就是兩個執行緒，</a:t>
            </a:r>
            <a:endParaRPr lang="en-US" altLang="zh-TW" dirty="0"/>
          </a:p>
          <a:p>
            <a:r>
              <a:rPr lang="zh-TW" altLang="en-US" dirty="0"/>
              <a:t>假設一道菜需要</a:t>
            </a:r>
            <a:r>
              <a:rPr lang="en-US" altLang="zh-TW" dirty="0"/>
              <a:t>10</a:t>
            </a:r>
            <a:r>
              <a:rPr lang="zh-TW" altLang="en-US" dirty="0"/>
              <a:t>秒鐘，</a:t>
            </a:r>
            <a:r>
              <a:rPr lang="en-US" altLang="zh-TW" dirty="0"/>
              <a:t>1</a:t>
            </a:r>
            <a:r>
              <a:rPr lang="zh-TW" altLang="en-US" dirty="0"/>
              <a:t>分鐘二位廚師可以完成</a:t>
            </a:r>
            <a:r>
              <a:rPr lang="en-US" altLang="zh-TW" dirty="0">
                <a:solidFill>
                  <a:srgbClr val="0000FF"/>
                </a:solidFill>
              </a:rPr>
              <a:t>12</a:t>
            </a:r>
            <a:r>
              <a:rPr lang="zh-TW" altLang="en-US" dirty="0"/>
              <a:t>道菜，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319E38A-0309-31FD-20D1-9C5277F7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8" b="95472" l="3974" r="92715">
                        <a14:foregroundMark x1="14238" y1="50189" x2="10596" y2="65283"/>
                        <a14:foregroundMark x1="3974" y1="58491" x2="4967" y2="72453"/>
                        <a14:foregroundMark x1="13576" y1="92830" x2="40728" y2="92830"/>
                        <a14:foregroundMark x1="56623" y1="88679" x2="71192" y2="89811"/>
                        <a14:foregroundMark x1="58940" y1="93962" x2="69868" y2="93962"/>
                        <a14:foregroundMark x1="78477" y1="89434" x2="74172" y2="93962"/>
                        <a14:foregroundMark x1="71192" y1="96226" x2="88742" y2="94340"/>
                        <a14:foregroundMark x1="93046" y1="83019" x2="93046" y2="84528"/>
                        <a14:foregroundMark x1="37748" y1="4528" x2="53642" y2="105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6701" y="3793032"/>
            <a:ext cx="1403641" cy="123167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E2CC01E-D2F5-0C77-5714-EBDAE0E3193A}"/>
              </a:ext>
            </a:extLst>
          </p:cNvPr>
          <p:cNvCxnSpPr>
            <a:cxnSpLocks/>
          </p:cNvCxnSpPr>
          <p:nvPr/>
        </p:nvCxnSpPr>
        <p:spPr>
          <a:xfrm>
            <a:off x="5042262" y="4504663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83072754-5463-9FA0-ECB1-F5A214BF8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9" b="91748" l="3636" r="95152">
                        <a14:foregroundMark x1="22727" y1="73301" x2="54848" y2="76699"/>
                        <a14:foregroundMark x1="29091" y1="61650" x2="62424" y2="78641"/>
                        <a14:foregroundMark x1="59697" y1="58738" x2="81212" y2="79126"/>
                        <a14:foregroundMark x1="61212" y1="67476" x2="71212" y2="87379"/>
                        <a14:foregroundMark x1="63939" y1="62136" x2="74242" y2="84951"/>
                        <a14:foregroundMark x1="77273" y1="57767" x2="83333" y2="78155"/>
                        <a14:foregroundMark x1="80909" y1="52427" x2="83939" y2="74272"/>
                        <a14:foregroundMark x1="80909" y1="46602" x2="87576" y2="76214"/>
                        <a14:foregroundMark x1="90606" y1="55340" x2="88788" y2="67476"/>
                        <a14:foregroundMark x1="88788" y1="44660" x2="84242" y2="72816"/>
                        <a14:foregroundMark x1="88485" y1="47573" x2="88788" y2="68932"/>
                        <a14:foregroundMark x1="91515" y1="44660" x2="92727" y2="66505"/>
                        <a14:foregroundMark x1="95152" y1="50485" x2="92424" y2="66019"/>
                        <a14:foregroundMark x1="67273" y1="84466" x2="44242" y2="92233"/>
                        <a14:foregroundMark x1="46667" y1="88835" x2="15758" y2="74757"/>
                        <a14:foregroundMark x1="25455" y1="75728" x2="7879" y2="52913"/>
                        <a14:foregroundMark x1="7879" y1="52913" x2="8182" y2="47087"/>
                        <a14:foregroundMark x1="3636" y1="50000" x2="3636" y2="57282"/>
                        <a14:foregroundMark x1="23636" y1="65049" x2="37879" y2="771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2185" y="4075016"/>
            <a:ext cx="1404437" cy="87670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44D26A0-F720-44F3-935C-B428F865F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8" b="95472" l="3974" r="92715">
                        <a14:foregroundMark x1="14238" y1="50189" x2="10596" y2="65283"/>
                        <a14:foregroundMark x1="3974" y1="58491" x2="4967" y2="72453"/>
                        <a14:foregroundMark x1="13576" y1="92830" x2="40728" y2="92830"/>
                        <a14:foregroundMark x1="56623" y1="88679" x2="71192" y2="89811"/>
                        <a14:foregroundMark x1="58940" y1="93962" x2="69868" y2="93962"/>
                        <a14:foregroundMark x1="78477" y1="89434" x2="74172" y2="93962"/>
                        <a14:foregroundMark x1="71192" y1="96226" x2="88742" y2="94340"/>
                        <a14:foregroundMark x1="93046" y1="83019" x2="93046" y2="84528"/>
                        <a14:foregroundMark x1="37748" y1="4528" x2="53642" y2="105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6701" y="5203679"/>
            <a:ext cx="1403641" cy="1231672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BC2ACE2-1F99-0C89-E49E-7FFF8451F90B}"/>
              </a:ext>
            </a:extLst>
          </p:cNvPr>
          <p:cNvCxnSpPr>
            <a:cxnSpLocks/>
          </p:cNvCxnSpPr>
          <p:nvPr/>
        </p:nvCxnSpPr>
        <p:spPr>
          <a:xfrm>
            <a:off x="5042262" y="5915310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BF2FCBE0-A7A0-DEF4-7191-D0427EAAD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9" b="91748" l="3636" r="95152">
                        <a14:foregroundMark x1="22727" y1="73301" x2="54848" y2="76699"/>
                        <a14:foregroundMark x1="29091" y1="61650" x2="62424" y2="78641"/>
                        <a14:foregroundMark x1="59697" y1="58738" x2="81212" y2="79126"/>
                        <a14:foregroundMark x1="61212" y1="67476" x2="71212" y2="87379"/>
                        <a14:foregroundMark x1="63939" y1="62136" x2="74242" y2="84951"/>
                        <a14:foregroundMark x1="77273" y1="57767" x2="83333" y2="78155"/>
                        <a14:foregroundMark x1="80909" y1="52427" x2="83939" y2="74272"/>
                        <a14:foregroundMark x1="80909" y1="46602" x2="87576" y2="76214"/>
                        <a14:foregroundMark x1="90606" y1="55340" x2="88788" y2="67476"/>
                        <a14:foregroundMark x1="88788" y1="44660" x2="84242" y2="72816"/>
                        <a14:foregroundMark x1="88485" y1="47573" x2="88788" y2="68932"/>
                        <a14:foregroundMark x1="91515" y1="44660" x2="92727" y2="66505"/>
                        <a14:foregroundMark x1="95152" y1="50485" x2="92424" y2="66019"/>
                        <a14:foregroundMark x1="67273" y1="84466" x2="44242" y2="92233"/>
                        <a14:foregroundMark x1="46667" y1="88835" x2="15758" y2="74757"/>
                        <a14:foregroundMark x1="25455" y1="75728" x2="7879" y2="52913"/>
                        <a14:foregroundMark x1="7879" y1="52913" x2="8182" y2="47087"/>
                        <a14:foregroundMark x1="3636" y1="50000" x2="3636" y2="57282"/>
                        <a14:foregroundMark x1="23636" y1="65049" x2="37879" y2="771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2185" y="5485663"/>
            <a:ext cx="1404437" cy="8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ECA63-E69C-04B0-BC86-FA117A62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有了執行緒，我們一次可做很多事情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C4328-9025-152B-CEBC-F03E4B91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有了執行緒的出現，我們使用電腦可以一次開啟多個程式</a:t>
            </a:r>
            <a:endParaRPr lang="en-US" altLang="zh-TW" dirty="0"/>
          </a:p>
          <a:p>
            <a:r>
              <a:rPr lang="zh-TW" altLang="en-US" dirty="0"/>
              <a:t>一邊看</a:t>
            </a:r>
            <a:r>
              <a:rPr lang="en-US" altLang="zh-TW" dirty="0"/>
              <a:t>YT…</a:t>
            </a:r>
            <a:r>
              <a:rPr lang="zh-TW" altLang="en-US" dirty="0"/>
              <a:t>一邊使用</a:t>
            </a:r>
            <a:r>
              <a:rPr lang="en-US" altLang="zh-TW" dirty="0"/>
              <a:t>Line…</a:t>
            </a:r>
            <a:r>
              <a:rPr lang="zh-TW" altLang="en-US" dirty="0"/>
              <a:t>一邊寫程式</a:t>
            </a:r>
            <a:r>
              <a:rPr lang="en-US" altLang="zh-TW" dirty="0"/>
              <a:t>…</a:t>
            </a:r>
            <a:r>
              <a:rPr lang="zh-TW" altLang="en-US" dirty="0"/>
              <a:t>一邊畫畫</a:t>
            </a:r>
            <a:r>
              <a:rPr lang="en-US" altLang="zh-TW" dirty="0"/>
              <a:t>…</a:t>
            </a:r>
            <a:r>
              <a:rPr lang="zh-TW" altLang="en-US" dirty="0"/>
              <a:t>一邊打遊戲</a:t>
            </a:r>
            <a:r>
              <a:rPr lang="en-US" altLang="zh-TW" dirty="0"/>
              <a:t>…….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C4CF7C-85BE-4D36-6A81-3E2907D0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71" b="92798" l="4901" r="98411">
                        <a14:foregroundMark x1="4901" y1="21053" x2="8477" y2="45152"/>
                        <a14:foregroundMark x1="5563" y1="14681" x2="5563" y2="39058"/>
                        <a14:foregroundMark x1="55232" y1="21330" x2="67285" y2="38781"/>
                        <a14:foregroundMark x1="48344" y1="7756" x2="51523" y2="7756"/>
                        <a14:foregroundMark x1="66358" y1="12742" x2="84636" y2="31302"/>
                        <a14:foregroundMark x1="77748" y1="7202" x2="78675" y2="16066"/>
                        <a14:foregroundMark x1="70464" y1="7756" x2="61854" y2="8310"/>
                        <a14:foregroundMark x1="61854" y1="8310" x2="61854" y2="8310"/>
                        <a14:foregroundMark x1="47550" y1="38781" x2="51656" y2="46260"/>
                        <a14:foregroundMark x1="48874" y1="51247" x2="67947" y2="50416"/>
                        <a14:foregroundMark x1="63709" y1="54571" x2="63046" y2="61773"/>
                        <a14:foregroundMark x1="59603" y1="63989" x2="63311" y2="63158"/>
                        <a14:foregroundMark x1="54702" y1="64266" x2="58543" y2="63435"/>
                        <a14:foregroundMark x1="36159" y1="84211" x2="49139" y2="82825"/>
                        <a14:foregroundMark x1="73245" y1="81994" x2="76954" y2="92798"/>
                        <a14:foregroundMark x1="31391" y1="90582" x2="43311" y2="90859"/>
                        <a14:foregroundMark x1="53775" y1="79224" x2="57219" y2="79501"/>
                        <a14:foregroundMark x1="30993" y1="78116" x2="47285" y2="78393"/>
                        <a14:foregroundMark x1="47285" y1="78393" x2="54834" y2="77562"/>
                        <a14:foregroundMark x1="37748" y1="77839" x2="41325" y2="77839"/>
                        <a14:foregroundMark x1="29139" y1="78393" x2="27947" y2="78116"/>
                        <a14:foregroundMark x1="84901" y1="32964" x2="88742" y2="49584"/>
                        <a14:foregroundMark x1="90596" y1="22161" x2="94570" y2="49861"/>
                        <a14:foregroundMark x1="98411" y1="31025" x2="98146" y2="36288"/>
                        <a14:foregroundMark x1="46887" y1="14681" x2="53245" y2="23269"/>
                        <a14:foregroundMark x1="72053" y1="79778" x2="72980" y2="77839"/>
                        <a14:foregroundMark x1="73245" y1="78116" x2="71126" y2="78670"/>
                        <a14:foregroundMark x1="72848" y1="78116" x2="72848" y2="78116"/>
                        <a14:foregroundMark x1="72185" y1="77285" x2="73642" y2="77839"/>
                        <a14:backgroundMark x1="5450" y1="40648" x2="5430" y2="409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6637" y="3838602"/>
            <a:ext cx="6478726" cy="30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7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4768F-B374-2AEE-5BFA-6B7C4F11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Timer</a:t>
            </a:r>
            <a:r>
              <a:rPr lang="zh-TW" altLang="en-US" dirty="0"/>
              <a:t>使用說明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C976D-F647-AD4D-B18E-DF4E7B98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System.Windows.Forms.Timer</a:t>
            </a:r>
            <a:endParaRPr lang="en-US" altLang="zh-TW" b="1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只要把工具箱中的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Timer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控制項拖到表單上，然後設置事件和間隔時間等屬性就可以了</a:t>
            </a:r>
          </a:p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Start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方法啟用定時器，開始觸發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Elapsed</a:t>
            </a:r>
            <a:b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Stop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方法停止定時器，停止觸發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Elapsed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5AF2FB-24C6-4388-2648-346554F3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38" y="4146948"/>
            <a:ext cx="2087911" cy="26387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2E1BFF-B06A-6FE8-E986-8339B4AC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45" y="3209012"/>
            <a:ext cx="3134162" cy="263879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9F9272C-E3BE-B351-C76C-27F84FDBDF0C}"/>
              </a:ext>
            </a:extLst>
          </p:cNvPr>
          <p:cNvSpPr txBox="1"/>
          <p:nvPr/>
        </p:nvSpPr>
        <p:spPr>
          <a:xfrm>
            <a:off x="8560552" y="4262776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時間單位為毫秒</a:t>
            </a:r>
            <a:r>
              <a:rPr lang="en-US" altLang="zh-TW" b="0" i="0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altLang="zh-TW" b="0" i="0" dirty="0" err="1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ms</a:t>
            </a:r>
            <a:r>
              <a:rPr lang="en-US" altLang="zh-TW" b="0" i="0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) 1000</a:t>
            </a:r>
            <a:r>
              <a:rPr lang="zh-TW" altLang="en-US" b="0" i="0" dirty="0">
                <a:solidFill>
                  <a:srgbClr val="0000FF"/>
                </a:solidFill>
                <a:effectLst/>
                <a:latin typeface="Lato" panose="020F0502020204030203" pitchFamily="34" charset="0"/>
              </a:rPr>
              <a:t>是一秒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66A858-03A9-542A-2C35-482146C955FA}"/>
              </a:ext>
            </a:extLst>
          </p:cNvPr>
          <p:cNvSpPr txBox="1"/>
          <p:nvPr/>
        </p:nvSpPr>
        <p:spPr>
          <a:xfrm>
            <a:off x="8560552" y="3985777"/>
            <a:ext cx="331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預設是否開啟 </a:t>
            </a:r>
            <a:r>
              <a:rPr lang="en-US" altLang="zh-TW" dirty="0">
                <a:solidFill>
                  <a:srgbClr val="0000FF"/>
                </a:solidFill>
              </a:rPr>
              <a:t>True=</a:t>
            </a:r>
            <a:r>
              <a:rPr lang="zh-TW" altLang="en-US" dirty="0">
                <a:solidFill>
                  <a:srgbClr val="0000FF"/>
                </a:solidFill>
              </a:rPr>
              <a:t>開</a:t>
            </a:r>
            <a:r>
              <a:rPr lang="en-US" altLang="zh-TW" dirty="0">
                <a:solidFill>
                  <a:srgbClr val="0000FF"/>
                </a:solidFill>
              </a:rPr>
              <a:t>,False=</a:t>
            </a:r>
            <a:r>
              <a:rPr lang="zh-TW" altLang="en-US" dirty="0">
                <a:solidFill>
                  <a:srgbClr val="0000FF"/>
                </a:solidFill>
              </a:rPr>
              <a:t>關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3D300B-E900-25F1-1056-0B7EA9A81AA4}"/>
              </a:ext>
            </a:extLst>
          </p:cNvPr>
          <p:cNvSpPr txBox="1"/>
          <p:nvPr/>
        </p:nvSpPr>
        <p:spPr>
          <a:xfrm>
            <a:off x="8560551" y="4632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變數名稱</a:t>
            </a:r>
          </a:p>
        </p:txBody>
      </p:sp>
    </p:spTree>
    <p:extLst>
      <p:ext uri="{BB962C8B-B14F-4D97-AF65-F5344CB8AC3E}">
        <p14:creationId xmlns:p14="http://schemas.microsoft.com/office/powerpoint/2010/main" val="425452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95F4C-E3C7-9156-A740-08AADE0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本次練習使用</a:t>
            </a:r>
            <a:r>
              <a:rPr lang="en-US" altLang="zh-TW" dirty="0"/>
              <a:t>Timer</a:t>
            </a:r>
            <a:r>
              <a:rPr lang="zh-TW" altLang="en-US" dirty="0"/>
              <a:t>新增執行緒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2E55D-5D4D-68CE-1EC8-BE89423C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主執行續繼續做他該做的事</a:t>
            </a:r>
            <a:endParaRPr lang="en-US" altLang="zh-TW" dirty="0"/>
          </a:p>
          <a:p>
            <a:r>
              <a:rPr lang="en-US" altLang="zh-TW" dirty="0"/>
              <a:t>Timer</a:t>
            </a:r>
            <a:r>
              <a:rPr lang="zh-TW" altLang="en-US" dirty="0"/>
              <a:t>執行緒幫我們進行計數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3460A1B5-7BF2-E497-9C90-AD569B181DD7}"/>
              </a:ext>
            </a:extLst>
          </p:cNvPr>
          <p:cNvCxnSpPr>
            <a:cxnSpLocks/>
          </p:cNvCxnSpPr>
          <p:nvPr/>
        </p:nvCxnSpPr>
        <p:spPr>
          <a:xfrm>
            <a:off x="3617892" y="5387969"/>
            <a:ext cx="0" cy="692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1134142F-A3DB-181D-87E9-3EF21666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99" y="3517671"/>
            <a:ext cx="3277977" cy="17650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A0A2401-EBC4-060A-BDDB-46E62EAC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12" y="3517671"/>
            <a:ext cx="2340483" cy="1600062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110CCE-3EB7-CE44-62DB-F1EBAA6F0B3D}"/>
              </a:ext>
            </a:extLst>
          </p:cNvPr>
          <p:cNvCxnSpPr>
            <a:cxnSpLocks/>
          </p:cNvCxnSpPr>
          <p:nvPr/>
        </p:nvCxnSpPr>
        <p:spPr>
          <a:xfrm flipV="1">
            <a:off x="3811511" y="4641669"/>
            <a:ext cx="3558175" cy="322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150EA5-99DF-125C-F3C8-4E5D91B52B4C}"/>
              </a:ext>
            </a:extLst>
          </p:cNvPr>
          <p:cNvSpPr txBox="1"/>
          <p:nvPr/>
        </p:nvSpPr>
        <p:spPr>
          <a:xfrm>
            <a:off x="3820687" y="5552358"/>
            <a:ext cx="112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 </a:t>
            </a:r>
            <a:r>
              <a:rPr lang="en-US" altLang="zh-TW" dirty="0"/>
              <a:t>Thread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9C385-EBC6-9831-4756-AEDC3145199C}"/>
              </a:ext>
            </a:extLst>
          </p:cNvPr>
          <p:cNvSpPr txBox="1"/>
          <p:nvPr/>
        </p:nvSpPr>
        <p:spPr>
          <a:xfrm>
            <a:off x="8651207" y="5203303"/>
            <a:ext cx="19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產生</a:t>
            </a:r>
            <a:r>
              <a:rPr lang="en-US" altLang="zh-TW" dirty="0"/>
              <a:t>Timer</a:t>
            </a:r>
            <a:r>
              <a:rPr lang="zh-TW" altLang="en-US" dirty="0"/>
              <a:t> </a:t>
            </a:r>
            <a:r>
              <a:rPr lang="en-US" altLang="zh-TW" dirty="0"/>
              <a:t>Thread</a:t>
            </a:r>
            <a:endParaRPr lang="zh-TW" altLang="en-US" dirty="0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3F8E40C8-1522-5125-D521-6C98E564A4D0}"/>
              </a:ext>
            </a:extLst>
          </p:cNvPr>
          <p:cNvCxnSpPr>
            <a:cxnSpLocks/>
            <a:stCxn id="9" idx="2"/>
            <a:endCxn id="9" idx="3"/>
          </p:cNvCxnSpPr>
          <p:nvPr/>
        </p:nvCxnSpPr>
        <p:spPr>
          <a:xfrm rot="5400000" flipH="1" flipV="1">
            <a:off x="8874858" y="4132597"/>
            <a:ext cx="800031" cy="1170241"/>
          </a:xfrm>
          <a:prstGeom prst="bentConnector4">
            <a:avLst>
              <a:gd name="adj1" fmla="val -78646"/>
              <a:gd name="adj2" fmla="val 1559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4F5429-2D86-82CB-599B-57E425002255}"/>
              </a:ext>
            </a:extLst>
          </p:cNvPr>
          <p:cNvSpPr txBox="1"/>
          <p:nvPr/>
        </p:nvSpPr>
        <p:spPr>
          <a:xfrm>
            <a:off x="10545896" y="521116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每秒</a:t>
            </a:r>
            <a:r>
              <a:rPr lang="en-US" altLang="zh-TW" dirty="0"/>
              <a:t>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74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0B9A2-7268-7C7A-330D-926A93D1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使用</a:t>
            </a:r>
            <a:r>
              <a:rPr lang="en-US" altLang="zh-TW" dirty="0"/>
              <a:t>Timer</a:t>
            </a:r>
            <a:r>
              <a:rPr lang="zh-TW" altLang="en-US" dirty="0"/>
              <a:t>製作計時器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859DC-CC0C-D935-316D-58B41223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Timer</a:t>
            </a:r>
            <a:r>
              <a:rPr lang="zh-TW" altLang="en-US" dirty="0"/>
              <a:t>自動計秒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C14B5A8-FA0B-2EFA-3CEA-6351AA02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4" y="2924636"/>
            <a:ext cx="2356049" cy="15114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1A3429C-73DF-7D91-40EF-87E7702FD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09" y="2906415"/>
            <a:ext cx="2637589" cy="157810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09D9A1C-DD37-54E7-247B-492A9A19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29" y="2903777"/>
            <a:ext cx="2704270" cy="17781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C471C41-EF61-EA90-A52B-52EBEFE88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401" y="2924636"/>
            <a:ext cx="2704270" cy="16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1759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370</TotalTime>
  <Words>431</Words>
  <Application>Microsoft Office PowerPoint</Application>
  <PresentationFormat>寬螢幕</PresentationFormat>
  <Paragraphs>39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Lato</vt:lpstr>
      <vt:lpstr>Times New Roman</vt:lpstr>
      <vt:lpstr>圖庫</vt:lpstr>
      <vt:lpstr>C#視窗程式設計</vt:lpstr>
      <vt:lpstr>Timer使用時機</vt:lpstr>
      <vt:lpstr>同一執行緒 VS.不同執行緒</vt:lpstr>
      <vt:lpstr>甚麼是執行緒(Thread)?</vt:lpstr>
      <vt:lpstr>甚麼是多執行緒(Thread)?</vt:lpstr>
      <vt:lpstr>有了執行緒，我們一次可做很多事情!</vt:lpstr>
      <vt:lpstr>Timer使用說明</vt:lpstr>
      <vt:lpstr>本次練習使用Timer新增執行緒</vt:lpstr>
      <vt:lpstr>練習 使用Timer製作計時器</vt:lpstr>
      <vt:lpstr>練習 使用Timer製作計時器解答</vt:lpstr>
      <vt:lpstr>作業 Timer計時器加入按鈕控制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29</cp:revision>
  <dcterms:created xsi:type="dcterms:W3CDTF">2022-08-13T08:50:35Z</dcterms:created>
  <dcterms:modified xsi:type="dcterms:W3CDTF">2023-05-15T12:23:00Z</dcterms:modified>
</cp:coreProperties>
</file>