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theme/theme5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76" r:id="rId3"/>
  </p:sldMasterIdLst>
  <p:notesMasterIdLst>
    <p:notesMasterId r:id="rId24"/>
  </p:notesMasterIdLst>
  <p:handoutMasterIdLst>
    <p:handoutMasterId r:id="rId25"/>
  </p:handoutMasterIdLst>
  <p:sldIdLst>
    <p:sldId id="277" r:id="rId4"/>
    <p:sldId id="262" r:id="rId5"/>
    <p:sldId id="276" r:id="rId6"/>
    <p:sldId id="278" r:id="rId7"/>
    <p:sldId id="279" r:id="rId8"/>
    <p:sldId id="305" r:id="rId9"/>
    <p:sldId id="281" r:id="rId10"/>
    <p:sldId id="309" r:id="rId11"/>
    <p:sldId id="295" r:id="rId12"/>
    <p:sldId id="296" r:id="rId13"/>
    <p:sldId id="297" r:id="rId14"/>
    <p:sldId id="299" r:id="rId15"/>
    <p:sldId id="303" r:id="rId16"/>
    <p:sldId id="310" r:id="rId17"/>
    <p:sldId id="302" r:id="rId18"/>
    <p:sldId id="306" r:id="rId19"/>
    <p:sldId id="274" r:id="rId20"/>
    <p:sldId id="301" r:id="rId21"/>
    <p:sldId id="308" r:id="rId22"/>
    <p:sldId id="307" r:id="rId2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2F45"/>
    <a:srgbClr val="494E73"/>
    <a:srgbClr val="ABC674"/>
    <a:srgbClr val="00133A"/>
    <a:srgbClr val="00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2521" autoAdjust="0"/>
  </p:normalViewPr>
  <p:slideViewPr>
    <p:cSldViewPr>
      <p:cViewPr varScale="1">
        <p:scale>
          <a:sx n="143" d="100"/>
          <a:sy n="143" d="100"/>
        </p:scale>
        <p:origin x="-10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0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9655C-43F1-4BD5-959E-BF42963BB783}" type="datetimeFigureOut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8CACD-F984-412F-A67C-1D286A1F2F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2B436-C07F-4B30-98DF-1E23248297F3}" type="datetimeFigureOut">
              <a:rPr lang="zh-TW" altLang="en-US" smtClean="0"/>
              <a:pPr/>
              <a:t>2022/9/28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14737-EDB4-439D-82A3-B25D0EE1A31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343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https://www.inside.com.tw/article/5061-what-are-the-differencies-between-project-manager-and-product-manager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3676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外稽監控 </a:t>
            </a:r>
            <a:r>
              <a:rPr lang="en-US" altLang="zh-TW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AUDIT_EA_220300003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14737-EDB4-439D-82A3-B25D0EE1A31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6430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2F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8217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yusheng.tsai\Downloads\未绑定账户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6896" y="555526"/>
            <a:ext cx="3443536" cy="2582652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0" y="2787774"/>
            <a:ext cx="9144000" cy="1368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643758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4227934"/>
            <a:ext cx="9144000" cy="72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0" y="30705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新稽核系統開發案例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350785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QS</a:t>
            </a: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rPr>
              <a:t> 蔡煜昇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71600" y="1059582"/>
            <a:ext cx="4608512" cy="132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TW" altLang="en-US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不只系統開發，</a:t>
            </a:r>
            <a:endParaRPr lang="en-US" altLang="zh-TW" sz="3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5000"/>
              </a:lnSpc>
            </a:pPr>
            <a:r>
              <a:rPr lang="zh-TW" altLang="en-US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更是團隊經營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323528" y="1775650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smtClean="0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議題</a:t>
            </a:r>
            <a:endParaRPr lang="zh-TW" altLang="en-US" sz="1200" b="1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難題：未知項目多  </a:t>
            </a:r>
            <a:r>
              <a:rPr lang="en-US" altLang="zh-TW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(2/2)</a:t>
            </a:r>
            <a:endParaRPr lang="en-US" altLang="zh-TW" sz="24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63528" y="1275606"/>
            <a:ext cx="727280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怎麼取得舊資料給新系統使用？</a:t>
            </a:r>
            <a:endParaRPr lang="en-US" altLang="zh-TW" sz="14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ＯＯ，我想詢問你原稽核系統資料的取用方法，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因為新系統的客戶喜好預測功能，需要原系統的資料來做即時滾算，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請問你可以開一張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View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給我嗎？或是有辦法把舊資料匯入新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Table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呢？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6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怎麼跨 </a:t>
            </a:r>
            <a:r>
              <a:rPr lang="en-US" altLang="zh-TW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</a:t>
            </a:r>
            <a:r>
              <a:rPr lang="zh-TW" altLang="en-US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取值？</a:t>
            </a:r>
            <a:endParaRPr lang="en-US" altLang="zh-TW" sz="14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ＯＯ，關於工作列表的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SQL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寫法，我遇到困難了，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因為稽核資料在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資料庫，簽核記錄在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B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資料庫，我無法一次取出，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請問我們可以建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Link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嗎？如果不行的話，有其他做法嗎？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23528" y="2090378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smtClean="0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理由</a:t>
            </a:r>
            <a:endParaRPr lang="zh-TW" altLang="en-US" sz="1200" b="1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23528" y="2405106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smtClean="0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結論</a:t>
            </a:r>
            <a:endParaRPr lang="en-US" altLang="zh-TW" sz="1200" b="1" smtClean="0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323528" y="3593210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smtClean="0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議題</a:t>
            </a:r>
            <a:endParaRPr lang="zh-TW" altLang="en-US" sz="1200" b="1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323528" y="3907938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smtClean="0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理由</a:t>
            </a:r>
            <a:endParaRPr lang="zh-TW" altLang="en-US" sz="1200" b="1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23528" y="4222666"/>
            <a:ext cx="540000" cy="252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smtClean="0">
                <a:solidFill>
                  <a:srgbClr val="494E73"/>
                </a:solidFill>
                <a:latin typeface="微軟正黑體" pitchFamily="34" charset="-120"/>
                <a:ea typeface="微軟正黑體" pitchFamily="34" charset="-120"/>
              </a:rPr>
              <a:t>結論</a:t>
            </a:r>
            <a:endParaRPr lang="en-US" altLang="zh-TW" sz="1200" b="1" smtClean="0">
              <a:solidFill>
                <a:srgbClr val="494E7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8" name="Straight Connector 28">
            <a:extLst>
              <a:ext uri="{FF2B5EF4-FFF2-40B4-BE49-F238E27FC236}">
                <a16:creationId xmlns:a16="http://schemas.microsoft.com/office/drawing/2014/main" xmlns="" id="{33F5D7DC-ED4E-FA94-9556-EC86F352A4AE}"/>
              </a:ext>
            </a:extLst>
          </p:cNvPr>
          <p:cNvCxnSpPr>
            <a:cxnSpLocks/>
          </p:cNvCxnSpPr>
          <p:nvPr/>
        </p:nvCxnSpPr>
        <p:spPr>
          <a:xfrm flipH="1">
            <a:off x="935536" y="2900001"/>
            <a:ext cx="576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把自己講清楚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7092360" y="2669853"/>
            <a:ext cx="720000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mtClean="0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rPr>
              <a:t>DT</a:t>
            </a:r>
            <a:endParaRPr lang="zh-TW" altLang="en-US" b="1" smtClean="0">
              <a:solidFill>
                <a:srgbClr val="2C2F4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8172480" y="2669853"/>
            <a:ext cx="720000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mtClean="0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endParaRPr lang="zh-TW" altLang="en-US" b="1" smtClean="0">
              <a:solidFill>
                <a:srgbClr val="2C2F4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4" name="弧形接點 23"/>
          <p:cNvCxnSpPr>
            <a:stCxn id="21" idx="0"/>
            <a:endCxn id="22" idx="0"/>
          </p:cNvCxnSpPr>
          <p:nvPr/>
        </p:nvCxnSpPr>
        <p:spPr>
          <a:xfrm rot="5400000" flipH="1" flipV="1">
            <a:off x="7992420" y="2129793"/>
            <a:ext cx="12700" cy="1080120"/>
          </a:xfrm>
          <a:prstGeom prst="curvedConnector3">
            <a:avLst>
              <a:gd name="adj1" fmla="val 2745985"/>
            </a:avLst>
          </a:prstGeom>
          <a:ln w="38100">
            <a:solidFill>
              <a:srgbClr val="2C2F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弧形接點 25"/>
          <p:cNvCxnSpPr>
            <a:stCxn id="22" idx="4"/>
            <a:endCxn id="21" idx="4"/>
          </p:cNvCxnSpPr>
          <p:nvPr/>
        </p:nvCxnSpPr>
        <p:spPr>
          <a:xfrm rot="5400000">
            <a:off x="7992420" y="2849873"/>
            <a:ext cx="12700" cy="1080120"/>
          </a:xfrm>
          <a:prstGeom prst="curvedConnector3">
            <a:avLst>
              <a:gd name="adj1" fmla="val 2903647"/>
            </a:avLst>
          </a:prstGeom>
          <a:ln w="38100">
            <a:solidFill>
              <a:srgbClr val="2C2F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418950" y="199568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清楚提問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452320" y="3776141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清楚答覆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948264" y="4170940"/>
            <a:ext cx="2088232" cy="63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TW" altLang="en-US" sz="16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建立良好互動</a:t>
            </a:r>
            <a:endParaRPr lang="en-US" altLang="zh-TW" sz="16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ts val="2200"/>
              </a:lnSpc>
            </a:pPr>
            <a:r>
              <a:rPr lang="zh-TW" altLang="en-US" sz="16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從自己開始</a:t>
            </a:r>
            <a:endParaRPr lang="zh-TW" altLang="en-US" sz="16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難題：外部串接多  </a:t>
            </a:r>
            <a:r>
              <a:rPr lang="en-US" altLang="zh-TW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(1/2)</a:t>
            </a:r>
            <a:endParaRPr lang="en-US" altLang="zh-TW" sz="24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不只是一個服務的重新開發</a:t>
            </a:r>
            <a:endParaRPr lang="zh-TW" altLang="en-US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13" name="圓角矩形 12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使用者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調查需要更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全面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359976" y="1555091"/>
            <a:ext cx="3707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戰鬥晨會看板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QS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戰情圖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&amp;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個人戰情室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WebMail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每日工作通知信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&amp;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系統稽催信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AERB / PDS / CRN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系統觸發內部稽核單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MES / iPM / PCN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系統觸發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IPQA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巡檢單</a:t>
            </a:r>
            <a:endParaRPr lang="zh-TW" altLang="en-US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IPQA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品質日報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MAPP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紅燈通報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......</a:t>
            </a:r>
            <a:endParaRPr lang="zh-TW" altLang="en-US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6" name="圓角矩形 15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部分項目甚至在規劃初期沒料到！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18" name="文字方塊 17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避免</a:t>
              </a: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規劃掛一漏萬</a:t>
              </a:r>
              <a:endPara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瞭解目標受眾與他們的日常作業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4968488" y="2769190"/>
            <a:ext cx="3707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有哪些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使用者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？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使用者每天會做些什麼？理由是？</a:t>
            </a:r>
            <a:endParaRPr lang="zh-TW" altLang="en-US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22" name="圓角矩形 21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做好使用者調查，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同時也做好了風險控管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難題：外部串接多  </a:t>
            </a:r>
            <a:r>
              <a:rPr lang="en-US" altLang="zh-TW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(2/2)</a:t>
            </a:r>
            <a:endParaRPr lang="en-US" altLang="zh-TW" sz="24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635896" y="1347518"/>
            <a:ext cx="720000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mtClean="0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rPr>
              <a:t>DT</a:t>
            </a:r>
            <a:endParaRPr lang="zh-TW" altLang="en-US" b="1" smtClean="0">
              <a:solidFill>
                <a:srgbClr val="2C2F4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979792" y="1347518"/>
            <a:ext cx="720000" cy="720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smtClean="0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rPr>
              <a:t>DE</a:t>
            </a:r>
            <a:endParaRPr lang="zh-TW" altLang="en-US" b="1" smtClean="0">
              <a:solidFill>
                <a:srgbClr val="2C2F4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9" name="直線單箭頭接點 28"/>
          <p:cNvCxnSpPr>
            <a:stCxn id="21" idx="2"/>
            <a:endCxn id="22" idx="6"/>
          </p:cNvCxnSpPr>
          <p:nvPr/>
        </p:nvCxnSpPr>
        <p:spPr>
          <a:xfrm flipH="1">
            <a:off x="2699792" y="1707558"/>
            <a:ext cx="936104" cy="0"/>
          </a:xfrm>
          <a:prstGeom prst="straightConnector1">
            <a:avLst/>
          </a:prstGeom>
          <a:ln w="38100">
            <a:solidFill>
              <a:srgbClr val="2C2F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6"/>
            <a:endCxn id="2050" idx="1"/>
          </p:cNvCxnSpPr>
          <p:nvPr/>
        </p:nvCxnSpPr>
        <p:spPr>
          <a:xfrm flipV="1">
            <a:off x="4355896" y="1706055"/>
            <a:ext cx="1656000" cy="1503"/>
          </a:xfrm>
          <a:prstGeom prst="straightConnector1">
            <a:avLst/>
          </a:prstGeom>
          <a:ln w="38100">
            <a:solidFill>
              <a:srgbClr val="2C2F4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627784" y="127551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更靠近</a:t>
            </a:r>
            <a:endParaRPr lang="zh-TW" altLang="en-US" sz="16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499992" y="127551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更仔細</a:t>
            </a:r>
            <a:endParaRPr lang="zh-TW" altLang="en-US" sz="16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掌握</a:t>
            </a:r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更全面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43608" y="2340529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在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信箱收到簽核通知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從某個連結點開系統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填寫某個資訊時需查看另一個系統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上傳某份文件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早上開會時需要打開看板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曾遇到什麼狀況需要聯絡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</a:t>
            </a:r>
            <a:endParaRPr lang="zh-TW" altLang="en-US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5796136" y="2340625"/>
            <a:ext cx="2627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WebMail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INIP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系統  </a:t>
            </a:r>
            <a:r>
              <a:rPr lang="en-US" altLang="zh-TW" sz="12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 AERB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公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版文件  </a:t>
            </a:r>
            <a:r>
              <a:rPr lang="en-US" altLang="zh-TW" sz="12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 CAR Template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晨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會看板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其他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未知需求  </a:t>
            </a:r>
            <a:r>
              <a:rPr lang="en-US" altLang="zh-TW" sz="12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e.g.</a:t>
            </a:r>
            <a:r>
              <a:rPr lang="zh-TW" altLang="en-US" sz="12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設定表更新</a:t>
            </a:r>
            <a:endParaRPr lang="zh-TW" altLang="en-US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644008" y="2340625"/>
            <a:ext cx="648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→</a:t>
            </a:r>
            <a:endParaRPr lang="zh-TW" altLang="en-US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2050" name="Picture 2" descr="D:\2022_Project\主管共識營\programm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275606"/>
            <a:ext cx="860898" cy="860898"/>
          </a:xfrm>
          <a:prstGeom prst="rect">
            <a:avLst/>
          </a:prstGeom>
          <a:noFill/>
        </p:spPr>
      </p:pic>
      <p:sp>
        <p:nvSpPr>
          <p:cNvPr id="24" name="文字方塊 23"/>
          <p:cNvSpPr txBox="1"/>
          <p:nvPr/>
        </p:nvSpPr>
        <p:spPr>
          <a:xfrm>
            <a:off x="6372200" y="1779662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Programming</a:t>
            </a:r>
            <a:endParaRPr lang="zh-TW" altLang="en-US" sz="12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</a:t>
            </a:r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：規劃變動大</a:t>
            </a:r>
            <a:endParaRPr lang="en-US" altLang="zh-TW" sz="24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專業細節多，對彼此不瞭解</a:t>
            </a:r>
            <a:endParaRPr lang="zh-TW" altLang="en-US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24" name="圓角矩形 23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規劃變動是必然的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359976" y="1555091"/>
            <a:ext cx="3707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開發期間</a:t>
            </a:r>
            <a:endParaRPr lang="en-US" altLang="zh-TW" sz="14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DT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誤解專業知識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DE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未料想程式方面的難處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endParaRPr lang="en-US" altLang="zh-TW" sz="8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</a:pPr>
            <a:r>
              <a:rPr lang="zh-TW" altLang="en-US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上線之後</a:t>
            </a:r>
            <a:endParaRPr lang="en-US" altLang="zh-TW" sz="14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優化與增加功能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平展更多使用者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時間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推移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3" name="圓角矩形 12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程式更新修補，似乎沒有停止的時候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15" name="圓角矩形 14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與其爭論「當初為何沒想到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」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，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不如思考「現在如何把它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做好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」</a:t>
              </a:r>
              <a:endParaRPr lang="zh-TW" altLang="en-US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28" name="文字方塊 27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除了要瞭解使用者</a:t>
              </a:r>
              <a:endPara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要習慣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變化，回應變化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4968488" y="2769190"/>
            <a:ext cx="370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敏捷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開發的價值觀之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一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：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60363"/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回應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變化，重於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遵循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計劃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/>
            <a:endParaRPr lang="en-US" altLang="zh-TW" sz="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能夠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持續發展，才是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健康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的系統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1547664" y="1059582"/>
            <a:ext cx="6048672" cy="3024336"/>
          </a:xfrm>
          <a:prstGeom prst="roundRect">
            <a:avLst>
              <a:gd name="adj" fmla="val 87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2123728" y="221111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總結</a:t>
            </a:r>
            <a:endParaRPr lang="en-US" altLang="zh-TW" sz="40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8" name="Picture 2" descr="D:\Files_My\2020.xx.xx 動員大會 Doc RPA\Artificial intelligence-pa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767744" y="2767244"/>
            <a:ext cx="2376256" cy="23762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波浪 18"/>
          <p:cNvSpPr/>
          <p:nvPr/>
        </p:nvSpPr>
        <p:spPr>
          <a:xfrm>
            <a:off x="0" y="4443958"/>
            <a:ext cx="9144000" cy="1080120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5148064" y="987574"/>
            <a:ext cx="2592288" cy="2461380"/>
            <a:chOff x="3275856" y="1995686"/>
            <a:chExt cx="2592288" cy="2461380"/>
          </a:xfrm>
        </p:grpSpPr>
        <p:sp>
          <p:nvSpPr>
            <p:cNvPr id="6" name="甜甜圈 5"/>
            <p:cNvSpPr/>
            <p:nvPr/>
          </p:nvSpPr>
          <p:spPr>
            <a:xfrm>
              <a:off x="3491880" y="2297066"/>
              <a:ext cx="2160000" cy="2160000"/>
            </a:xfrm>
            <a:prstGeom prst="donut">
              <a:avLst>
                <a:gd name="adj" fmla="val 4140"/>
              </a:avLst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smtClean="0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4968144" y="3521202"/>
              <a:ext cx="900000" cy="90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smtClean="0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rPr>
                <a:t>IT</a:t>
              </a:r>
              <a:endParaRPr lang="zh-TW" altLang="en-US" sz="2000" b="1" smtClean="0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4" name="橢圓 3"/>
            <p:cNvSpPr/>
            <p:nvPr/>
          </p:nvSpPr>
          <p:spPr>
            <a:xfrm>
              <a:off x="3275856" y="3521202"/>
              <a:ext cx="900000" cy="90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smtClean="0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rPr>
                <a:t>DT</a:t>
              </a:r>
              <a:endParaRPr lang="zh-TW" altLang="en-US" sz="2000" b="1" smtClean="0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5" name="橢圓 4"/>
            <p:cNvSpPr/>
            <p:nvPr/>
          </p:nvSpPr>
          <p:spPr>
            <a:xfrm>
              <a:off x="4126604" y="1995686"/>
              <a:ext cx="900000" cy="900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smtClean="0">
                  <a:solidFill>
                    <a:srgbClr val="2C2F45"/>
                  </a:solidFill>
                  <a:latin typeface="微軟正黑體" pitchFamily="34" charset="-120"/>
                  <a:ea typeface="微軟正黑體" pitchFamily="34" charset="-120"/>
                </a:rPr>
                <a:t>DE</a:t>
              </a:r>
              <a:endParaRPr lang="zh-TW" altLang="en-US" sz="2000" b="1" smtClean="0">
                <a:solidFill>
                  <a:srgbClr val="2C2F45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3530518" y="3003798"/>
              <a:ext cx="208823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</a:rPr>
                <a:t>清楚溝通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endParaRPr>
            </a:p>
            <a:p>
              <a:pPr algn="ctr">
                <a:lnSpc>
                  <a:spcPts val="28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</a:rPr>
                <a:t>鼓勵衝突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179512" y="669925"/>
            <a:ext cx="597666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不只系統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開發，更是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團隊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經營</a:t>
            </a:r>
            <a:endParaRPr lang="zh-TW" altLang="en-US" sz="24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0" y="3795886"/>
            <a:ext cx="91440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不只 </a:t>
            </a:r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DT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團隊經營，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更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是協同 </a:t>
            </a:r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DE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與 </a:t>
            </a:r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的團隊經營</a:t>
            </a:r>
            <a:endParaRPr lang="zh-TW" altLang="en-US" sz="24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7" name="波浪 16"/>
          <p:cNvSpPr/>
          <p:nvPr/>
        </p:nvSpPr>
        <p:spPr>
          <a:xfrm>
            <a:off x="0" y="4587974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波浪 17"/>
          <p:cNvSpPr/>
          <p:nvPr/>
        </p:nvSpPr>
        <p:spPr>
          <a:xfrm>
            <a:off x="0" y="-452586"/>
            <a:ext cx="9144000" cy="1080120"/>
          </a:xfrm>
          <a:prstGeom prst="wav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03992" y="1296218"/>
            <a:ext cx="370796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</a:pPr>
            <a:r>
              <a:rPr lang="zh-TW" altLang="en-US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營造一個 </a:t>
            </a:r>
            <a:r>
              <a: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</a:t>
            </a:r>
          </a:p>
          <a:p>
            <a:pPr marL="360363" indent="-179388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能有效溝通</a:t>
            </a:r>
            <a:endParaRPr lang="en-US" altLang="zh-TW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541338" indent="-180975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能互相信任</a:t>
            </a:r>
            <a:endParaRPr lang="en-US" altLang="zh-TW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720725" indent="-179388">
              <a:lnSpc>
                <a:spcPts val="2600"/>
              </a:lnSpc>
              <a:buFont typeface="Arial" pitchFamily="34" charset="0"/>
              <a:buChar char="•"/>
            </a:pP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能勇於點出問題</a:t>
            </a:r>
            <a:endParaRPr lang="en-US" altLang="zh-TW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435100">
              <a:lnSpc>
                <a:spcPct val="150000"/>
              </a:lnSpc>
            </a:pPr>
            <a:r>
              <a: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</a:t>
            </a:r>
            <a:r>
              <a:rPr lang="zh-TW" altLang="en-US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的工作環境</a:t>
            </a:r>
            <a:endParaRPr lang="en-US" altLang="zh-TW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251520" y="5259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克服團隊領導的五大障礙</a:t>
            </a:r>
            <a:endParaRPr lang="en-US" altLang="zh-TW" sz="24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" name="群組 24"/>
          <p:cNvGrpSpPr/>
          <p:nvPr/>
        </p:nvGrpSpPr>
        <p:grpSpPr>
          <a:xfrm>
            <a:off x="251520" y="1145619"/>
            <a:ext cx="3528392" cy="3586371"/>
            <a:chOff x="1619672" y="915566"/>
            <a:chExt cx="3528392" cy="3586371"/>
          </a:xfrm>
        </p:grpSpPr>
        <p:sp>
          <p:nvSpPr>
            <p:cNvPr id="11" name="等腰三角形 10"/>
            <p:cNvSpPr/>
            <p:nvPr/>
          </p:nvSpPr>
          <p:spPr>
            <a:xfrm>
              <a:off x="1619672" y="915566"/>
              <a:ext cx="3528392" cy="3528392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36040" y="3867894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07704" y="1203598"/>
              <a:ext cx="2952328" cy="329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 algn="ctr">
                <a:lnSpc>
                  <a:spcPts val="50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忽視成果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規避責任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缺乏承諾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害怕衝突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ts val="50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喪失信賴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836040" y="3219822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36040" y="2571750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836040" y="1923678"/>
              <a:ext cx="3096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26" name="AutoShape 2" descr="https://im1.book.com.tw/image/getImage?i=https://www.books.com.tw/img/001/064/79/0010647956.jpg&amp;v=53fb1169k&amp;w=348&amp;h=3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76" name="群組 75"/>
          <p:cNvGrpSpPr/>
          <p:nvPr/>
        </p:nvGrpSpPr>
        <p:grpSpPr>
          <a:xfrm>
            <a:off x="2555776" y="1666225"/>
            <a:ext cx="4608512" cy="415498"/>
            <a:chOff x="2555776" y="1666225"/>
            <a:chExt cx="4608512" cy="415498"/>
          </a:xfrm>
        </p:grpSpPr>
        <p:sp>
          <p:nvSpPr>
            <p:cNvPr id="22" name="文字方塊 21"/>
            <p:cNvSpPr txBox="1"/>
            <p:nvPr/>
          </p:nvSpPr>
          <p:spPr>
            <a:xfrm>
              <a:off x="4067944" y="1666225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將重點放在集體成果</a:t>
              </a:r>
              <a:endParaRPr lang="zh-TW" altLang="en-US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cxnSp>
          <p:nvCxnSpPr>
            <p:cNvPr id="23" name="Straight Connector 28">
              <a:extLst>
                <a:ext uri="{FF2B5EF4-FFF2-40B4-BE49-F238E27FC236}">
                  <a16:creationId xmlns:a16="http://schemas.microsoft.com/office/drawing/2014/main" xmlns="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5776" y="1865699"/>
              <a:ext cx="1368152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群組 74"/>
          <p:cNvGrpSpPr/>
          <p:nvPr/>
        </p:nvGrpSpPr>
        <p:grpSpPr>
          <a:xfrm>
            <a:off x="2771800" y="2297747"/>
            <a:ext cx="4392488" cy="415498"/>
            <a:chOff x="2771800" y="2297747"/>
            <a:chExt cx="4392488" cy="415498"/>
          </a:xfrm>
        </p:grpSpPr>
        <p:sp>
          <p:nvSpPr>
            <p:cNvPr id="21" name="文字方塊 20"/>
            <p:cNvSpPr txBox="1"/>
            <p:nvPr/>
          </p:nvSpPr>
          <p:spPr>
            <a:xfrm>
              <a:off x="4067944" y="2297747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互相要求，負起責任</a:t>
              </a:r>
              <a:endParaRPr lang="zh-TW" altLang="en-US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cxnSp>
          <p:nvCxnSpPr>
            <p:cNvPr id="30" name="Straight Connector 28">
              <a:extLst>
                <a:ext uri="{FF2B5EF4-FFF2-40B4-BE49-F238E27FC236}">
                  <a16:creationId xmlns:a16="http://schemas.microsoft.com/office/drawing/2014/main" xmlns="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2505496"/>
              <a:ext cx="1152128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/>
          <p:cNvGrpSpPr/>
          <p:nvPr/>
        </p:nvGrpSpPr>
        <p:grpSpPr>
          <a:xfrm>
            <a:off x="3131840" y="2945819"/>
            <a:ext cx="4032448" cy="415498"/>
            <a:chOff x="3131840" y="2945819"/>
            <a:chExt cx="4032448" cy="415498"/>
          </a:xfrm>
        </p:grpSpPr>
        <p:sp>
          <p:nvSpPr>
            <p:cNvPr id="20" name="文字方塊 19"/>
            <p:cNvSpPr txBox="1"/>
            <p:nvPr/>
          </p:nvSpPr>
          <p:spPr>
            <a:xfrm>
              <a:off x="4067944" y="2945819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承諾達成行動計畫</a:t>
              </a:r>
              <a:endParaRPr lang="zh-TW" altLang="en-US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cxnSp>
          <p:nvCxnSpPr>
            <p:cNvPr id="54" name="Straight Connector 28">
              <a:extLst>
                <a:ext uri="{FF2B5EF4-FFF2-40B4-BE49-F238E27FC236}">
                  <a16:creationId xmlns:a16="http://schemas.microsoft.com/office/drawing/2014/main" xmlns="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1840" y="3153568"/>
              <a:ext cx="792088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3419872" y="3593891"/>
            <a:ext cx="3744416" cy="415498"/>
            <a:chOff x="3419872" y="3593891"/>
            <a:chExt cx="3744416" cy="415498"/>
          </a:xfrm>
        </p:grpSpPr>
        <p:sp>
          <p:nvSpPr>
            <p:cNvPr id="19" name="文字方塊 18"/>
            <p:cNvSpPr txBox="1"/>
            <p:nvPr/>
          </p:nvSpPr>
          <p:spPr>
            <a:xfrm>
              <a:off x="4067944" y="3593891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毫不保留投入建設性衝突</a:t>
              </a:r>
              <a:endParaRPr lang="zh-TW" altLang="en-US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cxnSp>
          <p:nvCxnSpPr>
            <p:cNvPr id="58" name="Straight Connector 28">
              <a:extLst>
                <a:ext uri="{FF2B5EF4-FFF2-40B4-BE49-F238E27FC236}">
                  <a16:creationId xmlns:a16="http://schemas.microsoft.com/office/drawing/2014/main" xmlns="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9872" y="3801640"/>
              <a:ext cx="504056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3707904" y="4186505"/>
            <a:ext cx="3456384" cy="415498"/>
            <a:chOff x="3707904" y="4186505"/>
            <a:chExt cx="3456384" cy="415498"/>
          </a:xfrm>
        </p:grpSpPr>
        <p:sp>
          <p:nvSpPr>
            <p:cNvPr id="18" name="文字方塊 17"/>
            <p:cNvSpPr txBox="1"/>
            <p:nvPr/>
          </p:nvSpPr>
          <p:spPr>
            <a:xfrm>
              <a:off x="4067944" y="4186505"/>
              <a:ext cx="309634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互相信任</a:t>
              </a:r>
              <a:endParaRPr lang="zh-TW" altLang="en-US" sz="1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cxnSp>
          <p:nvCxnSpPr>
            <p:cNvPr id="62" name="Straight Connector 28">
              <a:extLst>
                <a:ext uri="{FF2B5EF4-FFF2-40B4-BE49-F238E27FC236}">
                  <a16:creationId xmlns:a16="http://schemas.microsoft.com/office/drawing/2014/main" xmlns="" id="{5691BBFC-EAB8-D192-CEE8-C2AB4066E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7904" y="4394255"/>
              <a:ext cx="216024" cy="0"/>
            </a:xfrm>
            <a:prstGeom prst="line">
              <a:avLst/>
            </a:prstGeom>
            <a:ln w="19050">
              <a:solidFill>
                <a:srgbClr val="494E73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群組 76"/>
          <p:cNvGrpSpPr/>
          <p:nvPr/>
        </p:nvGrpSpPr>
        <p:grpSpPr>
          <a:xfrm>
            <a:off x="6155472" y="3872443"/>
            <a:ext cx="2700496" cy="496986"/>
            <a:chOff x="6155472" y="3872443"/>
            <a:chExt cx="2700496" cy="496986"/>
          </a:xfrm>
        </p:grpSpPr>
        <p:pic>
          <p:nvPicPr>
            <p:cNvPr id="4098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55472" y="3872443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5" name="文字方塊 64"/>
            <p:cNvSpPr txBox="1"/>
            <p:nvPr/>
          </p:nvSpPr>
          <p:spPr>
            <a:xfrm>
              <a:off x="6660232" y="3953931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不會被解讀為破壞或批評</a:t>
              </a:r>
              <a:endPara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6155472" y="3224373"/>
            <a:ext cx="2700496" cy="496984"/>
            <a:chOff x="6155472" y="3224373"/>
            <a:chExt cx="2700496" cy="496984"/>
          </a:xfrm>
        </p:grpSpPr>
        <p:pic>
          <p:nvPicPr>
            <p:cNvPr id="61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55472" y="3224373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6" name="文字方塊 65"/>
            <p:cNvSpPr txBox="1"/>
            <p:nvPr/>
          </p:nvSpPr>
          <p:spPr>
            <a:xfrm>
              <a:off x="6660232" y="3305859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對</a:t>
              </a: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共同決定抱有信心</a:t>
              </a:r>
              <a:endPara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6148948" y="2576301"/>
            <a:ext cx="2707020" cy="496984"/>
            <a:chOff x="6148948" y="2576301"/>
            <a:chExt cx="2707020" cy="496984"/>
          </a:xfrm>
        </p:grpSpPr>
        <p:pic>
          <p:nvPicPr>
            <p:cNvPr id="63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48948" y="2576301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7" name="文字方塊 66"/>
            <p:cNvSpPr txBox="1"/>
            <p:nvPr/>
          </p:nvSpPr>
          <p:spPr>
            <a:xfrm>
              <a:off x="6660232" y="2657787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清楚</a:t>
              </a: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什麼是應有的表現</a:t>
              </a:r>
              <a:endPara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6148948" y="1928229"/>
            <a:ext cx="2707020" cy="496984"/>
            <a:chOff x="6148948" y="1928229"/>
            <a:chExt cx="2707020" cy="496984"/>
          </a:xfrm>
        </p:grpSpPr>
        <p:pic>
          <p:nvPicPr>
            <p:cNvPr id="64" name="Picture 2" descr="D:\2022_Project\主管共識營\down-arrow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18989726" flipV="1">
              <a:off x="6148948" y="1928229"/>
              <a:ext cx="468000" cy="481010"/>
            </a:xfrm>
            <a:prstGeom prst="rect">
              <a:avLst/>
            </a:prstGeom>
            <a:noFill/>
          </p:spPr>
        </p:pic>
        <p:sp>
          <p:nvSpPr>
            <p:cNvPr id="68" name="文字方塊 67"/>
            <p:cNvSpPr txBox="1"/>
            <p:nvPr/>
          </p:nvSpPr>
          <p:spPr>
            <a:xfrm>
              <a:off x="6660232" y="2009715"/>
              <a:ext cx="21957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抱有貢獻己力的壓力</a:t>
              </a:r>
              <a:endPara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pic>
        <p:nvPicPr>
          <p:cNvPr id="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123478"/>
            <a:ext cx="1224136" cy="174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947501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267744" y="843558"/>
            <a:ext cx="4608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Thank </a:t>
            </a:r>
            <a:r>
              <a:rPr lang="en-US" altLang="zh-TW" sz="44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You</a:t>
            </a:r>
            <a:r>
              <a:rPr lang="zh-TW" altLang="en-US" sz="44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44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!</a:t>
            </a:r>
            <a:endParaRPr lang="zh-TW" altLang="en-US" sz="4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</p:txBody>
      </p:sp>
      <p:pic>
        <p:nvPicPr>
          <p:cNvPr id="5" name="Picture 3" descr="C:\Users\YuSheng.Tsai\Desktop\2020.07.02 動員大會 Doc RPA\Ethnic friendship-rafik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551444"/>
            <a:ext cx="3435846" cy="34358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</a:t>
            </a:r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：規劃變動大  </a:t>
            </a:r>
            <a:r>
              <a:rPr lang="en-US" altLang="zh-TW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(2/2)</a:t>
            </a:r>
            <a:endParaRPr lang="en-US" altLang="zh-TW" sz="24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回應變化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99592" y="163564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韓福瑞定律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(Humphrey's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law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大家都不知道自己要什麼，等到看到自己不要的東西，才會知道自己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要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什麼。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不只是使用者需求，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包括程式開發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者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，因為對技術不熟悉等因素，往往也不知道最好的設計方法，只有試了才知道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團隊信任</a:t>
            </a:r>
            <a:endParaRPr lang="en-US" altLang="zh-TW" sz="24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79512" y="77155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團隊信任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99592" y="1635646"/>
            <a:ext cx="77768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信任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DT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團隊，教我們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Python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上線方法，給予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DB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存取維護權限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IT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主動關心進度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0"/>
            <a:ext cx="313184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131840" y="0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131840" y="3775730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131840" y="1927723"/>
            <a:ext cx="601216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0" y="2067694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蔡煜昇</a:t>
            </a:r>
          </a:p>
        </p:txBody>
      </p:sp>
      <p:sp>
        <p:nvSpPr>
          <p:cNvPr id="9" name="橢圓 8"/>
          <p:cNvSpPr/>
          <p:nvPr/>
        </p:nvSpPr>
        <p:spPr>
          <a:xfrm>
            <a:off x="2981032" y="267494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47864" y="22893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WEB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0" y="2742667"/>
            <a:ext cx="3131840" cy="21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2018 - INX QS</a:t>
            </a:r>
          </a:p>
          <a:p>
            <a:pPr algn="ctr"/>
            <a:endParaRPr lang="en-US" altLang="zh-TW" sz="12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/>
            <a:r>
              <a:rPr lang="en-US" altLang="zh-TW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DT / DS</a:t>
            </a:r>
          </a:p>
          <a:p>
            <a:pPr algn="ctr"/>
            <a:endParaRPr lang="en-US" altLang="zh-TW" sz="12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2800"/>
              </a:lnSpc>
            </a:pPr>
            <a:r>
              <a:rPr lang="zh-TW" altLang="en-US" sz="20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喜歡程式</a:t>
            </a:r>
            <a:endParaRPr lang="en-US" altLang="zh-TW" sz="20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2800"/>
              </a:lnSpc>
            </a:pPr>
            <a:r>
              <a:rPr lang="zh-TW" altLang="en-US" sz="20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喜歡閱讀</a:t>
            </a:r>
            <a:endParaRPr lang="en-US" altLang="zh-TW" sz="20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  <a:p>
            <a:pPr algn="ctr">
              <a:lnSpc>
                <a:spcPts val="2800"/>
              </a:lnSpc>
            </a:pPr>
            <a:r>
              <a:rPr lang="zh-TW" altLang="en-US" sz="20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喜歡桌</a:t>
            </a:r>
            <a:r>
              <a:rPr lang="zh-TW" altLang="en-US" sz="20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</a:rPr>
              <a:t>遊</a:t>
            </a:r>
            <a:endParaRPr lang="en-US" altLang="zh-TW" sz="20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981032" y="2182385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347864" y="214382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RPA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981032" y="4034412"/>
            <a:ext cx="288000" cy="288000"/>
          </a:xfrm>
          <a:prstGeom prst="ellipse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347864" y="399585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NLP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27984" y="195486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Turtle Chart 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烏龜圖系統</a:t>
            </a:r>
            <a:endParaRPr lang="en-US" altLang="zh-TW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Smart CSR+ 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客戶特殊要求管理系統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4427984" y="2135488"/>
            <a:ext cx="4608512" cy="12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DCC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Auto 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文件審查自動化</a:t>
            </a:r>
            <a:endParaRPr lang="en-US" altLang="zh-TW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DocRPA 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文件版本比對服務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427984" y="3975178"/>
            <a:ext cx="4608512" cy="612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 </a:t>
            </a:r>
            <a:r>
              <a:rPr lang="en-US" altLang="zh-TW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AMSe </a:t>
            </a:r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稽核發現智能貼標</a:t>
            </a:r>
          </a:p>
        </p:txBody>
      </p:sp>
      <p:sp>
        <p:nvSpPr>
          <p:cNvPr id="25" name="矩形 24"/>
          <p:cNvSpPr/>
          <p:nvPr/>
        </p:nvSpPr>
        <p:spPr>
          <a:xfrm>
            <a:off x="3131840" y="1855723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131840" y="3707742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131840" y="5072016"/>
            <a:ext cx="601216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>
            <a:off x="215816" y="2571750"/>
            <a:ext cx="270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yusheng.tsai\Desktop\IMG_20220815_082523.jpg">
            <a:extLst>
              <a:ext uri="{FF2B5EF4-FFF2-40B4-BE49-F238E27FC236}">
                <a16:creationId xmlns:a16="http://schemas.microsoft.com/office/drawing/2014/main" xmlns="" id="{975049E2-224A-C72C-F3BB-427B50F9B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7064" b="10771"/>
          <a:stretch/>
        </p:blipFill>
        <p:spPr bwMode="auto">
          <a:xfrm>
            <a:off x="801324" y="248633"/>
            <a:ext cx="1528984" cy="1675045"/>
          </a:xfrm>
          <a:prstGeom prst="ellipse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251520" y="5259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天才在左，瘋子在右</a:t>
            </a:r>
            <a:endParaRPr lang="en-US" altLang="zh-TW" sz="2400" b="1" smtClean="0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026" name="AutoShape 2" descr="https://im1.book.com.tw/image/getImage?i=https://www.books.com.tw/img/001/064/79/0010647956.jpg&amp;v=53fb1169k&amp;w=348&amp;h=3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28" name="AutoShape 4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data:image/jpeg;base64,/9j/4AAQSkZJRgABAQAAAQABAAD/2wCEAAkGBxQUExYUExMWFhYYGRgZGRgYGR4ZGRkeGRgeGB4ZGRgZISoiGRsoHhkZJDMjJywtMDAwGSI2OzYwOiovMC0BCwsLDw4PGxERHC8nIigvLy8tLy8vLy8vLy8vLy8vLS0vLy8vLy8vLy0vLy0vLy8vLS8vLy0vLy8vLTEvLS8tL//AABEIAQYAwQMBIgACEQEDEQH/xAAcAAAABwEBAAAAAAAAAAAAAAAAAQIDBAUGBwj/xABOEAACAQMCBAMEBQUMCAUFAAABAgMABBESIQUTMUEGIlEHMmFxFCNCgZEVM1JioRckVHJzkpOxssHR0xY0RFNjgpTwQ4Oz4fEIdKKj0v/EABoBAQADAQEBAAAAAAAAAAAAAAABAgMEBQb/xAArEQEBAAIABAQFBAMAAAAAAAAAAQIRAxIhMQQTMkFCUWFx8CKx4fEUUsH/2gAMAwEAAhEDEQA/AOuOxyaIufWmzsxpRoD1H1peo/GmhS80DmrbrQQn1psUpPSgUT8aMuaSaIGgXrNL1GkIKWTQBXNOU2wpxaAUWqiJoyKAKxpQ6UkUrNAFY5pdIFGGoDBNDVvScHNKoOFcUa5lu7kRySaUlkyeboRBrONRLAKNj+FVqPdM5RHncgkfVtI4OPQr1HxrfWqrBJdTvCJJDM6xjLFiGfzfV6cKAu4bfOQKqpeGzRyI0d3JJE8sbFSzB93BPNQDbHc9D3rjuF77fU8LxuMnLyzUk1ud7J1Za9e6hIEryqSCQOYT0ODnSxwc7YNR/wApy/76X+kb/GtNxLhuZHUIw/fDtzUDnKM58unSVOM5yPTvUR+CnzYabAHlyhyTpzvhNt9qzyxu+jv4PiuDcZzyb+39qb8pzf76X+kb/Giq0/JEv/E/mN//ABQqusm/m+H+UdpfqaGelIkB3+dMXUpQA6HfcDCLk/PGelek+AS6WKqpeIHSx5M4OlsHl9Njg9flWQ9knia5ubaSW4aWdhKYxpiXSAqK25UAlsv+AFB0M9KjX8pWNmDaSATnrj4471nZeP3fMuVaxkhhWORoZ2KHzJGWzImo4BIGAN/Xrtj+IeOr8cIiv1MCs8/LIWJs+Uv+k5XfRvt32xUWbiZdVpPync5b6yQZD6dSg9H05AVex22+NTuHcVl5cwaQySMAsJUE5dgwAzjG2zHsBuag8E8T3r301pN9GXlQRSswD6QXVNQB1DK5Y4yM/OlW3iO8bjAsgbd4hCJJNIZSoJGSrZYl912O2D261jOFlL6mt4uNnpWN/wAVm0xmOQRkKyyB1GoSJo1KdRC9DkHODnbqKt+C3UjwQucOWA1nIBHXfAJBOcZGR1PQ7VhvCXjG4kWbnzxjRcPBGxhB1aRqC5EiDVjJxjsalnxlc/T/AKGAhHLEpk5OCF6ElDLvvgbHvV5hZd7Uucs1pMvuK3QndA76OaAulAcDXy+4JIz+JU4608OM3GolWZo9LDJCgatMjjSSNmxoIBztjO53xvG/HvEGa15DxRmS4eHBRGRsMqrraOSTA826jBBGxNWHGPaFexpxFVS312s0USHQ5L852X3dWCRoP7Nqp5V36qv5s/1i1teN3P1gM2CGbB8hOAVGwYYI3+ZO3WnYuNXIGC7Bta4WRU1AYZvMqgMAfKDnqBsd6hcc8W3kUFvKklo1wJBHcW6yqYwrfbJYh4ipXB3IXVvnGzM/j91up5+drskZIo4YUWaSVwPrHQggrGDnzE4OAB1qJwcp8VTeLjfhi9Ti1xlYzJ0Jy4RSzGPlZB3K+8zqcenbFR7/AMRTjlkTBcrlgEXbdtyCctsuNO3vDvil+PPFskVtb/QCHnupUSHy5yucsSjbgdFPpq7Ypqy8e6NcF48MF1ARzuYrLE4JwskLKTlTqXrjr0FW8vLXqV8zHfpTZ+OSrMg5uU15bGAhGFTA8pIXUx3yR5WOcCo/DuKXBlUPK2lnGxwCc7jT3K4DHI22qJN7QSZbiMTWccUMakXJkLo7OoYCOIHMuM74PUY705P4jlis4EN0s0twdFveRRLyHk+xFOuWKljkEhR36EGnl5b9R5k16XQmWkqlYLxN4juooobeR47e8mUmOWNsxNImNSFWjc6csBjqexqlvPGV6sUNxLzIYrdSLhOWFkuXyq5VHjIjiyDgkqcHp0rZk60opRrOeCeMzXNqk86xAuSUMJYqUztkSAMrDoexxkdcVfk9KBzFACk4oiKBzFCjoUFK+cmjDUlm3NCMjrQcz8JcRD33E4p7t0iSb6tTPoUamcMF1HpsNhQ8UcMsbbhdzHaXGnYOI0uSQzFkXOnVltgNum1J8X2cfEJlsrCNNDSiW8uY1AjGnOFMqjEknmbbJ3wPXEC6u7S045cC8AW3e1SJQ6F1YaYsAqAcj6s79Mig23hrJ4PGzyPIzWrsWkOpvNGxxn0GcDPYVyXiHK/0dt8N9b9JORqb3cy/Zzp9O1bTivtBtpHlgtSzQrZTKgSNghlPurpwMeUYBxjLY71Se0IJbcGtrB2InR42ZCrDOVkZypIAZQzgZFBdC8aLjV0dEbq0FtE3MYqoEnKRScK2RqKjGPtUPDcP0TjslvbWkWXjDTFJSeSrMrnRqVQFGU8mMnK703echuKcTW4OIms4kbG7ZKxBQg+1Jq06QNycUj2a8Ultb6WLiMFyb26MZEujWCgUYBCdAPtMMgacHGDQZZWj+jyLJMkWnirS5cOQwjTcApG41eYbEfcas5eMRjiBuxGzwGARBxHpQyM+y6pLZVBOO6j+NVl4BWNoL/E6xTrdStCWkZV1FcAlVYZB3XPUAmj8cw3M9lDDzIJJJGXnBbmVhEwYkN9Y5QpjGT1B6ZzsGYs7ZFXh8iMrc3iUj5UEEDVAAjEquSCD08vm271p4MJd8YuGTmJbXVrO8Wca1TnA4J7rq1j1KAd6b8e2NpFdcMeBgztPHzCJWfOlowDhiQPuxtRrwi4u7jjsdtMyM0sKsgCFZVLSKysXGQQASCGXuD8AvPHfEjdwiKKVphMgeO1tgQWDjKyXU7bRx7g6MLkjqeoj+DeMXl9HDDYm3sktfLc4Cyh23ACRA7xnBOSwyScMdOSviXCJILSOC+ne2sI0CslsjzSSAdTcTomIw2/lAI3AyaxXgjwncXBurvhkj25ilxbaiQroSxaNmOdwvL65Gdj6gOs31kBem4knPNVOXGBayypEh3JRhka2OSTvjIXtvzzxPcWb2fEVW5e6u4ygaSeLRKq/SE1qjYBMYbbTtp6AYxXTuKzcRgt1aDk3UqIearKY3dsE6otB0+nkI39c7Vz+xSxk4HcBpXtnll+vlnQGSSZHWRlRARzOhAVdxvnuaC18R3+eCuv0mFv3sg0CEhvdXy6tfX44qvu79Y+D20ENy8dzNbw8q3iVcyMz4LqwQsrHLAkMOlT7u8muODuvLu1i5YiZWgQSBFA+tVS4Mibb4INXngq1SW0tJLOaGQQxNCsk0D8wEkaxtINAOFGN+mx3oOf+I+KJI/CFkuNc1sX+lGcrFIjExnS6uU1Y0kAgnIUHJzkzvGnGLeazmjimti7AYAkiBPmB688/1Vo7PjL3d1JZ3VrAtxEpc8y1MyMoxgpJzckHIxkDPz2rFeIbG3uOKWNvAsCMWZZUjtXt9P2sSxuctsD6bUHR/D3iq3h4bCVkErxRJEEQnEkqxZ5KSY0s3lPQnFWFt40ikkgVArLJFJJJIHysPLYIVPl8xLah29w1nOJcHktDYo88ZT6frj5cCwrFqhmLKFUkFckYzv1yT2r+Cz/R7E3YuI41Jv1mWRgDMFeYxLCD/wCIH6KCM8xupxQdQ4XxKO4iSaFxJG4yrDIB3x0OCNx0NTc1nfZ9AycNs1IIPIiJB6jK6sH8a0KUDmaFDNCgpJAMmmLqzjlGmVFkXrpcBl6dwdj360+dz99GGwKBMUQACqoVR0VQFA+QGwo0gVvfVWx+kA39dKU5pq9vI7eKSaV9McalmPoB6ep7AdzQZP2l+LIuHRIFhjklkYFIyuFxGwYyNp6YOnHxwexrml37XpJShlsLWQxtqQuGbQdt1ydjsN/hU3wx7RbX6fPfXol5r/Vw6VDLDEO3vZ1HuQP0v0q65wPxfaXYxb3KO3XRkrJ/MbDUHPfZ741nv77C2NqhxrmuAhMiqowPPnJY50jfv6A114xjIOBkZwe4z1APUA/3UjUxGx3wcZ6Z7ZHpVbEL3HmFrnvgy4/aKDL+0DxAODxRPaW8AWaV+YunRqOkHVlMeb4nNbPgV3LLBHJKixyOoYojlwA248xA3xjO341yX24tPIbK3flapJG0iPUdzpQZ1D1aui+HuIXU0COiW641RlS0hKtE5iZTtvgqf2UE3xVHEIHuJLeOd7dJJoxIoOGRdXlYg6SdI3H91YiD2iwpYS8Qh4aya3CuwMKq8mcZd1PMfGrro7/fSrzw5xKEXs81+k0csE3Mh0MFA5TY5QJxGRsB6jrnrWW8E8OF1w2ztZCFhlvZGkYnAIiQMIgf03J2HorelB0fg3jGC6tlNxDLFzl0tDJDI6uHXojKmJEYZx3xnaqDgPjd7eWWGe2S2tImkW3KwTRtMAzaFiQjDOwAJ6Z32qT49vo5Q/DLia2haRVeElZfKoYhGUgadY0kYyO9UfiKOH6LbC5uobiGzBYxrzGe4bAVS5xkAb7Zxg7nAoN54d8YfSIXke0uoXjYAxNExYhjhXTYax6gbj5YJz9543hkuALLh73csTFZ25QSSFdRBVS4zr1Z22Hl+8F7Ob6WQSXS30MloAc24iMX0fQmQqDPkAUfEEb9ay3s08X2llDNc3BfXd3LAlFLctVBYcw9OrtsMnfOKC9sPaxIJblJokflSmKKKINz5iXYACM5HlVcsfXYDetUnG3ht3lisOVbxo0mGZYGXALPqi0+U51dMg9Qd653wWSe3vOIyWF1ZFXkLytcrKnL1OWHn0aMZf8AS322pzxlYaeFhLx2W5hJVLlIpBE4dtRiMg/OI25zjGdO3XIbb2c+Mp79WeayaEHJjlAJidQcadR31D8Dg9K1q2EXNM/Kj5pXSZNA5mkfZ19cfCs34G8UCcGApMXgjjV5jFoiduWCQv6B3B0kDYitbmgTJAhIJUEqcrkA6TgjK56HBO/xpqexikTlyRI6ZB0MoK5B1A6SMdd6k0ZagTp222pxaIClCgOhQoUFKyb0WjrQY0sUAVcUxxLhsM8ZimjWSMkEo3QkdM460+TShQYziXss4ZKNoDEexidlI+45X8RXNfGPspuLMG4tJGmjTzHHlmjA31eX3gOuRgj07133tSox1oOX+x32gSXJNpctqmVdUUh96RV6q/q4G+e4znpk9Tz91cI4FwgReJnWEYiheWRsdEUwkkfAanC/fXRuMx3XEAYIdVtattJO4xNMp6pDEcFFI21vjPYY6hluHKeK8bNyN7WywiN9l3UkjT23clv4qr6irux40OHcUntZyEt7thPbudlWRxiRCTsoZwfvwftVs+B8IhtoVggjCRoNh3J7sx+0x7mqjx74Pj4jb8pjplTLRSfot3B9VbABHyPagsvFjfvK6/8At5v/AEmriHBuN2yeHpoHmUXHN1xxg4k1CSMq6+mMNv8AA1beHBxiG3vrWdcwQW0oPNBJwY20iCQe+COxJA26dKt/ZR4Zt7rhkYu4BJy7iR0D6hvhR0BGpT3ByDjfpQZviF/LPxLhEz80SNaQM7RJqk9+XzqpVgSRv0PWtX4j8RQ3FtewQ3d9LKkMokiMCYBGVIkxCCozscEVvPyJjpcXI9AJRgA9h5dgPSuXezLhjPxXifnnRRJKA6nSW/fB95iuCe9BZ+AeHyS8Ca1XEcr8xZNQw6RyMcuV67xghfXI7VzCEgcJh2JH5QbbufqU2+dd6tfA1vDNJdxmZrh1fLNMx5mpcaXB2IzjY7DA9K5pYezC7/J6pcSC3Mdw0xRsSgLy1UMBECxckY05OdqCPxuzVOJQRiC4uDLzZ54WjdOe5MjKBGx9xdlBPQCq/wAVcauJ7S7hKci2tpYFS3ZBqjZtQMYcdlKt69R0rc8R8I3d1PLxNpTaTBo/oyHOqKGL3jKE6s66m0b9SD12ofE/ga/NnJNGrSPdTPPcQY8yZYvEVUnZlBYMBk+fG+nIDo/gD6SqlJbaOK3KRvCysC5JRdZlAJyzHzA9unpWxK1gvZv4puLk8iXh8lssESKZJHbLEAKAEaNeuknrtW8c0B6aGnpRA9qXQAUqkilUAoUKFBUOooU2eppa0ArF+03xZd2EcT21ukiMW5kjqzKmOikIwxnfzE42xW1FKUetBzLgXtns5ExcpJBJ3wOZGfkV8w+RH31eN41kuVKcMtZZWYbTzIYrZM/aLN5nx10gb1qTZRA5EUefXQufxxUpTQZTwv4R+iRyMJTJdTOrzznA1+cF1XIOFwXx6nHTtawxXZUB3iBBXzLnLDB1Fgds5x0x/dVqDvSlNBXgXOCCYhsu65znWMjLZHuZ7dT2pllvCNIaHY+9uCQCCPh6qTgdM4GcC4Box8aCrJvcf7OD23bHfY+n2dx8fhlZa70tj6Pqz5PewBhve3650dNve+FWPcUvGKCsaG4wwEi9E0nbOVI15OkghgT22wPWkQte/aFuB8NWT+39tWxoA0EFluNXVCuVIGcHABDAnTvk6Wzt1IqIGv8AbaAYwTgtvscjftvkbjcDOAaugKXQUUpvxlsQHZfKNXXqxGT8cDJ3x27uzx3n2WiySueuFARdWn1y+vr2PX0uKBoIfChcYbnmM7+UpnocnfP3Abdu9WBHxpBoFO9A5ijpApwUAFHQoUAoUKFBTS9TRIdqxFzx8xkNC0kUZdkL3ZMttqBwFSVCzkljgYbQACNiMUdhxiS5C6biSLXsJG0pATkjTDoGqQnGQHdTgg4zkANwOm29NXF/FH+cmjT+O6r/AGiKp5PDCuirJdXbld8tNsx/XiC8th8CtMTKLNdTR27xk4BSNIZiT2C+5Mx9BpPwNBoLe7jlGYpEkHqjK4+8qTUgNWQlvLa4YolpLJKo3wqW06AjOVaR45QP1l22+FM3/Hrmz0tLC0kBPSWa3WdR+owkAm7AKRq3940G0aguxrMx+NI5SYraCea40BxE0ZgwD0Z3m0hV+Iz02zVfLx/iAflrHFJKDho4cNy89pGZtCkA9C6k9hQbYE5p8GsFc+IeJRqOdBbQnLZdxIYyoOzakJjQ47O6/OlnxXLEFNzPbwa/c5sLBW+U0VxImMDO+KDcg1A47xyC0iMtxKsaZwCdyx/RVRuzfAVieMe0lII5HSa0uGVchYXlJydhvoZcZ9WFcF41xue7kMk8rytuRqJIXPUIvRRsNh6UHpTgftK4bcuI47gI5IAWVTHqJ2AUtsSfTOa1+qvFFeifZJ4ku7ixC8pJTAxi5kkxRiAAyggRtnAOM57UHT1NJ1GqgXd5/BoP+pb/ACKNbu8P+zQf9S3+RQXLHaiDZqoe7vP4Nb/9S3+RQFzeD/Zbf/qW/wAigvFo6pBd3n8Fg/6lv8ilfS73+Cwf9S3+RQN3PiNI7kwSIVULEed/4YaVnVUc/Yzy8BjsScZBIBv6z/DuHSvNcS3MUQWaKGLlh+aCIzKW1akUYPNAxg9DSNcln11S2g7nLSwD1YneWEevvL+sN1DSUdNQyqyhlIZWAIIOQQdwQR1FO0AoUKFBzSKSZZDJa2cMpyRzmlcbeizzKWYfxAVHQHameI38JlWG9sXWaZSA0DLKz43K5jKyMNs4ZcHHwNPX/Frx5+Q0UdqhwEZpvNOeumOVY2VTgHyjD+hGM1NHhlyjI0qxairaoIvrNakFXeaZnaRwQPMcE9KCn4el2VJt7pYol96OVl56KRtzBIjrCwPbAXHYU1ayyI5dLyAyEEGaaZJgMnpqSBcJ+qroKtUtLR11Xn+soQrmSRmlRxuOTk5CtgOoQDII26ihecduoEyVJgJVEnnQrJ5hj/VUIec50jyiMnV7uxNBG8RhxHzb+VJLZNLA2xERB2wRrJkJ1DblSgnONJqo4bx2GA8y2YgyEkLKiTXTgbeULolfpnDSM2Kn+HOCpI7XKXCGbWzRwssZjhyMMGt0xy5W3JKkMucEt5tWku7sFdN5aNpHUiP6TCfiNKll/wCZFoKee7hugn0i5UIj5GmCW2ZXGxU3EjFomHRghU9icEg2P5JFvGAvEJreFR5VxahFHoGkhJP3kk5rI8RvbUSObV5/o8y4kki+kiGB1bSzFFwru6sFwdgY1J2yDMk8IxEK9tatDy1VUlupFMeF6MArNKh+KGM/gMBerbmbHLFzcf8AFnme3h9No4gplHyTSf0qpZLbh1tMyNfJbTlQjLaKkITuNShXORnq579qjunEp9USSm4g6c2GUxAAtuElbDTyKuRuzLnGok7VeW/HIrUCFeF3cKgbMI4mU+pMiSMGY9SScnegy/jNITZz4uobk8s4cXTc04II+pZnWTpvpK9OlcLzXoq+vAwkSBIRDNnmwXEhCjVnU0XJRmiZickDK5ycAkk8e4n4KuvpEiQW0kiA5Uxq7ppbcAOyqTgbbgHbpRPsywr0H/8AT5GBYzHO7XByPTCKP8a47F4OveakT200ZdgAWjYAZ6nJ2OBnbO9eg/CVvDYwciGC8YaixZoDqY4A30gDoBUJ6aa4uKCsNqqfy0P4Ndf0DUpOMr3trr+gapVXJIxRas1Ujjg/g11/QNQ/Lg/g11/QNQW2sU4GqmPHFxj6Pdf0DUpeOqP9nuv6BqC1zTqGq7hvFUmZ1VZEZNJZZEKHD5wQD1B0t+FDifFkhwCGeR88uFBmR8forsAOmWYhRncigr760Norz28iRx5LyQytphYk7sj78lyT2BUk+7k5q54Zd82JJdDx61DaJBpdcjOGXJwarrThbyOs11gupzHEDmOH4/8AElx9s9NwuMnN7QChQoUFDeQJIrJIqurbFWAKn5g9aqx4dts7I4HoJ5guP4okwPlirRzuaLVQV3+jtrt+9osjfVp8+emdfvftqRZcHt421pEgfprxqfHprbJx99SS3WjiNAxf8OhlA5sMch/XRWP4kZqKvhq1wByEx+juV/mE6T+FWUlHqoDRAoCqAFAwABgAegA2xVevh+11avo0Gc5zyk6+vSpuunIzQGPh8qUWINHFHk07ClWmO0WiQt6n8aTBasNzK2TucBQP6if21LVaMip7dlbdmpISRjWfvAI/qH9dFyzT4pWKikqHk0sHen2HrTLx757VGlpR53pQNNOKIE1CUgUFNNZpSmgz8y3Iu5uTGAJI4AJ33jTRzM+UENI/mHl2G+5He34VwpIckFnkbHMlfBkcj1IAAHoqgKOwFS1NLU0DtHTeaWKA6FChQZ9+ppBNOmkHFAkNsaVE1DIowfSgNjmkjNGDSTQKIpyBcnFNKc1KV1jXLMq/FiFH4mrYzaLdHIWwdJGDjb0OPSmoZstj/v4fs/rqp8QcYiMZEUyc4AmLGWy4Gy4UeYHoQOxqu8N8SeR5ndShMmAjDBXTEmQQehzXRhhuWsrerZh6HM2PqKhwXGrNOIfN91Z3FO0nV3HQ0vXtVZzSjFex3FKjuTuKnkNpksuBv/33/uoLcg7bk9wBnHz7VU8VucJnOOu//KapOF+MIFKxu7iQgMVWF9tW41MwG59KeX0NtbIhHy7UEpNtdrIM74PqrL/aAzQC6WNY2aaS7OmjoA0AahJYowaMUYoFZ2pxaQMUugOhQoUGeZtzTamkSZyaNfSgMmlBqRSkG1ApjSQaS5og++21BJhwo1MQo9Scf11DurvO6ZA/T04z8mcZP3L99NScZiRgrzRIT0VtnPwXOxpy3u1kyQj46anIOr5YY7fP8K6JOWMrd03w2Aauc2oucgFiSQvwB93PU/cO1MTQ6LhmA8rLq+bEgN/ZX8asUNReIN5R8/8Av+6o4eduf3TljOVJtpcDNSVu0Y7Heqs6mwinB7n0orh4oup1t8Bk/sre4yqbXV4mpQw6ioLSYcH1qPY8dUELIrqp2yykL8s1K4nAoXUhJxv8Puqsmrqp7mrqDmEIemrJ+IGCR9/T76d4lw5ZlwcBuzYBx8CD1HwpUDg+b1Ap+M5NY55WZdPZfGTSi4fCYSfqWAB3aEkr/wA0eQR+JzWhs7+OQbNv6MCp/BgCfuqi4/bKXjfRJrUnDRMyNjYb6SNa/qk/KlvcuunVMm/QctmlPbB1HAP8YbVa/qnMjtdNDmlCmwDgev8AfR71ztD2ralg1HUU8hoFg06ppkCnloFUKOhQZmQbmkBt96TJuTRZoDLdcUqFye1IzQjzQHK9JQURbfFG7bdaChvYmFxp5UbhwGVpBsoAww+ODvj9cfGrq3lAPLUAYUe6MLuew7GmOJWYnTSdiN1YdVPTNZnw/dNFIY5ZNTdsjzEZ+PTfI+1XXhZnjr5Mspy1taYv19z0zk/dSo37D0zvVb4m4oltCZ5DhUIB751HSAB3/wDmscP059V71x6J0YKrqwzMdwqjJ+/0FSYbkr78IjHqSpPzxWIt/avY9NUnx0xt/fihJ7T+FHdtbH9ZH/wNb5Zxny1u2tklBBl1A9tsfhTdtZyQ+UsJYT/PT5Z95awX7qfCwfzLH5A/1ECnpva3aRrqSGfT2yAB+Baqc3ttPLW5sxp1J+idviDuDUpWxWF8M+0e1upHHmhKquNY2bJO22cY+PrWr/KKOMRurMfQ5wO5NY5WZZ6jSY2Y70qfEt02eaJ1VUOkpvhvUNgHb0OwHU0OFqXljC40qeYWHTTnYD4k4+7VUDjVs0jmKONvrFKtpKlSAM6iCcAj12Pz2rQ+G7D6PCkZ3bG/923b5dq6M7MMNRnj1yXzNmgGFMhqNZK5Gp8ClIar2vcE5R++MDOcd6dW/XrpYDft6Y7fHP7DVeaJ5am6j2p6M1WflAY91/5p9f8A3qdbyZUHGAd9+tTLKWWJWaFJzQqUMo43/GmyNq5dfe2FkkdPoYOlmXPOxnBxnGj4UwPbMf4EP6Y/5dB1kHFN3F6kal3ZUT9N2CJ/OYgH7qxF943lW3jka2H0i43ggDF/KdhLLsNjglU7gZO2a5/4guC0hNzI13cdxqKwxb+4oX3sei6RvWWWa+OFrq8/jWxBx9Ngz8NbD8QmKsuG8Whn/MywzfCKQFsfxGw34CvO78PLEkKFHoM4H84k/tq24LfiAgMhUbedCSQdvM0chZHG3QAHc4xUc89qveFlPZ6DimXfB39O4+YqPJACXflRvJgiNmypUEA6Sy74LjOR6/jluH+KEYIs8iKzD6mfJ5bjOPeOTjJGqNiWTVkMy500XFPalNbyvDNYhZI20sOd3Hp5OhGCD6GtMOJfZjlj80qLxTcGYpeJLBJGW0iJXKnOwwfNzFx65z1rPeMOPROQlyl6yZyBIeWrY7qrAH7/AI1P/dmY/wCxdP8AjH/LrH+OPFb8QeNzGY1RSoXUXGSckg6Rv7o+4U5d3dtazi6x5ZIzRkwxK5HXG++PTNILZ60ZjPoe3b16UrkNjOlseuDir7ZGs0tpCdiSfvpBFGqk9KbGw8CcSLTwWui3QPLjnPEHfzdBkkZ3AA+Yrr154cu3TQt1Em+RIsbK4+QVsft+6vPdhM0csbqDqR1YAZByrAgD45rrL+2WUEqeHEMOo5rZHzHL2qlxm9tJxcpOXfR1OzsSqRq0rPoA1EhVLkfaYKABvvgegqZ3/CuNj22NjP0EY9eccf8Ap/EUR9tzfwEf05/y6vcre7LToNxZ3pklKudOW5Q5mw3znAI2IUbdtRHxDps7zSMkkiQs2mQLkaVUBd8Yxr8u2+GzkYPPE9t7Z/1AH/zz/l07+7e/T8n98fnj19PzfWoS6jxyC5aJxAwDll0YOjAC7hn3z5u4HTAwapUFyiwrNcIkgzrzN5scwnJBOGXSqjJOdzt1rEfu5PjP0Db+WPf/AMv4H8KiXftYSRtcvCwxIK5M7bhckjZMbZNBveFzXiKzS3CMwMbkc5WXSAyttkY1ZUjzacrk477Pgk2qCM6tWV97UHzg4zqBIP4n51wv91qIbfkwDA04+kvnA7e5nt/X6mptt7c+WgROHKqqMAc87f8A66DvNCuF/u/N/AF/pz/l0dByHjH5+b+Uk/tGrLwRwlbm8hif82WLSfxI1Mj/AP4qR99VvGPz838pJ/aNaH2bXPLuXwuotBMg+GtdORUZXUqZ3avxXelHnn8vMYiCPG/LIVTKMYwpXMaL+rE3qarPD/hoSRqdWJCyEjsI3OgPjrnVj7nFPyTrcRW08upY2mmZ9WNIDzM5wwGMZk6HzAk9QRWm4bc2zEGJVY6ZMjR00ldHl053Ax1/9/O4+dxlkdvCnSIUPhTIBDZ2z7p7orj9jY+YqHc+ENRC6wM5G6nYjTlTv184xjqQw7Vu7Se33BQDzLglMjovYD1yMVU8XlthEVwudIBJTBB6gZx1wT+Brz8OLlzOi7YDh1jl5LF2DJKquhPlCOyB0bO+gZZNXwVqj+KWNzw+1vGP10bNaTE5y2hdcTn46CQT3xWmYwSTQLCsZZHKkomosoCoCQBlwxJIX9Vs/Cn4/wCXh82dX75uRMNZBYFJJYzkp5SSN/Lt6V7HBy33cPGnVJg4/GArBJPKNRj5ZKR6CJMRsIwxyBglzgZzS7bjkBbUVm1oChXlMFjZQoRmCZIbKMx3JyF28tNpdXULnEEIZy4GZGbKoqjYfEqMdM9x3qvs4LqMcxY4sTXCOgD6t5CyacjIdCCRqztgkHrWmpf7YrebjcKzM6JIxaQllMT6QBCygjIzq16R07tRw+IUWLQWdWxuphdirBIyQqFdDrmOU+YjY/hW8J8S3Ugkj5cWEK62Ysu5l2AwD1x0x0DH4UuaO6k3EcI080nzt10OpG4ydptuvu71HLJ3/dOyeIcYjVBiKUJHG8WWhK5ZjHodyScumg7k9cYABwIa+KYEaVwJH1TPIiFVXGblJhhxnGUUgnBZWxpIGc2PFDdTJyXjijaRHwS7dA6Mygacalwg+G9Z5fDVyFib6rAJKdN8BpDny+YYjbrn4davjZrqg7x26laSJo4ZcxCJgWRsFhHECSpGc8xGyc77Vc+FuMpFEBOkwIlkeTERYYZ489uuAwOT0fHehxnxFPbMvMhhIJPRmbzK+tlYkdQX/Aj0qui49cyh4uXGvKik1FsgqT5WJ9WLHZcdSPnUdbO3T7i/tvEscNuFmjc6AqsrQsFYiUahkqFViqlgCPtBScLvVcM4gyJGsizylZ1lDGJ/cwSQu41Fi3RtvMfQUrjVzcXCGPlwqJGjTWJCwOXOABjbDLpJx22yDkzbDi15KkbLFE7siYbUwbSW0Z0gYB1B9/1T6Cq61P5DHDONpGsxMc0jGSVkYxE6Ay/mT6bhSw6DAx3qcniGBMF1nQo8T6xG27BEYnLY1Njm7tjI332wwsd4jFgkQ1M5/OEjUzMh6r7xBRQTt5R0JNVsPEp5oXPJjGtuVkuwZXwo6EHbVg6e3fbFNTLr/wBOyWnFI/NGYpCoFqDEEkGBHDJlSMEjJYY33yx7VZ3PjBQCqiUJ9aEUxkBQI3UfY8wLNHkdtW56iofDVvEXJSFlQRgsZTq1Zbctg/bZyRjrjGwpHEJ7sGJeXAh8+MuSqhUDbjAKj6vO+cnNRZLdX909VR4nnhuHMulkCwt/4TIWmLs5zpXBOGUsSe/U1izWh4px6UrJA6pjKrtvjlhk69WznOT6VnjW+M1FaKhQoVKE3jH5+b+Uk/tGpHh3iP0e4il6hGGoeoOx+expjjH5+b+Uk/tGpHDuDNIAzMEQnAJBLN/FUbmlm5qrYy29G6tLaK3mms5dIt58S28pZ1Vg48gLKGVhglckZBBwRTEAaxuVEuSqNnIwQwxtv0zuKsOATQrCLa7V3iXPKleM5i1bspKnUIyQDtgqQCDtVstrJEFWR1ubXSSjylpZFB/QlMixFcdGAz0zHXDxcL+e/wBY6uHbj0QLDxOiFGIJKosZXbBCsDq+eBnH6W+arOJccMytGAWYsmgKOiprGD98mc/Pel3yw6/qYGCD9OLLH1J06B9wWrAcSVUxw62LSll8pjLMr9PKYmjaPbfU4Y/EVj/j61dfn1a3iIUcQs4SXaM3E4ARC7YAIwWcIPcVSTgsM75U7Cn+NeGLm7WGCzjGIlU4dgpXChUBz9oqNZ+L0vg3huUz825b6Rdk5WLWZY4CTnMzEnUR2jBPQZNdl8N8D+jxHJLSMCWY9ST3Jrr4WF3v839PpHJxM9/dxB/Z7xpmEZkTWq6gonQOFPl1YG+MjGfhTcvs14wCUZow0ufLzkBfTknSPQa2Jx+kc9a6NHwK5LPbs+bj8nWyGXnS++JZQW5mM5yCan+KGHNQxrK0IZebcR8x2gAYF0QrlmEoCq2jOkBieoro1GLlcXs+4wsrMHi5rBdf10ZYgYwSD8hvTT+BuLBeYZYdILLq58ekFiI2XPQEkacevxNbq7tFE7NFGQkkySQsA26QRwYTllTnJRgM75GOlWN7OZOGICS0plgZ10aXRhdozKUCjIjAK6sdEzk9aaiXOT4H4yMsZEGz5JmTYNu2c9jgZHTamJPBXFnQZaJkIyCJYyCpRkB1Dquh2A7YJrqnGGDYVJGk3nEjsikqOS0igMEAC6sAEfIkms9NbubO6BiJJtYUjPKAdj9H1YDKupwHbb0P301BhOI+AeKS6TKY2wCFzKn34AqFb+Cb6LUyPCuVZWPOTGk7MDk4x/hXUeLZJudjrcQfRzg7afQ48umTLHpgEGs1xezlELOQ4ULKdQOBpnLyHy49RGMfr0GZj8KcRUhVkjygQhRKmVCszIcemWYg+pNBfD/E0TAkVUICjEqgY2wFYdthsDW14hbMJEJXAeaIAjSWwIXBB1DpkAgdPhmnoQQ5Vhsscex3AOXGRowucY6AVFX4eEyt3ezFPw3ioBzKMdTmRO5Jzk98sd/jVdF4YvohhSqgspwJB1Gcf1n51uZG+r7k6pSO4yHYqSD1Hp91R7qIkDBJw2MEnbPQ/LYn4VTm12jsw8Hjb1y11ZZbLiSkMJQCoUAiRRgLkKPkNRx86RNYcSJOqQE7E5dc+8GB/nKD91aPfcBTnA+P2sjb7zRGLt3OofDbb7utV5/o1vgcJPWxkvhW5YljoJY5J1jck/402fCVz+iv84VuIfeHYEgHvjA+Xc7VOdSP+/760wy5o4/E8CcKyS7c2/0UuP0V/nCjro2R/wBmhV3O5nLb8y8dOzTOD8tZz+zNaOe5VEZzsAoOF2JUsVjiBHujYkkb1k+Ln6+b+Uk/tGoeaL45csbnhtrPIscotxocnBiysiBd9Z33XZuvvaG9K0dhw+9hYCJijSHBQe4HaTl8116Be+k7ZNM8G4vBHw+BFeIyDWpVyxALhNRAMgAYCZjnGnyuuOpM5OPRJctI8kGlV08wSpy25V3zwVjVncagoCjBOCCTWFyyu+i2PE13ReKXt6jpm3t5AxjVZGgVsmQ4XUyqoQnBOMHAFTLm54gytk4UFsxIqrnluIpIwqoC6+bKnqd+wqPw7j1vcrCTgcuW38nOSFwya4wzagNUZ5mfKT0wcZqdecaheJ9UsI5iSqmXjwQL6QqfO2MafNk9ulV3Z8KfMqi4a3Fo2It7mONOYy78saVADCR/IdKeZRq9TioXEPHXGYc6705AjOAsZ/OLrG+jrgb1oF4wiQQRLPArpHGrs8ilcC3eEhdLEtgmbO3VUxnIzkvGpR7iYLIhUyW4LLjQp5WGCkHDBTnJ9c/OtMcsrdVlZDv7ofGd/wB9vsMnyxbbE/o+imnx4445nH0mTIxnyxbZ/wCX4VRyXAXUEnBBUEZ0bkZyCcbeVds43IFPJeKD/rBxgbjl9QCDnbcYwB61a5ZexqLIePeNHH75k3GR5Yun82o8/tE4uMartxnp5Y/QN2X0IqOpj1KfpO4AGSyZBbTqIONvnudqY4KkU7slzMI0UZVsomT7gGSDnYDse5261MytLGhTjHH5FRhJIyyKrJtF5gwyCBioV94n4zGheWZ1VW0kkRbHLLjAGeqsPurSSX0UcUCrxEHQqJgNDlERDlVbljcHA3OfN86wviLxHPJzLdpFdA58wCktpctnWuxGSTVlUiDxjxOQErcOwGx8qehP6PoDSYfF/E3924c9B7qDr8xVbwW5Kqy8wICy7HGDkMDnPb7x1p+2jjTJWfqm2SAM+ZSDkH7QX44OarbYnSafEnE9vrn3zjypvjr2o/y7xQgHmSY7HCenypyJYgQTcopA8xHLJJx0yBv0H/zvUWO/2GZwAFI2CZBC509Pd6AepyM5qvNb2W1IOXjvEVXU0rhc4zhOucY6etPW99xSRBIjOyEgAgJ1Jx6eoqONEiAG46+bDFVAIPy23J/rqWnEjHCEjuR5M4XyHprKkHHZiMematL80Ui4uuKKjSOXCr7xIj2x92aqD4nu/wDfH8F/wqx4txJ3jdeeCGcF1UqNRDMmcDqCPN/zZ9KXwzgtm9urvcFZy+NGtAAuvGrBH6OT13qZ1RtVf6S3X++P4L/hQ/0nuv8AfH8F/wAKtrrgVqsUriccxRlEMseW8obGFG58xG2MlTiskalC4/0nuv8AfH+av+FFVPQoJvGPz838pJ/aNQqFCgFChQoDzQoUKAqPNChQDNDNChQDNFQoUAoUKFAeaGaFCgGaGaFCgGaKhQoBQoUKAUKFCgFChQo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4" name="Picture 1" descr="D:\2022_Project\主管共識營\55891312._UY400_SS400_.jpg"/>
          <p:cNvPicPr>
            <a:picLocks noChangeAspect="1" noChangeArrowheads="1"/>
          </p:cNvPicPr>
          <p:nvPr/>
        </p:nvPicPr>
        <p:blipFill>
          <a:blip r:embed="rId2" cstate="print"/>
          <a:srcRect l="11340" r="11171"/>
          <a:stretch>
            <a:fillRect/>
          </a:stretch>
        </p:blipFill>
        <p:spPr bwMode="auto">
          <a:xfrm>
            <a:off x="7308304" y="195486"/>
            <a:ext cx="1501574" cy="193779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6" name="文字方塊 35"/>
          <p:cNvSpPr txBox="1"/>
          <p:nvPr/>
        </p:nvSpPr>
        <p:spPr>
          <a:xfrm>
            <a:off x="899592" y="163564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作者仔細聽精神病患者說話，發現他們都有堅不可摧的邏輯，與自己的信念</a:t>
            </a:r>
          </a:p>
          <a:p>
            <a:pPr>
              <a:lnSpc>
                <a:spcPct val="150000"/>
              </a:lnSpc>
            </a:pP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任何看似難搞的人，背後都有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其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原因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排除預設，瞭解動機，是首要之事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7501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8">
            <a:extLst>
              <a:ext uri="{FF2B5EF4-FFF2-40B4-BE49-F238E27FC236}">
                <a16:creationId xmlns:a16="http://schemas.microsoft.com/office/drawing/2014/main" xmlns="" id="{CCC2931A-7BA0-DCD4-E866-745102838A0E}"/>
              </a:ext>
            </a:extLst>
          </p:cNvPr>
          <p:cNvCxnSpPr>
            <a:cxnSpLocks/>
          </p:cNvCxnSpPr>
          <p:nvPr/>
        </p:nvCxnSpPr>
        <p:spPr>
          <a:xfrm>
            <a:off x="5198127" y="2493056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8">
            <a:extLst>
              <a:ext uri="{FF2B5EF4-FFF2-40B4-BE49-F238E27FC236}">
                <a16:creationId xmlns:a16="http://schemas.microsoft.com/office/drawing/2014/main" xmlns="" id="{C1074C65-F3DF-4063-B704-263954B9D92F}"/>
              </a:ext>
            </a:extLst>
          </p:cNvPr>
          <p:cNvCxnSpPr>
            <a:cxnSpLocks/>
          </p:cNvCxnSpPr>
          <p:nvPr/>
        </p:nvCxnSpPr>
        <p:spPr>
          <a:xfrm flipV="1">
            <a:off x="971600" y="2067694"/>
            <a:ext cx="0" cy="144016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8">
            <a:extLst>
              <a:ext uri="{FF2B5EF4-FFF2-40B4-BE49-F238E27FC236}">
                <a16:creationId xmlns:a16="http://schemas.microsoft.com/office/drawing/2014/main" xmlns="" id="{C1074C65-F3DF-4063-B704-263954B9D92F}"/>
              </a:ext>
            </a:extLst>
          </p:cNvPr>
          <p:cNvCxnSpPr>
            <a:cxnSpLocks/>
          </p:cNvCxnSpPr>
          <p:nvPr/>
        </p:nvCxnSpPr>
        <p:spPr>
          <a:xfrm flipH="1">
            <a:off x="971600" y="2067694"/>
            <a:ext cx="360040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8">
            <a:extLst>
              <a:ext uri="{FF2B5EF4-FFF2-40B4-BE49-F238E27FC236}">
                <a16:creationId xmlns:a16="http://schemas.microsoft.com/office/drawing/2014/main" xmlns="" id="{5691BBFC-EAB8-D192-CEE8-C2AB4066EB5A}"/>
              </a:ext>
            </a:extLst>
          </p:cNvPr>
          <p:cNvCxnSpPr>
            <a:cxnSpLocks/>
          </p:cNvCxnSpPr>
          <p:nvPr/>
        </p:nvCxnSpPr>
        <p:spPr>
          <a:xfrm>
            <a:off x="4783424" y="1621647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28">
            <a:extLst>
              <a:ext uri="{FF2B5EF4-FFF2-40B4-BE49-F238E27FC236}">
                <a16:creationId xmlns:a16="http://schemas.microsoft.com/office/drawing/2014/main" xmlns="" id="{C1074C65-F3DF-4063-B704-263954B9D92F}"/>
              </a:ext>
            </a:extLst>
          </p:cNvPr>
          <p:cNvCxnSpPr>
            <a:cxnSpLocks/>
          </p:cNvCxnSpPr>
          <p:nvPr/>
        </p:nvCxnSpPr>
        <p:spPr>
          <a:xfrm>
            <a:off x="5143464" y="741582"/>
            <a:ext cx="1296144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5868527" y="-740618"/>
            <a:ext cx="3672000" cy="367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907704" y="3932587"/>
            <a:ext cx="1260000" cy="12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-230591" y="2796073"/>
            <a:ext cx="2592288" cy="259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652120" y="2031870"/>
            <a:ext cx="1620000" cy="16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xmlns="" id="{DE738347-D655-3E65-0DB4-A9220DFCB44B}"/>
              </a:ext>
            </a:extLst>
          </p:cNvPr>
          <p:cNvSpPr/>
          <p:nvPr/>
        </p:nvSpPr>
        <p:spPr>
          <a:xfrm>
            <a:off x="1835713" y="2006367"/>
            <a:ext cx="7344799" cy="341363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/>
          <p:cNvSpPr/>
          <p:nvPr/>
        </p:nvSpPr>
        <p:spPr>
          <a:xfrm flipH="1" flipV="1">
            <a:off x="-1692696" y="-812626"/>
            <a:ext cx="6984776" cy="321982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-108520" y="4328491"/>
            <a:ext cx="1440000" cy="144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/>
          <p:cNvSpPr/>
          <p:nvPr/>
        </p:nvSpPr>
        <p:spPr>
          <a:xfrm>
            <a:off x="2159224" y="2168251"/>
            <a:ext cx="6984776" cy="3219822"/>
          </a:xfrm>
          <a:prstGeom prst="triangle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平行四邊形 1"/>
          <p:cNvSpPr/>
          <p:nvPr/>
        </p:nvSpPr>
        <p:spPr>
          <a:xfrm rot="1194288">
            <a:off x="1911740" y="480140"/>
            <a:ext cx="6840000" cy="6300000"/>
          </a:xfrm>
          <a:prstGeom prst="parallelogram">
            <a:avLst>
              <a:gd name="adj" fmla="val 100596"/>
            </a:avLst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9512" y="401084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Programmer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7170" name="Picture 2" descr="C:\Users\yusheng.tsai\Downloads\man-climbing-stair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928" y="2816323"/>
            <a:ext cx="1440000" cy="1440000"/>
          </a:xfrm>
          <a:prstGeom prst="rect">
            <a:avLst/>
          </a:prstGeom>
          <a:noFill/>
        </p:spPr>
      </p:pic>
      <p:sp>
        <p:nvSpPr>
          <p:cNvPr id="15" name="文字方塊 14"/>
          <p:cNvSpPr txBox="1"/>
          <p:nvPr/>
        </p:nvSpPr>
        <p:spPr>
          <a:xfrm>
            <a:off x="1331640" y="185167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使用技術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28184" y="915566"/>
            <a:ext cx="268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Project Manager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775312" y="52555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管理技術</a:t>
            </a:r>
          </a:p>
        </p:txBody>
      </p:sp>
      <p:sp>
        <p:nvSpPr>
          <p:cNvPr id="35" name="文字方塊 34"/>
          <p:cNvSpPr txBox="1"/>
          <p:nvPr/>
        </p:nvSpPr>
        <p:spPr>
          <a:xfrm rot="20121972">
            <a:off x="4225764" y="3672254"/>
            <a:ext cx="45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</a:t>
            </a:r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跨域   </a:t>
            </a:r>
            <a:r>
              <a:rPr lang="en-US" altLang="zh-TW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 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挑戰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9A25197C-E1EB-96C8-9860-6A343C13530B}"/>
              </a:ext>
            </a:extLst>
          </p:cNvPr>
          <p:cNvSpPr txBox="1"/>
          <p:nvPr/>
        </p:nvSpPr>
        <p:spPr>
          <a:xfrm>
            <a:off x="3415272" y="142159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團隊經營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EBC793A3-9FFA-8B22-7A11-6BFE44A99479}"/>
              </a:ext>
            </a:extLst>
          </p:cNvPr>
          <p:cNvSpPr txBox="1"/>
          <p:nvPr/>
        </p:nvSpPr>
        <p:spPr>
          <a:xfrm>
            <a:off x="3829975" y="228343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風險控管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8">
            <a:extLst>
              <a:ext uri="{FF2B5EF4-FFF2-40B4-BE49-F238E27FC236}">
                <a16:creationId xmlns:a16="http://schemas.microsoft.com/office/drawing/2014/main" xmlns="" id="{958D2922-97A0-EE5B-038F-55D38A5585CF}"/>
              </a:ext>
            </a:extLst>
          </p:cNvPr>
          <p:cNvCxnSpPr>
            <a:cxnSpLocks/>
          </p:cNvCxnSpPr>
          <p:nvPr/>
        </p:nvCxnSpPr>
        <p:spPr>
          <a:xfrm>
            <a:off x="1332040" y="2355726"/>
            <a:ext cx="3600000" cy="0"/>
          </a:xfrm>
          <a:prstGeom prst="line">
            <a:avLst/>
          </a:prstGeom>
          <a:ln w="19050">
            <a:solidFill>
              <a:srgbClr val="494E7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xmlns="" id="{5E9F23F2-8259-B5D9-A587-AD82BC0B2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47614"/>
            <a:ext cx="4231089" cy="1152128"/>
          </a:xfrm>
          <a:prstGeom prst="rect">
            <a:avLst/>
          </a:prstGeom>
          <a:noFill/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A014A20-D5CC-CDE7-43F9-325D496904C0}"/>
              </a:ext>
            </a:extLst>
          </p:cNvPr>
          <p:cNvSpPr/>
          <p:nvPr/>
        </p:nvSpPr>
        <p:spPr>
          <a:xfrm>
            <a:off x="0" y="3723877"/>
            <a:ext cx="9144000" cy="1419623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773E071-ACC5-4DD5-AABA-38938464E5AE}"/>
              </a:ext>
            </a:extLst>
          </p:cNvPr>
          <p:cNvSpPr/>
          <p:nvPr/>
        </p:nvSpPr>
        <p:spPr>
          <a:xfrm>
            <a:off x="0" y="3600964"/>
            <a:ext cx="9144000" cy="720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945C6E8F-2FAE-CA27-F338-B78DC9578D0C}"/>
              </a:ext>
            </a:extLst>
          </p:cNvPr>
          <p:cNvSpPr txBox="1"/>
          <p:nvPr/>
        </p:nvSpPr>
        <p:spPr>
          <a:xfrm>
            <a:off x="-180528" y="294830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新稽核系統開發案例</a:t>
            </a: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xmlns="" id="{2BE507E9-27FB-FFF9-50F2-CC73757C2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9" y="1563638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11674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80112" y="0"/>
            <a:ext cx="3563888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8854" y="1347614"/>
            <a:ext cx="4523386" cy="284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179512" y="267494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回顧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: 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原稽核系統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79512" y="1275606"/>
            <a:ext cx="1931098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基礎功能</a:t>
            </a:r>
            <a:endParaRPr lang="en-US" altLang="zh-TW" sz="2000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</a:t>
            </a: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申請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行程安排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稽核結果紀錄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</a:rPr>
              <a:t>矯正措施報告</a:t>
            </a:r>
            <a:endParaRPr lang="en-US" altLang="zh-TW" b="1">
              <a:solidFill>
                <a:srgbClr val="494E73"/>
              </a:solidFill>
              <a:latin typeface="Arial" pitchFamily="34" charset="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4123" y="4445277"/>
            <a:ext cx="507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&gt; </a:t>
            </a:r>
            <a:r>
              <a:rPr lang="zh-TW" altLang="en-US" sz="20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需重新開發一個作業型系統 </a:t>
            </a:r>
            <a:r>
              <a:rPr lang="en-US" altLang="zh-TW" sz="20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with IT</a:t>
            </a:r>
            <a:endParaRPr lang="zh-TW" altLang="en-US" sz="20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2" name="Straight Connector 28">
            <a:extLst>
              <a:ext uri="{FF2B5EF4-FFF2-40B4-BE49-F238E27FC236}">
                <a16:creationId xmlns:a16="http://schemas.microsoft.com/office/drawing/2014/main" xmlns="" id="{33F5D7DC-ED4E-FA94-9556-EC86F352A4AE}"/>
              </a:ext>
            </a:extLst>
          </p:cNvPr>
          <p:cNvCxnSpPr>
            <a:cxnSpLocks/>
          </p:cNvCxnSpPr>
          <p:nvPr/>
        </p:nvCxnSpPr>
        <p:spPr>
          <a:xfrm flipH="1">
            <a:off x="230592" y="1736682"/>
            <a:ext cx="180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7D76D049-EC4C-0CEB-225D-236239507F6F}"/>
              </a:ext>
            </a:extLst>
          </p:cNvPr>
          <p:cNvSpPr txBox="1"/>
          <p:nvPr/>
        </p:nvSpPr>
        <p:spPr>
          <a:xfrm>
            <a:off x="6889374" y="1275606"/>
            <a:ext cx="2024034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系統問題</a:t>
            </a:r>
            <a:endParaRPr lang="en-US" altLang="zh-TW" sz="2000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過時</a:t>
            </a: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的程式</a:t>
            </a:r>
            <a:r>
              <a:rPr lang="zh-TW" altLang="en-US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框架</a:t>
            </a:r>
            <a:endParaRPr lang="en-US" altLang="zh-TW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回應速度慢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操作性差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  <a:p>
            <a:pPr marL="177800" indent="-1778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b="1">
                <a:solidFill>
                  <a:schemeClr val="bg1"/>
                </a:solidFill>
                <a:latin typeface="Arial" pitchFamily="34" charset="0"/>
                <a:ea typeface="微軟正黑體" pitchFamily="34" charset="-120"/>
              </a:rPr>
              <a:t>難以擴充功能</a:t>
            </a:r>
            <a:endParaRPr lang="en-US" altLang="zh-TW" b="1">
              <a:solidFill>
                <a:schemeClr val="bg1"/>
              </a:solidFill>
              <a:latin typeface="Arial" pitchFamily="34" charset="0"/>
              <a:ea typeface="微軟正黑體" pitchFamily="34" charset="-120"/>
            </a:endParaRPr>
          </a:p>
        </p:txBody>
      </p:sp>
      <p:cxnSp>
        <p:nvCxnSpPr>
          <p:cNvPr id="12" name="Straight Connector 28">
            <a:extLst>
              <a:ext uri="{FF2B5EF4-FFF2-40B4-BE49-F238E27FC236}">
                <a16:creationId xmlns:a16="http://schemas.microsoft.com/office/drawing/2014/main" xmlns="" id="{627F3507-AD6A-3CEE-F54E-DE9BA40B8338}"/>
              </a:ext>
            </a:extLst>
          </p:cNvPr>
          <p:cNvCxnSpPr>
            <a:cxnSpLocks/>
          </p:cNvCxnSpPr>
          <p:nvPr/>
        </p:nvCxnSpPr>
        <p:spPr>
          <a:xfrm flipH="1">
            <a:off x="6940454" y="1736682"/>
            <a:ext cx="1800000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60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F4D3E0D0-E94B-1A5C-E057-3177E620AF14}"/>
              </a:ext>
            </a:extLst>
          </p:cNvPr>
          <p:cNvSpPr/>
          <p:nvPr/>
        </p:nvSpPr>
        <p:spPr>
          <a:xfrm>
            <a:off x="682588" y="0"/>
            <a:ext cx="720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F5623AF-FF25-B863-A897-AB4705B233DF}"/>
              </a:ext>
            </a:extLst>
          </p:cNvPr>
          <p:cNvSpPr/>
          <p:nvPr/>
        </p:nvSpPr>
        <p:spPr>
          <a:xfrm>
            <a:off x="853244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0D1E678-2B65-C1CD-866F-3637CD94FB35}"/>
              </a:ext>
            </a:extLst>
          </p:cNvPr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xmlns="" id="{2787D91E-96B9-2512-DF37-ED1A1ACA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959" y="0"/>
            <a:ext cx="4231089" cy="1152128"/>
          </a:xfrm>
          <a:prstGeom prst="rect">
            <a:avLst/>
          </a:prstGeom>
          <a:noFill/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E1554466-F2DC-E7AE-C294-48C98E98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780" y="1275606"/>
            <a:ext cx="3907929" cy="261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群組 27">
            <a:extLst>
              <a:ext uri="{FF2B5EF4-FFF2-40B4-BE49-F238E27FC236}">
                <a16:creationId xmlns:a16="http://schemas.microsoft.com/office/drawing/2014/main" xmlns="" id="{49E76075-2C99-DFEB-4761-B756F15C8F50}"/>
              </a:ext>
            </a:extLst>
          </p:cNvPr>
          <p:cNvGrpSpPr/>
          <p:nvPr/>
        </p:nvGrpSpPr>
        <p:grpSpPr>
          <a:xfrm>
            <a:off x="5464032" y="1605185"/>
            <a:ext cx="2924392" cy="400110"/>
            <a:chOff x="5319736" y="1633631"/>
            <a:chExt cx="2924392" cy="400110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6C9977CF-BB96-F437-B5CA-E93C053A28DB}"/>
                </a:ext>
              </a:extLst>
            </p:cNvPr>
            <p:cNvSpPr txBox="1"/>
            <p:nvPr/>
          </p:nvSpPr>
          <p:spPr>
            <a:xfrm>
              <a:off x="5724128" y="1633631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原有功能</a:t>
              </a:r>
            </a:p>
          </p:txBody>
        </p:sp>
        <p:sp>
          <p:nvSpPr>
            <p:cNvPr id="17" name="Chevron 2">
              <a:extLst>
                <a:ext uri="{FF2B5EF4-FFF2-40B4-BE49-F238E27FC236}">
                  <a16:creationId xmlns:a16="http://schemas.microsoft.com/office/drawing/2014/main" xmlns="" id="{0B59B4F3-C159-6B03-8D82-9D66821572A2}"/>
                </a:ext>
              </a:extLst>
            </p:cNvPr>
            <p:cNvSpPr/>
            <p:nvPr/>
          </p:nvSpPr>
          <p:spPr>
            <a:xfrm rot="5400000">
              <a:off x="5319736" y="1671686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群組 28">
            <a:extLst>
              <a:ext uri="{FF2B5EF4-FFF2-40B4-BE49-F238E27FC236}">
                <a16:creationId xmlns:a16="http://schemas.microsoft.com/office/drawing/2014/main" xmlns="" id="{2C456EDC-A3EF-640B-55E8-B9EA74B8F796}"/>
              </a:ext>
            </a:extLst>
          </p:cNvPr>
          <p:cNvGrpSpPr/>
          <p:nvPr/>
        </p:nvGrpSpPr>
        <p:grpSpPr>
          <a:xfrm>
            <a:off x="5457224" y="2134776"/>
            <a:ext cx="2924392" cy="400110"/>
            <a:chOff x="5320016" y="2099632"/>
            <a:chExt cx="2924392" cy="400110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xmlns="" id="{797F2017-A00C-7C3E-3D47-23CFD49A79CE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指揮官推薦</a:t>
              </a:r>
            </a:p>
          </p:txBody>
        </p:sp>
        <p:sp>
          <p:nvSpPr>
            <p:cNvPr id="23" name="Chevron 2">
              <a:extLst>
                <a:ext uri="{FF2B5EF4-FFF2-40B4-BE49-F238E27FC236}">
                  <a16:creationId xmlns:a16="http://schemas.microsoft.com/office/drawing/2014/main" xmlns="" id="{6346B5C6-6E46-F747-84BC-BFC82AC289FE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群組 29">
            <a:extLst>
              <a:ext uri="{FF2B5EF4-FFF2-40B4-BE49-F238E27FC236}">
                <a16:creationId xmlns:a16="http://schemas.microsoft.com/office/drawing/2014/main" xmlns="" id="{2C8BFD7F-06AC-5C7B-B2AB-CEDC4FAA9EE2}"/>
              </a:ext>
            </a:extLst>
          </p:cNvPr>
          <p:cNvGrpSpPr/>
          <p:nvPr/>
        </p:nvGrpSpPr>
        <p:grpSpPr>
          <a:xfrm>
            <a:off x="5464032" y="2648048"/>
            <a:ext cx="2924392" cy="400110"/>
            <a:chOff x="5320016" y="2099632"/>
            <a:chExt cx="2924392" cy="400110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xmlns="" id="{F93981C7-07C2-28C7-B3AD-F8AD4D0096CA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預測客戶喜好</a:t>
              </a:r>
            </a:p>
          </p:txBody>
        </p:sp>
        <p:sp>
          <p:nvSpPr>
            <p:cNvPr id="32" name="Chevron 2">
              <a:extLst>
                <a:ext uri="{FF2B5EF4-FFF2-40B4-BE49-F238E27FC236}">
                  <a16:creationId xmlns:a16="http://schemas.microsoft.com/office/drawing/2014/main" xmlns="" id="{470C7B5B-C82C-2B9B-5389-84794F78819A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群組 32">
            <a:extLst>
              <a:ext uri="{FF2B5EF4-FFF2-40B4-BE49-F238E27FC236}">
                <a16:creationId xmlns:a16="http://schemas.microsoft.com/office/drawing/2014/main" xmlns="" id="{595C41FB-49E1-FEDB-666B-3AECD3A4A775}"/>
              </a:ext>
            </a:extLst>
          </p:cNvPr>
          <p:cNvGrpSpPr/>
          <p:nvPr/>
        </p:nvGrpSpPr>
        <p:grpSpPr>
          <a:xfrm>
            <a:off x="5464032" y="3161320"/>
            <a:ext cx="2924392" cy="400110"/>
            <a:chOff x="5320016" y="2099632"/>
            <a:chExt cx="2924392" cy="400110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xmlns="" id="{AEA7E4B4-B534-11E9-0DD5-A203780B096D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分析廠區弱點</a:t>
              </a:r>
            </a:p>
          </p:txBody>
        </p:sp>
        <p:sp>
          <p:nvSpPr>
            <p:cNvPr id="35" name="Chevron 2">
              <a:extLst>
                <a:ext uri="{FF2B5EF4-FFF2-40B4-BE49-F238E27FC236}">
                  <a16:creationId xmlns:a16="http://schemas.microsoft.com/office/drawing/2014/main" xmlns="" id="{DEE8B032-2D71-D4AD-6394-846E602EB398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35">
            <a:extLst>
              <a:ext uri="{FF2B5EF4-FFF2-40B4-BE49-F238E27FC236}">
                <a16:creationId xmlns:a16="http://schemas.microsoft.com/office/drawing/2014/main" xmlns="" id="{434D2192-CE76-51BE-B8D4-28BF7EA9112B}"/>
              </a:ext>
            </a:extLst>
          </p:cNvPr>
          <p:cNvGrpSpPr/>
          <p:nvPr/>
        </p:nvGrpSpPr>
        <p:grpSpPr>
          <a:xfrm>
            <a:off x="5461633" y="3674592"/>
            <a:ext cx="2924392" cy="400110"/>
            <a:chOff x="5320016" y="2099632"/>
            <a:chExt cx="2924392" cy="400110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xmlns="" id="{AD89D774-BE4A-9FBF-4BF9-C56887441711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稽核行程表</a:t>
              </a:r>
              <a:endPara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38" name="Chevron 2">
              <a:extLst>
                <a:ext uri="{FF2B5EF4-FFF2-40B4-BE49-F238E27FC236}">
                  <a16:creationId xmlns:a16="http://schemas.microsoft.com/office/drawing/2014/main" xmlns="" id="{937975C7-3FC9-38B2-F6D6-3287162D883D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群組 38">
            <a:extLst>
              <a:ext uri="{FF2B5EF4-FFF2-40B4-BE49-F238E27FC236}">
                <a16:creationId xmlns:a16="http://schemas.microsoft.com/office/drawing/2014/main" xmlns="" id="{D8E8358F-0636-D5AA-EF73-9B2BC2D38D6D}"/>
              </a:ext>
            </a:extLst>
          </p:cNvPr>
          <p:cNvGrpSpPr/>
          <p:nvPr/>
        </p:nvGrpSpPr>
        <p:grpSpPr>
          <a:xfrm>
            <a:off x="5461633" y="4187864"/>
            <a:ext cx="2924392" cy="400110"/>
            <a:chOff x="5320016" y="2099632"/>
            <a:chExt cx="2924392" cy="400110"/>
          </a:xfrm>
        </p:grpSpPr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xmlns="" id="{6BBE0627-A507-54D3-1862-293D38E98532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外</a:t>
              </a:r>
              <a:r>
                <a:rPr lang="zh-TW" altLang="en-US" sz="20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稽</a:t>
              </a:r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監控</a:t>
              </a:r>
            </a:p>
          </p:txBody>
        </p:sp>
        <p:sp>
          <p:nvSpPr>
            <p:cNvPr id="41" name="Chevron 2">
              <a:extLst>
                <a:ext uri="{FF2B5EF4-FFF2-40B4-BE49-F238E27FC236}">
                  <a16:creationId xmlns:a16="http://schemas.microsoft.com/office/drawing/2014/main" xmlns="" id="{B6DB5D63-D968-3437-BC1D-F7D4DF5E9724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CA9EC6C7-191F-802E-3A85-2B19D9763506}"/>
              </a:ext>
            </a:extLst>
          </p:cNvPr>
          <p:cNvSpPr txBox="1"/>
          <p:nvPr/>
        </p:nvSpPr>
        <p:spPr>
          <a:xfrm>
            <a:off x="5364088" y="915566"/>
            <a:ext cx="234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客戶稽核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xmlns="" id="{20C39488-3B03-FF85-9C54-89303C87FFA2}"/>
              </a:ext>
            </a:extLst>
          </p:cNvPr>
          <p:cNvCxnSpPr>
            <a:cxnSpLocks/>
          </p:cNvCxnSpPr>
          <p:nvPr/>
        </p:nvCxnSpPr>
        <p:spPr>
          <a:xfrm flipH="1">
            <a:off x="5364088" y="1408484"/>
            <a:ext cx="252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b="10326"/>
          <a:stretch>
            <a:fillRect/>
          </a:stretch>
        </p:blipFill>
        <p:spPr bwMode="auto">
          <a:xfrm>
            <a:off x="467544" y="1419622"/>
            <a:ext cx="396044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1563638"/>
            <a:ext cx="40324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 b="9817"/>
          <a:stretch>
            <a:fillRect/>
          </a:stretch>
        </p:blipFill>
        <p:spPr bwMode="auto">
          <a:xfrm>
            <a:off x="755576" y="1707654"/>
            <a:ext cx="40324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592" y="1851670"/>
            <a:ext cx="4104455" cy="206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79307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Fullppt\PNG이미지\핸드폰2.png">
            <a:extLst>
              <a:ext uri="{FF2B5EF4-FFF2-40B4-BE49-F238E27FC236}">
                <a16:creationId xmlns:a16="http://schemas.microsoft.com/office/drawing/2014/main" xmlns="" id="{E2E55842-85B5-5400-A3DF-71604D063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3101"/>
            <a:ext cx="4766390" cy="497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7436" y="699542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F4D3E0D0-E94B-1A5C-E057-3177E620AF14}"/>
              </a:ext>
            </a:extLst>
          </p:cNvPr>
          <p:cNvSpPr/>
          <p:nvPr/>
        </p:nvSpPr>
        <p:spPr>
          <a:xfrm>
            <a:off x="682588" y="0"/>
            <a:ext cx="7200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F5623AF-FF25-B863-A897-AB4705B233DF}"/>
              </a:ext>
            </a:extLst>
          </p:cNvPr>
          <p:cNvSpPr/>
          <p:nvPr/>
        </p:nvSpPr>
        <p:spPr>
          <a:xfrm>
            <a:off x="853244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0D1E678-2B65-C1CD-866F-3637CD94FB35}"/>
              </a:ext>
            </a:extLst>
          </p:cNvPr>
          <p:cNvSpPr/>
          <p:nvPr/>
        </p:nvSpPr>
        <p:spPr>
          <a:xfrm>
            <a:off x="0" y="0"/>
            <a:ext cx="611560" cy="5143500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Picture 2" descr="C:\Users\yusheng.tsai\Desktop\audit logo-02.png">
            <a:extLst>
              <a:ext uri="{FF2B5EF4-FFF2-40B4-BE49-F238E27FC236}">
                <a16:creationId xmlns:a16="http://schemas.microsoft.com/office/drawing/2014/main" xmlns="" id="{2787D91E-96B9-2512-DF37-ED1A1ACA1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2959" y="0"/>
            <a:ext cx="4231089" cy="1152128"/>
          </a:xfrm>
          <a:prstGeom prst="rect">
            <a:avLst/>
          </a:prstGeom>
          <a:noFill/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CD88224A-9FAE-2722-370C-F010B2EE9DE0}"/>
              </a:ext>
            </a:extLst>
          </p:cNvPr>
          <p:cNvGrpSpPr/>
          <p:nvPr/>
        </p:nvGrpSpPr>
        <p:grpSpPr>
          <a:xfrm>
            <a:off x="1292178" y="1749201"/>
            <a:ext cx="2924392" cy="400110"/>
            <a:chOff x="5319736" y="1633631"/>
            <a:chExt cx="2924392" cy="40011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xmlns="" id="{9325115B-30B3-6500-7539-3502E1274BB5}"/>
                </a:ext>
              </a:extLst>
            </p:cNvPr>
            <p:cNvSpPr txBox="1"/>
            <p:nvPr/>
          </p:nvSpPr>
          <p:spPr>
            <a:xfrm>
              <a:off x="5724128" y="1633631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廠內巡檢電子化</a:t>
              </a:r>
            </a:p>
          </p:txBody>
        </p:sp>
        <p:sp>
          <p:nvSpPr>
            <p:cNvPr id="14" name="Chevron 2">
              <a:extLst>
                <a:ext uri="{FF2B5EF4-FFF2-40B4-BE49-F238E27FC236}">
                  <a16:creationId xmlns:a16="http://schemas.microsoft.com/office/drawing/2014/main" xmlns="" id="{8052FD25-CCC0-316E-C9AB-9D80EAE34AF3}"/>
                </a:ext>
              </a:extLst>
            </p:cNvPr>
            <p:cNvSpPr/>
            <p:nvPr/>
          </p:nvSpPr>
          <p:spPr>
            <a:xfrm rot="5400000">
              <a:off x="5319736" y="1671686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xmlns="" id="{EBECB816-8D66-0218-E682-BD3D4A1AE19D}"/>
              </a:ext>
            </a:extLst>
          </p:cNvPr>
          <p:cNvGrpSpPr/>
          <p:nvPr/>
        </p:nvGrpSpPr>
        <p:grpSpPr>
          <a:xfrm>
            <a:off x="1285370" y="2278792"/>
            <a:ext cx="2924392" cy="400110"/>
            <a:chOff x="5320016" y="2099632"/>
            <a:chExt cx="2924392" cy="400110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xmlns="" id="{867A115D-36BE-BAF8-A185-605A01782964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精準觸發</a:t>
              </a:r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高風險線別</a:t>
              </a:r>
            </a:p>
          </p:txBody>
        </p:sp>
        <p:sp>
          <p:nvSpPr>
            <p:cNvPr id="20" name="Chevron 2">
              <a:extLst>
                <a:ext uri="{FF2B5EF4-FFF2-40B4-BE49-F238E27FC236}">
                  <a16:creationId xmlns:a16="http://schemas.microsoft.com/office/drawing/2014/main" xmlns="" id="{7C7760D9-FE56-E7A1-01C1-A5E2CB2EFE5A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xmlns="" id="{EAF1CCBC-7A06-5FA7-4467-140C4729B860}"/>
              </a:ext>
            </a:extLst>
          </p:cNvPr>
          <p:cNvGrpSpPr/>
          <p:nvPr/>
        </p:nvGrpSpPr>
        <p:grpSpPr>
          <a:xfrm>
            <a:off x="1292178" y="2792064"/>
            <a:ext cx="3621490" cy="400110"/>
            <a:chOff x="5320016" y="2099632"/>
            <a:chExt cx="3621490" cy="400110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xmlns="" id="{B956FAF0-51D7-0729-917F-8651DC35BAE7}"/>
                </a:ext>
              </a:extLst>
            </p:cNvPr>
            <p:cNvSpPr txBox="1"/>
            <p:nvPr/>
          </p:nvSpPr>
          <p:spPr>
            <a:xfrm>
              <a:off x="5724407" y="2099632"/>
              <a:ext cx="3217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重大缺失即時通報 </a:t>
              </a:r>
              <a:r>
                <a:rPr lang="en-US" altLang="zh-TW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MAPP</a:t>
              </a:r>
              <a:endParaRPr lang="zh-TW" altLang="en-US" sz="2000" b="1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5" name="Chevron 2">
              <a:extLst>
                <a:ext uri="{FF2B5EF4-FFF2-40B4-BE49-F238E27FC236}">
                  <a16:creationId xmlns:a16="http://schemas.microsoft.com/office/drawing/2014/main" xmlns="" id="{BE6EC53C-09C6-293F-F8D5-2413BA1596BD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xmlns="" id="{34DF656C-259C-F2F8-A2A5-2814A5E3942B}"/>
              </a:ext>
            </a:extLst>
          </p:cNvPr>
          <p:cNvGrpSpPr/>
          <p:nvPr/>
        </p:nvGrpSpPr>
        <p:grpSpPr>
          <a:xfrm>
            <a:off x="1292178" y="3305336"/>
            <a:ext cx="2924392" cy="400110"/>
            <a:chOff x="5320016" y="2099632"/>
            <a:chExt cx="2924392" cy="400110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B7E5FA07-0408-255C-7370-E552B1535C16}"/>
                </a:ext>
              </a:extLst>
            </p:cNvPr>
            <p:cNvSpPr txBox="1"/>
            <p:nvPr/>
          </p:nvSpPr>
          <p:spPr>
            <a:xfrm>
              <a:off x="5724408" y="2099632"/>
              <a:ext cx="252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自動</a:t>
              </a:r>
              <a:r>
                <a:rPr lang="zh-TW" altLang="en-US" sz="20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彙總</a:t>
              </a:r>
              <a:r>
                <a:rPr lang="zh-TW" altLang="en-US" sz="20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品質</a:t>
              </a:r>
              <a:r>
                <a:rPr lang="zh-TW" altLang="en-US" sz="2000" b="1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日報</a:t>
              </a:r>
            </a:p>
          </p:txBody>
        </p:sp>
        <p:sp>
          <p:nvSpPr>
            <p:cNvPr id="42" name="Chevron 2">
              <a:extLst>
                <a:ext uri="{FF2B5EF4-FFF2-40B4-BE49-F238E27FC236}">
                  <a16:creationId xmlns:a16="http://schemas.microsoft.com/office/drawing/2014/main" xmlns="" id="{DB556074-355E-922C-3091-BBB5AEB06326}"/>
                </a:ext>
              </a:extLst>
            </p:cNvPr>
            <p:cNvSpPr/>
            <p:nvPr/>
          </p:nvSpPr>
          <p:spPr>
            <a:xfrm rot="5400000">
              <a:off x="5320016" y="2137687"/>
              <a:ext cx="324000" cy="32400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rgbClr val="494E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xmlns="" id="{A367AA13-AFAF-DA4D-55DA-A12DE7D0A662}"/>
              </a:ext>
            </a:extLst>
          </p:cNvPr>
          <p:cNvSpPr txBox="1"/>
          <p:nvPr/>
        </p:nvSpPr>
        <p:spPr>
          <a:xfrm>
            <a:off x="1192234" y="1059582"/>
            <a:ext cx="2875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內部稽核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-</a:t>
            </a:r>
            <a:r>
              <a:rPr lang="zh-TW" altLang="en-US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en-US" altLang="zh-TW" sz="2400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IPQA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xmlns="" id="{78F90595-517D-70ED-46A6-839D26DC5CC2}"/>
              </a:ext>
            </a:extLst>
          </p:cNvPr>
          <p:cNvCxnSpPr>
            <a:cxnSpLocks/>
          </p:cNvCxnSpPr>
          <p:nvPr/>
        </p:nvCxnSpPr>
        <p:spPr>
          <a:xfrm flipH="1">
            <a:off x="1192234" y="1552500"/>
            <a:ext cx="2520000" cy="0"/>
          </a:xfrm>
          <a:prstGeom prst="line">
            <a:avLst/>
          </a:prstGeom>
          <a:ln w="19050">
            <a:solidFill>
              <a:srgbClr val="494E7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77951" y="699542"/>
            <a:ext cx="277300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82590" y="699542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84110" y="699542"/>
            <a:ext cx="2772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67944" y="3254675"/>
            <a:ext cx="4248472" cy="183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95800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227934"/>
            <a:ext cx="9144000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0" y="1779662"/>
            <a:ext cx="9144000" cy="2304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3" name="Picture 3" descr="D:\2022_Project\主管共識營\Problem solving-br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35718"/>
            <a:ext cx="3568280" cy="3568280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5436096" y="199568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未知項目多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2120" y="271576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外部串接多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68144" y="343584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規劃變動大</a:t>
            </a:r>
            <a:endParaRPr lang="zh-TW" altLang="en-US" sz="2400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467544" y="483518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rPr>
              <a:t>新稽核系統開發</a:t>
            </a:r>
            <a:r>
              <a:rPr lang="zh-TW" altLang="en-US" sz="32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rPr>
              <a:t>的</a:t>
            </a:r>
            <a:r>
              <a:rPr lang="zh-TW" altLang="en-US" sz="32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微軟正黑體" pitchFamily="34" charset="-120"/>
                <a:cs typeface="Arial" pitchFamily="34" charset="0"/>
              </a:rPr>
              <a:t>三個難題與體悟</a:t>
            </a:r>
            <a:endParaRPr lang="en-US" altLang="zh-TW" sz="3200" b="1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cxnSp>
        <p:nvCxnSpPr>
          <p:cNvPr id="17" name="Straight Connector 28">
            <a:extLst>
              <a:ext uri="{FF2B5EF4-FFF2-40B4-BE49-F238E27FC236}">
                <a16:creationId xmlns:a16="http://schemas.microsoft.com/office/drawing/2014/main" xmlns="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3780072" y="224132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8">
            <a:extLst>
              <a:ext uri="{FF2B5EF4-FFF2-40B4-BE49-F238E27FC236}">
                <a16:creationId xmlns:a16="http://schemas.microsoft.com/office/drawing/2014/main" xmlns="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3995936" y="296140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8">
            <a:extLst>
              <a:ext uri="{FF2B5EF4-FFF2-40B4-BE49-F238E27FC236}">
                <a16:creationId xmlns:a16="http://schemas.microsoft.com/office/drawing/2014/main" xmlns="" id="{5691BBFC-EAB8-D192-CEE8-C2AB4066EB5A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3681487"/>
            <a:ext cx="1440000" cy="0"/>
          </a:xfrm>
          <a:prstGeom prst="line">
            <a:avLst/>
          </a:prstGeom>
          <a:ln w="19050">
            <a:solidFill>
              <a:srgbClr val="2C2F4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47501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/>
          <p:cNvSpPr/>
          <p:nvPr/>
        </p:nvSpPr>
        <p:spPr>
          <a:xfrm>
            <a:off x="179512" y="843558"/>
            <a:ext cx="4104456" cy="576000"/>
          </a:xfrm>
          <a:prstGeom prst="roundRect">
            <a:avLst>
              <a:gd name="adj" fmla="val 1394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27534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AFC18354-6F93-C8B6-69BF-77DB92A32228}"/>
              </a:ext>
            </a:extLst>
          </p:cNvPr>
          <p:cNvSpPr txBox="1"/>
          <p:nvPr/>
        </p:nvSpPr>
        <p:spPr>
          <a:xfrm>
            <a:off x="107504" y="83408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難題：未知項目多  </a:t>
            </a:r>
            <a:r>
              <a:rPr lang="en-US" altLang="zh-TW" b="1" smtClean="0">
                <a:solidFill>
                  <a:schemeClr val="bg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(1/2)</a:t>
            </a:r>
            <a:endParaRPr lang="en-US" altLang="zh-TW" sz="2400" b="1" smtClean="0">
              <a:solidFill>
                <a:schemeClr val="bg1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9512" y="94753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第一個與 </a:t>
            </a:r>
            <a:r>
              <a: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IT </a:t>
            </a:r>
            <a:r>
              <a:rPr lang="zh-TW" altLang="en-US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協同開發的作業型系統</a:t>
            </a:r>
            <a:endParaRPr lang="zh-TW" altLang="en-US" b="1">
              <a:solidFill>
                <a:srgbClr val="2C2F45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9976" y="1555091"/>
            <a:ext cx="3707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 Server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怎麼加購容量？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File Server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怎麼在系統上使用？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Python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怎麼建立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API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與排程？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APP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設計要注意什麼？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怎麼跨 </a:t>
            </a: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DB </a:t>
            </a: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取值？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怎麼取得舊資料給新系統使用？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從測試環境上線要做些什麼？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......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solidFill>
            <a:srgbClr val="2C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4464008" y="843558"/>
            <a:ext cx="4428472" cy="576000"/>
            <a:chOff x="4464008" y="843558"/>
            <a:chExt cx="4428472" cy="576000"/>
          </a:xfrm>
        </p:grpSpPr>
        <p:sp>
          <p:nvSpPr>
            <p:cNvPr id="13" name="圓角矩形 12"/>
            <p:cNvSpPr/>
            <p:nvPr/>
          </p:nvSpPr>
          <p:spPr>
            <a:xfrm>
              <a:off x="4788024" y="843558"/>
              <a:ext cx="4104456" cy="576000"/>
            </a:xfrm>
            <a:prstGeom prst="roundRect">
              <a:avLst>
                <a:gd name="adj" fmla="val 1394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788024" y="947530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誘使 </a:t>
              </a:r>
              <a:r>
                <a:rPr lang="en-US" altLang="zh-TW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IT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願意講得更多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5400000">
              <a:off x="4428008" y="1023574"/>
              <a:ext cx="252000" cy="180000"/>
            </a:xfrm>
            <a:prstGeom prst="triangle">
              <a:avLst/>
            </a:prstGeom>
            <a:solidFill>
              <a:srgbClr val="2C2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179512" y="4227934"/>
            <a:ext cx="4104456" cy="504056"/>
            <a:chOff x="179512" y="4227934"/>
            <a:chExt cx="4104456" cy="504056"/>
          </a:xfrm>
        </p:grpSpPr>
        <p:sp>
          <p:nvSpPr>
            <p:cNvPr id="17" name="圓角矩形 16"/>
            <p:cNvSpPr/>
            <p:nvPr/>
          </p:nvSpPr>
          <p:spPr>
            <a:xfrm>
              <a:off x="179512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79512" y="4227934"/>
              <a:ext cx="4104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IT</a:t>
              </a: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似乎沒有教學手冊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788024" y="1563638"/>
            <a:ext cx="4104456" cy="1008112"/>
            <a:chOff x="4788024" y="1563638"/>
            <a:chExt cx="4104456" cy="1008112"/>
          </a:xfrm>
        </p:grpSpPr>
        <p:sp>
          <p:nvSpPr>
            <p:cNvPr id="19" name="文字方塊 18"/>
            <p:cNvSpPr txBox="1"/>
            <p:nvPr/>
          </p:nvSpPr>
          <p:spPr>
            <a:xfrm>
              <a:off x="4968488" y="1563638"/>
              <a:ext cx="370796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50000"/>
                </a:lnSpc>
              </a:pP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溝通，最首要的</a:t>
              </a:r>
              <a:r>
                <a:rPr lang="zh-TW" altLang="en-US" sz="1400" b="1" smtClean="0">
                  <a:solidFill>
                    <a:srgbClr val="494E73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觀念</a:t>
              </a:r>
              <a:endParaRPr lang="en-US" altLang="zh-TW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/>
              <a:endParaRPr lang="en-US" altLang="zh-TW" sz="2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marL="180975" indent="-180975" algn="ctr">
                <a:lnSpc>
                  <a:spcPct val="150000"/>
                </a:lnSpc>
              </a:pPr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把自己講清楚，是自己的責任！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4788024" y="249974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4968488" y="2769190"/>
            <a:ext cx="3707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問題描述、需求文件寫清楚</a:t>
            </a:r>
            <a:endParaRPr lang="en-US" altLang="zh-TW" sz="1400" b="1" smtClean="0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sz="1400" b="1" smtClean="0">
                <a:solidFill>
                  <a:srgbClr val="494E7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掌握文句結構：議題、理由、結論</a:t>
            </a:r>
            <a:endParaRPr lang="zh-TW" altLang="en-US" sz="1400" b="1">
              <a:solidFill>
                <a:srgbClr val="494E7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4788024" y="3939902"/>
            <a:ext cx="4104456" cy="792088"/>
            <a:chOff x="4788024" y="3939902"/>
            <a:chExt cx="4104456" cy="792088"/>
          </a:xfrm>
        </p:grpSpPr>
        <p:sp>
          <p:nvSpPr>
            <p:cNvPr id="28" name="圓角矩形 27"/>
            <p:cNvSpPr/>
            <p:nvPr/>
          </p:nvSpPr>
          <p:spPr>
            <a:xfrm>
              <a:off x="4788024" y="4659982"/>
              <a:ext cx="4104456" cy="7200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788024" y="3939902"/>
              <a:ext cx="41044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讓對方知道自己頭腦是清楚的，</a:t>
              </a:r>
              <a:endParaRPr lang="en-US" altLang="zh-TW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endParaRPr lang="en-US" altLang="zh-TW" sz="200" b="1" smtClean="0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pPr algn="ctr"/>
              <a:r>
                <a:rPr lang="zh-TW" altLang="en-US" b="1" smtClean="0">
                  <a:solidFill>
                    <a:srgbClr val="2C2F45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對方也才會清楚地教導你</a:t>
              </a:r>
              <a:endParaRPr lang="zh-TW" altLang="en-US" b="1">
                <a:solidFill>
                  <a:srgbClr val="2C2F45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27720</TotalTime>
  <Words>1062</Words>
  <Application>Microsoft Office PowerPoint</Application>
  <PresentationFormat>如螢幕大小 (16:9)</PresentationFormat>
  <Paragraphs>223</Paragraphs>
  <Slides>20</Slides>
  <Notes>2</Notes>
  <HiddenSlides>3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20</vt:i4>
      </vt:variant>
    </vt:vector>
  </HeadingPairs>
  <TitlesOfParts>
    <vt:vector size="23" baseType="lpstr">
      <vt:lpstr>自訂設計</vt:lpstr>
      <vt:lpstr>2_自訂設計</vt:lpstr>
      <vt:lpstr>1_自訂設計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yusheng.tsai 蔡煜昇</dc:creator>
  <cp:lastModifiedBy>yusheng.tsai</cp:lastModifiedBy>
  <cp:revision>1439</cp:revision>
  <dcterms:created xsi:type="dcterms:W3CDTF">2022-08-15T01:05:29Z</dcterms:created>
  <dcterms:modified xsi:type="dcterms:W3CDTF">2022-09-30T08:03:37Z</dcterms:modified>
</cp:coreProperties>
</file>