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handoutMasterIdLst>
    <p:handoutMasterId r:id="rId17"/>
  </p:handoutMasterIdLst>
  <p:sldIdLst>
    <p:sldId id="277" r:id="rId3"/>
    <p:sldId id="262" r:id="rId4"/>
    <p:sldId id="276" r:id="rId5"/>
    <p:sldId id="261" r:id="rId6"/>
    <p:sldId id="260" r:id="rId7"/>
    <p:sldId id="267" r:id="rId8"/>
    <p:sldId id="269" r:id="rId9"/>
    <p:sldId id="264" r:id="rId10"/>
    <p:sldId id="270" r:id="rId11"/>
    <p:sldId id="271" r:id="rId12"/>
    <p:sldId id="272" r:id="rId13"/>
    <p:sldId id="273" r:id="rId14"/>
    <p:sldId id="274" r:id="rId15"/>
    <p:sldId id="275" r:id="rId1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E73"/>
    <a:srgbClr val="2C2F45"/>
    <a:srgbClr val="00133A"/>
    <a:srgbClr val="0033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01" autoAdjust="0"/>
    <p:restoredTop sz="94660" autoAdjust="0"/>
  </p:normalViewPr>
  <p:slideViewPr>
    <p:cSldViewPr>
      <p:cViewPr varScale="1">
        <p:scale>
          <a:sx n="143" d="100"/>
          <a:sy n="143" d="100"/>
        </p:scale>
        <p:origin x="-10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9655C-43F1-4BD5-959E-BF42963BB783}" type="datetimeFigureOut">
              <a:rPr lang="zh-TW" altLang="en-US" smtClean="0"/>
              <a:pPr/>
              <a:t>2022/9/2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8CACD-F984-412F-A67C-1D286A1F2F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C2F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yusheng.tsai\Downloads\未绑定账户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6896" y="555526"/>
            <a:ext cx="3443536" cy="2582652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0" y="2787774"/>
            <a:ext cx="9144000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2643758"/>
            <a:ext cx="9144000" cy="72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4227934"/>
            <a:ext cx="9144000" cy="72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307053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微軟正黑體" pitchFamily="34" charset="-120"/>
              </a:rPr>
              <a:t>新稽核系統開發案例</a:t>
            </a:r>
            <a:endParaRPr lang="zh-TW" altLang="en-US" sz="2400" b="1">
              <a:solidFill>
                <a:schemeClr val="tx2">
                  <a:lumMod val="50000"/>
                </a:schemeClr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0" y="350785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微軟正黑體" pitchFamily="34" charset="-120"/>
              </a:rPr>
              <a:t>QS</a:t>
            </a:r>
            <a:r>
              <a:rPr lang="zh-TW" altLang="en-US" b="1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微軟正黑體" pitchFamily="34" charset="-120"/>
              </a:rPr>
              <a:t> 蔡煜昇</a:t>
            </a:r>
            <a:endParaRPr lang="zh-TW" altLang="en-US" b="1">
              <a:solidFill>
                <a:schemeClr val="tx2">
                  <a:lumMod val="50000"/>
                </a:schemeClr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71600" y="1059582"/>
            <a:ext cx="4608512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zh-TW" altLang="en-US" sz="36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不只系統開發，</a:t>
            </a:r>
            <a:endParaRPr lang="en-US" altLang="zh-TW" sz="3600" b="1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ts val="5000"/>
              </a:lnSpc>
            </a:pPr>
            <a:r>
              <a:rPr lang="zh-TW" altLang="en-US" sz="36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更</a:t>
            </a:r>
            <a:r>
              <a:rPr lang="zh-TW" altLang="en-US" sz="36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是團隊經營</a:t>
            </a:r>
            <a:endParaRPr lang="zh-TW" altLang="en-US" sz="36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1115616" y="195486"/>
            <a:ext cx="1619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未知多</a:t>
            </a:r>
            <a:endParaRPr lang="en-US" altLang="zh-TW" sz="2000" b="1" smtClean="0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r>
              <a:rPr lang="zh-TW" altLang="en-US" sz="20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項目多</a:t>
            </a:r>
            <a:endParaRPr lang="en-US" altLang="zh-TW" sz="2000" b="1" smtClean="0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r>
              <a:rPr lang="zh-TW" altLang="en-US" sz="20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細節多</a:t>
            </a:r>
            <a:endParaRPr lang="zh-TW" altLang="en-US" sz="2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0"/>
            <a:ext cx="539552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-648521" y="2031750"/>
            <a:ext cx="2880320" cy="1080000"/>
          </a:xfrm>
          <a:prstGeom prst="triangl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172400" y="0"/>
            <a:ext cx="97160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483518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23528" y="699542"/>
            <a:ext cx="161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體悟</a:t>
            </a:r>
            <a:endParaRPr lang="zh-TW" altLang="en-US" sz="2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483518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23528" y="699542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天才在左，瘋子在右</a:t>
            </a:r>
            <a:endParaRPr lang="zh-TW" altLang="en-US" sz="2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71600" y="1491630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Thank You</a:t>
            </a:r>
            <a:endParaRPr lang="zh-TW" altLang="en-US" sz="36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yusheng.tsai\Desktop\IMG_20220815_082523.jpg"/>
          <p:cNvPicPr>
            <a:picLocks noChangeAspect="1" noChangeArrowheads="1"/>
          </p:cNvPicPr>
          <p:nvPr/>
        </p:nvPicPr>
        <p:blipFill>
          <a:blip r:embed="rId2" cstate="print"/>
          <a:srcRect t="7064" b="8174"/>
          <a:stretch>
            <a:fillRect/>
          </a:stretch>
        </p:blipFill>
        <p:spPr bwMode="auto">
          <a:xfrm>
            <a:off x="1115616" y="771550"/>
            <a:ext cx="1528984" cy="1728000"/>
          </a:xfrm>
          <a:prstGeom prst="ellipse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0"/>
            <a:ext cx="313184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131840" y="0"/>
            <a:ext cx="601216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131840" y="3782404"/>
            <a:ext cx="601216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131840" y="1927723"/>
            <a:ext cx="601216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919614" y="411510"/>
            <a:ext cx="1296144" cy="129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0" y="1981165"/>
            <a:ext cx="31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蔡煜昇</a:t>
            </a:r>
            <a:endParaRPr lang="zh-TW" altLang="en-US" sz="2400" b="1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15816" y="267494"/>
            <a:ext cx="360000" cy="359960"/>
          </a:xfrm>
          <a:prstGeom prst="ellips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347864" y="22893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WEB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0" y="2701245"/>
            <a:ext cx="3131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2018 - INX QS</a:t>
            </a:r>
          </a:p>
          <a:p>
            <a:pPr algn="ctr"/>
            <a:endParaRPr lang="en-US" altLang="zh-TW" sz="2000" b="1" smtClean="0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algn="ctr"/>
            <a:r>
              <a:rPr lang="en-US" altLang="zh-TW" sz="20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DT / DS</a:t>
            </a:r>
          </a:p>
          <a:p>
            <a:pPr algn="ctr"/>
            <a:endParaRPr lang="en-US" altLang="zh-TW" sz="2000" b="1" smtClean="0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algn="ctr"/>
            <a:r>
              <a:rPr lang="zh-TW" altLang="en-US" sz="20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喜歡程式</a:t>
            </a:r>
            <a:endParaRPr lang="en-US" altLang="zh-TW" sz="2000" b="1" smtClean="0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algn="ctr"/>
            <a:r>
              <a:rPr lang="zh-TW" altLang="en-US" sz="20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喜歡閱讀</a:t>
            </a:r>
            <a:endParaRPr lang="en-US" altLang="zh-TW" sz="2000" b="1" smtClean="0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algn="ctr"/>
            <a:r>
              <a:rPr lang="zh-TW" altLang="en-US" sz="20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喜歡解謎</a:t>
            </a:r>
            <a:endParaRPr lang="en-US" altLang="zh-TW" sz="2000" b="1" smtClean="0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915816" y="2182385"/>
            <a:ext cx="360000" cy="359960"/>
          </a:xfrm>
          <a:prstGeom prst="ellips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347864" y="214382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RPA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915816" y="4034412"/>
            <a:ext cx="360000" cy="359960"/>
          </a:xfrm>
          <a:prstGeom prst="ellips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347864" y="399585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NLP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427984" y="195486"/>
            <a:ext cx="460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zh-TW" altLang="en-US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Turtle Chart </a:t>
            </a:r>
            <a:r>
              <a:rPr lang="zh-TW" altLang="en-US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烏龜圖系統</a:t>
            </a:r>
            <a:endParaRPr lang="en-US" altLang="zh-TW" sz="20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zh-TW" altLang="en-US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Smart CSR+ </a:t>
            </a:r>
            <a:r>
              <a:rPr lang="zh-TW" altLang="en-US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客戶特殊要求管理系統</a:t>
            </a:r>
            <a:endParaRPr lang="zh-TW" altLang="en-US" sz="20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427984" y="2135488"/>
            <a:ext cx="460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zh-TW" altLang="en-US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DCC</a:t>
            </a:r>
            <a:r>
              <a:rPr lang="zh-TW" altLang="en-US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Auto </a:t>
            </a:r>
            <a:r>
              <a:rPr lang="zh-TW" altLang="en-US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文件審查自動化</a:t>
            </a:r>
            <a:endParaRPr lang="en-US" altLang="zh-TW" sz="20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TW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DocRPA </a:t>
            </a:r>
            <a:r>
              <a:rPr lang="zh-TW" altLang="en-US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文件改版偵測服務</a:t>
            </a:r>
            <a:endParaRPr lang="zh-TW" altLang="en-US" sz="20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427984" y="3975178"/>
            <a:ext cx="4608512" cy="612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zh-TW" altLang="en-US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AMSe </a:t>
            </a:r>
            <a:r>
              <a:rPr lang="zh-TW" altLang="en-US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稽核發現自動貼標</a:t>
            </a:r>
            <a:endParaRPr lang="zh-TW" altLang="en-US" sz="20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31840" y="1855723"/>
            <a:ext cx="601216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3131840" y="3707742"/>
            <a:ext cx="601216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131840" y="5072016"/>
            <a:ext cx="601216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/>
          <p:cNvCxnSpPr/>
          <p:nvPr/>
        </p:nvCxnSpPr>
        <p:spPr>
          <a:xfrm>
            <a:off x="215816" y="2485221"/>
            <a:ext cx="270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28">
            <a:extLst>
              <a:ext uri="{FF2B5EF4-FFF2-40B4-BE49-F238E27FC236}">
                <a16:creationId xmlns="" xmlns:a16="http://schemas.microsoft.com/office/drawing/2014/main" id="{C1074C65-F3DF-4063-B704-263954B9D92F}"/>
              </a:ext>
            </a:extLst>
          </p:cNvPr>
          <p:cNvCxnSpPr>
            <a:cxnSpLocks/>
          </p:cNvCxnSpPr>
          <p:nvPr/>
        </p:nvCxnSpPr>
        <p:spPr>
          <a:xfrm>
            <a:off x="5436096" y="1131590"/>
            <a:ext cx="1296144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5796136" y="771550"/>
            <a:ext cx="1980000" cy="19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6012160" y="-1532706"/>
            <a:ext cx="3600000" cy="360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Straight Connector 28">
            <a:extLst>
              <a:ext uri="{FF2B5EF4-FFF2-40B4-BE49-F238E27FC236}">
                <a16:creationId xmlns="" xmlns:a16="http://schemas.microsoft.com/office/drawing/2014/main" id="{C1074C65-F3DF-4063-B704-263954B9D92F}"/>
              </a:ext>
            </a:extLst>
          </p:cNvPr>
          <p:cNvCxnSpPr>
            <a:cxnSpLocks/>
          </p:cNvCxnSpPr>
          <p:nvPr/>
        </p:nvCxnSpPr>
        <p:spPr>
          <a:xfrm flipV="1">
            <a:off x="1043608" y="1707654"/>
            <a:ext cx="0" cy="144016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8">
            <a:extLst>
              <a:ext uri="{FF2B5EF4-FFF2-40B4-BE49-F238E27FC236}">
                <a16:creationId xmlns="" xmlns:a16="http://schemas.microsoft.com/office/drawing/2014/main" id="{C1074C65-F3DF-4063-B704-263954B9D92F}"/>
              </a:ext>
            </a:extLst>
          </p:cNvPr>
          <p:cNvCxnSpPr>
            <a:cxnSpLocks/>
          </p:cNvCxnSpPr>
          <p:nvPr/>
        </p:nvCxnSpPr>
        <p:spPr>
          <a:xfrm flipH="1">
            <a:off x="1043608" y="1707654"/>
            <a:ext cx="360040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flipH="1" flipV="1">
            <a:off x="-1692696" y="-812626"/>
            <a:ext cx="6984776" cy="3219822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-108520" y="4083918"/>
            <a:ext cx="1440000" cy="14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27824" y="3616006"/>
            <a:ext cx="1260000" cy="12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-230591" y="2551500"/>
            <a:ext cx="2592288" cy="259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10"/>
          <p:cNvSpPr/>
          <p:nvPr/>
        </p:nvSpPr>
        <p:spPr>
          <a:xfrm>
            <a:off x="2195736" y="1923678"/>
            <a:ext cx="6984776" cy="3219822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平行四邊形 1"/>
          <p:cNvSpPr/>
          <p:nvPr/>
        </p:nvSpPr>
        <p:spPr>
          <a:xfrm rot="1194288">
            <a:off x="1911740" y="235567"/>
            <a:ext cx="6840000" cy="6300000"/>
          </a:xfrm>
          <a:prstGeom prst="parallelogram">
            <a:avLst>
              <a:gd name="adj" fmla="val 100596"/>
            </a:avLst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79512" y="365187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Programmer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pic>
        <p:nvPicPr>
          <p:cNvPr id="7170" name="Picture 2" descr="C:\Users\yusheng.tsai\Downloads\man-climbing-stai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715766"/>
            <a:ext cx="1440000" cy="1440000"/>
          </a:xfrm>
          <a:prstGeom prst="rect">
            <a:avLst/>
          </a:prstGeom>
          <a:noFill/>
        </p:spPr>
      </p:pic>
      <p:sp>
        <p:nvSpPr>
          <p:cNvPr id="15" name="文字方塊 14"/>
          <p:cNvSpPr txBox="1"/>
          <p:nvPr/>
        </p:nvSpPr>
        <p:spPr>
          <a:xfrm>
            <a:off x="1403648" y="149163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使用技術</a:t>
            </a:r>
            <a:endParaRPr lang="zh-TW" altLang="en-US" sz="20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372200" y="77155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PM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67944" y="91556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管理技術</a:t>
            </a:r>
            <a:endParaRPr lang="zh-TW" altLang="en-US" sz="20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 rot="20121972">
            <a:off x="4130408" y="3542366"/>
            <a:ext cx="4284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樂於跨域，勇於挑戰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80112" y="0"/>
            <a:ext cx="3563888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347614"/>
            <a:ext cx="4523386" cy="284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179512" y="267494"/>
            <a:ext cx="161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原稽核系統</a:t>
            </a:r>
            <a:endParaRPr lang="zh-TW" altLang="en-US" sz="2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7504" y="1347614"/>
            <a:ext cx="230425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稽核安排</a:t>
            </a:r>
            <a:endParaRPr lang="en-US" altLang="zh-TW" sz="16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簽核</a:t>
            </a:r>
            <a:endParaRPr lang="en-US" altLang="zh-TW" sz="16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矯正預防措施報告</a:t>
            </a:r>
            <a:endParaRPr lang="zh-TW" altLang="en-US" sz="16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732240" y="1707654"/>
            <a:ext cx="2267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Server </a:t>
            </a:r>
            <a:r>
              <a:rPr lang="zh-TW" altLang="en-US" sz="16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老舊</a:t>
            </a:r>
            <a:endParaRPr lang="en-US" altLang="zh-TW" sz="1600" b="1" smtClean="0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網頁程式框架老舊</a:t>
            </a:r>
            <a:endParaRPr lang="en-US" altLang="zh-TW" sz="1600" b="1" smtClean="0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b="1" smtClean="0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操作緩慢</a:t>
            </a:r>
            <a:endParaRPr lang="en-US" altLang="zh-TW" sz="1600" b="1" smtClean="0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無法增加決策輔助功能</a:t>
            </a:r>
            <a:endParaRPr lang="en-US" altLang="zh-TW" sz="1600" b="1" smtClean="0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282374" y="441851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需要重新開發一個作業型系統 </a:t>
            </a:r>
            <a:r>
              <a:rPr lang="en-US" altLang="zh-TW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with IT</a:t>
            </a:r>
            <a:endParaRPr lang="zh-TW" altLang="en-US" b="1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923678"/>
            <a:ext cx="9144000" cy="2448272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 descr="C:\Users\yusheng.tsai\Desktop\audit logo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23478"/>
            <a:ext cx="4231089" cy="1152128"/>
          </a:xfrm>
          <a:prstGeom prst="rect">
            <a:avLst/>
          </a:prstGeom>
          <a:noFill/>
        </p:spPr>
      </p:pic>
      <p:sp>
        <p:nvSpPr>
          <p:cNvPr id="4" name="文字方塊 3"/>
          <p:cNvSpPr txBox="1"/>
          <p:nvPr/>
        </p:nvSpPr>
        <p:spPr>
          <a:xfrm>
            <a:off x="179512" y="2355726"/>
            <a:ext cx="31318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簽核</a:t>
            </a:r>
            <a:endParaRPr lang="en-US" altLang="zh-TW" b="1" smtClean="0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行政庶務</a:t>
            </a:r>
            <a:endParaRPr lang="en-US" altLang="zh-TW" b="1" smtClean="0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決策輔助</a:t>
            </a:r>
            <a:endParaRPr lang="en-US" altLang="zh-TW" b="1" smtClean="0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5" name="Chevron 2">
            <a:extLst>
              <a:ext uri="{FF2B5EF4-FFF2-40B4-BE49-F238E27FC236}">
                <a16:creationId xmlns="" xmlns:a16="http://schemas.microsoft.com/office/drawing/2014/main" id="{8581317E-D61F-4790-B1BC-E126076F6156}"/>
              </a:ext>
            </a:extLst>
          </p:cNvPr>
          <p:cNvSpPr/>
          <p:nvPr/>
        </p:nvSpPr>
        <p:spPr>
          <a:xfrm rot="5400000">
            <a:off x="560113" y="2427734"/>
            <a:ext cx="324000" cy="324000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" name="Chevron 2">
            <a:extLst>
              <a:ext uri="{FF2B5EF4-FFF2-40B4-BE49-F238E27FC236}">
                <a16:creationId xmlns="" xmlns:a16="http://schemas.microsoft.com/office/drawing/2014/main" id="{8581317E-D61F-4790-B1BC-E126076F6156}"/>
              </a:ext>
            </a:extLst>
          </p:cNvPr>
          <p:cNvSpPr/>
          <p:nvPr/>
        </p:nvSpPr>
        <p:spPr>
          <a:xfrm rot="5400000">
            <a:off x="560113" y="2859782"/>
            <a:ext cx="324000" cy="324000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Chevron 2">
            <a:extLst>
              <a:ext uri="{FF2B5EF4-FFF2-40B4-BE49-F238E27FC236}">
                <a16:creationId xmlns="" xmlns:a16="http://schemas.microsoft.com/office/drawing/2014/main" id="{8581317E-D61F-4790-B1BC-E126076F6156}"/>
              </a:ext>
            </a:extLst>
          </p:cNvPr>
          <p:cNvSpPr/>
          <p:nvPr/>
        </p:nvSpPr>
        <p:spPr>
          <a:xfrm rot="5400000">
            <a:off x="560113" y="3291830"/>
            <a:ext cx="324000" cy="324000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419622"/>
            <a:ext cx="3907929" cy="261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2139702"/>
            <a:ext cx="3562459" cy="1995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文字方塊 12"/>
          <p:cNvSpPr txBox="1"/>
          <p:nvPr/>
        </p:nvSpPr>
        <p:spPr>
          <a:xfrm>
            <a:off x="0" y="4515966"/>
            <a:ext cx="914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預測客戶喜好，分析廠區弱點</a:t>
            </a:r>
            <a:endParaRPr lang="zh-TW" altLang="en-US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1156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 descr="C:\Users\yusheng.tsai\Desktop\audit logo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23478"/>
            <a:ext cx="4231089" cy="1152128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419622"/>
            <a:ext cx="5912841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文字方塊 10"/>
          <p:cNvSpPr txBox="1"/>
          <p:nvPr/>
        </p:nvSpPr>
        <p:spPr>
          <a:xfrm>
            <a:off x="6444208" y="1347614"/>
            <a:ext cx="23042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指揮官推薦</a:t>
            </a:r>
            <a:endParaRPr lang="en-US" altLang="zh-TW" sz="16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預測客戶喜好</a:t>
            </a:r>
            <a:endParaRPr lang="en-US" altLang="zh-TW" sz="16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分析廠區弱點</a:t>
            </a:r>
            <a:endParaRPr lang="en-US" altLang="zh-TW" sz="16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行政庶務</a:t>
            </a:r>
            <a:endParaRPr lang="en-US" altLang="zh-TW" sz="16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未來結合其他系統</a:t>
            </a:r>
            <a:endParaRPr lang="en-US" altLang="zh-TW" sz="16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sz="16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稽核結果</a:t>
            </a:r>
            <a:endParaRPr lang="en-US" altLang="zh-TW" sz="16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1923678"/>
            <a:ext cx="9144000" cy="2448272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323528" y="19548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IPQA</a:t>
            </a:r>
            <a:endParaRPr lang="zh-TW" altLang="en-US" sz="2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pic>
        <p:nvPicPr>
          <p:cNvPr id="34" name="Picture 2" descr="D:\Fullppt\PNG이미지\핸드폰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27534"/>
            <a:ext cx="3627217" cy="43924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915566"/>
            <a:ext cx="1663179" cy="2961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文字方塊 35"/>
          <p:cNvSpPr txBox="1"/>
          <p:nvPr/>
        </p:nvSpPr>
        <p:spPr>
          <a:xfrm>
            <a:off x="179512" y="2355726"/>
            <a:ext cx="31318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電子化</a:t>
            </a:r>
            <a:endParaRPr lang="en-US" altLang="zh-TW" b="1" smtClean="0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智能觸發</a:t>
            </a:r>
            <a:endParaRPr lang="en-US" altLang="zh-TW" b="1" smtClean="0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即時通報</a:t>
            </a:r>
            <a:endParaRPr lang="en-US" altLang="zh-TW" b="1" smtClean="0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37" name="Chevron 2">
            <a:extLst>
              <a:ext uri="{FF2B5EF4-FFF2-40B4-BE49-F238E27FC236}">
                <a16:creationId xmlns="" xmlns:a16="http://schemas.microsoft.com/office/drawing/2014/main" id="{8581317E-D61F-4790-B1BC-E126076F6156}"/>
              </a:ext>
            </a:extLst>
          </p:cNvPr>
          <p:cNvSpPr/>
          <p:nvPr/>
        </p:nvSpPr>
        <p:spPr>
          <a:xfrm rot="5400000">
            <a:off x="560113" y="2427734"/>
            <a:ext cx="324000" cy="324000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8" name="Chevron 2">
            <a:extLst>
              <a:ext uri="{FF2B5EF4-FFF2-40B4-BE49-F238E27FC236}">
                <a16:creationId xmlns="" xmlns:a16="http://schemas.microsoft.com/office/drawing/2014/main" id="{8581317E-D61F-4790-B1BC-E126076F6156}"/>
              </a:ext>
            </a:extLst>
          </p:cNvPr>
          <p:cNvSpPr/>
          <p:nvPr/>
        </p:nvSpPr>
        <p:spPr>
          <a:xfrm rot="5400000">
            <a:off x="560113" y="2859782"/>
            <a:ext cx="324000" cy="324000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9" name="Chevron 2">
            <a:extLst>
              <a:ext uri="{FF2B5EF4-FFF2-40B4-BE49-F238E27FC236}">
                <a16:creationId xmlns="" xmlns:a16="http://schemas.microsoft.com/office/drawing/2014/main" id="{8581317E-D61F-4790-B1BC-E126076F6156}"/>
              </a:ext>
            </a:extLst>
          </p:cNvPr>
          <p:cNvSpPr/>
          <p:nvPr/>
        </p:nvSpPr>
        <p:spPr>
          <a:xfrm rot="5400000">
            <a:off x="560113" y="3291830"/>
            <a:ext cx="324000" cy="324000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123728" y="4443958"/>
            <a:ext cx="2304256" cy="41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MES, iPM, PCN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483518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611560" y="1367703"/>
            <a:ext cx="7920880" cy="2483705"/>
            <a:chOff x="539552" y="1168165"/>
            <a:chExt cx="6888559" cy="2483705"/>
          </a:xfrm>
        </p:grpSpPr>
        <p:grpSp>
          <p:nvGrpSpPr>
            <p:cNvPr id="2" name="그룹 52">
              <a:extLst>
                <a:ext uri="{FF2B5EF4-FFF2-40B4-BE49-F238E27FC236}">
                  <a16:creationId xmlns="" xmlns:a16="http://schemas.microsoft.com/office/drawing/2014/main" id="{E6BDA5E4-EF0A-42D3-8B2B-89BA5E778B77}"/>
                </a:ext>
              </a:extLst>
            </p:cNvPr>
            <p:cNvGrpSpPr/>
            <p:nvPr/>
          </p:nvGrpSpPr>
          <p:grpSpPr>
            <a:xfrm>
              <a:off x="539552" y="1779662"/>
              <a:ext cx="6264696" cy="1872208"/>
              <a:chOff x="2422381" y="2753276"/>
              <a:chExt cx="9090616" cy="2222804"/>
            </a:xfrm>
          </p:grpSpPr>
          <p:cxnSp>
            <p:nvCxnSpPr>
              <p:cNvPr id="3" name="Straight Connector 3">
                <a:extLst>
                  <a:ext uri="{FF2B5EF4-FFF2-40B4-BE49-F238E27FC236}">
                    <a16:creationId xmlns="" xmlns:a16="http://schemas.microsoft.com/office/drawing/2014/main" id="{7980C00C-8BF7-451B-B227-EA04496E9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0403" y="3494076"/>
                <a:ext cx="2743414" cy="228"/>
              </a:xfrm>
              <a:prstGeom prst="line">
                <a:avLst/>
              </a:prstGeom>
              <a:ln w="66675">
                <a:solidFill>
                  <a:srgbClr val="2C2F4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4">
                <a:extLst>
                  <a:ext uri="{FF2B5EF4-FFF2-40B4-BE49-F238E27FC236}">
                    <a16:creationId xmlns="" xmlns:a16="http://schemas.microsoft.com/office/drawing/2014/main" id="{EBC9E44C-F64B-40E1-A2B7-1AA79D00C5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37226" y="4251990"/>
                <a:ext cx="2758775" cy="1"/>
              </a:xfrm>
              <a:prstGeom prst="line">
                <a:avLst/>
              </a:prstGeom>
              <a:ln w="66675">
                <a:solidFill>
                  <a:srgbClr val="2C2F4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5">
                <a:extLst>
                  <a:ext uri="{FF2B5EF4-FFF2-40B4-BE49-F238E27FC236}">
                    <a16:creationId xmlns="" xmlns:a16="http://schemas.microsoft.com/office/drawing/2014/main" id="{619B9D31-5AAF-4A13-8DC4-713EC6E866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81" y="4967817"/>
                <a:ext cx="988539" cy="0"/>
              </a:xfrm>
              <a:prstGeom prst="line">
                <a:avLst/>
              </a:prstGeom>
              <a:ln w="66675">
                <a:solidFill>
                  <a:srgbClr val="2C2F4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6">
                <a:extLst>
                  <a:ext uri="{FF2B5EF4-FFF2-40B4-BE49-F238E27FC236}">
                    <a16:creationId xmlns="" xmlns:a16="http://schemas.microsoft.com/office/drawing/2014/main" id="{E6E89C00-A061-4415-9E6C-CB7ED3E3A8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70231" y="2753276"/>
                <a:ext cx="2742766" cy="0"/>
              </a:xfrm>
              <a:prstGeom prst="line">
                <a:avLst/>
              </a:prstGeom>
              <a:ln w="66675">
                <a:solidFill>
                  <a:srgbClr val="2C2F4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7">
                <a:extLst>
                  <a:ext uri="{FF2B5EF4-FFF2-40B4-BE49-F238E27FC236}">
                    <a16:creationId xmlns="" xmlns:a16="http://schemas.microsoft.com/office/drawing/2014/main" id="{6ECC5BEF-4A1E-471A-AF10-1824EF5BA3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0599" y="4224928"/>
                <a:ext cx="10792" cy="751152"/>
              </a:xfrm>
              <a:prstGeom prst="line">
                <a:avLst/>
              </a:prstGeom>
              <a:ln w="66675">
                <a:solidFill>
                  <a:srgbClr val="2C2F4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8">
                <a:extLst>
                  <a:ext uri="{FF2B5EF4-FFF2-40B4-BE49-F238E27FC236}">
                    <a16:creationId xmlns="" xmlns:a16="http://schemas.microsoft.com/office/drawing/2014/main" id="{54E8EE7E-088D-4100-B278-9F0E70AB3C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438" y="3461161"/>
                <a:ext cx="974" cy="827175"/>
              </a:xfrm>
              <a:prstGeom prst="line">
                <a:avLst/>
              </a:prstGeom>
              <a:ln w="66675">
                <a:solidFill>
                  <a:srgbClr val="2C2F4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9">
                <a:extLst>
                  <a:ext uri="{FF2B5EF4-FFF2-40B4-BE49-F238E27FC236}">
                    <a16:creationId xmlns="" xmlns:a16="http://schemas.microsoft.com/office/drawing/2014/main" id="{22B408CA-C81D-49EC-AFDA-3FFC4FAD1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03817" y="2753276"/>
                <a:ext cx="0" cy="774172"/>
              </a:xfrm>
              <a:prstGeom prst="line">
                <a:avLst/>
              </a:prstGeom>
              <a:ln w="66675">
                <a:solidFill>
                  <a:srgbClr val="2C2F4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7">
              <a:extLst>
                <a:ext uri="{FF2B5EF4-FFF2-40B4-BE49-F238E27FC236}">
                  <a16:creationId xmlns="" xmlns:a16="http://schemas.microsoft.com/office/drawing/2014/main" id="{6ECC5BEF-4A1E-471A-AF10-1824EF5BA3CA}"/>
                </a:ext>
              </a:extLst>
            </p:cNvPr>
            <p:cNvCxnSpPr>
              <a:cxnSpLocks/>
            </p:cNvCxnSpPr>
            <p:nvPr/>
          </p:nvCxnSpPr>
          <p:spPr>
            <a:xfrm>
              <a:off x="6774988" y="1168165"/>
              <a:ext cx="7437" cy="632675"/>
            </a:xfrm>
            <a:prstGeom prst="line">
              <a:avLst/>
            </a:prstGeom>
            <a:ln w="66675">
              <a:solidFill>
                <a:srgbClr val="2C2F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5">
              <a:extLst>
                <a:ext uri="{FF2B5EF4-FFF2-40B4-BE49-F238E27FC236}">
                  <a16:creationId xmlns="" xmlns:a16="http://schemas.microsoft.com/office/drawing/2014/main" id="{619B9D31-5AAF-4A13-8DC4-713EC6E866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6870" y="1188968"/>
              <a:ext cx="681241" cy="0"/>
            </a:xfrm>
            <a:prstGeom prst="line">
              <a:avLst/>
            </a:prstGeom>
            <a:ln w="66675">
              <a:solidFill>
                <a:srgbClr val="2C2F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0">
            <a:extLst>
              <a:ext uri="{FF2B5EF4-FFF2-40B4-BE49-F238E27FC236}">
                <a16:creationId xmlns="" xmlns:a16="http://schemas.microsoft.com/office/drawing/2014/main" id="{C44FCEDD-5FF4-4091-8454-52E3F40E5D0A}"/>
              </a:ext>
            </a:extLst>
          </p:cNvPr>
          <p:cNvSpPr/>
          <p:nvPr/>
        </p:nvSpPr>
        <p:spPr>
          <a:xfrm>
            <a:off x="2051720" y="2922619"/>
            <a:ext cx="648000" cy="6480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Oval 10">
            <a:extLst>
              <a:ext uri="{FF2B5EF4-FFF2-40B4-BE49-F238E27FC236}">
                <a16:creationId xmlns="" xmlns:a16="http://schemas.microsoft.com/office/drawing/2014/main" id="{C44FCEDD-5FF4-4091-8454-52E3F40E5D0A}"/>
              </a:ext>
            </a:extLst>
          </p:cNvPr>
          <p:cNvSpPr/>
          <p:nvPr/>
        </p:nvSpPr>
        <p:spPr>
          <a:xfrm>
            <a:off x="4276653" y="2289177"/>
            <a:ext cx="648000" cy="648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Oval 10">
            <a:extLst>
              <a:ext uri="{FF2B5EF4-FFF2-40B4-BE49-F238E27FC236}">
                <a16:creationId xmlns="" xmlns:a16="http://schemas.microsoft.com/office/drawing/2014/main" id="{C44FCEDD-5FF4-4091-8454-52E3F40E5D0A}"/>
              </a:ext>
            </a:extLst>
          </p:cNvPr>
          <p:cNvSpPr/>
          <p:nvPr/>
        </p:nvSpPr>
        <p:spPr>
          <a:xfrm>
            <a:off x="6501658" y="1655735"/>
            <a:ext cx="648000" cy="64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文字方塊 23"/>
          <p:cNvSpPr txBox="1"/>
          <p:nvPr/>
        </p:nvSpPr>
        <p:spPr>
          <a:xfrm>
            <a:off x="1447538" y="3592636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客戶稽核</a:t>
            </a:r>
            <a:endParaRPr lang="en-US" altLang="zh-TW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2022.02</a:t>
            </a:r>
            <a:endParaRPr lang="zh-TW" altLang="en-US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687101" y="2965367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內部稽核</a:t>
            </a:r>
            <a:endParaRPr lang="en-US" altLang="zh-TW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2022.08</a:t>
            </a:r>
            <a:endParaRPr lang="zh-TW" altLang="en-US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903577" y="2339240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第三方認證</a:t>
            </a:r>
            <a:endParaRPr lang="en-US" altLang="zh-TW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Future</a:t>
            </a:r>
            <a:endParaRPr lang="zh-TW" altLang="en-US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  <p:pic>
        <p:nvPicPr>
          <p:cNvPr id="27" name="Picture 2" descr="C:\Users\yusheng.tsai\Desktop\audit logo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83518"/>
            <a:ext cx="4231089" cy="1152128"/>
          </a:xfrm>
          <a:prstGeom prst="rect">
            <a:avLst/>
          </a:prstGeom>
          <a:noFill/>
        </p:spPr>
      </p:pic>
      <p:pic>
        <p:nvPicPr>
          <p:cNvPr id="4098" name="Picture 2" descr="C:\Users\yusheng.tsai\Downloads\location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4283968" y="1635646"/>
            <a:ext cx="638200" cy="6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61156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8172400" y="0"/>
            <a:ext cx="97160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7092280" y="1347614"/>
            <a:ext cx="2520280" cy="2520000"/>
          </a:xfrm>
          <a:prstGeom prst="ellips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7956376" y="242773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難題</a:t>
            </a:r>
            <a:endParaRPr lang="zh-TW" altLang="en-US" sz="2000" b="1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cxnSp>
        <p:nvCxnSpPr>
          <p:cNvPr id="5" name="Straight Connector 28">
            <a:extLst>
              <a:ext uri="{FF2B5EF4-FFF2-40B4-BE49-F238E27FC236}">
                <a16:creationId xmlns="" xmlns:a16="http://schemas.microsoft.com/office/drawing/2014/main" id="{C1074C65-F3DF-4063-B704-263954B9D92F}"/>
              </a:ext>
            </a:extLst>
          </p:cNvPr>
          <p:cNvCxnSpPr>
            <a:cxnSpLocks/>
          </p:cNvCxnSpPr>
          <p:nvPr/>
        </p:nvCxnSpPr>
        <p:spPr>
          <a:xfrm flipH="1">
            <a:off x="5868144" y="1347614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28">
            <a:extLst>
              <a:ext uri="{FF2B5EF4-FFF2-40B4-BE49-F238E27FC236}">
                <a16:creationId xmlns="" xmlns:a16="http://schemas.microsoft.com/office/drawing/2014/main" id="{C1074C65-F3DF-4063-B704-263954B9D92F}"/>
              </a:ext>
            </a:extLst>
          </p:cNvPr>
          <p:cNvCxnSpPr>
            <a:cxnSpLocks/>
          </p:cNvCxnSpPr>
          <p:nvPr/>
        </p:nvCxnSpPr>
        <p:spPr>
          <a:xfrm flipH="1">
            <a:off x="5579762" y="2067694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8">
            <a:extLst>
              <a:ext uri="{FF2B5EF4-FFF2-40B4-BE49-F238E27FC236}">
                <a16:creationId xmlns="" xmlns:a16="http://schemas.microsoft.com/office/drawing/2014/main" id="{C1074C65-F3DF-4063-B704-263954B9D92F}"/>
              </a:ext>
            </a:extLst>
          </p:cNvPr>
          <p:cNvCxnSpPr>
            <a:cxnSpLocks/>
          </p:cNvCxnSpPr>
          <p:nvPr/>
        </p:nvCxnSpPr>
        <p:spPr>
          <a:xfrm flipH="1">
            <a:off x="5579762" y="3003798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8">
            <a:extLst>
              <a:ext uri="{FF2B5EF4-FFF2-40B4-BE49-F238E27FC236}">
                <a16:creationId xmlns="" xmlns:a16="http://schemas.microsoft.com/office/drawing/2014/main" id="{C1074C65-F3DF-4063-B704-263954B9D92F}"/>
              </a:ext>
            </a:extLst>
          </p:cNvPr>
          <p:cNvCxnSpPr>
            <a:cxnSpLocks/>
          </p:cNvCxnSpPr>
          <p:nvPr/>
        </p:nvCxnSpPr>
        <p:spPr>
          <a:xfrm flipH="1">
            <a:off x="6084168" y="3795886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115616" y="1059582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未知多：第一個與 </a:t>
            </a:r>
            <a:r>
              <a:rPr lang="en-US" altLang="zh-TW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IT</a:t>
            </a:r>
            <a:r>
              <a:rPr lang="zh-TW" altLang="en-US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協同開發的作業系統型 </a:t>
            </a:r>
            <a:r>
              <a:rPr lang="en-US" altLang="zh-TW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Web</a:t>
            </a:r>
            <a:r>
              <a:rPr lang="zh-TW" altLang="en-US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&amp;</a:t>
            </a:r>
            <a:r>
              <a:rPr lang="zh-TW" altLang="en-US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APP</a:t>
            </a:r>
            <a:r>
              <a:rPr lang="zh-TW" altLang="en-US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(</a:t>
            </a:r>
            <a:r>
              <a:rPr lang="zh-TW" altLang="en-US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技術</a:t>
            </a:r>
            <a:r>
              <a:rPr lang="en-US" altLang="zh-TW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)</a:t>
            </a:r>
            <a:endParaRPr lang="zh-TW" altLang="en-US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15616" y="2355726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項目多：從 </a:t>
            </a:r>
            <a:r>
              <a:rPr lang="en-US" altLang="zh-TW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Server </a:t>
            </a:r>
            <a:r>
              <a:rPr lang="zh-TW" altLang="en-US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到程式，影響外系統多，串接外資料多 </a:t>
            </a:r>
            <a:r>
              <a:rPr lang="en-US" altLang="zh-TW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(</a:t>
            </a:r>
            <a:r>
              <a:rPr lang="zh-TW" altLang="en-US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技術</a:t>
            </a:r>
            <a:r>
              <a:rPr lang="en-US" altLang="zh-TW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)</a:t>
            </a:r>
            <a:endParaRPr lang="zh-TW" altLang="en-US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115616" y="3579862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細節多：理解複雜的 </a:t>
            </a:r>
            <a:r>
              <a:rPr lang="en-US" altLang="zh-TW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Domain Knowledge</a:t>
            </a:r>
            <a:r>
              <a:rPr lang="zh-TW" altLang="en-US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(</a:t>
            </a:r>
            <a:r>
              <a:rPr lang="zh-TW" altLang="en-US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需求</a:t>
            </a:r>
            <a:r>
              <a:rPr lang="en-US" altLang="zh-TW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)</a:t>
            </a:r>
            <a:endParaRPr lang="zh-TW" altLang="en-US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22229</TotalTime>
  <Words>239</Words>
  <Application>Microsoft Office PowerPoint</Application>
  <PresentationFormat>如螢幕大小 (16:9)</PresentationFormat>
  <Paragraphs>69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16" baseType="lpstr">
      <vt:lpstr>自訂設計</vt:lpstr>
      <vt:lpstr>2_自訂設計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yusheng.tsai 蔡煜昇</dc:creator>
  <cp:lastModifiedBy>yusheng.tsai</cp:lastModifiedBy>
  <cp:revision>307</cp:revision>
  <dcterms:created xsi:type="dcterms:W3CDTF">2022-08-15T01:05:29Z</dcterms:created>
  <dcterms:modified xsi:type="dcterms:W3CDTF">2022-09-07T07:54:06Z</dcterms:modified>
</cp:coreProperties>
</file>