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76" r:id="rId3"/>
  </p:sldMasterIdLst>
  <p:notesMasterIdLst>
    <p:notesMasterId r:id="rId25"/>
  </p:notesMasterIdLst>
  <p:handoutMasterIdLst>
    <p:handoutMasterId r:id="rId26"/>
  </p:handoutMasterIdLst>
  <p:sldIdLst>
    <p:sldId id="277" r:id="rId4"/>
    <p:sldId id="311" r:id="rId5"/>
    <p:sldId id="276" r:id="rId6"/>
    <p:sldId id="278" r:id="rId7"/>
    <p:sldId id="279" r:id="rId8"/>
    <p:sldId id="305" r:id="rId9"/>
    <p:sldId id="281" r:id="rId10"/>
    <p:sldId id="313" r:id="rId11"/>
    <p:sldId id="309" r:id="rId12"/>
    <p:sldId id="297" r:id="rId13"/>
    <p:sldId id="299" r:id="rId14"/>
    <p:sldId id="312" r:id="rId15"/>
    <p:sldId id="296" r:id="rId16"/>
    <p:sldId id="303" r:id="rId17"/>
    <p:sldId id="310" r:id="rId18"/>
    <p:sldId id="302" r:id="rId19"/>
    <p:sldId id="274" r:id="rId20"/>
    <p:sldId id="306" r:id="rId21"/>
    <p:sldId id="301" r:id="rId22"/>
    <p:sldId id="308" r:id="rId23"/>
    <p:sldId id="307" r:id="rId2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757B9"/>
    <a:srgbClr val="2C2F45"/>
    <a:srgbClr val="494E73"/>
    <a:srgbClr val="ABC674"/>
    <a:srgbClr val="00133A"/>
    <a:srgbClr val="00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86490" autoAdjust="0"/>
  </p:normalViewPr>
  <p:slideViewPr>
    <p:cSldViewPr>
      <p:cViewPr varScale="1">
        <p:scale>
          <a:sx n="122" d="100"/>
          <a:sy n="122" d="100"/>
        </p:scale>
        <p:origin x="-70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0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9655C-43F1-4BD5-959E-BF42963BB783}" type="datetimeFigureOut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8CACD-F984-412F-A67C-1D286A1F2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2B436-C07F-4B30-98DF-1E23248297F3}" type="datetimeFigureOut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14737-EDB4-439D-82A3-B25D0EE1A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343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題目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第一個挑戰是外部串接多。我們發現，新稽核系統的開發，遠遠不只是一個服務的重新開發，而是牽連到很多其他的系統。比如晨會看板要重新接水管，</a:t>
            </a:r>
            <a:r>
              <a:rPr lang="en-US" altLang="zh-TW" smtClean="0"/>
              <a:t>WebMail</a:t>
            </a:r>
            <a:r>
              <a:rPr lang="zh-TW" altLang="en-US" smtClean="0"/>
              <a:t> 的每日工作通知信，還有 </a:t>
            </a:r>
            <a:r>
              <a:rPr lang="en-US" altLang="zh-TW" smtClean="0"/>
              <a:t>AERB</a:t>
            </a:r>
            <a:r>
              <a:rPr lang="zh-TW" altLang="en-US" smtClean="0"/>
              <a:t> 等系統的自動觸發稽核，都需要重新跟新系統做串接。實際上，是整套方案的重新開發。</a:t>
            </a:r>
            <a:endParaRPr lang="en-US" altLang="zh-TW" smtClean="0"/>
          </a:p>
          <a:p>
            <a:r>
              <a:rPr lang="zh-TW" altLang="en-US" smtClean="0"/>
              <a:t>所以為了避免規劃缺漏，而導致整套方案的失敗，我們的使用者調查需要做得更全面，去瞭解目標受眾與他們的日常作業。也就是釐清 </a:t>
            </a:r>
            <a:r>
              <a:rPr lang="en-US" altLang="zh-TW" smtClean="0"/>
              <a:t>User Story </a:t>
            </a:r>
            <a:r>
              <a:rPr lang="zh-TW" altLang="en-US" smtClean="0"/>
              <a:t>的三個問題，有哪些使用者，每天會做什麼，理由是什麼。這裡的重點在於「每天」。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舉個例子，我們訪問使用者在舊稽核系統上，每天的使用情境。比如每天早上</a:t>
            </a:r>
            <a:r>
              <a:rPr lang="zh-TW" altLang="en-US" smtClean="0"/>
              <a:t>開會時會打開某個看板，然後</a:t>
            </a:r>
            <a:r>
              <a:rPr lang="zh-TW" altLang="en-US" smtClean="0"/>
              <a:t>在信箱收到簽核通知，或是在填寫某個資訊的時候需要打開另一個系統等等。這樣我們 </a:t>
            </a:r>
            <a:r>
              <a:rPr lang="en-US" altLang="zh-TW" smtClean="0"/>
              <a:t>DT</a:t>
            </a:r>
            <a:r>
              <a:rPr lang="zh-TW" altLang="en-US" smtClean="0"/>
              <a:t> 就知道，新的系統也必須串接晨會看板、</a:t>
            </a:r>
            <a:r>
              <a:rPr lang="en-US" altLang="zh-TW" smtClean="0"/>
              <a:t>WebMail</a:t>
            </a:r>
            <a:r>
              <a:rPr lang="zh-TW" altLang="en-US" smtClean="0"/>
              <a:t>、還有外部系統，如 </a:t>
            </a:r>
            <a:r>
              <a:rPr lang="en-US" altLang="zh-TW" smtClean="0"/>
              <a:t>AERB</a:t>
            </a:r>
            <a:r>
              <a:rPr lang="zh-TW" altLang="en-US" smtClean="0"/>
              <a:t> 等等，瞭解到這麼多的系統都需要重新串接。有趣的是，當 </a:t>
            </a:r>
            <a:r>
              <a:rPr lang="en-US" altLang="zh-TW" smtClean="0"/>
              <a:t>DT</a:t>
            </a:r>
            <a:r>
              <a:rPr lang="zh-TW" altLang="en-US" smtClean="0"/>
              <a:t> 花越多時間向 </a:t>
            </a:r>
            <a:r>
              <a:rPr lang="en-US" altLang="zh-TW" smtClean="0"/>
              <a:t>DE</a:t>
            </a:r>
            <a:r>
              <a:rPr lang="zh-TW" altLang="en-US" smtClean="0"/>
              <a:t> 靠近，</a:t>
            </a:r>
            <a:r>
              <a:rPr lang="en-US" altLang="zh-TW" smtClean="0"/>
              <a:t>DT</a:t>
            </a:r>
            <a:r>
              <a:rPr lang="zh-TW" altLang="en-US" smtClean="0"/>
              <a:t> 對程式的掌控反而能更仔細、更全面，大幅縮短程式因為規劃缺漏，而修修改改的時間。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第二個挑戰是未知項目多。因為這是我們 </a:t>
            </a:r>
            <a:r>
              <a:rPr lang="en-US" altLang="zh-TW" smtClean="0"/>
              <a:t>QS </a:t>
            </a:r>
            <a:r>
              <a:rPr lang="zh-TW" altLang="en-US" smtClean="0"/>
              <a:t>第一個與 </a:t>
            </a:r>
            <a:r>
              <a:rPr lang="en-US" altLang="zh-TW" smtClean="0"/>
              <a:t>IT </a:t>
            </a:r>
            <a:r>
              <a:rPr lang="zh-TW" altLang="en-US" smtClean="0"/>
              <a:t>協同開發的作業型系統，我們在技術上遇到了許多問題，比如</a:t>
            </a:r>
            <a:r>
              <a:rPr lang="en-US" altLang="zh-TW" smtClean="0"/>
              <a:t>......</a:t>
            </a:r>
            <a:r>
              <a:rPr lang="zh-TW" altLang="en-US" smtClean="0"/>
              <a:t>。其實這些都是小問題，但因為我們是跟 </a:t>
            </a:r>
            <a:r>
              <a:rPr lang="en-US" altLang="zh-TW" smtClean="0"/>
              <a:t>IT </a:t>
            </a:r>
            <a:r>
              <a:rPr lang="zh-TW" altLang="en-US" smtClean="0"/>
              <a:t>協同開發，我們不能自己做自己的，而不按照</a:t>
            </a:r>
            <a:r>
              <a:rPr lang="zh-TW" altLang="en-US" baseline="0" smtClean="0"/>
              <a:t> </a:t>
            </a:r>
            <a:r>
              <a:rPr lang="en-US" altLang="zh-TW" baseline="0" smtClean="0"/>
              <a:t>IT</a:t>
            </a:r>
            <a:r>
              <a:rPr lang="zh-TW" altLang="en-US" baseline="0" smtClean="0"/>
              <a:t> 的規範。但我們也發現，</a:t>
            </a:r>
            <a:r>
              <a:rPr lang="en-US" altLang="zh-TW" baseline="0" smtClean="0"/>
              <a:t>IT</a:t>
            </a:r>
            <a:r>
              <a:rPr lang="zh-TW" altLang="en-US" baseline="0" smtClean="0"/>
              <a:t> 似乎沒有教學手冊，指示我們應該怎麼做。</a:t>
            </a:r>
            <a:endParaRPr lang="en-US" altLang="zh-TW" baseline="0" smtClean="0"/>
          </a:p>
          <a:p>
            <a:r>
              <a:rPr lang="zh-TW" altLang="en-US" baseline="0" smtClean="0"/>
              <a:t>所以我們要誘使 </a:t>
            </a:r>
            <a:r>
              <a:rPr lang="en-US" altLang="zh-TW" baseline="0" smtClean="0"/>
              <a:t>IT</a:t>
            </a:r>
            <a:r>
              <a:rPr lang="zh-TW" altLang="en-US" baseline="0" smtClean="0"/>
              <a:t> 願意講得更多，而且不讓對方覺得三不五時找他很煩，這是很困難的。經過多次交流後，我領悟到一個重點，那就是溝通最首要的觀念，是「把需求講清楚，是自己的責任」。溝通永遠是雙向的，要讓對方知道自己頭腦是清楚的，對方也才會清楚教導你，對方沒有義務要讀取我們的心思。為此，我們一定要把自己的問題說清楚，並且掌握文句結構：議題、理由、行動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如何把需求講清楚，這裡舉一個簡單的例子。比如「怎麼取得舊資料給新系統使用」這個問題，如果只跟 </a:t>
            </a:r>
            <a:r>
              <a:rPr lang="en-US" altLang="zh-TW" smtClean="0"/>
              <a:t>IT </a:t>
            </a:r>
            <a:r>
              <a:rPr lang="zh-TW" altLang="en-US" smtClean="0"/>
              <a:t>沒頭沒尾說這句話，</a:t>
            </a:r>
            <a:r>
              <a:rPr lang="en-US" altLang="zh-TW" smtClean="0"/>
              <a:t>IT</a:t>
            </a:r>
            <a:r>
              <a:rPr lang="zh-TW" altLang="en-US" baseline="0" smtClean="0"/>
              <a:t> 絕對不會理我，我們要盡可能描述清楚，拆分議題、理由、行動。首先議題就像是簡短的摘要，可以說</a:t>
            </a:r>
            <a:r>
              <a:rPr lang="en-US" altLang="zh-TW" baseline="0" smtClean="0"/>
              <a:t>......</a:t>
            </a:r>
            <a:r>
              <a:rPr lang="zh-TW" altLang="en-US" baseline="0" smtClean="0"/>
              <a:t>，讓對方明確知道目的。再來是理由，解釋這個請求的原因，可以說</a:t>
            </a:r>
            <a:r>
              <a:rPr lang="en-US" altLang="zh-TW" baseline="0" smtClean="0"/>
              <a:t>......</a:t>
            </a:r>
            <a:r>
              <a:rPr lang="zh-TW" altLang="en-US" baseline="0" smtClean="0"/>
              <a:t>。我曾看過許多有溝通障礙的人，都是劈頭就講了一大串理由，結果對方還沒看完就失去耐心了，也不明白你的訴求是什麼，所以這裡才會把議題放在最上面。最後是行動，告訴對方第一步可以怎麼做，可以減少別人花費心力幫助你的心理障礙，可以說</a:t>
            </a:r>
            <a:r>
              <a:rPr lang="en-US" altLang="zh-TW" baseline="0" smtClean="0"/>
              <a:t>......</a:t>
            </a:r>
            <a:r>
              <a:rPr lang="zh-TW" altLang="en-US" baseline="0" smtClean="0"/>
              <a:t>。如此清楚的提問，就能得到清楚的答覆，從而建立與 </a:t>
            </a:r>
            <a:r>
              <a:rPr lang="en-US" altLang="zh-TW" baseline="0" smtClean="0"/>
              <a:t>IT </a:t>
            </a:r>
            <a:r>
              <a:rPr lang="zh-TW" altLang="en-US" baseline="0" smtClean="0"/>
              <a:t>良好的互動。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第三個挑戰是規劃變動大。開發一個系統，規劃總是趕不上變化，因為</a:t>
            </a:r>
            <a:r>
              <a:rPr lang="zh-TW" altLang="en-US" smtClean="0"/>
              <a:t>開發期間對彼此的不瞭解，以及上線之後的優化與平展，導致寫好的程式不斷在修補。這很有可能會</a:t>
            </a:r>
            <a:r>
              <a:rPr lang="zh-TW" altLang="en-US" smtClean="0"/>
              <a:t>讓 </a:t>
            </a:r>
            <a:r>
              <a:rPr lang="en-US" altLang="zh-TW" smtClean="0"/>
              <a:t>DT </a:t>
            </a:r>
            <a:r>
              <a:rPr lang="zh-TW" altLang="en-US" smtClean="0"/>
              <a:t>出現一個負面的想法</a:t>
            </a:r>
            <a:r>
              <a:rPr lang="zh-TW" altLang="en-US" b="0" smtClean="0"/>
              <a:t>：「</a:t>
            </a:r>
            <a:r>
              <a:rPr lang="zh-TW" altLang="en-US" b="0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程式更新修補，似乎沒有停止的時候？</a:t>
            </a:r>
            <a:r>
              <a:rPr lang="zh-TW" altLang="en-US" b="0" smtClean="0"/>
              <a:t>」</a:t>
            </a:r>
            <a:endParaRPr lang="en-US" altLang="zh-TW" b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smtClean="0"/>
              <a:t>這時我就會試著傳達一個理念，那就是「規劃變動是必然的」。我們除了要瞭解使用者，更要習慣變化，回應變化。這其實是敏捷開發的價值觀之一：回應變化，重於遵循計畫。而且能夠持續發展，才是一個健康、有在運作的系統。所以，與其在規劃初期想著「一次到位」，不如思考如何「每天都進步一點」，這對於 </a:t>
            </a:r>
            <a:r>
              <a:rPr lang="en-US" altLang="zh-TW" b="0" smtClean="0"/>
              <a:t>DT</a:t>
            </a:r>
            <a:r>
              <a:rPr lang="zh-TW" altLang="en-US" b="0" smtClean="0"/>
              <a:t> 面對規劃變動時的心態，是非常重要的觀念。</a:t>
            </a:r>
            <a:endParaRPr lang="en-US" altLang="zh-TW" b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在此做個總結。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在開發新稽核系統的過程中，我深刻體會到，這個任務不只系統開發，更是團隊經營。而且，不只 </a:t>
            </a:r>
            <a:r>
              <a:rPr lang="en-US" altLang="zh-TW" smtClean="0"/>
              <a:t>DT</a:t>
            </a:r>
            <a:r>
              <a:rPr lang="zh-TW" altLang="en-US" smtClean="0"/>
              <a:t> 團隊經營，更是協同 </a:t>
            </a:r>
            <a:r>
              <a:rPr lang="en-US" altLang="zh-TW" smtClean="0"/>
              <a:t>Domain </a:t>
            </a:r>
            <a:r>
              <a:rPr lang="zh-TW" altLang="en-US" smtClean="0"/>
              <a:t>與 </a:t>
            </a:r>
            <a:r>
              <a:rPr lang="en-US" altLang="zh-TW" smtClean="0"/>
              <a:t>IT</a:t>
            </a:r>
            <a:r>
              <a:rPr lang="zh-TW" altLang="en-US" smtClean="0"/>
              <a:t> 的團隊經營。</a:t>
            </a:r>
            <a:endParaRPr lang="en-US" altLang="zh-TW" smtClean="0"/>
          </a:p>
          <a:p>
            <a:r>
              <a:rPr lang="zh-TW" altLang="en-US" smtClean="0"/>
              <a:t>我們希望能營造一個三者都可以清楚溝通，並且鼓勵衝突的環境。能夠有效溝通，能夠互相信任，並且基於信任，進行有建設性的衝突，勇於點出問題，促進系統開發任務的成功。</a:t>
            </a:r>
            <a:endParaRPr lang="en-US" altLang="zh-TW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以上。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自我介紹，</a:t>
            </a:r>
            <a:r>
              <a:rPr lang="en-US" altLang="zh-TW" smtClean="0"/>
              <a:t>2018</a:t>
            </a:r>
            <a:r>
              <a:rPr lang="zh-TW" altLang="en-US" smtClean="0"/>
              <a:t>年學校畢業後進群創，擔任 </a:t>
            </a:r>
            <a:r>
              <a:rPr lang="en-US" altLang="zh-TW" smtClean="0"/>
              <a:t>DT/DS</a:t>
            </a:r>
            <a:r>
              <a:rPr lang="zh-TW" altLang="en-US" smtClean="0"/>
              <a:t> 角色。四年期間，專案大致分三類。另外今年 </a:t>
            </a:r>
            <a:r>
              <a:rPr lang="en-US" altLang="zh-TW" smtClean="0"/>
              <a:t>3</a:t>
            </a:r>
            <a:r>
              <a:rPr lang="zh-TW" altLang="en-US" smtClean="0"/>
              <a:t> 月舉辦過教育訓練，分享協同開發。喜歡閱讀，</a:t>
            </a:r>
            <a:r>
              <a:rPr lang="en-US" altLang="zh-TW" smtClean="0"/>
              <a:t>18</a:t>
            </a:r>
            <a:r>
              <a:rPr lang="zh-TW" altLang="en-US" smtClean="0"/>
              <a:t>本。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如上所述，是一個 </a:t>
            </a:r>
            <a:r>
              <a:rPr lang="en-US" altLang="zh-TW" smtClean="0"/>
              <a:t>Programmer </a:t>
            </a:r>
            <a:r>
              <a:rPr lang="zh-TW" altLang="en-US" smtClean="0"/>
              <a:t>的角色。近期挑戰從使用技術，轉變為管理技術的角色。以往只要跟電腦溝通，現在需要跟人溝通。一個指令一個動作。這份報告不會講述技術，而是著重在團隊經營的部分。</a:t>
            </a:r>
            <a:endParaRPr lang="en-US" altLang="zh-TW" smtClean="0"/>
          </a:p>
          <a:p>
            <a:r>
              <a:rPr lang="en-US" altLang="zh-TW" smtClean="0"/>
              <a:t>https</a:t>
            </a:r>
            <a:r>
              <a:rPr lang="en-US" altLang="zh-TW"/>
              <a:t>://</a:t>
            </a:r>
            <a:r>
              <a:rPr lang="en-US" altLang="zh-TW" smtClean="0"/>
              <a:t>www.inside.com.tw/article/5061-what-are-the-differencies-between-project-manager-and-product-manager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3676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以新稽核系統為例，來描述自己在團隊經營的挑戰與領悟。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回顧舊系統，是十年前 </a:t>
            </a:r>
            <a:r>
              <a:rPr lang="en-US" altLang="zh-TW" smtClean="0"/>
              <a:t>IT</a:t>
            </a:r>
            <a:r>
              <a:rPr lang="zh-TW" altLang="en-US" smtClean="0"/>
              <a:t> 建的系統。存在許多問題。我們和 </a:t>
            </a:r>
            <a:r>
              <a:rPr lang="en-US" altLang="zh-TW" smtClean="0"/>
              <a:t>IT </a:t>
            </a:r>
            <a:r>
              <a:rPr lang="zh-TW" altLang="en-US" smtClean="0"/>
              <a:t>達成共識，要重新開發一個新系統。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除了原有的功能，還加上決策輔助。推薦最適 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QS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指揮官 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預測客戶喜好 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廠區弱點 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安排戰術 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監控預稽有效性。</a:t>
            </a:r>
            <a:endParaRPr lang="en-US" altLang="zh-TW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</a:t>
            </a:r>
            <a:r>
              <a:rPr lang="zh-TW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稽監控 </a:t>
            </a:r>
            <a:r>
              <a:rPr lang="en-US" altLang="zh-TW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AUDIT_EA_220300003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巡檢電子化，實際接入產線資料觸發高風險線別，重大缺失，品質日報，通知廠長即時改善。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由於我們是協同開發，上述這麼多功能的開發，包括網頁、</a:t>
            </a:r>
            <a:r>
              <a:rPr lang="en-US" altLang="zh-TW" smtClean="0"/>
              <a:t>APP</a:t>
            </a:r>
            <a:r>
              <a:rPr lang="zh-TW" altLang="en-US" smtClean="0"/>
              <a:t> 以及決策輔助的功能，每個環節都非常仰賴 </a:t>
            </a:r>
            <a:r>
              <a:rPr lang="en-US" altLang="zh-TW" smtClean="0"/>
              <a:t>Domain,</a:t>
            </a:r>
            <a:r>
              <a:rPr lang="en-US" altLang="zh-TW" baseline="0" smtClean="0"/>
              <a:t> DT, IT </a:t>
            </a:r>
            <a:r>
              <a:rPr lang="zh-TW" altLang="en-US" smtClean="0"/>
              <a:t>三者的協作。不管哪一邊的溝通斷鏈了，都不可能順利進行下去。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所以我這裡歸納了三個難題，來描述在新稽核系統的開發期間，關於團隊合作的挑戰和領悟。分別是</a:t>
            </a:r>
            <a:r>
              <a:rPr lang="zh-TW" altLang="en-US" smtClean="0"/>
              <a:t>外部串接多、</a:t>
            </a:r>
            <a:r>
              <a:rPr lang="zh-TW" altLang="en-US" smtClean="0"/>
              <a:t>未知項目多、規劃變動大。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6430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2F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8217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yusheng.tsai\Downloads\未绑定账户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896" y="555526"/>
            <a:ext cx="3443536" cy="2582652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0" y="2787774"/>
            <a:ext cx="914400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643758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4227934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30705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新稽核系統開發案例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350785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QS</a:t>
            </a: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 蔡煜昇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71600" y="1059582"/>
            <a:ext cx="460851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TW" altLang="en-US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不只系統開發</a:t>
            </a:r>
            <a:endParaRPr lang="en-US" altLang="zh-TW" sz="3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5000"/>
              </a:lnSpc>
            </a:pPr>
            <a:r>
              <a:rPr lang="zh-TW" altLang="en-US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更是團隊經營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挑戰一：</a:t>
            </a:r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外部串接</a:t>
            </a:r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多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不只是一個服務的重新開發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13" name="圓角矩形 12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使用者調查需要更全面</a:t>
              </a: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359976" y="1555091"/>
            <a:ext cx="370796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戰鬥晨會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看板  </a:t>
            </a:r>
            <a:r>
              <a:rPr lang="en-US" altLang="zh-TW" sz="11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</a:t>
            </a:r>
            <a:r>
              <a:rPr lang="zh-TW" altLang="en-US" sz="11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重新接水管</a:t>
            </a:r>
            <a:r>
              <a:rPr lang="en-US" altLang="zh-TW" sz="11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)</a:t>
            </a:r>
            <a:endParaRPr lang="en-US" altLang="zh-TW" sz="12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QS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戰情圖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&amp;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個人戰情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室  </a:t>
            </a:r>
            <a:r>
              <a:rPr lang="en-US" altLang="zh-TW" sz="11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</a:t>
            </a:r>
            <a:r>
              <a:rPr lang="zh-TW" altLang="en-US" sz="11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重新接水管</a:t>
            </a:r>
            <a:r>
              <a:rPr lang="en-US" altLang="zh-TW" sz="11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)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WebMail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每日工作通知信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&amp;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系統稽催信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AERB / PDS / CRN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系統觸發內部稽核單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MES / iPM / PCN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系統觸發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IPQA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巡檢單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MAPP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紅燈通報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......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6" name="圓角矩形 15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是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整套方案</a:t>
              </a: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的重新開發！</a:t>
              </a: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18" name="文字方塊 17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避免規劃掛一漏萬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瞭解目標受眾與他們的日常作業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4968488" y="2769190"/>
            <a:ext cx="3707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User Story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有哪些使用者？每天會做什麼？理由是？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22" name="圓角矩形 21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做好使用者調查，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同時也做好了風險控管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挑戰一：</a:t>
            </a:r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外部串接</a:t>
            </a:r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多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635896" y="1347518"/>
            <a:ext cx="720000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rPr>
              <a:t>DT</a:t>
            </a:r>
            <a:endParaRPr lang="zh-TW" altLang="en-US" b="1">
              <a:solidFill>
                <a:srgbClr val="2C2F4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979792" y="1347518"/>
            <a:ext cx="720000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rPr>
              <a:t>DE</a:t>
            </a:r>
            <a:endParaRPr lang="zh-TW" altLang="en-US" b="1">
              <a:solidFill>
                <a:srgbClr val="2C2F4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9" name="直線單箭頭接點 28"/>
          <p:cNvCxnSpPr>
            <a:stCxn id="21" idx="2"/>
            <a:endCxn id="22" idx="6"/>
          </p:cNvCxnSpPr>
          <p:nvPr/>
        </p:nvCxnSpPr>
        <p:spPr>
          <a:xfrm flipH="1">
            <a:off x="2699792" y="1707558"/>
            <a:ext cx="936104" cy="0"/>
          </a:xfrm>
          <a:prstGeom prst="straightConnector1">
            <a:avLst/>
          </a:prstGeom>
          <a:ln w="38100">
            <a:solidFill>
              <a:srgbClr val="2C2F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6"/>
            <a:endCxn id="2050" idx="1"/>
          </p:cNvCxnSpPr>
          <p:nvPr/>
        </p:nvCxnSpPr>
        <p:spPr>
          <a:xfrm flipV="1">
            <a:off x="4355896" y="1706055"/>
            <a:ext cx="1656000" cy="1503"/>
          </a:xfrm>
          <a:prstGeom prst="straightConnector1">
            <a:avLst/>
          </a:prstGeom>
          <a:ln w="38100">
            <a:solidFill>
              <a:srgbClr val="2C2F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627784" y="127551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更靠近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4499992" y="127551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更仔細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掌握更全面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1043608" y="2340529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早上開會時需要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打開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看板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在信箱收到簽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核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通知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填寫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某個資訊時需查看另一個系統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上傳某份文件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從其他連結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點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開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系統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曾遇到什麼狀況需要聯絡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796136" y="2340625"/>
            <a:ext cx="2627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晨會看板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WebMail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外部系統  </a:t>
            </a:r>
            <a:r>
              <a:rPr lang="en-US" altLang="zh-TW" sz="12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 AERB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公版文件  </a:t>
            </a:r>
            <a:r>
              <a:rPr lang="en-US" altLang="zh-TW" sz="12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 CAR Template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外部超連結 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 INIP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其他未知需求  </a:t>
            </a:r>
            <a:r>
              <a:rPr lang="en-US" altLang="zh-TW" sz="12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</a:t>
            </a:r>
            <a:r>
              <a:rPr lang="zh-TW" altLang="en-US" sz="12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設定表更新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44008" y="2340625"/>
            <a:ext cx="648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</a:p>
        </p:txBody>
      </p:sp>
      <p:pic>
        <p:nvPicPr>
          <p:cNvPr id="2050" name="Picture 2" descr="D:\2022_Project\主管共識營\programm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275606"/>
            <a:ext cx="860898" cy="860898"/>
          </a:xfrm>
          <a:prstGeom prst="rect">
            <a:avLst/>
          </a:prstGeom>
          <a:noFill/>
        </p:spPr>
      </p:pic>
      <p:sp>
        <p:nvSpPr>
          <p:cNvPr id="24" name="文字方塊 23"/>
          <p:cNvSpPr txBox="1"/>
          <p:nvPr/>
        </p:nvSpPr>
        <p:spPr>
          <a:xfrm>
            <a:off x="6372200" y="177966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Programming</a:t>
            </a:r>
            <a:endParaRPr lang="zh-TW" altLang="en-US" sz="12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挑戰二：</a:t>
            </a:r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未知項目</a:t>
            </a:r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多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第一個與 </a:t>
            </a:r>
            <a:r>
              <a: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 </a:t>
            </a:r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協同開發的作業型系統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59976" y="1555091"/>
            <a:ext cx="370796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File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Server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怎麼應用於網頁上？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Python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怎麼建立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API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與排程？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APP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設計要注意什麼？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怎麼跨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取值？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怎麼取得舊資料給新系統使用？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從測試環境上線要做些什麼？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......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13" name="圓角矩形 12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誘使 </a:t>
              </a:r>
              <a:r>
                <a:rPr lang="en-US" altLang="zh-TW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IT</a:t>
              </a: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願意講得更多</a:t>
              </a: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7" name="圓角矩形 16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IT</a:t>
              </a: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似乎沒有教學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手冊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19" name="文字方塊 18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溝通，最首要的觀念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把需求講清楚，是自己的責任！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4968488" y="2769190"/>
            <a:ext cx="3707968" cy="69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問題描述、需求文件寫清楚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掌握文句結構：議題、理由、行動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28" name="圓角矩形 27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讓對方知道自己頭腦是清楚的，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對方也才會清楚地教導你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2370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323528" y="1775650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議題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挑戰二：</a:t>
            </a:r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未知項目</a:t>
            </a:r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多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63528" y="1275606"/>
            <a:ext cx="727280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怎麼取得舊資料給新系統使用？</a:t>
            </a:r>
            <a:endParaRPr lang="en-US" altLang="zh-TW" sz="1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ＯＯ，我想詢問你原稽核系統資料的取用方法，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因為新系統的客戶喜好預測功能，需要原系統的資料來做即時滾算，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請問你可以開一張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View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給我嗎？或是有辦法把舊資料匯入新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Table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呢？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6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怎麼跨 </a:t>
            </a:r>
            <a:r>
              <a:rPr lang="en-US" altLang="zh-TW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</a:t>
            </a: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取值？</a:t>
            </a:r>
            <a:endParaRPr lang="en-US" altLang="zh-TW" sz="1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ＯＯ，關於工作列表的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SQL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寫法，我遇到困難了，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因為稽核資料在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資料庫，簽核記錄在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B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資料庫，我無法一次取出，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請問我們可以建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Link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嗎？如果不行的話，有其他做法嗎？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23528" y="2090378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理由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23528" y="2405106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行動</a:t>
            </a:r>
            <a:endParaRPr lang="en-US" altLang="zh-TW" sz="1200" b="1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323528" y="3593210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議題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323528" y="3907938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理由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323528" y="4222666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行動</a:t>
            </a:r>
            <a:endParaRPr lang="en-US" altLang="zh-TW" sz="1200" b="1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8" name="Straight Connector 28">
            <a:extLst>
              <a:ext uri="{FF2B5EF4-FFF2-40B4-BE49-F238E27FC236}">
                <a16:creationId xmlns:a16="http://schemas.microsoft.com/office/drawing/2014/main" xmlns="" id="{33F5D7DC-ED4E-FA94-9556-EC86F352A4AE}"/>
              </a:ext>
            </a:extLst>
          </p:cNvPr>
          <p:cNvCxnSpPr>
            <a:cxnSpLocks/>
          </p:cNvCxnSpPr>
          <p:nvPr/>
        </p:nvCxnSpPr>
        <p:spPr>
          <a:xfrm flipH="1">
            <a:off x="935536" y="2900001"/>
            <a:ext cx="576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把需求講清楚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2B244576-D170-10C1-35A4-2C8F84D59448}"/>
              </a:ext>
            </a:extLst>
          </p:cNvPr>
          <p:cNvGrpSpPr/>
          <p:nvPr/>
        </p:nvGrpSpPr>
        <p:grpSpPr>
          <a:xfrm>
            <a:off x="7092360" y="1851670"/>
            <a:ext cx="1800120" cy="2088232"/>
            <a:chOff x="7092360" y="1851670"/>
            <a:chExt cx="1800120" cy="2088232"/>
          </a:xfrm>
        </p:grpSpPr>
        <p:sp>
          <p:nvSpPr>
            <p:cNvPr id="21" name="橢圓 20"/>
            <p:cNvSpPr/>
            <p:nvPr/>
          </p:nvSpPr>
          <p:spPr>
            <a:xfrm>
              <a:off x="7092360" y="2525837"/>
              <a:ext cx="720000" cy="7200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rPr>
                <a:t>DT</a:t>
              </a:r>
              <a:endParaRPr lang="zh-TW" altLang="en-US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72480" y="2525837"/>
              <a:ext cx="720000" cy="72008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rPr>
                <a:t>IT</a:t>
              </a:r>
              <a:endParaRPr lang="zh-TW" altLang="en-US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24" name="弧形接點 23"/>
            <p:cNvCxnSpPr>
              <a:stCxn id="21" idx="0"/>
              <a:endCxn id="22" idx="0"/>
            </p:cNvCxnSpPr>
            <p:nvPr/>
          </p:nvCxnSpPr>
          <p:spPr>
            <a:xfrm rot="5400000" flipH="1" flipV="1">
              <a:off x="7992420" y="1985777"/>
              <a:ext cx="12700" cy="1080120"/>
            </a:xfrm>
            <a:prstGeom prst="curvedConnector3">
              <a:avLst>
                <a:gd name="adj1" fmla="val 2745985"/>
              </a:avLst>
            </a:prstGeom>
            <a:ln w="38100">
              <a:solidFill>
                <a:srgbClr val="2C2F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弧形接點 25"/>
            <p:cNvCxnSpPr>
              <a:stCxn id="22" idx="4"/>
              <a:endCxn id="21" idx="4"/>
            </p:cNvCxnSpPr>
            <p:nvPr/>
          </p:nvCxnSpPr>
          <p:spPr>
            <a:xfrm rot="5400000">
              <a:off x="7992420" y="2705857"/>
              <a:ext cx="12700" cy="1080120"/>
            </a:xfrm>
            <a:prstGeom prst="curvedConnector3">
              <a:avLst>
                <a:gd name="adj1" fmla="val 2903647"/>
              </a:avLst>
            </a:prstGeom>
            <a:ln w="38100">
              <a:solidFill>
                <a:srgbClr val="2C2F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418950" y="1851670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清楚提問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452320" y="3632125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清楚答覆</a:t>
              </a: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6948264" y="4098932"/>
            <a:ext cx="2088232" cy="63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TW" altLang="en-US" sz="16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建立良好互動</a:t>
            </a:r>
            <a:endParaRPr lang="en-US" altLang="zh-TW" sz="16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ts val="2200"/>
              </a:lnSpc>
            </a:pPr>
            <a:r>
              <a:rPr lang="zh-TW" altLang="en-US" sz="16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從自己開始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挑戰三：</a:t>
            </a:r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規劃變動大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專業細節多，對彼此不瞭解</a:t>
            </a:r>
          </a:p>
        </p:txBody>
      </p:sp>
      <p:grpSp>
        <p:nvGrpSpPr>
          <p:cNvPr id="20" name="群組 19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24" name="圓角矩形 23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規劃變動是必然的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359976" y="1555091"/>
            <a:ext cx="37079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開發期間</a:t>
            </a:r>
            <a:endParaRPr lang="en-US" altLang="zh-TW" sz="1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DT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誤解專業知識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DE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未料想程式方面的難處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8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上線之後</a:t>
            </a:r>
            <a:endParaRPr lang="en-US" altLang="zh-TW" sz="1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優化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與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擴充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功能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平展更多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使用者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3" name="圓角矩形 12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程式更新修補，似乎沒有停止的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時候？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15" name="圓角矩形 14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與其想著「一次到位」，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不如思考「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每天都進步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一點」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28" name="文字方塊 27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除了要瞭解使用者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要習慣變化，回應變化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4968488" y="2769190"/>
            <a:ext cx="370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敏捷開發的價值觀之一：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/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回應變化，重於遵循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計畫</a:t>
            </a:r>
            <a:endParaRPr lang="zh-TW" altLang="en-US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/>
            <a:endParaRPr lang="en-US" altLang="zh-TW" sz="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能夠持續發展，才是健康的系統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1547664" y="1059582"/>
            <a:ext cx="6048672" cy="3024336"/>
          </a:xfrm>
          <a:prstGeom prst="roundRect">
            <a:avLst>
              <a:gd name="adj" fmla="val 87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2123728" y="221111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總結</a:t>
            </a:r>
            <a:endParaRPr lang="en-US" altLang="zh-TW" sz="4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8" name="Picture 2" descr="D:\Files_My\2020.xx.xx 動員大會 Doc RPA\Artificial intelligence-pa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767744" y="2767244"/>
            <a:ext cx="2376256" cy="23762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波浪 18"/>
          <p:cNvSpPr/>
          <p:nvPr/>
        </p:nvSpPr>
        <p:spPr>
          <a:xfrm>
            <a:off x="0" y="4443958"/>
            <a:ext cx="9144000" cy="1080120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033A43E0-4D0B-7E65-1CA3-CA0054AA6818}"/>
              </a:ext>
            </a:extLst>
          </p:cNvPr>
          <p:cNvGrpSpPr/>
          <p:nvPr/>
        </p:nvGrpSpPr>
        <p:grpSpPr>
          <a:xfrm>
            <a:off x="5148064" y="987574"/>
            <a:ext cx="2592288" cy="2461380"/>
            <a:chOff x="5148064" y="987574"/>
            <a:chExt cx="2592288" cy="2461380"/>
          </a:xfrm>
        </p:grpSpPr>
        <p:sp>
          <p:nvSpPr>
            <p:cNvPr id="2" name="圓形: 空心 1">
              <a:extLst>
                <a:ext uri="{FF2B5EF4-FFF2-40B4-BE49-F238E27FC236}">
                  <a16:creationId xmlns:a16="http://schemas.microsoft.com/office/drawing/2014/main" xmlns="" id="{B1D9CD51-96F6-1B2B-067F-C7044F6D6985}"/>
                </a:ext>
              </a:extLst>
            </p:cNvPr>
            <p:cNvSpPr/>
            <p:nvPr/>
          </p:nvSpPr>
          <p:spPr>
            <a:xfrm>
              <a:off x="5436360" y="1361790"/>
              <a:ext cx="2016000" cy="2016000"/>
            </a:xfrm>
            <a:prstGeom prst="donut">
              <a:avLst>
                <a:gd name="adj" fmla="val 684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5148064" y="987574"/>
              <a:ext cx="2592288" cy="2461380"/>
              <a:chOff x="3275856" y="1995686"/>
              <a:chExt cx="2592288" cy="2461380"/>
            </a:xfrm>
          </p:grpSpPr>
          <p:sp>
            <p:nvSpPr>
              <p:cNvPr id="6" name="甜甜圈 5"/>
              <p:cNvSpPr/>
              <p:nvPr/>
            </p:nvSpPr>
            <p:spPr>
              <a:xfrm>
                <a:off x="3491880" y="2297066"/>
                <a:ext cx="2160000" cy="2160000"/>
              </a:xfrm>
              <a:prstGeom prst="donut">
                <a:avLst>
                  <a:gd name="adj" fmla="val 4140"/>
                </a:avLst>
              </a:prstGeom>
              <a:solidFill>
                <a:srgbClr val="2C2F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" name="橢圓 2"/>
              <p:cNvSpPr/>
              <p:nvPr/>
            </p:nvSpPr>
            <p:spPr>
              <a:xfrm>
                <a:off x="4968144" y="352120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IT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" name="橢圓 3"/>
              <p:cNvSpPr/>
              <p:nvPr/>
            </p:nvSpPr>
            <p:spPr>
              <a:xfrm>
                <a:off x="3275856" y="352120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DT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" name="橢圓 4"/>
              <p:cNvSpPr/>
              <p:nvPr/>
            </p:nvSpPr>
            <p:spPr>
              <a:xfrm>
                <a:off x="4126604" y="1995686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DE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3530518" y="3003798"/>
                <a:ext cx="2088232" cy="81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800"/>
                  </a:lnSpc>
                </a:pPr>
                <a:r>
                  <a:rPr lang="zh-TW" altLang="en-US" b="1">
                    <a:solidFill>
                      <a:srgbClr val="2C2F45"/>
                    </a:solidFill>
                    <a:latin typeface="Arial" pitchFamily="34" charset="0"/>
                    <a:ea typeface="微軟正黑體" pitchFamily="34" charset="-120"/>
                  </a:rPr>
                  <a:t>清楚溝通</a:t>
                </a:r>
                <a:endParaRPr lang="en-US" altLang="zh-TW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</a:endParaRPr>
              </a:p>
              <a:p>
                <a:pPr algn="ctr">
                  <a:lnSpc>
                    <a:spcPts val="2800"/>
                  </a:lnSpc>
                </a:pPr>
                <a:r>
                  <a:rPr lang="zh-TW" altLang="en-US" b="1">
                    <a:solidFill>
                      <a:srgbClr val="2C2F45"/>
                    </a:solidFill>
                    <a:latin typeface="Arial" pitchFamily="34" charset="0"/>
                    <a:ea typeface="微軟正黑體" pitchFamily="34" charset="-120"/>
                  </a:rPr>
                  <a:t>鼓勵衝突</a:t>
                </a:r>
                <a:endParaRPr lang="en-US" altLang="zh-TW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</a:endParaRPr>
              </a:p>
            </p:txBody>
          </p:sp>
        </p:grpSp>
      </p:grpSp>
      <p:sp>
        <p:nvSpPr>
          <p:cNvPr id="8" name="文字方塊 7"/>
          <p:cNvSpPr txBox="1"/>
          <p:nvPr/>
        </p:nvSpPr>
        <p:spPr>
          <a:xfrm>
            <a:off x="179512" y="669925"/>
            <a:ext cx="597666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不只系統開發，更是團隊經營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0" y="3795886"/>
            <a:ext cx="91440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DT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團隊經營，更是協同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DE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與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的團隊經營</a:t>
            </a:r>
          </a:p>
        </p:txBody>
      </p:sp>
      <p:sp>
        <p:nvSpPr>
          <p:cNvPr id="17" name="波浪 16"/>
          <p:cNvSpPr/>
          <p:nvPr/>
        </p:nvSpPr>
        <p:spPr>
          <a:xfrm>
            <a:off x="0" y="4587974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波浪 17"/>
          <p:cNvSpPr/>
          <p:nvPr/>
        </p:nvSpPr>
        <p:spPr>
          <a:xfrm>
            <a:off x="0" y="-452586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03992" y="1296218"/>
            <a:ext cx="37079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營造一個 </a:t>
            </a:r>
            <a:r>
              <a: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</a:t>
            </a:r>
          </a:p>
          <a:p>
            <a:pPr marL="360363" indent="-179388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能有效溝通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541338" indent="-180975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能互相信任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720725" indent="-179388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能勇於點出問題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435100">
              <a:lnSpc>
                <a:spcPct val="150000"/>
              </a:lnSpc>
            </a:pPr>
            <a:r>
              <a: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</a:t>
            </a:r>
            <a:r>
              <a: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的工作環境</a:t>
            </a:r>
            <a:endParaRPr lang="en-US" altLang="zh-TW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267744" y="843558"/>
            <a:ext cx="4608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Thank You</a:t>
            </a:r>
            <a:r>
              <a:rPr lang="zh-TW" altLang="en-US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!</a:t>
            </a:r>
            <a:endParaRPr lang="zh-TW" altLang="en-US" sz="4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</p:txBody>
      </p:sp>
      <p:pic>
        <p:nvPicPr>
          <p:cNvPr id="5" name="Picture 3" descr="C:\Users\YuSheng.Tsai\Desktop\2020.07.02 動員大會 Doc RPA\Ethnic friendship-rafik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551444"/>
            <a:ext cx="3435846" cy="34358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251520" y="5259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克服團隊領導的五大障礙</a:t>
            </a:r>
            <a:endParaRPr lang="en-US" altLang="zh-TW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" name="群組 24"/>
          <p:cNvGrpSpPr/>
          <p:nvPr/>
        </p:nvGrpSpPr>
        <p:grpSpPr>
          <a:xfrm>
            <a:off x="251520" y="1145619"/>
            <a:ext cx="3528392" cy="3586371"/>
            <a:chOff x="1619672" y="915566"/>
            <a:chExt cx="3528392" cy="3586371"/>
          </a:xfrm>
        </p:grpSpPr>
        <p:sp>
          <p:nvSpPr>
            <p:cNvPr id="11" name="等腰三角形 10"/>
            <p:cNvSpPr/>
            <p:nvPr/>
          </p:nvSpPr>
          <p:spPr>
            <a:xfrm>
              <a:off x="1619672" y="915566"/>
              <a:ext cx="3528392" cy="3528392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36040" y="3867894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07704" y="1203598"/>
              <a:ext cx="2952328" cy="329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忽視成果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規避責任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缺乏承諾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害怕衝突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喪失信賴</a:t>
              </a:r>
              <a:endParaRPr lang="en-US" altLang="zh-TW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36040" y="3219822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36040" y="2571750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36040" y="1923678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26" name="AutoShape 2" descr="https://im1.book.com.tw/image/getImage?i=https://www.books.com.tw/img/001/064/79/0010647956.jpg&amp;v=53fb1169k&amp;w=348&amp;h=3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76" name="群組 75"/>
          <p:cNvGrpSpPr/>
          <p:nvPr/>
        </p:nvGrpSpPr>
        <p:grpSpPr>
          <a:xfrm>
            <a:off x="2555776" y="1666225"/>
            <a:ext cx="4608512" cy="415498"/>
            <a:chOff x="2555776" y="1666225"/>
            <a:chExt cx="4608512" cy="415498"/>
          </a:xfrm>
        </p:grpSpPr>
        <p:sp>
          <p:nvSpPr>
            <p:cNvPr id="22" name="文字方塊 21"/>
            <p:cNvSpPr txBox="1"/>
            <p:nvPr/>
          </p:nvSpPr>
          <p:spPr>
            <a:xfrm>
              <a:off x="4067944" y="1666225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將重點放在集體成果</a:t>
              </a:r>
            </a:p>
          </p:txBody>
        </p:sp>
        <p:cxnSp>
          <p:nvCxnSpPr>
            <p:cNvPr id="23" name="Straight Connector 28">
              <a:extLst>
                <a:ext uri="{FF2B5EF4-FFF2-40B4-BE49-F238E27FC236}">
                  <a16:creationId xmlns:a16="http://schemas.microsoft.com/office/drawing/2014/main" xmlns="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5776" y="1865699"/>
              <a:ext cx="1368152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群組 74"/>
          <p:cNvGrpSpPr/>
          <p:nvPr/>
        </p:nvGrpSpPr>
        <p:grpSpPr>
          <a:xfrm>
            <a:off x="2771800" y="2297747"/>
            <a:ext cx="4392488" cy="415498"/>
            <a:chOff x="2771800" y="2297747"/>
            <a:chExt cx="4392488" cy="415498"/>
          </a:xfrm>
        </p:grpSpPr>
        <p:sp>
          <p:nvSpPr>
            <p:cNvPr id="21" name="文字方塊 20"/>
            <p:cNvSpPr txBox="1"/>
            <p:nvPr/>
          </p:nvSpPr>
          <p:spPr>
            <a:xfrm>
              <a:off x="4067944" y="2297747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互相要求，負起責任</a:t>
              </a:r>
            </a:p>
          </p:txBody>
        </p:sp>
        <p:cxnSp>
          <p:nvCxnSpPr>
            <p:cNvPr id="30" name="Straight Connector 28">
              <a:extLst>
                <a:ext uri="{FF2B5EF4-FFF2-40B4-BE49-F238E27FC236}">
                  <a16:creationId xmlns:a16="http://schemas.microsoft.com/office/drawing/2014/main" xmlns="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2505496"/>
              <a:ext cx="1152128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/>
          <p:cNvGrpSpPr/>
          <p:nvPr/>
        </p:nvGrpSpPr>
        <p:grpSpPr>
          <a:xfrm>
            <a:off x="3131840" y="2945819"/>
            <a:ext cx="4032448" cy="415498"/>
            <a:chOff x="3131840" y="2945819"/>
            <a:chExt cx="4032448" cy="415498"/>
          </a:xfrm>
        </p:grpSpPr>
        <p:sp>
          <p:nvSpPr>
            <p:cNvPr id="20" name="文字方塊 19"/>
            <p:cNvSpPr txBox="1"/>
            <p:nvPr/>
          </p:nvSpPr>
          <p:spPr>
            <a:xfrm>
              <a:off x="4067944" y="2945819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承諾達成行動計畫</a:t>
              </a:r>
            </a:p>
          </p:txBody>
        </p:sp>
        <p:cxnSp>
          <p:nvCxnSpPr>
            <p:cNvPr id="54" name="Straight Connector 28">
              <a:extLst>
                <a:ext uri="{FF2B5EF4-FFF2-40B4-BE49-F238E27FC236}">
                  <a16:creationId xmlns:a16="http://schemas.microsoft.com/office/drawing/2014/main" xmlns="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840" y="3153568"/>
              <a:ext cx="792088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3419872" y="3593891"/>
            <a:ext cx="3744416" cy="415498"/>
            <a:chOff x="3419872" y="3593891"/>
            <a:chExt cx="3744416" cy="415498"/>
          </a:xfrm>
        </p:grpSpPr>
        <p:sp>
          <p:nvSpPr>
            <p:cNvPr id="19" name="文字方塊 18"/>
            <p:cNvSpPr txBox="1"/>
            <p:nvPr/>
          </p:nvSpPr>
          <p:spPr>
            <a:xfrm>
              <a:off x="4067944" y="3593891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毫不保留投入建設性衝突</a:t>
              </a:r>
            </a:p>
          </p:txBody>
        </p:sp>
        <p:cxnSp>
          <p:nvCxnSpPr>
            <p:cNvPr id="58" name="Straight Connector 28">
              <a:extLst>
                <a:ext uri="{FF2B5EF4-FFF2-40B4-BE49-F238E27FC236}">
                  <a16:creationId xmlns:a16="http://schemas.microsoft.com/office/drawing/2014/main" xmlns="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9872" y="3801640"/>
              <a:ext cx="504056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3707904" y="4186505"/>
            <a:ext cx="3456384" cy="415498"/>
            <a:chOff x="3707904" y="4186505"/>
            <a:chExt cx="3456384" cy="415498"/>
          </a:xfrm>
        </p:grpSpPr>
        <p:sp>
          <p:nvSpPr>
            <p:cNvPr id="18" name="文字方塊 17"/>
            <p:cNvSpPr txBox="1"/>
            <p:nvPr/>
          </p:nvSpPr>
          <p:spPr>
            <a:xfrm>
              <a:off x="4067944" y="4186505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互相信任</a:t>
              </a:r>
            </a:p>
          </p:txBody>
        </p:sp>
        <p:cxnSp>
          <p:nvCxnSpPr>
            <p:cNvPr id="62" name="Straight Connector 28">
              <a:extLst>
                <a:ext uri="{FF2B5EF4-FFF2-40B4-BE49-F238E27FC236}">
                  <a16:creationId xmlns:a16="http://schemas.microsoft.com/office/drawing/2014/main" xmlns="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7904" y="4394255"/>
              <a:ext cx="216024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群組 76"/>
          <p:cNvGrpSpPr/>
          <p:nvPr/>
        </p:nvGrpSpPr>
        <p:grpSpPr>
          <a:xfrm>
            <a:off x="6155472" y="3872443"/>
            <a:ext cx="2700496" cy="496986"/>
            <a:chOff x="6155472" y="3872443"/>
            <a:chExt cx="2700496" cy="496986"/>
          </a:xfrm>
        </p:grpSpPr>
        <p:pic>
          <p:nvPicPr>
            <p:cNvPr id="4098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55472" y="3872443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5" name="文字方塊 64"/>
            <p:cNvSpPr txBox="1"/>
            <p:nvPr/>
          </p:nvSpPr>
          <p:spPr>
            <a:xfrm>
              <a:off x="6660232" y="3953931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不會被解讀為破壞或批評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6155472" y="3224373"/>
            <a:ext cx="2700496" cy="496984"/>
            <a:chOff x="6155472" y="3224373"/>
            <a:chExt cx="2700496" cy="496984"/>
          </a:xfrm>
        </p:grpSpPr>
        <p:pic>
          <p:nvPicPr>
            <p:cNvPr id="61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55472" y="3224373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6" name="文字方塊 65"/>
            <p:cNvSpPr txBox="1"/>
            <p:nvPr/>
          </p:nvSpPr>
          <p:spPr>
            <a:xfrm>
              <a:off x="6660232" y="3305859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對共同決定抱有信心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6148948" y="2576301"/>
            <a:ext cx="2707020" cy="496984"/>
            <a:chOff x="6148948" y="2576301"/>
            <a:chExt cx="2707020" cy="496984"/>
          </a:xfrm>
        </p:grpSpPr>
        <p:pic>
          <p:nvPicPr>
            <p:cNvPr id="63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48948" y="2576301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7" name="文字方塊 66"/>
            <p:cNvSpPr txBox="1"/>
            <p:nvPr/>
          </p:nvSpPr>
          <p:spPr>
            <a:xfrm>
              <a:off x="6660232" y="2657787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清楚什麼是應有的表現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6148948" y="1928229"/>
            <a:ext cx="2707020" cy="496984"/>
            <a:chOff x="6148948" y="1928229"/>
            <a:chExt cx="2707020" cy="496984"/>
          </a:xfrm>
        </p:grpSpPr>
        <p:pic>
          <p:nvPicPr>
            <p:cNvPr id="64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48948" y="1928229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8" name="文字方塊 67"/>
            <p:cNvSpPr txBox="1"/>
            <p:nvPr/>
          </p:nvSpPr>
          <p:spPr>
            <a:xfrm>
              <a:off x="6660232" y="2009715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抱有貢獻己力的壓力</a:t>
              </a:r>
              <a:endPara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123478"/>
            <a:ext cx="1224136" cy="174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947501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難題：規劃變動大  </a:t>
            </a:r>
            <a:r>
              <a:rPr lang="en-US" altLang="zh-TW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(2/2)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回應變化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99592" y="163564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韓福瑞定律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(Humphrey's law)</a:t>
            </a: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大家都不知道自己要什麼，等到看到自己不要的東西，才會知道自己要什麼。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不只是使用者需求，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包括程式開發者，因為對技術不熟悉等因素，往往也不知道最好的設計方法，只有試了才知道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0"/>
            <a:ext cx="313184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131840" y="0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131840" y="2955042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131840" y="1476948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0" y="2067694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蔡煜昇</a:t>
            </a:r>
          </a:p>
        </p:txBody>
      </p:sp>
      <p:sp>
        <p:nvSpPr>
          <p:cNvPr id="9" name="橢圓 8"/>
          <p:cNvSpPr/>
          <p:nvPr/>
        </p:nvSpPr>
        <p:spPr>
          <a:xfrm>
            <a:off x="2981032" y="26749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47864" y="22893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RPA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0" y="2742667"/>
            <a:ext cx="31318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2018 - INX QS</a:t>
            </a:r>
          </a:p>
          <a:p>
            <a:pPr algn="ctr"/>
            <a:endParaRPr lang="en-US" altLang="zh-TW" sz="1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/>
            <a:r>
              <a:rPr lang="en-US" altLang="zh-TW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DT / DS</a:t>
            </a:r>
          </a:p>
          <a:p>
            <a:pPr algn="ctr"/>
            <a:endParaRPr lang="en-US" altLang="zh-TW" sz="1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3200"/>
              </a:lnSpc>
            </a:pPr>
            <a:r>
              <a:rPr lang="zh-TW" altLang="en-US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喜歡程式、</a:t>
            </a:r>
            <a:r>
              <a:rPr lang="zh-TW" altLang="en-US" sz="20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閱讀</a:t>
            </a:r>
            <a:endParaRPr lang="en-US" altLang="zh-TW" sz="2000" b="1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3200"/>
              </a:lnSpc>
            </a:pPr>
            <a:r>
              <a:rPr lang="zh-TW" altLang="en-US" sz="20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最近迷上電子書</a:t>
            </a:r>
            <a:endParaRPr lang="en-US" altLang="zh-TW" sz="20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981032" y="1731610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47864" y="169305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981032" y="321372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347864" y="317516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NLP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27984" y="195486"/>
            <a:ext cx="4608512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DCC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Auto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文件審查自動化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DocRPA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文件版本比對服務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427984" y="1684713"/>
            <a:ext cx="4608512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Turtle </a:t>
            </a: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Chart 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烏龜圖系統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Smart CSR+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客戶特殊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要求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管理系統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427984" y="3154490"/>
            <a:ext cx="4608512" cy="45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Audit Finding 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智能貼標</a:t>
            </a:r>
          </a:p>
        </p:txBody>
      </p:sp>
      <p:sp>
        <p:nvSpPr>
          <p:cNvPr id="25" name="矩形 24"/>
          <p:cNvSpPr/>
          <p:nvPr/>
        </p:nvSpPr>
        <p:spPr>
          <a:xfrm>
            <a:off x="3131840" y="1404948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131840" y="2887054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131840" y="5072016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215816" y="2571750"/>
            <a:ext cx="270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yusheng.tsai\Desktop\IMG_20220815_082523.jpg">
            <a:extLst>
              <a:ext uri="{FF2B5EF4-FFF2-40B4-BE49-F238E27FC236}">
                <a16:creationId xmlns:a16="http://schemas.microsoft.com/office/drawing/2014/main" xmlns="" id="{975049E2-224A-C72C-F3BB-427B50F9B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7064" b="10771"/>
          <a:stretch/>
        </p:blipFill>
        <p:spPr bwMode="auto">
          <a:xfrm>
            <a:off x="801324" y="248633"/>
            <a:ext cx="1528984" cy="1675045"/>
          </a:xfrm>
          <a:prstGeom prst="ellipse">
            <a:avLst/>
          </a:prstGeom>
          <a:noFill/>
        </p:spPr>
      </p:pic>
      <p:sp>
        <p:nvSpPr>
          <p:cNvPr id="29" name="矩形 28"/>
          <p:cNvSpPr/>
          <p:nvPr/>
        </p:nvSpPr>
        <p:spPr>
          <a:xfrm>
            <a:off x="3131808" y="4035162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981000" y="429384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347832" y="4255286"/>
            <a:ext cx="107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講師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427952" y="4234610"/>
            <a:ext cx="46085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DT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&amp;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協同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開發：主管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教育</a:t>
            </a: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訓練</a:t>
            </a:r>
            <a:endParaRPr lang="zh-TW" altLang="en-US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31808" y="3967174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團隊信任</a:t>
            </a:r>
            <a:endParaRPr lang="en-US" altLang="zh-TW" sz="2400" b="1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團隊信任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99592" y="1635646"/>
            <a:ext cx="77768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信任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DT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團隊，教我們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Python 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上線方法，給予 </a:t>
            </a: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DB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存取維護權限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主動關心進度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251520" y="5259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天才在左，瘋子在右</a:t>
            </a:r>
            <a:endParaRPr lang="en-US" altLang="zh-TW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026" name="AutoShape 2" descr="https://im1.book.com.tw/image/getImage?i=https://www.books.com.tw/img/001/064/79/0010647956.jpg&amp;v=53fb1169k&amp;w=348&amp;h=3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4" name="Picture 1" descr="D:\2022_Project\主管共識營\55891312._UY400_SS400_.jpg"/>
          <p:cNvPicPr>
            <a:picLocks noChangeAspect="1" noChangeArrowheads="1"/>
          </p:cNvPicPr>
          <p:nvPr/>
        </p:nvPicPr>
        <p:blipFill>
          <a:blip r:embed="rId2" cstate="print"/>
          <a:srcRect l="11340" r="11171"/>
          <a:stretch>
            <a:fillRect/>
          </a:stretch>
        </p:blipFill>
        <p:spPr bwMode="auto">
          <a:xfrm>
            <a:off x="7308304" y="195486"/>
            <a:ext cx="1501574" cy="193779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6" name="文字方塊 35"/>
          <p:cNvSpPr txBox="1"/>
          <p:nvPr/>
        </p:nvSpPr>
        <p:spPr>
          <a:xfrm>
            <a:off x="899592" y="163564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作者仔細聽精神病患者說話，發現他們都有堅不可摧的邏輯，與自己的信念</a:t>
            </a: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任何看似難搞的人，背後都有其原因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排除預設，瞭解動機，是首要之事</a:t>
            </a: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75010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8">
            <a:extLst>
              <a:ext uri="{FF2B5EF4-FFF2-40B4-BE49-F238E27FC236}">
                <a16:creationId xmlns:a16="http://schemas.microsoft.com/office/drawing/2014/main" xmlns="" id="{CCC2931A-7BA0-DCD4-E866-745102838A0E}"/>
              </a:ext>
            </a:extLst>
          </p:cNvPr>
          <p:cNvCxnSpPr>
            <a:cxnSpLocks/>
          </p:cNvCxnSpPr>
          <p:nvPr/>
        </p:nvCxnSpPr>
        <p:spPr>
          <a:xfrm>
            <a:off x="5198127" y="2493056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8">
            <a:extLst>
              <a:ext uri="{FF2B5EF4-FFF2-40B4-BE49-F238E27FC236}">
                <a16:creationId xmlns:a16="http://schemas.microsoft.com/office/drawing/2014/main" xmlns="" id="{C1074C65-F3DF-4063-B704-263954B9D92F}"/>
              </a:ext>
            </a:extLst>
          </p:cNvPr>
          <p:cNvCxnSpPr>
            <a:cxnSpLocks/>
          </p:cNvCxnSpPr>
          <p:nvPr/>
        </p:nvCxnSpPr>
        <p:spPr>
          <a:xfrm flipV="1">
            <a:off x="971600" y="2067694"/>
            <a:ext cx="0" cy="144016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8">
            <a:extLst>
              <a:ext uri="{FF2B5EF4-FFF2-40B4-BE49-F238E27FC236}">
                <a16:creationId xmlns:a16="http://schemas.microsoft.com/office/drawing/2014/main" xmlns="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971600" y="2067694"/>
            <a:ext cx="360040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8">
            <a:extLst>
              <a:ext uri="{FF2B5EF4-FFF2-40B4-BE49-F238E27FC236}">
                <a16:creationId xmlns:a16="http://schemas.microsoft.com/office/drawing/2014/main" xmlns="" id="{5691BBFC-EAB8-D192-CEE8-C2AB4066EB5A}"/>
              </a:ext>
            </a:extLst>
          </p:cNvPr>
          <p:cNvCxnSpPr>
            <a:cxnSpLocks/>
          </p:cNvCxnSpPr>
          <p:nvPr/>
        </p:nvCxnSpPr>
        <p:spPr>
          <a:xfrm>
            <a:off x="4783424" y="1621647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8">
            <a:extLst>
              <a:ext uri="{FF2B5EF4-FFF2-40B4-BE49-F238E27FC236}">
                <a16:creationId xmlns:a16="http://schemas.microsoft.com/office/drawing/2014/main" xmlns="" id="{C1074C65-F3DF-4063-B704-263954B9D92F}"/>
              </a:ext>
            </a:extLst>
          </p:cNvPr>
          <p:cNvCxnSpPr>
            <a:cxnSpLocks/>
          </p:cNvCxnSpPr>
          <p:nvPr/>
        </p:nvCxnSpPr>
        <p:spPr>
          <a:xfrm>
            <a:off x="5143464" y="741582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5868527" y="-740618"/>
            <a:ext cx="3672000" cy="367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907704" y="3932587"/>
            <a:ext cx="1260000" cy="12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-230591" y="2796073"/>
            <a:ext cx="2592288" cy="259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652120" y="2031870"/>
            <a:ext cx="1620000" cy="16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xmlns="" id="{DE738347-D655-3E65-0DB4-A9220DFCB44B}"/>
              </a:ext>
            </a:extLst>
          </p:cNvPr>
          <p:cNvSpPr/>
          <p:nvPr/>
        </p:nvSpPr>
        <p:spPr>
          <a:xfrm>
            <a:off x="1835713" y="2006367"/>
            <a:ext cx="7344799" cy="341363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/>
          <p:cNvSpPr/>
          <p:nvPr/>
        </p:nvSpPr>
        <p:spPr>
          <a:xfrm flipH="1" flipV="1">
            <a:off x="-1692696" y="-812626"/>
            <a:ext cx="6984776" cy="321982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-108520" y="4328491"/>
            <a:ext cx="1440000" cy="144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2159224" y="2168251"/>
            <a:ext cx="6984776" cy="321982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平行四邊形 1"/>
          <p:cNvSpPr/>
          <p:nvPr/>
        </p:nvSpPr>
        <p:spPr>
          <a:xfrm rot="1194288">
            <a:off x="1911740" y="480140"/>
            <a:ext cx="6840000" cy="6300000"/>
          </a:xfrm>
          <a:prstGeom prst="parallelogram">
            <a:avLst>
              <a:gd name="adj" fmla="val 100596"/>
            </a:avLst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9512" y="401084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Programmer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7170" name="Picture 2" descr="C:\Users\yusheng.tsai\Downloads\man-climbing-stai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928" y="2816323"/>
            <a:ext cx="1440000" cy="144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1331640" y="185167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使用技術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28184" y="915566"/>
            <a:ext cx="268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Project Manager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75312" y="52555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管理技術</a:t>
            </a:r>
          </a:p>
        </p:txBody>
      </p:sp>
      <p:sp>
        <p:nvSpPr>
          <p:cNvPr id="35" name="文字方塊 34"/>
          <p:cNvSpPr txBox="1"/>
          <p:nvPr/>
        </p:nvSpPr>
        <p:spPr>
          <a:xfrm rot="20121972">
            <a:off x="4225764" y="3672254"/>
            <a:ext cx="45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提升  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 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A25197C-E1EB-96C8-9860-6A343C13530B}"/>
              </a:ext>
            </a:extLst>
          </p:cNvPr>
          <p:cNvSpPr txBox="1"/>
          <p:nvPr/>
        </p:nvSpPr>
        <p:spPr>
          <a:xfrm>
            <a:off x="3415272" y="142159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團隊經營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BC793A3-9FFA-8B22-7A11-6BFE44A99479}"/>
              </a:ext>
            </a:extLst>
          </p:cNvPr>
          <p:cNvSpPr txBox="1"/>
          <p:nvPr/>
        </p:nvSpPr>
        <p:spPr>
          <a:xfrm>
            <a:off x="3829975" y="228343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風險控管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8">
            <a:extLst>
              <a:ext uri="{FF2B5EF4-FFF2-40B4-BE49-F238E27FC236}">
                <a16:creationId xmlns:a16="http://schemas.microsoft.com/office/drawing/2014/main" xmlns="" id="{958D2922-97A0-EE5B-038F-55D38A5585CF}"/>
              </a:ext>
            </a:extLst>
          </p:cNvPr>
          <p:cNvCxnSpPr>
            <a:cxnSpLocks/>
          </p:cNvCxnSpPr>
          <p:nvPr/>
        </p:nvCxnSpPr>
        <p:spPr>
          <a:xfrm>
            <a:off x="1332040" y="2355726"/>
            <a:ext cx="3600000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xmlns="" id="{5E9F23F2-8259-B5D9-A587-AD82BC0B2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347614"/>
            <a:ext cx="4231089" cy="1152128"/>
          </a:xfrm>
          <a:prstGeom prst="rect">
            <a:avLst/>
          </a:prstGeom>
          <a:noFill/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A014A20-D5CC-CDE7-43F9-325D496904C0}"/>
              </a:ext>
            </a:extLst>
          </p:cNvPr>
          <p:cNvSpPr/>
          <p:nvPr/>
        </p:nvSpPr>
        <p:spPr>
          <a:xfrm>
            <a:off x="0" y="3723877"/>
            <a:ext cx="9144000" cy="1419623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773E071-ACC5-4DD5-AABA-38938464E5AE}"/>
              </a:ext>
            </a:extLst>
          </p:cNvPr>
          <p:cNvSpPr/>
          <p:nvPr/>
        </p:nvSpPr>
        <p:spPr>
          <a:xfrm>
            <a:off x="0" y="3600964"/>
            <a:ext cx="914400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945C6E8F-2FAE-CA27-F338-B78DC9578D0C}"/>
              </a:ext>
            </a:extLst>
          </p:cNvPr>
          <p:cNvSpPr txBox="1"/>
          <p:nvPr/>
        </p:nvSpPr>
        <p:spPr>
          <a:xfrm>
            <a:off x="-180528" y="294830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新稽核系統開發案例</a:t>
            </a: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xmlns="" id="{2BE507E9-27FB-FFF9-50F2-CC73757C2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9" y="1563638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1674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80112" y="0"/>
            <a:ext cx="3563888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8854" y="1347614"/>
            <a:ext cx="4523386" cy="284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179512" y="26749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回顧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: 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原稽核系統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9512" y="1275606"/>
            <a:ext cx="1931098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基礎功能</a:t>
            </a:r>
            <a:endParaRPr lang="en-US" altLang="zh-TW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稽核申請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行程安排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稽核結果紀錄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矯正措施報告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4123" y="4445277"/>
            <a:ext cx="507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 </a:t>
            </a: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需重新開發一個作業型系統 </a:t>
            </a:r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with IT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2" name="Straight Connector 28">
            <a:extLst>
              <a:ext uri="{FF2B5EF4-FFF2-40B4-BE49-F238E27FC236}">
                <a16:creationId xmlns:a16="http://schemas.microsoft.com/office/drawing/2014/main" xmlns="" id="{33F5D7DC-ED4E-FA94-9556-EC86F352A4AE}"/>
              </a:ext>
            </a:extLst>
          </p:cNvPr>
          <p:cNvCxnSpPr>
            <a:cxnSpLocks/>
          </p:cNvCxnSpPr>
          <p:nvPr/>
        </p:nvCxnSpPr>
        <p:spPr>
          <a:xfrm flipH="1">
            <a:off x="230592" y="1736682"/>
            <a:ext cx="180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7D76D049-EC4C-0CEB-225D-236239507F6F}"/>
              </a:ext>
            </a:extLst>
          </p:cNvPr>
          <p:cNvSpPr txBox="1"/>
          <p:nvPr/>
        </p:nvSpPr>
        <p:spPr>
          <a:xfrm>
            <a:off x="6889374" y="1275606"/>
            <a:ext cx="2024034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系統問題</a:t>
            </a:r>
            <a:endParaRPr lang="en-US" altLang="zh-TW" sz="2000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過時的程式框架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回應速度慢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操作性差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難以擴充功能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</p:txBody>
      </p:sp>
      <p:cxnSp>
        <p:nvCxnSpPr>
          <p:cNvPr id="12" name="Straight Connector 28">
            <a:extLst>
              <a:ext uri="{FF2B5EF4-FFF2-40B4-BE49-F238E27FC236}">
                <a16:creationId xmlns:a16="http://schemas.microsoft.com/office/drawing/2014/main" xmlns="" id="{627F3507-AD6A-3CEE-F54E-DE9BA40B8338}"/>
              </a:ext>
            </a:extLst>
          </p:cNvPr>
          <p:cNvCxnSpPr>
            <a:cxnSpLocks/>
          </p:cNvCxnSpPr>
          <p:nvPr/>
        </p:nvCxnSpPr>
        <p:spPr>
          <a:xfrm flipH="1">
            <a:off x="6940454" y="1736682"/>
            <a:ext cx="180000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60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F4D3E0D0-E94B-1A5C-E057-3177E620AF14}"/>
              </a:ext>
            </a:extLst>
          </p:cNvPr>
          <p:cNvSpPr/>
          <p:nvPr/>
        </p:nvSpPr>
        <p:spPr>
          <a:xfrm>
            <a:off x="682588" y="0"/>
            <a:ext cx="720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F5623AF-FF25-B863-A897-AB4705B233DF}"/>
              </a:ext>
            </a:extLst>
          </p:cNvPr>
          <p:cNvSpPr/>
          <p:nvPr/>
        </p:nvSpPr>
        <p:spPr>
          <a:xfrm>
            <a:off x="853244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0D1E678-2B65-C1CD-866F-3637CD94FB35}"/>
              </a:ext>
            </a:extLst>
          </p:cNvPr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xmlns="" id="{2787D91E-96B9-2512-DF37-ED1A1ACA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959" y="0"/>
            <a:ext cx="4231089" cy="1152128"/>
          </a:xfrm>
          <a:prstGeom prst="rect">
            <a:avLst/>
          </a:prstGeom>
          <a:noFill/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E1554466-F2DC-E7AE-C294-48C98E98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780" y="1275606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群組 27">
            <a:extLst>
              <a:ext uri="{FF2B5EF4-FFF2-40B4-BE49-F238E27FC236}">
                <a16:creationId xmlns:a16="http://schemas.microsoft.com/office/drawing/2014/main" xmlns="" id="{49E76075-2C99-DFEB-4761-B756F15C8F50}"/>
              </a:ext>
            </a:extLst>
          </p:cNvPr>
          <p:cNvGrpSpPr/>
          <p:nvPr/>
        </p:nvGrpSpPr>
        <p:grpSpPr>
          <a:xfrm>
            <a:off x="5464032" y="1605185"/>
            <a:ext cx="2924392" cy="400110"/>
            <a:chOff x="5319736" y="1633631"/>
            <a:chExt cx="2924392" cy="400110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6C9977CF-BB96-F437-B5CA-E93C053A28DB}"/>
                </a:ext>
              </a:extLst>
            </p:cNvPr>
            <p:cNvSpPr txBox="1"/>
            <p:nvPr/>
          </p:nvSpPr>
          <p:spPr>
            <a:xfrm>
              <a:off x="5724128" y="1633631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原有功能</a:t>
              </a:r>
            </a:p>
          </p:txBody>
        </p:sp>
        <p:sp>
          <p:nvSpPr>
            <p:cNvPr id="17" name="Chevron 2">
              <a:extLst>
                <a:ext uri="{FF2B5EF4-FFF2-40B4-BE49-F238E27FC236}">
                  <a16:creationId xmlns:a16="http://schemas.microsoft.com/office/drawing/2014/main" xmlns="" id="{0B59B4F3-C159-6B03-8D82-9D66821572A2}"/>
                </a:ext>
              </a:extLst>
            </p:cNvPr>
            <p:cNvSpPr/>
            <p:nvPr/>
          </p:nvSpPr>
          <p:spPr>
            <a:xfrm rot="5400000">
              <a:off x="5319736" y="1671686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群組 28">
            <a:extLst>
              <a:ext uri="{FF2B5EF4-FFF2-40B4-BE49-F238E27FC236}">
                <a16:creationId xmlns:a16="http://schemas.microsoft.com/office/drawing/2014/main" xmlns="" id="{2C456EDC-A3EF-640B-55E8-B9EA74B8F796}"/>
              </a:ext>
            </a:extLst>
          </p:cNvPr>
          <p:cNvGrpSpPr/>
          <p:nvPr/>
        </p:nvGrpSpPr>
        <p:grpSpPr>
          <a:xfrm>
            <a:off x="5457224" y="2134776"/>
            <a:ext cx="2924392" cy="400110"/>
            <a:chOff x="5320016" y="2099632"/>
            <a:chExt cx="2924392" cy="400110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797F2017-A00C-7C3E-3D47-23CFD49A79CE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指揮官推薦</a:t>
              </a:r>
            </a:p>
          </p:txBody>
        </p:sp>
        <p:sp>
          <p:nvSpPr>
            <p:cNvPr id="23" name="Chevron 2">
              <a:extLst>
                <a:ext uri="{FF2B5EF4-FFF2-40B4-BE49-F238E27FC236}">
                  <a16:creationId xmlns:a16="http://schemas.microsoft.com/office/drawing/2014/main" xmlns="" id="{6346B5C6-6E46-F747-84BC-BFC82AC289FE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群組 29">
            <a:extLst>
              <a:ext uri="{FF2B5EF4-FFF2-40B4-BE49-F238E27FC236}">
                <a16:creationId xmlns:a16="http://schemas.microsoft.com/office/drawing/2014/main" xmlns="" id="{2C8BFD7F-06AC-5C7B-B2AB-CEDC4FAA9EE2}"/>
              </a:ext>
            </a:extLst>
          </p:cNvPr>
          <p:cNvGrpSpPr/>
          <p:nvPr/>
        </p:nvGrpSpPr>
        <p:grpSpPr>
          <a:xfrm>
            <a:off x="5464032" y="2648048"/>
            <a:ext cx="2924392" cy="400110"/>
            <a:chOff x="5320016" y="2099632"/>
            <a:chExt cx="2924392" cy="400110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xmlns="" id="{F93981C7-07C2-28C7-B3AD-F8AD4D0096CA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預測客戶喜好</a:t>
              </a:r>
            </a:p>
          </p:txBody>
        </p:sp>
        <p:sp>
          <p:nvSpPr>
            <p:cNvPr id="32" name="Chevron 2">
              <a:extLst>
                <a:ext uri="{FF2B5EF4-FFF2-40B4-BE49-F238E27FC236}">
                  <a16:creationId xmlns:a16="http://schemas.microsoft.com/office/drawing/2014/main" xmlns="" id="{470C7B5B-C82C-2B9B-5389-84794F78819A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32">
            <a:extLst>
              <a:ext uri="{FF2B5EF4-FFF2-40B4-BE49-F238E27FC236}">
                <a16:creationId xmlns:a16="http://schemas.microsoft.com/office/drawing/2014/main" xmlns="" id="{595C41FB-49E1-FEDB-666B-3AECD3A4A775}"/>
              </a:ext>
            </a:extLst>
          </p:cNvPr>
          <p:cNvGrpSpPr/>
          <p:nvPr/>
        </p:nvGrpSpPr>
        <p:grpSpPr>
          <a:xfrm>
            <a:off x="5464032" y="3161320"/>
            <a:ext cx="2924392" cy="400110"/>
            <a:chOff x="5320016" y="2099632"/>
            <a:chExt cx="2924392" cy="400110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xmlns="" id="{AEA7E4B4-B534-11E9-0DD5-A203780B096D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分析廠區弱點</a:t>
              </a:r>
            </a:p>
          </p:txBody>
        </p:sp>
        <p:sp>
          <p:nvSpPr>
            <p:cNvPr id="35" name="Chevron 2">
              <a:extLst>
                <a:ext uri="{FF2B5EF4-FFF2-40B4-BE49-F238E27FC236}">
                  <a16:creationId xmlns:a16="http://schemas.microsoft.com/office/drawing/2014/main" xmlns="" id="{DEE8B032-2D71-D4AD-6394-846E602EB398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35">
            <a:extLst>
              <a:ext uri="{FF2B5EF4-FFF2-40B4-BE49-F238E27FC236}">
                <a16:creationId xmlns:a16="http://schemas.microsoft.com/office/drawing/2014/main" xmlns="" id="{434D2192-CE76-51BE-B8D4-28BF7EA9112B}"/>
              </a:ext>
            </a:extLst>
          </p:cNvPr>
          <p:cNvGrpSpPr/>
          <p:nvPr/>
        </p:nvGrpSpPr>
        <p:grpSpPr>
          <a:xfrm>
            <a:off x="5461633" y="3674592"/>
            <a:ext cx="2924392" cy="400110"/>
            <a:chOff x="5320016" y="2099632"/>
            <a:chExt cx="2924392" cy="400110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xmlns="" id="{AD89D774-BE4A-9FBF-4BF9-C56887441711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稽核行程表</a:t>
              </a:r>
            </a:p>
          </p:txBody>
        </p:sp>
        <p:sp>
          <p:nvSpPr>
            <p:cNvPr id="38" name="Chevron 2">
              <a:extLst>
                <a:ext uri="{FF2B5EF4-FFF2-40B4-BE49-F238E27FC236}">
                  <a16:creationId xmlns:a16="http://schemas.microsoft.com/office/drawing/2014/main" xmlns="" id="{937975C7-3FC9-38B2-F6D6-3287162D883D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38">
            <a:extLst>
              <a:ext uri="{FF2B5EF4-FFF2-40B4-BE49-F238E27FC236}">
                <a16:creationId xmlns:a16="http://schemas.microsoft.com/office/drawing/2014/main" xmlns="" id="{D8E8358F-0636-D5AA-EF73-9B2BC2D38D6D}"/>
              </a:ext>
            </a:extLst>
          </p:cNvPr>
          <p:cNvGrpSpPr/>
          <p:nvPr/>
        </p:nvGrpSpPr>
        <p:grpSpPr>
          <a:xfrm>
            <a:off x="5461633" y="4187864"/>
            <a:ext cx="2924392" cy="400110"/>
            <a:chOff x="5320016" y="2099632"/>
            <a:chExt cx="2924392" cy="400110"/>
          </a:xfrm>
        </p:grpSpPr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xmlns="" id="{6BBE0627-A507-54D3-1862-293D38E98532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外稽監控</a:t>
              </a:r>
            </a:p>
          </p:txBody>
        </p:sp>
        <p:sp>
          <p:nvSpPr>
            <p:cNvPr id="41" name="Chevron 2">
              <a:extLst>
                <a:ext uri="{FF2B5EF4-FFF2-40B4-BE49-F238E27FC236}">
                  <a16:creationId xmlns:a16="http://schemas.microsoft.com/office/drawing/2014/main" xmlns="" id="{B6DB5D63-D968-3437-BC1D-F7D4DF5E9724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CA9EC6C7-191F-802E-3A85-2B19D9763506}"/>
              </a:ext>
            </a:extLst>
          </p:cNvPr>
          <p:cNvSpPr txBox="1"/>
          <p:nvPr/>
        </p:nvSpPr>
        <p:spPr>
          <a:xfrm>
            <a:off x="5364088" y="915566"/>
            <a:ext cx="234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客戶稽核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xmlns="" id="{20C39488-3B03-FF85-9C54-89303C87FFA2}"/>
              </a:ext>
            </a:extLst>
          </p:cNvPr>
          <p:cNvCxnSpPr>
            <a:cxnSpLocks/>
          </p:cNvCxnSpPr>
          <p:nvPr/>
        </p:nvCxnSpPr>
        <p:spPr>
          <a:xfrm flipH="1">
            <a:off x="5364088" y="1408484"/>
            <a:ext cx="252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b="10326"/>
          <a:stretch>
            <a:fillRect/>
          </a:stretch>
        </p:blipFill>
        <p:spPr bwMode="auto">
          <a:xfrm>
            <a:off x="467544" y="1419622"/>
            <a:ext cx="396044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1563638"/>
            <a:ext cx="40324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 b="9817"/>
          <a:stretch>
            <a:fillRect/>
          </a:stretch>
        </p:blipFill>
        <p:spPr bwMode="auto">
          <a:xfrm>
            <a:off x="755576" y="1707654"/>
            <a:ext cx="40324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1851670"/>
            <a:ext cx="4104455" cy="206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79307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Fullppt\PNG이미지\핸드폰2.png">
            <a:extLst>
              <a:ext uri="{FF2B5EF4-FFF2-40B4-BE49-F238E27FC236}">
                <a16:creationId xmlns:a16="http://schemas.microsoft.com/office/drawing/2014/main" xmlns="" id="{E2E55842-85B5-5400-A3DF-71604D063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3101"/>
            <a:ext cx="4766390" cy="497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7436" y="699542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F4D3E0D0-E94B-1A5C-E057-3177E620AF14}"/>
              </a:ext>
            </a:extLst>
          </p:cNvPr>
          <p:cNvSpPr/>
          <p:nvPr/>
        </p:nvSpPr>
        <p:spPr>
          <a:xfrm>
            <a:off x="682588" y="0"/>
            <a:ext cx="720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F5623AF-FF25-B863-A897-AB4705B233DF}"/>
              </a:ext>
            </a:extLst>
          </p:cNvPr>
          <p:cNvSpPr/>
          <p:nvPr/>
        </p:nvSpPr>
        <p:spPr>
          <a:xfrm>
            <a:off x="853244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0D1E678-2B65-C1CD-866F-3637CD94FB35}"/>
              </a:ext>
            </a:extLst>
          </p:cNvPr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xmlns="" id="{2787D91E-96B9-2512-DF37-ED1A1ACA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2959" y="0"/>
            <a:ext cx="4231089" cy="1152128"/>
          </a:xfrm>
          <a:prstGeom prst="rect">
            <a:avLst/>
          </a:prstGeom>
          <a:noFill/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CD88224A-9FAE-2722-370C-F010B2EE9DE0}"/>
              </a:ext>
            </a:extLst>
          </p:cNvPr>
          <p:cNvGrpSpPr/>
          <p:nvPr/>
        </p:nvGrpSpPr>
        <p:grpSpPr>
          <a:xfrm>
            <a:off x="1292178" y="1749201"/>
            <a:ext cx="2924392" cy="400110"/>
            <a:chOff x="5319736" y="1633631"/>
            <a:chExt cx="2924392" cy="40011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9325115B-30B3-6500-7539-3502E1274BB5}"/>
                </a:ext>
              </a:extLst>
            </p:cNvPr>
            <p:cNvSpPr txBox="1"/>
            <p:nvPr/>
          </p:nvSpPr>
          <p:spPr>
            <a:xfrm>
              <a:off x="5724128" y="1633631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廠內巡檢電子化</a:t>
              </a:r>
            </a:p>
          </p:txBody>
        </p:sp>
        <p:sp>
          <p:nvSpPr>
            <p:cNvPr id="14" name="Chevron 2">
              <a:extLst>
                <a:ext uri="{FF2B5EF4-FFF2-40B4-BE49-F238E27FC236}">
                  <a16:creationId xmlns:a16="http://schemas.microsoft.com/office/drawing/2014/main" xmlns="" id="{8052FD25-CCC0-316E-C9AB-9D80EAE34AF3}"/>
                </a:ext>
              </a:extLst>
            </p:cNvPr>
            <p:cNvSpPr/>
            <p:nvPr/>
          </p:nvSpPr>
          <p:spPr>
            <a:xfrm rot="5400000">
              <a:off x="5319736" y="1671686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EBECB816-8D66-0218-E682-BD3D4A1AE19D}"/>
              </a:ext>
            </a:extLst>
          </p:cNvPr>
          <p:cNvGrpSpPr/>
          <p:nvPr/>
        </p:nvGrpSpPr>
        <p:grpSpPr>
          <a:xfrm>
            <a:off x="1285370" y="2278792"/>
            <a:ext cx="2924392" cy="400110"/>
            <a:chOff x="5320016" y="2099632"/>
            <a:chExt cx="2924392" cy="400110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xmlns="" id="{867A115D-36BE-BAF8-A185-605A01782964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精準觸發高風險線別</a:t>
              </a:r>
            </a:p>
          </p:txBody>
        </p:sp>
        <p:sp>
          <p:nvSpPr>
            <p:cNvPr id="20" name="Chevron 2">
              <a:extLst>
                <a:ext uri="{FF2B5EF4-FFF2-40B4-BE49-F238E27FC236}">
                  <a16:creationId xmlns:a16="http://schemas.microsoft.com/office/drawing/2014/main" xmlns="" id="{7C7760D9-FE56-E7A1-01C1-A5E2CB2EFE5A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xmlns="" id="{EAF1CCBC-7A06-5FA7-4467-140C4729B860}"/>
              </a:ext>
            </a:extLst>
          </p:cNvPr>
          <p:cNvGrpSpPr/>
          <p:nvPr/>
        </p:nvGrpSpPr>
        <p:grpSpPr>
          <a:xfrm>
            <a:off x="1292178" y="2792064"/>
            <a:ext cx="3621490" cy="400110"/>
            <a:chOff x="5320016" y="2099632"/>
            <a:chExt cx="3621490" cy="400110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xmlns="" id="{B956FAF0-51D7-0729-917F-8651DC35BAE7}"/>
                </a:ext>
              </a:extLst>
            </p:cNvPr>
            <p:cNvSpPr txBox="1"/>
            <p:nvPr/>
          </p:nvSpPr>
          <p:spPr>
            <a:xfrm>
              <a:off x="5724407" y="2099632"/>
              <a:ext cx="3217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重大缺失即時通報 </a:t>
              </a:r>
              <a:r>
                <a:rPr lang="en-US" altLang="zh-TW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MAPP</a:t>
              </a:r>
              <a:endPara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5" name="Chevron 2">
              <a:extLst>
                <a:ext uri="{FF2B5EF4-FFF2-40B4-BE49-F238E27FC236}">
                  <a16:creationId xmlns:a16="http://schemas.microsoft.com/office/drawing/2014/main" xmlns="" id="{BE6EC53C-09C6-293F-F8D5-2413BA1596BD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xmlns="" id="{34DF656C-259C-F2F8-A2A5-2814A5E3942B}"/>
              </a:ext>
            </a:extLst>
          </p:cNvPr>
          <p:cNvGrpSpPr/>
          <p:nvPr/>
        </p:nvGrpSpPr>
        <p:grpSpPr>
          <a:xfrm>
            <a:off x="1292178" y="3305336"/>
            <a:ext cx="2924392" cy="400110"/>
            <a:chOff x="5320016" y="2099632"/>
            <a:chExt cx="2924392" cy="400110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B7E5FA07-0408-255C-7370-E552B1535C16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自動彙總品質日報</a:t>
              </a:r>
            </a:p>
          </p:txBody>
        </p:sp>
        <p:sp>
          <p:nvSpPr>
            <p:cNvPr id="42" name="Chevron 2">
              <a:extLst>
                <a:ext uri="{FF2B5EF4-FFF2-40B4-BE49-F238E27FC236}">
                  <a16:creationId xmlns:a16="http://schemas.microsoft.com/office/drawing/2014/main" xmlns="" id="{DB556074-355E-922C-3091-BBB5AEB06326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A367AA13-AFAF-DA4D-55DA-A12DE7D0A662}"/>
              </a:ext>
            </a:extLst>
          </p:cNvPr>
          <p:cNvSpPr txBox="1"/>
          <p:nvPr/>
        </p:nvSpPr>
        <p:spPr>
          <a:xfrm>
            <a:off x="1192234" y="1059582"/>
            <a:ext cx="2875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內部稽核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-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IPQA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xmlns="" id="{78F90595-517D-70ED-46A6-839D26DC5CC2}"/>
              </a:ext>
            </a:extLst>
          </p:cNvPr>
          <p:cNvCxnSpPr>
            <a:cxnSpLocks/>
          </p:cNvCxnSpPr>
          <p:nvPr/>
        </p:nvCxnSpPr>
        <p:spPr>
          <a:xfrm flipH="1">
            <a:off x="1192234" y="1552500"/>
            <a:ext cx="252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77951" y="699542"/>
            <a:ext cx="277300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82590" y="699542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84110" y="699542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67944" y="3254675"/>
            <a:ext cx="4248472" cy="183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95800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波浪 18"/>
          <p:cNvSpPr/>
          <p:nvPr/>
        </p:nvSpPr>
        <p:spPr>
          <a:xfrm>
            <a:off x="0" y="4443958"/>
            <a:ext cx="9144000" cy="1080120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波浪 16"/>
          <p:cNvSpPr/>
          <p:nvPr/>
        </p:nvSpPr>
        <p:spPr>
          <a:xfrm>
            <a:off x="0" y="4587974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波浪 17"/>
          <p:cNvSpPr/>
          <p:nvPr/>
        </p:nvSpPr>
        <p:spPr>
          <a:xfrm>
            <a:off x="0" y="-452586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xmlns="" id="{9F81C0A9-D909-A3AE-5711-AB644BCB05C6}"/>
              </a:ext>
            </a:extLst>
          </p:cNvPr>
          <p:cNvGrpSpPr/>
          <p:nvPr/>
        </p:nvGrpSpPr>
        <p:grpSpPr>
          <a:xfrm>
            <a:off x="3491880" y="1406514"/>
            <a:ext cx="2592288" cy="2461380"/>
            <a:chOff x="3275856" y="1341060"/>
            <a:chExt cx="2592288" cy="2461380"/>
          </a:xfrm>
        </p:grpSpPr>
        <p:grpSp>
          <p:nvGrpSpPr>
            <p:cNvPr id="9" name="群組 8"/>
            <p:cNvGrpSpPr/>
            <p:nvPr/>
          </p:nvGrpSpPr>
          <p:grpSpPr>
            <a:xfrm>
              <a:off x="3275856" y="1341060"/>
              <a:ext cx="2592288" cy="2461380"/>
              <a:chOff x="3275856" y="1995686"/>
              <a:chExt cx="2592288" cy="2461380"/>
            </a:xfrm>
          </p:grpSpPr>
          <p:sp>
            <p:nvSpPr>
              <p:cNvPr id="6" name="甜甜圈 5"/>
              <p:cNvSpPr/>
              <p:nvPr/>
            </p:nvSpPr>
            <p:spPr>
              <a:xfrm>
                <a:off x="3491880" y="2297066"/>
                <a:ext cx="2160000" cy="2160000"/>
              </a:xfrm>
              <a:prstGeom prst="donut">
                <a:avLst>
                  <a:gd name="adj" fmla="val 4140"/>
                </a:avLst>
              </a:prstGeom>
              <a:solidFill>
                <a:srgbClr val="2C2F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" name="橢圓 2"/>
              <p:cNvSpPr/>
              <p:nvPr/>
            </p:nvSpPr>
            <p:spPr>
              <a:xfrm>
                <a:off x="4968144" y="352120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IT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" name="橢圓 3"/>
              <p:cNvSpPr/>
              <p:nvPr/>
            </p:nvSpPr>
            <p:spPr>
              <a:xfrm>
                <a:off x="3275856" y="352120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DT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" name="橢圓 4"/>
              <p:cNvSpPr/>
              <p:nvPr/>
            </p:nvSpPr>
            <p:spPr>
              <a:xfrm>
                <a:off x="4126604" y="1995686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>
                    <a:solidFill>
                      <a:srgbClr val="2C2F45"/>
                    </a:solidFill>
                    <a:latin typeface="微軟正黑體" pitchFamily="34" charset="-120"/>
                    <a:ea typeface="微軟正黑體" pitchFamily="34" charset="-120"/>
                  </a:rPr>
                  <a:t>DE</a:t>
                </a:r>
                <a:endParaRPr lang="zh-TW" altLang="en-US" sz="2000" b="1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2" name="閃電 1">
              <a:extLst>
                <a:ext uri="{FF2B5EF4-FFF2-40B4-BE49-F238E27FC236}">
                  <a16:creationId xmlns:a16="http://schemas.microsoft.com/office/drawing/2014/main" xmlns="" id="{C4D33381-5E20-7A15-C21C-8F0186E7182B}"/>
                </a:ext>
              </a:extLst>
            </p:cNvPr>
            <p:cNvSpPr/>
            <p:nvPr/>
          </p:nvSpPr>
          <p:spPr>
            <a:xfrm>
              <a:off x="3441136" y="1981509"/>
              <a:ext cx="432996" cy="684483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72021436-80D3-60EA-96B3-5B892284B7D6}"/>
                </a:ext>
              </a:extLst>
            </p:cNvPr>
            <p:cNvSpPr/>
            <p:nvPr/>
          </p:nvSpPr>
          <p:spPr>
            <a:xfrm rot="9761879">
              <a:off x="3454056" y="1770223"/>
              <a:ext cx="157356" cy="253817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xmlns="" id="{04697E75-CD7A-492D-E14A-93A348156324}"/>
                </a:ext>
              </a:extLst>
            </p:cNvPr>
            <p:cNvSpPr/>
            <p:nvPr/>
          </p:nvSpPr>
          <p:spPr>
            <a:xfrm rot="6818307">
              <a:off x="3397965" y="1964146"/>
              <a:ext cx="108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E324948C-5305-09C4-C98A-82AF622C5633}"/>
              </a:ext>
            </a:extLst>
          </p:cNvPr>
          <p:cNvSpPr txBox="1"/>
          <p:nvPr/>
        </p:nvSpPr>
        <p:spPr>
          <a:xfrm>
            <a:off x="251520" y="555526"/>
            <a:ext cx="5976664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協同開發</a:t>
            </a:r>
            <a:endParaRPr lang="en-US" altLang="zh-TW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77800">
              <a:lnSpc>
                <a:spcPct val="150000"/>
              </a:lnSpc>
            </a:pP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三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者協作缺一不可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！</a:t>
            </a:r>
          </a:p>
        </p:txBody>
      </p:sp>
      <p:cxnSp>
        <p:nvCxnSpPr>
          <p:cNvPr id="20" name="Straight Connector 28">
            <a:extLst>
              <a:ext uri="{FF2B5EF4-FFF2-40B4-BE49-F238E27FC236}">
                <a16:creationId xmlns:a16="http://schemas.microsoft.com/office/drawing/2014/main" xmlns="" id="{5161D62C-9BC3-ACFC-8F5D-0E8A5E099A49}"/>
              </a:ext>
            </a:extLst>
          </p:cNvPr>
          <p:cNvCxnSpPr>
            <a:cxnSpLocks/>
          </p:cNvCxnSpPr>
          <p:nvPr/>
        </p:nvCxnSpPr>
        <p:spPr>
          <a:xfrm>
            <a:off x="2627784" y="1779662"/>
            <a:ext cx="0" cy="504056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8">
            <a:extLst>
              <a:ext uri="{FF2B5EF4-FFF2-40B4-BE49-F238E27FC236}">
                <a16:creationId xmlns:a16="http://schemas.microsoft.com/office/drawing/2014/main" xmlns="" id="{B1041EB3-5E5B-8FDE-AAF1-1C551531EC0D}"/>
              </a:ext>
            </a:extLst>
          </p:cNvPr>
          <p:cNvCxnSpPr>
            <a:cxnSpLocks/>
          </p:cNvCxnSpPr>
          <p:nvPr/>
        </p:nvCxnSpPr>
        <p:spPr>
          <a:xfrm flipH="1">
            <a:off x="2627784" y="2283718"/>
            <a:ext cx="792088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233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227934"/>
            <a:ext cx="9144000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0" y="1779662"/>
            <a:ext cx="9144000" cy="2304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3" name="Picture 3" descr="D:\2022_Project\主管共識營\Problem solving-br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5718"/>
            <a:ext cx="3568280" cy="3568280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5436096" y="199568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外部串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接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多</a:t>
            </a:r>
            <a:endParaRPr lang="zh-TW" altLang="en-US" sz="24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2120" y="271576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未知項目多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68144" y="343584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規劃變動大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467544" y="483518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rPr>
              <a:t>新稽核系統開發的</a:t>
            </a:r>
            <a:r>
              <a:rPr lang="zh-TW" altLang="en-US" sz="32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rPr>
              <a:t>三個挑戰與領悟</a:t>
            </a:r>
            <a:endParaRPr lang="en-US" altLang="zh-TW" sz="32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17" name="Straight Connector 28">
            <a:extLst>
              <a:ext uri="{FF2B5EF4-FFF2-40B4-BE49-F238E27FC236}">
                <a16:creationId xmlns:a16="http://schemas.microsoft.com/office/drawing/2014/main" xmlns="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3780072" y="224132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8">
            <a:extLst>
              <a:ext uri="{FF2B5EF4-FFF2-40B4-BE49-F238E27FC236}">
                <a16:creationId xmlns:a16="http://schemas.microsoft.com/office/drawing/2014/main" xmlns="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3995936" y="296140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8">
            <a:extLst>
              <a:ext uri="{FF2B5EF4-FFF2-40B4-BE49-F238E27FC236}">
                <a16:creationId xmlns:a16="http://schemas.microsoft.com/office/drawing/2014/main" xmlns="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368148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7501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35776</TotalTime>
  <Words>2328</Words>
  <Application>Microsoft Office PowerPoint</Application>
  <PresentationFormat>如螢幕大小 (16:9)</PresentationFormat>
  <Paragraphs>262</Paragraphs>
  <Slides>21</Slides>
  <Notes>17</Notes>
  <HiddenSlides>3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21</vt:i4>
      </vt:variant>
    </vt:vector>
  </HeadingPairs>
  <TitlesOfParts>
    <vt:vector size="24" baseType="lpstr">
      <vt:lpstr>自訂設計</vt:lpstr>
      <vt:lpstr>2_自訂設計</vt:lpstr>
      <vt:lpstr>1_自訂設計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yusheng.tsai 蔡煜昇</dc:creator>
  <cp:lastModifiedBy>yusheng.tsai</cp:lastModifiedBy>
  <cp:revision>1691</cp:revision>
  <dcterms:created xsi:type="dcterms:W3CDTF">2022-08-15T01:05:29Z</dcterms:created>
  <dcterms:modified xsi:type="dcterms:W3CDTF">2022-10-19T01:45:40Z</dcterms:modified>
</cp:coreProperties>
</file>