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76" r:id="rId3"/>
  </p:sldMasterIdLst>
  <p:notesMasterIdLst>
    <p:notesMasterId r:id="rId25"/>
  </p:notesMasterIdLst>
  <p:handoutMasterIdLst>
    <p:handoutMasterId r:id="rId26"/>
  </p:handoutMasterIdLst>
  <p:sldIdLst>
    <p:sldId id="277" r:id="rId4"/>
    <p:sldId id="311" r:id="rId5"/>
    <p:sldId id="276" r:id="rId6"/>
    <p:sldId id="278" r:id="rId7"/>
    <p:sldId id="279" r:id="rId8"/>
    <p:sldId id="314" r:id="rId9"/>
    <p:sldId id="281" r:id="rId10"/>
    <p:sldId id="313" r:id="rId11"/>
    <p:sldId id="309" r:id="rId12"/>
    <p:sldId id="297" r:id="rId13"/>
    <p:sldId id="299" r:id="rId14"/>
    <p:sldId id="312" r:id="rId15"/>
    <p:sldId id="296" r:id="rId16"/>
    <p:sldId id="303" r:id="rId17"/>
    <p:sldId id="310" r:id="rId18"/>
    <p:sldId id="302" r:id="rId19"/>
    <p:sldId id="274" r:id="rId20"/>
    <p:sldId id="306" r:id="rId21"/>
    <p:sldId id="301" r:id="rId22"/>
    <p:sldId id="308" r:id="rId23"/>
    <p:sldId id="307" r:id="rId2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B9"/>
    <a:srgbClr val="2C2F45"/>
    <a:srgbClr val="494E73"/>
    <a:srgbClr val="ABC674"/>
    <a:srgbClr val="00133A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75717" autoAdjust="0"/>
  </p:normalViewPr>
  <p:slideViewPr>
    <p:cSldViewPr>
      <p:cViewPr varScale="1">
        <p:scale>
          <a:sx n="93" d="100"/>
          <a:sy n="93" d="100"/>
        </p:scale>
        <p:origin x="1186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0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9655C-43F1-4BD5-959E-BF42963BB783}" type="datetimeFigureOut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8CACD-F984-412F-A67C-1D286A1F2F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2B436-C07F-4B30-98DF-1E23248297F3}" type="datetimeFigureOut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14737-EDB4-439D-82A3-B25D0EE1A3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3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題目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第一個挑戰是外部串接多。我們發現，新稽核系統的開發，遠遠不只是一個服務的重新開發，而是牽連到許多其他的系統。比如晨會看板要重新接水管，</a:t>
            </a:r>
            <a:r>
              <a:rPr lang="en-US" altLang="zh-TW"/>
              <a:t>WebMail</a:t>
            </a:r>
            <a:r>
              <a:rPr lang="zh-TW" altLang="en-US"/>
              <a:t> 的催簽信，還有 </a:t>
            </a:r>
            <a:r>
              <a:rPr lang="en-US" altLang="zh-TW"/>
              <a:t>AERB</a:t>
            </a:r>
            <a:r>
              <a:rPr lang="zh-TW" altLang="en-US"/>
              <a:t> 等系統的自動觸發稽核，都需要重新跟新系統做串接。實際上，是整套方案的重新開發。</a:t>
            </a:r>
            <a:endParaRPr lang="en-US" altLang="zh-TW"/>
          </a:p>
          <a:p>
            <a:r>
              <a:rPr lang="zh-TW" altLang="en-US"/>
              <a:t>所以為了避免規劃缺漏，而導致整套方案的失敗，我們的使用者調查必須做得更全面，去瞭解目標受眾與他們的日常作業。也就是釐清 </a:t>
            </a:r>
            <a:r>
              <a:rPr lang="en-US" altLang="zh-TW"/>
              <a:t>User Story </a:t>
            </a:r>
            <a:r>
              <a:rPr lang="zh-TW" altLang="en-US"/>
              <a:t>的三個問題，有哪些使用者，每天會做什麼，理由是什麼。這裡我想著重在「每天會做什麼」。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　舉個例子，在系統規劃的時候，使用者告訴我單子的簽核要怎麼設計，我們也實作了。但後來我突然想到，使用者要怎麼知道今天有單子到他身上了，要他上系統簽核？詢問後才發現，在以往的舊系統會發信給使用者，那是 </a:t>
            </a:r>
            <a:r>
              <a:rPr lang="en-US" altLang="zh-TW"/>
              <a:t>IT</a:t>
            </a:r>
            <a:r>
              <a:rPr lang="zh-TW" altLang="en-US"/>
              <a:t> 做的簽核通知的功能。使用者不會知道做了新系統之後，就連簽核通知也要重新串接。如果沒有瞭解使用者每天的行為，我們就會遺漏掉 </a:t>
            </a:r>
            <a:r>
              <a:rPr lang="en-US" altLang="zh-TW"/>
              <a:t>WebMail </a:t>
            </a:r>
            <a:r>
              <a:rPr lang="zh-TW" altLang="en-US"/>
              <a:t>的關聯。</a:t>
            </a:r>
            <a:endParaRPr lang="en-US" altLang="zh-TW"/>
          </a:p>
          <a:p>
            <a:r>
              <a:rPr lang="zh-TW" altLang="en-US"/>
              <a:t>　其他例子也一樣，就像使用者早上會開會，讓我們知道還有晨會看板要串接。有趣的是，當 </a:t>
            </a:r>
            <a:r>
              <a:rPr lang="en-US" altLang="zh-TW"/>
              <a:t>DT</a:t>
            </a:r>
            <a:r>
              <a:rPr lang="zh-TW" altLang="en-US"/>
              <a:t> 花越多時間向 </a:t>
            </a:r>
            <a:r>
              <a:rPr lang="en-US" altLang="zh-TW"/>
              <a:t>DE</a:t>
            </a:r>
            <a:r>
              <a:rPr lang="zh-TW" altLang="en-US"/>
              <a:t> 靠近，</a:t>
            </a:r>
            <a:r>
              <a:rPr lang="en-US" altLang="zh-TW"/>
              <a:t>DT</a:t>
            </a:r>
            <a:r>
              <a:rPr lang="zh-TW" altLang="en-US"/>
              <a:t> 對程式的掌控反而能更仔細，而不是更遙遠。進而減少因為規劃缺漏，而對程式修修改改的時間。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第二個挑戰是未知項目多。因為這是我們 </a:t>
            </a:r>
            <a:r>
              <a:rPr lang="en-US" altLang="zh-TW"/>
              <a:t>QS </a:t>
            </a:r>
            <a:r>
              <a:rPr lang="zh-TW" altLang="en-US"/>
              <a:t>第一個與 </a:t>
            </a:r>
            <a:r>
              <a:rPr lang="en-US" altLang="zh-TW"/>
              <a:t>IT </a:t>
            </a:r>
            <a:r>
              <a:rPr lang="zh-TW" altLang="en-US"/>
              <a:t>協同開發的作業型系統，我們在技術上遇到了許多問題，比如</a:t>
            </a:r>
            <a:r>
              <a:rPr lang="en-US" altLang="zh-TW"/>
              <a:t>......</a:t>
            </a:r>
            <a:r>
              <a:rPr lang="zh-TW" altLang="en-US"/>
              <a:t>。其實這些都是小問題，但因為我們是跟 </a:t>
            </a:r>
            <a:r>
              <a:rPr lang="en-US" altLang="zh-TW"/>
              <a:t>IT </a:t>
            </a:r>
            <a:r>
              <a:rPr lang="zh-TW" altLang="en-US"/>
              <a:t>協同開發，我們不能自己做自己的，而不按照</a:t>
            </a:r>
            <a:r>
              <a:rPr lang="zh-TW" altLang="en-US" baseline="0"/>
              <a:t> </a:t>
            </a:r>
            <a:r>
              <a:rPr lang="en-US" altLang="zh-TW" baseline="0"/>
              <a:t>IT</a:t>
            </a:r>
            <a:r>
              <a:rPr lang="zh-TW" altLang="en-US" baseline="0"/>
              <a:t> 的規範。但我們也發現，</a:t>
            </a:r>
            <a:r>
              <a:rPr lang="en-US" altLang="zh-TW" baseline="0"/>
              <a:t>IT</a:t>
            </a:r>
            <a:r>
              <a:rPr lang="zh-TW" altLang="en-US" baseline="0"/>
              <a:t> 似乎沒有教學手冊，指示我們應該怎麼做。</a:t>
            </a:r>
            <a:endParaRPr lang="en-US" altLang="zh-TW" baseline="0"/>
          </a:p>
          <a:p>
            <a:r>
              <a:rPr lang="zh-TW" altLang="en-US" baseline="0"/>
              <a:t>所以我們要誘使 </a:t>
            </a:r>
            <a:r>
              <a:rPr lang="en-US" altLang="zh-TW" baseline="0"/>
              <a:t>IT</a:t>
            </a:r>
            <a:r>
              <a:rPr lang="zh-TW" altLang="en-US" baseline="0"/>
              <a:t> 願意講得更多，而且不讓對方覺得三不五時找他很煩，這是很困難的。經過多次交流後，我領悟到一個重點，那就是溝通最首要的觀念，是「把需求講清楚，是自己的責任」。溝通永遠是雙向的，要讓對方知道自己頭腦是清楚的，對方也才會清楚教導你，對方沒有義務要讀取我們的心思。為此，我們一定要把自己的問題說清楚，並且掌握文句結構：議題、理由、行動。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如何把需求講清楚，這裡舉一個簡單的例子。比如「怎麼取得舊資料給新系統使用」這個問題，如果只跟 </a:t>
            </a:r>
            <a:r>
              <a:rPr lang="en-US" altLang="zh-TW"/>
              <a:t>IT </a:t>
            </a:r>
            <a:r>
              <a:rPr lang="zh-TW" altLang="en-US"/>
              <a:t>沒頭沒尾說這句話，</a:t>
            </a:r>
            <a:r>
              <a:rPr lang="en-US" altLang="zh-TW"/>
              <a:t>IT</a:t>
            </a:r>
            <a:r>
              <a:rPr lang="zh-TW" altLang="en-US" baseline="0"/>
              <a:t> 絕對不會理我，我們要盡可能描述清楚，拆分議題、理由、行動。首先議題就像是簡短的摘要，可以說</a:t>
            </a:r>
            <a:r>
              <a:rPr lang="en-US" altLang="zh-TW" baseline="0"/>
              <a:t>......</a:t>
            </a:r>
            <a:r>
              <a:rPr lang="zh-TW" altLang="en-US" baseline="0"/>
              <a:t>，讓對方明確知道目的。再來是理由，解釋這個請求的原因，可以說</a:t>
            </a:r>
            <a:r>
              <a:rPr lang="en-US" altLang="zh-TW" baseline="0"/>
              <a:t>......</a:t>
            </a:r>
            <a:r>
              <a:rPr lang="zh-TW" altLang="en-US" baseline="0"/>
              <a:t>。我曾看過許多有溝通障礙的人，都是劈頭就講了一大串理由，結果對方還沒看完就失去耐心了，也不明白你的訴求是什麼，所以這裡才會把議題放在最上面。最後是行動，告訴對方第一步可以怎麼做，可以減少別人花費心力幫助你的心理障礙，可以說</a:t>
            </a:r>
            <a:r>
              <a:rPr lang="en-US" altLang="zh-TW" baseline="0"/>
              <a:t>......</a:t>
            </a:r>
            <a:r>
              <a:rPr lang="zh-TW" altLang="en-US" baseline="0"/>
              <a:t>。如此清楚的提問，就能得到清楚的答覆，從而建立與 </a:t>
            </a:r>
            <a:r>
              <a:rPr lang="en-US" altLang="zh-TW" baseline="0"/>
              <a:t>IT </a:t>
            </a:r>
            <a:r>
              <a:rPr lang="zh-TW" altLang="en-US" baseline="0"/>
              <a:t>良好的互動。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第三個挑戰是規劃變動大。開發一個系統，規劃總是趕不上變化，因為開發期間對彼此的不瞭解，以及上線之後的優化與平展，導致寫好的程式不斷在修補。這很有可能會讓 </a:t>
            </a:r>
            <a:r>
              <a:rPr lang="en-US" altLang="zh-TW"/>
              <a:t>DT </a:t>
            </a:r>
            <a:r>
              <a:rPr lang="zh-TW" altLang="en-US"/>
              <a:t>出現一個負面的想法</a:t>
            </a:r>
            <a:r>
              <a:rPr lang="zh-TW" altLang="en-US" b="0"/>
              <a:t>：「</a:t>
            </a:r>
            <a:r>
              <a:rPr lang="zh-TW" altLang="en-US" b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程式更新修補，似乎沒有停止的時候？</a:t>
            </a:r>
            <a:r>
              <a:rPr lang="zh-TW" altLang="en-US" b="0"/>
              <a:t>」</a:t>
            </a:r>
            <a:endParaRPr lang="en-US" altLang="zh-TW" b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/>
              <a:t>這時我就會試著傳達一個理念，那就是「規劃變動是必然的」。我們除了要瞭解使用者，更要習慣變化，回應變化。這其實是敏捷開發的價值觀之一：回應變化，重於遵循計畫。而且能夠持續發展，才是一個健康、有在運作的系統。所以，與其在規劃初期想著「一次到位」，不如思考如何「每天都進步一點」，這對於 </a:t>
            </a:r>
            <a:r>
              <a:rPr lang="en-US" altLang="zh-TW" b="0"/>
              <a:t>DT</a:t>
            </a:r>
            <a:r>
              <a:rPr lang="zh-TW" altLang="en-US" b="0"/>
              <a:t> 面對規劃變動時的心態，是非常重要的觀念。</a:t>
            </a:r>
            <a:endParaRPr lang="en-US" altLang="zh-TW" b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在此做個總結。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在開發新稽核系統的過程中，我深刻體會到，這個任務不只系統開發，更是團隊經營。而且，不只 </a:t>
            </a:r>
            <a:r>
              <a:rPr lang="en-US" altLang="zh-TW"/>
              <a:t>DT</a:t>
            </a:r>
            <a:r>
              <a:rPr lang="zh-TW" altLang="en-US"/>
              <a:t> 團隊經營，更是協同 </a:t>
            </a:r>
            <a:r>
              <a:rPr lang="en-US" altLang="zh-TW"/>
              <a:t>Domain </a:t>
            </a:r>
            <a:r>
              <a:rPr lang="zh-TW" altLang="en-US"/>
              <a:t>與 </a:t>
            </a:r>
            <a:r>
              <a:rPr lang="en-US" altLang="zh-TW"/>
              <a:t>IT</a:t>
            </a:r>
            <a:r>
              <a:rPr lang="zh-TW" altLang="en-US"/>
              <a:t> 的團隊經營。</a:t>
            </a:r>
            <a:endParaRPr lang="en-US" altLang="zh-TW"/>
          </a:p>
          <a:p>
            <a:r>
              <a:rPr lang="zh-TW" altLang="en-US"/>
              <a:t>我們希望能營造一個三者都可以清楚溝通，並且鼓勵衝突的環境。能夠有效溝通，能夠互相信任，並且基於信任，進行有建設性的衝突，勇於點出問題，促進系統開發任務的成功。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以上。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　首先做個自我介紹。我在 </a:t>
            </a:r>
            <a:r>
              <a:rPr lang="en-US" altLang="zh-TW"/>
              <a:t>2018</a:t>
            </a:r>
            <a:r>
              <a:rPr lang="zh-TW" altLang="en-US"/>
              <a:t> 年從學校畢業後就進到群創 </a:t>
            </a:r>
            <a:r>
              <a:rPr lang="en-US" altLang="zh-TW"/>
              <a:t>QS</a:t>
            </a:r>
            <a:r>
              <a:rPr lang="zh-TW" altLang="en-US"/>
              <a:t>，擔任 </a:t>
            </a:r>
            <a:r>
              <a:rPr lang="en-US" altLang="zh-TW"/>
              <a:t>DT</a:t>
            </a:r>
            <a:r>
              <a:rPr lang="zh-TW" altLang="en-US"/>
              <a:t> 和 </a:t>
            </a:r>
            <a:r>
              <a:rPr lang="en-US" altLang="zh-TW"/>
              <a:t>DS</a:t>
            </a:r>
            <a:r>
              <a:rPr lang="zh-TW" altLang="en-US"/>
              <a:t> 的角色。</a:t>
            </a:r>
            <a:endParaRPr lang="en-US" altLang="zh-TW"/>
          </a:p>
          <a:p>
            <a:r>
              <a:rPr lang="zh-TW" altLang="en-US"/>
              <a:t>　在這四年期間，我完成了許多專案，這些專案大致可以分為三類。第一個是 </a:t>
            </a:r>
            <a:r>
              <a:rPr lang="en-US" altLang="zh-TW"/>
              <a:t>RPA</a:t>
            </a:r>
            <a:r>
              <a:rPr lang="zh-TW" altLang="en-US"/>
              <a:t>，以 </a:t>
            </a:r>
            <a:r>
              <a:rPr lang="en-US" altLang="zh-TW"/>
              <a:t>Python</a:t>
            </a:r>
            <a:r>
              <a:rPr lang="zh-TW" altLang="en-US"/>
              <a:t> 實作的自動化機器人。然後是 </a:t>
            </a:r>
            <a:r>
              <a:rPr lang="en-US" altLang="zh-TW"/>
              <a:t>Web</a:t>
            </a:r>
            <a:r>
              <a:rPr lang="zh-TW" altLang="en-US"/>
              <a:t>，網頁前後端的開發。還有 </a:t>
            </a:r>
            <a:r>
              <a:rPr lang="en-US" altLang="zh-TW"/>
              <a:t>NLP</a:t>
            </a:r>
            <a:r>
              <a:rPr lang="zh-TW" altLang="en-US"/>
              <a:t>，跟機器學習相關的自然語言處理。另外，在今年 </a:t>
            </a:r>
            <a:r>
              <a:rPr lang="en-US" altLang="zh-TW"/>
              <a:t>3</a:t>
            </a:r>
            <a:r>
              <a:rPr lang="zh-TW" altLang="en-US"/>
              <a:t> 月，我擔任過教育訓練的講師，為主管們講解協同開發的相關知識，讓大家藉由淺顯易懂的語言，認識 </a:t>
            </a:r>
            <a:r>
              <a:rPr lang="en-US" altLang="zh-TW"/>
              <a:t>DT</a:t>
            </a:r>
            <a:r>
              <a:rPr lang="zh-TW" altLang="en-US"/>
              <a:t> 和 </a:t>
            </a:r>
            <a:r>
              <a:rPr lang="en-US" altLang="zh-TW"/>
              <a:t>IT</a:t>
            </a:r>
            <a:r>
              <a:rPr lang="zh-TW" altLang="en-US"/>
              <a:t> 的專業用語。</a:t>
            </a:r>
            <a:endParaRPr lang="en-US" altLang="zh-TW"/>
          </a:p>
          <a:p>
            <a:r>
              <a:rPr lang="zh-TW" altLang="en-US"/>
              <a:t>　我是一個喜歡程式、喜歡閱讀的人，而且最近迷上了電子書。像我在 </a:t>
            </a:r>
            <a:r>
              <a:rPr lang="en-US" altLang="zh-TW"/>
              <a:t>10</a:t>
            </a:r>
            <a:r>
              <a:rPr lang="zh-TW" altLang="en-US"/>
              <a:t> 月連假的時候，一口氣買了 </a:t>
            </a:r>
            <a:r>
              <a:rPr lang="en-US" altLang="zh-TW"/>
              <a:t>18</a:t>
            </a:r>
            <a:r>
              <a:rPr lang="zh-TW" altLang="en-US"/>
              <a:t> 本電子書，這應該是我今年做過最狂的事，相信我在接下來的 </a:t>
            </a:r>
            <a:r>
              <a:rPr lang="en-US" altLang="zh-TW"/>
              <a:t>3</a:t>
            </a:r>
            <a:r>
              <a:rPr lang="zh-TW" altLang="en-US"/>
              <a:t> 個月裡都不會感到無聊了。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　如上所述，在這四年期間，我擔任的是一個 </a:t>
            </a:r>
            <a:r>
              <a:rPr lang="en-US" altLang="zh-TW"/>
              <a:t>Programmer</a:t>
            </a:r>
            <a:r>
              <a:rPr lang="zh-TW" altLang="en-US"/>
              <a:t>，也就是一個單純寫程式、使用技術的人。但近期，我挑戰自己去當一個 </a:t>
            </a:r>
            <a:r>
              <a:rPr lang="en-US" altLang="zh-TW"/>
              <a:t>Project Manager</a:t>
            </a:r>
            <a:r>
              <a:rPr lang="zh-TW" altLang="en-US"/>
              <a:t>，也就是負責管理技術、經營團隊、控管風險的角色。</a:t>
            </a:r>
            <a:endParaRPr lang="en-US" altLang="zh-TW"/>
          </a:p>
          <a:p>
            <a:r>
              <a:rPr lang="zh-TW" altLang="en-US"/>
              <a:t>　這對我來說是一個挑戰。我經常做一個比喻：「以往我整天只要跟電腦溝通，但現在我整天都在跟人溝通。」人是複雜且多變的存在，絕對不像電腦一樣，能夠一個指令一個動作。要如何帶領好團隊，是我現在熱衷的課題。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762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接下來，我想以新稽核系統的開發案例，來分享自己在團隊經營上，所面臨的挑戰和領悟。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首先，我們來回顧一下原本的稽核系統。這是 </a:t>
            </a:r>
            <a:r>
              <a:rPr lang="en-US" altLang="zh-TW"/>
              <a:t>IT</a:t>
            </a:r>
            <a:r>
              <a:rPr lang="zh-TW" altLang="en-US"/>
              <a:t> 在大約 </a:t>
            </a:r>
            <a:r>
              <a:rPr lang="en-US" altLang="zh-TW"/>
              <a:t>10</a:t>
            </a:r>
            <a:r>
              <a:rPr lang="zh-TW" altLang="en-US"/>
              <a:t> 年前開發的系統，它可以進行一些基本的作業，比如稽核申請、行程安排等等。但使用至今，這個系統出現了一些問題。它的程式框架已經過時，回應速度越來越慢，操作性差，而且難以擴充功能。所以，我們和 </a:t>
            </a:r>
            <a:r>
              <a:rPr lang="en-US" altLang="zh-TW"/>
              <a:t>IT </a:t>
            </a:r>
            <a:r>
              <a:rPr lang="zh-TW" altLang="en-US"/>
              <a:t>達成共識，要重新開發一個新系統來取代它。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於是，就在今年，我們完成開發了這套新稽核系統。除了原有的功能外，還加上許多決策輔助的功能。比如預測客戶喜好，分析廠區過往的弱點。自動推薦最適合這場客戶稽核的指揮官。協助進行戰術安排。最後驗證預稽的有效性，完成檢討和改善。</a:t>
            </a:r>
            <a:endParaRPr lang="en-US" altLang="zh-TW" sz="1200" b="0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外稽監控 </a:t>
            </a:r>
            <a:r>
              <a:rPr lang="en-US" altLang="zh-TW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AUDIT_EA_220300003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73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　另外，在內部稽核的部分，我們開發了智能巡檢系統。提供人員藉由平板 </a:t>
            </a:r>
            <a:r>
              <a:rPr lang="en-US" altLang="zh-TW"/>
              <a:t>APP</a:t>
            </a:r>
            <a:r>
              <a:rPr lang="zh-TW" altLang="en-US"/>
              <a:t>，在廠內進行巡檢，取代以往的紙本作業。它能自動產生每個廠區的巡檢項目，精準觸發高風險的線別。當人員發現重大缺失時，可以即時通報到 </a:t>
            </a:r>
            <a:r>
              <a:rPr lang="en-US" altLang="zh-TW"/>
              <a:t>MAPP</a:t>
            </a:r>
            <a:r>
              <a:rPr lang="zh-TW" altLang="en-US"/>
              <a:t> 群組。並且在每天早晚自動彙整品質日報，即時通知廠長進行改善。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　那麼，上述這麼多項目的開發，包括網頁、</a:t>
            </a:r>
            <a:r>
              <a:rPr lang="en-US" altLang="zh-TW"/>
              <a:t>APP</a:t>
            </a:r>
            <a:r>
              <a:rPr lang="zh-TW" altLang="en-US"/>
              <a:t> 和決策輔助的功能，從系統規劃到落地，每個環節都非常仰賴這三者，也就是 </a:t>
            </a:r>
            <a:r>
              <a:rPr lang="en-US" altLang="zh-TW"/>
              <a:t>Domain</a:t>
            </a:r>
            <a:r>
              <a:rPr lang="zh-TW" altLang="en-US"/>
              <a:t>、</a:t>
            </a:r>
            <a:r>
              <a:rPr lang="en-US" altLang="zh-TW" baseline="0"/>
              <a:t>DT</a:t>
            </a:r>
            <a:r>
              <a:rPr lang="zh-TW" altLang="en-US" baseline="0"/>
              <a:t> 和 </a:t>
            </a:r>
            <a:r>
              <a:rPr lang="en-US" altLang="zh-TW" baseline="0"/>
              <a:t>IT</a:t>
            </a:r>
            <a:r>
              <a:rPr lang="zh-TW" altLang="en-US" baseline="0"/>
              <a:t> 的協作。</a:t>
            </a:r>
            <a:r>
              <a:rPr lang="zh-TW" altLang="en-US"/>
              <a:t>不管哪一邊的溝通斷鏈了，都不可能順利進行下去。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　關於團隊合作，在這裡我歸納了三個挑戰，以及從中獲得的領悟。這三個挑戰，分別是外部串接多、未知項目多、規劃變動大。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30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C2F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17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yusheng.tsai\Downloads\未绑定账户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6896" y="555526"/>
            <a:ext cx="3443536" cy="2582652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0" y="2787774"/>
            <a:ext cx="9144000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2643758"/>
            <a:ext cx="9144000" cy="72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4227934"/>
            <a:ext cx="9144000" cy="72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307053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</a:rPr>
              <a:t>新稽核系統開發案例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0" y="3507854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</a:rPr>
              <a:t>QS</a:t>
            </a:r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</a:rPr>
              <a:t> 蔡煜昇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971600" y="1059582"/>
            <a:ext cx="4608512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zh-TW" altLang="en-US" sz="3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不只系統開發</a:t>
            </a:r>
            <a:endParaRPr lang="en-US" altLang="zh-TW" sz="36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ts val="5000"/>
              </a:lnSpc>
            </a:pPr>
            <a:r>
              <a:rPr lang="zh-TW" altLang="en-US" sz="3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更是團隊經營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179512" y="843558"/>
            <a:ext cx="4104456" cy="576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挑戰一：外部串接多</a:t>
            </a:r>
            <a:endParaRPr lang="en-US" altLang="zh-TW" sz="2400" b="1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9512" y="9475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不只是一個服務的重新開發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464008" y="843558"/>
            <a:ext cx="4428472" cy="576000"/>
            <a:chOff x="4464008" y="843558"/>
            <a:chExt cx="4428472" cy="576000"/>
          </a:xfrm>
        </p:grpSpPr>
        <p:sp>
          <p:nvSpPr>
            <p:cNvPr id="13" name="圓角矩形 12"/>
            <p:cNvSpPr/>
            <p:nvPr/>
          </p:nvSpPr>
          <p:spPr>
            <a:xfrm>
              <a:off x="4788024" y="843558"/>
              <a:ext cx="4104456" cy="576000"/>
            </a:xfrm>
            <a:prstGeom prst="roundRect">
              <a:avLst>
                <a:gd name="adj" fmla="val 1394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788024" y="947530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使用者調查需要更全面</a:t>
              </a:r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4428008" y="1023574"/>
              <a:ext cx="252000" cy="180000"/>
            </a:xfrm>
            <a:prstGeom prst="triangle">
              <a:avLst/>
            </a:prstGeom>
            <a:solidFill>
              <a:srgbClr val="2C2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359976" y="1555091"/>
            <a:ext cx="370796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戰鬥晨會看板  </a:t>
            </a:r>
            <a:r>
              <a:rPr lang="en-US" altLang="zh-TW" sz="11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(</a:t>
            </a:r>
            <a:r>
              <a:rPr lang="zh-TW" altLang="en-US" sz="11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重新接水管</a:t>
            </a:r>
            <a:r>
              <a:rPr lang="en-US" altLang="zh-TW" sz="11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)</a:t>
            </a:r>
            <a:endParaRPr lang="en-US" altLang="zh-TW" sz="12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QS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戰情圖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&amp;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個人戰情室  </a:t>
            </a:r>
            <a:r>
              <a:rPr lang="en-US" altLang="zh-TW" sz="11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(</a:t>
            </a:r>
            <a:r>
              <a:rPr lang="zh-TW" altLang="en-US" sz="11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重新接水管</a:t>
            </a:r>
            <a:r>
              <a:rPr lang="en-US" altLang="zh-TW" sz="11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)</a:t>
            </a:r>
            <a:endParaRPr lang="zh-TW" altLang="en-US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WebMail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每日工作通知信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&amp;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系統稽催信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AERB / PDS / CRN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系統觸發內部稽核單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MES / iPM / PCN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系統觸發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IPQA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巡檢單</a:t>
            </a:r>
            <a:endParaRPr lang="zh-TW" altLang="en-US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MAPP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紅燈通報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......</a:t>
            </a:r>
            <a:endParaRPr lang="zh-TW" altLang="en-US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179512" y="4227934"/>
            <a:ext cx="4104456" cy="504056"/>
            <a:chOff x="179512" y="4227934"/>
            <a:chExt cx="4104456" cy="504056"/>
          </a:xfrm>
        </p:grpSpPr>
        <p:sp>
          <p:nvSpPr>
            <p:cNvPr id="16" name="圓角矩形 15"/>
            <p:cNvSpPr/>
            <p:nvPr/>
          </p:nvSpPr>
          <p:spPr>
            <a:xfrm>
              <a:off x="179512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79512" y="4227934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是整套方案的重新開發！</a:t>
              </a: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788024" y="1563638"/>
            <a:ext cx="4104456" cy="1008112"/>
            <a:chOff x="4788024" y="1563638"/>
            <a:chExt cx="4104456" cy="1008112"/>
          </a:xfrm>
        </p:grpSpPr>
        <p:sp>
          <p:nvSpPr>
            <p:cNvPr id="18" name="文字方塊 17"/>
            <p:cNvSpPr txBox="1"/>
            <p:nvPr/>
          </p:nvSpPr>
          <p:spPr>
            <a:xfrm>
              <a:off x="4968488" y="1563638"/>
              <a:ext cx="370796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避免規劃掛一漏萬</a:t>
              </a:r>
              <a:endPara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/>
              <a:endParaRPr lang="en-US" altLang="zh-TW" sz="2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ct val="150000"/>
                </a:lnSpc>
              </a:pP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瞭解目標受眾與他們的日常作業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4788024" y="249974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4968488" y="2769190"/>
            <a:ext cx="37079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User Story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有哪些使用者？每天會做什麼？理由是？</a:t>
            </a:r>
          </a:p>
        </p:txBody>
      </p:sp>
      <p:grpSp>
        <p:nvGrpSpPr>
          <p:cNvPr id="28" name="群組 27"/>
          <p:cNvGrpSpPr/>
          <p:nvPr/>
        </p:nvGrpSpPr>
        <p:grpSpPr>
          <a:xfrm>
            <a:off x="4788024" y="3939902"/>
            <a:ext cx="4104456" cy="792088"/>
            <a:chOff x="4788024" y="3939902"/>
            <a:chExt cx="4104456" cy="792088"/>
          </a:xfrm>
        </p:grpSpPr>
        <p:sp>
          <p:nvSpPr>
            <p:cNvPr id="22" name="圓角矩形 21"/>
            <p:cNvSpPr/>
            <p:nvPr/>
          </p:nvSpPr>
          <p:spPr>
            <a:xfrm>
              <a:off x="4788024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788024" y="3939902"/>
              <a:ext cx="41044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做好使用者調查，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endParaRPr lang="en-US" altLang="zh-TW" sz="2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同時也做好了風險控管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挑戰一：外部串接多</a:t>
            </a:r>
            <a:endParaRPr lang="en-US" altLang="zh-TW" sz="2400" b="1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3635896" y="1347518"/>
            <a:ext cx="720000" cy="7200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rPr>
              <a:t>DT</a:t>
            </a:r>
            <a:endParaRPr lang="zh-TW" altLang="en-US" b="1">
              <a:solidFill>
                <a:srgbClr val="2C2F45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1979792" y="1347518"/>
            <a:ext cx="720000" cy="7200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rPr>
              <a:t>DE</a:t>
            </a:r>
            <a:endParaRPr lang="zh-TW" altLang="en-US" b="1">
              <a:solidFill>
                <a:srgbClr val="2C2F45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9" name="直線單箭頭接點 28"/>
          <p:cNvCxnSpPr>
            <a:stCxn id="21" idx="2"/>
            <a:endCxn id="22" idx="6"/>
          </p:cNvCxnSpPr>
          <p:nvPr/>
        </p:nvCxnSpPr>
        <p:spPr>
          <a:xfrm flipH="1">
            <a:off x="2699792" y="1707558"/>
            <a:ext cx="936104" cy="0"/>
          </a:xfrm>
          <a:prstGeom prst="straightConnector1">
            <a:avLst/>
          </a:prstGeom>
          <a:ln w="38100">
            <a:solidFill>
              <a:srgbClr val="2C2F4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6"/>
            <a:endCxn id="2050" idx="1"/>
          </p:cNvCxnSpPr>
          <p:nvPr/>
        </p:nvCxnSpPr>
        <p:spPr>
          <a:xfrm flipV="1">
            <a:off x="4355896" y="1706055"/>
            <a:ext cx="1656000" cy="1503"/>
          </a:xfrm>
          <a:prstGeom prst="straightConnector1">
            <a:avLst/>
          </a:prstGeom>
          <a:ln w="38100">
            <a:solidFill>
              <a:srgbClr val="2C2F4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2627784" y="127551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更靠近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4499992" y="127551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更仔細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179512" y="77155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掌握更全面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1043608" y="2340529"/>
            <a:ext cx="3528392" cy="199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在信箱收到簽核通知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早上開會時需檢視看板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填寫某個資訊時需查看另一個系統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上傳某份文件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從其他連結點開系統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曾遇到什麼狀況需要聯絡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IT</a:t>
            </a:r>
            <a:endParaRPr lang="zh-TW" altLang="en-US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796136" y="2340625"/>
            <a:ext cx="2627848" cy="199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WebMail</a:t>
            </a: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晨會看板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外部系統  </a:t>
            </a:r>
            <a:r>
              <a:rPr lang="en-US" altLang="zh-TW" sz="12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e.g. AERB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公版文件  </a:t>
            </a:r>
            <a:r>
              <a:rPr lang="en-US" altLang="zh-TW" sz="12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e.g. CAR Template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外部超連結 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e.g. INIP</a:t>
            </a: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其他未知需求  </a:t>
            </a:r>
            <a:r>
              <a:rPr lang="en-US" altLang="zh-TW" sz="12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e.g.</a:t>
            </a:r>
            <a:r>
              <a:rPr lang="zh-TW" altLang="en-US" sz="12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設定表更新</a:t>
            </a:r>
            <a:endParaRPr lang="zh-TW" altLang="en-US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644008" y="2340625"/>
            <a:ext cx="648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</a:p>
        </p:txBody>
      </p:sp>
      <p:pic>
        <p:nvPicPr>
          <p:cNvPr id="2050" name="Picture 2" descr="D:\2022_Project\主管共識營\programm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275606"/>
            <a:ext cx="860898" cy="860898"/>
          </a:xfrm>
          <a:prstGeom prst="rect">
            <a:avLst/>
          </a:prstGeom>
          <a:noFill/>
        </p:spPr>
      </p:pic>
      <p:sp>
        <p:nvSpPr>
          <p:cNvPr id="24" name="文字方塊 23"/>
          <p:cNvSpPr txBox="1"/>
          <p:nvPr/>
        </p:nvSpPr>
        <p:spPr>
          <a:xfrm>
            <a:off x="6372200" y="177966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Programming</a:t>
            </a:r>
            <a:endParaRPr lang="zh-TW" altLang="en-US" sz="12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179512" y="843558"/>
            <a:ext cx="4104456" cy="576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挑戰二：未知項目多</a:t>
            </a:r>
            <a:endParaRPr lang="en-US" altLang="zh-TW" sz="2400" b="1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9512" y="9475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第一個與 </a:t>
            </a:r>
            <a:r>
              <a: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IT </a:t>
            </a:r>
            <a:r>
              <a: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協同開發的作業型系統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59976" y="1555091"/>
            <a:ext cx="370796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File Server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怎麼應用於網頁上？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Python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怎麼建立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API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與排程？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APP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設計要注意什麼？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怎麼跨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DB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取值？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怎麼取得舊資料給新系統使用？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從測試環境上線要做些什麼？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......</a:t>
            </a:r>
            <a:endParaRPr lang="zh-TW" altLang="en-US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4464008" y="843558"/>
            <a:ext cx="4428472" cy="576000"/>
            <a:chOff x="4464008" y="843558"/>
            <a:chExt cx="4428472" cy="576000"/>
          </a:xfrm>
        </p:grpSpPr>
        <p:sp>
          <p:nvSpPr>
            <p:cNvPr id="13" name="圓角矩形 12"/>
            <p:cNvSpPr/>
            <p:nvPr/>
          </p:nvSpPr>
          <p:spPr>
            <a:xfrm>
              <a:off x="4788024" y="843558"/>
              <a:ext cx="4104456" cy="576000"/>
            </a:xfrm>
            <a:prstGeom prst="roundRect">
              <a:avLst>
                <a:gd name="adj" fmla="val 1394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788024" y="947530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誘使 </a:t>
              </a:r>
              <a:r>
                <a:rPr lang="en-US" altLang="zh-TW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IT</a:t>
              </a: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 願意講得更多</a:t>
              </a:r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4428008" y="1023574"/>
              <a:ext cx="252000" cy="180000"/>
            </a:xfrm>
            <a:prstGeom prst="triangle">
              <a:avLst/>
            </a:prstGeom>
            <a:solidFill>
              <a:srgbClr val="2C2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79512" y="4227934"/>
            <a:ext cx="4104456" cy="504056"/>
            <a:chOff x="179512" y="4227934"/>
            <a:chExt cx="4104456" cy="504056"/>
          </a:xfrm>
        </p:grpSpPr>
        <p:sp>
          <p:nvSpPr>
            <p:cNvPr id="17" name="圓角矩形 16"/>
            <p:cNvSpPr/>
            <p:nvPr/>
          </p:nvSpPr>
          <p:spPr>
            <a:xfrm>
              <a:off x="179512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79512" y="4227934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IT</a:t>
              </a: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 似乎沒有教學手冊</a:t>
              </a: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788024" y="1563638"/>
            <a:ext cx="4104456" cy="1008112"/>
            <a:chOff x="4788024" y="1563638"/>
            <a:chExt cx="4104456" cy="1008112"/>
          </a:xfrm>
        </p:grpSpPr>
        <p:sp>
          <p:nvSpPr>
            <p:cNvPr id="19" name="文字方塊 18"/>
            <p:cNvSpPr txBox="1"/>
            <p:nvPr/>
          </p:nvSpPr>
          <p:spPr>
            <a:xfrm>
              <a:off x="4968488" y="1563638"/>
              <a:ext cx="370796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溝通，最首要的觀念</a:t>
              </a:r>
              <a:endPara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/>
              <a:endParaRPr lang="en-US" altLang="zh-TW" sz="2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ct val="150000"/>
                </a:lnSpc>
              </a:pP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把需求講清楚，是自己的責任！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4" name="圓角矩形 23"/>
            <p:cNvSpPr/>
            <p:nvPr/>
          </p:nvSpPr>
          <p:spPr>
            <a:xfrm>
              <a:off x="4788024" y="249974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4968488" y="2769190"/>
            <a:ext cx="3707968" cy="698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問題描述、需求文件寫清楚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掌握文句結構：議題、理由、行動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4788024" y="3939902"/>
            <a:ext cx="4104456" cy="792088"/>
            <a:chOff x="4788024" y="3939902"/>
            <a:chExt cx="4104456" cy="792088"/>
          </a:xfrm>
        </p:grpSpPr>
        <p:sp>
          <p:nvSpPr>
            <p:cNvPr id="28" name="圓角矩形 27"/>
            <p:cNvSpPr/>
            <p:nvPr/>
          </p:nvSpPr>
          <p:spPr>
            <a:xfrm>
              <a:off x="4788024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788024" y="3939902"/>
              <a:ext cx="41044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讓對方知道自己頭腦是清楚的，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endParaRPr lang="en-US" altLang="zh-TW" sz="2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對方也才會清楚地教導你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70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323528" y="1775650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議題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挑戰二：未知項目多</a:t>
            </a:r>
            <a:endParaRPr lang="en-US" altLang="zh-TW" sz="2400" b="1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63528" y="1275606"/>
            <a:ext cx="727280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</a:pPr>
            <a:r>
              <a:rPr lang="zh-TW" altLang="en-US" sz="1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怎麼取得舊資料給新系統使用？</a:t>
            </a:r>
            <a:endParaRPr lang="en-US" altLang="zh-TW" sz="1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endParaRPr lang="en-US" altLang="zh-TW" sz="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ＯＯ，我想詢問你原稽核系統資料的取用方法，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因為新系統的客戶喜好預測功能，需要原系統的資料來做即時滾算，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請問你可以開一張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View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給我嗎？或是有辦法把舊資料匯入新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Table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呢？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endParaRPr lang="en-US" altLang="zh-TW" sz="6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r>
              <a:rPr lang="zh-TW" altLang="en-US" sz="1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怎麼跨 </a:t>
            </a:r>
            <a:r>
              <a:rPr lang="en-US" altLang="zh-TW" sz="1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DB</a:t>
            </a:r>
            <a:r>
              <a:rPr lang="zh-TW" altLang="en-US" sz="1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取值？</a:t>
            </a:r>
            <a:endParaRPr lang="en-US" altLang="zh-TW" sz="1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endParaRPr lang="en-US" altLang="zh-TW" sz="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ＯＯ，關於工作列表的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SQL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寫法，我遇到困難了，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因為稽核資料在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A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資料庫，簽核記錄在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B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資料庫，我無法一次取出，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請問我們可以建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DB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Link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嗎？如果不行的話，有其他做法嗎？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23528" y="2090378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理由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323528" y="2405106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行動</a:t>
            </a:r>
            <a:endParaRPr lang="en-US" altLang="zh-TW" sz="1200" b="1">
              <a:solidFill>
                <a:srgbClr val="494E7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323528" y="3593210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議題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323528" y="3907938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理由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323528" y="4222666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行動</a:t>
            </a:r>
            <a:endParaRPr lang="en-US" altLang="zh-TW" sz="1200" b="1">
              <a:solidFill>
                <a:srgbClr val="494E7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8" name="Straight Connector 28">
            <a:extLst>
              <a:ext uri="{FF2B5EF4-FFF2-40B4-BE49-F238E27FC236}">
                <a16:creationId xmlns:a16="http://schemas.microsoft.com/office/drawing/2014/main" id="{33F5D7DC-ED4E-FA94-9556-EC86F352A4AE}"/>
              </a:ext>
            </a:extLst>
          </p:cNvPr>
          <p:cNvCxnSpPr>
            <a:cxnSpLocks/>
          </p:cNvCxnSpPr>
          <p:nvPr/>
        </p:nvCxnSpPr>
        <p:spPr>
          <a:xfrm flipH="1">
            <a:off x="935536" y="2900001"/>
            <a:ext cx="5760000" cy="0"/>
          </a:xfrm>
          <a:prstGeom prst="line">
            <a:avLst/>
          </a:prstGeom>
          <a:ln w="19050">
            <a:solidFill>
              <a:srgbClr val="494E7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79512" y="77155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把需求講清楚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B244576-D170-10C1-35A4-2C8F84D59448}"/>
              </a:ext>
            </a:extLst>
          </p:cNvPr>
          <p:cNvGrpSpPr/>
          <p:nvPr/>
        </p:nvGrpSpPr>
        <p:grpSpPr>
          <a:xfrm>
            <a:off x="7092360" y="1851670"/>
            <a:ext cx="1800120" cy="2088232"/>
            <a:chOff x="7092360" y="1851670"/>
            <a:chExt cx="1800120" cy="2088232"/>
          </a:xfrm>
        </p:grpSpPr>
        <p:sp>
          <p:nvSpPr>
            <p:cNvPr id="21" name="橢圓 20"/>
            <p:cNvSpPr/>
            <p:nvPr/>
          </p:nvSpPr>
          <p:spPr>
            <a:xfrm>
              <a:off x="7092360" y="2525837"/>
              <a:ext cx="720000" cy="7200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rPr>
                <a:t>DT</a:t>
              </a:r>
              <a:endParaRPr lang="zh-TW" altLang="en-US" b="1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8172480" y="2525837"/>
              <a:ext cx="720000" cy="7200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rPr>
                <a:t>IT</a:t>
              </a:r>
              <a:endParaRPr lang="zh-TW" altLang="en-US" b="1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24" name="弧形接點 23"/>
            <p:cNvCxnSpPr>
              <a:stCxn id="21" idx="0"/>
              <a:endCxn id="22" idx="0"/>
            </p:cNvCxnSpPr>
            <p:nvPr/>
          </p:nvCxnSpPr>
          <p:spPr>
            <a:xfrm rot="5400000" flipH="1" flipV="1">
              <a:off x="7992420" y="1985777"/>
              <a:ext cx="12700" cy="1080120"/>
            </a:xfrm>
            <a:prstGeom prst="curvedConnector3">
              <a:avLst>
                <a:gd name="adj1" fmla="val 2745985"/>
              </a:avLst>
            </a:prstGeom>
            <a:ln w="38100">
              <a:solidFill>
                <a:srgbClr val="2C2F4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弧形接點 25"/>
            <p:cNvCxnSpPr>
              <a:stCxn id="22" idx="4"/>
              <a:endCxn id="21" idx="4"/>
            </p:cNvCxnSpPr>
            <p:nvPr/>
          </p:nvCxnSpPr>
          <p:spPr>
            <a:xfrm rot="5400000">
              <a:off x="7992420" y="2705857"/>
              <a:ext cx="12700" cy="1080120"/>
            </a:xfrm>
            <a:prstGeom prst="curvedConnector3">
              <a:avLst>
                <a:gd name="adj1" fmla="val 2903647"/>
              </a:avLst>
            </a:prstGeom>
            <a:ln w="38100">
              <a:solidFill>
                <a:srgbClr val="2C2F4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7418950" y="1851670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清楚提問</a:t>
              </a: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7452320" y="3632125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清楚答覆</a:t>
              </a:r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6948264" y="4098932"/>
            <a:ext cx="2088232" cy="63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zh-TW" altLang="en-US" sz="16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建立良好互動</a:t>
            </a:r>
            <a:endParaRPr lang="en-US" altLang="zh-TW" sz="16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ts val="2200"/>
              </a:lnSpc>
            </a:pPr>
            <a:r>
              <a:rPr lang="zh-TW" altLang="en-US" sz="16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從自己開始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挑戰三：規劃變動大</a:t>
            </a:r>
            <a:endParaRPr lang="en-US" altLang="zh-TW" sz="2400" b="1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 20"/>
          <p:cNvSpPr/>
          <p:nvPr/>
        </p:nvSpPr>
        <p:spPr>
          <a:xfrm>
            <a:off x="179512" y="843558"/>
            <a:ext cx="4104456" cy="576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79512" y="9475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專業細節多，對彼此不瞭解</a:t>
            </a:r>
          </a:p>
        </p:txBody>
      </p:sp>
      <p:grpSp>
        <p:nvGrpSpPr>
          <p:cNvPr id="20" name="群組 19"/>
          <p:cNvGrpSpPr/>
          <p:nvPr/>
        </p:nvGrpSpPr>
        <p:grpSpPr>
          <a:xfrm>
            <a:off x="4464008" y="843558"/>
            <a:ext cx="4428472" cy="576000"/>
            <a:chOff x="4464008" y="843558"/>
            <a:chExt cx="4428472" cy="576000"/>
          </a:xfrm>
        </p:grpSpPr>
        <p:sp>
          <p:nvSpPr>
            <p:cNvPr id="24" name="圓角矩形 23"/>
            <p:cNvSpPr/>
            <p:nvPr/>
          </p:nvSpPr>
          <p:spPr>
            <a:xfrm>
              <a:off x="4788024" y="843558"/>
              <a:ext cx="4104456" cy="576000"/>
            </a:xfrm>
            <a:prstGeom prst="roundRect">
              <a:avLst>
                <a:gd name="adj" fmla="val 1394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4788024" y="947530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規劃變動是必然的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4428008" y="1023574"/>
              <a:ext cx="252000" cy="180000"/>
            </a:xfrm>
            <a:prstGeom prst="triangle">
              <a:avLst/>
            </a:prstGeom>
            <a:solidFill>
              <a:srgbClr val="2C2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359976" y="1555091"/>
            <a:ext cx="37079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</a:pPr>
            <a:r>
              <a:rPr lang="zh-TW" altLang="en-US" sz="1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開發期間</a:t>
            </a:r>
            <a:endParaRPr lang="en-US" altLang="zh-TW" sz="1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DT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誤解專業知識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DE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未料想程式方面的難處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endParaRPr lang="en-US" altLang="zh-TW" sz="8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r>
              <a:rPr lang="zh-TW" altLang="en-US" sz="1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上線之後</a:t>
            </a:r>
            <a:endParaRPr lang="en-US" altLang="zh-TW" sz="1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優化與擴充功能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平展更多使用者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179512" y="4227934"/>
            <a:ext cx="4104456" cy="504056"/>
            <a:chOff x="179512" y="4227934"/>
            <a:chExt cx="4104456" cy="504056"/>
          </a:xfrm>
        </p:grpSpPr>
        <p:sp>
          <p:nvSpPr>
            <p:cNvPr id="13" name="圓角矩形 12"/>
            <p:cNvSpPr/>
            <p:nvPr/>
          </p:nvSpPr>
          <p:spPr>
            <a:xfrm>
              <a:off x="179512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79512" y="4227934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程式更新修補，似乎沒有停止的時候？</a:t>
              </a: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4788024" y="3939902"/>
            <a:ext cx="4104456" cy="792088"/>
            <a:chOff x="4788024" y="3939902"/>
            <a:chExt cx="4104456" cy="792088"/>
          </a:xfrm>
        </p:grpSpPr>
        <p:sp>
          <p:nvSpPr>
            <p:cNvPr id="15" name="圓角矩形 14"/>
            <p:cNvSpPr/>
            <p:nvPr/>
          </p:nvSpPr>
          <p:spPr>
            <a:xfrm>
              <a:off x="4788024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788024" y="3939902"/>
              <a:ext cx="41044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與其想著「一次到位」，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endParaRPr lang="en-US" altLang="zh-TW" sz="2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不如思考「每天都進步一點」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4788024" y="1563638"/>
            <a:ext cx="4104456" cy="1008112"/>
            <a:chOff x="4788024" y="1563638"/>
            <a:chExt cx="4104456" cy="1008112"/>
          </a:xfrm>
        </p:grpSpPr>
        <p:sp>
          <p:nvSpPr>
            <p:cNvPr id="28" name="文字方塊 27"/>
            <p:cNvSpPr txBox="1"/>
            <p:nvPr/>
          </p:nvSpPr>
          <p:spPr>
            <a:xfrm>
              <a:off x="4968488" y="1563638"/>
              <a:ext cx="370796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除了要瞭解使用者</a:t>
              </a:r>
              <a:endPara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/>
              <a:endParaRPr lang="en-US" altLang="zh-TW" sz="2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ct val="150000"/>
                </a:lnSpc>
              </a:pP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要習慣變化，回應變化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4788024" y="249974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4968488" y="2769190"/>
            <a:ext cx="3707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敏捷開發的價值觀之一：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/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回應變化，重於遵循計畫</a:t>
            </a:r>
          </a:p>
          <a:p>
            <a:pPr marL="180975" indent="-180975"/>
            <a:endParaRPr lang="en-US" altLang="zh-TW" sz="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能夠持續發展，才是健康的系統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1547664" y="1059582"/>
            <a:ext cx="6048672" cy="3024336"/>
          </a:xfrm>
          <a:prstGeom prst="roundRect">
            <a:avLst>
              <a:gd name="adj" fmla="val 87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2123728" y="2211110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總結</a:t>
            </a:r>
            <a:endParaRPr lang="en-US" altLang="zh-TW" sz="4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pic>
        <p:nvPicPr>
          <p:cNvPr id="8" name="Picture 2" descr="D:\Files_My\2020.xx.xx 動員大會 Doc RPA\Artificial intelligence-pan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767744" y="2767244"/>
            <a:ext cx="2376256" cy="23762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波浪 18"/>
          <p:cNvSpPr/>
          <p:nvPr/>
        </p:nvSpPr>
        <p:spPr>
          <a:xfrm>
            <a:off x="0" y="4443958"/>
            <a:ext cx="9144000" cy="1080120"/>
          </a:xfrm>
          <a:prstGeom prst="wav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33A43E0-4D0B-7E65-1CA3-CA0054AA6818}"/>
              </a:ext>
            </a:extLst>
          </p:cNvPr>
          <p:cNvGrpSpPr/>
          <p:nvPr/>
        </p:nvGrpSpPr>
        <p:grpSpPr>
          <a:xfrm>
            <a:off x="5148064" y="987574"/>
            <a:ext cx="2592288" cy="2461380"/>
            <a:chOff x="5148064" y="987574"/>
            <a:chExt cx="2592288" cy="2461380"/>
          </a:xfrm>
        </p:grpSpPr>
        <p:sp>
          <p:nvSpPr>
            <p:cNvPr id="2" name="圓形: 空心 1">
              <a:extLst>
                <a:ext uri="{FF2B5EF4-FFF2-40B4-BE49-F238E27FC236}">
                  <a16:creationId xmlns:a16="http://schemas.microsoft.com/office/drawing/2014/main" id="{B1D9CD51-96F6-1B2B-067F-C7044F6D6985}"/>
                </a:ext>
              </a:extLst>
            </p:cNvPr>
            <p:cNvSpPr/>
            <p:nvPr/>
          </p:nvSpPr>
          <p:spPr>
            <a:xfrm>
              <a:off x="5436360" y="1361790"/>
              <a:ext cx="2016000" cy="2016000"/>
            </a:xfrm>
            <a:prstGeom prst="donut">
              <a:avLst>
                <a:gd name="adj" fmla="val 684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5148064" y="987574"/>
              <a:ext cx="2592288" cy="2461380"/>
              <a:chOff x="3275856" y="1995686"/>
              <a:chExt cx="2592288" cy="2461380"/>
            </a:xfrm>
          </p:grpSpPr>
          <p:sp>
            <p:nvSpPr>
              <p:cNvPr id="6" name="甜甜圈 5"/>
              <p:cNvSpPr/>
              <p:nvPr/>
            </p:nvSpPr>
            <p:spPr>
              <a:xfrm>
                <a:off x="3491880" y="2297066"/>
                <a:ext cx="2160000" cy="2160000"/>
              </a:xfrm>
              <a:prstGeom prst="donut">
                <a:avLst>
                  <a:gd name="adj" fmla="val 4140"/>
                </a:avLst>
              </a:prstGeom>
              <a:solidFill>
                <a:srgbClr val="2C2F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" name="橢圓 2"/>
              <p:cNvSpPr/>
              <p:nvPr/>
            </p:nvSpPr>
            <p:spPr>
              <a:xfrm>
                <a:off x="4968144" y="3521202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>
                    <a:solidFill>
                      <a:srgbClr val="2C2F45"/>
                    </a:solidFill>
                    <a:latin typeface="微軟正黑體" pitchFamily="34" charset="-120"/>
                    <a:ea typeface="微軟正黑體" pitchFamily="34" charset="-120"/>
                  </a:rPr>
                  <a:t>IT</a:t>
                </a:r>
                <a:endParaRPr lang="zh-TW" altLang="en-US" sz="2000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" name="橢圓 3"/>
              <p:cNvSpPr/>
              <p:nvPr/>
            </p:nvSpPr>
            <p:spPr>
              <a:xfrm>
                <a:off x="3275856" y="3521202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>
                    <a:solidFill>
                      <a:srgbClr val="2C2F45"/>
                    </a:solidFill>
                    <a:latin typeface="微軟正黑體" pitchFamily="34" charset="-120"/>
                    <a:ea typeface="微軟正黑體" pitchFamily="34" charset="-120"/>
                  </a:rPr>
                  <a:t>DT</a:t>
                </a:r>
                <a:endParaRPr lang="zh-TW" altLang="en-US" sz="2000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5" name="橢圓 4"/>
              <p:cNvSpPr/>
              <p:nvPr/>
            </p:nvSpPr>
            <p:spPr>
              <a:xfrm>
                <a:off x="4126604" y="1995686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>
                    <a:solidFill>
                      <a:srgbClr val="2C2F45"/>
                    </a:solidFill>
                    <a:latin typeface="微軟正黑體" pitchFamily="34" charset="-120"/>
                    <a:ea typeface="微軟正黑體" pitchFamily="34" charset="-120"/>
                  </a:rPr>
                  <a:t>DE</a:t>
                </a:r>
                <a:endParaRPr lang="zh-TW" altLang="en-US" sz="2000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3530518" y="3003798"/>
                <a:ext cx="2088232" cy="810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800"/>
                  </a:lnSpc>
                </a:pPr>
                <a:r>
                  <a:rPr lang="zh-TW" altLang="en-US" b="1">
                    <a:solidFill>
                      <a:srgbClr val="2C2F45"/>
                    </a:solidFill>
                    <a:latin typeface="Arial" pitchFamily="34" charset="0"/>
                    <a:ea typeface="微軟正黑體" pitchFamily="34" charset="-120"/>
                  </a:rPr>
                  <a:t>清楚溝通</a:t>
                </a:r>
                <a:endParaRPr lang="en-US" altLang="zh-TW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</a:endParaRPr>
              </a:p>
              <a:p>
                <a:pPr algn="ctr">
                  <a:lnSpc>
                    <a:spcPts val="2800"/>
                  </a:lnSpc>
                </a:pPr>
                <a:r>
                  <a:rPr lang="zh-TW" altLang="en-US" b="1">
                    <a:solidFill>
                      <a:srgbClr val="2C2F45"/>
                    </a:solidFill>
                    <a:latin typeface="Arial" pitchFamily="34" charset="0"/>
                    <a:ea typeface="微軟正黑體" pitchFamily="34" charset="-120"/>
                  </a:rPr>
                  <a:t>鼓勵衝突</a:t>
                </a:r>
                <a:endParaRPr lang="en-US" altLang="zh-TW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</a:endParaRPr>
              </a:p>
            </p:txBody>
          </p:sp>
        </p:grpSp>
      </p:grpSp>
      <p:sp>
        <p:nvSpPr>
          <p:cNvPr id="8" name="文字方塊 7"/>
          <p:cNvSpPr txBox="1"/>
          <p:nvPr/>
        </p:nvSpPr>
        <p:spPr>
          <a:xfrm>
            <a:off x="179512" y="669925"/>
            <a:ext cx="597666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不只系統開發，更是團隊經營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0" y="3795886"/>
            <a:ext cx="91440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不只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DT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團隊經營，更是協同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DE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與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IT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的團隊經營</a:t>
            </a:r>
          </a:p>
        </p:txBody>
      </p:sp>
      <p:sp>
        <p:nvSpPr>
          <p:cNvPr id="17" name="波浪 16"/>
          <p:cNvSpPr/>
          <p:nvPr/>
        </p:nvSpPr>
        <p:spPr>
          <a:xfrm>
            <a:off x="0" y="4587974"/>
            <a:ext cx="9144000" cy="1080120"/>
          </a:xfrm>
          <a:prstGeom prst="wav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波浪 17"/>
          <p:cNvSpPr/>
          <p:nvPr/>
        </p:nvSpPr>
        <p:spPr>
          <a:xfrm>
            <a:off x="0" y="-452586"/>
            <a:ext cx="9144000" cy="1080120"/>
          </a:xfrm>
          <a:prstGeom prst="wav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503992" y="1296218"/>
            <a:ext cx="370796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</a:pPr>
            <a:r>
              <a: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營造一個 </a:t>
            </a:r>
            <a:r>
              <a: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...</a:t>
            </a:r>
          </a:p>
          <a:p>
            <a:pPr marL="360363" indent="-179388">
              <a:lnSpc>
                <a:spcPts val="2600"/>
              </a:lnSpc>
              <a:buFont typeface="Arial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能有效溝通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541338" indent="-180975">
              <a:lnSpc>
                <a:spcPts val="2600"/>
              </a:lnSpc>
              <a:buFont typeface="Arial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能互相信任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720725" indent="-179388">
              <a:lnSpc>
                <a:spcPts val="2600"/>
              </a:lnSpc>
              <a:buFont typeface="Arial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能勇於點出問題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435100">
              <a:lnSpc>
                <a:spcPct val="150000"/>
              </a:lnSpc>
            </a:pPr>
            <a:r>
              <a: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...</a:t>
            </a:r>
            <a:r>
              <a: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的工作環境</a:t>
            </a:r>
            <a:endParaRPr lang="en-US" altLang="zh-TW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267744" y="843558"/>
            <a:ext cx="4608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Thank You</a:t>
            </a:r>
            <a:r>
              <a:rPr lang="zh-TW" altLang="en-US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!</a:t>
            </a:r>
            <a:endParaRPr lang="zh-TW" altLang="en-US" sz="44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</p:txBody>
      </p:sp>
      <p:pic>
        <p:nvPicPr>
          <p:cNvPr id="5" name="Picture 3" descr="C:\Users\YuSheng.Tsai\Desktop\2020.07.02 動員大會 Doc RPA\Ethnic friendship-rafik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551444"/>
            <a:ext cx="3435846" cy="34358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251520" y="525909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克服團隊領導的五大障礙</a:t>
            </a:r>
            <a:endParaRPr lang="en-US" altLang="zh-TW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grpSp>
        <p:nvGrpSpPr>
          <p:cNvPr id="2" name="群組 24"/>
          <p:cNvGrpSpPr/>
          <p:nvPr/>
        </p:nvGrpSpPr>
        <p:grpSpPr>
          <a:xfrm>
            <a:off x="251520" y="1145619"/>
            <a:ext cx="3528392" cy="3586371"/>
            <a:chOff x="1619672" y="915566"/>
            <a:chExt cx="3528392" cy="3586371"/>
          </a:xfrm>
        </p:grpSpPr>
        <p:sp>
          <p:nvSpPr>
            <p:cNvPr id="11" name="等腰三角形 10"/>
            <p:cNvSpPr/>
            <p:nvPr/>
          </p:nvSpPr>
          <p:spPr>
            <a:xfrm>
              <a:off x="1619672" y="915566"/>
              <a:ext cx="3528392" cy="3528392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836040" y="3867894"/>
              <a:ext cx="3096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907704" y="1203598"/>
              <a:ext cx="2952328" cy="329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algn="ctr">
                <a:lnSpc>
                  <a:spcPts val="5000"/>
                </a:lnSpc>
              </a:pP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忽視成果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ts val="5000"/>
                </a:lnSpc>
              </a:pP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規避責任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ts val="5000"/>
                </a:lnSpc>
              </a:pP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缺乏承諾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ts val="5000"/>
                </a:lnSpc>
              </a:pP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害怕衝突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ts val="5000"/>
                </a:lnSpc>
              </a:pP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喪失信賴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36040" y="3219822"/>
              <a:ext cx="3096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836040" y="2571750"/>
              <a:ext cx="3096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836040" y="1923678"/>
              <a:ext cx="3096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26" name="AutoShape 2" descr="https://im1.book.com.tw/image/getImage?i=https://www.books.com.tw/img/001/064/79/0010647956.jpg&amp;v=53fb1169k&amp;w=348&amp;h=3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28" name="AutoShape 4" descr="data:image/jpeg;base64,/9j/4AAQSkZJRgABAQAAAQABAAD/2wCEAAkGBxQUExYUExMWFhYYGRgZGRgYGR4ZGRkeGRgeGB4ZGRgZISoiGRsoHhkZJDMjJywtMDAwGSI2OzYwOiovMC0BCwsLDw4PGxERHC8nIigvLy8tLy8vLy8vLy8vLy8vLS0vLy8vLy8vLy0vLy0vLy8vLS8vLy0vLy8vLTEvLS8tL//AABEIAQYAwQMBIgACEQEDEQH/xAAcAAAABwEBAAAAAAAAAAAAAAAAAQIDBAUGBwj/xABOEAACAQMCBAMEBQUMCAUFAAABAgMABBESIQUTMUEGIlEHMmFxFCNCgZEVM1JioRckVHJzkpOxssHR0xY0RFNjgpTwQ4Oz4fEIdKKj0v/EABoBAQADAQEBAAAAAAAAAAAAAAABAgMEBQb/xAArEQEBAAIABAQFBAMAAAAAAAAAAQIRAxIhMQQTMkFCUWFx8CKx4fEUUsH/2gAMAwEAAhEDEQA/AOuOxyaIufWmzsxpRoD1H1peo/GmhS80DmrbrQQn1psUpPSgUT8aMuaSaIGgXrNL1GkIKWTQBXNOU2wpxaAUWqiJoyKAKxpQ6UkUrNAFY5pdIFGGoDBNDVvScHNKoOFcUa5lu7kRySaUlkyeboRBrONRLAKNj+FVqPdM5RHncgkfVtI4OPQr1HxrfWqrBJdTvCJJDM6xjLFiGfzfV6cKAu4bfOQKqpeGzRyI0d3JJE8sbFSzB93BPNQDbHc9D3rjuF77fU8LxuMnLyzUk1ud7J1Za9e6hIEryqSCQOYT0ODnSxwc7YNR/wApy/76X+kb/GtNxLhuZHUIw/fDtzUDnKM58unSVOM5yPTvUR+CnzYabAHlyhyTpzvhNt9qzyxu+jv4PiuDcZzyb+39qb8pzf76X+kb/Giq0/JEv/E/mN//ABQqusm/m+H+UdpfqaGelIkB3+dMXUpQA6HfcDCLk/PGelek+AS6WKqpeIHSx5M4OlsHl9Njg9flWQ9knia5ubaSW4aWdhKYxpiXSAqK25UAlsv+AFB0M9KjX8pWNmDaSATnrj4471nZeP3fMuVaxkhhWORoZ2KHzJGWzImo4BIGAN/Xrtj+IeOr8cIiv1MCs8/LIWJs+Uv+k5XfRvt32xUWbiZdVpPync5b6yQZD6dSg9H05AVex22+NTuHcVl5cwaQySMAsJUE5dgwAzjG2zHsBuag8E8T3r301pN9GXlQRSswD6QXVNQB1DK5Y4yM/OlW3iO8bjAsgbd4hCJJNIZSoJGSrZYl912O2D261jOFlL6mt4uNnpWN/wAVm0xmOQRkKyyB1GoSJo1KdRC9DkHODnbqKt+C3UjwQucOWA1nIBHXfAJBOcZGR1PQ7VhvCXjG4kWbnzxjRcPBGxhB1aRqC5EiDVjJxjsalnxlc/T/AKGAhHLEpk5OCF6ElDLvvgbHvV5hZd7Uucs1pMvuK3QndA76OaAulAcDXy+4JIz+JU4608OM3GolWZo9LDJCgatMjjSSNmxoIBztjO53xvG/HvEGa15DxRmS4eHBRGRsMqrraOSTA826jBBGxNWHGPaFexpxFVS312s0USHQ5L852X3dWCRoP7Nqp5V36qv5s/1i1teN3P1gM2CGbB8hOAVGwYYI3+ZO3WnYuNXIGC7Bta4WRU1AYZvMqgMAfKDnqBsd6hcc8W3kUFvKklo1wJBHcW6yqYwrfbJYh4ipXB3IXVvnGzM/j91up5+drskZIo4YUWaSVwPrHQggrGDnzE4OAB1qJwcp8VTeLjfhi9Ti1xlYzJ0Jy4RSzGPlZB3K+8zqcenbFR7/AMRTjlkTBcrlgEXbdtyCctsuNO3vDvil+PPFskVtb/QCHnupUSHy5yucsSjbgdFPpq7Ypqy8e6NcF48MF1ARzuYrLE4JwskLKTlTqXrjr0FW8vLXqV8zHfpTZ+OSrMg5uU15bGAhGFTA8pIXUx3yR5WOcCo/DuKXBlUPK2lnGxwCc7jT3K4DHI22qJN7QSZbiMTWccUMakXJkLo7OoYCOIHMuM74PUY705P4jlis4EN0s0twdFveRRLyHk+xFOuWKljkEhR36EGnl5b9R5k16XQmWkqlYLxN4juooobeR47e8mUmOWNsxNImNSFWjc6csBjqexqlvPGV6sUNxLzIYrdSLhOWFkuXyq5VHjIjiyDgkqcHp0rZk60opRrOeCeMzXNqk86xAuSUMJYqUztkSAMrDoexxkdcVfk9KBzFACk4oiKBzFCjoUFK+cmjDUlm3NCMjrQcz8JcRD33E4p7t0iSb6tTPoUamcMF1HpsNhQ8UcMsbbhdzHaXGnYOI0uSQzFkXOnVltgNum1J8X2cfEJlsrCNNDSiW8uY1AjGnOFMqjEknmbbJ3wPXEC6u7S045cC8AW3e1SJQ6F1YaYsAqAcj6s79Mig23hrJ4PGzyPIzWrsWkOpvNGxxn0GcDPYVyXiHK/0dt8N9b9JORqb3cy/Zzp9O1bTivtBtpHlgtSzQrZTKgSNghlPurpwMeUYBxjLY71Se0IJbcGtrB2InR42ZCrDOVkZypIAZQzgZFBdC8aLjV0dEbq0FtE3MYqoEnKRScK2RqKjGPtUPDcP0TjslvbWkWXjDTFJSeSrMrnRqVQFGU8mMnK703echuKcTW4OIms4kbG7ZKxBQg+1Jq06QNycUj2a8Ultb6WLiMFyb26MZEujWCgUYBCdAPtMMgacHGDQZZWj+jyLJMkWnirS5cOQwjTcApG41eYbEfcas5eMRjiBuxGzwGARBxHpQyM+y6pLZVBOO6j+NVl4BWNoL/E6xTrdStCWkZV1FcAlVYZB3XPUAmj8cw3M9lDDzIJJJGXnBbmVhEwYkN9Y5QpjGT1B6ZzsGYs7ZFXh8iMrc3iUj5UEEDVAAjEquSCD08vm271p4MJd8YuGTmJbXVrO8Wca1TnA4J7rq1j1KAd6b8e2NpFdcMeBgztPHzCJWfOlowDhiQPuxtRrwi4u7jjsdtMyM0sKsgCFZVLSKysXGQQASCGXuD8AvPHfEjdwiKKVphMgeO1tgQWDjKyXU7bRx7g6MLkjqeoj+DeMXl9HDDYm3sktfLc4Cyh23ACRA7xnBOSwyScMdOSviXCJILSOC+ne2sI0CslsjzSSAdTcTomIw2/lAI3AyaxXgjwncXBurvhkj25ilxbaiQroSxaNmOdwvL65Gdj6gOs31kBem4knPNVOXGBayypEh3JRhka2OSTvjIXtvzzxPcWb2fEVW5e6u4ygaSeLRKq/SE1qjYBMYbbTtp6AYxXTuKzcRgt1aDk3UqIearKY3dsE6otB0+nkI39c7Vz+xSxk4HcBpXtnll+vlnQGSSZHWRlRARzOhAVdxvnuaC18R3+eCuv0mFv3sg0CEhvdXy6tfX44qvu79Y+D20ENy8dzNbw8q3iVcyMz4LqwQsrHLAkMOlT7u8muODuvLu1i5YiZWgQSBFA+tVS4Mibb4INXngq1SW0tJLOaGQQxNCsk0D8wEkaxtINAOFGN+mx3oOf+I+KJI/CFkuNc1sX+lGcrFIjExnS6uU1Y0kAgnIUHJzkzvGnGLeazmjimti7AYAkiBPmB688/1Vo7PjL3d1JZ3VrAtxEpc8y1MyMoxgpJzckHIxkDPz2rFeIbG3uOKWNvAsCMWZZUjtXt9P2sSxuctsD6bUHR/D3iq3h4bCVkErxRJEEQnEkqxZ5KSY0s3lPQnFWFt40ikkgVArLJFJJJIHysPLYIVPl8xLah29w1nOJcHktDYo88ZT6frj5cCwrFqhmLKFUkFckYzv1yT2r+Cz/R7E3YuI41Jv1mWRgDMFeYxLCD/wCIH6KCM8xupxQdQ4XxKO4iSaFxJG4yrDIB3x0OCNx0NTc1nfZ9AycNs1IIPIiJB6jK6sH8a0KUDmaFDNCgpJAMmmLqzjlGmVFkXrpcBl6dwdj360+dz99GGwKBMUQACqoVR0VQFA+QGwo0gVvfVWx+kA39dKU5pq9vI7eKSaV9McalmPoB6ep7AdzQZP2l+LIuHRIFhjklkYFIyuFxGwYyNp6YOnHxwexrml37XpJShlsLWQxtqQuGbQdt1ydjsN/hU3wx7RbX6fPfXol5r/Vw6VDLDEO3vZ1HuQP0v0q65wPxfaXYxb3KO3XRkrJ/MbDUHPfZ741nv77C2NqhxrmuAhMiqowPPnJY50jfv6A114xjIOBkZwe4z1APUA/3UjUxGx3wcZ6Z7ZHpVbEL3HmFrnvgy4/aKDL+0DxAODxRPaW8AWaV+YunRqOkHVlMeb4nNbPgV3LLBHJKixyOoYojlwA248xA3xjO341yX24tPIbK3flapJG0iPUdzpQZ1D1aui+HuIXU0COiW641RlS0hKtE5iZTtvgqf2UE3xVHEIHuJLeOd7dJJoxIoOGRdXlYg6SdI3H91YiD2iwpYS8Qh4aya3CuwMKq8mcZd1PMfGrro7/fSrzw5xKEXs81+k0csE3Mh0MFA5TY5QJxGRsB6jrnrWW8E8OF1w2ztZCFhlvZGkYnAIiQMIgf03J2HorelB0fg3jGC6tlNxDLFzl0tDJDI6uHXojKmJEYZx3xnaqDgPjd7eWWGe2S2tImkW3KwTRtMAzaFiQjDOwAJ6Z32qT49vo5Q/DLia2haRVeElZfKoYhGUgadY0kYyO9UfiKOH6LbC5uobiGzBYxrzGe4bAVS5xkAb7Zxg7nAoN54d8YfSIXke0uoXjYAxNExYhjhXTYax6gbj5YJz9543hkuALLh73csTFZ25QSSFdRBVS4zr1Z22Hl+8F7Ob6WQSXS30MloAc24iMX0fQmQqDPkAUfEEb9ay3s08X2llDNc3BfXd3LAlFLctVBYcw9OrtsMnfOKC9sPaxIJblJokflSmKKKINz5iXYACM5HlVcsfXYDetUnG3ht3lisOVbxo0mGZYGXALPqi0+U51dMg9Qd653wWSe3vOIyWF1ZFXkLytcrKnL1OWHn0aMZf8AS322pzxlYaeFhLx2W5hJVLlIpBE4dtRiMg/OI25zjGdO3XIbb2c+Mp79WeayaEHJjlAJidQcadR31D8Dg9K1q2EXNM/Kj5pXSZNA5mkfZ19cfCs34G8UCcGApMXgjjV5jFoiduWCQv6B3B0kDYitbmgTJAhIJUEqcrkA6TgjK56HBO/xpqexikTlyRI6ZB0MoK5B1A6SMdd6k0ZagTp222pxaIClCgOhQoUFKyb0WjrQY0sUAVcUxxLhsM8ZimjWSMkEo3QkdM460+TShQYziXss4ZKNoDEexidlI+45X8RXNfGPspuLMG4tJGmjTzHHlmjA31eX3gOuRgj07133tSox1oOX+x32gSXJNpctqmVdUUh96RV6q/q4G+e4znpk9Tz91cI4FwgReJnWEYiheWRsdEUwkkfAanC/fXRuMx3XEAYIdVtattJO4xNMp6pDEcFFI21vjPYY6hluHKeK8bNyN7WywiN9l3UkjT23clv4qr6irux40OHcUntZyEt7thPbudlWRxiRCTsoZwfvwftVs+B8IhtoVggjCRoNh3J7sx+0x7mqjx74Pj4jb8pjplTLRSfot3B9VbABHyPagsvFjfvK6/8At5v/AEmriHBuN2yeHpoHmUXHN1xxg4k1CSMq6+mMNv8AA1beHBxiG3vrWdcwQW0oPNBJwY20iCQe+COxJA26dKt/ZR4Zt7rhkYu4BJy7iR0D6hvhR0BGpT3ByDjfpQZviF/LPxLhEz80SNaQM7RJqk9+XzqpVgSRv0PWtX4j8RQ3FtewQ3d9LKkMokiMCYBGVIkxCCozscEVvPyJjpcXI9AJRgA9h5dgPSuXezLhjPxXifnnRRJKA6nSW/fB95iuCe9BZ+AeHyS8Ca1XEcr8xZNQw6RyMcuV67xghfXI7VzCEgcJh2JH5QbbufqU2+dd6tfA1vDNJdxmZrh1fLNMx5mpcaXB2IzjY7DA9K5pYezC7/J6pcSC3Mdw0xRsSgLy1UMBECxckY05OdqCPxuzVOJQRiC4uDLzZ54WjdOe5MjKBGx9xdlBPQCq/wAVcauJ7S7hKci2tpYFS3ZBqjZtQMYcdlKt69R0rc8R8I3d1PLxNpTaTBo/oyHOqKGL3jKE6s66m0b9SD12ofE/ga/NnJNGrSPdTPPcQY8yZYvEVUnZlBYMBk+fG+nIDo/gD6SqlJbaOK3KRvCysC5JRdZlAJyzHzA9unpWxK1gvZv4puLk8iXh8lssESKZJHbLEAKAEaNeuknrtW8c0B6aGnpRA9qXQAUqkilUAoUKFBUOooU2eppa0ArF+03xZd2EcT21ukiMW5kjqzKmOikIwxnfzE42xW1FKUetBzLgXtns5ExcpJBJ3wOZGfkV8w+RH31eN41kuVKcMtZZWYbTzIYrZM/aLN5nx10gb1qTZRA5EUefXQufxxUpTQZTwv4R+iRyMJTJdTOrzznA1+cF1XIOFwXx6nHTtawxXZUB3iBBXzLnLDB1Fgds5x0x/dVqDvSlNBXgXOCCYhsu65znWMjLZHuZ7dT2pllvCNIaHY+9uCQCCPh6qTgdM4GcC4Box8aCrJvcf7OD23bHfY+n2dx8fhlZa70tj6Pqz5PewBhve3650dNve+FWPcUvGKCsaG4wwEi9E0nbOVI15OkghgT22wPWkQte/aFuB8NWT+39tWxoA0EFluNXVCuVIGcHABDAnTvk6Wzt1IqIGv8AbaAYwTgtvscjftvkbjcDOAaugKXQUUpvxlsQHZfKNXXqxGT8cDJ3x27uzx3n2WiySueuFARdWn1y+vr2PX0uKBoIfChcYbnmM7+UpnocnfP3Abdu9WBHxpBoFO9A5ijpApwUAFHQoUAoUKFBTS9TRIdqxFzx8xkNC0kUZdkL3ZMttqBwFSVCzkljgYbQACNiMUdhxiS5C6biSLXsJG0pATkjTDoGqQnGQHdTgg4zkANwOm29NXF/FH+cmjT+O6r/AGiKp5PDCuirJdXbld8tNsx/XiC8th8CtMTKLNdTR27xk4BSNIZiT2C+5Mx9BpPwNBoLe7jlGYpEkHqjK4+8qTUgNWQlvLa4YolpLJKo3wqW06AjOVaR45QP1l22+FM3/Hrmz0tLC0kBPSWa3WdR+owkAm7AKRq3940G0aguxrMx+NI5SYraCea40BxE0ZgwD0Z3m0hV+Iz02zVfLx/iAflrHFJKDho4cNy89pGZtCkA9C6k9hQbYE5p8GsFc+IeJRqOdBbQnLZdxIYyoOzakJjQ47O6/OlnxXLEFNzPbwa/c5sLBW+U0VxImMDO+KDcg1A47xyC0iMtxKsaZwCdyx/RVRuzfAVieMe0lII5HSa0uGVchYXlJydhvoZcZ9WFcF41xue7kMk8rytuRqJIXPUIvRRsNh6UHpTgftK4bcuI47gI5IAWVTHqJ2AUtsSfTOa1+qvFFeifZJ4ku7ixC8pJTAxi5kkxRiAAyggRtnAOM57UHT1NJ1GqgXd5/BoP+pb/ACKNbu8P+zQf9S3+RQXLHaiDZqoe7vP4Nb/9S3+RQFzeD/Zbf/qW/wAigvFo6pBd3n8Fg/6lv8ilfS73+Cwf9S3+RQN3PiNI7kwSIVULEed/4YaVnVUc/Yzy8BjsScZBIBv6z/DuHSvNcS3MUQWaKGLlh+aCIzKW1akUYPNAxg9DSNcln11S2g7nLSwD1YneWEevvL+sN1DSUdNQyqyhlIZWAIIOQQdwQR1FO0AoUKFBzSKSZZDJa2cMpyRzmlcbeizzKWYfxAVHQHameI38JlWG9sXWaZSA0DLKz43K5jKyMNs4ZcHHwNPX/Frx5+Q0UdqhwEZpvNOeumOVY2VTgHyjD+hGM1NHhlyjI0qxairaoIvrNakFXeaZnaRwQPMcE9KCn4el2VJt7pYol96OVl56KRtzBIjrCwPbAXHYU1ayyI5dLyAyEEGaaZJgMnpqSBcJ+qroKtUtLR11Xn+soQrmSRmlRxuOTk5CtgOoQDII26ihecduoEyVJgJVEnnQrJ5hj/VUIec50jyiMnV7uxNBG8RhxHzb+VJLZNLA2xERB2wRrJkJ1DblSgnONJqo4bx2GA8y2YgyEkLKiTXTgbeULolfpnDSM2Kn+HOCpI7XKXCGbWzRwssZjhyMMGt0xy5W3JKkMucEt5tWku7sFdN5aNpHUiP6TCfiNKll/wCZFoKee7hugn0i5UIj5GmCW2ZXGxU3EjFomHRghU9icEg2P5JFvGAvEJreFR5VxahFHoGkhJP3kk5rI8RvbUSObV5/o8y4kki+kiGB1bSzFFwru6sFwdgY1J2yDMk8IxEK9tatDy1VUlupFMeF6MArNKh+KGM/gMBerbmbHLFzcf8AFnme3h9No4gplHyTSf0qpZLbh1tMyNfJbTlQjLaKkITuNShXORnq579qjunEp9USSm4g6c2GUxAAtuElbDTyKuRuzLnGok7VeW/HIrUCFeF3cKgbMI4mU+pMiSMGY9SScnegy/jNITZz4uobk8s4cXTc04II+pZnWTpvpK9OlcLzXoq+vAwkSBIRDNnmwXEhCjVnU0XJRmiZickDK5ycAkk8e4n4KuvpEiQW0kiA5Uxq7ppbcAOyqTgbbgHbpRPsywr0H/8AT5GBYzHO7XByPTCKP8a47F4OveakT200ZdgAWjYAZ6nJ2OBnbO9eg/CVvDYwciGC8YaixZoDqY4A30gDoBUJ6aa4uKCsNqqfy0P4Ndf0DUpOMr3trr+gapVXJIxRas1Ujjg/g11/QNQ/Lg/g11/QNQW2sU4GqmPHFxj6Pdf0DUpeOqP9nuv6BqC1zTqGq7hvFUmZ1VZEZNJZZEKHD5wQD1B0t+FDifFkhwCGeR88uFBmR8forsAOmWYhRncigr760Norz28iRx5LyQytphYk7sj78lyT2BUk+7k5q54Zd82JJdDx61DaJBpdcjOGXJwarrThbyOs11gupzHEDmOH4/8AElx9s9NwuMnN7QChQoUFDeQJIrJIqurbFWAKn5g9aqx4dts7I4HoJ5guP4okwPlirRzuaLVQV3+jtrt+9osjfVp8+emdfvftqRZcHt421pEgfprxqfHprbJx99SS3WjiNAxf8OhlA5sMch/XRWP4kZqKvhq1wByEx+juV/mE6T+FWUlHqoDRAoCqAFAwABgAegA2xVevh+11avo0Gc5zyk6+vSpuunIzQGPh8qUWINHFHk07ClWmO0WiQt6n8aTBasNzK2TucBQP6if21LVaMip7dlbdmpISRjWfvAI/qH9dFyzT4pWKikqHk0sHen2HrTLx757VGlpR53pQNNOKIE1CUgUFNNZpSmgz8y3Iu5uTGAJI4AJ33jTRzM+UENI/mHl2G+5He34VwpIckFnkbHMlfBkcj1IAAHoqgKOwFS1NLU0DtHTeaWKA6FChQZ9+ppBNOmkHFAkNsaVE1DIowfSgNjmkjNGDSTQKIpyBcnFNKc1KV1jXLMq/FiFH4mrYzaLdHIWwdJGDjb0OPSmoZstj/v4fs/rqp8QcYiMZEUyc4AmLGWy4Gy4UeYHoQOxqu8N8SeR5ndShMmAjDBXTEmQQehzXRhhuWsrerZh6HM2PqKhwXGrNOIfN91Z3FO0nV3HQ0vXtVZzSjFex3FKjuTuKnkNpksuBv/33/uoLcg7bk9wBnHz7VU8VucJnOOu//KapOF+MIFKxu7iQgMVWF9tW41MwG59KeX0NtbIhHy7UEpNtdrIM74PqrL/aAzQC6WNY2aaS7OmjoA0AahJYowaMUYoFZ2pxaQMUugOhQoUGeZtzTamkSZyaNfSgMmlBqRSkG1ApjSQaS5og++21BJhwo1MQo9Scf11DurvO6ZA/T04z8mcZP3L99NScZiRgrzRIT0VtnPwXOxpy3u1kyQj46anIOr5YY7fP8K6JOWMrd03w2Aauc2oucgFiSQvwB93PU/cO1MTQ6LhmA8rLq+bEgN/ZX8asUNReIN5R8/8Av+6o4eduf3TljOVJtpcDNSVu0Y7Heqs6mwinB7n0orh4oup1t8Bk/sre4yqbXV4mpQw6ioLSYcH1qPY8dUELIrqp2yykL8s1K4nAoXUhJxv8Puqsmrqp7mrqDmEIemrJ+IGCR9/T76d4lw5ZlwcBuzYBx8CD1HwpUDg+b1Ap+M5NY55WZdPZfGTSi4fCYSfqWAB3aEkr/wA0eQR+JzWhs7+OQbNv6MCp/BgCfuqi4/bKXjfRJrUnDRMyNjYb6SNa/qk/KlvcuunVMm/QctmlPbB1HAP8YbVa/qnMjtdNDmlCmwDgev8AfR71ztD2ralg1HUU8hoFg06ppkCnloFUKOhQZmQbmkBt96TJuTRZoDLdcUqFye1IzQjzQHK9JQURbfFG7bdaChvYmFxp5UbhwGVpBsoAww+ODvj9cfGrq3lAPLUAYUe6MLuew7GmOJWYnTSdiN1YdVPTNZnw/dNFIY5ZNTdsjzEZ+PTfI+1XXhZnjr5Mspy1taYv19z0zk/dSo37D0zvVb4m4oltCZ5DhUIB751HSAB3/wDmscP059V71x6J0YKrqwzMdwqjJ+/0FSYbkr78IjHqSpPzxWIt/avY9NUnx0xt/fihJ7T+FHdtbH9ZH/wNb5Zxny1u2tklBBl1A9tsfhTdtZyQ+UsJYT/PT5Z95awX7qfCwfzLH5A/1ECnpva3aRrqSGfT2yAB+Baqc3ttPLW5sxp1J+idviDuDUpWxWF8M+0e1upHHmhKquNY2bJO22cY+PrWr/KKOMRurMfQ5wO5NY5WZZ6jSY2Y70qfEt02eaJ1VUOkpvhvUNgHb0OwHU0OFqXljC40qeYWHTTnYD4k4+7VUDjVs0jmKONvrFKtpKlSAM6iCcAj12Pz2rQ+G7D6PCkZ3bG/923b5dq6M7MMNRnj1yXzNmgGFMhqNZK5Gp8ClIar2vcE5R++MDOcd6dW/XrpYDft6Y7fHP7DVeaJ5am6j2p6M1WflAY91/5p9f8A3qdbyZUHGAd9+tTLKWWJWaFJzQqUMo43/GmyNq5dfe2FkkdPoYOlmXPOxnBxnGj4UwPbMf4EP6Y/5dB1kHFN3F6kal3ZUT9N2CJ/OYgH7qxF943lW3jka2H0i43ggDF/KdhLLsNjglU7gZO2a5/4guC0hNzI13cdxqKwxb+4oX3sei6RvWWWa+OFrq8/jWxBx9Ngz8NbD8QmKsuG8Whn/MywzfCKQFsfxGw34CvO78PLEkKFHoM4H84k/tq24LfiAgMhUbedCSQdvM0chZHG3QAHc4xUc89qveFlPZ6DimXfB39O4+YqPJACXflRvJgiNmypUEA6Sy74LjOR6/jluH+KEYIs8iKzD6mfJ5bjOPeOTjJGqNiWTVkMy500XFPalNbyvDNYhZI20sOd3Hp5OhGCD6GtMOJfZjlj80qLxTcGYpeJLBJGW0iJXKnOwwfNzFx65z1rPeMOPROQlyl6yZyBIeWrY7qrAH7/AI1P/dmY/wCxdP8AjH/LrH+OPFb8QeNzGY1RSoXUXGSckg6Rv7o+4U5d3dtazi6x5ZIzRkwxK5HXG++PTNILZ60ZjPoe3b16UrkNjOlseuDir7ZGs0tpCdiSfvpBFGqk9KbGw8CcSLTwWui3QPLjnPEHfzdBkkZ3AA+Yrr154cu3TQt1Em+RIsbK4+QVsft+6vPdhM0csbqDqR1YAZByrAgD45rrL+2WUEqeHEMOo5rZHzHL2qlxm9tJxcpOXfR1OzsSqRq0rPoA1EhVLkfaYKABvvgegqZ3/CuNj22NjP0EY9eccf8Ap/EUR9tzfwEf05/y6vcre7LToNxZ3pklKudOW5Q5mw3znAI2IUbdtRHxDps7zSMkkiQs2mQLkaVUBd8Yxr8u2+GzkYPPE9t7Z/1AH/zz/l07+7e/T8n98fnj19PzfWoS6jxyC5aJxAwDll0YOjAC7hn3z5u4HTAwapUFyiwrNcIkgzrzN5scwnJBOGXSqjJOdzt1rEfu5PjP0Db+WPf/AMv4H8KiXftYSRtcvCwxIK5M7bhckjZMbZNBveFzXiKzS3CMwMbkc5WXSAyttkY1ZUjzacrk477Pgk2qCM6tWV97UHzg4zqBIP4n51wv91qIbfkwDA04+kvnA7e5nt/X6mptt7c+WgROHKqqMAc87f8A66DvNCuF/u/N/AF/pz/l0dByHjH5+b+Uk/tGrLwRwlbm8hif82WLSfxI1Mj/AP4qR99VvGPz838pJ/aNaH2bXPLuXwuotBMg+GtdORUZXUqZ3avxXelHnn8vMYiCPG/LIVTKMYwpXMaL+rE3qarPD/hoSRqdWJCyEjsI3OgPjrnVj7nFPyTrcRW08upY2mmZ9WNIDzM5wwGMZk6HzAk9QRWm4bc2zEGJVY6ZMjR00ldHl053Ax1/9/O4+dxlkdvCnSIUPhTIBDZ2z7p7orj9jY+YqHc+ENRC6wM5G6nYjTlTv184xjqQw7Vu7Se33BQDzLglMjovYD1yMVU8XlthEVwudIBJTBB6gZx1wT+Brz8OLlzOi7YDh1jl5LF2DJKquhPlCOyB0bO+gZZNXwVqj+KWNzw+1vGP10bNaTE5y2hdcTn46CQT3xWmYwSTQLCsZZHKkomosoCoCQBlwxJIX9Vs/Cn4/wCXh82dX75uRMNZBYFJJYzkp5SSN/Lt6V7HBy33cPGnVJg4/GArBJPKNRj5ZKR6CJMRsIwxyBglzgZzS7bjkBbUVm1oChXlMFjZQoRmCZIbKMx3JyF28tNpdXULnEEIZy4GZGbKoqjYfEqMdM9x3qvs4LqMcxY4sTXCOgD6t5CyacjIdCCRqztgkHrWmpf7YrebjcKzM6JIxaQllMT6QBCygjIzq16R07tRw+IUWLQWdWxuphdirBIyQqFdDrmOU+YjY/hW8J8S3Ugkj5cWEK62Ysu5l2AwD1x0x0DH4UuaO6k3EcI080nzt10OpG4ydptuvu71HLJ3/dOyeIcYjVBiKUJHG8WWhK5ZjHodyScumg7k9cYABwIa+KYEaVwJH1TPIiFVXGblJhhxnGUUgnBZWxpIGc2PFDdTJyXjijaRHwS7dA6Mygacalwg+G9Z5fDVyFib6rAJKdN8BpDny+YYjbrn4davjZrqg7x26laSJo4ZcxCJgWRsFhHECSpGc8xGyc77Vc+FuMpFEBOkwIlkeTERYYZ489uuAwOT0fHehxnxFPbMvMhhIJPRmbzK+tlYkdQX/Aj0qui49cyh4uXGvKik1FsgqT5WJ9WLHZcdSPnUdbO3T7i/tvEscNuFmjc6AqsrQsFYiUahkqFViqlgCPtBScLvVcM4gyJGsizylZ1lDGJ/cwSQu41Fi3RtvMfQUrjVzcXCGPlwqJGjTWJCwOXOABjbDLpJx22yDkzbDi15KkbLFE7siYbUwbSW0Z0gYB1B9/1T6Cq61P5DHDONpGsxMc0jGSVkYxE6Ay/mT6bhSw6DAx3qcniGBMF1nQo8T6xG27BEYnLY1Njm7tjI332wwsd4jFgkQ1M5/OEjUzMh6r7xBRQTt5R0JNVsPEp5oXPJjGtuVkuwZXwo6EHbVg6e3fbFNTLr/wBOyWnFI/NGYpCoFqDEEkGBHDJlSMEjJYY33yx7VZ3PjBQCqiUJ9aEUxkBQI3UfY8wLNHkdtW56iofDVvEXJSFlQRgsZTq1Zbctg/bZyRjrjGwpHEJ7sGJeXAh8+MuSqhUDbjAKj6vO+cnNRZLdX909VR4nnhuHMulkCwt/4TIWmLs5zpXBOGUsSe/U1izWh4px6UrJA6pjKrtvjlhk69WznOT6VnjW+M1FaKhQoVKE3jH5+b+Uk/tGpHh3iP0e4il6hGGoeoOx+expjjH5+b+Uk/tGpHDuDNIAzMEQnAJBLN/FUbmlm5qrYy29G6tLaK3mms5dIt58S28pZ1Vg48gLKGVhglckZBBwRTEAaxuVEuSqNnIwQwxtv0zuKsOATQrCLa7V3iXPKleM5i1bspKnUIyQDtgqQCDtVstrJEFWR1ubXSSjylpZFB/QlMixFcdGAz0zHXDxcL+e/wBY6uHbj0QLDxOiFGIJKosZXbBCsDq+eBnH6W+arOJccMytGAWYsmgKOiprGD98mc/Pel3yw6/qYGCD9OLLH1J06B9wWrAcSVUxw62LSll8pjLMr9PKYmjaPbfU4Y/EVj/j61dfn1a3iIUcQs4SXaM3E4ARC7YAIwWcIPcVSTgsM75U7Cn+NeGLm7WGCzjGIlU4dgpXChUBz9oqNZ+L0vg3huUz825b6Rdk5WLWZY4CTnMzEnUR2jBPQZNdl8N8D+jxHJLSMCWY9ST3Jrr4WF3v839PpHJxM9/dxB/Z7xpmEZkTWq6gonQOFPl1YG+MjGfhTcvs14wCUZow0ufLzkBfTknSPQa2Jx+kc9a6NHwK5LPbs+bj8nWyGXnS++JZQW5mM5yCan+KGHNQxrK0IZebcR8x2gAYF0QrlmEoCq2jOkBieoro1GLlcXs+4wsrMHi5rBdf10ZYgYwSD8hvTT+BuLBeYZYdILLq58ekFiI2XPQEkacevxNbq7tFE7NFGQkkySQsA26QRwYTllTnJRgM75GOlWN7OZOGICS0plgZ10aXRhdozKUCjIjAK6sdEzk9aaiXOT4H4yMsZEGz5JmTYNu2c9jgZHTamJPBXFnQZaJkIyCJYyCpRkB1Dquh2A7YJrqnGGDYVJGk3nEjsikqOS0igMEAC6sAEfIkms9NbubO6BiJJtYUjPKAdj9H1YDKupwHbb0P301BhOI+AeKS6TKY2wCFzKn34AqFb+Cb6LUyPCuVZWPOTGk7MDk4x/hXUeLZJudjrcQfRzg7afQ48umTLHpgEGs1xezlELOQ4ULKdQOBpnLyHy49RGMfr0GZj8KcRUhVkjygQhRKmVCszIcemWYg+pNBfD/E0TAkVUICjEqgY2wFYdthsDW14hbMJEJXAeaIAjSWwIXBB1DpkAgdPhmnoQQ5Vhsscex3AOXGRowucY6AVFX4eEyt3ezFPw3ioBzKMdTmRO5Jzk98sd/jVdF4YvohhSqgspwJB1Gcf1n51uZG+r7k6pSO4yHYqSD1Hp91R7qIkDBJw2MEnbPQ/LYn4VTm12jsw8Hjb1y11ZZbLiSkMJQCoUAiRRgLkKPkNRx86RNYcSJOqQE7E5dc+8GB/nKD91aPfcBTnA+P2sjb7zRGLt3OofDbb7utV5/o1vgcJPWxkvhW5YljoJY5J1jck/402fCVz+iv84VuIfeHYEgHvjA+Xc7VOdSP+/760wy5o4/E8CcKyS7c2/0UuP0V/nCjro2R/wBmhV3O5nLb8y8dOzTOD8tZz+zNaOe5VEZzsAoOF2JUsVjiBHujYkkb1k+Ln6+b+Uk/tGoeaL45csbnhtrPIscotxocnBiysiBd9Z33XZuvvaG9K0dhw+9hYCJijSHBQe4HaTl8116Be+k7ZNM8G4vBHw+BFeIyDWpVyxALhNRAMgAYCZjnGnyuuOpM5OPRJctI8kGlV08wSpy25V3zwVjVncagoCjBOCCTWFyyu+i2PE13ReKXt6jpm3t5AxjVZGgVsmQ4XUyqoQnBOMHAFTLm54gytk4UFsxIqrnluIpIwqoC6+bKnqd+wqPw7j1vcrCTgcuW38nOSFwya4wzagNUZ5mfKT0wcZqdecaheJ9UsI5iSqmXjwQL6QqfO2MafNk9ulV3Z8KfMqi4a3Fo2It7mONOYy78saVADCR/IdKeZRq9TioXEPHXGYc6705AjOAsZ/OLrG+jrgb1oF4wiQQRLPArpHGrs8ilcC3eEhdLEtgmbO3VUxnIzkvGpR7iYLIhUyW4LLjQp5WGCkHDBTnJ9c/OtMcsrdVlZDv7ofGd/wB9vsMnyxbbE/o+imnx4445nH0mTIxnyxbZ/wCX4VRyXAXUEnBBUEZ0bkZyCcbeVds43IFPJeKD/rBxgbjl9QCDnbcYwB61a5ZexqLIePeNHH75k3GR5Yun82o8/tE4uMartxnp5Y/QN2X0IqOpj1KfpO4AGSyZBbTqIONvnudqY4KkU7slzMI0UZVsomT7gGSDnYDse5261MytLGhTjHH5FRhJIyyKrJtF5gwyCBioV94n4zGheWZ1VW0kkRbHLLjAGeqsPurSSX0UcUCrxEHQqJgNDlERDlVbljcHA3OfN86wviLxHPJzLdpFdA58wCktpctnWuxGSTVlUiDxjxOQErcOwGx8qehP6PoDSYfF/E3924c9B7qDr8xVbwW5Kqy8wICy7HGDkMDnPb7x1p+2jjTJWfqm2SAM+ZSDkH7QX44OarbYnSafEnE9vrn3zjypvjr2o/y7xQgHmSY7HCenypyJYgQTcopA8xHLJJx0yBv0H/zvUWO/2GZwAFI2CZBC509Pd6AepyM5qvNb2W1IOXjvEVXU0rhc4zhOucY6etPW99xSRBIjOyEgAgJ1Jx6eoqONEiAG46+bDFVAIPy23J/rqWnEjHCEjuR5M4XyHprKkHHZiMematL80Ui4uuKKjSOXCr7xIj2x92aqD4nu/wDfH8F/wqx4txJ3jdeeCGcF1UqNRDMmcDqCPN/zZ9KXwzgtm9urvcFZy+NGtAAuvGrBH6OT13qZ1RtVf6S3X++P4L/hQ/0nuv8AfH8F/wAKtrrgVqsUriccxRlEMseW8obGFG58xG2MlTiskalC4/0nuv8AfH+av+FFVPQoJvGPz838pJ/aNQqFCgFChQoDzQoUKAqPNChQDNDNChQDNFQoUAoUKFAeaGaFCgGaGaFCgGaKhQoBQoUKAUKFCgFChQ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data:image/jpeg;base64,/9j/4AAQSkZJRgABAQAAAQABAAD/2wCEAAkGBxQUExYUExMWFhYYGRgZGRgYGR4ZGRkeGRgeGB4ZGRgZISoiGRsoHhkZJDMjJywtMDAwGSI2OzYwOiovMC0BCwsLDw4PGxERHC8nIigvLy8tLy8vLy8vLy8vLy8vLS0vLy8vLy8vLy0vLy0vLy8vLS8vLy0vLy8vLTEvLS8tL//AABEIAQYAwQMBIgACEQEDEQH/xAAcAAAABwEBAAAAAAAAAAAAAAAAAQIDBAUGBwj/xABOEAACAQMCBAMEBQUMCAUFAAABAgMABBESIQUTMUEGIlEHMmFxFCNCgZEVM1JioRckVHJzkpOxssHR0xY0RFNjgpTwQ4Oz4fEIdKKj0v/EABoBAQADAQEBAAAAAAAAAAAAAAABAgMEBQb/xAArEQEBAAIABAQFBAMAAAAAAAAAAQIRAxIhMQQTMkFCUWFx8CKx4fEUUsH/2gAMAwEAAhEDEQA/AOuOxyaIufWmzsxpRoD1H1peo/GmhS80DmrbrQQn1psUpPSgUT8aMuaSaIGgXrNL1GkIKWTQBXNOU2wpxaAUWqiJoyKAKxpQ6UkUrNAFY5pdIFGGoDBNDVvScHNKoOFcUa5lu7kRySaUlkyeboRBrONRLAKNj+FVqPdM5RHncgkfVtI4OPQr1HxrfWqrBJdTvCJJDM6xjLFiGfzfV6cKAu4bfOQKqpeGzRyI0d3JJE8sbFSzB93BPNQDbHc9D3rjuF77fU8LxuMnLyzUk1ud7J1Za9e6hIEryqSCQOYT0ODnSxwc7YNR/wApy/76X+kb/GtNxLhuZHUIw/fDtzUDnKM58unSVOM5yPTvUR+CnzYabAHlyhyTpzvhNt9qzyxu+jv4PiuDcZzyb+39qb8pzf76X+kb/Giq0/JEv/E/mN//ABQqusm/m+H+UdpfqaGelIkB3+dMXUpQA6HfcDCLk/PGelek+AS6WKqpeIHSx5M4OlsHl9Njg9flWQ9knia5ubaSW4aWdhKYxpiXSAqK25UAlsv+AFB0M9KjX8pWNmDaSATnrj4471nZeP3fMuVaxkhhWORoZ2KHzJGWzImo4BIGAN/Xrtj+IeOr8cIiv1MCs8/LIWJs+Uv+k5XfRvt32xUWbiZdVpPync5b6yQZD6dSg9H05AVex22+NTuHcVl5cwaQySMAsJUE5dgwAzjG2zHsBuag8E8T3r301pN9GXlQRSswD6QXVNQB1DK5Y4yM/OlW3iO8bjAsgbd4hCJJNIZSoJGSrZYl912O2D261jOFlL6mt4uNnpWN/wAVm0xmOQRkKyyB1GoSJo1KdRC9DkHODnbqKt+C3UjwQucOWA1nIBHXfAJBOcZGR1PQ7VhvCXjG4kWbnzxjRcPBGxhB1aRqC5EiDVjJxjsalnxlc/T/AKGAhHLEpk5OCF6ElDLvvgbHvV5hZd7Uucs1pMvuK3QndA76OaAulAcDXy+4JIz+JU4608OM3GolWZo9LDJCgatMjjSSNmxoIBztjO53xvG/HvEGa15DxRmS4eHBRGRsMqrraOSTA826jBBGxNWHGPaFexpxFVS312s0USHQ5L852X3dWCRoP7Nqp5V36qv5s/1i1teN3P1gM2CGbB8hOAVGwYYI3+ZO3WnYuNXIGC7Bta4WRU1AYZvMqgMAfKDnqBsd6hcc8W3kUFvKklo1wJBHcW6yqYwrfbJYh4ipXB3IXVvnGzM/j91up5+drskZIo4YUWaSVwPrHQggrGDnzE4OAB1qJwcp8VTeLjfhi9Ti1xlYzJ0Jy4RSzGPlZB3K+8zqcenbFR7/AMRTjlkTBcrlgEXbdtyCctsuNO3vDvil+PPFskVtb/QCHnupUSHy5yucsSjbgdFPpq7Ypqy8e6NcF48MF1ARzuYrLE4JwskLKTlTqXrjr0FW8vLXqV8zHfpTZ+OSrMg5uU15bGAhGFTA8pIXUx3yR5WOcCo/DuKXBlUPK2lnGxwCc7jT3K4DHI22qJN7QSZbiMTWccUMakXJkLo7OoYCOIHMuM74PUY705P4jlis4EN0s0twdFveRRLyHk+xFOuWKljkEhR36EGnl5b9R5k16XQmWkqlYLxN4juooobeR47e8mUmOWNsxNImNSFWjc6csBjqexqlvPGV6sUNxLzIYrdSLhOWFkuXyq5VHjIjiyDgkqcHp0rZk60opRrOeCeMzXNqk86xAuSUMJYqUztkSAMrDoexxkdcVfk9KBzFACk4oiKBzFCjoUFK+cmjDUlm3NCMjrQcz8JcRD33E4p7t0iSb6tTPoUamcMF1HpsNhQ8UcMsbbhdzHaXGnYOI0uSQzFkXOnVltgNum1J8X2cfEJlsrCNNDSiW8uY1AjGnOFMqjEknmbbJ3wPXEC6u7S045cC8AW3e1SJQ6F1YaYsAqAcj6s79Mig23hrJ4PGzyPIzWrsWkOpvNGxxn0GcDPYVyXiHK/0dt8N9b9JORqb3cy/Zzp9O1bTivtBtpHlgtSzQrZTKgSNghlPurpwMeUYBxjLY71Se0IJbcGtrB2InR42ZCrDOVkZypIAZQzgZFBdC8aLjV0dEbq0FtE3MYqoEnKRScK2RqKjGPtUPDcP0TjslvbWkWXjDTFJSeSrMrnRqVQFGU8mMnK703echuKcTW4OIms4kbG7ZKxBQg+1Jq06QNycUj2a8Ultb6WLiMFyb26MZEujWCgUYBCdAPtMMgacHGDQZZWj+jyLJMkWnirS5cOQwjTcApG41eYbEfcas5eMRjiBuxGzwGARBxHpQyM+y6pLZVBOO6j+NVl4BWNoL/E6xTrdStCWkZV1FcAlVYZB3XPUAmj8cw3M9lDDzIJJJGXnBbmVhEwYkN9Y5QpjGT1B6ZzsGYs7ZFXh8iMrc3iUj5UEEDVAAjEquSCD08vm271p4MJd8YuGTmJbXVrO8Wca1TnA4J7rq1j1KAd6b8e2NpFdcMeBgztPHzCJWfOlowDhiQPuxtRrwi4u7jjsdtMyM0sKsgCFZVLSKysXGQQASCGXuD8AvPHfEjdwiKKVphMgeO1tgQWDjKyXU7bRx7g6MLkjqeoj+DeMXl9HDDYm3sktfLc4Cyh23ACRA7xnBOSwyScMdOSviXCJILSOC+ne2sI0CslsjzSSAdTcTomIw2/lAI3AyaxXgjwncXBurvhkj25ilxbaiQroSxaNmOdwvL65Gdj6gOs31kBem4knPNVOXGBayypEh3JRhka2OSTvjIXtvzzxPcWb2fEVW5e6u4ygaSeLRKq/SE1qjYBMYbbTtp6AYxXTuKzcRgt1aDk3UqIearKY3dsE6otB0+nkI39c7Vz+xSxk4HcBpXtnll+vlnQGSSZHWRlRARzOhAVdxvnuaC18R3+eCuv0mFv3sg0CEhvdXy6tfX44qvu79Y+D20ENy8dzNbw8q3iVcyMz4LqwQsrHLAkMOlT7u8muODuvLu1i5YiZWgQSBFA+tVS4Mibb4INXngq1SW0tJLOaGQQxNCsk0D8wEkaxtINAOFGN+mx3oOf+I+KJI/CFkuNc1sX+lGcrFIjExnS6uU1Y0kAgnIUHJzkzvGnGLeazmjimti7AYAkiBPmB688/1Vo7PjL3d1JZ3VrAtxEpc8y1MyMoxgpJzckHIxkDPz2rFeIbG3uOKWNvAsCMWZZUjtXt9P2sSxuctsD6bUHR/D3iq3h4bCVkErxRJEEQnEkqxZ5KSY0s3lPQnFWFt40ikkgVArLJFJJJIHysPLYIVPl8xLah29w1nOJcHktDYo88ZT6frj5cCwrFqhmLKFUkFckYzv1yT2r+Cz/R7E3YuI41Jv1mWRgDMFeYxLCD/wCIH6KCM8xupxQdQ4XxKO4iSaFxJG4yrDIB3x0OCNx0NTc1nfZ9AycNs1IIPIiJB6jK6sH8a0KUDmaFDNCgpJAMmmLqzjlGmVFkXrpcBl6dwdj360+dz99GGwKBMUQACqoVR0VQFA+QGwo0gVvfVWx+kA39dKU5pq9vI7eKSaV9McalmPoB6ep7AdzQZP2l+LIuHRIFhjklkYFIyuFxGwYyNp6YOnHxwexrml37XpJShlsLWQxtqQuGbQdt1ydjsN/hU3wx7RbX6fPfXol5r/Vw6VDLDEO3vZ1HuQP0v0q65wPxfaXYxb3KO3XRkrJ/MbDUHPfZ741nv77C2NqhxrmuAhMiqowPPnJY50jfv6A114xjIOBkZwe4z1APUA/3UjUxGx3wcZ6Z7ZHpVbEL3HmFrnvgy4/aKDL+0DxAODxRPaW8AWaV+YunRqOkHVlMeb4nNbPgV3LLBHJKixyOoYojlwA248xA3xjO341yX24tPIbK3flapJG0iPUdzpQZ1D1aui+HuIXU0COiW641RlS0hKtE5iZTtvgqf2UE3xVHEIHuJLeOd7dJJoxIoOGRdXlYg6SdI3H91YiD2iwpYS8Qh4aya3CuwMKq8mcZd1PMfGrro7/fSrzw5xKEXs81+k0csE3Mh0MFA5TY5QJxGRsB6jrnrWW8E8OF1w2ztZCFhlvZGkYnAIiQMIgf03J2HorelB0fg3jGC6tlNxDLFzl0tDJDI6uHXojKmJEYZx3xnaqDgPjd7eWWGe2S2tImkW3KwTRtMAzaFiQjDOwAJ6Z32qT49vo5Q/DLia2haRVeElZfKoYhGUgadY0kYyO9UfiKOH6LbC5uobiGzBYxrzGe4bAVS5xkAb7Zxg7nAoN54d8YfSIXke0uoXjYAxNExYhjhXTYax6gbj5YJz9543hkuALLh73csTFZ25QSSFdRBVS4zr1Z22Hl+8F7Ob6WQSXS30MloAc24iMX0fQmQqDPkAUfEEb9ay3s08X2llDNc3BfXd3LAlFLctVBYcw9OrtsMnfOKC9sPaxIJblJokflSmKKKINz5iXYACM5HlVcsfXYDetUnG3ht3lisOVbxo0mGZYGXALPqi0+U51dMg9Qd653wWSe3vOIyWF1ZFXkLytcrKnL1OWHn0aMZf8AS322pzxlYaeFhLx2W5hJVLlIpBE4dtRiMg/OI25zjGdO3XIbb2c+Mp79WeayaEHJjlAJidQcadR31D8Dg9K1q2EXNM/Kj5pXSZNA5mkfZ19cfCs34G8UCcGApMXgjjV5jFoiduWCQv6B3B0kDYitbmgTJAhIJUEqcrkA6TgjK56HBO/xpqexikTlyRI6ZB0MoK5B1A6SMdd6k0ZagTp222pxaIClCgOhQoUFKyb0WjrQY0sUAVcUxxLhsM8ZimjWSMkEo3QkdM460+TShQYziXss4ZKNoDEexidlI+45X8RXNfGPspuLMG4tJGmjTzHHlmjA31eX3gOuRgj07133tSox1oOX+x32gSXJNpctqmVdUUh96RV6q/q4G+e4znpk9Tz91cI4FwgReJnWEYiheWRsdEUwkkfAanC/fXRuMx3XEAYIdVtattJO4xNMp6pDEcFFI21vjPYY6hluHKeK8bNyN7WywiN9l3UkjT23clv4qr6irux40OHcUntZyEt7thPbudlWRxiRCTsoZwfvwftVs+B8IhtoVggjCRoNh3J7sx+0x7mqjx74Pj4jb8pjplTLRSfot3B9VbABHyPagsvFjfvK6/8At5v/AEmriHBuN2yeHpoHmUXHN1xxg4k1CSMq6+mMNv8AA1beHBxiG3vrWdcwQW0oPNBJwY20iCQe+COxJA26dKt/ZR4Zt7rhkYu4BJy7iR0D6hvhR0BGpT3ByDjfpQZviF/LPxLhEz80SNaQM7RJqk9+XzqpVgSRv0PWtX4j8RQ3FtewQ3d9LKkMokiMCYBGVIkxCCozscEVvPyJjpcXI9AJRgA9h5dgPSuXezLhjPxXifnnRRJKA6nSW/fB95iuCe9BZ+AeHyS8Ca1XEcr8xZNQw6RyMcuV67xghfXI7VzCEgcJh2JH5QbbufqU2+dd6tfA1vDNJdxmZrh1fLNMx5mpcaXB2IzjY7DA9K5pYezC7/J6pcSC3Mdw0xRsSgLy1UMBECxckY05OdqCPxuzVOJQRiC4uDLzZ54WjdOe5MjKBGx9xdlBPQCq/wAVcauJ7S7hKci2tpYFS3ZBqjZtQMYcdlKt69R0rc8R8I3d1PLxNpTaTBo/oyHOqKGL3jKE6s66m0b9SD12ofE/ga/NnJNGrSPdTPPcQY8yZYvEVUnZlBYMBk+fG+nIDo/gD6SqlJbaOK3KRvCysC5JRdZlAJyzHzA9unpWxK1gvZv4puLk8iXh8lssESKZJHbLEAKAEaNeuknrtW8c0B6aGnpRA9qXQAUqkilUAoUKFBUOooU2eppa0ArF+03xZd2EcT21ukiMW5kjqzKmOikIwxnfzE42xW1FKUetBzLgXtns5ExcpJBJ3wOZGfkV8w+RH31eN41kuVKcMtZZWYbTzIYrZM/aLN5nx10gb1qTZRA5EUefXQufxxUpTQZTwv4R+iRyMJTJdTOrzznA1+cF1XIOFwXx6nHTtawxXZUB3iBBXzLnLDB1Fgds5x0x/dVqDvSlNBXgXOCCYhsu65znWMjLZHuZ7dT2pllvCNIaHY+9uCQCCPh6qTgdM4GcC4Box8aCrJvcf7OD23bHfY+n2dx8fhlZa70tj6Pqz5PewBhve3650dNve+FWPcUvGKCsaG4wwEi9E0nbOVI15OkghgT22wPWkQte/aFuB8NWT+39tWxoA0EFluNXVCuVIGcHABDAnTvk6Wzt1IqIGv8AbaAYwTgtvscjftvkbjcDOAaugKXQUUpvxlsQHZfKNXXqxGT8cDJ3x27uzx3n2WiySueuFARdWn1y+vr2PX0uKBoIfChcYbnmM7+UpnocnfP3Abdu9WBHxpBoFO9A5ijpApwUAFHQoUAoUKFBTS9TRIdqxFzx8xkNC0kUZdkL3ZMttqBwFSVCzkljgYbQACNiMUdhxiS5C6biSLXsJG0pATkjTDoGqQnGQHdTgg4zkANwOm29NXF/FH+cmjT+O6r/AGiKp5PDCuirJdXbld8tNsx/XiC8th8CtMTKLNdTR27xk4BSNIZiT2C+5Mx9BpPwNBoLe7jlGYpEkHqjK4+8qTUgNWQlvLa4YolpLJKo3wqW06AjOVaR45QP1l22+FM3/Hrmz0tLC0kBPSWa3WdR+owkAm7AKRq3940G0aguxrMx+NI5SYraCea40BxE0ZgwD0Z3m0hV+Iz02zVfLx/iAflrHFJKDho4cNy89pGZtCkA9C6k9hQbYE5p8GsFc+IeJRqOdBbQnLZdxIYyoOzakJjQ47O6/OlnxXLEFNzPbwa/c5sLBW+U0VxImMDO+KDcg1A47xyC0iMtxKsaZwCdyx/RVRuzfAVieMe0lII5HSa0uGVchYXlJydhvoZcZ9WFcF41xue7kMk8rytuRqJIXPUIvRRsNh6UHpTgftK4bcuI47gI5IAWVTHqJ2AUtsSfTOa1+qvFFeifZJ4ku7ixC8pJTAxi5kkxRiAAyggRtnAOM57UHT1NJ1GqgXd5/BoP+pb/ACKNbu8P+zQf9S3+RQXLHaiDZqoe7vP4Nb/9S3+RQFzeD/Zbf/qW/wAigvFo6pBd3n8Fg/6lv8ilfS73+Cwf9S3+RQN3PiNI7kwSIVULEed/4YaVnVUc/Yzy8BjsScZBIBv6z/DuHSvNcS3MUQWaKGLlh+aCIzKW1akUYPNAxg9DSNcln11S2g7nLSwD1YneWEevvL+sN1DSUdNQyqyhlIZWAIIOQQdwQR1FO0AoUKFBzSKSZZDJa2cMpyRzmlcbeizzKWYfxAVHQHameI38JlWG9sXWaZSA0DLKz43K5jKyMNs4ZcHHwNPX/Frx5+Q0UdqhwEZpvNOeumOVY2VTgHyjD+hGM1NHhlyjI0qxairaoIvrNakFXeaZnaRwQPMcE9KCn4el2VJt7pYol96OVl56KRtzBIjrCwPbAXHYU1ayyI5dLyAyEEGaaZJgMnpqSBcJ+qroKtUtLR11Xn+soQrmSRmlRxuOTk5CtgOoQDII26ihecduoEyVJgJVEnnQrJ5hj/VUIec50jyiMnV7uxNBG8RhxHzb+VJLZNLA2xERB2wRrJkJ1DblSgnONJqo4bx2GA8y2YgyEkLKiTXTgbeULolfpnDSM2Kn+HOCpI7XKXCGbWzRwssZjhyMMGt0xy5W3JKkMucEt5tWku7sFdN5aNpHUiP6TCfiNKll/wCZFoKee7hugn0i5UIj5GmCW2ZXGxU3EjFomHRghU9icEg2P5JFvGAvEJreFR5VxahFHoGkhJP3kk5rI8RvbUSObV5/o8y4kki+kiGB1bSzFFwru6sFwdgY1J2yDMk8IxEK9tatDy1VUlupFMeF6MArNKh+KGM/gMBerbmbHLFzcf8AFnme3h9No4gplHyTSf0qpZLbh1tMyNfJbTlQjLaKkITuNShXORnq579qjunEp9USSm4g6c2GUxAAtuElbDTyKuRuzLnGok7VeW/HIrUCFeF3cKgbMI4mU+pMiSMGY9SScnegy/jNITZz4uobk8s4cXTc04II+pZnWTpvpK9OlcLzXoq+vAwkSBIRDNnmwXEhCjVnU0XJRmiZickDK5ycAkk8e4n4KuvpEiQW0kiA5Uxq7ppbcAOyqTgbbgHbpRPsywr0H/8AT5GBYzHO7XByPTCKP8a47F4OveakT200ZdgAWjYAZ6nJ2OBnbO9eg/CVvDYwciGC8YaixZoDqY4A30gDoBUJ6aa4uKCsNqqfy0P4Ndf0DUpOMr3trr+gapVXJIxRas1Ujjg/g11/QNQ/Lg/g11/QNQW2sU4GqmPHFxj6Pdf0DUpeOqP9nuv6BqC1zTqGq7hvFUmZ1VZEZNJZZEKHD5wQD1B0t+FDifFkhwCGeR88uFBmR8forsAOmWYhRncigr760Norz28iRx5LyQytphYk7sj78lyT2BUk+7k5q54Zd82JJdDx61DaJBpdcjOGXJwarrThbyOs11gupzHEDmOH4/8AElx9s9NwuMnN7QChQoUFDeQJIrJIqurbFWAKn5g9aqx4dts7I4HoJ5guP4okwPlirRzuaLVQV3+jtrt+9osjfVp8+emdfvftqRZcHt421pEgfprxqfHprbJx99SS3WjiNAxf8OhlA5sMch/XRWP4kZqKvhq1wByEx+juV/mE6T+FWUlHqoDRAoCqAFAwABgAegA2xVevh+11avo0Gc5zyk6+vSpuunIzQGPh8qUWINHFHk07ClWmO0WiQt6n8aTBasNzK2TucBQP6if21LVaMip7dlbdmpISRjWfvAI/qH9dFyzT4pWKikqHk0sHen2HrTLx757VGlpR53pQNNOKIE1CUgUFNNZpSmgz8y3Iu5uTGAJI4AJ33jTRzM+UENI/mHl2G+5He34VwpIckFnkbHMlfBkcj1IAAHoqgKOwFS1NLU0DtHTeaWKA6FChQZ9+ppBNOmkHFAkNsaVE1DIowfSgNjmkjNGDSTQKIpyBcnFNKc1KV1jXLMq/FiFH4mrYzaLdHIWwdJGDjb0OPSmoZstj/v4fs/rqp8QcYiMZEUyc4AmLGWy4Gy4UeYHoQOxqu8N8SeR5ndShMmAjDBXTEmQQehzXRhhuWsrerZh6HM2PqKhwXGrNOIfN91Z3FO0nV3HQ0vXtVZzSjFex3FKjuTuKnkNpksuBv/33/uoLcg7bk9wBnHz7VU8VucJnOOu//KapOF+MIFKxu7iQgMVWF9tW41MwG59KeX0NtbIhHy7UEpNtdrIM74PqrL/aAzQC6WNY2aaS7OmjoA0AahJYowaMUYoFZ2pxaQMUugOhQoUGeZtzTamkSZyaNfSgMmlBqRSkG1ApjSQaS5og++21BJhwo1MQo9Scf11DurvO6ZA/T04z8mcZP3L99NScZiRgrzRIT0VtnPwXOxpy3u1kyQj46anIOr5YY7fP8K6JOWMrd03w2Aauc2oucgFiSQvwB93PU/cO1MTQ6LhmA8rLq+bEgN/ZX8asUNReIN5R8/8Av+6o4eduf3TljOVJtpcDNSVu0Y7Heqs6mwinB7n0orh4oup1t8Bk/sre4yqbXV4mpQw6ioLSYcH1qPY8dUELIrqp2yykL8s1K4nAoXUhJxv8Puqsmrqp7mrqDmEIemrJ+IGCR9/T76d4lw5ZlwcBuzYBx8CD1HwpUDg+b1Ap+M5NY55WZdPZfGTSi4fCYSfqWAB3aEkr/wA0eQR+JzWhs7+OQbNv6MCp/BgCfuqi4/bKXjfRJrUnDRMyNjYb6SNa/qk/KlvcuunVMm/QctmlPbB1HAP8YbVa/qnMjtdNDmlCmwDgev8AfR71ztD2ralg1HUU8hoFg06ppkCnloFUKOhQZmQbmkBt96TJuTRZoDLdcUqFye1IzQjzQHK9JQURbfFG7bdaChvYmFxp5UbhwGVpBsoAww+ODvj9cfGrq3lAPLUAYUe6MLuew7GmOJWYnTSdiN1YdVPTNZnw/dNFIY5ZNTdsjzEZ+PTfI+1XXhZnjr5Mspy1taYv19z0zk/dSo37D0zvVb4m4oltCZ5DhUIB751HSAB3/wDmscP059V71x6J0YKrqwzMdwqjJ+/0FSYbkr78IjHqSpPzxWIt/avY9NUnx0xt/fihJ7T+FHdtbH9ZH/wNb5Zxny1u2tklBBl1A9tsfhTdtZyQ+UsJYT/PT5Z95awX7qfCwfzLH5A/1ECnpva3aRrqSGfT2yAB+Baqc3ttPLW5sxp1J+idviDuDUpWxWF8M+0e1upHHmhKquNY2bJO22cY+PrWr/KKOMRurMfQ5wO5NY5WZZ6jSY2Y70qfEt02eaJ1VUOkpvhvUNgHb0OwHU0OFqXljC40qeYWHTTnYD4k4+7VUDjVs0jmKONvrFKtpKlSAM6iCcAj12Pz2rQ+G7D6PCkZ3bG/923b5dq6M7MMNRnj1yXzNmgGFMhqNZK5Gp8ClIar2vcE5R++MDOcd6dW/XrpYDft6Y7fHP7DVeaJ5am6j2p6M1WflAY91/5p9f8A3qdbyZUHGAd9+tTLKWWJWaFJzQqUMo43/GmyNq5dfe2FkkdPoYOlmXPOxnBxnGj4UwPbMf4EP6Y/5dB1kHFN3F6kal3ZUT9N2CJ/OYgH7qxF943lW3jka2H0i43ggDF/KdhLLsNjglU7gZO2a5/4guC0hNzI13cdxqKwxb+4oX3sei6RvWWWa+OFrq8/jWxBx9Ngz8NbD8QmKsuG8Whn/MywzfCKQFsfxGw34CvO78PLEkKFHoM4H84k/tq24LfiAgMhUbedCSQdvM0chZHG3QAHc4xUc89qveFlPZ6DimXfB39O4+YqPJACXflRvJgiNmypUEA6Sy74LjOR6/jluH+KEYIs8iKzD6mfJ5bjOPeOTjJGqNiWTVkMy500XFPalNbyvDNYhZI20sOd3Hp5OhGCD6GtMOJfZjlj80qLxTcGYpeJLBJGW0iJXKnOwwfNzFx65z1rPeMOPROQlyl6yZyBIeWrY7qrAH7/AI1P/dmY/wCxdP8AjH/LrH+OPFb8QeNzGY1RSoXUXGSckg6Rv7o+4U5d3dtazi6x5ZIzRkwxK5HXG++PTNILZ60ZjPoe3b16UrkNjOlseuDir7ZGs0tpCdiSfvpBFGqk9KbGw8CcSLTwWui3QPLjnPEHfzdBkkZ3AA+Yrr154cu3TQt1Em+RIsbK4+QVsft+6vPdhM0csbqDqR1YAZByrAgD45rrL+2WUEqeHEMOo5rZHzHL2qlxm9tJxcpOXfR1OzsSqRq0rPoA1EhVLkfaYKABvvgegqZ3/CuNj22NjP0EY9eccf8Ap/EUR9tzfwEf05/y6vcre7LToNxZ3pklKudOW5Q5mw3znAI2IUbdtRHxDps7zSMkkiQs2mQLkaVUBd8Yxr8u2+GzkYPPE9t7Z/1AH/zz/l07+7e/T8n98fnj19PzfWoS6jxyC5aJxAwDll0YOjAC7hn3z5u4HTAwapUFyiwrNcIkgzrzN5scwnJBOGXSqjJOdzt1rEfu5PjP0Db+WPf/AMv4H8KiXftYSRtcvCwxIK5M7bhckjZMbZNBveFzXiKzS3CMwMbkc5WXSAyttkY1ZUjzacrk477Pgk2qCM6tWV97UHzg4zqBIP4n51wv91qIbfkwDA04+kvnA7e5nt/X6mptt7c+WgROHKqqMAc87f8A66DvNCuF/u/N/AF/pz/l0dByHjH5+b+Uk/tGrLwRwlbm8hif82WLSfxI1Mj/AP4qR99VvGPz838pJ/aNaH2bXPLuXwuotBMg+GtdORUZXUqZ3avxXelHnn8vMYiCPG/LIVTKMYwpXMaL+rE3qarPD/hoSRqdWJCyEjsI3OgPjrnVj7nFPyTrcRW08upY2mmZ9WNIDzM5wwGMZk6HzAk9QRWm4bc2zEGJVY6ZMjR00ldHl053Ax1/9/O4+dxlkdvCnSIUPhTIBDZ2z7p7orj9jY+YqHc+ENRC6wM5G6nYjTlTv184xjqQw7Vu7Se33BQDzLglMjovYD1yMVU8XlthEVwudIBJTBB6gZx1wT+Brz8OLlzOi7YDh1jl5LF2DJKquhPlCOyB0bO+gZZNXwVqj+KWNzw+1vGP10bNaTE5y2hdcTn46CQT3xWmYwSTQLCsZZHKkomosoCoCQBlwxJIX9Vs/Cn4/wCXh82dX75uRMNZBYFJJYzkp5SSN/Lt6V7HBy33cPGnVJg4/GArBJPKNRj5ZKR6CJMRsIwxyBglzgZzS7bjkBbUVm1oChXlMFjZQoRmCZIbKMx3JyF28tNpdXULnEEIZy4GZGbKoqjYfEqMdM9x3qvs4LqMcxY4sTXCOgD6t5CyacjIdCCRqztgkHrWmpf7YrebjcKzM6JIxaQllMT6QBCygjIzq16R07tRw+IUWLQWdWxuphdirBIyQqFdDrmOU+YjY/hW8J8S3Ugkj5cWEK62Ysu5l2AwD1x0x0DH4UuaO6k3EcI080nzt10OpG4ydptuvu71HLJ3/dOyeIcYjVBiKUJHG8WWhK5ZjHodyScumg7k9cYABwIa+KYEaVwJH1TPIiFVXGblJhhxnGUUgnBZWxpIGc2PFDdTJyXjijaRHwS7dA6Mygacalwg+G9Z5fDVyFib6rAJKdN8BpDny+YYjbrn4davjZrqg7x26laSJo4ZcxCJgWRsFhHECSpGc8xGyc77Vc+FuMpFEBOkwIlkeTERYYZ489uuAwOT0fHehxnxFPbMvMhhIJPRmbzK+tlYkdQX/Aj0qui49cyh4uXGvKik1FsgqT5WJ9WLHZcdSPnUdbO3T7i/tvEscNuFmjc6AqsrQsFYiUahkqFViqlgCPtBScLvVcM4gyJGsizylZ1lDGJ/cwSQu41Fi3RtvMfQUrjVzcXCGPlwqJGjTWJCwOXOABjbDLpJx22yDkzbDi15KkbLFE7siYbUwbSW0Z0gYB1B9/1T6Cq61P5DHDONpGsxMc0jGSVkYxE6Ay/mT6bhSw6DAx3qcniGBMF1nQo8T6xG27BEYnLY1Njm7tjI332wwsd4jFgkQ1M5/OEjUzMh6r7xBRQTt5R0JNVsPEp5oXPJjGtuVkuwZXwo6EHbVg6e3fbFNTLr/wBOyWnFI/NGYpCoFqDEEkGBHDJlSMEjJYY33yx7VZ3PjBQCqiUJ9aEUxkBQI3UfY8wLNHkdtW56iofDVvEXJSFlQRgsZTq1Zbctg/bZyRjrjGwpHEJ7sGJeXAh8+MuSqhUDbjAKj6vO+cnNRZLdX909VR4nnhuHMulkCwt/4TIWmLs5zpXBOGUsSe/U1izWh4px6UrJA6pjKrtvjlhk69WznOT6VnjW+M1FaKhQoVKE3jH5+b+Uk/tGpHh3iP0e4il6hGGoeoOx+expjjH5+b+Uk/tGpHDuDNIAzMEQnAJBLN/FUbmlm5qrYy29G6tLaK3mms5dIt58S28pZ1Vg48gLKGVhglckZBBwRTEAaxuVEuSqNnIwQwxtv0zuKsOATQrCLa7V3iXPKleM5i1bspKnUIyQDtgqQCDtVstrJEFWR1ubXSSjylpZFB/QlMixFcdGAz0zHXDxcL+e/wBY6uHbj0QLDxOiFGIJKosZXbBCsDq+eBnH6W+arOJccMytGAWYsmgKOiprGD98mc/Pel3yw6/qYGCD9OLLH1J06B9wWrAcSVUxw62LSll8pjLMr9PKYmjaPbfU4Y/EVj/j61dfn1a3iIUcQs4SXaM3E4ARC7YAIwWcIPcVSTgsM75U7Cn+NeGLm7WGCzjGIlU4dgpXChUBz9oqNZ+L0vg3huUz825b6Rdk5WLWZY4CTnMzEnUR2jBPQZNdl8N8D+jxHJLSMCWY9ST3Jrr4WF3v839PpHJxM9/dxB/Z7xpmEZkTWq6gonQOFPl1YG+MjGfhTcvs14wCUZow0ufLzkBfTknSPQa2Jx+kc9a6NHwK5LPbs+bj8nWyGXnS++JZQW5mM5yCan+KGHNQxrK0IZebcR8x2gAYF0QrlmEoCq2jOkBieoro1GLlcXs+4wsrMHi5rBdf10ZYgYwSD8hvTT+BuLBeYZYdILLq58ekFiI2XPQEkacevxNbq7tFE7NFGQkkySQsA26QRwYTllTnJRgM75GOlWN7OZOGICS0plgZ10aXRhdozKUCjIjAK6sdEzk9aaiXOT4H4yMsZEGz5JmTYNu2c9jgZHTamJPBXFnQZaJkIyCJYyCpRkB1Dquh2A7YJrqnGGDYVJGk3nEjsikqOS0igMEAC6sAEfIkms9NbubO6BiJJtYUjPKAdj9H1YDKupwHbb0P301BhOI+AeKS6TKY2wCFzKn34AqFb+Cb6LUyPCuVZWPOTGk7MDk4x/hXUeLZJudjrcQfRzg7afQ48umTLHpgEGs1xezlELOQ4ULKdQOBpnLyHy49RGMfr0GZj8KcRUhVkjygQhRKmVCszIcemWYg+pNBfD/E0TAkVUICjEqgY2wFYdthsDW14hbMJEJXAeaIAjSWwIXBB1DpkAgdPhmnoQQ5Vhsscex3AOXGRowucY6AVFX4eEyt3ezFPw3ioBzKMdTmRO5Jzk98sd/jVdF4YvohhSqgspwJB1Gcf1n51uZG+r7k6pSO4yHYqSD1Hp91R7qIkDBJw2MEnbPQ/LYn4VTm12jsw8Hjb1y11ZZbLiSkMJQCoUAiRRgLkKPkNRx86RNYcSJOqQE7E5dc+8GB/nKD91aPfcBTnA+P2sjb7zRGLt3OofDbb7utV5/o1vgcJPWxkvhW5YljoJY5J1jck/402fCVz+iv84VuIfeHYEgHvjA+Xc7VOdSP+/760wy5o4/E8CcKyS7c2/0UuP0V/nCjro2R/wBmhV3O5nLb8y8dOzTOD8tZz+zNaOe5VEZzsAoOF2JUsVjiBHujYkkb1k+Ln6+b+Uk/tGoeaL45csbnhtrPIscotxocnBiysiBd9Z33XZuvvaG9K0dhw+9hYCJijSHBQe4HaTl8116Be+k7ZNM8G4vBHw+BFeIyDWpVyxALhNRAMgAYCZjnGnyuuOpM5OPRJctI8kGlV08wSpy25V3zwVjVncagoCjBOCCTWFyyu+i2PE13ReKXt6jpm3t5AxjVZGgVsmQ4XUyqoQnBOMHAFTLm54gytk4UFsxIqrnluIpIwqoC6+bKnqd+wqPw7j1vcrCTgcuW38nOSFwya4wzagNUZ5mfKT0wcZqdecaheJ9UsI5iSqmXjwQL6QqfO2MafNk9ulV3Z8KfMqi4a3Fo2It7mONOYy78saVADCR/IdKeZRq9TioXEPHXGYc6705AjOAsZ/OLrG+jrgb1oF4wiQQRLPArpHGrs8ilcC3eEhdLEtgmbO3VUxnIzkvGpR7iYLIhUyW4LLjQp5WGCkHDBTnJ9c/OtMcsrdVlZDv7ofGd/wB9vsMnyxbbE/o+imnx4445nH0mTIxnyxbZ/wCX4VRyXAXUEnBBUEZ0bkZyCcbeVds43IFPJeKD/rBxgbjl9QCDnbcYwB61a5ZexqLIePeNHH75k3GR5Yun82o8/tE4uMartxnp5Y/QN2X0IqOpj1KfpO4AGSyZBbTqIONvnudqY4KkU7slzMI0UZVsomT7gGSDnYDse5261MytLGhTjHH5FRhJIyyKrJtF5gwyCBioV94n4zGheWZ1VW0kkRbHLLjAGeqsPurSSX0UcUCrxEHQqJgNDlERDlVbljcHA3OfN86wviLxHPJzLdpFdA58wCktpctnWuxGSTVlUiDxjxOQErcOwGx8qehP6PoDSYfF/E3924c9B7qDr8xVbwW5Kqy8wICy7HGDkMDnPb7x1p+2jjTJWfqm2SAM+ZSDkH7QX44OarbYnSafEnE9vrn3zjypvjr2o/y7xQgHmSY7HCenypyJYgQTcopA8xHLJJx0yBv0H/zvUWO/2GZwAFI2CZBC509Pd6AepyM5qvNb2W1IOXjvEVXU0rhc4zhOucY6etPW99xSRBIjOyEgAgJ1Jx6eoqONEiAG46+bDFVAIPy23J/rqWnEjHCEjuR5M4XyHprKkHHZiMematL80Ui4uuKKjSOXCr7xIj2x92aqD4nu/wDfH8F/wqx4txJ3jdeeCGcF1UqNRDMmcDqCPN/zZ9KXwzgtm9urvcFZy+NGtAAuvGrBH6OT13qZ1RtVf6S3X++P4L/hQ/0nuv8AfH8F/wAKtrrgVqsUriccxRlEMseW8obGFG58xG2MlTiskalC4/0nuv8AfH+av+FFVPQoJvGPz838pJ/aNQqFCgFChQoDzQoUKAqPNChQDNDNChQDNFQoUAoUKFAeaGaFCgGaGaFCgGaKhQoBQoUKAUKFCgFChQ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76" name="群組 75"/>
          <p:cNvGrpSpPr/>
          <p:nvPr/>
        </p:nvGrpSpPr>
        <p:grpSpPr>
          <a:xfrm>
            <a:off x="2555776" y="1666225"/>
            <a:ext cx="4608512" cy="415498"/>
            <a:chOff x="2555776" y="1666225"/>
            <a:chExt cx="4608512" cy="415498"/>
          </a:xfrm>
        </p:grpSpPr>
        <p:sp>
          <p:nvSpPr>
            <p:cNvPr id="22" name="文字方塊 21"/>
            <p:cNvSpPr txBox="1"/>
            <p:nvPr/>
          </p:nvSpPr>
          <p:spPr>
            <a:xfrm>
              <a:off x="4067944" y="1666225"/>
              <a:ext cx="30963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將重點放在集體成果</a:t>
              </a:r>
            </a:p>
          </p:txBody>
        </p:sp>
        <p:cxnSp>
          <p:nvCxnSpPr>
            <p:cNvPr id="23" name="Straight Connector 28">
              <a:extLst>
                <a:ext uri="{FF2B5EF4-FFF2-40B4-BE49-F238E27FC236}">
                  <a16:creationId xmlns:a16="http://schemas.microsoft.com/office/drawing/2014/main" id="{5691BBFC-EAB8-D192-CEE8-C2AB4066EB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5776" y="1865699"/>
              <a:ext cx="1368152" cy="0"/>
            </a:xfrm>
            <a:prstGeom prst="line">
              <a:avLst/>
            </a:prstGeom>
            <a:ln w="19050">
              <a:solidFill>
                <a:srgbClr val="494E7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群組 74"/>
          <p:cNvGrpSpPr/>
          <p:nvPr/>
        </p:nvGrpSpPr>
        <p:grpSpPr>
          <a:xfrm>
            <a:off x="2771800" y="2297747"/>
            <a:ext cx="4392488" cy="415498"/>
            <a:chOff x="2771800" y="2297747"/>
            <a:chExt cx="4392488" cy="415498"/>
          </a:xfrm>
        </p:grpSpPr>
        <p:sp>
          <p:nvSpPr>
            <p:cNvPr id="21" name="文字方塊 20"/>
            <p:cNvSpPr txBox="1"/>
            <p:nvPr/>
          </p:nvSpPr>
          <p:spPr>
            <a:xfrm>
              <a:off x="4067944" y="2297747"/>
              <a:ext cx="30963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互相要求，負起責任</a:t>
              </a:r>
            </a:p>
          </p:txBody>
        </p:sp>
        <p:cxnSp>
          <p:nvCxnSpPr>
            <p:cNvPr id="30" name="Straight Connector 28">
              <a:extLst>
                <a:ext uri="{FF2B5EF4-FFF2-40B4-BE49-F238E27FC236}">
                  <a16:creationId xmlns:a16="http://schemas.microsoft.com/office/drawing/2014/main" id="{5691BBFC-EAB8-D192-CEE8-C2AB4066E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1800" y="2505496"/>
              <a:ext cx="1152128" cy="0"/>
            </a:xfrm>
            <a:prstGeom prst="line">
              <a:avLst/>
            </a:prstGeom>
            <a:ln w="19050">
              <a:solidFill>
                <a:srgbClr val="494E7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群組 73"/>
          <p:cNvGrpSpPr/>
          <p:nvPr/>
        </p:nvGrpSpPr>
        <p:grpSpPr>
          <a:xfrm>
            <a:off x="3131840" y="2945819"/>
            <a:ext cx="4032448" cy="415498"/>
            <a:chOff x="3131840" y="2945819"/>
            <a:chExt cx="4032448" cy="415498"/>
          </a:xfrm>
        </p:grpSpPr>
        <p:sp>
          <p:nvSpPr>
            <p:cNvPr id="20" name="文字方塊 19"/>
            <p:cNvSpPr txBox="1"/>
            <p:nvPr/>
          </p:nvSpPr>
          <p:spPr>
            <a:xfrm>
              <a:off x="4067944" y="2945819"/>
              <a:ext cx="30963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承諾達成行動計畫</a:t>
              </a:r>
            </a:p>
          </p:txBody>
        </p:sp>
        <p:cxnSp>
          <p:nvCxnSpPr>
            <p:cNvPr id="54" name="Straight Connector 28">
              <a:extLst>
                <a:ext uri="{FF2B5EF4-FFF2-40B4-BE49-F238E27FC236}">
                  <a16:creationId xmlns:a16="http://schemas.microsoft.com/office/drawing/2014/main" id="{5691BBFC-EAB8-D192-CEE8-C2AB4066E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1840" y="3153568"/>
              <a:ext cx="792088" cy="0"/>
            </a:xfrm>
            <a:prstGeom prst="line">
              <a:avLst/>
            </a:prstGeom>
            <a:ln w="19050">
              <a:solidFill>
                <a:srgbClr val="494E7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群組 72"/>
          <p:cNvGrpSpPr/>
          <p:nvPr/>
        </p:nvGrpSpPr>
        <p:grpSpPr>
          <a:xfrm>
            <a:off x="3419872" y="3593891"/>
            <a:ext cx="3744416" cy="415498"/>
            <a:chOff x="3419872" y="3593891"/>
            <a:chExt cx="3744416" cy="415498"/>
          </a:xfrm>
        </p:grpSpPr>
        <p:sp>
          <p:nvSpPr>
            <p:cNvPr id="19" name="文字方塊 18"/>
            <p:cNvSpPr txBox="1"/>
            <p:nvPr/>
          </p:nvSpPr>
          <p:spPr>
            <a:xfrm>
              <a:off x="4067944" y="3593891"/>
              <a:ext cx="30963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毫不保留投入建設性衝突</a:t>
              </a:r>
            </a:p>
          </p:txBody>
        </p:sp>
        <p:cxnSp>
          <p:nvCxnSpPr>
            <p:cNvPr id="58" name="Straight Connector 28">
              <a:extLst>
                <a:ext uri="{FF2B5EF4-FFF2-40B4-BE49-F238E27FC236}">
                  <a16:creationId xmlns:a16="http://schemas.microsoft.com/office/drawing/2014/main" id="{5691BBFC-EAB8-D192-CEE8-C2AB4066E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9872" y="3801640"/>
              <a:ext cx="504056" cy="0"/>
            </a:xfrm>
            <a:prstGeom prst="line">
              <a:avLst/>
            </a:prstGeom>
            <a:ln w="19050">
              <a:solidFill>
                <a:srgbClr val="494E7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群組 71"/>
          <p:cNvGrpSpPr/>
          <p:nvPr/>
        </p:nvGrpSpPr>
        <p:grpSpPr>
          <a:xfrm>
            <a:off x="3707904" y="4186505"/>
            <a:ext cx="3456384" cy="415498"/>
            <a:chOff x="3707904" y="4186505"/>
            <a:chExt cx="3456384" cy="415498"/>
          </a:xfrm>
        </p:grpSpPr>
        <p:sp>
          <p:nvSpPr>
            <p:cNvPr id="18" name="文字方塊 17"/>
            <p:cNvSpPr txBox="1"/>
            <p:nvPr/>
          </p:nvSpPr>
          <p:spPr>
            <a:xfrm>
              <a:off x="4067944" y="4186505"/>
              <a:ext cx="30963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互相信任</a:t>
              </a:r>
            </a:p>
          </p:txBody>
        </p:sp>
        <p:cxnSp>
          <p:nvCxnSpPr>
            <p:cNvPr id="62" name="Straight Connector 28">
              <a:extLst>
                <a:ext uri="{FF2B5EF4-FFF2-40B4-BE49-F238E27FC236}">
                  <a16:creationId xmlns:a16="http://schemas.microsoft.com/office/drawing/2014/main" id="{5691BBFC-EAB8-D192-CEE8-C2AB4066E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7904" y="4394255"/>
              <a:ext cx="216024" cy="0"/>
            </a:xfrm>
            <a:prstGeom prst="line">
              <a:avLst/>
            </a:prstGeom>
            <a:ln w="19050">
              <a:solidFill>
                <a:srgbClr val="494E7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群組 76"/>
          <p:cNvGrpSpPr/>
          <p:nvPr/>
        </p:nvGrpSpPr>
        <p:grpSpPr>
          <a:xfrm>
            <a:off x="6155472" y="3872443"/>
            <a:ext cx="2700496" cy="496986"/>
            <a:chOff x="6155472" y="3872443"/>
            <a:chExt cx="2700496" cy="496986"/>
          </a:xfrm>
        </p:grpSpPr>
        <p:pic>
          <p:nvPicPr>
            <p:cNvPr id="4098" name="Picture 2" descr="D:\2022_Project\主管共識營\down-arro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8989726" flipV="1">
              <a:off x="6155472" y="3872443"/>
              <a:ext cx="468000" cy="481010"/>
            </a:xfrm>
            <a:prstGeom prst="rect">
              <a:avLst/>
            </a:prstGeom>
            <a:noFill/>
          </p:spPr>
        </p:pic>
        <p:sp>
          <p:nvSpPr>
            <p:cNvPr id="65" name="文字方塊 64"/>
            <p:cNvSpPr txBox="1"/>
            <p:nvPr/>
          </p:nvSpPr>
          <p:spPr>
            <a:xfrm>
              <a:off x="6660232" y="3953931"/>
              <a:ext cx="21957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不會被解讀為破壞或批評</a:t>
              </a:r>
              <a:endPara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6155472" y="3224373"/>
            <a:ext cx="2700496" cy="496984"/>
            <a:chOff x="6155472" y="3224373"/>
            <a:chExt cx="2700496" cy="496984"/>
          </a:xfrm>
        </p:grpSpPr>
        <p:pic>
          <p:nvPicPr>
            <p:cNvPr id="61" name="Picture 2" descr="D:\2022_Project\主管共識營\down-arro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8989726" flipV="1">
              <a:off x="6155472" y="3224373"/>
              <a:ext cx="468000" cy="481010"/>
            </a:xfrm>
            <a:prstGeom prst="rect">
              <a:avLst/>
            </a:prstGeom>
            <a:noFill/>
          </p:spPr>
        </p:pic>
        <p:sp>
          <p:nvSpPr>
            <p:cNvPr id="66" name="文字方塊 65"/>
            <p:cNvSpPr txBox="1"/>
            <p:nvPr/>
          </p:nvSpPr>
          <p:spPr>
            <a:xfrm>
              <a:off x="6660232" y="3305859"/>
              <a:ext cx="21957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對共同決定抱有信心</a:t>
              </a:r>
              <a:endPara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6148948" y="2576301"/>
            <a:ext cx="2707020" cy="496984"/>
            <a:chOff x="6148948" y="2576301"/>
            <a:chExt cx="2707020" cy="496984"/>
          </a:xfrm>
        </p:grpSpPr>
        <p:pic>
          <p:nvPicPr>
            <p:cNvPr id="63" name="Picture 2" descr="D:\2022_Project\主管共識營\down-arro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8989726" flipV="1">
              <a:off x="6148948" y="2576301"/>
              <a:ext cx="468000" cy="481010"/>
            </a:xfrm>
            <a:prstGeom prst="rect">
              <a:avLst/>
            </a:prstGeom>
            <a:noFill/>
          </p:spPr>
        </p:pic>
        <p:sp>
          <p:nvSpPr>
            <p:cNvPr id="67" name="文字方塊 66"/>
            <p:cNvSpPr txBox="1"/>
            <p:nvPr/>
          </p:nvSpPr>
          <p:spPr>
            <a:xfrm>
              <a:off x="6660232" y="2657787"/>
              <a:ext cx="21957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清楚什麼是應有的表現</a:t>
              </a:r>
              <a:endPara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6148948" y="1928229"/>
            <a:ext cx="2707020" cy="496984"/>
            <a:chOff x="6148948" y="1928229"/>
            <a:chExt cx="2707020" cy="496984"/>
          </a:xfrm>
        </p:grpSpPr>
        <p:pic>
          <p:nvPicPr>
            <p:cNvPr id="64" name="Picture 2" descr="D:\2022_Project\主管共識營\down-arro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8989726" flipV="1">
              <a:off x="6148948" y="1928229"/>
              <a:ext cx="468000" cy="481010"/>
            </a:xfrm>
            <a:prstGeom prst="rect">
              <a:avLst/>
            </a:prstGeom>
            <a:noFill/>
          </p:spPr>
        </p:pic>
        <p:sp>
          <p:nvSpPr>
            <p:cNvPr id="68" name="文字方塊 67"/>
            <p:cNvSpPr txBox="1"/>
            <p:nvPr/>
          </p:nvSpPr>
          <p:spPr>
            <a:xfrm>
              <a:off x="6660232" y="2009715"/>
              <a:ext cx="21957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抱有貢獻己力的壓力</a:t>
              </a:r>
              <a:endPara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pic>
        <p:nvPicPr>
          <p:cNvPr id="6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123478"/>
            <a:ext cx="1224136" cy="1745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50108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難題：規劃變動大  </a:t>
            </a:r>
            <a:r>
              <a:rPr lang="en-US" altLang="zh-TW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(2/2)</a:t>
            </a:r>
            <a:endParaRPr lang="en-US" altLang="zh-TW" sz="2400" b="1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79512" y="77155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回應變化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899592" y="1635646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韓福瑞定律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(Humphrey's law)</a:t>
            </a: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大家都不知道自己要什麼，等到看到自己不要的東西，才會知道自己要什麼。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不只是使用者需求，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包括程式開發者，因為對技術不熟悉等因素，往往也不知道最好的設計方法，只有試了才知道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0"/>
            <a:ext cx="313184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131840" y="0"/>
            <a:ext cx="601216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131840" y="2955042"/>
            <a:ext cx="601216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131840" y="1476948"/>
            <a:ext cx="601216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0" y="2067694"/>
            <a:ext cx="31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蔡煜昇</a:t>
            </a:r>
          </a:p>
        </p:txBody>
      </p:sp>
      <p:sp>
        <p:nvSpPr>
          <p:cNvPr id="9" name="橢圓 8"/>
          <p:cNvSpPr/>
          <p:nvPr/>
        </p:nvSpPr>
        <p:spPr>
          <a:xfrm>
            <a:off x="2981032" y="267494"/>
            <a:ext cx="288000" cy="288000"/>
          </a:xfrm>
          <a:prstGeom prst="ellips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347864" y="22893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RPA</a:t>
            </a:r>
            <a:endParaRPr lang="zh-TW" altLang="en-US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0" y="2742667"/>
            <a:ext cx="3131840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2018 - INX QS</a:t>
            </a:r>
          </a:p>
          <a:p>
            <a:pPr algn="ctr"/>
            <a:endParaRPr lang="en-US" altLang="zh-TW" sz="16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  <a:p>
            <a:pPr algn="ctr"/>
            <a:r>
              <a:rPr lang="en-US" altLang="zh-TW" sz="2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DT / DS</a:t>
            </a:r>
          </a:p>
          <a:p>
            <a:pPr algn="ctr"/>
            <a:endParaRPr lang="en-US" altLang="zh-TW" sz="16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ts val="3200"/>
              </a:lnSpc>
            </a:pPr>
            <a:r>
              <a:rPr lang="zh-TW" altLang="en-US" sz="2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喜歡程式、閱讀</a:t>
            </a:r>
            <a:endParaRPr lang="en-US" altLang="zh-TW" sz="20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ts val="3200"/>
              </a:lnSpc>
            </a:pPr>
            <a:r>
              <a:rPr lang="zh-TW" altLang="en-US" sz="2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最近迷上電子書</a:t>
            </a:r>
            <a:endParaRPr lang="en-US" altLang="zh-TW" sz="20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981032" y="1731610"/>
            <a:ext cx="288000" cy="288000"/>
          </a:xfrm>
          <a:prstGeom prst="ellips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347864" y="169305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WEB</a:t>
            </a:r>
            <a:endParaRPr lang="zh-TW" altLang="en-US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981032" y="3213724"/>
            <a:ext cx="288000" cy="288000"/>
          </a:xfrm>
          <a:prstGeom prst="ellips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347864" y="317516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NLP</a:t>
            </a:r>
            <a:endParaRPr lang="zh-TW" altLang="en-US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427984" y="195486"/>
            <a:ext cx="4608512" cy="8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DCC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Auto 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文件審查自動化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DocRPA 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文件版本比對服務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427984" y="1684713"/>
            <a:ext cx="4608512" cy="8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Turtle Chart 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烏龜圖系統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Smart CSR+ 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客戶特殊要求管理系統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4427984" y="3154490"/>
            <a:ext cx="4608512" cy="45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Audit Finding 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智能貼標</a:t>
            </a:r>
          </a:p>
        </p:txBody>
      </p:sp>
      <p:sp>
        <p:nvSpPr>
          <p:cNvPr id="25" name="矩形 24"/>
          <p:cNvSpPr/>
          <p:nvPr/>
        </p:nvSpPr>
        <p:spPr>
          <a:xfrm>
            <a:off x="3131840" y="1404948"/>
            <a:ext cx="601216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3131840" y="2887054"/>
            <a:ext cx="601216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131840" y="5072016"/>
            <a:ext cx="601216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/>
          <p:cNvCxnSpPr/>
          <p:nvPr/>
        </p:nvCxnSpPr>
        <p:spPr>
          <a:xfrm>
            <a:off x="215816" y="2571750"/>
            <a:ext cx="270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:\Users\yusheng.tsai\Desktop\IMG_20220815_082523.jpg">
            <a:extLst>
              <a:ext uri="{FF2B5EF4-FFF2-40B4-BE49-F238E27FC236}">
                <a16:creationId xmlns:a16="http://schemas.microsoft.com/office/drawing/2014/main" id="{975049E2-224A-C72C-F3BB-427B50F9B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7064" b="10771"/>
          <a:stretch/>
        </p:blipFill>
        <p:spPr bwMode="auto">
          <a:xfrm>
            <a:off x="801324" y="248633"/>
            <a:ext cx="1528984" cy="1675045"/>
          </a:xfrm>
          <a:prstGeom prst="ellipse">
            <a:avLst/>
          </a:prstGeom>
          <a:noFill/>
        </p:spPr>
      </p:pic>
      <p:sp>
        <p:nvSpPr>
          <p:cNvPr id="29" name="矩形 28"/>
          <p:cNvSpPr/>
          <p:nvPr/>
        </p:nvSpPr>
        <p:spPr>
          <a:xfrm>
            <a:off x="3131808" y="4035162"/>
            <a:ext cx="601216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981000" y="4293844"/>
            <a:ext cx="288000" cy="288000"/>
          </a:xfrm>
          <a:prstGeom prst="ellips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347832" y="4255286"/>
            <a:ext cx="1073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講師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4427952" y="4234610"/>
            <a:ext cx="4608512" cy="45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DT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&amp;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IT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協同開發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-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主管教育訓練</a:t>
            </a:r>
          </a:p>
        </p:txBody>
      </p:sp>
      <p:sp>
        <p:nvSpPr>
          <p:cNvPr id="34" name="矩形 33"/>
          <p:cNvSpPr/>
          <p:nvPr/>
        </p:nvSpPr>
        <p:spPr>
          <a:xfrm>
            <a:off x="3131808" y="3967174"/>
            <a:ext cx="601216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團隊信任</a:t>
            </a:r>
            <a:endParaRPr lang="en-US" altLang="zh-TW" sz="2400" b="1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79512" y="77155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團隊信任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899592" y="1635646"/>
            <a:ext cx="77768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IT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信任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DT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團隊，教我們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Python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上線方法，給予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DB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存取維護權限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IT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主動關心進度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251520" y="525909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天才在左，瘋子在右</a:t>
            </a:r>
            <a:endParaRPr lang="en-US" altLang="zh-TW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026" name="AutoShape 2" descr="https://im1.book.com.tw/image/getImage?i=https://www.books.com.tw/img/001/064/79/0010647956.jpg&amp;v=53fb1169k&amp;w=348&amp;h=3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28" name="AutoShape 4" descr="data:image/jpeg;base64,/9j/4AAQSkZJRgABAQAAAQABAAD/2wCEAAkGBxQUExYUExMWFhYYGRgZGRgYGR4ZGRkeGRgeGB4ZGRgZISoiGRsoHhkZJDMjJywtMDAwGSI2OzYwOiovMC0BCwsLDw4PGxERHC8nIigvLy8tLy8vLy8vLy8vLy8vLS0vLy8vLy8vLy0vLy0vLy8vLS8vLy0vLy8vLTEvLS8tL//AABEIAQYAwQMBIgACEQEDEQH/xAAcAAAABwEBAAAAAAAAAAAAAAAAAQIDBAUGBwj/xABOEAACAQMCBAMEBQUMCAUFAAABAgMABBESIQUTMUEGIlEHMmFxFCNCgZEVM1JioRckVHJzkpOxssHR0xY0RFNjgpTwQ4Oz4fEIdKKj0v/EABoBAQADAQEBAAAAAAAAAAAAAAABAgMEBQb/xAArEQEBAAIABAQFBAMAAAAAAAAAAQIRAxIhMQQTMkFCUWFx8CKx4fEUUsH/2gAMAwEAAhEDEQA/AOuOxyaIufWmzsxpRoD1H1peo/GmhS80DmrbrQQn1psUpPSgUT8aMuaSaIGgXrNL1GkIKWTQBXNOU2wpxaAUWqiJoyKAKxpQ6UkUrNAFY5pdIFGGoDBNDVvScHNKoOFcUa5lu7kRySaUlkyeboRBrONRLAKNj+FVqPdM5RHncgkfVtI4OPQr1HxrfWqrBJdTvCJJDM6xjLFiGfzfV6cKAu4bfOQKqpeGzRyI0d3JJE8sbFSzB93BPNQDbHc9D3rjuF77fU8LxuMnLyzUk1ud7J1Za9e6hIEryqSCQOYT0ODnSxwc7YNR/wApy/76X+kb/GtNxLhuZHUIw/fDtzUDnKM58unSVOM5yPTvUR+CnzYabAHlyhyTpzvhNt9qzyxu+jv4PiuDcZzyb+39qb8pzf76X+kb/Giq0/JEv/E/mN//ABQqusm/m+H+UdpfqaGelIkB3+dMXUpQA6HfcDCLk/PGelek+AS6WKqpeIHSx5M4OlsHl9Njg9flWQ9knia5ubaSW4aWdhKYxpiXSAqK25UAlsv+AFB0M9KjX8pWNmDaSATnrj4471nZeP3fMuVaxkhhWORoZ2KHzJGWzImo4BIGAN/Xrtj+IeOr8cIiv1MCs8/LIWJs+Uv+k5XfRvt32xUWbiZdVpPync5b6yQZD6dSg9H05AVex22+NTuHcVl5cwaQySMAsJUE5dgwAzjG2zHsBuag8E8T3r301pN9GXlQRSswD6QXVNQB1DK5Y4yM/OlW3iO8bjAsgbd4hCJJNIZSoJGSrZYl912O2D261jOFlL6mt4uNnpWN/wAVm0xmOQRkKyyB1GoSJo1KdRC9DkHODnbqKt+C3UjwQucOWA1nIBHXfAJBOcZGR1PQ7VhvCXjG4kWbnzxjRcPBGxhB1aRqC5EiDVjJxjsalnxlc/T/AKGAhHLEpk5OCF6ElDLvvgbHvV5hZd7Uucs1pMvuK3QndA76OaAulAcDXy+4JIz+JU4608OM3GolWZo9LDJCgatMjjSSNmxoIBztjO53xvG/HvEGa15DxRmS4eHBRGRsMqrraOSTA826jBBGxNWHGPaFexpxFVS312s0USHQ5L852X3dWCRoP7Nqp5V36qv5s/1i1teN3P1gM2CGbB8hOAVGwYYI3+ZO3WnYuNXIGC7Bta4WRU1AYZvMqgMAfKDnqBsd6hcc8W3kUFvKklo1wJBHcW6yqYwrfbJYh4ipXB3IXVvnGzM/j91up5+drskZIo4YUWaSVwPrHQggrGDnzE4OAB1qJwcp8VTeLjfhi9Ti1xlYzJ0Jy4RSzGPlZB3K+8zqcenbFR7/AMRTjlkTBcrlgEXbdtyCctsuNO3vDvil+PPFskVtb/QCHnupUSHy5yucsSjbgdFPpq7Ypqy8e6NcF48MF1ARzuYrLE4JwskLKTlTqXrjr0FW8vLXqV8zHfpTZ+OSrMg5uU15bGAhGFTA8pIXUx3yR5WOcCo/DuKXBlUPK2lnGxwCc7jT3K4DHI22qJN7QSZbiMTWccUMakXJkLo7OoYCOIHMuM74PUY705P4jlis4EN0s0twdFveRRLyHk+xFOuWKljkEhR36EGnl5b9R5k16XQmWkqlYLxN4juooobeR47e8mUmOWNsxNImNSFWjc6csBjqexqlvPGV6sUNxLzIYrdSLhOWFkuXyq5VHjIjiyDgkqcHp0rZk60opRrOeCeMzXNqk86xAuSUMJYqUztkSAMrDoexxkdcVfk9KBzFACk4oiKBzFCjoUFK+cmjDUlm3NCMjrQcz8JcRD33E4p7t0iSb6tTPoUamcMF1HpsNhQ8UcMsbbhdzHaXGnYOI0uSQzFkXOnVltgNum1J8X2cfEJlsrCNNDSiW8uY1AjGnOFMqjEknmbbJ3wPXEC6u7S045cC8AW3e1SJQ6F1YaYsAqAcj6s79Mig23hrJ4PGzyPIzWrsWkOpvNGxxn0GcDPYVyXiHK/0dt8N9b9JORqb3cy/Zzp9O1bTivtBtpHlgtSzQrZTKgSNghlPurpwMeUYBxjLY71Se0IJbcGtrB2InR42ZCrDOVkZypIAZQzgZFBdC8aLjV0dEbq0FtE3MYqoEnKRScK2RqKjGPtUPDcP0TjslvbWkWXjDTFJSeSrMrnRqVQFGU8mMnK703echuKcTW4OIms4kbG7ZKxBQg+1Jq06QNycUj2a8Ultb6WLiMFyb26MZEujWCgUYBCdAPtMMgacHGDQZZWj+jyLJMkWnirS5cOQwjTcApG41eYbEfcas5eMRjiBuxGzwGARBxHpQyM+y6pLZVBOO6j+NVl4BWNoL/E6xTrdStCWkZV1FcAlVYZB3XPUAmj8cw3M9lDDzIJJJGXnBbmVhEwYkN9Y5QpjGT1B6ZzsGYs7ZFXh8iMrc3iUj5UEEDVAAjEquSCD08vm271p4MJd8YuGTmJbXVrO8Wca1TnA4J7rq1j1KAd6b8e2NpFdcMeBgztPHzCJWfOlowDhiQPuxtRrwi4u7jjsdtMyM0sKsgCFZVLSKysXGQQASCGXuD8AvPHfEjdwiKKVphMgeO1tgQWDjKyXU7bRx7g6MLkjqeoj+DeMXl9HDDYm3sktfLc4Cyh23ACRA7xnBOSwyScMdOSviXCJILSOC+ne2sI0CslsjzSSAdTcTomIw2/lAI3AyaxXgjwncXBurvhkj25ilxbaiQroSxaNmOdwvL65Gdj6gOs31kBem4knPNVOXGBayypEh3JRhka2OSTvjIXtvzzxPcWb2fEVW5e6u4ygaSeLRKq/SE1qjYBMYbbTtp6AYxXTuKzcRgt1aDk3UqIearKY3dsE6otB0+nkI39c7Vz+xSxk4HcBpXtnll+vlnQGSSZHWRlRARzOhAVdxvnuaC18R3+eCuv0mFv3sg0CEhvdXy6tfX44qvu79Y+D20ENy8dzNbw8q3iVcyMz4LqwQsrHLAkMOlT7u8muODuvLu1i5YiZWgQSBFA+tVS4Mibb4INXngq1SW0tJLOaGQQxNCsk0D8wEkaxtINAOFGN+mx3oOf+I+KJI/CFkuNc1sX+lGcrFIjExnS6uU1Y0kAgnIUHJzkzvGnGLeazmjimti7AYAkiBPmB688/1Vo7PjL3d1JZ3VrAtxEpc8y1MyMoxgpJzckHIxkDPz2rFeIbG3uOKWNvAsCMWZZUjtXt9P2sSxuctsD6bUHR/D3iq3h4bCVkErxRJEEQnEkqxZ5KSY0s3lPQnFWFt40ikkgVArLJFJJJIHysPLYIVPl8xLah29w1nOJcHktDYo88ZT6frj5cCwrFqhmLKFUkFckYzv1yT2r+Cz/R7E3YuI41Jv1mWRgDMFeYxLCD/wCIH6KCM8xupxQdQ4XxKO4iSaFxJG4yrDIB3x0OCNx0NTc1nfZ9AycNs1IIPIiJB6jK6sH8a0KUDmaFDNCgpJAMmmLqzjlGmVFkXrpcBl6dwdj360+dz99GGwKBMUQACqoVR0VQFA+QGwo0gVvfVWx+kA39dKU5pq9vI7eKSaV9McalmPoB6ep7AdzQZP2l+LIuHRIFhjklkYFIyuFxGwYyNp6YOnHxwexrml37XpJShlsLWQxtqQuGbQdt1ydjsN/hU3wx7RbX6fPfXol5r/Vw6VDLDEO3vZ1HuQP0v0q65wPxfaXYxb3KO3XRkrJ/MbDUHPfZ741nv77C2NqhxrmuAhMiqowPPnJY50jfv6A114xjIOBkZwe4z1APUA/3UjUxGx3wcZ6Z7ZHpVbEL3HmFrnvgy4/aKDL+0DxAODxRPaW8AWaV+YunRqOkHVlMeb4nNbPgV3LLBHJKixyOoYojlwA248xA3xjO341yX24tPIbK3flapJG0iPUdzpQZ1D1aui+HuIXU0COiW641RlS0hKtE5iZTtvgqf2UE3xVHEIHuJLeOd7dJJoxIoOGRdXlYg6SdI3H91YiD2iwpYS8Qh4aya3CuwMKq8mcZd1PMfGrro7/fSrzw5xKEXs81+k0csE3Mh0MFA5TY5QJxGRsB6jrnrWW8E8OF1w2ztZCFhlvZGkYnAIiQMIgf03J2HorelB0fg3jGC6tlNxDLFzl0tDJDI6uHXojKmJEYZx3xnaqDgPjd7eWWGe2S2tImkW3KwTRtMAzaFiQjDOwAJ6Z32qT49vo5Q/DLia2haRVeElZfKoYhGUgadY0kYyO9UfiKOH6LbC5uobiGzBYxrzGe4bAVS5xkAb7Zxg7nAoN54d8YfSIXke0uoXjYAxNExYhjhXTYax6gbj5YJz9543hkuALLh73csTFZ25QSSFdRBVS4zr1Z22Hl+8F7Ob6WQSXS30MloAc24iMX0fQmQqDPkAUfEEb9ay3s08X2llDNc3BfXd3LAlFLctVBYcw9OrtsMnfOKC9sPaxIJblJokflSmKKKINz5iXYACM5HlVcsfXYDetUnG3ht3lisOVbxo0mGZYGXALPqi0+U51dMg9Qd653wWSe3vOIyWF1ZFXkLytcrKnL1OWHn0aMZf8AS322pzxlYaeFhLx2W5hJVLlIpBE4dtRiMg/OI25zjGdO3XIbb2c+Mp79WeayaEHJjlAJidQcadR31D8Dg9K1q2EXNM/Kj5pXSZNA5mkfZ19cfCs34G8UCcGApMXgjjV5jFoiduWCQv6B3B0kDYitbmgTJAhIJUEqcrkA6TgjK56HBO/xpqexikTlyRI6ZB0MoK5B1A6SMdd6k0ZagTp222pxaIClCgOhQoUFKyb0WjrQY0sUAVcUxxLhsM8ZimjWSMkEo3QkdM460+TShQYziXss4ZKNoDEexidlI+45X8RXNfGPspuLMG4tJGmjTzHHlmjA31eX3gOuRgj07133tSox1oOX+x32gSXJNpctqmVdUUh96RV6q/q4G+e4znpk9Tz91cI4FwgReJnWEYiheWRsdEUwkkfAanC/fXRuMx3XEAYIdVtattJO4xNMp6pDEcFFI21vjPYY6hluHKeK8bNyN7WywiN9l3UkjT23clv4qr6irux40OHcUntZyEt7thPbudlWRxiRCTsoZwfvwftVs+B8IhtoVggjCRoNh3J7sx+0x7mqjx74Pj4jb8pjplTLRSfot3B9VbABHyPagsvFjfvK6/8At5v/AEmriHBuN2yeHpoHmUXHN1xxg4k1CSMq6+mMNv8AA1beHBxiG3vrWdcwQW0oPNBJwY20iCQe+COxJA26dKt/ZR4Zt7rhkYu4BJy7iR0D6hvhR0BGpT3ByDjfpQZviF/LPxLhEz80SNaQM7RJqk9+XzqpVgSRv0PWtX4j8RQ3FtewQ3d9LKkMokiMCYBGVIkxCCozscEVvPyJjpcXI9AJRgA9h5dgPSuXezLhjPxXifnnRRJKA6nSW/fB95iuCe9BZ+AeHyS8Ca1XEcr8xZNQw6RyMcuV67xghfXI7VzCEgcJh2JH5QbbufqU2+dd6tfA1vDNJdxmZrh1fLNMx5mpcaXB2IzjY7DA9K5pYezC7/J6pcSC3Mdw0xRsSgLy1UMBECxckY05OdqCPxuzVOJQRiC4uDLzZ54WjdOe5MjKBGx9xdlBPQCq/wAVcauJ7S7hKci2tpYFS3ZBqjZtQMYcdlKt69R0rc8R8I3d1PLxNpTaTBo/oyHOqKGL3jKE6s66m0b9SD12ofE/ga/NnJNGrSPdTPPcQY8yZYvEVUnZlBYMBk+fG+nIDo/gD6SqlJbaOK3KRvCysC5JRdZlAJyzHzA9unpWxK1gvZv4puLk8iXh8lssESKZJHbLEAKAEaNeuknrtW8c0B6aGnpRA9qXQAUqkilUAoUKFBUOooU2eppa0ArF+03xZd2EcT21ukiMW5kjqzKmOikIwxnfzE42xW1FKUetBzLgXtns5ExcpJBJ3wOZGfkV8w+RH31eN41kuVKcMtZZWYbTzIYrZM/aLN5nx10gb1qTZRA5EUefXQufxxUpTQZTwv4R+iRyMJTJdTOrzznA1+cF1XIOFwXx6nHTtawxXZUB3iBBXzLnLDB1Fgds5x0x/dVqDvSlNBXgXOCCYhsu65znWMjLZHuZ7dT2pllvCNIaHY+9uCQCCPh6qTgdM4GcC4Box8aCrJvcf7OD23bHfY+n2dx8fhlZa70tj6Pqz5PewBhve3650dNve+FWPcUvGKCsaG4wwEi9E0nbOVI15OkghgT22wPWkQte/aFuB8NWT+39tWxoA0EFluNXVCuVIGcHABDAnTvk6Wzt1IqIGv8AbaAYwTgtvscjftvkbjcDOAaugKXQUUpvxlsQHZfKNXXqxGT8cDJ3x27uzx3n2WiySueuFARdWn1y+vr2PX0uKBoIfChcYbnmM7+UpnocnfP3Abdu9WBHxpBoFO9A5ijpApwUAFHQoUAoUKFBTS9TRIdqxFzx8xkNC0kUZdkL3ZMttqBwFSVCzkljgYbQACNiMUdhxiS5C6biSLXsJG0pATkjTDoGqQnGQHdTgg4zkANwOm29NXF/FH+cmjT+O6r/AGiKp5PDCuirJdXbld8tNsx/XiC8th8CtMTKLNdTR27xk4BSNIZiT2C+5Mx9BpPwNBoLe7jlGYpEkHqjK4+8qTUgNWQlvLa4YolpLJKo3wqW06AjOVaR45QP1l22+FM3/Hrmz0tLC0kBPSWa3WdR+owkAm7AKRq3940G0aguxrMx+NI5SYraCea40BxE0ZgwD0Z3m0hV+Iz02zVfLx/iAflrHFJKDho4cNy89pGZtCkA9C6k9hQbYE5p8GsFc+IeJRqOdBbQnLZdxIYyoOzakJjQ47O6/OlnxXLEFNzPbwa/c5sLBW+U0VxImMDO+KDcg1A47xyC0iMtxKsaZwCdyx/RVRuzfAVieMe0lII5HSa0uGVchYXlJydhvoZcZ9WFcF41xue7kMk8rytuRqJIXPUIvRRsNh6UHpTgftK4bcuI47gI5IAWVTHqJ2AUtsSfTOa1+qvFFeifZJ4ku7ixC8pJTAxi5kkxRiAAyggRtnAOM57UHT1NJ1GqgXd5/BoP+pb/ACKNbu8P+zQf9S3+RQXLHaiDZqoe7vP4Nb/9S3+RQFzeD/Zbf/qW/wAigvFo6pBd3n8Fg/6lv8ilfS73+Cwf9S3+RQN3PiNI7kwSIVULEed/4YaVnVUc/Yzy8BjsScZBIBv6z/DuHSvNcS3MUQWaKGLlh+aCIzKW1akUYPNAxg9DSNcln11S2g7nLSwD1YneWEevvL+sN1DSUdNQyqyhlIZWAIIOQQdwQR1FO0AoUKFBzSKSZZDJa2cMpyRzmlcbeizzKWYfxAVHQHameI38JlWG9sXWaZSA0DLKz43K5jKyMNs4ZcHHwNPX/Frx5+Q0UdqhwEZpvNOeumOVY2VTgHyjD+hGM1NHhlyjI0qxairaoIvrNakFXeaZnaRwQPMcE9KCn4el2VJt7pYol96OVl56KRtzBIjrCwPbAXHYU1ayyI5dLyAyEEGaaZJgMnpqSBcJ+qroKtUtLR11Xn+soQrmSRmlRxuOTk5CtgOoQDII26ihecduoEyVJgJVEnnQrJ5hj/VUIec50jyiMnV7uxNBG8RhxHzb+VJLZNLA2xERB2wRrJkJ1DblSgnONJqo4bx2GA8y2YgyEkLKiTXTgbeULolfpnDSM2Kn+HOCpI7XKXCGbWzRwssZjhyMMGt0xy5W3JKkMucEt5tWku7sFdN5aNpHUiP6TCfiNKll/wCZFoKee7hugn0i5UIj5GmCW2ZXGxU3EjFomHRghU9icEg2P5JFvGAvEJreFR5VxahFHoGkhJP3kk5rI8RvbUSObV5/o8y4kki+kiGB1bSzFFwru6sFwdgY1J2yDMk8IxEK9tatDy1VUlupFMeF6MArNKh+KGM/gMBerbmbHLFzcf8AFnme3h9No4gplHyTSf0qpZLbh1tMyNfJbTlQjLaKkITuNShXORnq579qjunEp9USSm4g6c2GUxAAtuElbDTyKuRuzLnGok7VeW/HIrUCFeF3cKgbMI4mU+pMiSMGY9SScnegy/jNITZz4uobk8s4cXTc04II+pZnWTpvpK9OlcLzXoq+vAwkSBIRDNnmwXEhCjVnU0XJRmiZickDK5ycAkk8e4n4KuvpEiQW0kiA5Uxq7ppbcAOyqTgbbgHbpRPsywr0H/8AT5GBYzHO7XByPTCKP8a47F4OveakT200ZdgAWjYAZ6nJ2OBnbO9eg/CVvDYwciGC8YaixZoDqY4A30gDoBUJ6aa4uKCsNqqfy0P4Ndf0DUpOMr3trr+gapVXJIxRas1Ujjg/g11/QNQ/Lg/g11/QNQW2sU4GqmPHFxj6Pdf0DUpeOqP9nuv6BqC1zTqGq7hvFUmZ1VZEZNJZZEKHD5wQD1B0t+FDifFkhwCGeR88uFBmR8forsAOmWYhRncigr760Norz28iRx5LyQytphYk7sj78lyT2BUk+7k5q54Zd82JJdDx61DaJBpdcjOGXJwarrThbyOs11gupzHEDmOH4/8AElx9s9NwuMnN7QChQoUFDeQJIrJIqurbFWAKn5g9aqx4dts7I4HoJ5guP4okwPlirRzuaLVQV3+jtrt+9osjfVp8+emdfvftqRZcHt421pEgfprxqfHprbJx99SS3WjiNAxf8OhlA5sMch/XRWP4kZqKvhq1wByEx+juV/mE6T+FWUlHqoDRAoCqAFAwABgAegA2xVevh+11avo0Gc5zyk6+vSpuunIzQGPh8qUWINHFHk07ClWmO0WiQt6n8aTBasNzK2TucBQP6if21LVaMip7dlbdmpISRjWfvAI/qH9dFyzT4pWKikqHk0sHen2HrTLx757VGlpR53pQNNOKIE1CUgUFNNZpSmgz8y3Iu5uTGAJI4AJ33jTRzM+UENI/mHl2G+5He34VwpIckFnkbHMlfBkcj1IAAHoqgKOwFS1NLU0DtHTeaWKA6FChQZ9+ppBNOmkHFAkNsaVE1DIowfSgNjmkjNGDSTQKIpyBcnFNKc1KV1jXLMq/FiFH4mrYzaLdHIWwdJGDjb0OPSmoZstj/v4fs/rqp8QcYiMZEUyc4AmLGWy4Gy4UeYHoQOxqu8N8SeR5ndShMmAjDBXTEmQQehzXRhhuWsrerZh6HM2PqKhwXGrNOIfN91Z3FO0nV3HQ0vXtVZzSjFex3FKjuTuKnkNpksuBv/33/uoLcg7bk9wBnHz7VU8VucJnOOu//KapOF+MIFKxu7iQgMVWF9tW41MwG59KeX0NtbIhHy7UEpNtdrIM74PqrL/aAzQC6WNY2aaS7OmjoA0AahJYowaMUYoFZ2pxaQMUugOhQoUGeZtzTamkSZyaNfSgMmlBqRSkG1ApjSQaS5og++21BJhwo1MQo9Scf11DurvO6ZA/T04z8mcZP3L99NScZiRgrzRIT0VtnPwXOxpy3u1kyQj46anIOr5YY7fP8K6JOWMrd03w2Aauc2oucgFiSQvwB93PU/cO1MTQ6LhmA8rLq+bEgN/ZX8asUNReIN5R8/8Av+6o4eduf3TljOVJtpcDNSVu0Y7Heqs6mwinB7n0orh4oup1t8Bk/sre4yqbXV4mpQw6ioLSYcH1qPY8dUELIrqp2yykL8s1K4nAoXUhJxv8Puqsmrqp7mrqDmEIemrJ+IGCR9/T76d4lw5ZlwcBuzYBx8CD1HwpUDg+b1Ap+M5NY55WZdPZfGTSi4fCYSfqWAB3aEkr/wA0eQR+JzWhs7+OQbNv6MCp/BgCfuqi4/bKXjfRJrUnDRMyNjYb6SNa/qk/KlvcuunVMm/QctmlPbB1HAP8YbVa/qnMjtdNDmlCmwDgev8AfR71ztD2ralg1HUU8hoFg06ppkCnloFUKOhQZmQbmkBt96TJuTRZoDLdcUqFye1IzQjzQHK9JQURbfFG7bdaChvYmFxp5UbhwGVpBsoAww+ODvj9cfGrq3lAPLUAYUe6MLuew7GmOJWYnTSdiN1YdVPTNZnw/dNFIY5ZNTdsjzEZ+PTfI+1XXhZnjr5Mspy1taYv19z0zk/dSo37D0zvVb4m4oltCZ5DhUIB751HSAB3/wDmscP059V71x6J0YKrqwzMdwqjJ+/0FSYbkr78IjHqSpPzxWIt/avY9NUnx0xt/fihJ7T+FHdtbH9ZH/wNb5Zxny1u2tklBBl1A9tsfhTdtZyQ+UsJYT/PT5Z95awX7qfCwfzLH5A/1ECnpva3aRrqSGfT2yAB+Baqc3ttPLW5sxp1J+idviDuDUpWxWF8M+0e1upHHmhKquNY2bJO22cY+PrWr/KKOMRurMfQ5wO5NY5WZZ6jSY2Y70qfEt02eaJ1VUOkpvhvUNgHb0OwHU0OFqXljC40qeYWHTTnYD4k4+7VUDjVs0jmKONvrFKtpKlSAM6iCcAj12Pz2rQ+G7D6PCkZ3bG/923b5dq6M7MMNRnj1yXzNmgGFMhqNZK5Gp8ClIar2vcE5R++MDOcd6dW/XrpYDft6Y7fHP7DVeaJ5am6j2p6M1WflAY91/5p9f8A3qdbyZUHGAd9+tTLKWWJWaFJzQqUMo43/GmyNq5dfe2FkkdPoYOlmXPOxnBxnGj4UwPbMf4EP6Y/5dB1kHFN3F6kal3ZUT9N2CJ/OYgH7qxF943lW3jka2H0i43ggDF/KdhLLsNjglU7gZO2a5/4guC0hNzI13cdxqKwxb+4oX3sei6RvWWWa+OFrq8/jWxBx9Ngz8NbD8QmKsuG8Whn/MywzfCKQFsfxGw34CvO78PLEkKFHoM4H84k/tq24LfiAgMhUbedCSQdvM0chZHG3QAHc4xUc89qveFlPZ6DimXfB39O4+YqPJACXflRvJgiNmypUEA6Sy74LjOR6/jluH+KEYIs8iKzD6mfJ5bjOPeOTjJGqNiWTVkMy500XFPalNbyvDNYhZI20sOd3Hp5OhGCD6GtMOJfZjlj80qLxTcGYpeJLBJGW0iJXKnOwwfNzFx65z1rPeMOPROQlyl6yZyBIeWrY7qrAH7/AI1P/dmY/wCxdP8AjH/LrH+OPFb8QeNzGY1RSoXUXGSckg6Rv7o+4U5d3dtazi6x5ZIzRkwxK5HXG++PTNILZ60ZjPoe3b16UrkNjOlseuDir7ZGs0tpCdiSfvpBFGqk9KbGw8CcSLTwWui3QPLjnPEHfzdBkkZ3AA+Yrr154cu3TQt1Em+RIsbK4+QVsft+6vPdhM0csbqDqR1YAZByrAgD45rrL+2WUEqeHEMOo5rZHzHL2qlxm9tJxcpOXfR1OzsSqRq0rPoA1EhVLkfaYKABvvgegqZ3/CuNj22NjP0EY9eccf8Ap/EUR9tzfwEf05/y6vcre7LToNxZ3pklKudOW5Q5mw3znAI2IUbdtRHxDps7zSMkkiQs2mQLkaVUBd8Yxr8u2+GzkYPPE9t7Z/1AH/zz/l07+7e/T8n98fnj19PzfWoS6jxyC5aJxAwDll0YOjAC7hn3z5u4HTAwapUFyiwrNcIkgzrzN5scwnJBOGXSqjJOdzt1rEfu5PjP0Db+WPf/AMv4H8KiXftYSRtcvCwxIK5M7bhckjZMbZNBveFzXiKzS3CMwMbkc5WXSAyttkY1ZUjzacrk477Pgk2qCM6tWV97UHzg4zqBIP4n51wv91qIbfkwDA04+kvnA7e5nt/X6mptt7c+WgROHKqqMAc87f8A66DvNCuF/u/N/AF/pz/l0dByHjH5+b+Uk/tGrLwRwlbm8hif82WLSfxI1Mj/AP4qR99VvGPz838pJ/aNaH2bXPLuXwuotBMg+GtdORUZXUqZ3avxXelHnn8vMYiCPG/LIVTKMYwpXMaL+rE3qarPD/hoSRqdWJCyEjsI3OgPjrnVj7nFPyTrcRW08upY2mmZ9WNIDzM5wwGMZk6HzAk9QRWm4bc2zEGJVY6ZMjR00ldHl053Ax1/9/O4+dxlkdvCnSIUPhTIBDZ2z7p7orj9jY+YqHc+ENRC6wM5G6nYjTlTv184xjqQw7Vu7Se33BQDzLglMjovYD1yMVU8XlthEVwudIBJTBB6gZx1wT+Brz8OLlzOi7YDh1jl5LF2DJKquhPlCOyB0bO+gZZNXwVqj+KWNzw+1vGP10bNaTE5y2hdcTn46CQT3xWmYwSTQLCsZZHKkomosoCoCQBlwxJIX9Vs/Cn4/wCXh82dX75uRMNZBYFJJYzkp5SSN/Lt6V7HBy33cPGnVJg4/GArBJPKNRj5ZKR6CJMRsIwxyBglzgZzS7bjkBbUVm1oChXlMFjZQoRmCZIbKMx3JyF28tNpdXULnEEIZy4GZGbKoqjYfEqMdM9x3qvs4LqMcxY4sTXCOgD6t5CyacjIdCCRqztgkHrWmpf7YrebjcKzM6JIxaQllMT6QBCygjIzq16R07tRw+IUWLQWdWxuphdirBIyQqFdDrmOU+YjY/hW8J8S3Ugkj5cWEK62Ysu5l2AwD1x0x0DH4UuaO6k3EcI080nzt10OpG4ydptuvu71HLJ3/dOyeIcYjVBiKUJHG8WWhK5ZjHodyScumg7k9cYABwIa+KYEaVwJH1TPIiFVXGblJhhxnGUUgnBZWxpIGc2PFDdTJyXjijaRHwS7dA6Mygacalwg+G9Z5fDVyFib6rAJKdN8BpDny+YYjbrn4davjZrqg7x26laSJo4ZcxCJgWRsFhHECSpGc8xGyc77Vc+FuMpFEBOkwIlkeTERYYZ489uuAwOT0fHehxnxFPbMvMhhIJPRmbzK+tlYkdQX/Aj0qui49cyh4uXGvKik1FsgqT5WJ9WLHZcdSPnUdbO3T7i/tvEscNuFmjc6AqsrQsFYiUahkqFViqlgCPtBScLvVcM4gyJGsizylZ1lDGJ/cwSQu41Fi3RtvMfQUrjVzcXCGPlwqJGjTWJCwOXOABjbDLpJx22yDkzbDi15KkbLFE7siYbUwbSW0Z0gYB1B9/1T6Cq61P5DHDONpGsxMc0jGSVkYxE6Ay/mT6bhSw6DAx3qcniGBMF1nQo8T6xG27BEYnLY1Njm7tjI332wwsd4jFgkQ1M5/OEjUzMh6r7xBRQTt5R0JNVsPEp5oXPJjGtuVkuwZXwo6EHbVg6e3fbFNTLr/wBOyWnFI/NGYpCoFqDEEkGBHDJlSMEjJYY33yx7VZ3PjBQCqiUJ9aEUxkBQI3UfY8wLNHkdtW56iofDVvEXJSFlQRgsZTq1Zbctg/bZyRjrjGwpHEJ7sGJeXAh8+MuSqhUDbjAKj6vO+cnNRZLdX909VR4nnhuHMulkCwt/4TIWmLs5zpXBOGUsSe/U1izWh4px6UrJA6pjKrtvjlhk69WznOT6VnjW+M1FaKhQoVKE3jH5+b+Uk/tGpHh3iP0e4il6hGGoeoOx+expjjH5+b+Uk/tGpHDuDNIAzMEQnAJBLN/FUbmlm5qrYy29G6tLaK3mms5dIt58S28pZ1Vg48gLKGVhglckZBBwRTEAaxuVEuSqNnIwQwxtv0zuKsOATQrCLa7V3iXPKleM5i1bspKnUIyQDtgqQCDtVstrJEFWR1ubXSSjylpZFB/QlMixFcdGAz0zHXDxcL+e/wBY6uHbj0QLDxOiFGIJKosZXbBCsDq+eBnH6W+arOJccMytGAWYsmgKOiprGD98mc/Pel3yw6/qYGCD9OLLH1J06B9wWrAcSVUxw62LSll8pjLMr9PKYmjaPbfU4Y/EVj/j61dfn1a3iIUcQs4SXaM3E4ARC7YAIwWcIPcVSTgsM75U7Cn+NeGLm7WGCzjGIlU4dgpXChUBz9oqNZ+L0vg3huUz825b6Rdk5WLWZY4CTnMzEnUR2jBPQZNdl8N8D+jxHJLSMCWY9ST3Jrr4WF3v839PpHJxM9/dxB/Z7xpmEZkTWq6gonQOFPl1YG+MjGfhTcvs14wCUZow0ufLzkBfTknSPQa2Jx+kc9a6NHwK5LPbs+bj8nWyGXnS++JZQW5mM5yCan+KGHNQxrK0IZebcR8x2gAYF0QrlmEoCq2jOkBieoro1GLlcXs+4wsrMHi5rBdf10ZYgYwSD8hvTT+BuLBeYZYdILLq58ekFiI2XPQEkacevxNbq7tFE7NFGQkkySQsA26QRwYTllTnJRgM75GOlWN7OZOGICS0plgZ10aXRhdozKUCjIjAK6sdEzk9aaiXOT4H4yMsZEGz5JmTYNu2c9jgZHTamJPBXFnQZaJkIyCJYyCpRkB1Dquh2A7YJrqnGGDYVJGk3nEjsikqOS0igMEAC6sAEfIkms9NbubO6BiJJtYUjPKAdj9H1YDKupwHbb0P301BhOI+AeKS6TKY2wCFzKn34AqFb+Cb6LUyPCuVZWPOTGk7MDk4x/hXUeLZJudjrcQfRzg7afQ48umTLHpgEGs1xezlELOQ4ULKdQOBpnLyHy49RGMfr0GZj8KcRUhVkjygQhRKmVCszIcemWYg+pNBfD/E0TAkVUICjEqgY2wFYdthsDW14hbMJEJXAeaIAjSWwIXBB1DpkAgdPhmnoQQ5Vhsscex3AOXGRowucY6AVFX4eEyt3ezFPw3ioBzKMdTmRO5Jzk98sd/jVdF4YvohhSqgspwJB1Gcf1n51uZG+r7k6pSO4yHYqSD1Hp91R7qIkDBJw2MEnbPQ/LYn4VTm12jsw8Hjb1y11ZZbLiSkMJQCoUAiRRgLkKPkNRx86RNYcSJOqQE7E5dc+8GB/nKD91aPfcBTnA+P2sjb7zRGLt3OofDbb7utV5/o1vgcJPWxkvhW5YljoJY5J1jck/402fCVz+iv84VuIfeHYEgHvjA+Xc7VOdSP+/760wy5o4/E8CcKyS7c2/0UuP0V/nCjro2R/wBmhV3O5nLb8y8dOzTOD8tZz+zNaOe5VEZzsAoOF2JUsVjiBHujYkkb1k+Ln6+b+Uk/tGoeaL45csbnhtrPIscotxocnBiysiBd9Z33XZuvvaG9K0dhw+9hYCJijSHBQe4HaTl8116Be+k7ZNM8G4vBHw+BFeIyDWpVyxALhNRAMgAYCZjnGnyuuOpM5OPRJctI8kGlV08wSpy25V3zwVjVncagoCjBOCCTWFyyu+i2PE13ReKXt6jpm3t5AxjVZGgVsmQ4XUyqoQnBOMHAFTLm54gytk4UFsxIqrnluIpIwqoC6+bKnqd+wqPw7j1vcrCTgcuW38nOSFwya4wzagNUZ5mfKT0wcZqdecaheJ9UsI5iSqmXjwQL6QqfO2MafNk9ulV3Z8KfMqi4a3Fo2It7mONOYy78saVADCR/IdKeZRq9TioXEPHXGYc6705AjOAsZ/OLrG+jrgb1oF4wiQQRLPArpHGrs8ilcC3eEhdLEtgmbO3VUxnIzkvGpR7iYLIhUyW4LLjQp5WGCkHDBTnJ9c/OtMcsrdVlZDv7ofGd/wB9vsMnyxbbE/o+imnx4445nH0mTIxnyxbZ/wCX4VRyXAXUEnBBUEZ0bkZyCcbeVds43IFPJeKD/rBxgbjl9QCDnbcYwB61a5ZexqLIePeNHH75k3GR5Yun82o8/tE4uMartxnp5Y/QN2X0IqOpj1KfpO4AGSyZBbTqIONvnudqY4KkU7slzMI0UZVsomT7gGSDnYDse5261MytLGhTjHH5FRhJIyyKrJtF5gwyCBioV94n4zGheWZ1VW0kkRbHLLjAGeqsPurSSX0UcUCrxEHQqJgNDlERDlVbljcHA3OfN86wviLxHPJzLdpFdA58wCktpctnWuxGSTVlUiDxjxOQErcOwGx8qehP6PoDSYfF/E3924c9B7qDr8xVbwW5Kqy8wICy7HGDkMDnPb7x1p+2jjTJWfqm2SAM+ZSDkH7QX44OarbYnSafEnE9vrn3zjypvjr2o/y7xQgHmSY7HCenypyJYgQTcopA8xHLJJx0yBv0H/zvUWO/2GZwAFI2CZBC509Pd6AepyM5qvNb2W1IOXjvEVXU0rhc4zhOucY6etPW99xSRBIjOyEgAgJ1Jx6eoqONEiAG46+bDFVAIPy23J/rqWnEjHCEjuR5M4XyHprKkHHZiMematL80Ui4uuKKjSOXCr7xIj2x92aqD4nu/wDfH8F/wqx4txJ3jdeeCGcF1UqNRDMmcDqCPN/zZ9KXwzgtm9urvcFZy+NGtAAuvGrBH6OT13qZ1RtVf6S3X++P4L/hQ/0nuv8AfH8F/wAKtrrgVqsUriccxRlEMseW8obGFG58xG2MlTiskalC4/0nuv8AfH+av+FFVPQoJvGPz838pJ/aNQqFCgFChQoDzQoUKAqPNChQDNDNChQDNFQoUAoUKFAeaGaFCgGaGaFCgGaKhQoBQoUKAUKFCgFChQ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data:image/jpeg;base64,/9j/4AAQSkZJRgABAQAAAQABAAD/2wCEAAkGBxQUExYUExMWFhYYGRgZGRgYGR4ZGRkeGRgeGB4ZGRgZISoiGRsoHhkZJDMjJywtMDAwGSI2OzYwOiovMC0BCwsLDw4PGxERHC8nIigvLy8tLy8vLy8vLy8vLy8vLS0vLy8vLy8vLy0vLy0vLy8vLS8vLy0vLy8vLTEvLS8tL//AABEIAQYAwQMBIgACEQEDEQH/xAAcAAAABwEBAAAAAAAAAAAAAAAAAQIDBAUGBwj/xABOEAACAQMCBAMEBQUMCAUFAAABAgMABBESIQUTMUEGIlEHMmFxFCNCgZEVM1JioRckVHJzkpOxssHR0xY0RFNjgpTwQ4Oz4fEIdKKj0v/EABoBAQADAQEBAAAAAAAAAAAAAAABAgMEBQb/xAArEQEBAAIABAQFBAMAAAAAAAAAAQIRAxIhMQQTMkFCUWFx8CKx4fEUUsH/2gAMAwEAAhEDEQA/AOuOxyaIufWmzsxpRoD1H1peo/GmhS80DmrbrQQn1psUpPSgUT8aMuaSaIGgXrNL1GkIKWTQBXNOU2wpxaAUWqiJoyKAKxpQ6UkUrNAFY5pdIFGGoDBNDVvScHNKoOFcUa5lu7kRySaUlkyeboRBrONRLAKNj+FVqPdM5RHncgkfVtI4OPQr1HxrfWqrBJdTvCJJDM6xjLFiGfzfV6cKAu4bfOQKqpeGzRyI0d3JJE8sbFSzB93BPNQDbHc9D3rjuF77fU8LxuMnLyzUk1ud7J1Za9e6hIEryqSCQOYT0ODnSxwc7YNR/wApy/76X+kb/GtNxLhuZHUIw/fDtzUDnKM58unSVOM5yPTvUR+CnzYabAHlyhyTpzvhNt9qzyxu+jv4PiuDcZzyb+39qb8pzf76X+kb/Giq0/JEv/E/mN//ABQqusm/m+H+UdpfqaGelIkB3+dMXUpQA6HfcDCLk/PGelek+AS6WKqpeIHSx5M4OlsHl9Njg9flWQ9knia5ubaSW4aWdhKYxpiXSAqK25UAlsv+AFB0M9KjX8pWNmDaSATnrj4471nZeP3fMuVaxkhhWORoZ2KHzJGWzImo4BIGAN/Xrtj+IeOr8cIiv1MCs8/LIWJs+Uv+k5XfRvt32xUWbiZdVpPync5b6yQZD6dSg9H05AVex22+NTuHcVl5cwaQySMAsJUE5dgwAzjG2zHsBuag8E8T3r301pN9GXlQRSswD6QXVNQB1DK5Y4yM/OlW3iO8bjAsgbd4hCJJNIZSoJGSrZYl912O2D261jOFlL6mt4uNnpWN/wAVm0xmOQRkKyyB1GoSJo1KdRC9DkHODnbqKt+C3UjwQucOWA1nIBHXfAJBOcZGR1PQ7VhvCXjG4kWbnzxjRcPBGxhB1aRqC5EiDVjJxjsalnxlc/T/AKGAhHLEpk5OCF6ElDLvvgbHvV5hZd7Uucs1pMvuK3QndA76OaAulAcDXy+4JIz+JU4608OM3GolWZo9LDJCgatMjjSSNmxoIBztjO53xvG/HvEGa15DxRmS4eHBRGRsMqrraOSTA826jBBGxNWHGPaFexpxFVS312s0USHQ5L852X3dWCRoP7Nqp5V36qv5s/1i1teN3P1gM2CGbB8hOAVGwYYI3+ZO3WnYuNXIGC7Bta4WRU1AYZvMqgMAfKDnqBsd6hcc8W3kUFvKklo1wJBHcW6yqYwrfbJYh4ipXB3IXVvnGzM/j91up5+drskZIo4YUWaSVwPrHQggrGDnzE4OAB1qJwcp8VTeLjfhi9Ti1xlYzJ0Jy4RSzGPlZB3K+8zqcenbFR7/AMRTjlkTBcrlgEXbdtyCctsuNO3vDvil+PPFskVtb/QCHnupUSHy5yucsSjbgdFPpq7Ypqy8e6NcF48MF1ARzuYrLE4JwskLKTlTqXrjr0FW8vLXqV8zHfpTZ+OSrMg5uU15bGAhGFTA8pIXUx3yR5WOcCo/DuKXBlUPK2lnGxwCc7jT3K4DHI22qJN7QSZbiMTWccUMakXJkLo7OoYCOIHMuM74PUY705P4jlis4EN0s0twdFveRRLyHk+xFOuWKljkEhR36EGnl5b9R5k16XQmWkqlYLxN4juooobeR47e8mUmOWNsxNImNSFWjc6csBjqexqlvPGV6sUNxLzIYrdSLhOWFkuXyq5VHjIjiyDgkqcHp0rZk60opRrOeCeMzXNqk86xAuSUMJYqUztkSAMrDoexxkdcVfk9KBzFACk4oiKBzFCjoUFK+cmjDUlm3NCMjrQcz8JcRD33E4p7t0iSb6tTPoUamcMF1HpsNhQ8UcMsbbhdzHaXGnYOI0uSQzFkXOnVltgNum1J8X2cfEJlsrCNNDSiW8uY1AjGnOFMqjEknmbbJ3wPXEC6u7S045cC8AW3e1SJQ6F1YaYsAqAcj6s79Mig23hrJ4PGzyPIzWrsWkOpvNGxxn0GcDPYVyXiHK/0dt8N9b9JORqb3cy/Zzp9O1bTivtBtpHlgtSzQrZTKgSNghlPurpwMeUYBxjLY71Se0IJbcGtrB2InR42ZCrDOVkZypIAZQzgZFBdC8aLjV0dEbq0FtE3MYqoEnKRScK2RqKjGPtUPDcP0TjslvbWkWXjDTFJSeSrMrnRqVQFGU8mMnK703echuKcTW4OIms4kbG7ZKxBQg+1Jq06QNycUj2a8Ultb6WLiMFyb26MZEujWCgUYBCdAPtMMgacHGDQZZWj+jyLJMkWnirS5cOQwjTcApG41eYbEfcas5eMRjiBuxGzwGARBxHpQyM+y6pLZVBOO6j+NVl4BWNoL/E6xTrdStCWkZV1FcAlVYZB3XPUAmj8cw3M9lDDzIJJJGXnBbmVhEwYkN9Y5QpjGT1B6ZzsGYs7ZFXh8iMrc3iUj5UEEDVAAjEquSCD08vm271p4MJd8YuGTmJbXVrO8Wca1TnA4J7rq1j1KAd6b8e2NpFdcMeBgztPHzCJWfOlowDhiQPuxtRrwi4u7jjsdtMyM0sKsgCFZVLSKysXGQQASCGXuD8AvPHfEjdwiKKVphMgeO1tgQWDjKyXU7bRx7g6MLkjqeoj+DeMXl9HDDYm3sktfLc4Cyh23ACRA7xnBOSwyScMdOSviXCJILSOC+ne2sI0CslsjzSSAdTcTomIw2/lAI3AyaxXgjwncXBurvhkj25ilxbaiQroSxaNmOdwvL65Gdj6gOs31kBem4knPNVOXGBayypEh3JRhka2OSTvjIXtvzzxPcWb2fEVW5e6u4ygaSeLRKq/SE1qjYBMYbbTtp6AYxXTuKzcRgt1aDk3UqIearKY3dsE6otB0+nkI39c7Vz+xSxk4HcBpXtnll+vlnQGSSZHWRlRARzOhAVdxvnuaC18R3+eCuv0mFv3sg0CEhvdXy6tfX44qvu79Y+D20ENy8dzNbw8q3iVcyMz4LqwQsrHLAkMOlT7u8muODuvLu1i5YiZWgQSBFA+tVS4Mibb4INXngq1SW0tJLOaGQQxNCsk0D8wEkaxtINAOFGN+mx3oOf+I+KJI/CFkuNc1sX+lGcrFIjExnS6uU1Y0kAgnIUHJzkzvGnGLeazmjimti7AYAkiBPmB688/1Vo7PjL3d1JZ3VrAtxEpc8y1MyMoxgpJzckHIxkDPz2rFeIbG3uOKWNvAsCMWZZUjtXt9P2sSxuctsD6bUHR/D3iq3h4bCVkErxRJEEQnEkqxZ5KSY0s3lPQnFWFt40ikkgVArLJFJJJIHysPLYIVPl8xLah29w1nOJcHktDYo88ZT6frj5cCwrFqhmLKFUkFckYzv1yT2r+Cz/R7E3YuI41Jv1mWRgDMFeYxLCD/wCIH6KCM8xupxQdQ4XxKO4iSaFxJG4yrDIB3x0OCNx0NTc1nfZ9AycNs1IIPIiJB6jK6sH8a0KUDmaFDNCgpJAMmmLqzjlGmVFkXrpcBl6dwdj360+dz99GGwKBMUQACqoVR0VQFA+QGwo0gVvfVWx+kA39dKU5pq9vI7eKSaV9McalmPoB6ep7AdzQZP2l+LIuHRIFhjklkYFIyuFxGwYyNp6YOnHxwexrml37XpJShlsLWQxtqQuGbQdt1ydjsN/hU3wx7RbX6fPfXol5r/Vw6VDLDEO3vZ1HuQP0v0q65wPxfaXYxb3KO3XRkrJ/MbDUHPfZ741nv77C2NqhxrmuAhMiqowPPnJY50jfv6A114xjIOBkZwe4z1APUA/3UjUxGx3wcZ6Z7ZHpVbEL3HmFrnvgy4/aKDL+0DxAODxRPaW8AWaV+YunRqOkHVlMeb4nNbPgV3LLBHJKixyOoYojlwA248xA3xjO341yX24tPIbK3flapJG0iPUdzpQZ1D1aui+HuIXU0COiW641RlS0hKtE5iZTtvgqf2UE3xVHEIHuJLeOd7dJJoxIoOGRdXlYg6SdI3H91YiD2iwpYS8Qh4aya3CuwMKq8mcZd1PMfGrro7/fSrzw5xKEXs81+k0csE3Mh0MFA5TY5QJxGRsB6jrnrWW8E8OF1w2ztZCFhlvZGkYnAIiQMIgf03J2HorelB0fg3jGC6tlNxDLFzl0tDJDI6uHXojKmJEYZx3xnaqDgPjd7eWWGe2S2tImkW3KwTRtMAzaFiQjDOwAJ6Z32qT49vo5Q/DLia2haRVeElZfKoYhGUgadY0kYyO9UfiKOH6LbC5uobiGzBYxrzGe4bAVS5xkAb7Zxg7nAoN54d8YfSIXke0uoXjYAxNExYhjhXTYax6gbj5YJz9543hkuALLh73csTFZ25QSSFdRBVS4zr1Z22Hl+8F7Ob6WQSXS30MloAc24iMX0fQmQqDPkAUfEEb9ay3s08X2llDNc3BfXd3LAlFLctVBYcw9OrtsMnfOKC9sPaxIJblJokflSmKKKINz5iXYACM5HlVcsfXYDetUnG3ht3lisOVbxo0mGZYGXALPqi0+U51dMg9Qd653wWSe3vOIyWF1ZFXkLytcrKnL1OWHn0aMZf8AS322pzxlYaeFhLx2W5hJVLlIpBE4dtRiMg/OI25zjGdO3XIbb2c+Mp79WeayaEHJjlAJidQcadR31D8Dg9K1q2EXNM/Kj5pXSZNA5mkfZ19cfCs34G8UCcGApMXgjjV5jFoiduWCQv6B3B0kDYitbmgTJAhIJUEqcrkA6TgjK56HBO/xpqexikTlyRI6ZB0MoK5B1A6SMdd6k0ZagTp222pxaIClCgOhQoUFKyb0WjrQY0sUAVcUxxLhsM8ZimjWSMkEo3QkdM460+TShQYziXss4ZKNoDEexidlI+45X8RXNfGPspuLMG4tJGmjTzHHlmjA31eX3gOuRgj07133tSox1oOX+x32gSXJNpctqmVdUUh96RV6q/q4G+e4znpk9Tz91cI4FwgReJnWEYiheWRsdEUwkkfAanC/fXRuMx3XEAYIdVtattJO4xNMp6pDEcFFI21vjPYY6hluHKeK8bNyN7WywiN9l3UkjT23clv4qr6irux40OHcUntZyEt7thPbudlWRxiRCTsoZwfvwftVs+B8IhtoVggjCRoNh3J7sx+0x7mqjx74Pj4jb8pjplTLRSfot3B9VbABHyPagsvFjfvK6/8At5v/AEmriHBuN2yeHpoHmUXHN1xxg4k1CSMq6+mMNv8AA1beHBxiG3vrWdcwQW0oPNBJwY20iCQe+COxJA26dKt/ZR4Zt7rhkYu4BJy7iR0D6hvhR0BGpT3ByDjfpQZviF/LPxLhEz80SNaQM7RJqk9+XzqpVgSRv0PWtX4j8RQ3FtewQ3d9LKkMokiMCYBGVIkxCCozscEVvPyJjpcXI9AJRgA9h5dgPSuXezLhjPxXifnnRRJKA6nSW/fB95iuCe9BZ+AeHyS8Ca1XEcr8xZNQw6RyMcuV67xghfXI7VzCEgcJh2JH5QbbufqU2+dd6tfA1vDNJdxmZrh1fLNMx5mpcaXB2IzjY7DA9K5pYezC7/J6pcSC3Mdw0xRsSgLy1UMBECxckY05OdqCPxuzVOJQRiC4uDLzZ54WjdOe5MjKBGx9xdlBPQCq/wAVcauJ7S7hKci2tpYFS3ZBqjZtQMYcdlKt69R0rc8R8I3d1PLxNpTaTBo/oyHOqKGL3jKE6s66m0b9SD12ofE/ga/NnJNGrSPdTPPcQY8yZYvEVUnZlBYMBk+fG+nIDo/gD6SqlJbaOK3KRvCysC5JRdZlAJyzHzA9unpWxK1gvZv4puLk8iXh8lssESKZJHbLEAKAEaNeuknrtW8c0B6aGnpRA9qXQAUqkilUAoUKFBUOooU2eppa0ArF+03xZd2EcT21ukiMW5kjqzKmOikIwxnfzE42xW1FKUetBzLgXtns5ExcpJBJ3wOZGfkV8w+RH31eN41kuVKcMtZZWYbTzIYrZM/aLN5nx10gb1qTZRA5EUefXQufxxUpTQZTwv4R+iRyMJTJdTOrzznA1+cF1XIOFwXx6nHTtawxXZUB3iBBXzLnLDB1Fgds5x0x/dVqDvSlNBXgXOCCYhsu65znWMjLZHuZ7dT2pllvCNIaHY+9uCQCCPh6qTgdM4GcC4Box8aCrJvcf7OD23bHfY+n2dx8fhlZa70tj6Pqz5PewBhve3650dNve+FWPcUvGKCsaG4wwEi9E0nbOVI15OkghgT22wPWkQte/aFuB8NWT+39tWxoA0EFluNXVCuVIGcHABDAnTvk6Wzt1IqIGv8AbaAYwTgtvscjftvkbjcDOAaugKXQUUpvxlsQHZfKNXXqxGT8cDJ3x27uzx3n2WiySueuFARdWn1y+vr2PX0uKBoIfChcYbnmM7+UpnocnfP3Abdu9WBHxpBoFO9A5ijpApwUAFHQoUAoUKFBTS9TRIdqxFzx8xkNC0kUZdkL3ZMttqBwFSVCzkljgYbQACNiMUdhxiS5C6biSLXsJG0pATkjTDoGqQnGQHdTgg4zkANwOm29NXF/FH+cmjT+O6r/AGiKp5PDCuirJdXbld8tNsx/XiC8th8CtMTKLNdTR27xk4BSNIZiT2C+5Mx9BpPwNBoLe7jlGYpEkHqjK4+8qTUgNWQlvLa4YolpLJKo3wqW06AjOVaR45QP1l22+FM3/Hrmz0tLC0kBPSWa3WdR+owkAm7AKRq3940G0aguxrMx+NI5SYraCea40BxE0ZgwD0Z3m0hV+Iz02zVfLx/iAflrHFJKDho4cNy89pGZtCkA9C6k9hQbYE5p8GsFc+IeJRqOdBbQnLZdxIYyoOzakJjQ47O6/OlnxXLEFNzPbwa/c5sLBW+U0VxImMDO+KDcg1A47xyC0iMtxKsaZwCdyx/RVRuzfAVieMe0lII5HSa0uGVchYXlJydhvoZcZ9WFcF41xue7kMk8rytuRqJIXPUIvRRsNh6UHpTgftK4bcuI47gI5IAWVTHqJ2AUtsSfTOa1+qvFFeifZJ4ku7ixC8pJTAxi5kkxRiAAyggRtnAOM57UHT1NJ1GqgXd5/BoP+pb/ACKNbu8P+zQf9S3+RQXLHaiDZqoe7vP4Nb/9S3+RQFzeD/Zbf/qW/wAigvFo6pBd3n8Fg/6lv8ilfS73+Cwf9S3+RQN3PiNI7kwSIVULEed/4YaVnVUc/Yzy8BjsScZBIBv6z/DuHSvNcS3MUQWaKGLlh+aCIzKW1akUYPNAxg9DSNcln11S2g7nLSwD1YneWEevvL+sN1DSUdNQyqyhlIZWAIIOQQdwQR1FO0AoUKFBzSKSZZDJa2cMpyRzmlcbeizzKWYfxAVHQHameI38JlWG9sXWaZSA0DLKz43K5jKyMNs4ZcHHwNPX/Frx5+Q0UdqhwEZpvNOeumOVY2VTgHyjD+hGM1NHhlyjI0qxairaoIvrNakFXeaZnaRwQPMcE9KCn4el2VJt7pYol96OVl56KRtzBIjrCwPbAXHYU1ayyI5dLyAyEEGaaZJgMnpqSBcJ+qroKtUtLR11Xn+soQrmSRmlRxuOTk5CtgOoQDII26ihecduoEyVJgJVEnnQrJ5hj/VUIec50jyiMnV7uxNBG8RhxHzb+VJLZNLA2xERB2wRrJkJ1DblSgnONJqo4bx2GA8y2YgyEkLKiTXTgbeULolfpnDSM2Kn+HOCpI7XKXCGbWzRwssZjhyMMGt0xy5W3JKkMucEt5tWku7sFdN5aNpHUiP6TCfiNKll/wCZFoKee7hugn0i5UIj5GmCW2ZXGxU3EjFomHRghU9icEg2P5JFvGAvEJreFR5VxahFHoGkhJP3kk5rI8RvbUSObV5/o8y4kki+kiGB1bSzFFwru6sFwdgY1J2yDMk8IxEK9tatDy1VUlupFMeF6MArNKh+KGM/gMBerbmbHLFzcf8AFnme3h9No4gplHyTSf0qpZLbh1tMyNfJbTlQjLaKkITuNShXORnq579qjunEp9USSm4g6c2GUxAAtuElbDTyKuRuzLnGok7VeW/HIrUCFeF3cKgbMI4mU+pMiSMGY9SScnegy/jNITZz4uobk8s4cXTc04II+pZnWTpvpK9OlcLzXoq+vAwkSBIRDNnmwXEhCjVnU0XJRmiZickDK5ycAkk8e4n4KuvpEiQW0kiA5Uxq7ppbcAOyqTgbbgHbpRPsywr0H/8AT5GBYzHO7XByPTCKP8a47F4OveakT200ZdgAWjYAZ6nJ2OBnbO9eg/CVvDYwciGC8YaixZoDqY4A30gDoBUJ6aa4uKCsNqqfy0P4Ndf0DUpOMr3trr+gapVXJIxRas1Ujjg/g11/QNQ/Lg/g11/QNQW2sU4GqmPHFxj6Pdf0DUpeOqP9nuv6BqC1zTqGq7hvFUmZ1VZEZNJZZEKHD5wQD1B0t+FDifFkhwCGeR88uFBmR8forsAOmWYhRncigr760Norz28iRx5LyQytphYk7sj78lyT2BUk+7k5q54Zd82JJdDx61DaJBpdcjOGXJwarrThbyOs11gupzHEDmOH4/8AElx9s9NwuMnN7QChQoUFDeQJIrJIqurbFWAKn5g9aqx4dts7I4HoJ5guP4okwPlirRzuaLVQV3+jtrt+9osjfVp8+emdfvftqRZcHt421pEgfprxqfHprbJx99SS3WjiNAxf8OhlA5sMch/XRWP4kZqKvhq1wByEx+juV/mE6T+FWUlHqoDRAoCqAFAwABgAegA2xVevh+11avo0Gc5zyk6+vSpuunIzQGPh8qUWINHFHk07ClWmO0WiQt6n8aTBasNzK2TucBQP6if21LVaMip7dlbdmpISRjWfvAI/qH9dFyzT4pWKikqHk0sHen2HrTLx757VGlpR53pQNNOKIE1CUgUFNNZpSmgz8y3Iu5uTGAJI4AJ33jTRzM+UENI/mHl2G+5He34VwpIckFnkbHMlfBkcj1IAAHoqgKOwFS1NLU0DtHTeaWKA6FChQZ9+ppBNOmkHFAkNsaVE1DIowfSgNjmkjNGDSTQKIpyBcnFNKc1KV1jXLMq/FiFH4mrYzaLdHIWwdJGDjb0OPSmoZstj/v4fs/rqp8QcYiMZEUyc4AmLGWy4Gy4UeYHoQOxqu8N8SeR5ndShMmAjDBXTEmQQehzXRhhuWsrerZh6HM2PqKhwXGrNOIfN91Z3FO0nV3HQ0vXtVZzSjFex3FKjuTuKnkNpksuBv/33/uoLcg7bk9wBnHz7VU8VucJnOOu//KapOF+MIFKxu7iQgMVWF9tW41MwG59KeX0NtbIhHy7UEpNtdrIM74PqrL/aAzQC6WNY2aaS7OmjoA0AahJYowaMUYoFZ2pxaQMUugOhQoUGeZtzTamkSZyaNfSgMmlBqRSkG1ApjSQaS5og++21BJhwo1MQo9Scf11DurvO6ZA/T04z8mcZP3L99NScZiRgrzRIT0VtnPwXOxpy3u1kyQj46anIOr5YY7fP8K6JOWMrd03w2Aauc2oucgFiSQvwB93PU/cO1MTQ6LhmA8rLq+bEgN/ZX8asUNReIN5R8/8Av+6o4eduf3TljOVJtpcDNSVu0Y7Heqs6mwinB7n0orh4oup1t8Bk/sre4yqbXV4mpQw6ioLSYcH1qPY8dUELIrqp2yykL8s1K4nAoXUhJxv8Puqsmrqp7mrqDmEIemrJ+IGCR9/T76d4lw5ZlwcBuzYBx8CD1HwpUDg+b1Ap+M5NY55WZdPZfGTSi4fCYSfqWAB3aEkr/wA0eQR+JzWhs7+OQbNv6MCp/BgCfuqi4/bKXjfRJrUnDRMyNjYb6SNa/qk/KlvcuunVMm/QctmlPbB1HAP8YbVa/qnMjtdNDmlCmwDgev8AfR71ztD2ralg1HUU8hoFg06ppkCnloFUKOhQZmQbmkBt96TJuTRZoDLdcUqFye1IzQjzQHK9JQURbfFG7bdaChvYmFxp5UbhwGVpBsoAww+ODvj9cfGrq3lAPLUAYUe6MLuew7GmOJWYnTSdiN1YdVPTNZnw/dNFIY5ZNTdsjzEZ+PTfI+1XXhZnjr5Mspy1taYv19z0zk/dSo37D0zvVb4m4oltCZ5DhUIB751HSAB3/wDmscP059V71x6J0YKrqwzMdwqjJ+/0FSYbkr78IjHqSpPzxWIt/avY9NUnx0xt/fihJ7T+FHdtbH9ZH/wNb5Zxny1u2tklBBl1A9tsfhTdtZyQ+UsJYT/PT5Z95awX7qfCwfzLH5A/1ECnpva3aRrqSGfT2yAB+Baqc3ttPLW5sxp1J+idviDuDUpWxWF8M+0e1upHHmhKquNY2bJO22cY+PrWr/KKOMRurMfQ5wO5NY5WZZ6jSY2Y70qfEt02eaJ1VUOkpvhvUNgHb0OwHU0OFqXljC40qeYWHTTnYD4k4+7VUDjVs0jmKONvrFKtpKlSAM6iCcAj12Pz2rQ+G7D6PCkZ3bG/923b5dq6M7MMNRnj1yXzNmgGFMhqNZK5Gp8ClIar2vcE5R++MDOcd6dW/XrpYDft6Y7fHP7DVeaJ5am6j2p6M1WflAY91/5p9f8A3qdbyZUHGAd9+tTLKWWJWaFJzQqUMo43/GmyNq5dfe2FkkdPoYOlmXPOxnBxnGj4UwPbMf4EP6Y/5dB1kHFN3F6kal3ZUT9N2CJ/OYgH7qxF943lW3jka2H0i43ggDF/KdhLLsNjglU7gZO2a5/4guC0hNzI13cdxqKwxb+4oX3sei6RvWWWa+OFrq8/jWxBx9Ngz8NbD8QmKsuG8Whn/MywzfCKQFsfxGw34CvO78PLEkKFHoM4H84k/tq24LfiAgMhUbedCSQdvM0chZHG3QAHc4xUc89qveFlPZ6DimXfB39O4+YqPJACXflRvJgiNmypUEA6Sy74LjOR6/jluH+KEYIs8iKzD6mfJ5bjOPeOTjJGqNiWTVkMy500XFPalNbyvDNYhZI20sOd3Hp5OhGCD6GtMOJfZjlj80qLxTcGYpeJLBJGW0iJXKnOwwfNzFx65z1rPeMOPROQlyl6yZyBIeWrY7qrAH7/AI1P/dmY/wCxdP8AjH/LrH+OPFb8QeNzGY1RSoXUXGSckg6Rv7o+4U5d3dtazi6x5ZIzRkwxK5HXG++PTNILZ60ZjPoe3b16UrkNjOlseuDir7ZGs0tpCdiSfvpBFGqk9KbGw8CcSLTwWui3QPLjnPEHfzdBkkZ3AA+Yrr154cu3TQt1Em+RIsbK4+QVsft+6vPdhM0csbqDqR1YAZByrAgD45rrL+2WUEqeHEMOo5rZHzHL2qlxm9tJxcpOXfR1OzsSqRq0rPoA1EhVLkfaYKABvvgegqZ3/CuNj22NjP0EY9eccf8Ap/EUR9tzfwEf05/y6vcre7LToNxZ3pklKudOW5Q5mw3znAI2IUbdtRHxDps7zSMkkiQs2mQLkaVUBd8Yxr8u2+GzkYPPE9t7Z/1AH/zz/l07+7e/T8n98fnj19PzfWoS6jxyC5aJxAwDll0YOjAC7hn3z5u4HTAwapUFyiwrNcIkgzrzN5scwnJBOGXSqjJOdzt1rEfu5PjP0Db+WPf/AMv4H8KiXftYSRtcvCwxIK5M7bhckjZMbZNBveFzXiKzS3CMwMbkc5WXSAyttkY1ZUjzacrk477Pgk2qCM6tWV97UHzg4zqBIP4n51wv91qIbfkwDA04+kvnA7e5nt/X6mptt7c+WgROHKqqMAc87f8A66DvNCuF/u/N/AF/pz/l0dByHjH5+b+Uk/tGrLwRwlbm8hif82WLSfxI1Mj/AP4qR99VvGPz838pJ/aNaH2bXPLuXwuotBMg+GtdORUZXUqZ3avxXelHnn8vMYiCPG/LIVTKMYwpXMaL+rE3qarPD/hoSRqdWJCyEjsI3OgPjrnVj7nFPyTrcRW08upY2mmZ9WNIDzM5wwGMZk6HzAk9QRWm4bc2zEGJVY6ZMjR00ldHl053Ax1/9/O4+dxlkdvCnSIUPhTIBDZ2z7p7orj9jY+YqHc+ENRC6wM5G6nYjTlTv184xjqQw7Vu7Se33BQDzLglMjovYD1yMVU8XlthEVwudIBJTBB6gZx1wT+Brz8OLlzOi7YDh1jl5LF2DJKquhPlCOyB0bO+gZZNXwVqj+KWNzw+1vGP10bNaTE5y2hdcTn46CQT3xWmYwSTQLCsZZHKkomosoCoCQBlwxJIX9Vs/Cn4/wCXh82dX75uRMNZBYFJJYzkp5SSN/Lt6V7HBy33cPGnVJg4/GArBJPKNRj5ZKR6CJMRsIwxyBglzgZzS7bjkBbUVm1oChXlMFjZQoRmCZIbKMx3JyF28tNpdXULnEEIZy4GZGbKoqjYfEqMdM9x3qvs4LqMcxY4sTXCOgD6t5CyacjIdCCRqztgkHrWmpf7YrebjcKzM6JIxaQllMT6QBCygjIzq16R07tRw+IUWLQWdWxuphdirBIyQqFdDrmOU+YjY/hW8J8S3Ugkj5cWEK62Ysu5l2AwD1x0x0DH4UuaO6k3EcI080nzt10OpG4ydptuvu71HLJ3/dOyeIcYjVBiKUJHG8WWhK5ZjHodyScumg7k9cYABwIa+KYEaVwJH1TPIiFVXGblJhhxnGUUgnBZWxpIGc2PFDdTJyXjijaRHwS7dA6Mygacalwg+G9Z5fDVyFib6rAJKdN8BpDny+YYjbrn4davjZrqg7x26laSJo4ZcxCJgWRsFhHECSpGc8xGyc77Vc+FuMpFEBOkwIlkeTERYYZ489uuAwOT0fHehxnxFPbMvMhhIJPRmbzK+tlYkdQX/Aj0qui49cyh4uXGvKik1FsgqT5WJ9WLHZcdSPnUdbO3T7i/tvEscNuFmjc6AqsrQsFYiUahkqFViqlgCPtBScLvVcM4gyJGsizylZ1lDGJ/cwSQu41Fi3RtvMfQUrjVzcXCGPlwqJGjTWJCwOXOABjbDLpJx22yDkzbDi15KkbLFE7siYbUwbSW0Z0gYB1B9/1T6Cq61P5DHDONpGsxMc0jGSVkYxE6Ay/mT6bhSw6DAx3qcniGBMF1nQo8T6xG27BEYnLY1Njm7tjI332wwsd4jFgkQ1M5/OEjUzMh6r7xBRQTt5R0JNVsPEp5oXPJjGtuVkuwZXwo6EHbVg6e3fbFNTLr/wBOyWnFI/NGYpCoFqDEEkGBHDJlSMEjJYY33yx7VZ3PjBQCqiUJ9aEUxkBQI3UfY8wLNHkdtW56iofDVvEXJSFlQRgsZTq1Zbctg/bZyRjrjGwpHEJ7sGJeXAh8+MuSqhUDbjAKj6vO+cnNRZLdX909VR4nnhuHMulkCwt/4TIWmLs5zpXBOGUsSe/U1izWh4px6UrJA6pjKrtvjlhk69WznOT6VnjW+M1FaKhQoVKE3jH5+b+Uk/tGpHh3iP0e4il6hGGoeoOx+expjjH5+b+Uk/tGpHDuDNIAzMEQnAJBLN/FUbmlm5qrYy29G6tLaK3mms5dIt58S28pZ1Vg48gLKGVhglckZBBwRTEAaxuVEuSqNnIwQwxtv0zuKsOATQrCLa7V3iXPKleM5i1bspKnUIyQDtgqQCDtVstrJEFWR1ubXSSjylpZFB/QlMixFcdGAz0zHXDxcL+e/wBY6uHbj0QLDxOiFGIJKosZXbBCsDq+eBnH6W+arOJccMytGAWYsmgKOiprGD98mc/Pel3yw6/qYGCD9OLLH1J06B9wWrAcSVUxw62LSll8pjLMr9PKYmjaPbfU4Y/EVj/j61dfn1a3iIUcQs4SXaM3E4ARC7YAIwWcIPcVSTgsM75U7Cn+NeGLm7WGCzjGIlU4dgpXChUBz9oqNZ+L0vg3huUz825b6Rdk5WLWZY4CTnMzEnUR2jBPQZNdl8N8D+jxHJLSMCWY9ST3Jrr4WF3v839PpHJxM9/dxB/Z7xpmEZkTWq6gonQOFPl1YG+MjGfhTcvs14wCUZow0ufLzkBfTknSPQa2Jx+kc9a6NHwK5LPbs+bj8nWyGXnS++JZQW5mM5yCan+KGHNQxrK0IZebcR8x2gAYF0QrlmEoCq2jOkBieoro1GLlcXs+4wsrMHi5rBdf10ZYgYwSD8hvTT+BuLBeYZYdILLq58ekFiI2XPQEkacevxNbq7tFE7NFGQkkySQsA26QRwYTllTnJRgM75GOlWN7OZOGICS0plgZ10aXRhdozKUCjIjAK6sdEzk9aaiXOT4H4yMsZEGz5JmTYNu2c9jgZHTamJPBXFnQZaJkIyCJYyCpRkB1Dquh2A7YJrqnGGDYVJGk3nEjsikqOS0igMEAC6sAEfIkms9NbubO6BiJJtYUjPKAdj9H1YDKupwHbb0P301BhOI+AeKS6TKY2wCFzKn34AqFb+Cb6LUyPCuVZWPOTGk7MDk4x/hXUeLZJudjrcQfRzg7afQ48umTLHpgEGs1xezlELOQ4ULKdQOBpnLyHy49RGMfr0GZj8KcRUhVkjygQhRKmVCszIcemWYg+pNBfD/E0TAkVUICjEqgY2wFYdthsDW14hbMJEJXAeaIAjSWwIXBB1DpkAgdPhmnoQQ5Vhsscex3AOXGRowucY6AVFX4eEyt3ezFPw3ioBzKMdTmRO5Jzk98sd/jVdF4YvohhSqgspwJB1Gcf1n51uZG+r7k6pSO4yHYqSD1Hp91R7qIkDBJw2MEnbPQ/LYn4VTm12jsw8Hjb1y11ZZbLiSkMJQCoUAiRRgLkKPkNRx86RNYcSJOqQE7E5dc+8GB/nKD91aPfcBTnA+P2sjb7zRGLt3OofDbb7utV5/o1vgcJPWxkvhW5YljoJY5J1jck/402fCVz+iv84VuIfeHYEgHvjA+Xc7VOdSP+/760wy5o4/E8CcKyS7c2/0UuP0V/nCjro2R/wBmhV3O5nLb8y8dOzTOD8tZz+zNaOe5VEZzsAoOF2JUsVjiBHujYkkb1k+Ln6+b+Uk/tGoeaL45csbnhtrPIscotxocnBiysiBd9Z33XZuvvaG9K0dhw+9hYCJijSHBQe4HaTl8116Be+k7ZNM8G4vBHw+BFeIyDWpVyxALhNRAMgAYCZjnGnyuuOpM5OPRJctI8kGlV08wSpy25V3zwVjVncagoCjBOCCTWFyyu+i2PE13ReKXt6jpm3t5AxjVZGgVsmQ4XUyqoQnBOMHAFTLm54gytk4UFsxIqrnluIpIwqoC6+bKnqd+wqPw7j1vcrCTgcuW38nOSFwya4wzagNUZ5mfKT0wcZqdecaheJ9UsI5iSqmXjwQL6QqfO2MafNk9ulV3Z8KfMqi4a3Fo2It7mONOYy78saVADCR/IdKeZRq9TioXEPHXGYc6705AjOAsZ/OLrG+jrgb1oF4wiQQRLPArpHGrs8ilcC3eEhdLEtgmbO3VUxnIzkvGpR7iYLIhUyW4LLjQp5WGCkHDBTnJ9c/OtMcsrdVlZDv7ofGd/wB9vsMnyxbbE/o+imnx4445nH0mTIxnyxbZ/wCX4VRyXAXUEnBBUEZ0bkZyCcbeVds43IFPJeKD/rBxgbjl9QCDnbcYwB61a5ZexqLIePeNHH75k3GR5Yun82o8/tE4uMartxnp5Y/QN2X0IqOpj1KfpO4AGSyZBbTqIONvnudqY4KkU7slzMI0UZVsomT7gGSDnYDse5261MytLGhTjHH5FRhJIyyKrJtF5gwyCBioV94n4zGheWZ1VW0kkRbHLLjAGeqsPurSSX0UcUCrxEHQqJgNDlERDlVbljcHA3OfN86wviLxHPJzLdpFdA58wCktpctnWuxGSTVlUiDxjxOQErcOwGx8qehP6PoDSYfF/E3924c9B7qDr8xVbwW5Kqy8wICy7HGDkMDnPb7x1p+2jjTJWfqm2SAM+ZSDkH7QX44OarbYnSafEnE9vrn3zjypvjr2o/y7xQgHmSY7HCenypyJYgQTcopA8xHLJJx0yBv0H/zvUWO/2GZwAFI2CZBC509Pd6AepyM5qvNb2W1IOXjvEVXU0rhc4zhOucY6etPW99xSRBIjOyEgAgJ1Jx6eoqONEiAG46+bDFVAIPy23J/rqWnEjHCEjuR5M4XyHprKkHHZiMematL80Ui4uuKKjSOXCr7xIj2x92aqD4nu/wDfH8F/wqx4txJ3jdeeCGcF1UqNRDMmcDqCPN/zZ9KXwzgtm9urvcFZy+NGtAAuvGrBH6OT13qZ1RtVf6S3X++P4L/hQ/0nuv8AfH8F/wAKtrrgVqsUriccxRlEMseW8obGFG58xG2MlTiskalC4/0nuv8AfH+av+FFVPQoJvGPz838pJ/aNQqFCgFChQoDzQoUKAqPNChQDNDNChQDNFQoUAoUKFAeaGaFCgGaGaFCgGaKhQoBQoUKAUKFCgFChQ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4" name="Picture 1" descr="D:\2022_Project\主管共識營\55891312._UY400_SS400_.jpg"/>
          <p:cNvPicPr>
            <a:picLocks noChangeAspect="1" noChangeArrowheads="1"/>
          </p:cNvPicPr>
          <p:nvPr/>
        </p:nvPicPr>
        <p:blipFill>
          <a:blip r:embed="rId2" cstate="print"/>
          <a:srcRect l="11340" r="11171"/>
          <a:stretch>
            <a:fillRect/>
          </a:stretch>
        </p:blipFill>
        <p:spPr bwMode="auto">
          <a:xfrm>
            <a:off x="7308304" y="195486"/>
            <a:ext cx="1501574" cy="193779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6" name="文字方塊 35"/>
          <p:cNvSpPr txBox="1"/>
          <p:nvPr/>
        </p:nvSpPr>
        <p:spPr>
          <a:xfrm>
            <a:off x="899592" y="1635646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作者仔細聽精神病患者說話，發現他們都有堅不可摧的邏輯，與自己的信念</a:t>
            </a:r>
          </a:p>
          <a:p>
            <a:pPr>
              <a:lnSpc>
                <a:spcPct val="150000"/>
              </a:lnSpc>
            </a:pP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任何看似難搞的人，背後都有其原因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排除預設，瞭解動機，是首要之事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75010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28">
            <a:extLst>
              <a:ext uri="{FF2B5EF4-FFF2-40B4-BE49-F238E27FC236}">
                <a16:creationId xmlns:a16="http://schemas.microsoft.com/office/drawing/2014/main" id="{CCC2931A-7BA0-DCD4-E866-745102838A0E}"/>
              </a:ext>
            </a:extLst>
          </p:cNvPr>
          <p:cNvCxnSpPr>
            <a:cxnSpLocks/>
          </p:cNvCxnSpPr>
          <p:nvPr/>
        </p:nvCxnSpPr>
        <p:spPr>
          <a:xfrm>
            <a:off x="5198127" y="2493056"/>
            <a:ext cx="1296144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8">
            <a:extLst>
              <a:ext uri="{FF2B5EF4-FFF2-40B4-BE49-F238E27FC236}">
                <a16:creationId xmlns:a16="http://schemas.microsoft.com/office/drawing/2014/main" id="{C1074C65-F3DF-4063-B704-263954B9D92F}"/>
              </a:ext>
            </a:extLst>
          </p:cNvPr>
          <p:cNvCxnSpPr>
            <a:cxnSpLocks/>
          </p:cNvCxnSpPr>
          <p:nvPr/>
        </p:nvCxnSpPr>
        <p:spPr>
          <a:xfrm flipV="1">
            <a:off x="971600" y="2067694"/>
            <a:ext cx="0" cy="144016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8">
            <a:extLst>
              <a:ext uri="{FF2B5EF4-FFF2-40B4-BE49-F238E27FC236}">
                <a16:creationId xmlns:a16="http://schemas.microsoft.com/office/drawing/2014/main" id="{C1074C65-F3DF-4063-B704-263954B9D92F}"/>
              </a:ext>
            </a:extLst>
          </p:cNvPr>
          <p:cNvCxnSpPr>
            <a:cxnSpLocks/>
          </p:cNvCxnSpPr>
          <p:nvPr/>
        </p:nvCxnSpPr>
        <p:spPr>
          <a:xfrm flipH="1">
            <a:off x="971600" y="2067694"/>
            <a:ext cx="360040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8">
            <a:extLst>
              <a:ext uri="{FF2B5EF4-FFF2-40B4-BE49-F238E27FC236}">
                <a16:creationId xmlns:a16="http://schemas.microsoft.com/office/drawing/2014/main" id="{5691BBFC-EAB8-D192-CEE8-C2AB4066EB5A}"/>
              </a:ext>
            </a:extLst>
          </p:cNvPr>
          <p:cNvCxnSpPr>
            <a:cxnSpLocks/>
          </p:cNvCxnSpPr>
          <p:nvPr/>
        </p:nvCxnSpPr>
        <p:spPr>
          <a:xfrm>
            <a:off x="4783424" y="1621647"/>
            <a:ext cx="1296144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28">
            <a:extLst>
              <a:ext uri="{FF2B5EF4-FFF2-40B4-BE49-F238E27FC236}">
                <a16:creationId xmlns:a16="http://schemas.microsoft.com/office/drawing/2014/main" id="{C1074C65-F3DF-4063-B704-263954B9D92F}"/>
              </a:ext>
            </a:extLst>
          </p:cNvPr>
          <p:cNvCxnSpPr>
            <a:cxnSpLocks/>
          </p:cNvCxnSpPr>
          <p:nvPr/>
        </p:nvCxnSpPr>
        <p:spPr>
          <a:xfrm>
            <a:off x="5143464" y="741582"/>
            <a:ext cx="1296144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5868527" y="-740618"/>
            <a:ext cx="3672000" cy="3672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907704" y="3932587"/>
            <a:ext cx="1260000" cy="12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-230591" y="2796073"/>
            <a:ext cx="2592288" cy="2592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5652120" y="2031870"/>
            <a:ext cx="1620000" cy="16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DE738347-D655-3E65-0DB4-A9220DFCB44B}"/>
              </a:ext>
            </a:extLst>
          </p:cNvPr>
          <p:cNvSpPr/>
          <p:nvPr/>
        </p:nvSpPr>
        <p:spPr>
          <a:xfrm>
            <a:off x="1835713" y="2006367"/>
            <a:ext cx="7344799" cy="341363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等腰三角形 15"/>
          <p:cNvSpPr/>
          <p:nvPr/>
        </p:nvSpPr>
        <p:spPr>
          <a:xfrm flipH="1" flipV="1">
            <a:off x="-1692696" y="-812626"/>
            <a:ext cx="6984776" cy="3219822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-108520" y="4328491"/>
            <a:ext cx="1440000" cy="144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10"/>
          <p:cNvSpPr/>
          <p:nvPr/>
        </p:nvSpPr>
        <p:spPr>
          <a:xfrm>
            <a:off x="2159224" y="2168251"/>
            <a:ext cx="6984776" cy="3219822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平行四邊形 1"/>
          <p:cNvSpPr/>
          <p:nvPr/>
        </p:nvSpPr>
        <p:spPr>
          <a:xfrm rot="1194288">
            <a:off x="1911740" y="480140"/>
            <a:ext cx="6840000" cy="6300000"/>
          </a:xfrm>
          <a:prstGeom prst="parallelogram">
            <a:avLst>
              <a:gd name="adj" fmla="val 100596"/>
            </a:avLst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79512" y="401084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Programmer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pic>
        <p:nvPicPr>
          <p:cNvPr id="7170" name="Picture 2" descr="C:\Users\yusheng.tsai\Downloads\man-climbing-stai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928" y="2816323"/>
            <a:ext cx="1440000" cy="1440000"/>
          </a:xfrm>
          <a:prstGeom prst="rect">
            <a:avLst/>
          </a:prstGeom>
          <a:noFill/>
        </p:spPr>
      </p:pic>
      <p:sp>
        <p:nvSpPr>
          <p:cNvPr id="15" name="文字方塊 14"/>
          <p:cNvSpPr txBox="1"/>
          <p:nvPr/>
        </p:nvSpPr>
        <p:spPr>
          <a:xfrm>
            <a:off x="1331640" y="185167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使用技術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228184" y="915566"/>
            <a:ext cx="268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Project Manager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75312" y="52555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管理技術</a:t>
            </a:r>
          </a:p>
        </p:txBody>
      </p:sp>
      <p:sp>
        <p:nvSpPr>
          <p:cNvPr id="35" name="文字方塊 34"/>
          <p:cNvSpPr txBox="1"/>
          <p:nvPr/>
        </p:nvSpPr>
        <p:spPr>
          <a:xfrm rot="20121972">
            <a:off x="4225764" y="3672254"/>
            <a:ext cx="459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&gt;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提升  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&gt; 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挑戰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A25197C-E1EB-96C8-9860-6A343C13530B}"/>
              </a:ext>
            </a:extLst>
          </p:cNvPr>
          <p:cNvSpPr txBox="1"/>
          <p:nvPr/>
        </p:nvSpPr>
        <p:spPr>
          <a:xfrm>
            <a:off x="3415272" y="142159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經營團隊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BC793A3-9FFA-8B22-7A11-6BFE44A99479}"/>
              </a:ext>
            </a:extLst>
          </p:cNvPr>
          <p:cNvSpPr txBox="1"/>
          <p:nvPr/>
        </p:nvSpPr>
        <p:spPr>
          <a:xfrm>
            <a:off x="3829975" y="228343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控管風險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8">
            <a:extLst>
              <a:ext uri="{FF2B5EF4-FFF2-40B4-BE49-F238E27FC236}">
                <a16:creationId xmlns:a16="http://schemas.microsoft.com/office/drawing/2014/main" id="{958D2922-97A0-EE5B-038F-55D38A5585CF}"/>
              </a:ext>
            </a:extLst>
          </p:cNvPr>
          <p:cNvCxnSpPr>
            <a:cxnSpLocks/>
          </p:cNvCxnSpPr>
          <p:nvPr/>
        </p:nvCxnSpPr>
        <p:spPr>
          <a:xfrm>
            <a:off x="1332040" y="2355726"/>
            <a:ext cx="3600000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:\Users\yusheng.tsai\Desktop\audit logo-02.png">
            <a:extLst>
              <a:ext uri="{FF2B5EF4-FFF2-40B4-BE49-F238E27FC236}">
                <a16:creationId xmlns:a16="http://schemas.microsoft.com/office/drawing/2014/main" id="{5E9F23F2-8259-B5D9-A587-AD82BC0B2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347614"/>
            <a:ext cx="4231089" cy="1152128"/>
          </a:xfrm>
          <a:prstGeom prst="rect">
            <a:avLst/>
          </a:prstGeom>
          <a:noFill/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A014A20-D5CC-CDE7-43F9-325D496904C0}"/>
              </a:ext>
            </a:extLst>
          </p:cNvPr>
          <p:cNvSpPr/>
          <p:nvPr/>
        </p:nvSpPr>
        <p:spPr>
          <a:xfrm>
            <a:off x="0" y="3723877"/>
            <a:ext cx="9144000" cy="1419623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73E071-ACC5-4DD5-AABA-38938464E5AE}"/>
              </a:ext>
            </a:extLst>
          </p:cNvPr>
          <p:cNvSpPr/>
          <p:nvPr/>
        </p:nvSpPr>
        <p:spPr>
          <a:xfrm>
            <a:off x="0" y="3600964"/>
            <a:ext cx="914400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45C6E8F-2FAE-CA27-F338-B78DC9578D0C}"/>
              </a:ext>
            </a:extLst>
          </p:cNvPr>
          <p:cNvSpPr txBox="1"/>
          <p:nvPr/>
        </p:nvSpPr>
        <p:spPr>
          <a:xfrm>
            <a:off x="-180528" y="2948307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新稽核系統開發案例</a:t>
            </a:r>
          </a:p>
        </p:txBody>
      </p:sp>
      <p:pic>
        <p:nvPicPr>
          <p:cNvPr id="23" name="Picture 5">
            <a:extLst>
              <a:ext uri="{FF2B5EF4-FFF2-40B4-BE49-F238E27FC236}">
                <a16:creationId xmlns:a16="http://schemas.microsoft.com/office/drawing/2014/main" id="{2BE507E9-27FB-FFF9-50F2-CC73757C2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1999" y="1563638"/>
            <a:ext cx="3907929" cy="261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6749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80112" y="0"/>
            <a:ext cx="3563888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8854" y="1347614"/>
            <a:ext cx="4523386" cy="284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179512" y="267494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回顧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: 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原稽核系統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79512" y="1275606"/>
            <a:ext cx="1931098" cy="23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基礎功能</a:t>
            </a:r>
            <a:endParaRPr lang="en-US" altLang="zh-TW" sz="20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稽核申請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行程安排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稽核結果紀錄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矯正措施報告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4123" y="4445277"/>
            <a:ext cx="507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&gt; </a:t>
            </a:r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需重新開發一個作業型系統 </a:t>
            </a:r>
            <a:r>
              <a:rPr lang="en-US" altLang="zh-TW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with IT</a:t>
            </a:r>
            <a:endParaRPr lang="zh-TW" altLang="en-US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cxnSp>
        <p:nvCxnSpPr>
          <p:cNvPr id="2" name="Straight Connector 28">
            <a:extLst>
              <a:ext uri="{FF2B5EF4-FFF2-40B4-BE49-F238E27FC236}">
                <a16:creationId xmlns:a16="http://schemas.microsoft.com/office/drawing/2014/main" id="{33F5D7DC-ED4E-FA94-9556-EC86F352A4AE}"/>
              </a:ext>
            </a:extLst>
          </p:cNvPr>
          <p:cNvCxnSpPr>
            <a:cxnSpLocks/>
          </p:cNvCxnSpPr>
          <p:nvPr/>
        </p:nvCxnSpPr>
        <p:spPr>
          <a:xfrm flipH="1">
            <a:off x="230592" y="1736682"/>
            <a:ext cx="1800000" cy="0"/>
          </a:xfrm>
          <a:prstGeom prst="line">
            <a:avLst/>
          </a:prstGeom>
          <a:ln w="19050">
            <a:solidFill>
              <a:srgbClr val="494E7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76D049-EC4C-0CEB-225D-236239507F6F}"/>
              </a:ext>
            </a:extLst>
          </p:cNvPr>
          <p:cNvSpPr txBox="1"/>
          <p:nvPr/>
        </p:nvSpPr>
        <p:spPr>
          <a:xfrm>
            <a:off x="6889374" y="1275606"/>
            <a:ext cx="2024034" cy="23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系統問題</a:t>
            </a:r>
            <a:endParaRPr lang="en-US" altLang="zh-TW" sz="2000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過時的程式框架</a:t>
            </a:r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回應速度慢</a:t>
            </a:r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操作性差</a:t>
            </a:r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難以擴充功能</a:t>
            </a:r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</p:txBody>
      </p:sp>
      <p:cxnSp>
        <p:nvCxnSpPr>
          <p:cNvPr id="12" name="Straight Connector 28">
            <a:extLst>
              <a:ext uri="{FF2B5EF4-FFF2-40B4-BE49-F238E27FC236}">
                <a16:creationId xmlns:a16="http://schemas.microsoft.com/office/drawing/2014/main" id="{627F3507-AD6A-3CEE-F54E-DE9BA40B8338}"/>
              </a:ext>
            </a:extLst>
          </p:cNvPr>
          <p:cNvCxnSpPr>
            <a:cxnSpLocks/>
          </p:cNvCxnSpPr>
          <p:nvPr/>
        </p:nvCxnSpPr>
        <p:spPr>
          <a:xfrm flipH="1">
            <a:off x="6940454" y="1736682"/>
            <a:ext cx="1800000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9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F4D3E0D0-E94B-1A5C-E057-3177E620AF14}"/>
              </a:ext>
            </a:extLst>
          </p:cNvPr>
          <p:cNvSpPr/>
          <p:nvPr/>
        </p:nvSpPr>
        <p:spPr>
          <a:xfrm>
            <a:off x="682588" y="0"/>
            <a:ext cx="7200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5623AF-FF25-B863-A897-AB4705B233DF}"/>
              </a:ext>
            </a:extLst>
          </p:cNvPr>
          <p:cNvSpPr/>
          <p:nvPr/>
        </p:nvSpPr>
        <p:spPr>
          <a:xfrm>
            <a:off x="8532440" y="0"/>
            <a:ext cx="61156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D1E678-2B65-C1CD-866F-3637CD94FB35}"/>
              </a:ext>
            </a:extLst>
          </p:cNvPr>
          <p:cNvSpPr/>
          <p:nvPr/>
        </p:nvSpPr>
        <p:spPr>
          <a:xfrm>
            <a:off x="0" y="0"/>
            <a:ext cx="61156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Picture 2" descr="C:\Users\yusheng.tsai\Desktop\audit logo-02.png">
            <a:extLst>
              <a:ext uri="{FF2B5EF4-FFF2-40B4-BE49-F238E27FC236}">
                <a16:creationId xmlns:a16="http://schemas.microsoft.com/office/drawing/2014/main" id="{2787D91E-96B9-2512-DF37-ED1A1ACA1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959" y="0"/>
            <a:ext cx="4231089" cy="1152128"/>
          </a:xfrm>
          <a:prstGeom prst="rect">
            <a:avLst/>
          </a:prstGeom>
          <a:noFill/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1554466-F2DC-E7AE-C294-48C98E984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780" y="1275606"/>
            <a:ext cx="3907929" cy="261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" name="群組 27">
            <a:extLst>
              <a:ext uri="{FF2B5EF4-FFF2-40B4-BE49-F238E27FC236}">
                <a16:creationId xmlns:a16="http://schemas.microsoft.com/office/drawing/2014/main" id="{49E76075-2C99-DFEB-4761-B756F15C8F50}"/>
              </a:ext>
            </a:extLst>
          </p:cNvPr>
          <p:cNvGrpSpPr/>
          <p:nvPr/>
        </p:nvGrpSpPr>
        <p:grpSpPr>
          <a:xfrm>
            <a:off x="5464032" y="1605185"/>
            <a:ext cx="2924392" cy="400110"/>
            <a:chOff x="5319736" y="1633631"/>
            <a:chExt cx="2924392" cy="400110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C9977CF-BB96-F437-B5CA-E93C053A28DB}"/>
                </a:ext>
              </a:extLst>
            </p:cNvPr>
            <p:cNvSpPr txBox="1"/>
            <p:nvPr/>
          </p:nvSpPr>
          <p:spPr>
            <a:xfrm>
              <a:off x="5724128" y="1633631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原有功能</a:t>
              </a:r>
            </a:p>
          </p:txBody>
        </p:sp>
        <p:sp>
          <p:nvSpPr>
            <p:cNvPr id="17" name="Chevron 2">
              <a:extLst>
                <a:ext uri="{FF2B5EF4-FFF2-40B4-BE49-F238E27FC236}">
                  <a16:creationId xmlns:a16="http://schemas.microsoft.com/office/drawing/2014/main" id="{0B59B4F3-C159-6B03-8D82-9D66821572A2}"/>
                </a:ext>
              </a:extLst>
            </p:cNvPr>
            <p:cNvSpPr/>
            <p:nvPr/>
          </p:nvSpPr>
          <p:spPr>
            <a:xfrm rot="5400000">
              <a:off x="5319736" y="1671686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群組 29">
            <a:extLst>
              <a:ext uri="{FF2B5EF4-FFF2-40B4-BE49-F238E27FC236}">
                <a16:creationId xmlns:a16="http://schemas.microsoft.com/office/drawing/2014/main" id="{2C8BFD7F-06AC-5C7B-B2AB-CEDC4FAA9EE2}"/>
              </a:ext>
            </a:extLst>
          </p:cNvPr>
          <p:cNvGrpSpPr/>
          <p:nvPr/>
        </p:nvGrpSpPr>
        <p:grpSpPr>
          <a:xfrm>
            <a:off x="5464032" y="2139702"/>
            <a:ext cx="2924392" cy="400110"/>
            <a:chOff x="5320016" y="2099632"/>
            <a:chExt cx="2924392" cy="400110"/>
          </a:xfrm>
        </p:grpSpPr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F93981C7-07C2-28C7-B3AD-F8AD4D0096CA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預測客戶喜好</a:t>
              </a:r>
            </a:p>
          </p:txBody>
        </p:sp>
        <p:sp>
          <p:nvSpPr>
            <p:cNvPr id="32" name="Chevron 2">
              <a:extLst>
                <a:ext uri="{FF2B5EF4-FFF2-40B4-BE49-F238E27FC236}">
                  <a16:creationId xmlns:a16="http://schemas.microsoft.com/office/drawing/2014/main" id="{470C7B5B-C82C-2B9B-5389-84794F78819A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群組 32">
            <a:extLst>
              <a:ext uri="{FF2B5EF4-FFF2-40B4-BE49-F238E27FC236}">
                <a16:creationId xmlns:a16="http://schemas.microsoft.com/office/drawing/2014/main" id="{595C41FB-49E1-FEDB-666B-3AECD3A4A775}"/>
              </a:ext>
            </a:extLst>
          </p:cNvPr>
          <p:cNvGrpSpPr/>
          <p:nvPr/>
        </p:nvGrpSpPr>
        <p:grpSpPr>
          <a:xfrm>
            <a:off x="5464032" y="2652974"/>
            <a:ext cx="2924392" cy="400110"/>
            <a:chOff x="5320016" y="2099632"/>
            <a:chExt cx="2924392" cy="400110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EA7E4B4-B534-11E9-0DD5-A203780B096D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分析廠區弱點</a:t>
              </a:r>
            </a:p>
          </p:txBody>
        </p:sp>
        <p:sp>
          <p:nvSpPr>
            <p:cNvPr id="35" name="Chevron 2">
              <a:extLst>
                <a:ext uri="{FF2B5EF4-FFF2-40B4-BE49-F238E27FC236}">
                  <a16:creationId xmlns:a16="http://schemas.microsoft.com/office/drawing/2014/main" id="{DEE8B032-2D71-D4AD-6394-846E602EB398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群組 35">
            <a:extLst>
              <a:ext uri="{FF2B5EF4-FFF2-40B4-BE49-F238E27FC236}">
                <a16:creationId xmlns:a16="http://schemas.microsoft.com/office/drawing/2014/main" id="{434D2192-CE76-51BE-B8D4-28BF7EA9112B}"/>
              </a:ext>
            </a:extLst>
          </p:cNvPr>
          <p:cNvGrpSpPr/>
          <p:nvPr/>
        </p:nvGrpSpPr>
        <p:grpSpPr>
          <a:xfrm>
            <a:off x="5461633" y="3674592"/>
            <a:ext cx="2924392" cy="400110"/>
            <a:chOff x="5320016" y="2099632"/>
            <a:chExt cx="2924392" cy="400110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AD89D774-BE4A-9FBF-4BF9-C56887441711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稽核行程表</a:t>
              </a:r>
            </a:p>
          </p:txBody>
        </p:sp>
        <p:sp>
          <p:nvSpPr>
            <p:cNvPr id="38" name="Chevron 2">
              <a:extLst>
                <a:ext uri="{FF2B5EF4-FFF2-40B4-BE49-F238E27FC236}">
                  <a16:creationId xmlns:a16="http://schemas.microsoft.com/office/drawing/2014/main" id="{937975C7-3FC9-38B2-F6D6-3287162D883D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群組 38">
            <a:extLst>
              <a:ext uri="{FF2B5EF4-FFF2-40B4-BE49-F238E27FC236}">
                <a16:creationId xmlns:a16="http://schemas.microsoft.com/office/drawing/2014/main" id="{D8E8358F-0636-D5AA-EF73-9B2BC2D38D6D}"/>
              </a:ext>
            </a:extLst>
          </p:cNvPr>
          <p:cNvGrpSpPr/>
          <p:nvPr/>
        </p:nvGrpSpPr>
        <p:grpSpPr>
          <a:xfrm>
            <a:off x="5461633" y="4187864"/>
            <a:ext cx="2924392" cy="400110"/>
            <a:chOff x="5320016" y="2099632"/>
            <a:chExt cx="2924392" cy="400110"/>
          </a:xfrm>
        </p:grpSpPr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6BBE0627-A507-54D3-1862-293D38E98532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驗證預稽有效性</a:t>
              </a:r>
            </a:p>
          </p:txBody>
        </p:sp>
        <p:sp>
          <p:nvSpPr>
            <p:cNvPr id="41" name="Chevron 2">
              <a:extLst>
                <a:ext uri="{FF2B5EF4-FFF2-40B4-BE49-F238E27FC236}">
                  <a16:creationId xmlns:a16="http://schemas.microsoft.com/office/drawing/2014/main" id="{B6DB5D63-D968-3437-BC1D-F7D4DF5E9724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CA9EC6C7-191F-802E-3A85-2B19D9763506}"/>
              </a:ext>
            </a:extLst>
          </p:cNvPr>
          <p:cNvSpPr txBox="1"/>
          <p:nvPr/>
        </p:nvSpPr>
        <p:spPr>
          <a:xfrm>
            <a:off x="5364088" y="915566"/>
            <a:ext cx="234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客戶稽核</a:t>
            </a:r>
          </a:p>
        </p:txBody>
      </p:sp>
      <p:cxnSp>
        <p:nvCxnSpPr>
          <p:cNvPr id="52" name="Straight Connector 28">
            <a:extLst>
              <a:ext uri="{FF2B5EF4-FFF2-40B4-BE49-F238E27FC236}">
                <a16:creationId xmlns:a16="http://schemas.microsoft.com/office/drawing/2014/main" id="{20C39488-3B03-FF85-9C54-89303C87FFA2}"/>
              </a:ext>
            </a:extLst>
          </p:cNvPr>
          <p:cNvCxnSpPr>
            <a:cxnSpLocks/>
          </p:cNvCxnSpPr>
          <p:nvPr/>
        </p:nvCxnSpPr>
        <p:spPr>
          <a:xfrm flipH="1">
            <a:off x="5364088" y="1408484"/>
            <a:ext cx="2520000" cy="0"/>
          </a:xfrm>
          <a:prstGeom prst="line">
            <a:avLst/>
          </a:prstGeom>
          <a:ln w="19050">
            <a:solidFill>
              <a:srgbClr val="494E7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1419622"/>
            <a:ext cx="403244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9" name="群組 28">
            <a:extLst>
              <a:ext uri="{FF2B5EF4-FFF2-40B4-BE49-F238E27FC236}">
                <a16:creationId xmlns:a16="http://schemas.microsoft.com/office/drawing/2014/main" id="{17AA1528-59BC-979E-8DA8-28D7BC637009}"/>
              </a:ext>
            </a:extLst>
          </p:cNvPr>
          <p:cNvGrpSpPr/>
          <p:nvPr/>
        </p:nvGrpSpPr>
        <p:grpSpPr>
          <a:xfrm>
            <a:off x="5457224" y="3179752"/>
            <a:ext cx="2924392" cy="400110"/>
            <a:chOff x="5320016" y="2099632"/>
            <a:chExt cx="2924392" cy="400110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DBED070-B433-A059-AA55-70D09B4A67C0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推薦最適指揮官</a:t>
              </a:r>
            </a:p>
          </p:txBody>
        </p:sp>
        <p:sp>
          <p:nvSpPr>
            <p:cNvPr id="13" name="Chevron 2">
              <a:extLst>
                <a:ext uri="{FF2B5EF4-FFF2-40B4-BE49-F238E27FC236}">
                  <a16:creationId xmlns:a16="http://schemas.microsoft.com/office/drawing/2014/main" id="{8BF258D3-5351-D6D7-F2B7-F3F84888A7D0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3">
            <a:extLst>
              <a:ext uri="{FF2B5EF4-FFF2-40B4-BE49-F238E27FC236}">
                <a16:creationId xmlns:a16="http://schemas.microsoft.com/office/drawing/2014/main" id="{533E0802-DA03-B486-1BE3-05EA6FBD4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 b="10326"/>
          <a:stretch>
            <a:fillRect/>
          </a:stretch>
        </p:blipFill>
        <p:spPr bwMode="auto">
          <a:xfrm>
            <a:off x="611560" y="1563638"/>
            <a:ext cx="396044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D7680807-6DE9-A6AF-8E36-D72C76EC4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 b="9817"/>
          <a:stretch>
            <a:fillRect/>
          </a:stretch>
        </p:blipFill>
        <p:spPr bwMode="auto">
          <a:xfrm>
            <a:off x="755576" y="1707654"/>
            <a:ext cx="403244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7">
            <a:extLst>
              <a:ext uri="{FF2B5EF4-FFF2-40B4-BE49-F238E27FC236}">
                <a16:creationId xmlns:a16="http://schemas.microsoft.com/office/drawing/2014/main" id="{587A86E6-B644-4B71-DABD-70CCE5337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99592" y="1851670"/>
            <a:ext cx="4104455" cy="206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76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Fullppt\PNG이미지\핸드폰2.png">
            <a:extLst>
              <a:ext uri="{FF2B5EF4-FFF2-40B4-BE49-F238E27FC236}">
                <a16:creationId xmlns:a16="http://schemas.microsoft.com/office/drawing/2014/main" id="{E2E55842-85B5-5400-A3DF-71604D063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3101"/>
            <a:ext cx="4766390" cy="497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77951" y="627534"/>
            <a:ext cx="277300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77436" y="627534"/>
            <a:ext cx="27720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F4D3E0D0-E94B-1A5C-E057-3177E620AF14}"/>
              </a:ext>
            </a:extLst>
          </p:cNvPr>
          <p:cNvSpPr/>
          <p:nvPr/>
        </p:nvSpPr>
        <p:spPr>
          <a:xfrm>
            <a:off x="682588" y="0"/>
            <a:ext cx="7200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5623AF-FF25-B863-A897-AB4705B233DF}"/>
              </a:ext>
            </a:extLst>
          </p:cNvPr>
          <p:cNvSpPr/>
          <p:nvPr/>
        </p:nvSpPr>
        <p:spPr>
          <a:xfrm>
            <a:off x="8532440" y="0"/>
            <a:ext cx="61156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D1E678-2B65-C1CD-866F-3637CD94FB35}"/>
              </a:ext>
            </a:extLst>
          </p:cNvPr>
          <p:cNvSpPr/>
          <p:nvPr/>
        </p:nvSpPr>
        <p:spPr>
          <a:xfrm>
            <a:off x="0" y="0"/>
            <a:ext cx="61156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Picture 2" descr="C:\Users\yusheng.tsai\Desktop\audit logo-02.png">
            <a:extLst>
              <a:ext uri="{FF2B5EF4-FFF2-40B4-BE49-F238E27FC236}">
                <a16:creationId xmlns:a16="http://schemas.microsoft.com/office/drawing/2014/main" id="{2787D91E-96B9-2512-DF37-ED1A1ACA1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2959" y="0"/>
            <a:ext cx="4231089" cy="1152128"/>
          </a:xfrm>
          <a:prstGeom prst="rect">
            <a:avLst/>
          </a:prstGeom>
          <a:noFill/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CD88224A-9FAE-2722-370C-F010B2EE9DE0}"/>
              </a:ext>
            </a:extLst>
          </p:cNvPr>
          <p:cNvGrpSpPr/>
          <p:nvPr/>
        </p:nvGrpSpPr>
        <p:grpSpPr>
          <a:xfrm>
            <a:off x="1292178" y="1749201"/>
            <a:ext cx="2924392" cy="400110"/>
            <a:chOff x="5319736" y="1633631"/>
            <a:chExt cx="2924392" cy="40011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325115B-30B3-6500-7539-3502E1274BB5}"/>
                </a:ext>
              </a:extLst>
            </p:cNvPr>
            <p:cNvSpPr txBox="1"/>
            <p:nvPr/>
          </p:nvSpPr>
          <p:spPr>
            <a:xfrm>
              <a:off x="5724128" y="1633631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廠內巡檢電子化</a:t>
              </a:r>
            </a:p>
          </p:txBody>
        </p:sp>
        <p:sp>
          <p:nvSpPr>
            <p:cNvPr id="14" name="Chevron 2">
              <a:extLst>
                <a:ext uri="{FF2B5EF4-FFF2-40B4-BE49-F238E27FC236}">
                  <a16:creationId xmlns:a16="http://schemas.microsoft.com/office/drawing/2014/main" id="{8052FD25-CCC0-316E-C9AB-9D80EAE34AF3}"/>
                </a:ext>
              </a:extLst>
            </p:cNvPr>
            <p:cNvSpPr/>
            <p:nvPr/>
          </p:nvSpPr>
          <p:spPr>
            <a:xfrm rot="5400000">
              <a:off x="5319736" y="1671686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EBECB816-8D66-0218-E682-BD3D4A1AE19D}"/>
              </a:ext>
            </a:extLst>
          </p:cNvPr>
          <p:cNvGrpSpPr/>
          <p:nvPr/>
        </p:nvGrpSpPr>
        <p:grpSpPr>
          <a:xfrm>
            <a:off x="1285370" y="2278792"/>
            <a:ext cx="2924392" cy="400110"/>
            <a:chOff x="5320016" y="2099632"/>
            <a:chExt cx="2924392" cy="400110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67A115D-36BE-BAF8-A185-605A01782964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精準觸發高風險線別</a:t>
              </a:r>
            </a:p>
          </p:txBody>
        </p:sp>
        <p:sp>
          <p:nvSpPr>
            <p:cNvPr id="20" name="Chevron 2">
              <a:extLst>
                <a:ext uri="{FF2B5EF4-FFF2-40B4-BE49-F238E27FC236}">
                  <a16:creationId xmlns:a16="http://schemas.microsoft.com/office/drawing/2014/main" id="{7C7760D9-FE56-E7A1-01C1-A5E2CB2EFE5A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AF1CCBC-7A06-5FA7-4467-140C4729B860}"/>
              </a:ext>
            </a:extLst>
          </p:cNvPr>
          <p:cNvGrpSpPr/>
          <p:nvPr/>
        </p:nvGrpSpPr>
        <p:grpSpPr>
          <a:xfrm>
            <a:off x="1292178" y="2792064"/>
            <a:ext cx="3621490" cy="400110"/>
            <a:chOff x="5320016" y="2099632"/>
            <a:chExt cx="3621490" cy="400110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956FAF0-51D7-0729-917F-8651DC35BAE7}"/>
                </a:ext>
              </a:extLst>
            </p:cNvPr>
            <p:cNvSpPr txBox="1"/>
            <p:nvPr/>
          </p:nvSpPr>
          <p:spPr>
            <a:xfrm>
              <a:off x="5724407" y="2099632"/>
              <a:ext cx="3217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重大缺失即時通報 </a:t>
              </a:r>
              <a:r>
                <a:rPr lang="en-US" altLang="zh-TW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MAPP</a:t>
              </a:r>
              <a:endPara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5" name="Chevron 2">
              <a:extLst>
                <a:ext uri="{FF2B5EF4-FFF2-40B4-BE49-F238E27FC236}">
                  <a16:creationId xmlns:a16="http://schemas.microsoft.com/office/drawing/2014/main" id="{BE6EC53C-09C6-293F-F8D5-2413BA1596BD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34DF656C-259C-F2F8-A2A5-2814A5E3942B}"/>
              </a:ext>
            </a:extLst>
          </p:cNvPr>
          <p:cNvGrpSpPr/>
          <p:nvPr/>
        </p:nvGrpSpPr>
        <p:grpSpPr>
          <a:xfrm>
            <a:off x="1292178" y="3305336"/>
            <a:ext cx="2924392" cy="400110"/>
            <a:chOff x="5320016" y="2099632"/>
            <a:chExt cx="2924392" cy="400110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7E5FA07-0408-255C-7370-E552B1535C16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自動彙總品質日報</a:t>
              </a:r>
            </a:p>
          </p:txBody>
        </p:sp>
        <p:sp>
          <p:nvSpPr>
            <p:cNvPr id="42" name="Chevron 2">
              <a:extLst>
                <a:ext uri="{FF2B5EF4-FFF2-40B4-BE49-F238E27FC236}">
                  <a16:creationId xmlns:a16="http://schemas.microsoft.com/office/drawing/2014/main" id="{DB556074-355E-922C-3091-BBB5AEB06326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367AA13-AFAF-DA4D-55DA-A12DE7D0A662}"/>
              </a:ext>
            </a:extLst>
          </p:cNvPr>
          <p:cNvSpPr txBox="1"/>
          <p:nvPr/>
        </p:nvSpPr>
        <p:spPr>
          <a:xfrm>
            <a:off x="1192234" y="1059582"/>
            <a:ext cx="2875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內部稽核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-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IPQA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cxnSp>
        <p:nvCxnSpPr>
          <p:cNvPr id="52" name="Straight Connector 28">
            <a:extLst>
              <a:ext uri="{FF2B5EF4-FFF2-40B4-BE49-F238E27FC236}">
                <a16:creationId xmlns:a16="http://schemas.microsoft.com/office/drawing/2014/main" id="{78F90595-517D-70ED-46A6-839D26DC5CC2}"/>
              </a:ext>
            </a:extLst>
          </p:cNvPr>
          <p:cNvCxnSpPr>
            <a:cxnSpLocks/>
          </p:cNvCxnSpPr>
          <p:nvPr/>
        </p:nvCxnSpPr>
        <p:spPr>
          <a:xfrm flipH="1">
            <a:off x="1192234" y="1552500"/>
            <a:ext cx="2520000" cy="0"/>
          </a:xfrm>
          <a:prstGeom prst="line">
            <a:avLst/>
          </a:prstGeom>
          <a:ln w="19050">
            <a:solidFill>
              <a:srgbClr val="494E7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82590" y="627534"/>
            <a:ext cx="27720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84110" y="627534"/>
            <a:ext cx="27720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67944" y="3254675"/>
            <a:ext cx="4248472" cy="183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800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波浪 18"/>
          <p:cNvSpPr/>
          <p:nvPr/>
        </p:nvSpPr>
        <p:spPr>
          <a:xfrm>
            <a:off x="0" y="4443958"/>
            <a:ext cx="9144000" cy="1080120"/>
          </a:xfrm>
          <a:prstGeom prst="wav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波浪 16"/>
          <p:cNvSpPr/>
          <p:nvPr/>
        </p:nvSpPr>
        <p:spPr>
          <a:xfrm>
            <a:off x="0" y="4587974"/>
            <a:ext cx="9144000" cy="1080120"/>
          </a:xfrm>
          <a:prstGeom prst="wav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波浪 17"/>
          <p:cNvSpPr/>
          <p:nvPr/>
        </p:nvSpPr>
        <p:spPr>
          <a:xfrm>
            <a:off x="0" y="-452586"/>
            <a:ext cx="9144000" cy="1080120"/>
          </a:xfrm>
          <a:prstGeom prst="wav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F81C0A9-D909-A3AE-5711-AB644BCB05C6}"/>
              </a:ext>
            </a:extLst>
          </p:cNvPr>
          <p:cNvGrpSpPr/>
          <p:nvPr/>
        </p:nvGrpSpPr>
        <p:grpSpPr>
          <a:xfrm>
            <a:off x="3491880" y="1406514"/>
            <a:ext cx="2592288" cy="2461380"/>
            <a:chOff x="3275856" y="1341060"/>
            <a:chExt cx="2592288" cy="2461380"/>
          </a:xfrm>
        </p:grpSpPr>
        <p:grpSp>
          <p:nvGrpSpPr>
            <p:cNvPr id="9" name="群組 8"/>
            <p:cNvGrpSpPr/>
            <p:nvPr/>
          </p:nvGrpSpPr>
          <p:grpSpPr>
            <a:xfrm>
              <a:off x="3275856" y="1341060"/>
              <a:ext cx="2592288" cy="2461380"/>
              <a:chOff x="3275856" y="1995686"/>
              <a:chExt cx="2592288" cy="2461380"/>
            </a:xfrm>
          </p:grpSpPr>
          <p:sp>
            <p:nvSpPr>
              <p:cNvPr id="6" name="甜甜圈 5"/>
              <p:cNvSpPr/>
              <p:nvPr/>
            </p:nvSpPr>
            <p:spPr>
              <a:xfrm>
                <a:off x="3491880" y="2297066"/>
                <a:ext cx="2160000" cy="2160000"/>
              </a:xfrm>
              <a:prstGeom prst="donut">
                <a:avLst>
                  <a:gd name="adj" fmla="val 4140"/>
                </a:avLst>
              </a:prstGeom>
              <a:solidFill>
                <a:srgbClr val="2C2F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" name="橢圓 2"/>
              <p:cNvSpPr/>
              <p:nvPr/>
            </p:nvSpPr>
            <p:spPr>
              <a:xfrm>
                <a:off x="4968144" y="3521202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>
                    <a:solidFill>
                      <a:srgbClr val="2C2F45"/>
                    </a:solidFill>
                    <a:latin typeface="微軟正黑體" pitchFamily="34" charset="-120"/>
                    <a:ea typeface="微軟正黑體" pitchFamily="34" charset="-120"/>
                  </a:rPr>
                  <a:t>IT</a:t>
                </a:r>
                <a:endParaRPr lang="zh-TW" altLang="en-US" sz="2000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" name="橢圓 3"/>
              <p:cNvSpPr/>
              <p:nvPr/>
            </p:nvSpPr>
            <p:spPr>
              <a:xfrm>
                <a:off x="3275856" y="3521202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>
                    <a:solidFill>
                      <a:srgbClr val="2C2F45"/>
                    </a:solidFill>
                    <a:latin typeface="微軟正黑體" pitchFamily="34" charset="-120"/>
                    <a:ea typeface="微軟正黑體" pitchFamily="34" charset="-120"/>
                  </a:rPr>
                  <a:t>DT</a:t>
                </a:r>
                <a:endParaRPr lang="zh-TW" altLang="en-US" sz="2000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5" name="橢圓 4"/>
              <p:cNvSpPr/>
              <p:nvPr/>
            </p:nvSpPr>
            <p:spPr>
              <a:xfrm>
                <a:off x="4126604" y="1995686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>
                    <a:solidFill>
                      <a:srgbClr val="2C2F45"/>
                    </a:solidFill>
                    <a:latin typeface="微軟正黑體" pitchFamily="34" charset="-120"/>
                    <a:ea typeface="微軟正黑體" pitchFamily="34" charset="-120"/>
                  </a:rPr>
                  <a:t>DE</a:t>
                </a:r>
                <a:endParaRPr lang="zh-TW" altLang="en-US" sz="2000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2" name="閃電 1">
              <a:extLst>
                <a:ext uri="{FF2B5EF4-FFF2-40B4-BE49-F238E27FC236}">
                  <a16:creationId xmlns:a16="http://schemas.microsoft.com/office/drawing/2014/main" id="{C4D33381-5E20-7A15-C21C-8F0186E7182B}"/>
                </a:ext>
              </a:extLst>
            </p:cNvPr>
            <p:cNvSpPr/>
            <p:nvPr/>
          </p:nvSpPr>
          <p:spPr>
            <a:xfrm>
              <a:off x="3441136" y="1981509"/>
              <a:ext cx="432996" cy="684483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72021436-80D3-60EA-96B3-5B892284B7D6}"/>
                </a:ext>
              </a:extLst>
            </p:cNvPr>
            <p:cNvSpPr/>
            <p:nvPr/>
          </p:nvSpPr>
          <p:spPr>
            <a:xfrm rot="9761879">
              <a:off x="3454056" y="1770223"/>
              <a:ext cx="157356" cy="253817"/>
            </a:xfrm>
            <a:prstGeom prst="triangle">
              <a:avLst/>
            </a:prstGeom>
            <a:solidFill>
              <a:srgbClr val="2C2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04697E75-CD7A-492D-E14A-93A348156324}"/>
                </a:ext>
              </a:extLst>
            </p:cNvPr>
            <p:cNvSpPr/>
            <p:nvPr/>
          </p:nvSpPr>
          <p:spPr>
            <a:xfrm rot="6818307">
              <a:off x="3397965" y="1964146"/>
              <a:ext cx="108000" cy="180000"/>
            </a:xfrm>
            <a:prstGeom prst="triangle">
              <a:avLst/>
            </a:prstGeom>
            <a:solidFill>
              <a:srgbClr val="2C2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324948C-5305-09C4-C98A-82AF622C5633}"/>
              </a:ext>
            </a:extLst>
          </p:cNvPr>
          <p:cNvSpPr txBox="1"/>
          <p:nvPr/>
        </p:nvSpPr>
        <p:spPr>
          <a:xfrm>
            <a:off x="251520" y="555526"/>
            <a:ext cx="5976664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協同開發</a:t>
            </a:r>
            <a:endParaRPr lang="en-US" altLang="zh-TW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77800">
              <a:lnSpc>
                <a:spcPct val="150000"/>
              </a:lnSpc>
            </a:pP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三者協作缺一不可！</a:t>
            </a:r>
          </a:p>
        </p:txBody>
      </p:sp>
      <p:cxnSp>
        <p:nvCxnSpPr>
          <p:cNvPr id="20" name="Straight Connector 28">
            <a:extLst>
              <a:ext uri="{FF2B5EF4-FFF2-40B4-BE49-F238E27FC236}">
                <a16:creationId xmlns:a16="http://schemas.microsoft.com/office/drawing/2014/main" id="{5161D62C-9BC3-ACFC-8F5D-0E8A5E099A49}"/>
              </a:ext>
            </a:extLst>
          </p:cNvPr>
          <p:cNvCxnSpPr>
            <a:cxnSpLocks/>
          </p:cNvCxnSpPr>
          <p:nvPr/>
        </p:nvCxnSpPr>
        <p:spPr>
          <a:xfrm>
            <a:off x="2627784" y="1779662"/>
            <a:ext cx="0" cy="504056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8">
            <a:extLst>
              <a:ext uri="{FF2B5EF4-FFF2-40B4-BE49-F238E27FC236}">
                <a16:creationId xmlns:a16="http://schemas.microsoft.com/office/drawing/2014/main" id="{B1041EB3-5E5B-8FDE-AAF1-1C551531EC0D}"/>
              </a:ext>
            </a:extLst>
          </p:cNvPr>
          <p:cNvCxnSpPr>
            <a:cxnSpLocks/>
          </p:cNvCxnSpPr>
          <p:nvPr/>
        </p:nvCxnSpPr>
        <p:spPr>
          <a:xfrm flipH="1">
            <a:off x="2627784" y="2283718"/>
            <a:ext cx="792088" cy="0"/>
          </a:xfrm>
          <a:prstGeom prst="line">
            <a:avLst/>
          </a:prstGeom>
          <a:ln w="19050">
            <a:solidFill>
              <a:srgbClr val="494E7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2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227934"/>
            <a:ext cx="9144000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0" y="1779662"/>
            <a:ext cx="9144000" cy="2304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3" name="Picture 3" descr="D:\2022_Project\主管共識營\Problem solving-br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35718"/>
            <a:ext cx="3568280" cy="3568280"/>
          </a:xfrm>
          <a:prstGeom prst="rect">
            <a:avLst/>
          </a:prstGeom>
          <a:noFill/>
        </p:spPr>
      </p:pic>
      <p:sp>
        <p:nvSpPr>
          <p:cNvPr id="13" name="文字方塊 12"/>
          <p:cNvSpPr txBox="1"/>
          <p:nvPr/>
        </p:nvSpPr>
        <p:spPr>
          <a:xfrm>
            <a:off x="5436096" y="199568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外部串接多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652120" y="271576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未知項目多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5868144" y="343584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規劃變動大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467544" y="483518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rPr>
              <a:t>新稽核系統開發的三個挑戰與領悟</a:t>
            </a:r>
            <a:endParaRPr lang="en-US" altLang="zh-TW" sz="32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cxnSp>
        <p:nvCxnSpPr>
          <p:cNvPr id="17" name="Straight Connector 28">
            <a:extLst>
              <a:ext uri="{FF2B5EF4-FFF2-40B4-BE49-F238E27FC236}">
                <a16:creationId xmlns:a16="http://schemas.microsoft.com/office/drawing/2014/main" id="{5691BBFC-EAB8-D192-CEE8-C2AB4066EB5A}"/>
              </a:ext>
            </a:extLst>
          </p:cNvPr>
          <p:cNvCxnSpPr>
            <a:cxnSpLocks/>
          </p:cNvCxnSpPr>
          <p:nvPr/>
        </p:nvCxnSpPr>
        <p:spPr>
          <a:xfrm flipH="1" flipV="1">
            <a:off x="3780072" y="2241327"/>
            <a:ext cx="1440000" cy="0"/>
          </a:xfrm>
          <a:prstGeom prst="line">
            <a:avLst/>
          </a:prstGeom>
          <a:ln w="19050">
            <a:solidFill>
              <a:srgbClr val="2C2F4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8">
            <a:extLst>
              <a:ext uri="{FF2B5EF4-FFF2-40B4-BE49-F238E27FC236}">
                <a16:creationId xmlns:a16="http://schemas.microsoft.com/office/drawing/2014/main" id="{5691BBFC-EAB8-D192-CEE8-C2AB4066EB5A}"/>
              </a:ext>
            </a:extLst>
          </p:cNvPr>
          <p:cNvCxnSpPr>
            <a:cxnSpLocks/>
          </p:cNvCxnSpPr>
          <p:nvPr/>
        </p:nvCxnSpPr>
        <p:spPr>
          <a:xfrm flipH="1" flipV="1">
            <a:off x="3995936" y="2961407"/>
            <a:ext cx="1440000" cy="0"/>
          </a:xfrm>
          <a:prstGeom prst="line">
            <a:avLst/>
          </a:prstGeom>
          <a:ln w="19050">
            <a:solidFill>
              <a:srgbClr val="2C2F4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8">
            <a:extLst>
              <a:ext uri="{FF2B5EF4-FFF2-40B4-BE49-F238E27FC236}">
                <a16:creationId xmlns:a16="http://schemas.microsoft.com/office/drawing/2014/main" id="{5691BBFC-EAB8-D192-CEE8-C2AB4066EB5A}"/>
              </a:ext>
            </a:extLst>
          </p:cNvPr>
          <p:cNvCxnSpPr>
            <a:cxnSpLocks/>
          </p:cNvCxnSpPr>
          <p:nvPr/>
        </p:nvCxnSpPr>
        <p:spPr>
          <a:xfrm flipH="1" flipV="1">
            <a:off x="4211960" y="3681487"/>
            <a:ext cx="1440000" cy="0"/>
          </a:xfrm>
          <a:prstGeom prst="line">
            <a:avLst/>
          </a:prstGeom>
          <a:ln w="19050">
            <a:solidFill>
              <a:srgbClr val="2C2F4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5010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36433</TotalTime>
  <Words>2780</Words>
  <Application>Microsoft Office PowerPoint</Application>
  <PresentationFormat>如螢幕大小 (16:9)</PresentationFormat>
  <Paragraphs>266</Paragraphs>
  <Slides>21</Slides>
  <Notes>17</Notes>
  <HiddenSlides>3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Arial</vt:lpstr>
      <vt:lpstr>Calibri</vt:lpstr>
      <vt:lpstr>Wingdings</vt:lpstr>
      <vt:lpstr>自訂設計</vt:lpstr>
      <vt:lpstr>2_自訂設計</vt:lpstr>
      <vt:lpstr>1_自訂設計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yusheng.tsai 蔡煜昇</dc:creator>
  <cp:lastModifiedBy>蔡煜昇</cp:lastModifiedBy>
  <cp:revision>1932</cp:revision>
  <dcterms:created xsi:type="dcterms:W3CDTF">2022-08-15T01:05:29Z</dcterms:created>
  <dcterms:modified xsi:type="dcterms:W3CDTF">2022-10-23T13:07:23Z</dcterms:modified>
</cp:coreProperties>
</file>