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76" r:id="rId3"/>
  </p:sldMasterIdLst>
  <p:notesMasterIdLst>
    <p:notesMasterId r:id="rId24"/>
  </p:notesMasterIdLst>
  <p:handoutMasterIdLst>
    <p:handoutMasterId r:id="rId25"/>
  </p:handoutMasterIdLst>
  <p:sldIdLst>
    <p:sldId id="277" r:id="rId4"/>
    <p:sldId id="311" r:id="rId5"/>
    <p:sldId id="276" r:id="rId6"/>
    <p:sldId id="278" r:id="rId7"/>
    <p:sldId id="279" r:id="rId8"/>
    <p:sldId id="305" r:id="rId9"/>
    <p:sldId id="281" r:id="rId10"/>
    <p:sldId id="309" r:id="rId11"/>
    <p:sldId id="295" r:id="rId12"/>
    <p:sldId id="296" r:id="rId13"/>
    <p:sldId id="297" r:id="rId14"/>
    <p:sldId id="299" r:id="rId15"/>
    <p:sldId id="303" r:id="rId16"/>
    <p:sldId id="310" r:id="rId17"/>
    <p:sldId id="302" r:id="rId18"/>
    <p:sldId id="306" r:id="rId19"/>
    <p:sldId id="274" r:id="rId20"/>
    <p:sldId id="301" r:id="rId21"/>
    <p:sldId id="308" r:id="rId22"/>
    <p:sldId id="307" r:id="rId2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757B9"/>
    <a:srgbClr val="2C2F45"/>
    <a:srgbClr val="494E73"/>
    <a:srgbClr val="ABC674"/>
    <a:srgbClr val="00133A"/>
    <a:srgbClr val="0033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2521" autoAdjust="0"/>
  </p:normalViewPr>
  <p:slideViewPr>
    <p:cSldViewPr>
      <p:cViewPr varScale="1">
        <p:scale>
          <a:sx n="143" d="100"/>
          <a:sy n="143" d="100"/>
        </p:scale>
        <p:origin x="-10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0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9655C-43F1-4BD5-959E-BF42963BB783}" type="datetimeFigureOut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8CACD-F984-412F-A67C-1D286A1F2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2B436-C07F-4B30-98DF-1E23248297F3}" type="datetimeFigureOut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14737-EDB4-439D-82A3-B25D0EE1A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343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https://www.inside.com.tw/article/5061-what-are-the-differencies-between-project-manager-and-product-manager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3676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外稽監控 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AUDIT_EA_220300003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6430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2F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8217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yusheng.tsai\Downloads\未绑定账户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896" y="555526"/>
            <a:ext cx="3443536" cy="2582652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0" y="2787774"/>
            <a:ext cx="914400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643758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4227934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30705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新稽核系統開發案例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350785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QS</a:t>
            </a: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 蔡煜昇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71600" y="1059582"/>
            <a:ext cx="460851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TW" altLang="en-US"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不只系統</a:t>
            </a:r>
            <a:r>
              <a:rPr lang="zh-TW" altLang="en-US" sz="36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開發</a:t>
            </a:r>
            <a:endParaRPr lang="en-US" altLang="zh-TW" sz="3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5000"/>
              </a:lnSpc>
            </a:pPr>
            <a:r>
              <a:rPr lang="zh-TW" altLang="en-US"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更是團隊經營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323528" y="1775650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smtClean="0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議題</a:t>
            </a:r>
            <a:endParaRPr lang="zh-TW" altLang="en-US" sz="1200" b="1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trike="sngStrike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難題：</a:t>
            </a:r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未知項目多  </a:t>
            </a:r>
            <a:r>
              <a:rPr lang="en-US" altLang="zh-TW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(2/2)</a:t>
            </a:r>
            <a:endParaRPr lang="en-US" altLang="zh-TW" sz="24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63528" y="1275606"/>
            <a:ext cx="727280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sz="1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怎麼取得舊資料給新系統使用？</a:t>
            </a:r>
            <a:endParaRPr lang="en-US" altLang="zh-TW" sz="14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ＯＯ，我想詢問你原稽核系統資料的取用方法，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因為新系統的客戶喜好預測功能，需要原系統的資料來做即時滾算，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請問你可以開一張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View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給我嗎？或是有辦法把舊資料匯入新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Table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呢？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6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怎麼跨 </a:t>
            </a:r>
            <a:r>
              <a:rPr lang="en-US" altLang="zh-TW" sz="1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</a:t>
            </a:r>
            <a:r>
              <a:rPr lang="zh-TW" altLang="en-US" sz="1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取值？</a:t>
            </a:r>
            <a:endParaRPr lang="en-US" altLang="zh-TW" sz="14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ＯＯ，關於工作列表的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SQL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寫法，我遇到困難了，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因為稽核資料在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資料庫，簽核記錄在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B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資料庫，我無法一次取出，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請問我們可以建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Link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嗎？如果不行的話，有其他做法嗎？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23528" y="2090378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smtClean="0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理由</a:t>
            </a:r>
            <a:endParaRPr lang="zh-TW" altLang="en-US" sz="1200" b="1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23528" y="2405106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smtClean="0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方案</a:t>
            </a:r>
            <a:endParaRPr lang="en-US" altLang="zh-TW" sz="1200" b="1" smtClean="0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323528" y="3593210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smtClean="0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議題</a:t>
            </a:r>
            <a:endParaRPr lang="zh-TW" altLang="en-US" sz="1200" b="1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323528" y="3907938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smtClean="0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理由</a:t>
            </a:r>
            <a:endParaRPr lang="zh-TW" altLang="en-US" sz="1200" b="1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23528" y="4222666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smtClean="0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方案</a:t>
            </a:r>
            <a:endParaRPr lang="en-US" altLang="zh-TW" sz="1200" b="1" smtClean="0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8" name="Straight Connector 28">
            <a:extLst>
              <a:ext uri="{FF2B5EF4-FFF2-40B4-BE49-F238E27FC236}">
                <a16:creationId xmlns="" xmlns:a16="http://schemas.microsoft.com/office/drawing/2014/main" id="{33F5D7DC-ED4E-FA94-9556-EC86F352A4AE}"/>
              </a:ext>
            </a:extLst>
          </p:cNvPr>
          <p:cNvCxnSpPr>
            <a:cxnSpLocks/>
          </p:cNvCxnSpPr>
          <p:nvPr/>
        </p:nvCxnSpPr>
        <p:spPr>
          <a:xfrm flipH="1">
            <a:off x="935536" y="2900001"/>
            <a:ext cx="576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把需求講</a:t>
            </a:r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清楚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7092360" y="2669853"/>
            <a:ext cx="720000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mtClean="0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rPr>
              <a:t>DT</a:t>
            </a:r>
            <a:endParaRPr lang="zh-TW" altLang="en-US" b="1" smtClean="0">
              <a:solidFill>
                <a:srgbClr val="2C2F4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8172480" y="2669853"/>
            <a:ext cx="720000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mtClean="0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endParaRPr lang="zh-TW" altLang="en-US" b="1" smtClean="0">
              <a:solidFill>
                <a:srgbClr val="2C2F4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4" name="弧形接點 23"/>
          <p:cNvCxnSpPr>
            <a:stCxn id="21" idx="0"/>
            <a:endCxn id="22" idx="0"/>
          </p:cNvCxnSpPr>
          <p:nvPr/>
        </p:nvCxnSpPr>
        <p:spPr>
          <a:xfrm rot="5400000" flipH="1" flipV="1">
            <a:off x="7992420" y="2129793"/>
            <a:ext cx="12700" cy="1080120"/>
          </a:xfrm>
          <a:prstGeom prst="curvedConnector3">
            <a:avLst>
              <a:gd name="adj1" fmla="val 2745985"/>
            </a:avLst>
          </a:prstGeom>
          <a:ln w="38100">
            <a:solidFill>
              <a:srgbClr val="2C2F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弧形接點 25"/>
          <p:cNvCxnSpPr>
            <a:stCxn id="22" idx="4"/>
            <a:endCxn id="21" idx="4"/>
          </p:cNvCxnSpPr>
          <p:nvPr/>
        </p:nvCxnSpPr>
        <p:spPr>
          <a:xfrm rot="5400000">
            <a:off x="7992420" y="2849873"/>
            <a:ext cx="12700" cy="1080120"/>
          </a:xfrm>
          <a:prstGeom prst="curvedConnector3">
            <a:avLst>
              <a:gd name="adj1" fmla="val 2903647"/>
            </a:avLst>
          </a:prstGeom>
          <a:ln w="38100">
            <a:solidFill>
              <a:srgbClr val="2C2F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418950" y="199568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清楚提問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452320" y="377614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清楚答覆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948264" y="4170940"/>
            <a:ext cx="2088232" cy="63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TW" altLang="en-US" sz="16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建立良好互動</a:t>
            </a:r>
            <a:endParaRPr lang="en-US" altLang="zh-TW" sz="16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ts val="2200"/>
              </a:lnSpc>
            </a:pPr>
            <a:r>
              <a:rPr lang="zh-TW" altLang="en-US" sz="16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從自己開始</a:t>
            </a:r>
            <a:endParaRPr lang="zh-TW" altLang="en-US" sz="16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trike="sngStrike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難題：</a:t>
            </a:r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外部串接多  </a:t>
            </a:r>
            <a:r>
              <a:rPr lang="en-US" altLang="zh-TW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(1/2)</a:t>
            </a:r>
            <a:endParaRPr lang="en-US" altLang="zh-TW" sz="24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不只是一個服務的重新開發</a:t>
            </a:r>
            <a:endParaRPr lang="zh-TW" altLang="en-US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13" name="圓角矩形 12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使用者調查需要更全面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359976" y="1555091"/>
            <a:ext cx="3707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戰鬥晨會看板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QS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戰情圖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&amp;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個人戰情室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WebMail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每日工作通知信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&amp;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系統稽催信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AERB / PDS / CRN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系統觸發內部稽核單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MES / iPM / PCN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系統觸發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IPQA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巡檢單</a:t>
            </a:r>
            <a:endParaRPr lang="zh-TW" altLang="en-US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IPQA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品質日報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MAPP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紅燈通報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......</a:t>
            </a:r>
            <a:endParaRPr lang="zh-TW" altLang="en-US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6" name="圓角矩形 15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是整個方案的重新開發！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18" name="文字方塊 17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避免規劃掛一漏萬</a:t>
              </a:r>
              <a:endPara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瞭解目標受眾與他們的日常作業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4968488" y="2769190"/>
            <a:ext cx="3707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User Story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有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哪些使用者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？每天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會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做什麼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？理由是？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22" name="圓角矩形 21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做好使用者調查，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同時也做好了風險控管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trike="sngStrike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難題：</a:t>
            </a:r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外部串接多  </a:t>
            </a:r>
            <a:r>
              <a:rPr lang="en-US" altLang="zh-TW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(2/2)</a:t>
            </a:r>
            <a:endParaRPr lang="en-US" altLang="zh-TW" sz="24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635896" y="1347518"/>
            <a:ext cx="720000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mtClean="0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rPr>
              <a:t>DT</a:t>
            </a:r>
            <a:endParaRPr lang="zh-TW" altLang="en-US" b="1" smtClean="0">
              <a:solidFill>
                <a:srgbClr val="2C2F4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979792" y="1347518"/>
            <a:ext cx="720000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mtClean="0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rPr>
              <a:t>DE</a:t>
            </a:r>
            <a:endParaRPr lang="zh-TW" altLang="en-US" b="1" smtClean="0">
              <a:solidFill>
                <a:srgbClr val="2C2F4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9" name="直線單箭頭接點 28"/>
          <p:cNvCxnSpPr>
            <a:stCxn id="21" idx="2"/>
            <a:endCxn id="22" idx="6"/>
          </p:cNvCxnSpPr>
          <p:nvPr/>
        </p:nvCxnSpPr>
        <p:spPr>
          <a:xfrm flipH="1">
            <a:off x="2699792" y="1707558"/>
            <a:ext cx="936104" cy="0"/>
          </a:xfrm>
          <a:prstGeom prst="straightConnector1">
            <a:avLst/>
          </a:prstGeom>
          <a:ln w="38100">
            <a:solidFill>
              <a:srgbClr val="2C2F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6"/>
            <a:endCxn id="2050" idx="1"/>
          </p:cNvCxnSpPr>
          <p:nvPr/>
        </p:nvCxnSpPr>
        <p:spPr>
          <a:xfrm flipV="1">
            <a:off x="4355896" y="1706055"/>
            <a:ext cx="1656000" cy="1503"/>
          </a:xfrm>
          <a:prstGeom prst="straightConnector1">
            <a:avLst/>
          </a:prstGeom>
          <a:ln w="38100">
            <a:solidFill>
              <a:srgbClr val="2C2F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627784" y="127551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更靠近</a:t>
            </a:r>
            <a:endParaRPr lang="zh-TW" altLang="en-US" sz="16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499992" y="127551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更仔細</a:t>
            </a:r>
            <a:endParaRPr lang="zh-TW" altLang="en-US" sz="16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掌握更全面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43608" y="2340529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在信箱收到簽核通知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從某個連結點開系統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填寫某個資訊時需查看另一個系統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上傳某份文件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早上開會時需要打開看板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曾遇到什麼狀況需要聯絡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</a:t>
            </a:r>
            <a:endParaRPr lang="zh-TW" altLang="en-US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796136" y="2340625"/>
            <a:ext cx="2627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WebMail</a:t>
            </a:r>
          </a:p>
          <a:p>
            <a:pPr>
              <a:lnSpc>
                <a:spcPct val="150000"/>
              </a:lnSpc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INIP</a:t>
            </a: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外部系統  </a:t>
            </a:r>
            <a:r>
              <a:rPr lang="en-US" altLang="zh-TW" sz="12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 AERB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公版文件  </a:t>
            </a:r>
            <a:r>
              <a:rPr lang="en-US" altLang="zh-TW" sz="12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 CAR Template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晨會看板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其他未知需求  </a:t>
            </a:r>
            <a:r>
              <a:rPr lang="en-US" altLang="zh-TW" sz="12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</a:t>
            </a:r>
            <a:r>
              <a:rPr lang="zh-TW" altLang="en-US" sz="12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設定表更新</a:t>
            </a:r>
            <a:endParaRPr lang="zh-TW" altLang="en-US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44008" y="2340625"/>
            <a:ext cx="648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</a:p>
        </p:txBody>
      </p:sp>
      <p:pic>
        <p:nvPicPr>
          <p:cNvPr id="2050" name="Picture 2" descr="D:\2022_Project\主管共識營\programm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275606"/>
            <a:ext cx="860898" cy="860898"/>
          </a:xfrm>
          <a:prstGeom prst="rect">
            <a:avLst/>
          </a:prstGeom>
          <a:noFill/>
        </p:spPr>
      </p:pic>
      <p:sp>
        <p:nvSpPr>
          <p:cNvPr id="24" name="文字方塊 23"/>
          <p:cNvSpPr txBox="1"/>
          <p:nvPr/>
        </p:nvSpPr>
        <p:spPr>
          <a:xfrm>
            <a:off x="6372200" y="177966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Programming</a:t>
            </a:r>
            <a:endParaRPr lang="zh-TW" altLang="en-US" sz="12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trike="sngStrike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難題：</a:t>
            </a:r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規劃變動大</a:t>
            </a:r>
            <a:endParaRPr lang="en-US" altLang="zh-TW" sz="24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專業細節多，對彼此不瞭解</a:t>
            </a:r>
            <a:endParaRPr lang="zh-TW" altLang="en-US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24" name="圓角矩形 23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規劃變動是必然的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359976" y="1555091"/>
            <a:ext cx="3707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sz="1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開發期間</a:t>
            </a:r>
            <a:endParaRPr lang="en-US" altLang="zh-TW" sz="14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DT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誤解專業知識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DE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未料想程式方面的難處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8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上線之後</a:t>
            </a:r>
            <a:endParaRPr lang="en-US" altLang="zh-TW" sz="14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優化與增加功能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平展更多使用者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時間推移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3" name="圓角矩形 12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程式更新修補，似乎沒有停止的時候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15" name="圓角矩形 14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與其爭論「當初為何沒想到」，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不如思考「現在如何把它做好」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28" name="文字方塊 27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除了要瞭解使用者</a:t>
              </a:r>
              <a:endPara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要習慣變化，回應變化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4968488" y="2769190"/>
            <a:ext cx="3707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敏捷開發的價值觀之一：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/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回應變化，重於遵循計劃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/>
            <a:endParaRPr lang="en-US" altLang="zh-TW" sz="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能夠持續發展，才是健康的系統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1547664" y="1059582"/>
            <a:ext cx="6048672" cy="3024336"/>
          </a:xfrm>
          <a:prstGeom prst="roundRect">
            <a:avLst>
              <a:gd name="adj" fmla="val 87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2123728" y="221111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總結</a:t>
            </a:r>
            <a:endParaRPr lang="en-US" altLang="zh-TW" sz="40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8" name="Picture 2" descr="D:\Files_My\2020.xx.xx 動員大會 Doc RPA\Artificial intelligence-pa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767744" y="2767244"/>
            <a:ext cx="2376256" cy="23762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波浪 18"/>
          <p:cNvSpPr/>
          <p:nvPr/>
        </p:nvSpPr>
        <p:spPr>
          <a:xfrm>
            <a:off x="0" y="4443958"/>
            <a:ext cx="9144000" cy="1080120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5148064" y="987574"/>
            <a:ext cx="2592288" cy="2461380"/>
            <a:chOff x="3275856" y="1995686"/>
            <a:chExt cx="2592288" cy="2461380"/>
          </a:xfrm>
        </p:grpSpPr>
        <p:sp>
          <p:nvSpPr>
            <p:cNvPr id="6" name="甜甜圈 5"/>
            <p:cNvSpPr/>
            <p:nvPr/>
          </p:nvSpPr>
          <p:spPr>
            <a:xfrm>
              <a:off x="3491880" y="2297066"/>
              <a:ext cx="2160000" cy="2160000"/>
            </a:xfrm>
            <a:prstGeom prst="donut">
              <a:avLst>
                <a:gd name="adj" fmla="val 4140"/>
              </a:avLst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smtClean="0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4968144" y="3521202"/>
              <a:ext cx="900000" cy="90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smtClean="0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rPr>
                <a:t>IT</a:t>
              </a:r>
              <a:endParaRPr lang="zh-TW" altLang="en-US" sz="2000" b="1" smtClean="0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" name="橢圓 3"/>
            <p:cNvSpPr/>
            <p:nvPr/>
          </p:nvSpPr>
          <p:spPr>
            <a:xfrm>
              <a:off x="3275856" y="3521202"/>
              <a:ext cx="900000" cy="90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smtClean="0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rPr>
                <a:t>DT</a:t>
              </a:r>
              <a:endParaRPr lang="zh-TW" altLang="en-US" sz="2000" b="1" smtClean="0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4126604" y="1995686"/>
              <a:ext cx="900000" cy="90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smtClean="0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rPr>
                <a:t>DE</a:t>
              </a:r>
              <a:endParaRPr lang="zh-TW" altLang="en-US" sz="2000" b="1" smtClean="0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530518" y="3003798"/>
              <a:ext cx="208823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</a:rPr>
                <a:t>清楚溝通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endParaRPr>
            </a:p>
            <a:p>
              <a:pPr algn="ctr">
                <a:lnSpc>
                  <a:spcPts val="28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</a:rPr>
                <a:t>鼓勵衝突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179512" y="669925"/>
            <a:ext cx="597666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不只系統開發，更是團隊經營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0" y="3795886"/>
            <a:ext cx="91440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 </a:t>
            </a:r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DT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團隊經營，更是協同 </a:t>
            </a:r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DE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與 </a:t>
            </a:r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的團隊經營</a:t>
            </a:r>
          </a:p>
        </p:txBody>
      </p:sp>
      <p:sp>
        <p:nvSpPr>
          <p:cNvPr id="17" name="波浪 16"/>
          <p:cNvSpPr/>
          <p:nvPr/>
        </p:nvSpPr>
        <p:spPr>
          <a:xfrm>
            <a:off x="0" y="4587974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波浪 17"/>
          <p:cNvSpPr/>
          <p:nvPr/>
        </p:nvSpPr>
        <p:spPr>
          <a:xfrm>
            <a:off x="0" y="-452586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03992" y="1296218"/>
            <a:ext cx="37079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營造一個 </a:t>
            </a:r>
            <a:r>
              <a: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</a:t>
            </a:r>
          </a:p>
          <a:p>
            <a:pPr marL="360363" indent="-179388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能有效溝通</a:t>
            </a:r>
            <a:endParaRPr lang="en-US" altLang="zh-TW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541338" indent="-180975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能互相信任</a:t>
            </a:r>
            <a:endParaRPr lang="en-US" altLang="zh-TW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720725" indent="-179388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能勇於點出問題</a:t>
            </a:r>
            <a:endParaRPr lang="en-US" altLang="zh-TW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435100">
              <a:lnSpc>
                <a:spcPct val="150000"/>
              </a:lnSpc>
            </a:pPr>
            <a:r>
              <a: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</a:t>
            </a:r>
            <a:r>
              <a:rPr lang="zh-TW" altLang="en-US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的工作環境</a:t>
            </a:r>
            <a:endParaRPr lang="en-US" altLang="zh-TW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251520" y="52590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克服團隊領導的五大障礙</a:t>
            </a:r>
            <a:endParaRPr lang="en-US" altLang="zh-TW" sz="24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" name="群組 24"/>
          <p:cNvGrpSpPr/>
          <p:nvPr/>
        </p:nvGrpSpPr>
        <p:grpSpPr>
          <a:xfrm>
            <a:off x="251520" y="1145619"/>
            <a:ext cx="3528392" cy="3586371"/>
            <a:chOff x="1619672" y="915566"/>
            <a:chExt cx="3528392" cy="3586371"/>
          </a:xfrm>
        </p:grpSpPr>
        <p:sp>
          <p:nvSpPr>
            <p:cNvPr id="11" name="等腰三角形 10"/>
            <p:cNvSpPr/>
            <p:nvPr/>
          </p:nvSpPr>
          <p:spPr>
            <a:xfrm>
              <a:off x="1619672" y="915566"/>
              <a:ext cx="3528392" cy="3528392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36040" y="3867894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07704" y="1203598"/>
              <a:ext cx="2952328" cy="329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algn="ctr">
                <a:lnSpc>
                  <a:spcPts val="50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忽視成果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規避責任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缺乏承諾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害怕衝突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喪失信賴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36040" y="3219822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36040" y="2571750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36040" y="1923678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26" name="AutoShape 2" descr="https://im1.book.com.tw/image/getImage?i=https://www.books.com.tw/img/001/064/79/0010647956.jpg&amp;v=53fb1169k&amp;w=348&amp;h=3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76" name="群組 75"/>
          <p:cNvGrpSpPr/>
          <p:nvPr/>
        </p:nvGrpSpPr>
        <p:grpSpPr>
          <a:xfrm>
            <a:off x="2555776" y="1666225"/>
            <a:ext cx="4608512" cy="415498"/>
            <a:chOff x="2555776" y="1666225"/>
            <a:chExt cx="4608512" cy="415498"/>
          </a:xfrm>
        </p:grpSpPr>
        <p:sp>
          <p:nvSpPr>
            <p:cNvPr id="22" name="文字方塊 21"/>
            <p:cNvSpPr txBox="1"/>
            <p:nvPr/>
          </p:nvSpPr>
          <p:spPr>
            <a:xfrm>
              <a:off x="4067944" y="1666225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將重點放在集體成果</a:t>
              </a:r>
            </a:p>
          </p:txBody>
        </p:sp>
        <p:cxnSp>
          <p:nvCxnSpPr>
            <p:cNvPr id="23" name="Straight Connector 28">
              <a:extLst>
                <a:ext uri="{FF2B5EF4-FFF2-40B4-BE49-F238E27FC236}">
                  <a16:creationId xmlns=""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5776" y="1865699"/>
              <a:ext cx="1368152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群組 74"/>
          <p:cNvGrpSpPr/>
          <p:nvPr/>
        </p:nvGrpSpPr>
        <p:grpSpPr>
          <a:xfrm>
            <a:off x="2771800" y="2297747"/>
            <a:ext cx="4392488" cy="415498"/>
            <a:chOff x="2771800" y="2297747"/>
            <a:chExt cx="4392488" cy="415498"/>
          </a:xfrm>
        </p:grpSpPr>
        <p:sp>
          <p:nvSpPr>
            <p:cNvPr id="21" name="文字方塊 20"/>
            <p:cNvSpPr txBox="1"/>
            <p:nvPr/>
          </p:nvSpPr>
          <p:spPr>
            <a:xfrm>
              <a:off x="4067944" y="2297747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互相要求，負起責任</a:t>
              </a:r>
            </a:p>
          </p:txBody>
        </p:sp>
        <p:cxnSp>
          <p:nvCxnSpPr>
            <p:cNvPr id="30" name="Straight Connector 28">
              <a:extLst>
                <a:ext uri="{FF2B5EF4-FFF2-40B4-BE49-F238E27FC236}">
                  <a16:creationId xmlns=""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2505496"/>
              <a:ext cx="1152128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/>
          <p:cNvGrpSpPr/>
          <p:nvPr/>
        </p:nvGrpSpPr>
        <p:grpSpPr>
          <a:xfrm>
            <a:off x="3131840" y="2945819"/>
            <a:ext cx="4032448" cy="415498"/>
            <a:chOff x="3131840" y="2945819"/>
            <a:chExt cx="4032448" cy="415498"/>
          </a:xfrm>
        </p:grpSpPr>
        <p:sp>
          <p:nvSpPr>
            <p:cNvPr id="20" name="文字方塊 19"/>
            <p:cNvSpPr txBox="1"/>
            <p:nvPr/>
          </p:nvSpPr>
          <p:spPr>
            <a:xfrm>
              <a:off x="4067944" y="2945819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承諾達成行動計畫</a:t>
              </a:r>
            </a:p>
          </p:txBody>
        </p:sp>
        <p:cxnSp>
          <p:nvCxnSpPr>
            <p:cNvPr id="54" name="Straight Connector 28">
              <a:extLst>
                <a:ext uri="{FF2B5EF4-FFF2-40B4-BE49-F238E27FC236}">
                  <a16:creationId xmlns=""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840" y="3153568"/>
              <a:ext cx="792088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3419872" y="3593891"/>
            <a:ext cx="3744416" cy="415498"/>
            <a:chOff x="3419872" y="3593891"/>
            <a:chExt cx="3744416" cy="415498"/>
          </a:xfrm>
        </p:grpSpPr>
        <p:sp>
          <p:nvSpPr>
            <p:cNvPr id="19" name="文字方塊 18"/>
            <p:cNvSpPr txBox="1"/>
            <p:nvPr/>
          </p:nvSpPr>
          <p:spPr>
            <a:xfrm>
              <a:off x="4067944" y="3593891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毫不保留投入建設性衝突</a:t>
              </a:r>
            </a:p>
          </p:txBody>
        </p:sp>
        <p:cxnSp>
          <p:nvCxnSpPr>
            <p:cNvPr id="58" name="Straight Connector 28">
              <a:extLst>
                <a:ext uri="{FF2B5EF4-FFF2-40B4-BE49-F238E27FC236}">
                  <a16:creationId xmlns=""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9872" y="3801640"/>
              <a:ext cx="504056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3707904" y="4186505"/>
            <a:ext cx="3456384" cy="415498"/>
            <a:chOff x="3707904" y="4186505"/>
            <a:chExt cx="3456384" cy="415498"/>
          </a:xfrm>
        </p:grpSpPr>
        <p:sp>
          <p:nvSpPr>
            <p:cNvPr id="18" name="文字方塊 17"/>
            <p:cNvSpPr txBox="1"/>
            <p:nvPr/>
          </p:nvSpPr>
          <p:spPr>
            <a:xfrm>
              <a:off x="4067944" y="4186505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互相信任</a:t>
              </a:r>
            </a:p>
          </p:txBody>
        </p:sp>
        <p:cxnSp>
          <p:nvCxnSpPr>
            <p:cNvPr id="62" name="Straight Connector 28">
              <a:extLst>
                <a:ext uri="{FF2B5EF4-FFF2-40B4-BE49-F238E27FC236}">
                  <a16:creationId xmlns="" xmlns:a16="http://schemas.microsoft.com/office/drawing/2014/main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7904" y="4394255"/>
              <a:ext cx="216024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群組 76"/>
          <p:cNvGrpSpPr/>
          <p:nvPr/>
        </p:nvGrpSpPr>
        <p:grpSpPr>
          <a:xfrm>
            <a:off x="6155472" y="3872443"/>
            <a:ext cx="2700496" cy="496986"/>
            <a:chOff x="6155472" y="3872443"/>
            <a:chExt cx="2700496" cy="496986"/>
          </a:xfrm>
        </p:grpSpPr>
        <p:pic>
          <p:nvPicPr>
            <p:cNvPr id="4098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55472" y="3872443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5" name="文字方塊 64"/>
            <p:cNvSpPr txBox="1"/>
            <p:nvPr/>
          </p:nvSpPr>
          <p:spPr>
            <a:xfrm>
              <a:off x="6660232" y="3953931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不會被解讀為破壞或批評</a:t>
              </a:r>
              <a:endPara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6155472" y="3224373"/>
            <a:ext cx="2700496" cy="496984"/>
            <a:chOff x="6155472" y="3224373"/>
            <a:chExt cx="2700496" cy="496984"/>
          </a:xfrm>
        </p:grpSpPr>
        <p:pic>
          <p:nvPicPr>
            <p:cNvPr id="61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55472" y="3224373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6" name="文字方塊 65"/>
            <p:cNvSpPr txBox="1"/>
            <p:nvPr/>
          </p:nvSpPr>
          <p:spPr>
            <a:xfrm>
              <a:off x="6660232" y="3305859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對共同決定抱有信心</a:t>
              </a:r>
              <a:endPara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6148948" y="2576301"/>
            <a:ext cx="2707020" cy="496984"/>
            <a:chOff x="6148948" y="2576301"/>
            <a:chExt cx="2707020" cy="496984"/>
          </a:xfrm>
        </p:grpSpPr>
        <p:pic>
          <p:nvPicPr>
            <p:cNvPr id="63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48948" y="2576301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7" name="文字方塊 66"/>
            <p:cNvSpPr txBox="1"/>
            <p:nvPr/>
          </p:nvSpPr>
          <p:spPr>
            <a:xfrm>
              <a:off x="6660232" y="2657787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清楚什麼是應有的表現</a:t>
              </a:r>
              <a:endPara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6148948" y="1928229"/>
            <a:ext cx="2707020" cy="496984"/>
            <a:chOff x="6148948" y="1928229"/>
            <a:chExt cx="2707020" cy="496984"/>
          </a:xfrm>
        </p:grpSpPr>
        <p:pic>
          <p:nvPicPr>
            <p:cNvPr id="64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48948" y="1928229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8" name="文字方塊 67"/>
            <p:cNvSpPr txBox="1"/>
            <p:nvPr/>
          </p:nvSpPr>
          <p:spPr>
            <a:xfrm>
              <a:off x="6660232" y="2009715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抱有貢獻己力的壓力</a:t>
              </a:r>
              <a:endPara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123478"/>
            <a:ext cx="1224136" cy="174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947501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267744" y="843558"/>
            <a:ext cx="4608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Thank </a:t>
            </a:r>
            <a:r>
              <a:rPr lang="en-US" altLang="zh-TW" sz="44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You</a:t>
            </a:r>
            <a:r>
              <a:rPr lang="zh-TW" altLang="en-US" sz="44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44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!</a:t>
            </a:r>
            <a:endParaRPr lang="zh-TW" altLang="en-US" sz="4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</p:txBody>
      </p:sp>
      <p:pic>
        <p:nvPicPr>
          <p:cNvPr id="5" name="Picture 3" descr="C:\Users\YuSheng.Tsai\Desktop\2020.07.02 動員大會 Doc RPA\Ethnic friendship-rafik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551444"/>
            <a:ext cx="3435846" cy="34358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難題：規劃變動大  </a:t>
            </a:r>
            <a:r>
              <a:rPr lang="en-US" altLang="zh-TW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(2/2)</a:t>
            </a:r>
            <a:endParaRPr lang="en-US" altLang="zh-TW" sz="24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回應變化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99592" y="1635646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韓福瑞定律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(Humphrey's law)</a:t>
            </a: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大家都不知道自己要什麼，等到看到自己不要的東西，才會知道自己要什麼。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不只是使用者需求，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包括程式開發者，因為對技術不熟悉等因素，往往也不知道最好的設計方法，只有試了才知道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團隊信任</a:t>
            </a:r>
            <a:endParaRPr lang="en-US" altLang="zh-TW" sz="24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團隊信任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99592" y="1635646"/>
            <a:ext cx="77768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信任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DT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團隊，教我們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Python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上線方法，給予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DB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存取維護權限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主動關心進度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0"/>
            <a:ext cx="313184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131840" y="0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131840" y="2955042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131840" y="1476948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0" y="2067694"/>
            <a:ext cx="31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蔡煜昇</a:t>
            </a:r>
          </a:p>
        </p:txBody>
      </p:sp>
      <p:sp>
        <p:nvSpPr>
          <p:cNvPr id="9" name="橢圓 8"/>
          <p:cNvSpPr/>
          <p:nvPr/>
        </p:nvSpPr>
        <p:spPr>
          <a:xfrm>
            <a:off x="2981032" y="267494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47864" y="22893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RPA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0" y="2742667"/>
            <a:ext cx="3131840" cy="21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2018 - INX QS</a:t>
            </a:r>
          </a:p>
          <a:p>
            <a:pPr algn="ctr"/>
            <a:endParaRPr lang="en-US" altLang="zh-TW" sz="12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/>
            <a:r>
              <a:rPr lang="en-US" altLang="zh-TW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DT / DS</a:t>
            </a:r>
          </a:p>
          <a:p>
            <a:pPr algn="ctr"/>
            <a:endParaRPr lang="en-US" altLang="zh-TW" sz="12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2800"/>
              </a:lnSpc>
            </a:pPr>
            <a:r>
              <a:rPr lang="zh-TW" altLang="en-US" sz="20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喜歡程式</a:t>
            </a:r>
            <a:endParaRPr lang="en-US" altLang="zh-TW" sz="20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2800"/>
              </a:lnSpc>
            </a:pPr>
            <a:r>
              <a:rPr lang="zh-TW" altLang="en-US" sz="20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喜歡閱讀</a:t>
            </a:r>
            <a:endParaRPr lang="en-US" altLang="zh-TW" sz="20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2800"/>
              </a:lnSpc>
            </a:pPr>
            <a:r>
              <a:rPr lang="zh-TW" altLang="en-US" sz="20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喜歡團體活動</a:t>
            </a:r>
            <a:endParaRPr lang="en-US" altLang="zh-TW" sz="20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981032" y="1731610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47864" y="169305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981032" y="3213724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347864" y="317516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NLP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27984" y="195486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DCC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Auto 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文件審查自動化</a:t>
            </a:r>
            <a:endParaRPr lang="en-US" altLang="zh-TW" sz="20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DocRPA 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文件版本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比對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服務</a:t>
            </a:r>
            <a:endParaRPr lang="zh-TW" altLang="en-US" sz="20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427984" y="1684713"/>
            <a:ext cx="4608512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Turtle Chart 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烏龜圖系統</a:t>
            </a:r>
            <a:endParaRPr lang="en-US" altLang="zh-TW" sz="20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Smart CSR+ 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客戶特殊要求管理系統</a:t>
            </a:r>
            <a:endParaRPr lang="zh-TW" altLang="en-US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427984" y="3154490"/>
            <a:ext cx="4608512" cy="49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Audit Finding 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智能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貼標</a:t>
            </a:r>
          </a:p>
        </p:txBody>
      </p:sp>
      <p:sp>
        <p:nvSpPr>
          <p:cNvPr id="25" name="矩形 24"/>
          <p:cNvSpPr/>
          <p:nvPr/>
        </p:nvSpPr>
        <p:spPr>
          <a:xfrm>
            <a:off x="3131840" y="1404948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131840" y="2887054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131840" y="5072016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215816" y="2571750"/>
            <a:ext cx="270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yusheng.tsai\Desktop\IMG_20220815_082523.jpg">
            <a:extLst>
              <a:ext uri="{FF2B5EF4-FFF2-40B4-BE49-F238E27FC236}">
                <a16:creationId xmlns="" xmlns:a16="http://schemas.microsoft.com/office/drawing/2014/main" id="{975049E2-224A-C72C-F3BB-427B50F9B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7064" b="10771"/>
          <a:stretch/>
        </p:blipFill>
        <p:spPr bwMode="auto">
          <a:xfrm>
            <a:off x="801324" y="248633"/>
            <a:ext cx="1528984" cy="1675045"/>
          </a:xfrm>
          <a:prstGeom prst="ellipse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3131808" y="4035162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981000" y="4293844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347832" y="4255286"/>
            <a:ext cx="1073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Other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427952" y="4234610"/>
            <a:ext cx="460851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DT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&amp;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協同開發 </a:t>
            </a:r>
            <a:r>
              <a:rPr lang="en-US" altLang="zh-TW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-</a:t>
            </a:r>
            <a:r>
              <a:rPr lang="zh-TW" altLang="en-US" sz="20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主管教育訓練</a:t>
            </a:r>
            <a:endParaRPr lang="zh-TW" altLang="en-US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31808" y="3967174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251520" y="52590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天才在左，瘋子在右</a:t>
            </a:r>
            <a:endParaRPr lang="en-US" altLang="zh-TW" sz="24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026" name="AutoShape 2" descr="https://im1.book.com.tw/image/getImage?i=https://www.books.com.tw/img/001/064/79/0010647956.jpg&amp;v=53fb1169k&amp;w=348&amp;h=3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4" name="Picture 1" descr="D:\2022_Project\主管共識營\55891312._UY400_SS400_.jpg"/>
          <p:cNvPicPr>
            <a:picLocks noChangeAspect="1" noChangeArrowheads="1"/>
          </p:cNvPicPr>
          <p:nvPr/>
        </p:nvPicPr>
        <p:blipFill>
          <a:blip r:embed="rId2" cstate="print"/>
          <a:srcRect l="11340" r="11171"/>
          <a:stretch>
            <a:fillRect/>
          </a:stretch>
        </p:blipFill>
        <p:spPr bwMode="auto">
          <a:xfrm>
            <a:off x="7308304" y="195486"/>
            <a:ext cx="1501574" cy="193779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6" name="文字方塊 35"/>
          <p:cNvSpPr txBox="1"/>
          <p:nvPr/>
        </p:nvSpPr>
        <p:spPr>
          <a:xfrm>
            <a:off x="899592" y="1635646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作者仔細聽精神病患者說話，發現他們都有堅不可摧的邏輯，與自己的信念</a:t>
            </a:r>
          </a:p>
          <a:p>
            <a:pPr>
              <a:lnSpc>
                <a:spcPct val="150000"/>
              </a:lnSpc>
            </a:pP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任何看似難搞的人，背後都有其原因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排除預設，瞭解動機，是首要之事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7501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28">
            <a:extLst>
              <a:ext uri="{FF2B5EF4-FFF2-40B4-BE49-F238E27FC236}">
                <a16:creationId xmlns="" xmlns:a16="http://schemas.microsoft.com/office/drawing/2014/main" id="{CCC2931A-7BA0-DCD4-E866-745102838A0E}"/>
              </a:ext>
            </a:extLst>
          </p:cNvPr>
          <p:cNvCxnSpPr>
            <a:cxnSpLocks/>
          </p:cNvCxnSpPr>
          <p:nvPr/>
        </p:nvCxnSpPr>
        <p:spPr>
          <a:xfrm>
            <a:off x="5198127" y="2493056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8">
            <a:extLst>
              <a:ext uri="{FF2B5EF4-FFF2-40B4-BE49-F238E27FC236}">
                <a16:creationId xmlns=""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V="1">
            <a:off x="971600" y="2067694"/>
            <a:ext cx="0" cy="144016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8">
            <a:extLst>
              <a:ext uri="{FF2B5EF4-FFF2-40B4-BE49-F238E27FC236}">
                <a16:creationId xmlns=""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971600" y="2067694"/>
            <a:ext cx="360040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8">
            <a:extLst>
              <a:ext uri="{FF2B5EF4-FFF2-40B4-BE49-F238E27FC236}">
                <a16:creationId xmlns="" xmlns:a16="http://schemas.microsoft.com/office/drawing/2014/main" id="{5691BBFC-EAB8-D192-CEE8-C2AB4066EB5A}"/>
              </a:ext>
            </a:extLst>
          </p:cNvPr>
          <p:cNvCxnSpPr>
            <a:cxnSpLocks/>
          </p:cNvCxnSpPr>
          <p:nvPr/>
        </p:nvCxnSpPr>
        <p:spPr>
          <a:xfrm>
            <a:off x="4783424" y="1621647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8">
            <a:extLst>
              <a:ext uri="{FF2B5EF4-FFF2-40B4-BE49-F238E27FC236}">
                <a16:creationId xmlns=""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>
            <a:off x="5143464" y="741582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5868527" y="-740618"/>
            <a:ext cx="3672000" cy="367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907704" y="3932587"/>
            <a:ext cx="1260000" cy="12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-230591" y="2796073"/>
            <a:ext cx="2592288" cy="259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652120" y="2031870"/>
            <a:ext cx="1620000" cy="16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="" xmlns:a16="http://schemas.microsoft.com/office/drawing/2014/main" id="{DE738347-D655-3E65-0DB4-A9220DFCB44B}"/>
              </a:ext>
            </a:extLst>
          </p:cNvPr>
          <p:cNvSpPr/>
          <p:nvPr/>
        </p:nvSpPr>
        <p:spPr>
          <a:xfrm>
            <a:off x="1835713" y="2006367"/>
            <a:ext cx="7344799" cy="341363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/>
          <p:cNvSpPr/>
          <p:nvPr/>
        </p:nvSpPr>
        <p:spPr>
          <a:xfrm flipH="1" flipV="1">
            <a:off x="-1692696" y="-812626"/>
            <a:ext cx="6984776" cy="321982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-108520" y="4328491"/>
            <a:ext cx="1440000" cy="144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2159224" y="2168251"/>
            <a:ext cx="6984776" cy="321982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平行四邊形 1"/>
          <p:cNvSpPr/>
          <p:nvPr/>
        </p:nvSpPr>
        <p:spPr>
          <a:xfrm rot="1194288">
            <a:off x="1911740" y="480140"/>
            <a:ext cx="6840000" cy="6300000"/>
          </a:xfrm>
          <a:prstGeom prst="parallelogram">
            <a:avLst>
              <a:gd name="adj" fmla="val 100596"/>
            </a:avLst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9512" y="401084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Programmer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7170" name="Picture 2" descr="C:\Users\yusheng.tsai\Downloads\man-climbing-stai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928" y="2816323"/>
            <a:ext cx="1440000" cy="144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1331640" y="185167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使用技術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28184" y="915566"/>
            <a:ext cx="268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Project Manager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75312" y="52555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管理技術</a:t>
            </a:r>
          </a:p>
        </p:txBody>
      </p:sp>
      <p:sp>
        <p:nvSpPr>
          <p:cNvPr id="35" name="文字方塊 34"/>
          <p:cNvSpPr txBox="1"/>
          <p:nvPr/>
        </p:nvSpPr>
        <p:spPr>
          <a:xfrm rot="20121972">
            <a:off x="4225764" y="3672254"/>
            <a:ext cx="45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提升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  </a:t>
            </a:r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 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9A25197C-E1EB-96C8-9860-6A343C13530B}"/>
              </a:ext>
            </a:extLst>
          </p:cNvPr>
          <p:cNvSpPr txBox="1"/>
          <p:nvPr/>
        </p:nvSpPr>
        <p:spPr>
          <a:xfrm>
            <a:off x="3415272" y="142159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團隊經營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EBC793A3-9FFA-8B22-7A11-6BFE44A99479}"/>
              </a:ext>
            </a:extLst>
          </p:cNvPr>
          <p:cNvSpPr txBox="1"/>
          <p:nvPr/>
        </p:nvSpPr>
        <p:spPr>
          <a:xfrm>
            <a:off x="3829975" y="228343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風險控管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8">
            <a:extLst>
              <a:ext uri="{FF2B5EF4-FFF2-40B4-BE49-F238E27FC236}">
                <a16:creationId xmlns="" xmlns:a16="http://schemas.microsoft.com/office/drawing/2014/main" id="{958D2922-97A0-EE5B-038F-55D38A5585CF}"/>
              </a:ext>
            </a:extLst>
          </p:cNvPr>
          <p:cNvCxnSpPr>
            <a:cxnSpLocks/>
          </p:cNvCxnSpPr>
          <p:nvPr/>
        </p:nvCxnSpPr>
        <p:spPr>
          <a:xfrm>
            <a:off x="1332040" y="2355726"/>
            <a:ext cx="3600000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yusheng.tsai\Desktop\audit logo-02.png">
            <a:extLst>
              <a:ext uri="{FF2B5EF4-FFF2-40B4-BE49-F238E27FC236}">
                <a16:creationId xmlns="" xmlns:a16="http://schemas.microsoft.com/office/drawing/2014/main" id="{5E9F23F2-8259-B5D9-A587-AD82BC0B2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47614"/>
            <a:ext cx="4231089" cy="1152128"/>
          </a:xfrm>
          <a:prstGeom prst="rect">
            <a:avLst/>
          </a:prstGeom>
          <a:noFill/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A014A20-D5CC-CDE7-43F9-325D496904C0}"/>
              </a:ext>
            </a:extLst>
          </p:cNvPr>
          <p:cNvSpPr/>
          <p:nvPr/>
        </p:nvSpPr>
        <p:spPr>
          <a:xfrm>
            <a:off x="0" y="3723877"/>
            <a:ext cx="9144000" cy="1419623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773E071-ACC5-4DD5-AABA-38938464E5AE}"/>
              </a:ext>
            </a:extLst>
          </p:cNvPr>
          <p:cNvSpPr/>
          <p:nvPr/>
        </p:nvSpPr>
        <p:spPr>
          <a:xfrm>
            <a:off x="0" y="3600964"/>
            <a:ext cx="914400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945C6E8F-2FAE-CA27-F338-B78DC9578D0C}"/>
              </a:ext>
            </a:extLst>
          </p:cNvPr>
          <p:cNvSpPr txBox="1"/>
          <p:nvPr/>
        </p:nvSpPr>
        <p:spPr>
          <a:xfrm>
            <a:off x="-180528" y="294830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新稽核系統開發案例</a:t>
            </a:r>
          </a:p>
        </p:txBody>
      </p:sp>
      <p:pic>
        <p:nvPicPr>
          <p:cNvPr id="23" name="Picture 5">
            <a:extLst>
              <a:ext uri="{FF2B5EF4-FFF2-40B4-BE49-F238E27FC236}">
                <a16:creationId xmlns="" xmlns:a16="http://schemas.microsoft.com/office/drawing/2014/main" id="{2BE507E9-27FB-FFF9-50F2-CC73757C2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1563638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1674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80112" y="0"/>
            <a:ext cx="3563888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8854" y="1347614"/>
            <a:ext cx="4523386" cy="284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179512" y="26749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回顧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: 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原稽核系統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79512" y="1275606"/>
            <a:ext cx="1931098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基礎功能</a:t>
            </a:r>
            <a:endParaRPr lang="en-US" altLang="zh-TW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申請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行程安排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稽核結果紀錄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矯正措施報告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4123" y="4445277"/>
            <a:ext cx="507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 </a:t>
            </a:r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需重新開發一個作業型系統 </a:t>
            </a:r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with IT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2" name="Straight Connector 28">
            <a:extLst>
              <a:ext uri="{FF2B5EF4-FFF2-40B4-BE49-F238E27FC236}">
                <a16:creationId xmlns="" xmlns:a16="http://schemas.microsoft.com/office/drawing/2014/main" id="{33F5D7DC-ED4E-FA94-9556-EC86F352A4AE}"/>
              </a:ext>
            </a:extLst>
          </p:cNvPr>
          <p:cNvCxnSpPr>
            <a:cxnSpLocks/>
          </p:cNvCxnSpPr>
          <p:nvPr/>
        </p:nvCxnSpPr>
        <p:spPr>
          <a:xfrm flipH="1">
            <a:off x="230592" y="1736682"/>
            <a:ext cx="180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7D76D049-EC4C-0CEB-225D-236239507F6F}"/>
              </a:ext>
            </a:extLst>
          </p:cNvPr>
          <p:cNvSpPr txBox="1"/>
          <p:nvPr/>
        </p:nvSpPr>
        <p:spPr>
          <a:xfrm>
            <a:off x="6889374" y="1275606"/>
            <a:ext cx="2024034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系統問題</a:t>
            </a:r>
            <a:endParaRPr lang="en-US" altLang="zh-TW" sz="2000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過時</a:t>
            </a: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的程式</a:t>
            </a:r>
            <a:r>
              <a:rPr lang="zh-TW" altLang="en-US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框架</a:t>
            </a:r>
            <a:endParaRPr lang="en-US" altLang="zh-TW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回應速度慢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操作性差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難以擴充功能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</p:txBody>
      </p:sp>
      <p:cxnSp>
        <p:nvCxnSpPr>
          <p:cNvPr id="12" name="Straight Connector 28">
            <a:extLst>
              <a:ext uri="{FF2B5EF4-FFF2-40B4-BE49-F238E27FC236}">
                <a16:creationId xmlns="" xmlns:a16="http://schemas.microsoft.com/office/drawing/2014/main" id="{627F3507-AD6A-3CEE-F54E-DE9BA40B8338}"/>
              </a:ext>
            </a:extLst>
          </p:cNvPr>
          <p:cNvCxnSpPr>
            <a:cxnSpLocks/>
          </p:cNvCxnSpPr>
          <p:nvPr/>
        </p:nvCxnSpPr>
        <p:spPr>
          <a:xfrm flipH="1">
            <a:off x="6940454" y="1736682"/>
            <a:ext cx="180000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760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F4D3E0D0-E94B-1A5C-E057-3177E620AF14}"/>
              </a:ext>
            </a:extLst>
          </p:cNvPr>
          <p:cNvSpPr/>
          <p:nvPr/>
        </p:nvSpPr>
        <p:spPr>
          <a:xfrm>
            <a:off x="682588" y="0"/>
            <a:ext cx="720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DF5623AF-FF25-B863-A897-AB4705B233DF}"/>
              </a:ext>
            </a:extLst>
          </p:cNvPr>
          <p:cNvSpPr/>
          <p:nvPr/>
        </p:nvSpPr>
        <p:spPr>
          <a:xfrm>
            <a:off x="853244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0D1E678-2B65-C1CD-866F-3637CD94FB35}"/>
              </a:ext>
            </a:extLst>
          </p:cNvPr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2" descr="C:\Users\yusheng.tsai\Desktop\audit logo-02.png">
            <a:extLst>
              <a:ext uri="{FF2B5EF4-FFF2-40B4-BE49-F238E27FC236}">
                <a16:creationId xmlns="" xmlns:a16="http://schemas.microsoft.com/office/drawing/2014/main" id="{2787D91E-96B9-2512-DF37-ED1A1ACA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959" y="0"/>
            <a:ext cx="4231089" cy="1152128"/>
          </a:xfrm>
          <a:prstGeom prst="rect">
            <a:avLst/>
          </a:prstGeom>
          <a:noFill/>
        </p:spPr>
      </p:pic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E1554466-F2DC-E7AE-C294-48C98E98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780" y="1275606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群組 27">
            <a:extLst>
              <a:ext uri="{FF2B5EF4-FFF2-40B4-BE49-F238E27FC236}">
                <a16:creationId xmlns="" xmlns:a16="http://schemas.microsoft.com/office/drawing/2014/main" id="{49E76075-2C99-DFEB-4761-B756F15C8F50}"/>
              </a:ext>
            </a:extLst>
          </p:cNvPr>
          <p:cNvGrpSpPr/>
          <p:nvPr/>
        </p:nvGrpSpPr>
        <p:grpSpPr>
          <a:xfrm>
            <a:off x="5464032" y="1605185"/>
            <a:ext cx="2924392" cy="400110"/>
            <a:chOff x="5319736" y="1633631"/>
            <a:chExt cx="2924392" cy="400110"/>
          </a:xfrm>
        </p:grpSpPr>
        <p:sp>
          <p:nvSpPr>
            <p:cNvPr id="15" name="文字方塊 14">
              <a:extLst>
                <a:ext uri="{FF2B5EF4-FFF2-40B4-BE49-F238E27FC236}">
                  <a16:creationId xmlns="" xmlns:a16="http://schemas.microsoft.com/office/drawing/2014/main" id="{6C9977CF-BB96-F437-B5CA-E93C053A28DB}"/>
                </a:ext>
              </a:extLst>
            </p:cNvPr>
            <p:cNvSpPr txBox="1"/>
            <p:nvPr/>
          </p:nvSpPr>
          <p:spPr>
            <a:xfrm>
              <a:off x="5724128" y="1633631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原有功能</a:t>
              </a:r>
            </a:p>
          </p:txBody>
        </p:sp>
        <p:sp>
          <p:nvSpPr>
            <p:cNvPr id="17" name="Chevron 2">
              <a:extLst>
                <a:ext uri="{FF2B5EF4-FFF2-40B4-BE49-F238E27FC236}">
                  <a16:creationId xmlns="" xmlns:a16="http://schemas.microsoft.com/office/drawing/2014/main" id="{0B59B4F3-C159-6B03-8D82-9D66821572A2}"/>
                </a:ext>
              </a:extLst>
            </p:cNvPr>
            <p:cNvSpPr/>
            <p:nvPr/>
          </p:nvSpPr>
          <p:spPr>
            <a:xfrm rot="5400000">
              <a:off x="5319736" y="1671686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群組 28">
            <a:extLst>
              <a:ext uri="{FF2B5EF4-FFF2-40B4-BE49-F238E27FC236}">
                <a16:creationId xmlns="" xmlns:a16="http://schemas.microsoft.com/office/drawing/2014/main" id="{2C456EDC-A3EF-640B-55E8-B9EA74B8F796}"/>
              </a:ext>
            </a:extLst>
          </p:cNvPr>
          <p:cNvGrpSpPr/>
          <p:nvPr/>
        </p:nvGrpSpPr>
        <p:grpSpPr>
          <a:xfrm>
            <a:off x="5457224" y="2134776"/>
            <a:ext cx="2924392" cy="400110"/>
            <a:chOff x="5320016" y="2099632"/>
            <a:chExt cx="2924392" cy="400110"/>
          </a:xfrm>
        </p:grpSpPr>
        <p:sp>
          <p:nvSpPr>
            <p:cNvPr id="21" name="文字方塊 20">
              <a:extLst>
                <a:ext uri="{FF2B5EF4-FFF2-40B4-BE49-F238E27FC236}">
                  <a16:creationId xmlns="" xmlns:a16="http://schemas.microsoft.com/office/drawing/2014/main" id="{797F2017-A00C-7C3E-3D47-23CFD49A79CE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指揮官推薦</a:t>
              </a:r>
            </a:p>
          </p:txBody>
        </p:sp>
        <p:sp>
          <p:nvSpPr>
            <p:cNvPr id="23" name="Chevron 2">
              <a:extLst>
                <a:ext uri="{FF2B5EF4-FFF2-40B4-BE49-F238E27FC236}">
                  <a16:creationId xmlns="" xmlns:a16="http://schemas.microsoft.com/office/drawing/2014/main" id="{6346B5C6-6E46-F747-84BC-BFC82AC289FE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群組 29">
            <a:extLst>
              <a:ext uri="{FF2B5EF4-FFF2-40B4-BE49-F238E27FC236}">
                <a16:creationId xmlns="" xmlns:a16="http://schemas.microsoft.com/office/drawing/2014/main" id="{2C8BFD7F-06AC-5C7B-B2AB-CEDC4FAA9EE2}"/>
              </a:ext>
            </a:extLst>
          </p:cNvPr>
          <p:cNvGrpSpPr/>
          <p:nvPr/>
        </p:nvGrpSpPr>
        <p:grpSpPr>
          <a:xfrm>
            <a:off x="5464032" y="2648048"/>
            <a:ext cx="2924392" cy="400110"/>
            <a:chOff x="5320016" y="2099632"/>
            <a:chExt cx="2924392" cy="400110"/>
          </a:xfrm>
        </p:grpSpPr>
        <p:sp>
          <p:nvSpPr>
            <p:cNvPr id="31" name="文字方塊 30">
              <a:extLst>
                <a:ext uri="{FF2B5EF4-FFF2-40B4-BE49-F238E27FC236}">
                  <a16:creationId xmlns="" xmlns:a16="http://schemas.microsoft.com/office/drawing/2014/main" id="{F93981C7-07C2-28C7-B3AD-F8AD4D0096CA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預測客戶喜好</a:t>
              </a:r>
            </a:p>
          </p:txBody>
        </p:sp>
        <p:sp>
          <p:nvSpPr>
            <p:cNvPr id="32" name="Chevron 2">
              <a:extLst>
                <a:ext uri="{FF2B5EF4-FFF2-40B4-BE49-F238E27FC236}">
                  <a16:creationId xmlns="" xmlns:a16="http://schemas.microsoft.com/office/drawing/2014/main" id="{470C7B5B-C82C-2B9B-5389-84794F78819A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群組 32">
            <a:extLst>
              <a:ext uri="{FF2B5EF4-FFF2-40B4-BE49-F238E27FC236}">
                <a16:creationId xmlns="" xmlns:a16="http://schemas.microsoft.com/office/drawing/2014/main" id="{595C41FB-49E1-FEDB-666B-3AECD3A4A775}"/>
              </a:ext>
            </a:extLst>
          </p:cNvPr>
          <p:cNvGrpSpPr/>
          <p:nvPr/>
        </p:nvGrpSpPr>
        <p:grpSpPr>
          <a:xfrm>
            <a:off x="5464032" y="3161320"/>
            <a:ext cx="2924392" cy="400110"/>
            <a:chOff x="5320016" y="2099632"/>
            <a:chExt cx="2924392" cy="400110"/>
          </a:xfrm>
        </p:grpSpPr>
        <p:sp>
          <p:nvSpPr>
            <p:cNvPr id="34" name="文字方塊 33">
              <a:extLst>
                <a:ext uri="{FF2B5EF4-FFF2-40B4-BE49-F238E27FC236}">
                  <a16:creationId xmlns="" xmlns:a16="http://schemas.microsoft.com/office/drawing/2014/main" id="{AEA7E4B4-B534-11E9-0DD5-A203780B096D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分析廠區弱點</a:t>
              </a:r>
            </a:p>
          </p:txBody>
        </p:sp>
        <p:sp>
          <p:nvSpPr>
            <p:cNvPr id="35" name="Chevron 2">
              <a:extLst>
                <a:ext uri="{FF2B5EF4-FFF2-40B4-BE49-F238E27FC236}">
                  <a16:creationId xmlns="" xmlns:a16="http://schemas.microsoft.com/office/drawing/2014/main" id="{DEE8B032-2D71-D4AD-6394-846E602EB398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35">
            <a:extLst>
              <a:ext uri="{FF2B5EF4-FFF2-40B4-BE49-F238E27FC236}">
                <a16:creationId xmlns="" xmlns:a16="http://schemas.microsoft.com/office/drawing/2014/main" id="{434D2192-CE76-51BE-B8D4-28BF7EA9112B}"/>
              </a:ext>
            </a:extLst>
          </p:cNvPr>
          <p:cNvGrpSpPr/>
          <p:nvPr/>
        </p:nvGrpSpPr>
        <p:grpSpPr>
          <a:xfrm>
            <a:off x="5461633" y="3674592"/>
            <a:ext cx="2924392" cy="400110"/>
            <a:chOff x="5320016" y="2099632"/>
            <a:chExt cx="2924392" cy="400110"/>
          </a:xfrm>
        </p:grpSpPr>
        <p:sp>
          <p:nvSpPr>
            <p:cNvPr id="37" name="文字方塊 36">
              <a:extLst>
                <a:ext uri="{FF2B5EF4-FFF2-40B4-BE49-F238E27FC236}">
                  <a16:creationId xmlns="" xmlns:a16="http://schemas.microsoft.com/office/drawing/2014/main" id="{AD89D774-BE4A-9FBF-4BF9-C56887441711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稽核行程表</a:t>
              </a:r>
              <a:endPara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38" name="Chevron 2">
              <a:extLst>
                <a:ext uri="{FF2B5EF4-FFF2-40B4-BE49-F238E27FC236}">
                  <a16:creationId xmlns="" xmlns:a16="http://schemas.microsoft.com/office/drawing/2014/main" id="{937975C7-3FC9-38B2-F6D6-3287162D883D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38">
            <a:extLst>
              <a:ext uri="{FF2B5EF4-FFF2-40B4-BE49-F238E27FC236}">
                <a16:creationId xmlns="" xmlns:a16="http://schemas.microsoft.com/office/drawing/2014/main" id="{D8E8358F-0636-D5AA-EF73-9B2BC2D38D6D}"/>
              </a:ext>
            </a:extLst>
          </p:cNvPr>
          <p:cNvGrpSpPr/>
          <p:nvPr/>
        </p:nvGrpSpPr>
        <p:grpSpPr>
          <a:xfrm>
            <a:off x="5461633" y="4187864"/>
            <a:ext cx="2924392" cy="400110"/>
            <a:chOff x="5320016" y="2099632"/>
            <a:chExt cx="2924392" cy="400110"/>
          </a:xfrm>
        </p:grpSpPr>
        <p:sp>
          <p:nvSpPr>
            <p:cNvPr id="40" name="文字方塊 39">
              <a:extLst>
                <a:ext uri="{FF2B5EF4-FFF2-40B4-BE49-F238E27FC236}">
                  <a16:creationId xmlns="" xmlns:a16="http://schemas.microsoft.com/office/drawing/2014/main" id="{6BBE0627-A507-54D3-1862-293D38E98532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外</a:t>
              </a:r>
              <a:r>
                <a:rPr lang="zh-TW" altLang="en-US" sz="20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稽</a:t>
              </a:r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監控</a:t>
              </a:r>
            </a:p>
          </p:txBody>
        </p:sp>
        <p:sp>
          <p:nvSpPr>
            <p:cNvPr id="41" name="Chevron 2">
              <a:extLst>
                <a:ext uri="{FF2B5EF4-FFF2-40B4-BE49-F238E27FC236}">
                  <a16:creationId xmlns="" xmlns:a16="http://schemas.microsoft.com/office/drawing/2014/main" id="{B6DB5D63-D968-3437-BC1D-F7D4DF5E9724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CA9EC6C7-191F-802E-3A85-2B19D9763506}"/>
              </a:ext>
            </a:extLst>
          </p:cNvPr>
          <p:cNvSpPr txBox="1"/>
          <p:nvPr/>
        </p:nvSpPr>
        <p:spPr>
          <a:xfrm>
            <a:off x="5364088" y="915566"/>
            <a:ext cx="234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客戶稽核</a:t>
            </a:r>
          </a:p>
        </p:txBody>
      </p:sp>
      <p:cxnSp>
        <p:nvCxnSpPr>
          <p:cNvPr id="52" name="Straight Connector 28">
            <a:extLst>
              <a:ext uri="{FF2B5EF4-FFF2-40B4-BE49-F238E27FC236}">
                <a16:creationId xmlns="" xmlns:a16="http://schemas.microsoft.com/office/drawing/2014/main" id="{20C39488-3B03-FF85-9C54-89303C87FFA2}"/>
              </a:ext>
            </a:extLst>
          </p:cNvPr>
          <p:cNvCxnSpPr>
            <a:cxnSpLocks/>
          </p:cNvCxnSpPr>
          <p:nvPr/>
        </p:nvCxnSpPr>
        <p:spPr>
          <a:xfrm flipH="1">
            <a:off x="5364088" y="1408484"/>
            <a:ext cx="252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b="10326"/>
          <a:stretch>
            <a:fillRect/>
          </a:stretch>
        </p:blipFill>
        <p:spPr bwMode="auto">
          <a:xfrm>
            <a:off x="467544" y="1419622"/>
            <a:ext cx="396044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1563638"/>
            <a:ext cx="40324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 b="9817"/>
          <a:stretch>
            <a:fillRect/>
          </a:stretch>
        </p:blipFill>
        <p:spPr bwMode="auto">
          <a:xfrm>
            <a:off x="755576" y="1707654"/>
            <a:ext cx="40324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1851670"/>
            <a:ext cx="4104455" cy="206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79307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Fullppt\PNG이미지\핸드폰2.png">
            <a:extLst>
              <a:ext uri="{FF2B5EF4-FFF2-40B4-BE49-F238E27FC236}">
                <a16:creationId xmlns="" xmlns:a16="http://schemas.microsoft.com/office/drawing/2014/main" id="{E2E55842-85B5-5400-A3DF-71604D063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3101"/>
            <a:ext cx="4766390" cy="4970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7436" y="699542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F4D3E0D0-E94B-1A5C-E057-3177E620AF14}"/>
              </a:ext>
            </a:extLst>
          </p:cNvPr>
          <p:cNvSpPr/>
          <p:nvPr/>
        </p:nvSpPr>
        <p:spPr>
          <a:xfrm>
            <a:off x="682588" y="0"/>
            <a:ext cx="720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DF5623AF-FF25-B863-A897-AB4705B233DF}"/>
              </a:ext>
            </a:extLst>
          </p:cNvPr>
          <p:cNvSpPr/>
          <p:nvPr/>
        </p:nvSpPr>
        <p:spPr>
          <a:xfrm>
            <a:off x="853244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0D1E678-2B65-C1CD-866F-3637CD94FB35}"/>
              </a:ext>
            </a:extLst>
          </p:cNvPr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2" descr="C:\Users\yusheng.tsai\Desktop\audit logo-02.png">
            <a:extLst>
              <a:ext uri="{FF2B5EF4-FFF2-40B4-BE49-F238E27FC236}">
                <a16:creationId xmlns="" xmlns:a16="http://schemas.microsoft.com/office/drawing/2014/main" id="{2787D91E-96B9-2512-DF37-ED1A1ACA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2959" y="0"/>
            <a:ext cx="4231089" cy="1152128"/>
          </a:xfrm>
          <a:prstGeom prst="rect">
            <a:avLst/>
          </a:prstGeom>
          <a:noFill/>
        </p:spPr>
      </p:pic>
      <p:grpSp>
        <p:nvGrpSpPr>
          <p:cNvPr id="10" name="群組 9">
            <a:extLst>
              <a:ext uri="{FF2B5EF4-FFF2-40B4-BE49-F238E27FC236}">
                <a16:creationId xmlns="" xmlns:a16="http://schemas.microsoft.com/office/drawing/2014/main" id="{CD88224A-9FAE-2722-370C-F010B2EE9DE0}"/>
              </a:ext>
            </a:extLst>
          </p:cNvPr>
          <p:cNvGrpSpPr/>
          <p:nvPr/>
        </p:nvGrpSpPr>
        <p:grpSpPr>
          <a:xfrm>
            <a:off x="1292178" y="1749201"/>
            <a:ext cx="2924392" cy="400110"/>
            <a:chOff x="5319736" y="1633631"/>
            <a:chExt cx="2924392" cy="400110"/>
          </a:xfrm>
        </p:grpSpPr>
        <p:sp>
          <p:nvSpPr>
            <p:cNvPr id="12" name="文字方塊 11">
              <a:extLst>
                <a:ext uri="{FF2B5EF4-FFF2-40B4-BE49-F238E27FC236}">
                  <a16:creationId xmlns="" xmlns:a16="http://schemas.microsoft.com/office/drawing/2014/main" id="{9325115B-30B3-6500-7539-3502E1274BB5}"/>
                </a:ext>
              </a:extLst>
            </p:cNvPr>
            <p:cNvSpPr txBox="1"/>
            <p:nvPr/>
          </p:nvSpPr>
          <p:spPr>
            <a:xfrm>
              <a:off x="5724128" y="1633631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廠內巡檢電子化</a:t>
              </a:r>
            </a:p>
          </p:txBody>
        </p:sp>
        <p:sp>
          <p:nvSpPr>
            <p:cNvPr id="14" name="Chevron 2">
              <a:extLst>
                <a:ext uri="{FF2B5EF4-FFF2-40B4-BE49-F238E27FC236}">
                  <a16:creationId xmlns="" xmlns:a16="http://schemas.microsoft.com/office/drawing/2014/main" id="{8052FD25-CCC0-316E-C9AB-9D80EAE34AF3}"/>
                </a:ext>
              </a:extLst>
            </p:cNvPr>
            <p:cNvSpPr/>
            <p:nvPr/>
          </p:nvSpPr>
          <p:spPr>
            <a:xfrm rot="5400000">
              <a:off x="5319736" y="1671686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="" xmlns:a16="http://schemas.microsoft.com/office/drawing/2014/main" id="{EBECB816-8D66-0218-E682-BD3D4A1AE19D}"/>
              </a:ext>
            </a:extLst>
          </p:cNvPr>
          <p:cNvGrpSpPr/>
          <p:nvPr/>
        </p:nvGrpSpPr>
        <p:grpSpPr>
          <a:xfrm>
            <a:off x="1285370" y="2278792"/>
            <a:ext cx="2924392" cy="400110"/>
            <a:chOff x="5320016" y="2099632"/>
            <a:chExt cx="2924392" cy="400110"/>
          </a:xfrm>
        </p:grpSpPr>
        <p:sp>
          <p:nvSpPr>
            <p:cNvPr id="18" name="文字方塊 17">
              <a:extLst>
                <a:ext uri="{FF2B5EF4-FFF2-40B4-BE49-F238E27FC236}">
                  <a16:creationId xmlns="" xmlns:a16="http://schemas.microsoft.com/office/drawing/2014/main" id="{867A115D-36BE-BAF8-A185-605A01782964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精準觸發</a:t>
              </a:r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高風險線別</a:t>
              </a:r>
            </a:p>
          </p:txBody>
        </p:sp>
        <p:sp>
          <p:nvSpPr>
            <p:cNvPr id="20" name="Chevron 2">
              <a:extLst>
                <a:ext uri="{FF2B5EF4-FFF2-40B4-BE49-F238E27FC236}">
                  <a16:creationId xmlns="" xmlns:a16="http://schemas.microsoft.com/office/drawing/2014/main" id="{7C7760D9-FE56-E7A1-01C1-A5E2CB2EFE5A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="" xmlns:a16="http://schemas.microsoft.com/office/drawing/2014/main" id="{EAF1CCBC-7A06-5FA7-4467-140C4729B860}"/>
              </a:ext>
            </a:extLst>
          </p:cNvPr>
          <p:cNvGrpSpPr/>
          <p:nvPr/>
        </p:nvGrpSpPr>
        <p:grpSpPr>
          <a:xfrm>
            <a:off x="1292178" y="2792064"/>
            <a:ext cx="3621490" cy="400110"/>
            <a:chOff x="5320016" y="2099632"/>
            <a:chExt cx="3621490" cy="400110"/>
          </a:xfrm>
        </p:grpSpPr>
        <p:sp>
          <p:nvSpPr>
            <p:cNvPr id="24" name="文字方塊 23">
              <a:extLst>
                <a:ext uri="{FF2B5EF4-FFF2-40B4-BE49-F238E27FC236}">
                  <a16:creationId xmlns="" xmlns:a16="http://schemas.microsoft.com/office/drawing/2014/main" id="{B956FAF0-51D7-0729-917F-8651DC35BAE7}"/>
                </a:ext>
              </a:extLst>
            </p:cNvPr>
            <p:cNvSpPr txBox="1"/>
            <p:nvPr/>
          </p:nvSpPr>
          <p:spPr>
            <a:xfrm>
              <a:off x="5724407" y="2099632"/>
              <a:ext cx="3217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重大缺失即時通報 </a:t>
              </a:r>
              <a:r>
                <a:rPr lang="en-US" altLang="zh-TW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MAPP</a:t>
              </a:r>
              <a:endPara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5" name="Chevron 2">
              <a:extLst>
                <a:ext uri="{FF2B5EF4-FFF2-40B4-BE49-F238E27FC236}">
                  <a16:creationId xmlns="" xmlns:a16="http://schemas.microsoft.com/office/drawing/2014/main" id="{BE6EC53C-09C6-293F-F8D5-2413BA1596BD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="" xmlns:a16="http://schemas.microsoft.com/office/drawing/2014/main" id="{34DF656C-259C-F2F8-A2A5-2814A5E3942B}"/>
              </a:ext>
            </a:extLst>
          </p:cNvPr>
          <p:cNvGrpSpPr/>
          <p:nvPr/>
        </p:nvGrpSpPr>
        <p:grpSpPr>
          <a:xfrm>
            <a:off x="1292178" y="3305336"/>
            <a:ext cx="2924392" cy="400110"/>
            <a:chOff x="5320016" y="2099632"/>
            <a:chExt cx="2924392" cy="400110"/>
          </a:xfrm>
        </p:grpSpPr>
        <p:sp>
          <p:nvSpPr>
            <p:cNvPr id="27" name="文字方塊 26">
              <a:extLst>
                <a:ext uri="{FF2B5EF4-FFF2-40B4-BE49-F238E27FC236}">
                  <a16:creationId xmlns="" xmlns:a16="http://schemas.microsoft.com/office/drawing/2014/main" id="{B7E5FA07-0408-255C-7370-E552B1535C16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自動彙總品質</a:t>
              </a:r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日報</a:t>
              </a:r>
            </a:p>
          </p:txBody>
        </p:sp>
        <p:sp>
          <p:nvSpPr>
            <p:cNvPr id="42" name="Chevron 2">
              <a:extLst>
                <a:ext uri="{FF2B5EF4-FFF2-40B4-BE49-F238E27FC236}">
                  <a16:creationId xmlns="" xmlns:a16="http://schemas.microsoft.com/office/drawing/2014/main" id="{DB556074-355E-922C-3091-BBB5AEB06326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A367AA13-AFAF-DA4D-55DA-A12DE7D0A662}"/>
              </a:ext>
            </a:extLst>
          </p:cNvPr>
          <p:cNvSpPr txBox="1"/>
          <p:nvPr/>
        </p:nvSpPr>
        <p:spPr>
          <a:xfrm>
            <a:off x="1192234" y="1059582"/>
            <a:ext cx="2875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內部稽核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-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IPQA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52" name="Straight Connector 28">
            <a:extLst>
              <a:ext uri="{FF2B5EF4-FFF2-40B4-BE49-F238E27FC236}">
                <a16:creationId xmlns="" xmlns:a16="http://schemas.microsoft.com/office/drawing/2014/main" id="{78F90595-517D-70ED-46A6-839D26DC5CC2}"/>
              </a:ext>
            </a:extLst>
          </p:cNvPr>
          <p:cNvCxnSpPr>
            <a:cxnSpLocks/>
          </p:cNvCxnSpPr>
          <p:nvPr/>
        </p:nvCxnSpPr>
        <p:spPr>
          <a:xfrm flipH="1">
            <a:off x="1192234" y="1552500"/>
            <a:ext cx="252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7951" y="699542"/>
            <a:ext cx="277300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82590" y="699542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84110" y="699542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67944" y="3254675"/>
            <a:ext cx="4248472" cy="183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95800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227934"/>
            <a:ext cx="9144000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0" y="1779662"/>
            <a:ext cx="9144000" cy="2304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3" name="Picture 3" descr="D:\2022_Project\主管共識營\Problem solving-b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35718"/>
            <a:ext cx="3568280" cy="3568280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5436096" y="199568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未知項目多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2120" y="271576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外部串接多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868144" y="343584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規劃變動大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467544" y="483518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rPr>
              <a:t>新稽核系統開發的三個難題與體悟</a:t>
            </a:r>
            <a:endParaRPr lang="en-US" altLang="zh-TW" sz="3200" b="1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17" name="Straight Connector 28">
            <a:extLst>
              <a:ext uri="{FF2B5EF4-FFF2-40B4-BE49-F238E27FC236}">
                <a16:creationId xmlns="" xmlns:a16="http://schemas.microsoft.com/office/drawing/2014/main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3780072" y="224132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8">
            <a:extLst>
              <a:ext uri="{FF2B5EF4-FFF2-40B4-BE49-F238E27FC236}">
                <a16:creationId xmlns="" xmlns:a16="http://schemas.microsoft.com/office/drawing/2014/main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3995936" y="296140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8">
            <a:extLst>
              <a:ext uri="{FF2B5EF4-FFF2-40B4-BE49-F238E27FC236}">
                <a16:creationId xmlns="" xmlns:a16="http://schemas.microsoft.com/office/drawing/2014/main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368148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47501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trike="sngStrike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難題：</a:t>
            </a:r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未知項目多  </a:t>
            </a:r>
            <a:r>
              <a:rPr lang="en-US" altLang="zh-TW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(1/2)</a:t>
            </a:r>
            <a:endParaRPr lang="en-US" altLang="zh-TW" sz="24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第一個與 </a:t>
            </a:r>
            <a:r>
              <a: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 </a:t>
            </a:r>
            <a:r>
              <a:rPr lang="zh-TW" altLang="en-US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協同開發的作業型系統</a:t>
            </a:r>
            <a:endParaRPr lang="zh-TW" altLang="en-US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9976" y="1555091"/>
            <a:ext cx="3707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 Server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怎麼加購容量？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File Server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怎麼在系統上使用？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Python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怎麼建立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API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與排程？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APP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設計要注意什麼？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怎麼跨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取值？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怎麼取得舊資料給新系統使用？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從測試環境上線要做些什麼？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......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13" name="圓角矩形 12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誘使 </a:t>
              </a:r>
              <a:r>
                <a:rPr lang="en-US" altLang="zh-TW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IT</a:t>
              </a: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願意講得更多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7" name="圓角矩形 16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IT</a:t>
              </a: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似乎沒有教學手冊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19" name="文字方塊 18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溝通，最首要的觀念</a:t>
              </a:r>
              <a:endPara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把需求講</a:t>
              </a: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清楚，是自己的責任！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4968488" y="2769190"/>
            <a:ext cx="3707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問題描述、需求文件寫清楚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掌握文句結構：議題、理由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、方案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28" name="圓角矩形 27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讓對方知道自己頭腦是清楚的，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對方也才會清楚地教導你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28134</TotalTime>
  <Words>1068</Words>
  <Application>Microsoft Office PowerPoint</Application>
  <PresentationFormat>如螢幕大小 (16:9)</PresentationFormat>
  <Paragraphs>225</Paragraphs>
  <Slides>20</Slides>
  <Notes>2</Notes>
  <HiddenSlides>3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20</vt:i4>
      </vt:variant>
    </vt:vector>
  </HeadingPairs>
  <TitlesOfParts>
    <vt:vector size="23" baseType="lpstr">
      <vt:lpstr>自訂設計</vt:lpstr>
      <vt:lpstr>2_自訂設計</vt:lpstr>
      <vt:lpstr>1_自訂設計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yusheng.tsai 蔡煜昇</dc:creator>
  <cp:lastModifiedBy>yusheng.tsai</cp:lastModifiedBy>
  <cp:revision>1469</cp:revision>
  <dcterms:created xsi:type="dcterms:W3CDTF">2022-08-15T01:05:29Z</dcterms:created>
  <dcterms:modified xsi:type="dcterms:W3CDTF">2022-10-03T07:20:38Z</dcterms:modified>
</cp:coreProperties>
</file>