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67" r:id="rId4"/>
    <p:sldId id="280" r:id="rId5"/>
    <p:sldId id="281" r:id="rId6"/>
    <p:sldId id="270" r:id="rId7"/>
    <p:sldId id="271" r:id="rId8"/>
    <p:sldId id="272" r:id="rId9"/>
    <p:sldId id="274" r:id="rId10"/>
    <p:sldId id="278" r:id="rId11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DED05"/>
    <a:srgbClr val="CDC805"/>
    <a:srgbClr val="DDD805"/>
    <a:srgbClr val="EAE505"/>
    <a:srgbClr val="D9DB7B"/>
    <a:srgbClr val="C9CC42"/>
    <a:srgbClr val="FFFFBD"/>
    <a:srgbClr val="DF6868"/>
    <a:srgbClr val="3E8CD9"/>
    <a:srgbClr val="EEACA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3" autoAdjust="0"/>
    <p:restoredTop sz="98794" autoAdjust="0"/>
  </p:normalViewPr>
  <p:slideViewPr>
    <p:cSldViewPr>
      <p:cViewPr varScale="1">
        <p:scale>
          <a:sx n="140" d="100"/>
          <a:sy n="140" d="100"/>
        </p:scale>
        <p:origin x="-3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CFE8B-3931-4D73-94D4-97DDC2697CAE}" type="datetimeFigureOut">
              <a:rPr lang="zh-TW" altLang="en-US" smtClean="0"/>
              <a:pPr/>
              <a:t>2021/12/14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E84BF-1A3F-496B-8F90-7B9F868CE0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7677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>
                <a:latin typeface="標楷體" pitchFamily="65" charset="-120"/>
                <a:ea typeface="標楷體" pitchFamily="65" charset="-120"/>
              </a:rPr>
              <a:t>可以查詢特定詞語或概念的相對出現頻率，估計文化重要性趨勢，即便是多個同義字，在不同時期的重要性、頻率不盡相同，可以從中了解每個年代的文化現象。</a:t>
            </a:r>
            <a:endParaRPr lang="en-US" altLang="zh-TW" sz="1200">
              <a:latin typeface="標楷體" pitchFamily="65" charset="-120"/>
              <a:ea typeface="標楷體" pitchFamily="65" charset="-12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研究者對海量數字檔案進行數據挖掘以研究人們使用的語言與詞彙，進而揭示其中反應出來的文化現象。</a:t>
            </a:r>
            <a:endParaRPr lang="en-US" altLang="zh-TW" sz="1200">
              <a:latin typeface="標楷體" pitchFamily="65" charset="-120"/>
              <a:ea typeface="標楷體" pitchFamily="65" charset="-120"/>
            </a:endParaRP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E84BF-1A3F-496B-8F90-7B9F868CE014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33036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>
                <a:latin typeface="標楷體" pitchFamily="65" charset="-120"/>
                <a:ea typeface="標楷體" pitchFamily="65" charset="-120"/>
              </a:rPr>
              <a:t>可以查詢特定詞語或概念的相對出現頻率，估計文化重要性趨勢，即便是多個同義字，在不同時期的重要性、頻率不盡相同，可以從中了解每個年代的文化現象。</a:t>
            </a:r>
            <a:endParaRPr lang="en-US" altLang="zh-TW" sz="1200">
              <a:latin typeface="標楷體" pitchFamily="65" charset="-120"/>
              <a:ea typeface="標楷體" pitchFamily="65" charset="-12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研究者對海量數字檔案進行數據挖掘以研究人們使用的語言與詞彙，進而揭示其中反應出來的文化現象。</a:t>
            </a:r>
            <a:endParaRPr lang="en-US" altLang="zh-TW" sz="1200">
              <a:latin typeface="標楷體" pitchFamily="65" charset="-120"/>
              <a:ea typeface="標楷體" pitchFamily="65" charset="-120"/>
            </a:endParaRP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E84BF-1A3F-496B-8F90-7B9F868CE014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632846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>
                <a:latin typeface="標楷體" pitchFamily="65" charset="-120"/>
                <a:ea typeface="標楷體" pitchFamily="65" charset="-120"/>
              </a:rPr>
              <a:t>可以查詢特定詞語或概念的相對出現頻率，估計文化重要性趨勢，即便是多個同義字，在不同時期的重要性、頻率不盡相同，可以從中了解每個年代的文化現象。</a:t>
            </a:r>
            <a:endParaRPr lang="en-US" altLang="zh-TW" sz="1200">
              <a:latin typeface="標楷體" pitchFamily="65" charset="-120"/>
              <a:ea typeface="標楷體" pitchFamily="65" charset="-12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研究者對海量數字檔案進行數據挖掘以研究人們使用的語言與詞彙，進而揭示其中反應出來的文化現象。</a:t>
            </a:r>
            <a:endParaRPr lang="en-US" altLang="zh-TW" sz="1200">
              <a:latin typeface="標楷體" pitchFamily="65" charset="-120"/>
              <a:ea typeface="標楷體" pitchFamily="65" charset="-120"/>
            </a:endParaRP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E84BF-1A3F-496B-8F90-7B9F868CE014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37770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>
                <a:latin typeface="標楷體" pitchFamily="65" charset="-120"/>
                <a:ea typeface="標楷體" pitchFamily="65" charset="-120"/>
              </a:rPr>
              <a:t>可以查詢特定詞語或概念的相對出現頻率，估計文化重要性趨勢，即便是多個同義字，在不同時期的重要性、頻率不盡相同，可以從中了解每個年代的文化現象。</a:t>
            </a:r>
            <a:endParaRPr lang="en-US" altLang="zh-TW" sz="1200">
              <a:latin typeface="標楷體" pitchFamily="65" charset="-120"/>
              <a:ea typeface="標楷體" pitchFamily="65" charset="-12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研究者對海量數字檔案進行數據挖掘以研究人們使用的語言與詞彙，進而揭示其中反應出來的文化現象。</a:t>
            </a:r>
            <a:endParaRPr lang="en-US" altLang="zh-TW" sz="1200">
              <a:latin typeface="標楷體" pitchFamily="65" charset="-120"/>
              <a:ea typeface="標楷體" pitchFamily="65" charset="-120"/>
            </a:endParaRP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E84BF-1A3F-496B-8F90-7B9F868CE014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6121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>
                <a:latin typeface="標楷體" pitchFamily="65" charset="-120"/>
                <a:ea typeface="標楷體" pitchFamily="65" charset="-120"/>
              </a:rPr>
              <a:t>可以查詢特定詞語或概念的相對出現頻率，估計文化重要性趨勢，即便是多個同義字，在不同時期的重要性、頻率不盡相同，可以從中了解每個年代的文化現象。</a:t>
            </a:r>
            <a:endParaRPr lang="en-US" altLang="zh-TW" sz="1200">
              <a:latin typeface="標楷體" pitchFamily="65" charset="-120"/>
              <a:ea typeface="標楷體" pitchFamily="65" charset="-12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研究者對海量數字檔案進行數據挖掘以研究人們使用的語言與詞彙，進而揭示其中反應出來的文化現象。</a:t>
            </a:r>
            <a:endParaRPr lang="en-US" altLang="zh-TW" sz="1200">
              <a:latin typeface="標楷體" pitchFamily="65" charset="-120"/>
              <a:ea typeface="標楷體" pitchFamily="65" charset="-120"/>
            </a:endParaRP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E84BF-1A3F-496B-8F90-7B9F868CE014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521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>
                <a:latin typeface="標楷體" pitchFamily="65" charset="-120"/>
                <a:ea typeface="標楷體" pitchFamily="65" charset="-120"/>
              </a:rPr>
              <a:t>可以查詢特定詞語或概念的相對出現頻率，估計文化重要性趨勢，即便是多個同義字，在不同時期的重要性、頻率不盡相同，可以從中了解每個年代的文化現象。</a:t>
            </a:r>
            <a:endParaRPr lang="en-US" altLang="zh-TW" sz="1200">
              <a:latin typeface="標楷體" pitchFamily="65" charset="-120"/>
              <a:ea typeface="標楷體" pitchFamily="65" charset="-12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研究者對海量數字檔案進行數據挖掘以研究人們使用的語言與詞彙，進而揭示其中反應出來的文化現象。</a:t>
            </a:r>
            <a:endParaRPr lang="en-US" altLang="zh-TW" sz="1200">
              <a:latin typeface="標楷體" pitchFamily="65" charset="-120"/>
              <a:ea typeface="標楷體" pitchFamily="65" charset="-120"/>
            </a:endParaRP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E84BF-1A3F-496B-8F90-7B9F868CE014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559891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>
                <a:latin typeface="標楷體" pitchFamily="65" charset="-120"/>
                <a:ea typeface="標楷體" pitchFamily="65" charset="-120"/>
              </a:rPr>
              <a:t>可以查詢特定詞語或概念的相對出現頻率，估計文化重要性趨勢，即便是多個同義字，在不同時期的重要性、頻率不盡相同，可以從中了解每個年代的文化現象。</a:t>
            </a:r>
            <a:endParaRPr lang="en-US" altLang="zh-TW" sz="1200">
              <a:latin typeface="標楷體" pitchFamily="65" charset="-120"/>
              <a:ea typeface="標楷體" pitchFamily="65" charset="-12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研究者對海量數字檔案進行數據挖掘以研究人們使用的語言與詞彙，進而揭示其中反應出來的文化現象。</a:t>
            </a:r>
            <a:endParaRPr lang="en-US" altLang="zh-TW" sz="1200">
              <a:latin typeface="標楷體" pitchFamily="65" charset="-120"/>
              <a:ea typeface="標楷體" pitchFamily="65" charset="-120"/>
            </a:endParaRP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E84BF-1A3F-496B-8F90-7B9F868CE014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159094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>
                <a:latin typeface="標楷體" pitchFamily="65" charset="-120"/>
                <a:ea typeface="標楷體" pitchFamily="65" charset="-120"/>
              </a:rPr>
              <a:t>可以查詢特定詞語或概念的相對出現頻率，估計文化重要性趨勢，即便是多個同義字，在不同時期的重要性、頻率不盡相同，可以從中了解每個年代的文化現象。</a:t>
            </a:r>
            <a:endParaRPr lang="en-US" altLang="zh-TW" sz="1200">
              <a:latin typeface="標楷體" pitchFamily="65" charset="-120"/>
              <a:ea typeface="標楷體" pitchFamily="65" charset="-12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研究者對海量數字檔案進行數據挖掘以研究人們使用的語言與詞彙，進而揭示其中反應出來的文化現象。</a:t>
            </a:r>
            <a:endParaRPr lang="en-US" altLang="zh-TW" sz="1200">
              <a:latin typeface="標楷體" pitchFamily="65" charset="-120"/>
              <a:ea typeface="標楷體" pitchFamily="65" charset="-120"/>
            </a:endParaRP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E84BF-1A3F-496B-8F90-7B9F868CE014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202091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>
                <a:latin typeface="標楷體" pitchFamily="65" charset="-120"/>
                <a:ea typeface="標楷體" pitchFamily="65" charset="-120"/>
              </a:rPr>
              <a:t>可以查詢特定詞語或概念的相對出現頻率，估計文化重要性趨勢，即便是多個同義字，在不同時期的重要性、頻率不盡相同，可以從中了解每個年代的文化現象。</a:t>
            </a:r>
            <a:endParaRPr lang="en-US" altLang="zh-TW" sz="1200">
              <a:latin typeface="標楷體" pitchFamily="65" charset="-120"/>
              <a:ea typeface="標楷體" pitchFamily="65" charset="-12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研究者對海量數字檔案進行數據挖掘以研究人們使用的語言與詞彙，進而揭示其中反應出來的文化現象。</a:t>
            </a:r>
            <a:endParaRPr lang="en-US" altLang="zh-TW" sz="1200">
              <a:latin typeface="標楷體" pitchFamily="65" charset="-120"/>
              <a:ea typeface="標楷體" pitchFamily="65" charset="-120"/>
            </a:endParaRP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E84BF-1A3F-496B-8F90-7B9F868CE014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523506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>
                <a:latin typeface="標楷體" pitchFamily="65" charset="-120"/>
                <a:ea typeface="標楷體" pitchFamily="65" charset="-120"/>
              </a:rPr>
              <a:t>可以查詢特定詞語或概念的相對出現頻率，估計文化重要性趨勢，即便是多個同義字，在不同時期的重要性、頻率不盡相同，可以從中了解每個年代的文化現象。</a:t>
            </a:r>
            <a:endParaRPr lang="en-US" altLang="zh-TW" sz="1200">
              <a:latin typeface="標楷體" pitchFamily="65" charset="-120"/>
              <a:ea typeface="標楷體" pitchFamily="65" charset="-12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研究者對海量數字檔案進行數據挖掘以研究人們使用的語言與詞彙，進而揭示其中反應出來的文化現象。</a:t>
            </a:r>
            <a:endParaRPr lang="en-US" altLang="zh-TW" sz="1200">
              <a:latin typeface="標楷體" pitchFamily="65" charset="-120"/>
              <a:ea typeface="標楷體" pitchFamily="65" charset="-120"/>
            </a:endParaRP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E84BF-1A3F-496B-8F90-7B9F868CE014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63284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2021/12/14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2021/12/14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2021/12/14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2021/12/14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45E29975-A297-41C3-AE39-1603AE7399D1}"/>
              </a:ext>
            </a:extLst>
          </p:cNvPr>
          <p:cNvSpPr/>
          <p:nvPr/>
        </p:nvSpPr>
        <p:spPr>
          <a:xfrm>
            <a:off x="251521" y="214053"/>
            <a:ext cx="8640957" cy="47146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B3CBF713-045B-4456-86EA-BEFC645634D2}"/>
              </a:ext>
            </a:extLst>
          </p:cNvPr>
          <p:cNvSpPr/>
          <p:nvPr/>
        </p:nvSpPr>
        <p:spPr>
          <a:xfrm>
            <a:off x="0" y="0"/>
            <a:ext cx="9144000" cy="2140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F1440AFF-6AB3-4FA2-B755-80D07D467827}"/>
              </a:ext>
            </a:extLst>
          </p:cNvPr>
          <p:cNvSpPr/>
          <p:nvPr/>
        </p:nvSpPr>
        <p:spPr>
          <a:xfrm>
            <a:off x="0" y="4928721"/>
            <a:ext cx="9144000" cy="21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9C9B39B2-B496-4C4C-B0C2-549D6544A29E}"/>
              </a:ext>
            </a:extLst>
          </p:cNvPr>
          <p:cNvSpPr/>
          <p:nvPr/>
        </p:nvSpPr>
        <p:spPr>
          <a:xfrm rot="5400000">
            <a:off x="4446239" y="681285"/>
            <a:ext cx="9144000" cy="2515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平行四邊形 5">
            <a:extLst>
              <a:ext uri="{FF2B5EF4-FFF2-40B4-BE49-F238E27FC236}">
                <a16:creationId xmlns="" xmlns:a16="http://schemas.microsoft.com/office/drawing/2014/main" id="{F4EE66DF-E6C1-4CCF-8C90-ECE462E091FA}"/>
              </a:ext>
            </a:extLst>
          </p:cNvPr>
          <p:cNvSpPr/>
          <p:nvPr/>
        </p:nvSpPr>
        <p:spPr>
          <a:xfrm>
            <a:off x="-1738070" y="214052"/>
            <a:ext cx="6166054" cy="4714667"/>
          </a:xfrm>
          <a:prstGeom prst="parallelogram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A323B2BB-2E4D-4BC1-9D61-2E0BB8E41273}"/>
              </a:ext>
            </a:extLst>
          </p:cNvPr>
          <p:cNvSpPr/>
          <p:nvPr/>
        </p:nvSpPr>
        <p:spPr>
          <a:xfrm rot="5400000">
            <a:off x="-4446240" y="897310"/>
            <a:ext cx="9144000" cy="2515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: 圓角 16">
            <a:extLst>
              <a:ext uri="{FF2B5EF4-FFF2-40B4-BE49-F238E27FC236}">
                <a16:creationId xmlns="" xmlns:a16="http://schemas.microsoft.com/office/drawing/2014/main" id="{0CCA4ACB-E3E1-403E-A08B-176338447D40}"/>
              </a:ext>
            </a:extLst>
          </p:cNvPr>
          <p:cNvSpPr/>
          <p:nvPr/>
        </p:nvSpPr>
        <p:spPr>
          <a:xfrm>
            <a:off x="1528142" y="1779662"/>
            <a:ext cx="1957533" cy="2364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>
            <a:extLst>
              <a:ext uri="{FF2B5EF4-FFF2-40B4-BE49-F238E27FC236}">
                <a16:creationId xmlns="" xmlns:a16="http://schemas.microsoft.com/office/drawing/2014/main" id="{BBEED7FC-F715-4657-8349-5BF844DA9157}"/>
              </a:ext>
            </a:extLst>
          </p:cNvPr>
          <p:cNvSpPr txBox="1"/>
          <p:nvPr/>
        </p:nvSpPr>
        <p:spPr>
          <a:xfrm>
            <a:off x="1331640" y="1205996"/>
            <a:ext cx="23042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第一題</a:t>
            </a:r>
            <a:endParaRPr lang="en-US" sz="5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="" xmlns:a16="http://schemas.microsoft.com/office/drawing/2014/main" id="{0D9B235C-7D6F-4687-A600-F0499DF9ED2F}"/>
              </a:ext>
            </a:extLst>
          </p:cNvPr>
          <p:cNvSpPr txBox="1"/>
          <p:nvPr/>
        </p:nvSpPr>
        <p:spPr>
          <a:xfrm>
            <a:off x="4352811" y="2532049"/>
            <a:ext cx="39604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是一個強大的分析工具，可以定量地探索文化趨勢。它還創造出一個新術語“文化組學”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culturomics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="" xmlns:a16="http://schemas.microsoft.com/office/drawing/2014/main" id="{8470E65B-57FD-47BD-B111-705C64DFE4C6}"/>
              </a:ext>
            </a:extLst>
          </p:cNvPr>
          <p:cNvSpPr txBox="1"/>
          <p:nvPr/>
        </p:nvSpPr>
        <p:spPr>
          <a:xfrm>
            <a:off x="4352810" y="1707654"/>
            <a:ext cx="53317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Ngram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Viewer (https://books.google.com/ngrams)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45E29975-A297-41C3-AE39-1603AE7399D1}"/>
              </a:ext>
            </a:extLst>
          </p:cNvPr>
          <p:cNvSpPr/>
          <p:nvPr/>
        </p:nvSpPr>
        <p:spPr>
          <a:xfrm>
            <a:off x="8223" y="0"/>
            <a:ext cx="9135777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A6AC40BE-588E-42F4-A70D-CFA46994D98C}"/>
              </a:ext>
            </a:extLst>
          </p:cNvPr>
          <p:cNvSpPr/>
          <p:nvPr/>
        </p:nvSpPr>
        <p:spPr>
          <a:xfrm>
            <a:off x="0" y="195485"/>
            <a:ext cx="251520" cy="345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="" xmlns:a16="http://schemas.microsoft.com/office/drawing/2014/main" id="{70994CE4-B986-4537-BB8B-5E7CEE53498C}"/>
              </a:ext>
            </a:extLst>
          </p:cNvPr>
          <p:cNvSpPr txBox="1"/>
          <p:nvPr/>
        </p:nvSpPr>
        <p:spPr>
          <a:xfrm>
            <a:off x="251520" y="186194"/>
            <a:ext cx="972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附錄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2" descr="https://www.ctworld.org.tw/monthly/246/t01-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39502"/>
            <a:ext cx="7620000" cy="44291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4954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45E29975-A297-41C3-AE39-1603AE7399D1}"/>
              </a:ext>
            </a:extLst>
          </p:cNvPr>
          <p:cNvSpPr/>
          <p:nvPr/>
        </p:nvSpPr>
        <p:spPr>
          <a:xfrm>
            <a:off x="8223" y="0"/>
            <a:ext cx="9135777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A6AC40BE-588E-42F4-A70D-CFA46994D98C}"/>
              </a:ext>
            </a:extLst>
          </p:cNvPr>
          <p:cNvSpPr/>
          <p:nvPr/>
        </p:nvSpPr>
        <p:spPr>
          <a:xfrm>
            <a:off x="0" y="195485"/>
            <a:ext cx="251520" cy="345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="" xmlns:a16="http://schemas.microsoft.com/office/drawing/2014/main" id="{70994CE4-B986-4537-BB8B-5E7CEE53498C}"/>
              </a:ext>
            </a:extLst>
          </p:cNvPr>
          <p:cNvSpPr txBox="1"/>
          <p:nvPr/>
        </p:nvSpPr>
        <p:spPr>
          <a:xfrm>
            <a:off x="251520" y="186194"/>
            <a:ext cx="5062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什麼是文化組學？文化組學研究的重要性是什麼？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432312DE-A770-4F3F-A262-020C0DA4DB13}"/>
              </a:ext>
            </a:extLst>
          </p:cNvPr>
          <p:cNvSpPr/>
          <p:nvPr/>
        </p:nvSpPr>
        <p:spPr>
          <a:xfrm>
            <a:off x="8223" y="915566"/>
            <a:ext cx="3607373" cy="38164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群組 18">
            <a:extLst>
              <a:ext uri="{FF2B5EF4-FFF2-40B4-BE49-F238E27FC236}">
                <a16:creationId xmlns="" xmlns:a16="http://schemas.microsoft.com/office/drawing/2014/main" id="{94B54EEF-482C-4C85-B27E-17D66ADD7564}"/>
              </a:ext>
            </a:extLst>
          </p:cNvPr>
          <p:cNvGrpSpPr/>
          <p:nvPr/>
        </p:nvGrpSpPr>
        <p:grpSpPr>
          <a:xfrm>
            <a:off x="151830" y="2063219"/>
            <a:ext cx="3285873" cy="1404095"/>
            <a:chOff x="312310" y="1731086"/>
            <a:chExt cx="3285873" cy="1404095"/>
          </a:xfrm>
        </p:grpSpPr>
        <p:sp>
          <p:nvSpPr>
            <p:cNvPr id="5" name="橢圓 4">
              <a:extLst>
                <a:ext uri="{FF2B5EF4-FFF2-40B4-BE49-F238E27FC236}">
                  <a16:creationId xmlns="" xmlns:a16="http://schemas.microsoft.com/office/drawing/2014/main" id="{E91DA3FC-BBE5-45BE-93C4-AA1A9B7BC6E5}"/>
                </a:ext>
              </a:extLst>
            </p:cNvPr>
            <p:cNvSpPr/>
            <p:nvPr/>
          </p:nvSpPr>
          <p:spPr>
            <a:xfrm>
              <a:off x="312310" y="1731086"/>
              <a:ext cx="1457990" cy="140409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文化</a:t>
              </a:r>
              <a:endPara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culture</a:t>
              </a:r>
            </a:p>
          </p:txBody>
        </p:sp>
        <p:sp>
          <p:nvSpPr>
            <p:cNvPr id="12" name="橢圓 11">
              <a:extLst>
                <a:ext uri="{FF2B5EF4-FFF2-40B4-BE49-F238E27FC236}">
                  <a16:creationId xmlns="" xmlns:a16="http://schemas.microsoft.com/office/drawing/2014/main" id="{CF57AC99-00EB-4DBB-A8B4-EF5818993011}"/>
                </a:ext>
              </a:extLst>
            </p:cNvPr>
            <p:cNvSpPr/>
            <p:nvPr/>
          </p:nvSpPr>
          <p:spPr>
            <a:xfrm>
              <a:off x="2140192" y="1731086"/>
              <a:ext cx="1457991" cy="140409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基因</a:t>
              </a:r>
              <a:endPara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2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組學</a:t>
              </a:r>
              <a:endPara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genomics</a:t>
              </a:r>
              <a:endParaRPr 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7" name="群組 16">
              <a:extLst>
                <a:ext uri="{FF2B5EF4-FFF2-40B4-BE49-F238E27FC236}">
                  <a16:creationId xmlns="" xmlns:a16="http://schemas.microsoft.com/office/drawing/2014/main" id="{428827E9-DC59-43A1-AE0D-831B3C1BC93C}"/>
                </a:ext>
              </a:extLst>
            </p:cNvPr>
            <p:cNvGrpSpPr/>
            <p:nvPr/>
          </p:nvGrpSpPr>
          <p:grpSpPr>
            <a:xfrm>
              <a:off x="1819021" y="2294519"/>
              <a:ext cx="284619" cy="277231"/>
              <a:chOff x="1961964" y="3831890"/>
              <a:chExt cx="432048" cy="432048"/>
            </a:xfrm>
          </p:grpSpPr>
          <p:sp>
            <p:nvSpPr>
              <p:cNvPr id="14" name="矩形 13">
                <a:extLst>
                  <a:ext uri="{FF2B5EF4-FFF2-40B4-BE49-F238E27FC236}">
                    <a16:creationId xmlns="" xmlns:a16="http://schemas.microsoft.com/office/drawing/2014/main" id="{60D54D1C-5D06-4A45-82D0-232D47FAD04E}"/>
                  </a:ext>
                </a:extLst>
              </p:cNvPr>
              <p:cNvSpPr/>
              <p:nvPr/>
            </p:nvSpPr>
            <p:spPr>
              <a:xfrm>
                <a:off x="1961964" y="4011910"/>
                <a:ext cx="432048" cy="7200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="" xmlns:a16="http://schemas.microsoft.com/office/drawing/2014/main" id="{C44DBC43-AE87-4800-9EA9-3D475BC44F75}"/>
                  </a:ext>
                </a:extLst>
              </p:cNvPr>
              <p:cNvSpPr/>
              <p:nvPr/>
            </p:nvSpPr>
            <p:spPr>
              <a:xfrm rot="5400000">
                <a:off x="1975411" y="4011910"/>
                <a:ext cx="432048" cy="7200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65C304F3-6553-48C6-AB36-E26E1577A1B7}"/>
              </a:ext>
            </a:extLst>
          </p:cNvPr>
          <p:cNvSpPr/>
          <p:nvPr/>
        </p:nvSpPr>
        <p:spPr>
          <a:xfrm>
            <a:off x="3615596" y="915566"/>
            <a:ext cx="5520181" cy="3816423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332334" y="2282374"/>
            <a:ext cx="45683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spcBef>
                <a:spcPts val="600"/>
              </a:spcBef>
              <a:spcAft>
                <a:spcPts val="600"/>
              </a:spcAft>
            </a:pPr>
            <a:r>
              <a:rPr lang="zh-TW" altLang="en-US" sz="1600" b="1" u="sng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文化組學研究的</a:t>
            </a:r>
            <a:r>
              <a:rPr lang="zh-TW" altLang="en-US" sz="1600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重要性？</a:t>
            </a:r>
            <a:endParaRPr lang="en-US" altLang="zh-TW" sz="1600" b="1" u="sng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可以查詢特定詞語或概念的</a:t>
            </a:r>
            <a:r>
              <a:rPr lang="zh-TW" altLang="en-US" sz="16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相對出現頻率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，</a:t>
            </a:r>
            <a:r>
              <a:rPr lang="zh-TW" altLang="en-US" sz="16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估計文化重要性趨勢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就像生物的演化一樣，適合當代環境的基因會被留下，不適合的基因會逐漸衰微。我們可以</a:t>
            </a:r>
            <a:r>
              <a:rPr lang="zh-TW" altLang="en-US" sz="1600" b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從中瞭解年代間的推移，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以更客觀的角度解釋一個文化為何興盛，又為何</a:t>
            </a:r>
            <a:r>
              <a:rPr lang="zh-TW" altLang="en-US" sz="1600" b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沒落。</a:t>
            </a:r>
            <a:endParaRPr lang="en-US" altLang="zh-TW" sz="1600" b="1" smtClean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="" xmlns:a16="http://schemas.microsoft.com/office/drawing/2014/main" id="{8C8E56F7-690F-4AF9-9BCB-D8AD63EB8D86}"/>
              </a:ext>
            </a:extLst>
          </p:cNvPr>
          <p:cNvSpPr txBox="1"/>
          <p:nvPr/>
        </p:nvSpPr>
        <p:spPr>
          <a:xfrm>
            <a:off x="4320480" y="1083389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研究者通過</a:t>
            </a:r>
            <a:r>
              <a:rPr lang="zh-TW" altLang="en-US" sz="18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電子化文本的量化分析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，進行數據挖掘以研究人們使用的語言與詞彙，解讀</a:t>
            </a:r>
            <a:r>
              <a:rPr lang="zh-TW" altLang="en-US" sz="18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人類文化的發展和演變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，揭示其中反應出來的文化現象。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="" xmlns:a16="http://schemas.microsoft.com/office/drawing/2014/main" id="{B6C58A7C-2471-4232-A5D4-F758F97104C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1136526"/>
            <a:ext cx="427112" cy="427112"/>
          </a:xfrm>
          <a:prstGeom prst="rect">
            <a:avLst/>
          </a:prstGeom>
        </p:spPr>
      </p:pic>
      <p:pic>
        <p:nvPicPr>
          <p:cNvPr id="1036" name="Picture 12" descr="Student Health Service - Health Promoting School Programme - Physical  Activity">
            <a:extLst>
              <a:ext uri="{FF2B5EF4-FFF2-40B4-BE49-F238E27FC236}">
                <a16:creationId xmlns="" xmlns:a16="http://schemas.microsoft.com/office/drawing/2014/main" id="{A6891051-7B27-4B17-A35E-0BF86AF78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32334" y="2690765"/>
            <a:ext cx="566192" cy="5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Student Health Service - Health Promoting School Programme - Physical  Activity">
            <a:extLst>
              <a:ext uri="{FF2B5EF4-FFF2-40B4-BE49-F238E27FC236}">
                <a16:creationId xmlns="" xmlns:a16="http://schemas.microsoft.com/office/drawing/2014/main" id="{52A606AA-AB7D-40DD-8DED-9E1005CE8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32334" y="3579862"/>
            <a:ext cx="566192" cy="5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2378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45E29975-A297-41C3-AE39-1603AE7399D1}"/>
              </a:ext>
            </a:extLst>
          </p:cNvPr>
          <p:cNvSpPr/>
          <p:nvPr/>
        </p:nvSpPr>
        <p:spPr>
          <a:xfrm>
            <a:off x="8223" y="0"/>
            <a:ext cx="9135777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A6AC40BE-588E-42F4-A70D-CFA46994D98C}"/>
              </a:ext>
            </a:extLst>
          </p:cNvPr>
          <p:cNvSpPr/>
          <p:nvPr/>
        </p:nvSpPr>
        <p:spPr>
          <a:xfrm>
            <a:off x="0" y="195485"/>
            <a:ext cx="251520" cy="345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0" y="732891"/>
            <a:ext cx="9144000" cy="2990987"/>
            <a:chOff x="0" y="958298"/>
            <a:chExt cx="9144000" cy="2990987"/>
          </a:xfrm>
        </p:grpSpPr>
        <p:pic>
          <p:nvPicPr>
            <p:cNvPr id="4" name="圖片 3">
              <a:extLst>
                <a:ext uri="{FF2B5EF4-FFF2-40B4-BE49-F238E27FC236}">
                  <a16:creationId xmlns="" xmlns:a16="http://schemas.microsoft.com/office/drawing/2014/main" id="{7F414981-4CE5-4800-9F4C-B7FA90861A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/>
            <a:srcRect t="10743"/>
            <a:stretch/>
          </p:blipFill>
          <p:spPr>
            <a:xfrm>
              <a:off x="0" y="958298"/>
              <a:ext cx="9144000" cy="2990987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043608" y="1419622"/>
              <a:ext cx="1368152" cy="6480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 b="1" dirty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homesick</a:t>
              </a:r>
              <a:r>
                <a:rPr lang="zh-TW" altLang="en-US" sz="1400" b="1" dirty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 </a:t>
              </a:r>
              <a:endParaRPr lang="en-US" altLang="zh-TW" sz="1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出現</a:t>
              </a:r>
              <a:r>
                <a:rPr lang="zh-TW" altLang="en-US" sz="1400" b="1" dirty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於</a:t>
              </a:r>
              <a:r>
                <a:rPr lang="en-US" altLang="zh-TW" sz="1400" b="1" dirty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1584</a:t>
              </a:r>
              <a:r>
                <a:rPr lang="zh-TW" altLang="en-US" sz="1400" b="1" dirty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年</a:t>
              </a:r>
              <a:endParaRPr kumimoji="1" lang="zh-TW" altLang="en-US" sz="20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新細明體" pitchFamily="18" charset="-120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1727684" y="2040393"/>
              <a:ext cx="144016" cy="233948"/>
            </a:xfrm>
            <a:prstGeom prst="triangle">
              <a:avLst/>
            </a:prstGeom>
            <a:solidFill>
              <a:srgbClr val="DBE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13072972">
              <a:off x="2166013" y="2806453"/>
              <a:ext cx="315599" cy="768010"/>
            </a:xfrm>
            <a:prstGeom prst="triangle">
              <a:avLst/>
            </a:prstGeom>
            <a:solidFill>
              <a:srgbClr val="DBE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195736" y="2404386"/>
              <a:ext cx="1368152" cy="6480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 b="1" dirty="0" smtClean="0">
                  <a:solidFill>
                    <a:srgbClr val="4993DB"/>
                  </a:solidFill>
                  <a:latin typeface="微軟正黑體" pitchFamily="34" charset="-120"/>
                  <a:ea typeface="微軟正黑體" pitchFamily="34" charset="-120"/>
                </a:rPr>
                <a:t>n</a:t>
              </a:r>
              <a:r>
                <a:rPr lang="en-US" altLang="zh-TW" sz="1400" b="1" smtClean="0">
                  <a:solidFill>
                    <a:srgbClr val="4993DB"/>
                  </a:solidFill>
                  <a:latin typeface="微軟正黑體" pitchFamily="34" charset="-120"/>
                  <a:ea typeface="微軟正黑體" pitchFamily="34" charset="-120"/>
                </a:rPr>
                <a:t>ostalgic</a:t>
              </a:r>
              <a:endParaRPr lang="en-US" altLang="zh-TW" sz="1400" b="1" dirty="0" smtClean="0">
                <a:solidFill>
                  <a:srgbClr val="4993DB"/>
                </a:solidFill>
                <a:latin typeface="微軟正黑體" pitchFamily="34" charset="-120"/>
                <a:ea typeface="微軟正黑體" pitchFamily="34" charset="-120"/>
              </a:endParaRP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dirty="0" smtClean="0">
                  <a:solidFill>
                    <a:srgbClr val="4993DB"/>
                  </a:solidFill>
                  <a:latin typeface="微軟正黑體" pitchFamily="34" charset="-120"/>
                  <a:ea typeface="微軟正黑體" pitchFamily="34" charset="-120"/>
                </a:rPr>
                <a:t>出現</a:t>
              </a:r>
              <a:r>
                <a:rPr lang="zh-TW" altLang="en-US" sz="1400" b="1">
                  <a:solidFill>
                    <a:srgbClr val="4993DB"/>
                  </a:solidFill>
                  <a:latin typeface="微軟正黑體" pitchFamily="34" charset="-120"/>
                  <a:ea typeface="微軟正黑體" pitchFamily="34" charset="-120"/>
                </a:rPr>
                <a:t>於</a:t>
              </a:r>
              <a:r>
                <a:rPr lang="en-US" altLang="zh-TW" sz="1400" b="1" smtClean="0">
                  <a:solidFill>
                    <a:srgbClr val="4993DB"/>
                  </a:solidFill>
                  <a:latin typeface="微軟正黑體" pitchFamily="34" charset="-120"/>
                  <a:ea typeface="微軟正黑體" pitchFamily="34" charset="-120"/>
                </a:rPr>
                <a:t>1598</a:t>
              </a:r>
              <a:r>
                <a:rPr lang="zh-TW" altLang="en-US" sz="1400" b="1" smtClean="0">
                  <a:solidFill>
                    <a:srgbClr val="4993DB"/>
                  </a:solidFill>
                  <a:latin typeface="微軟正黑體" pitchFamily="34" charset="-120"/>
                  <a:ea typeface="微軟正黑體" pitchFamily="34" charset="-120"/>
                </a:rPr>
                <a:t>年</a:t>
              </a:r>
              <a:endParaRPr kumimoji="1" lang="zh-TW" altLang="en-US" sz="2000" b="1" dirty="0">
                <a:solidFill>
                  <a:srgbClr val="4993DB"/>
                </a:solidFill>
                <a:latin typeface="微軟正黑體" pitchFamily="34" charset="-120"/>
                <a:ea typeface="微軟正黑體" pitchFamily="34" charset="-120"/>
                <a:cs typeface="新細明體" pitchFamily="18" charset="-120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7960472">
              <a:off x="7200342" y="2350316"/>
              <a:ext cx="216024" cy="430020"/>
            </a:xfrm>
            <a:prstGeom prst="triangle">
              <a:avLst/>
            </a:prstGeom>
            <a:solidFill>
              <a:srgbClr val="DBE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5940152" y="1998191"/>
              <a:ext cx="1368152" cy="5040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TW" altLang="en-US" sz="1400" b="1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交叉於</a:t>
              </a:r>
              <a:r>
                <a:rPr kumimoji="1" lang="en-US" altLang="zh-TW" sz="1400" b="1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1942</a:t>
              </a:r>
              <a:r>
                <a:rPr kumimoji="1" lang="zh-TW" altLang="en-US" sz="1400" b="1" dirty="0" smtClean="0">
                  <a:solidFill>
                    <a:schemeClr val="tx1"/>
                  </a:solidFill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年</a:t>
              </a:r>
              <a:endParaRPr kumimoji="1" lang="zh-TW" altLang="en-US" sz="14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新細明體" pitchFamily="18" charset="-120"/>
              </a:endParaRPr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="" xmlns:a16="http://schemas.microsoft.com/office/drawing/2014/main" id="{70994CE4-B986-4537-BB8B-5E7CEE53498C}"/>
              </a:ext>
            </a:extLst>
          </p:cNvPr>
          <p:cNvSpPr txBox="1"/>
          <p:nvPr/>
        </p:nvSpPr>
        <p:spPr>
          <a:xfrm>
            <a:off x="251520" y="125219"/>
            <a:ext cx="87129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nostalgic”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homesick”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是同義字，可互換使用。請以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Ngram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Viewer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工具，確定哪個單詞最先出現以及出現的時間。哪一年發生黃金交叉？可能的原因為何？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: 圓角 16">
            <a:extLst>
              <a:ext uri="{FF2B5EF4-FFF2-40B4-BE49-F238E27FC236}">
                <a16:creationId xmlns="" xmlns:a16="http://schemas.microsoft.com/office/drawing/2014/main" id="{0CCA4ACB-E3E1-403E-A08B-176338447D40}"/>
              </a:ext>
            </a:extLst>
          </p:cNvPr>
          <p:cNvSpPr/>
          <p:nvPr/>
        </p:nvSpPr>
        <p:spPr>
          <a:xfrm>
            <a:off x="159508" y="4304991"/>
            <a:ext cx="2202903" cy="1252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79604" y="4074626"/>
            <a:ext cx="2332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發生</a:t>
            </a:r>
            <a:r>
              <a:rPr lang="zh-TW" altLang="en-US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交叉的可能原因？</a:t>
            </a:r>
            <a:endParaRPr lang="en-US" altLang="zh-TW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2275967" y="3763655"/>
            <a:ext cx="6750496" cy="1400383"/>
            <a:chOff x="2286000" y="3795886"/>
            <a:chExt cx="6750496" cy="1400383"/>
          </a:xfrm>
        </p:grpSpPr>
        <p:sp>
          <p:nvSpPr>
            <p:cNvPr id="13" name="矩形 12"/>
            <p:cNvSpPr/>
            <p:nvPr/>
          </p:nvSpPr>
          <p:spPr>
            <a:xfrm>
              <a:off x="2286000" y="3795886"/>
              <a:ext cx="6750496" cy="14003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just">
                <a:spcBef>
                  <a:spcPts val="600"/>
                </a:spcBef>
                <a:spcAft>
                  <a:spcPts val="600"/>
                </a:spcAft>
              </a:pPr>
              <a:r>
                <a:rPr lang="zh-TW" altLang="en-US" sz="15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在</a:t>
              </a:r>
              <a:r>
                <a:rPr lang="zh-TW" altLang="en-US" sz="150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二戰以前</a:t>
              </a:r>
              <a:r>
                <a:rPr lang="zh-TW" altLang="en-US" sz="15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，</a:t>
              </a:r>
              <a:r>
                <a:rPr lang="zh-TW" altLang="en-US" sz="150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思鄉病</a:t>
              </a:r>
              <a:r>
                <a:rPr lang="en-US" altLang="zh-TW" sz="150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(homesick)</a:t>
              </a:r>
              <a:r>
                <a:rPr lang="zh-TW" altLang="en-US" sz="15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嚴重影響了士兵們的行動能力，導致心悸、拒絕進食而誘發病變，被當成</a:t>
              </a:r>
              <a:r>
                <a:rPr lang="zh-TW" altLang="en-US" sz="150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一種可怕的精神疾病</a:t>
              </a:r>
              <a:r>
                <a:rPr lang="zh-TW" altLang="en-US" sz="15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。</a:t>
              </a:r>
              <a:endParaRPr lang="en-US" altLang="zh-TW" sz="15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  <a:p>
              <a:pPr lvl="1" algn="just">
                <a:spcBef>
                  <a:spcPts val="600"/>
                </a:spcBef>
                <a:spcAft>
                  <a:spcPts val="600"/>
                </a:spcAft>
              </a:pPr>
              <a:r>
                <a:rPr lang="zh-TW" altLang="en-US" sz="15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然而到了</a:t>
              </a:r>
              <a:r>
                <a:rPr lang="en-US" altLang="zh-TW" sz="150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1950</a:t>
              </a:r>
              <a:r>
                <a:rPr lang="zh-TW" altLang="en-US" sz="150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年代</a:t>
              </a:r>
              <a:r>
                <a:rPr lang="zh-TW" altLang="en-US" sz="15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，美國醫療和軍事當局採用</a:t>
              </a:r>
              <a:r>
                <a:rPr lang="zh-TW" altLang="en-US" sz="150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歐洲術語－懷舊</a:t>
              </a:r>
              <a:r>
                <a:rPr lang="en-US" altLang="zh-TW" sz="150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(nostalgic)</a:t>
              </a:r>
              <a:r>
                <a:rPr lang="zh-TW" altLang="en-US" sz="15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來重新定義此疾病，並治療受這種情緒影響的士兵，讓他們住院或休假，</a:t>
              </a:r>
              <a:r>
                <a:rPr lang="zh-TW" altLang="en-US" sz="150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緩解了思鄉之情</a:t>
              </a:r>
              <a:r>
                <a:rPr lang="zh-TW" altLang="en-US" sz="15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。</a:t>
              </a:r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 xmlns="">
                    <a14:imgLayer r:embed="rId5">
                      <a14:imgEffect>
                        <a14:backgroundRemoval t="5449" b="95513" l="5085" r="9576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5400000">
              <a:off x="2559808" y="3795177"/>
              <a:ext cx="248696" cy="328785"/>
            </a:xfrm>
            <a:prstGeom prst="rect">
              <a:avLst/>
            </a:prstGeom>
          </p:spPr>
        </p:pic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 xmlns="">
                    <a14:imgLayer r:embed="rId5">
                      <a14:imgEffect>
                        <a14:backgroundRemoval t="5449" b="95513" l="5085" r="9576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5400000">
              <a:off x="2559808" y="4371241"/>
              <a:ext cx="248696" cy="3287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39298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45E29975-A297-41C3-AE39-1603AE7399D1}"/>
              </a:ext>
            </a:extLst>
          </p:cNvPr>
          <p:cNvSpPr/>
          <p:nvPr/>
        </p:nvSpPr>
        <p:spPr>
          <a:xfrm>
            <a:off x="8223" y="0"/>
            <a:ext cx="9135777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A6AC40BE-588E-42F4-A70D-CFA46994D98C}"/>
              </a:ext>
            </a:extLst>
          </p:cNvPr>
          <p:cNvSpPr/>
          <p:nvPr/>
        </p:nvSpPr>
        <p:spPr>
          <a:xfrm>
            <a:off x="0" y="195485"/>
            <a:ext cx="251520" cy="345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="" xmlns:a16="http://schemas.microsoft.com/office/drawing/2014/main" id="{70994CE4-B986-4537-BB8B-5E7CEE53498C}"/>
              </a:ext>
            </a:extLst>
          </p:cNvPr>
          <p:cNvSpPr txBox="1"/>
          <p:nvPr/>
        </p:nvSpPr>
        <p:spPr>
          <a:xfrm>
            <a:off x="251520" y="125219"/>
            <a:ext cx="87129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“以您感興趣的商業領域或生活上的 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1-gram</a:t>
            </a:r>
            <a:r>
              <a:rPr lang="zh-TW" altLang="en-US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2-gram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3-gram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單詞或短語進行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Ngram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Viewer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歷史文本分析，描述你對它的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體驗</a:t>
            </a:r>
            <a:r>
              <a:rPr lang="zh-TW" altLang="en-US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心得。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581913" y="3390260"/>
            <a:ext cx="157031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100" b="1" dirty="0">
                <a:latin typeface="微軟正黑體" pitchFamily="34" charset="-120"/>
                <a:ea typeface="微軟正黑體" pitchFamily="34" charset="-120"/>
              </a:rPr>
              <a:t>Artificial Intelligence</a:t>
            </a:r>
            <a:endParaRPr kumimoji="1" lang="zh-TW" altLang="en-US" sz="1600" b="1" i="0" u="none" strike="noStrike" cap="none" normalizeH="0" baseline="0" dirty="0">
              <a:ln>
                <a:noFill/>
              </a:ln>
              <a:effectLst/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581913" y="3102228"/>
            <a:ext cx="144016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100" b="1" dirty="0">
                <a:latin typeface="微軟正黑體" pitchFamily="34" charset="-120"/>
                <a:ea typeface="微軟正黑體" pitchFamily="34" charset="-120"/>
              </a:rPr>
              <a:t>Machine Learning</a:t>
            </a:r>
            <a:endParaRPr kumimoji="1" lang="zh-TW" altLang="en-US" sz="1600" b="1" i="0" u="none" strike="noStrike" cap="none" normalizeH="0" baseline="0" dirty="0">
              <a:ln>
                <a:noFill/>
              </a:ln>
              <a:effectLst/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581913" y="3966324"/>
            <a:ext cx="1175322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100" b="1" dirty="0">
                <a:latin typeface="微軟正黑體" pitchFamily="34" charset="-120"/>
                <a:ea typeface="微軟正黑體" pitchFamily="34" charset="-120"/>
              </a:rPr>
              <a:t>Deep Learning</a:t>
            </a:r>
            <a:endParaRPr kumimoji="1" lang="zh-TW" altLang="en-US" sz="1600" b="1" i="0" u="none" strike="noStrike" cap="none" normalizeH="0" baseline="0" dirty="0">
              <a:ln>
                <a:noFill/>
              </a:ln>
              <a:effectLst/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581913" y="3678292"/>
            <a:ext cx="1266693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100" b="1" dirty="0">
                <a:latin typeface="微軟正黑體" pitchFamily="34" charset="-120"/>
                <a:ea typeface="微軟正黑體" pitchFamily="34" charset="-120"/>
              </a:rPr>
              <a:t>Neural Network</a:t>
            </a:r>
            <a:endParaRPr kumimoji="1" lang="zh-TW" altLang="en-US" sz="1600" b="1" i="0" u="none" strike="noStrike" cap="none" normalizeH="0" baseline="0" dirty="0">
              <a:ln>
                <a:noFill/>
              </a:ln>
              <a:effectLst/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73690" y="3102228"/>
            <a:ext cx="45719" cy="261610"/>
          </a:xfrm>
          <a:prstGeom prst="rect">
            <a:avLst/>
          </a:prstGeom>
          <a:solidFill>
            <a:srgbClr val="DF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7574917" y="3390260"/>
            <a:ext cx="45719" cy="261610"/>
          </a:xfrm>
          <a:prstGeom prst="rect">
            <a:avLst/>
          </a:prstGeom>
          <a:solidFill>
            <a:srgbClr val="3E8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7573690" y="3678292"/>
            <a:ext cx="45719" cy="261610"/>
          </a:xfrm>
          <a:prstGeom prst="rect">
            <a:avLst/>
          </a:prstGeom>
          <a:solidFill>
            <a:srgbClr val="F58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7573690" y="3966324"/>
            <a:ext cx="45719" cy="261610"/>
          </a:xfrm>
          <a:prstGeom prst="rect">
            <a:avLst/>
          </a:prstGeom>
          <a:solidFill>
            <a:srgbClr val="80B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1403648" y="1254804"/>
            <a:ext cx="550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觀察</a:t>
            </a:r>
            <a:r>
              <a:rPr lang="zh-TW" altLang="en-US" sz="14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人工智慧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與</a:t>
            </a:r>
            <a:r>
              <a:rPr lang="zh-TW" altLang="en-US" sz="14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機器學習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的發展歷史，並推導相關技術的</a:t>
            </a:r>
            <a:r>
              <a:rPr lang="zh-TW" altLang="en-US" sz="14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演進趨勢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。</a:t>
            </a:r>
            <a:endParaRPr lang="en-US" altLang="zh-TW" sz="14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03648" y="913510"/>
            <a:ext cx="77403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Artificial </a:t>
            </a:r>
            <a:r>
              <a:rPr lang="en-US" altLang="zh-TW" sz="1400" b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Intelligence, Expert System,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Machine Learning, Deep Learning, Neural Network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539552" y="927125"/>
            <a:ext cx="936104" cy="29416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輸入單詞</a:t>
            </a:r>
            <a:endParaRPr lang="zh-TW" altLang="en-US" sz="1400" dirty="0"/>
          </a:p>
        </p:txBody>
      </p:sp>
      <p:cxnSp>
        <p:nvCxnSpPr>
          <p:cNvPr id="30" name="直線接點 29"/>
          <p:cNvCxnSpPr/>
          <p:nvPr/>
        </p:nvCxnSpPr>
        <p:spPr>
          <a:xfrm flipV="1">
            <a:off x="1403648" y="1203598"/>
            <a:ext cx="7632000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1403648" y="1617643"/>
            <a:ext cx="7128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以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Google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 一貫的簡單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介面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(User-friendly)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，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輸入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單詞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即可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分析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數十年來的</a:t>
            </a:r>
            <a:r>
              <a:rPr lang="zh-TW" altLang="en-US" sz="14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海量書庫資料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，既</a:t>
            </a:r>
            <a:r>
              <a:rPr lang="zh-TW" altLang="en-US" sz="14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輕鬆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又</a:t>
            </a:r>
            <a:r>
              <a:rPr lang="zh-TW" altLang="en-US" sz="14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一目瞭然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。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除了能藉由折線圖觀察趨勢外，還能夠找到各年代的</a:t>
            </a:r>
            <a:r>
              <a:rPr lang="zh-TW" altLang="en-US" sz="14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相關書籍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，更加深入瞭解當代的背景。</a:t>
            </a:r>
          </a:p>
        </p:txBody>
      </p:sp>
      <p:sp>
        <p:nvSpPr>
          <p:cNvPr id="38" name="圓角矩形 37"/>
          <p:cNvSpPr/>
          <p:nvPr/>
        </p:nvSpPr>
        <p:spPr>
          <a:xfrm>
            <a:off x="539552" y="1635646"/>
            <a:ext cx="936104" cy="28618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體驗心得</a:t>
            </a:r>
            <a:endParaRPr lang="zh-TW" altLang="en-US" sz="1400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571751"/>
            <a:ext cx="7560000" cy="2436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7579603" y="4587974"/>
            <a:ext cx="1151277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100" b="1" smtClean="0">
                <a:latin typeface="微軟正黑體" pitchFamily="34" charset="-120"/>
                <a:ea typeface="微軟正黑體" pitchFamily="34" charset="-120"/>
              </a:rPr>
              <a:t>Expert System</a:t>
            </a:r>
            <a:endParaRPr kumimoji="1" lang="zh-TW" altLang="en-US" sz="1600" b="1" i="0" u="none" strike="noStrike" cap="none" normalizeH="0" baseline="0" dirty="0">
              <a:ln>
                <a:noFill/>
              </a:ln>
              <a:effectLst/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571380" y="4587974"/>
            <a:ext cx="45719" cy="2616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36678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45E29975-A297-41C3-AE39-1603AE7399D1}"/>
              </a:ext>
            </a:extLst>
          </p:cNvPr>
          <p:cNvSpPr/>
          <p:nvPr/>
        </p:nvSpPr>
        <p:spPr>
          <a:xfrm>
            <a:off x="8223" y="0"/>
            <a:ext cx="9135777" cy="51372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A6AC40BE-588E-42F4-A70D-CFA46994D98C}"/>
              </a:ext>
            </a:extLst>
          </p:cNvPr>
          <p:cNvSpPr/>
          <p:nvPr/>
        </p:nvSpPr>
        <p:spPr>
          <a:xfrm>
            <a:off x="0" y="267494"/>
            <a:ext cx="251520" cy="5040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="" xmlns:a16="http://schemas.microsoft.com/office/drawing/2014/main" id="{70994CE4-B986-4537-BB8B-5E7CEE53498C}"/>
              </a:ext>
            </a:extLst>
          </p:cNvPr>
          <p:cNvSpPr txBox="1"/>
          <p:nvPr/>
        </p:nvSpPr>
        <p:spPr>
          <a:xfrm>
            <a:off x="251520" y="125219"/>
            <a:ext cx="87129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你自身的專業知識，解釋前一問題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中，該領域的演變以及關鍵趨勢如何在不同時期內發生變化和演變，討論你所發現的見解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(insight)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。請附上你所搜尋過程的快照圖以支持你的發現。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490214" y="3608198"/>
            <a:ext cx="8496944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第一波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浪潮（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1950-1960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's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）：</a:t>
            </a:r>
            <a:r>
              <a:rPr lang="zh-TW" altLang="en-US" sz="1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早期計算機被發明時，人工智慧</a:t>
            </a:r>
            <a:r>
              <a:rPr lang="en-US" altLang="zh-TW" sz="1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(Artificial Intelligence)</a:t>
            </a:r>
            <a:r>
              <a:rPr lang="zh-TW" altLang="en-US" sz="1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 一詞就被提出</a:t>
            </a:r>
            <a:r>
              <a:rPr lang="zh-TW" altLang="en-US" sz="14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。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「人工智能之父」艾倫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·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圖靈設計出破解德軍密碼的密碼機，以及著名的圖靈機</a:t>
            </a:r>
            <a:r>
              <a:rPr lang="zh-TW" altLang="en-US" sz="1400" b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模型，從此掀起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AI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浪潮。當時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AI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以</a:t>
            </a:r>
            <a:r>
              <a:rPr lang="zh-TW" altLang="en-US" sz="1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「符號邏輯」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推理為主，希望讓機器學會人類思考的「過程」。</a:t>
            </a:r>
            <a:endParaRPr lang="en-US" altLang="zh-TW" sz="14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algn="just">
              <a:spcBef>
                <a:spcPts val="600"/>
              </a:spcBef>
            </a:pP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第二波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浪潮（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1980-1990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's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）：不直接模仿整個人類大腦、主張解決單一問題的</a:t>
            </a:r>
            <a:r>
              <a:rPr lang="zh-TW" altLang="en-US" sz="1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專家系統</a:t>
            </a:r>
            <a:r>
              <a:rPr lang="en-US" altLang="zh-TW" sz="1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(Expert System)</a:t>
            </a:r>
            <a:r>
              <a:rPr lang="zh-TW" altLang="en-US" sz="1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被提出。同時，</a:t>
            </a:r>
            <a:r>
              <a:rPr lang="zh-TW" altLang="en-US" sz="1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  <a:r>
              <a:rPr lang="en-US" altLang="zh-TW" sz="1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(Machine Learning) &amp;</a:t>
            </a:r>
            <a:r>
              <a:rPr lang="zh-TW" altLang="en-US" sz="1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神經網路</a:t>
            </a:r>
            <a:r>
              <a:rPr lang="en-US" altLang="zh-TW" sz="1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(Neural Network)</a:t>
            </a:r>
            <a:r>
              <a:rPr lang="zh-TW" altLang="en-US" sz="1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演算法也開始發展，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技術才剛起步，以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人類知識為輔的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專家系統表現仍然較優異。</a:t>
            </a:r>
            <a:endParaRPr lang="en-US" altLang="zh-TW" sz="14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151812" y="3651870"/>
            <a:ext cx="288032" cy="29429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151812" y="4339167"/>
            <a:ext cx="288032" cy="29429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0" y="987574"/>
            <a:ext cx="9144000" cy="2592000"/>
            <a:chOff x="0" y="987574"/>
            <a:chExt cx="9144000" cy="2592000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987574"/>
              <a:ext cx="9144000" cy="259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矩形 22"/>
            <p:cNvSpPr/>
            <p:nvPr/>
          </p:nvSpPr>
          <p:spPr>
            <a:xfrm>
              <a:off x="539551" y="987574"/>
              <a:ext cx="2060923" cy="2448272"/>
            </a:xfrm>
            <a:prstGeom prst="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TW" altLang="en-US" sz="1400" b="1" dirty="0" smtClean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第一波</a:t>
              </a:r>
              <a:r>
                <a:rPr lang="en-US" altLang="zh-TW" sz="1400" b="1" dirty="0" smtClean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AI</a:t>
              </a:r>
              <a:r>
                <a:rPr lang="zh-TW" altLang="en-US" sz="1400" b="1" dirty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浪潮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6948264" y="987574"/>
              <a:ext cx="1008112" cy="2448272"/>
            </a:xfrm>
            <a:prstGeom prst="rect">
              <a:avLst/>
            </a:prstGeom>
            <a:solidFill>
              <a:srgbClr val="EDED05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TW" altLang="en-US" sz="1400" b="1" dirty="0" smtClean="0">
                  <a:solidFill>
                    <a:schemeClr val="accent3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zh-TW" altLang="en-US" sz="1400" b="1" dirty="0" smtClean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第三波</a:t>
              </a:r>
              <a:endParaRPr lang="en-US" altLang="zh-TW" sz="14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400" b="1" dirty="0" smtClean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400" b="1" dirty="0" smtClean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AI</a:t>
              </a:r>
              <a:r>
                <a:rPr lang="zh-TW" altLang="en-US" sz="1400" b="1" dirty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浪潮</a:t>
              </a:r>
            </a:p>
          </p:txBody>
        </p:sp>
        <p:sp>
          <p:nvSpPr>
            <p:cNvPr id="28" name="圓角矩形 27"/>
            <p:cNvSpPr/>
            <p:nvPr/>
          </p:nvSpPr>
          <p:spPr>
            <a:xfrm>
              <a:off x="581111" y="990706"/>
              <a:ext cx="288032" cy="29429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6948264" y="987574"/>
              <a:ext cx="288032" cy="294296"/>
            </a:xfrm>
            <a:prstGeom prst="roundRect">
              <a:avLst/>
            </a:prstGeom>
            <a:solidFill>
              <a:srgbClr val="D9DB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3704765" y="987574"/>
            <a:ext cx="1011251" cy="2448272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sz="14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第二波</a:t>
            </a:r>
            <a:endParaRPr lang="en-US" altLang="zh-TW" sz="1400" b="1" dirty="0" smtClean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4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14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浪潮</a:t>
            </a:r>
          </a:p>
        </p:txBody>
      </p:sp>
      <p:sp>
        <p:nvSpPr>
          <p:cNvPr id="20" name="圓角矩形 19"/>
          <p:cNvSpPr/>
          <p:nvPr/>
        </p:nvSpPr>
        <p:spPr>
          <a:xfrm>
            <a:off x="3707904" y="987574"/>
            <a:ext cx="288032" cy="29429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16017" y="987574"/>
            <a:ext cx="2232247" cy="2448272"/>
          </a:xfrm>
          <a:prstGeom prst="rect">
            <a:avLst/>
          </a:prstGeom>
          <a:solidFill>
            <a:schemeClr val="accent6">
              <a:lumMod val="40000"/>
              <a:lumOff val="6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熱潮下降</a:t>
            </a:r>
            <a:endParaRPr lang="zh-TW" altLang="en-US" sz="1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4788024" y="994936"/>
            <a:ext cx="288032" cy="294296"/>
          </a:xfrm>
          <a:prstGeom prst="roundRect">
            <a:avLst/>
          </a:prstGeom>
          <a:solidFill>
            <a:srgbClr val="DF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387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45E29975-A297-41C3-AE39-1603AE7399D1}"/>
              </a:ext>
            </a:extLst>
          </p:cNvPr>
          <p:cNvSpPr/>
          <p:nvPr/>
        </p:nvSpPr>
        <p:spPr>
          <a:xfrm>
            <a:off x="8223" y="-6263"/>
            <a:ext cx="9135777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A6AC40BE-588E-42F4-A70D-CFA46994D98C}"/>
              </a:ext>
            </a:extLst>
          </p:cNvPr>
          <p:cNvSpPr/>
          <p:nvPr/>
        </p:nvSpPr>
        <p:spPr>
          <a:xfrm>
            <a:off x="0" y="267494"/>
            <a:ext cx="251520" cy="5040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="" xmlns:a16="http://schemas.microsoft.com/office/drawing/2014/main" id="{70994CE4-B986-4537-BB8B-5E7CEE53498C}"/>
              </a:ext>
            </a:extLst>
          </p:cNvPr>
          <p:cNvSpPr txBox="1"/>
          <p:nvPr/>
        </p:nvSpPr>
        <p:spPr>
          <a:xfrm>
            <a:off x="251520" y="125219"/>
            <a:ext cx="87129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你自身的專業知識，解釋前一問題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中，該領域的演變以及關鍵趨勢如何在不同時期內發生變化和演變，討論你所發現的見解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(insight)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。請附上你所搜尋過程的快照圖以支持你的發現。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39552" y="3611479"/>
            <a:ext cx="8496944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AI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熱潮下降（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1990-2000's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）：專家系統面臨「知識無法完全規則化」的瓶頸，機器學習則持續進步。</a:t>
            </a:r>
            <a:r>
              <a:rPr lang="zh-TW" altLang="en-US" sz="1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然而</a:t>
            </a:r>
            <a:r>
              <a:rPr lang="zh-TW" altLang="en-US" sz="1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受限於當時的硬體效能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，無法負荷龐大的運算量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，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ML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一直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未能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得到突破，</a:t>
            </a:r>
            <a:r>
              <a:rPr lang="zh-TW" altLang="en-US" sz="1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使得</a:t>
            </a:r>
            <a:r>
              <a:rPr lang="en-US" altLang="zh-TW" sz="1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AI</a:t>
            </a:r>
            <a:r>
              <a:rPr lang="zh-TW" altLang="en-US" sz="1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熱潮一度</a:t>
            </a:r>
            <a:r>
              <a:rPr lang="zh-TW" altLang="en-US" sz="1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下降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。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algn="just">
              <a:spcBef>
                <a:spcPts val="600"/>
              </a:spcBef>
            </a:pP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第三波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浪潮</a:t>
            </a:r>
            <a:r>
              <a:rPr lang="zh-TW" altLang="en-US" sz="1400" b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（</a:t>
            </a:r>
            <a:r>
              <a:rPr lang="en-US" altLang="zh-TW" sz="1400" b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2010's </a:t>
            </a:r>
            <a:r>
              <a:rPr lang="zh-TW" altLang="en-US" sz="1400" b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至今）：</a:t>
            </a:r>
            <a:r>
              <a:rPr lang="zh-TW" altLang="en-US" sz="1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近期硬體</a:t>
            </a:r>
            <a:r>
              <a:rPr lang="zh-TW" altLang="en-US" sz="1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與晶片快速發展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，龐大複雜的</a:t>
            </a:r>
            <a:r>
              <a:rPr lang="zh-TW" altLang="en-US" sz="14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運算</a:t>
            </a:r>
            <a:r>
              <a:rPr lang="zh-TW" altLang="en-US" sz="1400" b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變得可行，帶給人們對於機器學習的希望。此外</a:t>
            </a:r>
            <a:r>
              <a:rPr lang="zh-TW" altLang="en-US" sz="1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深度</a:t>
            </a:r>
            <a:r>
              <a:rPr lang="zh-TW" altLang="en-US" sz="1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學習</a:t>
            </a:r>
            <a:r>
              <a:rPr lang="en-US" altLang="zh-TW" sz="1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(Deep Learning)</a:t>
            </a:r>
            <a:r>
              <a:rPr lang="zh-TW" altLang="en-US" sz="1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 </a:t>
            </a:r>
            <a:r>
              <a:rPr lang="zh-TW" altLang="en-US" sz="1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搭配大數據的理論</a:t>
            </a:r>
            <a:r>
              <a:rPr lang="zh-TW" altLang="en-US" sz="1400" b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也</a:t>
            </a:r>
            <a:r>
              <a:rPr lang="zh-TW" altLang="en-US" sz="1400" b="1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被提出</a:t>
            </a:r>
            <a:r>
              <a:rPr lang="zh-TW" altLang="en-US" sz="1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，實現</a:t>
            </a:r>
            <a:r>
              <a:rPr lang="zh-TW" altLang="en-US" sz="1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了</a:t>
            </a:r>
            <a:r>
              <a:rPr lang="zh-TW" altLang="en-US" sz="1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無數高智能任務，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如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: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 </a:t>
            </a:r>
            <a:r>
              <a:rPr lang="zh-TW" altLang="en-US" sz="1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語音辨識、影像</a:t>
            </a:r>
            <a:r>
              <a:rPr lang="zh-TW" altLang="en-US" sz="1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辨識技術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，再加上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Google </a:t>
            </a:r>
            <a:r>
              <a:rPr lang="en-US" altLang="zh-TW" sz="1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AlphaGo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 打敗圍棋棋王的事蹟</a:t>
            </a:r>
            <a:r>
              <a:rPr lang="zh-TW" altLang="en-US" sz="1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，重新掀起</a:t>
            </a:r>
            <a:r>
              <a:rPr lang="en-US" altLang="zh-TW" sz="1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AI</a:t>
            </a:r>
            <a:r>
              <a:rPr lang="zh-TW" altLang="en-US" sz="1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浪潮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。如今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，人工智慧已與生活息息相關，也是這個時代的所有人必須瞭解的重要科學。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44016" y="3648449"/>
            <a:ext cx="288032" cy="294296"/>
          </a:xfrm>
          <a:prstGeom prst="roundRect">
            <a:avLst/>
          </a:prstGeom>
          <a:solidFill>
            <a:srgbClr val="DF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144016" y="4147633"/>
            <a:ext cx="288032" cy="294296"/>
          </a:xfrm>
          <a:prstGeom prst="roundRect">
            <a:avLst/>
          </a:prstGeom>
          <a:solidFill>
            <a:srgbClr val="D9D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0" y="987574"/>
            <a:ext cx="9144000" cy="2592000"/>
            <a:chOff x="0" y="987574"/>
            <a:chExt cx="9144000" cy="2592000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987574"/>
              <a:ext cx="9144000" cy="259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矩形 19"/>
            <p:cNvSpPr/>
            <p:nvPr/>
          </p:nvSpPr>
          <p:spPr>
            <a:xfrm>
              <a:off x="539551" y="987574"/>
              <a:ext cx="2060923" cy="2448272"/>
            </a:xfrm>
            <a:prstGeom prst="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TW" altLang="en-US" sz="1400" b="1" dirty="0" smtClean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第一波</a:t>
              </a:r>
              <a:r>
                <a:rPr lang="en-US" altLang="zh-TW" sz="1400" b="1" dirty="0" smtClean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AI</a:t>
              </a:r>
              <a:r>
                <a:rPr lang="zh-TW" altLang="en-US" sz="1400" b="1" dirty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浪潮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6948264" y="987574"/>
              <a:ext cx="1008112" cy="2448272"/>
            </a:xfrm>
            <a:prstGeom prst="rect">
              <a:avLst/>
            </a:prstGeom>
            <a:solidFill>
              <a:srgbClr val="EDED05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TW" altLang="en-US" sz="1400" b="1" dirty="0" smtClean="0">
                  <a:solidFill>
                    <a:schemeClr val="accent3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zh-TW" altLang="en-US" sz="1400" b="1" dirty="0" smtClean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第三波</a:t>
              </a:r>
              <a:endParaRPr lang="en-US" altLang="zh-TW" sz="14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400" b="1" dirty="0" smtClean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400" b="1" dirty="0" smtClean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AI</a:t>
              </a:r>
              <a:r>
                <a:rPr lang="zh-TW" altLang="en-US" sz="1400" b="1" dirty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浪潮</a:t>
              </a:r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581111" y="990706"/>
              <a:ext cx="288032" cy="29429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圓角矩形 22"/>
            <p:cNvSpPr/>
            <p:nvPr/>
          </p:nvSpPr>
          <p:spPr>
            <a:xfrm>
              <a:off x="6948264" y="987574"/>
              <a:ext cx="288032" cy="294296"/>
            </a:xfrm>
            <a:prstGeom prst="roundRect">
              <a:avLst/>
            </a:prstGeom>
            <a:solidFill>
              <a:srgbClr val="D9DB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3704765" y="987574"/>
            <a:ext cx="1011251" cy="2448272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sz="14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第二波</a:t>
            </a:r>
            <a:endParaRPr lang="en-US" altLang="zh-TW" sz="1400" b="1" dirty="0" smtClean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4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14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浪潮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3707904" y="987574"/>
            <a:ext cx="288032" cy="29429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16017" y="987574"/>
            <a:ext cx="2232247" cy="2448272"/>
          </a:xfrm>
          <a:prstGeom prst="rect">
            <a:avLst/>
          </a:prstGeom>
          <a:solidFill>
            <a:schemeClr val="accent6">
              <a:lumMod val="40000"/>
              <a:lumOff val="6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熱潮下降</a:t>
            </a:r>
            <a:endParaRPr lang="zh-TW" altLang="en-US" sz="1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4788024" y="994936"/>
            <a:ext cx="288032" cy="294296"/>
          </a:xfrm>
          <a:prstGeom prst="roundRect">
            <a:avLst/>
          </a:prstGeom>
          <a:solidFill>
            <a:srgbClr val="DF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494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45E29975-A297-41C3-AE39-1603AE7399D1}"/>
              </a:ext>
            </a:extLst>
          </p:cNvPr>
          <p:cNvSpPr/>
          <p:nvPr/>
        </p:nvSpPr>
        <p:spPr>
          <a:xfrm>
            <a:off x="8223" y="0"/>
            <a:ext cx="9135777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A6AC40BE-588E-42F4-A70D-CFA46994D98C}"/>
              </a:ext>
            </a:extLst>
          </p:cNvPr>
          <p:cNvSpPr/>
          <p:nvPr/>
        </p:nvSpPr>
        <p:spPr>
          <a:xfrm>
            <a:off x="0" y="195485"/>
            <a:ext cx="251520" cy="345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="" xmlns:a16="http://schemas.microsoft.com/office/drawing/2014/main" id="{70994CE4-B986-4537-BB8B-5E7CEE53498C}"/>
              </a:ext>
            </a:extLst>
          </p:cNvPr>
          <p:cNvSpPr txBox="1"/>
          <p:nvPr/>
        </p:nvSpPr>
        <p:spPr>
          <a:xfrm>
            <a:off x="251520" y="186194"/>
            <a:ext cx="972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描述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文化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組學的線上服務如何支持你的商業業務、實務甚至探索生活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方面應用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pic>
        <p:nvPicPr>
          <p:cNvPr id="1026" name="Picture 2" descr="C:\Users\yusheng.tsai\Downloads\Code review-cua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855779" y="2644653"/>
            <a:ext cx="2160240" cy="2160240"/>
          </a:xfrm>
          <a:prstGeom prst="rect">
            <a:avLst/>
          </a:prstGeom>
          <a:noFill/>
        </p:spPr>
      </p:pic>
      <p:pic>
        <p:nvPicPr>
          <p:cNvPr id="1027" name="Picture 3" descr="C:\Users\yusheng.tsai\Downloads\Kids Studying from Home-rafik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32668" y="2119853"/>
            <a:ext cx="3209840" cy="3209840"/>
          </a:xfrm>
          <a:prstGeom prst="rect">
            <a:avLst/>
          </a:prstGeom>
          <a:noFill/>
        </p:spPr>
      </p:pic>
      <p:sp>
        <p:nvSpPr>
          <p:cNvPr id="4" name="平行四邊形 3"/>
          <p:cNvSpPr/>
          <p:nvPr/>
        </p:nvSpPr>
        <p:spPr>
          <a:xfrm>
            <a:off x="4784613" y="1442407"/>
            <a:ext cx="4548138" cy="1157006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平行四邊形 23"/>
          <p:cNvSpPr/>
          <p:nvPr/>
        </p:nvSpPr>
        <p:spPr>
          <a:xfrm rot="10800000" flipV="1">
            <a:off x="-180528" y="1069489"/>
            <a:ext cx="4693406" cy="1222685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/>
          <p:cNvSpPr/>
          <p:nvPr/>
        </p:nvSpPr>
        <p:spPr>
          <a:xfrm>
            <a:off x="3680122" y="915566"/>
            <a:ext cx="1791977" cy="18002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</a:p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文化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組學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7504" y="1165556"/>
            <a:ext cx="35889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相對</a:t>
            </a:r>
            <a:r>
              <a:rPr lang="zh-TW" altLang="en-US" sz="16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於</a:t>
            </a:r>
            <a:r>
              <a:rPr lang="en-US" altLang="zh-TW" sz="16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Trend</a:t>
            </a:r>
            <a:r>
              <a:rPr lang="zh-TW" altLang="en-US" sz="16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統計</a:t>
            </a:r>
            <a:r>
              <a:rPr lang="zh-TW" altLang="en-US" sz="1600" b="1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大眾</a:t>
            </a:r>
            <a:r>
              <a:rPr lang="zh-TW" altLang="en-US" sz="16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搜尋的關鍵詞，</a:t>
            </a:r>
            <a:r>
              <a:rPr lang="en-US" altLang="zh-TW" sz="16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Ngram Viewer</a:t>
            </a:r>
            <a:r>
              <a:rPr lang="zh-TW" altLang="en-US" sz="16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統計</a:t>
            </a:r>
            <a:r>
              <a:rPr lang="zh-TW" altLang="en-US" sz="1600" b="1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專家和學者</a:t>
            </a:r>
            <a:r>
              <a:rPr lang="zh-TW" altLang="en-US" sz="16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編寫的書籍，</a:t>
            </a:r>
            <a:r>
              <a:rPr lang="zh-TW" altLang="en-US" sz="1600" b="1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更能反映專業領域中的長期趨勢</a:t>
            </a:r>
            <a:r>
              <a:rPr lang="zh-TW" altLang="en-US" sz="16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，不被業餘資訊干擾。</a:t>
            </a:r>
            <a:endParaRPr lang="en-US" altLang="zh-TW" sz="1600" b="1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445791" y="1482301"/>
            <a:ext cx="34923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若我們是</a:t>
            </a:r>
            <a:r>
              <a:rPr lang="zh-TW" altLang="en-US" sz="1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系統開發者</a:t>
            </a:r>
            <a:r>
              <a:rPr lang="zh-TW" altLang="en-US" sz="16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6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Ngram Viewer</a:t>
            </a:r>
            <a:r>
              <a:rPr lang="zh-TW" altLang="en-US" sz="16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得知現今最合宜的用詞，為使用者帶來</a:t>
            </a:r>
            <a:r>
              <a:rPr lang="zh-TW" altLang="en-US" sz="1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良好的使用體驗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</a:t>
            </a:r>
            <a:r>
              <a:rPr lang="zh-TW" altLang="en-US" sz="1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提升在搜尋引擎</a:t>
            </a:r>
            <a:r>
              <a:rPr lang="zh-TW" altLang="en-US" sz="1600" b="1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1600" b="1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曝光率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2699792" y="2839310"/>
            <a:ext cx="4608512" cy="2160240"/>
            <a:chOff x="2699792" y="2787774"/>
            <a:chExt cx="4608512" cy="2160240"/>
          </a:xfrm>
        </p:grpSpPr>
        <p:grpSp>
          <p:nvGrpSpPr>
            <p:cNvPr id="5" name="群組 4"/>
            <p:cNvGrpSpPr/>
            <p:nvPr/>
          </p:nvGrpSpPr>
          <p:grpSpPr>
            <a:xfrm>
              <a:off x="2915816" y="2795106"/>
              <a:ext cx="4392488" cy="2124377"/>
              <a:chOff x="2709266" y="2742474"/>
              <a:chExt cx="4392488" cy="2124377"/>
            </a:xfrm>
          </p:grpSpPr>
          <p:sp>
            <p:nvSpPr>
              <p:cNvPr id="14" name="文字方塊 13"/>
              <p:cNvSpPr txBox="1"/>
              <p:nvPr/>
            </p:nvSpPr>
            <p:spPr>
              <a:xfrm>
                <a:off x="2709266" y="3127913"/>
                <a:ext cx="4392488" cy="1738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TW" sz="1600" b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Google</a:t>
                </a:r>
                <a:r>
                  <a:rPr lang="zh-TW" altLang="en-US" sz="1600" b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文化組學能</a:t>
                </a:r>
                <a:r>
                  <a:rPr lang="zh-TW" altLang="en-US" sz="1600" b="1" smtClean="0">
                    <a:solidFill>
                      <a:schemeClr val="accent6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提供當下的流行語</a:t>
                </a:r>
                <a:r>
                  <a:rPr lang="zh-TW" altLang="en-US" sz="1600" b="1" smtClean="0">
                    <a:solidFill>
                      <a:schemeClr val="tx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endParaRPr lang="en-US" altLang="zh-TW" sz="1600" b="1" smtClean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just"/>
                <a:r>
                  <a:rPr lang="zh-TW" altLang="en-US" sz="1600" b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如：</a:t>
                </a:r>
                <a:r>
                  <a:rPr lang="en-US" altLang="zh-TW" sz="1600" b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Machine Learning</a:t>
                </a:r>
                <a:r>
                  <a:rPr lang="zh-TW" altLang="en-US" sz="1600" b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endParaRPr lang="en-US" altLang="zh-TW" sz="1600" b="1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just"/>
                <a:r>
                  <a:rPr lang="zh-TW" altLang="en-US" sz="1600" b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我們就能</a:t>
                </a:r>
                <a:r>
                  <a:rPr lang="zh-TW" altLang="en-US" sz="1600" b="1" smtClean="0">
                    <a:solidFill>
                      <a:schemeClr val="accent6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掌握趨勢；</a:t>
                </a:r>
                <a:endParaRPr lang="en-US" altLang="zh-TW" sz="1600" b="1" smtClean="0">
                  <a:solidFill>
                    <a:schemeClr val="accent6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just"/>
                <a:endParaRPr lang="en-US" altLang="zh-TW" sz="1000" b="1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just"/>
                <a:r>
                  <a:rPr lang="en-US" altLang="zh-TW" sz="1600" b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Google</a:t>
                </a:r>
                <a:r>
                  <a:rPr lang="zh-TW" altLang="en-US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文化組</a:t>
                </a:r>
                <a:r>
                  <a:rPr lang="zh-TW" altLang="en-US" sz="1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學能</a:t>
                </a:r>
                <a:r>
                  <a:rPr lang="zh-TW" altLang="en-US" sz="1600" b="1" dirty="0" smtClean="0">
                    <a:solidFill>
                      <a:schemeClr val="accent6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提早預測未來</a:t>
                </a:r>
                <a:r>
                  <a:rPr lang="zh-TW" altLang="en-US" sz="1600" b="1" smtClean="0">
                    <a:solidFill>
                      <a:schemeClr val="accent6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趨勢</a:t>
                </a:r>
                <a:r>
                  <a:rPr lang="zh-TW" altLang="en-US" sz="1600" b="1" smtClean="0">
                    <a:solidFill>
                      <a:schemeClr val="tx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endParaRPr lang="en-US" altLang="zh-TW" sz="1600" b="1" smtClean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just"/>
                <a:r>
                  <a:rPr lang="zh-TW" altLang="en-US" sz="1600" b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如：把電子書庫資料更新至</a:t>
                </a:r>
                <a:r>
                  <a:rPr lang="en-US" altLang="zh-TW" sz="1600" b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2021</a:t>
                </a:r>
                <a:r>
                  <a:rPr lang="zh-TW" altLang="en-US" sz="1600" b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年，</a:t>
                </a:r>
                <a:endPara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just"/>
                <a:r>
                  <a:rPr lang="zh-TW" altLang="en-US" sz="1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我們就能</a:t>
                </a:r>
                <a:r>
                  <a:rPr lang="zh-TW" altLang="en-US" sz="1600" b="1" dirty="0" smtClean="0">
                    <a:solidFill>
                      <a:schemeClr val="accent6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提前</a:t>
                </a:r>
                <a:r>
                  <a:rPr lang="zh-TW" altLang="en-US" sz="1600" b="1" smtClean="0">
                    <a:solidFill>
                      <a:schemeClr val="accent6">
                        <a:lumMod val="7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做準備。</a:t>
                </a:r>
                <a:endParaRPr lang="en-US" altLang="zh-TW" sz="1600" b="1" dirty="0">
                  <a:solidFill>
                    <a:schemeClr val="accent6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2709266" y="2742474"/>
                <a:ext cx="43924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TW" altLang="en-US" sz="2000" b="1" dirty="0" smtClean="0">
                    <a:solidFill>
                      <a:schemeClr val="tx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如果</a:t>
                </a:r>
                <a:r>
                  <a:rPr lang="en-US" altLang="zh-TW" sz="2000" b="1" dirty="0" smtClean="0">
                    <a:solidFill>
                      <a:schemeClr val="tx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…</a:t>
                </a:r>
              </a:p>
            </p:txBody>
          </p:sp>
        </p:grpSp>
        <p:sp>
          <p:nvSpPr>
            <p:cNvPr id="7" name="圓角矩形 6"/>
            <p:cNvSpPr/>
            <p:nvPr/>
          </p:nvSpPr>
          <p:spPr>
            <a:xfrm>
              <a:off x="2699792" y="2787774"/>
              <a:ext cx="4104456" cy="2160240"/>
            </a:xfrm>
            <a:prstGeom prst="round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77422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45E29975-A297-41C3-AE39-1603AE7399D1}"/>
              </a:ext>
            </a:extLst>
          </p:cNvPr>
          <p:cNvSpPr/>
          <p:nvPr/>
        </p:nvSpPr>
        <p:spPr>
          <a:xfrm>
            <a:off x="8223" y="0"/>
            <a:ext cx="9135777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A6AC40BE-588E-42F4-A70D-CFA46994D98C}"/>
              </a:ext>
            </a:extLst>
          </p:cNvPr>
          <p:cNvSpPr/>
          <p:nvPr/>
        </p:nvSpPr>
        <p:spPr>
          <a:xfrm>
            <a:off x="0" y="195485"/>
            <a:ext cx="251520" cy="345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="" xmlns:a16="http://schemas.microsoft.com/office/drawing/2014/main" id="{70994CE4-B986-4537-BB8B-5E7CEE53498C}"/>
              </a:ext>
            </a:extLst>
          </p:cNvPr>
          <p:cNvSpPr txBox="1"/>
          <p:nvPr/>
        </p:nvSpPr>
        <p:spPr>
          <a:xfrm>
            <a:off x="251520" y="186194"/>
            <a:ext cx="972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附錄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195485"/>
            <a:ext cx="7272808" cy="476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197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45E29975-A297-41C3-AE39-1603AE7399D1}"/>
              </a:ext>
            </a:extLst>
          </p:cNvPr>
          <p:cNvSpPr/>
          <p:nvPr/>
        </p:nvSpPr>
        <p:spPr>
          <a:xfrm>
            <a:off x="8223" y="0"/>
            <a:ext cx="9135777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A6AC40BE-588E-42F4-A70D-CFA46994D98C}"/>
              </a:ext>
            </a:extLst>
          </p:cNvPr>
          <p:cNvSpPr/>
          <p:nvPr/>
        </p:nvSpPr>
        <p:spPr>
          <a:xfrm>
            <a:off x="0" y="195485"/>
            <a:ext cx="251520" cy="345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="" xmlns:a16="http://schemas.microsoft.com/office/drawing/2014/main" id="{70994CE4-B986-4537-BB8B-5E7CEE53498C}"/>
              </a:ext>
            </a:extLst>
          </p:cNvPr>
          <p:cNvSpPr txBox="1"/>
          <p:nvPr/>
        </p:nvSpPr>
        <p:spPr>
          <a:xfrm>
            <a:off x="251520" y="186194"/>
            <a:ext cx="972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附錄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3286" y="19049"/>
            <a:ext cx="71056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954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4080</TotalTime>
  <Words>1750</Words>
  <Application>Microsoft Office PowerPoint</Application>
  <PresentationFormat>如螢幕大小 (16:9)</PresentationFormat>
  <Paragraphs>110</Paragraphs>
  <Slides>10</Slides>
  <Notes>10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yusheng.tsai 蔡煜昇</dc:creator>
  <cp:lastModifiedBy>yusheng.tsai</cp:lastModifiedBy>
  <cp:revision>290</cp:revision>
  <dcterms:created xsi:type="dcterms:W3CDTF">2021-12-08T07:28:56Z</dcterms:created>
  <dcterms:modified xsi:type="dcterms:W3CDTF">2021-12-14T03:56:44Z</dcterms:modified>
</cp:coreProperties>
</file>