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6" r:id="rId4"/>
    <p:sldId id="267" r:id="rId5"/>
    <p:sldId id="265" r:id="rId6"/>
    <p:sldId id="260" r:id="rId7"/>
    <p:sldId id="261" r:id="rId8"/>
    <p:sldId id="262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BE2819"/>
    <a:srgbClr val="DBA7E1"/>
    <a:srgbClr val="F2F2F2"/>
    <a:srgbClr val="C6C1E1"/>
    <a:srgbClr val="A9740B"/>
    <a:srgbClr val="C8A1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0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npc4499\&#20998;&#20139;_&#21697;&#36913;&#36039;&#26009;\2022&#24180;&#24230;&#24037;&#20316;&#37325;&#40670;\2021.11.25%20&#31532;&#19977;&#27425;&#35342;&#35542;&#26371;&#35696;\&#24037;&#20316;&#37325;&#40670;&#21332;&#21161;from&#20339;&#2153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Hp01851p\&#24180;&#24230;&#24037;&#20316;&#37325;&#40670;\Y2022\2021.12.23%20&#31532;&#22235;&#27425;&#35342;&#35542;&#26371;&#35696;\&#24037;&#20316;&#37325;&#40670;&#21332;&#21161;from&#20339;&#21535;%20Ver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npc4499\&#20998;&#20139;_&#21697;&#36913;&#36039;&#26009;\2022&#24180;&#24230;&#24037;&#20316;&#37325;&#40670;\2021.11.25%20&#31532;&#19977;&#27425;&#35342;&#35542;&#26371;&#35696;\&#24037;&#20316;&#37325;&#40670;&#21332;&#21161;from&#20339;&#21535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p01851p\&#24180;&#24230;&#24037;&#20316;&#37325;&#40670;\Y2022\2021.12.23%20&#31532;&#22235;&#27425;&#35342;&#35542;&#26371;&#35696;\&#24037;&#20316;&#37325;&#40670;&#21332;&#21161;from&#20339;&#21535;%20Ver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Hp01851p\&#24180;&#24230;&#24037;&#20316;&#37325;&#40670;\Y2022\2021.12.23%20&#31532;&#22235;&#27425;&#35342;&#35542;&#26371;&#35696;\&#24037;&#20316;&#37325;&#40670;&#21332;&#21161;from&#20339;&#21535;%20Ver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cnpc4499\&#20998;&#20139;_&#21697;&#36913;&#36039;&#26009;\2022&#24180;&#24230;&#24037;&#20316;&#37325;&#40670;\2021.11.25%20&#31532;&#19977;&#27425;&#35342;&#35542;&#26371;&#35696;\&#24037;&#20316;&#37325;&#40670;&#21332;&#21161;from&#20339;&#2153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autoTitleDeleted val="1"/>
    <c:plotArea>
      <c:layout>
        <c:manualLayout>
          <c:layoutTarget val="inner"/>
          <c:xMode val="edge"/>
          <c:yMode val="edge"/>
          <c:x val="5.6377733775758672E-2"/>
          <c:y val="0.13737305770892583"/>
          <c:w val="0.94093761223491978"/>
          <c:h val="0.85358304917230376"/>
        </c:manualLayout>
      </c:layout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CoPQ實績(M NTD)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4871.9000000000005</c:v>
                </c:pt>
                <c:pt idx="1">
                  <c:v>4270.6000000000004</c:v>
                </c:pt>
                <c:pt idx="2">
                  <c:v>3492.9</c:v>
                </c:pt>
                <c:pt idx="3">
                  <c:v>3325.8</c:v>
                </c:pt>
                <c:pt idx="4">
                  <c:v>2660.9</c:v>
                </c:pt>
                <c:pt idx="5">
                  <c:v>2092.9</c:v>
                </c:pt>
                <c:pt idx="6">
                  <c:v>1162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當年度預估</c:v>
                </c:pt>
              </c:strCache>
            </c:strRef>
          </c:tx>
          <c:spPr>
            <a:solidFill>
              <a:srgbClr val="21D1D5"/>
            </a:solidFill>
            <a:ln>
              <a:noFill/>
            </a:ln>
          </c:spP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202.3</c:v>
                </c:pt>
              </c:numCache>
            </c:numRef>
          </c:val>
        </c:ser>
        <c:overlap val="100"/>
        <c:axId val="48946176"/>
        <c:axId val="49448064"/>
      </c:barChart>
      <c:lineChart>
        <c:grouping val="standard"/>
        <c:ser>
          <c:idx val="2"/>
          <c:order val="2"/>
          <c:tx>
            <c:strRef>
              <c:f>Sheet2!$D$1</c:f>
              <c:strCache>
                <c:ptCount val="1"/>
                <c:pt idx="0">
                  <c:v>YoY改善比率(%)</c:v>
                </c:pt>
              </c:strCache>
            </c:strRef>
          </c:tx>
          <c:spPr>
            <a:ln w="0" cap="sq">
              <a:noFill/>
              <a:round/>
            </a:ln>
          </c:spPr>
          <c:marker>
            <c:symbol val="circle"/>
            <c:size val="5"/>
            <c:spPr>
              <a:noFill/>
              <a:ln>
                <a:noFill/>
              </a:ln>
            </c:spPr>
          </c:marke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Sheet2!$D$2:$D$8</c:f>
              <c:numCache>
                <c:formatCode>0%</c:formatCode>
                <c:ptCount val="7"/>
                <c:pt idx="1">
                  <c:v>-0.12000000000000002</c:v>
                </c:pt>
                <c:pt idx="2">
                  <c:v>-0.18000000000000024</c:v>
                </c:pt>
                <c:pt idx="3">
                  <c:v>-0.05</c:v>
                </c:pt>
                <c:pt idx="4">
                  <c:v>-0.2</c:v>
                </c:pt>
                <c:pt idx="5">
                  <c:v>-0.21000000000000021</c:v>
                </c:pt>
                <c:pt idx="6">
                  <c:v>-0.35000000000000031</c:v>
                </c:pt>
              </c:numCache>
            </c:numRef>
          </c:val>
        </c:ser>
        <c:marker val="1"/>
        <c:axId val="50164480"/>
        <c:axId val="49450368"/>
      </c:lineChart>
      <c:catAx>
        <c:axId val="4894617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9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pPr>
            <a:endParaRPr lang="zh-TW"/>
          </a:p>
        </c:txPr>
        <c:crossAx val="49448064"/>
        <c:crosses val="autoZero"/>
        <c:auto val="1"/>
        <c:lblAlgn val="ctr"/>
        <c:lblOffset val="100"/>
      </c:catAx>
      <c:valAx>
        <c:axId val="49448064"/>
        <c:scaling>
          <c:orientation val="minMax"/>
        </c:scaling>
        <c:delete val="1"/>
        <c:axPos val="l"/>
        <c:numFmt formatCode="General" sourceLinked="1"/>
        <c:tickLblPos val="none"/>
        <c:crossAx val="48946176"/>
        <c:crosses val="autoZero"/>
        <c:crossBetween val="between"/>
      </c:valAx>
      <c:valAx>
        <c:axId val="49450368"/>
        <c:scaling>
          <c:orientation val="minMax"/>
        </c:scaling>
        <c:delete val="1"/>
        <c:axPos val="r"/>
        <c:numFmt formatCode="0%" sourceLinked="0"/>
        <c:tickLblPos val="none"/>
        <c:crossAx val="50164480"/>
        <c:crosses val="max"/>
        <c:crossBetween val="between"/>
      </c:valAx>
      <c:catAx>
        <c:axId val="50164480"/>
        <c:scaling>
          <c:orientation val="minMax"/>
        </c:scaling>
        <c:delete val="1"/>
        <c:axPos val="t"/>
        <c:numFmt formatCode="General" sourceLinked="1"/>
        <c:tickLblPos val="none"/>
        <c:crossAx val="49450368"/>
        <c:crosses val="max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1"/>
  <c:chart>
    <c:autoTitleDeleted val="1"/>
    <c:plotArea>
      <c:layout>
        <c:manualLayout>
          <c:layoutTarget val="inner"/>
          <c:xMode val="edge"/>
          <c:yMode val="edge"/>
          <c:x val="4.3787059226292384E-2"/>
          <c:y val="6.6899305555555552E-2"/>
          <c:w val="0.86590367286891712"/>
          <c:h val="0.78439003948035912"/>
        </c:manualLayout>
      </c:layout>
      <c:lineChart>
        <c:grouping val="standard"/>
        <c:ser>
          <c:idx val="0"/>
          <c:order val="0"/>
          <c:tx>
            <c:strRef>
              <c:f>重要客戶排名達標率!$B$1</c:f>
              <c:strCache>
                <c:ptCount val="1"/>
                <c:pt idx="0">
                  <c:v>重要客戶排名達標率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cat>
            <c:strRef>
              <c:f>重要客戶排名達標率!$A$2:$A$8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重要客戶排名達標率!$B$2:$B$8</c:f>
              <c:numCache>
                <c:formatCode>0%</c:formatCode>
                <c:ptCount val="7"/>
                <c:pt idx="0">
                  <c:v>0.52</c:v>
                </c:pt>
                <c:pt idx="1">
                  <c:v>0.48000000000000015</c:v>
                </c:pt>
                <c:pt idx="2">
                  <c:v>0.62000000000000033</c:v>
                </c:pt>
                <c:pt idx="3">
                  <c:v>0.63000000000000034</c:v>
                </c:pt>
                <c:pt idx="4">
                  <c:v>0.66000000000000036</c:v>
                </c:pt>
                <c:pt idx="5">
                  <c:v>0.70000000000000029</c:v>
                </c:pt>
                <c:pt idx="6">
                  <c:v>0.73000000000000032</c:v>
                </c:pt>
              </c:numCache>
            </c:numRef>
          </c:val>
        </c:ser>
        <c:marker val="1"/>
        <c:axId val="50528640"/>
        <c:axId val="99774464"/>
      </c:lineChart>
      <c:catAx>
        <c:axId val="505286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 algn="ctr">
              <a:defRPr lang="zh-TW" altLang="en-US"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pPr>
            <a:endParaRPr lang="zh-TW"/>
          </a:p>
        </c:txPr>
        <c:crossAx val="99774464"/>
        <c:crosses val="autoZero"/>
        <c:auto val="1"/>
        <c:lblAlgn val="ctr"/>
        <c:lblOffset val="100"/>
      </c:catAx>
      <c:valAx>
        <c:axId val="99774464"/>
        <c:scaling>
          <c:orientation val="minMax"/>
          <c:max val="0.8"/>
          <c:min val="0.4"/>
        </c:scaling>
        <c:delete val="1"/>
        <c:axPos val="r"/>
        <c:numFmt formatCode="0%" sourceLinked="1"/>
        <c:tickLblPos val="none"/>
        <c:crossAx val="50528640"/>
        <c:crosses val="max"/>
        <c:crossBetween val="between"/>
        <c:majorUnit val="5.0000000000000024E-2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>
        <c:manualLayout>
          <c:layoutTarget val="inner"/>
          <c:xMode val="edge"/>
          <c:yMode val="edge"/>
          <c:x val="5.6377733775758672E-2"/>
          <c:y val="0.13737305770892583"/>
          <c:w val="0.94093761223491978"/>
          <c:h val="0.85358304917230376"/>
        </c:manualLayout>
      </c:layout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CoPQ實績(M NTD)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4871.9000000000005</c:v>
                </c:pt>
                <c:pt idx="1">
                  <c:v>4270.6000000000004</c:v>
                </c:pt>
                <c:pt idx="2">
                  <c:v>3492.9</c:v>
                </c:pt>
                <c:pt idx="3">
                  <c:v>3325.8</c:v>
                </c:pt>
                <c:pt idx="4">
                  <c:v>2660.9</c:v>
                </c:pt>
                <c:pt idx="5">
                  <c:v>2092.9</c:v>
                </c:pt>
                <c:pt idx="6">
                  <c:v>1162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當年度預估</c:v>
                </c:pt>
              </c:strCache>
            </c:strRef>
          </c:tx>
          <c:spPr>
            <a:solidFill>
              <a:srgbClr val="21D1D5"/>
            </a:solidFill>
            <a:ln>
              <a:noFill/>
            </a:ln>
          </c:spP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202.3</c:v>
                </c:pt>
              </c:numCache>
            </c:numRef>
          </c:val>
        </c:ser>
        <c:overlap val="100"/>
        <c:axId val="148428288"/>
        <c:axId val="148429824"/>
      </c:barChart>
      <c:lineChart>
        <c:grouping val="standard"/>
        <c:ser>
          <c:idx val="2"/>
          <c:order val="2"/>
          <c:tx>
            <c:strRef>
              <c:f>Sheet2!$D$1</c:f>
              <c:strCache>
                <c:ptCount val="1"/>
                <c:pt idx="0">
                  <c:v>YoY改善比率(%)</c:v>
                </c:pt>
              </c:strCache>
            </c:strRef>
          </c:tx>
          <c:spPr>
            <a:ln w="0" cap="sq">
              <a:noFill/>
              <a:round/>
            </a:ln>
          </c:spPr>
          <c:marker>
            <c:symbol val="circle"/>
            <c:size val="5"/>
            <c:spPr>
              <a:noFill/>
              <a:ln>
                <a:noFill/>
              </a:ln>
            </c:spPr>
          </c:marke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Sheet2!$D$2:$D$8</c:f>
              <c:numCache>
                <c:formatCode>0%</c:formatCode>
                <c:ptCount val="7"/>
                <c:pt idx="1">
                  <c:v>-0.12000000000000002</c:v>
                </c:pt>
                <c:pt idx="2">
                  <c:v>-0.18000000000000024</c:v>
                </c:pt>
                <c:pt idx="3">
                  <c:v>-0.05</c:v>
                </c:pt>
                <c:pt idx="4">
                  <c:v>-0.2</c:v>
                </c:pt>
                <c:pt idx="5">
                  <c:v>-0.21000000000000021</c:v>
                </c:pt>
                <c:pt idx="6">
                  <c:v>-0.35000000000000031</c:v>
                </c:pt>
              </c:numCache>
            </c:numRef>
          </c:val>
        </c:ser>
        <c:marker val="1"/>
        <c:axId val="148610048"/>
        <c:axId val="148607360"/>
      </c:lineChart>
      <c:catAx>
        <c:axId val="14842828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9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pPr>
            <a:endParaRPr lang="zh-TW"/>
          </a:p>
        </c:txPr>
        <c:crossAx val="148429824"/>
        <c:crosses val="autoZero"/>
        <c:auto val="1"/>
        <c:lblAlgn val="ctr"/>
        <c:lblOffset val="100"/>
      </c:catAx>
      <c:valAx>
        <c:axId val="148429824"/>
        <c:scaling>
          <c:orientation val="minMax"/>
        </c:scaling>
        <c:delete val="1"/>
        <c:axPos val="l"/>
        <c:numFmt formatCode="General" sourceLinked="1"/>
        <c:tickLblPos val="none"/>
        <c:crossAx val="148428288"/>
        <c:crosses val="autoZero"/>
        <c:crossBetween val="between"/>
      </c:valAx>
      <c:valAx>
        <c:axId val="148607360"/>
        <c:scaling>
          <c:orientation val="minMax"/>
        </c:scaling>
        <c:delete val="1"/>
        <c:axPos val="r"/>
        <c:numFmt formatCode="0%" sourceLinked="0"/>
        <c:tickLblPos val="none"/>
        <c:crossAx val="148610048"/>
        <c:crosses val="max"/>
        <c:crossBetween val="between"/>
      </c:valAx>
      <c:catAx>
        <c:axId val="148610048"/>
        <c:scaling>
          <c:orientation val="minMax"/>
        </c:scaling>
        <c:delete val="1"/>
        <c:axPos val="t"/>
        <c:numFmt formatCode="General" sourceLinked="1"/>
        <c:tickLblPos val="none"/>
        <c:crossAx val="148607360"/>
        <c:crosses val="max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1"/>
  <c:chart>
    <c:autoTitleDeleted val="1"/>
    <c:plotArea>
      <c:layout>
        <c:manualLayout>
          <c:layoutTarget val="inner"/>
          <c:xMode val="edge"/>
          <c:yMode val="edge"/>
          <c:x val="4.3787059226292384E-2"/>
          <c:y val="6.6899305555555552E-2"/>
          <c:w val="0.86590367286891712"/>
          <c:h val="0.78439003948035912"/>
        </c:manualLayout>
      </c:layout>
      <c:lineChart>
        <c:grouping val="standard"/>
        <c:ser>
          <c:idx val="0"/>
          <c:order val="0"/>
          <c:tx>
            <c:strRef>
              <c:f>重要客戶排名達標率!$B$1</c:f>
              <c:strCache>
                <c:ptCount val="1"/>
                <c:pt idx="0">
                  <c:v>重要客戶排名達標率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cat>
            <c:strRef>
              <c:f>重要客戶排名達標率!$A$2:$A$8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重要客戶排名達標率!$B$2:$B$8</c:f>
              <c:numCache>
                <c:formatCode>0%</c:formatCode>
                <c:ptCount val="7"/>
                <c:pt idx="0">
                  <c:v>0.52</c:v>
                </c:pt>
                <c:pt idx="1">
                  <c:v>0.48000000000000015</c:v>
                </c:pt>
                <c:pt idx="2">
                  <c:v>0.62000000000000033</c:v>
                </c:pt>
                <c:pt idx="3">
                  <c:v>0.63000000000000034</c:v>
                </c:pt>
                <c:pt idx="4">
                  <c:v>0.66000000000000036</c:v>
                </c:pt>
                <c:pt idx="5">
                  <c:v>0.70000000000000029</c:v>
                </c:pt>
                <c:pt idx="6">
                  <c:v>0.73000000000000032</c:v>
                </c:pt>
              </c:numCache>
            </c:numRef>
          </c:val>
        </c:ser>
        <c:marker val="1"/>
        <c:axId val="152407040"/>
        <c:axId val="152453504"/>
      </c:lineChart>
      <c:catAx>
        <c:axId val="1524070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 algn="ctr">
              <a:defRPr lang="zh-TW" altLang="en-US"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pPr>
            <a:endParaRPr lang="zh-TW"/>
          </a:p>
        </c:txPr>
        <c:crossAx val="152453504"/>
        <c:crosses val="autoZero"/>
        <c:auto val="1"/>
        <c:lblAlgn val="ctr"/>
        <c:lblOffset val="100"/>
      </c:catAx>
      <c:valAx>
        <c:axId val="152453504"/>
        <c:scaling>
          <c:orientation val="minMax"/>
          <c:max val="0.8"/>
          <c:min val="0.4"/>
        </c:scaling>
        <c:delete val="1"/>
        <c:axPos val="r"/>
        <c:numFmt formatCode="0%" sourceLinked="1"/>
        <c:tickLblPos val="none"/>
        <c:crossAx val="152407040"/>
        <c:crosses val="max"/>
        <c:crossBetween val="between"/>
        <c:majorUnit val="5.0000000000000024E-2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1"/>
  <c:chart>
    <c:autoTitleDeleted val="1"/>
    <c:plotArea>
      <c:layout>
        <c:manualLayout>
          <c:layoutTarget val="inner"/>
          <c:xMode val="edge"/>
          <c:yMode val="edge"/>
          <c:x val="5.2910560344827599E-2"/>
          <c:y val="9.4460069444444503E-2"/>
          <c:w val="0.86590367286891712"/>
          <c:h val="0.78439003948035912"/>
        </c:manualLayout>
      </c:layout>
      <c:lineChart>
        <c:grouping val="standard"/>
        <c:ser>
          <c:idx val="0"/>
          <c:order val="0"/>
          <c:tx>
            <c:strRef>
              <c:f>重要客戶排名達標率!$B$1</c:f>
              <c:strCache>
                <c:ptCount val="1"/>
                <c:pt idx="0">
                  <c:v>重要客戶排名達標率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TW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重要客戶排名達標率!$A$2:$A$8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重要客戶排名達標率!$B$2:$B$8</c:f>
              <c:numCache>
                <c:formatCode>0%</c:formatCode>
                <c:ptCount val="7"/>
                <c:pt idx="0">
                  <c:v>0.52</c:v>
                </c:pt>
                <c:pt idx="1">
                  <c:v>0.48000000000000015</c:v>
                </c:pt>
                <c:pt idx="2">
                  <c:v>0.62000000000000033</c:v>
                </c:pt>
                <c:pt idx="3">
                  <c:v>0.63000000000000034</c:v>
                </c:pt>
                <c:pt idx="4">
                  <c:v>0.66000000000000036</c:v>
                </c:pt>
                <c:pt idx="5">
                  <c:v>0.70000000000000029</c:v>
                </c:pt>
                <c:pt idx="6">
                  <c:v>0.73000000000000032</c:v>
                </c:pt>
              </c:numCache>
            </c:numRef>
          </c:val>
        </c:ser>
        <c:marker val="1"/>
        <c:axId val="167861248"/>
        <c:axId val="171550592"/>
      </c:lineChart>
      <c:catAx>
        <c:axId val="16786124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 algn="ctr">
              <a:defRPr lang="zh-TW" altLang="en-US"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  <c:crossAx val="171550592"/>
        <c:crosses val="autoZero"/>
        <c:auto val="1"/>
        <c:lblAlgn val="ctr"/>
        <c:lblOffset val="100"/>
      </c:catAx>
      <c:valAx>
        <c:axId val="171550592"/>
        <c:scaling>
          <c:orientation val="minMax"/>
          <c:max val="0.8"/>
          <c:min val="0.4"/>
        </c:scaling>
        <c:axPos val="r"/>
        <c:numFmt formatCode="0%" sourceLinked="1"/>
        <c:tickLblPos val="nextTo"/>
        <c:txPr>
          <a:bodyPr/>
          <a:lstStyle/>
          <a:p>
            <a:pPr algn="ctr">
              <a:defRPr lang="zh-TW" altLang="en-US"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  <c:crossAx val="167861248"/>
        <c:crosses val="max"/>
        <c:crossBetween val="between"/>
        <c:majorUnit val="5.0000000000000024E-2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>
        <c:manualLayout>
          <c:layoutTarget val="inner"/>
          <c:xMode val="edge"/>
          <c:yMode val="edge"/>
          <c:x val="7.8785681921159978E-2"/>
          <c:y val="6.0466767083917697E-2"/>
          <c:w val="0.8921628886024604"/>
          <c:h val="0.8790664658321643"/>
        </c:manualLayout>
      </c:layout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CoPQ實績(M NTD)</c:v>
                </c:pt>
              </c:strCache>
            </c:strRef>
          </c:tx>
          <c:spPr>
            <a:solidFill>
              <a:srgbClr val="6CE5E8"/>
            </a:solidFill>
          </c:spPr>
          <c:dLbls>
            <c:dLbl>
              <c:idx val="0"/>
              <c:layout>
                <c:manualLayout>
                  <c:x val="7.9286408248752122E-3"/>
                  <c:y val="-0.3591734621444296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4,872</a:t>
                    </a:r>
                    <a:endParaRPr lang="en-US" alt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9286408248752504E-3"/>
                  <c:y val="-0.33919389186101045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4,271</a:t>
                    </a:r>
                    <a:endParaRPr lang="en-US" alt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9796336176811005E-3"/>
                  <c:y val="-0.30338244544861726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3,493</a:t>
                    </a:r>
                    <a:endParaRPr lang="en-US" alt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102600281680421E-3"/>
                  <c:y val="-0.29152455317209086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3,326</a:t>
                    </a:r>
                    <a:endParaRPr lang="en-US" alt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8.9389008530433248E-3"/>
                  <c:y val="-0.2696416720049403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2,661</a:t>
                    </a:r>
                    <a:endParaRPr lang="en-US" alt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9796336176811052E-3"/>
                  <c:y val="-0.21537769005696156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1,989</a:t>
                    </a:r>
                    <a:endParaRPr lang="en-US" altLang="en-US" dirty="0"/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9692926467100477E-3"/>
                  <c:y val="-0.17813270082007421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>
                        <a:solidFill>
                          <a:schemeClr val="tx1"/>
                        </a:solidFill>
                      </a:rPr>
                      <a:t>1,385</a:t>
                    </a:r>
                    <a:endParaRPr lang="en-US" altLang="en-US" dirty="0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zh-TW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4871.9000000000005</c:v>
                </c:pt>
                <c:pt idx="1">
                  <c:v>4270.6000000000004</c:v>
                </c:pt>
                <c:pt idx="2">
                  <c:v>3492.9</c:v>
                </c:pt>
                <c:pt idx="3">
                  <c:v>3325.8</c:v>
                </c:pt>
                <c:pt idx="4">
                  <c:v>2660.9</c:v>
                </c:pt>
                <c:pt idx="5">
                  <c:v>2092.9</c:v>
                </c:pt>
                <c:pt idx="6">
                  <c:v>1162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當年度預估</c:v>
                </c:pt>
              </c:strCache>
            </c:strRef>
          </c:tx>
          <c:spPr>
            <a:solidFill>
              <a:srgbClr val="21D1D5"/>
            </a:solidFill>
            <a:ln>
              <a:noFill/>
            </a:ln>
          </c:spPr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202.3</c:v>
                </c:pt>
              </c:numCache>
            </c:numRef>
          </c:val>
        </c:ser>
        <c:overlap val="100"/>
        <c:axId val="180191232"/>
        <c:axId val="180192768"/>
      </c:barChart>
      <c:lineChart>
        <c:grouping val="standard"/>
        <c:ser>
          <c:idx val="2"/>
          <c:order val="2"/>
          <c:tx>
            <c:strRef>
              <c:f>Sheet2!$D$1</c:f>
              <c:strCache>
                <c:ptCount val="1"/>
                <c:pt idx="0">
                  <c:v>YoY改善比率(%)</c:v>
                </c:pt>
              </c:strCache>
            </c:strRef>
          </c:tx>
          <c:spPr>
            <a:ln w="0" cap="sq">
              <a:noFill/>
              <a:round/>
            </a:ln>
          </c:spPr>
          <c:marker>
            <c:symbol val="circle"/>
            <c:size val="5"/>
            <c:spPr>
              <a:noFill/>
              <a:ln>
                <a:noFill/>
              </a:ln>
            </c:spPr>
          </c:marker>
          <c:dLbls>
            <c:dLbl>
              <c:idx val="1"/>
              <c:layout>
                <c:manualLayout>
                  <c:x val="-0.11225781385454486"/>
                  <c:y val="-3.589512745488462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0927818023686472"/>
                  <c:y val="-2.8565822353803443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0172516094127432"/>
                  <c:y val="0.3232408224980811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0844364820709362"/>
                  <c:y val="0.11747952700012113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1132169274158923"/>
                  <c:y val="0.15412605250552586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 smtClean="0"/>
                      <a:t>-25%</a:t>
                    </a:r>
                    <a:endParaRPr lang="en-US" altLang="zh-TW" dirty="0"/>
                  </a:p>
                </c:rich>
              </c:tx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0927818023686472"/>
                  <c:y val="-5.05537376570468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 smtClean="0"/>
                      <a:t>-33%</a:t>
                    </a:r>
                    <a:endParaRPr lang="en-US" altLang="zh-TW" dirty="0"/>
                  </a:p>
                </c:rich>
              </c:tx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zh-TW"/>
              </a:p>
            </c:txPr>
            <c:dLblPos val="b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Sheet2!$A$2:$A$8</c:f>
              <c:strCache>
                <c:ptCount val="7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  <c:pt idx="5">
                  <c:v>2020年</c:v>
                </c:pt>
                <c:pt idx="6">
                  <c:v>2021年</c:v>
                </c:pt>
              </c:strCache>
            </c:strRef>
          </c:cat>
          <c:val>
            <c:numRef>
              <c:f>Sheet2!$D$2:$D$8</c:f>
              <c:numCache>
                <c:formatCode>0%</c:formatCode>
                <c:ptCount val="7"/>
                <c:pt idx="1">
                  <c:v>-0.12000000000000002</c:v>
                </c:pt>
                <c:pt idx="2">
                  <c:v>-0.18000000000000024</c:v>
                </c:pt>
                <c:pt idx="3">
                  <c:v>-0.05</c:v>
                </c:pt>
                <c:pt idx="4">
                  <c:v>-0.2</c:v>
                </c:pt>
                <c:pt idx="5">
                  <c:v>-0.21000000000000021</c:v>
                </c:pt>
                <c:pt idx="6">
                  <c:v>-0.35000000000000031</c:v>
                </c:pt>
              </c:numCache>
            </c:numRef>
          </c:val>
        </c:ser>
        <c:marker val="1"/>
        <c:axId val="181757056"/>
        <c:axId val="180194688"/>
      </c:lineChart>
      <c:catAx>
        <c:axId val="180191232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TW"/>
          </a:p>
        </c:txPr>
        <c:crossAx val="180192768"/>
        <c:crosses val="autoZero"/>
        <c:auto val="1"/>
        <c:lblAlgn val="ctr"/>
        <c:lblOffset val="100"/>
      </c:catAx>
      <c:valAx>
        <c:axId val="18019276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900"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zh-TW"/>
          </a:p>
        </c:txPr>
        <c:crossAx val="180191232"/>
        <c:crosses val="autoZero"/>
        <c:crossBetween val="between"/>
      </c:valAx>
      <c:valAx>
        <c:axId val="180194688"/>
        <c:scaling>
          <c:orientation val="minMax"/>
        </c:scaling>
        <c:delete val="1"/>
        <c:axPos val="r"/>
        <c:numFmt formatCode="0%" sourceLinked="0"/>
        <c:tickLblPos val="none"/>
        <c:crossAx val="181757056"/>
        <c:crosses val="max"/>
        <c:crossBetween val="between"/>
      </c:valAx>
      <c:catAx>
        <c:axId val="181757056"/>
        <c:scaling>
          <c:orientation val="minMax"/>
        </c:scaling>
        <c:delete val="1"/>
        <c:axPos val="b"/>
        <c:numFmt formatCode="General" sourceLinked="1"/>
        <c:tickLblPos val="none"/>
        <c:crossAx val="180194688"/>
        <c:crosses val="autoZero"/>
        <c:auto val="1"/>
        <c:lblAlgn val="ctr"/>
        <c:lblOffset val="100"/>
      </c:catAx>
      <c:spPr>
        <a:noFill/>
        <a:ln w="25400">
          <a:noFill/>
        </a:ln>
      </c:spPr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8B51B-B0B3-471C-989F-80E808BA58D6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24EB-3939-4337-A6AE-BE8291989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07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24EB-3939-4337-A6AE-BE8291989E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68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MD</a:t>
            </a:r>
            <a:r>
              <a:rPr lang="zh-TW" altLang="en-US" dirty="0" smtClean="0"/>
              <a:t> </a:t>
            </a:r>
            <a:r>
              <a:rPr lang="en-US" altLang="zh-TW" dirty="0" smtClean="0"/>
              <a:t>40%</a:t>
            </a:r>
            <a:r>
              <a:rPr lang="zh-TW" altLang="en-US" dirty="0" smtClean="0"/>
              <a:t>是為什麼沒達標，是因為逐季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整年標準取其嚴嗎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若是，明年的目標是要如何訂定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DFF395-2F6C-4933-AC67-061C9475A00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59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MD</a:t>
            </a:r>
            <a:r>
              <a:rPr lang="zh-TW" altLang="en-US" dirty="0" smtClean="0"/>
              <a:t> </a:t>
            </a:r>
            <a:r>
              <a:rPr lang="en-US" altLang="zh-TW" dirty="0" smtClean="0"/>
              <a:t>40%</a:t>
            </a:r>
            <a:r>
              <a:rPr lang="zh-TW" altLang="en-US" dirty="0" smtClean="0"/>
              <a:t>是為什麼沒達標，是因為逐季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整年標準取其嚴嗎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若是，明年的目標是要如何訂定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DFF395-2F6C-4933-AC67-061C9475A00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82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24EB-3939-4337-A6AE-BE8291989E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687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24EB-3939-4337-A6AE-BE8291989E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41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24EB-3939-4337-A6AE-BE8291989E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293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24EB-3939-4337-A6AE-BE8291989E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200" b="0" kern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1,516</a:t>
            </a:r>
            <a:r>
              <a:rPr lang="zh-TW" altLang="en-US" sz="1200" b="0" kern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為</a:t>
            </a:r>
            <a:r>
              <a:rPr lang="en-US" altLang="zh-TW" sz="1200" b="0" kern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by</a:t>
            </a:r>
            <a:r>
              <a:rPr lang="zh-TW" altLang="en-US" sz="1200" b="0" kern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產</a:t>
            </a:r>
            <a:endParaRPr lang="en-US" altLang="zh-TW" sz="1200" b="0" kern="0" dirty="0" smtClean="0">
              <a:latin typeface="微軟正黑體" pitchFamily="34" charset="-120"/>
              <a:ea typeface="微軟正黑體" pitchFamily="34" charset="-120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r>
              <a:rPr lang="zh-TW" altLang="en-US" sz="1200" b="0" kern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重要客戶 </a:t>
            </a:r>
            <a:r>
              <a:rPr lang="en-US" altLang="zh-TW" sz="1200" b="0" kern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Total</a:t>
            </a:r>
            <a:r>
              <a:rPr lang="en-US" altLang="zh-TW" sz="1200" b="0" kern="0" baseline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 </a:t>
            </a:r>
            <a:r>
              <a:rPr lang="zh-TW" altLang="en-US" sz="1200" b="0" kern="0" baseline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：</a:t>
            </a:r>
            <a:r>
              <a:rPr lang="en-US" altLang="zh-TW" sz="1200" b="0" kern="0" baseline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37  </a:t>
            </a:r>
            <a:r>
              <a:rPr lang="zh-TW" altLang="en-US" sz="1200" b="0" kern="0" baseline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家；目前未達標</a:t>
            </a:r>
            <a:r>
              <a:rPr lang="zh-TW" altLang="en-US" sz="1200" b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為</a:t>
            </a:r>
          </a:p>
          <a:p>
            <a:pPr>
              <a:defRPr/>
            </a:pPr>
            <a:r>
              <a:rPr lang="en-US" altLang="zh-TW" sz="1200" b="1" u="sng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TV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 (Samsung / Sony)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、</a:t>
            </a:r>
            <a:r>
              <a:rPr lang="en-US" altLang="zh-TW" sz="1200" b="1" u="sng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NB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 (DELL / HP)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、</a:t>
            </a:r>
            <a:r>
              <a:rPr lang="en-US" altLang="zh-TW" sz="1200" b="1" u="sng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MNT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 (TPV)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 、</a:t>
            </a:r>
            <a:r>
              <a:rPr lang="en-US" altLang="zh-TW" sz="1200" b="1" u="sng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CE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 (Epson)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、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AA(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DENSOTEN/ALPINE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)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共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11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sym typeface="Wingdings" pitchFamily="2" charset="2"/>
              </a:rPr>
              <a:t>家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  <a:cs typeface="Arial" pitchFamily="34" charset="0"/>
              <a:sym typeface="Wingdings" pitchFamily="2" charset="2"/>
            </a:endParaRPr>
          </a:p>
          <a:p>
            <a:pPr marL="254000" indent="-171450">
              <a:buFontTx/>
              <a:buChar char="-"/>
              <a:defRPr/>
            </a:pP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YoY </a:t>
            </a:r>
            <a:r>
              <a:rPr lang="zh-TW" altLang="en-US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改善 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31.4%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(Y20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實績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NTD 1,989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↘ Y21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預期產生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1,364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54000" indent="-171450">
              <a:buFontTx/>
              <a:buChar char="-"/>
              <a:defRPr/>
            </a:pPr>
            <a:r>
              <a:rPr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Y15 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迄今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改善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72% (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1,364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↘ 4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,872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品質改善及整機銷售模式優化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endParaRPr lang="zh-TW" altLang="en-US" sz="1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DFF395-2F6C-4933-AC67-061C9475A002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12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Audi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異音扣押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307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天；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Amazon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白點扣押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305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天；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Denso-ten 8DD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扣押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78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天。</a:t>
            </a:r>
            <a:endParaRPr kumimoji="1" lang="en-US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182MUSD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；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2730KUSD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；</a:t>
            </a:r>
            <a:endParaRPr kumimoji="1" lang="en-US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品質管理指標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AA VLRR↓6% BOA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大幅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↓30%</a:t>
            </a:r>
            <a:endParaRPr kumimoji="1" lang="zh-TW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OBA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大幅↓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30%</a:t>
            </a:r>
            <a:endParaRPr kumimoji="1" lang="zh-TW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主要因為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Denso ten 7" 2019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v.s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. 2020 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改善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43% ;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Methode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 8" 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改善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50%</a:t>
            </a:r>
            <a:endParaRPr kumimoji="1" lang="zh-TW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兩件都是因為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TP function fail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，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2020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已改善故取消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OBA sorting</a:t>
            </a:r>
            <a:endParaRPr kumimoji="1" lang="zh-TW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VLRR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↓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6%</a:t>
            </a:r>
            <a:endParaRPr kumimoji="1" lang="zh-TW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主要是把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AUTO</a:t>
            </a:r>
            <a:r>
              <a:rPr kumimoji="1" lang="zh-TW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的加在一起看了，整體而言與去年差異不大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/>
            </a:r>
            <a:b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/>
            </a:r>
            <a:b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CAERB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件數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-ITI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搭配性問題：</a:t>
            </a:r>
            <a:endParaRPr kumimoji="1" lang="en-US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因為同一件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CAERB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可能會有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2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個以上的責失單位，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ITI CAERB 16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件裡有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18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個責失，母數是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rPr>
              <a:t>18</a:t>
            </a:r>
            <a:endParaRPr kumimoji="1" lang="en-US" altLang="zh-TW" sz="1200" kern="1200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  <a:p>
            <a:endParaRPr kumimoji="1" lang="zh-TW" altLang="zh-TW" sz="1200" kern="1200" dirty="0">
              <a:solidFill>
                <a:schemeClr val="tx1"/>
              </a:solidFill>
              <a:latin typeface="Calibri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DFF395-2F6C-4933-AC67-061C9475A00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58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1050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DFF395-2F6C-4933-AC67-061C9475A002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30992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三大指標</a:t>
            </a:r>
            <a:r>
              <a:rPr lang="en-US" altLang="zh-TW"/>
              <a:t>????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24EB-3939-4337-A6AE-BE8291989E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8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A549A0-76B2-4A4B-8A2F-0D4C17BB2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D045A51-2F76-462C-AAAB-F24754971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588AB7C-0FFA-43B4-9BF6-974E981E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37BC0B2-82B0-4EF2-8BFB-F7F2165E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59F37AB-CF90-49B5-A0C2-46C188CA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955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19934D9-27C4-4DE8-8FF3-3C132C0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865575E-7FD9-460D-9BCA-D9985849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EF29B26-46C0-452C-9622-6E6807D9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983673B-6233-4042-8DCC-3B9834A7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08FE54B-7679-4A19-BCB0-EF2F5B26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3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7F95628-6F86-4FC9-9337-E1BC863B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5A7340E-1C65-4E9B-8125-B3F8DAAE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4A8CF85-F007-4FB2-AC18-BE3ACDA5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2D2F01F-A006-48A2-9C83-BB39C96B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3D9C0FB-BF4E-4C7F-84F5-2DBB3506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56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6CC83A-F742-41EF-AD97-02A97077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81FB9B9-AF96-4E0C-9097-2C3AA802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9502900-F410-4EA3-A3A2-57764008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9A8F03C-F2D1-4AFF-84D4-C400A8C3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A3479E-B9FF-4083-BA5E-340ECD1F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0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8B1CCD-F4F9-40C8-A3CD-DDB9F3B8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C54516E-11F4-4ECA-AABE-D1127A7A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CA78D96-4805-4E8B-A72C-23E1AB33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B5B4C8D-CAED-4DD8-BE8D-E59F0417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21C73B4-3613-4223-A4C2-4163CECB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7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B8BDF5-2C8E-4CB0-90CA-546F7F8A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3D44F49-0064-457C-A7D9-BB182F9C5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ED500AE-946A-4675-BF3C-8A600D18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1BA765A-6FE8-4CEA-B212-708C5C60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F578A99-EC62-4EBC-B7F4-14EB8097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40061D0-8D86-4479-BA9D-CF84DF87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5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6963A6-6753-4306-BE33-D285BD3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47B31E2-5E07-419C-8ACA-1DBAAA56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698BA2A1-05AF-4E78-A5DE-7B7DABC1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28F9AC6-1BFA-4462-B3BE-F1D15976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C48F93F-4CD3-4DBD-8715-164586368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02D2E6E-22F9-4A31-95B4-3CEEB216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C424E54-49EC-4DDF-9D98-4245C407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42A71B6F-6A54-4842-B050-D0A348AB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2DBD60-E3A2-48C3-A490-C44D428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CF0E320-8348-4CD4-B7F2-1DD5D8B7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81B8888-59ED-437E-B92A-98DC7A9B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BBBC0F8-9991-4AB5-BF18-7BB4B7E2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89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ACA4E84B-7745-4CEB-BAAB-1F8DB02D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EB59CCA4-339D-4777-994F-853F71DD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223734F-4E1D-470D-BE20-0906524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0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2D51C3-8978-43F8-94E9-EE41A95D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D73C4BF-6636-438D-819D-08671275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976D241-DB28-4D06-BA3E-B30FE188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03BBB8E-46C8-4B47-A345-E6738800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F6F0A5A-DA54-4F2C-9DA8-213EF5F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249F025-EA4F-4CE4-A054-FF1AE4A2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95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6E5FEB-9459-42E7-95BF-51C34D4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63B37367-02D3-45FF-A04F-86974232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12D6409-DDC4-493C-8D50-8B681DA2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B347CD0-F515-4596-AED2-511D521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0184782-0836-47E3-86AF-AD315287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E9D9BF0-D5A9-4EA4-B20B-DE005F2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019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EA384876-8646-48BC-86B7-332C2D6E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A6AB27C-4508-47CC-A75B-B2B22E2C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D4A2147-0332-4BBF-890F-27D612F35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4A20-A439-4B8F-B0BB-F5B23D02C35E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5007D2A-2C41-4C1C-8CAE-EEEFA224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C1F9AB-7428-49C0-9269-59EEC35A5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EB04-5C80-475D-BBEA-A3C53ACB2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62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slide" Target="slide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slide" Target="slide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4980608" y="5478573"/>
            <a:ext cx="8021052" cy="107393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4723676" y="4470012"/>
            <a:ext cx="8021052" cy="1008561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C530A26-C757-4B26-9808-20EB5D6AE9BE}"/>
              </a:ext>
            </a:extLst>
          </p:cNvPr>
          <p:cNvSpPr txBox="1"/>
          <p:nvPr/>
        </p:nvSpPr>
        <p:spPr>
          <a:xfrm>
            <a:off x="165462" y="199239"/>
            <a:ext cx="11861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On-line Balanced Scorecard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提供若干平衡計分卡的線上工具，請以該工具為貴司或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BU (business unit)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擬訂未來一年的策略規劃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宜留意彼此間因果性關係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A80ADDDF-EFD7-4F56-AE06-41B1D264CCDA}"/>
              </a:ext>
            </a:extLst>
          </p:cNvPr>
          <p:cNvCxnSpPr/>
          <p:nvPr/>
        </p:nvCxnSpPr>
        <p:spPr>
          <a:xfrm>
            <a:off x="291736" y="984068"/>
            <a:ext cx="116085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xmlns="" id="{37E9CA32-3F5C-4775-AA16-B24526CF41C0}"/>
              </a:ext>
            </a:extLst>
          </p:cNvPr>
          <p:cNvSpPr/>
          <p:nvPr/>
        </p:nvSpPr>
        <p:spPr>
          <a:xfrm>
            <a:off x="294907" y="1254035"/>
            <a:ext cx="6226629" cy="5287529"/>
          </a:xfrm>
          <a:prstGeom prst="triangle">
            <a:avLst>
              <a:gd name="adj" fmla="val 5028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2792062" y="1254035"/>
            <a:ext cx="1260592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D3F015F8-039B-497D-836E-0C9ECF05F0E0}"/>
              </a:ext>
            </a:extLst>
          </p:cNvPr>
          <p:cNvSpPr txBox="1"/>
          <p:nvPr/>
        </p:nvSpPr>
        <p:spPr>
          <a:xfrm>
            <a:off x="3081760" y="1710597"/>
            <a:ext cx="71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願景</a:t>
            </a:r>
            <a:endParaRPr lang="en-US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ACE420D0-1D20-4274-9DD8-1FF8BE63AAE5}"/>
              </a:ext>
            </a:extLst>
          </p:cNvPr>
          <p:cNvSpPr txBox="1"/>
          <p:nvPr/>
        </p:nvSpPr>
        <p:spPr>
          <a:xfrm>
            <a:off x="2503175" y="4782121"/>
            <a:ext cx="18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關鍵成功因素</a:t>
            </a:r>
            <a:endParaRPr 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634032" y="1504733"/>
            <a:ext cx="5699751" cy="579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群創品質，推昇視值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Q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uality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akes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ompetency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cxnSp>
        <p:nvCxnSpPr>
          <p:cNvPr id="28" name="直線接點 27"/>
          <p:cNvCxnSpPr>
            <a:stCxn id="11" idx="5"/>
            <a:endCxn id="12" idx="1"/>
          </p:cNvCxnSpPr>
          <p:nvPr/>
        </p:nvCxnSpPr>
        <p:spPr>
          <a:xfrm>
            <a:off x="3739277" y="1794656"/>
            <a:ext cx="8947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5742892" y="3492840"/>
            <a:ext cx="6034268" cy="8097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持續精進</a:t>
            </a:r>
            <a:r>
              <a:rPr lang="zh-TW" altLang="en-US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技術力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與</a:t>
            </a:r>
            <a:r>
              <a:rPr lang="zh-TW" altLang="en-US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管理力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，輔以</a:t>
            </a:r>
            <a:r>
              <a:rPr lang="zh-TW" altLang="en-US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智能化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的工具與方法論，主動出擊，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『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創造價值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』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4988524" y="3902765"/>
            <a:ext cx="75436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134543" y="4492994"/>
            <a:ext cx="509454" cy="480853"/>
          </a:xfrm>
          <a:prstGeom prst="ellipse">
            <a:avLst/>
          </a:prstGeom>
          <a:solidFill>
            <a:srgbClr val="C6C1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</a:t>
            </a:r>
          </a:p>
        </p:txBody>
      </p:sp>
      <p:sp>
        <p:nvSpPr>
          <p:cNvPr id="55" name="橢圓 54"/>
          <p:cNvSpPr/>
          <p:nvPr/>
        </p:nvSpPr>
        <p:spPr>
          <a:xfrm>
            <a:off x="6708185" y="4492993"/>
            <a:ext cx="509454" cy="480853"/>
          </a:xfrm>
          <a:prstGeom prst="ellipse">
            <a:avLst/>
          </a:prstGeom>
          <a:solidFill>
            <a:srgbClr val="DBA7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7287300" y="4484084"/>
            <a:ext cx="509454" cy="480853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866415" y="4484083"/>
            <a:ext cx="509454" cy="48085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8446665" y="4492993"/>
            <a:ext cx="669464" cy="480853"/>
            <a:chOff x="8296027" y="3854275"/>
            <a:chExt cx="669464" cy="480853"/>
          </a:xfrm>
        </p:grpSpPr>
        <p:sp>
          <p:nvSpPr>
            <p:cNvPr id="58" name="橢圓 57"/>
            <p:cNvSpPr/>
            <p:nvPr/>
          </p:nvSpPr>
          <p:spPr>
            <a:xfrm>
              <a:off x="8296027" y="3854275"/>
              <a:ext cx="509454" cy="4808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316699" y="3927453"/>
              <a:ext cx="64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022520" y="4492992"/>
            <a:ext cx="660755" cy="480853"/>
            <a:chOff x="8296027" y="3854275"/>
            <a:chExt cx="660755" cy="480853"/>
          </a:xfrm>
        </p:grpSpPr>
        <p:sp>
          <p:nvSpPr>
            <p:cNvPr id="62" name="橢圓 61"/>
            <p:cNvSpPr/>
            <p:nvPr/>
          </p:nvSpPr>
          <p:spPr>
            <a:xfrm>
              <a:off x="8296027" y="3854275"/>
              <a:ext cx="509454" cy="48085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307990" y="3927453"/>
              <a:ext cx="64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RQ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9588598" y="4492992"/>
            <a:ext cx="855574" cy="480853"/>
            <a:chOff x="8269899" y="3854275"/>
            <a:chExt cx="855574" cy="480853"/>
          </a:xfrm>
        </p:grpSpPr>
        <p:sp>
          <p:nvSpPr>
            <p:cNvPr id="65" name="橢圓 64"/>
            <p:cNvSpPr/>
            <p:nvPr/>
          </p:nvSpPr>
          <p:spPr>
            <a:xfrm>
              <a:off x="8269899" y="3854275"/>
              <a:ext cx="820737" cy="480853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8299281" y="3927453"/>
              <a:ext cx="826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PC&amp;C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橢圓 66"/>
          <p:cNvSpPr/>
          <p:nvPr/>
        </p:nvSpPr>
        <p:spPr>
          <a:xfrm>
            <a:off x="10465949" y="4484082"/>
            <a:ext cx="509454" cy="48085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0476800" y="4555231"/>
            <a:ext cx="64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1036388" y="4496152"/>
            <a:ext cx="509454" cy="480853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053751" y="4566170"/>
            <a:ext cx="64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524214" y="5064948"/>
            <a:ext cx="208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u="sng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策略藍圖 </a:t>
            </a:r>
            <a:r>
              <a:rPr lang="en-US" altLang="zh-TW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r>
              <a:rPr lang="zh-TW" altLang="en-US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000" b="1" u="sng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KPI</a:t>
            </a:r>
            <a:endParaRPr lang="zh-TW" altLang="en-US" sz="2000" b="1" u="sng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5" name="向右箭號 74"/>
          <p:cNvSpPr/>
          <p:nvPr/>
        </p:nvSpPr>
        <p:spPr>
          <a:xfrm>
            <a:off x="8508189" y="5096330"/>
            <a:ext cx="813075" cy="3045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462289" y="5280392"/>
            <a:ext cx="140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品質經營</a:t>
            </a:r>
          </a:p>
        </p:txBody>
      </p:sp>
      <p:sp>
        <p:nvSpPr>
          <p:cNvPr id="77" name="矩形 76"/>
          <p:cNvSpPr/>
          <p:nvPr/>
        </p:nvSpPr>
        <p:spPr>
          <a:xfrm>
            <a:off x="9358879" y="5096330"/>
            <a:ext cx="1117921" cy="304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最適品質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514414" y="5108259"/>
            <a:ext cx="1117921" cy="304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客戶滿意</a:t>
            </a:r>
            <a:endParaRPr lang="zh-TW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6969706" y="5842909"/>
            <a:ext cx="791482" cy="2756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CoPQ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9024" y="5842909"/>
            <a:ext cx="989840" cy="2730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客戶排名</a:t>
            </a:r>
          </a:p>
        </p:txBody>
      </p:sp>
      <p:sp>
        <p:nvSpPr>
          <p:cNvPr id="82" name="圓角矩形 81"/>
          <p:cNvSpPr/>
          <p:nvPr/>
        </p:nvSpPr>
        <p:spPr>
          <a:xfrm>
            <a:off x="9127737" y="5818795"/>
            <a:ext cx="1309698" cy="3020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Rate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圓角矩形 82"/>
          <p:cNvSpPr/>
          <p:nvPr/>
        </p:nvSpPr>
        <p:spPr>
          <a:xfrm>
            <a:off x="10584002" y="5818588"/>
            <a:ext cx="1244028" cy="2942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白血球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指數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1530394" y="3398495"/>
            <a:ext cx="1260592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 rot="10800000">
            <a:off x="2155217" y="3402397"/>
            <a:ext cx="1260592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2772928" y="3396640"/>
            <a:ext cx="1260592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 rot="10800000">
            <a:off x="3403223" y="3406297"/>
            <a:ext cx="1263827" cy="1075201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4020012" y="3393024"/>
            <a:ext cx="1289021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297092" y="5465647"/>
            <a:ext cx="1260592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 rot="10800000">
            <a:off x="921915" y="5474315"/>
            <a:ext cx="1260592" cy="1076476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1527938" y="5480712"/>
            <a:ext cx="1277752" cy="1064321"/>
          </a:xfrm>
          <a:prstGeom prst="triangle">
            <a:avLst>
              <a:gd name="adj" fmla="val 50985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等腰三角形 116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 rot="10800000">
            <a:off x="2169920" y="5474953"/>
            <a:ext cx="1263827" cy="1073696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等腰三角形 117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2772928" y="5478574"/>
            <a:ext cx="1302803" cy="1062844"/>
          </a:xfrm>
          <a:prstGeom prst="triangle">
            <a:avLst>
              <a:gd name="adj" fmla="val 48215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等腰三角形 126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 rot="10800000">
            <a:off x="3373710" y="5478573"/>
            <a:ext cx="1260592" cy="1073083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等腰三角形 127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3979732" y="5464658"/>
            <a:ext cx="1299787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 rot="10800000">
            <a:off x="4621716" y="5474315"/>
            <a:ext cx="1263827" cy="1075201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xmlns="" id="{1E3A9A85-84F4-4F79-8A04-F568D8441D6E}"/>
              </a:ext>
            </a:extLst>
          </p:cNvPr>
          <p:cNvSpPr/>
          <p:nvPr/>
        </p:nvSpPr>
        <p:spPr>
          <a:xfrm>
            <a:off x="5238505" y="5461042"/>
            <a:ext cx="1289021" cy="1081242"/>
          </a:xfrm>
          <a:prstGeom prst="triangle">
            <a:avLst>
              <a:gd name="adj" fmla="val 50281"/>
            </a:avLst>
          </a:prstGeom>
          <a:solidFill>
            <a:srgbClr val="A97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06ECFD4F-F8FA-4225-A483-C17B34D41A23}"/>
              </a:ext>
            </a:extLst>
          </p:cNvPr>
          <p:cNvSpPr txBox="1"/>
          <p:nvPr/>
        </p:nvSpPr>
        <p:spPr>
          <a:xfrm>
            <a:off x="3081760" y="3742963"/>
            <a:ext cx="71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  <a:endParaRPr lang="en-US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xmlns="" id="{06ECFD4F-F8FA-4225-A483-C17B34D41A23}"/>
              </a:ext>
            </a:extLst>
          </p:cNvPr>
          <p:cNvSpPr txBox="1"/>
          <p:nvPr/>
        </p:nvSpPr>
        <p:spPr>
          <a:xfrm>
            <a:off x="3079588" y="2626802"/>
            <a:ext cx="71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使命</a:t>
            </a:r>
            <a:endParaRPr 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A63DAD38-172E-46A3-A483-132455D14326}"/>
              </a:ext>
            </a:extLst>
          </p:cNvPr>
          <p:cNvSpPr txBox="1"/>
          <p:nvPr/>
        </p:nvSpPr>
        <p:spPr>
          <a:xfrm>
            <a:off x="2255400" y="5434281"/>
            <a:ext cx="234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主要績效衡量指標</a:t>
            </a:r>
            <a:endParaRPr lang="en-US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189141" y="5836511"/>
            <a:ext cx="670972" cy="6295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E35C357-425F-4771-B436-D4256DCCECF9}"/>
              </a:ext>
            </a:extLst>
          </p:cNvPr>
          <p:cNvSpPr txBox="1"/>
          <p:nvPr/>
        </p:nvSpPr>
        <p:spPr>
          <a:xfrm>
            <a:off x="1179588" y="5852054"/>
            <a:ext cx="69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財務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構面</a:t>
            </a:r>
            <a:endParaRPr 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261709" y="5804911"/>
            <a:ext cx="1039224" cy="6692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3" name="橢圓 32"/>
          <p:cNvSpPr/>
          <p:nvPr/>
        </p:nvSpPr>
        <p:spPr>
          <a:xfrm>
            <a:off x="4556602" y="5779117"/>
            <a:ext cx="1314043" cy="640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E4549DC2-F5BA-4907-82BB-EB83A1154B42}"/>
              </a:ext>
            </a:extLst>
          </p:cNvPr>
          <p:cNvSpPr txBox="1"/>
          <p:nvPr/>
        </p:nvSpPr>
        <p:spPr>
          <a:xfrm>
            <a:off x="3174185" y="5855328"/>
            <a:ext cx="121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內部流程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構面</a:t>
            </a:r>
            <a:endParaRPr 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78F2B130-2975-4FE9-BF9F-A653D0029F89}"/>
              </a:ext>
            </a:extLst>
          </p:cNvPr>
          <p:cNvSpPr txBox="1"/>
          <p:nvPr/>
        </p:nvSpPr>
        <p:spPr>
          <a:xfrm>
            <a:off x="4540037" y="5852054"/>
            <a:ext cx="1345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學習和成長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構面</a:t>
            </a:r>
            <a:endParaRPr 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3" name="橢圓 132"/>
          <p:cNvSpPr/>
          <p:nvPr/>
        </p:nvSpPr>
        <p:spPr>
          <a:xfrm>
            <a:off x="2209826" y="5805856"/>
            <a:ext cx="670972" cy="6295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xmlns="" id="{7E35C357-425F-4771-B436-D4256DCCECF9}"/>
              </a:ext>
            </a:extLst>
          </p:cNvPr>
          <p:cNvSpPr txBox="1"/>
          <p:nvPr/>
        </p:nvSpPr>
        <p:spPr>
          <a:xfrm>
            <a:off x="2200273" y="5821399"/>
            <a:ext cx="69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顧客構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圓角矩形 134"/>
          <p:cNvSpPr/>
          <p:nvPr/>
        </p:nvSpPr>
        <p:spPr>
          <a:xfrm>
            <a:off x="5245490" y="2507855"/>
            <a:ext cx="6457053" cy="579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追求最視品質，增進客戶滿意，降低品質成本，提升公司獲利</a:t>
            </a:r>
            <a:endParaRPr lang="zh-TW" altLang="en-US" b="1" dirty="0">
              <a:solidFill>
                <a:schemeClr val="accent1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cxnSp>
        <p:nvCxnSpPr>
          <p:cNvPr id="136" name="直線接點 135"/>
          <p:cNvCxnSpPr>
            <a:endCxn id="135" idx="1"/>
          </p:cNvCxnSpPr>
          <p:nvPr/>
        </p:nvCxnSpPr>
        <p:spPr>
          <a:xfrm>
            <a:off x="4350735" y="2797778"/>
            <a:ext cx="8947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93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群組 448"/>
          <p:cNvGrpSpPr/>
          <p:nvPr/>
        </p:nvGrpSpPr>
        <p:grpSpPr>
          <a:xfrm>
            <a:off x="6414481" y="659452"/>
            <a:ext cx="2338984" cy="2881221"/>
            <a:chOff x="5475860" y="483956"/>
            <a:chExt cx="1754238" cy="2160916"/>
          </a:xfrm>
        </p:grpSpPr>
        <p:grpSp>
          <p:nvGrpSpPr>
            <p:cNvPr id="248" name="群組 247"/>
            <p:cNvGrpSpPr/>
            <p:nvPr/>
          </p:nvGrpSpPr>
          <p:grpSpPr>
            <a:xfrm>
              <a:off x="5475860" y="551353"/>
              <a:ext cx="1754238" cy="2093519"/>
              <a:chOff x="5475860" y="551353"/>
              <a:chExt cx="1754238" cy="2093519"/>
            </a:xfrm>
          </p:grpSpPr>
          <p:sp>
            <p:nvSpPr>
              <p:cNvPr id="384" name="文字方塊 383">
                <a:hlinkClick r:id="" action="ppaction://noaction"/>
              </p:cNvPr>
              <p:cNvSpPr txBox="1"/>
              <p:nvPr/>
            </p:nvSpPr>
            <p:spPr>
              <a:xfrm>
                <a:off x="6013640" y="551353"/>
                <a:ext cx="1081065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67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CAERB</a:t>
                </a:r>
                <a:r>
                  <a:rPr lang="zh-TW" altLang="en-US" sz="1867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件數</a:t>
                </a:r>
              </a:p>
            </p:txBody>
          </p:sp>
          <p:grpSp>
            <p:nvGrpSpPr>
              <p:cNvPr id="14" name="群組 341"/>
              <p:cNvGrpSpPr/>
              <p:nvPr/>
            </p:nvGrpSpPr>
            <p:grpSpPr>
              <a:xfrm>
                <a:off x="5475860" y="860889"/>
                <a:ext cx="1754238" cy="1783983"/>
                <a:chOff x="-24573" y="844618"/>
                <a:chExt cx="1754238" cy="1783983"/>
              </a:xfrm>
            </p:grpSpPr>
            <p:grpSp>
              <p:nvGrpSpPr>
                <p:cNvPr id="15" name="群組 89"/>
                <p:cNvGrpSpPr/>
                <p:nvPr/>
              </p:nvGrpSpPr>
              <p:grpSpPr>
                <a:xfrm>
                  <a:off x="145665" y="844618"/>
                  <a:ext cx="1584000" cy="1783983"/>
                  <a:chOff x="5903578" y="963019"/>
                  <a:chExt cx="1584000" cy="1783983"/>
                </a:xfrm>
              </p:grpSpPr>
              <p:grpSp>
                <p:nvGrpSpPr>
                  <p:cNvPr id="1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5903578" y="963019"/>
                    <a:ext cx="1584000" cy="1584000"/>
                    <a:chOff x="2064" y="1298"/>
                    <a:chExt cx="1950" cy="1950"/>
                  </a:xfrm>
                </p:grpSpPr>
                <p:sp>
                  <p:nvSpPr>
                    <p:cNvPr id="360" name="Arc 2"/>
                    <p:cNvSpPr>
                      <a:spLocks/>
                    </p:cNvSpPr>
                    <p:nvPr/>
                  </p:nvSpPr>
                  <p:spPr bwMode="gray">
                    <a:xfrm>
                      <a:off x="3046" y="1298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  <p:sp>
                  <p:nvSpPr>
                    <p:cNvPr id="361" name="Arc 3"/>
                    <p:cNvSpPr>
                      <a:spLocks/>
                    </p:cNvSpPr>
                    <p:nvPr/>
                  </p:nvSpPr>
                  <p:spPr bwMode="gray">
                    <a:xfrm flipH="1">
                      <a:off x="2064" y="1298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9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  <p:sp>
                  <p:nvSpPr>
                    <p:cNvPr id="362" name="Arc 4"/>
                    <p:cNvSpPr>
                      <a:spLocks/>
                    </p:cNvSpPr>
                    <p:nvPr/>
                  </p:nvSpPr>
                  <p:spPr bwMode="gray">
                    <a:xfrm flipV="1">
                      <a:off x="3046" y="2280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  <p:sp>
                  <p:nvSpPr>
                    <p:cNvPr id="363" name="Arc 5"/>
                    <p:cNvSpPr>
                      <a:spLocks/>
                    </p:cNvSpPr>
                    <p:nvPr/>
                  </p:nvSpPr>
                  <p:spPr bwMode="gray">
                    <a:xfrm flipH="1" flipV="1">
                      <a:off x="2064" y="2280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</p:grpSp>
              <p:sp>
                <p:nvSpPr>
                  <p:cNvPr id="346" name="椭圆 54"/>
                  <p:cNvSpPr/>
                  <p:nvPr/>
                </p:nvSpPr>
                <p:spPr>
                  <a:xfrm>
                    <a:off x="6228810" y="1293297"/>
                    <a:ext cx="936000" cy="936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innerShdw blurRad="381000" dist="177800" dir="2700000">
                      <a:schemeClr val="tx1">
                        <a:lumMod val="50000"/>
                        <a:lumOff val="50000"/>
                        <a:alpha val="48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prstClr val="white"/>
                      </a:solidFill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  <p:sp>
                <p:nvSpPr>
                  <p:cNvPr id="348" name="矩形 347"/>
                  <p:cNvSpPr/>
                  <p:nvPr/>
                </p:nvSpPr>
                <p:spPr>
                  <a:xfrm rot="18780422">
                    <a:off x="6582201" y="1931277"/>
                    <a:ext cx="1144548" cy="486901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prstTxWarp prst="textArchDown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ln>
                          <a:solidFill>
                            <a:srgbClr val="CC9900"/>
                          </a:solidFill>
                        </a:ln>
                        <a:solidFill>
                          <a:srgbClr val="FFCC66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NB:10%  </a:t>
                    </a:r>
                    <a:r>
                      <a:rPr lang="en-US" altLang="zh-TW" sz="933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MNT:45%</a:t>
                    </a:r>
                    <a:r>
                      <a:rPr lang="en-US" altLang="zh-TW" sz="933" b="1" dirty="0">
                        <a:solidFill>
                          <a:srgbClr val="0000FF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 </a:t>
                    </a:r>
                    <a:r>
                      <a:rPr lang="en-US" altLang="zh-TW" sz="933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IAVM:31% </a:t>
                    </a:r>
                  </a:p>
                </p:txBody>
              </p:sp>
              <p:sp>
                <p:nvSpPr>
                  <p:cNvPr id="349" name="矩形 348"/>
                  <p:cNvSpPr/>
                  <p:nvPr/>
                </p:nvSpPr>
                <p:spPr>
                  <a:xfrm>
                    <a:off x="6135689" y="1734234"/>
                    <a:ext cx="1141330" cy="3922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fontAlgn="ctr"/>
                    <a:r>
                      <a:rPr lang="en-US" altLang="zh-TW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 5.91</a:t>
                    </a:r>
                    <a:r>
                      <a:rPr lang="zh-TW" altLang="en-US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件</a:t>
                    </a:r>
                    <a:r>
                      <a:rPr lang="en-US" altLang="zh-TW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/</a:t>
                    </a:r>
                    <a:r>
                      <a:rPr lang="zh-TW" altLang="en-US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月</a:t>
                    </a:r>
                    <a:endParaRPr lang="en-US" altLang="zh-TW" sz="933" dirty="0">
                      <a:solidFill>
                        <a:srgbClr val="000000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  <a:p>
                    <a:pPr algn="ctr" fontAlgn="ctr"/>
                    <a:r>
                      <a:rPr lang="en-US" altLang="zh-TW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Y20: 8.50</a:t>
                    </a:r>
                    <a:r>
                      <a:rPr lang="zh-TW" altLang="en-US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件</a:t>
                    </a:r>
                    <a:r>
                      <a:rPr lang="en-US" altLang="zh-TW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/</a:t>
                    </a:r>
                    <a:r>
                      <a:rPr lang="zh-TW" altLang="en-US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月</a:t>
                    </a:r>
                    <a:endParaRPr lang="en-US" altLang="zh-TW" sz="933" dirty="0">
                      <a:solidFill>
                        <a:srgbClr val="000000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  <a:p>
                    <a:pPr algn="ctr" fontAlgn="ctr"/>
                    <a:r>
                      <a:rPr lang="en-US" altLang="zh-TW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Target: 6.75</a:t>
                    </a:r>
                    <a:r>
                      <a:rPr lang="zh-TW" altLang="en-US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件</a:t>
                    </a:r>
                    <a:r>
                      <a:rPr lang="en-US" altLang="zh-TW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/</a:t>
                    </a:r>
                    <a:r>
                      <a:rPr lang="zh-TW" altLang="en-US" sz="933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月</a:t>
                    </a:r>
                  </a:p>
                </p:txBody>
              </p:sp>
              <p:sp>
                <p:nvSpPr>
                  <p:cNvPr id="350" name="矩形 349"/>
                  <p:cNvSpPr/>
                  <p:nvPr/>
                </p:nvSpPr>
                <p:spPr>
                  <a:xfrm>
                    <a:off x="6384608" y="1440490"/>
                    <a:ext cx="675906" cy="3770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/>
                    <a:r>
                      <a:rPr lang="en-US" altLang="zh-TW" sz="2667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30%</a:t>
                    </a:r>
                  </a:p>
                </p:txBody>
              </p:sp>
              <p:sp>
                <p:nvSpPr>
                  <p:cNvPr id="352" name="矩形 351"/>
                  <p:cNvSpPr/>
                  <p:nvPr/>
                </p:nvSpPr>
                <p:spPr>
                  <a:xfrm rot="19007280">
                    <a:off x="5976487" y="1178424"/>
                    <a:ext cx="649457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4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AA:29%</a:t>
                    </a:r>
                  </a:p>
                  <a:p>
                    <a:pPr algn="ctr" fontAlgn="ctr"/>
                    <a:r>
                      <a:rPr lang="en-US" altLang="zh-TW" sz="8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Target  1.33</a:t>
                    </a:r>
                  </a:p>
                </p:txBody>
              </p:sp>
              <p:sp>
                <p:nvSpPr>
                  <p:cNvPr id="353" name="矩形 352"/>
                  <p:cNvSpPr/>
                  <p:nvPr/>
                </p:nvSpPr>
                <p:spPr>
                  <a:xfrm rot="2836855">
                    <a:off x="6816115" y="1232230"/>
                    <a:ext cx="629644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4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TV:23%</a:t>
                    </a:r>
                  </a:p>
                  <a:p>
                    <a:pPr algn="ctr" fontAlgn="ctr"/>
                    <a:r>
                      <a:rPr lang="en-US" altLang="zh-TW" sz="8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Target  1.5</a:t>
                    </a:r>
                  </a:p>
                </p:txBody>
              </p:sp>
              <p:sp>
                <p:nvSpPr>
                  <p:cNvPr id="354" name="矩形 353"/>
                  <p:cNvSpPr/>
                  <p:nvPr/>
                </p:nvSpPr>
                <p:spPr>
                  <a:xfrm rot="18815464">
                    <a:off x="6823730" y="1960207"/>
                    <a:ext cx="615795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FF0000"/>
                      </a:buClr>
                    </a:pPr>
                    <a:r>
                      <a:rPr lang="en-US" altLang="zh-TW" sz="1400" b="1" dirty="0">
                        <a:ln>
                          <a:solidFill>
                            <a:srgbClr val="CC9900"/>
                          </a:solidFill>
                        </a:ln>
                        <a:solidFill>
                          <a:srgbClr val="FFCC66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ITI:22%</a:t>
                    </a:r>
                  </a:p>
                  <a:p>
                    <a:pPr algn="ctr" fontAlgn="ctr"/>
                    <a:r>
                      <a:rPr lang="en-US" altLang="zh-TW" sz="800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Target  2.0</a:t>
                    </a:r>
                  </a:p>
                </p:txBody>
              </p:sp>
              <p:sp>
                <p:nvSpPr>
                  <p:cNvPr id="355" name="矩形 354"/>
                  <p:cNvSpPr/>
                  <p:nvPr/>
                </p:nvSpPr>
                <p:spPr>
                  <a:xfrm rot="3068106">
                    <a:off x="5938709" y="1977817"/>
                    <a:ext cx="691536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4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MD:50%</a:t>
                    </a:r>
                  </a:p>
                  <a:p>
                    <a:pPr algn="ctr" fontAlgn="ctr"/>
                    <a:r>
                      <a:rPr lang="en-US" altLang="zh-TW" sz="8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Target  1.67</a:t>
                    </a:r>
                  </a:p>
                </p:txBody>
              </p:sp>
              <p:sp>
                <p:nvSpPr>
                  <p:cNvPr id="356" name="矩形 355"/>
                  <p:cNvSpPr/>
                  <p:nvPr/>
                </p:nvSpPr>
                <p:spPr>
                  <a:xfrm rot="18754915">
                    <a:off x="6353382" y="1554607"/>
                    <a:ext cx="1143061" cy="8776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prstTxWarp prst="textArchDown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Y21:2.1, Y20:2.7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57" name="矩形 356"/>
                  <p:cNvSpPr/>
                  <p:nvPr/>
                </p:nvSpPr>
                <p:spPr>
                  <a:xfrm rot="2865051">
                    <a:off x="5892074" y="1546023"/>
                    <a:ext cx="1143061" cy="877645"/>
                  </a:xfrm>
                  <a:prstGeom prst="rect">
                    <a:avLst/>
                  </a:prstGeom>
                </p:spPr>
                <p:txBody>
                  <a:bodyPr wrap="square">
                    <a:prstTxWarp prst="textArchDown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Y21:1.09, Y20:2.17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58" name="矩形 357"/>
                  <p:cNvSpPr/>
                  <p:nvPr/>
                </p:nvSpPr>
                <p:spPr>
                  <a:xfrm rot="18798574">
                    <a:off x="5903834" y="1099080"/>
                    <a:ext cx="1143061" cy="877645"/>
                  </a:xfrm>
                  <a:prstGeom prst="rect">
                    <a:avLst/>
                  </a:prstGeom>
                </p:spPr>
                <p:txBody>
                  <a:bodyPr wrap="square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Y21:1.2, Y20:1.67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59" name="矩形 358"/>
                  <p:cNvSpPr/>
                  <p:nvPr/>
                </p:nvSpPr>
                <p:spPr>
                  <a:xfrm rot="2780325">
                    <a:off x="6343638" y="1109353"/>
                    <a:ext cx="1143061" cy="877645"/>
                  </a:xfrm>
                  <a:prstGeom prst="rect">
                    <a:avLst/>
                  </a:prstGeom>
                </p:spPr>
                <p:txBody>
                  <a:bodyPr wrap="square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Y21:1.5, Y20:2.0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44" name="矩形 343"/>
                <p:cNvSpPr/>
                <p:nvPr/>
              </p:nvSpPr>
              <p:spPr>
                <a:xfrm rot="2430620">
                  <a:off x="-24573" y="1803759"/>
                  <a:ext cx="1155711" cy="557804"/>
                </a:xfrm>
                <a:prstGeom prst="rect">
                  <a:avLst/>
                </a:prstGeom>
              </p:spPr>
              <p:txBody>
                <a:bodyPr wrap="none">
                  <a:prstTxWarp prst="textArchDown">
                    <a:avLst/>
                  </a:prstTxWarp>
                  <a:spAutoFit/>
                </a:bodyPr>
                <a:lstStyle/>
                <a:p>
                  <a:r>
                    <a:rPr lang="en-US" altLang="zh-TW" sz="933" b="1" dirty="0">
                      <a:solidFill>
                        <a:srgbClr val="006600"/>
                      </a:solidFill>
                      <a:latin typeface="微軟正黑體" pitchFamily="34" charset="-120"/>
                      <a:ea typeface="微軟正黑體" pitchFamily="34" charset="-120"/>
                    </a:rPr>
                    <a:t>Tablet:50%  MP:45%  CE:53%  </a:t>
                  </a:r>
                </a:p>
              </p:txBody>
            </p:sp>
          </p:grpSp>
        </p:grpSp>
        <p:pic>
          <p:nvPicPr>
            <p:cNvPr id="130" name="Picture 1" descr="120px-Thumb_up_icon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46098" y="483956"/>
              <a:ext cx="468000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5" name="群組 474"/>
          <p:cNvGrpSpPr/>
          <p:nvPr/>
        </p:nvGrpSpPr>
        <p:grpSpPr>
          <a:xfrm>
            <a:off x="9464254" y="630157"/>
            <a:ext cx="2112000" cy="2935252"/>
            <a:chOff x="7442565" y="472617"/>
            <a:chExt cx="1584000" cy="2201439"/>
          </a:xfrm>
        </p:grpSpPr>
        <p:sp>
          <p:nvSpPr>
            <p:cNvPr id="385" name="文字方塊 384"/>
            <p:cNvSpPr txBox="1"/>
            <p:nvPr/>
          </p:nvSpPr>
          <p:spPr>
            <a:xfrm>
              <a:off x="8041880" y="551353"/>
              <a:ext cx="356108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67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FR</a:t>
              </a:r>
              <a:endParaRPr lang="zh-TW" altLang="en-US" sz="1867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grpSp>
          <p:nvGrpSpPr>
            <p:cNvPr id="17" name="群組 89"/>
            <p:cNvGrpSpPr/>
            <p:nvPr/>
          </p:nvGrpSpPr>
          <p:grpSpPr>
            <a:xfrm>
              <a:off x="7442565" y="859400"/>
              <a:ext cx="1584000" cy="1814656"/>
              <a:chOff x="5903578" y="932346"/>
              <a:chExt cx="1584000" cy="1814656"/>
            </a:xfrm>
          </p:grpSpPr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5903578" y="963019"/>
                <a:ext cx="1584000" cy="1584000"/>
                <a:chOff x="2064" y="1298"/>
                <a:chExt cx="1950" cy="1950"/>
              </a:xfrm>
            </p:grpSpPr>
            <p:sp>
              <p:nvSpPr>
                <p:cNvPr id="389" name="Arc 2"/>
                <p:cNvSpPr>
                  <a:spLocks/>
                </p:cNvSpPr>
                <p:nvPr/>
              </p:nvSpPr>
              <p:spPr bwMode="gray">
                <a:xfrm>
                  <a:off x="3046" y="1298"/>
                  <a:ext cx="968" cy="968"/>
                </a:xfrm>
                <a:custGeom>
                  <a:avLst/>
                  <a:gdLst>
                    <a:gd name="T0" fmla="*/ 0 w 21600"/>
                    <a:gd name="T1" fmla="*/ 0 h 21600"/>
                    <a:gd name="T2" fmla="*/ 43 w 21600"/>
                    <a:gd name="T3" fmla="*/ 43 h 21600"/>
                    <a:gd name="T4" fmla="*/ 0 w 21600"/>
                    <a:gd name="T5" fmla="*/ 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lIns="60960" tIns="59267" rIns="60960" bIns="59267" anchor="ctr" anchorCtr="1"/>
                <a:lstStyle/>
                <a:p>
                  <a:endParaRPr lang="zh-TW" altLang="en-US" sz="240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90" name="Arc 3"/>
                <p:cNvSpPr>
                  <a:spLocks/>
                </p:cNvSpPr>
                <p:nvPr/>
              </p:nvSpPr>
              <p:spPr bwMode="gray">
                <a:xfrm flipH="1">
                  <a:off x="2064" y="1298"/>
                  <a:ext cx="968" cy="968"/>
                </a:xfrm>
                <a:custGeom>
                  <a:avLst/>
                  <a:gdLst>
                    <a:gd name="T0" fmla="*/ 0 w 21600"/>
                    <a:gd name="T1" fmla="*/ 0 h 21600"/>
                    <a:gd name="T2" fmla="*/ 43 w 21600"/>
                    <a:gd name="T3" fmla="*/ 43 h 21600"/>
                    <a:gd name="T4" fmla="*/ 0 w 21600"/>
                    <a:gd name="T5" fmla="*/ 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lIns="60960" tIns="59267" rIns="60960" bIns="59267" anchor="ctr" anchorCtr="1"/>
                <a:lstStyle/>
                <a:p>
                  <a:endParaRPr lang="zh-TW" altLang="en-US" sz="240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91" name="Arc 4"/>
                <p:cNvSpPr>
                  <a:spLocks/>
                </p:cNvSpPr>
                <p:nvPr/>
              </p:nvSpPr>
              <p:spPr bwMode="gray">
                <a:xfrm flipV="1">
                  <a:off x="3046" y="2280"/>
                  <a:ext cx="968" cy="968"/>
                </a:xfrm>
                <a:custGeom>
                  <a:avLst/>
                  <a:gdLst>
                    <a:gd name="T0" fmla="*/ 0 w 21600"/>
                    <a:gd name="T1" fmla="*/ 0 h 21600"/>
                    <a:gd name="T2" fmla="*/ 43 w 21600"/>
                    <a:gd name="T3" fmla="*/ 43 h 21600"/>
                    <a:gd name="T4" fmla="*/ 0 w 21600"/>
                    <a:gd name="T5" fmla="*/ 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lIns="60960" tIns="59267" rIns="60960" bIns="59267" anchor="ctr" anchorCtr="1"/>
                <a:lstStyle/>
                <a:p>
                  <a:endParaRPr lang="zh-TW" altLang="en-US" sz="240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92" name="Arc 5"/>
                <p:cNvSpPr>
                  <a:spLocks/>
                </p:cNvSpPr>
                <p:nvPr/>
              </p:nvSpPr>
              <p:spPr bwMode="gray">
                <a:xfrm flipH="1" flipV="1">
                  <a:off x="2064" y="2280"/>
                  <a:ext cx="968" cy="968"/>
                </a:xfrm>
                <a:custGeom>
                  <a:avLst/>
                  <a:gdLst>
                    <a:gd name="T0" fmla="*/ 0 w 21600"/>
                    <a:gd name="T1" fmla="*/ 0 h 21600"/>
                    <a:gd name="T2" fmla="*/ 43 w 21600"/>
                    <a:gd name="T3" fmla="*/ 43 h 21600"/>
                    <a:gd name="T4" fmla="*/ 0 w 21600"/>
                    <a:gd name="T5" fmla="*/ 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lIns="60960" tIns="59267" rIns="60960" bIns="59267" anchor="ctr" anchorCtr="1"/>
                <a:lstStyle/>
                <a:p>
                  <a:endParaRPr lang="zh-TW" altLang="en-US" sz="240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369" name="椭圆 54"/>
              <p:cNvSpPr/>
              <p:nvPr/>
            </p:nvSpPr>
            <p:spPr>
              <a:xfrm>
                <a:off x="6228810" y="1293297"/>
                <a:ext cx="936000" cy="93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innerShdw blurRad="381000" dist="177800" dir="2700000">
                  <a:schemeClr val="tx1">
                    <a:lumMod val="50000"/>
                    <a:lumOff val="50000"/>
                    <a:alpha val="4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 rot="3283127">
                <a:off x="6841920" y="1226436"/>
                <a:ext cx="836457" cy="248278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fontAlgn="ctr"/>
                <a:r>
                  <a:rPr lang="en-US" altLang="zh-TW" sz="933" b="1" dirty="0">
                    <a:solidFill>
                      <a:srgbClr val="006600"/>
                    </a:solidFill>
                    <a:latin typeface="微軟正黑體" pitchFamily="34" charset="-120"/>
                    <a:ea typeface="微軟正黑體" pitchFamily="34" charset="-120"/>
                  </a:rPr>
                  <a:t>TV:15%   SET:7%</a:t>
                </a:r>
              </a:p>
            </p:txBody>
          </p:sp>
          <p:sp>
            <p:nvSpPr>
              <p:cNvPr id="371" name="矩形 370"/>
              <p:cNvSpPr/>
              <p:nvPr/>
            </p:nvSpPr>
            <p:spPr>
              <a:xfrm rot="18780422">
                <a:off x="6582201" y="1931277"/>
                <a:ext cx="1144548" cy="486901"/>
              </a:xfrm>
              <a:prstGeom prst="rect">
                <a:avLst/>
              </a:prstGeom>
            </p:spPr>
            <p:txBody>
              <a:bodyPr wrap="none">
                <a:prstTxWarp prst="textArchDown">
                  <a:avLst/>
                </a:prstTxWarp>
                <a:spAutoFit/>
              </a:bodyPr>
              <a:lstStyle/>
              <a:p>
                <a:pPr algn="ctr" fontAlgn="ctr"/>
                <a:r>
                  <a:rPr lang="en-US" altLang="zh-TW" sz="933" b="1" dirty="0">
                    <a:solidFill>
                      <a:srgbClr val="006600"/>
                    </a:solidFill>
                    <a:latin typeface="微軟正黑體" pitchFamily="34" charset="-120"/>
                    <a:ea typeface="微軟正黑體" pitchFamily="34" charset="-120"/>
                  </a:rPr>
                  <a:t>NB:5%  </a:t>
                </a:r>
                <a:r>
                  <a:rPr lang="en-US" altLang="zh-TW" sz="933" b="1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MNT:-11% </a:t>
                </a: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6283515" y="1728917"/>
                <a:ext cx="829093" cy="43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ctr"/>
                <a:r>
                  <a:rPr lang="en-US" altLang="zh-TW" sz="1067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Y21:1,387</a:t>
                </a:r>
              </a:p>
              <a:p>
                <a:pPr algn="ctr" fontAlgn="ctr"/>
                <a:r>
                  <a:rPr lang="en-US" altLang="zh-TW" sz="1067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Y20:1,476</a:t>
                </a:r>
              </a:p>
              <a:p>
                <a:pPr algn="ctr" fontAlgn="ctr"/>
                <a:r>
                  <a:rPr lang="en-US" altLang="zh-TW" sz="1067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Target:1,388</a:t>
                </a:r>
                <a:endParaRPr lang="zh-TW" altLang="en-US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6460951" y="1440490"/>
                <a:ext cx="523220" cy="37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en-US" altLang="zh-TW" sz="2667" b="1" dirty="0">
                    <a:solidFill>
                      <a:srgbClr val="006600"/>
                    </a:solidFill>
                    <a:latin typeface="微軟正黑體" pitchFamily="34" charset="-120"/>
                    <a:ea typeface="微軟正黑體" pitchFamily="34" charset="-120"/>
                  </a:rPr>
                  <a:t>6%</a:t>
                </a:r>
              </a:p>
            </p:txBody>
          </p:sp>
          <p:sp>
            <p:nvSpPr>
              <p:cNvPr id="375" name="矩形 374"/>
              <p:cNvSpPr/>
              <p:nvPr/>
            </p:nvSpPr>
            <p:spPr>
              <a:xfrm rot="19007280">
                <a:off x="5947032" y="1170755"/>
                <a:ext cx="708367" cy="33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>
                  <a:buClr>
                    <a:srgbClr val="00CC00"/>
                  </a:buClr>
                </a:pPr>
                <a:r>
                  <a:rPr lang="en-US" altLang="zh-TW" sz="14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AA:-71%</a:t>
                </a:r>
              </a:p>
              <a:p>
                <a:pPr algn="ctr" fontAlgn="ctr"/>
                <a:r>
                  <a:rPr lang="en-US" altLang="zh-TW" sz="933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Target  359</a:t>
                </a:r>
              </a:p>
            </p:txBody>
          </p:sp>
          <p:sp>
            <p:nvSpPr>
              <p:cNvPr id="376" name="矩形 375"/>
              <p:cNvSpPr/>
              <p:nvPr/>
            </p:nvSpPr>
            <p:spPr>
              <a:xfrm rot="2836855">
                <a:off x="6816118" y="1232230"/>
                <a:ext cx="62964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>
                  <a:buClr>
                    <a:srgbClr val="00CC00"/>
                  </a:buClr>
                </a:pPr>
                <a:r>
                  <a:rPr lang="en-US" altLang="zh-TW" sz="1400" b="1" dirty="0">
                    <a:solidFill>
                      <a:srgbClr val="006600"/>
                    </a:solidFill>
                    <a:latin typeface="微軟正黑體" pitchFamily="34" charset="-120"/>
                    <a:ea typeface="微軟正黑體" pitchFamily="34" charset="-120"/>
                  </a:rPr>
                  <a:t>TV:14%</a:t>
                </a:r>
              </a:p>
              <a:p>
                <a:pPr algn="ctr" fontAlgn="ctr"/>
                <a:r>
                  <a:rPr lang="en-US" altLang="zh-TW" sz="800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Target  2717</a:t>
                </a:r>
              </a:p>
            </p:txBody>
          </p:sp>
          <p:sp>
            <p:nvSpPr>
              <p:cNvPr id="377" name="矩形 376"/>
              <p:cNvSpPr/>
              <p:nvPr/>
            </p:nvSpPr>
            <p:spPr>
              <a:xfrm rot="18815464">
                <a:off x="6829503" y="1986086"/>
                <a:ext cx="5352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>
                  <a:buClr>
                    <a:srgbClr val="FF0000"/>
                  </a:buClr>
                </a:pPr>
                <a:r>
                  <a:rPr lang="en-US" altLang="zh-TW" sz="1400" b="1" dirty="0">
                    <a:ln>
                      <a:solidFill>
                        <a:srgbClr val="CC9900"/>
                      </a:solidFill>
                    </a:ln>
                    <a:solidFill>
                      <a:srgbClr val="FFCC66"/>
                    </a:solidFill>
                    <a:latin typeface="微軟正黑體" pitchFamily="34" charset="-120"/>
                    <a:ea typeface="微軟正黑體" pitchFamily="34" charset="-120"/>
                  </a:rPr>
                  <a:t>ITI:1%</a:t>
                </a:r>
              </a:p>
              <a:p>
                <a:pPr algn="ctr" fontAlgn="ctr"/>
                <a:r>
                  <a:rPr lang="en-US" altLang="zh-TW" sz="800" dirty="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</a:rPr>
                  <a:t>Target 684</a:t>
                </a:r>
              </a:p>
            </p:txBody>
          </p:sp>
          <p:sp>
            <p:nvSpPr>
              <p:cNvPr id="378" name="矩形 377"/>
              <p:cNvSpPr/>
              <p:nvPr/>
            </p:nvSpPr>
            <p:spPr>
              <a:xfrm rot="3068106">
                <a:off x="5947894" y="2043962"/>
                <a:ext cx="650659" cy="230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en-US" altLang="zh-TW" sz="1400" b="1" dirty="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</a:rPr>
                  <a:t>MD: NA</a:t>
                </a:r>
              </a:p>
            </p:txBody>
          </p:sp>
          <p:sp>
            <p:nvSpPr>
              <p:cNvPr id="379" name="矩形 378"/>
              <p:cNvSpPr/>
              <p:nvPr/>
            </p:nvSpPr>
            <p:spPr>
              <a:xfrm rot="18754915">
                <a:off x="6342688" y="1559954"/>
                <a:ext cx="1143061" cy="877645"/>
              </a:xfrm>
              <a:prstGeom prst="rect">
                <a:avLst/>
              </a:prstGeom>
            </p:spPr>
            <p:txBody>
              <a:bodyPr wrap="square">
                <a:prstTxWarp prst="textArchDown">
                  <a:avLst/>
                </a:prstTxWarp>
                <a:spAutoFit/>
              </a:bodyPr>
              <a:lstStyle/>
              <a:p>
                <a:pPr algn="ctr" fontAlgn="ctr"/>
                <a:r>
                  <a:rPr lang="en-US" altLang="zh-TW" sz="933" b="1" dirty="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Y21:710, Y20:718</a:t>
                </a:r>
                <a:endParaRPr lang="zh-TW" altLang="en-US" sz="933" b="1" dirty="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 rot="18798574">
                <a:off x="5906995" y="1094621"/>
                <a:ext cx="1143061" cy="877645"/>
              </a:xfrm>
              <a:prstGeom prst="rect">
                <a:avLst/>
              </a:prstGeom>
            </p:spPr>
            <p:txBody>
              <a:bodyPr wrap="square">
                <a:prstTxWarp prst="textArchUp">
                  <a:avLst/>
                </a:prstTxWarp>
                <a:spAutoFit/>
              </a:bodyPr>
              <a:lstStyle/>
              <a:p>
                <a:pPr algn="ctr" fontAlgn="ctr"/>
                <a:r>
                  <a:rPr lang="en-US" altLang="zh-TW" sz="933" b="1" dirty="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Y21:650, Y20:380</a:t>
                </a:r>
                <a:endParaRPr lang="zh-TW" altLang="en-US" sz="933" b="1" dirty="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>
              <a:xfrm rot="2780325">
                <a:off x="6317838" y="1112293"/>
                <a:ext cx="1143061" cy="877645"/>
              </a:xfrm>
              <a:prstGeom prst="rect">
                <a:avLst/>
              </a:prstGeom>
            </p:spPr>
            <p:txBody>
              <a:bodyPr wrap="square">
                <a:prstTxWarp prst="textArchUp">
                  <a:avLst/>
                </a:prstTxWarp>
                <a:spAutoFit/>
              </a:bodyPr>
              <a:lstStyle/>
              <a:p>
                <a:pPr algn="ctr" fontAlgn="ctr"/>
                <a:r>
                  <a:rPr lang="en-US" altLang="zh-TW" sz="933" b="1" dirty="0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Y21:2464, Y20:2862</a:t>
                </a:r>
                <a:endParaRPr lang="zh-TW" altLang="en-US" sz="933" b="1" dirty="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pic>
          <p:nvPicPr>
            <p:cNvPr id="131" name="Picture 1" descr="120px-Thumb_up_icon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4187" y="472617"/>
              <a:ext cx="468000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4" name="群組 123"/>
          <p:cNvGrpSpPr/>
          <p:nvPr/>
        </p:nvGrpSpPr>
        <p:grpSpPr>
          <a:xfrm>
            <a:off x="156940" y="662149"/>
            <a:ext cx="2738833" cy="2873297"/>
            <a:chOff x="2352212" y="480985"/>
            <a:chExt cx="2054125" cy="2154973"/>
          </a:xfrm>
        </p:grpSpPr>
        <p:grpSp>
          <p:nvGrpSpPr>
            <p:cNvPr id="301" name="群組 300"/>
            <p:cNvGrpSpPr/>
            <p:nvPr/>
          </p:nvGrpSpPr>
          <p:grpSpPr>
            <a:xfrm>
              <a:off x="2352212" y="480985"/>
              <a:ext cx="2054125" cy="2154973"/>
              <a:chOff x="1556587" y="480985"/>
              <a:chExt cx="2054125" cy="2154973"/>
            </a:xfrm>
          </p:grpSpPr>
          <p:sp>
            <p:nvSpPr>
              <p:cNvPr id="382" name="文字方塊 381">
                <a:hlinkClick r:id="" action="ppaction://noaction"/>
              </p:cNvPr>
              <p:cNvSpPr txBox="1"/>
              <p:nvPr/>
            </p:nvSpPr>
            <p:spPr>
              <a:xfrm>
                <a:off x="1890647" y="561986"/>
                <a:ext cx="1720065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67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OBA Sorting Rate</a:t>
                </a:r>
                <a:endParaRPr lang="zh-TW" altLang="en-US" sz="1867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grpSp>
            <p:nvGrpSpPr>
              <p:cNvPr id="11" name="群組 297"/>
              <p:cNvGrpSpPr/>
              <p:nvPr/>
            </p:nvGrpSpPr>
            <p:grpSpPr>
              <a:xfrm>
                <a:off x="1811293" y="821300"/>
                <a:ext cx="1733889" cy="1814658"/>
                <a:chOff x="-4224" y="813945"/>
                <a:chExt cx="1733889" cy="1814658"/>
              </a:xfrm>
            </p:grpSpPr>
            <p:grpSp>
              <p:nvGrpSpPr>
                <p:cNvPr id="12" name="群組 89"/>
                <p:cNvGrpSpPr/>
                <p:nvPr/>
              </p:nvGrpSpPr>
              <p:grpSpPr>
                <a:xfrm>
                  <a:off x="145665" y="813945"/>
                  <a:ext cx="1584000" cy="1814658"/>
                  <a:chOff x="5903578" y="932346"/>
                  <a:chExt cx="1584000" cy="1814658"/>
                </a:xfrm>
              </p:grpSpPr>
              <p:grpSp>
                <p:nvGrpSpPr>
                  <p:cNvPr id="13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5903578" y="963019"/>
                    <a:ext cx="1584000" cy="1584000"/>
                    <a:chOff x="2064" y="1298"/>
                    <a:chExt cx="1950" cy="1950"/>
                  </a:xfrm>
                </p:grpSpPr>
                <p:sp>
                  <p:nvSpPr>
                    <p:cNvPr id="316" name="Arc 2"/>
                    <p:cNvSpPr>
                      <a:spLocks/>
                    </p:cNvSpPr>
                    <p:nvPr/>
                  </p:nvSpPr>
                  <p:spPr bwMode="gray">
                    <a:xfrm>
                      <a:off x="3046" y="1298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  <p:sp>
                  <p:nvSpPr>
                    <p:cNvPr id="317" name="Arc 3"/>
                    <p:cNvSpPr>
                      <a:spLocks/>
                    </p:cNvSpPr>
                    <p:nvPr/>
                  </p:nvSpPr>
                  <p:spPr bwMode="gray">
                    <a:xfrm flipH="1">
                      <a:off x="2064" y="1298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9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  <p:sp>
                  <p:nvSpPr>
                    <p:cNvPr id="318" name="Arc 4"/>
                    <p:cNvSpPr>
                      <a:spLocks/>
                    </p:cNvSpPr>
                    <p:nvPr/>
                  </p:nvSpPr>
                  <p:spPr bwMode="gray">
                    <a:xfrm flipV="1">
                      <a:off x="3046" y="2280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  <p:sp>
                  <p:nvSpPr>
                    <p:cNvPr id="319" name="Arc 5"/>
                    <p:cNvSpPr>
                      <a:spLocks/>
                    </p:cNvSpPr>
                    <p:nvPr/>
                  </p:nvSpPr>
                  <p:spPr bwMode="gray">
                    <a:xfrm flipH="1" flipV="1">
                      <a:off x="2064" y="2280"/>
                      <a:ext cx="968" cy="96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43 w 21600"/>
                        <a:gd name="T3" fmla="*/ 43 h 21600"/>
                        <a:gd name="T4" fmla="*/ 0 w 21600"/>
                        <a:gd name="T5" fmla="*/ 43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25400">
                      <a:noFill/>
                      <a:round/>
                      <a:headEnd/>
                      <a:tailEnd/>
                    </a:ln>
                  </p:spPr>
                  <p:txBody>
                    <a:bodyPr lIns="60960" tIns="59267" rIns="60960" bIns="59267" anchor="ctr" anchorCtr="1"/>
                    <a:lstStyle/>
                    <a:p>
                      <a:endParaRPr lang="zh-TW" altLang="en-US" sz="240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p:txBody>
                </p:sp>
              </p:grpSp>
              <p:sp>
                <p:nvSpPr>
                  <p:cNvPr id="302" name="椭圆 54"/>
                  <p:cNvSpPr/>
                  <p:nvPr/>
                </p:nvSpPr>
                <p:spPr>
                  <a:xfrm>
                    <a:off x="6228810" y="1293297"/>
                    <a:ext cx="936000" cy="936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innerShdw blurRad="381000" dist="177800" dir="2700000">
                      <a:schemeClr val="tx1">
                        <a:lumMod val="50000"/>
                        <a:lumOff val="50000"/>
                        <a:alpha val="48000"/>
                      </a:scheme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>
                      <a:solidFill>
                        <a:prstClr val="white"/>
                      </a:solidFill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 rot="3283127">
                    <a:off x="6841920" y="1226436"/>
                    <a:ext cx="836457" cy="24827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TV:73%   SET:100%</a:t>
                    </a:r>
                  </a:p>
                </p:txBody>
              </p:sp>
              <p:sp>
                <p:nvSpPr>
                  <p:cNvPr id="304" name="矩形 303"/>
                  <p:cNvSpPr/>
                  <p:nvPr/>
                </p:nvSpPr>
                <p:spPr>
                  <a:xfrm rot="18780422">
                    <a:off x="6582203" y="1931279"/>
                    <a:ext cx="1144548" cy="486901"/>
                  </a:xfrm>
                  <a:prstGeom prst="rect">
                    <a:avLst/>
                  </a:prstGeom>
                </p:spPr>
                <p:txBody>
                  <a:bodyPr wrap="none">
                    <a:prstTxWarp prst="textArchDown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NB:53%</a:t>
                    </a:r>
                    <a:r>
                      <a:rPr lang="en-US" altLang="zh-TW" sz="933" b="1" dirty="0">
                        <a:solidFill>
                          <a:srgbClr val="0000FF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  </a:t>
                    </a:r>
                    <a:r>
                      <a:rPr lang="en-US" altLang="zh-TW" sz="933" b="1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MNT:-20% IAVM:-125% </a:t>
                    </a:r>
                  </a:p>
                  <a:p>
                    <a:pPr algn="ctr" fontAlgn="ctr"/>
                    <a:endParaRPr lang="en-US" altLang="zh-TW" sz="933" b="1" dirty="0">
                      <a:solidFill>
                        <a:srgbClr val="FF0000"/>
                      </a:solidFill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  <p:sp>
                <p:nvSpPr>
                  <p:cNvPr id="305" name="矩形 304"/>
                  <p:cNvSpPr/>
                  <p:nvPr/>
                </p:nvSpPr>
                <p:spPr>
                  <a:xfrm>
                    <a:off x="6299255" y="1691216"/>
                    <a:ext cx="854861" cy="4387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fontAlgn="ctr"/>
                    <a:r>
                      <a:rPr lang="en-US" altLang="zh-TW" sz="1067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Y21:4.9%</a:t>
                    </a:r>
                  </a:p>
                  <a:p>
                    <a:pPr algn="ctr" fontAlgn="ctr"/>
                    <a:r>
                      <a:rPr lang="en-US" altLang="zh-TW" sz="1067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Y20:9.8%</a:t>
                    </a:r>
                  </a:p>
                  <a:p>
                    <a:pPr algn="ctr" fontAlgn="ctr"/>
                    <a:r>
                      <a:rPr lang="en-US" altLang="zh-TW" sz="1067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Target:6/9</a:t>
                    </a:r>
                    <a:endParaRPr lang="zh-TW" altLang="en-US" sz="1067" dirty="0">
                      <a:solidFill>
                        <a:srgbClr val="000000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06" name="矩形 305"/>
                  <p:cNvSpPr/>
                  <p:nvPr/>
                </p:nvSpPr>
                <p:spPr>
                  <a:xfrm>
                    <a:off x="6384608" y="1440490"/>
                    <a:ext cx="675906" cy="3770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/>
                    <a:r>
                      <a:rPr lang="en-US" altLang="zh-TW" sz="2667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50%</a:t>
                    </a:r>
                  </a:p>
                </p:txBody>
              </p:sp>
              <p:sp>
                <p:nvSpPr>
                  <p:cNvPr id="308" name="矩形 307"/>
                  <p:cNvSpPr/>
                  <p:nvPr/>
                </p:nvSpPr>
                <p:spPr>
                  <a:xfrm rot="18876212">
                    <a:off x="5986106" y="1182295"/>
                    <a:ext cx="630221" cy="3154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333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AA:81</a:t>
                    </a:r>
                    <a:r>
                      <a:rPr lang="en-US" altLang="zh-TW" sz="12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%</a:t>
                    </a:r>
                    <a:endParaRPr lang="en-US" altLang="zh-TW" sz="1333" b="1" dirty="0">
                      <a:solidFill>
                        <a:srgbClr val="006600"/>
                      </a:solidFill>
                      <a:latin typeface="微軟正黑體" pitchFamily="34" charset="-120"/>
                      <a:ea typeface="微軟正黑體" pitchFamily="34" charset="-120"/>
                    </a:endParaRPr>
                  </a:p>
                  <a:p>
                    <a:pPr algn="ctr" fontAlgn="ctr"/>
                    <a:r>
                      <a:rPr lang="en-US" altLang="zh-TW" sz="8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Target  16.5%</a:t>
                    </a:r>
                  </a:p>
                </p:txBody>
              </p:sp>
              <p:sp>
                <p:nvSpPr>
                  <p:cNvPr id="309" name="矩形 308"/>
                  <p:cNvSpPr/>
                  <p:nvPr/>
                </p:nvSpPr>
                <p:spPr>
                  <a:xfrm rot="2836855">
                    <a:off x="6816116" y="1232231"/>
                    <a:ext cx="629644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4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TV:73%</a:t>
                    </a:r>
                  </a:p>
                  <a:p>
                    <a:pPr algn="ctr" fontAlgn="ctr"/>
                    <a:r>
                      <a:rPr lang="en-US" altLang="zh-TW" sz="800" dirty="0">
                        <a:latin typeface="微軟正黑體" pitchFamily="34" charset="-120"/>
                        <a:ea typeface="微軟正黑體" pitchFamily="34" charset="-120"/>
                      </a:rPr>
                      <a:t>Target  3.5%</a:t>
                    </a:r>
                  </a:p>
                </p:txBody>
              </p:sp>
              <p:sp>
                <p:nvSpPr>
                  <p:cNvPr id="310" name="矩形 309"/>
                  <p:cNvSpPr/>
                  <p:nvPr/>
                </p:nvSpPr>
                <p:spPr>
                  <a:xfrm rot="18815464">
                    <a:off x="6823732" y="1960208"/>
                    <a:ext cx="615794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4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ITI:40%</a:t>
                    </a:r>
                  </a:p>
                  <a:p>
                    <a:pPr algn="ctr" fontAlgn="ctr"/>
                    <a:r>
                      <a:rPr lang="en-US" altLang="zh-TW" sz="800" dirty="0">
                        <a:latin typeface="微軟正黑體" pitchFamily="34" charset="-120"/>
                        <a:ea typeface="微軟正黑體" pitchFamily="34" charset="-120"/>
                      </a:rPr>
                      <a:t>Target  6.0%</a:t>
                    </a:r>
                  </a:p>
                </p:txBody>
              </p:sp>
              <p:sp>
                <p:nvSpPr>
                  <p:cNvPr id="311" name="矩形 310"/>
                  <p:cNvSpPr/>
                  <p:nvPr/>
                </p:nvSpPr>
                <p:spPr>
                  <a:xfrm rot="3068106">
                    <a:off x="5954748" y="1977818"/>
                    <a:ext cx="691535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fontAlgn="ctr">
                      <a:buClr>
                        <a:srgbClr val="00CC00"/>
                      </a:buClr>
                    </a:pPr>
                    <a:r>
                      <a:rPr lang="en-US" altLang="zh-TW" sz="1400" b="1" dirty="0">
                        <a:solidFill>
                          <a:srgbClr val="0066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MD:39%</a:t>
                    </a:r>
                  </a:p>
                  <a:p>
                    <a:pPr algn="ctr" fontAlgn="ctr"/>
                    <a:r>
                      <a:rPr lang="en-US" altLang="zh-TW" sz="8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rPr>
                      <a:t>Target  6.35%</a:t>
                    </a:r>
                  </a:p>
                </p:txBody>
              </p:sp>
              <p:sp>
                <p:nvSpPr>
                  <p:cNvPr id="312" name="矩形 311"/>
                  <p:cNvSpPr/>
                  <p:nvPr/>
                </p:nvSpPr>
                <p:spPr>
                  <a:xfrm rot="18754915">
                    <a:off x="6363937" y="1554607"/>
                    <a:ext cx="1143061" cy="8776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prstTxWarp prst="textArchDown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Y21:4.2%, Y20:6.9%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13" name="矩形 312"/>
                  <p:cNvSpPr/>
                  <p:nvPr/>
                </p:nvSpPr>
                <p:spPr>
                  <a:xfrm rot="2865051">
                    <a:off x="5918809" y="1551370"/>
                    <a:ext cx="1143061" cy="87764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prstTxWarp prst="textArchDown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Y21:7.5%, Y20:12.2%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14" name="矩形 313"/>
                  <p:cNvSpPr/>
                  <p:nvPr/>
                </p:nvSpPr>
                <p:spPr>
                  <a:xfrm rot="18972354">
                    <a:off x="5925367" y="1081621"/>
                    <a:ext cx="1143061" cy="877645"/>
                  </a:xfrm>
                  <a:prstGeom prst="rect">
                    <a:avLst/>
                  </a:prstGeom>
                </p:spPr>
                <p:txBody>
                  <a:bodyPr wrap="square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Y21:3.9%, Y20:21%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15" name="矩形 314"/>
                  <p:cNvSpPr/>
                  <p:nvPr/>
                </p:nvSpPr>
                <p:spPr>
                  <a:xfrm rot="2949337">
                    <a:off x="6350407" y="1128969"/>
                    <a:ext cx="1143061" cy="877645"/>
                  </a:xfrm>
                  <a:prstGeom prst="rect">
                    <a:avLst/>
                  </a:prstGeom>
                </p:spPr>
                <p:txBody>
                  <a:bodyPr wrap="square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 fontAlgn="ctr"/>
                    <a:r>
                      <a:rPr lang="en-US" altLang="zh-TW" sz="933" b="1" dirty="0">
                        <a:solidFill>
                          <a:prstClr val="black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Y21:1.2%, Y20:4.4%</a:t>
                    </a:r>
                    <a:endParaRPr lang="zh-TW" altLang="en-US" sz="933" b="1" dirty="0">
                      <a:solidFill>
                        <a:prstClr val="black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00" name="矩形 299"/>
                <p:cNvSpPr/>
                <p:nvPr/>
              </p:nvSpPr>
              <p:spPr>
                <a:xfrm rot="2464705">
                  <a:off x="-4224" y="1757054"/>
                  <a:ext cx="1155711" cy="600650"/>
                </a:xfrm>
                <a:prstGeom prst="rect">
                  <a:avLst/>
                </a:prstGeom>
                <a:noFill/>
              </p:spPr>
              <p:txBody>
                <a:bodyPr wrap="none">
                  <a:prstTxWarp prst="textArchDown">
                    <a:avLst/>
                  </a:prstTxWarp>
                  <a:spAutoFit/>
                </a:bodyPr>
                <a:lstStyle/>
                <a:p>
                  <a:pPr algn="ctr" fontAlgn="ctr"/>
                  <a:r>
                    <a:rPr lang="en-US" altLang="zh-TW" sz="933" b="1" dirty="0">
                      <a:solidFill>
                        <a:srgbClr val="006600"/>
                      </a:solidFill>
                      <a:latin typeface="微軟正黑體" pitchFamily="34" charset="-120"/>
                      <a:ea typeface="微軟正黑體" pitchFamily="34" charset="-120"/>
                    </a:rPr>
                    <a:t>Tablet:88%  </a:t>
                  </a:r>
                  <a:r>
                    <a:rPr lang="en-US" altLang="zh-TW" sz="933" b="1" dirty="0">
                      <a:solidFill>
                        <a:srgbClr val="FF0000"/>
                      </a:solidFill>
                      <a:latin typeface="微軟正黑體" pitchFamily="34" charset="-120"/>
                      <a:ea typeface="微軟正黑體" pitchFamily="34" charset="-120"/>
                    </a:rPr>
                    <a:t>MP:-8%  </a:t>
                  </a:r>
                  <a:r>
                    <a:rPr lang="en-US" altLang="zh-TW" sz="933" b="1" dirty="0">
                      <a:solidFill>
                        <a:srgbClr val="006600"/>
                      </a:solidFill>
                      <a:latin typeface="微軟正黑體" pitchFamily="34" charset="-120"/>
                      <a:ea typeface="微軟正黑體" pitchFamily="34" charset="-120"/>
                    </a:rPr>
                    <a:t>CE:50%  </a:t>
                  </a:r>
                </a:p>
              </p:txBody>
            </p:sp>
          </p:grpSp>
          <p:pic>
            <p:nvPicPr>
              <p:cNvPr id="129" name="Picture 1" descr="120px-Thumb_up_icon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56587" y="480985"/>
                <a:ext cx="468000" cy="46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36" name="文字方塊 535"/>
            <p:cNvSpPr txBox="1"/>
            <p:nvPr/>
          </p:nvSpPr>
          <p:spPr>
            <a:xfrm>
              <a:off x="3348812" y="1211339"/>
              <a:ext cx="339565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67" dirty="0">
                  <a:solidFill>
                    <a:prstClr val="black"/>
                  </a:solidFill>
                </a:rPr>
                <a:t>YoY</a:t>
              </a:r>
              <a:endParaRPr lang="zh-TW" altLang="en-US" sz="1467" dirty="0">
                <a:solidFill>
                  <a:prstClr val="black"/>
                </a:solidFill>
              </a:endParaRPr>
            </a:p>
          </p:txBody>
        </p:sp>
      </p:grpSp>
      <p:sp>
        <p:nvSpPr>
          <p:cNvPr id="539" name="文字方塊 538"/>
          <p:cNvSpPr txBox="1"/>
          <p:nvPr/>
        </p:nvSpPr>
        <p:spPr>
          <a:xfrm>
            <a:off x="10287461" y="1623374"/>
            <a:ext cx="45275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7" dirty="0">
                <a:solidFill>
                  <a:prstClr val="black"/>
                </a:solidFill>
              </a:rPr>
              <a:t>YoY</a:t>
            </a:r>
            <a:endParaRPr lang="zh-TW" altLang="en-US" sz="1467" dirty="0">
              <a:solidFill>
                <a:prstClr val="black"/>
              </a:solidFill>
            </a:endParaRPr>
          </a:p>
        </p:txBody>
      </p:sp>
      <p:sp>
        <p:nvSpPr>
          <p:cNvPr id="540" name="文字方塊 539"/>
          <p:cNvSpPr txBox="1"/>
          <p:nvPr/>
        </p:nvSpPr>
        <p:spPr>
          <a:xfrm>
            <a:off x="7464671" y="1576335"/>
            <a:ext cx="45275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7" dirty="0">
                <a:solidFill>
                  <a:prstClr val="black"/>
                </a:solidFill>
              </a:rPr>
              <a:t>YoY</a:t>
            </a:r>
            <a:endParaRPr lang="zh-TW" altLang="en-US" sz="1467" dirty="0">
              <a:solidFill>
                <a:prstClr val="black"/>
              </a:solidFill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" y="3195"/>
            <a:ext cx="12191999" cy="6397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21912" tIns="60956" rIns="121912" bIns="60956">
            <a:noAutofit/>
          </a:bodyPr>
          <a:lstStyle/>
          <a:p>
            <a:pPr algn="ctr" defTabSz="1218990" eaLnBrk="0" hangingPunct="0"/>
            <a:r>
              <a:rPr lang="en-US" altLang="zh-TW" sz="3733" b="1" kern="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2021 </a:t>
            </a:r>
            <a:r>
              <a:rPr lang="zh-TW" altLang="en-US" sz="3733" b="1" kern="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品質管理指標</a:t>
            </a:r>
          </a:p>
        </p:txBody>
      </p:sp>
      <p:grpSp>
        <p:nvGrpSpPr>
          <p:cNvPr id="122" name="群組 121"/>
          <p:cNvGrpSpPr/>
          <p:nvPr/>
        </p:nvGrpSpPr>
        <p:grpSpPr>
          <a:xfrm>
            <a:off x="3348733" y="795301"/>
            <a:ext cx="2338984" cy="2797120"/>
            <a:chOff x="307927" y="551353"/>
            <a:chExt cx="1754238" cy="2097840"/>
          </a:xfrm>
        </p:grpSpPr>
        <p:grpSp>
          <p:nvGrpSpPr>
            <p:cNvPr id="118" name="群組 117"/>
            <p:cNvGrpSpPr/>
            <p:nvPr/>
          </p:nvGrpSpPr>
          <p:grpSpPr>
            <a:xfrm>
              <a:off x="307927" y="551353"/>
              <a:ext cx="1754238" cy="2097840"/>
              <a:chOff x="307927" y="551353"/>
              <a:chExt cx="1754238" cy="2097840"/>
            </a:xfrm>
          </p:grpSpPr>
          <p:grpSp>
            <p:nvGrpSpPr>
              <p:cNvPr id="114" name="群組 113"/>
              <p:cNvGrpSpPr/>
              <p:nvPr/>
            </p:nvGrpSpPr>
            <p:grpSpPr>
              <a:xfrm>
                <a:off x="307927" y="551353"/>
                <a:ext cx="1754238" cy="2097840"/>
                <a:chOff x="307927" y="551353"/>
                <a:chExt cx="1754238" cy="2097840"/>
              </a:xfrm>
            </p:grpSpPr>
            <p:grpSp>
              <p:nvGrpSpPr>
                <p:cNvPr id="121" name="群組 120"/>
                <p:cNvGrpSpPr/>
                <p:nvPr/>
              </p:nvGrpSpPr>
              <p:grpSpPr>
                <a:xfrm>
                  <a:off x="307927" y="551353"/>
                  <a:ext cx="1754238" cy="2097840"/>
                  <a:chOff x="-24573" y="551353"/>
                  <a:chExt cx="1754238" cy="2097840"/>
                </a:xfrm>
              </p:grpSpPr>
              <p:sp>
                <p:nvSpPr>
                  <p:cNvPr id="381" name="文字方塊 380">
                    <a:hlinkClick r:id="" action="ppaction://noaction"/>
                  </p:cNvPr>
                  <p:cNvSpPr txBox="1"/>
                  <p:nvPr/>
                </p:nvSpPr>
                <p:spPr>
                  <a:xfrm>
                    <a:off x="604714" y="551353"/>
                    <a:ext cx="596558" cy="2847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867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rPr>
                      <a:t>VLRR</a:t>
                    </a:r>
                    <a:endParaRPr lang="zh-TW" altLang="en-US" sz="1867" b="1" dirty="0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endParaRPr>
                  </a:p>
                </p:txBody>
              </p:sp>
              <p:grpSp>
                <p:nvGrpSpPr>
                  <p:cNvPr id="7" name="群組 296"/>
                  <p:cNvGrpSpPr/>
                  <p:nvPr/>
                </p:nvGrpSpPr>
                <p:grpSpPr>
                  <a:xfrm>
                    <a:off x="-24573" y="835384"/>
                    <a:ext cx="1754238" cy="1813809"/>
                    <a:chOff x="-24573" y="835384"/>
                    <a:chExt cx="1754238" cy="1813809"/>
                  </a:xfrm>
                </p:grpSpPr>
                <p:grpSp>
                  <p:nvGrpSpPr>
                    <p:cNvPr id="8" name="群組 89"/>
                    <p:cNvGrpSpPr/>
                    <p:nvPr/>
                  </p:nvGrpSpPr>
                  <p:grpSpPr>
                    <a:xfrm>
                      <a:off x="145665" y="835384"/>
                      <a:ext cx="1584000" cy="1813809"/>
                      <a:chOff x="5903578" y="953785"/>
                      <a:chExt cx="1584000" cy="1813809"/>
                    </a:xfrm>
                  </p:grpSpPr>
                  <p:grpSp>
                    <p:nvGrpSpPr>
                      <p:cNvPr id="9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03578" y="963019"/>
                        <a:ext cx="1584000" cy="1584000"/>
                        <a:chOff x="2064" y="1298"/>
                        <a:chExt cx="1950" cy="1950"/>
                      </a:xfrm>
                    </p:grpSpPr>
                    <p:sp>
                      <p:nvSpPr>
                        <p:cNvPr id="106" name="Arc 2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3046" y="1298"/>
                          <a:ext cx="968" cy="968"/>
                        </a:xfrm>
                        <a:custGeom>
                          <a:avLst/>
                          <a:gdLst>
                            <a:gd name="T0" fmla="*/ 0 w 21600"/>
                            <a:gd name="T1" fmla="*/ 0 h 21600"/>
                            <a:gd name="T2" fmla="*/ 43 w 21600"/>
                            <a:gd name="T3" fmla="*/ 43 h 21600"/>
                            <a:gd name="T4" fmla="*/ 0 w 21600"/>
                            <a:gd name="T5" fmla="*/ 43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1600"/>
                            <a:gd name="T10" fmla="*/ 0 h 21600"/>
                            <a:gd name="T11" fmla="*/ 21600 w 21600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1600" h="21600" fill="none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</a:path>
                            <a:path w="21600" h="21600" stroke="0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25400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lIns="60960" tIns="59267" rIns="60960" bIns="59267" anchor="ctr" anchorCtr="1"/>
                        <a:lstStyle/>
                        <a:p>
                          <a:endParaRPr lang="zh-TW" altLang="en-US" sz="240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p:txBody>
                    </p:sp>
                    <p:sp>
                      <p:nvSpPr>
                        <p:cNvPr id="107" name="Arc 3"/>
                        <p:cNvSpPr>
                          <a:spLocks/>
                        </p:cNvSpPr>
                        <p:nvPr/>
                      </p:nvSpPr>
                      <p:spPr bwMode="gray">
                        <a:xfrm flipH="1">
                          <a:off x="2064" y="1298"/>
                          <a:ext cx="968" cy="968"/>
                        </a:xfrm>
                        <a:custGeom>
                          <a:avLst/>
                          <a:gdLst>
                            <a:gd name="T0" fmla="*/ 0 w 21600"/>
                            <a:gd name="T1" fmla="*/ 0 h 21600"/>
                            <a:gd name="T2" fmla="*/ 43 w 21600"/>
                            <a:gd name="T3" fmla="*/ 43 h 21600"/>
                            <a:gd name="T4" fmla="*/ 0 w 21600"/>
                            <a:gd name="T5" fmla="*/ 43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1600"/>
                            <a:gd name="T10" fmla="*/ 0 h 21600"/>
                            <a:gd name="T11" fmla="*/ 21600 w 21600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1600" h="21600" fill="none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</a:path>
                            <a:path w="21600" h="21600" stroke="0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2">
                            <a:lumMod val="90000"/>
                          </a:schemeClr>
                        </a:solidFill>
                        <a:ln w="25400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lIns="60960" tIns="59267" rIns="60960" bIns="59267" anchor="ctr" anchorCtr="1"/>
                        <a:lstStyle/>
                        <a:p>
                          <a:endParaRPr lang="zh-TW" altLang="en-US" sz="240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p:txBody>
                    </p:sp>
                    <p:sp>
                      <p:nvSpPr>
                        <p:cNvPr id="108" name="Arc 4"/>
                        <p:cNvSpPr>
                          <a:spLocks/>
                        </p:cNvSpPr>
                        <p:nvPr/>
                      </p:nvSpPr>
                      <p:spPr bwMode="gray">
                        <a:xfrm flipV="1">
                          <a:off x="3046" y="2280"/>
                          <a:ext cx="968" cy="968"/>
                        </a:xfrm>
                        <a:custGeom>
                          <a:avLst/>
                          <a:gdLst>
                            <a:gd name="T0" fmla="*/ 0 w 21600"/>
                            <a:gd name="T1" fmla="*/ 0 h 21600"/>
                            <a:gd name="T2" fmla="*/ 43 w 21600"/>
                            <a:gd name="T3" fmla="*/ 43 h 21600"/>
                            <a:gd name="T4" fmla="*/ 0 w 21600"/>
                            <a:gd name="T5" fmla="*/ 43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1600"/>
                            <a:gd name="T10" fmla="*/ 0 h 21600"/>
                            <a:gd name="T11" fmla="*/ 21600 w 21600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1600" h="21600" fill="none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</a:path>
                            <a:path w="21600" h="21600" stroke="0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25400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lIns="60960" tIns="59267" rIns="60960" bIns="59267" anchor="ctr" anchorCtr="1"/>
                        <a:lstStyle/>
                        <a:p>
                          <a:endParaRPr lang="zh-TW" altLang="en-US" sz="240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p:txBody>
                    </p:sp>
                    <p:sp>
                      <p:nvSpPr>
                        <p:cNvPr id="109" name="Arc 5"/>
                        <p:cNvSpPr>
                          <a:spLocks/>
                        </p:cNvSpPr>
                        <p:nvPr/>
                      </p:nvSpPr>
                      <p:spPr bwMode="gray">
                        <a:xfrm flipH="1" flipV="1">
                          <a:off x="2064" y="2280"/>
                          <a:ext cx="968" cy="968"/>
                        </a:xfrm>
                        <a:custGeom>
                          <a:avLst/>
                          <a:gdLst>
                            <a:gd name="T0" fmla="*/ 0 w 21600"/>
                            <a:gd name="T1" fmla="*/ 0 h 21600"/>
                            <a:gd name="T2" fmla="*/ 43 w 21600"/>
                            <a:gd name="T3" fmla="*/ 43 h 21600"/>
                            <a:gd name="T4" fmla="*/ 0 w 21600"/>
                            <a:gd name="T5" fmla="*/ 43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1600"/>
                            <a:gd name="T10" fmla="*/ 0 h 21600"/>
                            <a:gd name="T11" fmla="*/ 21600 w 21600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1600" h="21600" fill="none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</a:path>
                            <a:path w="21600" h="21600" stroke="0" extrusionOk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 w="25400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lIns="60960" tIns="59267" rIns="60960" bIns="59267" anchor="ctr" anchorCtr="1"/>
                        <a:lstStyle/>
                        <a:p>
                          <a:endParaRPr lang="zh-TW" altLang="en-US" sz="240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p:txBody>
                    </p:sp>
                  </p:grpSp>
                  <p:sp>
                    <p:nvSpPr>
                      <p:cNvPr id="92" name="椭圆 54"/>
                      <p:cNvSpPr/>
                      <p:nvPr/>
                    </p:nvSpPr>
                    <p:spPr>
                      <a:xfrm>
                        <a:off x="6246062" y="1293297"/>
                        <a:ext cx="900000" cy="9000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  <a:effectLst>
                        <a:innerShdw blurRad="381000" dist="177800" dir="2700000">
                          <a:schemeClr val="tx1">
                            <a:lumMod val="50000"/>
                            <a:lumOff val="50000"/>
                            <a:alpha val="48000"/>
                          </a:scheme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400">
                          <a:solidFill>
                            <a:prstClr val="white"/>
                          </a:solidFill>
                          <a:latin typeface="微軟正黑體" pitchFamily="34" charset="-120"/>
                          <a:ea typeface="微軟正黑體" pitchFamily="34" charset="-120"/>
                        </a:endParaRPr>
                      </a:p>
                    </p:txBody>
                  </p:sp>
                  <p:sp>
                    <p:nvSpPr>
                      <p:cNvPr id="94" name="矩形 93"/>
                      <p:cNvSpPr/>
                      <p:nvPr/>
                    </p:nvSpPr>
                    <p:spPr>
                      <a:xfrm rot="18780422">
                        <a:off x="6484864" y="1848401"/>
                        <a:ext cx="1223889" cy="614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prstTxWarp prst="textArchDown">
                          <a:avLst/>
                        </a:prstTxWarp>
                        <a:spAutoFit/>
                      </a:bodyPr>
                      <a:lstStyle/>
                      <a:p>
                        <a:pPr algn="ctr" fontAlgn="ctr"/>
                        <a:r>
                          <a:rPr lang="en-US" altLang="zh-TW" sz="933" b="1" dirty="0">
                            <a:solidFill>
                              <a:srgbClr val="006600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NB:27%  </a:t>
                        </a:r>
                        <a:r>
                          <a:rPr lang="en-US" altLang="zh-TW" sz="933" b="1" dirty="0">
                            <a:solidFill>
                              <a:srgbClr val="FF0000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MNT:-11% IAV:-23% </a:t>
                        </a:r>
                      </a:p>
                      <a:p>
                        <a:pPr algn="ctr" fontAlgn="ctr"/>
                        <a:r>
                          <a:rPr lang="en-US" altLang="zh-TW" sz="933" b="1" dirty="0">
                            <a:solidFill>
                              <a:srgbClr val="FF0000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Medical: -4% </a:t>
                        </a:r>
                      </a:p>
                    </p:txBody>
                  </p:sp>
                  <p:sp>
                    <p:nvSpPr>
                      <p:cNvPr id="95" name="矩形 94"/>
                      <p:cNvSpPr/>
                      <p:nvPr/>
                    </p:nvSpPr>
                    <p:spPr>
                      <a:xfrm>
                        <a:off x="6258621" y="1706720"/>
                        <a:ext cx="854861" cy="43872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 fontAlgn="ctr"/>
                        <a:r>
                          <a:rPr lang="en-US" altLang="zh-TW" sz="1067" dirty="0">
                            <a:solidFill>
                              <a:srgbClr val="000000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Y21:1,058</a:t>
                        </a:r>
                      </a:p>
                      <a:p>
                        <a:pPr algn="ctr" fontAlgn="ctr"/>
                        <a:r>
                          <a:rPr lang="en-US" altLang="zh-TW" sz="1067" dirty="0">
                            <a:solidFill>
                              <a:srgbClr val="000000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Y20:1,919</a:t>
                        </a:r>
                      </a:p>
                      <a:p>
                        <a:pPr algn="ctr" fontAlgn="ctr"/>
                        <a:r>
                          <a:rPr lang="en-US" altLang="zh-TW" sz="1067" dirty="0">
                            <a:solidFill>
                              <a:srgbClr val="000000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Target:1727</a:t>
                        </a:r>
                        <a:endParaRPr lang="zh-TW" altLang="en-US" sz="1067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98" name="矩形 97"/>
                      <p:cNvSpPr/>
                      <p:nvPr/>
                    </p:nvSpPr>
                    <p:spPr>
                      <a:xfrm rot="19007280">
                        <a:off x="5976486" y="1178424"/>
                        <a:ext cx="649457" cy="3231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 fontAlgn="ctr">
                          <a:buClr>
                            <a:srgbClr val="FF0000"/>
                          </a:buClr>
                        </a:pPr>
                        <a:r>
                          <a:rPr lang="en-US" altLang="zh-TW" sz="1400" b="1" dirty="0">
                            <a:solidFill>
                              <a:srgbClr val="006600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AA:35%</a:t>
                        </a:r>
                      </a:p>
                      <a:p>
                        <a:pPr algn="ctr" fontAlgn="ctr"/>
                        <a:r>
                          <a:rPr lang="en-US" altLang="zh-TW" sz="800" dirty="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Target 176</a:t>
                        </a:r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 rot="18815464">
                        <a:off x="6789229" y="1960208"/>
                        <a:ext cx="615794" cy="3231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 fontAlgn="ctr">
                          <a:buClr>
                            <a:srgbClr val="00CC00"/>
                          </a:buClr>
                        </a:pPr>
                        <a:r>
                          <a:rPr lang="en-US" altLang="zh-TW" sz="1400" b="1" dirty="0">
                            <a:solidFill>
                              <a:srgbClr val="006600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ITI:17%</a:t>
                        </a:r>
                      </a:p>
                      <a:p>
                        <a:pPr algn="ctr" fontAlgn="ctr"/>
                        <a:r>
                          <a:rPr lang="en-US" altLang="zh-TW" sz="800" dirty="0">
                            <a:solidFill>
                              <a:srgbClr val="000000"/>
                            </a:solidFill>
                            <a:latin typeface="微軟正黑體" pitchFamily="34" charset="-120"/>
                            <a:ea typeface="微軟正黑體" pitchFamily="34" charset="-120"/>
                          </a:rPr>
                          <a:t>Target  717</a:t>
                        </a:r>
                      </a:p>
                    </p:txBody>
                  </p:sp>
                  <p:sp>
                    <p:nvSpPr>
                      <p:cNvPr id="102" name="矩形 101"/>
                      <p:cNvSpPr/>
                      <p:nvPr/>
                    </p:nvSpPr>
                    <p:spPr>
                      <a:xfrm rot="18754915">
                        <a:off x="6337341" y="1543913"/>
                        <a:ext cx="1143061" cy="8776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prstTxWarp prst="textArchDown">
                          <a:avLst/>
                        </a:prstTxWarp>
                        <a:spAutoFit/>
                      </a:bodyPr>
                      <a:lstStyle/>
                      <a:p>
                        <a:pPr algn="ctr" fontAlgn="ctr"/>
                        <a:r>
                          <a:rPr lang="en-US" altLang="zh-TW" sz="933" b="1" dirty="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Y21:664, Y20:797</a:t>
                        </a:r>
                        <a:endParaRPr lang="zh-TW" altLang="en-US" sz="933" b="1" dirty="0">
                          <a:solidFill>
                            <a:prstClr val="black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3" name="矩形 102"/>
                      <p:cNvSpPr/>
                      <p:nvPr/>
                    </p:nvSpPr>
                    <p:spPr>
                      <a:xfrm rot="2865051">
                        <a:off x="5908972" y="1529982"/>
                        <a:ext cx="1143061" cy="8776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prstTxWarp prst="textArchDown">
                          <a:avLst/>
                        </a:prstTxWarp>
                        <a:spAutoFit/>
                      </a:bodyPr>
                      <a:lstStyle/>
                      <a:p>
                        <a:pPr algn="ctr" fontAlgn="ctr"/>
                        <a:r>
                          <a:rPr lang="en-US" altLang="zh-TW" sz="933" b="1" dirty="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Y21:1603, Y20:2357</a:t>
                        </a:r>
                        <a:endParaRPr lang="zh-TW" altLang="en-US" sz="933" b="1" dirty="0">
                          <a:solidFill>
                            <a:prstClr val="black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4" name="矩形 103"/>
                      <p:cNvSpPr/>
                      <p:nvPr/>
                    </p:nvSpPr>
                    <p:spPr>
                      <a:xfrm rot="18798574">
                        <a:off x="5914053" y="1094059"/>
                        <a:ext cx="1143061" cy="87764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prstTxWarp prst="textArchUp">
                          <a:avLst/>
                        </a:prstTxWarp>
                        <a:spAutoFit/>
                      </a:bodyPr>
                      <a:lstStyle/>
                      <a:p>
                        <a:pPr algn="ctr" fontAlgn="ctr"/>
                        <a:r>
                          <a:rPr lang="en-US" altLang="zh-TW" sz="933" b="1" dirty="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Y21:191, Y20:293</a:t>
                        </a:r>
                        <a:endParaRPr lang="zh-TW" altLang="en-US" sz="933" b="1" dirty="0">
                          <a:solidFill>
                            <a:prstClr val="black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5" name="矩形 104"/>
                      <p:cNvSpPr/>
                      <p:nvPr/>
                    </p:nvSpPr>
                    <p:spPr>
                      <a:xfrm rot="2780325">
                        <a:off x="6334113" y="1086493"/>
                        <a:ext cx="1143061" cy="87764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prstTxWarp prst="textArchUp">
                          <a:avLst/>
                        </a:prstTxWarp>
                        <a:spAutoFit/>
                      </a:bodyPr>
                      <a:lstStyle/>
                      <a:p>
                        <a:pPr algn="ctr" fontAlgn="ctr"/>
                        <a:r>
                          <a:rPr lang="en-US" altLang="zh-TW" sz="933" b="1" dirty="0">
                            <a:solidFill>
                              <a:prstClr val="black"/>
                            </a:solidFill>
                            <a:latin typeface="微軟正黑體" pitchFamily="34" charset="-120"/>
                            <a:ea typeface="微軟正黑體" pitchFamily="34" charset="-120"/>
                            <a:cs typeface="Arial" pitchFamily="34" charset="0"/>
                          </a:rPr>
                          <a:t>Y21:647, Y20:767</a:t>
                        </a:r>
                        <a:endParaRPr lang="zh-TW" altLang="en-US" sz="933" b="1" dirty="0">
                          <a:solidFill>
                            <a:prstClr val="black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296" name="矩形 295"/>
                    <p:cNvSpPr/>
                    <p:nvPr/>
                  </p:nvSpPr>
                  <p:spPr>
                    <a:xfrm rot="2430620">
                      <a:off x="-24573" y="1803759"/>
                      <a:ext cx="1155711" cy="55780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prstTxWarp prst="textArchDown">
                        <a:avLst/>
                      </a:prstTxWarp>
                      <a:spAutoFit/>
                    </a:bodyPr>
                    <a:lstStyle/>
                    <a:p>
                      <a:pPr algn="ctr" fontAlgn="ctr"/>
                      <a:r>
                        <a:rPr lang="en-US" altLang="zh-TW" sz="933" b="1" dirty="0">
                          <a:solidFill>
                            <a:srgbClr val="0066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Tablet:73%  MP:18%  CE:11%  </a:t>
                      </a:r>
                    </a:p>
                  </p:txBody>
                </p:sp>
              </p:grpSp>
            </p:grpSp>
            <p:sp>
              <p:nvSpPr>
                <p:cNvPr id="534" name="文字方塊 533"/>
                <p:cNvSpPr txBox="1"/>
                <p:nvPr/>
              </p:nvSpPr>
              <p:spPr>
                <a:xfrm>
                  <a:off x="1077778" y="1176278"/>
                  <a:ext cx="339565" cy="238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67" dirty="0">
                      <a:solidFill>
                        <a:prstClr val="black"/>
                      </a:solidFill>
                    </a:rPr>
                    <a:t>YoY</a:t>
                  </a:r>
                  <a:endParaRPr lang="zh-TW" altLang="en-US" sz="1467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959295" y="1326160"/>
                  <a:ext cx="675906" cy="377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ctr"/>
                  <a:r>
                    <a:rPr lang="en-US" altLang="zh-TW" sz="2667" b="1" dirty="0">
                      <a:solidFill>
                        <a:srgbClr val="006600"/>
                      </a:solidFill>
                      <a:latin typeface="微軟正黑體" pitchFamily="34" charset="-120"/>
                      <a:ea typeface="微軟正黑體" pitchFamily="34" charset="-120"/>
                    </a:rPr>
                    <a:t>45%</a:t>
                  </a:r>
                </a:p>
              </p:txBody>
            </p:sp>
          </p:grpSp>
          <p:sp>
            <p:nvSpPr>
              <p:cNvPr id="115" name="矩形 114"/>
              <p:cNvSpPr/>
              <p:nvPr/>
            </p:nvSpPr>
            <p:spPr>
              <a:xfrm rot="2836855">
                <a:off x="1365296" y="1088255"/>
                <a:ext cx="62964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>
                  <a:buClr>
                    <a:srgbClr val="00CC00"/>
                  </a:buClr>
                </a:pPr>
                <a:r>
                  <a:rPr lang="en-US" altLang="zh-TW" sz="1400" b="1" dirty="0">
                    <a:solidFill>
                      <a:srgbClr val="006600"/>
                    </a:solidFill>
                    <a:latin typeface="微軟正黑體" pitchFamily="34" charset="-120"/>
                    <a:ea typeface="微軟正黑體" pitchFamily="34" charset="-120"/>
                  </a:rPr>
                  <a:t>TV:16%</a:t>
                </a:r>
              </a:p>
              <a:p>
                <a:pPr algn="ctr" fontAlgn="ctr"/>
                <a:r>
                  <a:rPr lang="en-US" altLang="zh-TW" sz="800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Target  690</a:t>
                </a:r>
              </a:p>
            </p:txBody>
          </p:sp>
        </p:grpSp>
        <p:sp>
          <p:nvSpPr>
            <p:cNvPr id="120" name="矩形 119"/>
            <p:cNvSpPr/>
            <p:nvPr/>
          </p:nvSpPr>
          <p:spPr>
            <a:xfrm rot="2836855">
              <a:off x="551954" y="1863756"/>
              <a:ext cx="69153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MD:32%</a:t>
              </a:r>
            </a:p>
            <a:p>
              <a:pPr algn="ctr" fontAlgn="ctr"/>
              <a:r>
                <a:rPr lang="en-US" altLang="zh-TW" sz="800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Target  2121</a:t>
              </a:r>
            </a:p>
          </p:txBody>
        </p:sp>
      </p:grpSp>
      <p:pic>
        <p:nvPicPr>
          <p:cNvPr id="116" name="Picture 1" descr="120px-Thumb_up_icon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4247" y="699425"/>
            <a:ext cx="624000" cy="6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4" name="表格 133"/>
          <p:cNvGraphicFramePr>
            <a:graphicFrameLocks noGrp="1"/>
          </p:cNvGraphicFramePr>
          <p:nvPr>
            <p:extLst/>
          </p:nvPr>
        </p:nvGraphicFramePr>
        <p:xfrm>
          <a:off x="268864" y="3787416"/>
          <a:ext cx="11595595" cy="29905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0868"/>
                <a:gridCol w="10164727"/>
              </a:tblGrid>
              <a:tr h="286136"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管理指標 </a:t>
                      </a:r>
                      <a:endParaRPr lang="zh-TW" altLang="en-US" sz="1400" b="1" i="0" u="none" strike="noStrike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300" u="none" strike="noStrike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惡化及未達標重點說明 </a:t>
                      </a:r>
                      <a:endParaRPr lang="zh-TW" altLang="en-US" sz="1300" b="1" i="0" u="none" strike="noStrike" dirty="0">
                        <a:solidFill>
                          <a:srgbClr val="FFFFFF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</a:tr>
              <a:tr h="82126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OBA Sorting 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Rate_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ITI &amp; MD</a:t>
                      </a:r>
                    </a:p>
                  </a:txBody>
                  <a:tcPr marL="8351" marR="8351" marT="8351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•MNT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20%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QD/UD VLRR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高不良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組立異物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&amp;V-line)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影響</a:t>
                      </a:r>
                      <a:endParaRPr lang="en-US" altLang="zh-TW" sz="1400" b="0" u="none" strike="noStrike" baseline="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•IAVM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41%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CAERB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事件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佔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27%) 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、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IAV 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元太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ESD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佔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34%)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及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BL Water Show(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佔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13%)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影響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•MP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8%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為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vivo 6.52“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印度市退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IC crack (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戰情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CAERB) &amp; OPPO/vivo 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單月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VLRR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超標、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IQC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批退影響</a:t>
                      </a:r>
                      <a:endParaRPr lang="en-US" altLang="zh-TW" sz="1400" b="0" u="none" strike="noStrike" kern="1200" baseline="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</a:tr>
              <a:tr h="1401137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1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VLRR_ITI</a:t>
                      </a:r>
                      <a:endParaRPr lang="en-US" altLang="zh-TW" sz="1400" b="1" i="0" u="none" strike="noStrike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•MNT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11%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，為畫異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en-US" altLang="zh-TW" sz="1400" b="0" u="none" strike="noStrike" dirty="0" err="1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Fiti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IC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ESD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、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V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line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及組立異物影響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，持續於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NGB MNT Task Force Team 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改善</a:t>
                      </a:r>
                      <a:endParaRPr lang="en-US" altLang="zh-TW" sz="1400" b="0" u="none" strike="noStrike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•IAV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25%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 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F.M /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偏光板不良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氣泡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/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白斑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及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BL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白點影響 ，持續於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NGB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Task Force Team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、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TN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 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Task Force Team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改善</a:t>
                      </a:r>
                      <a:endParaRPr lang="en-US" altLang="zh-TW" sz="1400" b="0" u="none" strike="noStrike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  </a:t>
                      </a:r>
                      <a:r>
                        <a:rPr lang="en-US" altLang="zh-TW" sz="1400" b="0" u="none" strike="noStrike" kern="1200" dirty="0" err="1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a.F.M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: 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導入純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PC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膠框、超音波清洗機、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CAPI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、優化邊框畫面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/>
                      </a:r>
                      <a:b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  </a:t>
                      </a:r>
                      <a:r>
                        <a:rPr lang="en-US" altLang="zh-TW" sz="1400" b="0" u="none" strike="noStrike" kern="1200" dirty="0" err="1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b.Pol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.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氣泡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: Pad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盤式研磨機提升玻璃洗淨能力，增加黃光燈輔助檢查</a:t>
                      </a:r>
                      <a:endParaRPr lang="en-US" altLang="zh-TW" sz="1400" b="0" u="none" strike="noStrike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  </a:t>
                      </a:r>
                      <a:r>
                        <a:rPr lang="en-US" altLang="zh-TW" sz="1400" b="0" u="none" strike="noStrike" kern="1200" dirty="0" err="1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c.BL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白點 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: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導入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Lens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側邊清潔及耐刮性更強的下擴、評估</a:t>
                      </a:r>
                      <a:r>
                        <a:rPr lang="en-US" altLang="zh-TW" sz="1400" b="0" u="none" strike="noStrike" kern="1200" dirty="0" err="1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Lenti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LGP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提升遮蔽性</a:t>
                      </a:r>
                      <a:endParaRPr lang="en-US" altLang="zh-TW" sz="1400" b="0" u="none" strike="noStrike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•Medical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6%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</a:t>
                      </a:r>
                      <a:r>
                        <a:rPr lang="en-US" altLang="zh-TW" sz="1400" b="0" i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F.M(Pol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保護膜屑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/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離型紙等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...)  </a:t>
                      </a:r>
                      <a:r>
                        <a:rPr lang="zh-TW" altLang="en-US" sz="1400" b="0" u="none" strike="noStrike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影響 </a:t>
                      </a:r>
                      <a:r>
                        <a:rPr lang="zh-TW" altLang="en-US" sz="1400" b="0" u="none" strike="noStrike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，持續於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NGB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Task Force Team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、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TN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 </a:t>
                      </a:r>
                      <a:r>
                        <a:rPr lang="en-US" altLang="zh-TW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Task Force Team</a:t>
                      </a:r>
                      <a:r>
                        <a:rPr lang="zh-TW" altLang="en-US" sz="1400" b="0" u="none" strike="noStrike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改善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/>
                </a:tc>
              </a:tr>
              <a:tr h="482009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FR_ITI &amp; AA</a:t>
                      </a:r>
                    </a:p>
                  </a:txBody>
                  <a:tcPr marL="8351" marR="8351" marT="8351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•MNT</a:t>
                      </a:r>
                      <a:r>
                        <a:rPr lang="en-US" altLang="zh-TW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11%</a:t>
                      </a:r>
                      <a:r>
                        <a:rPr lang="zh-TW" altLang="en-US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ESD/EOS/Burn out  FITI IC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不良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&amp;31.5”TFT Issue/ESD 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不良的異常事件</a:t>
                      </a:r>
                      <a:endParaRPr lang="en-US" altLang="zh-TW" sz="1400" b="0" u="none" strike="noStrike" kern="1200" baseline="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r>
                        <a:rPr lang="en-US" altLang="zh-TW" sz="1400" b="0" u="none" strike="noStrike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•AA</a:t>
                      </a:r>
                      <a:r>
                        <a:rPr lang="zh-TW" altLang="en-US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71%</a:t>
                      </a:r>
                      <a:r>
                        <a:rPr lang="zh-TW" altLang="en-US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，為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BMW  8.8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”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/ 12.3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”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PCBA U18 IC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異常及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AUDI (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含一汽大眾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 10.1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”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TP function NG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和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No display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影響</a:t>
                      </a:r>
                      <a:endParaRPr lang="en-US" altLang="zh-TW" sz="1400" b="0" u="none" strike="noStrike" kern="1200" baseline="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</a:tr>
            </a:tbl>
          </a:graphicData>
        </a:graphic>
      </p:graphicFrame>
      <p:sp>
        <p:nvSpPr>
          <p:cNvPr id="250" name="文字方塊 249"/>
          <p:cNvSpPr txBox="1"/>
          <p:nvPr/>
        </p:nvSpPr>
        <p:spPr>
          <a:xfrm>
            <a:off x="172595" y="346986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改善且達標  </a:t>
            </a:r>
            <a:r>
              <a:rPr lang="zh-TW" altLang="en-US" sz="1400" b="1" dirty="0">
                <a:ln>
                  <a:solidFill>
                    <a:srgbClr val="CC9900"/>
                  </a:solidFill>
                </a:ln>
                <a:solidFill>
                  <a:srgbClr val="FFCC66"/>
                </a:solidFill>
                <a:latin typeface="微軟正黑體" pitchFamily="34" charset="-120"/>
                <a:ea typeface="微軟正黑體" pitchFamily="34" charset="-120"/>
              </a:rPr>
              <a:t>改善但未達標  </a:t>
            </a:r>
            <a:r>
              <a:rPr lang="zh-TW" altLang="en-US" sz="1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惡化且未達標</a:t>
            </a:r>
          </a:p>
        </p:txBody>
      </p:sp>
      <p:grpSp>
        <p:nvGrpSpPr>
          <p:cNvPr id="110" name="群組 38"/>
          <p:cNvGrpSpPr/>
          <p:nvPr/>
        </p:nvGrpSpPr>
        <p:grpSpPr>
          <a:xfrm>
            <a:off x="11532349" y="112836"/>
            <a:ext cx="374001" cy="359501"/>
            <a:chOff x="7917264" y="-14086"/>
            <a:chExt cx="385156" cy="397388"/>
          </a:xfrm>
        </p:grpSpPr>
        <p:pic>
          <p:nvPicPr>
            <p:cNvPr id="111" name="图片 74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264" y="0"/>
              <a:ext cx="385156" cy="38330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grpSp>
          <p:nvGrpSpPr>
            <p:cNvPr id="113" name="组合 81"/>
            <p:cNvGrpSpPr>
              <a:grpSpLocks noChangeAspect="1"/>
            </p:cNvGrpSpPr>
            <p:nvPr/>
          </p:nvGrpSpPr>
          <p:grpSpPr>
            <a:xfrm>
              <a:off x="7956766" y="-14086"/>
              <a:ext cx="299533" cy="351719"/>
              <a:chOff x="2162176" y="-104775"/>
              <a:chExt cx="1655763" cy="141763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9" name="Freeform 3767">
                <a:hlinkClick r:id="rId4" action="ppaction://hlinksldjump"/>
              </p:cNvPr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3645"/>
                <a:endParaRPr lang="zh-CN" altLang="en-US" sz="1867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125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3645"/>
                <a:endParaRPr lang="zh-CN" altLang="en-US" sz="1867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959047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6" y="3195"/>
            <a:ext cx="12191999" cy="6397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21912" tIns="60956" rIns="121912" bIns="60956">
            <a:noAutofit/>
          </a:bodyPr>
          <a:lstStyle/>
          <a:p>
            <a:pPr algn="ctr" defTabSz="1218990" eaLnBrk="0" hangingPunct="0"/>
            <a:r>
              <a:rPr lang="en-US" altLang="zh-TW" sz="3733" b="1" kern="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2021 </a:t>
            </a:r>
            <a:r>
              <a:rPr lang="zh-TW" altLang="en-US" sz="3733" b="1" kern="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品質經營指標</a:t>
            </a:r>
          </a:p>
        </p:txBody>
      </p:sp>
      <p:graphicFrame>
        <p:nvGraphicFramePr>
          <p:cNvPr id="134" name="表格 133"/>
          <p:cNvGraphicFramePr>
            <a:graphicFrameLocks noGrp="1"/>
          </p:cNvGraphicFramePr>
          <p:nvPr>
            <p:extLst/>
          </p:nvPr>
        </p:nvGraphicFramePr>
        <p:xfrm>
          <a:off x="256164" y="3889016"/>
          <a:ext cx="11595595" cy="25633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0868"/>
                <a:gridCol w="10164727"/>
              </a:tblGrid>
              <a:tr h="286136"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1400" u="none" strike="noStrike" dirty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管理指標 </a:t>
                      </a:r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300" u="none" strike="noStrike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惡化及未達標重點說明 </a:t>
                      </a:r>
                      <a:endParaRPr lang="zh-TW" altLang="en-US" sz="1300" b="1" i="0" u="none" strike="noStrike" dirty="0">
                        <a:solidFill>
                          <a:srgbClr val="FFFFFF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/>
                </a:tc>
              </a:tr>
              <a:tr h="1069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 err="1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CoPQ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/m2_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MD &amp; AA</a:t>
                      </a:r>
                    </a:p>
                  </a:txBody>
                  <a:tcPr marL="8351" marR="8351" marT="835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MD</a:t>
                      </a:r>
                      <a:r>
                        <a:rPr lang="zh-CN" altLang="en-US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主要</a:t>
                      </a:r>
                      <a:r>
                        <a:rPr lang="zh-CN" altLang="en-US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受</a:t>
                      </a:r>
                      <a:r>
                        <a:rPr lang="en-US" altLang="zh-CN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AERB</a:t>
                      </a:r>
                      <a:r>
                        <a:rPr lang="zh-CN" altLang="en-US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影響；</a:t>
                      </a:r>
                      <a:r>
                        <a:rPr lang="en-US" altLang="zh-CN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1. TABLET_</a:t>
                      </a:r>
                      <a:r>
                        <a:rPr lang="zh-CN" altLang="en-US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揚宇 </a:t>
                      </a:r>
                      <a:r>
                        <a:rPr lang="en-US" altLang="zh-CN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10.1” </a:t>
                      </a:r>
                      <a:r>
                        <a:rPr lang="zh-CN" altLang="en-US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端子腐蝕   </a:t>
                      </a:r>
                      <a:r>
                        <a:rPr lang="en-US" altLang="zh-CN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2.  </a:t>
                      </a:r>
                      <a:r>
                        <a:rPr lang="en-US" altLang="zh-CN" sz="1400" b="0" dirty="0" err="1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CE_Moto</a:t>
                      </a:r>
                      <a:r>
                        <a:rPr lang="en-US" altLang="zh-CN" sz="1400" b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1.6” LC bubble</a:t>
                      </a:r>
                      <a:endParaRPr lang="zh-TW" altLang="en-US" sz="1500" b="0" dirty="0" smtClean="0"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AA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zh-TW" altLang="en-US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主要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受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AERB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影響；</a:t>
                      </a:r>
                      <a:endParaRPr lang="en-US" altLang="zh-TW" sz="1400" b="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CAERB-2004007 BMW_DJ080SA-01A/01B/01C_black screen NT$85M(</a:t>
                      </a:r>
                      <a:r>
                        <a:rPr lang="zh-TW" altLang="en-US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佔比？？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b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CAERB-2102005 </a:t>
                      </a: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NipponSeiki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DJ042EA-03B FPC burn out  NT$56.5M(</a:t>
                      </a:r>
                      <a:r>
                        <a:rPr lang="zh-TW" altLang="en-US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佔比？？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lang="en-US" altLang="zh-TW" sz="1400" b="0" u="none" strike="noStrike" kern="1200" baseline="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Return</a:t>
                      </a:r>
                      <a:r>
                        <a:rPr lang="en-US" altLang="zh-TW" sz="1400" b="0" u="none" strike="noStrike" baseline="0" dirty="0" smtClean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Rate_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CE</a:t>
                      </a:r>
                    </a:p>
                  </a:txBody>
                  <a:tcPr marL="8351" marR="8351" marT="8351" marB="0" anchor="ctr"/>
                </a:tc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altLang="zh-TW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Moto 1.6” SJ016BB-01H(NJ) </a:t>
                      </a:r>
                      <a:r>
                        <a:rPr lang="zh-TW" altLang="en-US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戰情 </a:t>
                      </a:r>
                      <a:r>
                        <a:rPr lang="en-US" altLang="zh-TW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CAERB Gas Bubble </a:t>
                      </a:r>
                      <a:r>
                        <a:rPr lang="zh-TW" altLang="en-US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，</a:t>
                      </a:r>
                      <a:r>
                        <a:rPr lang="en-US" altLang="zh-TW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138.4 k_ CAERB-2109013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</a:tr>
              <a:tr h="64843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白血球指數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_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NB &amp; CE</a:t>
                      </a:r>
                    </a:p>
                  </a:txBody>
                  <a:tcPr marL="8351" marR="8351" marT="835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NB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12400% (3.08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億 ↗ 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4.72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億 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：為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14”DELL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客戶整機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BL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暗影扣押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10.3kpcs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，去化方式待客戶整機退回返品維修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_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預計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2022/1E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完成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en-US" altLang="zh-TW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CAERB-2109011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CE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惡化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12400% (0.001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億 ↗ 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0.125</a:t>
                      </a:r>
                      <a:r>
                        <a:rPr lang="zh-TW" altLang="en-US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億 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：為 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1.6 Moto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客戶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LC bubble issue</a:t>
                      </a:r>
                      <a:r>
                        <a:rPr lang="zh-TW" altLang="en-US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，已去化完成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lang="en-US" altLang="zh-TW" sz="1400" b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CAERB-2109013</a:t>
                      </a:r>
                      <a:r>
                        <a:rPr lang="en-US" altLang="zh-TW" sz="1400" b="0" u="none" strike="noStrike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lang="en-US" altLang="zh-TW" sz="14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8351" marR="8351" marT="8351" marB="0" anchor="ctr"/>
                </a:tc>
              </a:tr>
            </a:tbl>
          </a:graphicData>
        </a:graphic>
      </p:graphicFrame>
      <p:grpSp>
        <p:nvGrpSpPr>
          <p:cNvPr id="110" name="群組 38"/>
          <p:cNvGrpSpPr/>
          <p:nvPr/>
        </p:nvGrpSpPr>
        <p:grpSpPr>
          <a:xfrm>
            <a:off x="11532349" y="112836"/>
            <a:ext cx="374001" cy="359501"/>
            <a:chOff x="7917264" y="-14086"/>
            <a:chExt cx="385156" cy="397388"/>
          </a:xfrm>
        </p:grpSpPr>
        <p:pic>
          <p:nvPicPr>
            <p:cNvPr id="111" name="图片 7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264" y="0"/>
              <a:ext cx="385156" cy="38330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grpSp>
          <p:nvGrpSpPr>
            <p:cNvPr id="113" name="组合 81"/>
            <p:cNvGrpSpPr>
              <a:grpSpLocks noChangeAspect="1"/>
            </p:cNvGrpSpPr>
            <p:nvPr/>
          </p:nvGrpSpPr>
          <p:grpSpPr>
            <a:xfrm>
              <a:off x="7956766" y="-14086"/>
              <a:ext cx="299533" cy="351719"/>
              <a:chOff x="2162176" y="-104775"/>
              <a:chExt cx="1655763" cy="141763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9" name="Freeform 3767">
                <a:hlinkClick r:id="rId3" action="ppaction://hlinksldjump"/>
              </p:cNvPr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3645"/>
                <a:endParaRPr lang="zh-CN" altLang="en-US" sz="1867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125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3645"/>
                <a:endParaRPr lang="zh-CN" altLang="en-US" sz="1867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pic>
        <p:nvPicPr>
          <p:cNvPr id="70" name="Picture 1" descr="120px-Thumb_up_icon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9855" y="671793"/>
            <a:ext cx="624000" cy="6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" descr="120px-Thumb_down_icon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8351" y="696223"/>
            <a:ext cx="624000" cy="6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" name="群組 89"/>
          <p:cNvGrpSpPr/>
          <p:nvPr/>
        </p:nvGrpSpPr>
        <p:grpSpPr>
          <a:xfrm>
            <a:off x="1552908" y="1468882"/>
            <a:ext cx="2112000" cy="2182486"/>
            <a:chOff x="5903578" y="963019"/>
            <a:chExt cx="1584000" cy="1636865"/>
          </a:xfrm>
        </p:grpSpPr>
        <p:grpSp>
          <p:nvGrpSpPr>
            <p:cNvPr id="73" name="Group 7"/>
            <p:cNvGrpSpPr>
              <a:grpSpLocks/>
            </p:cNvGrpSpPr>
            <p:nvPr/>
          </p:nvGrpSpPr>
          <p:grpSpPr bwMode="auto">
            <a:xfrm>
              <a:off x="5903578" y="963019"/>
              <a:ext cx="1584000" cy="1584000"/>
              <a:chOff x="2064" y="1298"/>
              <a:chExt cx="1950" cy="1950"/>
            </a:xfrm>
          </p:grpSpPr>
          <p:sp>
            <p:nvSpPr>
              <p:cNvPr id="80" name="Arc 2"/>
              <p:cNvSpPr>
                <a:spLocks/>
              </p:cNvSpPr>
              <p:nvPr/>
            </p:nvSpPr>
            <p:spPr bwMode="gray">
              <a:xfrm>
                <a:off x="3046" y="1298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1" name="Arc 3"/>
              <p:cNvSpPr>
                <a:spLocks/>
              </p:cNvSpPr>
              <p:nvPr/>
            </p:nvSpPr>
            <p:spPr bwMode="gray">
              <a:xfrm flipH="1">
                <a:off x="2064" y="1298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2" name="Arc 4"/>
              <p:cNvSpPr>
                <a:spLocks/>
              </p:cNvSpPr>
              <p:nvPr/>
            </p:nvSpPr>
            <p:spPr bwMode="gray">
              <a:xfrm flipV="1">
                <a:off x="3046" y="2280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3" name="Arc 5"/>
              <p:cNvSpPr>
                <a:spLocks/>
              </p:cNvSpPr>
              <p:nvPr/>
            </p:nvSpPr>
            <p:spPr bwMode="gray">
              <a:xfrm flipH="1" flipV="1">
                <a:off x="2064" y="2280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4" name="椭圆 54"/>
            <p:cNvSpPr/>
            <p:nvPr/>
          </p:nvSpPr>
          <p:spPr>
            <a:xfrm>
              <a:off x="6228810" y="1293297"/>
              <a:ext cx="936000" cy="936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innerShdw blurRad="381000" dist="177800" dir="2700000">
                <a:schemeClr val="tx1">
                  <a:lumMod val="50000"/>
                  <a:lumOff val="50000"/>
                  <a:alpha val="4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206363" y="1715790"/>
              <a:ext cx="985400" cy="438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Y21:1.74</a:t>
              </a:r>
              <a:r>
                <a:rPr lang="en-US" altLang="zh-TW" sz="800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USD</a:t>
              </a:r>
              <a:endParaRPr lang="en-US" altLang="zh-TW" sz="8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Y20:1.89</a:t>
              </a:r>
              <a:r>
                <a:rPr lang="en-US" altLang="zh-TW" sz="800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>USD</a:t>
              </a:r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  <a:t/>
              </a:r>
              <a:b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rPr>
              </a:br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Target:1.69</a:t>
              </a:r>
              <a:r>
                <a:rPr lang="en-US" altLang="zh-TW" sz="800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USD</a:t>
              </a:r>
              <a:endParaRPr lang="en-US" altLang="zh-TW" sz="8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19007280">
              <a:off x="5936210" y="1203326"/>
              <a:ext cx="73000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FF0000"/>
                </a:buClr>
              </a:pPr>
              <a:r>
                <a:rPr lang="en-US" altLang="zh-TW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AA:111%</a:t>
              </a:r>
            </a:p>
          </p:txBody>
        </p:sp>
        <p:sp>
          <p:nvSpPr>
            <p:cNvPr id="77" name="矩形 76"/>
            <p:cNvSpPr/>
            <p:nvPr/>
          </p:nvSpPr>
          <p:spPr>
            <a:xfrm rot="2836855">
              <a:off x="6799283" y="1246499"/>
              <a:ext cx="66330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FF00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TV:8.2%</a:t>
              </a:r>
            </a:p>
          </p:txBody>
        </p:sp>
        <p:sp>
          <p:nvSpPr>
            <p:cNvPr id="78" name="矩形 77"/>
            <p:cNvSpPr/>
            <p:nvPr/>
          </p:nvSpPr>
          <p:spPr>
            <a:xfrm rot="18815464">
              <a:off x="6798523" y="2038274"/>
              <a:ext cx="73000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FF00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ITI:25.8%</a:t>
              </a:r>
            </a:p>
          </p:txBody>
        </p:sp>
        <p:sp>
          <p:nvSpPr>
            <p:cNvPr id="79" name="矩形 78"/>
            <p:cNvSpPr/>
            <p:nvPr/>
          </p:nvSpPr>
          <p:spPr>
            <a:xfrm rot="3068106">
              <a:off x="5872840" y="2081592"/>
              <a:ext cx="80575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FF0000"/>
                </a:buClr>
              </a:pPr>
              <a:r>
                <a:rPr lang="en-US" altLang="zh-TW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MD:43.0%</a:t>
              </a:r>
            </a:p>
          </p:txBody>
        </p:sp>
      </p:grpSp>
      <p:sp>
        <p:nvSpPr>
          <p:cNvPr id="84" name="文字方塊 83"/>
          <p:cNvSpPr txBox="1"/>
          <p:nvPr/>
        </p:nvSpPr>
        <p:spPr>
          <a:xfrm>
            <a:off x="4767833" y="701788"/>
            <a:ext cx="154080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67" b="1" dirty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Return Rate</a:t>
            </a:r>
            <a:endParaRPr lang="zh-TW" altLang="en-US" sz="1867" b="1" dirty="0">
              <a:solidFill>
                <a:srgbClr val="0000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820953" y="707198"/>
            <a:ext cx="171654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7" b="1" dirty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白血球指數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1995390" y="700365"/>
            <a:ext cx="12618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67" b="1" dirty="0" err="1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CoPQ</a:t>
            </a:r>
            <a:r>
              <a:rPr lang="en-US" altLang="zh-TW" sz="1867" b="1" dirty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/m2</a:t>
            </a:r>
            <a:endParaRPr lang="zh-TW" altLang="en-US" sz="1867" b="1" dirty="0">
              <a:solidFill>
                <a:srgbClr val="0000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249391" y="2114813"/>
            <a:ext cx="78258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67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8%</a:t>
            </a:r>
            <a:r>
              <a:rPr lang="en-US" altLang="zh-TW" sz="2667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667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8" name="群組 89"/>
          <p:cNvGrpSpPr/>
          <p:nvPr/>
        </p:nvGrpSpPr>
        <p:grpSpPr>
          <a:xfrm>
            <a:off x="4524157" y="1469915"/>
            <a:ext cx="2112000" cy="2112001"/>
            <a:chOff x="5903578" y="963019"/>
            <a:chExt cx="1584000" cy="1584000"/>
          </a:xfrm>
        </p:grpSpPr>
        <p:grpSp>
          <p:nvGrpSpPr>
            <p:cNvPr id="89" name="Group 7"/>
            <p:cNvGrpSpPr>
              <a:grpSpLocks/>
            </p:cNvGrpSpPr>
            <p:nvPr/>
          </p:nvGrpSpPr>
          <p:grpSpPr bwMode="auto">
            <a:xfrm>
              <a:off x="5903578" y="963019"/>
              <a:ext cx="1584000" cy="1584000"/>
              <a:chOff x="2064" y="1298"/>
              <a:chExt cx="1950" cy="1950"/>
            </a:xfrm>
          </p:grpSpPr>
          <p:sp>
            <p:nvSpPr>
              <p:cNvPr id="97" name="Arc 2"/>
              <p:cNvSpPr>
                <a:spLocks/>
              </p:cNvSpPr>
              <p:nvPr/>
            </p:nvSpPr>
            <p:spPr bwMode="gray">
              <a:xfrm>
                <a:off x="3046" y="1298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8" name="Arc 3"/>
              <p:cNvSpPr>
                <a:spLocks/>
              </p:cNvSpPr>
              <p:nvPr/>
            </p:nvSpPr>
            <p:spPr bwMode="gray">
              <a:xfrm flipH="1">
                <a:off x="2064" y="1298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9" name="Arc 4"/>
              <p:cNvSpPr>
                <a:spLocks/>
              </p:cNvSpPr>
              <p:nvPr/>
            </p:nvSpPr>
            <p:spPr bwMode="gray">
              <a:xfrm flipV="1">
                <a:off x="3046" y="2280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0" name="Arc 5"/>
              <p:cNvSpPr>
                <a:spLocks/>
              </p:cNvSpPr>
              <p:nvPr/>
            </p:nvSpPr>
            <p:spPr bwMode="gray">
              <a:xfrm flipH="1" flipV="1">
                <a:off x="2064" y="2280"/>
                <a:ext cx="968" cy="968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43 h 21600"/>
                  <a:gd name="T4" fmla="*/ 0 w 21600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25400">
                <a:noFill/>
                <a:round/>
                <a:headEnd/>
                <a:tailEnd/>
              </a:ln>
            </p:spPr>
            <p:txBody>
              <a:bodyPr lIns="60960" tIns="59267" rIns="60960" bIns="59267" anchor="ctr" anchorCtr="1"/>
              <a:lstStyle/>
              <a:p>
                <a:endParaRPr lang="zh-TW" altLang="en-US" sz="240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90" name="椭圆 54"/>
            <p:cNvSpPr/>
            <p:nvPr/>
          </p:nvSpPr>
          <p:spPr>
            <a:xfrm>
              <a:off x="6228810" y="1293297"/>
              <a:ext cx="936000" cy="936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innerShdw blurRad="381000" dist="177800" dir="2700000">
                <a:schemeClr val="tx1">
                  <a:lumMod val="50000"/>
                  <a:lumOff val="50000"/>
                  <a:alpha val="4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162951" y="1705040"/>
              <a:ext cx="1058057" cy="438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Y21: 0.80%</a:t>
              </a:r>
            </a:p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Y20 : 0.56%</a:t>
              </a:r>
            </a:p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Target: 0.62%</a:t>
              </a:r>
              <a:endParaRPr lang="zh-TW" altLang="en-US" sz="1067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379478" y="1440490"/>
              <a:ext cx="629018" cy="3770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FF0000"/>
                </a:buClr>
                <a:defRPr/>
              </a:pPr>
              <a:r>
                <a:rPr lang="en-US" altLang="zh-TW" sz="2667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30</a:t>
              </a:r>
              <a:r>
                <a:rPr lang="en-US" altLang="zh-TW" sz="2133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%</a:t>
              </a:r>
              <a:endParaRPr lang="en-US" altLang="zh-TW" sz="2667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9007280">
              <a:off x="5986009" y="1212851"/>
              <a:ext cx="64945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AA:46%</a:t>
              </a:r>
            </a:p>
          </p:txBody>
        </p:sp>
        <p:sp>
          <p:nvSpPr>
            <p:cNvPr id="94" name="矩形 93"/>
            <p:cNvSpPr/>
            <p:nvPr/>
          </p:nvSpPr>
          <p:spPr>
            <a:xfrm rot="2836855">
              <a:off x="6837381" y="1246499"/>
              <a:ext cx="62964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TV:20%</a:t>
              </a:r>
            </a:p>
          </p:txBody>
        </p:sp>
        <p:sp>
          <p:nvSpPr>
            <p:cNvPr id="95" name="矩形 94"/>
            <p:cNvSpPr/>
            <p:nvPr/>
          </p:nvSpPr>
          <p:spPr>
            <a:xfrm rot="18815464">
              <a:off x="6834363" y="2049943"/>
              <a:ext cx="61579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ITI:17%</a:t>
              </a:r>
            </a:p>
          </p:txBody>
        </p:sp>
        <p:sp>
          <p:nvSpPr>
            <p:cNvPr id="96" name="矩形 95"/>
            <p:cNvSpPr/>
            <p:nvPr/>
          </p:nvSpPr>
          <p:spPr>
            <a:xfrm rot="3068106">
              <a:off x="5928136" y="2050598"/>
              <a:ext cx="691535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MD:34%</a:t>
              </a:r>
            </a:p>
          </p:txBody>
        </p:sp>
      </p:grpSp>
      <p:sp>
        <p:nvSpPr>
          <p:cNvPr id="101" name="Arc 2"/>
          <p:cNvSpPr>
            <a:spLocks/>
          </p:cNvSpPr>
          <p:nvPr/>
        </p:nvSpPr>
        <p:spPr bwMode="gray">
          <a:xfrm>
            <a:off x="8691915" y="1476768"/>
            <a:ext cx="1048419" cy="1048419"/>
          </a:xfrm>
          <a:custGeom>
            <a:avLst/>
            <a:gdLst>
              <a:gd name="T0" fmla="*/ 0 w 21600"/>
              <a:gd name="T1" fmla="*/ 0 h 21600"/>
              <a:gd name="T2" fmla="*/ 43 w 21600"/>
              <a:gd name="T3" fmla="*/ 43 h 21600"/>
              <a:gd name="T4" fmla="*/ 0 w 21600"/>
              <a:gd name="T5" fmla="*/ 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noFill/>
            <a:round/>
            <a:headEnd/>
            <a:tailEnd/>
          </a:ln>
        </p:spPr>
        <p:txBody>
          <a:bodyPr lIns="60960" tIns="59267" rIns="60960" bIns="59267" anchor="ctr" anchorCtr="1"/>
          <a:lstStyle/>
          <a:p>
            <a:endParaRPr lang="zh-TW" altLang="en-US" sz="24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" name="Picture 1" descr="120px-Thumb_up_icon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6340" y="695041"/>
            <a:ext cx="624000" cy="6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文字方塊 102"/>
          <p:cNvSpPr txBox="1"/>
          <p:nvPr/>
        </p:nvSpPr>
        <p:spPr>
          <a:xfrm>
            <a:off x="2338615" y="1919716"/>
            <a:ext cx="45275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7" dirty="0">
                <a:solidFill>
                  <a:prstClr val="black"/>
                </a:solidFill>
              </a:rPr>
              <a:t>YoY</a:t>
            </a:r>
            <a:endParaRPr lang="zh-TW" altLang="en-US" sz="1467" dirty="0">
              <a:solidFill>
                <a:prstClr val="black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81545" y="1917754"/>
            <a:ext cx="45275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7" dirty="0">
                <a:solidFill>
                  <a:prstClr val="black"/>
                </a:solidFill>
              </a:rPr>
              <a:t>YoY</a:t>
            </a:r>
            <a:endParaRPr lang="zh-TW" altLang="en-US" sz="1467" dirty="0">
              <a:solidFill>
                <a:prstClr val="black"/>
              </a:solidFill>
            </a:endParaRPr>
          </a:p>
        </p:txBody>
      </p:sp>
      <p:grpSp>
        <p:nvGrpSpPr>
          <p:cNvPr id="105" name="群組 196"/>
          <p:cNvGrpSpPr/>
          <p:nvPr/>
        </p:nvGrpSpPr>
        <p:grpSpPr>
          <a:xfrm>
            <a:off x="7628333" y="1421560"/>
            <a:ext cx="2112000" cy="2167936"/>
            <a:chOff x="5292241" y="939779"/>
            <a:chExt cx="1584000" cy="1625952"/>
          </a:xfrm>
        </p:grpSpPr>
        <p:sp>
          <p:nvSpPr>
            <p:cNvPr id="106" name="Arc 3"/>
            <p:cNvSpPr>
              <a:spLocks/>
            </p:cNvSpPr>
            <p:nvPr/>
          </p:nvSpPr>
          <p:spPr bwMode="gray">
            <a:xfrm flipH="1">
              <a:off x="5292241" y="981731"/>
              <a:ext cx="786314" cy="786314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43 h 21600"/>
                <a:gd name="T4" fmla="*/ 0 w 21600"/>
                <a:gd name="T5" fmla="*/ 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lIns="60960" tIns="59267" rIns="60960" bIns="59267" anchor="ctr" anchorCtr="1"/>
            <a:lstStyle/>
            <a:p>
              <a:endParaRPr lang="zh-TW" altLang="en-US" sz="240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7" name="Arc 4"/>
            <p:cNvSpPr>
              <a:spLocks/>
            </p:cNvSpPr>
            <p:nvPr/>
          </p:nvSpPr>
          <p:spPr bwMode="gray">
            <a:xfrm flipV="1">
              <a:off x="6089927" y="1779417"/>
              <a:ext cx="786314" cy="786314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43 h 21600"/>
                <a:gd name="T4" fmla="*/ 0 w 21600"/>
                <a:gd name="T5" fmla="*/ 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lIns="60960" tIns="59267" rIns="60960" bIns="59267" anchor="ctr" anchorCtr="1"/>
            <a:lstStyle/>
            <a:p>
              <a:endParaRPr lang="zh-TW" altLang="en-US" sz="240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8" name="Arc 5"/>
            <p:cNvSpPr>
              <a:spLocks/>
            </p:cNvSpPr>
            <p:nvPr/>
          </p:nvSpPr>
          <p:spPr bwMode="gray">
            <a:xfrm flipH="1" flipV="1">
              <a:off x="5292241" y="1779417"/>
              <a:ext cx="786314" cy="786314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43 h 21600"/>
                <a:gd name="T4" fmla="*/ 0 w 21600"/>
                <a:gd name="T5" fmla="*/ 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5400">
              <a:noFill/>
              <a:round/>
              <a:headEnd/>
              <a:tailEnd/>
            </a:ln>
          </p:spPr>
          <p:txBody>
            <a:bodyPr lIns="60960" tIns="59267" rIns="60960" bIns="59267" anchor="ctr" anchorCtr="1"/>
            <a:lstStyle/>
            <a:p>
              <a:endParaRPr lang="zh-TW" altLang="en-US" sz="240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9" name="椭圆 54"/>
            <p:cNvSpPr/>
            <p:nvPr/>
          </p:nvSpPr>
          <p:spPr>
            <a:xfrm>
              <a:off x="5617473" y="1312009"/>
              <a:ext cx="936000" cy="936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innerShdw blurRad="381000" dist="177800" dir="2700000">
                <a:schemeClr val="tx1">
                  <a:lumMod val="50000"/>
                  <a:lumOff val="50000"/>
                  <a:alpha val="4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674596" y="1746644"/>
              <a:ext cx="829093" cy="438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Y21:58.5</a:t>
              </a:r>
              <a:r>
                <a:rPr lang="zh-TW" altLang="en-US" sz="933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億</a:t>
              </a:r>
              <a:endParaRPr lang="en-US" altLang="zh-TW" sz="1067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Y20:216.7</a:t>
              </a:r>
              <a:r>
                <a:rPr lang="zh-TW" altLang="en-US" sz="933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億</a:t>
              </a:r>
              <a:endParaRPr lang="en-US" altLang="zh-TW" sz="1067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algn="ctr" fontAlgn="ctr"/>
              <a:r>
                <a:rPr lang="en-US" altLang="zh-TW" sz="1067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Target:91.6</a:t>
              </a:r>
              <a:r>
                <a:rPr lang="zh-TW" altLang="en-US" sz="933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億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81966" y="1459202"/>
              <a:ext cx="629018" cy="3770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zh-TW" sz="2667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73</a:t>
              </a:r>
              <a:r>
                <a:rPr lang="en-US" altLang="zh-TW" sz="2133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%</a:t>
              </a:r>
            </a:p>
          </p:txBody>
        </p:sp>
        <p:sp>
          <p:nvSpPr>
            <p:cNvPr id="115" name="矩形 114"/>
            <p:cNvSpPr/>
            <p:nvPr/>
          </p:nvSpPr>
          <p:spPr>
            <a:xfrm rot="2836855">
              <a:off x="6204779" y="1275844"/>
              <a:ext cx="62964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TV:28%</a:t>
              </a:r>
            </a:p>
          </p:txBody>
        </p:sp>
        <p:sp>
          <p:nvSpPr>
            <p:cNvPr id="116" name="矩形 115"/>
            <p:cNvSpPr/>
            <p:nvPr/>
          </p:nvSpPr>
          <p:spPr>
            <a:xfrm rot="18815464">
              <a:off x="6223029" y="2056986"/>
              <a:ext cx="61579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ITI:39%</a:t>
              </a:r>
            </a:p>
          </p:txBody>
        </p:sp>
        <p:sp>
          <p:nvSpPr>
            <p:cNvPr id="117" name="矩形 116"/>
            <p:cNvSpPr/>
            <p:nvPr/>
          </p:nvSpPr>
          <p:spPr>
            <a:xfrm rot="3068106">
              <a:off x="5289334" y="2069310"/>
              <a:ext cx="725198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MD: 75%</a:t>
              </a: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5885673" y="1330628"/>
              <a:ext cx="339565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67" dirty="0">
                  <a:solidFill>
                    <a:prstClr val="black"/>
                  </a:solidFill>
                </a:rPr>
                <a:t>YoY</a:t>
              </a:r>
              <a:endParaRPr lang="zh-TW" altLang="en-US" sz="1467" dirty="0">
                <a:solidFill>
                  <a:prstClr val="black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 rot="18815464">
              <a:off x="5240190" y="1256692"/>
              <a:ext cx="86466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buClr>
                  <a:srgbClr val="00CC00"/>
                </a:buClr>
              </a:pP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AA</a:t>
              </a:r>
              <a:r>
                <a:rPr lang="zh-TW" altLang="en-US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：</a:t>
              </a:r>
              <a:r>
                <a:rPr lang="en-US" altLang="zh-TW" sz="1400" b="1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</a:rPr>
                <a:t>79.2%</a:t>
              </a:r>
            </a:p>
          </p:txBody>
        </p:sp>
      </p:grpSp>
      <p:sp>
        <p:nvSpPr>
          <p:cNvPr id="121" name="文字方塊 120"/>
          <p:cNvSpPr txBox="1"/>
          <p:nvPr/>
        </p:nvSpPr>
        <p:spPr>
          <a:xfrm>
            <a:off x="1652798" y="963001"/>
            <a:ext cx="1927281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Y20~Y21 </a:t>
            </a:r>
            <a:r>
              <a:rPr lang="zh-TW" altLang="en-US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改善 </a:t>
            </a:r>
            <a:r>
              <a:rPr lang="en-US" altLang="zh-TW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xx%</a:t>
            </a:r>
          </a:p>
          <a:p>
            <a:pPr algn="ctr"/>
            <a:r>
              <a:rPr lang="zh-TW" altLang="en-US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減少</a:t>
            </a:r>
            <a:r>
              <a:rPr lang="en-US" altLang="zh-TW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xxx USD</a:t>
            </a:r>
            <a:endParaRPr lang="zh-TW" altLang="en-US" sz="1067" b="1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645377" y="954029"/>
            <a:ext cx="1927281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Y15~Y21 </a:t>
            </a:r>
            <a:r>
              <a:rPr lang="zh-TW" altLang="en-US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改善 </a:t>
            </a:r>
            <a:r>
              <a:rPr lang="en-US" altLang="zh-TW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85%</a:t>
            </a:r>
          </a:p>
          <a:p>
            <a:pPr algn="ctr"/>
            <a:r>
              <a:rPr lang="zh-TW" altLang="en-US" sz="1067" b="1" dirty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每年</a:t>
            </a:r>
            <a:r>
              <a:rPr lang="zh-TW" altLang="en-US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減少</a:t>
            </a:r>
            <a:r>
              <a:rPr lang="en-US" altLang="zh-TW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3.57%</a:t>
            </a:r>
            <a:r>
              <a:rPr lang="zh-TW" altLang="en-US" sz="1067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的退返比率</a:t>
            </a:r>
            <a:endParaRPr lang="zh-TW" altLang="en-US" sz="1067" b="1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7596055" y="961620"/>
            <a:ext cx="2131532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Y15~Y21 </a:t>
            </a:r>
            <a:r>
              <a:rPr lang="zh-TW" altLang="en-US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改善 </a:t>
            </a:r>
            <a:r>
              <a:rPr lang="en-US" altLang="zh-TW" sz="1200" b="1" kern="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84%</a:t>
            </a:r>
          </a:p>
          <a:p>
            <a:pPr algn="ctr"/>
            <a:r>
              <a:rPr lang="zh-TW" altLang="en-US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減少</a:t>
            </a:r>
            <a:r>
              <a:rPr lang="en-US" altLang="zh-TW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282.5</a:t>
            </a:r>
            <a:r>
              <a:rPr lang="zh-TW" altLang="en-US" sz="10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億</a:t>
            </a:r>
            <a:endParaRPr lang="zh-TW" altLang="en-US" sz="1067" b="1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 rot="2661199">
            <a:off x="1290130" y="2711388"/>
            <a:ext cx="1540948" cy="743739"/>
          </a:xfrm>
          <a:prstGeom prst="rect">
            <a:avLst/>
          </a:prstGeom>
          <a:noFill/>
        </p:spPr>
        <p:txBody>
          <a:bodyPr wrap="none">
            <a:prstTxWarp prst="textArchDown">
              <a:avLst>
                <a:gd name="adj" fmla="val 293625"/>
              </a:avLst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Tablet: 142%  </a:t>
            </a:r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MP:27.4%  </a:t>
            </a:r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CE:106%</a:t>
            </a:r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  <p:sp>
        <p:nvSpPr>
          <p:cNvPr id="126" name="矩形 125"/>
          <p:cNvSpPr/>
          <p:nvPr/>
        </p:nvSpPr>
        <p:spPr>
          <a:xfrm rot="18798574">
            <a:off x="1449316" y="1564376"/>
            <a:ext cx="1524081" cy="1170193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Y20:13.3% ↗ Y21:28.1%</a:t>
            </a:r>
            <a:endParaRPr lang="zh-TW" altLang="en-US" sz="933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7" name="矩形 126"/>
          <p:cNvSpPr/>
          <p:nvPr/>
        </p:nvSpPr>
        <p:spPr>
          <a:xfrm rot="18780422">
            <a:off x="2326926" y="2593388"/>
            <a:ext cx="1631852" cy="819329"/>
          </a:xfrm>
          <a:prstGeom prst="rect">
            <a:avLst/>
          </a:prstGeom>
          <a:noFill/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NB: 46.7%  </a:t>
            </a:r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MNT:12.3%</a:t>
            </a:r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 IAVM: 19% </a:t>
            </a:r>
          </a:p>
        </p:txBody>
      </p:sp>
      <p:sp>
        <p:nvSpPr>
          <p:cNvPr id="128" name="矩形 127"/>
          <p:cNvSpPr/>
          <p:nvPr/>
        </p:nvSpPr>
        <p:spPr>
          <a:xfrm rot="2661199">
            <a:off x="4289037" y="2714519"/>
            <a:ext cx="1540948" cy="743739"/>
          </a:xfrm>
          <a:prstGeom prst="rect">
            <a:avLst/>
          </a:prstGeom>
          <a:noFill/>
        </p:spPr>
        <p:txBody>
          <a:bodyPr wrap="none">
            <a:prstTxWarp prst="textArchDown">
              <a:avLst>
                <a:gd name="adj" fmla="val 293625"/>
              </a:avLst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Tablet:71%  MP:32%  </a:t>
            </a:r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CE:-259%  </a:t>
            </a:r>
          </a:p>
        </p:txBody>
      </p:sp>
      <p:sp>
        <p:nvSpPr>
          <p:cNvPr id="129" name="矩形 128"/>
          <p:cNvSpPr/>
          <p:nvPr/>
        </p:nvSpPr>
        <p:spPr>
          <a:xfrm rot="18744956">
            <a:off x="8525392" y="2761697"/>
            <a:ext cx="1526064" cy="649201"/>
          </a:xfrm>
          <a:prstGeom prst="rect">
            <a:avLst/>
          </a:prstGeom>
          <a:noFill/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NB:-169%</a:t>
            </a:r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  MNT:34%</a:t>
            </a:r>
            <a:r>
              <a:rPr lang="en-US" altLang="zh-TW" sz="9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IAVM:72% </a:t>
            </a:r>
          </a:p>
        </p:txBody>
      </p:sp>
      <p:sp>
        <p:nvSpPr>
          <p:cNvPr id="130" name="矩形 129"/>
          <p:cNvSpPr/>
          <p:nvPr/>
        </p:nvSpPr>
        <p:spPr>
          <a:xfrm rot="2661199">
            <a:off x="7390706" y="2723947"/>
            <a:ext cx="1540948" cy="743739"/>
          </a:xfrm>
          <a:prstGeom prst="rect">
            <a:avLst/>
          </a:prstGeom>
          <a:noFill/>
        </p:spPr>
        <p:txBody>
          <a:bodyPr wrap="none">
            <a:prstTxWarp prst="textArchDown">
              <a:avLst>
                <a:gd name="adj" fmla="val 293625"/>
              </a:avLst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Tablet: 72%  MP:99%  </a:t>
            </a:r>
            <a:r>
              <a:rPr lang="en-US" altLang="zh-TW" sz="933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CE:12400%  </a:t>
            </a:r>
          </a:p>
        </p:txBody>
      </p:sp>
      <p:sp>
        <p:nvSpPr>
          <p:cNvPr id="131" name="矩形 130"/>
          <p:cNvSpPr/>
          <p:nvPr/>
        </p:nvSpPr>
        <p:spPr>
          <a:xfrm rot="2901554">
            <a:off x="1990612" y="1511277"/>
            <a:ext cx="1811989" cy="1494215"/>
          </a:xfrm>
          <a:prstGeom prst="rect">
            <a:avLst/>
          </a:prstGeom>
        </p:spPr>
        <p:txBody>
          <a:bodyPr wrap="square">
            <a:prstTxWarp prst="textArchUp">
              <a:avLst>
                <a:gd name="adj" fmla="val 11084812"/>
              </a:avLst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Y20:1.1 ↘ Y21:1.01 </a:t>
            </a:r>
            <a:endParaRPr lang="zh-TW" altLang="en-US" sz="933" b="1" dirty="0">
              <a:solidFill>
                <a:srgbClr val="0066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6" name="矩形 135"/>
          <p:cNvSpPr/>
          <p:nvPr/>
        </p:nvSpPr>
        <p:spPr>
          <a:xfrm rot="18798574">
            <a:off x="4408421" y="1551250"/>
            <a:ext cx="1524081" cy="1170193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Y20:1.78% ↗ Y21:0.97%</a:t>
            </a:r>
            <a:endParaRPr lang="zh-TW" altLang="en-US" sz="933" b="1" dirty="0">
              <a:solidFill>
                <a:srgbClr val="0066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7" name="矩形 136"/>
          <p:cNvSpPr/>
          <p:nvPr/>
        </p:nvSpPr>
        <p:spPr>
          <a:xfrm rot="2901554">
            <a:off x="4962175" y="1523917"/>
            <a:ext cx="1811989" cy="1494215"/>
          </a:xfrm>
          <a:prstGeom prst="rect">
            <a:avLst/>
          </a:prstGeom>
        </p:spPr>
        <p:txBody>
          <a:bodyPr wrap="square">
            <a:prstTxWarp prst="textArchUp">
              <a:avLst>
                <a:gd name="adj" fmla="val 11084812"/>
              </a:avLst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Y20:0.23% ↘ Y21:0.18% </a:t>
            </a:r>
            <a:endParaRPr lang="zh-TW" altLang="en-US" sz="933" b="1" dirty="0">
              <a:solidFill>
                <a:srgbClr val="0066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8" name="矩形 137"/>
          <p:cNvSpPr/>
          <p:nvPr/>
        </p:nvSpPr>
        <p:spPr>
          <a:xfrm rot="18780422">
            <a:off x="5300169" y="2656866"/>
            <a:ext cx="1631852" cy="819329"/>
          </a:xfrm>
          <a:prstGeom prst="rect">
            <a:avLst/>
          </a:prstGeom>
          <a:noFill/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NB: 22%  MNT:14%  IAVM: 78% </a:t>
            </a:r>
          </a:p>
        </p:txBody>
      </p:sp>
      <p:sp>
        <p:nvSpPr>
          <p:cNvPr id="139" name="矩形 138"/>
          <p:cNvSpPr/>
          <p:nvPr/>
        </p:nvSpPr>
        <p:spPr>
          <a:xfrm rot="18798574">
            <a:off x="7533093" y="1551249"/>
            <a:ext cx="1524081" cy="1170193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Y20:157.1 ↘Y21:32.7</a:t>
            </a:r>
            <a:endParaRPr lang="zh-TW" altLang="en-US" sz="933" b="1" dirty="0">
              <a:solidFill>
                <a:srgbClr val="0066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 rot="2901554">
            <a:off x="8048014" y="1511274"/>
            <a:ext cx="1811989" cy="1494215"/>
          </a:xfrm>
          <a:prstGeom prst="rect">
            <a:avLst/>
          </a:prstGeom>
        </p:spPr>
        <p:txBody>
          <a:bodyPr wrap="square">
            <a:prstTxWarp prst="textArchUp">
              <a:avLst>
                <a:gd name="adj" fmla="val 11084812"/>
              </a:avLst>
            </a:prstTxWarp>
            <a:spAutoFit/>
          </a:bodyPr>
          <a:lstStyle/>
          <a:p>
            <a:pPr algn="ctr" fontAlgn="ctr"/>
            <a:r>
              <a:rPr lang="en-US" altLang="zh-TW" sz="933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Y20:5.0 ↘ Y21:3.6 </a:t>
            </a:r>
            <a:endParaRPr lang="zh-TW" altLang="en-US" sz="933" b="1" dirty="0">
              <a:solidFill>
                <a:srgbClr val="0066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1" name="文字方塊 140"/>
          <p:cNvSpPr txBox="1"/>
          <p:nvPr/>
        </p:nvSpPr>
        <p:spPr>
          <a:xfrm rot="21389380">
            <a:off x="1943548" y="168765"/>
            <a:ext cx="1119749" cy="4205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133" dirty="0"/>
              <a:t>待確認</a:t>
            </a:r>
          </a:p>
        </p:txBody>
      </p:sp>
      <p:sp>
        <p:nvSpPr>
          <p:cNvPr id="144" name="文字方塊 143"/>
          <p:cNvSpPr txBox="1"/>
          <p:nvPr/>
        </p:nvSpPr>
        <p:spPr>
          <a:xfrm>
            <a:off x="8835804" y="363084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改善且達標  </a:t>
            </a:r>
            <a:r>
              <a:rPr lang="zh-TW" altLang="en-US" sz="1400" b="1" dirty="0">
                <a:ln>
                  <a:solidFill>
                    <a:srgbClr val="CC9900"/>
                  </a:solidFill>
                </a:ln>
                <a:solidFill>
                  <a:srgbClr val="FFCC66"/>
                </a:solidFill>
                <a:latin typeface="微軟正黑體" pitchFamily="34" charset="-120"/>
                <a:ea typeface="微軟正黑體" pitchFamily="34" charset="-120"/>
              </a:rPr>
              <a:t>改善但未達標  </a:t>
            </a:r>
            <a:r>
              <a:rPr lang="zh-TW" altLang="en-US" sz="1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惡化且未達標</a:t>
            </a:r>
          </a:p>
        </p:txBody>
      </p:sp>
    </p:spTree>
    <p:extLst>
      <p:ext uri="{BB962C8B-B14F-4D97-AF65-F5344CB8AC3E}">
        <p14:creationId xmlns="" xmlns:p14="http://schemas.microsoft.com/office/powerpoint/2010/main" val="3879361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C530A26-C757-4B26-9808-20EB5D6AE9BE}"/>
              </a:ext>
            </a:extLst>
          </p:cNvPr>
          <p:cNvSpPr txBox="1"/>
          <p:nvPr/>
        </p:nvSpPr>
        <p:spPr>
          <a:xfrm>
            <a:off x="165462" y="199239"/>
            <a:ext cx="11861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On-line Balanced Scorecard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提供若干平衡計分卡的線上工具，請以該工具為貴司或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BU (business unit)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擬訂未來一年的策略規劃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宜留意彼此間因果性關係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A80ADDDF-EFD7-4F56-AE06-41B1D264CCDA}"/>
              </a:ext>
            </a:extLst>
          </p:cNvPr>
          <p:cNvCxnSpPr/>
          <p:nvPr/>
        </p:nvCxnSpPr>
        <p:spPr>
          <a:xfrm>
            <a:off x="291736" y="984068"/>
            <a:ext cx="116085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圖片 8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4193" y="1504053"/>
            <a:ext cx="9200113" cy="45745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07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C530A26-C757-4B26-9808-20EB5D6AE9BE}"/>
              </a:ext>
            </a:extLst>
          </p:cNvPr>
          <p:cNvSpPr txBox="1"/>
          <p:nvPr/>
        </p:nvSpPr>
        <p:spPr>
          <a:xfrm>
            <a:off x="165462" y="199239"/>
            <a:ext cx="11861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On-line Balanced Scorecard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提供若干平衡計分卡的線上工具，請以該工具為貴司或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BU (business unit)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擬訂未來一年的策略規劃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宜留意彼此間因果性關係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A80ADDDF-EFD7-4F56-AE06-41B1D264CCDA}"/>
              </a:ext>
            </a:extLst>
          </p:cNvPr>
          <p:cNvCxnSpPr/>
          <p:nvPr/>
        </p:nvCxnSpPr>
        <p:spPr>
          <a:xfrm>
            <a:off x="291736" y="984068"/>
            <a:ext cx="116085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1736" y="1041796"/>
            <a:ext cx="11608526" cy="485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2022</a:t>
            </a:r>
            <a:r>
              <a:rPr lang="zh-TW" altLang="en-US" sz="28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endParaRPr lang="zh-TW" altLang="en-US" sz="28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735" y="1553098"/>
            <a:ext cx="5775689" cy="5121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1736" y="1553096"/>
            <a:ext cx="584564" cy="13297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經營成果</a:t>
            </a:r>
            <a:endParaRPr lang="zh-TW" altLang="en-US" sz="2000" b="1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60342" y="2098593"/>
            <a:ext cx="312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CoPQ </a:t>
            </a:r>
            <a:r>
              <a:rPr lang="zh-TW" altLang="en-US" sz="3200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逐年改善</a:t>
            </a:r>
            <a:r>
              <a:rPr lang="zh-TW" altLang="en-US" sz="2933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4943" y="4189080"/>
            <a:ext cx="3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客戶排名持續提昇</a:t>
            </a:r>
          </a:p>
        </p:txBody>
      </p:sp>
      <p:graphicFrame>
        <p:nvGraphicFramePr>
          <p:cNvPr id="22" name="圖表 21"/>
          <p:cNvGraphicFramePr/>
          <p:nvPr>
            <p:extLst/>
          </p:nvPr>
        </p:nvGraphicFramePr>
        <p:xfrm>
          <a:off x="742847" y="1991167"/>
          <a:ext cx="4730591" cy="190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手繪多邊形 22"/>
          <p:cNvSpPr>
            <a:spLocks noChangeAspect="1"/>
          </p:cNvSpPr>
          <p:nvPr/>
        </p:nvSpPr>
        <p:spPr>
          <a:xfrm rot="5400000">
            <a:off x="2825352" y="741170"/>
            <a:ext cx="1150145" cy="4283377"/>
          </a:xfrm>
          <a:custGeom>
            <a:avLst/>
            <a:gdLst>
              <a:gd name="connsiteX0" fmla="*/ 72297 w 1939056"/>
              <a:gd name="connsiteY0" fmla="*/ 1699459 h 1831380"/>
              <a:gd name="connsiteX1" fmla="*/ 1110583 w 1939056"/>
              <a:gd name="connsiteY1" fmla="*/ 1253337 h 1831380"/>
              <a:gd name="connsiteX2" fmla="*/ 1679384 w 1939056"/>
              <a:gd name="connsiteY2" fmla="*/ 374226 h 1831380"/>
              <a:gd name="connsiteX3" fmla="*/ 1686605 w 1939056"/>
              <a:gd name="connsiteY3" fmla="*/ 312550 h 1831380"/>
              <a:gd name="connsiteX4" fmla="*/ 1537122 w 1939056"/>
              <a:gd name="connsiteY4" fmla="*/ 312550 h 1831380"/>
              <a:gd name="connsiteX5" fmla="*/ 1738089 w 1939056"/>
              <a:gd name="connsiteY5" fmla="*/ 0 h 1831380"/>
              <a:gd name="connsiteX6" fmla="*/ 1939056 w 1939056"/>
              <a:gd name="connsiteY6" fmla="*/ 312550 h 1831380"/>
              <a:gd name="connsiteX7" fmla="*/ 1819931 w 1939056"/>
              <a:gd name="connsiteY7" fmla="*/ 312550 h 1831380"/>
              <a:gd name="connsiteX8" fmla="*/ 1818696 w 1939056"/>
              <a:gd name="connsiteY8" fmla="*/ 336650 h 1831380"/>
              <a:gd name="connsiteX9" fmla="*/ 1201699 w 1939056"/>
              <a:gd name="connsiteY9" fmla="*/ 1354425 h 1831380"/>
              <a:gd name="connsiteX10" fmla="*/ 0 w 1939056"/>
              <a:gd name="connsiteY10" fmla="*/ 1826991 h 183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9056" h="1831380">
                <a:moveTo>
                  <a:pt x="72297" y="1699459"/>
                </a:moveTo>
                <a:cubicBezTo>
                  <a:pt x="387776" y="1707719"/>
                  <a:pt x="780767" y="1538861"/>
                  <a:pt x="1110583" y="1253337"/>
                </a:cubicBezTo>
                <a:cubicBezTo>
                  <a:pt x="1414687" y="990071"/>
                  <a:pt x="1623877" y="663419"/>
                  <a:pt x="1679384" y="374226"/>
                </a:cubicBezTo>
                <a:lnTo>
                  <a:pt x="1686605" y="312550"/>
                </a:lnTo>
                <a:lnTo>
                  <a:pt x="1537122" y="312550"/>
                </a:lnTo>
                <a:lnTo>
                  <a:pt x="1738089" y="0"/>
                </a:lnTo>
                <a:lnTo>
                  <a:pt x="1939056" y="312550"/>
                </a:lnTo>
                <a:lnTo>
                  <a:pt x="1819931" y="312550"/>
                </a:lnTo>
                <a:lnTo>
                  <a:pt x="1818696" y="336650"/>
                </a:lnTo>
                <a:cubicBezTo>
                  <a:pt x="1775014" y="674077"/>
                  <a:pt x="1547243" y="1054391"/>
                  <a:pt x="1201699" y="1354425"/>
                </a:cubicBezTo>
                <a:cubicBezTo>
                  <a:pt x="824385" y="1682043"/>
                  <a:pt x="365834" y="1862367"/>
                  <a:pt x="0" y="1826991"/>
                </a:cubicBez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24" name="手繪多邊形 23"/>
          <p:cNvSpPr>
            <a:spLocks noChangeAspect="1"/>
          </p:cNvSpPr>
          <p:nvPr/>
        </p:nvSpPr>
        <p:spPr>
          <a:xfrm rot="3121131">
            <a:off x="2722632" y="3402983"/>
            <a:ext cx="1355584" cy="3764270"/>
          </a:xfrm>
          <a:custGeom>
            <a:avLst/>
            <a:gdLst>
              <a:gd name="connsiteX0" fmla="*/ 72297 w 1939056"/>
              <a:gd name="connsiteY0" fmla="*/ 1699459 h 1831380"/>
              <a:gd name="connsiteX1" fmla="*/ 1110583 w 1939056"/>
              <a:gd name="connsiteY1" fmla="*/ 1253337 h 1831380"/>
              <a:gd name="connsiteX2" fmla="*/ 1679384 w 1939056"/>
              <a:gd name="connsiteY2" fmla="*/ 374226 h 1831380"/>
              <a:gd name="connsiteX3" fmla="*/ 1686605 w 1939056"/>
              <a:gd name="connsiteY3" fmla="*/ 312550 h 1831380"/>
              <a:gd name="connsiteX4" fmla="*/ 1537122 w 1939056"/>
              <a:gd name="connsiteY4" fmla="*/ 312550 h 1831380"/>
              <a:gd name="connsiteX5" fmla="*/ 1738089 w 1939056"/>
              <a:gd name="connsiteY5" fmla="*/ 0 h 1831380"/>
              <a:gd name="connsiteX6" fmla="*/ 1939056 w 1939056"/>
              <a:gd name="connsiteY6" fmla="*/ 312550 h 1831380"/>
              <a:gd name="connsiteX7" fmla="*/ 1819931 w 1939056"/>
              <a:gd name="connsiteY7" fmla="*/ 312550 h 1831380"/>
              <a:gd name="connsiteX8" fmla="*/ 1818696 w 1939056"/>
              <a:gd name="connsiteY8" fmla="*/ 336650 h 1831380"/>
              <a:gd name="connsiteX9" fmla="*/ 1201699 w 1939056"/>
              <a:gd name="connsiteY9" fmla="*/ 1354425 h 1831380"/>
              <a:gd name="connsiteX10" fmla="*/ 0 w 1939056"/>
              <a:gd name="connsiteY10" fmla="*/ 1826991 h 1831380"/>
              <a:gd name="connsiteX0" fmla="*/ 334270 w 1939056"/>
              <a:gd name="connsiteY0" fmla="*/ 1683168 h 1862367"/>
              <a:gd name="connsiteX1" fmla="*/ 1110583 w 1939056"/>
              <a:gd name="connsiteY1" fmla="*/ 1253337 h 1862367"/>
              <a:gd name="connsiteX2" fmla="*/ 1679384 w 1939056"/>
              <a:gd name="connsiteY2" fmla="*/ 374226 h 1862367"/>
              <a:gd name="connsiteX3" fmla="*/ 1686605 w 1939056"/>
              <a:gd name="connsiteY3" fmla="*/ 312550 h 1862367"/>
              <a:gd name="connsiteX4" fmla="*/ 1537122 w 1939056"/>
              <a:gd name="connsiteY4" fmla="*/ 312550 h 1862367"/>
              <a:gd name="connsiteX5" fmla="*/ 1738089 w 1939056"/>
              <a:gd name="connsiteY5" fmla="*/ 0 h 1862367"/>
              <a:gd name="connsiteX6" fmla="*/ 1939056 w 1939056"/>
              <a:gd name="connsiteY6" fmla="*/ 312550 h 1862367"/>
              <a:gd name="connsiteX7" fmla="*/ 1819931 w 1939056"/>
              <a:gd name="connsiteY7" fmla="*/ 312550 h 1862367"/>
              <a:gd name="connsiteX8" fmla="*/ 1818696 w 1939056"/>
              <a:gd name="connsiteY8" fmla="*/ 336650 h 1862367"/>
              <a:gd name="connsiteX9" fmla="*/ 1201699 w 1939056"/>
              <a:gd name="connsiteY9" fmla="*/ 1354425 h 1862367"/>
              <a:gd name="connsiteX10" fmla="*/ 0 w 1939056"/>
              <a:gd name="connsiteY10" fmla="*/ 1826991 h 1862367"/>
              <a:gd name="connsiteX11" fmla="*/ 334270 w 1939056"/>
              <a:gd name="connsiteY11" fmla="*/ 1683168 h 1862367"/>
              <a:gd name="connsiteX0" fmla="*/ 0 w 1604786"/>
              <a:gd name="connsiteY0" fmla="*/ 1683168 h 1779027"/>
              <a:gd name="connsiteX1" fmla="*/ 776313 w 1604786"/>
              <a:gd name="connsiteY1" fmla="*/ 1253337 h 1779027"/>
              <a:gd name="connsiteX2" fmla="*/ 1345114 w 1604786"/>
              <a:gd name="connsiteY2" fmla="*/ 374226 h 1779027"/>
              <a:gd name="connsiteX3" fmla="*/ 1352335 w 1604786"/>
              <a:gd name="connsiteY3" fmla="*/ 312550 h 1779027"/>
              <a:gd name="connsiteX4" fmla="*/ 1202852 w 1604786"/>
              <a:gd name="connsiteY4" fmla="*/ 312550 h 1779027"/>
              <a:gd name="connsiteX5" fmla="*/ 1403819 w 1604786"/>
              <a:gd name="connsiteY5" fmla="*/ 0 h 1779027"/>
              <a:gd name="connsiteX6" fmla="*/ 1604786 w 1604786"/>
              <a:gd name="connsiteY6" fmla="*/ 312550 h 1779027"/>
              <a:gd name="connsiteX7" fmla="*/ 1485661 w 1604786"/>
              <a:gd name="connsiteY7" fmla="*/ 312550 h 1779027"/>
              <a:gd name="connsiteX8" fmla="*/ 1484426 w 1604786"/>
              <a:gd name="connsiteY8" fmla="*/ 336650 h 1779027"/>
              <a:gd name="connsiteX9" fmla="*/ 867429 w 1604786"/>
              <a:gd name="connsiteY9" fmla="*/ 1354425 h 1779027"/>
              <a:gd name="connsiteX10" fmla="*/ 99361 w 1604786"/>
              <a:gd name="connsiteY10" fmla="*/ 1743651 h 1779027"/>
              <a:gd name="connsiteX11" fmla="*/ 0 w 1604786"/>
              <a:gd name="connsiteY11" fmla="*/ 1683168 h 1779027"/>
              <a:gd name="connsiteX0" fmla="*/ 0 w 1604786"/>
              <a:gd name="connsiteY0" fmla="*/ 1683168 h 1743651"/>
              <a:gd name="connsiteX1" fmla="*/ 776313 w 1604786"/>
              <a:gd name="connsiteY1" fmla="*/ 1253337 h 1743651"/>
              <a:gd name="connsiteX2" fmla="*/ 1345114 w 1604786"/>
              <a:gd name="connsiteY2" fmla="*/ 374226 h 1743651"/>
              <a:gd name="connsiteX3" fmla="*/ 1352335 w 1604786"/>
              <a:gd name="connsiteY3" fmla="*/ 312550 h 1743651"/>
              <a:gd name="connsiteX4" fmla="*/ 1202852 w 1604786"/>
              <a:gd name="connsiteY4" fmla="*/ 312550 h 1743651"/>
              <a:gd name="connsiteX5" fmla="*/ 1403819 w 1604786"/>
              <a:gd name="connsiteY5" fmla="*/ 0 h 1743651"/>
              <a:gd name="connsiteX6" fmla="*/ 1604786 w 1604786"/>
              <a:gd name="connsiteY6" fmla="*/ 312550 h 1743651"/>
              <a:gd name="connsiteX7" fmla="*/ 1485661 w 1604786"/>
              <a:gd name="connsiteY7" fmla="*/ 312550 h 1743651"/>
              <a:gd name="connsiteX8" fmla="*/ 1484426 w 1604786"/>
              <a:gd name="connsiteY8" fmla="*/ 336650 h 1743651"/>
              <a:gd name="connsiteX9" fmla="*/ 867429 w 1604786"/>
              <a:gd name="connsiteY9" fmla="*/ 1354425 h 1743651"/>
              <a:gd name="connsiteX10" fmla="*/ 99361 w 1604786"/>
              <a:gd name="connsiteY10" fmla="*/ 1743651 h 1743651"/>
              <a:gd name="connsiteX11" fmla="*/ 0 w 1604786"/>
              <a:gd name="connsiteY11" fmla="*/ 1683168 h 1743651"/>
              <a:gd name="connsiteX0" fmla="*/ 0 w 1604786"/>
              <a:gd name="connsiteY0" fmla="*/ 1683168 h 1743651"/>
              <a:gd name="connsiteX1" fmla="*/ 776313 w 1604786"/>
              <a:gd name="connsiteY1" fmla="*/ 1253337 h 1743651"/>
              <a:gd name="connsiteX2" fmla="*/ 1345114 w 1604786"/>
              <a:gd name="connsiteY2" fmla="*/ 374226 h 1743651"/>
              <a:gd name="connsiteX3" fmla="*/ 1352335 w 1604786"/>
              <a:gd name="connsiteY3" fmla="*/ 312550 h 1743651"/>
              <a:gd name="connsiteX4" fmla="*/ 1202852 w 1604786"/>
              <a:gd name="connsiteY4" fmla="*/ 312550 h 1743651"/>
              <a:gd name="connsiteX5" fmla="*/ 1403819 w 1604786"/>
              <a:gd name="connsiteY5" fmla="*/ 0 h 1743651"/>
              <a:gd name="connsiteX6" fmla="*/ 1604786 w 1604786"/>
              <a:gd name="connsiteY6" fmla="*/ 312550 h 1743651"/>
              <a:gd name="connsiteX7" fmla="*/ 1485661 w 1604786"/>
              <a:gd name="connsiteY7" fmla="*/ 312550 h 1743651"/>
              <a:gd name="connsiteX8" fmla="*/ 1484426 w 1604786"/>
              <a:gd name="connsiteY8" fmla="*/ 336650 h 1743651"/>
              <a:gd name="connsiteX9" fmla="*/ 867429 w 1604786"/>
              <a:gd name="connsiteY9" fmla="*/ 1354425 h 1743651"/>
              <a:gd name="connsiteX10" fmla="*/ 99361 w 1604786"/>
              <a:gd name="connsiteY10" fmla="*/ 1743651 h 1743651"/>
              <a:gd name="connsiteX11" fmla="*/ 0 w 1604786"/>
              <a:gd name="connsiteY11" fmla="*/ 1683168 h 1743651"/>
              <a:gd name="connsiteX0" fmla="*/ 0 w 1604786"/>
              <a:gd name="connsiteY0" fmla="*/ 1683168 h 1805206"/>
              <a:gd name="connsiteX1" fmla="*/ 776313 w 1604786"/>
              <a:gd name="connsiteY1" fmla="*/ 1253337 h 1805206"/>
              <a:gd name="connsiteX2" fmla="*/ 1345114 w 1604786"/>
              <a:gd name="connsiteY2" fmla="*/ 374226 h 1805206"/>
              <a:gd name="connsiteX3" fmla="*/ 1352335 w 1604786"/>
              <a:gd name="connsiteY3" fmla="*/ 312550 h 1805206"/>
              <a:gd name="connsiteX4" fmla="*/ 1202852 w 1604786"/>
              <a:gd name="connsiteY4" fmla="*/ 312550 h 1805206"/>
              <a:gd name="connsiteX5" fmla="*/ 1403819 w 1604786"/>
              <a:gd name="connsiteY5" fmla="*/ 0 h 1805206"/>
              <a:gd name="connsiteX6" fmla="*/ 1604786 w 1604786"/>
              <a:gd name="connsiteY6" fmla="*/ 312550 h 1805206"/>
              <a:gd name="connsiteX7" fmla="*/ 1485661 w 1604786"/>
              <a:gd name="connsiteY7" fmla="*/ 312550 h 1805206"/>
              <a:gd name="connsiteX8" fmla="*/ 1484426 w 1604786"/>
              <a:gd name="connsiteY8" fmla="*/ 336650 h 1805206"/>
              <a:gd name="connsiteX9" fmla="*/ 867429 w 1604786"/>
              <a:gd name="connsiteY9" fmla="*/ 1354425 h 1805206"/>
              <a:gd name="connsiteX10" fmla="*/ 85789 w 1604786"/>
              <a:gd name="connsiteY10" fmla="*/ 1805206 h 1805206"/>
              <a:gd name="connsiteX11" fmla="*/ 0 w 1604786"/>
              <a:gd name="connsiteY11" fmla="*/ 1683168 h 1805206"/>
              <a:gd name="connsiteX0" fmla="*/ 0 w 1604786"/>
              <a:gd name="connsiteY0" fmla="*/ 1683168 h 1805206"/>
              <a:gd name="connsiteX1" fmla="*/ 776313 w 1604786"/>
              <a:gd name="connsiteY1" fmla="*/ 1253337 h 1805206"/>
              <a:gd name="connsiteX2" fmla="*/ 1345114 w 1604786"/>
              <a:gd name="connsiteY2" fmla="*/ 374226 h 1805206"/>
              <a:gd name="connsiteX3" fmla="*/ 1352335 w 1604786"/>
              <a:gd name="connsiteY3" fmla="*/ 312550 h 1805206"/>
              <a:gd name="connsiteX4" fmla="*/ 1202852 w 1604786"/>
              <a:gd name="connsiteY4" fmla="*/ 312550 h 1805206"/>
              <a:gd name="connsiteX5" fmla="*/ 1403819 w 1604786"/>
              <a:gd name="connsiteY5" fmla="*/ 0 h 1805206"/>
              <a:gd name="connsiteX6" fmla="*/ 1604786 w 1604786"/>
              <a:gd name="connsiteY6" fmla="*/ 312550 h 1805206"/>
              <a:gd name="connsiteX7" fmla="*/ 1485661 w 1604786"/>
              <a:gd name="connsiteY7" fmla="*/ 312550 h 1805206"/>
              <a:gd name="connsiteX8" fmla="*/ 1484426 w 1604786"/>
              <a:gd name="connsiteY8" fmla="*/ 336650 h 1805206"/>
              <a:gd name="connsiteX9" fmla="*/ 867429 w 1604786"/>
              <a:gd name="connsiteY9" fmla="*/ 1354425 h 1805206"/>
              <a:gd name="connsiteX10" fmla="*/ 85789 w 1604786"/>
              <a:gd name="connsiteY10" fmla="*/ 1805206 h 1805206"/>
              <a:gd name="connsiteX11" fmla="*/ 0 w 1604786"/>
              <a:gd name="connsiteY11" fmla="*/ 1683168 h 1805206"/>
              <a:gd name="connsiteX0" fmla="*/ 0 w 1562141"/>
              <a:gd name="connsiteY0" fmla="*/ 1717618 h 1805206"/>
              <a:gd name="connsiteX1" fmla="*/ 733668 w 1562141"/>
              <a:gd name="connsiteY1" fmla="*/ 1253337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2141"/>
              <a:gd name="connsiteY0" fmla="*/ 1717618 h 1805206"/>
              <a:gd name="connsiteX1" fmla="*/ 733668 w 1562141"/>
              <a:gd name="connsiteY1" fmla="*/ 1253337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2141"/>
              <a:gd name="connsiteY0" fmla="*/ 1717618 h 1805206"/>
              <a:gd name="connsiteX1" fmla="*/ 749920 w 1562141"/>
              <a:gd name="connsiteY1" fmla="*/ 1290698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0708" h="1805206">
                <a:moveTo>
                  <a:pt x="0" y="1724464"/>
                </a:moveTo>
                <a:cubicBezTo>
                  <a:pt x="277057" y="1620398"/>
                  <a:pt x="418671" y="1576222"/>
                  <a:pt x="748487" y="1290698"/>
                </a:cubicBezTo>
                <a:cubicBezTo>
                  <a:pt x="1052591" y="1027432"/>
                  <a:pt x="1245529" y="663419"/>
                  <a:pt x="1301036" y="374226"/>
                </a:cubicBezTo>
                <a:lnTo>
                  <a:pt x="1308257" y="312550"/>
                </a:lnTo>
                <a:lnTo>
                  <a:pt x="1158774" y="312550"/>
                </a:lnTo>
                <a:lnTo>
                  <a:pt x="1359741" y="0"/>
                </a:lnTo>
                <a:lnTo>
                  <a:pt x="1560708" y="312550"/>
                </a:lnTo>
                <a:lnTo>
                  <a:pt x="1441583" y="312550"/>
                </a:lnTo>
                <a:cubicBezTo>
                  <a:pt x="1441171" y="320583"/>
                  <a:pt x="1440760" y="328617"/>
                  <a:pt x="1440348" y="336650"/>
                </a:cubicBezTo>
                <a:cubicBezTo>
                  <a:pt x="1396666" y="674077"/>
                  <a:pt x="1168895" y="1054391"/>
                  <a:pt x="823351" y="1354425"/>
                </a:cubicBezTo>
                <a:cubicBezTo>
                  <a:pt x="446037" y="1682043"/>
                  <a:pt x="430696" y="1656526"/>
                  <a:pt x="41711" y="1805206"/>
                </a:cubicBezTo>
                <a:lnTo>
                  <a:pt x="0" y="1724464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graphicFrame>
        <p:nvGraphicFramePr>
          <p:cNvPr id="25" name="圖表 24"/>
          <p:cNvGraphicFramePr>
            <a:graphicFrameLocks/>
          </p:cNvGraphicFramePr>
          <p:nvPr>
            <p:extLst/>
          </p:nvPr>
        </p:nvGraphicFramePr>
        <p:xfrm>
          <a:off x="821243" y="4349342"/>
          <a:ext cx="5103307" cy="2325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矩形 25"/>
          <p:cNvSpPr/>
          <p:nvPr/>
        </p:nvSpPr>
        <p:spPr>
          <a:xfrm>
            <a:off x="6112057" y="1553096"/>
            <a:ext cx="5788205" cy="51214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/>
            <a:endParaRPr lang="en-US" altLang="zh-TW" b="1" dirty="0">
              <a:solidFill>
                <a:schemeClr val="bg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9074966" y="2365417"/>
            <a:ext cx="2206625" cy="2206625"/>
            <a:chOff x="9006159" y="2224537"/>
            <a:chExt cx="2206625" cy="2206625"/>
          </a:xfrm>
        </p:grpSpPr>
        <p:pic>
          <p:nvPicPr>
            <p:cNvPr id="1030" name="Picture 6" descr="印章印戳邮戳复古标签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6535">
              <a:off x="9006159" y="2224537"/>
              <a:ext cx="2206625" cy="22066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 rot="20744347">
              <a:off x="9310444" y="2866185"/>
              <a:ext cx="1625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b="1" dirty="0">
                  <a:solidFill>
                    <a:srgbClr val="BE2819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改善</a:t>
              </a:r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6910630" y="2040084"/>
            <a:ext cx="2003017" cy="5847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160443" y="210163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/>
            <a:r>
              <a:rPr lang="en-US" altLang="zh-TW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CoPQ</a:t>
            </a:r>
            <a:r>
              <a:rPr lang="en-US" altLang="zh-TW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/m2</a:t>
            </a:r>
            <a:endParaRPr lang="en-US" altLang="zh-TW" sz="24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910630" y="2765103"/>
            <a:ext cx="2003017" cy="5847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968556" y="2825419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/>
            <a:r>
              <a:rPr lang="en-US" altLang="zh-TW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Return Rate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910630" y="3468730"/>
            <a:ext cx="2003017" cy="5847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071949" y="354265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/>
            <a:r>
              <a:rPr lang="zh-TW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白血球指數</a:t>
            </a:r>
            <a:endParaRPr lang="en-US" altLang="zh-TW" sz="24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6910630" y="4172357"/>
            <a:ext cx="2003017" cy="5847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985386" y="4243619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/>
            <a:r>
              <a:rPr lang="en-US" altLang="zh-TW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CAERB</a:t>
            </a:r>
            <a:r>
              <a:rPr lang="zh-TW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件數</a:t>
            </a:r>
            <a:endParaRPr lang="en-US" altLang="zh-TW" sz="24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6909821" y="5328793"/>
            <a:ext cx="2003017" cy="58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931306" y="5403103"/>
            <a:ext cx="1984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OBA sorting</a:t>
            </a:r>
          </a:p>
        </p:txBody>
      </p:sp>
      <p:sp>
        <p:nvSpPr>
          <p:cNvPr id="43" name="圓角矩形 42"/>
          <p:cNvSpPr/>
          <p:nvPr/>
        </p:nvSpPr>
        <p:spPr>
          <a:xfrm>
            <a:off x="9089853" y="5328793"/>
            <a:ext cx="930447" cy="58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290575" y="5400781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FR</a:t>
            </a:r>
          </a:p>
        </p:txBody>
      </p:sp>
      <p:pic>
        <p:nvPicPr>
          <p:cNvPr id="1032" name="Picture 8" descr="叉图片素材_免费叉PNG设计图片大全_图精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10000" b="91579" l="0" r="100000">
                        <a14:foregroundMark x1="44231" y1="43684" x2="44231" y2="43684"/>
                        <a14:foregroundMark x1="70385" y1="75263" x2="70385" y2="75263"/>
                        <a14:foregroundMark x1="85000" y1="72368" x2="85000" y2="72368"/>
                        <a14:foregroundMark x1="74231" y1="62368" x2="74231" y2="62368"/>
                        <a14:foregroundMark x1="27692" y1="64211" x2="27692" y2="64211"/>
                        <a14:foregroundMark x1="85385" y1="66316" x2="85385" y2="6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105" y="5103486"/>
            <a:ext cx="1146901" cy="1676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76767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C530A26-C757-4B26-9808-20EB5D6AE9BE}"/>
              </a:ext>
            </a:extLst>
          </p:cNvPr>
          <p:cNvSpPr txBox="1"/>
          <p:nvPr/>
        </p:nvSpPr>
        <p:spPr>
          <a:xfrm>
            <a:off x="165462" y="199239"/>
            <a:ext cx="11861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On-line Balanced Scorecard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提供若干平衡計分卡的線上工具，請以該工具為貴司或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BU (business unit)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擬訂未來一年的策略規劃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宜留意彼此間因果性關係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A80ADDDF-EFD7-4F56-AE06-41B1D264CCDA}"/>
              </a:ext>
            </a:extLst>
          </p:cNvPr>
          <p:cNvCxnSpPr/>
          <p:nvPr/>
        </p:nvCxnSpPr>
        <p:spPr>
          <a:xfrm>
            <a:off x="291736" y="984068"/>
            <a:ext cx="116085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91620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C530A26-C757-4B26-9808-20EB5D6AE9BE}"/>
              </a:ext>
            </a:extLst>
          </p:cNvPr>
          <p:cNvSpPr txBox="1"/>
          <p:nvPr/>
        </p:nvSpPr>
        <p:spPr>
          <a:xfrm>
            <a:off x="165462" y="199239"/>
            <a:ext cx="11861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On-line Balanced Scorecard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提供若干平衡計分卡的線上工具，請以該工具為貴司或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BU (business unit)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擬訂未來一年的策略規劃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宜留意彼此間因果性關係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A80ADDDF-EFD7-4F56-AE06-41B1D264CCDA}"/>
              </a:ext>
            </a:extLst>
          </p:cNvPr>
          <p:cNvCxnSpPr/>
          <p:nvPr/>
        </p:nvCxnSpPr>
        <p:spPr>
          <a:xfrm>
            <a:off x="291736" y="984068"/>
            <a:ext cx="116085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1736" y="1041796"/>
            <a:ext cx="5775688" cy="485941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2021</a:t>
            </a:r>
            <a:r>
              <a:rPr lang="zh-TW" altLang="en-US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endParaRPr lang="zh-TW" altLang="en-US" sz="2800" b="1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735" y="1553098"/>
            <a:ext cx="5775689" cy="5121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1736" y="1553096"/>
            <a:ext cx="584564" cy="13297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經營成果</a:t>
            </a:r>
            <a:endParaRPr lang="zh-TW" altLang="en-US" sz="2000" b="1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60342" y="2098593"/>
            <a:ext cx="312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CoPQ </a:t>
            </a:r>
            <a:r>
              <a:rPr lang="zh-TW" altLang="en-US" sz="3200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逐年改善</a:t>
            </a:r>
            <a:r>
              <a:rPr lang="zh-TW" altLang="en-US" sz="2933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4943" y="4189080"/>
            <a:ext cx="3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客戶排名持續提昇</a:t>
            </a:r>
          </a:p>
        </p:txBody>
      </p:sp>
      <p:graphicFrame>
        <p:nvGraphicFramePr>
          <p:cNvPr id="22" name="圖表 21"/>
          <p:cNvGraphicFramePr/>
          <p:nvPr>
            <p:extLst>
              <p:ext uri="{D42A27DB-BD31-4B8C-83A1-F6EECF244321}">
                <p14:modId xmlns="" xmlns:p14="http://schemas.microsoft.com/office/powerpoint/2010/main" val="321251773"/>
              </p:ext>
            </p:extLst>
          </p:nvPr>
        </p:nvGraphicFramePr>
        <p:xfrm>
          <a:off x="742847" y="1991167"/>
          <a:ext cx="4730591" cy="190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手繪多邊形 22"/>
          <p:cNvSpPr>
            <a:spLocks noChangeAspect="1"/>
          </p:cNvSpPr>
          <p:nvPr/>
        </p:nvSpPr>
        <p:spPr>
          <a:xfrm rot="5400000">
            <a:off x="2825352" y="741170"/>
            <a:ext cx="1150145" cy="4283377"/>
          </a:xfrm>
          <a:custGeom>
            <a:avLst/>
            <a:gdLst>
              <a:gd name="connsiteX0" fmla="*/ 72297 w 1939056"/>
              <a:gd name="connsiteY0" fmla="*/ 1699459 h 1831380"/>
              <a:gd name="connsiteX1" fmla="*/ 1110583 w 1939056"/>
              <a:gd name="connsiteY1" fmla="*/ 1253337 h 1831380"/>
              <a:gd name="connsiteX2" fmla="*/ 1679384 w 1939056"/>
              <a:gd name="connsiteY2" fmla="*/ 374226 h 1831380"/>
              <a:gd name="connsiteX3" fmla="*/ 1686605 w 1939056"/>
              <a:gd name="connsiteY3" fmla="*/ 312550 h 1831380"/>
              <a:gd name="connsiteX4" fmla="*/ 1537122 w 1939056"/>
              <a:gd name="connsiteY4" fmla="*/ 312550 h 1831380"/>
              <a:gd name="connsiteX5" fmla="*/ 1738089 w 1939056"/>
              <a:gd name="connsiteY5" fmla="*/ 0 h 1831380"/>
              <a:gd name="connsiteX6" fmla="*/ 1939056 w 1939056"/>
              <a:gd name="connsiteY6" fmla="*/ 312550 h 1831380"/>
              <a:gd name="connsiteX7" fmla="*/ 1819931 w 1939056"/>
              <a:gd name="connsiteY7" fmla="*/ 312550 h 1831380"/>
              <a:gd name="connsiteX8" fmla="*/ 1818696 w 1939056"/>
              <a:gd name="connsiteY8" fmla="*/ 336650 h 1831380"/>
              <a:gd name="connsiteX9" fmla="*/ 1201699 w 1939056"/>
              <a:gd name="connsiteY9" fmla="*/ 1354425 h 1831380"/>
              <a:gd name="connsiteX10" fmla="*/ 0 w 1939056"/>
              <a:gd name="connsiteY10" fmla="*/ 1826991 h 183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9056" h="1831380">
                <a:moveTo>
                  <a:pt x="72297" y="1699459"/>
                </a:moveTo>
                <a:cubicBezTo>
                  <a:pt x="387776" y="1707719"/>
                  <a:pt x="780767" y="1538861"/>
                  <a:pt x="1110583" y="1253337"/>
                </a:cubicBezTo>
                <a:cubicBezTo>
                  <a:pt x="1414687" y="990071"/>
                  <a:pt x="1623877" y="663419"/>
                  <a:pt x="1679384" y="374226"/>
                </a:cubicBezTo>
                <a:lnTo>
                  <a:pt x="1686605" y="312550"/>
                </a:lnTo>
                <a:lnTo>
                  <a:pt x="1537122" y="312550"/>
                </a:lnTo>
                <a:lnTo>
                  <a:pt x="1738089" y="0"/>
                </a:lnTo>
                <a:lnTo>
                  <a:pt x="1939056" y="312550"/>
                </a:lnTo>
                <a:lnTo>
                  <a:pt x="1819931" y="312550"/>
                </a:lnTo>
                <a:lnTo>
                  <a:pt x="1818696" y="336650"/>
                </a:lnTo>
                <a:cubicBezTo>
                  <a:pt x="1775014" y="674077"/>
                  <a:pt x="1547243" y="1054391"/>
                  <a:pt x="1201699" y="1354425"/>
                </a:cubicBezTo>
                <a:cubicBezTo>
                  <a:pt x="824385" y="1682043"/>
                  <a:pt x="365834" y="1862367"/>
                  <a:pt x="0" y="1826991"/>
                </a:cubicBez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24" name="手繪多邊形 23"/>
          <p:cNvSpPr>
            <a:spLocks noChangeAspect="1"/>
          </p:cNvSpPr>
          <p:nvPr/>
        </p:nvSpPr>
        <p:spPr>
          <a:xfrm rot="3121131">
            <a:off x="2722632" y="3402983"/>
            <a:ext cx="1355584" cy="3764270"/>
          </a:xfrm>
          <a:custGeom>
            <a:avLst/>
            <a:gdLst>
              <a:gd name="connsiteX0" fmla="*/ 72297 w 1939056"/>
              <a:gd name="connsiteY0" fmla="*/ 1699459 h 1831380"/>
              <a:gd name="connsiteX1" fmla="*/ 1110583 w 1939056"/>
              <a:gd name="connsiteY1" fmla="*/ 1253337 h 1831380"/>
              <a:gd name="connsiteX2" fmla="*/ 1679384 w 1939056"/>
              <a:gd name="connsiteY2" fmla="*/ 374226 h 1831380"/>
              <a:gd name="connsiteX3" fmla="*/ 1686605 w 1939056"/>
              <a:gd name="connsiteY3" fmla="*/ 312550 h 1831380"/>
              <a:gd name="connsiteX4" fmla="*/ 1537122 w 1939056"/>
              <a:gd name="connsiteY4" fmla="*/ 312550 h 1831380"/>
              <a:gd name="connsiteX5" fmla="*/ 1738089 w 1939056"/>
              <a:gd name="connsiteY5" fmla="*/ 0 h 1831380"/>
              <a:gd name="connsiteX6" fmla="*/ 1939056 w 1939056"/>
              <a:gd name="connsiteY6" fmla="*/ 312550 h 1831380"/>
              <a:gd name="connsiteX7" fmla="*/ 1819931 w 1939056"/>
              <a:gd name="connsiteY7" fmla="*/ 312550 h 1831380"/>
              <a:gd name="connsiteX8" fmla="*/ 1818696 w 1939056"/>
              <a:gd name="connsiteY8" fmla="*/ 336650 h 1831380"/>
              <a:gd name="connsiteX9" fmla="*/ 1201699 w 1939056"/>
              <a:gd name="connsiteY9" fmla="*/ 1354425 h 1831380"/>
              <a:gd name="connsiteX10" fmla="*/ 0 w 1939056"/>
              <a:gd name="connsiteY10" fmla="*/ 1826991 h 1831380"/>
              <a:gd name="connsiteX0" fmla="*/ 334270 w 1939056"/>
              <a:gd name="connsiteY0" fmla="*/ 1683168 h 1862367"/>
              <a:gd name="connsiteX1" fmla="*/ 1110583 w 1939056"/>
              <a:gd name="connsiteY1" fmla="*/ 1253337 h 1862367"/>
              <a:gd name="connsiteX2" fmla="*/ 1679384 w 1939056"/>
              <a:gd name="connsiteY2" fmla="*/ 374226 h 1862367"/>
              <a:gd name="connsiteX3" fmla="*/ 1686605 w 1939056"/>
              <a:gd name="connsiteY3" fmla="*/ 312550 h 1862367"/>
              <a:gd name="connsiteX4" fmla="*/ 1537122 w 1939056"/>
              <a:gd name="connsiteY4" fmla="*/ 312550 h 1862367"/>
              <a:gd name="connsiteX5" fmla="*/ 1738089 w 1939056"/>
              <a:gd name="connsiteY5" fmla="*/ 0 h 1862367"/>
              <a:gd name="connsiteX6" fmla="*/ 1939056 w 1939056"/>
              <a:gd name="connsiteY6" fmla="*/ 312550 h 1862367"/>
              <a:gd name="connsiteX7" fmla="*/ 1819931 w 1939056"/>
              <a:gd name="connsiteY7" fmla="*/ 312550 h 1862367"/>
              <a:gd name="connsiteX8" fmla="*/ 1818696 w 1939056"/>
              <a:gd name="connsiteY8" fmla="*/ 336650 h 1862367"/>
              <a:gd name="connsiteX9" fmla="*/ 1201699 w 1939056"/>
              <a:gd name="connsiteY9" fmla="*/ 1354425 h 1862367"/>
              <a:gd name="connsiteX10" fmla="*/ 0 w 1939056"/>
              <a:gd name="connsiteY10" fmla="*/ 1826991 h 1862367"/>
              <a:gd name="connsiteX11" fmla="*/ 334270 w 1939056"/>
              <a:gd name="connsiteY11" fmla="*/ 1683168 h 1862367"/>
              <a:gd name="connsiteX0" fmla="*/ 0 w 1604786"/>
              <a:gd name="connsiteY0" fmla="*/ 1683168 h 1779027"/>
              <a:gd name="connsiteX1" fmla="*/ 776313 w 1604786"/>
              <a:gd name="connsiteY1" fmla="*/ 1253337 h 1779027"/>
              <a:gd name="connsiteX2" fmla="*/ 1345114 w 1604786"/>
              <a:gd name="connsiteY2" fmla="*/ 374226 h 1779027"/>
              <a:gd name="connsiteX3" fmla="*/ 1352335 w 1604786"/>
              <a:gd name="connsiteY3" fmla="*/ 312550 h 1779027"/>
              <a:gd name="connsiteX4" fmla="*/ 1202852 w 1604786"/>
              <a:gd name="connsiteY4" fmla="*/ 312550 h 1779027"/>
              <a:gd name="connsiteX5" fmla="*/ 1403819 w 1604786"/>
              <a:gd name="connsiteY5" fmla="*/ 0 h 1779027"/>
              <a:gd name="connsiteX6" fmla="*/ 1604786 w 1604786"/>
              <a:gd name="connsiteY6" fmla="*/ 312550 h 1779027"/>
              <a:gd name="connsiteX7" fmla="*/ 1485661 w 1604786"/>
              <a:gd name="connsiteY7" fmla="*/ 312550 h 1779027"/>
              <a:gd name="connsiteX8" fmla="*/ 1484426 w 1604786"/>
              <a:gd name="connsiteY8" fmla="*/ 336650 h 1779027"/>
              <a:gd name="connsiteX9" fmla="*/ 867429 w 1604786"/>
              <a:gd name="connsiteY9" fmla="*/ 1354425 h 1779027"/>
              <a:gd name="connsiteX10" fmla="*/ 99361 w 1604786"/>
              <a:gd name="connsiteY10" fmla="*/ 1743651 h 1779027"/>
              <a:gd name="connsiteX11" fmla="*/ 0 w 1604786"/>
              <a:gd name="connsiteY11" fmla="*/ 1683168 h 1779027"/>
              <a:gd name="connsiteX0" fmla="*/ 0 w 1604786"/>
              <a:gd name="connsiteY0" fmla="*/ 1683168 h 1743651"/>
              <a:gd name="connsiteX1" fmla="*/ 776313 w 1604786"/>
              <a:gd name="connsiteY1" fmla="*/ 1253337 h 1743651"/>
              <a:gd name="connsiteX2" fmla="*/ 1345114 w 1604786"/>
              <a:gd name="connsiteY2" fmla="*/ 374226 h 1743651"/>
              <a:gd name="connsiteX3" fmla="*/ 1352335 w 1604786"/>
              <a:gd name="connsiteY3" fmla="*/ 312550 h 1743651"/>
              <a:gd name="connsiteX4" fmla="*/ 1202852 w 1604786"/>
              <a:gd name="connsiteY4" fmla="*/ 312550 h 1743651"/>
              <a:gd name="connsiteX5" fmla="*/ 1403819 w 1604786"/>
              <a:gd name="connsiteY5" fmla="*/ 0 h 1743651"/>
              <a:gd name="connsiteX6" fmla="*/ 1604786 w 1604786"/>
              <a:gd name="connsiteY6" fmla="*/ 312550 h 1743651"/>
              <a:gd name="connsiteX7" fmla="*/ 1485661 w 1604786"/>
              <a:gd name="connsiteY7" fmla="*/ 312550 h 1743651"/>
              <a:gd name="connsiteX8" fmla="*/ 1484426 w 1604786"/>
              <a:gd name="connsiteY8" fmla="*/ 336650 h 1743651"/>
              <a:gd name="connsiteX9" fmla="*/ 867429 w 1604786"/>
              <a:gd name="connsiteY9" fmla="*/ 1354425 h 1743651"/>
              <a:gd name="connsiteX10" fmla="*/ 99361 w 1604786"/>
              <a:gd name="connsiteY10" fmla="*/ 1743651 h 1743651"/>
              <a:gd name="connsiteX11" fmla="*/ 0 w 1604786"/>
              <a:gd name="connsiteY11" fmla="*/ 1683168 h 1743651"/>
              <a:gd name="connsiteX0" fmla="*/ 0 w 1604786"/>
              <a:gd name="connsiteY0" fmla="*/ 1683168 h 1743651"/>
              <a:gd name="connsiteX1" fmla="*/ 776313 w 1604786"/>
              <a:gd name="connsiteY1" fmla="*/ 1253337 h 1743651"/>
              <a:gd name="connsiteX2" fmla="*/ 1345114 w 1604786"/>
              <a:gd name="connsiteY2" fmla="*/ 374226 h 1743651"/>
              <a:gd name="connsiteX3" fmla="*/ 1352335 w 1604786"/>
              <a:gd name="connsiteY3" fmla="*/ 312550 h 1743651"/>
              <a:gd name="connsiteX4" fmla="*/ 1202852 w 1604786"/>
              <a:gd name="connsiteY4" fmla="*/ 312550 h 1743651"/>
              <a:gd name="connsiteX5" fmla="*/ 1403819 w 1604786"/>
              <a:gd name="connsiteY5" fmla="*/ 0 h 1743651"/>
              <a:gd name="connsiteX6" fmla="*/ 1604786 w 1604786"/>
              <a:gd name="connsiteY6" fmla="*/ 312550 h 1743651"/>
              <a:gd name="connsiteX7" fmla="*/ 1485661 w 1604786"/>
              <a:gd name="connsiteY7" fmla="*/ 312550 h 1743651"/>
              <a:gd name="connsiteX8" fmla="*/ 1484426 w 1604786"/>
              <a:gd name="connsiteY8" fmla="*/ 336650 h 1743651"/>
              <a:gd name="connsiteX9" fmla="*/ 867429 w 1604786"/>
              <a:gd name="connsiteY9" fmla="*/ 1354425 h 1743651"/>
              <a:gd name="connsiteX10" fmla="*/ 99361 w 1604786"/>
              <a:gd name="connsiteY10" fmla="*/ 1743651 h 1743651"/>
              <a:gd name="connsiteX11" fmla="*/ 0 w 1604786"/>
              <a:gd name="connsiteY11" fmla="*/ 1683168 h 1743651"/>
              <a:gd name="connsiteX0" fmla="*/ 0 w 1604786"/>
              <a:gd name="connsiteY0" fmla="*/ 1683168 h 1805206"/>
              <a:gd name="connsiteX1" fmla="*/ 776313 w 1604786"/>
              <a:gd name="connsiteY1" fmla="*/ 1253337 h 1805206"/>
              <a:gd name="connsiteX2" fmla="*/ 1345114 w 1604786"/>
              <a:gd name="connsiteY2" fmla="*/ 374226 h 1805206"/>
              <a:gd name="connsiteX3" fmla="*/ 1352335 w 1604786"/>
              <a:gd name="connsiteY3" fmla="*/ 312550 h 1805206"/>
              <a:gd name="connsiteX4" fmla="*/ 1202852 w 1604786"/>
              <a:gd name="connsiteY4" fmla="*/ 312550 h 1805206"/>
              <a:gd name="connsiteX5" fmla="*/ 1403819 w 1604786"/>
              <a:gd name="connsiteY5" fmla="*/ 0 h 1805206"/>
              <a:gd name="connsiteX6" fmla="*/ 1604786 w 1604786"/>
              <a:gd name="connsiteY6" fmla="*/ 312550 h 1805206"/>
              <a:gd name="connsiteX7" fmla="*/ 1485661 w 1604786"/>
              <a:gd name="connsiteY7" fmla="*/ 312550 h 1805206"/>
              <a:gd name="connsiteX8" fmla="*/ 1484426 w 1604786"/>
              <a:gd name="connsiteY8" fmla="*/ 336650 h 1805206"/>
              <a:gd name="connsiteX9" fmla="*/ 867429 w 1604786"/>
              <a:gd name="connsiteY9" fmla="*/ 1354425 h 1805206"/>
              <a:gd name="connsiteX10" fmla="*/ 85789 w 1604786"/>
              <a:gd name="connsiteY10" fmla="*/ 1805206 h 1805206"/>
              <a:gd name="connsiteX11" fmla="*/ 0 w 1604786"/>
              <a:gd name="connsiteY11" fmla="*/ 1683168 h 1805206"/>
              <a:gd name="connsiteX0" fmla="*/ 0 w 1604786"/>
              <a:gd name="connsiteY0" fmla="*/ 1683168 h 1805206"/>
              <a:gd name="connsiteX1" fmla="*/ 776313 w 1604786"/>
              <a:gd name="connsiteY1" fmla="*/ 1253337 h 1805206"/>
              <a:gd name="connsiteX2" fmla="*/ 1345114 w 1604786"/>
              <a:gd name="connsiteY2" fmla="*/ 374226 h 1805206"/>
              <a:gd name="connsiteX3" fmla="*/ 1352335 w 1604786"/>
              <a:gd name="connsiteY3" fmla="*/ 312550 h 1805206"/>
              <a:gd name="connsiteX4" fmla="*/ 1202852 w 1604786"/>
              <a:gd name="connsiteY4" fmla="*/ 312550 h 1805206"/>
              <a:gd name="connsiteX5" fmla="*/ 1403819 w 1604786"/>
              <a:gd name="connsiteY5" fmla="*/ 0 h 1805206"/>
              <a:gd name="connsiteX6" fmla="*/ 1604786 w 1604786"/>
              <a:gd name="connsiteY6" fmla="*/ 312550 h 1805206"/>
              <a:gd name="connsiteX7" fmla="*/ 1485661 w 1604786"/>
              <a:gd name="connsiteY7" fmla="*/ 312550 h 1805206"/>
              <a:gd name="connsiteX8" fmla="*/ 1484426 w 1604786"/>
              <a:gd name="connsiteY8" fmla="*/ 336650 h 1805206"/>
              <a:gd name="connsiteX9" fmla="*/ 867429 w 1604786"/>
              <a:gd name="connsiteY9" fmla="*/ 1354425 h 1805206"/>
              <a:gd name="connsiteX10" fmla="*/ 85789 w 1604786"/>
              <a:gd name="connsiteY10" fmla="*/ 1805206 h 1805206"/>
              <a:gd name="connsiteX11" fmla="*/ 0 w 1604786"/>
              <a:gd name="connsiteY11" fmla="*/ 1683168 h 1805206"/>
              <a:gd name="connsiteX0" fmla="*/ 0 w 1562141"/>
              <a:gd name="connsiteY0" fmla="*/ 1717618 h 1805206"/>
              <a:gd name="connsiteX1" fmla="*/ 733668 w 1562141"/>
              <a:gd name="connsiteY1" fmla="*/ 1253337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2141"/>
              <a:gd name="connsiteY0" fmla="*/ 1717618 h 1805206"/>
              <a:gd name="connsiteX1" fmla="*/ 733668 w 1562141"/>
              <a:gd name="connsiteY1" fmla="*/ 1253337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2141"/>
              <a:gd name="connsiteY0" fmla="*/ 1717618 h 1805206"/>
              <a:gd name="connsiteX1" fmla="*/ 749920 w 1562141"/>
              <a:gd name="connsiteY1" fmla="*/ 1290698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0708" h="1805206">
                <a:moveTo>
                  <a:pt x="0" y="1724464"/>
                </a:moveTo>
                <a:cubicBezTo>
                  <a:pt x="277057" y="1620398"/>
                  <a:pt x="418671" y="1576222"/>
                  <a:pt x="748487" y="1290698"/>
                </a:cubicBezTo>
                <a:cubicBezTo>
                  <a:pt x="1052591" y="1027432"/>
                  <a:pt x="1245529" y="663419"/>
                  <a:pt x="1301036" y="374226"/>
                </a:cubicBezTo>
                <a:lnTo>
                  <a:pt x="1308257" y="312550"/>
                </a:lnTo>
                <a:lnTo>
                  <a:pt x="1158774" y="312550"/>
                </a:lnTo>
                <a:lnTo>
                  <a:pt x="1359741" y="0"/>
                </a:lnTo>
                <a:lnTo>
                  <a:pt x="1560708" y="312550"/>
                </a:lnTo>
                <a:lnTo>
                  <a:pt x="1441583" y="312550"/>
                </a:lnTo>
                <a:cubicBezTo>
                  <a:pt x="1441171" y="320583"/>
                  <a:pt x="1440760" y="328617"/>
                  <a:pt x="1440348" y="336650"/>
                </a:cubicBezTo>
                <a:cubicBezTo>
                  <a:pt x="1396666" y="674077"/>
                  <a:pt x="1168895" y="1054391"/>
                  <a:pt x="823351" y="1354425"/>
                </a:cubicBezTo>
                <a:cubicBezTo>
                  <a:pt x="446037" y="1682043"/>
                  <a:pt x="430696" y="1656526"/>
                  <a:pt x="41711" y="1805206"/>
                </a:cubicBezTo>
                <a:lnTo>
                  <a:pt x="0" y="1724464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graphicFrame>
        <p:nvGraphicFramePr>
          <p:cNvPr id="25" name="圖表 2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31619096"/>
              </p:ext>
            </p:extLst>
          </p:nvPr>
        </p:nvGraphicFramePr>
        <p:xfrm>
          <a:off x="821243" y="4349342"/>
          <a:ext cx="5103307" cy="2325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6" name="矩形 45"/>
          <p:cNvSpPr/>
          <p:nvPr/>
        </p:nvSpPr>
        <p:spPr>
          <a:xfrm>
            <a:off x="6124574" y="1045533"/>
            <a:ext cx="5775688" cy="4859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2022</a:t>
            </a:r>
            <a:r>
              <a:rPr lang="zh-TW" altLang="en-US" sz="28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endParaRPr lang="zh-TW" altLang="en-US" sz="28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24574" y="1553096"/>
            <a:ext cx="5775689" cy="51214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924549" y="1476152"/>
            <a:ext cx="6146504" cy="90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TW" altLang="en-US" sz="2667" b="1" dirty="0">
                <a:solidFill>
                  <a:schemeClr val="accent4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增加訂單  提高營收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7344446" y="2072819"/>
            <a:ext cx="3323987" cy="533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60960" rIns="121920" bIns="60960" numCol="1" anchor="ctr" anchorCtr="0" compatLnSpc="1"/>
          <a:lstStyle/>
          <a:p>
            <a:pPr algn="ctr">
              <a:defRPr/>
            </a:pPr>
            <a:r>
              <a:rPr lang="zh-TW" altLang="en-US" sz="2667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降低成本  提高獲利</a:t>
            </a:r>
          </a:p>
        </p:txBody>
      </p:sp>
      <p:sp>
        <p:nvSpPr>
          <p:cNvPr id="50" name="AutoShape 4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202266" y="2632332"/>
            <a:ext cx="1636074" cy="81121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  <a:alpha val="99000"/>
            </a:schemeClr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hangingPunct="0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少量多樣</a:t>
            </a: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algn="ctr" defTabSz="1219170" eaLnBrk="0" hangingPunct="0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順產提質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</p:txBody>
      </p:sp>
      <p:sp>
        <p:nvSpPr>
          <p:cNvPr id="51" name="AutoShape 4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065980" y="2627921"/>
            <a:ext cx="1861414" cy="8152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hangingPunct="0"/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Fiti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 IC 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品質</a:t>
            </a: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algn="ctr" defTabSz="1219170" eaLnBrk="0" hangingPunct="0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改善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</p:txBody>
      </p:sp>
      <p:sp>
        <p:nvSpPr>
          <p:cNvPr id="52" name="AutoShape 4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947781" y="3571762"/>
            <a:ext cx="2236800" cy="8152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hangingPunct="0"/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ITI 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搭配性</a:t>
            </a: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algn="ctr" defTabSz="1219170" eaLnBrk="0" hangingPunct="0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問題改善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</p:txBody>
      </p:sp>
      <p:sp>
        <p:nvSpPr>
          <p:cNvPr id="53" name="AutoShape 4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947781" y="4515237"/>
            <a:ext cx="2236800" cy="8152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hangingPunct="0"/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AA 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策略機種放量品質改善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</p:txBody>
      </p:sp>
      <p:sp>
        <p:nvSpPr>
          <p:cNvPr id="54" name="AutoShape 4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947380" y="5458712"/>
            <a:ext cx="2237201" cy="815261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hangingPunct="0"/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MP FR 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品質</a:t>
            </a: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algn="ctr" defTabSz="1219170" eaLnBrk="0" hangingPunct="0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+mn-lt"/>
              </a:rPr>
              <a:t>改善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30118" y="1553096"/>
            <a:ext cx="584564" cy="13297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zh-TW" altLang="en-US" sz="2000" b="1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9915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íṧ1ïde">
            <a:extLst>
              <a:ext uri="{FF2B5EF4-FFF2-40B4-BE49-F238E27FC236}"/>
            </a:extLst>
          </p:cNvPr>
          <p:cNvSpPr txBox="1"/>
          <p:nvPr/>
        </p:nvSpPr>
        <p:spPr bwMode="auto">
          <a:xfrm>
            <a:off x="6108065" y="641888"/>
            <a:ext cx="6043200" cy="61216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TW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defTabSz="1219170">
              <a:defRPr/>
            </a:pPr>
            <a:endParaRPr lang="en-US" altLang="zh-TW" sz="2667" dirty="0">
              <a:solidFill>
                <a:prstClr val="white">
                  <a:lumMod val="85000"/>
                </a:prstClr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4" name="íṧ1ïde">
            <a:extLst>
              <a:ext uri="{FF2B5EF4-FFF2-40B4-BE49-F238E27FC236}"/>
            </a:extLst>
          </p:cNvPr>
          <p:cNvSpPr txBox="1"/>
          <p:nvPr/>
        </p:nvSpPr>
        <p:spPr bwMode="auto">
          <a:xfrm>
            <a:off x="64865" y="641888"/>
            <a:ext cx="5991001" cy="61216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TW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defTabSz="1219170">
              <a:defRPr/>
            </a:pPr>
            <a:endParaRPr lang="en-US" altLang="zh-TW" sz="2667" dirty="0">
              <a:solidFill>
                <a:prstClr val="white">
                  <a:lumMod val="85000"/>
                </a:prstClr>
              </a:solidFill>
              <a:latin typeface="Candara" panose="020E05020303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6" name="Freeform 17"/>
          <p:cNvSpPr>
            <a:spLocks noChangeAspect="1"/>
          </p:cNvSpPr>
          <p:nvPr/>
        </p:nvSpPr>
        <p:spPr bwMode="auto">
          <a:xfrm rot="5400000">
            <a:off x="5157825" y="617607"/>
            <a:ext cx="1840535" cy="4608000"/>
          </a:xfrm>
          <a:custGeom>
            <a:avLst/>
            <a:gdLst>
              <a:gd name="T0" fmla="*/ 648 w 648"/>
              <a:gd name="T1" fmla="*/ 1298 h 1298"/>
              <a:gd name="T2" fmla="*/ 0 w 648"/>
              <a:gd name="T3" fmla="*/ 648 h 1298"/>
              <a:gd name="T4" fmla="*/ 648 w 648"/>
              <a:gd name="T5" fmla="*/ 0 h 1298"/>
              <a:gd name="T6" fmla="*/ 648 w 648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8" h="1298">
                <a:moveTo>
                  <a:pt x="648" y="1298"/>
                </a:moveTo>
                <a:lnTo>
                  <a:pt x="0" y="648"/>
                </a:lnTo>
                <a:lnTo>
                  <a:pt x="648" y="0"/>
                </a:lnTo>
                <a:lnTo>
                  <a:pt x="648" y="1298"/>
                </a:lnTo>
                <a:close/>
              </a:path>
            </a:pathLst>
          </a:custGeom>
          <a:solidFill>
            <a:srgbClr val="258FB9">
              <a:alpha val="89000"/>
            </a:srgbClr>
          </a:solidFill>
          <a:ln cap="rnd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3" name="Freeform 17"/>
          <p:cNvSpPr>
            <a:spLocks noChangeAspect="1"/>
          </p:cNvSpPr>
          <p:nvPr/>
        </p:nvSpPr>
        <p:spPr bwMode="auto">
          <a:xfrm rot="5400000">
            <a:off x="5398677" y="969965"/>
            <a:ext cx="1367819" cy="3456000"/>
          </a:xfrm>
          <a:custGeom>
            <a:avLst/>
            <a:gdLst>
              <a:gd name="T0" fmla="*/ 648 w 648"/>
              <a:gd name="T1" fmla="*/ 1298 h 1298"/>
              <a:gd name="T2" fmla="*/ 0 w 648"/>
              <a:gd name="T3" fmla="*/ 648 h 1298"/>
              <a:gd name="T4" fmla="*/ 648 w 648"/>
              <a:gd name="T5" fmla="*/ 0 h 1298"/>
              <a:gd name="T6" fmla="*/ 648 w 648"/>
              <a:gd name="T7" fmla="*/ 1298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8" h="1298">
                <a:moveTo>
                  <a:pt x="648" y="1298"/>
                </a:moveTo>
                <a:lnTo>
                  <a:pt x="0" y="648"/>
                </a:lnTo>
                <a:lnTo>
                  <a:pt x="648" y="0"/>
                </a:lnTo>
                <a:lnTo>
                  <a:pt x="648" y="1298"/>
                </a:lnTo>
                <a:close/>
              </a:path>
            </a:pathLst>
          </a:custGeom>
          <a:solidFill>
            <a:srgbClr val="4673AE">
              <a:alpha val="87451"/>
            </a:srgb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" name="手繪多邊形 68"/>
          <p:cNvSpPr>
            <a:spLocks noChangeAspect="1"/>
          </p:cNvSpPr>
          <p:nvPr/>
        </p:nvSpPr>
        <p:spPr>
          <a:xfrm rot="3121131">
            <a:off x="7807723" y="2128687"/>
            <a:ext cx="1942015" cy="5392708"/>
          </a:xfrm>
          <a:custGeom>
            <a:avLst/>
            <a:gdLst>
              <a:gd name="connsiteX0" fmla="*/ 72297 w 1939056"/>
              <a:gd name="connsiteY0" fmla="*/ 1699459 h 1831380"/>
              <a:gd name="connsiteX1" fmla="*/ 1110583 w 1939056"/>
              <a:gd name="connsiteY1" fmla="*/ 1253337 h 1831380"/>
              <a:gd name="connsiteX2" fmla="*/ 1679384 w 1939056"/>
              <a:gd name="connsiteY2" fmla="*/ 374226 h 1831380"/>
              <a:gd name="connsiteX3" fmla="*/ 1686605 w 1939056"/>
              <a:gd name="connsiteY3" fmla="*/ 312550 h 1831380"/>
              <a:gd name="connsiteX4" fmla="*/ 1537122 w 1939056"/>
              <a:gd name="connsiteY4" fmla="*/ 312550 h 1831380"/>
              <a:gd name="connsiteX5" fmla="*/ 1738089 w 1939056"/>
              <a:gd name="connsiteY5" fmla="*/ 0 h 1831380"/>
              <a:gd name="connsiteX6" fmla="*/ 1939056 w 1939056"/>
              <a:gd name="connsiteY6" fmla="*/ 312550 h 1831380"/>
              <a:gd name="connsiteX7" fmla="*/ 1819931 w 1939056"/>
              <a:gd name="connsiteY7" fmla="*/ 312550 h 1831380"/>
              <a:gd name="connsiteX8" fmla="*/ 1818696 w 1939056"/>
              <a:gd name="connsiteY8" fmla="*/ 336650 h 1831380"/>
              <a:gd name="connsiteX9" fmla="*/ 1201699 w 1939056"/>
              <a:gd name="connsiteY9" fmla="*/ 1354425 h 1831380"/>
              <a:gd name="connsiteX10" fmla="*/ 0 w 1939056"/>
              <a:gd name="connsiteY10" fmla="*/ 1826991 h 1831380"/>
              <a:gd name="connsiteX0" fmla="*/ 334270 w 1939056"/>
              <a:gd name="connsiteY0" fmla="*/ 1683168 h 1862367"/>
              <a:gd name="connsiteX1" fmla="*/ 1110583 w 1939056"/>
              <a:gd name="connsiteY1" fmla="*/ 1253337 h 1862367"/>
              <a:gd name="connsiteX2" fmla="*/ 1679384 w 1939056"/>
              <a:gd name="connsiteY2" fmla="*/ 374226 h 1862367"/>
              <a:gd name="connsiteX3" fmla="*/ 1686605 w 1939056"/>
              <a:gd name="connsiteY3" fmla="*/ 312550 h 1862367"/>
              <a:gd name="connsiteX4" fmla="*/ 1537122 w 1939056"/>
              <a:gd name="connsiteY4" fmla="*/ 312550 h 1862367"/>
              <a:gd name="connsiteX5" fmla="*/ 1738089 w 1939056"/>
              <a:gd name="connsiteY5" fmla="*/ 0 h 1862367"/>
              <a:gd name="connsiteX6" fmla="*/ 1939056 w 1939056"/>
              <a:gd name="connsiteY6" fmla="*/ 312550 h 1862367"/>
              <a:gd name="connsiteX7" fmla="*/ 1819931 w 1939056"/>
              <a:gd name="connsiteY7" fmla="*/ 312550 h 1862367"/>
              <a:gd name="connsiteX8" fmla="*/ 1818696 w 1939056"/>
              <a:gd name="connsiteY8" fmla="*/ 336650 h 1862367"/>
              <a:gd name="connsiteX9" fmla="*/ 1201699 w 1939056"/>
              <a:gd name="connsiteY9" fmla="*/ 1354425 h 1862367"/>
              <a:gd name="connsiteX10" fmla="*/ 0 w 1939056"/>
              <a:gd name="connsiteY10" fmla="*/ 1826991 h 1862367"/>
              <a:gd name="connsiteX11" fmla="*/ 334270 w 1939056"/>
              <a:gd name="connsiteY11" fmla="*/ 1683168 h 1862367"/>
              <a:gd name="connsiteX0" fmla="*/ 0 w 1604786"/>
              <a:gd name="connsiteY0" fmla="*/ 1683168 h 1779027"/>
              <a:gd name="connsiteX1" fmla="*/ 776313 w 1604786"/>
              <a:gd name="connsiteY1" fmla="*/ 1253337 h 1779027"/>
              <a:gd name="connsiteX2" fmla="*/ 1345114 w 1604786"/>
              <a:gd name="connsiteY2" fmla="*/ 374226 h 1779027"/>
              <a:gd name="connsiteX3" fmla="*/ 1352335 w 1604786"/>
              <a:gd name="connsiteY3" fmla="*/ 312550 h 1779027"/>
              <a:gd name="connsiteX4" fmla="*/ 1202852 w 1604786"/>
              <a:gd name="connsiteY4" fmla="*/ 312550 h 1779027"/>
              <a:gd name="connsiteX5" fmla="*/ 1403819 w 1604786"/>
              <a:gd name="connsiteY5" fmla="*/ 0 h 1779027"/>
              <a:gd name="connsiteX6" fmla="*/ 1604786 w 1604786"/>
              <a:gd name="connsiteY6" fmla="*/ 312550 h 1779027"/>
              <a:gd name="connsiteX7" fmla="*/ 1485661 w 1604786"/>
              <a:gd name="connsiteY7" fmla="*/ 312550 h 1779027"/>
              <a:gd name="connsiteX8" fmla="*/ 1484426 w 1604786"/>
              <a:gd name="connsiteY8" fmla="*/ 336650 h 1779027"/>
              <a:gd name="connsiteX9" fmla="*/ 867429 w 1604786"/>
              <a:gd name="connsiteY9" fmla="*/ 1354425 h 1779027"/>
              <a:gd name="connsiteX10" fmla="*/ 99361 w 1604786"/>
              <a:gd name="connsiteY10" fmla="*/ 1743651 h 1779027"/>
              <a:gd name="connsiteX11" fmla="*/ 0 w 1604786"/>
              <a:gd name="connsiteY11" fmla="*/ 1683168 h 1779027"/>
              <a:gd name="connsiteX0" fmla="*/ 0 w 1604786"/>
              <a:gd name="connsiteY0" fmla="*/ 1683168 h 1743651"/>
              <a:gd name="connsiteX1" fmla="*/ 776313 w 1604786"/>
              <a:gd name="connsiteY1" fmla="*/ 1253337 h 1743651"/>
              <a:gd name="connsiteX2" fmla="*/ 1345114 w 1604786"/>
              <a:gd name="connsiteY2" fmla="*/ 374226 h 1743651"/>
              <a:gd name="connsiteX3" fmla="*/ 1352335 w 1604786"/>
              <a:gd name="connsiteY3" fmla="*/ 312550 h 1743651"/>
              <a:gd name="connsiteX4" fmla="*/ 1202852 w 1604786"/>
              <a:gd name="connsiteY4" fmla="*/ 312550 h 1743651"/>
              <a:gd name="connsiteX5" fmla="*/ 1403819 w 1604786"/>
              <a:gd name="connsiteY5" fmla="*/ 0 h 1743651"/>
              <a:gd name="connsiteX6" fmla="*/ 1604786 w 1604786"/>
              <a:gd name="connsiteY6" fmla="*/ 312550 h 1743651"/>
              <a:gd name="connsiteX7" fmla="*/ 1485661 w 1604786"/>
              <a:gd name="connsiteY7" fmla="*/ 312550 h 1743651"/>
              <a:gd name="connsiteX8" fmla="*/ 1484426 w 1604786"/>
              <a:gd name="connsiteY8" fmla="*/ 336650 h 1743651"/>
              <a:gd name="connsiteX9" fmla="*/ 867429 w 1604786"/>
              <a:gd name="connsiteY9" fmla="*/ 1354425 h 1743651"/>
              <a:gd name="connsiteX10" fmla="*/ 99361 w 1604786"/>
              <a:gd name="connsiteY10" fmla="*/ 1743651 h 1743651"/>
              <a:gd name="connsiteX11" fmla="*/ 0 w 1604786"/>
              <a:gd name="connsiteY11" fmla="*/ 1683168 h 1743651"/>
              <a:gd name="connsiteX0" fmla="*/ 0 w 1604786"/>
              <a:gd name="connsiteY0" fmla="*/ 1683168 h 1743651"/>
              <a:gd name="connsiteX1" fmla="*/ 776313 w 1604786"/>
              <a:gd name="connsiteY1" fmla="*/ 1253337 h 1743651"/>
              <a:gd name="connsiteX2" fmla="*/ 1345114 w 1604786"/>
              <a:gd name="connsiteY2" fmla="*/ 374226 h 1743651"/>
              <a:gd name="connsiteX3" fmla="*/ 1352335 w 1604786"/>
              <a:gd name="connsiteY3" fmla="*/ 312550 h 1743651"/>
              <a:gd name="connsiteX4" fmla="*/ 1202852 w 1604786"/>
              <a:gd name="connsiteY4" fmla="*/ 312550 h 1743651"/>
              <a:gd name="connsiteX5" fmla="*/ 1403819 w 1604786"/>
              <a:gd name="connsiteY5" fmla="*/ 0 h 1743651"/>
              <a:gd name="connsiteX6" fmla="*/ 1604786 w 1604786"/>
              <a:gd name="connsiteY6" fmla="*/ 312550 h 1743651"/>
              <a:gd name="connsiteX7" fmla="*/ 1485661 w 1604786"/>
              <a:gd name="connsiteY7" fmla="*/ 312550 h 1743651"/>
              <a:gd name="connsiteX8" fmla="*/ 1484426 w 1604786"/>
              <a:gd name="connsiteY8" fmla="*/ 336650 h 1743651"/>
              <a:gd name="connsiteX9" fmla="*/ 867429 w 1604786"/>
              <a:gd name="connsiteY9" fmla="*/ 1354425 h 1743651"/>
              <a:gd name="connsiteX10" fmla="*/ 99361 w 1604786"/>
              <a:gd name="connsiteY10" fmla="*/ 1743651 h 1743651"/>
              <a:gd name="connsiteX11" fmla="*/ 0 w 1604786"/>
              <a:gd name="connsiteY11" fmla="*/ 1683168 h 1743651"/>
              <a:gd name="connsiteX0" fmla="*/ 0 w 1604786"/>
              <a:gd name="connsiteY0" fmla="*/ 1683168 h 1805206"/>
              <a:gd name="connsiteX1" fmla="*/ 776313 w 1604786"/>
              <a:gd name="connsiteY1" fmla="*/ 1253337 h 1805206"/>
              <a:gd name="connsiteX2" fmla="*/ 1345114 w 1604786"/>
              <a:gd name="connsiteY2" fmla="*/ 374226 h 1805206"/>
              <a:gd name="connsiteX3" fmla="*/ 1352335 w 1604786"/>
              <a:gd name="connsiteY3" fmla="*/ 312550 h 1805206"/>
              <a:gd name="connsiteX4" fmla="*/ 1202852 w 1604786"/>
              <a:gd name="connsiteY4" fmla="*/ 312550 h 1805206"/>
              <a:gd name="connsiteX5" fmla="*/ 1403819 w 1604786"/>
              <a:gd name="connsiteY5" fmla="*/ 0 h 1805206"/>
              <a:gd name="connsiteX6" fmla="*/ 1604786 w 1604786"/>
              <a:gd name="connsiteY6" fmla="*/ 312550 h 1805206"/>
              <a:gd name="connsiteX7" fmla="*/ 1485661 w 1604786"/>
              <a:gd name="connsiteY7" fmla="*/ 312550 h 1805206"/>
              <a:gd name="connsiteX8" fmla="*/ 1484426 w 1604786"/>
              <a:gd name="connsiteY8" fmla="*/ 336650 h 1805206"/>
              <a:gd name="connsiteX9" fmla="*/ 867429 w 1604786"/>
              <a:gd name="connsiteY9" fmla="*/ 1354425 h 1805206"/>
              <a:gd name="connsiteX10" fmla="*/ 85789 w 1604786"/>
              <a:gd name="connsiteY10" fmla="*/ 1805206 h 1805206"/>
              <a:gd name="connsiteX11" fmla="*/ 0 w 1604786"/>
              <a:gd name="connsiteY11" fmla="*/ 1683168 h 1805206"/>
              <a:gd name="connsiteX0" fmla="*/ 0 w 1604786"/>
              <a:gd name="connsiteY0" fmla="*/ 1683168 h 1805206"/>
              <a:gd name="connsiteX1" fmla="*/ 776313 w 1604786"/>
              <a:gd name="connsiteY1" fmla="*/ 1253337 h 1805206"/>
              <a:gd name="connsiteX2" fmla="*/ 1345114 w 1604786"/>
              <a:gd name="connsiteY2" fmla="*/ 374226 h 1805206"/>
              <a:gd name="connsiteX3" fmla="*/ 1352335 w 1604786"/>
              <a:gd name="connsiteY3" fmla="*/ 312550 h 1805206"/>
              <a:gd name="connsiteX4" fmla="*/ 1202852 w 1604786"/>
              <a:gd name="connsiteY4" fmla="*/ 312550 h 1805206"/>
              <a:gd name="connsiteX5" fmla="*/ 1403819 w 1604786"/>
              <a:gd name="connsiteY5" fmla="*/ 0 h 1805206"/>
              <a:gd name="connsiteX6" fmla="*/ 1604786 w 1604786"/>
              <a:gd name="connsiteY6" fmla="*/ 312550 h 1805206"/>
              <a:gd name="connsiteX7" fmla="*/ 1485661 w 1604786"/>
              <a:gd name="connsiteY7" fmla="*/ 312550 h 1805206"/>
              <a:gd name="connsiteX8" fmla="*/ 1484426 w 1604786"/>
              <a:gd name="connsiteY8" fmla="*/ 336650 h 1805206"/>
              <a:gd name="connsiteX9" fmla="*/ 867429 w 1604786"/>
              <a:gd name="connsiteY9" fmla="*/ 1354425 h 1805206"/>
              <a:gd name="connsiteX10" fmla="*/ 85789 w 1604786"/>
              <a:gd name="connsiteY10" fmla="*/ 1805206 h 1805206"/>
              <a:gd name="connsiteX11" fmla="*/ 0 w 1604786"/>
              <a:gd name="connsiteY11" fmla="*/ 1683168 h 1805206"/>
              <a:gd name="connsiteX0" fmla="*/ 0 w 1562141"/>
              <a:gd name="connsiteY0" fmla="*/ 1717618 h 1805206"/>
              <a:gd name="connsiteX1" fmla="*/ 733668 w 1562141"/>
              <a:gd name="connsiteY1" fmla="*/ 1253337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2141"/>
              <a:gd name="connsiteY0" fmla="*/ 1717618 h 1805206"/>
              <a:gd name="connsiteX1" fmla="*/ 733668 w 1562141"/>
              <a:gd name="connsiteY1" fmla="*/ 1253337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2141"/>
              <a:gd name="connsiteY0" fmla="*/ 1717618 h 1805206"/>
              <a:gd name="connsiteX1" fmla="*/ 749920 w 1562141"/>
              <a:gd name="connsiteY1" fmla="*/ 1290698 h 1805206"/>
              <a:gd name="connsiteX2" fmla="*/ 1302469 w 1562141"/>
              <a:gd name="connsiteY2" fmla="*/ 374226 h 1805206"/>
              <a:gd name="connsiteX3" fmla="*/ 1309690 w 1562141"/>
              <a:gd name="connsiteY3" fmla="*/ 312550 h 1805206"/>
              <a:gd name="connsiteX4" fmla="*/ 1160207 w 1562141"/>
              <a:gd name="connsiteY4" fmla="*/ 312550 h 1805206"/>
              <a:gd name="connsiteX5" fmla="*/ 1361174 w 1562141"/>
              <a:gd name="connsiteY5" fmla="*/ 0 h 1805206"/>
              <a:gd name="connsiteX6" fmla="*/ 1562141 w 1562141"/>
              <a:gd name="connsiteY6" fmla="*/ 312550 h 1805206"/>
              <a:gd name="connsiteX7" fmla="*/ 1443016 w 1562141"/>
              <a:gd name="connsiteY7" fmla="*/ 312550 h 1805206"/>
              <a:gd name="connsiteX8" fmla="*/ 1441781 w 1562141"/>
              <a:gd name="connsiteY8" fmla="*/ 336650 h 1805206"/>
              <a:gd name="connsiteX9" fmla="*/ 824784 w 1562141"/>
              <a:gd name="connsiteY9" fmla="*/ 1354425 h 1805206"/>
              <a:gd name="connsiteX10" fmla="*/ 43144 w 1562141"/>
              <a:gd name="connsiteY10" fmla="*/ 1805206 h 1805206"/>
              <a:gd name="connsiteX11" fmla="*/ 0 w 1562141"/>
              <a:gd name="connsiteY11" fmla="*/ 1717618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  <a:gd name="connsiteX0" fmla="*/ 0 w 1560708"/>
              <a:gd name="connsiteY0" fmla="*/ 1724464 h 1805206"/>
              <a:gd name="connsiteX1" fmla="*/ 748487 w 1560708"/>
              <a:gd name="connsiteY1" fmla="*/ 1290698 h 1805206"/>
              <a:gd name="connsiteX2" fmla="*/ 1301036 w 1560708"/>
              <a:gd name="connsiteY2" fmla="*/ 374226 h 1805206"/>
              <a:gd name="connsiteX3" fmla="*/ 1308257 w 1560708"/>
              <a:gd name="connsiteY3" fmla="*/ 312550 h 1805206"/>
              <a:gd name="connsiteX4" fmla="*/ 1158774 w 1560708"/>
              <a:gd name="connsiteY4" fmla="*/ 312550 h 1805206"/>
              <a:gd name="connsiteX5" fmla="*/ 1359741 w 1560708"/>
              <a:gd name="connsiteY5" fmla="*/ 0 h 1805206"/>
              <a:gd name="connsiteX6" fmla="*/ 1560708 w 1560708"/>
              <a:gd name="connsiteY6" fmla="*/ 312550 h 1805206"/>
              <a:gd name="connsiteX7" fmla="*/ 1441583 w 1560708"/>
              <a:gd name="connsiteY7" fmla="*/ 312550 h 1805206"/>
              <a:gd name="connsiteX8" fmla="*/ 1440348 w 1560708"/>
              <a:gd name="connsiteY8" fmla="*/ 336650 h 1805206"/>
              <a:gd name="connsiteX9" fmla="*/ 823351 w 1560708"/>
              <a:gd name="connsiteY9" fmla="*/ 1354425 h 1805206"/>
              <a:gd name="connsiteX10" fmla="*/ 41711 w 1560708"/>
              <a:gd name="connsiteY10" fmla="*/ 1805206 h 1805206"/>
              <a:gd name="connsiteX11" fmla="*/ 0 w 1560708"/>
              <a:gd name="connsiteY11" fmla="*/ 1724464 h 180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0708" h="1805206">
                <a:moveTo>
                  <a:pt x="0" y="1724464"/>
                </a:moveTo>
                <a:cubicBezTo>
                  <a:pt x="277057" y="1620398"/>
                  <a:pt x="418671" y="1576222"/>
                  <a:pt x="748487" y="1290698"/>
                </a:cubicBezTo>
                <a:cubicBezTo>
                  <a:pt x="1052591" y="1027432"/>
                  <a:pt x="1245529" y="663419"/>
                  <a:pt x="1301036" y="374226"/>
                </a:cubicBezTo>
                <a:lnTo>
                  <a:pt x="1308257" y="312550"/>
                </a:lnTo>
                <a:lnTo>
                  <a:pt x="1158774" y="312550"/>
                </a:lnTo>
                <a:lnTo>
                  <a:pt x="1359741" y="0"/>
                </a:lnTo>
                <a:lnTo>
                  <a:pt x="1560708" y="312550"/>
                </a:lnTo>
                <a:lnTo>
                  <a:pt x="1441583" y="312550"/>
                </a:lnTo>
                <a:cubicBezTo>
                  <a:pt x="1441171" y="320583"/>
                  <a:pt x="1440760" y="328617"/>
                  <a:pt x="1440348" y="336650"/>
                </a:cubicBezTo>
                <a:cubicBezTo>
                  <a:pt x="1396666" y="674077"/>
                  <a:pt x="1168895" y="1054391"/>
                  <a:pt x="823351" y="1354425"/>
                </a:cubicBezTo>
                <a:cubicBezTo>
                  <a:pt x="446037" y="1682043"/>
                  <a:pt x="430696" y="1656526"/>
                  <a:pt x="41711" y="1805206"/>
                </a:cubicBezTo>
                <a:lnTo>
                  <a:pt x="0" y="1724464"/>
                </a:lnTo>
                <a:close/>
              </a:path>
            </a:pathLst>
          </a:custGeom>
          <a:solidFill>
            <a:srgbClr val="FFC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graphicFrame>
        <p:nvGraphicFramePr>
          <p:cNvPr id="66" name="圖表 6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84813"/>
              </p:ext>
            </p:extLst>
          </p:nvPr>
        </p:nvGraphicFramePr>
        <p:xfrm>
          <a:off x="6258429" y="4008913"/>
          <a:ext cx="5568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手繪多邊形 67"/>
          <p:cNvSpPr>
            <a:spLocks noChangeAspect="1"/>
          </p:cNvSpPr>
          <p:nvPr/>
        </p:nvSpPr>
        <p:spPr>
          <a:xfrm rot="5400000">
            <a:off x="2381107" y="2262869"/>
            <a:ext cx="2046199" cy="5250073"/>
          </a:xfrm>
          <a:custGeom>
            <a:avLst/>
            <a:gdLst>
              <a:gd name="connsiteX0" fmla="*/ 72297 w 1939056"/>
              <a:gd name="connsiteY0" fmla="*/ 1699459 h 1831380"/>
              <a:gd name="connsiteX1" fmla="*/ 1110583 w 1939056"/>
              <a:gd name="connsiteY1" fmla="*/ 1253337 h 1831380"/>
              <a:gd name="connsiteX2" fmla="*/ 1679384 w 1939056"/>
              <a:gd name="connsiteY2" fmla="*/ 374226 h 1831380"/>
              <a:gd name="connsiteX3" fmla="*/ 1686605 w 1939056"/>
              <a:gd name="connsiteY3" fmla="*/ 312550 h 1831380"/>
              <a:gd name="connsiteX4" fmla="*/ 1537122 w 1939056"/>
              <a:gd name="connsiteY4" fmla="*/ 312550 h 1831380"/>
              <a:gd name="connsiteX5" fmla="*/ 1738089 w 1939056"/>
              <a:gd name="connsiteY5" fmla="*/ 0 h 1831380"/>
              <a:gd name="connsiteX6" fmla="*/ 1939056 w 1939056"/>
              <a:gd name="connsiteY6" fmla="*/ 312550 h 1831380"/>
              <a:gd name="connsiteX7" fmla="*/ 1819931 w 1939056"/>
              <a:gd name="connsiteY7" fmla="*/ 312550 h 1831380"/>
              <a:gd name="connsiteX8" fmla="*/ 1818696 w 1939056"/>
              <a:gd name="connsiteY8" fmla="*/ 336650 h 1831380"/>
              <a:gd name="connsiteX9" fmla="*/ 1201699 w 1939056"/>
              <a:gd name="connsiteY9" fmla="*/ 1354425 h 1831380"/>
              <a:gd name="connsiteX10" fmla="*/ 0 w 1939056"/>
              <a:gd name="connsiteY10" fmla="*/ 1826991 h 183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9056" h="1831380">
                <a:moveTo>
                  <a:pt x="72297" y="1699459"/>
                </a:moveTo>
                <a:cubicBezTo>
                  <a:pt x="387776" y="1707719"/>
                  <a:pt x="780767" y="1538861"/>
                  <a:pt x="1110583" y="1253337"/>
                </a:cubicBezTo>
                <a:cubicBezTo>
                  <a:pt x="1414687" y="990071"/>
                  <a:pt x="1623877" y="663419"/>
                  <a:pt x="1679384" y="374226"/>
                </a:cubicBezTo>
                <a:lnTo>
                  <a:pt x="1686605" y="312550"/>
                </a:lnTo>
                <a:lnTo>
                  <a:pt x="1537122" y="312550"/>
                </a:lnTo>
                <a:lnTo>
                  <a:pt x="1738089" y="0"/>
                </a:lnTo>
                <a:lnTo>
                  <a:pt x="1939056" y="312550"/>
                </a:lnTo>
                <a:lnTo>
                  <a:pt x="1819931" y="312550"/>
                </a:lnTo>
                <a:lnTo>
                  <a:pt x="1818696" y="336650"/>
                </a:lnTo>
                <a:cubicBezTo>
                  <a:pt x="1775014" y="674077"/>
                  <a:pt x="1547243" y="1054391"/>
                  <a:pt x="1201699" y="1354425"/>
                </a:cubicBezTo>
                <a:cubicBezTo>
                  <a:pt x="824385" y="1682043"/>
                  <a:pt x="365834" y="1862367"/>
                  <a:pt x="0" y="1826991"/>
                </a:cubicBezTo>
                <a:close/>
              </a:path>
            </a:pathLst>
          </a:custGeom>
          <a:solidFill>
            <a:srgbClr val="FFC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graphicFrame>
        <p:nvGraphicFramePr>
          <p:cNvPr id="37" name="圖表 36"/>
          <p:cNvGraphicFramePr/>
          <p:nvPr>
            <p:extLst>
              <p:ext uri="{D42A27DB-BD31-4B8C-83A1-F6EECF244321}">
                <p14:modId xmlns="" xmlns:p14="http://schemas.microsoft.com/office/powerpoint/2010/main" val="1838226675"/>
              </p:ext>
            </p:extLst>
          </p:nvPr>
        </p:nvGraphicFramePr>
        <p:xfrm>
          <a:off x="179248" y="5484339"/>
          <a:ext cx="5683025" cy="231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矩形 4"/>
          <p:cNvSpPr/>
          <p:nvPr/>
        </p:nvSpPr>
        <p:spPr>
          <a:xfrm>
            <a:off x="2511108" y="3962366"/>
            <a:ext cx="2766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064" algn="ctr">
              <a:defRPr/>
            </a:pPr>
            <a:r>
              <a:rPr lang="en-US" altLang="zh-TW" sz="18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Y15~Y21 </a:t>
            </a:r>
            <a:r>
              <a:rPr lang="zh-TW" altLang="en-US" sz="2133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改善 </a:t>
            </a:r>
            <a:r>
              <a:rPr lang="en-US" altLang="zh-TW" sz="2133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72%</a:t>
            </a:r>
            <a:r>
              <a:rPr lang="zh-TW" altLang="en-US" sz="2133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zh-TW" sz="2133" b="1" kern="0" dirty="0">
              <a:solidFill>
                <a:srgbClr val="0000FF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10064" algn="ctr">
              <a:defRPr/>
            </a:pPr>
            <a:r>
              <a:rPr lang="en-US" altLang="zh-TW" sz="1600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TW" altLang="en-US" sz="1600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共減少</a:t>
            </a:r>
            <a:r>
              <a:rPr lang="en-US" altLang="zh-TW" sz="1600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3,508M)</a:t>
            </a:r>
            <a:endParaRPr lang="en-US" altLang="zh-TW" sz="2133" b="1" kern="0" dirty="0">
              <a:solidFill>
                <a:srgbClr val="0000FF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38658" indent="-228594">
              <a:buFontTx/>
              <a:buChar char="-"/>
              <a:defRPr/>
            </a:pPr>
            <a:endParaRPr lang="en-US" altLang="zh-TW" sz="267" kern="0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30866" y="684221"/>
            <a:ext cx="3127093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933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CoPQ </a:t>
            </a:r>
            <a:r>
              <a:rPr lang="zh-TW" altLang="en-US" sz="2933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逐年改善 </a:t>
            </a:r>
          </a:p>
        </p:txBody>
      </p:sp>
      <p:grpSp>
        <p:nvGrpSpPr>
          <p:cNvPr id="3" name="群組 53"/>
          <p:cNvGrpSpPr>
            <a:grpSpLocks noChangeAspect="1"/>
          </p:cNvGrpSpPr>
          <p:nvPr/>
        </p:nvGrpSpPr>
        <p:grpSpPr bwMode="auto">
          <a:xfrm>
            <a:off x="8135327" y="1310572"/>
            <a:ext cx="3746331" cy="2544000"/>
            <a:chOff x="6329389" y="986134"/>
            <a:chExt cx="2581635" cy="1829860"/>
          </a:xfrm>
        </p:grpSpPr>
        <p:pic>
          <p:nvPicPr>
            <p:cNvPr id="34833" name="圖片 5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9389" y="1044097"/>
              <a:ext cx="2581635" cy="17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矩形 53"/>
            <p:cNvSpPr/>
            <p:nvPr/>
          </p:nvSpPr>
          <p:spPr>
            <a:xfrm>
              <a:off x="7553522" y="986134"/>
              <a:ext cx="371382" cy="21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en-US" altLang="zh-TW" sz="1333" kern="0" dirty="0">
                  <a:solidFill>
                    <a:prstClr val="black"/>
                  </a:solidFill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75%</a:t>
              </a:r>
              <a:endParaRPr lang="zh-TW" altLang="en-US" sz="1333" kern="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  <a:cs typeface="Arial" pitchFamily="34" charset="0"/>
              </a:endParaRPr>
            </a:p>
          </p:txBody>
        </p:sp>
        <p:cxnSp>
          <p:nvCxnSpPr>
            <p:cNvPr id="34835" name="直線接點 54"/>
            <p:cNvCxnSpPr>
              <a:cxnSpLocks noChangeShapeType="1"/>
            </p:cNvCxnSpPr>
            <p:nvPr/>
          </p:nvCxnSpPr>
          <p:spPr bwMode="auto">
            <a:xfrm>
              <a:off x="7551611" y="1093076"/>
              <a:ext cx="0" cy="28800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6" name="Freeform 72"/>
            <p:cNvSpPr>
              <a:spLocks/>
            </p:cNvSpPr>
            <p:nvPr/>
          </p:nvSpPr>
          <p:spPr bwMode="auto">
            <a:xfrm rot="18794338">
              <a:off x="7192825" y="1477606"/>
              <a:ext cx="633229" cy="609686"/>
            </a:xfrm>
            <a:custGeom>
              <a:avLst/>
              <a:gdLst>
                <a:gd name="T0" fmla="*/ 76 w 241"/>
                <a:gd name="T1" fmla="*/ 129 h 241"/>
                <a:gd name="T2" fmla="*/ 233 w 241"/>
                <a:gd name="T3" fmla="*/ 8 h 241"/>
                <a:gd name="T4" fmla="*/ 112 w 241"/>
                <a:gd name="T5" fmla="*/ 165 h 241"/>
                <a:gd name="T6" fmla="*/ 99 w 241"/>
                <a:gd name="T7" fmla="*/ 220 h 241"/>
                <a:gd name="T8" fmla="*/ 21 w 241"/>
                <a:gd name="T9" fmla="*/ 220 h 241"/>
                <a:gd name="T10" fmla="*/ 21 w 241"/>
                <a:gd name="T11" fmla="*/ 142 h 241"/>
                <a:gd name="T12" fmla="*/ 76 w 241"/>
                <a:gd name="T13" fmla="*/ 12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76" y="129"/>
                  </a:moveTo>
                  <a:cubicBezTo>
                    <a:pt x="133" y="79"/>
                    <a:pt x="226" y="0"/>
                    <a:pt x="233" y="8"/>
                  </a:cubicBezTo>
                  <a:cubicBezTo>
                    <a:pt x="241" y="16"/>
                    <a:pt x="162" y="108"/>
                    <a:pt x="112" y="165"/>
                  </a:cubicBezTo>
                  <a:cubicBezTo>
                    <a:pt x="118" y="183"/>
                    <a:pt x="113" y="205"/>
                    <a:pt x="99" y="220"/>
                  </a:cubicBezTo>
                  <a:cubicBezTo>
                    <a:pt x="77" y="241"/>
                    <a:pt x="43" y="241"/>
                    <a:pt x="21" y="220"/>
                  </a:cubicBezTo>
                  <a:cubicBezTo>
                    <a:pt x="0" y="198"/>
                    <a:pt x="0" y="164"/>
                    <a:pt x="21" y="142"/>
                  </a:cubicBezTo>
                  <a:cubicBezTo>
                    <a:pt x="36" y="128"/>
                    <a:pt x="58" y="123"/>
                    <a:pt x="76" y="12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546A">
                    <a:lumMod val="75000"/>
                  </a:srgbClr>
                </a:gs>
                <a:gs pos="71000">
                  <a:srgbClr val="2EA7E0">
                    <a:tint val="44500"/>
                    <a:satMod val="160000"/>
                  </a:srgbClr>
                </a:gs>
                <a:gs pos="100000">
                  <a:srgbClr val="2EA7E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142451" y="1917728"/>
              <a:ext cx="785624" cy="273081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solidFill>
                <a:sysClr val="window" lastClr="FFFFFF"/>
              </a:solidFill>
            </a:ln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TW" altLang="en-US" sz="1867" b="1" kern="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客戶排名</a:t>
              </a:r>
            </a:p>
          </p:txBody>
        </p:sp>
        <p:sp>
          <p:nvSpPr>
            <p:cNvPr id="58" name="矩形 5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159054" y="2236363"/>
              <a:ext cx="765122" cy="14754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285737" indent="-285737" algn="ctr" defTabSz="914354">
                <a:defRPr/>
              </a:pPr>
              <a:r>
                <a:rPr lang="en-US" altLang="zh-CN" sz="1333" b="1" kern="100" dirty="0">
                  <a:solidFill>
                    <a:srgbClr val="006600"/>
                  </a:solidFill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YoY</a:t>
              </a:r>
              <a:r>
                <a:rPr lang="en-US" altLang="zh-CN" sz="1333" b="1" kern="100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 </a:t>
              </a:r>
              <a:r>
                <a:rPr lang="zh-TW" altLang="en-US" sz="1333" b="1" kern="100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改善</a:t>
              </a:r>
              <a:r>
                <a:rPr lang="en-US" altLang="zh-TW" sz="1333" b="1" kern="100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4.3</a:t>
              </a:r>
              <a:r>
                <a:rPr lang="en-US" altLang="zh-TW" sz="1333" b="1" kern="100" dirty="0">
                  <a:solidFill>
                    <a:srgbClr val="006600"/>
                  </a:solidFill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%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6978820" y="1489899"/>
              <a:ext cx="1149456" cy="4206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9170">
                <a:defRPr/>
              </a:pPr>
              <a:r>
                <a:rPr lang="en-US" altLang="zh-TW" sz="3200" b="1" kern="0" dirty="0">
                  <a:ln>
                    <a:solidFill>
                      <a:prstClr val="white"/>
                    </a:solidFill>
                  </a:ln>
                  <a:solidFill>
                    <a:srgbClr val="70AD47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73%</a:t>
              </a:r>
              <a:endParaRPr lang="zh-TW" altLang="en-US" sz="3200" b="1" kern="0" dirty="0">
                <a:ln>
                  <a:solidFill>
                    <a:prstClr val="white"/>
                  </a:solidFill>
                </a:ln>
                <a:solidFill>
                  <a:srgbClr val="70AD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Arial" pitchFamily="34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904144" y="2358066"/>
              <a:ext cx="1335274" cy="184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9170">
                <a:defRPr/>
              </a:pPr>
              <a:r>
                <a:rPr lang="en-US" altLang="zh-TW" sz="933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Y20:70%</a:t>
              </a:r>
              <a:r>
                <a:rPr lang="en-US" altLang="zh-TW" sz="1067" kern="0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itchFamily="34" charset="-120"/>
                  <a:cs typeface="Arial" panose="020B0604020202020204" pitchFamily="34" charset="0"/>
                  <a:sym typeface="Wingdings" pitchFamily="2" charset="2"/>
                </a:rPr>
                <a:t> </a:t>
              </a:r>
              <a:r>
                <a:rPr lang="en-US" altLang="zh-TW" sz="1067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 </a:t>
              </a:r>
              <a:r>
                <a:rPr lang="en-US" altLang="zh-TW" sz="933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Y21:73%</a:t>
              </a:r>
              <a:r>
                <a:rPr lang="zh-TW" altLang="en-US" sz="933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sym typeface="Wingdings" pitchFamily="2" charset="2"/>
                </a:rPr>
                <a:t> </a:t>
              </a:r>
              <a:r>
                <a:rPr lang="en-US" altLang="zh-TW" sz="933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 </a:t>
              </a:r>
              <a:endParaRPr lang="zh-TW" altLang="en-US" sz="933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sp>
        <p:nvSpPr>
          <p:cNvPr id="41" name="標題 1"/>
          <p:cNvSpPr txBox="1">
            <a:spLocks/>
          </p:cNvSpPr>
          <p:nvPr/>
        </p:nvSpPr>
        <p:spPr>
          <a:xfrm>
            <a:off x="6" y="-30113"/>
            <a:ext cx="12191999" cy="672000"/>
          </a:xfrm>
          <a:prstGeom prst="rect">
            <a:avLst/>
          </a:prstGeom>
          <a:gradFill flip="none" rotWithShape="1">
            <a:gsLst>
              <a:gs pos="0">
                <a:srgbClr val="4F81BD">
                  <a:shade val="30000"/>
                  <a:satMod val="115000"/>
                </a:srgbClr>
              </a:gs>
              <a:gs pos="50000">
                <a:srgbClr val="4F81BD">
                  <a:shade val="67500"/>
                  <a:satMod val="115000"/>
                </a:srgbClr>
              </a:gs>
              <a:gs pos="100000">
                <a:srgbClr val="4F81BD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21912" tIns="60956" rIns="121912" bIns="60956">
            <a:noAutofit/>
          </a:bodyPr>
          <a:lstStyle/>
          <a:p>
            <a:pPr algn="ctr" defTabSz="1218990">
              <a:defRPr/>
            </a:pPr>
            <a:r>
              <a:rPr lang="en-US" altLang="zh-TW" sz="3733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Y2021</a:t>
            </a:r>
            <a:r>
              <a:rPr lang="zh-TW" altLang="en-US" sz="3733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經營成果</a:t>
            </a:r>
            <a:endParaRPr lang="en-US" altLang="zh-TW" sz="3733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97865" y="684221"/>
            <a:ext cx="3291401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933" b="1" dirty="0">
                <a:solidFill>
                  <a:srgbClr val="FF94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客戶排名持續提昇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549341" y="3893525"/>
            <a:ext cx="95119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67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 NTD</a:t>
            </a:r>
            <a:endParaRPr lang="zh-TW" altLang="en-US" sz="1067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83050" y="1630737"/>
            <a:ext cx="1735748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658" indent="-228594">
              <a:buFontTx/>
              <a:buChar char="-"/>
              <a:defRPr/>
            </a:pPr>
            <a:endParaRPr lang="en-US" altLang="zh-TW" sz="133" kern="0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110064">
              <a:defRPr/>
            </a:pPr>
            <a:r>
              <a:rPr lang="zh-TW" altLang="en-US" sz="1600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r>
              <a:rPr lang="zh-TW" altLang="en-US" sz="2133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主要</a:t>
            </a:r>
            <a:r>
              <a:rPr lang="zh-TW" altLang="en-US" sz="2133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貢獻</a:t>
            </a:r>
            <a:r>
              <a:rPr lang="en-US" altLang="zh-TW" sz="1467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  </a:t>
            </a:r>
            <a:endParaRPr lang="en-US" altLang="zh-TW" sz="18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sym typeface="Wingdings" panose="05000000000000000000" pitchFamily="2" charset="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15050" y="3962245"/>
            <a:ext cx="3021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064" algn="ctr">
              <a:defRPr/>
            </a:pPr>
            <a:r>
              <a:rPr lang="en-US" altLang="zh-TW" sz="1867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Y15~Y21 </a:t>
            </a:r>
            <a:r>
              <a:rPr lang="zh-TW" altLang="en-US" sz="2133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提昇 </a:t>
            </a:r>
            <a:r>
              <a:rPr lang="en-US" altLang="zh-TW" sz="2133" b="1" kern="0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35%</a:t>
            </a:r>
          </a:p>
          <a:p>
            <a:pPr marL="338658" indent="-228594">
              <a:buFontTx/>
              <a:buChar char="-"/>
              <a:defRPr/>
            </a:pPr>
            <a:endParaRPr lang="en-US" altLang="zh-TW" sz="267" kern="0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46698" y="2382686"/>
            <a:ext cx="2940137" cy="564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658" indent="-228594">
              <a:buFontTx/>
              <a:buChar char="-"/>
              <a:defRPr/>
            </a:pPr>
            <a:endParaRPr lang="en-US" altLang="zh-TW" sz="133" b="1" kern="0" dirty="0">
              <a:solidFill>
                <a:schemeClr val="bg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110064" algn="ctr">
              <a:defRPr/>
            </a:pPr>
            <a:r>
              <a:rPr lang="zh-TW" altLang="en-US" sz="1467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品質持續改善</a:t>
            </a:r>
            <a:endParaRPr lang="en-US" altLang="zh-TW" sz="1467" b="1" kern="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panose="020B0604020202020204" pitchFamily="34" charset="0"/>
            </a:endParaRPr>
          </a:p>
          <a:p>
            <a:pPr marL="110064" algn="ctr">
              <a:defRPr/>
            </a:pPr>
            <a:r>
              <a:rPr lang="zh-TW" altLang="en-US" sz="1467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選對客戶、訂對規格</a:t>
            </a:r>
            <a:endParaRPr lang="en-US" altLang="zh-TW" sz="1467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sym typeface="Wingdings" panose="05000000000000000000" pitchFamily="2" charset="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0502" y="2813917"/>
            <a:ext cx="2940137" cy="564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658" indent="-228594" algn="ctr">
              <a:buFontTx/>
              <a:buChar char="-"/>
              <a:defRPr/>
            </a:pPr>
            <a:endParaRPr lang="en-US" altLang="zh-TW" sz="133" b="1" kern="0" dirty="0">
              <a:solidFill>
                <a:schemeClr val="bg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110064" algn="ctr">
              <a:defRPr/>
            </a:pPr>
            <a:r>
              <a:rPr lang="zh-TW" altLang="en-US" sz="1467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成立</a:t>
            </a:r>
            <a:r>
              <a:rPr lang="en-US" altLang="zh-TW" sz="1467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Task Force team</a:t>
            </a:r>
          </a:p>
          <a:p>
            <a:pPr marL="110064" algn="ctr">
              <a:defRPr/>
            </a:pPr>
            <a:r>
              <a:rPr lang="zh-TW" altLang="en-US" sz="1467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配合客戶執行品質改善專案</a:t>
            </a:r>
            <a:endParaRPr lang="en-US" altLang="zh-TW" sz="1467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sym typeface="Wingdings" panose="05000000000000000000" pitchFamily="2" charset="2"/>
            </a:endParaRPr>
          </a:p>
        </p:txBody>
      </p:sp>
      <p:grpSp>
        <p:nvGrpSpPr>
          <p:cNvPr id="4" name="群組 36"/>
          <p:cNvGrpSpPr>
            <a:grpSpLocks noChangeAspect="1"/>
          </p:cNvGrpSpPr>
          <p:nvPr/>
        </p:nvGrpSpPr>
        <p:grpSpPr bwMode="auto">
          <a:xfrm>
            <a:off x="116055" y="1168354"/>
            <a:ext cx="3778149" cy="2457966"/>
            <a:chOff x="495300" y="855253"/>
            <a:chExt cx="2719388" cy="1769163"/>
          </a:xfrm>
        </p:grpSpPr>
        <p:pic>
          <p:nvPicPr>
            <p:cNvPr id="42" name="圖片 23" descr="儀錶板_v2.pn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300" y="1003300"/>
              <a:ext cx="2719388" cy="149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矩形 4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464726" y="2207829"/>
              <a:ext cx="778946" cy="15506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285737" indent="-285737" algn="ctr" defTabSz="914354">
                <a:defRPr/>
              </a:pPr>
              <a:r>
                <a:rPr lang="en-US" altLang="zh-CN" sz="1400" b="1" kern="100" dirty="0" err="1">
                  <a:solidFill>
                    <a:srgbClr val="0066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YoY</a:t>
              </a:r>
              <a:r>
                <a:rPr lang="zh-TW" altLang="en-US" sz="1400" b="1" kern="100" dirty="0">
                  <a:solidFill>
                    <a:srgbClr val="0066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改善</a:t>
              </a:r>
              <a:r>
                <a:rPr lang="en-US" altLang="zh-TW" sz="1400" b="1" kern="100" dirty="0">
                  <a:solidFill>
                    <a:srgbClr val="006600"/>
                  </a:solidFill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33%</a:t>
              </a:r>
            </a:p>
          </p:txBody>
        </p:sp>
        <p:sp>
          <p:nvSpPr>
            <p:cNvPr id="45" name="矩形 29"/>
            <p:cNvSpPr>
              <a:spLocks noChangeArrowheads="1"/>
            </p:cNvSpPr>
            <p:nvPr/>
          </p:nvSpPr>
          <p:spPr bwMode="auto">
            <a:xfrm>
              <a:off x="1227799" y="855253"/>
              <a:ext cx="776242" cy="33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NTD 1,516M</a:t>
              </a:r>
              <a:endParaRPr lang="zh-TW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6" name="Freeform 72"/>
            <p:cNvSpPr>
              <a:spLocks/>
            </p:cNvSpPr>
            <p:nvPr/>
          </p:nvSpPr>
          <p:spPr bwMode="auto">
            <a:xfrm rot="18314654">
              <a:off x="1556187" y="1418075"/>
              <a:ext cx="528637" cy="504825"/>
            </a:xfrm>
            <a:custGeom>
              <a:avLst/>
              <a:gdLst>
                <a:gd name="T0" fmla="*/ 76 w 241"/>
                <a:gd name="T1" fmla="*/ 129 h 241"/>
                <a:gd name="T2" fmla="*/ 233 w 241"/>
                <a:gd name="T3" fmla="*/ 8 h 241"/>
                <a:gd name="T4" fmla="*/ 112 w 241"/>
                <a:gd name="T5" fmla="*/ 165 h 241"/>
                <a:gd name="T6" fmla="*/ 99 w 241"/>
                <a:gd name="T7" fmla="*/ 220 h 241"/>
                <a:gd name="T8" fmla="*/ 21 w 241"/>
                <a:gd name="T9" fmla="*/ 220 h 241"/>
                <a:gd name="T10" fmla="*/ 21 w 241"/>
                <a:gd name="T11" fmla="*/ 142 h 241"/>
                <a:gd name="T12" fmla="*/ 76 w 241"/>
                <a:gd name="T13" fmla="*/ 12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76" y="129"/>
                  </a:moveTo>
                  <a:cubicBezTo>
                    <a:pt x="133" y="79"/>
                    <a:pt x="226" y="0"/>
                    <a:pt x="233" y="8"/>
                  </a:cubicBezTo>
                  <a:cubicBezTo>
                    <a:pt x="241" y="16"/>
                    <a:pt x="162" y="108"/>
                    <a:pt x="112" y="165"/>
                  </a:cubicBezTo>
                  <a:cubicBezTo>
                    <a:pt x="118" y="183"/>
                    <a:pt x="113" y="205"/>
                    <a:pt x="99" y="220"/>
                  </a:cubicBezTo>
                  <a:cubicBezTo>
                    <a:pt x="77" y="241"/>
                    <a:pt x="43" y="241"/>
                    <a:pt x="21" y="220"/>
                  </a:cubicBezTo>
                  <a:cubicBezTo>
                    <a:pt x="0" y="198"/>
                    <a:pt x="0" y="164"/>
                    <a:pt x="21" y="142"/>
                  </a:cubicBezTo>
                  <a:cubicBezTo>
                    <a:pt x="36" y="128"/>
                    <a:pt x="58" y="123"/>
                    <a:pt x="76" y="1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71000">
                  <a:srgbClr val="2EA7E0">
                    <a:tint val="44500"/>
                    <a:satMod val="160000"/>
                  </a:srgbClr>
                </a:gs>
                <a:gs pos="100000">
                  <a:srgbClr val="2EA7E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48" name="直線接點 47"/>
            <p:cNvCxnSpPr/>
            <p:nvPr/>
          </p:nvCxnSpPr>
          <p:spPr>
            <a:xfrm>
              <a:off x="1847850" y="1042988"/>
              <a:ext cx="0" cy="28733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字方塊 36"/>
            <p:cNvSpPr txBox="1">
              <a:spLocks noChangeArrowheads="1"/>
            </p:cNvSpPr>
            <p:nvPr/>
          </p:nvSpPr>
          <p:spPr bwMode="auto">
            <a:xfrm>
              <a:off x="1163812" y="1667402"/>
              <a:ext cx="370597" cy="19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NTD</a:t>
              </a:r>
              <a:endParaRPr lang="zh-TW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122454" y="1558015"/>
              <a:ext cx="1583144" cy="361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667" b="1" dirty="0">
                  <a:ln>
                    <a:solidFill>
                      <a:prstClr val="white"/>
                    </a:solidFill>
                  </a:ln>
                  <a:solidFill>
                    <a:srgbClr val="48592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1,385</a:t>
              </a:r>
              <a:r>
                <a:rPr lang="en-US" altLang="zh-TW" sz="1867" b="1" dirty="0">
                  <a:ln>
                    <a:solidFill>
                      <a:prstClr val="white"/>
                    </a:solidFill>
                  </a:ln>
                  <a:solidFill>
                    <a:srgbClr val="48592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M</a:t>
              </a:r>
              <a:endParaRPr lang="zh-TW" altLang="en-US" sz="2667" b="1" dirty="0">
                <a:ln>
                  <a:solidFill>
                    <a:prstClr val="white"/>
                  </a:solidFill>
                </a:ln>
                <a:solidFill>
                  <a:srgbClr val="485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Arial" pitchFamily="34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1487212" y="1879984"/>
              <a:ext cx="685582" cy="302708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TW" sz="2133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Arial" pitchFamily="34" charset="0"/>
                </a:rPr>
                <a:t>CoPQ</a:t>
              </a:r>
              <a:endParaRPr lang="zh-TW" altLang="en-US" sz="2133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Arial" pitchFamily="34" charset="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873766" y="2292125"/>
              <a:ext cx="2031323" cy="332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1067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Y20:1,989M</a:t>
              </a:r>
              <a:r>
                <a:rPr lang="en-US" altLang="zh-TW" sz="1200" kern="0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itchFamily="34" charset="-120"/>
                  <a:cs typeface="Arial" panose="020B0604020202020204" pitchFamily="34" charset="0"/>
                </a:rPr>
                <a:t> ↘</a:t>
              </a:r>
              <a:r>
                <a:rPr lang="en-US" altLang="zh-TW" sz="1067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Y21:</a:t>
              </a:r>
              <a:r>
                <a:rPr lang="zh-TW" altLang="en-US" sz="1067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 </a:t>
              </a:r>
              <a:r>
                <a:rPr lang="en-US" altLang="zh-TW" sz="1067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1,385M</a:t>
              </a:r>
            </a:p>
            <a:p>
              <a:pPr algn="ctr">
                <a:defRPr/>
              </a:pPr>
              <a:r>
                <a:rPr lang="zh-TW" altLang="en-US" sz="1200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節省</a:t>
              </a:r>
              <a:r>
                <a:rPr lang="en-US" altLang="zh-TW" sz="1200" kern="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</a:rPr>
                <a:t>604M </a:t>
              </a:r>
              <a:endParaRPr lang="zh-TW" altLang="en-US" sz="12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512567" y="3450964"/>
            <a:ext cx="2482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658" indent="-228594" algn="r">
              <a:buFontTx/>
              <a:buChar char="-"/>
              <a:defRPr/>
            </a:pPr>
            <a:endParaRPr lang="en-US" altLang="zh-TW" sz="133" b="1" kern="0" dirty="0">
              <a:solidFill>
                <a:schemeClr val="bg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110064" algn="r">
              <a:defRPr/>
            </a:pPr>
            <a:r>
              <a:rPr lang="zh-TW" altLang="en-US" sz="1467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售後策略優化</a:t>
            </a:r>
            <a:endParaRPr lang="en-US" altLang="zh-TW" sz="1467" b="1" kern="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62273" y="3455588"/>
            <a:ext cx="2482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658" indent="-228594" algn="r">
              <a:buFontTx/>
              <a:buChar char="-"/>
              <a:defRPr/>
            </a:pPr>
            <a:endParaRPr lang="en-US" altLang="zh-TW" sz="133" b="1" kern="0" dirty="0">
              <a:solidFill>
                <a:schemeClr val="bg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110064">
              <a:defRPr/>
            </a:pPr>
            <a:r>
              <a:rPr lang="zh-TW" altLang="en-US" sz="1467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定期對焦客戶評分重點</a:t>
            </a:r>
            <a:endParaRPr lang="en-US" altLang="zh-TW" sz="1467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807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135" y="1057037"/>
            <a:ext cx="5197504" cy="19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9993" y="1035619"/>
            <a:ext cx="5860233" cy="1824000"/>
          </a:xfrm>
          <a:prstGeom prst="rect">
            <a:avLst/>
          </a:prstGeom>
        </p:spPr>
      </p:pic>
      <p:sp>
        <p:nvSpPr>
          <p:cNvPr id="109" name="圓角矩形 16">
            <a:extLst>
              <a:ext uri="{FF2B5EF4-FFF2-40B4-BE49-F238E27FC236}">
                <a16:creationId xmlns="" xmlns:a16="http://schemas.microsoft.com/office/drawing/2014/main" id="{28B0FFE5-BE39-484B-8522-F00145BA6868}"/>
              </a:ext>
            </a:extLst>
          </p:cNvPr>
          <p:cNvSpPr/>
          <p:nvPr/>
        </p:nvSpPr>
        <p:spPr>
          <a:xfrm>
            <a:off x="5926117" y="865624"/>
            <a:ext cx="6192000" cy="3888000"/>
          </a:xfrm>
          <a:prstGeom prst="roundRect">
            <a:avLst>
              <a:gd name="adj" fmla="val 6642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n w="9525">
                <a:solidFill>
                  <a:prstClr val="black"/>
                </a:solidFill>
              </a:ln>
              <a:solidFill>
                <a:srgbClr val="FFFFFF"/>
              </a:solidFill>
              <a:ea typeface="微軟正黑體"/>
            </a:endParaRPr>
          </a:p>
        </p:txBody>
      </p:sp>
      <p:sp>
        <p:nvSpPr>
          <p:cNvPr id="107" name="圓角矩形 16">
            <a:extLst>
              <a:ext uri="{FF2B5EF4-FFF2-40B4-BE49-F238E27FC236}">
                <a16:creationId xmlns="" xmlns:a16="http://schemas.microsoft.com/office/drawing/2014/main" id="{28B0FFE5-BE39-484B-8522-F00145BA6868}"/>
              </a:ext>
            </a:extLst>
          </p:cNvPr>
          <p:cNvSpPr/>
          <p:nvPr/>
        </p:nvSpPr>
        <p:spPr>
          <a:xfrm>
            <a:off x="40528" y="861369"/>
            <a:ext cx="5856000" cy="3888000"/>
          </a:xfrm>
          <a:prstGeom prst="roundRect">
            <a:avLst>
              <a:gd name="adj" fmla="val 6642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n w="9525">
                <a:solidFill>
                  <a:prstClr val="black"/>
                </a:solidFill>
              </a:ln>
              <a:solidFill>
                <a:srgbClr val="FFFFFF"/>
              </a:solidFill>
              <a:ea typeface="微軟正黑體"/>
            </a:endParaRPr>
          </a:p>
        </p:txBody>
      </p:sp>
      <p:grpSp>
        <p:nvGrpSpPr>
          <p:cNvPr id="2" name="群組 50"/>
          <p:cNvGrpSpPr/>
          <p:nvPr/>
        </p:nvGrpSpPr>
        <p:grpSpPr>
          <a:xfrm>
            <a:off x="6019459" y="605068"/>
            <a:ext cx="3958632" cy="461665"/>
            <a:chOff x="-12899" y="1722990"/>
            <a:chExt cx="3374641" cy="444031"/>
          </a:xfrm>
        </p:grpSpPr>
        <p:grpSp>
          <p:nvGrpSpPr>
            <p:cNvPr id="3" name="组合 31"/>
            <p:cNvGrpSpPr/>
            <p:nvPr/>
          </p:nvGrpSpPr>
          <p:grpSpPr>
            <a:xfrm>
              <a:off x="-12899" y="1722990"/>
              <a:ext cx="3374641" cy="444031"/>
              <a:chOff x="3264368" y="1789129"/>
              <a:chExt cx="3374641" cy="444031"/>
            </a:xfrm>
          </p:grpSpPr>
          <p:sp>
            <p:nvSpPr>
              <p:cNvPr id="22" name="圆角矩形 32"/>
              <p:cNvSpPr/>
              <p:nvPr/>
            </p:nvSpPr>
            <p:spPr>
              <a:xfrm>
                <a:off x="3391794" y="1844598"/>
                <a:ext cx="3232591" cy="36933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101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b="1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25" name="文本框 3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264368" y="1789129"/>
                <a:ext cx="3374641" cy="44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3200">
                    <a:gradFill flip="none" rotWithShape="1">
                      <a:gsLst>
                        <a:gs pos="0">
                          <a:schemeClr val="accent2"/>
                        </a:gs>
                        <a:gs pos="34000">
                          <a:schemeClr val="accent1"/>
                        </a:gs>
                        <a:gs pos="68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</a:defRPr>
                </a:lvl1pPr>
              </a:lstStyle>
              <a:p>
                <a:pPr algn="ctr"/>
                <a:r>
                  <a:rPr lang="zh-TW" altLang="en-US" sz="2400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品質指標  </a:t>
                </a:r>
                <a:r>
                  <a:rPr lang="en-US" altLang="zh-TW" sz="2400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</a:t>
                </a:r>
                <a:r>
                  <a:rPr lang="zh-TW" altLang="en-US" sz="2400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整體達標改善</a:t>
                </a:r>
                <a:endParaRPr lang="zh-CN" altLang="en-US" sz="2400" b="1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41" name="任意多边形 39"/>
            <p:cNvSpPr/>
            <p:nvPr/>
          </p:nvSpPr>
          <p:spPr>
            <a:xfrm flipH="1">
              <a:off x="1318036" y="1886264"/>
              <a:ext cx="61005" cy="132360"/>
            </a:xfrm>
            <a:custGeom>
              <a:avLst/>
              <a:gdLst>
                <a:gd name="connsiteX0" fmla="*/ 403860 w 403860"/>
                <a:gd name="connsiteY0" fmla="*/ 0 h 807720"/>
                <a:gd name="connsiteX1" fmla="*/ 0 w 403860"/>
                <a:gd name="connsiteY1" fmla="*/ 403860 h 807720"/>
                <a:gd name="connsiteX2" fmla="*/ 403860 w 403860"/>
                <a:gd name="connsiteY2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860" h="807720">
                  <a:moveTo>
                    <a:pt x="403860" y="0"/>
                  </a:moveTo>
                  <a:lnTo>
                    <a:pt x="0" y="403860"/>
                  </a:lnTo>
                  <a:lnTo>
                    <a:pt x="403860" y="80772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2" name="任意多边形 40"/>
            <p:cNvSpPr/>
            <p:nvPr/>
          </p:nvSpPr>
          <p:spPr>
            <a:xfrm flipH="1">
              <a:off x="1414148" y="1886264"/>
              <a:ext cx="61005" cy="132360"/>
            </a:xfrm>
            <a:custGeom>
              <a:avLst/>
              <a:gdLst>
                <a:gd name="connsiteX0" fmla="*/ 403860 w 403860"/>
                <a:gd name="connsiteY0" fmla="*/ 0 h 807720"/>
                <a:gd name="connsiteX1" fmla="*/ 0 w 403860"/>
                <a:gd name="connsiteY1" fmla="*/ 403860 h 807720"/>
                <a:gd name="connsiteX2" fmla="*/ 403860 w 403860"/>
                <a:gd name="connsiteY2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860" h="807720">
                  <a:moveTo>
                    <a:pt x="403860" y="0"/>
                  </a:moveTo>
                  <a:lnTo>
                    <a:pt x="0" y="403860"/>
                  </a:lnTo>
                  <a:lnTo>
                    <a:pt x="403860" y="80772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18" name="標題 1"/>
          <p:cNvSpPr txBox="1">
            <a:spLocks/>
          </p:cNvSpPr>
          <p:nvPr/>
        </p:nvSpPr>
        <p:spPr>
          <a:xfrm>
            <a:off x="-5815" y="-18847"/>
            <a:ext cx="12192000" cy="672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21912" tIns="60956" rIns="121912" bIns="60956">
            <a:noAutofit/>
          </a:bodyPr>
          <a:lstStyle/>
          <a:p>
            <a:pPr algn="ctr" defTabSz="1218990" eaLnBrk="0" hangingPunct="0"/>
            <a:r>
              <a:rPr lang="en-US" altLang="zh-TW" sz="3733" b="1" kern="0" dirty="0">
                <a:solidFill>
                  <a:prstClr val="white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2021 </a:t>
            </a:r>
            <a:r>
              <a:rPr lang="zh-TW" altLang="en-US" sz="3733" b="1" kern="0" dirty="0">
                <a:solidFill>
                  <a:prstClr val="white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品質回顧</a:t>
            </a:r>
            <a:r>
              <a:rPr lang="zh-TW" altLang="en-US" sz="3733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zh-TW" altLang="en-US" sz="2667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整體</a:t>
            </a:r>
            <a:r>
              <a:rPr lang="zh-TW" altLang="en-US" sz="3733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改善                    </a:t>
            </a:r>
            <a:r>
              <a:rPr lang="zh-TW" altLang="en-US" sz="3733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）</a:t>
            </a:r>
            <a:endParaRPr lang="zh-TW" altLang="en-US" sz="3733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214555" y="47130"/>
            <a:ext cx="2417650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8</a:t>
            </a:r>
            <a:r>
              <a:rPr lang="zh-TW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項達標</a:t>
            </a:r>
            <a:r>
              <a:rPr lang="en-US" altLang="zh-TW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 </a:t>
            </a:r>
            <a:r>
              <a:rPr lang="en-US" altLang="zh-TW" sz="1600" b="1" kern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3</a:t>
            </a:r>
            <a:r>
              <a:rPr lang="zh-TW" altLang="en-US" sz="1600" b="1" kern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項改善未達標</a:t>
            </a:r>
            <a:endParaRPr lang="en-US" altLang="zh-TW" sz="1600" b="1" kern="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1</a:t>
            </a:r>
            <a:r>
              <a:rPr lang="zh-TW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項惡化未達標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4" name="群組 113"/>
          <p:cNvGrpSpPr/>
          <p:nvPr/>
        </p:nvGrpSpPr>
        <p:grpSpPr>
          <a:xfrm>
            <a:off x="10172801" y="29763"/>
            <a:ext cx="576000" cy="576000"/>
            <a:chOff x="7186688" y="2667309"/>
            <a:chExt cx="432000" cy="432000"/>
          </a:xfrm>
        </p:grpSpPr>
        <p:sp>
          <p:nvSpPr>
            <p:cNvPr id="115" name="AutoShape 26"/>
            <p:cNvSpPr/>
            <p:nvPr/>
          </p:nvSpPr>
          <p:spPr bwMode="auto">
            <a:xfrm>
              <a:off x="7186688" y="2667309"/>
              <a:ext cx="432000" cy="432000"/>
            </a:xfrm>
            <a:custGeom>
              <a:avLst/>
              <a:gdLst>
                <a:gd name="T0" fmla="*/ 516705 w 19679"/>
                <a:gd name="T1" fmla="*/ 570658 h 19679"/>
                <a:gd name="T2" fmla="*/ 516705 w 19679"/>
                <a:gd name="T3" fmla="*/ 570658 h 19679"/>
                <a:gd name="T4" fmla="*/ 516705 w 19679"/>
                <a:gd name="T5" fmla="*/ 570658 h 19679"/>
                <a:gd name="T6" fmla="*/ 516705 w 19679"/>
                <a:gd name="T7" fmla="*/ 57065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365A96"/>
              </a:solidFill>
              <a:prstDash val="solid"/>
              <a:bevel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tIns="22860" rIns="22860" bIns="22860" anchor="ctr"/>
            <a:lstStyle/>
            <a:p>
              <a:pPr defTabSz="1219170">
                <a:defRPr/>
              </a:pPr>
              <a:endParaRPr lang="zh-CN" altLang="en-US" sz="2400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16" name="AutoShape 32"/>
            <p:cNvSpPr/>
            <p:nvPr/>
          </p:nvSpPr>
          <p:spPr bwMode="auto">
            <a:xfrm>
              <a:off x="7237279" y="2782093"/>
              <a:ext cx="310316" cy="257968"/>
            </a:xfrm>
            <a:custGeom>
              <a:avLst/>
              <a:gdLst>
                <a:gd name="T0" fmla="*/ 310357 w 21600"/>
                <a:gd name="T1" fmla="*/ 257957 h 21579"/>
                <a:gd name="T2" fmla="*/ 310357 w 21600"/>
                <a:gd name="T3" fmla="*/ 257957 h 21579"/>
                <a:gd name="T4" fmla="*/ 310357 w 21600"/>
                <a:gd name="T5" fmla="*/ 257957 h 21579"/>
                <a:gd name="T6" fmla="*/ 310357 w 21600"/>
                <a:gd name="T7" fmla="*/ 257957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600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1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rgbClr val="365A9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defTabSz="1219170">
                <a:defRPr/>
              </a:pPr>
              <a:endParaRPr lang="zh-CN" altLang="en-US" sz="2400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087538" y="4706732"/>
            <a:ext cx="876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3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項達標且改善； </a:t>
            </a:r>
            <a:r>
              <a:rPr lang="en-US" altLang="zh-TW" sz="1400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1</a:t>
            </a:r>
            <a:r>
              <a:rPr lang="zh-TW" altLang="en-US" sz="1400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項改善未達標</a:t>
            </a:r>
            <a:r>
              <a:rPr lang="en-US" altLang="zh-TW" sz="1400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(NS 4.2 “ IC crack </a:t>
            </a:r>
            <a:r>
              <a:rPr lang="zh-TW" altLang="en-US" sz="1400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單一事件影響</a:t>
            </a:r>
            <a:r>
              <a:rPr lang="en-US" altLang="zh-TW" sz="1400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；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1</a:t>
            </a:r>
            <a:r>
              <a:rPr lang="zh-TW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項未達標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(MNT UD/QD)</a:t>
            </a:r>
            <a:r>
              <a:rPr lang="zh-TW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1400" dirty="0">
              <a:solidFill>
                <a:srgbClr val="FF0000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Fiti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IC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ESD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問題與</a:t>
            </a:r>
            <a:r>
              <a:rPr lang="en-US" altLang="zh-TW" sz="1400" dirty="0"/>
              <a:t>"</a:t>
            </a:r>
            <a:r>
              <a:rPr lang="en-US" altLang="zh-TW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31.5" TFT particle</a:t>
            </a:r>
            <a:r>
              <a:rPr lang="zh-TW" altLang="en-US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ESD</a:t>
            </a:r>
            <a:r>
              <a:rPr lang="zh-TW" altLang="en-US" sz="1400" dirty="0"/>
              <a:t>問題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為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Y21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異常事件影響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.</a:t>
            </a:r>
            <a:endParaRPr lang="zh-TW" altLang="en-US" sz="1400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56" name="任意多边形 40"/>
          <p:cNvSpPr/>
          <p:nvPr/>
        </p:nvSpPr>
        <p:spPr>
          <a:xfrm flipH="1">
            <a:off x="2926605" y="5292773"/>
            <a:ext cx="70345" cy="137616"/>
          </a:xfrm>
          <a:custGeom>
            <a:avLst/>
            <a:gdLst>
              <a:gd name="connsiteX0" fmla="*/ 403860 w 403860"/>
              <a:gd name="connsiteY0" fmla="*/ 0 h 807720"/>
              <a:gd name="connsiteX1" fmla="*/ 0 w 403860"/>
              <a:gd name="connsiteY1" fmla="*/ 403860 h 807720"/>
              <a:gd name="connsiteX2" fmla="*/ 403860 w 403860"/>
              <a:gd name="connsiteY2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" h="807720">
                <a:moveTo>
                  <a:pt x="403860" y="0"/>
                </a:moveTo>
                <a:lnTo>
                  <a:pt x="0" y="403860"/>
                </a:lnTo>
                <a:lnTo>
                  <a:pt x="403860" y="80772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prstClr val="white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7" name="任意多边形 40"/>
          <p:cNvSpPr/>
          <p:nvPr/>
        </p:nvSpPr>
        <p:spPr>
          <a:xfrm flipH="1">
            <a:off x="3002805" y="5292773"/>
            <a:ext cx="70345" cy="137616"/>
          </a:xfrm>
          <a:custGeom>
            <a:avLst/>
            <a:gdLst>
              <a:gd name="connsiteX0" fmla="*/ 403860 w 403860"/>
              <a:gd name="connsiteY0" fmla="*/ 0 h 807720"/>
              <a:gd name="connsiteX1" fmla="*/ 0 w 403860"/>
              <a:gd name="connsiteY1" fmla="*/ 403860 h 807720"/>
              <a:gd name="connsiteX2" fmla="*/ 403860 w 403860"/>
              <a:gd name="connsiteY2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" h="807720">
                <a:moveTo>
                  <a:pt x="403860" y="0"/>
                </a:moveTo>
                <a:lnTo>
                  <a:pt x="0" y="403860"/>
                </a:lnTo>
                <a:lnTo>
                  <a:pt x="403860" y="80772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prstClr val="white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3692" y="2846247"/>
            <a:ext cx="6008807" cy="19596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80990" indent="-380990"/>
            <a:r>
              <a:rPr lang="en-US" altLang="zh-TW" sz="1400" b="1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[</a:t>
            </a:r>
            <a:r>
              <a:rPr lang="en-US" altLang="zh-TW" sz="1400" b="1" u="sng" dirty="0" err="1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CoPQ</a:t>
            </a:r>
            <a:r>
              <a:rPr lang="en-US" altLang="zh-TW" sz="1400" b="1" u="sng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/m2</a:t>
            </a:r>
            <a:r>
              <a:rPr lang="en-US" altLang="zh-TW" sz="1400" b="1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] </a:t>
            </a:r>
            <a:r>
              <a:rPr lang="en-US" altLang="zh-TW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YoY </a:t>
            </a:r>
            <a:r>
              <a:rPr lang="zh-TW" altLang="en-US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改善 </a:t>
            </a:r>
            <a:r>
              <a:rPr lang="en-US" altLang="zh-TW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8%</a:t>
            </a:r>
            <a:r>
              <a:rPr lang="zh-TW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影響；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1.TABLET</a:t>
            </a: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_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揚宇 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10.1" 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端子腐</a:t>
            </a:r>
            <a:r>
              <a:rPr lang="zh-TW" altLang="en-US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蝕</a:t>
            </a:r>
            <a:endParaRPr lang="en-US" altLang="zh-TW" sz="14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952476" indent="-952476">
              <a:tabLst>
                <a:tab pos="1079473" algn="l"/>
              </a:tabLst>
            </a:pP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                   </a:t>
            </a:r>
            <a:r>
              <a:rPr lang="zh-TW" altLang="en-US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2. CE_Moto 1.6“ LC bubble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，扣除後為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1.55USD/m2</a:t>
            </a:r>
            <a:r>
              <a:rPr lang="zh-TW" altLang="en-US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，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YoY</a:t>
            </a:r>
            <a:r>
              <a:rPr lang="zh-TW" altLang="en-US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改善  為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18%</a:t>
            </a:r>
            <a:r>
              <a:rPr lang="zh-TW" altLang="en-US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333" dirty="0">
                <a:solidFill>
                  <a:prstClr val="black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達標</a:t>
            </a: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).</a:t>
            </a:r>
            <a:endParaRPr lang="en-US" altLang="zh-TW" sz="4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Arial" panose="020B0604020202020204" pitchFamily="34" charset="0"/>
            </a:endParaRPr>
          </a:p>
          <a:p>
            <a:pPr marL="380990" indent="-380990"/>
            <a:r>
              <a:rPr lang="zh-TW" altLang="en-US" sz="667" b="1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endParaRPr lang="en-US" altLang="zh-TW" sz="400" b="1" dirty="0">
              <a:solidFill>
                <a:srgbClr val="FF9900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380990" indent="-380990"/>
            <a:r>
              <a:rPr lang="en-US" altLang="zh-TW" sz="1400" b="1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[</a:t>
            </a:r>
            <a:r>
              <a:rPr lang="en-US" altLang="zh-TW" sz="1400" b="1" u="sng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Return Rate</a:t>
            </a:r>
            <a:r>
              <a:rPr lang="en-US" altLang="zh-TW" sz="1400" b="1" dirty="0">
                <a:solidFill>
                  <a:srgbClr val="FF99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] </a:t>
            </a:r>
            <a:r>
              <a:rPr lang="en-US" altLang="zh-TW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YoY </a:t>
            </a:r>
            <a:r>
              <a:rPr lang="zh-TW" altLang="en-US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改善</a:t>
            </a:r>
            <a:r>
              <a:rPr lang="en-US" altLang="zh-TW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30%</a:t>
            </a:r>
            <a:r>
              <a:rPr lang="zh-TW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為</a:t>
            </a:r>
            <a:r>
              <a:rPr lang="en-US" altLang="zh-TW" sz="1400" b="1" dirty="0">
                <a:solidFill>
                  <a:srgbClr val="EA5034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CE</a:t>
            </a:r>
            <a:r>
              <a:rPr lang="zh-TW" altLang="en-US" sz="1400" b="1" dirty="0">
                <a:solidFill>
                  <a:srgbClr val="EA5034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產品</a:t>
            </a:r>
            <a:r>
              <a:rPr lang="zh-TW" altLang="en-US" sz="1400" dirty="0">
                <a:solidFill>
                  <a:srgbClr val="EA5034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受</a:t>
            </a:r>
            <a:r>
              <a:rPr lang="en-US" altLang="zh-TW" sz="1400" b="1" dirty="0">
                <a:solidFill>
                  <a:srgbClr val="EA5034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Moto bubble CAERB</a:t>
            </a:r>
            <a:r>
              <a:rPr lang="zh-TW" altLang="en-US" sz="1400" b="1" dirty="0">
                <a:solidFill>
                  <a:srgbClr val="EA5034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影響</a:t>
            </a:r>
            <a:r>
              <a:rPr lang="zh-TW" altLang="en-US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endParaRPr lang="en-US" altLang="zh-TW" sz="1333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380990" indent="-380990"/>
            <a:r>
              <a:rPr lang="en-US" altLang="zh-TW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                       </a:t>
            </a:r>
            <a:r>
              <a:rPr lang="zh-TW" altLang="en-US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扣除此單一異常</a:t>
            </a:r>
            <a:r>
              <a:rPr lang="en-US" altLang="zh-TW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(112k)</a:t>
            </a:r>
            <a:r>
              <a:rPr lang="zh-TW" altLang="en-US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，為</a:t>
            </a:r>
            <a:r>
              <a:rPr lang="en-US" altLang="zh-TW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0.58%(</a:t>
            </a:r>
            <a:r>
              <a:rPr lang="zh-TW" altLang="en-US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達標</a:t>
            </a:r>
            <a:r>
              <a:rPr lang="en-US" altLang="zh-TW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).</a:t>
            </a:r>
          </a:p>
          <a:p>
            <a:pPr marL="304792" indent="-304792"/>
            <a:endParaRPr lang="en-US" altLang="zh-TW" sz="400" dirty="0">
              <a:solidFill>
                <a:prstClr val="black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[</a:t>
            </a:r>
            <a:r>
              <a:rPr lang="zh-TW" altLang="en-US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白血球指數</a:t>
            </a:r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]</a:t>
            </a:r>
            <a:r>
              <a:rPr lang="zh-TW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1467" b="1" dirty="0" err="1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YoY</a:t>
            </a:r>
            <a:r>
              <a:rPr lang="en-US" altLang="zh-TW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zh-TW" altLang="en-US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改善</a:t>
            </a:r>
            <a:r>
              <a:rPr lang="en-US" altLang="zh-TW" sz="1467" b="1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74%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zh-TW" altLang="en-US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主要為</a:t>
            </a:r>
            <a:r>
              <a:rPr lang="en-US" altLang="zh-TW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AA</a:t>
            </a:r>
            <a:r>
              <a:rPr lang="zh-TW" altLang="en-US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產品異常事件收斂導致</a:t>
            </a:r>
            <a:r>
              <a:rPr lang="en-US" altLang="zh-TW" sz="1333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.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                   </a:t>
            </a:r>
            <a:r>
              <a:rPr lang="en-US" altLang="zh-TW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(Y20</a:t>
            </a:r>
            <a:r>
              <a:rPr lang="zh-TW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主要受 </a:t>
            </a:r>
            <a:r>
              <a:rPr lang="en-US" altLang="zh-TW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Audi </a:t>
            </a:r>
            <a:r>
              <a:rPr lang="zh-TW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異音、</a:t>
            </a:r>
            <a:r>
              <a:rPr lang="en-US" altLang="zh-TW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Denso Ten 8DD H-line</a:t>
            </a:r>
            <a:r>
              <a:rPr lang="zh-TW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及</a:t>
            </a:r>
            <a:r>
              <a:rPr lang="en-US" altLang="zh-TW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Tablet  Amazon </a:t>
            </a:r>
            <a:r>
              <a:rPr lang="zh-TW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白點</a:t>
            </a:r>
            <a:endParaRPr lang="en-US" altLang="zh-TW" sz="12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</a:t>
            </a:r>
            <a:r>
              <a:rPr lang="zh-TW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影響</a:t>
            </a:r>
            <a:r>
              <a:rPr lang="en-US" altLang="zh-TW" sz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0723402" y="375762"/>
            <a:ext cx="14736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資料截至</a:t>
            </a:r>
            <a:r>
              <a:rPr lang="en-US" altLang="zh-TW" sz="1333" dirty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2021.11</a:t>
            </a:r>
            <a:endParaRPr lang="zh-TW" altLang="en-US" sz="1333" dirty="0">
              <a:solidFill>
                <a:prstClr val="white"/>
              </a:solidFill>
            </a:endParaRPr>
          </a:p>
        </p:txBody>
      </p:sp>
      <p:grpSp>
        <p:nvGrpSpPr>
          <p:cNvPr id="5" name="群組 68"/>
          <p:cNvGrpSpPr/>
          <p:nvPr/>
        </p:nvGrpSpPr>
        <p:grpSpPr>
          <a:xfrm>
            <a:off x="40528" y="4746990"/>
            <a:ext cx="3156912" cy="461665"/>
            <a:chOff x="4449941" y="441243"/>
            <a:chExt cx="2367684" cy="346249"/>
          </a:xfrm>
        </p:grpSpPr>
        <p:sp>
          <p:nvSpPr>
            <p:cNvPr id="71" name="圆角矩形 49"/>
            <p:cNvSpPr/>
            <p:nvPr/>
          </p:nvSpPr>
          <p:spPr>
            <a:xfrm flipH="1">
              <a:off x="4525932" y="478314"/>
              <a:ext cx="2196000" cy="28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>
              <a:noFill/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2" name="文本框 3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 flipH="1">
              <a:off x="4449941" y="441243"/>
              <a:ext cx="236768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gradFill flip="none" rotWithShape="1">
                    <a:gsLst>
                      <a:gs pos="0">
                        <a:schemeClr val="accent2"/>
                      </a:gs>
                      <a:gs pos="34000">
                        <a:schemeClr val="accent1"/>
                      </a:gs>
                      <a:gs pos="68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</a:defRPr>
              </a:lvl1pPr>
            </a:lstStyle>
            <a:p>
              <a:r>
                <a:rPr lang="zh-TW" altLang="en-US" sz="2400" b="1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  工作重點回顧</a:t>
              </a:r>
              <a:endParaRPr lang="zh-CN" altLang="en-US" sz="24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3" name="任意多边形 40"/>
            <p:cNvSpPr/>
            <p:nvPr/>
          </p:nvSpPr>
          <p:spPr>
            <a:xfrm flipH="1">
              <a:off x="6275509" y="569150"/>
              <a:ext cx="52759" cy="103212"/>
            </a:xfrm>
            <a:custGeom>
              <a:avLst/>
              <a:gdLst>
                <a:gd name="connsiteX0" fmla="*/ 403860 w 403860"/>
                <a:gd name="connsiteY0" fmla="*/ 0 h 807720"/>
                <a:gd name="connsiteX1" fmla="*/ 0 w 403860"/>
                <a:gd name="connsiteY1" fmla="*/ 403860 h 807720"/>
                <a:gd name="connsiteX2" fmla="*/ 403860 w 403860"/>
                <a:gd name="connsiteY2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860" h="807720">
                  <a:moveTo>
                    <a:pt x="403860" y="0"/>
                  </a:moveTo>
                  <a:lnTo>
                    <a:pt x="0" y="403860"/>
                  </a:lnTo>
                  <a:lnTo>
                    <a:pt x="403860" y="80772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74" name="任意多边形 40"/>
            <p:cNvSpPr/>
            <p:nvPr/>
          </p:nvSpPr>
          <p:spPr>
            <a:xfrm flipH="1">
              <a:off x="6372851" y="569150"/>
              <a:ext cx="52759" cy="103212"/>
            </a:xfrm>
            <a:custGeom>
              <a:avLst/>
              <a:gdLst>
                <a:gd name="connsiteX0" fmla="*/ 403860 w 403860"/>
                <a:gd name="connsiteY0" fmla="*/ 0 h 807720"/>
                <a:gd name="connsiteX1" fmla="*/ 0 w 403860"/>
                <a:gd name="connsiteY1" fmla="*/ 403860 h 807720"/>
                <a:gd name="connsiteX2" fmla="*/ 403860 w 403860"/>
                <a:gd name="connsiteY2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860" h="807720">
                  <a:moveTo>
                    <a:pt x="403860" y="0"/>
                  </a:moveTo>
                  <a:lnTo>
                    <a:pt x="0" y="403860"/>
                  </a:lnTo>
                  <a:lnTo>
                    <a:pt x="403860" y="80772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78" name="任意多边形 39"/>
          <p:cNvSpPr/>
          <p:nvPr/>
        </p:nvSpPr>
        <p:spPr>
          <a:xfrm flipH="1">
            <a:off x="1773583" y="797382"/>
            <a:ext cx="71563" cy="122063"/>
          </a:xfrm>
          <a:custGeom>
            <a:avLst/>
            <a:gdLst>
              <a:gd name="connsiteX0" fmla="*/ 403860 w 403860"/>
              <a:gd name="connsiteY0" fmla="*/ 0 h 807720"/>
              <a:gd name="connsiteX1" fmla="*/ 0 w 403860"/>
              <a:gd name="connsiteY1" fmla="*/ 403860 h 807720"/>
              <a:gd name="connsiteX2" fmla="*/ 403860 w 403860"/>
              <a:gd name="connsiteY2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" h="807720">
                <a:moveTo>
                  <a:pt x="403860" y="0"/>
                </a:moveTo>
                <a:lnTo>
                  <a:pt x="0" y="403860"/>
                </a:lnTo>
                <a:lnTo>
                  <a:pt x="403860" y="80772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9" name="任意多边形 40"/>
          <p:cNvSpPr/>
          <p:nvPr/>
        </p:nvSpPr>
        <p:spPr>
          <a:xfrm flipH="1">
            <a:off x="1886327" y="797382"/>
            <a:ext cx="71563" cy="122063"/>
          </a:xfrm>
          <a:custGeom>
            <a:avLst/>
            <a:gdLst>
              <a:gd name="connsiteX0" fmla="*/ 403860 w 403860"/>
              <a:gd name="connsiteY0" fmla="*/ 0 h 807720"/>
              <a:gd name="connsiteX1" fmla="*/ 0 w 403860"/>
              <a:gd name="connsiteY1" fmla="*/ 403860 h 807720"/>
              <a:gd name="connsiteX2" fmla="*/ 403860 w 403860"/>
              <a:gd name="connsiteY2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" h="807720">
                <a:moveTo>
                  <a:pt x="403860" y="0"/>
                </a:moveTo>
                <a:lnTo>
                  <a:pt x="0" y="403860"/>
                </a:lnTo>
                <a:lnTo>
                  <a:pt x="403860" y="80772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6" name="群組 13"/>
          <p:cNvGrpSpPr/>
          <p:nvPr/>
        </p:nvGrpSpPr>
        <p:grpSpPr>
          <a:xfrm>
            <a:off x="219703" y="588392"/>
            <a:ext cx="5080804" cy="523220"/>
            <a:chOff x="164777" y="451022"/>
            <a:chExt cx="3810603" cy="392415"/>
          </a:xfrm>
        </p:grpSpPr>
        <p:grpSp>
          <p:nvGrpSpPr>
            <p:cNvPr id="7" name="群組 10"/>
            <p:cNvGrpSpPr/>
            <p:nvPr/>
          </p:nvGrpSpPr>
          <p:grpSpPr>
            <a:xfrm>
              <a:off x="164777" y="451022"/>
              <a:ext cx="3810603" cy="392415"/>
              <a:chOff x="164777" y="451022"/>
              <a:chExt cx="3810603" cy="392415"/>
            </a:xfrm>
          </p:grpSpPr>
          <p:grpSp>
            <p:nvGrpSpPr>
              <p:cNvPr id="8" name="群組 68"/>
              <p:cNvGrpSpPr/>
              <p:nvPr/>
            </p:nvGrpSpPr>
            <p:grpSpPr>
              <a:xfrm>
                <a:off x="164777" y="483785"/>
                <a:ext cx="3772723" cy="346249"/>
                <a:chOff x="4509085" y="457417"/>
                <a:chExt cx="2212847" cy="390364"/>
              </a:xfrm>
            </p:grpSpPr>
            <p:sp>
              <p:nvSpPr>
                <p:cNvPr id="37" name="圆角矩形 49"/>
                <p:cNvSpPr/>
                <p:nvPr/>
              </p:nvSpPr>
              <p:spPr>
                <a:xfrm flipH="1">
                  <a:off x="4525932" y="478314"/>
                  <a:ext cx="2196000" cy="36000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28575" cap="flat">
                  <a:noFill/>
                  <a:prstDash val="solid"/>
                  <a:miter lim="800000"/>
                </a:ln>
                <a:effectLst>
                  <a:outerShdw blurRad="228600" dist="101600" dir="5400000" algn="t" rotWithShape="0">
                    <a:schemeClr val="tx1">
                      <a:lumMod val="85000"/>
                      <a:lumOff val="15000"/>
                      <a:alpha val="28000"/>
                    </a:schemeClr>
                  </a:outerShdw>
                </a:effec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b="1">
                    <a:solidFill>
                      <a:prstClr val="black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endParaRPr>
                </a:p>
              </p:txBody>
            </p:sp>
            <p:sp>
              <p:nvSpPr>
                <p:cNvPr id="40" name="文本框 3">
                  <a:hlinkClick r:id="" action="ppaction://noaction"/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4509085" y="457417"/>
                  <a:ext cx="1385210" cy="390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3200">
                      <a:gradFill flip="none" rotWithShape="1">
                        <a:gsLst>
                          <a:gs pos="0">
                            <a:schemeClr val="accent2"/>
                          </a:gs>
                          <a:gs pos="34000">
                            <a:schemeClr val="accent1"/>
                          </a:gs>
                          <a:gs pos="6800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0" scaled="1"/>
                        <a:tileRect/>
                      </a:gradFill>
                    </a:defRPr>
                  </a:lvl1pPr>
                </a:lstStyle>
                <a:p>
                  <a:r>
                    <a:rPr lang="zh-TW" altLang="en-US" sz="2400" b="1" dirty="0">
                      <a:solidFill>
                        <a:prstClr val="white"/>
                      </a:solidFill>
                      <a:latin typeface="微軟正黑體" pitchFamily="34" charset="-120"/>
                      <a:ea typeface="微軟正黑體" pitchFamily="34" charset="-120"/>
                      <a:cs typeface="Arial" pitchFamily="34" charset="0"/>
                    </a:rPr>
                    <a:t>經營指標</a:t>
                  </a:r>
                  <a:endParaRPr lang="zh-CN" altLang="en-US" sz="2400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endParaRPr>
                </a:p>
              </p:txBody>
            </p:sp>
          </p:grpSp>
          <p:sp>
            <p:nvSpPr>
              <p:cNvPr id="61" name="文字方塊 60"/>
              <p:cNvSpPr txBox="1"/>
              <p:nvPr/>
            </p:nvSpPr>
            <p:spPr>
              <a:xfrm>
                <a:off x="1353368" y="451022"/>
                <a:ext cx="2622012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</a:rPr>
                  <a:t>改</a:t>
                </a:r>
                <a:r>
                  <a:rPr lang="zh-TW" altLang="en-US" sz="1400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軟正黑體" pitchFamily="34" charset="-120"/>
                    <a:cs typeface="Arial" panose="020B0604020202020204" pitchFamily="34" charset="0"/>
                  </a:rPr>
                  <a:t>善達標：白血球指數</a:t>
                </a:r>
                <a:endParaRPr lang="en-US" altLang="zh-TW" sz="1400" b="1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itchFamily="34" charset="-120"/>
                  <a:cs typeface="Arial" panose="020B0604020202020204" pitchFamily="34" charset="0"/>
                </a:endParaRPr>
              </a:p>
              <a:p>
                <a:r>
                  <a:rPr lang="zh-TW" altLang="en-US" sz="1400" b="1" dirty="0">
                    <a:solidFill>
                      <a:srgbClr val="FF9900"/>
                    </a:solidFill>
                    <a:latin typeface="Arial" panose="020B0604020202020204" pitchFamily="34" charset="0"/>
                    <a:ea typeface="微軟正黑體" pitchFamily="34" charset="-120"/>
                    <a:cs typeface="Arial" panose="020B0604020202020204" pitchFamily="34" charset="0"/>
                  </a:rPr>
                  <a:t>改善未達標：</a:t>
                </a:r>
                <a:r>
                  <a:rPr lang="en-US" altLang="zh-TW" sz="1400" b="1" dirty="0" err="1">
                    <a:solidFill>
                      <a:srgbClr val="FF9900"/>
                    </a:solidFill>
                    <a:latin typeface="Arial" panose="020B0604020202020204" pitchFamily="34" charset="0"/>
                    <a:ea typeface="微軟正黑體" pitchFamily="34" charset="-120"/>
                    <a:cs typeface="Arial" panose="020B0604020202020204" pitchFamily="34" charset="0"/>
                  </a:rPr>
                  <a:t>CoPQ</a:t>
                </a:r>
                <a:r>
                  <a:rPr lang="en-US" altLang="zh-TW" sz="1400" b="1" dirty="0">
                    <a:solidFill>
                      <a:srgbClr val="FF9900"/>
                    </a:solidFill>
                    <a:latin typeface="Arial" panose="020B0604020202020204" pitchFamily="34" charset="0"/>
                    <a:ea typeface="微軟正黑體" pitchFamily="34" charset="-120"/>
                    <a:cs typeface="Arial" panose="020B0604020202020204" pitchFamily="34" charset="0"/>
                  </a:rPr>
                  <a:t>/m2</a:t>
                </a:r>
                <a:r>
                  <a:rPr lang="zh-TW" altLang="en-US" sz="1400" b="1" dirty="0">
                    <a:solidFill>
                      <a:srgbClr val="FF9900"/>
                    </a:solidFill>
                    <a:latin typeface="Arial" panose="020B0604020202020204" pitchFamily="34" charset="0"/>
                    <a:ea typeface="微軟正黑體" pitchFamily="34" charset="-120"/>
                    <a:cs typeface="Arial" panose="020B0604020202020204" pitchFamily="34" charset="0"/>
                  </a:rPr>
                  <a:t> 、 </a:t>
                </a:r>
                <a:r>
                  <a:rPr lang="en-US" altLang="zh-TW" sz="1400" b="1" dirty="0">
                    <a:solidFill>
                      <a:srgbClr val="FF9900"/>
                    </a:solidFill>
                    <a:latin typeface="Arial" panose="020B0604020202020204" pitchFamily="34" charset="0"/>
                    <a:ea typeface="微軟正黑體" pitchFamily="34" charset="-120"/>
                    <a:cs typeface="Arial" panose="020B0604020202020204" pitchFamily="34" charset="0"/>
                  </a:rPr>
                  <a:t>Return  Rate</a:t>
                </a:r>
                <a:endParaRPr lang="zh-TW" altLang="en-US" sz="1400" b="1" dirty="0">
                  <a:solidFill>
                    <a:srgbClr val="FF9900"/>
                  </a:solidFill>
                  <a:latin typeface="Arial" panose="020B0604020202020204" pitchFamily="34" charset="0"/>
                  <a:ea typeface="微軟正黑體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任意多边形 39"/>
            <p:cNvSpPr/>
            <p:nvPr/>
          </p:nvSpPr>
          <p:spPr>
            <a:xfrm flipH="1">
              <a:off x="1227837" y="609695"/>
              <a:ext cx="53672" cy="103212"/>
            </a:xfrm>
            <a:custGeom>
              <a:avLst/>
              <a:gdLst>
                <a:gd name="connsiteX0" fmla="*/ 403860 w 403860"/>
                <a:gd name="connsiteY0" fmla="*/ 0 h 807720"/>
                <a:gd name="connsiteX1" fmla="*/ 0 w 403860"/>
                <a:gd name="connsiteY1" fmla="*/ 403860 h 807720"/>
                <a:gd name="connsiteX2" fmla="*/ 403860 w 403860"/>
                <a:gd name="connsiteY2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860" h="807720">
                  <a:moveTo>
                    <a:pt x="403860" y="0"/>
                  </a:moveTo>
                  <a:lnTo>
                    <a:pt x="0" y="403860"/>
                  </a:lnTo>
                  <a:lnTo>
                    <a:pt x="403860" y="80772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64" name="任意多边形 40"/>
            <p:cNvSpPr/>
            <p:nvPr/>
          </p:nvSpPr>
          <p:spPr>
            <a:xfrm flipH="1">
              <a:off x="1312395" y="609695"/>
              <a:ext cx="53672" cy="103212"/>
            </a:xfrm>
            <a:custGeom>
              <a:avLst/>
              <a:gdLst>
                <a:gd name="connsiteX0" fmla="*/ 403860 w 403860"/>
                <a:gd name="connsiteY0" fmla="*/ 0 h 807720"/>
                <a:gd name="connsiteX1" fmla="*/ 0 w 403860"/>
                <a:gd name="connsiteY1" fmla="*/ 403860 h 807720"/>
                <a:gd name="connsiteX2" fmla="*/ 403860 w 403860"/>
                <a:gd name="connsiteY2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860" h="807720">
                  <a:moveTo>
                    <a:pt x="403860" y="0"/>
                  </a:moveTo>
                  <a:lnTo>
                    <a:pt x="0" y="403860"/>
                  </a:lnTo>
                  <a:lnTo>
                    <a:pt x="403860" y="80772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5871788" y="2709003"/>
            <a:ext cx="6366184" cy="20416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t">
              <a:defRPr/>
            </a:pPr>
            <a:r>
              <a:rPr lang="en-US" altLang="zh-TW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OBA sorting-IAVM &amp; MP </a:t>
            </a:r>
            <a:r>
              <a:rPr lang="zh-TW" altLang="en-US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惡化摘要說明</a:t>
            </a:r>
            <a:r>
              <a:rPr lang="zh-TW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1400" b="1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400" b="1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 IAVM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目標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1.2%) 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 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YoY</a:t>
            </a:r>
            <a:r>
              <a:rPr lang="zh-TW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惡化 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41%</a:t>
            </a:r>
            <a:r>
              <a:rPr lang="en-US" altLang="zh-TW" sz="933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(1.8% ↗ 2.6%)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，為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元太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ESD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及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AERB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事件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影響</a:t>
            </a:r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1400" b="1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 MP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目標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10.3%) 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 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YoY</a:t>
            </a:r>
            <a:r>
              <a:rPr lang="zh-TW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惡化 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17%</a:t>
            </a:r>
            <a:r>
              <a:rPr lang="en-US" altLang="zh-TW" sz="933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(12.8% ↗ 15%)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，為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vivo 6.52“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FPC C10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電容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crack</a:t>
            </a:r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</a:p>
          <a:p>
            <a:pPr marL="114297" indent="-114297" defTabSz="1218990"/>
            <a:endParaRPr lang="en-US" altLang="zh-TW" sz="4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1218990"/>
            <a:r>
              <a:rPr lang="en-US" altLang="zh-TW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CAERB</a:t>
            </a:r>
            <a:r>
              <a:rPr lang="zh-TW" altLang="en-US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件數</a:t>
            </a:r>
            <a:r>
              <a:rPr lang="en-US" altLang="zh-TW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-ITI </a:t>
            </a:r>
            <a:r>
              <a:rPr lang="zh-TW" altLang="en-US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改善未達標摘要說明</a:t>
            </a:r>
            <a:r>
              <a:rPr lang="zh-TW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1400" b="1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1218990"/>
            <a:endParaRPr lang="en-US" altLang="zh-TW" sz="267" b="1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2764" indent="-122764" defTabSz="1218990"/>
            <a:r>
              <a:rPr lang="en-US" altLang="zh-TW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 NB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目標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 12</a:t>
            </a:r>
            <a:r>
              <a:rPr lang="zh-TW" altLang="en-US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件</a:t>
            </a:r>
            <a:r>
              <a:rPr lang="en-US" altLang="zh-TW" sz="9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件數佔比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23%</a:t>
            </a:r>
            <a:r>
              <a:rPr lang="en-US" altLang="zh-TW" sz="933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(14/61)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，為</a:t>
            </a:r>
            <a:r>
              <a:rPr lang="en-US" altLang="zh-TW" sz="1400" b="1" dirty="0" err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Fiti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IC</a:t>
            </a:r>
            <a:r>
              <a:rPr lang="en-US" altLang="zh-TW" sz="933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&amp; 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搭配性問題 </a:t>
            </a:r>
            <a:r>
              <a:rPr lang="en-US" altLang="zh-TW" sz="933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&amp; 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NUDD</a:t>
            </a:r>
            <a:r>
              <a:rPr lang="zh-TW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影響</a:t>
            </a:r>
            <a:r>
              <a:rPr lang="en-US" altLang="zh-TW" sz="14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2764" indent="-122764" defTabSz="1218990"/>
            <a:endParaRPr lang="en-US" altLang="zh-TW" sz="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1400" b="1" u="sng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FR-AA </a:t>
            </a:r>
            <a:r>
              <a:rPr lang="zh-TW" altLang="en-US" sz="1400" b="1" u="sng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惡化摘要說明</a:t>
            </a: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1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1400" b="1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-</a:t>
            </a:r>
            <a:r>
              <a: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主要受</a:t>
            </a:r>
            <a:r>
              <a:rPr lang="en-US" altLang="zh-TW" sz="1400" b="1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BMW</a:t>
            </a:r>
            <a:r>
              <a:rPr lang="en-US" altLang="zh-TW" sz="1400" b="1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  8.8” / 12.3” PCBA U18 IC</a:t>
            </a:r>
            <a:r>
              <a:rPr lang="zh-TW" altLang="en-US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異常及</a:t>
            </a:r>
            <a:r>
              <a:rPr lang="en-US" altLang="zh-TW" sz="1400" b="1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AUDI</a:t>
            </a:r>
            <a:r>
              <a:rPr lang="en-US" altLang="zh-TW" sz="1400" b="1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含一汽大眾</a:t>
            </a:r>
            <a:r>
              <a:rPr lang="en-US" altLang="zh-TW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) </a:t>
            </a:r>
            <a:r>
              <a:rPr lang="en-US" altLang="zh-TW" sz="1400" b="1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10.1” TP </a:t>
            </a:r>
          </a:p>
          <a:p>
            <a:r>
              <a:rPr lang="en-US" altLang="zh-TW" sz="1400" b="1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  </a:t>
            </a:r>
            <a:r>
              <a:rPr lang="zh-TW" altLang="en-US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功能不良和 </a:t>
            </a:r>
            <a:r>
              <a:rPr lang="en-US" altLang="zh-TW" sz="1400" b="1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No display</a:t>
            </a:r>
            <a:r>
              <a:rPr lang="zh-TW" altLang="en-US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影響</a:t>
            </a:r>
            <a:r>
              <a:rPr lang="en-US" altLang="zh-TW" sz="140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.</a:t>
            </a:r>
          </a:p>
        </p:txBody>
      </p:sp>
      <p:grpSp>
        <p:nvGrpSpPr>
          <p:cNvPr id="9" name="群組 70"/>
          <p:cNvGrpSpPr/>
          <p:nvPr/>
        </p:nvGrpSpPr>
        <p:grpSpPr>
          <a:xfrm>
            <a:off x="447792" y="6527612"/>
            <a:ext cx="10897473" cy="7566563"/>
            <a:chOff x="647541" y="5143500"/>
            <a:chExt cx="8173105" cy="5674922"/>
          </a:xfrm>
        </p:grpSpPr>
        <p:grpSp>
          <p:nvGrpSpPr>
            <p:cNvPr id="10" name="群組 107"/>
            <p:cNvGrpSpPr/>
            <p:nvPr/>
          </p:nvGrpSpPr>
          <p:grpSpPr>
            <a:xfrm>
              <a:off x="647541" y="5143500"/>
              <a:ext cx="8173105" cy="5674922"/>
              <a:chOff x="474170" y="5051717"/>
              <a:chExt cx="8173105" cy="501866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254992" y="5663145"/>
                <a:ext cx="6825731" cy="2347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189" indent="-457189" algn="ctr"/>
                <a:r>
                  <a:rPr lang="en-US" altLang="zh-TW" sz="2400" b="1" dirty="0">
                    <a:solidFill>
                      <a:srgbClr val="4BACC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2021 </a:t>
                </a:r>
                <a:r>
                  <a:rPr lang="zh-TW" altLang="en-US" sz="2400" b="1" dirty="0">
                    <a:solidFill>
                      <a:srgbClr val="4BACC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工作重點</a:t>
                </a:r>
                <a:endParaRPr lang="en-US" altLang="zh-TW" sz="2133" b="1" dirty="0">
                  <a:solidFill>
                    <a:srgbClr val="4BACC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pPr marL="457189" indent="-457189">
                  <a:buFont typeface="Wingdings" pitchFamily="2" charset="2"/>
                  <a:buChar char="p"/>
                </a:pPr>
                <a:r>
                  <a:rPr lang="en-US" altLang="zh-TW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AA  AERB TAT</a:t>
                </a:r>
                <a:r>
                  <a:rPr lang="zh-TW" altLang="en-US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改善</a:t>
                </a:r>
                <a:r>
                  <a:rPr lang="en-US" altLang="zh-TW" sz="1867" b="1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:</a:t>
                </a:r>
                <a:endParaRPr lang="en-US" altLang="zh-TW" sz="1867" b="1" dirty="0">
                  <a:solidFill>
                    <a:srgbClr val="C0504D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  <a:sym typeface="Wingdings" pitchFamily="2" charset="2"/>
                </a:endParaRPr>
              </a:p>
              <a:p>
                <a:pPr marL="355591" indent="-355591"/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Audi 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異音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AERB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事件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TAT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高達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372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天導致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客戶排名落後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及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白血球指數超標</a:t>
                </a:r>
                <a:endParaRPr lang="zh-TW" altLang="en-US" sz="2133" b="1" i="1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pPr marL="457189" indent="-457189">
                  <a:buFont typeface="Wingdings" pitchFamily="2" charset="2"/>
                  <a:buChar char="p"/>
                </a:pPr>
                <a:r>
                  <a:rPr lang="en-US" altLang="zh-TW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MNT UD/QD </a:t>
                </a:r>
                <a:r>
                  <a:rPr lang="zh-TW" altLang="en-US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品質改善</a:t>
                </a:r>
                <a:r>
                  <a:rPr lang="en-US" altLang="zh-TW" sz="1867" b="1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:</a:t>
                </a:r>
                <a:endParaRPr lang="en-US" altLang="zh-TW" sz="1867" b="1" u="sng" dirty="0">
                  <a:solidFill>
                    <a:srgbClr val="C0504D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   MNT UD/QD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品質不佳產品佔比增加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導致</a:t>
                </a:r>
                <a:r>
                  <a:rPr lang="en-US" altLang="zh-TW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VLRR-ITI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惡化</a:t>
                </a:r>
                <a:endParaRPr lang="en-US" altLang="zh-TW" sz="2133" b="1" i="1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  <a:sym typeface="Wingdings" pitchFamily="2" charset="2"/>
                </a:endParaRPr>
              </a:p>
              <a:p>
                <a:pPr marL="457189" indent="-457189">
                  <a:buFont typeface="Wingdings" pitchFamily="2" charset="2"/>
                  <a:buChar char="p"/>
                </a:pPr>
                <a:r>
                  <a:rPr lang="en-US" altLang="zh-TW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ITI</a:t>
                </a:r>
                <a:r>
                  <a:rPr lang="zh-TW" altLang="en-US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搭配性問題改善</a:t>
                </a:r>
                <a:r>
                  <a:rPr lang="en-US" altLang="zh-TW" sz="1867" b="1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:</a:t>
                </a:r>
                <a:endParaRPr lang="en-US" altLang="zh-TW" sz="1867" b="1" u="sng" dirty="0">
                  <a:solidFill>
                    <a:srgbClr val="C0504D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   ITI-NB 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搭配性問題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  <a:sym typeface="Wingdings" pitchFamily="2" charset="2"/>
                  </a:rPr>
                  <a:t> </a:t>
                </a:r>
                <a:r>
                  <a:rPr lang="en-US" altLang="zh-TW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CAERB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件數</a:t>
                </a:r>
                <a:r>
                  <a:rPr lang="en-US" altLang="zh-TW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-ITI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改善未達標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，其中搭配性問題佔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22%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，</a:t>
                </a:r>
                <a:endParaRPr lang="en-US" altLang="zh-TW" sz="1867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   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且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CoPQ 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影響金額高</a:t>
                </a:r>
                <a:endParaRPr lang="en-US" altLang="zh-TW" sz="1867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pPr marL="457189" indent="-457189">
                  <a:buFont typeface="Wingdings" pitchFamily="2" charset="2"/>
                  <a:buChar char="p"/>
                </a:pPr>
                <a:r>
                  <a:rPr lang="en-US" altLang="zh-TW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Bonding </a:t>
                </a:r>
                <a:r>
                  <a:rPr lang="zh-TW" altLang="en-US" sz="1867" b="1" u="sng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體質改善</a:t>
                </a:r>
                <a:r>
                  <a:rPr lang="en-US" altLang="zh-TW" sz="1867" b="1" dirty="0">
                    <a:solidFill>
                      <a:srgbClr val="C0504D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:</a:t>
                </a:r>
                <a:endParaRPr lang="en-US" altLang="zh-TW" sz="1867" b="1" u="sng" dirty="0">
                  <a:solidFill>
                    <a:srgbClr val="C0504D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   Denso Ten 8DD Bonding issue 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事件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導致</a:t>
                </a:r>
                <a:r>
                  <a:rPr lang="en-US" altLang="zh-TW" sz="2133" b="1" dirty="0" err="1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CoPQ</a:t>
                </a:r>
                <a:r>
                  <a:rPr lang="en-US" altLang="zh-TW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/m2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改善未達標</a:t>
                </a:r>
                <a:endParaRPr lang="en-US" altLang="zh-TW" sz="2133" b="1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  <a:p>
                <a:r>
                  <a:rPr lang="zh-TW" altLang="en-US" sz="1867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       及</a:t>
                </a:r>
                <a:r>
                  <a:rPr lang="zh-TW" altLang="en-US" sz="2133" b="1" dirty="0">
                    <a:solidFill>
                      <a:prstClr val="white"/>
                    </a:solidFill>
                    <a:latin typeface="微軟正黑體" pitchFamily="34" charset="-120"/>
                    <a:ea typeface="微軟正黑體" pitchFamily="34" charset="-120"/>
                    <a:cs typeface="Arial" pitchFamily="34" charset="0"/>
                  </a:rPr>
                  <a:t>白血球指數超標</a:t>
                </a:r>
                <a:endParaRPr lang="zh-TW" altLang="en-US" sz="2133" b="1" i="1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pic>
            <p:nvPicPr>
              <p:cNvPr id="82" name="Picture 21">
                <a:extLst>
                  <a:ext uri="{FF2B5EF4-FFF2-40B4-BE49-F238E27FC236}">
                    <a16:creationId xmlns="" xmlns:a16="http://schemas.microsoft.com/office/drawing/2014/main" id="{BBFB1AF5-DBA4-4CAC-AA2B-6303F5B4D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170" y="5051717"/>
                <a:ext cx="8173105" cy="5018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矩形 75"/>
            <p:cNvSpPr/>
            <p:nvPr/>
          </p:nvSpPr>
          <p:spPr>
            <a:xfrm>
              <a:off x="1529199" y="5885683"/>
              <a:ext cx="6825731" cy="2654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 algn="ctr"/>
              <a:r>
                <a:rPr lang="en-US" altLang="zh-TW" sz="2133" b="1" dirty="0">
                  <a:solidFill>
                    <a:srgbClr val="4BACC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2022 </a:t>
              </a:r>
              <a:r>
                <a:rPr lang="zh-TW" altLang="en-US" sz="2133" b="1" dirty="0">
                  <a:solidFill>
                    <a:srgbClr val="4BACC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工作重點</a:t>
              </a:r>
              <a:endParaRPr lang="en-US" altLang="zh-TW" sz="2133" b="1" dirty="0">
                <a:solidFill>
                  <a:srgbClr val="4BAC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353475" indent="-353475">
                <a:buFont typeface="Wingdings" pitchFamily="2" charset="2"/>
                <a:buChar char="p"/>
              </a:pPr>
              <a:r>
                <a:rPr lang="zh-TW" altLang="en-US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少量多樣順產提質</a:t>
              </a:r>
              <a:r>
                <a:rPr lang="en-US" altLang="zh-TW" sz="1600" b="1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:</a:t>
              </a:r>
              <a:endParaRPr lang="en-US" altLang="zh-TW" sz="1600" b="1" dirty="0">
                <a:solidFill>
                  <a:srgbClr val="C0504D"/>
                </a:solidFill>
                <a:latin typeface="Arial" pitchFamily="34" charset="0"/>
                <a:ea typeface="微軟正黑體" pitchFamily="34" charset="-120"/>
                <a:cs typeface="Arial" pitchFamily="34" charset="0"/>
                <a:sym typeface="Wingdings" pitchFamily="2" charset="2"/>
              </a:endParaRPr>
            </a:p>
            <a:p>
              <a:pPr marL="355591" indent="-355591"/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</a:t>
              </a:r>
              <a:r>
                <a:rPr lang="en-US" altLang="zh-TW" sz="1600" b="1" kern="0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(1)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新產品開案品質管控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(2)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廠內良率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/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客戶品質提升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(3)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控管不缺料</a:t>
              </a:r>
              <a:endParaRPr lang="en-US" altLang="zh-TW" sz="1600" b="1" dirty="0" err="1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  <a:sym typeface="Barlow"/>
              </a:endParaRPr>
            </a:p>
            <a:p>
              <a:pPr marL="355591" indent="-355591"/>
              <a:endParaRPr lang="zh-TW" altLang="en-US" sz="267" b="1" i="1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353475" indent="-353475">
                <a:buFont typeface="Wingdings" pitchFamily="2" charset="2"/>
                <a:buChar char="p"/>
              </a:pPr>
              <a:r>
                <a:rPr lang="en-US" altLang="zh-TW" sz="1600" b="1" u="sng" dirty="0" err="1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Fiti</a:t>
              </a:r>
              <a:r>
                <a:rPr lang="en-US" altLang="zh-TW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IC </a:t>
              </a:r>
              <a:r>
                <a:rPr lang="zh-TW" altLang="en-US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品質改善</a:t>
              </a:r>
              <a:r>
                <a:rPr lang="en-US" altLang="zh-TW" sz="1600" b="1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:</a:t>
              </a:r>
              <a:endParaRPr lang="en-US" altLang="zh-TW" sz="1600" b="1" u="sng" dirty="0">
                <a:solidFill>
                  <a:srgbClr val="C0504D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defTabSz="1219170">
                <a:defRPr/>
              </a:pPr>
              <a:r>
                <a:rPr lang="en-US" altLang="zh-TW" sz="1600" kern="0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   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(1) ESD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設計強化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(2)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投產風險預警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(3)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Barlow"/>
                </a:rPr>
                <a:t>流程管制優化</a:t>
              </a:r>
              <a:endParaRPr lang="en-US" altLang="zh-TW" sz="1600" b="1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  <a:sym typeface="Barlow"/>
              </a:endParaRPr>
            </a:p>
            <a:p>
              <a:pPr defTabSz="1219170">
                <a:defRPr/>
              </a:pPr>
              <a:endParaRPr lang="en-US" altLang="zh-TW" sz="267" b="1" i="1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  <a:sym typeface="Wingdings" pitchFamily="2" charset="2"/>
              </a:endParaRPr>
            </a:p>
            <a:p>
              <a:pPr marL="353475" indent="-353475">
                <a:buFont typeface="Wingdings" pitchFamily="2" charset="2"/>
                <a:buChar char="p"/>
              </a:pPr>
              <a:r>
                <a:rPr lang="en-US" altLang="zh-TW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ITI</a:t>
              </a:r>
              <a:r>
                <a:rPr lang="zh-TW" altLang="en-US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搭配性問題改善</a:t>
              </a:r>
              <a:r>
                <a:rPr lang="en-US" altLang="zh-TW" sz="1600" b="1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:</a:t>
              </a:r>
              <a:endParaRPr lang="en-US" altLang="zh-TW" sz="1600" b="1" u="sng" dirty="0">
                <a:solidFill>
                  <a:srgbClr val="C0504D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    (1)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強化產品耐受體質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(2)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預先偵測搭配性風險因子</a:t>
              </a:r>
              <a:endParaRPr lang="en-US" altLang="zh-TW" sz="1600" b="1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endParaRPr lang="en-US" altLang="zh-TW" sz="267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353475" indent="-353475">
                <a:buFont typeface="Wingdings" pitchFamily="2" charset="2"/>
                <a:buChar char="p"/>
              </a:pPr>
              <a:r>
                <a:rPr lang="en-US" altLang="zh-CN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+mn-lt"/>
                </a:rPr>
                <a:t>AA</a:t>
              </a:r>
              <a:r>
                <a:rPr lang="zh-TW" altLang="en-US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+mn-lt"/>
                </a:rPr>
                <a:t>策略機種放量品質改善</a:t>
              </a:r>
              <a:r>
                <a:rPr lang="en-US" altLang="zh-TW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:</a:t>
              </a:r>
            </a:p>
            <a:p>
              <a:r>
                <a:rPr lang="zh-TW" altLang="en-US" sz="1600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   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策略性機種（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BMW_AZV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、</a:t>
              </a:r>
              <a:r>
                <a:rPr lang="en-US" altLang="zh-TW" sz="1600" b="1" dirty="0" err="1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Padi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、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GM_VCS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）產品放量前期管控</a:t>
              </a:r>
              <a:endParaRPr lang="en-US" altLang="zh-TW" sz="1600" b="1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       (1)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提升廠內攔檢機制 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(2)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  <a:sym typeface="Wingdings" panose="05000000000000000000" pitchFamily="2" charset="2"/>
                </a:rPr>
                <a:t>建立廠內動靶指標</a:t>
              </a:r>
            </a:p>
            <a:p>
              <a:endParaRPr lang="en-US" altLang="zh-TW" sz="267" b="1" u="sng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353475" indent="-353475">
                <a:buFont typeface="Wingdings" pitchFamily="2" charset="2"/>
                <a:buChar char="p"/>
              </a:pPr>
              <a:r>
                <a:rPr lang="en-US" altLang="zh-TW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MP FR </a:t>
              </a:r>
              <a:r>
                <a:rPr lang="zh-TW" altLang="en-US" sz="1600" b="1" u="sng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改善</a:t>
              </a:r>
              <a:r>
                <a:rPr lang="en-US" altLang="zh-TW" sz="1600" b="1" dirty="0">
                  <a:solidFill>
                    <a:srgbClr val="C0504D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:</a:t>
              </a:r>
              <a:endParaRPr lang="en-US" altLang="zh-TW" sz="1600" b="1" u="sng" dirty="0">
                <a:solidFill>
                  <a:srgbClr val="C0504D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   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(1)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找出關鍵因子於新產品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&amp; 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量產品階段進行改善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/>
              </a:r>
              <a:b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</a:b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      </a:t>
              </a:r>
              <a:r>
                <a:rPr lang="en-US" altLang="zh-TW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(2)</a:t>
              </a:r>
              <a:r>
                <a:rPr lang="zh-TW" altLang="en-US" sz="1600" b="1" dirty="0">
                  <a:solidFill>
                    <a:prstClr val="white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對廠內不良訊號與徵兆進行片片解析與報警處置，提升自我偵測能力</a:t>
              </a:r>
              <a:endParaRPr lang="zh-TW" altLang="en-US" sz="1600" b="1" i="1" dirty="0">
                <a:solidFill>
                  <a:prstClr val="white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 rot="19923312">
            <a:off x="445614" y="1837678"/>
            <a:ext cx="1119749" cy="4205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133" dirty="0"/>
              <a:t>待確認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FF7FE"/>
              </a:clrFrom>
              <a:clrTo>
                <a:srgbClr val="EFF7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851" y="5223037"/>
            <a:ext cx="11964068" cy="158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6061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"/>
          <p:cNvSpPr>
            <a:spLocks/>
          </p:cNvSpPr>
          <p:nvPr/>
        </p:nvSpPr>
        <p:spPr bwMode="auto">
          <a:xfrm>
            <a:off x="140164" y="918683"/>
            <a:ext cx="11760000" cy="5760000"/>
          </a:xfrm>
          <a:custGeom>
            <a:avLst/>
            <a:gdLst>
              <a:gd name="T0" fmla="*/ 2502 w 5034"/>
              <a:gd name="T1" fmla="*/ 0 h 1908"/>
              <a:gd name="T2" fmla="*/ 1465 w 5034"/>
              <a:gd name="T3" fmla="*/ 383 h 1908"/>
              <a:gd name="T4" fmla="*/ 1783 w 5034"/>
              <a:gd name="T5" fmla="*/ 383 h 1908"/>
              <a:gd name="T6" fmla="*/ 0 w 5034"/>
              <a:gd name="T7" fmla="*/ 1908 h 1908"/>
              <a:gd name="T8" fmla="*/ 5034 w 5034"/>
              <a:gd name="T9" fmla="*/ 1908 h 1908"/>
              <a:gd name="T10" fmla="*/ 3229 w 5034"/>
              <a:gd name="T11" fmla="*/ 383 h 1908"/>
              <a:gd name="T12" fmla="*/ 3613 w 5034"/>
              <a:gd name="T13" fmla="*/ 395 h 1908"/>
              <a:gd name="T14" fmla="*/ 2502 w 5034"/>
              <a:gd name="T15" fmla="*/ 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defTabSz="1219170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-43" y="1"/>
            <a:ext cx="12192000" cy="6429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TW" sz="3733" b="1" kern="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Y2022 </a:t>
            </a:r>
            <a:r>
              <a:rPr lang="zh-TW" altLang="en-US" sz="3733" b="1" kern="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展望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2679443" y="2933017"/>
            <a:ext cx="2284800" cy="3696000"/>
            <a:chOff x="1997075" y="3392494"/>
            <a:chExt cx="2216150" cy="2577620"/>
          </a:xfrm>
        </p:grpSpPr>
        <p:sp>
          <p:nvSpPr>
            <p:cNvPr id="34829" name="AutoShape 49"/>
            <p:cNvSpPr>
              <a:spLocks noChangeArrowheads="1"/>
            </p:cNvSpPr>
            <p:nvPr/>
          </p:nvSpPr>
          <p:spPr bwMode="auto">
            <a:xfrm>
              <a:off x="1997075" y="3392494"/>
              <a:ext cx="2216150" cy="2577620"/>
            </a:xfrm>
            <a:prstGeom prst="roundRect">
              <a:avLst>
                <a:gd name="adj" fmla="val 406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1219170" eaLnBrk="0" hangingPunct="0"/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+mn-ea"/>
                  <a:sym typeface="+mn-lt"/>
                </a:rPr>
                <a:t>单击此处添加文字</a:t>
              </a:r>
            </a:p>
            <a:p>
              <a:pPr algn="ctr" defTabSz="1219170" eaLnBrk="0" hangingPunct="0"/>
              <a:endParaRPr lang="zh-CN" altLang="en-US" sz="1600" dirty="0">
                <a:solidFill>
                  <a:srgbClr val="000000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34830" name="AutoShape 4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018043" y="3431089"/>
              <a:ext cx="2169592" cy="568569"/>
            </a:xfrm>
            <a:prstGeom prst="roundRect">
              <a:avLst>
                <a:gd name="adj" fmla="val 16667"/>
              </a:avLst>
            </a:prstGeom>
            <a:solidFill>
              <a:srgbClr val="4090D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1219170" eaLnBrk="0" hangingPunct="0"/>
              <a:r>
                <a:rPr lang="en-US" altLang="zh-CN" sz="24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+mn-ea"/>
                  <a:sym typeface="+mn-lt"/>
                </a:rPr>
                <a:t>Fiti</a:t>
              </a:r>
              <a:r>
                <a: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+mn-ea"/>
                  <a:sym typeface="+mn-lt"/>
                </a:rPr>
                <a:t> IC </a:t>
              </a:r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品質</a:t>
              </a:r>
              <a:endParaRPr lang="en-US" altLang="zh-TW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  <a:p>
              <a:pPr algn="ctr" defTabSz="1219170" eaLnBrk="0" hangingPunct="0"/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改善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4991416" y="2933017"/>
            <a:ext cx="2284800" cy="3696000"/>
            <a:chOff x="1997075" y="3392494"/>
            <a:chExt cx="2216150" cy="2577620"/>
          </a:xfrm>
        </p:grpSpPr>
        <p:sp>
          <p:nvSpPr>
            <p:cNvPr id="21" name="AutoShape 49"/>
            <p:cNvSpPr>
              <a:spLocks noChangeArrowheads="1"/>
            </p:cNvSpPr>
            <p:nvPr/>
          </p:nvSpPr>
          <p:spPr bwMode="auto">
            <a:xfrm>
              <a:off x="1997075" y="3392494"/>
              <a:ext cx="2216150" cy="2577620"/>
            </a:xfrm>
            <a:prstGeom prst="roundRect">
              <a:avLst>
                <a:gd name="adj" fmla="val 406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1219170" eaLnBrk="0" hangingPunct="0"/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+mn-ea"/>
                  <a:sym typeface="+mn-lt"/>
                </a:rPr>
                <a:t>单击此处添加文字</a:t>
              </a:r>
            </a:p>
            <a:p>
              <a:pPr algn="ctr" defTabSz="1219170" eaLnBrk="0" hangingPunct="0"/>
              <a:endParaRPr lang="zh-CN" altLang="en-US" sz="1600" dirty="0">
                <a:solidFill>
                  <a:srgbClr val="000000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22" name="AutoShape 4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018043" y="3431089"/>
              <a:ext cx="2169592" cy="568569"/>
            </a:xfrm>
            <a:prstGeom prst="roundRect">
              <a:avLst>
                <a:gd name="adj" fmla="val 16667"/>
              </a:avLst>
            </a:prstGeom>
            <a:solidFill>
              <a:srgbClr val="4090D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1219170" eaLnBrk="0" hangingPunct="0"/>
              <a:r>
                <a:rPr lang="en-US" altLang="zh-TW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+mn-ea"/>
                  <a:sym typeface="+mn-lt"/>
                </a:rPr>
                <a:t>ITI </a:t>
              </a:r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搭配性</a:t>
              </a:r>
              <a:endParaRPr lang="en-US" altLang="zh-TW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  <a:p>
              <a:pPr algn="ctr" defTabSz="1219170" eaLnBrk="0" hangingPunct="0"/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問題改善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7303388" y="2933021"/>
            <a:ext cx="2284800" cy="3696000"/>
            <a:chOff x="1997075" y="3392494"/>
            <a:chExt cx="2216150" cy="2577620"/>
          </a:xfrm>
        </p:grpSpPr>
        <p:sp>
          <p:nvSpPr>
            <p:cNvPr id="25" name="AutoShape 49"/>
            <p:cNvSpPr>
              <a:spLocks noChangeArrowheads="1"/>
            </p:cNvSpPr>
            <p:nvPr/>
          </p:nvSpPr>
          <p:spPr bwMode="auto">
            <a:xfrm>
              <a:off x="1997075" y="3392494"/>
              <a:ext cx="2216150" cy="2577620"/>
            </a:xfrm>
            <a:prstGeom prst="roundRect">
              <a:avLst>
                <a:gd name="adj" fmla="val 406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1219170" eaLnBrk="0" hangingPunct="0"/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+mn-ea"/>
                  <a:sym typeface="+mn-lt"/>
                </a:rPr>
                <a:t>单击此处添加文字</a:t>
              </a:r>
            </a:p>
            <a:p>
              <a:pPr algn="ctr" defTabSz="1219170" eaLnBrk="0" hangingPunct="0"/>
              <a:endParaRPr lang="zh-CN" altLang="en-US" sz="1600" dirty="0">
                <a:solidFill>
                  <a:srgbClr val="000000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26" name="AutoShape 4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018043" y="3431089"/>
              <a:ext cx="2169592" cy="568569"/>
            </a:xfrm>
            <a:prstGeom prst="roundRect">
              <a:avLst>
                <a:gd name="adj" fmla="val 16667"/>
              </a:avLst>
            </a:prstGeom>
            <a:solidFill>
              <a:srgbClr val="4090D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1219170" eaLnBrk="0" hangingPunct="0"/>
              <a:r>
                <a: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+mn-ea"/>
                  <a:sym typeface="+mn-lt"/>
                </a:rPr>
                <a:t>AA </a:t>
              </a:r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策略機種放量品質改善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5" name="组合 27"/>
          <p:cNvGrpSpPr/>
          <p:nvPr/>
        </p:nvGrpSpPr>
        <p:grpSpPr>
          <a:xfrm>
            <a:off x="9615364" y="2933020"/>
            <a:ext cx="2363347" cy="3780168"/>
            <a:chOff x="1997073" y="3392489"/>
            <a:chExt cx="2292336" cy="2636318"/>
          </a:xfrm>
        </p:grpSpPr>
        <p:sp>
          <p:nvSpPr>
            <p:cNvPr id="29" name="AutoShape 49"/>
            <p:cNvSpPr>
              <a:spLocks noChangeArrowheads="1"/>
            </p:cNvSpPr>
            <p:nvPr/>
          </p:nvSpPr>
          <p:spPr bwMode="auto">
            <a:xfrm>
              <a:off x="1997073" y="3392489"/>
              <a:ext cx="2216149" cy="2577618"/>
            </a:xfrm>
            <a:prstGeom prst="roundRect">
              <a:avLst>
                <a:gd name="adj" fmla="val 406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1219170" eaLnBrk="0" hangingPunct="0"/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+mn-ea"/>
                  <a:sym typeface="+mn-lt"/>
                </a:rPr>
                <a:t>单击此处添加文字</a:t>
              </a:r>
            </a:p>
            <a:p>
              <a:pPr algn="ctr" defTabSz="1219170" eaLnBrk="0" hangingPunct="0"/>
              <a:endParaRPr lang="zh-CN" altLang="en-US" sz="1600" dirty="0">
                <a:solidFill>
                  <a:srgbClr val="000000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30" name="AutoShape 4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018581" y="3431092"/>
              <a:ext cx="2169980" cy="568569"/>
            </a:xfrm>
            <a:prstGeom prst="roundRect">
              <a:avLst>
                <a:gd name="adj" fmla="val 16667"/>
              </a:avLst>
            </a:prstGeom>
            <a:solidFill>
              <a:srgbClr val="4090D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1219170" eaLnBrk="0" hangingPunct="0"/>
              <a:r>
                <a:rPr lang="en-US" altLang="zh-TW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+mn-ea"/>
                  <a:sym typeface="+mn-lt"/>
                </a:rPr>
                <a:t>MP FR </a:t>
              </a:r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itchFamily="34" charset="-122"/>
                  <a:ea typeface="Microsoft YaHei" pitchFamily="34" charset="-122"/>
                  <a:cs typeface="+mn-ea"/>
                  <a:sym typeface="+mn-lt"/>
                </a:rPr>
                <a:t>品質</a:t>
              </a:r>
              <a:endParaRPr lang="en-US" altLang="zh-TW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+mn-ea"/>
                <a:sym typeface="+mn-lt"/>
              </a:endParaRPr>
            </a:p>
            <a:p>
              <a:pPr algn="ctr" defTabSz="1219170" eaLnBrk="0" hangingPunct="0"/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改善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025206" y="3975989"/>
              <a:ext cx="2264203" cy="2052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178" indent="-239178" defTabSz="1219170">
                <a:defRPr/>
              </a:pPr>
              <a:r>
                <a:rPr lang="en-US" altLang="zh-CN" sz="1333" b="1" dirty="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KPI</a:t>
              </a:r>
              <a:r>
                <a:rPr lang="zh-TW" altLang="en-US" sz="1333" b="1" dirty="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：</a:t>
              </a:r>
              <a:endPara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  <a:p>
              <a:pPr marL="239178" indent="-239178" defTabSz="1219170">
                <a:defRPr/>
              </a:pPr>
              <a:r>
                <a:rPr lang="zh-TW" altLang="en-US" sz="1333" kern="0" dirty="0">
                  <a:solidFill>
                    <a:sysClr val="windowText" lastClr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◆</a:t>
              </a:r>
              <a:r>
                <a:rPr lang="en-US" altLang="zh-TW" sz="1333" b="1" kern="0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+mn-ea"/>
                  <a:sym typeface="+mn-lt"/>
                </a:rPr>
                <a:t> </a:t>
              </a:r>
              <a:r>
                <a:rPr lang="en-US" altLang="zh-TW" sz="1333" kern="0" dirty="0">
                  <a:solidFill>
                    <a:sysClr val="windowText" lastClr="000000"/>
                  </a:solidFill>
                  <a:latin typeface="微軟正黑體" pitchFamily="34" charset="-120"/>
                  <a:ea typeface="微軟正黑體" pitchFamily="34" charset="-120"/>
                  <a:cs typeface="Arial" panose="020B0604020202020204" pitchFamily="34" charset="0"/>
                </a:rPr>
                <a:t>VLRR </a:t>
              </a:r>
              <a:r>
                <a:rPr lang="zh-TW" altLang="en-US" sz="1333" kern="0" dirty="0">
                  <a:solidFill>
                    <a:sysClr val="windowText" lastClr="000000"/>
                  </a:solidFill>
                  <a:latin typeface="微軟正黑體" pitchFamily="34" charset="-120"/>
                  <a:ea typeface="微軟正黑體" pitchFamily="34" charset="-120"/>
                  <a:cs typeface="Arial" panose="020B0604020202020204" pitchFamily="34" charset="0"/>
                </a:rPr>
                <a:t>功能性不良達標率</a:t>
              </a:r>
              <a:r>
                <a:rPr lang="en-US" altLang="zh-TW" sz="1333" kern="0" dirty="0">
                  <a:solidFill>
                    <a:srgbClr val="0000FF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 </a:t>
              </a:r>
            </a:p>
            <a:p>
              <a:pPr marL="239178" indent="-239178" defTabSz="1219170">
                <a:defRPr/>
              </a:pPr>
              <a:r>
                <a:rPr lang="en-US" altLang="zh-TW" sz="1333" kern="0" dirty="0">
                  <a:solidFill>
                    <a:srgbClr val="0000FF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    100%</a:t>
              </a:r>
              <a:endParaRPr lang="en-US" altLang="zh-TW" sz="1333" kern="0" dirty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  <a:ea typeface="微軟正黑體" pitchFamily="34" charset="-120"/>
                <a:cs typeface="Arial" panose="020B0604020202020204" pitchFamily="34" charset="0"/>
              </a:endParaRPr>
            </a:p>
            <a:p>
              <a:pPr marL="239178" indent="-239178" defTabSz="1219170">
                <a:defRPr/>
              </a:pPr>
              <a:r>
                <a:rPr lang="zh-TW" altLang="en-US" sz="1333" kern="0" dirty="0">
                  <a:solidFill>
                    <a:sysClr val="windowText" lastClr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◆ </a:t>
              </a:r>
              <a:r>
                <a:rPr lang="en-US" altLang="zh-TW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FR </a:t>
              </a:r>
              <a:r>
                <a:rPr lang="zh-TW" altLang="en-US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達標率 </a:t>
              </a:r>
              <a:r>
                <a:rPr lang="en-US" altLang="zh-TW" sz="1333" kern="0" dirty="0">
                  <a:solidFill>
                    <a:srgbClr val="0000FF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100%</a:t>
              </a:r>
              <a:r>
                <a:rPr lang="en-US" altLang="zh-TW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 </a:t>
              </a:r>
            </a:p>
            <a:p>
              <a:pPr marL="239178" indent="-239178" defTabSz="1219170">
                <a:defRPr/>
              </a:pPr>
              <a:endParaRPr lang="en-US" altLang="zh-TW" sz="1333" b="1" dirty="0">
                <a:solidFill>
                  <a:srgbClr val="000000"/>
                </a:solidFill>
                <a:latin typeface="Arial"/>
                <a:ea typeface="微軟正黑體" pitchFamily="34" charset="-120"/>
                <a:cs typeface="Arial" pitchFamily="34" charset="0"/>
              </a:endParaRPr>
            </a:p>
            <a:p>
              <a:pPr marL="239178" indent="-239178" defTabSz="1219170">
                <a:defRPr/>
              </a:pPr>
              <a:endParaRPr lang="en-US" altLang="zh-TW" sz="1333" b="1" dirty="0">
                <a:solidFill>
                  <a:srgbClr val="000000"/>
                </a:solidFill>
                <a:latin typeface="Arial"/>
                <a:ea typeface="微軟正黑體" pitchFamily="34" charset="-120"/>
                <a:cs typeface="Arial" pitchFamily="34" charset="0"/>
              </a:endParaRPr>
            </a:p>
            <a:p>
              <a:r>
                <a:rPr lang="en-US" altLang="zh-TW" sz="1333" b="1" dirty="0">
                  <a:solidFill>
                    <a:srgbClr val="0000CC"/>
                  </a:solidFill>
                  <a:latin typeface="Arial"/>
                  <a:ea typeface="微軟正黑體" pitchFamily="34" charset="-120"/>
                  <a:cs typeface="Arial" pitchFamily="34" charset="0"/>
                </a:rPr>
                <a:t>Review</a:t>
              </a:r>
              <a:r>
                <a:rPr lang="zh-TW" altLang="en-US" sz="1333" b="1" dirty="0">
                  <a:solidFill>
                    <a:srgbClr val="0000CC"/>
                  </a:solidFill>
                  <a:latin typeface="Arial"/>
                  <a:ea typeface="微軟正黑體" pitchFamily="34" charset="-120"/>
                  <a:cs typeface="Arial" pitchFamily="34" charset="0"/>
                </a:rPr>
                <a:t>平台：</a:t>
              </a:r>
              <a:endParaRPr lang="en-US" altLang="zh-TW" sz="1333" b="1" dirty="0">
                <a:solidFill>
                  <a:srgbClr val="0000CC"/>
                </a:solidFill>
                <a:latin typeface="Arial"/>
                <a:ea typeface="微軟正黑體" pitchFamily="34" charset="-120"/>
                <a:cs typeface="Arial" pitchFamily="34" charset="0"/>
              </a:endParaRPr>
            </a:p>
            <a:p>
              <a:r>
                <a:rPr lang="zh-TW" altLang="en-US" sz="1333" kern="0" dirty="0">
                  <a:solidFill>
                    <a:sysClr val="windowText" lastClr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◆</a:t>
              </a:r>
              <a:r>
                <a:rPr lang="en-US" altLang="zh-TW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 </a:t>
              </a:r>
              <a:r>
                <a:rPr lang="zh-TW" altLang="en-US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良率</a:t>
              </a:r>
              <a:r>
                <a:rPr lang="en-US" altLang="zh-TW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yield up</a:t>
              </a:r>
              <a:r>
                <a:rPr lang="zh-TW" altLang="en-US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平台</a:t>
              </a:r>
              <a:endPara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endParaRPr>
            </a:p>
            <a:p>
              <a:r>
                <a:rPr lang="zh-TW" altLang="en-US" sz="1333" kern="0" dirty="0">
                  <a:solidFill>
                    <a:sysClr val="windowText" lastClr="000000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◆ </a:t>
              </a:r>
              <a:r>
                <a:rPr lang="en-US" altLang="zh-TW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NJ</a:t>
              </a:r>
              <a:r>
                <a:rPr lang="zh-TW" altLang="en-US" sz="1333" kern="0" dirty="0">
                  <a:solidFill>
                    <a:sysClr val="windowText" lastClr="000000"/>
                  </a:solidFill>
                  <a:latin typeface="Arial"/>
                  <a:ea typeface="微軟正黑體" pitchFamily="34" charset="-120"/>
                  <a:cs typeface="Arial" panose="020B0604020202020204" pitchFamily="34" charset="0"/>
                </a:rPr>
                <a:t>品週</a:t>
              </a:r>
              <a:endPara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endParaRPr>
            </a:p>
            <a:p>
              <a:endParaRPr lang="en-US" altLang="zh-TW" sz="1333" b="1" dirty="0">
                <a:solidFill>
                  <a:srgbClr val="000000"/>
                </a:solidFill>
                <a:latin typeface="Arial"/>
                <a:ea typeface="微軟正黑體" pitchFamily="34" charset="-120"/>
                <a:cs typeface="+mn-ea"/>
                <a:sym typeface="+mn-lt"/>
              </a:endParaRPr>
            </a:p>
            <a:p>
              <a:r>
                <a:rPr lang="en-US" altLang="zh-TW" sz="1333" b="1" dirty="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Reviewer</a:t>
              </a:r>
              <a:r>
                <a:rPr lang="zh-TW" altLang="en-US" sz="1333" b="1" dirty="0">
                  <a:solidFill>
                    <a:srgbClr val="0000CC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：</a:t>
              </a:r>
              <a:endPara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r>
                <a:rPr lang="zh-TW" altLang="en-US" sz="1333" dirty="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陳永昌</a:t>
              </a:r>
              <a:r>
                <a:rPr lang="en-US" altLang="zh-TW" sz="1333" dirty="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/</a:t>
              </a:r>
              <a:r>
                <a:rPr lang="zh-TW" altLang="en-US" sz="1333" dirty="0">
                  <a:solidFill>
                    <a:prstClr val="black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徐世賢</a:t>
              </a:r>
              <a:endPara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endParaRPr lang="en-US" altLang="zh-TW" sz="533" b="1" dirty="0">
                <a:solidFill>
                  <a:srgbClr val="000000"/>
                </a:solidFill>
                <a:latin typeface="Arial"/>
                <a:ea typeface="微軟正黑體" pitchFamily="34" charset="-120"/>
                <a:cs typeface="+mn-ea"/>
                <a:sym typeface="+mn-lt"/>
              </a:endParaRPr>
            </a:p>
            <a:p>
              <a:pPr defTabSz="1219170" eaLnBrk="0" hangingPunct="0">
                <a:lnSpc>
                  <a:spcPct val="150000"/>
                </a:lnSpc>
              </a:pPr>
              <a:r>
                <a:rPr lang="zh-TW" altLang="en-US" sz="1333" b="1" dirty="0">
                  <a:solidFill>
                    <a:srgbClr val="0000CC"/>
                  </a:solidFill>
                  <a:latin typeface="Arial"/>
                  <a:ea typeface="微軟正黑體" pitchFamily="34" charset="-120"/>
                  <a:cs typeface="Arial" pitchFamily="34" charset="0"/>
                  <a:sym typeface="+mn-lt"/>
                </a:rPr>
                <a:t>事務局 ：</a:t>
              </a:r>
              <a:r>
                <a:rPr lang="en-US" altLang="zh-TW" sz="1333" b="1" dirty="0">
                  <a:solidFill>
                    <a:srgbClr val="002060"/>
                  </a:solidFill>
                  <a:latin typeface="Arial"/>
                  <a:ea typeface="微軟正黑體" pitchFamily="34" charset="-120"/>
                  <a:cs typeface="Arial" pitchFamily="34" charset="0"/>
                  <a:sym typeface="+mn-lt"/>
                </a:rPr>
                <a:t>M</a:t>
              </a:r>
              <a:r>
                <a:rPr lang="en-US" altLang="zh-TW" sz="1333" b="1" dirty="0">
                  <a:solidFill>
                    <a:srgbClr val="002060"/>
                  </a:solidFill>
                  <a:latin typeface="Arial"/>
                  <a:ea typeface="微軟正黑體" pitchFamily="34" charset="-120"/>
                  <a:cs typeface="Arial" pitchFamily="34" charset="0"/>
                </a:rPr>
                <a:t>Q </a:t>
              </a:r>
              <a:r>
                <a:rPr lang="zh-TW" altLang="en-US" sz="1333" b="1" dirty="0">
                  <a:solidFill>
                    <a:srgbClr val="002060"/>
                  </a:solidFill>
                  <a:latin typeface="Arial"/>
                  <a:ea typeface="微軟正黑體" pitchFamily="34" charset="-120"/>
                  <a:cs typeface="Arial" pitchFamily="34" charset="0"/>
                </a:rPr>
                <a:t>郭宇峰</a:t>
              </a:r>
              <a:endParaRPr lang="zh-CN" altLang="en-US" sz="1333" dirty="0">
                <a:solidFill>
                  <a:srgbClr val="000000"/>
                </a:solidFill>
                <a:latin typeface="Arial"/>
                <a:ea typeface="微軟正黑體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360483" y="2933023"/>
            <a:ext cx="2284800" cy="3696000"/>
            <a:chOff x="1997077" y="3392497"/>
            <a:chExt cx="2216150" cy="2736244"/>
          </a:xfrm>
        </p:grpSpPr>
        <p:sp>
          <p:nvSpPr>
            <p:cNvPr id="33" name="AutoShape 49"/>
            <p:cNvSpPr>
              <a:spLocks noChangeArrowheads="1"/>
            </p:cNvSpPr>
            <p:nvPr/>
          </p:nvSpPr>
          <p:spPr bwMode="auto">
            <a:xfrm>
              <a:off x="1997077" y="3392497"/>
              <a:ext cx="2216150" cy="2736244"/>
            </a:xfrm>
            <a:prstGeom prst="roundRect">
              <a:avLst>
                <a:gd name="adj" fmla="val 406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1219170" eaLnBrk="0" hangingPunct="0"/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+mn-ea"/>
                  <a:sym typeface="+mn-lt"/>
                </a:rPr>
                <a:t>单击此处添加文字</a:t>
              </a:r>
            </a:p>
            <a:p>
              <a:pPr algn="ctr" defTabSz="1219170" eaLnBrk="0" hangingPunct="0"/>
              <a:endParaRPr lang="zh-CN" altLang="en-US" sz="1600" dirty="0">
                <a:solidFill>
                  <a:srgbClr val="000000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34" name="AutoShape 4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018468" y="3429263"/>
              <a:ext cx="2169592" cy="604105"/>
            </a:xfrm>
            <a:prstGeom prst="roundRect">
              <a:avLst>
                <a:gd name="adj" fmla="val 16667"/>
              </a:avLst>
            </a:prstGeom>
            <a:solidFill>
              <a:srgbClr val="4090D9">
                <a:alpha val="99000"/>
              </a:srgbClr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1219170" eaLnBrk="0" hangingPunct="0"/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少量多樣</a:t>
              </a:r>
              <a:endParaRPr lang="en-US" altLang="zh-TW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  <a:p>
              <a:pPr algn="ctr" defTabSz="1219170" eaLnBrk="0" hangingPunct="0"/>
              <a:r>
                <a:rPr lang="zh-TW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  <a:cs typeface="+mn-ea"/>
                  <a:sym typeface="+mn-lt"/>
                </a:rPr>
                <a:t>順產提質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7" name="群組 38"/>
          <p:cNvGrpSpPr/>
          <p:nvPr/>
        </p:nvGrpSpPr>
        <p:grpSpPr>
          <a:xfrm>
            <a:off x="11603236" y="112836"/>
            <a:ext cx="374001" cy="359501"/>
            <a:chOff x="7917264" y="-14086"/>
            <a:chExt cx="385156" cy="397388"/>
          </a:xfrm>
        </p:grpSpPr>
        <p:pic>
          <p:nvPicPr>
            <p:cNvPr id="38" name="图片 7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264" y="0"/>
              <a:ext cx="385156" cy="38330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grpSp>
          <p:nvGrpSpPr>
            <p:cNvPr id="8" name="组合 81"/>
            <p:cNvGrpSpPr>
              <a:grpSpLocks noChangeAspect="1"/>
            </p:cNvGrpSpPr>
            <p:nvPr/>
          </p:nvGrpSpPr>
          <p:grpSpPr>
            <a:xfrm>
              <a:off x="7956766" y="-14086"/>
              <a:ext cx="299533" cy="351719"/>
              <a:chOff x="2162176" y="-104775"/>
              <a:chExt cx="1655763" cy="1417638"/>
            </a:xfrm>
            <a:solidFill>
              <a:sysClr val="windowText" lastClr="000000">
                <a:lumMod val="65000"/>
                <a:lumOff val="35000"/>
              </a:sysClr>
            </a:solidFill>
          </p:grpSpPr>
          <p:sp>
            <p:nvSpPr>
              <p:cNvPr id="40" name="Freeform 3767">
                <a:hlinkClick r:id="rId5" action="ppaction://hlinksldjump"/>
              </p:cNvPr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3645">
                  <a:defRPr/>
                </a:pPr>
                <a:endParaRPr lang="zh-CN" altLang="en-US" sz="1867" kern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  <p:sp>
            <p:nvSpPr>
              <p:cNvPr id="41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3645">
                  <a:defRPr/>
                </a:pPr>
                <a:endParaRPr lang="zh-CN" altLang="en-US" sz="1867" kern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endParaRPr>
              </a:p>
            </p:txBody>
          </p:sp>
        </p:grpSp>
      </p:grpSp>
      <p:sp>
        <p:nvSpPr>
          <p:cNvPr id="75" name="圓角矩形 74">
            <a:hlinkClick r:id="" action="ppaction://noaction"/>
          </p:cNvPr>
          <p:cNvSpPr/>
          <p:nvPr/>
        </p:nvSpPr>
        <p:spPr>
          <a:xfrm>
            <a:off x="9736213" y="93700"/>
            <a:ext cx="1700787" cy="3757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2022</a:t>
            </a:r>
            <a:r>
              <a:rPr lang="zh-TW" altLang="en-US" sz="16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品質目標</a:t>
            </a: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xmlns="" id="{A9546FDC-04FC-48AB-9555-10195E527FAA}"/>
              </a:ext>
            </a:extLst>
          </p:cNvPr>
          <p:cNvSpPr/>
          <p:nvPr/>
        </p:nvSpPr>
        <p:spPr>
          <a:xfrm>
            <a:off x="3887449" y="2335079"/>
            <a:ext cx="4416000" cy="343955"/>
          </a:xfrm>
          <a:prstGeom prst="roundRect">
            <a:avLst>
              <a:gd name="adj" fmla="val 3035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TW" sz="1867" b="1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CoPQ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/m2 </a:t>
            </a:r>
            <a:r>
              <a:rPr lang="en-US" altLang="zh-TW" sz="1867" b="1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YoY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改善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20%(</a:t>
            </a:r>
            <a:r>
              <a:rPr lang="zh-TW" altLang="en-US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逐季降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5%)</a:t>
            </a:r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xmlns="" id="{A9546FDC-04FC-48AB-9555-10195E527FAA}"/>
              </a:ext>
            </a:extLst>
          </p:cNvPr>
          <p:cNvSpPr/>
          <p:nvPr/>
        </p:nvSpPr>
        <p:spPr>
          <a:xfrm>
            <a:off x="4214233" y="1754533"/>
            <a:ext cx="3840000" cy="343955"/>
          </a:xfrm>
          <a:prstGeom prst="roundRect">
            <a:avLst>
              <a:gd name="adj" fmla="val 30355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TW" altLang="en-US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客戶排名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TOP2</a:t>
            </a:r>
            <a:r>
              <a:rPr lang="zh-TW" altLang="en-US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必達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75%</a:t>
            </a:r>
            <a:r>
              <a:rPr lang="zh-TW" altLang="en-US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挑戰</a:t>
            </a:r>
            <a:r>
              <a:rPr lang="en-US" altLang="zh-TW" sz="1867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80%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993135" y="424565"/>
            <a:ext cx="6146504" cy="90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TW" altLang="en-US" sz="2667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微軟正黑體" pitchFamily="34" charset="-120"/>
                <a:ea typeface="微軟正黑體" pitchFamily="34" charset="-120"/>
              </a:rPr>
              <a:t>增加訂單  提高營收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4413032" y="1021232"/>
            <a:ext cx="3323987" cy="533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1920" tIns="60960" rIns="121920" bIns="60960" numCol="1" anchor="ctr" anchorCtr="0" compatLnSpc="1"/>
          <a:lstStyle/>
          <a:p>
            <a:pPr algn="ctr">
              <a:defRPr/>
            </a:pPr>
            <a:r>
              <a:rPr lang="zh-TW" altLang="en-US" sz="2667" b="1" dirty="0">
                <a:gradFill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16200000" scaled="0"/>
                </a:gradFill>
                <a:latin typeface="微軟正黑體" pitchFamily="34" charset="-120"/>
                <a:ea typeface="微軟正黑體" pitchFamily="34" charset="-120"/>
              </a:rPr>
              <a:t>降低成本  提高獲利</a:t>
            </a:r>
          </a:p>
        </p:txBody>
      </p:sp>
      <p:sp>
        <p:nvSpPr>
          <p:cNvPr id="56" name="矩形 55"/>
          <p:cNvSpPr/>
          <p:nvPr/>
        </p:nvSpPr>
        <p:spPr>
          <a:xfrm>
            <a:off x="7294867" y="3769691"/>
            <a:ext cx="2249983" cy="29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178" indent="-239178" defTabSz="1219170">
              <a:defRPr/>
            </a:pPr>
            <a:r>
              <a:rPr lang="en-US" altLang="zh-CN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KPI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策略性機種 放量後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6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個</a:t>
            </a:r>
            <a:endParaRPr lang="en-US" altLang="zh-TW" sz="1333" kern="0" dirty="0">
              <a:solidFill>
                <a:sysClr val="windowText" lastClr="000000"/>
              </a:solidFill>
              <a:latin typeface="Arial"/>
              <a:ea typeface="微軟正黑體" pitchFamily="34" charset="-120"/>
              <a:cs typeface="Arial" panose="020B0604020202020204" pitchFamily="34" charset="0"/>
            </a:endParaRPr>
          </a:p>
          <a:p>
            <a:pPr marL="239178" indent="-239178" defTabSz="1219170">
              <a:defRPr/>
            </a:pPr>
            <a:r>
              <a: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  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月，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0 km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需改善 </a:t>
            </a:r>
            <a:r>
              <a:rPr lang="en-US" altLang="zh-TW" sz="1333" kern="0" dirty="0">
                <a:solidFill>
                  <a:srgbClr val="0000FF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20%</a:t>
            </a:r>
          </a:p>
          <a:p>
            <a:pPr marL="239178" indent="-239178" defTabSz="1219170">
              <a:defRPr/>
            </a:pPr>
            <a:r>
              <a:rPr lang="en-US" altLang="zh-TW" sz="1333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</a:p>
          <a:p>
            <a:pPr marL="239178" indent="-239178" defTabSz="1219170">
              <a:defRPr/>
            </a:pPr>
            <a:endParaRPr lang="en-US" altLang="zh-TW" sz="1067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平台：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IPQM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例會</a:t>
            </a:r>
            <a:endParaRPr lang="en-US" altLang="zh-TW" sz="1333" kern="0" dirty="0">
              <a:solidFill>
                <a:sysClr val="windowText" lastClr="000000"/>
              </a:solidFill>
              <a:latin typeface="Arial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聯合品週</a:t>
            </a:r>
            <a:endParaRPr lang="en-US" altLang="zh-TW" sz="1333" kern="0" dirty="0">
              <a:solidFill>
                <a:sysClr val="windowText" lastClr="000000"/>
              </a:solidFill>
              <a:latin typeface="Arial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PST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Arial"/>
                <a:ea typeface="微軟正黑體" pitchFamily="34" charset="-120"/>
                <a:cs typeface="Arial" panose="020B0604020202020204" pitchFamily="34" charset="0"/>
              </a:rPr>
              <a:t> 會議</a:t>
            </a:r>
            <a:endParaRPr lang="en-US" altLang="zh-TW" sz="1333" kern="0" dirty="0">
              <a:solidFill>
                <a:sysClr val="windowText" lastClr="000000"/>
              </a:solidFill>
              <a:latin typeface="Arial"/>
              <a:ea typeface="微軟正黑體" pitchFamily="34" charset="-120"/>
              <a:cs typeface="Arial" panose="020B0604020202020204" pitchFamily="34" charset="0"/>
            </a:endParaRPr>
          </a:p>
          <a:p>
            <a:endParaRPr lang="en-US" altLang="zh-TW" sz="667" kern="0" dirty="0">
              <a:solidFill>
                <a:sysClr val="windowText" lastClr="000000"/>
              </a:solidFill>
              <a:latin typeface="Arial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Reviewer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黃旭明</a:t>
            </a:r>
            <a:r>
              <a:rPr lang="en-US" altLang="zh-TW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蔡崑裕</a:t>
            </a:r>
            <a:r>
              <a:rPr lang="en-US" altLang="zh-TW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蔡誌原</a:t>
            </a:r>
            <a:endParaRPr lang="en-US" altLang="zh-TW" sz="1333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郭國祥 </a:t>
            </a:r>
            <a:r>
              <a:rPr lang="en-US" altLang="zh-TW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1333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林添仁</a:t>
            </a:r>
            <a:endParaRPr lang="en-US" altLang="zh-TW" sz="1333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133" kern="0" dirty="0">
              <a:solidFill>
                <a:sysClr val="windowText" lastClr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defTabSz="1219170" eaLnBrk="0" hangingPunct="0">
              <a:lnSpc>
                <a:spcPct val="150000"/>
              </a:lnSpc>
            </a:pP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事務局 ：</a:t>
            </a:r>
            <a:r>
              <a:rPr lang="en-US" altLang="zh-TW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AA</a:t>
            </a:r>
            <a:r>
              <a:rPr lang="en-US" altLang="zh-TW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何宗憲</a:t>
            </a:r>
            <a:endParaRPr lang="zh-CN" altLang="en-US" sz="1333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96167" y="3769691"/>
            <a:ext cx="2249983" cy="292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178" indent="-239178" defTabSz="1219170">
              <a:defRPr/>
            </a:pPr>
            <a:r>
              <a:rPr lang="en-US" altLang="zh-CN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KPI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Y2022 ITI 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搭配性問題發生件數降低</a:t>
            </a:r>
            <a:r>
              <a:rPr lang="en-US" altLang="zh-TW" sz="13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50%</a:t>
            </a:r>
            <a:endParaRPr lang="en-US" altLang="zh-TW" sz="1333" b="1" kern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marL="239178" indent="-239178" defTabSz="1219170">
              <a:defRPr/>
            </a:pPr>
            <a:endParaRPr lang="en-US" altLang="zh-TW" sz="1333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endParaRPr lang="en-US" altLang="zh-TW" sz="1333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平台：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ITI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搭配性問題改善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 Review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平台 </a:t>
            </a:r>
            <a:endParaRPr lang="en-US" altLang="zh-TW" sz="1333" kern="0" dirty="0">
              <a:solidFill>
                <a:sysClr val="windowText" lastClr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endParaRPr lang="en-US" altLang="zh-TW" sz="1400" kern="0" dirty="0">
              <a:solidFill>
                <a:sysClr val="windowText" lastClr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Reviewer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吳震乙</a:t>
            </a:r>
            <a:endParaRPr lang="en-US" altLang="zh-TW" sz="1333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endParaRPr lang="en-US" altLang="zh-TW" sz="1600" kern="0" dirty="0">
              <a:solidFill>
                <a:sysClr val="windowText" lastClr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defTabSz="1219170" eaLnBrk="0" hangingPunct="0">
              <a:lnSpc>
                <a:spcPct val="150000"/>
              </a:lnSpc>
            </a:pPr>
            <a:r>
              <a:rPr lang="zh-TW" altLang="en-US" sz="14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事務局 ：</a:t>
            </a:r>
            <a:r>
              <a:rPr lang="en-US" altLang="zh-TW" sz="1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CQ</a:t>
            </a:r>
            <a:r>
              <a:rPr lang="en-US" altLang="zh-TW" sz="1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1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楊慧婷</a:t>
            </a:r>
            <a:endParaRPr lang="zh-CN" altLang="en-US" sz="1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84767" y="3769692"/>
            <a:ext cx="2249983" cy="292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178" indent="-239178" defTabSz="1219170">
              <a:defRPr/>
            </a:pPr>
            <a:r>
              <a:rPr lang="en-US" altLang="zh-CN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KPI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AERB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件數較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Y21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實績改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善降 </a:t>
            </a:r>
            <a:r>
              <a:rPr lang="en-US" altLang="zh-TW" sz="1333" b="1" kern="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60%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AERB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333" kern="0" dirty="0" err="1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CoPQ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費用較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Y21</a:t>
            </a:r>
          </a:p>
          <a:p>
            <a:pPr marL="239178" indent="-239178" defTabSz="1219170">
              <a:defRPr/>
            </a:pP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實績改善必達</a:t>
            </a:r>
            <a:r>
              <a:rPr lang="en-US" altLang="zh-TW" sz="1333" b="1" kern="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60%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endParaRPr lang="en-US" altLang="zh-TW" sz="1333" b="1" kern="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marL="239178" indent="-239178" defTabSz="1219170">
              <a:defRPr/>
            </a:pPr>
            <a:endParaRPr lang="en-US" altLang="zh-TW" sz="4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平台：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333" kern="0" dirty="0" err="1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Fiti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IC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搭配性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體質問題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defTabSz="1219170">
              <a:defRPr/>
            </a:pP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改善平台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333" kern="0" dirty="0" err="1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Fiti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IC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品質改善平台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defTabSz="1219170">
              <a:defRPr/>
            </a:pPr>
            <a:endParaRPr lang="en-US" altLang="zh-TW" sz="400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Reviewer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吳震乙</a:t>
            </a:r>
            <a:endParaRPr lang="en-US" altLang="zh-TW" sz="1333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endParaRPr lang="en-US" altLang="zh-TW" sz="933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Arial" pitchFamily="34" charset="0"/>
              <a:sym typeface="+mn-lt"/>
            </a:endParaRPr>
          </a:p>
          <a:p>
            <a:pPr defTabSz="1219170" eaLnBrk="0" hangingPunct="0">
              <a:lnSpc>
                <a:spcPct val="150000"/>
              </a:lnSpc>
            </a:pP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事務局 ：</a:t>
            </a:r>
            <a:r>
              <a:rPr lang="en-US" altLang="zh-TW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SQ </a:t>
            </a:r>
            <a:r>
              <a:rPr lang="zh-TW" altLang="en-US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薛宜弘</a:t>
            </a:r>
            <a:endParaRPr lang="zh-CN" altLang="en-US" sz="1333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Arial" pitchFamily="34" charset="0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3774" y="3755514"/>
            <a:ext cx="2391941" cy="294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178" indent="-239178" defTabSz="1219170">
              <a:defRPr/>
            </a:pPr>
            <a:r>
              <a:rPr lang="en-US" altLang="zh-CN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KPI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</a:t>
            </a: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年累積缺料造成出貨瓶頸</a:t>
            </a:r>
            <a:endParaRPr lang="en-US" altLang="zh-TW" sz="1333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件數必達降 </a:t>
            </a:r>
            <a:r>
              <a:rPr lang="en-US" altLang="zh-TW" sz="13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50</a:t>
            </a:r>
            <a:r>
              <a:rPr lang="en-US" altLang="zh-TW" sz="9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%</a:t>
            </a:r>
            <a:r>
              <a:rPr lang="zh-TW" altLang="en-US" sz="13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endParaRPr lang="en-US" altLang="zh-TW" sz="1333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en-US" altLang="zh-TW" sz="1333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Loss yield</a:t>
            </a:r>
            <a:r>
              <a:rPr lang="zh-TW" altLang="en-US" sz="1333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改善挑戰</a:t>
            </a:r>
            <a:r>
              <a:rPr lang="en-US" altLang="zh-TW" sz="13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13.4%</a:t>
            </a:r>
          </a:p>
          <a:p>
            <a:pPr marL="239178" indent="-239178" defTabSz="1219170">
              <a:defRPr/>
            </a:pP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en-US" altLang="zh-TW" sz="1333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CoPQ</a:t>
            </a: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費用較</a:t>
            </a: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Y21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實績改善</a:t>
            </a:r>
            <a:endParaRPr lang="en-US" altLang="zh-TW" sz="1333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r>
              <a:rPr lang="en-US" altLang="zh-TW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 </a:t>
            </a:r>
            <a:r>
              <a:rPr lang="zh-TW" altLang="en-US" sz="1333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必達</a:t>
            </a:r>
            <a:r>
              <a:rPr lang="en-US" altLang="zh-TW" sz="13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20</a:t>
            </a:r>
            <a:r>
              <a:rPr lang="en-US" altLang="zh-TW" sz="9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%</a:t>
            </a:r>
            <a:r>
              <a:rPr lang="en-US" altLang="zh-TW" sz="1333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</a:p>
          <a:p>
            <a:pPr marL="239178" indent="-239178" defTabSz="1219170">
              <a:defRPr/>
            </a:pPr>
            <a:endParaRPr lang="en-US" altLang="zh-TW" sz="133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239178" indent="-239178" defTabSz="1219170">
              <a:defRPr/>
            </a:pPr>
            <a:endParaRPr lang="en-US" altLang="zh-TW" sz="133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平台：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◆ </a:t>
            </a:r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IAVM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少量多樣順產提 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   </a:t>
            </a:r>
            <a:r>
              <a:rPr lang="zh-TW" altLang="en-US" sz="1333" kern="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  <a:cs typeface="Arial" panose="020B0604020202020204" pitchFamily="34" charset="0"/>
              </a:rPr>
              <a:t>質會議</a:t>
            </a:r>
            <a:endParaRPr lang="en-US" altLang="zh-TW" sz="13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anose="020B0604020202020204" pitchFamily="34" charset="0"/>
            </a:endParaRPr>
          </a:p>
          <a:p>
            <a:endParaRPr lang="en-US" altLang="zh-TW" sz="133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Reviewer</a:t>
            </a: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</a:t>
            </a:r>
            <a:endParaRPr lang="en-US" altLang="zh-TW" sz="1333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吳柏勳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周煌智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陳世賢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吳震乙陳詩哲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何忠信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譚樂年</a:t>
            </a:r>
            <a:endParaRPr lang="en-US" altLang="zh-TW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endParaRPr lang="en-US" altLang="zh-TW" sz="400" kern="0" dirty="0">
              <a:solidFill>
                <a:sysClr val="windowText" lastClr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+mn-lt"/>
            </a:endParaRPr>
          </a:p>
          <a:p>
            <a:pPr defTabSz="1219170" eaLnBrk="0" hangingPunct="0">
              <a:lnSpc>
                <a:spcPct val="150000"/>
              </a:lnSpc>
            </a:pPr>
            <a:r>
              <a:rPr lang="zh-TW" altLang="en-US" sz="1333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事務局 ：</a:t>
            </a:r>
            <a:r>
              <a:rPr lang="en-US" altLang="zh-TW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  <a:sym typeface="+mn-lt"/>
              </a:rPr>
              <a:t>D</a:t>
            </a:r>
            <a:r>
              <a:rPr lang="en-US" altLang="zh-TW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Q </a:t>
            </a:r>
            <a:r>
              <a:rPr lang="zh-TW" altLang="en-US" sz="1333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柯國成</a:t>
            </a:r>
            <a:endParaRPr lang="zh-CN" altLang="en-US" sz="1333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1581060" name="Picture 4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773" y="1111061"/>
            <a:ext cx="3360000" cy="15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1061" name="Picture 5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3980" y="1153593"/>
            <a:ext cx="3360000" cy="15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文字方塊 36"/>
          <p:cNvSpPr txBox="1"/>
          <p:nvPr/>
        </p:nvSpPr>
        <p:spPr>
          <a:xfrm>
            <a:off x="2802661" y="1618228"/>
            <a:ext cx="723275" cy="307777"/>
          </a:xfrm>
          <a:prstGeom prst="rect">
            <a:avLst/>
          </a:prstGeom>
          <a:solidFill>
            <a:srgbClr val="A80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確認中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1236353" y="978969"/>
            <a:ext cx="723275" cy="307777"/>
          </a:xfrm>
          <a:prstGeom prst="rect">
            <a:avLst/>
          </a:prstGeom>
          <a:solidFill>
            <a:srgbClr val="A80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確認中</a:t>
            </a:r>
          </a:p>
        </p:txBody>
      </p:sp>
    </p:spTree>
    <p:extLst>
      <p:ext uri="{BB962C8B-B14F-4D97-AF65-F5344CB8AC3E}">
        <p14:creationId xmlns="" xmlns:p14="http://schemas.microsoft.com/office/powerpoint/2010/main" val="140204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C530A26-C757-4B26-9808-20EB5D6AE9BE}"/>
              </a:ext>
            </a:extLst>
          </p:cNvPr>
          <p:cNvSpPr txBox="1"/>
          <p:nvPr/>
        </p:nvSpPr>
        <p:spPr>
          <a:xfrm>
            <a:off x="165462" y="199239"/>
            <a:ext cx="11861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On-line Balanced Scorecard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提供若干平衡計分卡的線上工具，請以該工具為貴司或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BU (business unit)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擬訂未來一年的策略規劃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宜留意彼此間因果性關係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A80ADDDF-EFD7-4F56-AE06-41B1D264CCDA}"/>
              </a:ext>
            </a:extLst>
          </p:cNvPr>
          <p:cNvCxnSpPr/>
          <p:nvPr/>
        </p:nvCxnSpPr>
        <p:spPr>
          <a:xfrm>
            <a:off x="291736" y="984068"/>
            <a:ext cx="116085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539" y="1015501"/>
            <a:ext cx="9620461" cy="584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81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2398</Words>
  <Application>Microsoft Office PowerPoint</Application>
  <PresentationFormat>自訂</PresentationFormat>
  <Paragraphs>458</Paragraphs>
  <Slides>11</Slides>
  <Notes>11</Notes>
  <HiddenSlides>6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tu</dc:creator>
  <cp:lastModifiedBy>yusheng.tsai</cp:lastModifiedBy>
  <cp:revision>28</cp:revision>
  <dcterms:created xsi:type="dcterms:W3CDTF">2021-12-21T13:36:44Z</dcterms:created>
  <dcterms:modified xsi:type="dcterms:W3CDTF">2021-12-22T08:49:33Z</dcterms:modified>
</cp:coreProperties>
</file>