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5" r:id="rId2"/>
    <p:sldId id="366" r:id="rId3"/>
    <p:sldId id="331" r:id="rId4"/>
    <p:sldId id="332" r:id="rId5"/>
    <p:sldId id="342" r:id="rId6"/>
    <p:sldId id="343" r:id="rId7"/>
    <p:sldId id="339" r:id="rId8"/>
    <p:sldId id="351" r:id="rId9"/>
    <p:sldId id="367" r:id="rId10"/>
    <p:sldId id="352" r:id="rId11"/>
    <p:sldId id="377" r:id="rId12"/>
    <p:sldId id="336" r:id="rId13"/>
    <p:sldId id="334" r:id="rId14"/>
    <p:sldId id="353" r:id="rId15"/>
    <p:sldId id="338" r:id="rId16"/>
    <p:sldId id="370" r:id="rId17"/>
    <p:sldId id="359" r:id="rId18"/>
    <p:sldId id="365" r:id="rId19"/>
    <p:sldId id="371" r:id="rId20"/>
    <p:sldId id="372" r:id="rId21"/>
    <p:sldId id="373" r:id="rId22"/>
    <p:sldId id="374" r:id="rId23"/>
    <p:sldId id="375" r:id="rId24"/>
    <p:sldId id="376" r:id="rId25"/>
    <p:sldId id="301" r:id="rId26"/>
    <p:sldId id="345" r:id="rId27"/>
    <p:sldId id="354" r:id="rId28"/>
    <p:sldId id="355" r:id="rId29"/>
    <p:sldId id="356" r:id="rId30"/>
    <p:sldId id="357" r:id="rId31"/>
    <p:sldId id="347" r:id="rId32"/>
  </p:sldIdLst>
  <p:sldSz cx="11522075" cy="648017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268" userDrawn="1">
          <p15:clr>
            <a:srgbClr val="A4A3A4"/>
          </p15:clr>
        </p15:guide>
        <p15:guide id="2" pos="3629"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383C6"/>
    <a:srgbClr val="262626"/>
    <a:srgbClr val="63A03F"/>
    <a:srgbClr val="BE2B31"/>
    <a:srgbClr val="BD5057"/>
    <a:srgbClr val="232323"/>
    <a:srgbClr val="066791"/>
    <a:srgbClr val="385D8A"/>
    <a:srgbClr val="077AAD"/>
    <a:srgbClr val="00B8A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樣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9844" autoAdjust="0"/>
  </p:normalViewPr>
  <p:slideViewPr>
    <p:cSldViewPr snapToObjects="1">
      <p:cViewPr varScale="1">
        <p:scale>
          <a:sx n="111" d="100"/>
          <a:sy n="111" d="100"/>
        </p:scale>
        <p:origin x="-108" y="-84"/>
      </p:cViewPr>
      <p:guideLst>
        <p:guide orient="horz" pos="2268"/>
        <p:guide pos="3629"/>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Objects="1">
      <p:cViewPr varScale="1">
        <p:scale>
          <a:sx n="83" d="100"/>
          <a:sy n="83" d="100"/>
        </p:scale>
        <p:origin x="-3192" y="-90"/>
      </p:cViewPr>
      <p:guideLst>
        <p:guide orient="horz" pos="2880"/>
        <p:guide pos="2160"/>
      </p:guideLst>
    </p:cSldViewPr>
  </p:notesViewPr>
  <p:gridSpacing cx="184343675" cy="18434367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82B699-C6B7-4DA8-8858-B4A63886AB96}" type="datetimeFigureOut">
              <a:rPr lang="zh-CN" altLang="en-US" smtClean="0"/>
              <a:pPr/>
              <a:t>2022/3/29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C1AD92-4491-470B-AC64-A48031177DA2}" type="slidenum">
              <a:rPr lang="zh-CN" altLang="en-US" smtClean="0"/>
              <a:pPr/>
              <a:t>‹#›</a:t>
            </a:fld>
            <a:endParaRPr lang="zh-CN" altLang="en-US"/>
          </a:p>
        </p:txBody>
      </p:sp>
    </p:spTree>
    <p:extLst>
      <p:ext uri="{BB962C8B-B14F-4D97-AF65-F5344CB8AC3E}">
        <p14:creationId xmlns="" xmlns:p14="http://schemas.microsoft.com/office/powerpoint/2010/main" val="239075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4D13C1E-B81F-46A8-A221-AA3A11A4534F}" type="slidenum">
              <a:rPr lang="zh-TW" altLang="en-US" smtClean="0"/>
              <a:pPr/>
              <a:t>20</a:t>
            </a:fld>
            <a:endParaRPr lang="zh-TW" altLang="en-US"/>
          </a:p>
        </p:txBody>
      </p:sp>
    </p:spTree>
    <p:extLst>
      <p:ext uri="{BB962C8B-B14F-4D97-AF65-F5344CB8AC3E}">
        <p14:creationId xmlns:p14="http://schemas.microsoft.com/office/powerpoint/2010/main" xmlns="" val="391204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4D13C1E-B81F-46A8-A221-AA3A11A4534F}" type="slidenum">
              <a:rPr lang="zh-TW" altLang="en-US" smtClean="0"/>
              <a:pPr/>
              <a:t>21</a:t>
            </a:fld>
            <a:endParaRPr lang="zh-TW" altLang="en-US"/>
          </a:p>
        </p:txBody>
      </p:sp>
    </p:spTree>
    <p:extLst>
      <p:ext uri="{BB962C8B-B14F-4D97-AF65-F5344CB8AC3E}">
        <p14:creationId xmlns:p14="http://schemas.microsoft.com/office/powerpoint/2010/main" xmlns="" val="4182376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4156" y="2013055"/>
            <a:ext cx="9793764" cy="1389038"/>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8311" y="3672099"/>
            <a:ext cx="8065453" cy="165604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3504" y="259508"/>
            <a:ext cx="2592467" cy="552914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104" y="259508"/>
            <a:ext cx="7585366" cy="552914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10164" y="4164113"/>
            <a:ext cx="9793764" cy="128703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10164" y="2746575"/>
            <a:ext cx="9793764" cy="1417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104" y="1512041"/>
            <a:ext cx="5088916" cy="4276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857055" y="1512041"/>
            <a:ext cx="5088916" cy="4276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104" y="1450540"/>
            <a:ext cx="5090917" cy="6045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76104" y="2055056"/>
            <a:ext cx="5090917" cy="37336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853055" y="1450540"/>
            <a:ext cx="5092917" cy="6045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853055" y="2055056"/>
            <a:ext cx="5092917" cy="37336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105" y="258007"/>
            <a:ext cx="3790683" cy="109803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4811" y="258007"/>
            <a:ext cx="6441160" cy="55306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76105" y="1356037"/>
            <a:ext cx="3790683" cy="44326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8407" y="4536122"/>
            <a:ext cx="6913245" cy="53551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8407" y="579016"/>
            <a:ext cx="6913245" cy="38881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258407" y="5071637"/>
            <a:ext cx="6913245" cy="7605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76104" y="259508"/>
            <a:ext cx="10369868" cy="1080029"/>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104" y="1512041"/>
            <a:ext cx="10369868" cy="427661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76104" y="6006163"/>
            <a:ext cx="2688484" cy="345009"/>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2022/3/29</a:t>
            </a:fld>
            <a:endParaRPr lang="zh-CN" altLang="en-US"/>
          </a:p>
        </p:txBody>
      </p:sp>
      <p:sp>
        <p:nvSpPr>
          <p:cNvPr id="5" name="页脚占位符 4"/>
          <p:cNvSpPr>
            <a:spLocks noGrp="1"/>
          </p:cNvSpPr>
          <p:nvPr>
            <p:ph type="ftr" sz="quarter" idx="3"/>
          </p:nvPr>
        </p:nvSpPr>
        <p:spPr>
          <a:xfrm>
            <a:off x="3936709" y="6006163"/>
            <a:ext cx="3648657" cy="34500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257487" y="6006163"/>
            <a:ext cx="2688484" cy="345009"/>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5.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image" Target="../media/image3.png"/><Relationship Id="rId7" Type="http://schemas.openxmlformats.org/officeDocument/2006/relationships/slide" Target="slide31.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4.png"/><Relationship Id="rId10" Type="http://schemas.openxmlformats.org/officeDocument/2006/relationships/slide" Target="slide30.xml"/><Relationship Id="rId4" Type="http://schemas.openxmlformats.org/officeDocument/2006/relationships/image" Target="../media/image6.png"/><Relationship Id="rId9"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slide" Target="slide25.xml"/></Relationships>
</file>

<file path=ppt/slides/_rels/slide12.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slide" Target="slide25.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5.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3.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5.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slide" Target="slide25.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slide" Target="slide8.xml"/><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slide" Target="slide8.xml"/><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slide" Target="slide8.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5.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slide" Target="slide25.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37.png"/><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2.jpeg"/><Relationship Id="rId4" Type="http://schemas.openxmlformats.org/officeDocument/2006/relationships/slide" Target="slide2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2.jpe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slide" Target="slide25.xml"/></Relationships>
</file>

<file path=ppt/slides/_rels/slide6.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slide" Target="slide26.xml"/><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2.jpeg"/></Relationships>
</file>

<file path=ppt/slides/_rels/slide7.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3.png"/><Relationship Id="rId7" Type="http://schemas.openxmlformats.org/officeDocument/2006/relationships/slide" Target="slide25.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3.png"/><Relationship Id="rId7" Type="http://schemas.openxmlformats.org/officeDocument/2006/relationships/slide" Target="slide25.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slide" Target="slide29.xml"/><Relationship Id="rId5" Type="http://schemas.openxmlformats.org/officeDocument/2006/relationships/image" Target="../media/image4.png"/><Relationship Id="rId10" Type="http://schemas.openxmlformats.org/officeDocument/2006/relationships/slide" Target="slide28.xml"/><Relationship Id="rId4" Type="http://schemas.openxmlformats.org/officeDocument/2006/relationships/image" Target="../media/image6.png"/><Relationship Id="rId9" Type="http://schemas.openxmlformats.org/officeDocument/2006/relationships/slide" Target="slide27.xml"/></Relationships>
</file>

<file path=ppt/slides/_rels/slide9.xml.rels><?xml version="1.0" encoding="UTF-8" standalone="yes"?>
<Relationships xmlns="http://schemas.openxmlformats.org/package/2006/relationships"><Relationship Id="rId3" Type="http://schemas.openxmlformats.org/officeDocument/2006/relationships/hyperlink" Target="https://html-css-js.com/" TargetMode="External"/><Relationship Id="rId2" Type="http://schemas.openxmlformats.org/officeDocument/2006/relationships/image" Target="../media/image15.jpe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slide" Target="slide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0439" y="719765"/>
            <a:ext cx="9361196" cy="504064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Rectangle 478"/>
          <p:cNvSpPr>
            <a:spLocks noChangeArrowheads="1"/>
          </p:cNvSpPr>
          <p:nvPr/>
        </p:nvSpPr>
        <p:spPr bwMode="auto">
          <a:xfrm>
            <a:off x="1080439" y="2339972"/>
            <a:ext cx="9361196" cy="3016210"/>
          </a:xfrm>
          <a:prstGeom prst="rect">
            <a:avLst/>
          </a:prstGeom>
          <a:noFill/>
          <a:ln>
            <a:noFill/>
          </a:ln>
          <a:extLst/>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lang="en-US" altLang="zh-TW" sz="4000" b="1" smtClean="0">
                <a:solidFill>
                  <a:srgbClr val="FFFF00"/>
                </a:solidFill>
                <a:latin typeface="微軟正黑體" panose="020B0604030504040204" pitchFamily="34" charset="-120"/>
                <a:ea typeface="微軟正黑體" panose="020B0604030504040204" pitchFamily="34" charset="-120"/>
                <a:cs typeface="宋体" pitchFamily="2" charset="-122"/>
              </a:rPr>
              <a:t>DT</a:t>
            </a:r>
            <a:r>
              <a:rPr lang="zh-TW" altLang="en-US" sz="4000" b="1" smtClean="0">
                <a:solidFill>
                  <a:srgbClr val="FFFF00"/>
                </a:solidFill>
                <a:latin typeface="微軟正黑體" panose="020B0604030504040204" pitchFamily="34" charset="-120"/>
                <a:ea typeface="微軟正黑體" panose="020B0604030504040204" pitchFamily="34" charset="-120"/>
                <a:cs typeface="宋体" pitchFamily="2" charset="-122"/>
              </a:rPr>
              <a:t> </a:t>
            </a:r>
            <a:r>
              <a:rPr lang="en-US" altLang="zh-TW" sz="3200" b="1" smtClean="0">
                <a:solidFill>
                  <a:srgbClr val="FFFF00"/>
                </a:solidFill>
                <a:latin typeface="微軟正黑體" panose="020B0604030504040204" pitchFamily="34" charset="-120"/>
                <a:ea typeface="微軟正黑體" panose="020B0604030504040204" pitchFamily="34" charset="-120"/>
                <a:cs typeface="宋体" pitchFamily="2" charset="-122"/>
              </a:rPr>
              <a:t>&amp;</a:t>
            </a:r>
            <a:r>
              <a:rPr lang="zh-TW" altLang="en-US" sz="4000" b="1" smtClean="0">
                <a:solidFill>
                  <a:srgbClr val="FFFF00"/>
                </a:solidFill>
                <a:latin typeface="微軟正黑體" panose="020B0604030504040204" pitchFamily="34" charset="-120"/>
                <a:ea typeface="微軟正黑體" panose="020B0604030504040204" pitchFamily="34" charset="-120"/>
                <a:cs typeface="宋体" pitchFamily="2" charset="-122"/>
              </a:rPr>
              <a:t> </a:t>
            </a:r>
            <a:r>
              <a:rPr lang="en-US" altLang="zh-TW" sz="4000" b="1" smtClean="0">
                <a:solidFill>
                  <a:srgbClr val="FFFF00"/>
                </a:solidFill>
                <a:latin typeface="微軟正黑體" panose="020B0604030504040204" pitchFamily="34" charset="-120"/>
                <a:ea typeface="微軟正黑體" panose="020B0604030504040204" pitchFamily="34" charset="-120"/>
                <a:cs typeface="宋体" pitchFamily="2" charset="-122"/>
              </a:rPr>
              <a:t>IT</a:t>
            </a:r>
            <a:r>
              <a:rPr lang="zh-TW" altLang="en-US" sz="4000" b="1" smtClean="0">
                <a:solidFill>
                  <a:srgbClr val="FFFF00"/>
                </a:solidFill>
                <a:latin typeface="微軟正黑體" panose="020B0604030504040204" pitchFamily="34" charset="-120"/>
                <a:ea typeface="微軟正黑體" panose="020B0604030504040204" pitchFamily="34" charset="-120"/>
                <a:cs typeface="宋体" pitchFamily="2" charset="-122"/>
              </a:rPr>
              <a:t> 協同開發平台</a:t>
            </a:r>
            <a:endParaRPr lang="en-US" altLang="zh-TW" sz="4000" b="1" smtClean="0">
              <a:solidFill>
                <a:srgbClr val="FFFF00"/>
              </a:solidFill>
              <a:latin typeface="微軟正黑體" panose="020B0604030504040204" pitchFamily="34" charset="-120"/>
              <a:ea typeface="微軟正黑體" panose="020B0604030504040204" pitchFamily="34" charset="-120"/>
              <a:cs typeface="宋体" pitchFamily="2" charset="-122"/>
            </a:endParaRPr>
          </a:p>
          <a:p>
            <a:pPr algn="ctr" fontAlgn="base">
              <a:spcBef>
                <a:spcPct val="0"/>
              </a:spcBef>
              <a:spcAft>
                <a:spcPct val="0"/>
              </a:spcAft>
            </a:pPr>
            <a:endParaRPr lang="en-US" altLang="zh-TW" sz="2000" b="1" smtClean="0">
              <a:solidFill>
                <a:srgbClr val="FFFFFF"/>
              </a:solidFill>
              <a:latin typeface="微軟正黑體" panose="020B0604030504040204" pitchFamily="34" charset="-120"/>
              <a:ea typeface="微軟正黑體" panose="020B0604030504040204" pitchFamily="34" charset="-120"/>
              <a:cs typeface="宋体" pitchFamily="2" charset="-122"/>
            </a:endParaRPr>
          </a:p>
          <a:p>
            <a:pPr lvl="0" algn="ctr" fontAlgn="base">
              <a:spcBef>
                <a:spcPct val="0"/>
              </a:spcBef>
              <a:spcAft>
                <a:spcPct val="0"/>
              </a:spcAft>
            </a:pPr>
            <a:r>
              <a:rPr lang="zh-TW" altLang="en-US" sz="4000" b="1" smtClean="0">
                <a:solidFill>
                  <a:srgbClr val="FFFFFF"/>
                </a:solidFill>
                <a:latin typeface="微軟正黑體" panose="020B0604030504040204" pitchFamily="34" charset="-120"/>
                <a:ea typeface="微軟正黑體" panose="020B0604030504040204" pitchFamily="34" charset="-120"/>
                <a:cs typeface="宋体" pitchFamily="2" charset="-122"/>
              </a:rPr>
              <a:t>主管教育訓練 </a:t>
            </a:r>
            <a:r>
              <a:rPr lang="en-US" altLang="zh-TW" sz="4000" b="1" smtClean="0">
                <a:solidFill>
                  <a:srgbClr val="FFFFFF"/>
                </a:solidFill>
                <a:latin typeface="微軟正黑體" panose="020B0604030504040204" pitchFamily="34" charset="-120"/>
                <a:ea typeface="微軟正黑體" panose="020B0604030504040204" pitchFamily="34" charset="-120"/>
                <a:cs typeface="宋体" pitchFamily="2" charset="-122"/>
              </a:rPr>
              <a:t>Section 1</a:t>
            </a:r>
          </a:p>
          <a:p>
            <a:pPr lvl="0" algn="ctr" fontAlgn="base">
              <a:spcBef>
                <a:spcPct val="0"/>
              </a:spcBef>
              <a:spcAft>
                <a:spcPct val="0"/>
              </a:spcAft>
            </a:pPr>
            <a:endParaRPr kumimoji="0" lang="en-US" altLang="zh-CN" sz="4000" b="1" i="0" u="none" strike="noStrike" cap="none" normalizeH="0" smtClean="0">
              <a:ln>
                <a:noFill/>
              </a:ln>
              <a:solidFill>
                <a:srgbClr val="FFFFFF"/>
              </a:solidFill>
              <a:effectLst/>
              <a:latin typeface="微軟正黑體" panose="020B0604030504040204" pitchFamily="34" charset="-120"/>
              <a:ea typeface="微軟正黑體" panose="020B0604030504040204" pitchFamily="34" charset="-120"/>
              <a:cs typeface="宋体" pitchFamily="2" charset="-122"/>
            </a:endParaRPr>
          </a:p>
          <a:p>
            <a:pPr lvl="0" algn="ctr" fontAlgn="base">
              <a:spcBef>
                <a:spcPct val="0"/>
              </a:spcBef>
              <a:spcAft>
                <a:spcPct val="0"/>
              </a:spcAft>
            </a:pPr>
            <a:endParaRPr kumimoji="0" lang="en-US" altLang="zh-CN" sz="4000" b="1" i="0" u="none" strike="noStrike" cap="none" normalizeH="0" smtClean="0">
              <a:ln>
                <a:noFill/>
              </a:ln>
              <a:solidFill>
                <a:srgbClr val="FFFFFF"/>
              </a:solidFill>
              <a:effectLst/>
              <a:latin typeface="微軟正黑體" panose="020B0604030504040204" pitchFamily="34" charset="-120"/>
              <a:ea typeface="微軟正黑體" panose="020B0604030504040204" pitchFamily="34" charset="-120"/>
              <a:cs typeface="宋体" pitchFamily="2" charset="-122"/>
            </a:endParaRPr>
          </a:p>
          <a:p>
            <a:pPr lvl="0" algn="ctr" fontAlgn="base">
              <a:spcBef>
                <a:spcPct val="0"/>
              </a:spcBef>
              <a:spcAft>
                <a:spcPct val="0"/>
              </a:spcAft>
            </a:pPr>
            <a:r>
              <a:rPr kumimoji="0" lang="en-US" altLang="zh-TW" sz="1600" b="1" i="0" u="none" strike="noStrike" cap="none" normalizeH="0" smtClean="0">
                <a:ln>
                  <a:noFill/>
                </a:ln>
                <a:solidFill>
                  <a:schemeClr val="bg1"/>
                </a:solidFill>
                <a:effectLst/>
                <a:latin typeface="微軟正黑體" panose="020B0604030504040204" pitchFamily="34" charset="-120"/>
                <a:ea typeface="微軟正黑體" panose="020B0604030504040204" pitchFamily="34" charset="-120"/>
                <a:cs typeface="宋体" pitchFamily="2" charset="-122"/>
              </a:rPr>
              <a:t>2022/03/18</a:t>
            </a:r>
            <a:endParaRPr kumimoji="0" lang="zh-CN" sz="1600" b="1" i="0" u="none" strike="noStrike" cap="none" normalizeH="0" dirty="0" smtClean="0">
              <a:ln>
                <a:noFill/>
              </a:ln>
              <a:solidFill>
                <a:schemeClr val="bg1"/>
              </a:solidFill>
              <a:effectLst/>
              <a:latin typeface="微軟正黑體" panose="020B0604030504040204" pitchFamily="34" charset="-120"/>
              <a:ea typeface="微軟正黑體" panose="020B0604030504040204" pitchFamily="34" charset="-120"/>
              <a:cs typeface="宋体" pitchFamily="2" charset="-122"/>
            </a:endParaRPr>
          </a:p>
        </p:txBody>
      </p:sp>
      <p:pic>
        <p:nvPicPr>
          <p:cNvPr id="8" name="图片 36">
            <a:hlinkClick r:id="rId2" action="ppaction://hlinksldjump"/>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bwMode="auto">
          <a:xfrm>
            <a:off x="5362457" y="5917066"/>
            <a:ext cx="797161" cy="385278"/>
          </a:xfrm>
          <a:prstGeom prst="rect">
            <a:avLst/>
          </a:prstGeom>
          <a:noFill/>
          <a:ln w="9525">
            <a:noFill/>
            <a:miter lim="800000"/>
            <a:headEnd/>
            <a:tailEnd/>
          </a:ln>
        </p:spPr>
      </p:pic>
    </p:spTree>
    <p:extLst>
      <p:ext uri="{BB962C8B-B14F-4D97-AF65-F5344CB8AC3E}">
        <p14:creationId xmlns="" xmlns:p14="http://schemas.microsoft.com/office/powerpoint/2010/main" val="1807388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線接點 16"/>
          <p:cNvCxnSpPr/>
          <p:nvPr/>
        </p:nvCxnSpPr>
        <p:spPr>
          <a:xfrm>
            <a:off x="2342323" y="0"/>
            <a:ext cx="0" cy="2549547"/>
          </a:xfrm>
          <a:prstGeom prst="line">
            <a:avLst/>
          </a:prstGeom>
          <a:ln w="3810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a:off x="6031072" y="-327"/>
            <a:ext cx="0" cy="1980253"/>
          </a:xfrm>
          <a:prstGeom prst="line">
            <a:avLst/>
          </a:prstGeom>
          <a:ln w="3810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pic>
        <p:nvPicPr>
          <p:cNvPr id="31749" name="Picture 5" descr="D:\2022_Project\DT 主管教育訓練\Lesson 1 素材\computer-screen.png"/>
          <p:cNvPicPr>
            <a:picLocks noChangeAspect="1" noChangeArrowheads="1"/>
          </p:cNvPicPr>
          <p:nvPr/>
        </p:nvPicPr>
        <p:blipFill>
          <a:blip r:embed="rId2" cstate="print"/>
          <a:srcRect/>
          <a:stretch>
            <a:fillRect/>
          </a:stretch>
        </p:blipFill>
        <p:spPr bwMode="auto">
          <a:xfrm>
            <a:off x="3328030" y="845891"/>
            <a:ext cx="900115" cy="900115"/>
          </a:xfrm>
          <a:prstGeom prst="rect">
            <a:avLst/>
          </a:prstGeom>
          <a:noFill/>
        </p:spPr>
      </p:pic>
      <p:pic>
        <p:nvPicPr>
          <p:cNvPr id="31750" name="Picture 6" descr="D:\2022_Project\DT 主管教育訓練\Lesson 1 素材\database.png"/>
          <p:cNvPicPr>
            <a:picLocks noChangeAspect="1" noChangeArrowheads="1"/>
          </p:cNvPicPr>
          <p:nvPr/>
        </p:nvPicPr>
        <p:blipFill>
          <a:blip r:embed="rId3" cstate="print"/>
          <a:srcRect/>
          <a:stretch>
            <a:fillRect/>
          </a:stretch>
        </p:blipFill>
        <p:spPr bwMode="auto">
          <a:xfrm>
            <a:off x="7381244" y="975769"/>
            <a:ext cx="900000" cy="900000"/>
          </a:xfrm>
          <a:prstGeom prst="rect">
            <a:avLst/>
          </a:prstGeom>
          <a:noFill/>
        </p:spPr>
      </p:pic>
      <p:pic>
        <p:nvPicPr>
          <p:cNvPr id="31751" name="Picture 7" descr="D:\2022_Project\DT 主管教育訓練\Lesson 1 素材\mobile-phone.png"/>
          <p:cNvPicPr>
            <a:picLocks noChangeAspect="1" noChangeArrowheads="1"/>
          </p:cNvPicPr>
          <p:nvPr/>
        </p:nvPicPr>
        <p:blipFill>
          <a:blip r:embed="rId4" cstate="print"/>
          <a:srcRect/>
          <a:stretch>
            <a:fillRect/>
          </a:stretch>
        </p:blipFill>
        <p:spPr bwMode="auto">
          <a:xfrm>
            <a:off x="4356968" y="863949"/>
            <a:ext cx="864000" cy="864000"/>
          </a:xfrm>
          <a:prstGeom prst="rect">
            <a:avLst/>
          </a:prstGeom>
          <a:noFill/>
        </p:spPr>
      </p:pic>
      <p:pic>
        <p:nvPicPr>
          <p:cNvPr id="31752" name="Picture 8" descr="D:\2022_Project\DT 主管教育訓練\Lesson 1 素材\server.png"/>
          <p:cNvPicPr>
            <a:picLocks noChangeAspect="1" noChangeArrowheads="1"/>
          </p:cNvPicPr>
          <p:nvPr/>
        </p:nvPicPr>
        <p:blipFill>
          <a:blip r:embed="rId5" cstate="print"/>
          <a:srcRect/>
          <a:stretch>
            <a:fillRect/>
          </a:stretch>
        </p:blipFill>
        <p:spPr bwMode="auto">
          <a:xfrm>
            <a:off x="10050240" y="975769"/>
            <a:ext cx="900000" cy="900000"/>
          </a:xfrm>
          <a:prstGeom prst="rect">
            <a:avLst/>
          </a:prstGeom>
          <a:noFill/>
        </p:spPr>
      </p:pic>
      <p:sp>
        <p:nvSpPr>
          <p:cNvPr id="9" name="文字方塊 8"/>
          <p:cNvSpPr txBox="1"/>
          <p:nvPr/>
        </p:nvSpPr>
        <p:spPr>
          <a:xfrm>
            <a:off x="3778088" y="196545"/>
            <a:ext cx="902811" cy="523220"/>
          </a:xfrm>
          <a:prstGeom prst="rect">
            <a:avLst/>
          </a:prstGeom>
          <a:noFill/>
        </p:spPr>
        <p:txBody>
          <a:bodyPr wrap="none" rtlCol="0">
            <a:spAutoFit/>
          </a:bodyPr>
          <a:lstStyle/>
          <a:p>
            <a:r>
              <a:rPr lang="zh-TW" altLang="en-US" sz="2800" b="1" smtClean="0">
                <a:solidFill>
                  <a:srgbClr val="FFFF00"/>
                </a:solidFill>
                <a:latin typeface="微軟正黑體" pitchFamily="34" charset="-120"/>
                <a:ea typeface="微軟正黑體" pitchFamily="34" charset="-120"/>
              </a:rPr>
              <a:t>前端</a:t>
            </a:r>
            <a:endParaRPr lang="zh-TW" altLang="en-US" sz="2800" b="1">
              <a:solidFill>
                <a:srgbClr val="FFFF00"/>
              </a:solidFill>
              <a:latin typeface="微軟正黑體" pitchFamily="34" charset="-120"/>
              <a:ea typeface="微軟正黑體" pitchFamily="34" charset="-120"/>
            </a:endParaRPr>
          </a:p>
        </p:txBody>
      </p:sp>
      <p:sp>
        <p:nvSpPr>
          <p:cNvPr id="10" name="文字方塊 9"/>
          <p:cNvSpPr txBox="1"/>
          <p:nvPr/>
        </p:nvSpPr>
        <p:spPr>
          <a:xfrm>
            <a:off x="540370" y="196545"/>
            <a:ext cx="1261884" cy="523220"/>
          </a:xfrm>
          <a:prstGeom prst="rect">
            <a:avLst/>
          </a:prstGeom>
          <a:noFill/>
        </p:spPr>
        <p:txBody>
          <a:bodyPr wrap="none" rtlCol="0">
            <a:spAutoFit/>
          </a:bodyPr>
          <a:lstStyle/>
          <a:p>
            <a:r>
              <a:rPr lang="zh-TW" altLang="en-US" sz="2800" b="1" smtClean="0">
                <a:solidFill>
                  <a:srgbClr val="FFFF00"/>
                </a:solidFill>
                <a:latin typeface="微軟正黑體" pitchFamily="34" charset="-120"/>
                <a:ea typeface="微軟正黑體" pitchFamily="34" charset="-120"/>
              </a:rPr>
              <a:t>使用者</a:t>
            </a:r>
            <a:endParaRPr lang="zh-TW" altLang="en-US" sz="2800" b="1">
              <a:solidFill>
                <a:srgbClr val="FFFF00"/>
              </a:solidFill>
              <a:latin typeface="微軟正黑體" pitchFamily="34" charset="-120"/>
              <a:ea typeface="微軟正黑體" pitchFamily="34" charset="-120"/>
            </a:endParaRPr>
          </a:p>
        </p:txBody>
      </p:sp>
      <p:sp>
        <p:nvSpPr>
          <p:cNvPr id="11" name="文字方塊 10"/>
          <p:cNvSpPr txBox="1"/>
          <p:nvPr/>
        </p:nvSpPr>
        <p:spPr>
          <a:xfrm>
            <a:off x="8278663" y="196545"/>
            <a:ext cx="902811" cy="523220"/>
          </a:xfrm>
          <a:prstGeom prst="rect">
            <a:avLst/>
          </a:prstGeom>
          <a:noFill/>
        </p:spPr>
        <p:txBody>
          <a:bodyPr wrap="none" rtlCol="0">
            <a:spAutoFit/>
          </a:bodyPr>
          <a:lstStyle/>
          <a:p>
            <a:r>
              <a:rPr lang="zh-TW" altLang="en-US" sz="2800" b="1" smtClean="0">
                <a:solidFill>
                  <a:srgbClr val="FFFF00"/>
                </a:solidFill>
                <a:latin typeface="微軟正黑體" pitchFamily="34" charset="-120"/>
                <a:ea typeface="微軟正黑體" pitchFamily="34" charset="-120"/>
              </a:rPr>
              <a:t>後端</a:t>
            </a:r>
            <a:endParaRPr lang="zh-TW" altLang="en-US" sz="2800" b="1">
              <a:solidFill>
                <a:srgbClr val="FFFF00"/>
              </a:solidFill>
              <a:latin typeface="微軟正黑體" pitchFamily="34" charset="-120"/>
              <a:ea typeface="微軟正黑體" pitchFamily="34" charset="-120"/>
            </a:endParaRPr>
          </a:p>
        </p:txBody>
      </p:sp>
      <p:cxnSp>
        <p:nvCxnSpPr>
          <p:cNvPr id="13" name="直線單箭頭接點 12"/>
          <p:cNvCxnSpPr/>
          <p:nvPr/>
        </p:nvCxnSpPr>
        <p:spPr>
          <a:xfrm>
            <a:off x="5236129" y="1395637"/>
            <a:ext cx="1620000" cy="0"/>
          </a:xfrm>
          <a:prstGeom prst="straightConnector1">
            <a:avLst/>
          </a:prstGeom>
          <a:ln w="3810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6875359" y="1875884"/>
            <a:ext cx="1901803" cy="461665"/>
          </a:xfrm>
          <a:prstGeom prst="rect">
            <a:avLst/>
          </a:prstGeom>
          <a:noFill/>
        </p:spPr>
        <p:txBody>
          <a:bodyPr wrap="none" rtlCol="0">
            <a:spAutoFit/>
          </a:bodyPr>
          <a:lstStyle/>
          <a:p>
            <a:r>
              <a:rPr lang="en-US" altLang="zh-TW" sz="2400" b="1" smtClean="0">
                <a:solidFill>
                  <a:srgbClr val="00B0F0"/>
                </a:solidFill>
                <a:latin typeface="微軟正黑體" pitchFamily="34" charset="-120"/>
                <a:ea typeface="微軟正黑體" pitchFamily="34" charset="-120"/>
              </a:rPr>
              <a:t>Web Server</a:t>
            </a:r>
            <a:endParaRPr lang="zh-TW" altLang="en-US" sz="2400" b="1">
              <a:solidFill>
                <a:srgbClr val="00B0F0"/>
              </a:solidFill>
              <a:latin typeface="微軟正黑體" pitchFamily="34" charset="-120"/>
              <a:ea typeface="微軟正黑體" pitchFamily="34" charset="-120"/>
            </a:endParaRPr>
          </a:p>
        </p:txBody>
      </p:sp>
      <p:cxnSp>
        <p:nvCxnSpPr>
          <p:cNvPr id="24" name="直線單箭頭接點 23"/>
          <p:cNvCxnSpPr/>
          <p:nvPr/>
        </p:nvCxnSpPr>
        <p:spPr>
          <a:xfrm>
            <a:off x="8641405" y="1397127"/>
            <a:ext cx="1080000" cy="0"/>
          </a:xfrm>
          <a:prstGeom prst="straightConnector1">
            <a:avLst/>
          </a:prstGeom>
          <a:ln w="3810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1884847" y="1397127"/>
            <a:ext cx="900000" cy="0"/>
          </a:xfrm>
          <a:prstGeom prst="straightConnector1">
            <a:avLst/>
          </a:prstGeom>
          <a:ln w="3810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flipV="1">
            <a:off x="0" y="2547399"/>
            <a:ext cx="5581014" cy="2148"/>
          </a:xfrm>
          <a:prstGeom prst="line">
            <a:avLst/>
          </a:prstGeom>
          <a:ln w="3810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pic>
        <p:nvPicPr>
          <p:cNvPr id="40" name="Picture 5" descr="D:\2022_Project\DT 主管教育訓練\Lesson 1 素材\computer-screen.png"/>
          <p:cNvPicPr>
            <a:picLocks noChangeAspect="1" noChangeArrowheads="1"/>
          </p:cNvPicPr>
          <p:nvPr/>
        </p:nvPicPr>
        <p:blipFill>
          <a:blip r:embed="rId2" cstate="print"/>
          <a:srcRect/>
          <a:stretch>
            <a:fillRect/>
          </a:stretch>
        </p:blipFill>
        <p:spPr bwMode="auto">
          <a:xfrm>
            <a:off x="3060692" y="1259834"/>
            <a:ext cx="900115" cy="900115"/>
          </a:xfrm>
          <a:prstGeom prst="rect">
            <a:avLst/>
          </a:prstGeom>
          <a:noFill/>
        </p:spPr>
      </p:pic>
      <p:pic>
        <p:nvPicPr>
          <p:cNvPr id="41" name="Picture 7" descr="D:\2022_Project\DT 主管教育訓練\Lesson 1 素材\mobile-phone.png"/>
          <p:cNvPicPr>
            <a:picLocks noChangeAspect="1" noChangeArrowheads="1"/>
          </p:cNvPicPr>
          <p:nvPr/>
        </p:nvPicPr>
        <p:blipFill>
          <a:blip r:embed="rId4" cstate="print"/>
          <a:srcRect/>
          <a:stretch>
            <a:fillRect/>
          </a:stretch>
        </p:blipFill>
        <p:spPr bwMode="auto">
          <a:xfrm>
            <a:off x="4089630" y="1295949"/>
            <a:ext cx="864000" cy="864000"/>
          </a:xfrm>
          <a:prstGeom prst="rect">
            <a:avLst/>
          </a:prstGeom>
          <a:noFill/>
        </p:spPr>
      </p:pic>
      <p:cxnSp>
        <p:nvCxnSpPr>
          <p:cNvPr id="31" name="直線接點 30"/>
          <p:cNvCxnSpPr/>
          <p:nvPr/>
        </p:nvCxnSpPr>
        <p:spPr>
          <a:xfrm>
            <a:off x="11161727" y="2547399"/>
            <a:ext cx="360347" cy="0"/>
          </a:xfrm>
          <a:prstGeom prst="line">
            <a:avLst/>
          </a:prstGeom>
          <a:ln w="3810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1" name="文字方塊 50"/>
          <p:cNvSpPr txBox="1"/>
          <p:nvPr/>
        </p:nvSpPr>
        <p:spPr>
          <a:xfrm>
            <a:off x="180324" y="3333617"/>
            <a:ext cx="11319124" cy="2964914"/>
          </a:xfrm>
          <a:prstGeom prst="rect">
            <a:avLst/>
          </a:prstGeom>
          <a:noFill/>
        </p:spPr>
        <p:txBody>
          <a:bodyPr wrap="none" rtlCol="0">
            <a:spAutoFit/>
          </a:bodyPr>
          <a:lstStyle/>
          <a:p>
            <a:pPr>
              <a:lnSpc>
                <a:spcPts val="2800"/>
              </a:lnSpc>
            </a:pPr>
            <a:r>
              <a:rPr lang="en-US" altLang="zh-TW" sz="2000" smtClean="0">
                <a:solidFill>
                  <a:srgbClr val="FFFF00"/>
                </a:solidFill>
                <a:latin typeface="微軟正黑體" pitchFamily="34" charset="-120"/>
                <a:ea typeface="微軟正黑體" pitchFamily="34" charset="-120"/>
              </a:rPr>
              <a:t>SQL </a:t>
            </a:r>
            <a:r>
              <a:rPr lang="en-US" altLang="zh-TW" sz="1600" smtClean="0">
                <a:solidFill>
                  <a:srgbClr val="FFFF00"/>
                </a:solidFill>
                <a:latin typeface="微軟正黑體" pitchFamily="34" charset="-120"/>
                <a:ea typeface="微軟正黑體" pitchFamily="34" charset="-120"/>
              </a:rPr>
              <a:t>(Structured Query Language)</a:t>
            </a:r>
            <a:r>
              <a:rPr lang="zh-TW" altLang="en-US" sz="1600" smtClean="0">
                <a:solidFill>
                  <a:srgbClr val="FFFF00"/>
                </a:solidFill>
                <a:latin typeface="微軟正黑體" pitchFamily="34" charset="-120"/>
                <a:ea typeface="微軟正黑體" pitchFamily="34" charset="-120"/>
              </a:rPr>
              <a:t> </a:t>
            </a:r>
            <a:r>
              <a:rPr lang="zh-TW" altLang="en-US" sz="2000" smtClean="0">
                <a:solidFill>
                  <a:srgbClr val="00B0F0"/>
                </a:solidFill>
                <a:latin typeface="微軟正黑體" pitchFamily="34" charset="-120"/>
                <a:ea typeface="微軟正黑體" pitchFamily="34" charset="-120"/>
              </a:rPr>
              <a:t>一種程式語言，用於存取關聯式資料庫</a:t>
            </a:r>
            <a:r>
              <a:rPr lang="zh-TW" altLang="en-US" sz="2000" smtClean="0">
                <a:solidFill>
                  <a:schemeClr val="bg1"/>
                </a:solidFill>
                <a:latin typeface="微軟正黑體" pitchFamily="34" charset="-120"/>
                <a:ea typeface="微軟正黑體" pitchFamily="34" charset="-120"/>
              </a:rPr>
              <a:t>，且可進行</a:t>
            </a:r>
            <a:r>
              <a:rPr lang="zh-TW" altLang="en-US" sz="2000" smtClean="0">
                <a:solidFill>
                  <a:srgbClr val="00B0F0"/>
                </a:solidFill>
                <a:latin typeface="微軟正黑體" pitchFamily="34" charset="-120"/>
                <a:ea typeface="微軟正黑體" pitchFamily="34" charset="-120"/>
              </a:rPr>
              <a:t>資料整理和運算</a:t>
            </a:r>
            <a:r>
              <a:rPr lang="zh-TW" altLang="en-US" sz="2000" smtClean="0">
                <a:solidFill>
                  <a:schemeClr val="bg1"/>
                </a:solidFill>
                <a:latin typeface="微軟正黑體" pitchFamily="34" charset="-120"/>
                <a:ea typeface="微軟正黑體" pitchFamily="34" charset="-120"/>
              </a:rPr>
              <a:t>，</a:t>
            </a:r>
            <a:endParaRPr lang="en-US" altLang="zh-TW" sz="2000" smtClean="0">
              <a:solidFill>
                <a:schemeClr val="bg1"/>
              </a:solidFill>
              <a:latin typeface="微軟正黑體" pitchFamily="34" charset="-120"/>
              <a:ea typeface="微軟正黑體" pitchFamily="34" charset="-120"/>
            </a:endParaRPr>
          </a:p>
          <a:p>
            <a:pPr indent="3314700">
              <a:lnSpc>
                <a:spcPts val="2800"/>
              </a:lnSpc>
            </a:pPr>
            <a:r>
              <a:rPr lang="zh-TW" altLang="en-US" sz="2000" smtClean="0">
                <a:solidFill>
                  <a:schemeClr val="bg1"/>
                </a:solidFill>
                <a:latin typeface="微軟正黑體" pitchFamily="34" charset="-120"/>
                <a:ea typeface="微軟正黑體" pitchFamily="34" charset="-120"/>
              </a:rPr>
              <a:t>如 </a:t>
            </a:r>
            <a:r>
              <a:rPr lang="en-US" altLang="zh-TW" sz="2000" smtClean="0">
                <a:solidFill>
                  <a:schemeClr val="bg1"/>
                </a:solidFill>
                <a:latin typeface="微軟正黑體" pitchFamily="34" charset="-120"/>
                <a:ea typeface="微軟正黑體" pitchFamily="34" charset="-120"/>
              </a:rPr>
              <a:t>WHERE</a:t>
            </a:r>
            <a:r>
              <a:rPr lang="zh-TW" altLang="en-US" sz="2000" smtClean="0">
                <a:solidFill>
                  <a:schemeClr val="bg1"/>
                </a:solidFill>
                <a:latin typeface="微軟正黑體" pitchFamily="34" charset="-120"/>
                <a:ea typeface="微軟正黑體" pitchFamily="34" charset="-120"/>
              </a:rPr>
              <a:t> 篩選，</a:t>
            </a:r>
            <a:r>
              <a:rPr lang="en-US" altLang="zh-TW" sz="2000" smtClean="0">
                <a:solidFill>
                  <a:schemeClr val="bg1"/>
                </a:solidFill>
                <a:latin typeface="微軟正黑體" pitchFamily="34" charset="-120"/>
                <a:ea typeface="微軟正黑體" pitchFamily="34" charset="-120"/>
              </a:rPr>
              <a:t>COUNT</a:t>
            </a:r>
            <a:r>
              <a:rPr lang="zh-TW" altLang="en-US" sz="2000" smtClean="0">
                <a:solidFill>
                  <a:schemeClr val="bg1"/>
                </a:solidFill>
                <a:latin typeface="微軟正黑體" pitchFamily="34" charset="-120"/>
                <a:ea typeface="微軟正黑體" pitchFamily="34" charset="-120"/>
              </a:rPr>
              <a:t> 計數 </a:t>
            </a:r>
            <a:r>
              <a:rPr lang="en-US" altLang="zh-TW" sz="2000" smtClean="0">
                <a:solidFill>
                  <a:schemeClr val="bg1"/>
                </a:solidFill>
                <a:latin typeface="微軟正黑體" pitchFamily="34" charset="-120"/>
                <a:ea typeface="微軟正黑體" pitchFamily="34" charset="-120"/>
              </a:rPr>
              <a:t>......</a:t>
            </a:r>
            <a:r>
              <a:rPr lang="zh-TW" altLang="en-US" sz="2000" smtClean="0">
                <a:solidFill>
                  <a:schemeClr val="bg1"/>
                </a:solidFill>
                <a:latin typeface="微軟正黑體" pitchFamily="34" charset="-120"/>
                <a:ea typeface="微軟正黑體" pitchFamily="34" charset="-120"/>
              </a:rPr>
              <a:t>等等。</a:t>
            </a:r>
            <a:endParaRPr lang="en-US" altLang="zh-TW" sz="2000" smtClean="0">
              <a:solidFill>
                <a:srgbClr val="FFFF00"/>
              </a:solidFill>
              <a:latin typeface="微軟正黑體" pitchFamily="34" charset="-120"/>
              <a:ea typeface="微軟正黑體" pitchFamily="34" charset="-120"/>
            </a:endParaRPr>
          </a:p>
          <a:p>
            <a:pPr>
              <a:lnSpc>
                <a:spcPts val="2800"/>
              </a:lnSpc>
            </a:pPr>
            <a:endParaRPr lang="en-US" altLang="zh-TW" sz="2000" smtClean="0">
              <a:solidFill>
                <a:srgbClr val="FFFF00"/>
              </a:solidFill>
              <a:latin typeface="微軟正黑體" pitchFamily="34" charset="-120"/>
              <a:ea typeface="微軟正黑體" pitchFamily="34" charset="-120"/>
            </a:endParaRPr>
          </a:p>
          <a:p>
            <a:pPr>
              <a:lnSpc>
                <a:spcPts val="2800"/>
              </a:lnSpc>
            </a:pPr>
            <a:r>
              <a:rPr lang="en-US" altLang="zh-TW" sz="2000" smtClean="0">
                <a:solidFill>
                  <a:srgbClr val="FFFF00"/>
                </a:solidFill>
                <a:latin typeface="微軟正黑體" pitchFamily="34" charset="-120"/>
                <a:ea typeface="微軟正黑體" pitchFamily="34" charset="-120"/>
              </a:rPr>
              <a:t>API</a:t>
            </a:r>
            <a:r>
              <a:rPr lang="zh-TW" altLang="en-US" sz="2000" smtClean="0">
                <a:solidFill>
                  <a:srgbClr val="FFFF00"/>
                </a:solidFill>
                <a:latin typeface="微軟正黑體" pitchFamily="34" charset="-120"/>
                <a:ea typeface="微軟正黑體" pitchFamily="34" charset="-120"/>
              </a:rPr>
              <a:t> </a:t>
            </a:r>
            <a:r>
              <a:rPr lang="en-US" altLang="zh-TW" sz="1600" smtClean="0">
                <a:solidFill>
                  <a:srgbClr val="FFFF00"/>
                </a:solidFill>
                <a:latin typeface="微軟正黑體" pitchFamily="34" charset="-120"/>
                <a:ea typeface="微軟正黑體" pitchFamily="34" charset="-120"/>
              </a:rPr>
              <a:t>(Application Programming Interface)</a:t>
            </a:r>
            <a:r>
              <a:rPr lang="en-US" altLang="zh-TW" sz="2000" smtClean="0">
                <a:solidFill>
                  <a:schemeClr val="bg1"/>
                </a:solidFill>
                <a:latin typeface="微軟正黑體" pitchFamily="34" charset="-120"/>
                <a:ea typeface="微軟正黑體" pitchFamily="34" charset="-120"/>
              </a:rPr>
              <a:t> </a:t>
            </a:r>
            <a:r>
              <a:rPr lang="zh-TW" altLang="en-US" sz="2000" smtClean="0">
                <a:solidFill>
                  <a:srgbClr val="00B0F0"/>
                </a:solidFill>
                <a:latin typeface="微軟正黑體" pitchFamily="34" charset="-120"/>
                <a:ea typeface="微軟正黑體" pitchFamily="34" charset="-120"/>
              </a:rPr>
              <a:t>應用程式向外開放的介面</a:t>
            </a:r>
            <a:r>
              <a:rPr lang="zh-TW" altLang="en-US" sz="2000" smtClean="0">
                <a:solidFill>
                  <a:schemeClr val="bg1"/>
                </a:solidFill>
                <a:latin typeface="微軟正黑體" pitchFamily="34" charset="-120"/>
                <a:ea typeface="微軟正黑體" pitchFamily="34" charset="-120"/>
              </a:rPr>
              <a:t>，可供多個程式</a:t>
            </a:r>
            <a:r>
              <a:rPr lang="zh-TW" altLang="en-US" sz="2000" smtClean="0">
                <a:solidFill>
                  <a:srgbClr val="00B0F0"/>
                </a:solidFill>
                <a:latin typeface="微軟正黑體" pitchFamily="34" charset="-120"/>
                <a:ea typeface="微軟正黑體" pitchFamily="34" charset="-120"/>
              </a:rPr>
              <a:t>進行資料拋接</a:t>
            </a:r>
            <a:r>
              <a:rPr lang="zh-TW" altLang="en-US" sz="2000" smtClean="0">
                <a:solidFill>
                  <a:schemeClr val="bg1"/>
                </a:solidFill>
                <a:latin typeface="微軟正黑體" pitchFamily="34" charset="-120"/>
                <a:ea typeface="微軟正黑體" pitchFamily="34" charset="-120"/>
              </a:rPr>
              <a:t>，</a:t>
            </a:r>
            <a:endParaRPr lang="en-US" altLang="zh-TW" sz="2000" smtClean="0">
              <a:solidFill>
                <a:schemeClr val="bg1"/>
              </a:solidFill>
              <a:latin typeface="微軟正黑體" pitchFamily="34" charset="-120"/>
              <a:ea typeface="微軟正黑體" pitchFamily="34" charset="-120"/>
            </a:endParaRPr>
          </a:p>
          <a:p>
            <a:pPr indent="803275">
              <a:lnSpc>
                <a:spcPts val="2800"/>
              </a:lnSpc>
            </a:pPr>
            <a:r>
              <a:rPr lang="zh-TW" altLang="en-US" sz="2000" smtClean="0">
                <a:solidFill>
                  <a:schemeClr val="bg1"/>
                </a:solidFill>
                <a:latin typeface="微軟正黑體" pitchFamily="34" charset="-120"/>
                <a:ea typeface="微軟正黑體" pitchFamily="34" charset="-120"/>
              </a:rPr>
              <a:t>或請求其他程式執行不同任務。 可以想像一個程式打開了一扇門，開放其他程式和它對談。</a:t>
            </a:r>
            <a:endParaRPr lang="en-US" altLang="zh-TW" sz="2000" smtClean="0">
              <a:solidFill>
                <a:schemeClr val="bg1"/>
              </a:solidFill>
              <a:latin typeface="微軟正黑體" pitchFamily="34" charset="-120"/>
              <a:ea typeface="微軟正黑體" pitchFamily="34" charset="-120"/>
            </a:endParaRPr>
          </a:p>
          <a:p>
            <a:pPr>
              <a:lnSpc>
                <a:spcPts val="2800"/>
              </a:lnSpc>
            </a:pPr>
            <a:endParaRPr lang="en-US" altLang="zh-TW" sz="2000" strike="sngStrike" smtClean="0">
              <a:solidFill>
                <a:schemeClr val="bg1"/>
              </a:solidFill>
              <a:latin typeface="微軟正黑體" pitchFamily="34" charset="-120"/>
              <a:ea typeface="微軟正黑體" pitchFamily="34" charset="-120"/>
            </a:endParaRPr>
          </a:p>
          <a:p>
            <a:pPr>
              <a:lnSpc>
                <a:spcPts val="2800"/>
              </a:lnSpc>
            </a:pPr>
            <a:r>
              <a:rPr lang="en-US" altLang="zh-TW" sz="2000" smtClean="0">
                <a:solidFill>
                  <a:srgbClr val="FFFF00"/>
                </a:solidFill>
                <a:latin typeface="微軟正黑體" pitchFamily="34" charset="-120"/>
                <a:ea typeface="微軟正黑體" pitchFamily="34" charset="-120"/>
              </a:rPr>
              <a:t>JSON</a:t>
            </a:r>
            <a:r>
              <a:rPr lang="zh-TW" altLang="en-US" sz="2000" smtClean="0">
                <a:solidFill>
                  <a:srgbClr val="FFFF00"/>
                </a:solidFill>
                <a:latin typeface="微軟正黑體" pitchFamily="34" charset="-120"/>
                <a:ea typeface="微軟正黑體" pitchFamily="34" charset="-120"/>
              </a:rPr>
              <a:t> </a:t>
            </a:r>
            <a:r>
              <a:rPr lang="en-US" altLang="zh-TW" sz="1600" smtClean="0">
                <a:solidFill>
                  <a:srgbClr val="FFFF00"/>
                </a:solidFill>
                <a:latin typeface="微軟正黑體" pitchFamily="34" charset="-120"/>
                <a:ea typeface="微軟正黑體" pitchFamily="34" charset="-120"/>
              </a:rPr>
              <a:t>(JavaScript Object Notation)</a:t>
            </a:r>
            <a:r>
              <a:rPr lang="zh-TW" altLang="en-US" sz="2000" smtClean="0">
                <a:solidFill>
                  <a:schemeClr val="bg1"/>
                </a:solidFill>
                <a:latin typeface="微軟正黑體" pitchFamily="34" charset="-120"/>
                <a:ea typeface="微軟正黑體" pitchFamily="34" charset="-120"/>
              </a:rPr>
              <a:t> </a:t>
            </a:r>
            <a:r>
              <a:rPr lang="zh-TW" altLang="en-US" sz="2000" smtClean="0">
                <a:solidFill>
                  <a:srgbClr val="00B0F0"/>
                </a:solidFill>
                <a:latin typeface="微軟正黑體" pitchFamily="34" charset="-120"/>
                <a:ea typeface="微軟正黑體" pitchFamily="34" charset="-120"/>
              </a:rPr>
              <a:t>一種資料格式，定義資料的表示方法</a:t>
            </a:r>
            <a:r>
              <a:rPr lang="zh-TW" altLang="en-US" sz="2000" smtClean="0">
                <a:solidFill>
                  <a:schemeClr val="bg1"/>
                </a:solidFill>
                <a:latin typeface="微軟正黑體" pitchFamily="34" charset="-120"/>
                <a:ea typeface="微軟正黑體" pitchFamily="34" charset="-120"/>
              </a:rPr>
              <a:t>，便於不同程式之間的溝通，</a:t>
            </a:r>
            <a:endParaRPr lang="en-US" altLang="zh-TW" sz="2000" smtClean="0">
              <a:solidFill>
                <a:schemeClr val="bg1"/>
              </a:solidFill>
              <a:latin typeface="微軟正黑體" pitchFamily="34" charset="-120"/>
              <a:ea typeface="微軟正黑體" pitchFamily="34" charset="-120"/>
            </a:endParaRPr>
          </a:p>
          <a:p>
            <a:pPr indent="3495675">
              <a:lnSpc>
                <a:spcPts val="2800"/>
              </a:lnSpc>
            </a:pPr>
            <a:r>
              <a:rPr lang="zh-TW" altLang="en-US" sz="2000" smtClean="0">
                <a:solidFill>
                  <a:schemeClr val="bg1"/>
                </a:solidFill>
                <a:latin typeface="微軟正黑體" pitchFamily="34" charset="-120"/>
                <a:ea typeface="微軟正黑體" pitchFamily="34" charset="-120"/>
              </a:rPr>
              <a:t>如同我們定義了中文，讓彼此都能明白對方在說什麼。</a:t>
            </a:r>
            <a:endParaRPr lang="en-US" altLang="zh-TW" sz="2000" smtClean="0">
              <a:solidFill>
                <a:schemeClr val="bg1"/>
              </a:solidFill>
              <a:latin typeface="微軟正黑體" pitchFamily="34" charset="-120"/>
              <a:ea typeface="微軟正黑體" pitchFamily="34" charset="-120"/>
            </a:endParaRPr>
          </a:p>
        </p:txBody>
      </p:sp>
      <p:sp>
        <p:nvSpPr>
          <p:cNvPr id="52" name="文字方塊 51"/>
          <p:cNvSpPr txBox="1"/>
          <p:nvPr/>
        </p:nvSpPr>
        <p:spPr>
          <a:xfrm>
            <a:off x="115304" y="2700018"/>
            <a:ext cx="2339102" cy="461665"/>
          </a:xfrm>
          <a:prstGeom prst="rect">
            <a:avLst/>
          </a:prstGeom>
          <a:solidFill>
            <a:schemeClr val="tx1">
              <a:lumMod val="85000"/>
              <a:lumOff val="15000"/>
            </a:schemeClr>
          </a:solidFill>
        </p:spPr>
        <p:txBody>
          <a:bodyPr wrap="none" rtlCol="0">
            <a:spAutoFit/>
          </a:bodyPr>
          <a:lstStyle/>
          <a:p>
            <a:r>
              <a:rPr lang="zh-TW" altLang="en-US" sz="2400" b="1" smtClean="0">
                <a:solidFill>
                  <a:srgbClr val="FFFF00"/>
                </a:solidFill>
                <a:latin typeface="微軟正黑體" pitchFamily="34" charset="-120"/>
                <a:ea typeface="微軟正黑體" pitchFamily="34" charset="-120"/>
              </a:rPr>
              <a:t>重要名詞解釋：</a:t>
            </a:r>
            <a:endParaRPr lang="en-US" altLang="zh-TW" sz="2400" b="1" smtClean="0">
              <a:solidFill>
                <a:srgbClr val="FFFF00"/>
              </a:solidFill>
              <a:latin typeface="微軟正黑體" pitchFamily="34" charset="-120"/>
              <a:ea typeface="微軟正黑體" pitchFamily="34" charset="-120"/>
            </a:endParaRPr>
          </a:p>
        </p:txBody>
      </p:sp>
      <p:pic>
        <p:nvPicPr>
          <p:cNvPr id="28" name="Picture 5" descr="D:\2022_Project\DT 主管教育訓練\Lesson 1 素材\man.png"/>
          <p:cNvPicPr>
            <a:picLocks noChangeAspect="1" noChangeArrowheads="1"/>
          </p:cNvPicPr>
          <p:nvPr/>
        </p:nvPicPr>
        <p:blipFill>
          <a:blip r:embed="rId6" cstate="print"/>
          <a:srcRect/>
          <a:stretch>
            <a:fillRect/>
          </a:stretch>
        </p:blipFill>
        <p:spPr bwMode="auto">
          <a:xfrm>
            <a:off x="597255" y="827926"/>
            <a:ext cx="1152000" cy="1152000"/>
          </a:xfrm>
          <a:prstGeom prst="rect">
            <a:avLst/>
          </a:prstGeom>
          <a:noFill/>
        </p:spPr>
      </p:pic>
      <p:sp>
        <p:nvSpPr>
          <p:cNvPr id="30" name="文字方塊 29">
            <a:hlinkClick r:id="rId7" action="ppaction://hlinksldjump"/>
          </p:cNvPr>
          <p:cNvSpPr txBox="1"/>
          <p:nvPr/>
        </p:nvSpPr>
        <p:spPr>
          <a:xfrm>
            <a:off x="-16076" y="5400363"/>
            <a:ext cx="396262" cy="246221"/>
          </a:xfrm>
          <a:prstGeom prst="rect">
            <a:avLst/>
          </a:prstGeom>
          <a:noFill/>
        </p:spPr>
        <p:txBody>
          <a:bodyPr wrap="none" rtlCol="0">
            <a:spAutoFit/>
          </a:bodyPr>
          <a:lstStyle/>
          <a:p>
            <a:r>
              <a:rPr lang="en-US" altLang="zh-TW" sz="1000" smtClean="0">
                <a:solidFill>
                  <a:srgbClr val="00B0F0"/>
                </a:solidFill>
                <a:latin typeface="微軟正黑體" pitchFamily="34" charset="-120"/>
                <a:ea typeface="微軟正黑體" pitchFamily="34" charset="-120"/>
              </a:rPr>
              <a:t>e.g.</a:t>
            </a:r>
            <a:endParaRPr lang="zh-TW" altLang="en-US" sz="1000" smtClean="0">
              <a:solidFill>
                <a:srgbClr val="00B0F0"/>
              </a:solidFill>
              <a:latin typeface="微軟正黑體" pitchFamily="34" charset="-120"/>
              <a:ea typeface="微軟正黑體" pitchFamily="34" charset="-120"/>
            </a:endParaRPr>
          </a:p>
        </p:txBody>
      </p:sp>
      <p:pic>
        <p:nvPicPr>
          <p:cNvPr id="32" name="图片 36">
            <a:hlinkClick r:id="rId8" action="ppaction://hlinksldjump"/>
          </p:cNvPr>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bwMode="auto">
          <a:xfrm>
            <a:off x="10724914" y="6094897"/>
            <a:ext cx="797161" cy="385278"/>
          </a:xfrm>
          <a:prstGeom prst="rect">
            <a:avLst/>
          </a:prstGeom>
          <a:noFill/>
          <a:ln w="9525">
            <a:noFill/>
            <a:miter lim="800000"/>
            <a:headEnd/>
            <a:tailEnd/>
          </a:ln>
        </p:spPr>
      </p:pic>
      <p:sp>
        <p:nvSpPr>
          <p:cNvPr id="38" name="矩形 37"/>
          <p:cNvSpPr/>
          <p:nvPr/>
        </p:nvSpPr>
        <p:spPr>
          <a:xfrm>
            <a:off x="6229822" y="870656"/>
            <a:ext cx="180000" cy="12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6" name="直線接點 35"/>
          <p:cNvCxnSpPr/>
          <p:nvPr/>
        </p:nvCxnSpPr>
        <p:spPr>
          <a:xfrm flipV="1">
            <a:off x="5581014" y="2196269"/>
            <a:ext cx="443771" cy="340772"/>
          </a:xfrm>
          <a:prstGeom prst="line">
            <a:avLst/>
          </a:prstGeom>
          <a:ln w="3810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a:off x="10801681" y="2339697"/>
            <a:ext cx="252943" cy="209850"/>
          </a:xfrm>
          <a:prstGeom prst="line">
            <a:avLst/>
          </a:prstGeom>
          <a:ln w="3810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66" name="文字方塊 65">
            <a:hlinkClick r:id="rId10" action="ppaction://hlinksldjump"/>
          </p:cNvPr>
          <p:cNvSpPr txBox="1"/>
          <p:nvPr/>
        </p:nvSpPr>
        <p:spPr>
          <a:xfrm>
            <a:off x="-16076" y="3210506"/>
            <a:ext cx="396262" cy="246221"/>
          </a:xfrm>
          <a:prstGeom prst="rect">
            <a:avLst/>
          </a:prstGeom>
          <a:noFill/>
        </p:spPr>
        <p:txBody>
          <a:bodyPr wrap="none" rtlCol="0">
            <a:spAutoFit/>
          </a:bodyPr>
          <a:lstStyle/>
          <a:p>
            <a:r>
              <a:rPr lang="en-US" altLang="zh-TW" sz="1000" smtClean="0">
                <a:solidFill>
                  <a:srgbClr val="00B0F0"/>
                </a:solidFill>
                <a:latin typeface="微軟正黑體" pitchFamily="34" charset="-120"/>
                <a:ea typeface="微軟正黑體" pitchFamily="34" charset="-120"/>
              </a:rPr>
              <a:t>e.g.</a:t>
            </a:r>
            <a:endParaRPr lang="zh-TW" altLang="en-US" sz="1000" smtClean="0">
              <a:solidFill>
                <a:srgbClr val="00B0F0"/>
              </a:solidFill>
              <a:latin typeface="微軟正黑體" pitchFamily="34" charset="-120"/>
              <a:ea typeface="微軟正黑體" pitchFamily="34" charset="-120"/>
            </a:endParaRPr>
          </a:p>
        </p:txBody>
      </p:sp>
      <p:sp>
        <p:nvSpPr>
          <p:cNvPr id="67" name="橢圓形圖說文字 66"/>
          <p:cNvSpPr/>
          <p:nvPr/>
        </p:nvSpPr>
        <p:spPr>
          <a:xfrm>
            <a:off x="8461382" y="2426465"/>
            <a:ext cx="1262857" cy="633599"/>
          </a:xfrm>
          <a:prstGeom prst="wedgeEllipseCallout">
            <a:avLst>
              <a:gd name="adj1" fmla="val -31590"/>
              <a:gd name="adj2" fmla="val -70459"/>
            </a:avLst>
          </a:prstGeom>
          <a:solidFill>
            <a:schemeClr val="tx1">
              <a:lumMod val="85000"/>
              <a:lumOff val="15000"/>
            </a:schemeClr>
          </a:solid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文字方塊 67"/>
          <p:cNvSpPr txBox="1"/>
          <p:nvPr/>
        </p:nvSpPr>
        <p:spPr>
          <a:xfrm>
            <a:off x="8768277" y="2531146"/>
            <a:ext cx="679994" cy="400110"/>
          </a:xfrm>
          <a:prstGeom prst="rect">
            <a:avLst/>
          </a:prstGeom>
          <a:noFill/>
        </p:spPr>
        <p:txBody>
          <a:bodyPr wrap="none" rtlCol="0">
            <a:spAutoFit/>
          </a:bodyPr>
          <a:lstStyle/>
          <a:p>
            <a:pPr algn="ctr"/>
            <a:r>
              <a:rPr lang="en-US" altLang="zh-TW" sz="2000" b="1" smtClean="0">
                <a:solidFill>
                  <a:srgbClr val="FFFF00"/>
                </a:solidFill>
                <a:latin typeface="微軟正黑體" pitchFamily="34" charset="-120"/>
                <a:ea typeface="微軟正黑體" pitchFamily="34" charset="-120"/>
              </a:rPr>
              <a:t>SQL</a:t>
            </a:r>
            <a:endParaRPr lang="zh-TW" altLang="en-US" sz="1600" b="1">
              <a:solidFill>
                <a:srgbClr val="FFFF00"/>
              </a:solidFill>
              <a:latin typeface="微軟正黑體" pitchFamily="34" charset="-120"/>
              <a:ea typeface="微軟正黑體" pitchFamily="34" charset="-120"/>
            </a:endParaRPr>
          </a:p>
        </p:txBody>
      </p:sp>
      <p:sp>
        <p:nvSpPr>
          <p:cNvPr id="71" name="橢圓形圖說文字 70"/>
          <p:cNvSpPr/>
          <p:nvPr/>
        </p:nvSpPr>
        <p:spPr>
          <a:xfrm>
            <a:off x="5703256" y="304634"/>
            <a:ext cx="1262857" cy="633599"/>
          </a:xfrm>
          <a:prstGeom prst="wedgeEllipseCallout">
            <a:avLst>
              <a:gd name="adj1" fmla="val -28997"/>
              <a:gd name="adj2" fmla="val -40088"/>
            </a:avLst>
          </a:prstGeom>
          <a:solidFill>
            <a:schemeClr val="tx1">
              <a:lumMod val="85000"/>
              <a:lumOff val="15000"/>
            </a:schemeClr>
          </a:solid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p:cNvSpPr txBox="1"/>
          <p:nvPr/>
        </p:nvSpPr>
        <p:spPr>
          <a:xfrm>
            <a:off x="5985427" y="402449"/>
            <a:ext cx="692818" cy="461665"/>
          </a:xfrm>
          <a:prstGeom prst="rect">
            <a:avLst/>
          </a:prstGeom>
          <a:noFill/>
        </p:spPr>
        <p:txBody>
          <a:bodyPr wrap="none" rtlCol="0">
            <a:spAutoFit/>
          </a:bodyPr>
          <a:lstStyle/>
          <a:p>
            <a:pPr algn="ctr"/>
            <a:r>
              <a:rPr lang="en-US" altLang="zh-TW" sz="2400" b="1" smtClean="0">
                <a:solidFill>
                  <a:srgbClr val="FFFF00"/>
                </a:solidFill>
                <a:latin typeface="微軟正黑體" pitchFamily="34" charset="-120"/>
                <a:ea typeface="微軟正黑體" pitchFamily="34" charset="-120"/>
              </a:rPr>
              <a:t>API</a:t>
            </a:r>
            <a:endParaRPr lang="zh-TW" altLang="en-US" sz="1600" b="1">
              <a:solidFill>
                <a:srgbClr val="FFFF00"/>
              </a:solidFill>
              <a:latin typeface="微軟正黑體" pitchFamily="34" charset="-120"/>
              <a:ea typeface="微軟正黑體" pitchFamily="34" charset="-120"/>
            </a:endParaRPr>
          </a:p>
        </p:txBody>
      </p:sp>
      <p:sp>
        <p:nvSpPr>
          <p:cNvPr id="73" name="文字方塊 72"/>
          <p:cNvSpPr txBox="1"/>
          <p:nvPr/>
        </p:nvSpPr>
        <p:spPr>
          <a:xfrm>
            <a:off x="8695871" y="2866059"/>
            <a:ext cx="809838" cy="369332"/>
          </a:xfrm>
          <a:prstGeom prst="rect">
            <a:avLst/>
          </a:prstGeom>
          <a:solidFill>
            <a:schemeClr val="tx1">
              <a:lumMod val="85000"/>
              <a:lumOff val="15000"/>
            </a:schemeClr>
          </a:solidFill>
        </p:spPr>
        <p:txBody>
          <a:bodyPr wrap="none" rtlCol="0">
            <a:spAutoFit/>
          </a:bodyPr>
          <a:lstStyle/>
          <a:p>
            <a:pPr algn="ctr"/>
            <a:r>
              <a:rPr lang="en-US" altLang="zh-TW" b="1" smtClean="0">
                <a:solidFill>
                  <a:srgbClr val="FFFF00"/>
                </a:solidFill>
                <a:latin typeface="微軟正黑體" pitchFamily="34" charset="-120"/>
                <a:ea typeface="微軟正黑體" pitchFamily="34" charset="-120"/>
              </a:rPr>
              <a:t>(</a:t>
            </a:r>
            <a:r>
              <a:rPr lang="zh-TW" altLang="en-US" b="1" smtClean="0">
                <a:solidFill>
                  <a:srgbClr val="FFFF00"/>
                </a:solidFill>
                <a:latin typeface="微軟正黑體" pitchFamily="34" charset="-120"/>
                <a:ea typeface="微軟正黑體" pitchFamily="34" charset="-120"/>
              </a:rPr>
              <a:t>程式</a:t>
            </a:r>
            <a:r>
              <a:rPr lang="en-US" altLang="zh-TW" b="1" smtClean="0">
                <a:solidFill>
                  <a:srgbClr val="FFFF00"/>
                </a:solidFill>
                <a:latin typeface="微軟正黑體" pitchFamily="34" charset="-120"/>
                <a:ea typeface="微軟正黑體" pitchFamily="34" charset="-120"/>
              </a:rPr>
              <a:t>)</a:t>
            </a:r>
            <a:endParaRPr lang="zh-TW" altLang="en-US" b="1">
              <a:solidFill>
                <a:srgbClr val="FFFF00"/>
              </a:solidFill>
              <a:latin typeface="微軟正黑體" pitchFamily="34" charset="-120"/>
              <a:ea typeface="微軟正黑體" pitchFamily="34" charset="-120"/>
            </a:endParaRPr>
          </a:p>
        </p:txBody>
      </p:sp>
      <p:sp>
        <p:nvSpPr>
          <p:cNvPr id="42" name="文字方塊 41"/>
          <p:cNvSpPr txBox="1"/>
          <p:nvPr/>
        </p:nvSpPr>
        <p:spPr>
          <a:xfrm>
            <a:off x="9672987" y="1875884"/>
            <a:ext cx="1651671" cy="461665"/>
          </a:xfrm>
          <a:prstGeom prst="rect">
            <a:avLst/>
          </a:prstGeom>
          <a:noFill/>
        </p:spPr>
        <p:txBody>
          <a:bodyPr wrap="none" rtlCol="0">
            <a:spAutoFit/>
          </a:bodyPr>
          <a:lstStyle/>
          <a:p>
            <a:r>
              <a:rPr lang="en-US" altLang="zh-TW" sz="2400" b="1" smtClean="0">
                <a:solidFill>
                  <a:srgbClr val="00B0F0"/>
                </a:solidFill>
                <a:latin typeface="微軟正黑體" pitchFamily="34" charset="-120"/>
                <a:ea typeface="微軟正黑體" pitchFamily="34" charset="-120"/>
              </a:rPr>
              <a:t>DB Server</a:t>
            </a:r>
            <a:endParaRPr lang="zh-TW" altLang="en-US" sz="2400" b="1">
              <a:solidFill>
                <a:srgbClr val="00B0F0"/>
              </a:solidFill>
              <a:latin typeface="微軟正黑體" pitchFamily="34" charset="-120"/>
              <a:ea typeface="微軟正黑體" pitchFamily="34" charset="-120"/>
            </a:endParaRPr>
          </a:p>
        </p:txBody>
      </p:sp>
      <p:sp>
        <p:nvSpPr>
          <p:cNvPr id="69" name="橢圓形圖說文字 68"/>
          <p:cNvSpPr/>
          <p:nvPr/>
        </p:nvSpPr>
        <p:spPr>
          <a:xfrm>
            <a:off x="5146965" y="2339972"/>
            <a:ext cx="1262857" cy="633599"/>
          </a:xfrm>
          <a:prstGeom prst="wedgeEllipseCallout">
            <a:avLst>
              <a:gd name="adj1" fmla="val 18984"/>
              <a:gd name="adj2" fmla="val -83557"/>
            </a:avLst>
          </a:prstGeom>
          <a:solidFill>
            <a:schemeClr val="tx1">
              <a:lumMod val="85000"/>
              <a:lumOff val="15000"/>
            </a:schemeClr>
          </a:solid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文字方塊 69"/>
          <p:cNvSpPr txBox="1"/>
          <p:nvPr/>
        </p:nvSpPr>
        <p:spPr>
          <a:xfrm>
            <a:off x="5370686" y="2453199"/>
            <a:ext cx="864339" cy="400110"/>
          </a:xfrm>
          <a:prstGeom prst="rect">
            <a:avLst/>
          </a:prstGeom>
          <a:noFill/>
        </p:spPr>
        <p:txBody>
          <a:bodyPr wrap="none" rtlCol="0">
            <a:spAutoFit/>
          </a:bodyPr>
          <a:lstStyle/>
          <a:p>
            <a:pPr algn="ctr"/>
            <a:r>
              <a:rPr lang="en-US" altLang="zh-TW" sz="2000" b="1" smtClean="0">
                <a:solidFill>
                  <a:srgbClr val="FFFF00"/>
                </a:solidFill>
                <a:latin typeface="微軟正黑體" pitchFamily="34" charset="-120"/>
                <a:ea typeface="微軟正黑體" pitchFamily="34" charset="-120"/>
              </a:rPr>
              <a:t>JSON</a:t>
            </a:r>
            <a:endParaRPr lang="zh-TW" altLang="en-US" sz="1600" b="1">
              <a:solidFill>
                <a:srgbClr val="FFFF00"/>
              </a:solidFill>
              <a:latin typeface="微軟正黑體" pitchFamily="34" charset="-120"/>
              <a:ea typeface="微軟正黑體" pitchFamily="34" charset="-120"/>
            </a:endParaRPr>
          </a:p>
        </p:txBody>
      </p:sp>
      <p:sp>
        <p:nvSpPr>
          <p:cNvPr id="72" name="文字方塊 71"/>
          <p:cNvSpPr txBox="1"/>
          <p:nvPr/>
        </p:nvSpPr>
        <p:spPr>
          <a:xfrm>
            <a:off x="5400991" y="2776544"/>
            <a:ext cx="809837" cy="369332"/>
          </a:xfrm>
          <a:prstGeom prst="rect">
            <a:avLst/>
          </a:prstGeom>
          <a:solidFill>
            <a:schemeClr val="tx1">
              <a:lumMod val="85000"/>
              <a:lumOff val="15000"/>
            </a:schemeClr>
          </a:solidFill>
        </p:spPr>
        <p:txBody>
          <a:bodyPr wrap="none" rtlCol="0">
            <a:spAutoFit/>
          </a:bodyPr>
          <a:lstStyle/>
          <a:p>
            <a:pPr algn="ctr"/>
            <a:r>
              <a:rPr lang="en-US" altLang="zh-TW" b="1" smtClean="0">
                <a:solidFill>
                  <a:srgbClr val="FFFF00"/>
                </a:solidFill>
                <a:latin typeface="微軟正黑體" pitchFamily="34" charset="-120"/>
                <a:ea typeface="微軟正黑體" pitchFamily="34" charset="-120"/>
              </a:rPr>
              <a:t>(</a:t>
            </a:r>
            <a:r>
              <a:rPr lang="zh-TW" altLang="en-US" b="1" smtClean="0">
                <a:solidFill>
                  <a:srgbClr val="FFFF00"/>
                </a:solidFill>
                <a:latin typeface="微軟正黑體" pitchFamily="34" charset="-120"/>
                <a:ea typeface="微軟正黑體" pitchFamily="34" charset="-120"/>
              </a:rPr>
              <a:t>資料</a:t>
            </a:r>
            <a:r>
              <a:rPr lang="en-US" altLang="zh-TW" b="1" smtClean="0">
                <a:solidFill>
                  <a:srgbClr val="FFFF00"/>
                </a:solidFill>
                <a:latin typeface="微軟正黑體" pitchFamily="34" charset="-120"/>
                <a:ea typeface="微軟正黑體" pitchFamily="34" charset="-120"/>
              </a:rPr>
              <a:t>)</a:t>
            </a:r>
            <a:endParaRPr lang="zh-TW" altLang="en-US" b="1">
              <a:solidFill>
                <a:srgbClr val="FFFF00"/>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D:\2022_Project\DT 主管教育訓練\Lesson 1 素材\man.png"/>
          <p:cNvPicPr>
            <a:picLocks noChangeAspect="1" noChangeArrowheads="1"/>
          </p:cNvPicPr>
          <p:nvPr/>
        </p:nvPicPr>
        <p:blipFill>
          <a:blip r:embed="rId2" cstate="print"/>
          <a:srcRect/>
          <a:stretch>
            <a:fillRect/>
          </a:stretch>
        </p:blipFill>
        <p:spPr bwMode="auto">
          <a:xfrm>
            <a:off x="8203888" y="2948409"/>
            <a:ext cx="1152000" cy="1152000"/>
          </a:xfrm>
          <a:prstGeom prst="rect">
            <a:avLst/>
          </a:prstGeom>
          <a:noFill/>
        </p:spPr>
      </p:pic>
      <p:pic>
        <p:nvPicPr>
          <p:cNvPr id="4" name="Picture 2" descr="D:\2022_Project\DT 主管教育訓練\Lesson 1 素材\teacher.png"/>
          <p:cNvPicPr>
            <a:picLocks noChangeAspect="1" noChangeArrowheads="1"/>
          </p:cNvPicPr>
          <p:nvPr/>
        </p:nvPicPr>
        <p:blipFill>
          <a:blip r:embed="rId3" cstate="print"/>
          <a:srcRect/>
          <a:stretch>
            <a:fillRect/>
          </a:stretch>
        </p:blipFill>
        <p:spPr bwMode="auto">
          <a:xfrm>
            <a:off x="6223635" y="2948409"/>
            <a:ext cx="1152000" cy="1152000"/>
          </a:xfrm>
          <a:prstGeom prst="rect">
            <a:avLst/>
          </a:prstGeom>
          <a:noFill/>
        </p:spPr>
      </p:pic>
      <p:pic>
        <p:nvPicPr>
          <p:cNvPr id="5" name="Picture 5" descr="D:\2022_Project\DT 主管教育訓練\Lesson 1 素材\man.png"/>
          <p:cNvPicPr>
            <a:picLocks noChangeAspect="1" noChangeArrowheads="1"/>
          </p:cNvPicPr>
          <p:nvPr/>
        </p:nvPicPr>
        <p:blipFill>
          <a:blip r:embed="rId2" cstate="print"/>
          <a:srcRect/>
          <a:stretch>
            <a:fillRect/>
          </a:stretch>
        </p:blipFill>
        <p:spPr bwMode="auto">
          <a:xfrm>
            <a:off x="4243382" y="2948409"/>
            <a:ext cx="1152000" cy="1152000"/>
          </a:xfrm>
          <a:prstGeom prst="rect">
            <a:avLst/>
          </a:prstGeom>
          <a:noFill/>
        </p:spPr>
      </p:pic>
      <p:cxnSp>
        <p:nvCxnSpPr>
          <p:cNvPr id="6" name="直線單箭頭接點 5"/>
          <p:cNvCxnSpPr>
            <a:stCxn id="5" idx="3"/>
            <a:endCxn id="4" idx="1"/>
          </p:cNvCxnSpPr>
          <p:nvPr/>
        </p:nvCxnSpPr>
        <p:spPr>
          <a:xfrm>
            <a:off x="5395382" y="3524409"/>
            <a:ext cx="828253" cy="0"/>
          </a:xfrm>
          <a:prstGeom prst="straightConnector1">
            <a:avLst/>
          </a:prstGeom>
          <a:ln w="38100">
            <a:solidFill>
              <a:schemeClr val="bg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a:stCxn id="4" idx="3"/>
            <a:endCxn id="2" idx="1"/>
          </p:cNvCxnSpPr>
          <p:nvPr/>
        </p:nvCxnSpPr>
        <p:spPr>
          <a:xfrm>
            <a:off x="7375635" y="3524409"/>
            <a:ext cx="828253" cy="0"/>
          </a:xfrm>
          <a:prstGeom prst="straightConnector1">
            <a:avLst/>
          </a:prstGeom>
          <a:ln w="38100">
            <a:solidFill>
              <a:schemeClr val="bg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4531009" y="3980765"/>
            <a:ext cx="588174" cy="461665"/>
          </a:xfrm>
          <a:prstGeom prst="rect">
            <a:avLst/>
          </a:prstGeom>
          <a:noFill/>
        </p:spPr>
        <p:txBody>
          <a:bodyPr wrap="none" rtlCol="0">
            <a:spAutoFit/>
          </a:bodyPr>
          <a:lstStyle/>
          <a:p>
            <a:r>
              <a:rPr lang="en-US" altLang="zh-TW" sz="2400" b="1" smtClean="0">
                <a:solidFill>
                  <a:srgbClr val="00B0F0"/>
                </a:solidFill>
                <a:latin typeface="微軟正黑體" pitchFamily="34" charset="-120"/>
                <a:ea typeface="微軟正黑體" pitchFamily="34" charset="-120"/>
              </a:rPr>
              <a:t>DT</a:t>
            </a:r>
            <a:endParaRPr lang="zh-TW" altLang="en-US" sz="2400" b="1">
              <a:solidFill>
                <a:srgbClr val="00B0F0"/>
              </a:solidFill>
              <a:latin typeface="微軟正黑體" pitchFamily="34" charset="-120"/>
              <a:ea typeface="微軟正黑體" pitchFamily="34" charset="-120"/>
            </a:endParaRPr>
          </a:p>
        </p:txBody>
      </p:sp>
      <p:sp>
        <p:nvSpPr>
          <p:cNvPr id="17" name="文字方塊 16"/>
          <p:cNvSpPr txBox="1"/>
          <p:nvPr/>
        </p:nvSpPr>
        <p:spPr>
          <a:xfrm>
            <a:off x="6563095" y="3980765"/>
            <a:ext cx="460382" cy="461665"/>
          </a:xfrm>
          <a:prstGeom prst="rect">
            <a:avLst/>
          </a:prstGeom>
          <a:noFill/>
        </p:spPr>
        <p:txBody>
          <a:bodyPr wrap="none" rtlCol="0">
            <a:spAutoFit/>
          </a:bodyPr>
          <a:lstStyle/>
          <a:p>
            <a:r>
              <a:rPr lang="en-US" altLang="zh-TW" sz="2400" b="1" smtClean="0">
                <a:solidFill>
                  <a:srgbClr val="00B0F0"/>
                </a:solidFill>
                <a:latin typeface="微軟正黑體" pitchFamily="34" charset="-120"/>
                <a:ea typeface="微軟正黑體" pitchFamily="34" charset="-120"/>
              </a:rPr>
              <a:t>IT</a:t>
            </a:r>
            <a:endParaRPr lang="zh-TW" altLang="en-US" sz="2400" b="1">
              <a:solidFill>
                <a:srgbClr val="00B0F0"/>
              </a:solidFill>
              <a:latin typeface="微軟正黑體" pitchFamily="34" charset="-120"/>
              <a:ea typeface="微軟正黑體" pitchFamily="34" charset="-120"/>
            </a:endParaRPr>
          </a:p>
        </p:txBody>
      </p:sp>
      <p:sp>
        <p:nvSpPr>
          <p:cNvPr id="18" name="文字方塊 17"/>
          <p:cNvSpPr txBox="1"/>
          <p:nvPr/>
        </p:nvSpPr>
        <p:spPr>
          <a:xfrm>
            <a:off x="8479701" y="3980764"/>
            <a:ext cx="588174" cy="461665"/>
          </a:xfrm>
          <a:prstGeom prst="rect">
            <a:avLst/>
          </a:prstGeom>
          <a:noFill/>
        </p:spPr>
        <p:txBody>
          <a:bodyPr wrap="none" rtlCol="0">
            <a:spAutoFit/>
          </a:bodyPr>
          <a:lstStyle/>
          <a:p>
            <a:r>
              <a:rPr lang="en-US" altLang="zh-TW" sz="2400" b="1" smtClean="0">
                <a:solidFill>
                  <a:srgbClr val="00B0F0"/>
                </a:solidFill>
                <a:latin typeface="微軟正黑體" pitchFamily="34" charset="-120"/>
                <a:ea typeface="微軟正黑體" pitchFamily="34" charset="-120"/>
              </a:rPr>
              <a:t>DT</a:t>
            </a:r>
            <a:endParaRPr lang="zh-TW" altLang="en-US" sz="2400" b="1">
              <a:solidFill>
                <a:srgbClr val="00B0F0"/>
              </a:solidFill>
              <a:latin typeface="微軟正黑體" pitchFamily="34" charset="-120"/>
              <a:ea typeface="微軟正黑體" pitchFamily="34" charset="-120"/>
            </a:endParaRPr>
          </a:p>
        </p:txBody>
      </p:sp>
      <p:sp>
        <p:nvSpPr>
          <p:cNvPr id="20" name="文字方塊 19"/>
          <p:cNvSpPr txBox="1"/>
          <p:nvPr/>
        </p:nvSpPr>
        <p:spPr>
          <a:xfrm>
            <a:off x="524192" y="376568"/>
            <a:ext cx="6647974" cy="523220"/>
          </a:xfrm>
          <a:prstGeom prst="rect">
            <a:avLst/>
          </a:prstGeom>
          <a:solidFill>
            <a:schemeClr val="tx1">
              <a:lumMod val="85000"/>
              <a:lumOff val="15000"/>
            </a:schemeClr>
          </a:solidFill>
        </p:spPr>
        <p:txBody>
          <a:bodyPr wrap="none" rtlCol="0">
            <a:spAutoFit/>
          </a:bodyPr>
          <a:lstStyle/>
          <a:p>
            <a:r>
              <a:rPr lang="zh-TW" altLang="en-US" sz="2800" b="1" smtClean="0">
                <a:solidFill>
                  <a:srgbClr val="FFFF00"/>
                </a:solidFill>
                <a:latin typeface="微軟正黑體" pitchFamily="34" charset="-120"/>
                <a:ea typeface="微軟正黑體" pitchFamily="34" charset="-120"/>
              </a:rPr>
              <a:t>所以，其中一部分的協同開發流程如下：</a:t>
            </a:r>
            <a:endParaRPr lang="zh-TW" altLang="en-US" sz="2800" b="1">
              <a:solidFill>
                <a:srgbClr val="FFFF00"/>
              </a:solidFill>
              <a:latin typeface="微軟正黑體" pitchFamily="34" charset="-120"/>
              <a:ea typeface="微軟正黑體" pitchFamily="34" charset="-120"/>
            </a:endParaRPr>
          </a:p>
        </p:txBody>
      </p:sp>
      <p:sp>
        <p:nvSpPr>
          <p:cNvPr id="23" name="橢圓形圖說文字 22"/>
          <p:cNvSpPr/>
          <p:nvPr/>
        </p:nvSpPr>
        <p:spPr>
          <a:xfrm flipV="1">
            <a:off x="7480206" y="1166305"/>
            <a:ext cx="3420437" cy="1353690"/>
          </a:xfrm>
          <a:prstGeom prst="wedgeEllipseCallout">
            <a:avLst>
              <a:gd name="adj1" fmla="val -10498"/>
              <a:gd name="adj2" fmla="val -74088"/>
            </a:avLst>
          </a:prstGeom>
          <a:solidFill>
            <a:schemeClr val="tx1">
              <a:lumMod val="85000"/>
              <a:lumOff val="15000"/>
            </a:schemeClr>
          </a:solidFill>
          <a:ln w="381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8128590" y="1371966"/>
            <a:ext cx="2329484" cy="913070"/>
          </a:xfrm>
          <a:prstGeom prst="rect">
            <a:avLst/>
          </a:prstGeom>
          <a:noFill/>
        </p:spPr>
        <p:txBody>
          <a:bodyPr wrap="none" rtlCol="0">
            <a:spAutoFit/>
          </a:bodyPr>
          <a:lstStyle/>
          <a:p>
            <a:pPr>
              <a:lnSpc>
                <a:spcPts val="3200"/>
              </a:lnSpc>
            </a:pPr>
            <a:r>
              <a:rPr lang="zh-TW" altLang="en-US" sz="2000" b="1" smtClean="0">
                <a:solidFill>
                  <a:srgbClr val="00B0F0"/>
                </a:solidFill>
                <a:latin typeface="微軟正黑體" pitchFamily="34" charset="-120"/>
                <a:ea typeface="微軟正黑體" pitchFamily="34" charset="-120"/>
              </a:rPr>
              <a:t>撰寫 </a:t>
            </a:r>
            <a:r>
              <a:rPr lang="en-US" altLang="zh-TW" sz="2000" b="1" smtClean="0">
                <a:solidFill>
                  <a:srgbClr val="00B0F0"/>
                </a:solidFill>
                <a:latin typeface="微軟正黑體" pitchFamily="34" charset="-120"/>
                <a:ea typeface="微軟正黑體" pitchFamily="34" charset="-120"/>
              </a:rPr>
              <a:t>SQL</a:t>
            </a:r>
            <a:r>
              <a:rPr lang="zh-TW" altLang="en-US" sz="2000" b="1" smtClean="0">
                <a:solidFill>
                  <a:srgbClr val="00B0F0"/>
                </a:solidFill>
                <a:latin typeface="微軟正黑體" pitchFamily="34" charset="-120"/>
                <a:ea typeface="微軟正黑體" pitchFamily="34" charset="-120"/>
              </a:rPr>
              <a:t> 程式</a:t>
            </a:r>
            <a:endParaRPr lang="en-US" altLang="zh-TW" sz="2000" b="1" smtClean="0">
              <a:solidFill>
                <a:srgbClr val="00B0F0"/>
              </a:solidFill>
              <a:latin typeface="微軟正黑體" pitchFamily="34" charset="-120"/>
              <a:ea typeface="微軟正黑體" pitchFamily="34" charset="-120"/>
            </a:endParaRPr>
          </a:p>
          <a:p>
            <a:pPr>
              <a:lnSpc>
                <a:spcPts val="3200"/>
              </a:lnSpc>
            </a:pPr>
            <a:r>
              <a:rPr lang="en-US" altLang="zh-TW" sz="2000" b="1" smtClean="0">
                <a:solidFill>
                  <a:schemeClr val="bg1"/>
                </a:solidFill>
                <a:latin typeface="微軟正黑體" pitchFamily="34" charset="-120"/>
                <a:ea typeface="微軟正黑體" pitchFamily="34" charset="-120"/>
              </a:rPr>
              <a:t>(</a:t>
            </a:r>
            <a:r>
              <a:rPr lang="zh-TW" altLang="en-US" sz="2000" b="1" smtClean="0">
                <a:solidFill>
                  <a:schemeClr val="bg1"/>
                </a:solidFill>
                <a:latin typeface="微軟正黑體" pitchFamily="34" charset="-120"/>
                <a:ea typeface="微軟正黑體" pitchFamily="34" charset="-120"/>
              </a:rPr>
              <a:t>為了存取後端 </a:t>
            </a:r>
            <a:r>
              <a:rPr lang="en-US" altLang="zh-TW" sz="2000" b="1" smtClean="0">
                <a:solidFill>
                  <a:schemeClr val="bg1"/>
                </a:solidFill>
                <a:latin typeface="微軟正黑體" pitchFamily="34" charset="-120"/>
                <a:ea typeface="微軟正黑體" pitchFamily="34" charset="-120"/>
              </a:rPr>
              <a:t>DB)</a:t>
            </a:r>
          </a:p>
        </p:txBody>
      </p:sp>
      <p:sp>
        <p:nvSpPr>
          <p:cNvPr id="28" name="橢圓形圖說文字 27"/>
          <p:cNvSpPr/>
          <p:nvPr/>
        </p:nvSpPr>
        <p:spPr>
          <a:xfrm flipV="1">
            <a:off x="2880669" y="1079811"/>
            <a:ext cx="4239491" cy="1422058"/>
          </a:xfrm>
          <a:prstGeom prst="wedgeEllipseCallout">
            <a:avLst>
              <a:gd name="adj1" fmla="val -4399"/>
              <a:gd name="adj2" fmla="val -77396"/>
            </a:avLst>
          </a:prstGeom>
          <a:solidFill>
            <a:schemeClr val="tx1">
              <a:lumMod val="85000"/>
              <a:lumOff val="15000"/>
            </a:schemeClr>
          </a:solidFill>
          <a:ln w="381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p:cNvSpPr txBox="1"/>
          <p:nvPr/>
        </p:nvSpPr>
        <p:spPr>
          <a:xfrm>
            <a:off x="3480560" y="1233639"/>
            <a:ext cx="3339376" cy="1118255"/>
          </a:xfrm>
          <a:prstGeom prst="rect">
            <a:avLst/>
          </a:prstGeom>
          <a:noFill/>
        </p:spPr>
        <p:txBody>
          <a:bodyPr wrap="none" rtlCol="0">
            <a:spAutoFit/>
          </a:bodyPr>
          <a:lstStyle/>
          <a:p>
            <a:r>
              <a:rPr lang="zh-TW" altLang="en-US" sz="2000" b="1" smtClean="0">
                <a:solidFill>
                  <a:srgbClr val="00B0F0"/>
                </a:solidFill>
                <a:latin typeface="微軟正黑體" pitchFamily="34" charset="-120"/>
                <a:ea typeface="微軟正黑體" pitchFamily="34" charset="-120"/>
              </a:rPr>
              <a:t>撰寫 </a:t>
            </a:r>
            <a:r>
              <a:rPr lang="en-US" altLang="zh-TW" sz="2000" b="1" smtClean="0">
                <a:solidFill>
                  <a:srgbClr val="00B0F0"/>
                </a:solidFill>
                <a:latin typeface="微軟正黑體" pitchFamily="34" charset="-120"/>
                <a:ea typeface="微軟正黑體" pitchFamily="34" charset="-120"/>
              </a:rPr>
              <a:t>JavaScript</a:t>
            </a:r>
            <a:r>
              <a:rPr lang="zh-TW" altLang="en-US" sz="2000" b="1" smtClean="0">
                <a:solidFill>
                  <a:srgbClr val="00B0F0"/>
                </a:solidFill>
                <a:latin typeface="微軟正黑體" pitchFamily="34" charset="-120"/>
                <a:ea typeface="微軟正黑體" pitchFamily="34" charset="-120"/>
              </a:rPr>
              <a:t> 程式，</a:t>
            </a:r>
            <a:endParaRPr lang="en-US" altLang="zh-TW" sz="2000" b="1" smtClean="0">
              <a:solidFill>
                <a:srgbClr val="00B0F0"/>
              </a:solidFill>
              <a:latin typeface="微軟正黑體" pitchFamily="34" charset="-120"/>
              <a:ea typeface="微軟正黑體" pitchFamily="34" charset="-120"/>
            </a:endParaRPr>
          </a:p>
          <a:p>
            <a:r>
              <a:rPr lang="zh-TW" altLang="en-US" sz="2000" b="1" smtClean="0">
                <a:solidFill>
                  <a:srgbClr val="00B0F0"/>
                </a:solidFill>
                <a:latin typeface="微軟正黑體" pitchFamily="34" charset="-120"/>
                <a:ea typeface="微軟正黑體" pitchFamily="34" charset="-120"/>
              </a:rPr>
              <a:t>並使用 </a:t>
            </a:r>
            <a:r>
              <a:rPr lang="en-US" altLang="zh-TW" sz="2000" b="1" smtClean="0">
                <a:solidFill>
                  <a:srgbClr val="00B0F0"/>
                </a:solidFill>
                <a:latin typeface="微軟正黑體" pitchFamily="34" charset="-120"/>
                <a:ea typeface="微軟正黑體" pitchFamily="34" charset="-120"/>
              </a:rPr>
              <a:t>API</a:t>
            </a:r>
            <a:r>
              <a:rPr lang="zh-TW" altLang="en-US" sz="2000" b="1" smtClean="0">
                <a:solidFill>
                  <a:srgbClr val="00B0F0"/>
                </a:solidFill>
                <a:latin typeface="微軟正黑體" pitchFamily="34" charset="-120"/>
                <a:ea typeface="微軟正黑體" pitchFamily="34" charset="-120"/>
              </a:rPr>
              <a:t> 取得 </a:t>
            </a:r>
            <a:r>
              <a:rPr lang="en-US" altLang="zh-TW" sz="2000" b="1" smtClean="0">
                <a:solidFill>
                  <a:srgbClr val="00B0F0"/>
                </a:solidFill>
                <a:latin typeface="微軟正黑體" pitchFamily="34" charset="-120"/>
                <a:ea typeface="微軟正黑體" pitchFamily="34" charset="-120"/>
              </a:rPr>
              <a:t>JSON</a:t>
            </a:r>
            <a:r>
              <a:rPr lang="zh-TW" altLang="en-US" sz="2000" b="1" smtClean="0">
                <a:solidFill>
                  <a:srgbClr val="00B0F0"/>
                </a:solidFill>
                <a:latin typeface="微軟正黑體" pitchFamily="34" charset="-120"/>
                <a:ea typeface="微軟正黑體" pitchFamily="34" charset="-120"/>
              </a:rPr>
              <a:t> 資料</a:t>
            </a:r>
            <a:endParaRPr lang="en-US" altLang="zh-TW" sz="2000" b="1" smtClean="0">
              <a:solidFill>
                <a:srgbClr val="00B0F0"/>
              </a:solidFill>
              <a:latin typeface="微軟正黑體" pitchFamily="34" charset="-120"/>
              <a:ea typeface="微軟正黑體" pitchFamily="34" charset="-120"/>
            </a:endParaRPr>
          </a:p>
          <a:p>
            <a:pPr>
              <a:lnSpc>
                <a:spcPts val="3200"/>
              </a:lnSpc>
            </a:pPr>
            <a:r>
              <a:rPr lang="en-US" altLang="zh-TW" sz="2000" b="1" smtClean="0">
                <a:solidFill>
                  <a:schemeClr val="bg1"/>
                </a:solidFill>
                <a:latin typeface="微軟正黑體" pitchFamily="34" charset="-120"/>
                <a:ea typeface="微軟正黑體" pitchFamily="34" charset="-120"/>
              </a:rPr>
              <a:t>(</a:t>
            </a:r>
            <a:r>
              <a:rPr lang="zh-TW" altLang="en-US" sz="2000" b="1" smtClean="0">
                <a:solidFill>
                  <a:schemeClr val="bg1"/>
                </a:solidFill>
                <a:latin typeface="微軟正黑體" pitchFamily="34" charset="-120"/>
                <a:ea typeface="微軟正黑體" pitchFamily="34" charset="-120"/>
              </a:rPr>
              <a:t>為了讓前端取得後端資料</a:t>
            </a:r>
            <a:r>
              <a:rPr lang="en-US" altLang="zh-TW" sz="2000" b="1" smtClean="0">
                <a:solidFill>
                  <a:schemeClr val="bg1"/>
                </a:solidFill>
                <a:latin typeface="微軟正黑體" pitchFamily="34" charset="-120"/>
                <a:ea typeface="微軟正黑體" pitchFamily="34" charset="-120"/>
              </a:rPr>
              <a:t>)</a:t>
            </a:r>
          </a:p>
        </p:txBody>
      </p:sp>
      <p:sp>
        <p:nvSpPr>
          <p:cNvPr id="33" name="橢圓形圖說文字 32"/>
          <p:cNvSpPr/>
          <p:nvPr/>
        </p:nvSpPr>
        <p:spPr>
          <a:xfrm flipV="1">
            <a:off x="5859999" y="4766765"/>
            <a:ext cx="3420437" cy="1353690"/>
          </a:xfrm>
          <a:prstGeom prst="wedgeEllipseCallout">
            <a:avLst>
              <a:gd name="adj1" fmla="val -21240"/>
              <a:gd name="adj2" fmla="val 73637"/>
            </a:avLst>
          </a:prstGeom>
          <a:solidFill>
            <a:schemeClr val="tx1">
              <a:lumMod val="85000"/>
              <a:lumOff val="15000"/>
            </a:schemeClr>
          </a:solidFill>
          <a:ln w="381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p:cNvSpPr txBox="1"/>
          <p:nvPr/>
        </p:nvSpPr>
        <p:spPr>
          <a:xfrm>
            <a:off x="6365394" y="4972426"/>
            <a:ext cx="2416046" cy="913070"/>
          </a:xfrm>
          <a:prstGeom prst="rect">
            <a:avLst/>
          </a:prstGeom>
          <a:noFill/>
        </p:spPr>
        <p:txBody>
          <a:bodyPr wrap="none" rtlCol="0">
            <a:spAutoFit/>
          </a:bodyPr>
          <a:lstStyle/>
          <a:p>
            <a:pPr>
              <a:lnSpc>
                <a:spcPts val="3200"/>
              </a:lnSpc>
            </a:pPr>
            <a:r>
              <a:rPr lang="zh-TW" altLang="en-US" sz="2000" b="1" smtClean="0">
                <a:solidFill>
                  <a:srgbClr val="00B0F0"/>
                </a:solidFill>
                <a:latin typeface="微軟正黑體" pitchFamily="34" charset="-120"/>
                <a:ea typeface="微軟正黑體" pitchFamily="34" charset="-120"/>
              </a:rPr>
              <a:t>將 </a:t>
            </a:r>
            <a:r>
              <a:rPr lang="en-US" altLang="zh-TW" sz="2000" b="1" smtClean="0">
                <a:solidFill>
                  <a:srgbClr val="00B0F0"/>
                </a:solidFill>
                <a:latin typeface="微軟正黑體" pitchFamily="34" charset="-120"/>
                <a:ea typeface="微軟正黑體" pitchFamily="34" charset="-120"/>
              </a:rPr>
              <a:t>SQL</a:t>
            </a:r>
            <a:r>
              <a:rPr lang="zh-TW" altLang="en-US" sz="2000" b="1" smtClean="0">
                <a:solidFill>
                  <a:srgbClr val="00B0F0"/>
                </a:solidFill>
                <a:latin typeface="微軟正黑體" pitchFamily="34" charset="-120"/>
                <a:ea typeface="微軟正黑體" pitchFamily="34" charset="-120"/>
              </a:rPr>
              <a:t> 建立成 </a:t>
            </a:r>
            <a:r>
              <a:rPr lang="en-US" altLang="zh-TW" sz="2000" b="1" smtClean="0">
                <a:solidFill>
                  <a:srgbClr val="00B0F0"/>
                </a:solidFill>
                <a:latin typeface="微軟正黑體" pitchFamily="34" charset="-120"/>
                <a:ea typeface="微軟正黑體" pitchFamily="34" charset="-120"/>
              </a:rPr>
              <a:t>API</a:t>
            </a:r>
          </a:p>
          <a:p>
            <a:pPr>
              <a:lnSpc>
                <a:spcPts val="3200"/>
              </a:lnSpc>
            </a:pPr>
            <a:r>
              <a:rPr lang="en-US" altLang="zh-TW" sz="2000" b="1" smtClean="0">
                <a:solidFill>
                  <a:schemeClr val="bg1"/>
                </a:solidFill>
                <a:latin typeface="微軟正黑體" pitchFamily="34" charset="-120"/>
                <a:ea typeface="微軟正黑體" pitchFamily="34" charset="-120"/>
              </a:rPr>
              <a:t>(</a:t>
            </a:r>
            <a:r>
              <a:rPr lang="zh-TW" altLang="en-US" sz="2000" b="1" smtClean="0">
                <a:solidFill>
                  <a:schemeClr val="bg1"/>
                </a:solidFill>
                <a:latin typeface="微軟正黑體" pitchFamily="34" charset="-120"/>
                <a:ea typeface="微軟正黑體" pitchFamily="34" charset="-120"/>
              </a:rPr>
              <a:t>為了讓前後端溝通</a:t>
            </a:r>
            <a:r>
              <a:rPr lang="en-US" altLang="zh-TW" sz="2000" b="1" smtClean="0">
                <a:solidFill>
                  <a:schemeClr val="bg1"/>
                </a:solidFill>
                <a:latin typeface="微軟正黑體" pitchFamily="34" charset="-120"/>
                <a:ea typeface="微軟正黑體" pitchFamily="34" charset="-120"/>
              </a:rPr>
              <a:t>)</a:t>
            </a:r>
          </a:p>
        </p:txBody>
      </p:sp>
      <p:pic>
        <p:nvPicPr>
          <p:cNvPr id="35" name="图片 36">
            <a:hlinkClick r:id="rId4" action="ppaction://hlinksldjump"/>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bwMode="auto">
          <a:xfrm>
            <a:off x="10724914" y="6094897"/>
            <a:ext cx="797161" cy="385278"/>
          </a:xfrm>
          <a:prstGeom prst="rect">
            <a:avLst/>
          </a:prstGeom>
          <a:noFill/>
          <a:ln w="9525">
            <a:noFill/>
            <a:miter lim="800000"/>
            <a:headEnd/>
            <a:tailEnd/>
          </a:ln>
        </p:spPr>
      </p:pic>
      <p:sp>
        <p:nvSpPr>
          <p:cNvPr id="36" name="橢圓形圖說文字 35"/>
          <p:cNvSpPr/>
          <p:nvPr/>
        </p:nvSpPr>
        <p:spPr>
          <a:xfrm flipV="1">
            <a:off x="981477" y="4698455"/>
            <a:ext cx="4239491" cy="1422000"/>
          </a:xfrm>
          <a:prstGeom prst="wedgeEllipseCallout">
            <a:avLst>
              <a:gd name="adj1" fmla="val -6213"/>
              <a:gd name="adj2" fmla="val 69788"/>
            </a:avLst>
          </a:prstGeom>
          <a:solidFill>
            <a:schemeClr val="tx1">
              <a:lumMod val="85000"/>
              <a:lumOff val="15000"/>
            </a:schemeClr>
          </a:solidFill>
          <a:ln w="381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文字方塊 36"/>
          <p:cNvSpPr txBox="1"/>
          <p:nvPr/>
        </p:nvSpPr>
        <p:spPr>
          <a:xfrm>
            <a:off x="1615552" y="4857816"/>
            <a:ext cx="3337773" cy="1118255"/>
          </a:xfrm>
          <a:prstGeom prst="rect">
            <a:avLst/>
          </a:prstGeom>
          <a:noFill/>
        </p:spPr>
        <p:txBody>
          <a:bodyPr wrap="none" rtlCol="0">
            <a:spAutoFit/>
          </a:bodyPr>
          <a:lstStyle/>
          <a:p>
            <a:r>
              <a:rPr lang="zh-TW" altLang="en-US" sz="2000" b="1" smtClean="0">
                <a:solidFill>
                  <a:srgbClr val="00B0F0"/>
                </a:solidFill>
                <a:latin typeface="微軟正黑體" pitchFamily="34" charset="-120"/>
                <a:ea typeface="微軟正黑體" pitchFamily="34" charset="-120"/>
              </a:rPr>
              <a:t>撰寫 </a:t>
            </a:r>
            <a:r>
              <a:rPr lang="en-US" altLang="zh-TW" sz="2000" b="1" smtClean="0">
                <a:solidFill>
                  <a:srgbClr val="00B0F0"/>
                </a:solidFill>
                <a:latin typeface="微軟正黑體" pitchFamily="34" charset="-120"/>
                <a:ea typeface="微軟正黑體" pitchFamily="34" charset="-120"/>
              </a:rPr>
              <a:t>JavaScript</a:t>
            </a:r>
            <a:r>
              <a:rPr lang="zh-TW" altLang="en-US" sz="2000" b="1" smtClean="0">
                <a:solidFill>
                  <a:srgbClr val="00B0F0"/>
                </a:solidFill>
                <a:latin typeface="微軟正黑體" pitchFamily="34" charset="-120"/>
                <a:ea typeface="微軟正黑體" pitchFamily="34" charset="-120"/>
              </a:rPr>
              <a:t> 程式，</a:t>
            </a:r>
            <a:endParaRPr lang="en-US" altLang="zh-TW" sz="2000" b="1" smtClean="0">
              <a:solidFill>
                <a:srgbClr val="00B0F0"/>
              </a:solidFill>
              <a:latin typeface="微軟正黑體" pitchFamily="34" charset="-120"/>
              <a:ea typeface="微軟正黑體" pitchFamily="34" charset="-120"/>
            </a:endParaRPr>
          </a:p>
          <a:p>
            <a:r>
              <a:rPr lang="zh-TW" altLang="en-US" sz="2000" b="1" smtClean="0">
                <a:solidFill>
                  <a:srgbClr val="00B0F0"/>
                </a:solidFill>
                <a:latin typeface="微軟正黑體" pitchFamily="34" charset="-120"/>
                <a:ea typeface="微軟正黑體" pitchFamily="34" charset="-120"/>
              </a:rPr>
              <a:t>將 </a:t>
            </a:r>
            <a:r>
              <a:rPr lang="en-US" altLang="zh-TW" sz="2000" b="1" smtClean="0">
                <a:solidFill>
                  <a:srgbClr val="00B0F0"/>
                </a:solidFill>
                <a:latin typeface="微軟正黑體" pitchFamily="34" charset="-120"/>
                <a:ea typeface="微軟正黑體" pitchFamily="34" charset="-120"/>
              </a:rPr>
              <a:t>JSON</a:t>
            </a:r>
            <a:r>
              <a:rPr lang="zh-TW" altLang="en-US" sz="2000" b="1" smtClean="0">
                <a:solidFill>
                  <a:srgbClr val="00B0F0"/>
                </a:solidFill>
                <a:latin typeface="微軟正黑體" pitchFamily="34" charset="-120"/>
                <a:ea typeface="微軟正黑體" pitchFamily="34" charset="-120"/>
              </a:rPr>
              <a:t> 資料呈現於 </a:t>
            </a:r>
            <a:r>
              <a:rPr lang="en-US" altLang="zh-TW" sz="2000" b="1" smtClean="0">
                <a:solidFill>
                  <a:srgbClr val="00B0F0"/>
                </a:solidFill>
                <a:latin typeface="微軟正黑體" pitchFamily="34" charset="-120"/>
                <a:ea typeface="微軟正黑體" pitchFamily="34" charset="-120"/>
              </a:rPr>
              <a:t>HTML</a:t>
            </a:r>
          </a:p>
          <a:p>
            <a:pPr>
              <a:lnSpc>
                <a:spcPts val="3200"/>
              </a:lnSpc>
            </a:pPr>
            <a:r>
              <a:rPr lang="en-US" altLang="zh-TW" sz="2000" b="1" smtClean="0">
                <a:solidFill>
                  <a:schemeClr val="bg1"/>
                </a:solidFill>
                <a:latin typeface="微軟正黑體" pitchFamily="34" charset="-120"/>
                <a:ea typeface="微軟正黑體" pitchFamily="34" charset="-120"/>
              </a:rPr>
              <a:t>(</a:t>
            </a:r>
            <a:r>
              <a:rPr lang="zh-TW" altLang="en-US" sz="2000" b="1" smtClean="0">
                <a:solidFill>
                  <a:schemeClr val="bg1"/>
                </a:solidFill>
                <a:latin typeface="微軟正黑體" pitchFamily="34" charset="-120"/>
                <a:ea typeface="微軟正黑體" pitchFamily="34" charset="-120"/>
              </a:rPr>
              <a:t>為了讓前端顯示資料內容</a:t>
            </a:r>
            <a:r>
              <a:rPr lang="en-US" altLang="zh-TW" sz="2000" b="1" smtClean="0">
                <a:solidFill>
                  <a:schemeClr val="bg1"/>
                </a:solidFill>
                <a:latin typeface="微軟正黑體" pitchFamily="34" charset="-120"/>
                <a:ea typeface="微軟正黑體" pitchFamily="34" charset="-120"/>
              </a:rPr>
              <a:t>)</a:t>
            </a:r>
          </a:p>
        </p:txBody>
      </p:sp>
      <p:pic>
        <p:nvPicPr>
          <p:cNvPr id="24" name="Picture 5" descr="D:\2022_Project\DT 主管教育訓練\Lesson 1 素材\man.png"/>
          <p:cNvPicPr>
            <a:picLocks noChangeAspect="1" noChangeArrowheads="1"/>
          </p:cNvPicPr>
          <p:nvPr/>
        </p:nvPicPr>
        <p:blipFill>
          <a:blip r:embed="rId2" cstate="print"/>
          <a:srcRect/>
          <a:stretch>
            <a:fillRect/>
          </a:stretch>
        </p:blipFill>
        <p:spPr bwMode="auto">
          <a:xfrm>
            <a:off x="2259539" y="2948408"/>
            <a:ext cx="1152000" cy="1152000"/>
          </a:xfrm>
          <a:prstGeom prst="rect">
            <a:avLst/>
          </a:prstGeom>
          <a:noFill/>
        </p:spPr>
      </p:pic>
      <p:sp>
        <p:nvSpPr>
          <p:cNvPr id="25" name="文字方塊 24"/>
          <p:cNvSpPr txBox="1"/>
          <p:nvPr/>
        </p:nvSpPr>
        <p:spPr>
          <a:xfrm>
            <a:off x="2541557" y="3980764"/>
            <a:ext cx="588174" cy="461665"/>
          </a:xfrm>
          <a:prstGeom prst="rect">
            <a:avLst/>
          </a:prstGeom>
          <a:noFill/>
        </p:spPr>
        <p:txBody>
          <a:bodyPr wrap="none" rtlCol="0">
            <a:spAutoFit/>
          </a:bodyPr>
          <a:lstStyle/>
          <a:p>
            <a:r>
              <a:rPr lang="en-US" altLang="zh-TW" sz="2400" b="1" smtClean="0">
                <a:solidFill>
                  <a:srgbClr val="00B0F0"/>
                </a:solidFill>
                <a:latin typeface="微軟正黑體" pitchFamily="34" charset="-120"/>
                <a:ea typeface="微軟正黑體" pitchFamily="34" charset="-120"/>
              </a:rPr>
              <a:t>DT</a:t>
            </a:r>
            <a:endParaRPr lang="zh-TW" altLang="en-US" sz="2400" b="1">
              <a:solidFill>
                <a:srgbClr val="00B0F0"/>
              </a:solidFill>
              <a:latin typeface="微軟正黑體" pitchFamily="34" charset="-120"/>
              <a:ea typeface="微軟正黑體" pitchFamily="34" charset="-120"/>
            </a:endParaRPr>
          </a:p>
        </p:txBody>
      </p:sp>
      <p:cxnSp>
        <p:nvCxnSpPr>
          <p:cNvPr id="26" name="直線單箭頭接點 25"/>
          <p:cNvCxnSpPr>
            <a:stCxn id="24" idx="3"/>
            <a:endCxn id="5" idx="1"/>
          </p:cNvCxnSpPr>
          <p:nvPr/>
        </p:nvCxnSpPr>
        <p:spPr>
          <a:xfrm>
            <a:off x="3411539" y="3524408"/>
            <a:ext cx="831843" cy="1"/>
          </a:xfrm>
          <a:prstGeom prst="straightConnector1">
            <a:avLst/>
          </a:prstGeom>
          <a:ln w="38100">
            <a:solidFill>
              <a:schemeClr val="bg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900416" y="1799903"/>
            <a:ext cx="4500575" cy="37804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5872691" y="2598491"/>
            <a:ext cx="5581015" cy="3341941"/>
          </a:xfrm>
          <a:prstGeom prst="rect">
            <a:avLst/>
          </a:prstGeom>
          <a:noFill/>
        </p:spPr>
        <p:txBody>
          <a:bodyPr wrap="square" rtlCol="0">
            <a:spAutoFit/>
          </a:bodyPr>
          <a:lstStyle/>
          <a:p>
            <a:pPr>
              <a:lnSpc>
                <a:spcPts val="2880"/>
              </a:lnSpc>
            </a:pPr>
            <a:r>
              <a:rPr lang="en-US" altLang="zh-TW" sz="2400" smtClean="0">
                <a:solidFill>
                  <a:srgbClr val="00B0F0"/>
                </a:solidFill>
                <a:latin typeface="微軟正黑體" pitchFamily="34" charset="-120"/>
                <a:ea typeface="微軟正黑體" pitchFamily="34" charset="-120"/>
              </a:rPr>
              <a:t>1.</a:t>
            </a:r>
            <a:r>
              <a:rPr lang="zh-TW" altLang="en-US" sz="2400" smtClean="0">
                <a:solidFill>
                  <a:srgbClr val="00B0F0"/>
                </a:solidFill>
                <a:latin typeface="微軟正黑體" pitchFamily="34" charset="-120"/>
                <a:ea typeface="微軟正黑體" pitchFamily="34" charset="-120"/>
              </a:rPr>
              <a:t>  錯在前端 </a:t>
            </a:r>
            <a:r>
              <a:rPr lang="en-US" altLang="zh-TW" sz="2400" smtClean="0">
                <a:solidFill>
                  <a:srgbClr val="00B0F0"/>
                </a:solidFill>
                <a:latin typeface="微軟正黑體" pitchFamily="34" charset="-120"/>
                <a:ea typeface="微軟正黑體" pitchFamily="34" charset="-120"/>
              </a:rPr>
              <a:t>HTML</a:t>
            </a:r>
          </a:p>
          <a:p>
            <a:pPr indent="358775">
              <a:lnSpc>
                <a:spcPts val="2880"/>
              </a:lnSpc>
            </a:pPr>
            <a:r>
              <a:rPr lang="zh-TW" altLang="en-US" sz="2000" smtClean="0">
                <a:solidFill>
                  <a:schemeClr val="bg1"/>
                </a:solidFill>
                <a:latin typeface="微軟正黑體" pitchFamily="34" charset="-120"/>
                <a:ea typeface="微軟正黑體" pitchFamily="34" charset="-120"/>
              </a:rPr>
              <a:t>單位應該是「磅」，不是「公斤」。</a:t>
            </a:r>
            <a:endParaRPr lang="en-US" altLang="zh-TW" sz="1200" smtClean="0">
              <a:solidFill>
                <a:srgbClr val="00B0F0"/>
              </a:solidFill>
              <a:latin typeface="微軟正黑體" pitchFamily="34" charset="-120"/>
              <a:ea typeface="微軟正黑體" pitchFamily="34" charset="-120"/>
            </a:endParaRPr>
          </a:p>
          <a:p>
            <a:endParaRPr lang="en-US" altLang="zh-TW" sz="1200" smtClean="0">
              <a:solidFill>
                <a:srgbClr val="00B0F0"/>
              </a:solidFill>
              <a:latin typeface="微軟正黑體" pitchFamily="34" charset="-120"/>
              <a:ea typeface="微軟正黑體" pitchFamily="34" charset="-120"/>
            </a:endParaRPr>
          </a:p>
          <a:p>
            <a:pPr>
              <a:lnSpc>
                <a:spcPts val="2880"/>
              </a:lnSpc>
            </a:pPr>
            <a:r>
              <a:rPr lang="en-US" altLang="zh-TW" sz="2400" smtClean="0">
                <a:solidFill>
                  <a:srgbClr val="00B0F0"/>
                </a:solidFill>
                <a:latin typeface="微軟正黑體" pitchFamily="34" charset="-120"/>
                <a:ea typeface="微軟正黑體" pitchFamily="34" charset="-120"/>
              </a:rPr>
              <a:t>2.</a:t>
            </a:r>
            <a:r>
              <a:rPr lang="zh-TW" altLang="en-US" sz="2400" smtClean="0">
                <a:solidFill>
                  <a:srgbClr val="00B0F0"/>
                </a:solidFill>
                <a:latin typeface="微軟正黑體" pitchFamily="34" charset="-120"/>
                <a:ea typeface="微軟正黑體" pitchFamily="34" charset="-120"/>
              </a:rPr>
              <a:t>  錯在後端 </a:t>
            </a:r>
            <a:r>
              <a:rPr lang="en-US" altLang="zh-TW" sz="2400" smtClean="0">
                <a:solidFill>
                  <a:srgbClr val="00B0F0"/>
                </a:solidFill>
                <a:latin typeface="微軟正黑體" pitchFamily="34" charset="-120"/>
                <a:ea typeface="微軟正黑體" pitchFamily="34" charset="-120"/>
              </a:rPr>
              <a:t>SQL</a:t>
            </a:r>
          </a:p>
          <a:p>
            <a:pPr indent="358775">
              <a:lnSpc>
                <a:spcPts val="2880"/>
              </a:lnSpc>
            </a:pPr>
            <a:r>
              <a:rPr lang="zh-TW" altLang="en-US" sz="2000" smtClean="0">
                <a:solidFill>
                  <a:schemeClr val="bg1"/>
                </a:solidFill>
                <a:latin typeface="微軟正黑體" pitchFamily="34" charset="-120"/>
                <a:ea typeface="微軟正黑體" pitchFamily="34" charset="-120"/>
              </a:rPr>
              <a:t>取資料庫時，不小心取到「身高」欄位。</a:t>
            </a:r>
            <a:endParaRPr lang="en-US" altLang="zh-TW" sz="1200" smtClean="0">
              <a:solidFill>
                <a:schemeClr val="bg1"/>
              </a:solidFill>
              <a:latin typeface="微軟正黑體" pitchFamily="34" charset="-120"/>
              <a:ea typeface="微軟正黑體" pitchFamily="34" charset="-120"/>
            </a:endParaRPr>
          </a:p>
          <a:p>
            <a:endParaRPr lang="en-US" altLang="zh-TW" sz="1400" smtClean="0">
              <a:solidFill>
                <a:srgbClr val="00B0F0"/>
              </a:solidFill>
              <a:latin typeface="微軟正黑體" pitchFamily="34" charset="-120"/>
              <a:ea typeface="微軟正黑體" pitchFamily="34" charset="-120"/>
            </a:endParaRPr>
          </a:p>
          <a:p>
            <a:pPr>
              <a:lnSpc>
                <a:spcPts val="2880"/>
              </a:lnSpc>
            </a:pPr>
            <a:r>
              <a:rPr lang="en-US" altLang="zh-TW" sz="2400" smtClean="0">
                <a:solidFill>
                  <a:srgbClr val="00B0F0"/>
                </a:solidFill>
                <a:latin typeface="微軟正黑體" pitchFamily="34" charset="-120"/>
                <a:ea typeface="微軟正黑體" pitchFamily="34" charset="-120"/>
              </a:rPr>
              <a:t>3.</a:t>
            </a:r>
            <a:r>
              <a:rPr lang="zh-TW" altLang="en-US" sz="2400" smtClean="0">
                <a:solidFill>
                  <a:srgbClr val="00B0F0"/>
                </a:solidFill>
                <a:latin typeface="微軟正黑體" pitchFamily="34" charset="-120"/>
                <a:ea typeface="微軟正黑體" pitchFamily="34" charset="-120"/>
              </a:rPr>
              <a:t>  錯在後端 </a:t>
            </a:r>
            <a:r>
              <a:rPr lang="en-US" altLang="zh-TW" sz="2400" smtClean="0">
                <a:solidFill>
                  <a:srgbClr val="00B0F0"/>
                </a:solidFill>
                <a:latin typeface="微軟正黑體" pitchFamily="34" charset="-120"/>
                <a:ea typeface="微軟正黑體" pitchFamily="34" charset="-120"/>
              </a:rPr>
              <a:t>DB</a:t>
            </a:r>
          </a:p>
          <a:p>
            <a:pPr indent="358775">
              <a:lnSpc>
                <a:spcPts val="2880"/>
              </a:lnSpc>
            </a:pPr>
            <a:r>
              <a:rPr lang="zh-TW" altLang="en-US" sz="2000" smtClean="0">
                <a:solidFill>
                  <a:schemeClr val="bg1"/>
                </a:solidFill>
                <a:latin typeface="微軟正黑體" pitchFamily="34" charset="-120"/>
                <a:ea typeface="微軟正黑體" pitchFamily="34" charset="-120"/>
              </a:rPr>
              <a:t>最初在資料儲存時，就寫錯數值了。</a:t>
            </a:r>
            <a:endParaRPr lang="en-US" altLang="zh-TW" sz="1200" smtClean="0">
              <a:solidFill>
                <a:schemeClr val="bg1"/>
              </a:solidFill>
              <a:latin typeface="微軟正黑體" pitchFamily="34" charset="-120"/>
              <a:ea typeface="微軟正黑體" pitchFamily="34" charset="-120"/>
            </a:endParaRPr>
          </a:p>
          <a:p>
            <a:endParaRPr lang="en-US" altLang="zh-TW" sz="1200" smtClean="0">
              <a:solidFill>
                <a:srgbClr val="00B0F0"/>
              </a:solidFill>
              <a:latin typeface="微軟正黑體" pitchFamily="34" charset="-120"/>
              <a:ea typeface="微軟正黑體" pitchFamily="34" charset="-120"/>
            </a:endParaRPr>
          </a:p>
          <a:p>
            <a:pPr>
              <a:lnSpc>
                <a:spcPts val="2880"/>
              </a:lnSpc>
            </a:pPr>
            <a:r>
              <a:rPr lang="en-US" altLang="zh-TW" sz="2400" smtClean="0">
                <a:solidFill>
                  <a:srgbClr val="00B0F0"/>
                </a:solidFill>
                <a:latin typeface="微軟正黑體" pitchFamily="34" charset="-120"/>
                <a:ea typeface="微軟正黑體" pitchFamily="34" charset="-120"/>
              </a:rPr>
              <a:t>4.</a:t>
            </a:r>
            <a:r>
              <a:rPr lang="zh-TW" altLang="en-US" sz="2400" smtClean="0">
                <a:solidFill>
                  <a:srgbClr val="00B0F0"/>
                </a:solidFill>
                <a:latin typeface="微軟正黑體" pitchFamily="34" charset="-120"/>
                <a:ea typeface="微軟正黑體" pitchFamily="34" charset="-120"/>
              </a:rPr>
              <a:t> 錯在 </a:t>
            </a:r>
            <a:r>
              <a:rPr lang="en-US" altLang="zh-TW" sz="2400" smtClean="0">
                <a:solidFill>
                  <a:srgbClr val="00B0F0"/>
                </a:solidFill>
                <a:latin typeface="微軟正黑體" pitchFamily="34" charset="-120"/>
                <a:ea typeface="微軟正黑體" pitchFamily="34" charset="-120"/>
              </a:rPr>
              <a:t>......</a:t>
            </a:r>
            <a:endParaRPr lang="zh-TW" altLang="en-US" sz="2400">
              <a:solidFill>
                <a:srgbClr val="00B0F0"/>
              </a:solidFill>
              <a:latin typeface="微軟正黑體" pitchFamily="34" charset="-120"/>
              <a:ea typeface="微軟正黑體" pitchFamily="34" charset="-120"/>
            </a:endParaRPr>
          </a:p>
        </p:txBody>
      </p:sp>
      <p:sp>
        <p:nvSpPr>
          <p:cNvPr id="8" name="文字方塊 7"/>
          <p:cNvSpPr txBox="1"/>
          <p:nvPr/>
        </p:nvSpPr>
        <p:spPr>
          <a:xfrm>
            <a:off x="524192" y="376568"/>
            <a:ext cx="4049507" cy="523220"/>
          </a:xfrm>
          <a:prstGeom prst="rect">
            <a:avLst/>
          </a:prstGeom>
          <a:noFill/>
        </p:spPr>
        <p:txBody>
          <a:bodyPr wrap="none" rtlCol="0">
            <a:spAutoFit/>
          </a:bodyPr>
          <a:lstStyle/>
          <a:p>
            <a:r>
              <a:rPr lang="zh-TW" altLang="en-US" sz="2800" b="1" smtClean="0">
                <a:solidFill>
                  <a:srgbClr val="FFFF00"/>
                </a:solidFill>
                <a:latin typeface="微軟正黑體" pitchFamily="34" charset="-120"/>
                <a:ea typeface="微軟正黑體" pitchFamily="34" charset="-120"/>
              </a:rPr>
              <a:t>一個簡單的 </a:t>
            </a:r>
            <a:r>
              <a:rPr lang="en-US" altLang="zh-TW" sz="2800" b="1" smtClean="0">
                <a:solidFill>
                  <a:srgbClr val="FFFF00"/>
                </a:solidFill>
                <a:latin typeface="微軟正黑體" pitchFamily="34" charset="-120"/>
                <a:ea typeface="微軟正黑體" pitchFamily="34" charset="-120"/>
              </a:rPr>
              <a:t>Debug </a:t>
            </a:r>
            <a:r>
              <a:rPr lang="zh-TW" altLang="en-US" sz="2800" b="1" smtClean="0">
                <a:solidFill>
                  <a:srgbClr val="FFFF00"/>
                </a:solidFill>
                <a:latin typeface="微軟正黑體" pitchFamily="34" charset="-120"/>
                <a:ea typeface="微軟正黑體" pitchFamily="34" charset="-120"/>
              </a:rPr>
              <a:t>情境</a:t>
            </a:r>
            <a:endParaRPr lang="zh-TW" altLang="en-US" sz="2800" b="1">
              <a:solidFill>
                <a:srgbClr val="FFFF00"/>
              </a:solidFill>
              <a:latin typeface="微軟正黑體" pitchFamily="34" charset="-120"/>
              <a:ea typeface="微軟正黑體" pitchFamily="34" charset="-120"/>
            </a:endParaRPr>
          </a:p>
        </p:txBody>
      </p:sp>
      <p:sp>
        <p:nvSpPr>
          <p:cNvPr id="9" name="文字方塊 8"/>
          <p:cNvSpPr txBox="1"/>
          <p:nvPr/>
        </p:nvSpPr>
        <p:spPr>
          <a:xfrm>
            <a:off x="2196508" y="2339972"/>
            <a:ext cx="2169184" cy="461665"/>
          </a:xfrm>
          <a:prstGeom prst="rect">
            <a:avLst/>
          </a:prstGeom>
          <a:noFill/>
        </p:spPr>
        <p:txBody>
          <a:bodyPr wrap="none" rtlCol="0">
            <a:spAutoFit/>
          </a:bodyPr>
          <a:lstStyle/>
          <a:p>
            <a:r>
              <a:rPr lang="en-US" altLang="zh-TW" sz="2400" b="1" smtClean="0">
                <a:latin typeface="微軟正黑體" pitchFamily="34" charset="-120"/>
                <a:ea typeface="微軟正黑體" pitchFamily="34" charset="-120"/>
              </a:rPr>
              <a:t>User </a:t>
            </a:r>
            <a:r>
              <a:rPr lang="zh-TW" altLang="en-US" sz="2400" b="1" smtClean="0">
                <a:latin typeface="微軟正黑體" pitchFamily="34" charset="-120"/>
                <a:ea typeface="微軟正黑體" pitchFamily="34" charset="-120"/>
              </a:rPr>
              <a:t>基本資料</a:t>
            </a:r>
            <a:endParaRPr lang="en-US" altLang="zh-TW" sz="2400" b="1" smtClean="0">
              <a:latin typeface="微軟正黑體" pitchFamily="34" charset="-120"/>
              <a:ea typeface="微軟正黑體" pitchFamily="34" charset="-120"/>
            </a:endParaRPr>
          </a:p>
        </p:txBody>
      </p:sp>
      <p:pic>
        <p:nvPicPr>
          <p:cNvPr id="11" name="Picture 5" descr="D:\2022_Project\DT 主管教育訓練\Lesson 1 素材\man.png"/>
          <p:cNvPicPr>
            <a:picLocks noChangeAspect="1" noChangeArrowheads="1"/>
          </p:cNvPicPr>
          <p:nvPr/>
        </p:nvPicPr>
        <p:blipFill>
          <a:blip r:embed="rId2" cstate="print"/>
          <a:srcRect/>
          <a:stretch>
            <a:fillRect/>
          </a:stretch>
        </p:blipFill>
        <p:spPr bwMode="auto">
          <a:xfrm>
            <a:off x="1044508" y="1979926"/>
            <a:ext cx="1152000" cy="1152000"/>
          </a:xfrm>
          <a:prstGeom prst="rect">
            <a:avLst/>
          </a:prstGeom>
          <a:noFill/>
        </p:spPr>
      </p:pic>
      <p:sp>
        <p:nvSpPr>
          <p:cNvPr id="12" name="文字方塊 11"/>
          <p:cNvSpPr txBox="1"/>
          <p:nvPr/>
        </p:nvSpPr>
        <p:spPr>
          <a:xfrm>
            <a:off x="1220398" y="3360288"/>
            <a:ext cx="1107996" cy="461665"/>
          </a:xfrm>
          <a:prstGeom prst="rect">
            <a:avLst/>
          </a:prstGeom>
          <a:noFill/>
        </p:spPr>
        <p:txBody>
          <a:bodyPr wrap="none" rtlCol="0">
            <a:spAutoFit/>
          </a:bodyPr>
          <a:lstStyle/>
          <a:p>
            <a:r>
              <a:rPr lang="zh-TW" altLang="en-US" sz="2400" b="1" smtClean="0">
                <a:latin typeface="微軟正黑體" pitchFamily="34" charset="-120"/>
                <a:ea typeface="微軟正黑體" pitchFamily="34" charset="-120"/>
              </a:rPr>
              <a:t>生日：</a:t>
            </a:r>
            <a:endParaRPr lang="en-US" altLang="zh-TW" sz="2400" b="1" smtClean="0">
              <a:latin typeface="微軟正黑體" pitchFamily="34" charset="-120"/>
              <a:ea typeface="微軟正黑體" pitchFamily="34" charset="-120"/>
            </a:endParaRPr>
          </a:p>
        </p:txBody>
      </p:sp>
      <p:sp>
        <p:nvSpPr>
          <p:cNvPr id="13" name="矩形 12"/>
          <p:cNvSpPr/>
          <p:nvPr/>
        </p:nvSpPr>
        <p:spPr>
          <a:xfrm>
            <a:off x="2320509" y="3360288"/>
            <a:ext cx="2000344" cy="468000"/>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smtClean="0">
                <a:solidFill>
                  <a:schemeClr val="tx1"/>
                </a:solidFill>
              </a:rPr>
              <a:t>  </a:t>
            </a:r>
            <a:r>
              <a:rPr lang="en-US" altLang="zh-TW" sz="2400" smtClean="0">
                <a:solidFill>
                  <a:schemeClr val="tx1"/>
                </a:solidFill>
              </a:rPr>
              <a:t>1990/01/01</a:t>
            </a:r>
            <a:endParaRPr lang="zh-TW" altLang="en-US" sz="2400">
              <a:solidFill>
                <a:schemeClr val="tx1"/>
              </a:solidFill>
            </a:endParaRPr>
          </a:p>
        </p:txBody>
      </p:sp>
      <p:sp>
        <p:nvSpPr>
          <p:cNvPr id="14" name="文字方塊 13"/>
          <p:cNvSpPr txBox="1"/>
          <p:nvPr/>
        </p:nvSpPr>
        <p:spPr>
          <a:xfrm>
            <a:off x="1220398" y="4044495"/>
            <a:ext cx="1107996" cy="461665"/>
          </a:xfrm>
          <a:prstGeom prst="rect">
            <a:avLst/>
          </a:prstGeom>
          <a:noFill/>
        </p:spPr>
        <p:txBody>
          <a:bodyPr wrap="none" rtlCol="0">
            <a:spAutoFit/>
          </a:bodyPr>
          <a:lstStyle/>
          <a:p>
            <a:r>
              <a:rPr lang="zh-TW" altLang="en-US" sz="2400" b="1" smtClean="0">
                <a:latin typeface="微軟正黑體" pitchFamily="34" charset="-120"/>
                <a:ea typeface="微軟正黑體" pitchFamily="34" charset="-120"/>
              </a:rPr>
              <a:t>身高：</a:t>
            </a:r>
            <a:endParaRPr lang="en-US" altLang="zh-TW" sz="2400" b="1" smtClean="0">
              <a:latin typeface="微軟正黑體" pitchFamily="34" charset="-120"/>
              <a:ea typeface="微軟正黑體" pitchFamily="34" charset="-120"/>
            </a:endParaRPr>
          </a:p>
        </p:txBody>
      </p:sp>
      <p:sp>
        <p:nvSpPr>
          <p:cNvPr id="15" name="矩形 14"/>
          <p:cNvSpPr/>
          <p:nvPr/>
        </p:nvSpPr>
        <p:spPr>
          <a:xfrm>
            <a:off x="2320509" y="4044495"/>
            <a:ext cx="2000344" cy="468000"/>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smtClean="0">
                <a:solidFill>
                  <a:schemeClr val="tx1"/>
                </a:solidFill>
              </a:rPr>
              <a:t>  </a:t>
            </a:r>
            <a:r>
              <a:rPr lang="en-US" altLang="zh-TW" sz="2400" smtClean="0">
                <a:solidFill>
                  <a:schemeClr val="tx1"/>
                </a:solidFill>
              </a:rPr>
              <a:t>180</a:t>
            </a:r>
            <a:endParaRPr lang="zh-TW" altLang="en-US" sz="2400">
              <a:solidFill>
                <a:schemeClr val="tx1"/>
              </a:solidFill>
            </a:endParaRPr>
          </a:p>
        </p:txBody>
      </p:sp>
      <p:sp>
        <p:nvSpPr>
          <p:cNvPr id="16" name="文字方塊 15"/>
          <p:cNvSpPr txBox="1"/>
          <p:nvPr/>
        </p:nvSpPr>
        <p:spPr>
          <a:xfrm>
            <a:off x="4320853" y="4050830"/>
            <a:ext cx="800219" cy="461665"/>
          </a:xfrm>
          <a:prstGeom prst="rect">
            <a:avLst/>
          </a:prstGeom>
          <a:noFill/>
        </p:spPr>
        <p:txBody>
          <a:bodyPr wrap="none" rtlCol="0">
            <a:spAutoFit/>
          </a:bodyPr>
          <a:lstStyle/>
          <a:p>
            <a:r>
              <a:rPr lang="zh-TW" altLang="en-US" sz="2400" b="1" smtClean="0">
                <a:latin typeface="微軟正黑體" pitchFamily="34" charset="-120"/>
                <a:ea typeface="微軟正黑體" pitchFamily="34" charset="-120"/>
              </a:rPr>
              <a:t>公分</a:t>
            </a:r>
            <a:endParaRPr lang="en-US" altLang="zh-TW" sz="2400" b="1" smtClean="0">
              <a:latin typeface="微軟正黑體" pitchFamily="34" charset="-120"/>
              <a:ea typeface="微軟正黑體" pitchFamily="34" charset="-120"/>
            </a:endParaRPr>
          </a:p>
        </p:txBody>
      </p:sp>
      <p:sp>
        <p:nvSpPr>
          <p:cNvPr id="17" name="文字方塊 16"/>
          <p:cNvSpPr txBox="1"/>
          <p:nvPr/>
        </p:nvSpPr>
        <p:spPr>
          <a:xfrm>
            <a:off x="1226278" y="4692518"/>
            <a:ext cx="1107996" cy="461665"/>
          </a:xfrm>
          <a:prstGeom prst="rect">
            <a:avLst/>
          </a:prstGeom>
          <a:noFill/>
        </p:spPr>
        <p:txBody>
          <a:bodyPr wrap="none" rtlCol="0">
            <a:spAutoFit/>
          </a:bodyPr>
          <a:lstStyle/>
          <a:p>
            <a:r>
              <a:rPr lang="zh-TW" altLang="en-US" sz="2400" b="1" smtClean="0">
                <a:latin typeface="微軟正黑體" pitchFamily="34" charset="-120"/>
                <a:ea typeface="微軟正黑體" pitchFamily="34" charset="-120"/>
              </a:rPr>
              <a:t>體重：</a:t>
            </a:r>
            <a:endParaRPr lang="en-US" altLang="zh-TW" sz="2400" b="1" smtClean="0">
              <a:latin typeface="微軟正黑體" pitchFamily="34" charset="-120"/>
              <a:ea typeface="微軟正黑體" pitchFamily="34" charset="-120"/>
            </a:endParaRPr>
          </a:p>
        </p:txBody>
      </p:sp>
      <p:sp>
        <p:nvSpPr>
          <p:cNvPr id="18" name="矩形 17"/>
          <p:cNvSpPr/>
          <p:nvPr/>
        </p:nvSpPr>
        <p:spPr>
          <a:xfrm>
            <a:off x="2326389" y="4692518"/>
            <a:ext cx="2000344" cy="468000"/>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smtClean="0">
                <a:solidFill>
                  <a:schemeClr val="tx1"/>
                </a:solidFill>
              </a:rPr>
              <a:t>  </a:t>
            </a:r>
            <a:r>
              <a:rPr lang="en-US" altLang="zh-TW" sz="2400" smtClean="0">
                <a:solidFill>
                  <a:schemeClr val="tx1"/>
                </a:solidFill>
              </a:rPr>
              <a:t>180</a:t>
            </a:r>
            <a:endParaRPr lang="zh-TW" altLang="en-US" sz="2400">
              <a:solidFill>
                <a:schemeClr val="tx1"/>
              </a:solidFill>
            </a:endParaRPr>
          </a:p>
        </p:txBody>
      </p:sp>
      <p:sp>
        <p:nvSpPr>
          <p:cNvPr id="19" name="文字方塊 18"/>
          <p:cNvSpPr txBox="1"/>
          <p:nvPr/>
        </p:nvSpPr>
        <p:spPr>
          <a:xfrm>
            <a:off x="4326733" y="4698853"/>
            <a:ext cx="800219" cy="461665"/>
          </a:xfrm>
          <a:prstGeom prst="rect">
            <a:avLst/>
          </a:prstGeom>
          <a:noFill/>
        </p:spPr>
        <p:txBody>
          <a:bodyPr wrap="none" rtlCol="0">
            <a:spAutoFit/>
          </a:bodyPr>
          <a:lstStyle/>
          <a:p>
            <a:r>
              <a:rPr lang="zh-TW" altLang="en-US" sz="2400" b="1" smtClean="0">
                <a:latin typeface="微軟正黑體" pitchFamily="34" charset="-120"/>
                <a:ea typeface="微軟正黑體" pitchFamily="34" charset="-120"/>
              </a:rPr>
              <a:t>公斤</a:t>
            </a:r>
            <a:endParaRPr lang="en-US" altLang="zh-TW" sz="2400" b="1" smtClean="0">
              <a:latin typeface="微軟正黑體" pitchFamily="34" charset="-120"/>
              <a:ea typeface="微軟正黑體" pitchFamily="34" charset="-120"/>
            </a:endParaRPr>
          </a:p>
        </p:txBody>
      </p:sp>
      <p:sp>
        <p:nvSpPr>
          <p:cNvPr id="20" name="文字方塊 19"/>
          <p:cNvSpPr txBox="1"/>
          <p:nvPr/>
        </p:nvSpPr>
        <p:spPr>
          <a:xfrm>
            <a:off x="900416" y="1079811"/>
            <a:ext cx="10081288" cy="461665"/>
          </a:xfrm>
          <a:prstGeom prst="rect">
            <a:avLst/>
          </a:prstGeom>
          <a:noFill/>
        </p:spPr>
        <p:txBody>
          <a:bodyPr wrap="square" rtlCol="0">
            <a:spAutoFit/>
          </a:bodyPr>
          <a:lstStyle/>
          <a:p>
            <a:r>
              <a:rPr lang="en-US" altLang="zh-TW" sz="2400" smtClean="0">
                <a:solidFill>
                  <a:schemeClr val="bg1"/>
                </a:solidFill>
                <a:latin typeface="微軟正黑體" pitchFamily="34" charset="-120"/>
                <a:ea typeface="微軟正黑體" pitchFamily="34" charset="-120"/>
              </a:rPr>
              <a:t>User </a:t>
            </a:r>
            <a:r>
              <a:rPr lang="zh-TW" altLang="en-US" sz="2400" smtClean="0">
                <a:solidFill>
                  <a:schemeClr val="bg1"/>
                </a:solidFill>
                <a:latin typeface="微軟正黑體" pitchFamily="34" charset="-120"/>
                <a:ea typeface="微軟正黑體" pitchFamily="34" charset="-120"/>
              </a:rPr>
              <a:t>反應系統上有某個欄位的數值錯了</a:t>
            </a:r>
            <a:endParaRPr lang="en-US" altLang="zh-TW" sz="2400" smtClean="0">
              <a:solidFill>
                <a:schemeClr val="bg1"/>
              </a:solidFill>
              <a:latin typeface="微軟正黑體" pitchFamily="34" charset="-120"/>
              <a:ea typeface="微軟正黑體" pitchFamily="34" charset="-120"/>
            </a:endParaRPr>
          </a:p>
        </p:txBody>
      </p:sp>
      <p:sp>
        <p:nvSpPr>
          <p:cNvPr id="21" name="橢圓 20"/>
          <p:cNvSpPr/>
          <p:nvPr/>
        </p:nvSpPr>
        <p:spPr>
          <a:xfrm>
            <a:off x="2400422" y="4580863"/>
            <a:ext cx="720092" cy="720092"/>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3120514" y="4806575"/>
            <a:ext cx="529312" cy="769441"/>
          </a:xfrm>
          <a:prstGeom prst="rect">
            <a:avLst/>
          </a:prstGeom>
          <a:noFill/>
        </p:spPr>
        <p:txBody>
          <a:bodyPr wrap="none" rtlCol="0">
            <a:spAutoFit/>
          </a:bodyPr>
          <a:lstStyle/>
          <a:p>
            <a:r>
              <a:rPr lang="en-US" altLang="zh-TW" sz="4400" b="1" smtClean="0">
                <a:solidFill>
                  <a:srgbClr val="FF0000"/>
                </a:solidFill>
                <a:latin typeface="Arial" pitchFamily="34" charset="0"/>
                <a:ea typeface="微軟正黑體" pitchFamily="34" charset="-120"/>
                <a:cs typeface="Arial" pitchFamily="34" charset="0"/>
              </a:rPr>
              <a:t>?</a:t>
            </a:r>
          </a:p>
        </p:txBody>
      </p:sp>
      <p:sp>
        <p:nvSpPr>
          <p:cNvPr id="23" name="文字方塊 22"/>
          <p:cNvSpPr txBox="1"/>
          <p:nvPr/>
        </p:nvSpPr>
        <p:spPr>
          <a:xfrm>
            <a:off x="5581014" y="1979926"/>
            <a:ext cx="5761038" cy="461665"/>
          </a:xfrm>
          <a:prstGeom prst="rect">
            <a:avLst/>
          </a:prstGeom>
          <a:noFill/>
        </p:spPr>
        <p:txBody>
          <a:bodyPr wrap="square" rtlCol="0">
            <a:spAutoFit/>
          </a:bodyPr>
          <a:lstStyle/>
          <a:p>
            <a:r>
              <a:rPr lang="zh-TW" altLang="en-US" sz="2400" smtClean="0">
                <a:solidFill>
                  <a:srgbClr val="FFFF00"/>
                </a:solidFill>
                <a:latin typeface="微軟正黑體" pitchFamily="34" charset="-120"/>
                <a:ea typeface="微軟正黑體" pitchFamily="34" charset="-120"/>
              </a:rPr>
              <a:t>出錯的原因可能是？</a:t>
            </a:r>
            <a:endParaRPr lang="zh-TW" altLang="en-US" sz="2400">
              <a:solidFill>
                <a:srgbClr val="FFFF00"/>
              </a:solidFill>
              <a:latin typeface="微軟正黑體" pitchFamily="34" charset="-120"/>
              <a:ea typeface="微軟正黑體" pitchFamily="34" charset="-120"/>
            </a:endParaRPr>
          </a:p>
        </p:txBody>
      </p:sp>
      <p:pic>
        <p:nvPicPr>
          <p:cNvPr id="24" name="图片 36">
            <a:hlinkClick r:id="rId3" action="ppaction://hlinksldjump"/>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bwMode="auto">
          <a:xfrm>
            <a:off x="10724914" y="6094897"/>
            <a:ext cx="797161" cy="3852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線接點 31"/>
          <p:cNvCxnSpPr/>
          <p:nvPr/>
        </p:nvCxnSpPr>
        <p:spPr>
          <a:xfrm flipV="1">
            <a:off x="0" y="0"/>
            <a:ext cx="3780784" cy="324008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080439" y="899788"/>
            <a:ext cx="4680598" cy="5042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1800531" y="912744"/>
            <a:ext cx="2160276" cy="740524"/>
          </a:xfrm>
          <a:prstGeom prst="rect">
            <a:avLst/>
          </a:prstGeom>
          <a:solidFill>
            <a:schemeClr val="tx1">
              <a:lumMod val="85000"/>
              <a:lumOff val="15000"/>
            </a:schemeClr>
          </a:solidFill>
        </p:spPr>
        <p:txBody>
          <a:bodyPr wrap="square" anchor="ctr">
            <a:spAutoFit/>
          </a:bodyPr>
          <a:lstStyle/>
          <a:p>
            <a:pPr marL="457200" indent="-457200" algn="ctr">
              <a:lnSpc>
                <a:spcPct val="150000"/>
              </a:lnSpc>
            </a:pPr>
            <a:r>
              <a:rPr lang="en-US" altLang="zh-TW" sz="3200" b="1" smtClean="0">
                <a:solidFill>
                  <a:schemeClr val="bg1"/>
                </a:solidFill>
                <a:latin typeface="微軟正黑體" panose="020B0604030504040204" pitchFamily="34" charset="-120"/>
                <a:ea typeface="微軟正黑體" panose="020B0604030504040204" pitchFamily="34" charset="-120"/>
              </a:rPr>
              <a:t>Chapter 2</a:t>
            </a:r>
          </a:p>
        </p:txBody>
      </p:sp>
      <p:cxnSp>
        <p:nvCxnSpPr>
          <p:cNvPr id="20" name="直線接點 19"/>
          <p:cNvCxnSpPr/>
          <p:nvPr/>
        </p:nvCxnSpPr>
        <p:spPr>
          <a:xfrm flipH="1">
            <a:off x="10081590" y="359719"/>
            <a:ext cx="1440485" cy="612045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flipH="1">
            <a:off x="9901566" y="2159949"/>
            <a:ext cx="1620510" cy="43202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图片 36">
            <a:hlinkClick r:id="rId2" action="ppaction://hlinksldjump"/>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bwMode="auto">
          <a:xfrm>
            <a:off x="10724914" y="6094897"/>
            <a:ext cx="797161" cy="385278"/>
          </a:xfrm>
          <a:prstGeom prst="rect">
            <a:avLst/>
          </a:prstGeom>
          <a:noFill/>
          <a:ln w="9525">
            <a:noFill/>
            <a:miter lim="800000"/>
            <a:headEnd/>
            <a:tailEnd/>
          </a:ln>
        </p:spPr>
      </p:pic>
      <p:sp>
        <p:nvSpPr>
          <p:cNvPr id="10" name="矩形 9"/>
          <p:cNvSpPr/>
          <p:nvPr/>
        </p:nvSpPr>
        <p:spPr>
          <a:xfrm>
            <a:off x="1440484" y="2732256"/>
            <a:ext cx="8641105" cy="1015663"/>
          </a:xfrm>
          <a:prstGeom prst="rect">
            <a:avLst/>
          </a:prstGeom>
          <a:solidFill>
            <a:schemeClr val="tx1">
              <a:lumMod val="85000"/>
              <a:lumOff val="15000"/>
            </a:schemeClr>
          </a:solidFill>
        </p:spPr>
        <p:txBody>
          <a:bodyPr wrap="square" anchor="ctr">
            <a:spAutoFit/>
          </a:bodyPr>
          <a:lstStyle/>
          <a:p>
            <a:pPr marL="457200" indent="-457200" algn="ctr">
              <a:lnSpc>
                <a:spcPct val="150000"/>
              </a:lnSpc>
            </a:pPr>
            <a:r>
              <a:rPr lang="zh-TW" altLang="en-US" sz="4000" b="1" smtClean="0">
                <a:solidFill>
                  <a:schemeClr val="bg1"/>
                </a:solidFill>
                <a:latin typeface="微軟正黑體" panose="020B0604030504040204" pitchFamily="34" charset="-120"/>
                <a:ea typeface="微軟正黑體" panose="020B0604030504040204" pitchFamily="34" charset="-120"/>
              </a:rPr>
              <a:t>協同開發 </a:t>
            </a:r>
            <a:r>
              <a:rPr lang="en-US" altLang="zh-TW" sz="4000" b="1" smtClean="0">
                <a:solidFill>
                  <a:schemeClr val="bg1"/>
                </a:solidFill>
                <a:latin typeface="微軟正黑體" panose="020B0604030504040204" pitchFamily="34" charset="-120"/>
                <a:ea typeface="微軟正黑體" panose="020B0604030504040204" pitchFamily="34" charset="-120"/>
              </a:rPr>
              <a:t>Why</a:t>
            </a:r>
            <a:r>
              <a:rPr lang="zh-TW" altLang="en-US" sz="4000" b="1" smtClean="0">
                <a:solidFill>
                  <a:schemeClr val="bg1"/>
                </a:solidFill>
                <a:latin typeface="微軟正黑體" panose="020B0604030504040204" pitchFamily="34" charset="-120"/>
                <a:ea typeface="微軟正黑體" panose="020B0604030504040204" pitchFamily="34" charset="-120"/>
              </a:rPr>
              <a:t> </a:t>
            </a:r>
            <a:r>
              <a:rPr lang="en-US" altLang="zh-TW" sz="4000" b="1" smtClean="0">
                <a:solidFill>
                  <a:schemeClr val="bg1"/>
                </a:solidFill>
                <a:latin typeface="微軟正黑體" panose="020B0604030504040204" pitchFamily="34" charset="-120"/>
                <a:ea typeface="微軟正黑體" panose="020B0604030504040204" pitchFamily="34" charset="-120"/>
              </a:rPr>
              <a:t>&amp;</a:t>
            </a:r>
            <a:r>
              <a:rPr lang="zh-TW" altLang="en-US" sz="4000" b="1" smtClean="0">
                <a:solidFill>
                  <a:schemeClr val="bg1"/>
                </a:solidFill>
                <a:latin typeface="微軟正黑體" panose="020B0604030504040204" pitchFamily="34" charset="-120"/>
                <a:ea typeface="微軟正黑體" panose="020B0604030504040204" pitchFamily="34" charset="-120"/>
              </a:rPr>
              <a:t> </a:t>
            </a:r>
            <a:r>
              <a:rPr lang="en-US" altLang="zh-TW" sz="4000" b="1" smtClean="0">
                <a:solidFill>
                  <a:schemeClr val="bg1"/>
                </a:solidFill>
                <a:latin typeface="微軟正黑體" panose="020B0604030504040204" pitchFamily="34" charset="-120"/>
                <a:ea typeface="微軟正黑體" panose="020B0604030504040204" pitchFamily="34" charset="-120"/>
              </a:rPr>
              <a:t>What</a:t>
            </a:r>
            <a:endParaRPr lang="zh-TW" altLang="en-US" sz="4000" b="1" dirty="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524192" y="376568"/>
            <a:ext cx="5416868" cy="523220"/>
          </a:xfrm>
          <a:prstGeom prst="rect">
            <a:avLst/>
          </a:prstGeom>
          <a:noFill/>
        </p:spPr>
        <p:txBody>
          <a:bodyPr wrap="none" rtlCol="0">
            <a:spAutoFit/>
          </a:bodyPr>
          <a:lstStyle/>
          <a:p>
            <a:r>
              <a:rPr lang="en-US" altLang="zh-TW" sz="2800" b="1" smtClean="0">
                <a:solidFill>
                  <a:srgbClr val="FFFF00"/>
                </a:solidFill>
                <a:latin typeface="微軟正黑體" pitchFamily="34" charset="-120"/>
                <a:ea typeface="微軟正黑體" pitchFamily="34" charset="-120"/>
              </a:rPr>
              <a:t>Why</a:t>
            </a:r>
            <a:r>
              <a:rPr lang="zh-TW" altLang="en-US" sz="2800" b="1" smtClean="0">
                <a:solidFill>
                  <a:srgbClr val="FFFF00"/>
                </a:solidFill>
                <a:latin typeface="微軟正黑體" pitchFamily="34" charset="-120"/>
                <a:ea typeface="微軟正黑體" pitchFamily="34" charset="-120"/>
              </a:rPr>
              <a:t> </a:t>
            </a:r>
            <a:r>
              <a:rPr lang="en-US" altLang="zh-TW" sz="2800" b="1" smtClean="0">
                <a:solidFill>
                  <a:srgbClr val="FFFF00"/>
                </a:solidFill>
                <a:latin typeface="微軟正黑體" pitchFamily="34" charset="-120"/>
                <a:ea typeface="微軟正黑體" pitchFamily="34" charset="-120"/>
              </a:rPr>
              <a:t>-- </a:t>
            </a:r>
            <a:r>
              <a:rPr lang="zh-TW" altLang="en-US" sz="2800" b="1" smtClean="0">
                <a:solidFill>
                  <a:srgbClr val="FFFF00"/>
                </a:solidFill>
                <a:latin typeface="微軟正黑體" pitchFamily="34" charset="-120"/>
                <a:ea typeface="微軟正黑體" pitchFamily="34" charset="-120"/>
              </a:rPr>
              <a:t>為什麼我們需要協同開發</a:t>
            </a:r>
            <a:endParaRPr lang="zh-TW" altLang="en-US" sz="2800" b="1">
              <a:solidFill>
                <a:srgbClr val="FFFF00"/>
              </a:solidFill>
              <a:latin typeface="微軟正黑體" pitchFamily="34" charset="-120"/>
              <a:ea typeface="微軟正黑體" pitchFamily="34" charset="-120"/>
            </a:endParaRPr>
          </a:p>
        </p:txBody>
      </p:sp>
      <p:sp>
        <p:nvSpPr>
          <p:cNvPr id="4" name="矩形 3"/>
          <p:cNvSpPr/>
          <p:nvPr/>
        </p:nvSpPr>
        <p:spPr>
          <a:xfrm>
            <a:off x="625821" y="1259834"/>
            <a:ext cx="2107876" cy="4559942"/>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字方塊 1"/>
          <p:cNvSpPr txBox="1"/>
          <p:nvPr/>
        </p:nvSpPr>
        <p:spPr>
          <a:xfrm>
            <a:off x="952816" y="1623997"/>
            <a:ext cx="10270975" cy="3416320"/>
          </a:xfrm>
          <a:prstGeom prst="rect">
            <a:avLst/>
          </a:prstGeom>
          <a:solidFill>
            <a:schemeClr val="tx1">
              <a:lumMod val="85000"/>
              <a:lumOff val="15000"/>
            </a:schemeClr>
          </a:solidFill>
        </p:spPr>
        <p:txBody>
          <a:bodyPr wrap="square" rtlCol="0">
            <a:spAutoFit/>
          </a:bodyPr>
          <a:lstStyle/>
          <a:p>
            <a:pPr>
              <a:buFont typeface="Wingdings" pitchFamily="2" charset="2"/>
              <a:buChar char="ü"/>
            </a:pPr>
            <a:r>
              <a:rPr lang="zh-TW" altLang="en-US" sz="2400" smtClean="0">
                <a:solidFill>
                  <a:srgbClr val="FFFF00"/>
                </a:solidFill>
                <a:latin typeface="微軟正黑體" pitchFamily="34" charset="-120"/>
                <a:ea typeface="微軟正黑體" pitchFamily="34" charset="-120"/>
              </a:rPr>
              <a:t> 改善流程</a:t>
            </a:r>
            <a:r>
              <a:rPr lang="zh-TW" altLang="en-US" sz="2400" smtClean="0">
                <a:solidFill>
                  <a:schemeClr val="bg1"/>
                </a:solidFill>
                <a:latin typeface="微軟正黑體" pitchFamily="34" charset="-120"/>
                <a:ea typeface="微軟正黑體" pitchFamily="34" charset="-120"/>
              </a:rPr>
              <a:t>：</a:t>
            </a:r>
            <a:r>
              <a:rPr lang="zh-TW" altLang="en-US" sz="2400" smtClean="0">
                <a:solidFill>
                  <a:srgbClr val="00B0F0"/>
                </a:solidFill>
                <a:latin typeface="微軟正黑體" pitchFamily="34" charset="-120"/>
                <a:ea typeface="微軟正黑體" pitchFamily="34" charset="-120"/>
              </a:rPr>
              <a:t>每個部門都有看板、戰情室開發需求</a:t>
            </a:r>
            <a:r>
              <a:rPr lang="zh-TW" altLang="en-US" sz="2400" smtClean="0">
                <a:solidFill>
                  <a:schemeClr val="bg1"/>
                </a:solidFill>
                <a:latin typeface="微軟正黑體" pitchFamily="34" charset="-120"/>
                <a:ea typeface="微軟正黑體" pitchFamily="34" charset="-120"/>
              </a:rPr>
              <a:t>，應統一協作模式。</a:t>
            </a:r>
            <a:endParaRPr lang="en-US" altLang="zh-TW" sz="2400" smtClean="0">
              <a:solidFill>
                <a:schemeClr val="bg1"/>
              </a:solidFill>
              <a:latin typeface="微軟正黑體" pitchFamily="34" charset="-120"/>
              <a:ea typeface="微軟正黑體" pitchFamily="34" charset="-120"/>
            </a:endParaRPr>
          </a:p>
          <a:p>
            <a:pPr>
              <a:buFont typeface="Wingdings" pitchFamily="2" charset="2"/>
              <a:buChar char="ü"/>
            </a:pPr>
            <a:endParaRPr lang="en-US" altLang="zh-TW" sz="2400" smtClean="0">
              <a:solidFill>
                <a:schemeClr val="bg1"/>
              </a:solidFill>
              <a:latin typeface="微軟正黑體" pitchFamily="34" charset="-120"/>
              <a:ea typeface="微軟正黑體" pitchFamily="34" charset="-120"/>
            </a:endParaRPr>
          </a:p>
          <a:p>
            <a:pPr>
              <a:buFont typeface="Wingdings" pitchFamily="2" charset="2"/>
              <a:buChar char="ü"/>
            </a:pPr>
            <a:r>
              <a:rPr lang="zh-TW" altLang="en-US" sz="2400" smtClean="0">
                <a:solidFill>
                  <a:srgbClr val="FFFF00"/>
                </a:solidFill>
                <a:latin typeface="微軟正黑體" pitchFamily="34" charset="-120"/>
                <a:ea typeface="微軟正黑體" pitchFamily="34" charset="-120"/>
              </a:rPr>
              <a:t> 提升效率</a:t>
            </a:r>
            <a:r>
              <a:rPr lang="zh-TW" altLang="en-US" sz="2400" smtClean="0">
                <a:solidFill>
                  <a:schemeClr val="bg1"/>
                </a:solidFill>
                <a:latin typeface="微軟正黑體" pitchFamily="34" charset="-120"/>
                <a:ea typeface="微軟正黑體" pitchFamily="34" charset="-120"/>
              </a:rPr>
              <a:t>：</a:t>
            </a:r>
            <a:r>
              <a:rPr lang="en-US" altLang="zh-TW" sz="2400" smtClean="0">
                <a:solidFill>
                  <a:srgbClr val="00B0F0"/>
                </a:solidFill>
                <a:latin typeface="微軟正黑體" pitchFamily="34" charset="-120"/>
                <a:ea typeface="微軟正黑體" pitchFamily="34" charset="-120"/>
              </a:rPr>
              <a:t>DT</a:t>
            </a:r>
            <a:r>
              <a:rPr lang="zh-TW" altLang="en-US" sz="2400" smtClean="0">
                <a:solidFill>
                  <a:srgbClr val="00B0F0"/>
                </a:solidFill>
                <a:latin typeface="微軟正黑體" pitchFamily="34" charset="-120"/>
                <a:ea typeface="微軟正黑體" pitchFamily="34" charset="-120"/>
              </a:rPr>
              <a:t> 投入開發</a:t>
            </a:r>
            <a:r>
              <a:rPr lang="zh-TW" altLang="en-US" sz="2400" smtClean="0">
                <a:solidFill>
                  <a:schemeClr val="bg1"/>
                </a:solidFill>
                <a:latin typeface="微軟正黑體" pitchFamily="34" charset="-120"/>
                <a:ea typeface="微軟正黑體" pitchFamily="34" charset="-120"/>
              </a:rPr>
              <a:t>，解決 </a:t>
            </a:r>
            <a:r>
              <a:rPr lang="en-US" altLang="zh-TW" sz="2400" smtClean="0">
                <a:solidFill>
                  <a:schemeClr val="bg1"/>
                </a:solidFill>
                <a:latin typeface="微軟正黑體" pitchFamily="34" charset="-120"/>
                <a:ea typeface="微軟正黑體" pitchFamily="34" charset="-120"/>
              </a:rPr>
              <a:t>IT</a:t>
            </a:r>
            <a:r>
              <a:rPr lang="zh-TW" altLang="en-US" sz="2400" smtClean="0">
                <a:solidFill>
                  <a:schemeClr val="bg1"/>
                </a:solidFill>
                <a:latin typeface="微軟正黑體" pitchFamily="34" charset="-120"/>
                <a:ea typeface="微軟正黑體" pitchFamily="34" charset="-120"/>
              </a:rPr>
              <a:t> 資源問題，加快開發與改版進程。</a:t>
            </a:r>
            <a:endParaRPr lang="en-US" altLang="zh-TW" sz="2400" smtClean="0">
              <a:solidFill>
                <a:schemeClr val="bg1"/>
              </a:solidFill>
              <a:latin typeface="微軟正黑體" pitchFamily="34" charset="-120"/>
              <a:ea typeface="微軟正黑體" pitchFamily="34" charset="-120"/>
            </a:endParaRPr>
          </a:p>
          <a:p>
            <a:pPr>
              <a:buFont typeface="Wingdings" pitchFamily="2" charset="2"/>
              <a:buChar char="ü"/>
            </a:pPr>
            <a:endParaRPr lang="en-US" altLang="zh-TW" sz="2400" smtClean="0">
              <a:solidFill>
                <a:srgbClr val="FFFF00"/>
              </a:solidFill>
              <a:latin typeface="微軟正黑體" pitchFamily="34" charset="-120"/>
              <a:ea typeface="微軟正黑體" pitchFamily="34" charset="-120"/>
            </a:endParaRPr>
          </a:p>
          <a:p>
            <a:pPr>
              <a:buFont typeface="Wingdings" pitchFamily="2" charset="2"/>
              <a:buChar char="ü"/>
            </a:pPr>
            <a:r>
              <a:rPr lang="zh-TW" altLang="en-US" sz="2400" smtClean="0">
                <a:solidFill>
                  <a:srgbClr val="FFFF00"/>
                </a:solidFill>
                <a:latin typeface="微軟正黑體" pitchFamily="34" charset="-120"/>
                <a:ea typeface="微軟正黑體" pitchFamily="34" charset="-120"/>
              </a:rPr>
              <a:t> 正規系統</a:t>
            </a:r>
            <a:r>
              <a:rPr lang="zh-TW" altLang="en-US" sz="2400" smtClean="0">
                <a:solidFill>
                  <a:schemeClr val="bg1"/>
                </a:solidFill>
                <a:latin typeface="微軟正黑體" pitchFamily="34" charset="-120"/>
                <a:ea typeface="微軟正黑體" pitchFamily="34" charset="-120"/>
              </a:rPr>
              <a:t>：</a:t>
            </a:r>
            <a:r>
              <a:rPr lang="zh-TW" altLang="en-US" sz="2400" smtClean="0">
                <a:solidFill>
                  <a:srgbClr val="00B0F0"/>
                </a:solidFill>
                <a:latin typeface="微軟正黑體" pitchFamily="34" charset="-120"/>
                <a:ea typeface="微軟正黑體" pitchFamily="34" charset="-120"/>
              </a:rPr>
              <a:t>與 </a:t>
            </a:r>
            <a:r>
              <a:rPr lang="en-US" altLang="zh-TW" sz="2400" smtClean="0">
                <a:solidFill>
                  <a:srgbClr val="00B0F0"/>
                </a:solidFill>
                <a:latin typeface="微軟正黑體" pitchFamily="34" charset="-120"/>
                <a:ea typeface="微軟正黑體" pitchFamily="34" charset="-120"/>
              </a:rPr>
              <a:t>IT</a:t>
            </a:r>
            <a:r>
              <a:rPr lang="zh-TW" altLang="en-US" sz="2400" smtClean="0">
                <a:solidFill>
                  <a:srgbClr val="00B0F0"/>
                </a:solidFill>
                <a:latin typeface="微軟正黑體" pitchFamily="34" charset="-120"/>
                <a:ea typeface="微軟正黑體" pitchFamily="34" charset="-120"/>
              </a:rPr>
              <a:t> 系統串聯</a:t>
            </a:r>
            <a:r>
              <a:rPr lang="zh-TW" altLang="en-US" sz="2400" smtClean="0">
                <a:solidFill>
                  <a:schemeClr val="bg1"/>
                </a:solidFill>
                <a:latin typeface="微軟正黑體" pitchFamily="34" charset="-120"/>
                <a:ea typeface="微軟正黑體" pitchFamily="34" charset="-120"/>
              </a:rPr>
              <a:t>，不再閉門造車，保障日後維運與資訊安全。</a:t>
            </a:r>
            <a:endParaRPr lang="en-US" altLang="zh-TW" sz="2400" smtClean="0">
              <a:solidFill>
                <a:schemeClr val="bg1"/>
              </a:solidFill>
              <a:latin typeface="微軟正黑體" pitchFamily="34" charset="-120"/>
              <a:ea typeface="微軟正黑體" pitchFamily="34" charset="-120"/>
            </a:endParaRPr>
          </a:p>
          <a:p>
            <a:pPr>
              <a:buFont typeface="Wingdings" pitchFamily="2" charset="2"/>
              <a:buChar char="ü"/>
            </a:pPr>
            <a:endParaRPr lang="en-US" altLang="zh-TW" sz="2400" smtClean="0">
              <a:solidFill>
                <a:schemeClr val="bg1"/>
              </a:solidFill>
              <a:latin typeface="微軟正黑體" pitchFamily="34" charset="-120"/>
              <a:ea typeface="微軟正黑體" pitchFamily="34" charset="-120"/>
            </a:endParaRPr>
          </a:p>
          <a:p>
            <a:pPr>
              <a:buFont typeface="Wingdings" pitchFamily="2" charset="2"/>
              <a:buChar char="ü"/>
            </a:pPr>
            <a:r>
              <a:rPr lang="zh-TW" altLang="en-US" sz="2400" smtClean="0">
                <a:solidFill>
                  <a:srgbClr val="FFFF00"/>
                </a:solidFill>
                <a:latin typeface="微軟正黑體" pitchFamily="34" charset="-120"/>
                <a:ea typeface="微軟正黑體" pitchFamily="34" charset="-120"/>
              </a:rPr>
              <a:t> 達成需求</a:t>
            </a:r>
            <a:r>
              <a:rPr lang="zh-TW" altLang="en-US" sz="2400" smtClean="0">
                <a:solidFill>
                  <a:schemeClr val="bg1"/>
                </a:solidFill>
                <a:latin typeface="微軟正黑體" pitchFamily="34" charset="-120"/>
                <a:ea typeface="微軟正黑體" pitchFamily="34" charset="-120"/>
              </a:rPr>
              <a:t>：</a:t>
            </a:r>
            <a:r>
              <a:rPr lang="zh-TW" altLang="en-US" sz="2400" smtClean="0">
                <a:solidFill>
                  <a:srgbClr val="00B0F0"/>
                </a:solidFill>
                <a:latin typeface="微軟正黑體" pitchFamily="34" charset="-120"/>
                <a:ea typeface="微軟正黑體" pitchFamily="34" charset="-120"/>
              </a:rPr>
              <a:t>更貼切 </a:t>
            </a:r>
            <a:r>
              <a:rPr lang="en-US" altLang="zh-TW" sz="2400" smtClean="0">
                <a:solidFill>
                  <a:srgbClr val="00B0F0"/>
                </a:solidFill>
                <a:latin typeface="微軟正黑體" pitchFamily="34" charset="-120"/>
                <a:ea typeface="微軟正黑體" pitchFamily="34" charset="-120"/>
              </a:rPr>
              <a:t>DE</a:t>
            </a:r>
            <a:r>
              <a:rPr lang="zh-TW" altLang="en-US" sz="2400" smtClean="0">
                <a:solidFill>
                  <a:srgbClr val="00B0F0"/>
                </a:solidFill>
                <a:latin typeface="微軟正黑體" pitchFamily="34" charset="-120"/>
                <a:ea typeface="微軟正黑體" pitchFamily="34" charset="-120"/>
              </a:rPr>
              <a:t> 理想</a:t>
            </a:r>
            <a:r>
              <a:rPr lang="zh-TW" altLang="en-US" sz="2400" smtClean="0">
                <a:solidFill>
                  <a:schemeClr val="bg1"/>
                </a:solidFill>
                <a:latin typeface="微軟正黑體" pitchFamily="34" charset="-120"/>
                <a:ea typeface="微軟正黑體" pitchFamily="34" charset="-120"/>
              </a:rPr>
              <a:t>，並非以技術考量為主，節省與 </a:t>
            </a:r>
            <a:r>
              <a:rPr lang="en-US" altLang="zh-TW" sz="2400" smtClean="0">
                <a:solidFill>
                  <a:schemeClr val="bg1"/>
                </a:solidFill>
                <a:latin typeface="微軟正黑體" pitchFamily="34" charset="-120"/>
                <a:ea typeface="微軟正黑體" pitchFamily="34" charset="-120"/>
              </a:rPr>
              <a:t>IT</a:t>
            </a:r>
            <a:r>
              <a:rPr lang="zh-TW" altLang="en-US" sz="2400" smtClean="0">
                <a:solidFill>
                  <a:schemeClr val="bg1"/>
                </a:solidFill>
                <a:latin typeface="微軟正黑體" pitchFamily="34" charset="-120"/>
                <a:ea typeface="微軟正黑體" pitchFamily="34" charset="-120"/>
              </a:rPr>
              <a:t> 溝通成本。</a:t>
            </a:r>
            <a:endParaRPr lang="en-US" altLang="zh-TW" sz="2400" smtClean="0">
              <a:solidFill>
                <a:schemeClr val="bg1"/>
              </a:solidFill>
              <a:latin typeface="微軟正黑體" pitchFamily="34" charset="-120"/>
              <a:ea typeface="微軟正黑體" pitchFamily="34" charset="-120"/>
            </a:endParaRPr>
          </a:p>
          <a:p>
            <a:pPr>
              <a:buFont typeface="Wingdings" pitchFamily="2" charset="2"/>
              <a:buChar char="ü"/>
            </a:pPr>
            <a:endParaRPr lang="en-US" altLang="zh-TW" sz="2400" smtClean="0">
              <a:solidFill>
                <a:schemeClr val="bg1"/>
              </a:solidFill>
              <a:latin typeface="微軟正黑體" pitchFamily="34" charset="-120"/>
              <a:ea typeface="微軟正黑體" pitchFamily="34" charset="-120"/>
            </a:endParaRPr>
          </a:p>
          <a:p>
            <a:pPr>
              <a:buFont typeface="Wingdings" pitchFamily="2" charset="2"/>
              <a:buChar char="ü"/>
            </a:pPr>
            <a:r>
              <a:rPr lang="zh-TW" altLang="en-US" sz="2400" smtClean="0">
                <a:solidFill>
                  <a:srgbClr val="FFFF00"/>
                </a:solidFill>
                <a:latin typeface="微軟正黑體" pitchFamily="34" charset="-120"/>
                <a:ea typeface="微軟正黑體" pitchFamily="34" charset="-120"/>
              </a:rPr>
              <a:t> 學習成長</a:t>
            </a:r>
            <a:r>
              <a:rPr lang="zh-TW" altLang="en-US" sz="2400" smtClean="0">
                <a:solidFill>
                  <a:schemeClr val="bg1"/>
                </a:solidFill>
                <a:latin typeface="微軟正黑體" pitchFamily="34" charset="-120"/>
                <a:ea typeface="微軟正黑體" pitchFamily="34" charset="-120"/>
              </a:rPr>
              <a:t>：</a:t>
            </a:r>
            <a:r>
              <a:rPr lang="zh-TW" altLang="en-US" sz="2400" smtClean="0">
                <a:solidFill>
                  <a:srgbClr val="00B0F0"/>
                </a:solidFill>
                <a:latin typeface="微軟正黑體" pitchFamily="34" charset="-120"/>
                <a:ea typeface="微軟正黑體" pitchFamily="34" charset="-120"/>
              </a:rPr>
              <a:t>增加與 </a:t>
            </a:r>
            <a:r>
              <a:rPr lang="en-US" altLang="zh-TW" sz="2400" smtClean="0">
                <a:solidFill>
                  <a:srgbClr val="00B0F0"/>
                </a:solidFill>
                <a:latin typeface="微軟正黑體" pitchFamily="34" charset="-120"/>
                <a:ea typeface="微軟正黑體" pitchFamily="34" charset="-120"/>
              </a:rPr>
              <a:t>IT</a:t>
            </a:r>
            <a:r>
              <a:rPr lang="zh-TW" altLang="en-US" sz="2400" smtClean="0">
                <a:solidFill>
                  <a:srgbClr val="00B0F0"/>
                </a:solidFill>
                <a:latin typeface="微軟正黑體" pitchFamily="34" charset="-120"/>
                <a:ea typeface="微軟正黑體" pitchFamily="34" charset="-120"/>
              </a:rPr>
              <a:t> 技術交流機會</a:t>
            </a:r>
            <a:r>
              <a:rPr lang="zh-TW" altLang="en-US" sz="2400" smtClean="0">
                <a:solidFill>
                  <a:schemeClr val="bg1"/>
                </a:solidFill>
                <a:latin typeface="微軟正黑體" pitchFamily="34" charset="-120"/>
                <a:ea typeface="微軟正黑體" pitchFamily="34" charset="-120"/>
              </a:rPr>
              <a:t>，互相切磋，刺激成長。</a:t>
            </a:r>
            <a:endParaRPr lang="en-US" altLang="zh-TW" sz="2400" smtClean="0">
              <a:solidFill>
                <a:schemeClr val="bg1"/>
              </a:solidFill>
              <a:latin typeface="微軟正黑體" pitchFamily="34" charset="-120"/>
              <a:ea typeface="微軟正黑體" pitchFamily="34" charset="-120"/>
            </a:endParaRPr>
          </a:p>
        </p:txBody>
      </p:sp>
      <p:grpSp>
        <p:nvGrpSpPr>
          <p:cNvPr id="5" name="群組 29"/>
          <p:cNvGrpSpPr/>
          <p:nvPr/>
        </p:nvGrpSpPr>
        <p:grpSpPr>
          <a:xfrm>
            <a:off x="8987645" y="5577333"/>
            <a:ext cx="859130" cy="900115"/>
            <a:chOff x="8071161" y="5566590"/>
            <a:chExt cx="859130" cy="900115"/>
          </a:xfrm>
        </p:grpSpPr>
        <p:sp>
          <p:nvSpPr>
            <p:cNvPr id="17" name="流程圖: 替代處理程序 16"/>
            <p:cNvSpPr/>
            <p:nvPr/>
          </p:nvSpPr>
          <p:spPr>
            <a:xfrm rot="13407752">
              <a:off x="8071161" y="5943005"/>
              <a:ext cx="108000" cy="360000"/>
            </a:xfrm>
            <a:prstGeom prst="flowChartAlternateProcess">
              <a:avLst/>
            </a:prstGeom>
            <a:solidFill>
              <a:srgbClr val="FFFF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流程圖: 替代處理程序 17"/>
            <p:cNvSpPr/>
            <p:nvPr/>
          </p:nvSpPr>
          <p:spPr>
            <a:xfrm rot="18807752">
              <a:off x="8696291" y="5938224"/>
              <a:ext cx="108000" cy="360000"/>
            </a:xfrm>
            <a:prstGeom prst="flowChartAlternateProcess">
              <a:avLst/>
            </a:prstGeom>
            <a:solidFill>
              <a:srgbClr val="FFFF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流程圖: 替代處理程序 18"/>
            <p:cNvSpPr/>
            <p:nvPr/>
          </p:nvSpPr>
          <p:spPr>
            <a:xfrm>
              <a:off x="8259598" y="5926637"/>
              <a:ext cx="360047" cy="540068"/>
            </a:xfrm>
            <a:prstGeom prst="flowChartAlternateProcess">
              <a:avLst/>
            </a:prstGeom>
            <a:solidFill>
              <a:srgbClr val="FFFF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p:cNvSpPr/>
            <p:nvPr/>
          </p:nvSpPr>
          <p:spPr>
            <a:xfrm>
              <a:off x="8259599" y="5566590"/>
              <a:ext cx="360046" cy="376895"/>
            </a:xfrm>
            <a:prstGeom prst="ellipse">
              <a:avLst/>
            </a:prstGeom>
            <a:solidFill>
              <a:srgbClr val="FFFF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 name="群組 30"/>
          <p:cNvGrpSpPr/>
          <p:nvPr/>
        </p:nvGrpSpPr>
        <p:grpSpPr>
          <a:xfrm>
            <a:off x="9824747" y="5590803"/>
            <a:ext cx="859130" cy="900115"/>
            <a:chOff x="8908263" y="5580060"/>
            <a:chExt cx="859130" cy="900115"/>
          </a:xfrm>
        </p:grpSpPr>
        <p:sp>
          <p:nvSpPr>
            <p:cNvPr id="21" name="流程圖: 替代處理程序 20"/>
            <p:cNvSpPr/>
            <p:nvPr/>
          </p:nvSpPr>
          <p:spPr>
            <a:xfrm rot="13407752">
              <a:off x="8908263" y="5956475"/>
              <a:ext cx="108000" cy="360000"/>
            </a:xfrm>
            <a:prstGeom prst="flowChartAlternateProcess">
              <a:avLst/>
            </a:prstGeom>
            <a:solidFill>
              <a:srgbClr val="FFFF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流程圖: 替代處理程序 21"/>
            <p:cNvSpPr/>
            <p:nvPr/>
          </p:nvSpPr>
          <p:spPr>
            <a:xfrm rot="18807752">
              <a:off x="9533393" y="5951694"/>
              <a:ext cx="108000" cy="360000"/>
            </a:xfrm>
            <a:prstGeom prst="flowChartAlternateProcess">
              <a:avLst/>
            </a:prstGeom>
            <a:solidFill>
              <a:srgbClr val="FFFF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流程圖: 替代處理程序 22"/>
            <p:cNvSpPr/>
            <p:nvPr/>
          </p:nvSpPr>
          <p:spPr>
            <a:xfrm>
              <a:off x="9096700" y="5940107"/>
              <a:ext cx="360047" cy="540068"/>
            </a:xfrm>
            <a:prstGeom prst="flowChartAlternateProcess">
              <a:avLst/>
            </a:prstGeom>
            <a:solidFill>
              <a:srgbClr val="FFFF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p:cNvSpPr/>
            <p:nvPr/>
          </p:nvSpPr>
          <p:spPr>
            <a:xfrm>
              <a:off x="9096701" y="5580060"/>
              <a:ext cx="360046" cy="376895"/>
            </a:xfrm>
            <a:prstGeom prst="ellipse">
              <a:avLst/>
            </a:prstGeom>
            <a:solidFill>
              <a:srgbClr val="FFFF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 name="群組 31"/>
          <p:cNvGrpSpPr/>
          <p:nvPr/>
        </p:nvGrpSpPr>
        <p:grpSpPr>
          <a:xfrm>
            <a:off x="10662643" y="5591129"/>
            <a:ext cx="859130" cy="900115"/>
            <a:chOff x="9746159" y="5580386"/>
            <a:chExt cx="859130" cy="900115"/>
          </a:xfrm>
        </p:grpSpPr>
        <p:sp>
          <p:nvSpPr>
            <p:cNvPr id="25" name="流程圖: 替代處理程序 24"/>
            <p:cNvSpPr/>
            <p:nvPr/>
          </p:nvSpPr>
          <p:spPr>
            <a:xfrm rot="13407752">
              <a:off x="9746159" y="5956801"/>
              <a:ext cx="108000" cy="360000"/>
            </a:xfrm>
            <a:prstGeom prst="flowChartAlternateProcess">
              <a:avLst/>
            </a:prstGeom>
            <a:solidFill>
              <a:srgbClr val="FFFF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流程圖: 替代處理程序 25"/>
            <p:cNvSpPr/>
            <p:nvPr/>
          </p:nvSpPr>
          <p:spPr>
            <a:xfrm rot="18807752">
              <a:off x="10371289" y="5952020"/>
              <a:ext cx="108000" cy="360000"/>
            </a:xfrm>
            <a:prstGeom prst="flowChartAlternateProcess">
              <a:avLst/>
            </a:prstGeom>
            <a:solidFill>
              <a:srgbClr val="FFFF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流程圖: 替代處理程序 26"/>
            <p:cNvSpPr/>
            <p:nvPr/>
          </p:nvSpPr>
          <p:spPr>
            <a:xfrm>
              <a:off x="9934596" y="5940433"/>
              <a:ext cx="360047" cy="540068"/>
            </a:xfrm>
            <a:prstGeom prst="flowChartAlternateProcess">
              <a:avLst/>
            </a:prstGeom>
            <a:solidFill>
              <a:srgbClr val="FFFF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p:nvSpPr>
          <p:spPr>
            <a:xfrm>
              <a:off x="9934597" y="5580386"/>
              <a:ext cx="360046" cy="376895"/>
            </a:xfrm>
            <a:prstGeom prst="ellipse">
              <a:avLst/>
            </a:prstGeom>
            <a:solidFill>
              <a:srgbClr val="FFFF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9" name="文字方塊 28"/>
          <p:cNvSpPr txBox="1"/>
          <p:nvPr/>
        </p:nvSpPr>
        <p:spPr>
          <a:xfrm>
            <a:off x="9093169" y="5185396"/>
            <a:ext cx="518091" cy="400110"/>
          </a:xfrm>
          <a:prstGeom prst="rect">
            <a:avLst/>
          </a:prstGeom>
          <a:noFill/>
        </p:spPr>
        <p:txBody>
          <a:bodyPr wrap="none" rtlCol="0">
            <a:spAutoFit/>
          </a:bodyPr>
          <a:lstStyle/>
          <a:p>
            <a:r>
              <a:rPr lang="en-US" altLang="zh-TW" sz="2000" smtClean="0">
                <a:solidFill>
                  <a:srgbClr val="FFFF00"/>
                </a:solidFill>
                <a:latin typeface="微軟正黑體" pitchFamily="34" charset="-120"/>
                <a:ea typeface="微軟正黑體" pitchFamily="34" charset="-120"/>
              </a:rPr>
              <a:t>DE</a:t>
            </a:r>
            <a:endParaRPr lang="zh-TW" altLang="en-US" sz="2000">
              <a:solidFill>
                <a:srgbClr val="FFFF00"/>
              </a:solidFill>
              <a:latin typeface="微軟正黑體" pitchFamily="34" charset="-120"/>
              <a:ea typeface="微軟正黑體" pitchFamily="34" charset="-120"/>
            </a:endParaRPr>
          </a:p>
        </p:txBody>
      </p:sp>
      <p:sp>
        <p:nvSpPr>
          <p:cNvPr id="33" name="文字方塊 32"/>
          <p:cNvSpPr txBox="1"/>
          <p:nvPr/>
        </p:nvSpPr>
        <p:spPr>
          <a:xfrm>
            <a:off x="9930689" y="5185396"/>
            <a:ext cx="510524" cy="400110"/>
          </a:xfrm>
          <a:prstGeom prst="rect">
            <a:avLst/>
          </a:prstGeom>
          <a:noFill/>
        </p:spPr>
        <p:txBody>
          <a:bodyPr wrap="none" rtlCol="0">
            <a:spAutoFit/>
          </a:bodyPr>
          <a:lstStyle/>
          <a:p>
            <a:r>
              <a:rPr lang="en-US" altLang="zh-TW" sz="2000" smtClean="0">
                <a:solidFill>
                  <a:srgbClr val="FFFF00"/>
                </a:solidFill>
                <a:latin typeface="微軟正黑體" pitchFamily="34" charset="-120"/>
                <a:ea typeface="微軟正黑體" pitchFamily="34" charset="-120"/>
              </a:rPr>
              <a:t>DT</a:t>
            </a:r>
            <a:endParaRPr lang="zh-TW" altLang="en-US" sz="2000">
              <a:solidFill>
                <a:srgbClr val="FFFF00"/>
              </a:solidFill>
              <a:latin typeface="微軟正黑體" pitchFamily="34" charset="-120"/>
              <a:ea typeface="微軟正黑體" pitchFamily="34" charset="-120"/>
            </a:endParaRPr>
          </a:p>
        </p:txBody>
      </p:sp>
      <p:sp>
        <p:nvSpPr>
          <p:cNvPr id="34" name="文字方塊 33"/>
          <p:cNvSpPr txBox="1"/>
          <p:nvPr/>
        </p:nvSpPr>
        <p:spPr>
          <a:xfrm>
            <a:off x="10822719" y="5185396"/>
            <a:ext cx="401072" cy="400110"/>
          </a:xfrm>
          <a:prstGeom prst="rect">
            <a:avLst/>
          </a:prstGeom>
          <a:noFill/>
        </p:spPr>
        <p:txBody>
          <a:bodyPr wrap="none" rtlCol="0">
            <a:spAutoFit/>
          </a:bodyPr>
          <a:lstStyle/>
          <a:p>
            <a:r>
              <a:rPr lang="en-US" altLang="zh-TW" sz="2000" smtClean="0">
                <a:solidFill>
                  <a:srgbClr val="FFFF00"/>
                </a:solidFill>
                <a:latin typeface="微軟正黑體" pitchFamily="34" charset="-120"/>
                <a:ea typeface="微軟正黑體" pitchFamily="34" charset="-120"/>
              </a:rPr>
              <a:t>IT</a:t>
            </a:r>
            <a:endParaRPr lang="zh-TW" altLang="en-US" sz="2000">
              <a:solidFill>
                <a:srgbClr val="FFFF00"/>
              </a:solidFill>
              <a:latin typeface="微軟正黑體" pitchFamily="34" charset="-120"/>
              <a:ea typeface="微軟正黑體" pitchFamily="34" charset="-120"/>
            </a:endParaRPr>
          </a:p>
        </p:txBody>
      </p:sp>
      <p:pic>
        <p:nvPicPr>
          <p:cNvPr id="35" name="图片 36">
            <a:hlinkClick r:id="rId2" action="ppaction://hlinksldjump"/>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bwMode="auto">
          <a:xfrm>
            <a:off x="10724914" y="0"/>
            <a:ext cx="797161" cy="3852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524192" y="376568"/>
            <a:ext cx="5202065" cy="523220"/>
          </a:xfrm>
          <a:prstGeom prst="rect">
            <a:avLst/>
          </a:prstGeom>
          <a:noFill/>
        </p:spPr>
        <p:txBody>
          <a:bodyPr wrap="none" rtlCol="0">
            <a:spAutoFit/>
          </a:bodyPr>
          <a:lstStyle/>
          <a:p>
            <a:r>
              <a:rPr lang="en-US" altLang="zh-TW" sz="2800" b="1" smtClean="0">
                <a:solidFill>
                  <a:srgbClr val="FFFF00"/>
                </a:solidFill>
                <a:latin typeface="微軟正黑體" pitchFamily="34" charset="-120"/>
                <a:ea typeface="微軟正黑體" pitchFamily="34" charset="-120"/>
              </a:rPr>
              <a:t>What</a:t>
            </a:r>
            <a:r>
              <a:rPr lang="zh-TW" altLang="en-US" sz="2800" b="1" smtClean="0">
                <a:solidFill>
                  <a:srgbClr val="FFFF00"/>
                </a:solidFill>
                <a:latin typeface="微軟正黑體" pitchFamily="34" charset="-120"/>
                <a:ea typeface="微軟正黑體" pitchFamily="34" charset="-120"/>
              </a:rPr>
              <a:t> </a:t>
            </a:r>
            <a:r>
              <a:rPr lang="en-US" altLang="zh-TW" sz="2800" b="1" smtClean="0">
                <a:solidFill>
                  <a:srgbClr val="FFFF00"/>
                </a:solidFill>
                <a:latin typeface="微軟正黑體" pitchFamily="34" charset="-120"/>
                <a:ea typeface="微軟正黑體" pitchFamily="34" charset="-120"/>
              </a:rPr>
              <a:t>-- </a:t>
            </a:r>
            <a:r>
              <a:rPr lang="zh-TW" altLang="en-US" sz="2800" b="1" smtClean="0">
                <a:solidFill>
                  <a:srgbClr val="FFFF00"/>
                </a:solidFill>
                <a:latin typeface="微軟正黑體" pitchFamily="34" charset="-120"/>
                <a:ea typeface="微軟正黑體" pitchFamily="34" charset="-120"/>
              </a:rPr>
              <a:t>什麼系統</a:t>
            </a:r>
            <a:r>
              <a:rPr lang="zh-TW" altLang="en-US" sz="2800" b="1" u="sng" smtClean="0">
                <a:solidFill>
                  <a:srgbClr val="FFFF00"/>
                </a:solidFill>
                <a:latin typeface="微軟正黑體" pitchFamily="34" charset="-120"/>
                <a:ea typeface="微軟正黑體" pitchFamily="34" charset="-120"/>
              </a:rPr>
              <a:t>可以</a:t>
            </a:r>
            <a:r>
              <a:rPr lang="zh-TW" altLang="en-US" sz="2800" b="1" smtClean="0">
                <a:solidFill>
                  <a:srgbClr val="FFFF00"/>
                </a:solidFill>
                <a:latin typeface="微軟正黑體" pitchFamily="34" charset="-120"/>
                <a:ea typeface="微軟正黑體" pitchFamily="34" charset="-120"/>
              </a:rPr>
              <a:t>協同開發</a:t>
            </a:r>
            <a:endParaRPr lang="zh-TW" altLang="en-US" sz="2800" b="1">
              <a:solidFill>
                <a:srgbClr val="FFFF00"/>
              </a:solidFill>
              <a:latin typeface="微軟正黑體" pitchFamily="34" charset="-120"/>
              <a:ea typeface="微軟正黑體" pitchFamily="34" charset="-120"/>
            </a:endParaRPr>
          </a:p>
        </p:txBody>
      </p:sp>
      <p:sp>
        <p:nvSpPr>
          <p:cNvPr id="6" name="文字方塊 5"/>
          <p:cNvSpPr txBox="1"/>
          <p:nvPr/>
        </p:nvSpPr>
        <p:spPr>
          <a:xfrm>
            <a:off x="900416" y="1079811"/>
            <a:ext cx="10441334" cy="553998"/>
          </a:xfrm>
          <a:prstGeom prst="rect">
            <a:avLst/>
          </a:prstGeom>
          <a:noFill/>
        </p:spPr>
        <p:txBody>
          <a:bodyPr wrap="square" rtlCol="0">
            <a:spAutoFit/>
          </a:bodyPr>
          <a:lstStyle/>
          <a:p>
            <a:pPr>
              <a:lnSpc>
                <a:spcPts val="3600"/>
              </a:lnSpc>
              <a:buFont typeface="Wingdings" pitchFamily="2" charset="2"/>
              <a:buChar char="ü"/>
            </a:pPr>
            <a:r>
              <a:rPr lang="zh-TW" altLang="en-US" sz="2400" smtClean="0">
                <a:solidFill>
                  <a:srgbClr val="FFFF00"/>
                </a:solidFill>
                <a:latin typeface="微軟正黑體" pitchFamily="34" charset="-120"/>
                <a:ea typeface="微軟正黑體" pitchFamily="34" charset="-120"/>
              </a:rPr>
              <a:t> </a:t>
            </a:r>
            <a:r>
              <a:rPr lang="zh-TW" altLang="en-US" sz="2400" smtClean="0">
                <a:solidFill>
                  <a:srgbClr val="00B0F0"/>
                </a:solidFill>
                <a:latin typeface="微軟正黑體" pitchFamily="34" charset="-120"/>
                <a:ea typeface="微軟正黑體" pitchFamily="34" charset="-120"/>
              </a:rPr>
              <a:t>任何新開發的新系統</a:t>
            </a:r>
            <a:r>
              <a:rPr lang="zh-TW" altLang="en-US" sz="2400" smtClean="0">
                <a:solidFill>
                  <a:schemeClr val="bg1"/>
                </a:solidFill>
                <a:latin typeface="微軟正黑體" pitchFamily="34" charset="-120"/>
                <a:ea typeface="微軟正黑體" pitchFamily="34" charset="-120"/>
              </a:rPr>
              <a:t>，只要佈署於規定伺服器，即可啟動協同開發。</a:t>
            </a:r>
            <a:endParaRPr lang="en-US" altLang="zh-TW" sz="2400" smtClean="0">
              <a:solidFill>
                <a:schemeClr val="bg1"/>
              </a:solidFill>
              <a:latin typeface="微軟正黑體" pitchFamily="34" charset="-120"/>
              <a:ea typeface="微軟正黑體" pitchFamily="34" charset="-120"/>
            </a:endParaRPr>
          </a:p>
        </p:txBody>
      </p:sp>
      <p:pic>
        <p:nvPicPr>
          <p:cNvPr id="2050" name="Picture 2"/>
          <p:cNvPicPr>
            <a:picLocks noChangeAspect="1" noChangeArrowheads="1"/>
          </p:cNvPicPr>
          <p:nvPr/>
        </p:nvPicPr>
        <p:blipFill>
          <a:blip r:embed="rId2" cstate="print"/>
          <a:srcRect r="18004"/>
          <a:stretch>
            <a:fillRect/>
          </a:stretch>
        </p:blipFill>
        <p:spPr bwMode="auto">
          <a:xfrm>
            <a:off x="957076" y="1799903"/>
            <a:ext cx="4486645" cy="3060392"/>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10" name="矩形 9"/>
          <p:cNvSpPr/>
          <p:nvPr/>
        </p:nvSpPr>
        <p:spPr>
          <a:xfrm>
            <a:off x="236984" y="1799904"/>
            <a:ext cx="540069" cy="306039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417008" y="1979929"/>
            <a:ext cx="553998" cy="1800230"/>
          </a:xfrm>
          <a:prstGeom prst="rect">
            <a:avLst/>
          </a:prstGeom>
          <a:solidFill>
            <a:schemeClr val="tx1">
              <a:lumMod val="85000"/>
              <a:lumOff val="15000"/>
            </a:schemeClr>
          </a:solidFill>
        </p:spPr>
        <p:txBody>
          <a:bodyPr vert="eaVert" wrap="square" rtlCol="0">
            <a:spAutoFit/>
          </a:bodyPr>
          <a:lstStyle/>
          <a:p>
            <a:pPr algn="ctr"/>
            <a:r>
              <a:rPr lang="zh-TW" altLang="en-US" sz="2400" smtClean="0">
                <a:solidFill>
                  <a:schemeClr val="bg1"/>
                </a:solidFill>
                <a:latin typeface="微軟正黑體" pitchFamily="34" charset="-120"/>
                <a:ea typeface="微軟正黑體" pitchFamily="34" charset="-120"/>
              </a:rPr>
              <a:t>看板型應用</a:t>
            </a:r>
            <a:endParaRPr lang="en-US" altLang="zh-TW" sz="2400" smtClean="0">
              <a:solidFill>
                <a:schemeClr val="bg1"/>
              </a:solidFill>
              <a:latin typeface="微軟正黑體" pitchFamily="34" charset="-120"/>
              <a:ea typeface="微軟正黑體" pitchFamily="34" charset="-120"/>
            </a:endParaRPr>
          </a:p>
        </p:txBody>
      </p:sp>
      <p:sp>
        <p:nvSpPr>
          <p:cNvPr id="12" name="矩形 11"/>
          <p:cNvSpPr/>
          <p:nvPr/>
        </p:nvSpPr>
        <p:spPr>
          <a:xfrm>
            <a:off x="5941060" y="1799905"/>
            <a:ext cx="540069" cy="306039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6121084" y="1979929"/>
            <a:ext cx="553998" cy="2412000"/>
          </a:xfrm>
          <a:prstGeom prst="rect">
            <a:avLst/>
          </a:prstGeom>
          <a:solidFill>
            <a:schemeClr val="tx1">
              <a:lumMod val="85000"/>
              <a:lumOff val="15000"/>
            </a:schemeClr>
          </a:solidFill>
        </p:spPr>
        <p:txBody>
          <a:bodyPr vert="eaVert" wrap="square" rtlCol="0">
            <a:spAutoFit/>
          </a:bodyPr>
          <a:lstStyle/>
          <a:p>
            <a:pPr algn="ctr"/>
            <a:r>
              <a:rPr lang="zh-TW" altLang="en-US" sz="2400" smtClean="0">
                <a:solidFill>
                  <a:schemeClr val="bg1"/>
                </a:solidFill>
                <a:latin typeface="微軟正黑體" pitchFamily="34" charset="-120"/>
                <a:ea typeface="微軟正黑體" pitchFamily="34" charset="-120"/>
              </a:rPr>
              <a:t>作業系統型應用</a:t>
            </a:r>
            <a:endParaRPr lang="en-US" altLang="zh-TW" sz="2400" smtClean="0">
              <a:solidFill>
                <a:schemeClr val="bg1"/>
              </a:solidFill>
              <a:latin typeface="微軟正黑體" pitchFamily="34" charset="-120"/>
              <a:ea typeface="微軟正黑體" pitchFamily="34" charset="-120"/>
            </a:endParaRPr>
          </a:p>
        </p:txBody>
      </p:sp>
      <p:pic>
        <p:nvPicPr>
          <p:cNvPr id="16" name="Picture 4"/>
          <p:cNvPicPr>
            <a:picLocks noChangeAspect="1" noChangeArrowheads="1"/>
          </p:cNvPicPr>
          <p:nvPr/>
        </p:nvPicPr>
        <p:blipFill>
          <a:blip r:embed="rId3" cstate="print"/>
          <a:srcRect r="20827"/>
          <a:stretch>
            <a:fillRect/>
          </a:stretch>
        </p:blipFill>
        <p:spPr bwMode="auto">
          <a:xfrm>
            <a:off x="6661152" y="1799904"/>
            <a:ext cx="4552450" cy="3060389"/>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17" name="图片 36">
            <a:hlinkClick r:id="rId4" action="ppaction://hlinksldjump"/>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bwMode="auto">
          <a:xfrm>
            <a:off x="10724914" y="6094897"/>
            <a:ext cx="797161" cy="385278"/>
          </a:xfrm>
          <a:prstGeom prst="rect">
            <a:avLst/>
          </a:prstGeom>
          <a:noFill/>
          <a:ln w="9525">
            <a:noFill/>
            <a:miter lim="800000"/>
            <a:headEnd/>
            <a:tailEnd/>
          </a:ln>
        </p:spPr>
      </p:pic>
      <p:sp>
        <p:nvSpPr>
          <p:cNvPr id="15" name="文字方塊 14"/>
          <p:cNvSpPr txBox="1"/>
          <p:nvPr/>
        </p:nvSpPr>
        <p:spPr>
          <a:xfrm>
            <a:off x="720393" y="5109435"/>
            <a:ext cx="10801681" cy="1015663"/>
          </a:xfrm>
          <a:prstGeom prst="rect">
            <a:avLst/>
          </a:prstGeom>
          <a:noFill/>
        </p:spPr>
        <p:txBody>
          <a:bodyPr wrap="square" rtlCol="0">
            <a:spAutoFit/>
          </a:bodyPr>
          <a:lstStyle/>
          <a:p>
            <a:pPr>
              <a:lnSpc>
                <a:spcPts val="3600"/>
              </a:lnSpc>
            </a:pPr>
            <a:r>
              <a:rPr lang="zh-TW" altLang="en-US" sz="2400" smtClean="0">
                <a:solidFill>
                  <a:srgbClr val="00B0F0"/>
                </a:solidFill>
                <a:latin typeface="微軟正黑體" pitchFamily="34" charset="-120"/>
                <a:ea typeface="微軟正黑體" pitchFamily="34" charset="-120"/>
              </a:rPr>
              <a:t>一個簡單的判斷方法：</a:t>
            </a:r>
            <a:r>
              <a:rPr lang="zh-TW" altLang="en-US" sz="2400" smtClean="0">
                <a:solidFill>
                  <a:schemeClr val="bg1"/>
                </a:solidFill>
                <a:latin typeface="微軟正黑體" pitchFamily="34" charset="-120"/>
                <a:ea typeface="微軟正黑體" pitchFamily="34" charset="-120"/>
              </a:rPr>
              <a:t>網址開頭是</a:t>
            </a:r>
            <a:r>
              <a:rPr lang="zh-TW" altLang="en-US" sz="2400" smtClean="0">
                <a:solidFill>
                  <a:srgbClr val="00B0F0"/>
                </a:solidFill>
                <a:latin typeface="微軟正黑體" pitchFamily="34" charset="-120"/>
                <a:ea typeface="微軟正黑體" pitchFamily="34" charset="-120"/>
              </a:rPr>
              <a:t>「</a:t>
            </a:r>
            <a:r>
              <a:rPr lang="en-US" altLang="zh-TW" sz="2400" smtClean="0">
                <a:solidFill>
                  <a:srgbClr val="00B0F0"/>
                </a:solidFill>
                <a:latin typeface="微軟正黑體" pitchFamily="34" charset="-120"/>
                <a:ea typeface="微軟正黑體" pitchFamily="34" charset="-120"/>
              </a:rPr>
              <a:t>http://tnvqis03/</a:t>
            </a:r>
            <a:r>
              <a:rPr lang="zh-TW" altLang="en-US" sz="2400" smtClean="0">
                <a:solidFill>
                  <a:srgbClr val="00B0F0"/>
                </a:solidFill>
                <a:latin typeface="微軟正黑體" pitchFamily="34" charset="-120"/>
                <a:ea typeface="微軟正黑體" pitchFamily="34" charset="-120"/>
              </a:rPr>
              <a:t>」</a:t>
            </a:r>
            <a:r>
              <a:rPr lang="zh-TW" altLang="en-US" sz="2400" smtClean="0">
                <a:solidFill>
                  <a:schemeClr val="bg1"/>
                </a:solidFill>
                <a:latin typeface="微軟正黑體" pitchFamily="34" charset="-120"/>
                <a:ea typeface="微軟正黑體" pitchFamily="34" charset="-120"/>
              </a:rPr>
              <a:t>的系統，</a:t>
            </a:r>
            <a:endParaRPr lang="en-US" altLang="zh-TW" sz="2400" smtClean="0">
              <a:solidFill>
                <a:schemeClr val="bg1"/>
              </a:solidFill>
              <a:latin typeface="微軟正黑體" pitchFamily="34" charset="-120"/>
              <a:ea typeface="微軟正黑體" pitchFamily="34" charset="-120"/>
            </a:endParaRPr>
          </a:p>
          <a:p>
            <a:pPr indent="3051175">
              <a:lnSpc>
                <a:spcPts val="3600"/>
              </a:lnSpc>
            </a:pPr>
            <a:r>
              <a:rPr lang="zh-TW" altLang="en-US" sz="2400" smtClean="0">
                <a:solidFill>
                  <a:schemeClr val="bg1"/>
                </a:solidFill>
                <a:latin typeface="微軟正黑體" pitchFamily="34" charset="-120"/>
                <a:ea typeface="微軟正黑體" pitchFamily="34" charset="-120"/>
              </a:rPr>
              <a:t>皆支援協同開發，因為該程式有佈署於規定伺服器。</a:t>
            </a:r>
            <a:endParaRPr lang="en-US" altLang="zh-TW" sz="2400" smtClean="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524192" y="376568"/>
            <a:ext cx="5561138" cy="523220"/>
          </a:xfrm>
          <a:prstGeom prst="rect">
            <a:avLst/>
          </a:prstGeom>
          <a:noFill/>
        </p:spPr>
        <p:txBody>
          <a:bodyPr wrap="none" rtlCol="0">
            <a:spAutoFit/>
          </a:bodyPr>
          <a:lstStyle/>
          <a:p>
            <a:r>
              <a:rPr lang="en-US" altLang="zh-TW" sz="2800" b="1" smtClean="0">
                <a:solidFill>
                  <a:srgbClr val="FFFF00"/>
                </a:solidFill>
                <a:latin typeface="微軟正黑體" pitchFamily="34" charset="-120"/>
                <a:ea typeface="微軟正黑體" pitchFamily="34" charset="-120"/>
              </a:rPr>
              <a:t>What</a:t>
            </a:r>
            <a:r>
              <a:rPr lang="zh-TW" altLang="en-US" sz="2800" b="1" smtClean="0">
                <a:solidFill>
                  <a:srgbClr val="FFFF00"/>
                </a:solidFill>
                <a:latin typeface="微軟正黑體" pitchFamily="34" charset="-120"/>
                <a:ea typeface="微軟正黑體" pitchFamily="34" charset="-120"/>
              </a:rPr>
              <a:t> </a:t>
            </a:r>
            <a:r>
              <a:rPr lang="en-US" altLang="zh-TW" sz="2800" b="1" smtClean="0">
                <a:solidFill>
                  <a:srgbClr val="FFFF00"/>
                </a:solidFill>
                <a:latin typeface="微軟正黑體" pitchFamily="34" charset="-120"/>
                <a:ea typeface="微軟正黑體" pitchFamily="34" charset="-120"/>
              </a:rPr>
              <a:t>-- </a:t>
            </a:r>
            <a:r>
              <a:rPr lang="zh-TW" altLang="en-US" sz="2800" b="1" smtClean="0">
                <a:solidFill>
                  <a:srgbClr val="FFFF00"/>
                </a:solidFill>
                <a:latin typeface="微軟正黑體" pitchFamily="34" charset="-120"/>
                <a:ea typeface="微軟正黑體" pitchFamily="34" charset="-120"/>
              </a:rPr>
              <a:t>什麼系統</a:t>
            </a:r>
            <a:r>
              <a:rPr lang="zh-TW" altLang="en-US" sz="2800" b="1" u="sng" smtClean="0">
                <a:solidFill>
                  <a:srgbClr val="FF0000"/>
                </a:solidFill>
                <a:latin typeface="微軟正黑體" pitchFamily="34" charset="-120"/>
                <a:ea typeface="微軟正黑體" pitchFamily="34" charset="-120"/>
              </a:rPr>
              <a:t>不可以</a:t>
            </a:r>
            <a:r>
              <a:rPr lang="zh-TW" altLang="en-US" sz="2800" b="1" smtClean="0">
                <a:solidFill>
                  <a:srgbClr val="FFFF00"/>
                </a:solidFill>
                <a:latin typeface="微軟正黑體" pitchFamily="34" charset="-120"/>
                <a:ea typeface="微軟正黑體" pitchFamily="34" charset="-120"/>
              </a:rPr>
              <a:t>協同開發</a:t>
            </a:r>
            <a:endParaRPr lang="zh-TW" altLang="en-US" sz="2800" b="1">
              <a:solidFill>
                <a:srgbClr val="FFFF00"/>
              </a:solidFill>
              <a:latin typeface="微軟正黑體" pitchFamily="34" charset="-120"/>
              <a:ea typeface="微軟正黑體" pitchFamily="34" charset="-120"/>
            </a:endParaRPr>
          </a:p>
        </p:txBody>
      </p:sp>
      <p:sp>
        <p:nvSpPr>
          <p:cNvPr id="11" name="矩形 10"/>
          <p:cNvSpPr/>
          <p:nvPr/>
        </p:nvSpPr>
        <p:spPr>
          <a:xfrm>
            <a:off x="2823452" y="2254032"/>
            <a:ext cx="540069" cy="27008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3003476" y="2434056"/>
            <a:ext cx="553998" cy="1800230"/>
          </a:xfrm>
          <a:prstGeom prst="rect">
            <a:avLst/>
          </a:prstGeom>
          <a:solidFill>
            <a:schemeClr val="tx1">
              <a:lumMod val="85000"/>
              <a:lumOff val="15000"/>
            </a:schemeClr>
          </a:solidFill>
        </p:spPr>
        <p:txBody>
          <a:bodyPr vert="eaVert" wrap="square" rtlCol="0">
            <a:spAutoFit/>
          </a:bodyPr>
          <a:lstStyle/>
          <a:p>
            <a:pPr algn="ctr"/>
            <a:r>
              <a:rPr lang="zh-TW" altLang="en-US" sz="2400" smtClean="0">
                <a:solidFill>
                  <a:schemeClr val="bg1"/>
                </a:solidFill>
                <a:latin typeface="微軟正黑體" pitchFamily="34" charset="-120"/>
                <a:ea typeface="微軟正黑體" pitchFamily="34" charset="-120"/>
              </a:rPr>
              <a:t>原稽核系統</a:t>
            </a:r>
            <a:endParaRPr lang="en-US" altLang="zh-TW" sz="2400" smtClean="0">
              <a:solidFill>
                <a:schemeClr val="bg1"/>
              </a:solidFill>
              <a:latin typeface="微軟正黑體" pitchFamily="34" charset="-120"/>
              <a:ea typeface="微軟正黑體" pitchFamily="34" charset="-120"/>
            </a:endParaRPr>
          </a:p>
        </p:txBody>
      </p:sp>
      <p:sp>
        <p:nvSpPr>
          <p:cNvPr id="21" name="文字方塊 20"/>
          <p:cNvSpPr txBox="1"/>
          <p:nvPr/>
        </p:nvSpPr>
        <p:spPr>
          <a:xfrm>
            <a:off x="900416" y="1079811"/>
            <a:ext cx="10441334" cy="1015663"/>
          </a:xfrm>
          <a:prstGeom prst="rect">
            <a:avLst/>
          </a:prstGeom>
          <a:noFill/>
        </p:spPr>
        <p:txBody>
          <a:bodyPr wrap="square" rtlCol="0">
            <a:spAutoFit/>
          </a:bodyPr>
          <a:lstStyle/>
          <a:p>
            <a:pPr>
              <a:lnSpc>
                <a:spcPts val="3600"/>
              </a:lnSpc>
            </a:pPr>
            <a:r>
              <a:rPr lang="en-US" altLang="zh-TW" sz="2400" b="1" smtClean="0">
                <a:solidFill>
                  <a:srgbClr val="FF0000"/>
                </a:solidFill>
                <a:latin typeface="微軟正黑體" pitchFamily="34" charset="-120"/>
                <a:ea typeface="微軟正黑體" pitchFamily="34" charset="-120"/>
              </a:rPr>
              <a:t>X</a:t>
            </a:r>
            <a:r>
              <a:rPr lang="zh-TW" altLang="en-US" sz="2400" b="1" smtClean="0">
                <a:solidFill>
                  <a:srgbClr val="FF0000"/>
                </a:solidFill>
                <a:latin typeface="微軟正黑體" pitchFamily="34" charset="-120"/>
                <a:ea typeface="微軟正黑體" pitchFamily="34" charset="-120"/>
              </a:rPr>
              <a:t> </a:t>
            </a:r>
            <a:r>
              <a:rPr lang="zh-TW" altLang="en-US" sz="2400" smtClean="0">
                <a:solidFill>
                  <a:srgbClr val="00B0F0"/>
                </a:solidFill>
                <a:latin typeface="微軟正黑體" pitchFamily="34" charset="-120"/>
                <a:ea typeface="微軟正黑體" pitchFamily="34" charset="-120"/>
              </a:rPr>
              <a:t>未佈署於「</a:t>
            </a:r>
            <a:r>
              <a:rPr lang="en-US" altLang="zh-TW" sz="2400" smtClean="0">
                <a:solidFill>
                  <a:srgbClr val="00B0F0"/>
                </a:solidFill>
                <a:latin typeface="微軟正黑體" pitchFamily="34" charset="-120"/>
                <a:ea typeface="微軟正黑體" pitchFamily="34" charset="-120"/>
              </a:rPr>
              <a:t>tnvqis03</a:t>
            </a:r>
            <a:r>
              <a:rPr lang="zh-TW" altLang="en-US" sz="2400" smtClean="0">
                <a:solidFill>
                  <a:srgbClr val="00B0F0"/>
                </a:solidFill>
                <a:latin typeface="微軟正黑體" pitchFamily="34" charset="-120"/>
                <a:ea typeface="微軟正黑體" pitchFamily="34" charset="-120"/>
              </a:rPr>
              <a:t>」的舊系統</a:t>
            </a:r>
            <a:r>
              <a:rPr lang="zh-TW" altLang="en-US" sz="2400" smtClean="0">
                <a:solidFill>
                  <a:schemeClr val="bg1"/>
                </a:solidFill>
                <a:latin typeface="微軟正黑體" pitchFamily="34" charset="-120"/>
                <a:ea typeface="微軟正黑體" pitchFamily="34" charset="-120"/>
              </a:rPr>
              <a:t>，</a:t>
            </a:r>
            <a:r>
              <a:rPr lang="zh-TW" altLang="en-US" sz="2400" smtClean="0">
                <a:solidFill>
                  <a:srgbClr val="00B0F0"/>
                </a:solidFill>
                <a:latin typeface="微軟正黑體" pitchFamily="34" charset="-120"/>
                <a:ea typeface="微軟正黑體" pitchFamily="34" charset="-120"/>
              </a:rPr>
              <a:t>通常</a:t>
            </a:r>
            <a:r>
              <a:rPr lang="zh-TW" altLang="en-US" sz="2400" smtClean="0">
                <a:solidFill>
                  <a:schemeClr val="bg1"/>
                </a:solidFill>
                <a:latin typeface="微軟正黑體" pitchFamily="34" charset="-120"/>
                <a:ea typeface="微軟正黑體" pitchFamily="34" charset="-120"/>
              </a:rPr>
              <a:t>不支援協同開發，</a:t>
            </a:r>
            <a:endParaRPr lang="en-US" altLang="zh-TW" sz="2400" smtClean="0">
              <a:solidFill>
                <a:schemeClr val="bg1"/>
              </a:solidFill>
              <a:latin typeface="微軟正黑體" pitchFamily="34" charset="-120"/>
              <a:ea typeface="微軟正黑體" pitchFamily="34" charset="-120"/>
            </a:endParaRPr>
          </a:p>
          <a:p>
            <a:pPr indent="1076325">
              <a:lnSpc>
                <a:spcPts val="3600"/>
              </a:lnSpc>
            </a:pPr>
            <a:r>
              <a:rPr lang="zh-TW" altLang="en-US" sz="2400" smtClean="0">
                <a:solidFill>
                  <a:schemeClr val="bg1"/>
                </a:solidFill>
                <a:latin typeface="微軟正黑體" pitchFamily="34" charset="-120"/>
                <a:ea typeface="微軟正黑體" pitchFamily="34" charset="-120"/>
              </a:rPr>
              <a:t>僅能請 </a:t>
            </a:r>
            <a:r>
              <a:rPr lang="en-US" altLang="zh-TW" sz="2400" smtClean="0">
                <a:solidFill>
                  <a:schemeClr val="bg1"/>
                </a:solidFill>
                <a:latin typeface="微軟正黑體" pitchFamily="34" charset="-120"/>
                <a:ea typeface="微軟正黑體" pitchFamily="34" charset="-120"/>
              </a:rPr>
              <a:t>IT</a:t>
            </a:r>
            <a:r>
              <a:rPr lang="zh-TW" altLang="en-US" sz="2400" smtClean="0">
                <a:solidFill>
                  <a:schemeClr val="bg1"/>
                </a:solidFill>
                <a:latin typeface="微軟正黑體" pitchFamily="34" charset="-120"/>
                <a:ea typeface="微軟正黑體" pitchFamily="34" charset="-120"/>
              </a:rPr>
              <a:t> 協助改版，或重新開發一個新系統來替換它。</a:t>
            </a:r>
            <a:endParaRPr lang="en-US" altLang="zh-TW" sz="2400" smtClean="0">
              <a:solidFill>
                <a:schemeClr val="bg1"/>
              </a:solidFill>
              <a:latin typeface="微軟正黑體" pitchFamily="34" charset="-120"/>
              <a:ea typeface="微軟正黑體" pitchFamily="34" charset="-120"/>
            </a:endParaRPr>
          </a:p>
        </p:txBody>
      </p:sp>
      <p:pic>
        <p:nvPicPr>
          <p:cNvPr id="22" name="图片 36">
            <a:hlinkClick r:id="rId2" action="ppaction://hlinksldjump"/>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bwMode="auto">
          <a:xfrm>
            <a:off x="10724914" y="6094897"/>
            <a:ext cx="797161" cy="385278"/>
          </a:xfrm>
          <a:prstGeom prst="rect">
            <a:avLst/>
          </a:prstGeom>
          <a:noFill/>
          <a:ln w="9525">
            <a:noFill/>
            <a:miter lim="800000"/>
            <a:headEnd/>
            <a:tailEnd/>
          </a:ln>
        </p:spPr>
      </p:pic>
      <p:pic>
        <p:nvPicPr>
          <p:cNvPr id="23553" name="Picture 1"/>
          <p:cNvPicPr>
            <a:picLocks noChangeAspect="1" noChangeArrowheads="1"/>
          </p:cNvPicPr>
          <p:nvPr/>
        </p:nvPicPr>
        <p:blipFill>
          <a:blip r:embed="rId4" cstate="print"/>
          <a:srcRect b="23873"/>
          <a:stretch>
            <a:fillRect/>
          </a:stretch>
        </p:blipFill>
        <p:spPr bwMode="auto">
          <a:xfrm>
            <a:off x="3558030" y="2254032"/>
            <a:ext cx="4680599" cy="2700825"/>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10" name="文字方塊 9"/>
          <p:cNvSpPr txBox="1"/>
          <p:nvPr/>
        </p:nvSpPr>
        <p:spPr>
          <a:xfrm>
            <a:off x="1260462" y="5206411"/>
            <a:ext cx="10261612" cy="553998"/>
          </a:xfrm>
          <a:prstGeom prst="rect">
            <a:avLst/>
          </a:prstGeom>
          <a:noFill/>
        </p:spPr>
        <p:txBody>
          <a:bodyPr wrap="square" rtlCol="0">
            <a:spAutoFit/>
          </a:bodyPr>
          <a:lstStyle/>
          <a:p>
            <a:pPr>
              <a:lnSpc>
                <a:spcPts val="3600"/>
              </a:lnSpc>
            </a:pPr>
            <a:r>
              <a:rPr lang="en-US" altLang="zh-TW" sz="2400" smtClean="0">
                <a:solidFill>
                  <a:srgbClr val="00B0F0"/>
                </a:solidFill>
                <a:latin typeface="微軟正黑體" pitchFamily="34" charset="-120"/>
                <a:ea typeface="微軟正黑體" pitchFamily="34" charset="-120"/>
              </a:rPr>
              <a:t>※</a:t>
            </a:r>
            <a:r>
              <a:rPr lang="zh-TW" altLang="en-US" sz="2400" smtClean="0">
                <a:solidFill>
                  <a:srgbClr val="00B0F0"/>
                </a:solidFill>
                <a:latin typeface="微軟正黑體" pitchFamily="34" charset="-120"/>
                <a:ea typeface="微軟正黑體" pitchFamily="34" charset="-120"/>
              </a:rPr>
              <a:t> 各系統是否支援協同開發，應和 </a:t>
            </a:r>
            <a:r>
              <a:rPr lang="en-US" altLang="zh-TW" sz="2400" smtClean="0">
                <a:solidFill>
                  <a:srgbClr val="00B0F0"/>
                </a:solidFill>
                <a:latin typeface="微軟正黑體" pitchFamily="34" charset="-120"/>
                <a:ea typeface="微軟正黑體" pitchFamily="34" charset="-120"/>
              </a:rPr>
              <a:t>IT</a:t>
            </a:r>
            <a:r>
              <a:rPr lang="zh-TW" altLang="en-US" sz="2400" smtClean="0">
                <a:solidFill>
                  <a:srgbClr val="00B0F0"/>
                </a:solidFill>
                <a:latin typeface="微軟正黑體" pitchFamily="34" charset="-120"/>
                <a:ea typeface="微軟正黑體" pitchFamily="34" charset="-120"/>
              </a:rPr>
              <a:t> 窗口確認實際狀況。</a:t>
            </a:r>
            <a:endParaRPr lang="en-US" altLang="zh-TW" sz="2400" smtClean="0">
              <a:solidFill>
                <a:srgbClr val="00B0F0"/>
              </a:solidFill>
              <a:latin typeface="微軟正黑體" pitchFamily="34" charset="-120"/>
              <a:ea typeface="微軟正黑體" pitchFamily="34" charset="-12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文字方塊 2"/>
          <p:cNvSpPr txBox="1"/>
          <p:nvPr/>
        </p:nvSpPr>
        <p:spPr>
          <a:xfrm>
            <a:off x="524192" y="376568"/>
            <a:ext cx="5929828" cy="523220"/>
          </a:xfrm>
          <a:prstGeom prst="rect">
            <a:avLst/>
          </a:prstGeom>
          <a:noFill/>
        </p:spPr>
        <p:txBody>
          <a:bodyPr wrap="none" rtlCol="0">
            <a:spAutoFit/>
          </a:bodyPr>
          <a:lstStyle/>
          <a:p>
            <a:r>
              <a:rPr lang="zh-TW" altLang="en-US" sz="2800" b="1" smtClean="0">
                <a:solidFill>
                  <a:srgbClr val="FFFF00"/>
                </a:solidFill>
                <a:latin typeface="微軟正黑體" pitchFamily="34" charset="-120"/>
                <a:ea typeface="微軟正黑體" pitchFamily="34" charset="-120"/>
              </a:rPr>
              <a:t>一個特殊的協同開發案例，智能專案</a:t>
            </a:r>
            <a:endParaRPr lang="zh-TW" altLang="en-US" sz="2800" b="1">
              <a:solidFill>
                <a:srgbClr val="FFFF00"/>
              </a:solidFill>
              <a:latin typeface="微軟正黑體" pitchFamily="34" charset="-120"/>
              <a:ea typeface="微軟正黑體" pitchFamily="34" charset="-120"/>
            </a:endParaRPr>
          </a:p>
        </p:txBody>
      </p:sp>
      <p:sp>
        <p:nvSpPr>
          <p:cNvPr id="24" name="文字方塊 23"/>
          <p:cNvSpPr txBox="1"/>
          <p:nvPr/>
        </p:nvSpPr>
        <p:spPr>
          <a:xfrm>
            <a:off x="900416" y="1079811"/>
            <a:ext cx="10441334" cy="553998"/>
          </a:xfrm>
          <a:prstGeom prst="rect">
            <a:avLst/>
          </a:prstGeom>
          <a:noFill/>
        </p:spPr>
        <p:txBody>
          <a:bodyPr wrap="square" rtlCol="0">
            <a:spAutoFit/>
          </a:bodyPr>
          <a:lstStyle/>
          <a:p>
            <a:pPr>
              <a:lnSpc>
                <a:spcPts val="3600"/>
              </a:lnSpc>
              <a:buFont typeface="Wingdings" pitchFamily="2" charset="2"/>
              <a:buChar char="ü"/>
            </a:pPr>
            <a:r>
              <a:rPr lang="zh-TW" altLang="en-US" sz="2400" smtClean="0">
                <a:solidFill>
                  <a:srgbClr val="FFFF00"/>
                </a:solidFill>
                <a:latin typeface="微軟正黑體" pitchFamily="34" charset="-120"/>
                <a:ea typeface="微軟正黑體" pitchFamily="34" charset="-120"/>
              </a:rPr>
              <a:t> </a:t>
            </a:r>
            <a:r>
              <a:rPr lang="zh-TW" altLang="en-US" sz="2400" smtClean="0">
                <a:solidFill>
                  <a:srgbClr val="00B0F0"/>
                </a:solidFill>
                <a:latin typeface="微軟正黑體" pitchFamily="34" charset="-120"/>
                <a:ea typeface="微軟正黑體" pitchFamily="34" charset="-120"/>
              </a:rPr>
              <a:t>在原系統上</a:t>
            </a:r>
            <a:r>
              <a:rPr lang="zh-TW" altLang="en-US" sz="2400" smtClean="0">
                <a:solidFill>
                  <a:schemeClr val="bg1"/>
                </a:solidFill>
                <a:latin typeface="微軟正黑體" pitchFamily="34" charset="-120"/>
                <a:ea typeface="微軟正黑體" pitchFamily="34" charset="-120"/>
              </a:rPr>
              <a:t>，加入 </a:t>
            </a:r>
            <a:r>
              <a:rPr lang="en-US" altLang="zh-TW" sz="2400" smtClean="0">
                <a:solidFill>
                  <a:schemeClr val="bg1"/>
                </a:solidFill>
                <a:latin typeface="微軟正黑體" pitchFamily="34" charset="-120"/>
                <a:ea typeface="微軟正黑體" pitchFamily="34" charset="-120"/>
              </a:rPr>
              <a:t>DT</a:t>
            </a:r>
            <a:r>
              <a:rPr lang="zh-TW" altLang="en-US" sz="2400" smtClean="0">
                <a:solidFill>
                  <a:schemeClr val="bg1"/>
                </a:solidFill>
                <a:latin typeface="微軟正黑體" pitchFamily="34" charset="-120"/>
                <a:ea typeface="微軟正黑體" pitchFamily="34" charset="-120"/>
              </a:rPr>
              <a:t> 開發的 </a:t>
            </a:r>
            <a:r>
              <a:rPr lang="en-US" altLang="zh-TW" sz="2400" smtClean="0">
                <a:solidFill>
                  <a:schemeClr val="bg1"/>
                </a:solidFill>
                <a:latin typeface="微軟正黑體" pitchFamily="34" charset="-120"/>
                <a:ea typeface="微軟正黑體" pitchFamily="34" charset="-120"/>
              </a:rPr>
              <a:t>AI</a:t>
            </a:r>
            <a:r>
              <a:rPr lang="zh-TW" altLang="en-US" sz="2400" smtClean="0">
                <a:solidFill>
                  <a:schemeClr val="bg1"/>
                </a:solidFill>
                <a:latin typeface="微軟正黑體" pitchFamily="34" charset="-120"/>
                <a:ea typeface="微軟正黑體" pitchFamily="34" charset="-120"/>
              </a:rPr>
              <a:t> 模型，</a:t>
            </a:r>
            <a:r>
              <a:rPr lang="zh-TW" altLang="en-US" sz="2400" smtClean="0">
                <a:solidFill>
                  <a:srgbClr val="00B0F0"/>
                </a:solidFill>
                <a:latin typeface="微軟正黑體" pitchFamily="34" charset="-120"/>
                <a:ea typeface="微軟正黑體" pitchFamily="34" charset="-120"/>
              </a:rPr>
              <a:t>增添智能輔助功能</a:t>
            </a:r>
            <a:r>
              <a:rPr lang="zh-TW" altLang="en-US" sz="2400" smtClean="0">
                <a:solidFill>
                  <a:schemeClr val="bg1"/>
                </a:solidFill>
                <a:latin typeface="微軟正黑體" pitchFamily="34" charset="-120"/>
                <a:ea typeface="微軟正黑體" pitchFamily="34" charset="-120"/>
              </a:rPr>
              <a:t>。</a:t>
            </a:r>
            <a:endParaRPr lang="en-US" altLang="zh-TW" sz="2400" smtClean="0">
              <a:solidFill>
                <a:schemeClr val="bg1"/>
              </a:solidFill>
              <a:latin typeface="微軟正黑體" pitchFamily="34" charset="-120"/>
              <a:ea typeface="微軟正黑體" pitchFamily="34" charset="-120"/>
            </a:endParaRPr>
          </a:p>
        </p:txBody>
      </p:sp>
      <p:pic>
        <p:nvPicPr>
          <p:cNvPr id="27" name="图片 36">
            <a:hlinkClick r:id="rId2" action="ppaction://hlinksldjump"/>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bwMode="auto">
          <a:xfrm>
            <a:off x="10724914" y="6094897"/>
            <a:ext cx="797161" cy="385278"/>
          </a:xfrm>
          <a:prstGeom prst="rect">
            <a:avLst/>
          </a:prstGeom>
          <a:noFill/>
          <a:ln w="9525">
            <a:noFill/>
            <a:miter lim="800000"/>
            <a:headEnd/>
            <a:tailEnd/>
          </a:ln>
        </p:spPr>
      </p:pic>
      <p:pic>
        <p:nvPicPr>
          <p:cNvPr id="33" name="Picture 2" descr="C:\Users\yusheng.tsai\Documents\image(3).png"/>
          <p:cNvPicPr>
            <a:picLocks noChangeAspect="1" noChangeArrowheads="1"/>
          </p:cNvPicPr>
          <p:nvPr/>
        </p:nvPicPr>
        <p:blipFill>
          <a:blip r:embed="rId4" cstate="print"/>
          <a:srcRect r="36189" b="69002"/>
          <a:stretch>
            <a:fillRect/>
          </a:stretch>
        </p:blipFill>
        <p:spPr bwMode="auto">
          <a:xfrm>
            <a:off x="862788" y="2683924"/>
            <a:ext cx="4718226" cy="2716439"/>
          </a:xfrm>
          <a:prstGeom prst="rect">
            <a:avLst/>
          </a:prstGeom>
          <a:noFill/>
          <a:effectLst>
            <a:outerShdw blurRad="63500" sx="102000" sy="102000" algn="ctr" rotWithShape="0">
              <a:prstClr val="black">
                <a:alpha val="40000"/>
              </a:prstClr>
            </a:outerShdw>
          </a:effectLst>
        </p:spPr>
      </p:pic>
      <p:sp>
        <p:nvSpPr>
          <p:cNvPr id="36" name="矩形 35"/>
          <p:cNvSpPr/>
          <p:nvPr/>
        </p:nvSpPr>
        <p:spPr>
          <a:xfrm>
            <a:off x="720393" y="2005564"/>
            <a:ext cx="5580713" cy="396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1012071" y="2117219"/>
            <a:ext cx="7740989" cy="400110"/>
          </a:xfrm>
          <a:prstGeom prst="rect">
            <a:avLst/>
          </a:prstGeom>
          <a:solidFill>
            <a:schemeClr val="tx1">
              <a:lumMod val="85000"/>
              <a:lumOff val="15000"/>
            </a:schemeClr>
          </a:solidFill>
        </p:spPr>
        <p:txBody>
          <a:bodyPr vert="horz" wrap="square" rtlCol="0">
            <a:spAutoFit/>
          </a:bodyPr>
          <a:lstStyle/>
          <a:p>
            <a:r>
              <a:rPr lang="zh-TW" altLang="en-US" sz="2000" smtClean="0">
                <a:solidFill>
                  <a:srgbClr val="00B0F0"/>
                </a:solidFill>
                <a:latin typeface="微軟正黑體" pitchFamily="34" charset="-120"/>
                <a:ea typeface="微軟正黑體" pitchFamily="34" charset="-120"/>
              </a:rPr>
              <a:t> </a:t>
            </a:r>
            <a:r>
              <a:rPr lang="en-US" altLang="zh-TW" sz="2000" smtClean="0">
                <a:solidFill>
                  <a:srgbClr val="00B0F0"/>
                </a:solidFill>
                <a:latin typeface="微軟正黑體" pitchFamily="34" charset="-120"/>
                <a:ea typeface="微軟正黑體" pitchFamily="34" charset="-120"/>
              </a:rPr>
              <a:t>RAS</a:t>
            </a:r>
            <a:r>
              <a:rPr lang="zh-TW" altLang="en-US" sz="2000" smtClean="0">
                <a:solidFill>
                  <a:srgbClr val="00B0F0"/>
                </a:solidFill>
                <a:latin typeface="微軟正黑體" pitchFamily="34" charset="-120"/>
                <a:ea typeface="微軟正黑體" pitchFamily="34" charset="-120"/>
              </a:rPr>
              <a:t> </a:t>
            </a:r>
            <a:r>
              <a:rPr lang="en-US" altLang="zh-TW" sz="2000" smtClean="0">
                <a:solidFill>
                  <a:srgbClr val="00B0F0"/>
                </a:solidFill>
                <a:latin typeface="微軟正黑體" pitchFamily="34" charset="-120"/>
                <a:ea typeface="微軟正黑體" pitchFamily="34" charset="-120"/>
              </a:rPr>
              <a:t>System</a:t>
            </a:r>
            <a:r>
              <a:rPr lang="zh-TW" altLang="en-US" sz="2000" smtClean="0">
                <a:solidFill>
                  <a:srgbClr val="00B0F0"/>
                </a:solidFill>
                <a:latin typeface="微軟正黑體" pitchFamily="34" charset="-120"/>
                <a:ea typeface="微軟正黑體" pitchFamily="34" charset="-120"/>
              </a:rPr>
              <a:t> </a:t>
            </a:r>
            <a:r>
              <a:rPr lang="zh-TW" altLang="en-US" sz="2000" smtClean="0">
                <a:solidFill>
                  <a:schemeClr val="bg1"/>
                </a:solidFill>
                <a:latin typeface="微軟正黑體" pitchFamily="34" charset="-120"/>
                <a:ea typeface="微軟正黑體" pitchFamily="34" charset="-120"/>
              </a:rPr>
              <a:t>：根據使用者的文字描述，智能搜索歷史相似案件</a:t>
            </a:r>
          </a:p>
        </p:txBody>
      </p:sp>
      <p:pic>
        <p:nvPicPr>
          <p:cNvPr id="41" name="Picture 6" descr="D:\2022_Project\DT 主管教育訓練\Lesson 1 素材\database.png"/>
          <p:cNvPicPr>
            <a:picLocks noChangeAspect="1" noChangeArrowheads="1"/>
          </p:cNvPicPr>
          <p:nvPr/>
        </p:nvPicPr>
        <p:blipFill>
          <a:blip r:embed="rId5" cstate="print"/>
          <a:srcRect/>
          <a:stretch>
            <a:fillRect/>
          </a:stretch>
        </p:blipFill>
        <p:spPr bwMode="auto">
          <a:xfrm>
            <a:off x="7165516" y="3329724"/>
            <a:ext cx="900000" cy="900000"/>
          </a:xfrm>
          <a:prstGeom prst="rect">
            <a:avLst/>
          </a:prstGeom>
          <a:noFill/>
        </p:spPr>
      </p:pic>
      <p:sp>
        <p:nvSpPr>
          <p:cNvPr id="42" name="文字方塊 41"/>
          <p:cNvSpPr txBox="1"/>
          <p:nvPr/>
        </p:nvSpPr>
        <p:spPr>
          <a:xfrm>
            <a:off x="862788" y="5540322"/>
            <a:ext cx="4718226" cy="400110"/>
          </a:xfrm>
          <a:prstGeom prst="rect">
            <a:avLst/>
          </a:prstGeom>
          <a:noFill/>
        </p:spPr>
        <p:txBody>
          <a:bodyPr wrap="square" rtlCol="0">
            <a:spAutoFit/>
          </a:bodyPr>
          <a:lstStyle/>
          <a:p>
            <a:pPr algn="ctr"/>
            <a:r>
              <a:rPr lang="zh-TW" altLang="en-US" sz="2000" smtClean="0">
                <a:solidFill>
                  <a:srgbClr val="00B0F0"/>
                </a:solidFill>
                <a:latin typeface="微軟正黑體" pitchFamily="34" charset="-120"/>
                <a:ea typeface="微軟正黑體" pitchFamily="34" charset="-120"/>
              </a:rPr>
              <a:t>由 </a:t>
            </a:r>
            <a:r>
              <a:rPr lang="en-US" altLang="zh-TW" sz="2000" smtClean="0">
                <a:solidFill>
                  <a:srgbClr val="00B0F0"/>
                </a:solidFill>
                <a:latin typeface="微軟正黑體" pitchFamily="34" charset="-120"/>
                <a:ea typeface="微軟正黑體" pitchFamily="34" charset="-120"/>
              </a:rPr>
              <a:t>IT</a:t>
            </a:r>
            <a:r>
              <a:rPr lang="zh-TW" altLang="en-US" sz="2000" smtClean="0">
                <a:solidFill>
                  <a:srgbClr val="00B0F0"/>
                </a:solidFill>
                <a:latin typeface="微軟正黑體" pitchFamily="34" charset="-120"/>
                <a:ea typeface="微軟正黑體" pitchFamily="34" charset="-120"/>
              </a:rPr>
              <a:t> 開發的原系統</a:t>
            </a:r>
            <a:endParaRPr lang="zh-TW" altLang="en-US" sz="2000">
              <a:solidFill>
                <a:srgbClr val="00B0F0"/>
              </a:solidFill>
              <a:latin typeface="微軟正黑體" pitchFamily="34" charset="-120"/>
              <a:ea typeface="微軟正黑體" pitchFamily="34" charset="-120"/>
            </a:endParaRPr>
          </a:p>
        </p:txBody>
      </p:sp>
      <p:sp>
        <p:nvSpPr>
          <p:cNvPr id="43" name="文字方塊 42"/>
          <p:cNvSpPr txBox="1"/>
          <p:nvPr/>
        </p:nvSpPr>
        <p:spPr>
          <a:xfrm>
            <a:off x="6458234" y="4439794"/>
            <a:ext cx="4883516" cy="420500"/>
          </a:xfrm>
          <a:prstGeom prst="rect">
            <a:avLst/>
          </a:prstGeom>
          <a:noFill/>
        </p:spPr>
        <p:txBody>
          <a:bodyPr wrap="none" rtlCol="0">
            <a:spAutoFit/>
          </a:bodyPr>
          <a:lstStyle/>
          <a:p>
            <a:pPr>
              <a:lnSpc>
                <a:spcPts val="2800"/>
              </a:lnSpc>
            </a:pPr>
            <a:r>
              <a:rPr lang="zh-TW" altLang="en-US" sz="2000" smtClean="0">
                <a:solidFill>
                  <a:srgbClr val="00B0F0"/>
                </a:solidFill>
                <a:latin typeface="微軟正黑體" pitchFamily="34" charset="-120"/>
                <a:ea typeface="微軟正黑體" pitchFamily="34" charset="-120"/>
              </a:rPr>
              <a:t>由 </a:t>
            </a:r>
            <a:r>
              <a:rPr lang="en-US" altLang="zh-TW" sz="2000" smtClean="0">
                <a:solidFill>
                  <a:srgbClr val="00B0F0"/>
                </a:solidFill>
                <a:latin typeface="微軟正黑體" pitchFamily="34" charset="-120"/>
                <a:ea typeface="微軟正黑體" pitchFamily="34" charset="-120"/>
              </a:rPr>
              <a:t>DT</a:t>
            </a:r>
            <a:r>
              <a:rPr lang="zh-TW" altLang="en-US" sz="2000" smtClean="0">
                <a:solidFill>
                  <a:srgbClr val="00B0F0"/>
                </a:solidFill>
                <a:latin typeface="微軟正黑體" pitchFamily="34" charset="-120"/>
                <a:ea typeface="微軟正黑體" pitchFamily="34" charset="-120"/>
              </a:rPr>
              <a:t> 增設 </a:t>
            </a:r>
            <a:r>
              <a:rPr lang="en-US" altLang="zh-TW" sz="2000" smtClean="0">
                <a:solidFill>
                  <a:srgbClr val="00B0F0"/>
                </a:solidFill>
                <a:latin typeface="微軟正黑體" pitchFamily="34" charset="-120"/>
                <a:ea typeface="微軟正黑體" pitchFamily="34" charset="-120"/>
              </a:rPr>
              <a:t>AI</a:t>
            </a:r>
            <a:r>
              <a:rPr lang="zh-TW" altLang="en-US" sz="2000" smtClean="0">
                <a:solidFill>
                  <a:srgbClr val="00B0F0"/>
                </a:solidFill>
                <a:latin typeface="微軟正黑體" pitchFamily="34" charset="-120"/>
                <a:ea typeface="微軟正黑體" pitchFamily="34" charset="-120"/>
              </a:rPr>
              <a:t> 模型，建置 </a:t>
            </a:r>
            <a:r>
              <a:rPr lang="en-US" altLang="zh-TW" sz="2000" smtClean="0">
                <a:solidFill>
                  <a:srgbClr val="00B0F0"/>
                </a:solidFill>
                <a:latin typeface="微軟正黑體" pitchFamily="34" charset="-120"/>
                <a:ea typeface="微軟正黑體" pitchFamily="34" charset="-120"/>
              </a:rPr>
              <a:t>API</a:t>
            </a:r>
            <a:r>
              <a:rPr lang="zh-TW" altLang="en-US" sz="2000" smtClean="0">
                <a:solidFill>
                  <a:srgbClr val="00B0F0"/>
                </a:solidFill>
                <a:latin typeface="微軟正黑體" pitchFamily="34" charset="-120"/>
                <a:ea typeface="微軟正黑體" pitchFamily="34" charset="-120"/>
              </a:rPr>
              <a:t> 給前端呼叫</a:t>
            </a:r>
            <a:endParaRPr lang="en-US" altLang="zh-TW" sz="2000" smtClean="0">
              <a:solidFill>
                <a:srgbClr val="00B0F0"/>
              </a:solidFill>
              <a:latin typeface="微軟正黑體" pitchFamily="34" charset="-120"/>
              <a:ea typeface="微軟正黑體" pitchFamily="34" charset="-120"/>
            </a:endParaRPr>
          </a:p>
        </p:txBody>
      </p:sp>
      <p:pic>
        <p:nvPicPr>
          <p:cNvPr id="44" name="Picture 5" descr="D:\2022_Project\DT 主管教育訓練\Lesson 1 素材\share.png"/>
          <p:cNvPicPr>
            <a:picLocks noChangeAspect="1" noChangeArrowheads="1"/>
          </p:cNvPicPr>
          <p:nvPr/>
        </p:nvPicPr>
        <p:blipFill>
          <a:blip r:embed="rId6" cstate="print">
            <a:lum bright="70000" contrast="-70000"/>
          </a:blip>
          <a:srcRect/>
          <a:stretch>
            <a:fillRect/>
          </a:stretch>
        </p:blipFill>
        <p:spPr bwMode="auto">
          <a:xfrm rot="19430289" flipH="1">
            <a:off x="5758478" y="3574677"/>
            <a:ext cx="1063890" cy="479371"/>
          </a:xfrm>
          <a:prstGeom prst="rect">
            <a:avLst/>
          </a:prstGeom>
          <a:noFill/>
        </p:spPr>
      </p:pic>
      <p:sp>
        <p:nvSpPr>
          <p:cNvPr id="45" name="文字方塊 44"/>
          <p:cNvSpPr txBox="1"/>
          <p:nvPr/>
        </p:nvSpPr>
        <p:spPr>
          <a:xfrm>
            <a:off x="8101727" y="3869793"/>
            <a:ext cx="3060000" cy="338554"/>
          </a:xfrm>
          <a:prstGeom prst="rect">
            <a:avLst/>
          </a:prstGeom>
          <a:noFill/>
        </p:spPr>
        <p:txBody>
          <a:bodyPr wrap="square" rtlCol="0">
            <a:spAutoFit/>
          </a:bodyPr>
          <a:lstStyle/>
          <a:p>
            <a:pPr algn="ctr"/>
            <a:r>
              <a:rPr lang="en-US" altLang="zh-TW" sz="1600" smtClean="0">
                <a:solidFill>
                  <a:schemeClr val="bg1"/>
                </a:solidFill>
                <a:latin typeface="微軟正黑體" pitchFamily="34" charset="-120"/>
                <a:ea typeface="微軟正黑體" pitchFamily="34" charset="-120"/>
              </a:rPr>
              <a:t>(Python</a:t>
            </a:r>
            <a:r>
              <a:rPr lang="zh-TW" altLang="en-US" sz="1600" smtClean="0">
                <a:solidFill>
                  <a:schemeClr val="bg1"/>
                </a:solidFill>
                <a:latin typeface="微軟正黑體" pitchFamily="34" charset="-120"/>
                <a:ea typeface="微軟正黑體" pitchFamily="34" charset="-120"/>
              </a:rPr>
              <a:t> </a:t>
            </a:r>
            <a:r>
              <a:rPr lang="en-US" altLang="zh-TW" sz="1600" smtClean="0">
                <a:solidFill>
                  <a:schemeClr val="bg1"/>
                </a:solidFill>
                <a:latin typeface="微軟正黑體" pitchFamily="34" charset="-120"/>
                <a:ea typeface="微軟正黑體" pitchFamily="34" charset="-120"/>
              </a:rPr>
              <a:t>Flask</a:t>
            </a:r>
            <a:r>
              <a:rPr lang="zh-TW" altLang="en-US" sz="1600" smtClean="0">
                <a:solidFill>
                  <a:schemeClr val="bg1"/>
                </a:solidFill>
                <a:latin typeface="微軟正黑體" pitchFamily="34" charset="-120"/>
                <a:ea typeface="微軟正黑體" pitchFamily="34" charset="-120"/>
              </a:rPr>
              <a:t> 佈署於 </a:t>
            </a:r>
            <a:r>
              <a:rPr lang="en-US" altLang="zh-TW" sz="1600" smtClean="0">
                <a:solidFill>
                  <a:schemeClr val="bg1"/>
                </a:solidFill>
                <a:latin typeface="微軟正黑體" pitchFamily="34" charset="-120"/>
                <a:ea typeface="微軟正黑體" pitchFamily="34" charset="-120"/>
              </a:rPr>
              <a:t>tnvqis03)</a:t>
            </a:r>
            <a:endParaRPr lang="zh-TW" altLang="en-US" sz="1600">
              <a:solidFill>
                <a:schemeClr val="bg1"/>
              </a:solidFill>
              <a:latin typeface="微軟正黑體" pitchFamily="34" charset="-120"/>
              <a:ea typeface="微軟正黑體" pitchFamily="34" charset="-12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線接點 31"/>
          <p:cNvCxnSpPr/>
          <p:nvPr/>
        </p:nvCxnSpPr>
        <p:spPr>
          <a:xfrm flipV="1">
            <a:off x="0" y="0"/>
            <a:ext cx="3780784" cy="324008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080439" y="899788"/>
            <a:ext cx="4680598" cy="5042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3600761" y="2732256"/>
            <a:ext cx="4320552" cy="1015663"/>
          </a:xfrm>
          <a:prstGeom prst="rect">
            <a:avLst/>
          </a:prstGeom>
          <a:solidFill>
            <a:schemeClr val="tx1">
              <a:lumMod val="85000"/>
              <a:lumOff val="15000"/>
            </a:schemeClr>
          </a:solidFill>
        </p:spPr>
        <p:txBody>
          <a:bodyPr wrap="square" anchor="ctr">
            <a:spAutoFit/>
          </a:bodyPr>
          <a:lstStyle/>
          <a:p>
            <a:pPr marL="457200" indent="-457200" algn="ctr">
              <a:lnSpc>
                <a:spcPct val="150000"/>
              </a:lnSpc>
            </a:pPr>
            <a:r>
              <a:rPr lang="zh-TW" altLang="en-US" sz="4000" b="1" smtClean="0">
                <a:solidFill>
                  <a:schemeClr val="bg1"/>
                </a:solidFill>
                <a:latin typeface="微軟正黑體" panose="020B0604030504040204" pitchFamily="34" charset="-120"/>
                <a:ea typeface="微軟正黑體" panose="020B0604030504040204" pitchFamily="34" charset="-120"/>
              </a:rPr>
              <a:t>協同開發流程</a:t>
            </a:r>
            <a:endParaRPr lang="zh-TW" altLang="en-US" sz="4000" b="1" dirty="0">
              <a:solidFill>
                <a:schemeClr val="bg1"/>
              </a:solidFill>
              <a:latin typeface="微軟正黑體" panose="020B0604030504040204" pitchFamily="34" charset="-120"/>
              <a:ea typeface="微軟正黑體" panose="020B0604030504040204" pitchFamily="34" charset="-120"/>
            </a:endParaRPr>
          </a:p>
        </p:txBody>
      </p:sp>
      <p:sp>
        <p:nvSpPr>
          <p:cNvPr id="18" name="矩形 17"/>
          <p:cNvSpPr/>
          <p:nvPr/>
        </p:nvSpPr>
        <p:spPr>
          <a:xfrm>
            <a:off x="1800531" y="912744"/>
            <a:ext cx="2160276" cy="740524"/>
          </a:xfrm>
          <a:prstGeom prst="rect">
            <a:avLst/>
          </a:prstGeom>
          <a:solidFill>
            <a:schemeClr val="tx1">
              <a:lumMod val="85000"/>
              <a:lumOff val="15000"/>
            </a:schemeClr>
          </a:solidFill>
        </p:spPr>
        <p:txBody>
          <a:bodyPr wrap="square" anchor="ctr">
            <a:spAutoFit/>
          </a:bodyPr>
          <a:lstStyle/>
          <a:p>
            <a:pPr marL="457200" indent="-457200" algn="ctr">
              <a:lnSpc>
                <a:spcPct val="150000"/>
              </a:lnSpc>
            </a:pPr>
            <a:r>
              <a:rPr lang="en-US" altLang="zh-TW" sz="3200" b="1" smtClean="0">
                <a:solidFill>
                  <a:schemeClr val="bg1"/>
                </a:solidFill>
                <a:latin typeface="微軟正黑體" panose="020B0604030504040204" pitchFamily="34" charset="-120"/>
                <a:ea typeface="微軟正黑體" panose="020B0604030504040204" pitchFamily="34" charset="-120"/>
              </a:rPr>
              <a:t>Chapter 3</a:t>
            </a:r>
          </a:p>
        </p:txBody>
      </p:sp>
      <p:cxnSp>
        <p:nvCxnSpPr>
          <p:cNvPr id="20" name="直線接點 19"/>
          <p:cNvCxnSpPr/>
          <p:nvPr/>
        </p:nvCxnSpPr>
        <p:spPr>
          <a:xfrm flipH="1">
            <a:off x="10081590" y="359719"/>
            <a:ext cx="1440485" cy="612045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flipH="1">
            <a:off x="9901566" y="2159949"/>
            <a:ext cx="1620510" cy="43202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图片 36">
            <a:hlinkClick r:id="rId2" action="ppaction://hlinksldjump"/>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bwMode="auto">
          <a:xfrm>
            <a:off x="10724914" y="6094897"/>
            <a:ext cx="797161" cy="3852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20392" y="407230"/>
            <a:ext cx="4680599" cy="492557"/>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Box 11"/>
          <p:cNvSpPr txBox="1"/>
          <p:nvPr/>
        </p:nvSpPr>
        <p:spPr>
          <a:xfrm>
            <a:off x="1260462" y="550488"/>
            <a:ext cx="4680598" cy="523220"/>
          </a:xfrm>
          <a:prstGeom prst="rect">
            <a:avLst/>
          </a:prstGeom>
          <a:solidFill>
            <a:schemeClr val="tx1">
              <a:lumMod val="85000"/>
              <a:lumOff val="15000"/>
            </a:schemeClr>
          </a:solidFill>
        </p:spPr>
        <p:txBody>
          <a:bodyPr wrap="square" rtlCol="0">
            <a:spAutoFit/>
          </a:bodyPr>
          <a:lstStyle/>
          <a:p>
            <a:r>
              <a:rPr lang="zh-TW" altLang="en-US" sz="2800" b="1" spc="600" dirty="0" smtClean="0">
                <a:solidFill>
                  <a:schemeClr val="bg1"/>
                </a:solidFill>
                <a:latin typeface="微軟正黑體" panose="020B0604030504040204" pitchFamily="34" charset="-120"/>
                <a:ea typeface="微軟正黑體" panose="020B0604030504040204" pitchFamily="34" charset="-120"/>
              </a:rPr>
              <a:t>看板與作業系統的差別</a:t>
            </a:r>
            <a:endParaRPr lang="en-US" altLang="zh-TW" sz="2800" b="1" spc="600" dirty="0">
              <a:solidFill>
                <a:schemeClr val="bg1"/>
              </a:solidFill>
              <a:latin typeface="微軟正黑體" panose="020B0604030504040204" pitchFamily="34" charset="-120"/>
              <a:ea typeface="微軟正黑體" panose="020B0604030504040204" pitchFamily="34" charset="-120"/>
            </a:endParaRPr>
          </a:p>
        </p:txBody>
      </p:sp>
      <p:graphicFrame>
        <p:nvGraphicFramePr>
          <p:cNvPr id="6" name="表格 5"/>
          <p:cNvGraphicFramePr>
            <a:graphicFrameLocks noGrp="1"/>
          </p:cNvGraphicFramePr>
          <p:nvPr>
            <p:extLst>
              <p:ext uri="{D42A27DB-BD31-4B8C-83A1-F6EECF244321}">
                <p14:modId xmlns:p14="http://schemas.microsoft.com/office/powerpoint/2010/main" xmlns="" val="475841660"/>
              </p:ext>
            </p:extLst>
          </p:nvPr>
        </p:nvGraphicFramePr>
        <p:xfrm>
          <a:off x="489095" y="2700018"/>
          <a:ext cx="10621356" cy="2286000"/>
        </p:xfrm>
        <a:graphic>
          <a:graphicData uri="http://schemas.openxmlformats.org/drawingml/2006/table">
            <a:tbl>
              <a:tblPr firstRow="1" bandRow="1">
                <a:tableStyleId>{93296810-A885-4BE3-A3E7-6D5BEEA58F35}</a:tableStyleId>
              </a:tblPr>
              <a:tblGrid>
                <a:gridCol w="2451081"/>
                <a:gridCol w="2655340"/>
                <a:gridCol w="5514935"/>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kern="1200" dirty="0" smtClean="0">
                          <a:solidFill>
                            <a:schemeClr val="tx1"/>
                          </a:solidFill>
                          <a:latin typeface="微軟正黑體" panose="020B0604030504040204" pitchFamily="34" charset="-120"/>
                          <a:ea typeface="微軟正黑體" panose="020B0604030504040204" pitchFamily="34" charset="-120"/>
                          <a:cs typeface="Arial" pitchFamily="34" charset="0"/>
                        </a:rPr>
                        <a:t>項目</a:t>
                      </a:r>
                      <a:endParaRPr lang="en-JM" altLang="ko-KR" sz="2400" dirty="0">
                        <a:solidFill>
                          <a:schemeClr val="tx1"/>
                        </a:solidFill>
                        <a:latin typeface="微軟正黑體" panose="020B0604030504040204" pitchFamily="34" charset="-120"/>
                        <a:ea typeface="微軟正黑體" panose="020B0604030504040204" pitchFamily="34" charset="-120"/>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kern="1200" dirty="0" smtClean="0">
                          <a:solidFill>
                            <a:schemeClr val="tx1"/>
                          </a:solidFill>
                          <a:latin typeface="微軟正黑體" panose="020B0604030504040204" pitchFamily="34" charset="-120"/>
                          <a:ea typeface="微軟正黑體" panose="020B0604030504040204" pitchFamily="34" charset="-120"/>
                          <a:cs typeface="Arial" pitchFamily="34" charset="0"/>
                        </a:rPr>
                        <a:t>看板</a:t>
                      </a:r>
                      <a:endParaRPr lang="en-JM" altLang="ko-KR" sz="2400" dirty="0">
                        <a:solidFill>
                          <a:schemeClr val="tx1"/>
                        </a:solidFill>
                        <a:latin typeface="微軟正黑體" panose="020B0604030504040204" pitchFamily="34" charset="-120"/>
                        <a:ea typeface="微軟正黑體" panose="020B0604030504040204" pitchFamily="34" charset="-120"/>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dirty="0" smtClean="0">
                          <a:solidFill>
                            <a:schemeClr val="tx1"/>
                          </a:solidFill>
                          <a:latin typeface="微軟正黑體" panose="020B0604030504040204" pitchFamily="34" charset="-120"/>
                          <a:ea typeface="微軟正黑體" panose="020B0604030504040204" pitchFamily="34" charset="-120"/>
                        </a:rPr>
                        <a:t>作業系統</a:t>
                      </a:r>
                      <a:endParaRPr lang="en-JM" altLang="ko-KR" sz="2400" dirty="0">
                        <a:solidFill>
                          <a:schemeClr val="tx1"/>
                        </a:solidFill>
                        <a:latin typeface="微軟正黑體" panose="020B0604030504040204" pitchFamily="34" charset="-120"/>
                        <a:ea typeface="微軟正黑體" panose="020B0604030504040204" pitchFamily="34" charset="-12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solidFill>
                            <a:schemeClr val="tx1"/>
                          </a:solidFill>
                          <a:latin typeface="微軟正黑體" panose="020B0604030504040204" pitchFamily="34" charset="-120"/>
                          <a:ea typeface="微軟正黑體" panose="020B0604030504040204" pitchFamily="34" charset="-120"/>
                          <a:cs typeface="Arial" pitchFamily="34" charset="0"/>
                        </a:rPr>
                        <a:t>資料庫</a:t>
                      </a:r>
                      <a:endParaRPr lang="en-JM" sz="2400" dirty="0">
                        <a:solidFill>
                          <a:schemeClr val="tx1"/>
                        </a:solidFill>
                        <a:latin typeface="微軟正黑體" panose="020B0604030504040204" pitchFamily="34" charset="-120"/>
                        <a:ea typeface="微軟正黑體" panose="020B0604030504040204" pitchFamily="34" charset="-12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2400" dirty="0" smtClean="0">
                          <a:solidFill>
                            <a:schemeClr val="tx1"/>
                          </a:solidFill>
                          <a:latin typeface="微軟正黑體" panose="020B0604030504040204" pitchFamily="34" charset="-120"/>
                          <a:ea typeface="微軟正黑體" panose="020B0604030504040204" pitchFamily="34" charset="-120"/>
                          <a:cs typeface="Arial" pitchFamily="34" charset="0"/>
                        </a:rPr>
                        <a:t>Data Node</a:t>
                      </a:r>
                      <a:endParaRPr lang="en-JM" sz="2400" dirty="0">
                        <a:solidFill>
                          <a:schemeClr val="tx1"/>
                        </a:solidFill>
                        <a:latin typeface="微軟正黑體" panose="020B0604030504040204" pitchFamily="34" charset="-120"/>
                        <a:ea typeface="微軟正黑體" panose="020B0604030504040204" pitchFamily="34" charset="-12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solidFill>
                            <a:schemeClr val="tx1"/>
                          </a:solidFill>
                          <a:latin typeface="微軟正黑體" panose="020B0604030504040204" pitchFamily="34" charset="-120"/>
                          <a:ea typeface="微軟正黑體" panose="020B0604030504040204" pitchFamily="34" charset="-120"/>
                        </a:rPr>
                        <a:t>作業系統資料庫</a:t>
                      </a:r>
                      <a:endParaRPr lang="en-JM" sz="2400" dirty="0">
                        <a:solidFill>
                          <a:schemeClr val="tx1"/>
                        </a:solidFill>
                        <a:latin typeface="微軟正黑體" panose="020B0604030504040204" pitchFamily="34" charset="-120"/>
                        <a:ea typeface="微軟正黑體" panose="020B0604030504040204" pitchFamily="34" charset="-12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solidFill>
                            <a:schemeClr val="tx1"/>
                          </a:solidFill>
                          <a:latin typeface="微軟正黑體" panose="020B0604030504040204" pitchFamily="34" charset="-120"/>
                          <a:ea typeface="微軟正黑體" panose="020B0604030504040204" pitchFamily="34" charset="-120"/>
                          <a:cs typeface="Arial" pitchFamily="34" charset="0"/>
                        </a:rPr>
                        <a:t>資料使用</a:t>
                      </a:r>
                      <a:endParaRPr lang="en-JM" altLang="ko-KR" sz="2400" dirty="0">
                        <a:solidFill>
                          <a:schemeClr val="tx1"/>
                        </a:solidFill>
                        <a:latin typeface="微軟正黑體" panose="020B0604030504040204" pitchFamily="34" charset="-120"/>
                        <a:ea typeface="微軟正黑體" panose="020B0604030504040204" pitchFamily="34" charset="-12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solidFill>
                            <a:schemeClr val="tx1"/>
                          </a:solidFill>
                          <a:latin typeface="微軟正黑體" panose="020B0604030504040204" pitchFamily="34" charset="-120"/>
                          <a:ea typeface="微軟正黑體" panose="020B0604030504040204" pitchFamily="34" charset="-120"/>
                          <a:cs typeface="Arial" pitchFamily="34" charset="0"/>
                        </a:rPr>
                        <a:t>只取資料</a:t>
                      </a:r>
                      <a:endParaRPr lang="en-JM" altLang="ko-KR" sz="2400" dirty="0">
                        <a:solidFill>
                          <a:schemeClr val="tx1"/>
                        </a:solidFill>
                        <a:latin typeface="微軟正黑體" panose="020B0604030504040204" pitchFamily="34" charset="-120"/>
                        <a:ea typeface="微軟正黑體" panose="020B0604030504040204" pitchFamily="34" charset="-12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solidFill>
                            <a:schemeClr val="tx1"/>
                          </a:solidFill>
                          <a:latin typeface="微軟正黑體" panose="020B0604030504040204" pitchFamily="34" charset="-120"/>
                          <a:ea typeface="微軟正黑體" panose="020B0604030504040204" pitchFamily="34" charset="-120"/>
                        </a:rPr>
                        <a:t>取資料</a:t>
                      </a:r>
                      <a:r>
                        <a:rPr lang="en-US" altLang="zh-TW" sz="2400" dirty="0" smtClean="0">
                          <a:solidFill>
                            <a:schemeClr val="tx1"/>
                          </a:solidFill>
                          <a:latin typeface="微軟正黑體" panose="020B0604030504040204" pitchFamily="34" charset="-120"/>
                          <a:ea typeface="微軟正黑體" panose="020B0604030504040204" pitchFamily="34" charset="-120"/>
                        </a:rPr>
                        <a:t>, </a:t>
                      </a:r>
                      <a:r>
                        <a:rPr lang="zh-TW" altLang="en-US" sz="2400" dirty="0" smtClean="0">
                          <a:solidFill>
                            <a:schemeClr val="tx1"/>
                          </a:solidFill>
                          <a:latin typeface="微軟正黑體" panose="020B0604030504040204" pitchFamily="34" charset="-120"/>
                          <a:ea typeface="微軟正黑體" panose="020B0604030504040204" pitchFamily="34" charset="-120"/>
                        </a:rPr>
                        <a:t>新增資料，刪除資料</a:t>
                      </a:r>
                      <a:r>
                        <a:rPr lang="en-US" altLang="zh-TW" sz="2400" dirty="0" smtClean="0">
                          <a:solidFill>
                            <a:schemeClr val="tx1"/>
                          </a:solidFill>
                          <a:latin typeface="微軟正黑體" panose="020B0604030504040204" pitchFamily="34" charset="-120"/>
                          <a:ea typeface="微軟正黑體" panose="020B0604030504040204" pitchFamily="34" charset="-120"/>
                        </a:rPr>
                        <a:t>, </a:t>
                      </a:r>
                      <a:r>
                        <a:rPr lang="zh-TW" altLang="en-US" sz="2400" dirty="0" smtClean="0">
                          <a:solidFill>
                            <a:schemeClr val="tx1"/>
                          </a:solidFill>
                          <a:latin typeface="微軟正黑體" panose="020B0604030504040204" pitchFamily="34" charset="-120"/>
                          <a:ea typeface="微軟正黑體" panose="020B0604030504040204" pitchFamily="34" charset="-120"/>
                        </a:rPr>
                        <a:t>更新資料</a:t>
                      </a:r>
                      <a:endParaRPr lang="en-JM" altLang="ko-KR" sz="2400" dirty="0">
                        <a:solidFill>
                          <a:schemeClr val="tx1"/>
                        </a:solidFill>
                        <a:latin typeface="微軟正黑體" panose="020B0604030504040204" pitchFamily="34" charset="-120"/>
                        <a:ea typeface="微軟正黑體" panose="020B0604030504040204" pitchFamily="34" charset="-12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solidFill>
                            <a:schemeClr val="tx1"/>
                          </a:solidFill>
                          <a:latin typeface="微軟正黑體" panose="020B0604030504040204" pitchFamily="34" charset="-120"/>
                          <a:ea typeface="微軟正黑體" panose="020B0604030504040204" pitchFamily="34" charset="-120"/>
                          <a:cs typeface="Arial" pitchFamily="34" charset="0"/>
                        </a:rPr>
                        <a:t>畫面</a:t>
                      </a:r>
                      <a:endParaRPr lang="en-JM" sz="2400" dirty="0">
                        <a:solidFill>
                          <a:schemeClr val="tx1"/>
                        </a:solidFill>
                        <a:latin typeface="微軟正黑體" panose="020B0604030504040204" pitchFamily="34" charset="-120"/>
                        <a:ea typeface="微軟正黑體" panose="020B0604030504040204" pitchFamily="34" charset="-12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solidFill>
                            <a:schemeClr val="tx1"/>
                          </a:solidFill>
                          <a:latin typeface="微軟正黑體" panose="020B0604030504040204" pitchFamily="34" charset="-120"/>
                          <a:ea typeface="微軟正黑體" panose="020B0604030504040204" pitchFamily="34" charset="-120"/>
                          <a:cs typeface="Arial" pitchFamily="34" charset="0"/>
                        </a:rPr>
                        <a:t>圖表色彩豐富</a:t>
                      </a:r>
                      <a:endParaRPr lang="en-JM" sz="2400" dirty="0">
                        <a:solidFill>
                          <a:schemeClr val="tx1"/>
                        </a:solidFill>
                        <a:latin typeface="微軟正黑體" panose="020B0604030504040204" pitchFamily="34" charset="-120"/>
                        <a:ea typeface="微軟正黑體" panose="020B0604030504040204" pitchFamily="34" charset="-12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solidFill>
                            <a:schemeClr val="tx1"/>
                          </a:solidFill>
                          <a:latin typeface="微軟正黑體" panose="020B0604030504040204" pitchFamily="34" charset="-120"/>
                          <a:ea typeface="微軟正黑體" panose="020B0604030504040204" pitchFamily="34" charset="-120"/>
                        </a:rPr>
                        <a:t>多為單純的表單資料</a:t>
                      </a:r>
                      <a:endParaRPr lang="en-JM" sz="2400" dirty="0">
                        <a:solidFill>
                          <a:schemeClr val="tx1"/>
                        </a:solidFill>
                        <a:latin typeface="微軟正黑體" panose="020B0604030504040204" pitchFamily="34" charset="-120"/>
                        <a:ea typeface="微軟正黑體" panose="020B0604030504040204" pitchFamily="34" charset="-12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solidFill>
                            <a:schemeClr val="tx1"/>
                          </a:solidFill>
                          <a:latin typeface="微軟正黑體" panose="020B0604030504040204" pitchFamily="34" charset="-120"/>
                          <a:ea typeface="微軟正黑體" panose="020B0604030504040204" pitchFamily="34" charset="-120"/>
                          <a:cs typeface="Arial" pitchFamily="34" charset="0"/>
                        </a:rPr>
                        <a:t>簽核流程</a:t>
                      </a:r>
                      <a:endParaRPr lang="en-JM" altLang="ko-KR" sz="2400" dirty="0">
                        <a:solidFill>
                          <a:schemeClr val="tx1"/>
                        </a:solidFill>
                        <a:latin typeface="微軟正黑體" panose="020B0604030504040204" pitchFamily="34" charset="-120"/>
                        <a:ea typeface="微軟正黑體" panose="020B0604030504040204" pitchFamily="34" charset="-12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solidFill>
                            <a:schemeClr val="tx1"/>
                          </a:solidFill>
                          <a:latin typeface="微軟正黑體" panose="020B0604030504040204" pitchFamily="34" charset="-120"/>
                          <a:ea typeface="微軟正黑體" panose="020B0604030504040204" pitchFamily="34" charset="-120"/>
                          <a:cs typeface="Arial" pitchFamily="34" charset="0"/>
                        </a:rPr>
                        <a:t>無</a:t>
                      </a:r>
                      <a:endParaRPr lang="en-JM" altLang="ko-KR" sz="2400" dirty="0">
                        <a:solidFill>
                          <a:schemeClr val="tx1"/>
                        </a:solidFill>
                        <a:latin typeface="微軟正黑體" panose="020B0604030504040204" pitchFamily="34" charset="-120"/>
                        <a:ea typeface="微軟正黑體" panose="020B0604030504040204" pitchFamily="34" charset="-12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solidFill>
                            <a:schemeClr val="tx1"/>
                          </a:solidFill>
                          <a:latin typeface="微軟正黑體" panose="020B0604030504040204" pitchFamily="34" charset="-120"/>
                          <a:ea typeface="微軟正黑體" panose="020B0604030504040204" pitchFamily="34" charset="-120"/>
                        </a:rPr>
                        <a:t>有</a:t>
                      </a:r>
                      <a:endParaRPr lang="en-JM" altLang="ko-KR" sz="2400" dirty="0">
                        <a:solidFill>
                          <a:schemeClr val="tx1"/>
                        </a:solidFill>
                        <a:latin typeface="微軟正黑體" panose="020B0604030504040204" pitchFamily="34" charset="-120"/>
                        <a:ea typeface="微軟正黑體" panose="020B0604030504040204" pitchFamily="34" charset="-120"/>
                      </a:endParaRPr>
                    </a:p>
                  </a:txBody>
                  <a:tcPr anchor="ctr"/>
                </a:tc>
              </a:tr>
            </a:tbl>
          </a:graphicData>
        </a:graphic>
      </p:graphicFrame>
      <p:sp>
        <p:nvSpPr>
          <p:cNvPr id="7" name="矩形 6"/>
          <p:cNvSpPr/>
          <p:nvPr/>
        </p:nvSpPr>
        <p:spPr>
          <a:xfrm>
            <a:off x="1250306" y="1799903"/>
            <a:ext cx="7921012" cy="646331"/>
          </a:xfrm>
          <a:prstGeom prst="rect">
            <a:avLst/>
          </a:prstGeom>
        </p:spPr>
        <p:txBody>
          <a:bodyPr wrap="square">
            <a:spAutoFit/>
          </a:bodyPr>
          <a:lstStyle/>
          <a:p>
            <a:pPr marL="342900" indent="-342900">
              <a:lnSpc>
                <a:spcPct val="150000"/>
              </a:lnSpc>
              <a:buFont typeface="Arial" panose="020B0604020202020204" pitchFamily="34" charset="0"/>
              <a:buChar char="•"/>
            </a:pPr>
            <a:r>
              <a:rPr lang="zh-TW" altLang="en-US" sz="2400" b="1" dirty="0" smtClean="0">
                <a:solidFill>
                  <a:schemeClr val="bg1"/>
                </a:solidFill>
                <a:latin typeface="微軟正黑體" panose="020B0604030504040204" pitchFamily="34" charset="-120"/>
                <a:ea typeface="微軟正黑體" panose="020B0604030504040204" pitchFamily="34" charset="-120"/>
                <a:sym typeface="Wingdings" panose="05000000000000000000" pitchFamily="2" charset="2"/>
              </a:rPr>
              <a:t>不同的應用類型</a:t>
            </a:r>
            <a:r>
              <a:rPr lang="en-US" altLang="zh-TW" sz="2400" b="1" dirty="0" smtClean="0">
                <a:solidFill>
                  <a:schemeClr val="bg1"/>
                </a:solidFill>
                <a:latin typeface="微軟正黑體" panose="020B0604030504040204" pitchFamily="34" charset="-120"/>
                <a:ea typeface="微軟正黑體" panose="020B0604030504040204" pitchFamily="34" charset="-120"/>
                <a:sym typeface="Wingdings" panose="05000000000000000000" pitchFamily="2" charset="2"/>
              </a:rPr>
              <a:t>, </a:t>
            </a:r>
            <a:r>
              <a:rPr lang="zh-TW" altLang="en-US" sz="2400" b="1" dirty="0" smtClean="0">
                <a:solidFill>
                  <a:schemeClr val="bg1"/>
                </a:solidFill>
                <a:latin typeface="微軟正黑體" panose="020B0604030504040204" pitchFamily="34" charset="-120"/>
                <a:ea typeface="微軟正黑體" panose="020B0604030504040204" pitchFamily="34" charset="-120"/>
                <a:sym typeface="Wingdings" panose="05000000000000000000" pitchFamily="2" charset="2"/>
              </a:rPr>
              <a:t>會有不同的開發流程</a:t>
            </a:r>
            <a:endParaRPr lang="zh-TW" altLang="en-US" sz="2400" b="1" dirty="0">
              <a:solidFill>
                <a:schemeClr val="bg1"/>
              </a:solidFill>
              <a:latin typeface="微軟正黑體" panose="020B0604030504040204" pitchFamily="34" charset="-120"/>
              <a:ea typeface="微軟正黑體" panose="020B0604030504040204" pitchFamily="34" charset="-120"/>
              <a:sym typeface="Wingdings" panose="05000000000000000000" pitchFamily="2" charset="2"/>
            </a:endParaRPr>
          </a:p>
        </p:txBody>
      </p:sp>
      <p:pic>
        <p:nvPicPr>
          <p:cNvPr id="8" name="图片 36">
            <a:hlinkClick r:id="rId2" action="ppaction://hlinksldjump"/>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10724914" y="6094897"/>
            <a:ext cx="797161" cy="385278"/>
          </a:xfrm>
          <a:prstGeom prst="rect">
            <a:avLst/>
          </a:prstGeom>
          <a:noFill/>
          <a:ln w="9525">
            <a:noFill/>
            <a:miter lim="800000"/>
            <a:headEnd/>
            <a:tailEnd/>
          </a:ln>
        </p:spPr>
      </p:pic>
    </p:spTree>
    <p:extLst>
      <p:ext uri="{BB962C8B-B14F-4D97-AF65-F5344CB8AC3E}">
        <p14:creationId xmlns:p14="http://schemas.microsoft.com/office/powerpoint/2010/main" xmlns="" val="1206237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00531" y="407230"/>
            <a:ext cx="720092" cy="535317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Box 11"/>
          <p:cNvSpPr txBox="1"/>
          <p:nvPr/>
        </p:nvSpPr>
        <p:spPr>
          <a:xfrm>
            <a:off x="2160577" y="936090"/>
            <a:ext cx="720092" cy="2886944"/>
          </a:xfrm>
          <a:prstGeom prst="rect">
            <a:avLst/>
          </a:prstGeom>
          <a:solidFill>
            <a:srgbClr val="262626"/>
          </a:solidFill>
        </p:spPr>
        <p:txBody>
          <a:bodyPr wrap="square" rtlCol="0">
            <a:spAutoFit/>
          </a:bodyPr>
          <a:lstStyle/>
          <a:p>
            <a:r>
              <a:rPr lang="zh-TW" altLang="en-US" sz="4540" b="1" spc="600" smtClean="0">
                <a:solidFill>
                  <a:schemeClr val="bg1"/>
                </a:solidFill>
                <a:latin typeface="微軟正黑體" panose="020B0604030504040204" pitchFamily="34" charset="-120"/>
                <a:ea typeface="微軟正黑體" panose="020B0604030504040204" pitchFamily="34" charset="-120"/>
              </a:rPr>
              <a:t>講師名單</a:t>
            </a:r>
            <a:endParaRPr lang="en-US" altLang="zh-TW" sz="4540" b="1" spc="600" dirty="0">
              <a:solidFill>
                <a:schemeClr val="bg1"/>
              </a:solidFill>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4320853" y="432423"/>
            <a:ext cx="980781" cy="5688032"/>
          </a:xfrm>
          <a:prstGeom prst="rect">
            <a:avLst/>
          </a:prstGeom>
          <a:solidFill>
            <a:schemeClr val="tx1">
              <a:lumMod val="85000"/>
              <a:lumOff val="15000"/>
            </a:schemeClr>
          </a:solidFill>
        </p:spPr>
        <p:txBody>
          <a:bodyPr wrap="none" rtlCol="0">
            <a:spAutoFit/>
          </a:bodyPr>
          <a:lstStyle/>
          <a:p>
            <a:pPr algn="r">
              <a:lnSpc>
                <a:spcPts val="4400"/>
              </a:lnSpc>
            </a:pPr>
            <a:r>
              <a:rPr lang="en-US" altLang="zh-TW" sz="3200" b="1" smtClean="0">
                <a:solidFill>
                  <a:srgbClr val="FFFF00"/>
                </a:solidFill>
                <a:latin typeface="微軟正黑體" pitchFamily="34" charset="-120"/>
                <a:ea typeface="微軟正黑體" pitchFamily="34" charset="-120"/>
              </a:rPr>
              <a:t>DQ</a:t>
            </a:r>
            <a:endParaRPr lang="zh-TW" altLang="en-US" sz="3200" b="1" smtClean="0">
              <a:solidFill>
                <a:srgbClr val="FFFF00"/>
              </a:solidFill>
              <a:latin typeface="微軟正黑體" pitchFamily="34" charset="-120"/>
              <a:ea typeface="微軟正黑體" pitchFamily="34" charset="-120"/>
            </a:endParaRPr>
          </a:p>
          <a:p>
            <a:pPr algn="r">
              <a:lnSpc>
                <a:spcPts val="4400"/>
              </a:lnSpc>
            </a:pPr>
            <a:r>
              <a:rPr lang="en-US" altLang="zh-TW" sz="3200" b="1" smtClean="0">
                <a:solidFill>
                  <a:srgbClr val="FFFF00"/>
                </a:solidFill>
                <a:latin typeface="微軟正黑體" pitchFamily="34" charset="-120"/>
                <a:ea typeface="微軟正黑體" pitchFamily="34" charset="-120"/>
              </a:rPr>
              <a:t>SQ</a:t>
            </a:r>
          </a:p>
          <a:p>
            <a:pPr algn="r">
              <a:lnSpc>
                <a:spcPts val="4400"/>
              </a:lnSpc>
            </a:pPr>
            <a:r>
              <a:rPr lang="en-US" altLang="zh-TW" sz="3200" b="1" smtClean="0">
                <a:solidFill>
                  <a:srgbClr val="FFFF00"/>
                </a:solidFill>
                <a:latin typeface="微軟正黑體" pitchFamily="34" charset="-120"/>
                <a:ea typeface="微軟正黑體" pitchFamily="34" charset="-120"/>
              </a:rPr>
              <a:t>MQ</a:t>
            </a:r>
            <a:endParaRPr lang="zh-TW" altLang="en-US" sz="3200" b="1" smtClean="0">
              <a:solidFill>
                <a:srgbClr val="FFFF00"/>
              </a:solidFill>
              <a:latin typeface="微軟正黑體" pitchFamily="34" charset="-120"/>
              <a:ea typeface="微軟正黑體" pitchFamily="34" charset="-120"/>
            </a:endParaRPr>
          </a:p>
          <a:p>
            <a:pPr algn="r">
              <a:lnSpc>
                <a:spcPts val="4400"/>
              </a:lnSpc>
            </a:pPr>
            <a:r>
              <a:rPr lang="en-US" altLang="zh-TW" sz="3200" b="1" smtClean="0">
                <a:solidFill>
                  <a:srgbClr val="FFFF00"/>
                </a:solidFill>
                <a:latin typeface="微軟正黑體" pitchFamily="34" charset="-120"/>
                <a:ea typeface="微軟正黑體" pitchFamily="34" charset="-120"/>
              </a:rPr>
              <a:t>MQ</a:t>
            </a:r>
            <a:endParaRPr lang="zh-TW" altLang="en-US" sz="3200" b="1" smtClean="0">
              <a:solidFill>
                <a:srgbClr val="FFFF00"/>
              </a:solidFill>
              <a:latin typeface="微軟正黑體" pitchFamily="34" charset="-120"/>
              <a:ea typeface="微軟正黑體" pitchFamily="34" charset="-120"/>
            </a:endParaRPr>
          </a:p>
          <a:p>
            <a:pPr algn="r">
              <a:lnSpc>
                <a:spcPts val="4400"/>
              </a:lnSpc>
            </a:pPr>
            <a:r>
              <a:rPr lang="en-US" altLang="zh-TW" sz="3200" b="1" smtClean="0">
                <a:solidFill>
                  <a:srgbClr val="FFFF00"/>
                </a:solidFill>
                <a:latin typeface="微軟正黑體" pitchFamily="34" charset="-120"/>
                <a:ea typeface="微軟正黑體" pitchFamily="34" charset="-120"/>
              </a:rPr>
              <a:t>CQ</a:t>
            </a:r>
            <a:endParaRPr lang="zh-TW" altLang="en-US" sz="3200" b="1" smtClean="0">
              <a:solidFill>
                <a:srgbClr val="FFFF00"/>
              </a:solidFill>
              <a:latin typeface="微軟正黑體" pitchFamily="34" charset="-120"/>
              <a:ea typeface="微軟正黑體" pitchFamily="34" charset="-120"/>
            </a:endParaRPr>
          </a:p>
          <a:p>
            <a:pPr algn="r">
              <a:lnSpc>
                <a:spcPts val="4400"/>
              </a:lnSpc>
            </a:pPr>
            <a:r>
              <a:rPr lang="en-US" altLang="zh-TW" sz="3200" b="1" smtClean="0">
                <a:solidFill>
                  <a:srgbClr val="FFFF00"/>
                </a:solidFill>
                <a:latin typeface="微軟正黑體" pitchFamily="34" charset="-120"/>
                <a:ea typeface="微軟正黑體" pitchFamily="34" charset="-120"/>
              </a:rPr>
              <a:t>QS</a:t>
            </a:r>
            <a:endParaRPr lang="zh-TW" altLang="en-US" sz="3200" b="1" smtClean="0">
              <a:solidFill>
                <a:srgbClr val="FFFF00"/>
              </a:solidFill>
              <a:latin typeface="微軟正黑體" pitchFamily="34" charset="-120"/>
              <a:ea typeface="微軟正黑體" pitchFamily="34" charset="-120"/>
            </a:endParaRPr>
          </a:p>
          <a:p>
            <a:pPr algn="r">
              <a:lnSpc>
                <a:spcPts val="4400"/>
              </a:lnSpc>
            </a:pPr>
            <a:r>
              <a:rPr lang="en-US" altLang="zh-TW" sz="3200" b="1" smtClean="0">
                <a:solidFill>
                  <a:srgbClr val="FFFF00"/>
                </a:solidFill>
                <a:latin typeface="微軟正黑體" pitchFamily="34" charset="-120"/>
                <a:ea typeface="微軟正黑體" pitchFamily="34" charset="-120"/>
              </a:rPr>
              <a:t>RQ</a:t>
            </a:r>
            <a:endParaRPr lang="zh-TW" altLang="en-US" sz="3200" b="1" smtClean="0">
              <a:solidFill>
                <a:srgbClr val="FFFF00"/>
              </a:solidFill>
              <a:latin typeface="微軟正黑體" pitchFamily="34" charset="-120"/>
              <a:ea typeface="微軟正黑體" pitchFamily="34" charset="-120"/>
            </a:endParaRPr>
          </a:p>
          <a:p>
            <a:pPr algn="r">
              <a:lnSpc>
                <a:spcPts val="4400"/>
              </a:lnSpc>
            </a:pPr>
            <a:r>
              <a:rPr lang="en-US" altLang="zh-TW" sz="3200" b="1" smtClean="0">
                <a:solidFill>
                  <a:srgbClr val="FFFF00"/>
                </a:solidFill>
                <a:latin typeface="微軟正黑體" pitchFamily="34" charset="-120"/>
                <a:ea typeface="微軟正黑體" pitchFamily="34" charset="-120"/>
              </a:rPr>
              <a:t>PCC</a:t>
            </a:r>
            <a:endParaRPr lang="zh-TW" altLang="en-US" sz="3200" b="1" smtClean="0">
              <a:solidFill>
                <a:srgbClr val="FFFF00"/>
              </a:solidFill>
              <a:latin typeface="微軟正黑體" pitchFamily="34" charset="-120"/>
              <a:ea typeface="微軟正黑體" pitchFamily="34" charset="-120"/>
            </a:endParaRPr>
          </a:p>
          <a:p>
            <a:pPr algn="r">
              <a:lnSpc>
                <a:spcPts val="4400"/>
              </a:lnSpc>
            </a:pPr>
            <a:r>
              <a:rPr lang="en-US" altLang="zh-TW" sz="3200" b="1" smtClean="0">
                <a:solidFill>
                  <a:srgbClr val="FFFF00"/>
                </a:solidFill>
                <a:latin typeface="微軟正黑體" pitchFamily="34" charset="-120"/>
                <a:ea typeface="微軟正黑體" pitchFamily="34" charset="-120"/>
              </a:rPr>
              <a:t>TC</a:t>
            </a:r>
            <a:endParaRPr lang="zh-TW" altLang="en-US" sz="3200" b="1" smtClean="0">
              <a:solidFill>
                <a:srgbClr val="FFFF00"/>
              </a:solidFill>
              <a:latin typeface="微軟正黑體" pitchFamily="34" charset="-120"/>
              <a:ea typeface="微軟正黑體" pitchFamily="34" charset="-120"/>
            </a:endParaRPr>
          </a:p>
          <a:p>
            <a:pPr algn="r">
              <a:lnSpc>
                <a:spcPts val="4400"/>
              </a:lnSpc>
            </a:pPr>
            <a:r>
              <a:rPr lang="en-US" altLang="zh-TW" sz="3200" b="1" smtClean="0">
                <a:solidFill>
                  <a:srgbClr val="FFFF00"/>
                </a:solidFill>
                <a:latin typeface="微軟正黑體" pitchFamily="34" charset="-120"/>
                <a:ea typeface="微軟正黑體" pitchFamily="34" charset="-120"/>
              </a:rPr>
              <a:t>IDD</a:t>
            </a:r>
            <a:endParaRPr lang="zh-TW" altLang="en-US" sz="3200" b="1" smtClean="0">
              <a:solidFill>
                <a:srgbClr val="FFFF00"/>
              </a:solidFill>
              <a:latin typeface="微軟正黑體" pitchFamily="34" charset="-120"/>
              <a:ea typeface="微軟正黑體" pitchFamily="34" charset="-120"/>
            </a:endParaRPr>
          </a:p>
        </p:txBody>
      </p:sp>
      <p:sp>
        <p:nvSpPr>
          <p:cNvPr id="7" name="文字方塊 6"/>
          <p:cNvSpPr txBox="1"/>
          <p:nvPr/>
        </p:nvSpPr>
        <p:spPr>
          <a:xfrm>
            <a:off x="5301634" y="432423"/>
            <a:ext cx="3262432" cy="5688032"/>
          </a:xfrm>
          <a:prstGeom prst="rect">
            <a:avLst/>
          </a:prstGeom>
          <a:solidFill>
            <a:schemeClr val="tx1">
              <a:lumMod val="85000"/>
              <a:lumOff val="15000"/>
            </a:schemeClr>
          </a:solidFill>
        </p:spPr>
        <p:txBody>
          <a:bodyPr wrap="none" rtlCol="0">
            <a:spAutoFit/>
          </a:bodyPr>
          <a:lstStyle/>
          <a:p>
            <a:pPr>
              <a:lnSpc>
                <a:spcPts val="4400"/>
              </a:lnSpc>
            </a:pPr>
            <a:r>
              <a:rPr lang="zh-TW" altLang="en-US" sz="3200" b="1" smtClean="0">
                <a:solidFill>
                  <a:schemeClr val="bg1"/>
                </a:solidFill>
                <a:latin typeface="微軟正黑體" pitchFamily="34" charset="-120"/>
                <a:ea typeface="微軟正黑體" pitchFamily="34" charset="-120"/>
              </a:rPr>
              <a:t>黃盈朋</a:t>
            </a:r>
          </a:p>
          <a:p>
            <a:pPr>
              <a:lnSpc>
                <a:spcPts val="4400"/>
              </a:lnSpc>
            </a:pPr>
            <a:r>
              <a:rPr lang="zh-TW" altLang="en-US" sz="3200" b="1" smtClean="0">
                <a:solidFill>
                  <a:schemeClr val="bg1"/>
                </a:solidFill>
                <a:latin typeface="微軟正黑體" pitchFamily="34" charset="-120"/>
                <a:ea typeface="微軟正黑體" pitchFamily="34" charset="-120"/>
              </a:rPr>
              <a:t>張曜麟</a:t>
            </a:r>
            <a:endParaRPr lang="en-US" altLang="zh-TW" sz="3200" b="1" smtClean="0">
              <a:solidFill>
                <a:schemeClr val="bg1"/>
              </a:solidFill>
              <a:latin typeface="微軟正黑體" pitchFamily="34" charset="-120"/>
              <a:ea typeface="微軟正黑體" pitchFamily="34" charset="-120"/>
            </a:endParaRPr>
          </a:p>
          <a:p>
            <a:pPr>
              <a:lnSpc>
                <a:spcPts val="4400"/>
              </a:lnSpc>
            </a:pPr>
            <a:r>
              <a:rPr lang="zh-TW" altLang="en-US" sz="3200" b="1" smtClean="0">
                <a:solidFill>
                  <a:schemeClr val="bg1"/>
                </a:solidFill>
                <a:latin typeface="微軟正黑體" pitchFamily="34" charset="-120"/>
                <a:ea typeface="微軟正黑體" pitchFamily="34" charset="-120"/>
              </a:rPr>
              <a:t>吳冠輝</a:t>
            </a:r>
          </a:p>
          <a:p>
            <a:pPr>
              <a:lnSpc>
                <a:spcPts val="4400"/>
              </a:lnSpc>
            </a:pPr>
            <a:r>
              <a:rPr lang="zh-TW" altLang="en-US" sz="3200" b="1" smtClean="0">
                <a:solidFill>
                  <a:schemeClr val="bg1"/>
                </a:solidFill>
                <a:latin typeface="微軟正黑體" pitchFamily="34" charset="-120"/>
                <a:ea typeface="微軟正黑體" pitchFamily="34" charset="-120"/>
              </a:rPr>
              <a:t>吳紹羽</a:t>
            </a:r>
          </a:p>
          <a:p>
            <a:pPr>
              <a:lnSpc>
                <a:spcPts val="4400"/>
              </a:lnSpc>
            </a:pPr>
            <a:r>
              <a:rPr lang="zh-TW" altLang="en-US" sz="3200" b="1" smtClean="0">
                <a:solidFill>
                  <a:schemeClr val="bg1"/>
                </a:solidFill>
                <a:latin typeface="微軟正黑體" pitchFamily="34" charset="-120"/>
                <a:ea typeface="微軟正黑體" pitchFamily="34" charset="-120"/>
              </a:rPr>
              <a:t>鄒聖民  本次主講</a:t>
            </a:r>
          </a:p>
          <a:p>
            <a:pPr>
              <a:lnSpc>
                <a:spcPts val="4400"/>
              </a:lnSpc>
            </a:pPr>
            <a:r>
              <a:rPr lang="zh-TW" altLang="en-US" sz="3200" b="1" smtClean="0">
                <a:solidFill>
                  <a:schemeClr val="bg1"/>
                </a:solidFill>
                <a:latin typeface="微軟正黑體" pitchFamily="34" charset="-120"/>
                <a:ea typeface="微軟正黑體" pitchFamily="34" charset="-120"/>
              </a:rPr>
              <a:t>蔡煜昇  本次主講</a:t>
            </a:r>
          </a:p>
          <a:p>
            <a:pPr>
              <a:lnSpc>
                <a:spcPts val="4400"/>
              </a:lnSpc>
            </a:pPr>
            <a:r>
              <a:rPr lang="zh-TW" altLang="en-US" sz="3200" b="1" smtClean="0">
                <a:solidFill>
                  <a:schemeClr val="bg1"/>
                </a:solidFill>
                <a:latin typeface="微軟正黑體" pitchFamily="34" charset="-120"/>
                <a:ea typeface="微軟正黑體" pitchFamily="34" charset="-120"/>
              </a:rPr>
              <a:t>謝昌麟</a:t>
            </a:r>
          </a:p>
          <a:p>
            <a:pPr>
              <a:lnSpc>
                <a:spcPts val="4400"/>
              </a:lnSpc>
            </a:pPr>
            <a:r>
              <a:rPr lang="zh-TW" altLang="en-US" sz="3200" b="1" smtClean="0">
                <a:solidFill>
                  <a:schemeClr val="bg1"/>
                </a:solidFill>
                <a:latin typeface="微軟正黑體" pitchFamily="34" charset="-120"/>
                <a:ea typeface="微軟正黑體" pitchFamily="34" charset="-120"/>
              </a:rPr>
              <a:t>張廷</a:t>
            </a:r>
          </a:p>
          <a:p>
            <a:pPr>
              <a:lnSpc>
                <a:spcPts val="4400"/>
              </a:lnSpc>
            </a:pPr>
            <a:r>
              <a:rPr lang="zh-TW" altLang="en-US" sz="3200" b="1" smtClean="0">
                <a:solidFill>
                  <a:schemeClr val="bg1"/>
                </a:solidFill>
                <a:latin typeface="微軟正黑體" pitchFamily="34" charset="-120"/>
                <a:ea typeface="微軟正黑體" pitchFamily="34" charset="-120"/>
              </a:rPr>
              <a:t>陳振嘉</a:t>
            </a:r>
          </a:p>
          <a:p>
            <a:pPr>
              <a:lnSpc>
                <a:spcPts val="4400"/>
              </a:lnSpc>
            </a:pPr>
            <a:r>
              <a:rPr lang="zh-TW" altLang="en-US" sz="3200" b="1" smtClean="0">
                <a:solidFill>
                  <a:schemeClr val="bg1"/>
                </a:solidFill>
                <a:latin typeface="微軟正黑體" pitchFamily="34" charset="-120"/>
                <a:ea typeface="微軟正黑體" pitchFamily="34" charset="-120"/>
              </a:rPr>
              <a:t>梁均銘</a:t>
            </a:r>
          </a:p>
        </p:txBody>
      </p:sp>
      <p:pic>
        <p:nvPicPr>
          <p:cNvPr id="8" name="图片 36">
            <a:hlinkClick r:id="rId2" action="ppaction://hlinksldjump"/>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bwMode="auto">
          <a:xfrm>
            <a:off x="10724914" y="6094897"/>
            <a:ext cx="797161" cy="3852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055" y="2214855"/>
            <a:ext cx="1187407" cy="720092"/>
          </a:xfrm>
          <a:prstGeom prst="rect">
            <a:avLst/>
          </a:prstGeom>
          <a:solidFill>
            <a:srgbClr val="92D05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ysClr val="windowText" lastClr="000000"/>
                </a:solidFill>
                <a:latin typeface="微軟正黑體" panose="020B0604030504040204" pitchFamily="34" charset="-120"/>
                <a:ea typeface="微軟正黑體" panose="020B0604030504040204" pitchFamily="34" charset="-120"/>
              </a:rPr>
              <a:t>需求規劃與</a:t>
            </a:r>
            <a:r>
              <a:rPr lang="zh-TW" altLang="en-US" dirty="0" smtClean="0">
                <a:solidFill>
                  <a:sysClr val="windowText" lastClr="000000"/>
                </a:solidFill>
                <a:latin typeface="微軟正黑體" panose="020B0604030504040204" pitchFamily="34" charset="-120"/>
                <a:ea typeface="微軟正黑體" panose="020B0604030504040204" pitchFamily="34" charset="-120"/>
              </a:rPr>
              <a:t>分析</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sp>
        <p:nvSpPr>
          <p:cNvPr id="19" name="矩形 18"/>
          <p:cNvSpPr/>
          <p:nvPr/>
        </p:nvSpPr>
        <p:spPr>
          <a:xfrm>
            <a:off x="1886438" y="2214855"/>
            <a:ext cx="1354277" cy="720092"/>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ysClr val="windowText" lastClr="000000"/>
                </a:solidFill>
                <a:latin typeface="微軟正黑體" panose="020B0604030504040204" pitchFamily="34" charset="-120"/>
                <a:ea typeface="微軟正黑體" panose="020B0604030504040204" pitchFamily="34" charset="-120"/>
              </a:rPr>
              <a:t>Prototype </a:t>
            </a:r>
            <a:r>
              <a:rPr lang="zh-TW" altLang="en-US" dirty="0">
                <a:solidFill>
                  <a:sysClr val="windowText" lastClr="000000"/>
                </a:solidFill>
                <a:latin typeface="微軟正黑體" panose="020B0604030504040204" pitchFamily="34" charset="-120"/>
                <a:ea typeface="微軟正黑體" panose="020B0604030504040204" pitchFamily="34" charset="-120"/>
              </a:rPr>
              <a:t>製作</a:t>
            </a:r>
          </a:p>
        </p:txBody>
      </p:sp>
      <p:cxnSp>
        <p:nvCxnSpPr>
          <p:cNvPr id="4" name="直線單箭頭接點 3"/>
          <p:cNvCxnSpPr>
            <a:stCxn id="2" idx="3"/>
            <a:endCxn id="19" idx="1"/>
          </p:cNvCxnSpPr>
          <p:nvPr/>
        </p:nvCxnSpPr>
        <p:spPr>
          <a:xfrm>
            <a:off x="1260462" y="2574901"/>
            <a:ext cx="625976"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a:stCxn id="19" idx="3"/>
          </p:cNvCxnSpPr>
          <p:nvPr/>
        </p:nvCxnSpPr>
        <p:spPr>
          <a:xfrm>
            <a:off x="3240715" y="2574901"/>
            <a:ext cx="60328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H="1">
            <a:off x="8641408" y="4162166"/>
            <a:ext cx="60328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720392" y="407230"/>
            <a:ext cx="4500575" cy="492557"/>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TextBox 11"/>
          <p:cNvSpPr txBox="1"/>
          <p:nvPr/>
        </p:nvSpPr>
        <p:spPr>
          <a:xfrm>
            <a:off x="1260462" y="550488"/>
            <a:ext cx="4298760" cy="523220"/>
          </a:xfrm>
          <a:prstGeom prst="rect">
            <a:avLst/>
          </a:prstGeom>
          <a:solidFill>
            <a:schemeClr val="tx1">
              <a:lumMod val="85000"/>
              <a:lumOff val="15000"/>
            </a:schemeClr>
          </a:solidFill>
        </p:spPr>
        <p:txBody>
          <a:bodyPr wrap="square" rtlCol="0">
            <a:spAutoFit/>
          </a:bodyPr>
          <a:lstStyle/>
          <a:p>
            <a:r>
              <a:rPr lang="zh-TW" altLang="en-US" sz="2800" b="1" spc="600" dirty="0" smtClean="0">
                <a:solidFill>
                  <a:schemeClr val="bg1"/>
                </a:solidFill>
                <a:latin typeface="微軟正黑體" panose="020B0604030504040204" pitchFamily="34" charset="-120"/>
                <a:ea typeface="微軟正黑體" panose="020B0604030504040204" pitchFamily="34" charset="-120"/>
              </a:rPr>
              <a:t>協同開發流程</a:t>
            </a:r>
            <a:r>
              <a:rPr lang="en-US" altLang="zh-TW" sz="2800" b="1" spc="600" dirty="0" smtClean="0">
                <a:solidFill>
                  <a:schemeClr val="bg1"/>
                </a:solidFill>
                <a:latin typeface="微軟正黑體" panose="020B0604030504040204" pitchFamily="34" charset="-120"/>
                <a:ea typeface="微軟正黑體" panose="020B0604030504040204" pitchFamily="34" charset="-120"/>
              </a:rPr>
              <a:t>:</a:t>
            </a:r>
            <a:r>
              <a:rPr lang="zh-TW" altLang="en-US" sz="2800" b="1" spc="600" dirty="0" smtClean="0">
                <a:solidFill>
                  <a:schemeClr val="bg1"/>
                </a:solidFill>
                <a:latin typeface="微軟正黑體" panose="020B0604030504040204" pitchFamily="34" charset="-120"/>
                <a:ea typeface="微軟正黑體" panose="020B0604030504040204" pitchFamily="34" charset="-120"/>
              </a:rPr>
              <a:t>看板類</a:t>
            </a:r>
            <a:endParaRPr lang="en-US" altLang="zh-TW" sz="2800" b="1" spc="600" dirty="0">
              <a:solidFill>
                <a:schemeClr val="bg1"/>
              </a:solidFill>
              <a:latin typeface="微軟正黑體" panose="020B0604030504040204" pitchFamily="34" charset="-120"/>
              <a:ea typeface="微軟正黑體" panose="020B0604030504040204" pitchFamily="34" charset="-120"/>
            </a:endParaRPr>
          </a:p>
        </p:txBody>
      </p:sp>
      <p:sp>
        <p:nvSpPr>
          <p:cNvPr id="58" name="文字方塊 57"/>
          <p:cNvSpPr txBox="1"/>
          <p:nvPr/>
        </p:nvSpPr>
        <p:spPr>
          <a:xfrm>
            <a:off x="2271699" y="1761529"/>
            <a:ext cx="615829" cy="400110"/>
          </a:xfrm>
          <a:prstGeom prst="rect">
            <a:avLst/>
          </a:prstGeom>
          <a:noFill/>
        </p:spPr>
        <p:txBody>
          <a:bodyPr wrap="square" rtlCol="0">
            <a:spAutoFit/>
          </a:bodyPr>
          <a:lstStyle/>
          <a:p>
            <a:r>
              <a:rPr lang="en-US" altLang="zh-TW" sz="2000" dirty="0" smtClean="0">
                <a:solidFill>
                  <a:schemeClr val="accent5">
                    <a:lumMod val="20000"/>
                    <a:lumOff val="80000"/>
                  </a:schemeClr>
                </a:solidFill>
                <a:latin typeface="微軟正黑體" panose="020B0604030504040204" pitchFamily="34" charset="-120"/>
                <a:ea typeface="微軟正黑體" panose="020B0604030504040204" pitchFamily="34" charset="-120"/>
              </a:rPr>
              <a:t>DT</a:t>
            </a:r>
            <a:endParaRPr lang="zh-TW" altLang="en-US" sz="2000" dirty="0">
              <a:solidFill>
                <a:schemeClr val="accent5">
                  <a:lumMod val="20000"/>
                  <a:lumOff val="80000"/>
                </a:schemeClr>
              </a:solidFill>
              <a:latin typeface="微軟正黑體" panose="020B0604030504040204" pitchFamily="34" charset="-120"/>
              <a:ea typeface="微軟正黑體" panose="020B0604030504040204" pitchFamily="34" charset="-120"/>
            </a:endParaRPr>
          </a:p>
        </p:txBody>
      </p:sp>
      <p:sp>
        <p:nvSpPr>
          <p:cNvPr id="53" name="矩形 52"/>
          <p:cNvSpPr/>
          <p:nvPr/>
        </p:nvSpPr>
        <p:spPr>
          <a:xfrm>
            <a:off x="3843995" y="2204823"/>
            <a:ext cx="1107843" cy="720092"/>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開立看板</a:t>
            </a:r>
            <a:r>
              <a:rPr lang="en-US" altLang="zh-TW" dirty="0" smtClean="0">
                <a:solidFill>
                  <a:sysClr val="windowText" lastClr="000000"/>
                </a:solidFill>
                <a:latin typeface="微軟正黑體" panose="020B0604030504040204" pitchFamily="34" charset="-120"/>
                <a:ea typeface="微軟正黑體" panose="020B0604030504040204" pitchFamily="34" charset="-120"/>
              </a:rPr>
              <a:t>IT</a:t>
            </a:r>
            <a:r>
              <a:rPr lang="zh-TW" altLang="en-US" dirty="0" smtClean="0">
                <a:solidFill>
                  <a:sysClr val="windowText" lastClr="000000"/>
                </a:solidFill>
                <a:latin typeface="微軟正黑體" panose="020B0604030504040204" pitchFamily="34" charset="-120"/>
                <a:ea typeface="微軟正黑體" panose="020B0604030504040204" pitchFamily="34" charset="-120"/>
              </a:rPr>
              <a:t>需求單</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sp>
        <p:nvSpPr>
          <p:cNvPr id="65" name="矩形 64"/>
          <p:cNvSpPr/>
          <p:nvPr/>
        </p:nvSpPr>
        <p:spPr>
          <a:xfrm>
            <a:off x="5559222" y="2199846"/>
            <a:ext cx="1090561" cy="720092"/>
          </a:xfrm>
          <a:prstGeom prst="rect">
            <a:avLst/>
          </a:prstGeom>
          <a:solidFill>
            <a:srgbClr val="FF99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審核</a:t>
            </a:r>
            <a:r>
              <a:rPr lang="en-US" altLang="zh-TW" dirty="0" smtClean="0">
                <a:solidFill>
                  <a:sysClr val="windowText" lastClr="000000"/>
                </a:solidFill>
                <a:latin typeface="微軟正黑體" panose="020B0604030504040204" pitchFamily="34" charset="-120"/>
                <a:ea typeface="微軟正黑體" panose="020B0604030504040204" pitchFamily="34" charset="-120"/>
              </a:rPr>
              <a:t>IT</a:t>
            </a:r>
            <a:r>
              <a:rPr lang="zh-TW" altLang="en-US" dirty="0" smtClean="0">
                <a:solidFill>
                  <a:sysClr val="windowText" lastClr="000000"/>
                </a:solidFill>
                <a:latin typeface="微軟正黑體" panose="020B0604030504040204" pitchFamily="34" charset="-120"/>
                <a:ea typeface="微軟正黑體" panose="020B0604030504040204" pitchFamily="34" charset="-120"/>
              </a:rPr>
              <a:t>需求單</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cxnSp>
        <p:nvCxnSpPr>
          <p:cNvPr id="66" name="直線單箭頭接點 65"/>
          <p:cNvCxnSpPr/>
          <p:nvPr/>
        </p:nvCxnSpPr>
        <p:spPr>
          <a:xfrm>
            <a:off x="4934556" y="2519995"/>
            <a:ext cx="60328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7281286" y="2214853"/>
            <a:ext cx="1344416" cy="720092"/>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smtClean="0">
                <a:solidFill>
                  <a:sysClr val="windowText" lastClr="000000"/>
                </a:solidFill>
                <a:latin typeface="微軟正黑體" panose="020B0604030504040204" pitchFamily="34" charset="-120"/>
                <a:ea typeface="微軟正黑體" panose="020B0604030504040204" pitchFamily="34" charset="-120"/>
              </a:rPr>
              <a:t>向 </a:t>
            </a:r>
            <a:r>
              <a:rPr lang="en-US" altLang="zh-TW" sz="1400" smtClean="0">
                <a:solidFill>
                  <a:sysClr val="windowText" lastClr="000000"/>
                </a:solidFill>
                <a:latin typeface="微軟正黑體" panose="020B0604030504040204" pitchFamily="34" charset="-120"/>
                <a:ea typeface="微軟正黑體" panose="020B0604030504040204" pitchFamily="34" charset="-120"/>
              </a:rPr>
              <a:t>Owner</a:t>
            </a:r>
          </a:p>
          <a:p>
            <a:pPr algn="ctr"/>
            <a:r>
              <a:rPr lang="zh-TW" altLang="en-US" sz="1400" smtClean="0">
                <a:solidFill>
                  <a:sysClr val="windowText" lastClr="000000"/>
                </a:solidFill>
                <a:latin typeface="微軟正黑體" panose="020B0604030504040204" pitchFamily="34" charset="-120"/>
                <a:ea typeface="微軟正黑體" panose="020B0604030504040204" pitchFamily="34" charset="-120"/>
              </a:rPr>
              <a:t>提出原</a:t>
            </a:r>
            <a:r>
              <a:rPr lang="zh-TW" altLang="en-US" sz="1400" dirty="0" smtClean="0">
                <a:solidFill>
                  <a:sysClr val="windowText" lastClr="000000"/>
                </a:solidFill>
                <a:latin typeface="微軟正黑體" panose="020B0604030504040204" pitchFamily="34" charset="-120"/>
                <a:ea typeface="微軟正黑體" panose="020B0604030504040204" pitchFamily="34" charset="-120"/>
              </a:rPr>
              <a:t>系統資料需求</a:t>
            </a:r>
            <a:endParaRPr lang="zh-TW" altLang="en-US" sz="1400" dirty="0">
              <a:solidFill>
                <a:sysClr val="windowText" lastClr="000000"/>
              </a:solidFill>
              <a:latin typeface="微軟正黑體" panose="020B0604030504040204" pitchFamily="34" charset="-120"/>
              <a:ea typeface="微軟正黑體" panose="020B0604030504040204" pitchFamily="34" charset="-120"/>
            </a:endParaRPr>
          </a:p>
        </p:txBody>
      </p:sp>
      <p:cxnSp>
        <p:nvCxnSpPr>
          <p:cNvPr id="69" name="直線單箭頭接點 68"/>
          <p:cNvCxnSpPr/>
          <p:nvPr/>
        </p:nvCxnSpPr>
        <p:spPr>
          <a:xfrm>
            <a:off x="6649783" y="2519995"/>
            <a:ext cx="60328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9261206" y="3802120"/>
            <a:ext cx="1476932" cy="720092"/>
          </a:xfrm>
          <a:prstGeom prst="rect">
            <a:avLst/>
          </a:prstGeom>
          <a:solidFill>
            <a:srgbClr val="FF99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建立</a:t>
            </a:r>
            <a:r>
              <a:rPr lang="en-US" altLang="zh-TW" dirty="0" smtClean="0">
                <a:solidFill>
                  <a:sysClr val="windowText" lastClr="000000"/>
                </a:solidFill>
                <a:latin typeface="微軟正黑體" panose="020B0604030504040204" pitchFamily="34" charset="-120"/>
                <a:ea typeface="微軟正黑體" panose="020B0604030504040204" pitchFamily="34" charset="-120"/>
              </a:rPr>
              <a:t>Data </a:t>
            </a:r>
            <a:r>
              <a:rPr lang="en-US" altLang="zh-TW" dirty="0">
                <a:solidFill>
                  <a:sysClr val="windowText" lastClr="000000"/>
                </a:solidFill>
                <a:latin typeface="微軟正黑體" panose="020B0604030504040204" pitchFamily="34" charset="-120"/>
                <a:ea typeface="微軟正黑體" panose="020B0604030504040204" pitchFamily="34" charset="-120"/>
              </a:rPr>
              <a:t>Node Table</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cxnSp>
        <p:nvCxnSpPr>
          <p:cNvPr id="72" name="直線單箭頭接點 71"/>
          <p:cNvCxnSpPr/>
          <p:nvPr/>
        </p:nvCxnSpPr>
        <p:spPr>
          <a:xfrm>
            <a:off x="8641408" y="2519995"/>
            <a:ext cx="60328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9261206" y="2161639"/>
            <a:ext cx="1429148" cy="720092"/>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申請</a:t>
            </a:r>
            <a:r>
              <a:rPr lang="en-US" altLang="zh-TW" dirty="0" smtClean="0">
                <a:solidFill>
                  <a:sysClr val="windowText" lastClr="000000"/>
                </a:solidFill>
                <a:latin typeface="微軟正黑體" panose="020B0604030504040204" pitchFamily="34" charset="-120"/>
                <a:ea typeface="微軟正黑體" panose="020B0604030504040204" pitchFamily="34" charset="-120"/>
              </a:rPr>
              <a:t>Data Node Table</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sp>
        <p:nvSpPr>
          <p:cNvPr id="77" name="矩形 76"/>
          <p:cNvSpPr/>
          <p:nvPr/>
        </p:nvSpPr>
        <p:spPr>
          <a:xfrm>
            <a:off x="7281286" y="3782274"/>
            <a:ext cx="1351336" cy="720092"/>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撰寫</a:t>
            </a:r>
            <a:r>
              <a:rPr lang="en-US" altLang="zh-TW" dirty="0" smtClean="0">
                <a:solidFill>
                  <a:sysClr val="windowText" lastClr="000000"/>
                </a:solidFill>
                <a:latin typeface="微軟正黑體" panose="020B0604030504040204" pitchFamily="34" charset="-120"/>
                <a:ea typeface="微軟正黑體" panose="020B0604030504040204" pitchFamily="34" charset="-120"/>
              </a:rPr>
              <a:t>SQL</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sp>
        <p:nvSpPr>
          <p:cNvPr id="78" name="矩形 77"/>
          <p:cNvSpPr/>
          <p:nvPr/>
        </p:nvSpPr>
        <p:spPr>
          <a:xfrm>
            <a:off x="5451491" y="3796389"/>
            <a:ext cx="1248410" cy="720092"/>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申請 </a:t>
            </a:r>
            <a:r>
              <a:rPr lang="en-US" altLang="zh-TW" dirty="0" smtClean="0">
                <a:solidFill>
                  <a:sysClr val="windowText" lastClr="000000"/>
                </a:solidFill>
                <a:latin typeface="微軟正黑體" panose="020B0604030504040204" pitchFamily="34" charset="-120"/>
                <a:ea typeface="微軟正黑體" panose="020B0604030504040204" pitchFamily="34" charset="-120"/>
              </a:rPr>
              <a:t>API</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cxnSp>
        <p:nvCxnSpPr>
          <p:cNvPr id="79" name="直線單箭頭接點 78"/>
          <p:cNvCxnSpPr/>
          <p:nvPr/>
        </p:nvCxnSpPr>
        <p:spPr>
          <a:xfrm flipH="1">
            <a:off x="6678006" y="4142320"/>
            <a:ext cx="60328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3608388" y="3777027"/>
            <a:ext cx="1214519" cy="720092"/>
          </a:xfrm>
          <a:prstGeom prst="rect">
            <a:avLst/>
          </a:prstGeom>
          <a:solidFill>
            <a:srgbClr val="FF99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建立</a:t>
            </a:r>
            <a:r>
              <a:rPr lang="en-US" altLang="zh-TW" dirty="0">
                <a:solidFill>
                  <a:sysClr val="windowText" lastClr="000000"/>
                </a:solidFill>
                <a:latin typeface="微軟正黑體" panose="020B0604030504040204" pitchFamily="34" charset="-120"/>
                <a:ea typeface="微軟正黑體" panose="020B0604030504040204" pitchFamily="34" charset="-120"/>
              </a:rPr>
              <a:t> </a:t>
            </a:r>
            <a:r>
              <a:rPr lang="en-US" altLang="zh-TW" dirty="0" smtClean="0">
                <a:solidFill>
                  <a:sysClr val="windowText" lastClr="000000"/>
                </a:solidFill>
                <a:latin typeface="微軟正黑體" panose="020B0604030504040204" pitchFamily="34" charset="-120"/>
                <a:ea typeface="微軟正黑體" panose="020B0604030504040204" pitchFamily="34" charset="-120"/>
              </a:rPr>
              <a:t>API</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cxnSp>
        <p:nvCxnSpPr>
          <p:cNvPr id="83" name="直線單箭頭接點 82"/>
          <p:cNvCxnSpPr/>
          <p:nvPr/>
        </p:nvCxnSpPr>
        <p:spPr>
          <a:xfrm flipH="1">
            <a:off x="4822907" y="4142320"/>
            <a:ext cx="60328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1849468" y="3758934"/>
            <a:ext cx="1158364" cy="720092"/>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ysClr val="windowText" lastClr="000000"/>
                </a:solidFill>
                <a:latin typeface="微軟正黑體" panose="020B0604030504040204" pitchFamily="34" charset="-120"/>
                <a:ea typeface="微軟正黑體" panose="020B0604030504040204" pitchFamily="34" charset="-120"/>
              </a:rPr>
              <a:t>開發</a:t>
            </a:r>
          </a:p>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前端程式</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cxnSp>
        <p:nvCxnSpPr>
          <p:cNvPr id="86" name="直線單箭頭接點 85"/>
          <p:cNvCxnSpPr/>
          <p:nvPr/>
        </p:nvCxnSpPr>
        <p:spPr>
          <a:xfrm flipH="1">
            <a:off x="3005108" y="3960179"/>
            <a:ext cx="60328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1911313" y="5499087"/>
            <a:ext cx="1027078" cy="720092"/>
          </a:xfrm>
          <a:prstGeom prst="rect">
            <a:avLst/>
          </a:prstGeom>
          <a:solidFill>
            <a:srgbClr val="92D05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使用者</a:t>
            </a:r>
            <a:endParaRPr lang="en-US" altLang="zh-TW" dirty="0" smtClean="0">
              <a:solidFill>
                <a:sysClr val="windowText" lastClr="000000"/>
              </a:solidFill>
              <a:latin typeface="微軟正黑體" panose="020B0604030504040204" pitchFamily="34" charset="-120"/>
              <a:ea typeface="微軟正黑體" panose="020B0604030504040204" pitchFamily="34" charset="-120"/>
            </a:endParaRPr>
          </a:p>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測試</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cxnSp>
        <p:nvCxnSpPr>
          <p:cNvPr id="37" name="肘形接點 36"/>
          <p:cNvCxnSpPr/>
          <p:nvPr/>
        </p:nvCxnSpPr>
        <p:spPr>
          <a:xfrm>
            <a:off x="10646020" y="2507709"/>
            <a:ext cx="47784" cy="1640481"/>
          </a:xfrm>
          <a:prstGeom prst="bentConnector3">
            <a:avLst>
              <a:gd name="adj1" fmla="val 121627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3649687" y="5499087"/>
            <a:ext cx="1248410" cy="720092"/>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申請</a:t>
            </a:r>
            <a:endParaRPr lang="en-US" altLang="zh-TW" dirty="0" smtClean="0">
              <a:solidFill>
                <a:sysClr val="windowText" lastClr="000000"/>
              </a:solidFill>
              <a:latin typeface="微軟正黑體" panose="020B0604030504040204" pitchFamily="34" charset="-120"/>
              <a:ea typeface="微軟正黑體" panose="020B0604030504040204" pitchFamily="34" charset="-120"/>
            </a:endParaRPr>
          </a:p>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程式上線</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cxnSp>
        <p:nvCxnSpPr>
          <p:cNvPr id="94" name="肘形接點 93"/>
          <p:cNvCxnSpPr>
            <a:stCxn id="85" idx="1"/>
            <a:endCxn id="88" idx="1"/>
          </p:cNvCxnSpPr>
          <p:nvPr/>
        </p:nvCxnSpPr>
        <p:spPr>
          <a:xfrm rot="10800000" flipH="1" flipV="1">
            <a:off x="1849467" y="4118979"/>
            <a:ext cx="61845" cy="1740153"/>
          </a:xfrm>
          <a:prstGeom prst="bentConnector3">
            <a:avLst>
              <a:gd name="adj1" fmla="val -1088366"/>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p:nvPr/>
        </p:nvCxnSpPr>
        <p:spPr>
          <a:xfrm>
            <a:off x="3067663" y="5859133"/>
            <a:ext cx="60328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肘形接點 109"/>
          <p:cNvCxnSpPr>
            <a:stCxn id="88" idx="3"/>
            <a:endCxn id="85" idx="3"/>
          </p:cNvCxnSpPr>
          <p:nvPr/>
        </p:nvCxnSpPr>
        <p:spPr>
          <a:xfrm flipV="1">
            <a:off x="2938391" y="4118980"/>
            <a:ext cx="69441" cy="1740153"/>
          </a:xfrm>
          <a:prstGeom prst="bentConnector3">
            <a:avLst>
              <a:gd name="adj1" fmla="val 520645"/>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5" name="文字方塊 114"/>
          <p:cNvSpPr txBox="1"/>
          <p:nvPr/>
        </p:nvSpPr>
        <p:spPr>
          <a:xfrm>
            <a:off x="2822271" y="4823868"/>
            <a:ext cx="1561838" cy="369332"/>
          </a:xfrm>
          <a:prstGeom prst="rect">
            <a:avLst/>
          </a:prstGeom>
          <a:noFill/>
        </p:spPr>
        <p:txBody>
          <a:bodyPr wrap="none" rtlCol="0">
            <a:spAutoFit/>
          </a:bodyPr>
          <a:lstStyle/>
          <a:p>
            <a:r>
              <a:rPr lang="en-US" altLang="zh-TW" dirty="0" smtClean="0">
                <a:solidFill>
                  <a:srgbClr val="FF0000"/>
                </a:solidFill>
              </a:rPr>
              <a:t>Bug/</a:t>
            </a:r>
            <a:r>
              <a:rPr lang="zh-TW" altLang="en-US" dirty="0" smtClean="0">
                <a:solidFill>
                  <a:srgbClr val="FF0000"/>
                </a:solidFill>
              </a:rPr>
              <a:t>修改意見</a:t>
            </a:r>
            <a:endParaRPr lang="zh-TW" altLang="en-US" dirty="0">
              <a:solidFill>
                <a:srgbClr val="FF0000"/>
              </a:solidFill>
            </a:endParaRPr>
          </a:p>
        </p:txBody>
      </p:sp>
      <p:sp>
        <p:nvSpPr>
          <p:cNvPr id="117" name="矩形 116"/>
          <p:cNvSpPr/>
          <p:nvPr/>
        </p:nvSpPr>
        <p:spPr>
          <a:xfrm>
            <a:off x="5537836" y="5488368"/>
            <a:ext cx="1214519" cy="720092"/>
          </a:xfrm>
          <a:prstGeom prst="rect">
            <a:avLst/>
          </a:prstGeom>
          <a:solidFill>
            <a:srgbClr val="FF99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mtClean="0">
                <a:solidFill>
                  <a:sysClr val="windowText" lastClr="000000"/>
                </a:solidFill>
                <a:latin typeface="微軟正黑體" panose="020B0604030504040204" pitchFamily="34" charset="-120"/>
                <a:ea typeface="微軟正黑體" panose="020B0604030504040204" pitchFamily="34" charset="-120"/>
              </a:rPr>
              <a:t>程式佈署上線</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cxnSp>
        <p:nvCxnSpPr>
          <p:cNvPr id="118" name="直線單箭頭接點 117"/>
          <p:cNvCxnSpPr/>
          <p:nvPr/>
        </p:nvCxnSpPr>
        <p:spPr>
          <a:xfrm>
            <a:off x="4934556" y="5859133"/>
            <a:ext cx="60328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9" name="矩形 118"/>
          <p:cNvSpPr/>
          <p:nvPr/>
        </p:nvSpPr>
        <p:spPr>
          <a:xfrm>
            <a:off x="7452260" y="5474416"/>
            <a:ext cx="1369167" cy="720092"/>
          </a:xfrm>
          <a:prstGeom prst="rect">
            <a:avLst/>
          </a:prstGeom>
          <a:solidFill>
            <a:srgbClr val="92D05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使用者</a:t>
            </a:r>
            <a:endParaRPr lang="en-US" altLang="zh-TW" dirty="0" smtClean="0">
              <a:solidFill>
                <a:sysClr val="windowText" lastClr="000000"/>
              </a:solidFill>
              <a:latin typeface="微軟正黑體" panose="020B0604030504040204" pitchFamily="34" charset="-120"/>
              <a:ea typeface="微軟正黑體" panose="020B0604030504040204" pitchFamily="34" charset="-120"/>
            </a:endParaRPr>
          </a:p>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使用</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cxnSp>
        <p:nvCxnSpPr>
          <p:cNvPr id="121" name="直線單箭頭接點 120"/>
          <p:cNvCxnSpPr/>
          <p:nvPr/>
        </p:nvCxnSpPr>
        <p:spPr>
          <a:xfrm>
            <a:off x="6826172" y="5826195"/>
            <a:ext cx="60328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1" name="文字方塊 60"/>
          <p:cNvSpPr txBox="1"/>
          <p:nvPr/>
        </p:nvSpPr>
        <p:spPr>
          <a:xfrm>
            <a:off x="4098329" y="1774684"/>
            <a:ext cx="615829" cy="400110"/>
          </a:xfrm>
          <a:prstGeom prst="rect">
            <a:avLst/>
          </a:prstGeom>
          <a:noFill/>
        </p:spPr>
        <p:txBody>
          <a:bodyPr wrap="square" rtlCol="0">
            <a:spAutoFit/>
          </a:bodyPr>
          <a:lstStyle/>
          <a:p>
            <a:r>
              <a:rPr lang="en-US" altLang="zh-TW" sz="2000" dirty="0" smtClean="0">
                <a:solidFill>
                  <a:schemeClr val="accent5">
                    <a:lumMod val="20000"/>
                    <a:lumOff val="80000"/>
                  </a:schemeClr>
                </a:solidFill>
                <a:latin typeface="微軟正黑體" panose="020B0604030504040204" pitchFamily="34" charset="-120"/>
                <a:ea typeface="微軟正黑體" panose="020B0604030504040204" pitchFamily="34" charset="-120"/>
              </a:rPr>
              <a:t>DT</a:t>
            </a:r>
            <a:endParaRPr lang="zh-TW" altLang="en-US" sz="2000" dirty="0">
              <a:solidFill>
                <a:schemeClr val="accent5">
                  <a:lumMod val="20000"/>
                  <a:lumOff val="80000"/>
                </a:schemeClr>
              </a:solidFill>
              <a:latin typeface="微軟正黑體" panose="020B0604030504040204" pitchFamily="34" charset="-120"/>
              <a:ea typeface="微軟正黑體" panose="020B0604030504040204" pitchFamily="34" charset="-120"/>
            </a:endParaRPr>
          </a:p>
        </p:txBody>
      </p:sp>
      <p:sp>
        <p:nvSpPr>
          <p:cNvPr id="62" name="文字方塊 61"/>
          <p:cNvSpPr txBox="1"/>
          <p:nvPr/>
        </p:nvSpPr>
        <p:spPr>
          <a:xfrm>
            <a:off x="407372" y="1751743"/>
            <a:ext cx="626039" cy="400110"/>
          </a:xfrm>
          <a:prstGeom prst="rect">
            <a:avLst/>
          </a:prstGeom>
          <a:noFill/>
        </p:spPr>
        <p:txBody>
          <a:bodyPr wrap="square" rtlCol="0">
            <a:spAutoFit/>
          </a:bodyPr>
          <a:lstStyle/>
          <a:p>
            <a:r>
              <a:rPr lang="en-US" altLang="zh-TW" sz="2000" dirty="0" smtClean="0">
                <a:solidFill>
                  <a:srgbClr val="92D050"/>
                </a:solidFill>
                <a:latin typeface="微軟正黑體" panose="020B0604030504040204" pitchFamily="34" charset="-120"/>
                <a:ea typeface="微軟正黑體" panose="020B0604030504040204" pitchFamily="34" charset="-120"/>
              </a:rPr>
              <a:t>DE</a:t>
            </a:r>
            <a:endParaRPr lang="zh-TW" altLang="en-US" sz="2000" dirty="0">
              <a:solidFill>
                <a:srgbClr val="92D050"/>
              </a:solidFill>
              <a:latin typeface="微軟正黑體" panose="020B0604030504040204" pitchFamily="34" charset="-120"/>
              <a:ea typeface="微軟正黑體" panose="020B0604030504040204" pitchFamily="34" charset="-120"/>
            </a:endParaRPr>
          </a:p>
        </p:txBody>
      </p:sp>
      <p:sp>
        <p:nvSpPr>
          <p:cNvPr id="73" name="文字方塊 72"/>
          <p:cNvSpPr txBox="1"/>
          <p:nvPr/>
        </p:nvSpPr>
        <p:spPr>
          <a:xfrm>
            <a:off x="5924959" y="1770213"/>
            <a:ext cx="419016" cy="400110"/>
          </a:xfrm>
          <a:prstGeom prst="rect">
            <a:avLst/>
          </a:prstGeom>
          <a:noFill/>
        </p:spPr>
        <p:txBody>
          <a:bodyPr wrap="square" rtlCol="0">
            <a:spAutoFit/>
          </a:bodyPr>
          <a:lstStyle/>
          <a:p>
            <a:r>
              <a:rPr lang="en-US" altLang="zh-TW" sz="2000" dirty="0" smtClean="0">
                <a:solidFill>
                  <a:srgbClr val="FF99FF"/>
                </a:solidFill>
                <a:latin typeface="微軟正黑體" panose="020B0604030504040204" pitchFamily="34" charset="-120"/>
                <a:ea typeface="微軟正黑體" panose="020B0604030504040204" pitchFamily="34" charset="-120"/>
              </a:rPr>
              <a:t>IT</a:t>
            </a:r>
            <a:endParaRPr lang="zh-TW" altLang="en-US" sz="2000" dirty="0">
              <a:solidFill>
                <a:srgbClr val="FF99FF"/>
              </a:solidFill>
              <a:latin typeface="微軟正黑體" panose="020B0604030504040204" pitchFamily="34" charset="-120"/>
              <a:ea typeface="微軟正黑體" panose="020B0604030504040204" pitchFamily="34" charset="-120"/>
            </a:endParaRPr>
          </a:p>
        </p:txBody>
      </p:sp>
      <p:sp>
        <p:nvSpPr>
          <p:cNvPr id="87" name="文字方塊 86"/>
          <p:cNvSpPr txBox="1"/>
          <p:nvPr/>
        </p:nvSpPr>
        <p:spPr>
          <a:xfrm>
            <a:off x="7647580" y="1774684"/>
            <a:ext cx="615829" cy="400110"/>
          </a:xfrm>
          <a:prstGeom prst="rect">
            <a:avLst/>
          </a:prstGeom>
          <a:noFill/>
        </p:spPr>
        <p:txBody>
          <a:bodyPr wrap="square" rtlCol="0">
            <a:spAutoFit/>
          </a:bodyPr>
          <a:lstStyle/>
          <a:p>
            <a:r>
              <a:rPr lang="en-US" altLang="zh-TW" sz="2000" dirty="0" smtClean="0">
                <a:solidFill>
                  <a:schemeClr val="accent5">
                    <a:lumMod val="20000"/>
                    <a:lumOff val="80000"/>
                  </a:schemeClr>
                </a:solidFill>
                <a:latin typeface="微軟正黑體" panose="020B0604030504040204" pitchFamily="34" charset="-120"/>
                <a:ea typeface="微軟正黑體" panose="020B0604030504040204" pitchFamily="34" charset="-120"/>
              </a:rPr>
              <a:t>DT</a:t>
            </a:r>
            <a:endParaRPr lang="zh-TW" altLang="en-US" sz="2000" dirty="0">
              <a:solidFill>
                <a:schemeClr val="accent5">
                  <a:lumMod val="20000"/>
                  <a:lumOff val="80000"/>
                </a:schemeClr>
              </a:solidFill>
              <a:latin typeface="微軟正黑體" panose="020B0604030504040204" pitchFamily="34" charset="-120"/>
              <a:ea typeface="微軟正黑體" panose="020B0604030504040204" pitchFamily="34" charset="-120"/>
            </a:endParaRPr>
          </a:p>
        </p:txBody>
      </p:sp>
      <p:sp>
        <p:nvSpPr>
          <p:cNvPr id="90" name="文字方塊 89"/>
          <p:cNvSpPr txBox="1"/>
          <p:nvPr/>
        </p:nvSpPr>
        <p:spPr>
          <a:xfrm>
            <a:off x="9667865" y="1751743"/>
            <a:ext cx="615829" cy="400110"/>
          </a:xfrm>
          <a:prstGeom prst="rect">
            <a:avLst/>
          </a:prstGeom>
          <a:noFill/>
        </p:spPr>
        <p:txBody>
          <a:bodyPr wrap="square" rtlCol="0">
            <a:spAutoFit/>
          </a:bodyPr>
          <a:lstStyle/>
          <a:p>
            <a:r>
              <a:rPr lang="en-US" altLang="zh-TW" sz="2000" dirty="0" smtClean="0">
                <a:solidFill>
                  <a:schemeClr val="accent5">
                    <a:lumMod val="20000"/>
                    <a:lumOff val="80000"/>
                  </a:schemeClr>
                </a:solidFill>
                <a:latin typeface="微軟正黑體" panose="020B0604030504040204" pitchFamily="34" charset="-120"/>
                <a:ea typeface="微軟正黑體" panose="020B0604030504040204" pitchFamily="34" charset="-120"/>
              </a:rPr>
              <a:t>DT</a:t>
            </a:r>
            <a:endParaRPr lang="zh-TW" altLang="en-US" sz="2000" dirty="0">
              <a:solidFill>
                <a:schemeClr val="accent5">
                  <a:lumMod val="20000"/>
                  <a:lumOff val="80000"/>
                </a:schemeClr>
              </a:solidFill>
              <a:latin typeface="微軟正黑體" panose="020B0604030504040204" pitchFamily="34" charset="-120"/>
              <a:ea typeface="微軟正黑體" panose="020B0604030504040204" pitchFamily="34" charset="-120"/>
            </a:endParaRPr>
          </a:p>
        </p:txBody>
      </p:sp>
      <p:sp>
        <p:nvSpPr>
          <p:cNvPr id="93" name="文字方塊 92"/>
          <p:cNvSpPr txBox="1"/>
          <p:nvPr/>
        </p:nvSpPr>
        <p:spPr>
          <a:xfrm>
            <a:off x="2212941" y="3324704"/>
            <a:ext cx="615829" cy="400110"/>
          </a:xfrm>
          <a:prstGeom prst="rect">
            <a:avLst/>
          </a:prstGeom>
          <a:noFill/>
        </p:spPr>
        <p:txBody>
          <a:bodyPr wrap="square" rtlCol="0">
            <a:spAutoFit/>
          </a:bodyPr>
          <a:lstStyle/>
          <a:p>
            <a:r>
              <a:rPr lang="en-US" altLang="zh-TW" sz="2000" dirty="0" smtClean="0">
                <a:solidFill>
                  <a:schemeClr val="accent5">
                    <a:lumMod val="20000"/>
                    <a:lumOff val="80000"/>
                  </a:schemeClr>
                </a:solidFill>
                <a:latin typeface="微軟正黑體" panose="020B0604030504040204" pitchFamily="34" charset="-120"/>
                <a:ea typeface="微軟正黑體" panose="020B0604030504040204" pitchFamily="34" charset="-120"/>
              </a:rPr>
              <a:t>DT</a:t>
            </a:r>
            <a:endParaRPr lang="zh-TW" altLang="en-US" sz="2000" dirty="0">
              <a:solidFill>
                <a:schemeClr val="accent5">
                  <a:lumMod val="20000"/>
                  <a:lumOff val="80000"/>
                </a:schemeClr>
              </a:solidFill>
              <a:latin typeface="微軟正黑體" panose="020B0604030504040204" pitchFamily="34" charset="-120"/>
              <a:ea typeface="微軟正黑體" panose="020B0604030504040204" pitchFamily="34" charset="-120"/>
            </a:endParaRPr>
          </a:p>
        </p:txBody>
      </p:sp>
      <p:sp>
        <p:nvSpPr>
          <p:cNvPr id="95" name="文字方塊 94"/>
          <p:cNvSpPr txBox="1"/>
          <p:nvPr/>
        </p:nvSpPr>
        <p:spPr>
          <a:xfrm>
            <a:off x="5813651" y="3358824"/>
            <a:ext cx="615829" cy="400110"/>
          </a:xfrm>
          <a:prstGeom prst="rect">
            <a:avLst/>
          </a:prstGeom>
          <a:noFill/>
        </p:spPr>
        <p:txBody>
          <a:bodyPr wrap="square" rtlCol="0">
            <a:spAutoFit/>
          </a:bodyPr>
          <a:lstStyle/>
          <a:p>
            <a:r>
              <a:rPr lang="en-US" altLang="zh-TW" sz="2000" dirty="0" smtClean="0">
                <a:solidFill>
                  <a:schemeClr val="accent5">
                    <a:lumMod val="20000"/>
                    <a:lumOff val="80000"/>
                  </a:schemeClr>
                </a:solidFill>
                <a:latin typeface="微軟正黑體" panose="020B0604030504040204" pitchFamily="34" charset="-120"/>
                <a:ea typeface="微軟正黑體" panose="020B0604030504040204" pitchFamily="34" charset="-120"/>
              </a:rPr>
              <a:t>DT</a:t>
            </a:r>
            <a:endParaRPr lang="zh-TW" altLang="en-US" sz="2000" dirty="0">
              <a:solidFill>
                <a:schemeClr val="accent5">
                  <a:lumMod val="20000"/>
                  <a:lumOff val="80000"/>
                </a:schemeClr>
              </a:solidFill>
              <a:latin typeface="微軟正黑體" panose="020B0604030504040204" pitchFamily="34" charset="-120"/>
              <a:ea typeface="微軟正黑體" panose="020B0604030504040204" pitchFamily="34" charset="-120"/>
            </a:endParaRPr>
          </a:p>
        </p:txBody>
      </p:sp>
      <p:sp>
        <p:nvSpPr>
          <p:cNvPr id="96" name="文字方塊 95"/>
          <p:cNvSpPr txBox="1"/>
          <p:nvPr/>
        </p:nvSpPr>
        <p:spPr>
          <a:xfrm>
            <a:off x="7647823" y="3358824"/>
            <a:ext cx="615829" cy="400110"/>
          </a:xfrm>
          <a:prstGeom prst="rect">
            <a:avLst/>
          </a:prstGeom>
          <a:noFill/>
        </p:spPr>
        <p:txBody>
          <a:bodyPr wrap="square" rtlCol="0">
            <a:spAutoFit/>
          </a:bodyPr>
          <a:lstStyle/>
          <a:p>
            <a:r>
              <a:rPr lang="en-US" altLang="zh-TW" sz="2000" dirty="0" smtClean="0">
                <a:solidFill>
                  <a:schemeClr val="accent5">
                    <a:lumMod val="20000"/>
                    <a:lumOff val="80000"/>
                  </a:schemeClr>
                </a:solidFill>
                <a:latin typeface="微軟正黑體" panose="020B0604030504040204" pitchFamily="34" charset="-120"/>
                <a:ea typeface="微軟正黑體" panose="020B0604030504040204" pitchFamily="34" charset="-120"/>
              </a:rPr>
              <a:t>DT</a:t>
            </a:r>
            <a:endParaRPr lang="zh-TW" altLang="en-US" sz="2000" dirty="0">
              <a:solidFill>
                <a:schemeClr val="accent5">
                  <a:lumMod val="20000"/>
                  <a:lumOff val="80000"/>
                </a:schemeClr>
              </a:solidFill>
              <a:latin typeface="微軟正黑體" panose="020B0604030504040204" pitchFamily="34" charset="-120"/>
              <a:ea typeface="微軟正黑體" panose="020B0604030504040204" pitchFamily="34" charset="-120"/>
            </a:endParaRPr>
          </a:p>
        </p:txBody>
      </p:sp>
      <p:sp>
        <p:nvSpPr>
          <p:cNvPr id="97" name="文字方塊 96"/>
          <p:cNvSpPr txBox="1"/>
          <p:nvPr/>
        </p:nvSpPr>
        <p:spPr>
          <a:xfrm>
            <a:off x="4008555" y="5098977"/>
            <a:ext cx="615829" cy="400110"/>
          </a:xfrm>
          <a:prstGeom prst="rect">
            <a:avLst/>
          </a:prstGeom>
          <a:noFill/>
        </p:spPr>
        <p:txBody>
          <a:bodyPr wrap="square" rtlCol="0">
            <a:spAutoFit/>
          </a:bodyPr>
          <a:lstStyle/>
          <a:p>
            <a:r>
              <a:rPr lang="en-US" altLang="zh-TW" sz="2000" dirty="0" smtClean="0">
                <a:solidFill>
                  <a:schemeClr val="accent5">
                    <a:lumMod val="20000"/>
                    <a:lumOff val="80000"/>
                  </a:schemeClr>
                </a:solidFill>
                <a:latin typeface="微軟正黑體" panose="020B0604030504040204" pitchFamily="34" charset="-120"/>
                <a:ea typeface="微軟正黑體" panose="020B0604030504040204" pitchFamily="34" charset="-120"/>
              </a:rPr>
              <a:t>DT</a:t>
            </a:r>
            <a:endParaRPr lang="zh-TW" altLang="en-US" sz="2000" dirty="0">
              <a:solidFill>
                <a:schemeClr val="accent5">
                  <a:lumMod val="20000"/>
                  <a:lumOff val="80000"/>
                </a:schemeClr>
              </a:solidFill>
              <a:latin typeface="微軟正黑體" panose="020B0604030504040204" pitchFamily="34" charset="-120"/>
              <a:ea typeface="微軟正黑體" panose="020B0604030504040204" pitchFamily="34" charset="-120"/>
            </a:endParaRPr>
          </a:p>
        </p:txBody>
      </p:sp>
      <p:sp>
        <p:nvSpPr>
          <p:cNvPr id="99" name="文字方塊 98"/>
          <p:cNvSpPr txBox="1"/>
          <p:nvPr/>
        </p:nvSpPr>
        <p:spPr>
          <a:xfrm>
            <a:off x="3993943" y="3338475"/>
            <a:ext cx="419016" cy="400110"/>
          </a:xfrm>
          <a:prstGeom prst="rect">
            <a:avLst/>
          </a:prstGeom>
          <a:noFill/>
        </p:spPr>
        <p:txBody>
          <a:bodyPr wrap="square" rtlCol="0">
            <a:spAutoFit/>
          </a:bodyPr>
          <a:lstStyle/>
          <a:p>
            <a:r>
              <a:rPr lang="en-US" altLang="zh-TW" sz="2000" dirty="0" smtClean="0">
                <a:solidFill>
                  <a:srgbClr val="FF99FF"/>
                </a:solidFill>
                <a:latin typeface="微軟正黑體" panose="020B0604030504040204" pitchFamily="34" charset="-120"/>
                <a:ea typeface="微軟正黑體" panose="020B0604030504040204" pitchFamily="34" charset="-120"/>
              </a:rPr>
              <a:t>IT</a:t>
            </a:r>
            <a:endParaRPr lang="zh-TW" altLang="en-US" sz="2000" dirty="0">
              <a:solidFill>
                <a:srgbClr val="FF99FF"/>
              </a:solidFill>
              <a:latin typeface="微軟正黑體" panose="020B0604030504040204" pitchFamily="34" charset="-120"/>
              <a:ea typeface="微軟正黑體" panose="020B0604030504040204" pitchFamily="34" charset="-120"/>
            </a:endParaRPr>
          </a:p>
        </p:txBody>
      </p:sp>
      <p:sp>
        <p:nvSpPr>
          <p:cNvPr id="100" name="文字方塊 99"/>
          <p:cNvSpPr txBox="1"/>
          <p:nvPr/>
        </p:nvSpPr>
        <p:spPr>
          <a:xfrm>
            <a:off x="9807928" y="3402010"/>
            <a:ext cx="419016" cy="400110"/>
          </a:xfrm>
          <a:prstGeom prst="rect">
            <a:avLst/>
          </a:prstGeom>
          <a:noFill/>
        </p:spPr>
        <p:txBody>
          <a:bodyPr wrap="square" rtlCol="0">
            <a:spAutoFit/>
          </a:bodyPr>
          <a:lstStyle/>
          <a:p>
            <a:r>
              <a:rPr lang="en-US" altLang="zh-TW" sz="2000" dirty="0" smtClean="0">
                <a:solidFill>
                  <a:srgbClr val="FF99FF"/>
                </a:solidFill>
                <a:latin typeface="微軟正黑體" panose="020B0604030504040204" pitchFamily="34" charset="-120"/>
                <a:ea typeface="微軟正黑體" panose="020B0604030504040204" pitchFamily="34" charset="-120"/>
              </a:rPr>
              <a:t>IT</a:t>
            </a:r>
            <a:endParaRPr lang="zh-TW" altLang="en-US" sz="2000" dirty="0">
              <a:solidFill>
                <a:srgbClr val="FF99FF"/>
              </a:solidFill>
              <a:latin typeface="微軟正黑體" panose="020B0604030504040204" pitchFamily="34" charset="-120"/>
              <a:ea typeface="微軟正黑體" panose="020B0604030504040204" pitchFamily="34" charset="-120"/>
            </a:endParaRPr>
          </a:p>
        </p:txBody>
      </p:sp>
      <p:sp>
        <p:nvSpPr>
          <p:cNvPr id="101" name="文字方塊 100"/>
          <p:cNvSpPr txBox="1"/>
          <p:nvPr/>
        </p:nvSpPr>
        <p:spPr>
          <a:xfrm>
            <a:off x="5924959" y="5066519"/>
            <a:ext cx="419016" cy="400110"/>
          </a:xfrm>
          <a:prstGeom prst="rect">
            <a:avLst/>
          </a:prstGeom>
          <a:noFill/>
        </p:spPr>
        <p:txBody>
          <a:bodyPr wrap="square" rtlCol="0">
            <a:spAutoFit/>
          </a:bodyPr>
          <a:lstStyle/>
          <a:p>
            <a:r>
              <a:rPr lang="en-US" altLang="zh-TW" sz="2000" dirty="0" smtClean="0">
                <a:solidFill>
                  <a:srgbClr val="FF99FF"/>
                </a:solidFill>
                <a:latin typeface="微軟正黑體" panose="020B0604030504040204" pitchFamily="34" charset="-120"/>
                <a:ea typeface="微軟正黑體" panose="020B0604030504040204" pitchFamily="34" charset="-120"/>
              </a:rPr>
              <a:t>IT</a:t>
            </a:r>
            <a:endParaRPr lang="zh-TW" altLang="en-US" sz="2000" dirty="0">
              <a:solidFill>
                <a:srgbClr val="FF99FF"/>
              </a:solidFill>
              <a:latin typeface="微軟正黑體" panose="020B0604030504040204" pitchFamily="34" charset="-120"/>
              <a:ea typeface="微軟正黑體" panose="020B0604030504040204" pitchFamily="34" charset="-120"/>
            </a:endParaRPr>
          </a:p>
        </p:txBody>
      </p:sp>
      <p:sp>
        <p:nvSpPr>
          <p:cNvPr id="102" name="文字方塊 101"/>
          <p:cNvSpPr txBox="1"/>
          <p:nvPr/>
        </p:nvSpPr>
        <p:spPr>
          <a:xfrm>
            <a:off x="2177507" y="5065662"/>
            <a:ext cx="626039" cy="400110"/>
          </a:xfrm>
          <a:prstGeom prst="rect">
            <a:avLst/>
          </a:prstGeom>
          <a:noFill/>
        </p:spPr>
        <p:txBody>
          <a:bodyPr wrap="square" rtlCol="0">
            <a:spAutoFit/>
          </a:bodyPr>
          <a:lstStyle/>
          <a:p>
            <a:r>
              <a:rPr lang="en-US" altLang="zh-TW" sz="2000" dirty="0" smtClean="0">
                <a:solidFill>
                  <a:srgbClr val="92D050"/>
                </a:solidFill>
                <a:latin typeface="微軟正黑體" panose="020B0604030504040204" pitchFamily="34" charset="-120"/>
                <a:ea typeface="微軟正黑體" panose="020B0604030504040204" pitchFamily="34" charset="-120"/>
              </a:rPr>
              <a:t>DE</a:t>
            </a:r>
            <a:endParaRPr lang="zh-TW" altLang="en-US" sz="2000" dirty="0">
              <a:solidFill>
                <a:srgbClr val="92D050"/>
              </a:solidFill>
              <a:latin typeface="微軟正黑體" panose="020B0604030504040204" pitchFamily="34" charset="-120"/>
              <a:ea typeface="微軟正黑體" panose="020B0604030504040204" pitchFamily="34" charset="-120"/>
            </a:endParaRPr>
          </a:p>
        </p:txBody>
      </p:sp>
      <p:sp>
        <p:nvSpPr>
          <p:cNvPr id="103" name="文字方塊 102"/>
          <p:cNvSpPr txBox="1"/>
          <p:nvPr/>
        </p:nvSpPr>
        <p:spPr>
          <a:xfrm>
            <a:off x="7945505" y="5052105"/>
            <a:ext cx="626039" cy="400110"/>
          </a:xfrm>
          <a:prstGeom prst="rect">
            <a:avLst/>
          </a:prstGeom>
          <a:noFill/>
        </p:spPr>
        <p:txBody>
          <a:bodyPr wrap="square" rtlCol="0">
            <a:spAutoFit/>
          </a:bodyPr>
          <a:lstStyle/>
          <a:p>
            <a:r>
              <a:rPr lang="en-US" altLang="zh-TW" sz="2000" dirty="0" smtClean="0">
                <a:solidFill>
                  <a:srgbClr val="92D050"/>
                </a:solidFill>
                <a:latin typeface="微軟正黑體" panose="020B0604030504040204" pitchFamily="34" charset="-120"/>
                <a:ea typeface="微軟正黑體" panose="020B0604030504040204" pitchFamily="34" charset="-120"/>
              </a:rPr>
              <a:t>DE</a:t>
            </a:r>
            <a:endParaRPr lang="zh-TW" altLang="en-US" sz="2000" dirty="0">
              <a:solidFill>
                <a:srgbClr val="92D050"/>
              </a:solidFill>
              <a:latin typeface="微軟正黑體" panose="020B0604030504040204" pitchFamily="34" charset="-120"/>
              <a:ea typeface="微軟正黑體" panose="020B0604030504040204" pitchFamily="34" charset="-120"/>
            </a:endParaRPr>
          </a:p>
        </p:txBody>
      </p:sp>
      <p:sp>
        <p:nvSpPr>
          <p:cNvPr id="105" name="文字方塊 104"/>
          <p:cNvSpPr txBox="1"/>
          <p:nvPr/>
        </p:nvSpPr>
        <p:spPr>
          <a:xfrm>
            <a:off x="8530804" y="407230"/>
            <a:ext cx="4002058" cy="400110"/>
          </a:xfrm>
          <a:prstGeom prst="rect">
            <a:avLst/>
          </a:prstGeom>
          <a:noFill/>
        </p:spPr>
        <p:txBody>
          <a:bodyPr wrap="square" rtlCol="0">
            <a:spAutoFit/>
          </a:bodyPr>
          <a:lstStyle/>
          <a:p>
            <a:r>
              <a:rPr lang="en-US" altLang="zh-TW" sz="2000" dirty="0" smtClean="0">
                <a:solidFill>
                  <a:srgbClr val="92D050"/>
                </a:solidFill>
                <a:latin typeface="微軟正黑體" panose="020B0604030504040204" pitchFamily="34" charset="-120"/>
                <a:ea typeface="微軟正黑體" panose="020B0604030504040204" pitchFamily="34" charset="-120"/>
              </a:rPr>
              <a:t>DE: Domain Expert</a:t>
            </a:r>
            <a:endParaRPr lang="zh-TW" altLang="en-US" sz="2000" dirty="0">
              <a:solidFill>
                <a:srgbClr val="92D050"/>
              </a:solidFill>
              <a:latin typeface="微軟正黑體" panose="020B0604030504040204" pitchFamily="34" charset="-120"/>
              <a:ea typeface="微軟正黑體" panose="020B0604030504040204" pitchFamily="34" charset="-120"/>
            </a:endParaRPr>
          </a:p>
        </p:txBody>
      </p:sp>
      <p:sp>
        <p:nvSpPr>
          <p:cNvPr id="106" name="文字方塊 105"/>
          <p:cNvSpPr txBox="1"/>
          <p:nvPr/>
        </p:nvSpPr>
        <p:spPr>
          <a:xfrm>
            <a:off x="8530804" y="856328"/>
            <a:ext cx="3642012" cy="400110"/>
          </a:xfrm>
          <a:prstGeom prst="rect">
            <a:avLst/>
          </a:prstGeom>
          <a:noFill/>
        </p:spPr>
        <p:txBody>
          <a:bodyPr wrap="square" rtlCol="0">
            <a:spAutoFit/>
          </a:bodyPr>
          <a:lstStyle/>
          <a:p>
            <a:r>
              <a:rPr lang="en-US" altLang="zh-TW" sz="2000" dirty="0" smtClean="0">
                <a:solidFill>
                  <a:schemeClr val="accent5">
                    <a:lumMod val="20000"/>
                    <a:lumOff val="80000"/>
                  </a:schemeClr>
                </a:solidFill>
                <a:latin typeface="微軟正黑體" panose="020B0604030504040204" pitchFamily="34" charset="-120"/>
                <a:ea typeface="微軟正黑體" panose="020B0604030504040204" pitchFamily="34" charset="-120"/>
              </a:rPr>
              <a:t>DT: Data Technology</a:t>
            </a:r>
            <a:endParaRPr lang="zh-TW" altLang="en-US" sz="2000" dirty="0">
              <a:solidFill>
                <a:schemeClr val="accent5">
                  <a:lumMod val="20000"/>
                  <a:lumOff val="80000"/>
                </a:schemeClr>
              </a:solidFill>
              <a:latin typeface="微軟正黑體" panose="020B0604030504040204" pitchFamily="34" charset="-120"/>
              <a:ea typeface="微軟正黑體" panose="020B0604030504040204" pitchFamily="34" charset="-120"/>
            </a:endParaRPr>
          </a:p>
        </p:txBody>
      </p:sp>
      <p:sp>
        <p:nvSpPr>
          <p:cNvPr id="107" name="文字方塊 106"/>
          <p:cNvSpPr txBox="1"/>
          <p:nvPr/>
        </p:nvSpPr>
        <p:spPr>
          <a:xfrm>
            <a:off x="8561593" y="1315979"/>
            <a:ext cx="4151291" cy="400110"/>
          </a:xfrm>
          <a:prstGeom prst="rect">
            <a:avLst/>
          </a:prstGeom>
          <a:noFill/>
        </p:spPr>
        <p:txBody>
          <a:bodyPr wrap="square" rtlCol="0">
            <a:spAutoFit/>
          </a:bodyPr>
          <a:lstStyle/>
          <a:p>
            <a:r>
              <a:rPr lang="en-US" altLang="zh-TW" sz="2000" dirty="0" smtClean="0">
                <a:solidFill>
                  <a:srgbClr val="FF99FF"/>
                </a:solidFill>
                <a:latin typeface="微軟正黑體" panose="020B0604030504040204" pitchFamily="34" charset="-120"/>
                <a:ea typeface="微軟正黑體" panose="020B0604030504040204" pitchFamily="34" charset="-120"/>
              </a:rPr>
              <a:t>IT: MIS </a:t>
            </a:r>
            <a:r>
              <a:rPr lang="zh-TW" altLang="en-US" sz="2000" dirty="0" smtClean="0">
                <a:solidFill>
                  <a:srgbClr val="FF99FF"/>
                </a:solidFill>
                <a:latin typeface="微軟正黑體" panose="020B0604030504040204" pitchFamily="34" charset="-120"/>
                <a:ea typeface="微軟正黑體" panose="020B0604030504040204" pitchFamily="34" charset="-120"/>
              </a:rPr>
              <a:t>小維的</a:t>
            </a:r>
            <a:r>
              <a:rPr lang="en-US" altLang="zh-TW" sz="2000" dirty="0" smtClean="0">
                <a:solidFill>
                  <a:srgbClr val="FF99FF"/>
                </a:solidFill>
                <a:latin typeface="微軟正黑體" panose="020B0604030504040204" pitchFamily="34" charset="-120"/>
                <a:ea typeface="微軟正黑體" panose="020B0604030504040204" pitchFamily="34" charset="-120"/>
              </a:rPr>
              <a:t> team </a:t>
            </a:r>
            <a:endParaRPr lang="zh-TW" altLang="en-US" sz="2000" dirty="0">
              <a:solidFill>
                <a:srgbClr val="FF99FF"/>
              </a:solidFill>
              <a:latin typeface="微軟正黑體" panose="020B0604030504040204" pitchFamily="34" charset="-120"/>
              <a:ea typeface="微軟正黑體" panose="020B0604030504040204" pitchFamily="34" charset="-120"/>
            </a:endParaRPr>
          </a:p>
        </p:txBody>
      </p:sp>
      <p:sp>
        <p:nvSpPr>
          <p:cNvPr id="108" name="矩形 107"/>
          <p:cNvSpPr/>
          <p:nvPr/>
        </p:nvSpPr>
        <p:spPr>
          <a:xfrm>
            <a:off x="137823" y="1134718"/>
            <a:ext cx="7921012" cy="578492"/>
          </a:xfrm>
          <a:prstGeom prst="rect">
            <a:avLst/>
          </a:prstGeom>
        </p:spPr>
        <p:txBody>
          <a:bodyPr wrap="square">
            <a:spAutoFit/>
          </a:bodyPr>
          <a:lstStyle/>
          <a:p>
            <a:pPr>
              <a:lnSpc>
                <a:spcPct val="150000"/>
              </a:lnSpc>
            </a:pPr>
            <a:r>
              <a:rPr lang="zh-TW" altLang="en-US" sz="2400" b="1" dirty="0">
                <a:solidFill>
                  <a:schemeClr val="bg1"/>
                </a:solidFill>
                <a:latin typeface="微軟正黑體" panose="020B0604030504040204" pitchFamily="34" charset="-120"/>
                <a:ea typeface="微軟正黑體" panose="020B0604030504040204" pitchFamily="34" charset="-120"/>
                <a:sym typeface="Wingdings" panose="05000000000000000000" pitchFamily="2" charset="2"/>
              </a:rPr>
              <a:t>協</a:t>
            </a:r>
            <a:r>
              <a:rPr lang="zh-TW" altLang="en-US" sz="2400" b="1" dirty="0" smtClean="0">
                <a:solidFill>
                  <a:schemeClr val="bg1"/>
                </a:solidFill>
                <a:latin typeface="微軟正黑體" panose="020B0604030504040204" pitchFamily="34" charset="-120"/>
                <a:ea typeface="微軟正黑體" panose="020B0604030504040204" pitchFamily="34" charset="-120"/>
                <a:sym typeface="Wingdings" panose="05000000000000000000" pitchFamily="2" charset="2"/>
              </a:rPr>
              <a:t>同開發的細部工作流程</a:t>
            </a:r>
            <a:endParaRPr lang="en-US" altLang="zh-TW" sz="2400" b="1" dirty="0" smtClean="0">
              <a:solidFill>
                <a:schemeClr val="bg1"/>
              </a:solidFill>
              <a:latin typeface="微軟正黑體" panose="020B0604030504040204" pitchFamily="34" charset="-120"/>
              <a:ea typeface="微軟正黑體" panose="020B0604030504040204" pitchFamily="34" charset="-120"/>
              <a:sym typeface="Wingdings" panose="05000000000000000000" pitchFamily="2" charset="2"/>
            </a:endParaRPr>
          </a:p>
        </p:txBody>
      </p:sp>
      <p:pic>
        <p:nvPicPr>
          <p:cNvPr id="54" name="图片 36">
            <a:hlinkClick r:id="rId3" action="ppaction://hlinksldjump"/>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bwMode="auto">
          <a:xfrm>
            <a:off x="10724914" y="6094897"/>
            <a:ext cx="797161" cy="385278"/>
          </a:xfrm>
          <a:prstGeom prst="rect">
            <a:avLst/>
          </a:prstGeom>
          <a:noFill/>
          <a:ln w="9525">
            <a:noFill/>
            <a:miter lim="800000"/>
            <a:headEnd/>
            <a:tailEnd/>
          </a:ln>
        </p:spPr>
      </p:pic>
    </p:spTree>
    <p:extLst>
      <p:ext uri="{BB962C8B-B14F-4D97-AF65-F5344CB8AC3E}">
        <p14:creationId xmlns:p14="http://schemas.microsoft.com/office/powerpoint/2010/main" xmlns="" val="1508112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055" y="2214855"/>
            <a:ext cx="1187407" cy="720092"/>
          </a:xfrm>
          <a:prstGeom prst="rect">
            <a:avLst/>
          </a:prstGeom>
          <a:solidFill>
            <a:srgbClr val="92D05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ysClr val="windowText" lastClr="000000"/>
                </a:solidFill>
                <a:latin typeface="微軟正黑體" panose="020B0604030504040204" pitchFamily="34" charset="-120"/>
                <a:ea typeface="微軟正黑體" panose="020B0604030504040204" pitchFamily="34" charset="-120"/>
              </a:rPr>
              <a:t>需求規劃與</a:t>
            </a:r>
            <a:r>
              <a:rPr lang="zh-TW" altLang="en-US" dirty="0" smtClean="0">
                <a:solidFill>
                  <a:sysClr val="windowText" lastClr="000000"/>
                </a:solidFill>
                <a:latin typeface="微軟正黑體" panose="020B0604030504040204" pitchFamily="34" charset="-120"/>
                <a:ea typeface="微軟正黑體" panose="020B0604030504040204" pitchFamily="34" charset="-120"/>
              </a:rPr>
              <a:t>分析</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sp>
        <p:nvSpPr>
          <p:cNvPr id="19" name="矩形 18"/>
          <p:cNvSpPr/>
          <p:nvPr/>
        </p:nvSpPr>
        <p:spPr>
          <a:xfrm>
            <a:off x="1886438" y="2214855"/>
            <a:ext cx="1354277" cy="720092"/>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ysClr val="windowText" lastClr="000000"/>
                </a:solidFill>
                <a:latin typeface="微軟正黑體" panose="020B0604030504040204" pitchFamily="34" charset="-120"/>
                <a:ea typeface="微軟正黑體" panose="020B0604030504040204" pitchFamily="34" charset="-120"/>
              </a:rPr>
              <a:t>Prototype </a:t>
            </a:r>
            <a:r>
              <a:rPr lang="zh-TW" altLang="en-US" dirty="0">
                <a:solidFill>
                  <a:sysClr val="windowText" lastClr="000000"/>
                </a:solidFill>
                <a:latin typeface="微軟正黑體" panose="020B0604030504040204" pitchFamily="34" charset="-120"/>
                <a:ea typeface="微軟正黑體" panose="020B0604030504040204" pitchFamily="34" charset="-120"/>
              </a:rPr>
              <a:t>製作</a:t>
            </a:r>
          </a:p>
        </p:txBody>
      </p:sp>
      <p:cxnSp>
        <p:nvCxnSpPr>
          <p:cNvPr id="4" name="直線單箭頭接點 3"/>
          <p:cNvCxnSpPr>
            <a:stCxn id="2" idx="3"/>
            <a:endCxn id="19" idx="1"/>
          </p:cNvCxnSpPr>
          <p:nvPr/>
        </p:nvCxnSpPr>
        <p:spPr>
          <a:xfrm>
            <a:off x="1260462" y="2574901"/>
            <a:ext cx="625976"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a:stCxn id="19" idx="3"/>
          </p:cNvCxnSpPr>
          <p:nvPr/>
        </p:nvCxnSpPr>
        <p:spPr>
          <a:xfrm>
            <a:off x="3240715" y="2574901"/>
            <a:ext cx="60328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H="1">
            <a:off x="8641408" y="4162166"/>
            <a:ext cx="60328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269666" y="407230"/>
            <a:ext cx="6271843" cy="492557"/>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TextBox 11"/>
          <p:cNvSpPr txBox="1"/>
          <p:nvPr/>
        </p:nvSpPr>
        <p:spPr>
          <a:xfrm>
            <a:off x="809736" y="550488"/>
            <a:ext cx="6693032" cy="523220"/>
          </a:xfrm>
          <a:prstGeom prst="rect">
            <a:avLst/>
          </a:prstGeom>
          <a:solidFill>
            <a:schemeClr val="tx1">
              <a:lumMod val="85000"/>
              <a:lumOff val="15000"/>
            </a:schemeClr>
          </a:solidFill>
        </p:spPr>
        <p:txBody>
          <a:bodyPr wrap="square" rtlCol="0">
            <a:spAutoFit/>
          </a:bodyPr>
          <a:lstStyle/>
          <a:p>
            <a:r>
              <a:rPr lang="zh-TW" altLang="en-US" sz="2800" b="1" spc="600" dirty="0">
                <a:solidFill>
                  <a:schemeClr val="bg1"/>
                </a:solidFill>
                <a:latin typeface="微軟正黑體" panose="020B0604030504040204" pitchFamily="34" charset="-120"/>
                <a:ea typeface="微軟正黑體" panose="020B0604030504040204" pitchFamily="34" charset="-120"/>
              </a:rPr>
              <a:t>協</a:t>
            </a:r>
            <a:r>
              <a:rPr lang="zh-TW" altLang="en-US" sz="2800" b="1" spc="600" dirty="0" smtClean="0">
                <a:solidFill>
                  <a:schemeClr val="bg1"/>
                </a:solidFill>
                <a:latin typeface="微軟正黑體" panose="020B0604030504040204" pitchFamily="34" charset="-120"/>
                <a:ea typeface="微軟正黑體" panose="020B0604030504040204" pitchFamily="34" charset="-120"/>
              </a:rPr>
              <a:t>同開發流程</a:t>
            </a:r>
            <a:r>
              <a:rPr lang="en-US" altLang="zh-TW" sz="2800" b="1" spc="600" dirty="0" smtClean="0">
                <a:solidFill>
                  <a:schemeClr val="bg1"/>
                </a:solidFill>
                <a:latin typeface="微軟正黑體" panose="020B0604030504040204" pitchFamily="34" charset="-120"/>
                <a:ea typeface="微軟正黑體" panose="020B0604030504040204" pitchFamily="34" charset="-120"/>
              </a:rPr>
              <a:t>:</a:t>
            </a:r>
            <a:r>
              <a:rPr lang="zh-TW" altLang="en-US" sz="2800" b="1" spc="600" dirty="0" smtClean="0">
                <a:solidFill>
                  <a:schemeClr val="bg1"/>
                </a:solidFill>
                <a:latin typeface="微軟正黑體" panose="020B0604030504040204" pitchFamily="34" charset="-120"/>
                <a:ea typeface="微軟正黑體" panose="020B0604030504040204" pitchFamily="34" charset="-120"/>
              </a:rPr>
              <a:t>作業系統類</a:t>
            </a:r>
            <a:r>
              <a:rPr lang="en-US" altLang="zh-TW" sz="2800" b="1" spc="600" dirty="0" smtClean="0">
                <a:solidFill>
                  <a:schemeClr val="bg1"/>
                </a:solidFill>
                <a:latin typeface="微軟正黑體" panose="020B0604030504040204" pitchFamily="34" charset="-120"/>
                <a:ea typeface="微軟正黑體" panose="020B0604030504040204" pitchFamily="34" charset="-120"/>
              </a:rPr>
              <a:t>(</a:t>
            </a:r>
            <a:r>
              <a:rPr lang="zh-TW" altLang="en-US" sz="2800" b="1" spc="600" dirty="0" smtClean="0">
                <a:solidFill>
                  <a:schemeClr val="bg1"/>
                </a:solidFill>
                <a:latin typeface="微軟正黑體" panose="020B0604030504040204" pitchFamily="34" charset="-120"/>
                <a:ea typeface="微軟正黑體" panose="020B0604030504040204" pitchFamily="34" charset="-120"/>
              </a:rPr>
              <a:t>含簽核</a:t>
            </a:r>
            <a:r>
              <a:rPr lang="en-US" altLang="zh-TW" sz="2800" b="1" spc="600" dirty="0" smtClean="0">
                <a:solidFill>
                  <a:schemeClr val="bg1"/>
                </a:solidFill>
                <a:latin typeface="微軟正黑體" panose="020B0604030504040204" pitchFamily="34" charset="-120"/>
                <a:ea typeface="微軟正黑體" panose="020B0604030504040204" pitchFamily="34" charset="-120"/>
              </a:rPr>
              <a:t>)</a:t>
            </a:r>
            <a:endParaRPr lang="en-US" altLang="zh-TW" sz="2800" b="1" spc="600" dirty="0">
              <a:solidFill>
                <a:schemeClr val="bg1"/>
              </a:solidFill>
              <a:latin typeface="微軟正黑體" panose="020B0604030504040204" pitchFamily="34" charset="-120"/>
              <a:ea typeface="微軟正黑體" panose="020B0604030504040204" pitchFamily="34" charset="-120"/>
            </a:endParaRPr>
          </a:p>
        </p:txBody>
      </p:sp>
      <p:sp>
        <p:nvSpPr>
          <p:cNvPr id="53" name="矩形 52"/>
          <p:cNvSpPr/>
          <p:nvPr/>
        </p:nvSpPr>
        <p:spPr>
          <a:xfrm>
            <a:off x="3843995" y="2204823"/>
            <a:ext cx="1107843" cy="720092"/>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開立系統</a:t>
            </a:r>
            <a:r>
              <a:rPr lang="en-US" altLang="zh-TW" dirty="0" smtClean="0">
                <a:solidFill>
                  <a:sysClr val="windowText" lastClr="000000"/>
                </a:solidFill>
                <a:latin typeface="微軟正黑體" panose="020B0604030504040204" pitchFamily="34" charset="-120"/>
                <a:ea typeface="微軟正黑體" panose="020B0604030504040204" pitchFamily="34" charset="-120"/>
              </a:rPr>
              <a:t>IT</a:t>
            </a:r>
            <a:r>
              <a:rPr lang="zh-TW" altLang="en-US" dirty="0" smtClean="0">
                <a:solidFill>
                  <a:sysClr val="windowText" lastClr="000000"/>
                </a:solidFill>
                <a:latin typeface="微軟正黑體" panose="020B0604030504040204" pitchFamily="34" charset="-120"/>
                <a:ea typeface="微軟正黑體" panose="020B0604030504040204" pitchFamily="34" charset="-120"/>
              </a:rPr>
              <a:t>需求單</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sp>
        <p:nvSpPr>
          <p:cNvPr id="65" name="矩形 64"/>
          <p:cNvSpPr/>
          <p:nvPr/>
        </p:nvSpPr>
        <p:spPr>
          <a:xfrm>
            <a:off x="5559222" y="2199846"/>
            <a:ext cx="1090561" cy="720092"/>
          </a:xfrm>
          <a:prstGeom prst="rect">
            <a:avLst/>
          </a:prstGeom>
          <a:solidFill>
            <a:srgbClr val="FF99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審核</a:t>
            </a:r>
            <a:r>
              <a:rPr lang="en-US" altLang="zh-TW" dirty="0" smtClean="0">
                <a:solidFill>
                  <a:sysClr val="windowText" lastClr="000000"/>
                </a:solidFill>
                <a:latin typeface="微軟正黑體" panose="020B0604030504040204" pitchFamily="34" charset="-120"/>
                <a:ea typeface="微軟正黑體" panose="020B0604030504040204" pitchFamily="34" charset="-120"/>
              </a:rPr>
              <a:t>IT</a:t>
            </a:r>
            <a:r>
              <a:rPr lang="zh-TW" altLang="en-US" dirty="0" smtClean="0">
                <a:solidFill>
                  <a:sysClr val="windowText" lastClr="000000"/>
                </a:solidFill>
                <a:latin typeface="微軟正黑體" panose="020B0604030504040204" pitchFamily="34" charset="-120"/>
                <a:ea typeface="微軟正黑體" panose="020B0604030504040204" pitchFamily="34" charset="-120"/>
              </a:rPr>
              <a:t>需求單</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cxnSp>
        <p:nvCxnSpPr>
          <p:cNvPr id="66" name="直線單箭頭接點 65"/>
          <p:cNvCxnSpPr/>
          <p:nvPr/>
        </p:nvCxnSpPr>
        <p:spPr>
          <a:xfrm>
            <a:off x="4934556" y="2519995"/>
            <a:ext cx="60328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7281286" y="2214853"/>
            <a:ext cx="1344416" cy="720092"/>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設計作業系統</a:t>
            </a:r>
            <a:r>
              <a:rPr lang="en-US" altLang="zh-TW" dirty="0" smtClean="0">
                <a:solidFill>
                  <a:sysClr val="windowText" lastClr="000000"/>
                </a:solidFill>
                <a:latin typeface="微軟正黑體" panose="020B0604030504040204" pitchFamily="34" charset="-120"/>
                <a:ea typeface="微軟正黑體" panose="020B0604030504040204" pitchFamily="34" charset="-120"/>
              </a:rPr>
              <a:t>Table</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cxnSp>
        <p:nvCxnSpPr>
          <p:cNvPr id="69" name="直線單箭頭接點 68"/>
          <p:cNvCxnSpPr/>
          <p:nvPr/>
        </p:nvCxnSpPr>
        <p:spPr>
          <a:xfrm>
            <a:off x="6649783" y="2519995"/>
            <a:ext cx="60328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9261206" y="3802120"/>
            <a:ext cx="1476932" cy="720092"/>
          </a:xfrm>
          <a:prstGeom prst="rect">
            <a:avLst/>
          </a:prstGeom>
          <a:solidFill>
            <a:srgbClr val="FF99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建立</a:t>
            </a:r>
            <a:r>
              <a:rPr lang="zh-TW" altLang="en-US" dirty="0">
                <a:solidFill>
                  <a:sysClr val="windowText" lastClr="000000"/>
                </a:solidFill>
                <a:latin typeface="微軟正黑體" panose="020B0604030504040204" pitchFamily="34" charset="-120"/>
                <a:ea typeface="微軟正黑體" panose="020B0604030504040204" pitchFamily="34" charset="-120"/>
              </a:rPr>
              <a:t>測試</a:t>
            </a:r>
            <a:r>
              <a:rPr lang="en-US" altLang="zh-TW" dirty="0">
                <a:solidFill>
                  <a:sysClr val="windowText" lastClr="000000"/>
                </a:solidFill>
                <a:latin typeface="微軟正黑體" panose="020B0604030504040204" pitchFamily="34" charset="-120"/>
                <a:ea typeface="微軟正黑體" panose="020B0604030504040204" pitchFamily="34" charset="-120"/>
              </a:rPr>
              <a:t>DB Table</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cxnSp>
        <p:nvCxnSpPr>
          <p:cNvPr id="72" name="直線單箭頭接點 71"/>
          <p:cNvCxnSpPr/>
          <p:nvPr/>
        </p:nvCxnSpPr>
        <p:spPr>
          <a:xfrm>
            <a:off x="8641408" y="2519995"/>
            <a:ext cx="60328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9261206" y="2161639"/>
            <a:ext cx="1429148" cy="720092"/>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申請測試</a:t>
            </a:r>
            <a:r>
              <a:rPr lang="en-US" altLang="zh-TW" dirty="0" smtClean="0">
                <a:solidFill>
                  <a:sysClr val="windowText" lastClr="000000"/>
                </a:solidFill>
                <a:latin typeface="微軟正黑體" panose="020B0604030504040204" pitchFamily="34" charset="-120"/>
                <a:ea typeface="微軟正黑體" panose="020B0604030504040204" pitchFamily="34" charset="-120"/>
              </a:rPr>
              <a:t>DB Table</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sp>
        <p:nvSpPr>
          <p:cNvPr id="77" name="矩形 76"/>
          <p:cNvSpPr/>
          <p:nvPr/>
        </p:nvSpPr>
        <p:spPr>
          <a:xfrm>
            <a:off x="7281286" y="3782274"/>
            <a:ext cx="1351336" cy="720092"/>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ysClr val="windowText" lastClr="000000"/>
                </a:solidFill>
                <a:latin typeface="微軟正黑體" panose="020B0604030504040204" pitchFamily="34" charset="-120"/>
                <a:ea typeface="微軟正黑體" panose="020B0604030504040204" pitchFamily="34" charset="-120"/>
              </a:rPr>
              <a:t>撰寫</a:t>
            </a:r>
            <a:r>
              <a:rPr lang="en-US" altLang="zh-TW" dirty="0">
                <a:solidFill>
                  <a:sysClr val="windowText" lastClr="000000"/>
                </a:solidFill>
                <a:latin typeface="微軟正黑體" panose="020B0604030504040204" pitchFamily="34" charset="-120"/>
                <a:ea typeface="微軟正黑體" panose="020B0604030504040204" pitchFamily="34" charset="-120"/>
              </a:rPr>
              <a:t>SQL</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sp>
        <p:nvSpPr>
          <p:cNvPr id="78" name="矩形 77"/>
          <p:cNvSpPr/>
          <p:nvPr/>
        </p:nvSpPr>
        <p:spPr>
          <a:xfrm>
            <a:off x="5451491" y="3796389"/>
            <a:ext cx="1248410" cy="720092"/>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申請 </a:t>
            </a:r>
            <a:r>
              <a:rPr lang="en-US" altLang="zh-TW" dirty="0" smtClean="0">
                <a:solidFill>
                  <a:sysClr val="windowText" lastClr="000000"/>
                </a:solidFill>
                <a:latin typeface="微軟正黑體" panose="020B0604030504040204" pitchFamily="34" charset="-120"/>
                <a:ea typeface="微軟正黑體" panose="020B0604030504040204" pitchFamily="34" charset="-120"/>
              </a:rPr>
              <a:t>API</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cxnSp>
        <p:nvCxnSpPr>
          <p:cNvPr id="79" name="直線單箭頭接點 78"/>
          <p:cNvCxnSpPr/>
          <p:nvPr/>
        </p:nvCxnSpPr>
        <p:spPr>
          <a:xfrm flipH="1">
            <a:off x="6678006" y="4142320"/>
            <a:ext cx="60328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3608388" y="3777027"/>
            <a:ext cx="1214519" cy="720092"/>
          </a:xfrm>
          <a:prstGeom prst="rect">
            <a:avLst/>
          </a:prstGeom>
          <a:solidFill>
            <a:srgbClr val="FF99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建立</a:t>
            </a:r>
            <a:r>
              <a:rPr lang="en-US" altLang="zh-TW" dirty="0">
                <a:solidFill>
                  <a:sysClr val="windowText" lastClr="000000"/>
                </a:solidFill>
                <a:latin typeface="微軟正黑體" panose="020B0604030504040204" pitchFamily="34" charset="-120"/>
                <a:ea typeface="微軟正黑體" panose="020B0604030504040204" pitchFamily="34" charset="-120"/>
              </a:rPr>
              <a:t> </a:t>
            </a:r>
            <a:r>
              <a:rPr lang="en-US" altLang="zh-TW" dirty="0" smtClean="0">
                <a:solidFill>
                  <a:sysClr val="windowText" lastClr="000000"/>
                </a:solidFill>
                <a:latin typeface="微軟正黑體" panose="020B0604030504040204" pitchFamily="34" charset="-120"/>
                <a:ea typeface="微軟正黑體" panose="020B0604030504040204" pitchFamily="34" charset="-120"/>
              </a:rPr>
              <a:t>API</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cxnSp>
        <p:nvCxnSpPr>
          <p:cNvPr id="83" name="直線單箭頭接點 82"/>
          <p:cNvCxnSpPr/>
          <p:nvPr/>
        </p:nvCxnSpPr>
        <p:spPr>
          <a:xfrm flipH="1">
            <a:off x="4822907" y="4142320"/>
            <a:ext cx="60328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235476" y="5556448"/>
            <a:ext cx="1158364" cy="720092"/>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ysClr val="windowText" lastClr="000000"/>
                </a:solidFill>
                <a:latin typeface="微軟正黑體" panose="020B0604030504040204" pitchFamily="34" charset="-120"/>
                <a:ea typeface="微軟正黑體" panose="020B0604030504040204" pitchFamily="34" charset="-120"/>
              </a:rPr>
              <a:t>開發</a:t>
            </a:r>
          </a:p>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前端程式</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cxnSp>
        <p:nvCxnSpPr>
          <p:cNvPr id="86" name="直線單箭頭接點 85"/>
          <p:cNvCxnSpPr/>
          <p:nvPr/>
        </p:nvCxnSpPr>
        <p:spPr>
          <a:xfrm flipH="1">
            <a:off x="3005108" y="4142320"/>
            <a:ext cx="60328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1962029" y="5550298"/>
            <a:ext cx="1027078" cy="720092"/>
          </a:xfrm>
          <a:prstGeom prst="rect">
            <a:avLst/>
          </a:prstGeom>
          <a:solidFill>
            <a:srgbClr val="92D05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使用者</a:t>
            </a:r>
            <a:endParaRPr lang="en-US" altLang="zh-TW" dirty="0" smtClean="0">
              <a:solidFill>
                <a:sysClr val="windowText" lastClr="000000"/>
              </a:solidFill>
              <a:latin typeface="微軟正黑體" panose="020B0604030504040204" pitchFamily="34" charset="-120"/>
              <a:ea typeface="微軟正黑體" panose="020B0604030504040204" pitchFamily="34" charset="-120"/>
            </a:endParaRPr>
          </a:p>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測試</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cxnSp>
        <p:nvCxnSpPr>
          <p:cNvPr id="37" name="肘形接點 36"/>
          <p:cNvCxnSpPr/>
          <p:nvPr/>
        </p:nvCxnSpPr>
        <p:spPr>
          <a:xfrm>
            <a:off x="10646020" y="2507709"/>
            <a:ext cx="47784" cy="1640481"/>
          </a:xfrm>
          <a:prstGeom prst="bentConnector3">
            <a:avLst>
              <a:gd name="adj1" fmla="val 121627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7220799" y="5559285"/>
            <a:ext cx="1248410" cy="720092"/>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申請</a:t>
            </a:r>
            <a:endParaRPr lang="en-US" altLang="zh-TW" dirty="0" smtClean="0">
              <a:solidFill>
                <a:sysClr val="windowText" lastClr="000000"/>
              </a:solidFill>
              <a:latin typeface="微軟正黑體" panose="020B0604030504040204" pitchFamily="34" charset="-120"/>
              <a:ea typeface="微軟正黑體" panose="020B0604030504040204" pitchFamily="34" charset="-120"/>
            </a:endParaRPr>
          </a:p>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程式上線</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cxnSp>
        <p:nvCxnSpPr>
          <p:cNvPr id="98" name="直線單箭頭接點 97"/>
          <p:cNvCxnSpPr/>
          <p:nvPr/>
        </p:nvCxnSpPr>
        <p:spPr>
          <a:xfrm>
            <a:off x="3005108" y="5920926"/>
            <a:ext cx="41563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6772190" y="5901211"/>
            <a:ext cx="42026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9" name="矩形 98"/>
          <p:cNvSpPr/>
          <p:nvPr/>
        </p:nvSpPr>
        <p:spPr>
          <a:xfrm>
            <a:off x="1911313" y="3782273"/>
            <a:ext cx="1105804" cy="720092"/>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申請</a:t>
            </a:r>
            <a:endParaRPr lang="en-US" altLang="zh-TW" dirty="0" smtClean="0">
              <a:solidFill>
                <a:sysClr val="windowText" lastClr="000000"/>
              </a:solidFill>
              <a:latin typeface="微軟正黑體" panose="020B0604030504040204" pitchFamily="34" charset="-120"/>
              <a:ea typeface="微軟正黑體" panose="020B0604030504040204" pitchFamily="34" charset="-120"/>
            </a:endParaRPr>
          </a:p>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簽核流程</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sp>
        <p:nvSpPr>
          <p:cNvPr id="102" name="矩形 101"/>
          <p:cNvSpPr/>
          <p:nvPr/>
        </p:nvSpPr>
        <p:spPr>
          <a:xfrm>
            <a:off x="243537" y="3788201"/>
            <a:ext cx="1176312" cy="720092"/>
          </a:xfrm>
          <a:prstGeom prst="rect">
            <a:avLst/>
          </a:prstGeom>
          <a:solidFill>
            <a:srgbClr val="FF99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建立</a:t>
            </a:r>
            <a:endParaRPr lang="en-US" altLang="zh-TW" dirty="0" smtClean="0">
              <a:solidFill>
                <a:sysClr val="windowText" lastClr="000000"/>
              </a:solidFill>
              <a:latin typeface="微軟正黑體" panose="020B0604030504040204" pitchFamily="34" charset="-120"/>
              <a:ea typeface="微軟正黑體" panose="020B0604030504040204" pitchFamily="34" charset="-120"/>
            </a:endParaRPr>
          </a:p>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簽</a:t>
            </a:r>
            <a:r>
              <a:rPr lang="zh-TW" altLang="en-US" dirty="0">
                <a:solidFill>
                  <a:sysClr val="windowText" lastClr="000000"/>
                </a:solidFill>
                <a:latin typeface="微軟正黑體" panose="020B0604030504040204" pitchFamily="34" charset="-120"/>
                <a:ea typeface="微軟正黑體" panose="020B0604030504040204" pitchFamily="34" charset="-120"/>
              </a:rPr>
              <a:t>核流程</a:t>
            </a:r>
          </a:p>
        </p:txBody>
      </p:sp>
      <p:cxnSp>
        <p:nvCxnSpPr>
          <p:cNvPr id="103" name="直線單箭頭接點 102"/>
          <p:cNvCxnSpPr>
            <a:stCxn id="99" idx="1"/>
            <a:endCxn id="102" idx="3"/>
          </p:cNvCxnSpPr>
          <p:nvPr/>
        </p:nvCxnSpPr>
        <p:spPr>
          <a:xfrm flipH="1">
            <a:off x="1419849" y="4142319"/>
            <a:ext cx="491464" cy="592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接點 11"/>
          <p:cNvCxnSpPr>
            <a:stCxn id="102" idx="1"/>
            <a:endCxn id="85" idx="1"/>
          </p:cNvCxnSpPr>
          <p:nvPr/>
        </p:nvCxnSpPr>
        <p:spPr>
          <a:xfrm rot="10800000" flipV="1">
            <a:off x="235477" y="4148246"/>
            <a:ext cx="8061" cy="1768247"/>
          </a:xfrm>
          <a:prstGeom prst="bentConnector3">
            <a:avLst>
              <a:gd name="adj1" fmla="val 2935876"/>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1363941" y="5760409"/>
            <a:ext cx="60328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p:nvPr/>
        </p:nvCxnSpPr>
        <p:spPr>
          <a:xfrm flipH="1">
            <a:off x="1381389" y="6120455"/>
            <a:ext cx="60328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3405588" y="5551594"/>
            <a:ext cx="1417320" cy="720092"/>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申請作業</a:t>
            </a:r>
            <a:r>
              <a:rPr lang="en-US" altLang="zh-TW" dirty="0" smtClean="0">
                <a:solidFill>
                  <a:sysClr val="windowText" lastClr="000000"/>
                </a:solidFill>
                <a:latin typeface="微軟正黑體" panose="020B0604030504040204" pitchFamily="34" charset="-120"/>
                <a:ea typeface="微軟正黑體" panose="020B0604030504040204" pitchFamily="34" charset="-120"/>
              </a:rPr>
              <a:t>DB Table</a:t>
            </a:r>
          </a:p>
        </p:txBody>
      </p:sp>
      <p:sp>
        <p:nvSpPr>
          <p:cNvPr id="108" name="矩形 107"/>
          <p:cNvSpPr/>
          <p:nvPr/>
        </p:nvSpPr>
        <p:spPr>
          <a:xfrm>
            <a:off x="5276589" y="5551594"/>
            <a:ext cx="1495601" cy="720092"/>
          </a:xfrm>
          <a:prstGeom prst="rect">
            <a:avLst/>
          </a:prstGeom>
          <a:solidFill>
            <a:srgbClr val="FF99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建立作業</a:t>
            </a:r>
            <a:r>
              <a:rPr lang="en-US" altLang="zh-TW" dirty="0" smtClean="0">
                <a:solidFill>
                  <a:sysClr val="windowText" lastClr="000000"/>
                </a:solidFill>
                <a:latin typeface="微軟正黑體" panose="020B0604030504040204" pitchFamily="34" charset="-120"/>
                <a:ea typeface="微軟正黑體" panose="020B0604030504040204" pitchFamily="34" charset="-120"/>
              </a:rPr>
              <a:t>DB Table</a:t>
            </a:r>
          </a:p>
        </p:txBody>
      </p:sp>
      <p:cxnSp>
        <p:nvCxnSpPr>
          <p:cNvPr id="109" name="直線單箭頭接點 108"/>
          <p:cNvCxnSpPr/>
          <p:nvPr/>
        </p:nvCxnSpPr>
        <p:spPr>
          <a:xfrm>
            <a:off x="4860959" y="5897278"/>
            <a:ext cx="41563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8876519" y="5550779"/>
            <a:ext cx="1214519" cy="720092"/>
          </a:xfrm>
          <a:prstGeom prst="rect">
            <a:avLst/>
          </a:prstGeom>
          <a:solidFill>
            <a:srgbClr val="FF99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mtClean="0">
                <a:solidFill>
                  <a:sysClr val="windowText" lastClr="000000"/>
                </a:solidFill>
                <a:latin typeface="微軟正黑體" panose="020B0604030504040204" pitchFamily="34" charset="-120"/>
                <a:ea typeface="微軟正黑體" panose="020B0604030504040204" pitchFamily="34" charset="-120"/>
              </a:rPr>
              <a:t>程式佈署上線</a:t>
            </a:r>
            <a:endParaRPr lang="zh-TW" altLang="en-US" dirty="0">
              <a:solidFill>
                <a:sysClr val="windowText" lastClr="000000"/>
              </a:solidFill>
              <a:latin typeface="微軟正黑體" panose="020B0604030504040204" pitchFamily="34" charset="-120"/>
              <a:ea typeface="微軟正黑體" panose="020B0604030504040204" pitchFamily="34" charset="-120"/>
            </a:endParaRPr>
          </a:p>
        </p:txBody>
      </p:sp>
      <p:cxnSp>
        <p:nvCxnSpPr>
          <p:cNvPr id="114" name="直線單箭頭接點 113"/>
          <p:cNvCxnSpPr/>
          <p:nvPr/>
        </p:nvCxnSpPr>
        <p:spPr>
          <a:xfrm>
            <a:off x="8479398" y="5892989"/>
            <a:ext cx="42026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2" name="矩形 121"/>
          <p:cNvSpPr/>
          <p:nvPr/>
        </p:nvSpPr>
        <p:spPr>
          <a:xfrm>
            <a:off x="10532193" y="5582983"/>
            <a:ext cx="973746" cy="720092"/>
          </a:xfrm>
          <a:prstGeom prst="rect">
            <a:avLst/>
          </a:prstGeom>
          <a:solidFill>
            <a:srgbClr val="92D05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使用者</a:t>
            </a:r>
            <a:endParaRPr lang="en-US" altLang="zh-TW" dirty="0" smtClean="0">
              <a:solidFill>
                <a:sysClr val="windowText" lastClr="000000"/>
              </a:solidFill>
              <a:latin typeface="微軟正黑體" panose="020B0604030504040204" pitchFamily="34" charset="-120"/>
              <a:ea typeface="微軟正黑體" panose="020B0604030504040204" pitchFamily="34" charset="-120"/>
            </a:endParaRPr>
          </a:p>
          <a:p>
            <a:pPr algn="ctr"/>
            <a:r>
              <a:rPr lang="zh-TW" altLang="en-US" dirty="0" smtClean="0">
                <a:solidFill>
                  <a:sysClr val="windowText" lastClr="000000"/>
                </a:solidFill>
                <a:latin typeface="微軟正黑體" panose="020B0604030504040204" pitchFamily="34" charset="-120"/>
                <a:ea typeface="微軟正黑體" panose="020B0604030504040204" pitchFamily="34" charset="-120"/>
              </a:rPr>
              <a:t>使</a:t>
            </a:r>
            <a:r>
              <a:rPr lang="zh-TW" altLang="en-US" dirty="0">
                <a:solidFill>
                  <a:sysClr val="windowText" lastClr="000000"/>
                </a:solidFill>
                <a:latin typeface="微軟正黑體" panose="020B0604030504040204" pitchFamily="34" charset="-120"/>
                <a:ea typeface="微軟正黑體" panose="020B0604030504040204" pitchFamily="34" charset="-120"/>
              </a:rPr>
              <a:t>用</a:t>
            </a:r>
          </a:p>
        </p:txBody>
      </p:sp>
      <p:cxnSp>
        <p:nvCxnSpPr>
          <p:cNvPr id="124" name="直線單箭頭接點 123"/>
          <p:cNvCxnSpPr/>
          <p:nvPr/>
        </p:nvCxnSpPr>
        <p:spPr>
          <a:xfrm>
            <a:off x="10111933" y="5892989"/>
            <a:ext cx="42026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圓角矩形 21"/>
          <p:cNvSpPr/>
          <p:nvPr/>
        </p:nvSpPr>
        <p:spPr>
          <a:xfrm>
            <a:off x="9018911" y="1375096"/>
            <a:ext cx="1872997" cy="3400545"/>
          </a:xfrm>
          <a:prstGeom prst="round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5" name="圓角矩形 124"/>
          <p:cNvSpPr/>
          <p:nvPr/>
        </p:nvSpPr>
        <p:spPr>
          <a:xfrm>
            <a:off x="140711" y="3040265"/>
            <a:ext cx="3228350" cy="1731251"/>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6" name="圓角矩形 125"/>
          <p:cNvSpPr/>
          <p:nvPr/>
        </p:nvSpPr>
        <p:spPr>
          <a:xfrm>
            <a:off x="3168111" y="4771516"/>
            <a:ext cx="3824124" cy="1622324"/>
          </a:xfrm>
          <a:prstGeom prst="round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7" name="文字方塊 126"/>
          <p:cNvSpPr txBox="1"/>
          <p:nvPr/>
        </p:nvSpPr>
        <p:spPr>
          <a:xfrm>
            <a:off x="7768152" y="318177"/>
            <a:ext cx="3660043" cy="400110"/>
          </a:xfrm>
          <a:prstGeom prst="rect">
            <a:avLst/>
          </a:prstGeom>
          <a:noFill/>
        </p:spPr>
        <p:txBody>
          <a:bodyPr wrap="square" rtlCol="0">
            <a:spAutoFit/>
          </a:bodyPr>
          <a:lstStyle/>
          <a:p>
            <a:r>
              <a:rPr lang="zh-TW" altLang="en-US" sz="2000" dirty="0" smtClean="0">
                <a:solidFill>
                  <a:srgbClr val="FFFF00"/>
                </a:solidFill>
                <a:latin typeface="微軟正黑體" panose="020B0604030504040204" pitchFamily="34" charset="-120"/>
                <a:ea typeface="微軟正黑體" panose="020B0604030504040204" pitchFamily="34" charset="-120"/>
              </a:rPr>
              <a:t>黃色框為與看板類主要差異處</a:t>
            </a:r>
            <a:endParaRPr lang="zh-TW" altLang="en-US" sz="2000" dirty="0">
              <a:solidFill>
                <a:srgbClr val="FFFF00"/>
              </a:solidFill>
              <a:latin typeface="微軟正黑體" panose="020B0604030504040204" pitchFamily="34" charset="-120"/>
              <a:ea typeface="微軟正黑體" panose="020B0604030504040204" pitchFamily="34" charset="-120"/>
            </a:endParaRPr>
          </a:p>
        </p:txBody>
      </p:sp>
      <p:sp>
        <p:nvSpPr>
          <p:cNvPr id="70" name="文字方塊 69"/>
          <p:cNvSpPr txBox="1"/>
          <p:nvPr/>
        </p:nvSpPr>
        <p:spPr>
          <a:xfrm>
            <a:off x="7768152" y="723274"/>
            <a:ext cx="3660043" cy="400110"/>
          </a:xfrm>
          <a:prstGeom prst="rect">
            <a:avLst/>
          </a:prstGeom>
          <a:noFill/>
        </p:spPr>
        <p:txBody>
          <a:bodyPr wrap="square" rtlCol="0">
            <a:spAutoFit/>
          </a:bodyPr>
          <a:lstStyle/>
          <a:p>
            <a:r>
              <a:rPr lang="zh-TW" altLang="en-US" sz="2000" dirty="0">
                <a:solidFill>
                  <a:srgbClr val="0383C6"/>
                </a:solidFill>
                <a:latin typeface="微軟正黑體" panose="020B0604030504040204" pitchFamily="34" charset="-120"/>
                <a:ea typeface="微軟正黑體" panose="020B0604030504040204" pitchFamily="34" charset="-120"/>
              </a:rPr>
              <a:t>藍</a:t>
            </a:r>
            <a:r>
              <a:rPr lang="zh-TW" altLang="en-US" sz="2000" dirty="0" smtClean="0">
                <a:solidFill>
                  <a:srgbClr val="0383C6"/>
                </a:solidFill>
                <a:latin typeface="微軟正黑體" panose="020B0604030504040204" pitchFamily="34" charset="-120"/>
                <a:ea typeface="微軟正黑體" panose="020B0604030504040204" pitchFamily="34" charset="-120"/>
              </a:rPr>
              <a:t>色框為包含簽核流程的系統</a:t>
            </a:r>
            <a:endParaRPr lang="zh-TW" altLang="en-US" sz="2000" dirty="0">
              <a:solidFill>
                <a:srgbClr val="0383C6"/>
              </a:solidFill>
              <a:latin typeface="微軟正黑體" panose="020B0604030504040204" pitchFamily="34" charset="-120"/>
              <a:ea typeface="微軟正黑體" panose="020B0604030504040204" pitchFamily="34" charset="-120"/>
            </a:endParaRPr>
          </a:p>
        </p:txBody>
      </p:sp>
      <p:sp>
        <p:nvSpPr>
          <p:cNvPr id="73" name="文字方塊 72"/>
          <p:cNvSpPr txBox="1"/>
          <p:nvPr/>
        </p:nvSpPr>
        <p:spPr>
          <a:xfrm>
            <a:off x="965167" y="6142914"/>
            <a:ext cx="1561838" cy="369332"/>
          </a:xfrm>
          <a:prstGeom prst="rect">
            <a:avLst/>
          </a:prstGeom>
          <a:noFill/>
        </p:spPr>
        <p:txBody>
          <a:bodyPr wrap="none" rtlCol="0">
            <a:spAutoFit/>
          </a:bodyPr>
          <a:lstStyle/>
          <a:p>
            <a:r>
              <a:rPr lang="en-US" altLang="zh-TW" dirty="0" smtClean="0">
                <a:solidFill>
                  <a:srgbClr val="FF0000"/>
                </a:solidFill>
              </a:rPr>
              <a:t>Bug/</a:t>
            </a:r>
            <a:r>
              <a:rPr lang="zh-TW" altLang="en-US" dirty="0" smtClean="0">
                <a:solidFill>
                  <a:srgbClr val="FF0000"/>
                </a:solidFill>
              </a:rPr>
              <a:t>修改意見</a:t>
            </a:r>
            <a:endParaRPr lang="zh-TW" altLang="en-US" dirty="0">
              <a:solidFill>
                <a:srgbClr val="FF0000"/>
              </a:solidFill>
            </a:endParaRPr>
          </a:p>
        </p:txBody>
      </p:sp>
      <p:sp>
        <p:nvSpPr>
          <p:cNvPr id="87" name="文字方塊 86"/>
          <p:cNvSpPr txBox="1"/>
          <p:nvPr/>
        </p:nvSpPr>
        <p:spPr>
          <a:xfrm>
            <a:off x="407372" y="1751743"/>
            <a:ext cx="626039" cy="400110"/>
          </a:xfrm>
          <a:prstGeom prst="rect">
            <a:avLst/>
          </a:prstGeom>
          <a:noFill/>
        </p:spPr>
        <p:txBody>
          <a:bodyPr wrap="square" rtlCol="0">
            <a:spAutoFit/>
          </a:bodyPr>
          <a:lstStyle/>
          <a:p>
            <a:r>
              <a:rPr lang="en-US" altLang="zh-TW" sz="2000" dirty="0" smtClean="0">
                <a:solidFill>
                  <a:srgbClr val="92D050"/>
                </a:solidFill>
                <a:latin typeface="微軟正黑體" panose="020B0604030504040204" pitchFamily="34" charset="-120"/>
                <a:ea typeface="微軟正黑體" panose="020B0604030504040204" pitchFamily="34" charset="-120"/>
              </a:rPr>
              <a:t>DE</a:t>
            </a:r>
            <a:endParaRPr lang="zh-TW" altLang="en-US" sz="2000" dirty="0">
              <a:solidFill>
                <a:srgbClr val="92D050"/>
              </a:solidFill>
              <a:latin typeface="微軟正黑體" panose="020B0604030504040204" pitchFamily="34" charset="-120"/>
              <a:ea typeface="微軟正黑體" panose="020B0604030504040204" pitchFamily="34" charset="-120"/>
            </a:endParaRPr>
          </a:p>
        </p:txBody>
      </p:sp>
      <p:sp>
        <p:nvSpPr>
          <p:cNvPr id="90" name="文字方塊 89"/>
          <p:cNvSpPr txBox="1"/>
          <p:nvPr/>
        </p:nvSpPr>
        <p:spPr>
          <a:xfrm>
            <a:off x="2213985" y="5143949"/>
            <a:ext cx="626039" cy="400110"/>
          </a:xfrm>
          <a:prstGeom prst="rect">
            <a:avLst/>
          </a:prstGeom>
          <a:noFill/>
        </p:spPr>
        <p:txBody>
          <a:bodyPr wrap="square" rtlCol="0">
            <a:spAutoFit/>
          </a:bodyPr>
          <a:lstStyle/>
          <a:p>
            <a:r>
              <a:rPr lang="en-US" altLang="zh-TW" sz="2000" dirty="0" smtClean="0">
                <a:solidFill>
                  <a:srgbClr val="92D050"/>
                </a:solidFill>
                <a:latin typeface="微軟正黑體" panose="020B0604030504040204" pitchFamily="34" charset="-120"/>
                <a:ea typeface="微軟正黑體" panose="020B0604030504040204" pitchFamily="34" charset="-120"/>
              </a:rPr>
              <a:t>DE</a:t>
            </a:r>
            <a:endParaRPr lang="zh-TW" altLang="en-US" sz="2000" dirty="0">
              <a:solidFill>
                <a:srgbClr val="92D050"/>
              </a:solidFill>
              <a:latin typeface="微軟正黑體" panose="020B0604030504040204" pitchFamily="34" charset="-120"/>
              <a:ea typeface="微軟正黑體" panose="020B0604030504040204" pitchFamily="34" charset="-120"/>
            </a:endParaRPr>
          </a:p>
        </p:txBody>
      </p:sp>
      <p:sp>
        <p:nvSpPr>
          <p:cNvPr id="93" name="文字方塊 92"/>
          <p:cNvSpPr txBox="1"/>
          <p:nvPr/>
        </p:nvSpPr>
        <p:spPr>
          <a:xfrm>
            <a:off x="10802156" y="5167593"/>
            <a:ext cx="626039" cy="400110"/>
          </a:xfrm>
          <a:prstGeom prst="rect">
            <a:avLst/>
          </a:prstGeom>
          <a:noFill/>
        </p:spPr>
        <p:txBody>
          <a:bodyPr wrap="square" rtlCol="0">
            <a:spAutoFit/>
          </a:bodyPr>
          <a:lstStyle/>
          <a:p>
            <a:r>
              <a:rPr lang="en-US" altLang="zh-TW" sz="2000" dirty="0" smtClean="0">
                <a:solidFill>
                  <a:srgbClr val="92D050"/>
                </a:solidFill>
                <a:latin typeface="微軟正黑體" panose="020B0604030504040204" pitchFamily="34" charset="-120"/>
                <a:ea typeface="微軟正黑體" panose="020B0604030504040204" pitchFamily="34" charset="-120"/>
              </a:rPr>
              <a:t>DE</a:t>
            </a:r>
            <a:endParaRPr lang="zh-TW" altLang="en-US" sz="2000" dirty="0">
              <a:solidFill>
                <a:srgbClr val="92D050"/>
              </a:solidFill>
              <a:latin typeface="微軟正黑體" panose="020B0604030504040204" pitchFamily="34" charset="-120"/>
              <a:ea typeface="微軟正黑體" panose="020B0604030504040204" pitchFamily="34" charset="-120"/>
            </a:endParaRPr>
          </a:p>
        </p:txBody>
      </p:sp>
      <p:sp>
        <p:nvSpPr>
          <p:cNvPr id="94" name="文字方塊 93"/>
          <p:cNvSpPr txBox="1"/>
          <p:nvPr/>
        </p:nvSpPr>
        <p:spPr>
          <a:xfrm>
            <a:off x="2271699" y="1761529"/>
            <a:ext cx="615829" cy="400110"/>
          </a:xfrm>
          <a:prstGeom prst="rect">
            <a:avLst/>
          </a:prstGeom>
          <a:noFill/>
        </p:spPr>
        <p:txBody>
          <a:bodyPr wrap="square" rtlCol="0">
            <a:spAutoFit/>
          </a:bodyPr>
          <a:lstStyle/>
          <a:p>
            <a:r>
              <a:rPr lang="en-US" altLang="zh-TW" sz="2000" dirty="0" smtClean="0">
                <a:solidFill>
                  <a:schemeClr val="accent5">
                    <a:lumMod val="20000"/>
                    <a:lumOff val="80000"/>
                  </a:schemeClr>
                </a:solidFill>
                <a:latin typeface="微軟正黑體" panose="020B0604030504040204" pitchFamily="34" charset="-120"/>
                <a:ea typeface="微軟正黑體" panose="020B0604030504040204" pitchFamily="34" charset="-120"/>
              </a:rPr>
              <a:t>DT</a:t>
            </a:r>
            <a:endParaRPr lang="zh-TW" altLang="en-US" sz="2000" dirty="0">
              <a:solidFill>
                <a:schemeClr val="accent5">
                  <a:lumMod val="20000"/>
                  <a:lumOff val="80000"/>
                </a:schemeClr>
              </a:solidFill>
              <a:latin typeface="微軟正黑體" panose="020B0604030504040204" pitchFamily="34" charset="-120"/>
              <a:ea typeface="微軟正黑體" panose="020B0604030504040204" pitchFamily="34" charset="-120"/>
            </a:endParaRPr>
          </a:p>
        </p:txBody>
      </p:sp>
      <p:sp>
        <p:nvSpPr>
          <p:cNvPr id="95" name="文字方塊 94"/>
          <p:cNvSpPr txBox="1"/>
          <p:nvPr/>
        </p:nvSpPr>
        <p:spPr>
          <a:xfrm>
            <a:off x="4198958" y="1783265"/>
            <a:ext cx="615829" cy="400110"/>
          </a:xfrm>
          <a:prstGeom prst="rect">
            <a:avLst/>
          </a:prstGeom>
          <a:noFill/>
        </p:spPr>
        <p:txBody>
          <a:bodyPr wrap="square" rtlCol="0">
            <a:spAutoFit/>
          </a:bodyPr>
          <a:lstStyle/>
          <a:p>
            <a:r>
              <a:rPr lang="en-US" altLang="zh-TW" sz="2000" dirty="0" smtClean="0">
                <a:solidFill>
                  <a:schemeClr val="accent5">
                    <a:lumMod val="20000"/>
                    <a:lumOff val="80000"/>
                  </a:schemeClr>
                </a:solidFill>
                <a:latin typeface="微軟正黑體" panose="020B0604030504040204" pitchFamily="34" charset="-120"/>
                <a:ea typeface="微軟正黑體" panose="020B0604030504040204" pitchFamily="34" charset="-120"/>
              </a:rPr>
              <a:t>DT</a:t>
            </a:r>
            <a:endParaRPr lang="zh-TW" altLang="en-US" sz="2000" dirty="0">
              <a:solidFill>
                <a:schemeClr val="accent5">
                  <a:lumMod val="20000"/>
                  <a:lumOff val="80000"/>
                </a:schemeClr>
              </a:solidFill>
              <a:latin typeface="微軟正黑體" panose="020B0604030504040204" pitchFamily="34" charset="-120"/>
              <a:ea typeface="微軟正黑體" panose="020B0604030504040204" pitchFamily="34" charset="-120"/>
            </a:endParaRPr>
          </a:p>
        </p:txBody>
      </p:sp>
      <p:sp>
        <p:nvSpPr>
          <p:cNvPr id="96" name="文字方塊 95"/>
          <p:cNvSpPr txBox="1"/>
          <p:nvPr/>
        </p:nvSpPr>
        <p:spPr>
          <a:xfrm>
            <a:off x="7697659" y="1783265"/>
            <a:ext cx="615829" cy="400110"/>
          </a:xfrm>
          <a:prstGeom prst="rect">
            <a:avLst/>
          </a:prstGeom>
          <a:noFill/>
        </p:spPr>
        <p:txBody>
          <a:bodyPr wrap="square" rtlCol="0">
            <a:spAutoFit/>
          </a:bodyPr>
          <a:lstStyle/>
          <a:p>
            <a:r>
              <a:rPr lang="en-US" altLang="zh-TW" sz="2000" dirty="0" smtClean="0">
                <a:solidFill>
                  <a:schemeClr val="accent5">
                    <a:lumMod val="20000"/>
                    <a:lumOff val="80000"/>
                  </a:schemeClr>
                </a:solidFill>
                <a:latin typeface="微軟正黑體" panose="020B0604030504040204" pitchFamily="34" charset="-120"/>
                <a:ea typeface="微軟正黑體" panose="020B0604030504040204" pitchFamily="34" charset="-120"/>
              </a:rPr>
              <a:t>DT</a:t>
            </a:r>
            <a:endParaRPr lang="zh-TW" altLang="en-US" sz="2000" dirty="0">
              <a:solidFill>
                <a:schemeClr val="accent5">
                  <a:lumMod val="20000"/>
                  <a:lumOff val="80000"/>
                </a:schemeClr>
              </a:solidFill>
              <a:latin typeface="微軟正黑體" panose="020B0604030504040204" pitchFamily="34" charset="-120"/>
              <a:ea typeface="微軟正黑體" panose="020B0604030504040204" pitchFamily="34" charset="-120"/>
            </a:endParaRPr>
          </a:p>
        </p:txBody>
      </p:sp>
      <p:sp>
        <p:nvSpPr>
          <p:cNvPr id="97" name="文字方塊 96"/>
          <p:cNvSpPr txBox="1"/>
          <p:nvPr/>
        </p:nvSpPr>
        <p:spPr>
          <a:xfrm>
            <a:off x="9763087" y="1761529"/>
            <a:ext cx="615829" cy="400110"/>
          </a:xfrm>
          <a:prstGeom prst="rect">
            <a:avLst/>
          </a:prstGeom>
          <a:noFill/>
        </p:spPr>
        <p:txBody>
          <a:bodyPr wrap="square" rtlCol="0">
            <a:spAutoFit/>
          </a:bodyPr>
          <a:lstStyle/>
          <a:p>
            <a:r>
              <a:rPr lang="en-US" altLang="zh-TW" sz="2000" dirty="0" smtClean="0">
                <a:solidFill>
                  <a:schemeClr val="accent5">
                    <a:lumMod val="20000"/>
                    <a:lumOff val="80000"/>
                  </a:schemeClr>
                </a:solidFill>
                <a:latin typeface="微軟正黑體" panose="020B0604030504040204" pitchFamily="34" charset="-120"/>
                <a:ea typeface="微軟正黑體" panose="020B0604030504040204" pitchFamily="34" charset="-120"/>
              </a:rPr>
              <a:t>DT</a:t>
            </a:r>
            <a:endParaRPr lang="zh-TW" altLang="en-US" sz="2000" dirty="0">
              <a:solidFill>
                <a:schemeClr val="accent5">
                  <a:lumMod val="20000"/>
                  <a:lumOff val="80000"/>
                </a:schemeClr>
              </a:solidFill>
              <a:latin typeface="微軟正黑體" panose="020B0604030504040204" pitchFamily="34" charset="-120"/>
              <a:ea typeface="微軟正黑體" panose="020B0604030504040204" pitchFamily="34" charset="-120"/>
            </a:endParaRPr>
          </a:p>
        </p:txBody>
      </p:sp>
      <p:sp>
        <p:nvSpPr>
          <p:cNvPr id="110" name="文字方塊 109"/>
          <p:cNvSpPr txBox="1"/>
          <p:nvPr/>
        </p:nvSpPr>
        <p:spPr>
          <a:xfrm>
            <a:off x="2219090" y="3370934"/>
            <a:ext cx="615829" cy="400110"/>
          </a:xfrm>
          <a:prstGeom prst="rect">
            <a:avLst/>
          </a:prstGeom>
          <a:noFill/>
        </p:spPr>
        <p:txBody>
          <a:bodyPr wrap="square" rtlCol="0">
            <a:spAutoFit/>
          </a:bodyPr>
          <a:lstStyle/>
          <a:p>
            <a:r>
              <a:rPr lang="en-US" altLang="zh-TW" sz="2000" dirty="0" smtClean="0">
                <a:solidFill>
                  <a:schemeClr val="accent5">
                    <a:lumMod val="20000"/>
                    <a:lumOff val="80000"/>
                  </a:schemeClr>
                </a:solidFill>
                <a:latin typeface="微軟正黑體" panose="020B0604030504040204" pitchFamily="34" charset="-120"/>
                <a:ea typeface="微軟正黑體" panose="020B0604030504040204" pitchFamily="34" charset="-120"/>
              </a:rPr>
              <a:t>DT</a:t>
            </a:r>
            <a:endParaRPr lang="zh-TW" altLang="en-US" sz="2000" dirty="0">
              <a:solidFill>
                <a:schemeClr val="accent5">
                  <a:lumMod val="20000"/>
                  <a:lumOff val="80000"/>
                </a:schemeClr>
              </a:solidFill>
              <a:latin typeface="微軟正黑體" panose="020B0604030504040204" pitchFamily="34" charset="-120"/>
              <a:ea typeface="微軟正黑體" panose="020B0604030504040204" pitchFamily="34" charset="-120"/>
            </a:endParaRPr>
          </a:p>
        </p:txBody>
      </p:sp>
      <p:sp>
        <p:nvSpPr>
          <p:cNvPr id="116" name="文字方塊 115"/>
          <p:cNvSpPr txBox="1"/>
          <p:nvPr/>
        </p:nvSpPr>
        <p:spPr>
          <a:xfrm>
            <a:off x="5880822" y="3370934"/>
            <a:ext cx="615829" cy="400110"/>
          </a:xfrm>
          <a:prstGeom prst="rect">
            <a:avLst/>
          </a:prstGeom>
          <a:noFill/>
        </p:spPr>
        <p:txBody>
          <a:bodyPr wrap="square" rtlCol="0">
            <a:spAutoFit/>
          </a:bodyPr>
          <a:lstStyle/>
          <a:p>
            <a:r>
              <a:rPr lang="en-US" altLang="zh-TW" sz="2000" dirty="0" smtClean="0">
                <a:solidFill>
                  <a:schemeClr val="accent5">
                    <a:lumMod val="20000"/>
                    <a:lumOff val="80000"/>
                  </a:schemeClr>
                </a:solidFill>
                <a:latin typeface="微軟正黑體" panose="020B0604030504040204" pitchFamily="34" charset="-120"/>
                <a:ea typeface="微軟正黑體" panose="020B0604030504040204" pitchFamily="34" charset="-120"/>
              </a:rPr>
              <a:t>DT</a:t>
            </a:r>
            <a:endParaRPr lang="zh-TW" altLang="en-US" sz="2000" dirty="0">
              <a:solidFill>
                <a:schemeClr val="accent5">
                  <a:lumMod val="20000"/>
                  <a:lumOff val="80000"/>
                </a:schemeClr>
              </a:solidFill>
              <a:latin typeface="微軟正黑體" panose="020B0604030504040204" pitchFamily="34" charset="-120"/>
              <a:ea typeface="微軟正黑體" panose="020B0604030504040204" pitchFamily="34" charset="-120"/>
            </a:endParaRPr>
          </a:p>
        </p:txBody>
      </p:sp>
      <p:sp>
        <p:nvSpPr>
          <p:cNvPr id="117" name="文字方塊 116"/>
          <p:cNvSpPr txBox="1"/>
          <p:nvPr/>
        </p:nvSpPr>
        <p:spPr>
          <a:xfrm>
            <a:off x="7744869" y="3370934"/>
            <a:ext cx="615829" cy="400110"/>
          </a:xfrm>
          <a:prstGeom prst="rect">
            <a:avLst/>
          </a:prstGeom>
          <a:noFill/>
        </p:spPr>
        <p:txBody>
          <a:bodyPr wrap="square" rtlCol="0">
            <a:spAutoFit/>
          </a:bodyPr>
          <a:lstStyle/>
          <a:p>
            <a:r>
              <a:rPr lang="en-US" altLang="zh-TW" sz="2000" dirty="0" smtClean="0">
                <a:solidFill>
                  <a:schemeClr val="accent5">
                    <a:lumMod val="20000"/>
                    <a:lumOff val="80000"/>
                  </a:schemeClr>
                </a:solidFill>
                <a:latin typeface="微軟正黑體" panose="020B0604030504040204" pitchFamily="34" charset="-120"/>
                <a:ea typeface="微軟正黑體" panose="020B0604030504040204" pitchFamily="34" charset="-120"/>
              </a:rPr>
              <a:t>DT</a:t>
            </a:r>
            <a:endParaRPr lang="zh-TW" altLang="en-US" sz="2000" dirty="0">
              <a:solidFill>
                <a:schemeClr val="accent5">
                  <a:lumMod val="20000"/>
                  <a:lumOff val="80000"/>
                </a:schemeClr>
              </a:solidFill>
              <a:latin typeface="微軟正黑體" panose="020B0604030504040204" pitchFamily="34" charset="-120"/>
              <a:ea typeface="微軟正黑體" panose="020B0604030504040204" pitchFamily="34" charset="-120"/>
            </a:endParaRPr>
          </a:p>
        </p:txBody>
      </p:sp>
      <p:sp>
        <p:nvSpPr>
          <p:cNvPr id="119" name="文字方塊 118"/>
          <p:cNvSpPr txBox="1"/>
          <p:nvPr/>
        </p:nvSpPr>
        <p:spPr>
          <a:xfrm>
            <a:off x="569851" y="5143949"/>
            <a:ext cx="615829" cy="400110"/>
          </a:xfrm>
          <a:prstGeom prst="rect">
            <a:avLst/>
          </a:prstGeom>
          <a:noFill/>
        </p:spPr>
        <p:txBody>
          <a:bodyPr wrap="square" rtlCol="0">
            <a:spAutoFit/>
          </a:bodyPr>
          <a:lstStyle/>
          <a:p>
            <a:r>
              <a:rPr lang="en-US" altLang="zh-TW" sz="2000" dirty="0" smtClean="0">
                <a:solidFill>
                  <a:schemeClr val="accent5">
                    <a:lumMod val="20000"/>
                    <a:lumOff val="80000"/>
                  </a:schemeClr>
                </a:solidFill>
                <a:latin typeface="微軟正黑體" panose="020B0604030504040204" pitchFamily="34" charset="-120"/>
                <a:ea typeface="微軟正黑體" panose="020B0604030504040204" pitchFamily="34" charset="-120"/>
              </a:rPr>
              <a:t>DT</a:t>
            </a:r>
            <a:endParaRPr lang="zh-TW" altLang="en-US" sz="2000" dirty="0">
              <a:solidFill>
                <a:schemeClr val="accent5">
                  <a:lumMod val="20000"/>
                  <a:lumOff val="80000"/>
                </a:schemeClr>
              </a:solidFill>
              <a:latin typeface="微軟正黑體" panose="020B0604030504040204" pitchFamily="34" charset="-120"/>
              <a:ea typeface="微軟正黑體" panose="020B0604030504040204" pitchFamily="34" charset="-120"/>
            </a:endParaRPr>
          </a:p>
        </p:txBody>
      </p:sp>
      <p:sp>
        <p:nvSpPr>
          <p:cNvPr id="120" name="文字方塊 119"/>
          <p:cNvSpPr txBox="1"/>
          <p:nvPr/>
        </p:nvSpPr>
        <p:spPr>
          <a:xfrm>
            <a:off x="3868329" y="5163822"/>
            <a:ext cx="615829" cy="400110"/>
          </a:xfrm>
          <a:prstGeom prst="rect">
            <a:avLst/>
          </a:prstGeom>
          <a:noFill/>
        </p:spPr>
        <p:txBody>
          <a:bodyPr wrap="square" rtlCol="0">
            <a:spAutoFit/>
          </a:bodyPr>
          <a:lstStyle/>
          <a:p>
            <a:r>
              <a:rPr lang="en-US" altLang="zh-TW" sz="2000" dirty="0" smtClean="0">
                <a:solidFill>
                  <a:schemeClr val="accent5">
                    <a:lumMod val="20000"/>
                    <a:lumOff val="80000"/>
                  </a:schemeClr>
                </a:solidFill>
                <a:latin typeface="微軟正黑體" panose="020B0604030504040204" pitchFamily="34" charset="-120"/>
                <a:ea typeface="微軟正黑體" panose="020B0604030504040204" pitchFamily="34" charset="-120"/>
              </a:rPr>
              <a:t>DT</a:t>
            </a:r>
            <a:endParaRPr lang="zh-TW" altLang="en-US" sz="2000" dirty="0">
              <a:solidFill>
                <a:schemeClr val="accent5">
                  <a:lumMod val="20000"/>
                  <a:lumOff val="80000"/>
                </a:schemeClr>
              </a:solidFill>
              <a:latin typeface="微軟正黑體" panose="020B0604030504040204" pitchFamily="34" charset="-120"/>
              <a:ea typeface="微軟正黑體" panose="020B0604030504040204" pitchFamily="34" charset="-120"/>
            </a:endParaRPr>
          </a:p>
        </p:txBody>
      </p:sp>
      <p:sp>
        <p:nvSpPr>
          <p:cNvPr id="121" name="文字方塊 120"/>
          <p:cNvSpPr txBox="1"/>
          <p:nvPr/>
        </p:nvSpPr>
        <p:spPr>
          <a:xfrm>
            <a:off x="7630444" y="5140178"/>
            <a:ext cx="615829" cy="400110"/>
          </a:xfrm>
          <a:prstGeom prst="rect">
            <a:avLst/>
          </a:prstGeom>
          <a:noFill/>
        </p:spPr>
        <p:txBody>
          <a:bodyPr wrap="square" rtlCol="0">
            <a:spAutoFit/>
          </a:bodyPr>
          <a:lstStyle/>
          <a:p>
            <a:r>
              <a:rPr lang="en-US" altLang="zh-TW" sz="2000" dirty="0" smtClean="0">
                <a:solidFill>
                  <a:schemeClr val="accent5">
                    <a:lumMod val="20000"/>
                    <a:lumOff val="80000"/>
                  </a:schemeClr>
                </a:solidFill>
                <a:latin typeface="微軟正黑體" panose="020B0604030504040204" pitchFamily="34" charset="-120"/>
                <a:ea typeface="微軟正黑體" panose="020B0604030504040204" pitchFamily="34" charset="-120"/>
              </a:rPr>
              <a:t>DT</a:t>
            </a:r>
            <a:endParaRPr lang="zh-TW" altLang="en-US" sz="2000" dirty="0">
              <a:solidFill>
                <a:schemeClr val="accent5">
                  <a:lumMod val="20000"/>
                  <a:lumOff val="80000"/>
                </a:schemeClr>
              </a:solidFill>
              <a:latin typeface="微軟正黑體" panose="020B0604030504040204" pitchFamily="34" charset="-120"/>
              <a:ea typeface="微軟正黑體" panose="020B0604030504040204" pitchFamily="34" charset="-120"/>
            </a:endParaRPr>
          </a:p>
        </p:txBody>
      </p:sp>
      <p:sp>
        <p:nvSpPr>
          <p:cNvPr id="128" name="文字方塊 127"/>
          <p:cNvSpPr txBox="1"/>
          <p:nvPr/>
        </p:nvSpPr>
        <p:spPr>
          <a:xfrm>
            <a:off x="5924959" y="1770213"/>
            <a:ext cx="419016" cy="400110"/>
          </a:xfrm>
          <a:prstGeom prst="rect">
            <a:avLst/>
          </a:prstGeom>
          <a:noFill/>
        </p:spPr>
        <p:txBody>
          <a:bodyPr wrap="square" rtlCol="0">
            <a:spAutoFit/>
          </a:bodyPr>
          <a:lstStyle/>
          <a:p>
            <a:r>
              <a:rPr lang="en-US" altLang="zh-TW" sz="2000" dirty="0" smtClean="0">
                <a:solidFill>
                  <a:srgbClr val="FF99FF"/>
                </a:solidFill>
                <a:latin typeface="微軟正黑體" panose="020B0604030504040204" pitchFamily="34" charset="-120"/>
                <a:ea typeface="微軟正黑體" panose="020B0604030504040204" pitchFamily="34" charset="-120"/>
              </a:rPr>
              <a:t>IT</a:t>
            </a:r>
            <a:endParaRPr lang="zh-TW" altLang="en-US" sz="2000" dirty="0">
              <a:solidFill>
                <a:srgbClr val="FF99FF"/>
              </a:solidFill>
              <a:latin typeface="微軟正黑體" panose="020B0604030504040204" pitchFamily="34" charset="-120"/>
              <a:ea typeface="微軟正黑體" panose="020B0604030504040204" pitchFamily="34" charset="-120"/>
            </a:endParaRPr>
          </a:p>
        </p:txBody>
      </p:sp>
      <p:sp>
        <p:nvSpPr>
          <p:cNvPr id="129" name="文字方塊 128"/>
          <p:cNvSpPr txBox="1"/>
          <p:nvPr/>
        </p:nvSpPr>
        <p:spPr>
          <a:xfrm>
            <a:off x="622185" y="3355465"/>
            <a:ext cx="419016" cy="400110"/>
          </a:xfrm>
          <a:prstGeom prst="rect">
            <a:avLst/>
          </a:prstGeom>
          <a:noFill/>
        </p:spPr>
        <p:txBody>
          <a:bodyPr wrap="square" rtlCol="0">
            <a:spAutoFit/>
          </a:bodyPr>
          <a:lstStyle/>
          <a:p>
            <a:r>
              <a:rPr lang="en-US" altLang="zh-TW" sz="2000" dirty="0" smtClean="0">
                <a:solidFill>
                  <a:srgbClr val="FF99FF"/>
                </a:solidFill>
                <a:latin typeface="微軟正黑體" panose="020B0604030504040204" pitchFamily="34" charset="-120"/>
                <a:ea typeface="微軟正黑體" panose="020B0604030504040204" pitchFamily="34" charset="-120"/>
              </a:rPr>
              <a:t>IT</a:t>
            </a:r>
            <a:endParaRPr lang="zh-TW" altLang="en-US" sz="2000" dirty="0">
              <a:solidFill>
                <a:srgbClr val="FF99FF"/>
              </a:solidFill>
              <a:latin typeface="微軟正黑體" panose="020B0604030504040204" pitchFamily="34" charset="-120"/>
              <a:ea typeface="微軟正黑體" panose="020B0604030504040204" pitchFamily="34" charset="-120"/>
            </a:endParaRPr>
          </a:p>
        </p:txBody>
      </p:sp>
      <p:sp>
        <p:nvSpPr>
          <p:cNvPr id="130" name="文字方塊 129"/>
          <p:cNvSpPr txBox="1"/>
          <p:nvPr/>
        </p:nvSpPr>
        <p:spPr>
          <a:xfrm>
            <a:off x="4037181" y="3325228"/>
            <a:ext cx="419016" cy="400110"/>
          </a:xfrm>
          <a:prstGeom prst="rect">
            <a:avLst/>
          </a:prstGeom>
          <a:noFill/>
        </p:spPr>
        <p:txBody>
          <a:bodyPr wrap="square" rtlCol="0">
            <a:spAutoFit/>
          </a:bodyPr>
          <a:lstStyle/>
          <a:p>
            <a:r>
              <a:rPr lang="en-US" altLang="zh-TW" sz="2000" dirty="0" smtClean="0">
                <a:solidFill>
                  <a:srgbClr val="FF99FF"/>
                </a:solidFill>
                <a:latin typeface="微軟正黑體" panose="020B0604030504040204" pitchFamily="34" charset="-120"/>
                <a:ea typeface="微軟正黑體" panose="020B0604030504040204" pitchFamily="34" charset="-120"/>
              </a:rPr>
              <a:t>IT</a:t>
            </a:r>
            <a:endParaRPr lang="zh-TW" altLang="en-US" sz="2000" dirty="0">
              <a:solidFill>
                <a:srgbClr val="FF99FF"/>
              </a:solidFill>
              <a:latin typeface="微軟正黑體" panose="020B0604030504040204" pitchFamily="34" charset="-120"/>
              <a:ea typeface="微軟正黑體" panose="020B0604030504040204" pitchFamily="34" charset="-120"/>
            </a:endParaRPr>
          </a:p>
        </p:txBody>
      </p:sp>
      <p:sp>
        <p:nvSpPr>
          <p:cNvPr id="131" name="文字方塊 130"/>
          <p:cNvSpPr txBox="1"/>
          <p:nvPr/>
        </p:nvSpPr>
        <p:spPr>
          <a:xfrm>
            <a:off x="9811905" y="3370934"/>
            <a:ext cx="419016" cy="400110"/>
          </a:xfrm>
          <a:prstGeom prst="rect">
            <a:avLst/>
          </a:prstGeom>
          <a:noFill/>
        </p:spPr>
        <p:txBody>
          <a:bodyPr wrap="square" rtlCol="0">
            <a:spAutoFit/>
          </a:bodyPr>
          <a:lstStyle/>
          <a:p>
            <a:r>
              <a:rPr lang="en-US" altLang="zh-TW" sz="2000" dirty="0" smtClean="0">
                <a:solidFill>
                  <a:srgbClr val="FF99FF"/>
                </a:solidFill>
                <a:latin typeface="微軟正黑體" panose="020B0604030504040204" pitchFamily="34" charset="-120"/>
                <a:ea typeface="微軟正黑體" panose="020B0604030504040204" pitchFamily="34" charset="-120"/>
              </a:rPr>
              <a:t>IT</a:t>
            </a:r>
            <a:endParaRPr lang="zh-TW" altLang="en-US" sz="2000" dirty="0">
              <a:solidFill>
                <a:srgbClr val="FF99FF"/>
              </a:solidFill>
              <a:latin typeface="微軟正黑體" panose="020B0604030504040204" pitchFamily="34" charset="-120"/>
              <a:ea typeface="微軟正黑體" panose="020B0604030504040204" pitchFamily="34" charset="-120"/>
            </a:endParaRPr>
          </a:p>
        </p:txBody>
      </p:sp>
      <p:sp>
        <p:nvSpPr>
          <p:cNvPr id="132" name="文字方塊 131"/>
          <p:cNvSpPr txBox="1"/>
          <p:nvPr/>
        </p:nvSpPr>
        <p:spPr>
          <a:xfrm>
            <a:off x="5839413" y="5096504"/>
            <a:ext cx="419016" cy="400110"/>
          </a:xfrm>
          <a:prstGeom prst="rect">
            <a:avLst/>
          </a:prstGeom>
          <a:noFill/>
        </p:spPr>
        <p:txBody>
          <a:bodyPr wrap="square" rtlCol="0">
            <a:spAutoFit/>
          </a:bodyPr>
          <a:lstStyle/>
          <a:p>
            <a:r>
              <a:rPr lang="en-US" altLang="zh-TW" sz="2000" dirty="0" smtClean="0">
                <a:solidFill>
                  <a:srgbClr val="FF99FF"/>
                </a:solidFill>
                <a:latin typeface="微軟正黑體" panose="020B0604030504040204" pitchFamily="34" charset="-120"/>
                <a:ea typeface="微軟正黑體" panose="020B0604030504040204" pitchFamily="34" charset="-120"/>
              </a:rPr>
              <a:t>IT</a:t>
            </a:r>
            <a:endParaRPr lang="zh-TW" altLang="en-US" sz="2000" dirty="0">
              <a:solidFill>
                <a:srgbClr val="FF99FF"/>
              </a:solidFill>
              <a:latin typeface="微軟正黑體" panose="020B0604030504040204" pitchFamily="34" charset="-120"/>
              <a:ea typeface="微軟正黑體" panose="020B0604030504040204" pitchFamily="34" charset="-120"/>
            </a:endParaRPr>
          </a:p>
        </p:txBody>
      </p:sp>
      <p:sp>
        <p:nvSpPr>
          <p:cNvPr id="133" name="文字方塊 132"/>
          <p:cNvSpPr txBox="1"/>
          <p:nvPr/>
        </p:nvSpPr>
        <p:spPr>
          <a:xfrm>
            <a:off x="9274270" y="5108700"/>
            <a:ext cx="419016" cy="400110"/>
          </a:xfrm>
          <a:prstGeom prst="rect">
            <a:avLst/>
          </a:prstGeom>
          <a:noFill/>
        </p:spPr>
        <p:txBody>
          <a:bodyPr wrap="square" rtlCol="0">
            <a:spAutoFit/>
          </a:bodyPr>
          <a:lstStyle/>
          <a:p>
            <a:r>
              <a:rPr lang="en-US" altLang="zh-TW" sz="2000" dirty="0" smtClean="0">
                <a:solidFill>
                  <a:srgbClr val="FF99FF"/>
                </a:solidFill>
                <a:latin typeface="微軟正黑體" panose="020B0604030504040204" pitchFamily="34" charset="-120"/>
                <a:ea typeface="微軟正黑體" panose="020B0604030504040204" pitchFamily="34" charset="-120"/>
              </a:rPr>
              <a:t>IT</a:t>
            </a:r>
            <a:endParaRPr lang="zh-TW" altLang="en-US" sz="2000" dirty="0">
              <a:solidFill>
                <a:srgbClr val="FF99FF"/>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xmlns="" val="20716544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20392" y="407230"/>
            <a:ext cx="5220668" cy="492557"/>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Box 11"/>
          <p:cNvSpPr txBox="1"/>
          <p:nvPr/>
        </p:nvSpPr>
        <p:spPr>
          <a:xfrm>
            <a:off x="1260462" y="550488"/>
            <a:ext cx="5040644" cy="523220"/>
          </a:xfrm>
          <a:prstGeom prst="rect">
            <a:avLst/>
          </a:prstGeom>
          <a:solidFill>
            <a:schemeClr val="tx1">
              <a:lumMod val="85000"/>
              <a:lumOff val="15000"/>
            </a:schemeClr>
          </a:solidFill>
        </p:spPr>
        <p:txBody>
          <a:bodyPr wrap="square" rtlCol="0">
            <a:spAutoFit/>
          </a:bodyPr>
          <a:lstStyle/>
          <a:p>
            <a:r>
              <a:rPr lang="zh-TW" altLang="en-US" sz="2800" b="1" spc="600" dirty="0" smtClean="0">
                <a:solidFill>
                  <a:schemeClr val="bg1"/>
                </a:solidFill>
                <a:latin typeface="微軟正黑體" panose="020B0604030504040204" pitchFamily="34" charset="-120"/>
                <a:ea typeface="微軟正黑體" panose="020B0604030504040204" pitchFamily="34" charset="-120"/>
              </a:rPr>
              <a:t>需求變更類</a:t>
            </a:r>
            <a:r>
              <a:rPr lang="zh-TW" altLang="en-US" sz="2800" b="1" spc="600" dirty="0">
                <a:solidFill>
                  <a:schemeClr val="bg1"/>
                </a:solidFill>
                <a:latin typeface="微軟正黑體" panose="020B0604030504040204" pitchFamily="34" charset="-120"/>
                <a:ea typeface="微軟正黑體" panose="020B0604030504040204" pitchFamily="34" charset="-120"/>
              </a:rPr>
              <a:t>型</a:t>
            </a:r>
            <a:r>
              <a:rPr lang="zh-TW" altLang="en-US" sz="2800" b="1" spc="600" dirty="0" smtClean="0">
                <a:solidFill>
                  <a:schemeClr val="bg1"/>
                </a:solidFill>
                <a:latin typeface="微軟正黑體" panose="020B0604030504040204" pitchFamily="34" charset="-120"/>
                <a:ea typeface="微軟正黑體" panose="020B0604030504040204" pitchFamily="34" charset="-120"/>
              </a:rPr>
              <a:t>與修改</a:t>
            </a:r>
            <a:r>
              <a:rPr lang="zh-TW" altLang="en-US" sz="2800" b="1" spc="600" dirty="0">
                <a:solidFill>
                  <a:schemeClr val="bg1"/>
                </a:solidFill>
                <a:latin typeface="微軟正黑體" panose="020B0604030504040204" pitchFamily="34" charset="-120"/>
                <a:ea typeface="微軟正黑體" panose="020B0604030504040204" pitchFamily="34" charset="-120"/>
              </a:rPr>
              <a:t>範圍</a:t>
            </a:r>
            <a:endParaRPr lang="en-US" altLang="zh-TW" sz="2800" b="1" spc="600" dirty="0">
              <a:solidFill>
                <a:schemeClr val="bg1"/>
              </a:solidFill>
              <a:latin typeface="微軟正黑體" panose="020B0604030504040204" pitchFamily="34" charset="-120"/>
              <a:ea typeface="微軟正黑體" panose="020B0604030504040204" pitchFamily="34" charset="-120"/>
            </a:endParaRPr>
          </a:p>
        </p:txBody>
      </p:sp>
      <p:graphicFrame>
        <p:nvGraphicFramePr>
          <p:cNvPr id="2" name="表格 1"/>
          <p:cNvGraphicFramePr>
            <a:graphicFrameLocks noGrp="1"/>
          </p:cNvGraphicFramePr>
          <p:nvPr>
            <p:extLst>
              <p:ext uri="{D42A27DB-BD31-4B8C-83A1-F6EECF244321}">
                <p14:modId xmlns:p14="http://schemas.microsoft.com/office/powerpoint/2010/main" xmlns="" val="1777532247"/>
              </p:ext>
            </p:extLst>
          </p:nvPr>
        </p:nvGraphicFramePr>
        <p:xfrm>
          <a:off x="544807" y="2880041"/>
          <a:ext cx="10441336" cy="3337560"/>
        </p:xfrm>
        <a:graphic>
          <a:graphicData uri="http://schemas.openxmlformats.org/drawingml/2006/table">
            <a:tbl>
              <a:tblPr firstRow="1" bandRow="1">
                <a:tableStyleId>{5C22544A-7EE6-4342-B048-85BDC9FD1C3A}</a:tableStyleId>
              </a:tblPr>
              <a:tblGrid>
                <a:gridCol w="4170689"/>
                <a:gridCol w="993021"/>
                <a:gridCol w="794418"/>
                <a:gridCol w="1390230"/>
                <a:gridCol w="794418"/>
                <a:gridCol w="1349347"/>
                <a:gridCol w="949213"/>
              </a:tblGrid>
              <a:tr h="370840">
                <a:tc>
                  <a:txBody>
                    <a:bodyPr/>
                    <a:lstStyle/>
                    <a:p>
                      <a:r>
                        <a:rPr lang="zh-TW" altLang="en-US" dirty="0" smtClean="0">
                          <a:latin typeface="微軟正黑體" pitchFamily="34" charset="-120"/>
                          <a:ea typeface="微軟正黑體" pitchFamily="34" charset="-120"/>
                        </a:rPr>
                        <a:t>變更類型</a:t>
                      </a:r>
                      <a:endParaRPr lang="zh-TW" altLang="en-US" dirty="0">
                        <a:latin typeface="微軟正黑體" pitchFamily="34" charset="-120"/>
                        <a:ea typeface="微軟正黑體" pitchFamily="34" charset="-120"/>
                      </a:endParaRPr>
                    </a:p>
                  </a:txBody>
                  <a:tcPr/>
                </a:tc>
                <a:tc>
                  <a:txBody>
                    <a:bodyPr/>
                    <a:lstStyle/>
                    <a:p>
                      <a:r>
                        <a:rPr lang="en-US" altLang="zh-TW" dirty="0" smtClean="0">
                          <a:latin typeface="微軟正黑體" pitchFamily="34" charset="-120"/>
                          <a:ea typeface="微軟正黑體" pitchFamily="34" charset="-120"/>
                        </a:rPr>
                        <a:t>HTML</a:t>
                      </a:r>
                      <a:endParaRPr lang="zh-TW" altLang="en-US" dirty="0">
                        <a:latin typeface="微軟正黑體" pitchFamily="34" charset="-120"/>
                        <a:ea typeface="微軟正黑體" pitchFamily="34" charset="-120"/>
                      </a:endParaRPr>
                    </a:p>
                  </a:txBody>
                  <a:tcPr/>
                </a:tc>
                <a:tc>
                  <a:txBody>
                    <a:bodyPr/>
                    <a:lstStyle/>
                    <a:p>
                      <a:r>
                        <a:rPr lang="en-US" altLang="zh-TW" dirty="0" smtClean="0">
                          <a:latin typeface="微軟正黑體" pitchFamily="34" charset="-120"/>
                          <a:ea typeface="微軟正黑體" pitchFamily="34" charset="-120"/>
                        </a:rPr>
                        <a:t>CSS</a:t>
                      </a:r>
                      <a:endParaRPr lang="zh-TW" altLang="en-US" dirty="0">
                        <a:latin typeface="微軟正黑體" pitchFamily="34" charset="-120"/>
                        <a:ea typeface="微軟正黑體" pitchFamily="34" charset="-120"/>
                      </a:endParaRPr>
                    </a:p>
                  </a:txBody>
                  <a:tcPr/>
                </a:tc>
                <a:tc>
                  <a:txBody>
                    <a:bodyPr/>
                    <a:lstStyle/>
                    <a:p>
                      <a:r>
                        <a:rPr lang="en-US" altLang="zh-TW" dirty="0" smtClean="0">
                          <a:latin typeface="微軟正黑體" pitchFamily="34" charset="-120"/>
                          <a:ea typeface="微軟正黑體" pitchFamily="34" charset="-120"/>
                        </a:rPr>
                        <a:t>JavaScript</a:t>
                      </a:r>
                      <a:endParaRPr lang="zh-TW" altLang="en-US" dirty="0">
                        <a:latin typeface="微軟正黑體" pitchFamily="34" charset="-120"/>
                        <a:ea typeface="微軟正黑體" pitchFamily="34" charset="-120"/>
                      </a:endParaRPr>
                    </a:p>
                  </a:txBody>
                  <a:tcPr/>
                </a:tc>
                <a:tc>
                  <a:txBody>
                    <a:bodyPr/>
                    <a:lstStyle/>
                    <a:p>
                      <a:r>
                        <a:rPr lang="en-US" altLang="zh-TW" dirty="0" smtClean="0">
                          <a:latin typeface="微軟正黑體" pitchFamily="34" charset="-120"/>
                          <a:ea typeface="微軟正黑體" pitchFamily="34" charset="-120"/>
                        </a:rPr>
                        <a:t>SQL</a:t>
                      </a:r>
                      <a:endParaRPr lang="zh-TW" altLang="en-US" dirty="0">
                        <a:latin typeface="微軟正黑體" pitchFamily="34" charset="-120"/>
                        <a:ea typeface="微軟正黑體" pitchFamily="34" charset="-120"/>
                      </a:endParaRPr>
                    </a:p>
                  </a:txBody>
                  <a:tcPr/>
                </a:tc>
                <a:tc>
                  <a:txBody>
                    <a:bodyPr/>
                    <a:lstStyle/>
                    <a:p>
                      <a:r>
                        <a:rPr lang="en-US" altLang="zh-TW" dirty="0" smtClean="0">
                          <a:latin typeface="微軟正黑體" pitchFamily="34" charset="-120"/>
                          <a:ea typeface="微軟正黑體" pitchFamily="34" charset="-120"/>
                        </a:rPr>
                        <a:t>Database</a:t>
                      </a:r>
                      <a:endParaRPr lang="zh-TW" altLang="en-US" dirty="0">
                        <a:latin typeface="微軟正黑體" pitchFamily="34" charset="-120"/>
                        <a:ea typeface="微軟正黑體" pitchFamily="34" charset="-120"/>
                      </a:endParaRPr>
                    </a:p>
                  </a:txBody>
                  <a:tcPr/>
                </a:tc>
                <a:tc>
                  <a:txBody>
                    <a:bodyPr/>
                    <a:lstStyle/>
                    <a:p>
                      <a:r>
                        <a:rPr lang="zh-TW" altLang="en-US" smtClean="0">
                          <a:latin typeface="微軟正黑體" pitchFamily="34" charset="-120"/>
                          <a:ea typeface="微軟正黑體" pitchFamily="34" charset="-120"/>
                        </a:rPr>
                        <a:t>流程</a:t>
                      </a:r>
                      <a:endParaRPr lang="zh-TW" altLang="en-US" dirty="0">
                        <a:latin typeface="微軟正黑體" pitchFamily="34" charset="-120"/>
                        <a:ea typeface="微軟正黑體" pitchFamily="34" charset="-120"/>
                      </a:endParaRPr>
                    </a:p>
                  </a:txBody>
                  <a:tcPr/>
                </a:tc>
              </a:tr>
              <a:tr h="370840">
                <a:tc>
                  <a:txBody>
                    <a:bodyPr/>
                    <a:lstStyle/>
                    <a:p>
                      <a:r>
                        <a:rPr lang="zh-TW" altLang="en-US" dirty="0" smtClean="0">
                          <a:latin typeface="微軟正黑體" pitchFamily="34" charset="-120"/>
                          <a:ea typeface="微軟正黑體" pitchFamily="34" charset="-120"/>
                        </a:rPr>
                        <a:t>文字大小</a:t>
                      </a:r>
                      <a:endParaRPr lang="zh-TW" altLang="en-US"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c>
                  <a:txBody>
                    <a:bodyPr/>
                    <a:lstStyle/>
                    <a:p>
                      <a:pPr algn="ctr"/>
                      <a:r>
                        <a:rPr lang="en-US" altLang="zh-TW" sz="1800" dirty="0" smtClean="0">
                          <a:latin typeface="微軟正黑體" pitchFamily="34" charset="-120"/>
                          <a:ea typeface="微軟正黑體" pitchFamily="34" charset="-120"/>
                        </a:rPr>
                        <a:t>V</a:t>
                      </a: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r>
              <a:tr h="370840">
                <a:tc>
                  <a:txBody>
                    <a:bodyPr/>
                    <a:lstStyle/>
                    <a:p>
                      <a:r>
                        <a:rPr lang="zh-TW" altLang="en-US" dirty="0" smtClean="0">
                          <a:latin typeface="微軟正黑體" pitchFamily="34" charset="-120"/>
                          <a:ea typeface="微軟正黑體" pitchFamily="34" charset="-120"/>
                        </a:rPr>
                        <a:t>顏色</a:t>
                      </a:r>
                      <a:endParaRPr lang="zh-TW" altLang="en-US"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c>
                  <a:txBody>
                    <a:bodyPr/>
                    <a:lstStyle/>
                    <a:p>
                      <a:pPr algn="ctr"/>
                      <a:r>
                        <a:rPr lang="en-US" altLang="zh-TW" sz="1800" dirty="0" smtClean="0">
                          <a:latin typeface="微軟正黑體" pitchFamily="34" charset="-120"/>
                          <a:ea typeface="微軟正黑體" pitchFamily="34" charset="-120"/>
                        </a:rPr>
                        <a:t>V</a:t>
                      </a: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r>
              <a:tr h="370840">
                <a:tc>
                  <a:txBody>
                    <a:bodyPr/>
                    <a:lstStyle/>
                    <a:p>
                      <a:r>
                        <a:rPr lang="zh-TW" altLang="en-US" dirty="0" smtClean="0">
                          <a:latin typeface="微軟正黑體" pitchFamily="34" charset="-120"/>
                          <a:ea typeface="微軟正黑體" pitchFamily="34" charset="-120"/>
                        </a:rPr>
                        <a:t>版面位置調整</a:t>
                      </a:r>
                      <a:endParaRPr lang="zh-TW" altLang="en-US" dirty="0">
                        <a:latin typeface="微軟正黑體" pitchFamily="34" charset="-120"/>
                        <a:ea typeface="微軟正黑體" pitchFamily="34" charset="-120"/>
                      </a:endParaRPr>
                    </a:p>
                  </a:txBody>
                  <a:tcPr/>
                </a:tc>
                <a:tc>
                  <a:txBody>
                    <a:bodyPr/>
                    <a:lstStyle/>
                    <a:p>
                      <a:pPr algn="ctr"/>
                      <a:r>
                        <a:rPr lang="en-US" altLang="zh-TW" sz="1800" dirty="0" smtClean="0">
                          <a:latin typeface="微軟正黑體" pitchFamily="34" charset="-120"/>
                          <a:ea typeface="微軟正黑體" pitchFamily="34" charset="-120"/>
                        </a:rPr>
                        <a:t>V</a:t>
                      </a:r>
                      <a:endParaRPr lang="zh-TW" altLang="en-US" sz="1800" dirty="0">
                        <a:latin typeface="微軟正黑體" pitchFamily="34" charset="-120"/>
                        <a:ea typeface="微軟正黑體" pitchFamily="34" charset="-120"/>
                      </a:endParaRPr>
                    </a:p>
                  </a:txBody>
                  <a:tcPr/>
                </a:tc>
                <a:tc>
                  <a:txBody>
                    <a:bodyPr/>
                    <a:lstStyle/>
                    <a:p>
                      <a:pPr algn="ctr"/>
                      <a:r>
                        <a:rPr lang="en-US" altLang="zh-TW" sz="1800" dirty="0" smtClean="0">
                          <a:latin typeface="微軟正黑體" pitchFamily="34" charset="-120"/>
                          <a:ea typeface="微軟正黑體" pitchFamily="34" charset="-120"/>
                        </a:rPr>
                        <a:t>V</a:t>
                      </a: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r>
              <a:tr h="370840">
                <a:tc>
                  <a:txBody>
                    <a:bodyPr/>
                    <a:lstStyle/>
                    <a:p>
                      <a:r>
                        <a:rPr lang="zh-TW" altLang="en-US" dirty="0" smtClean="0">
                          <a:latin typeface="微軟正黑體" pitchFamily="34" charset="-120"/>
                          <a:ea typeface="微軟正黑體" pitchFamily="34" charset="-120"/>
                        </a:rPr>
                        <a:t>資料邏輯</a:t>
                      </a:r>
                      <a:endParaRPr lang="zh-TW" altLang="en-US"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c>
                  <a:txBody>
                    <a:bodyPr/>
                    <a:lstStyle/>
                    <a:p>
                      <a:pPr algn="ctr"/>
                      <a:r>
                        <a:rPr lang="en-US" altLang="zh-TW" sz="1800" dirty="0" smtClean="0">
                          <a:latin typeface="微軟正黑體" pitchFamily="34" charset="-120"/>
                          <a:ea typeface="微軟正黑體" pitchFamily="34" charset="-120"/>
                        </a:rPr>
                        <a:t>V</a:t>
                      </a:r>
                      <a:endParaRPr lang="zh-TW" altLang="en-US" sz="1800" dirty="0">
                        <a:latin typeface="微軟正黑體" pitchFamily="34" charset="-120"/>
                        <a:ea typeface="微軟正黑體" pitchFamily="34" charset="-120"/>
                      </a:endParaRPr>
                    </a:p>
                  </a:txBody>
                  <a:tcPr/>
                </a:tc>
                <a:tc>
                  <a:txBody>
                    <a:bodyPr/>
                    <a:lstStyle/>
                    <a:p>
                      <a:pPr algn="ctr"/>
                      <a:r>
                        <a:rPr lang="en-US" altLang="zh-TW" sz="1800" dirty="0" smtClean="0">
                          <a:latin typeface="微軟正黑體" pitchFamily="34" charset="-120"/>
                          <a:ea typeface="微軟正黑體" pitchFamily="34" charset="-120"/>
                        </a:rPr>
                        <a:t>V</a:t>
                      </a: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微軟正黑體" pitchFamily="34" charset="-120"/>
                          <a:ea typeface="微軟正黑體" pitchFamily="34" charset="-120"/>
                        </a:rPr>
                        <a:t>增加資料欄位</a:t>
                      </a:r>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由原有資料運算出來</a:t>
                      </a:r>
                      <a:r>
                        <a:rPr lang="en-US" altLang="zh-TW" dirty="0" smtClean="0">
                          <a:latin typeface="微軟正黑體" pitchFamily="34" charset="-120"/>
                          <a:ea typeface="微軟正黑體" pitchFamily="34" charset="-120"/>
                        </a:rPr>
                        <a:t>)</a:t>
                      </a:r>
                      <a:endParaRPr lang="zh-TW" altLang="en-US" dirty="0" smtClean="0">
                        <a:latin typeface="微軟正黑體" pitchFamily="34" charset="-120"/>
                        <a:ea typeface="微軟正黑體" pitchFamily="34" charset="-120"/>
                      </a:endParaRPr>
                    </a:p>
                  </a:txBody>
                  <a:tcPr/>
                </a:tc>
                <a:tc>
                  <a:txBody>
                    <a:bodyPr/>
                    <a:lstStyle/>
                    <a:p>
                      <a:pPr algn="ctr"/>
                      <a:r>
                        <a:rPr lang="en-US" altLang="zh-TW" sz="1800" dirty="0" smtClean="0">
                          <a:latin typeface="微軟正黑體" pitchFamily="34" charset="-120"/>
                          <a:ea typeface="微軟正黑體" pitchFamily="34" charset="-120"/>
                        </a:rPr>
                        <a:t>V</a:t>
                      </a: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c>
                  <a:txBody>
                    <a:bodyPr/>
                    <a:lstStyle/>
                    <a:p>
                      <a:pPr algn="ctr"/>
                      <a:r>
                        <a:rPr lang="en-US" altLang="zh-TW" sz="1800" dirty="0" smtClean="0">
                          <a:latin typeface="微軟正黑體" pitchFamily="34" charset="-120"/>
                          <a:ea typeface="微軟正黑體" pitchFamily="34" charset="-120"/>
                        </a:rPr>
                        <a:t>V</a:t>
                      </a: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r>
              <a:tr h="370840">
                <a:tc>
                  <a:txBody>
                    <a:bodyPr/>
                    <a:lstStyle/>
                    <a:p>
                      <a:r>
                        <a:rPr lang="zh-TW" altLang="en-US" dirty="0" smtClean="0">
                          <a:latin typeface="微軟正黑體" pitchFamily="34" charset="-120"/>
                          <a:ea typeface="微軟正黑體" pitchFamily="34" charset="-120"/>
                        </a:rPr>
                        <a:t>增加資料欄位</a:t>
                      </a:r>
                      <a:r>
                        <a:rPr lang="en-US" altLang="zh-TW" dirty="0" smtClean="0">
                          <a:latin typeface="微軟正黑體" pitchFamily="34" charset="-120"/>
                          <a:ea typeface="微軟正黑體" pitchFamily="34" charset="-120"/>
                        </a:rPr>
                        <a:t>(Data Node</a:t>
                      </a:r>
                      <a:r>
                        <a:rPr lang="zh-TW" altLang="en-US" dirty="0" smtClean="0">
                          <a:latin typeface="微軟正黑體" pitchFamily="34" charset="-120"/>
                          <a:ea typeface="微軟正黑體" pitchFamily="34" charset="-120"/>
                        </a:rPr>
                        <a:t>有此資料欄位</a:t>
                      </a:r>
                      <a:r>
                        <a:rPr lang="en-US" altLang="zh-TW" dirty="0" smtClean="0">
                          <a:latin typeface="微軟正黑體" pitchFamily="34" charset="-120"/>
                          <a:ea typeface="微軟正黑體" pitchFamily="34" charset="-120"/>
                        </a:rPr>
                        <a:t>)</a:t>
                      </a:r>
                      <a:endParaRPr lang="zh-TW" altLang="en-US" dirty="0">
                        <a:latin typeface="微軟正黑體" pitchFamily="34" charset="-120"/>
                        <a:ea typeface="微軟正黑體" pitchFamily="34" charset="-120"/>
                      </a:endParaRPr>
                    </a:p>
                  </a:txBody>
                  <a:tcPr/>
                </a:tc>
                <a:tc>
                  <a:txBody>
                    <a:bodyPr/>
                    <a:lstStyle/>
                    <a:p>
                      <a:pPr algn="ctr"/>
                      <a:r>
                        <a:rPr lang="en-US" altLang="zh-TW" sz="1800" dirty="0" smtClean="0">
                          <a:latin typeface="微軟正黑體" pitchFamily="34" charset="-120"/>
                          <a:ea typeface="微軟正黑體" pitchFamily="34" charset="-120"/>
                        </a:rPr>
                        <a:t>V</a:t>
                      </a: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c>
                  <a:txBody>
                    <a:bodyPr/>
                    <a:lstStyle/>
                    <a:p>
                      <a:pPr algn="ctr"/>
                      <a:r>
                        <a:rPr lang="en-US" altLang="zh-TW" sz="1800" dirty="0" smtClean="0">
                          <a:latin typeface="微軟正黑體" pitchFamily="34" charset="-120"/>
                          <a:ea typeface="微軟正黑體" pitchFamily="34" charset="-120"/>
                        </a:rPr>
                        <a:t>V</a:t>
                      </a:r>
                      <a:endParaRPr lang="zh-TW" altLang="en-US" sz="1800" dirty="0">
                        <a:latin typeface="微軟正黑體" pitchFamily="34" charset="-120"/>
                        <a:ea typeface="微軟正黑體" pitchFamily="34" charset="-120"/>
                      </a:endParaRPr>
                    </a:p>
                  </a:txBody>
                  <a:tcPr/>
                </a:tc>
                <a:tc>
                  <a:txBody>
                    <a:bodyPr/>
                    <a:lstStyle/>
                    <a:p>
                      <a:pPr algn="ctr"/>
                      <a:r>
                        <a:rPr lang="en-US" altLang="zh-TW" sz="1800" dirty="0" smtClean="0">
                          <a:latin typeface="微軟正黑體" pitchFamily="34" charset="-120"/>
                          <a:ea typeface="微軟正黑體" pitchFamily="34" charset="-120"/>
                        </a:rPr>
                        <a:t>V</a:t>
                      </a: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微軟正黑體" pitchFamily="34" charset="-120"/>
                          <a:ea typeface="微軟正黑體" pitchFamily="34" charset="-120"/>
                        </a:rPr>
                        <a:t>增加資料欄位</a:t>
                      </a:r>
                      <a:r>
                        <a:rPr lang="en-US" altLang="zh-TW" dirty="0" smtClean="0">
                          <a:latin typeface="微軟正黑體" pitchFamily="34" charset="-120"/>
                          <a:ea typeface="微軟正黑體" pitchFamily="34" charset="-120"/>
                        </a:rPr>
                        <a:t>(Data Node</a:t>
                      </a:r>
                      <a:r>
                        <a:rPr lang="zh-TW" altLang="en-US" dirty="0" smtClean="0">
                          <a:latin typeface="微軟正黑體" pitchFamily="34" charset="-120"/>
                          <a:ea typeface="微軟正黑體" pitchFamily="34" charset="-120"/>
                        </a:rPr>
                        <a:t>無此資料欄位</a:t>
                      </a:r>
                      <a:r>
                        <a:rPr lang="en-US" altLang="zh-TW" dirty="0" smtClean="0">
                          <a:latin typeface="微軟正黑體" pitchFamily="34" charset="-120"/>
                          <a:ea typeface="微軟正黑體" pitchFamily="34" charset="-120"/>
                        </a:rPr>
                        <a:t>)</a:t>
                      </a:r>
                      <a:endParaRPr lang="zh-TW" altLang="en-US" dirty="0" smtClean="0">
                        <a:latin typeface="微軟正黑體" pitchFamily="34" charset="-120"/>
                        <a:ea typeface="微軟正黑體" pitchFamily="34" charset="-120"/>
                      </a:endParaRPr>
                    </a:p>
                  </a:txBody>
                  <a:tcPr/>
                </a:tc>
                <a:tc>
                  <a:txBody>
                    <a:bodyPr/>
                    <a:lstStyle/>
                    <a:p>
                      <a:pPr algn="ctr"/>
                      <a:r>
                        <a:rPr lang="en-US" altLang="zh-TW" sz="1800" dirty="0" smtClean="0">
                          <a:latin typeface="微軟正黑體" pitchFamily="34" charset="-120"/>
                          <a:ea typeface="微軟正黑體" pitchFamily="34" charset="-120"/>
                        </a:rPr>
                        <a:t>V</a:t>
                      </a: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c>
                  <a:txBody>
                    <a:bodyPr/>
                    <a:lstStyle/>
                    <a:p>
                      <a:pPr algn="ctr"/>
                      <a:r>
                        <a:rPr lang="en-US" altLang="zh-TW" sz="1800" dirty="0" smtClean="0">
                          <a:latin typeface="微軟正黑體" pitchFamily="34" charset="-120"/>
                          <a:ea typeface="微軟正黑體" pitchFamily="34" charset="-120"/>
                        </a:rPr>
                        <a:t>V</a:t>
                      </a:r>
                      <a:endParaRPr lang="zh-TW" altLang="en-US" sz="1800" dirty="0">
                        <a:latin typeface="微軟正黑體" pitchFamily="34" charset="-120"/>
                        <a:ea typeface="微軟正黑體" pitchFamily="34" charset="-120"/>
                      </a:endParaRPr>
                    </a:p>
                  </a:txBody>
                  <a:tcPr/>
                </a:tc>
                <a:tc>
                  <a:txBody>
                    <a:bodyPr/>
                    <a:lstStyle/>
                    <a:p>
                      <a:pPr algn="ctr"/>
                      <a:r>
                        <a:rPr lang="en-US" altLang="zh-TW" sz="1800" dirty="0" smtClean="0">
                          <a:latin typeface="微軟正黑體" pitchFamily="34" charset="-120"/>
                          <a:ea typeface="微軟正黑體" pitchFamily="34" charset="-120"/>
                        </a:rPr>
                        <a:t>V</a:t>
                      </a:r>
                      <a:endParaRPr lang="zh-TW" altLang="en-US" sz="1800" dirty="0">
                        <a:latin typeface="微軟正黑體" pitchFamily="34" charset="-120"/>
                        <a:ea typeface="微軟正黑體" pitchFamily="34" charset="-120"/>
                      </a:endParaRPr>
                    </a:p>
                  </a:txBody>
                  <a:tcPr/>
                </a:tc>
                <a:tc>
                  <a:txBody>
                    <a:bodyPr/>
                    <a:lstStyle/>
                    <a:p>
                      <a:pPr algn="ctr"/>
                      <a:r>
                        <a:rPr lang="en-US" altLang="zh-TW" sz="1800" dirty="0" smtClean="0">
                          <a:latin typeface="微軟正黑體" pitchFamily="34" charset="-120"/>
                          <a:ea typeface="微軟正黑體" pitchFamily="34" charset="-120"/>
                        </a:rPr>
                        <a:t>V</a:t>
                      </a: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r>
              <a:tr h="370840">
                <a:tc>
                  <a:txBody>
                    <a:bodyPr/>
                    <a:lstStyle/>
                    <a:p>
                      <a:r>
                        <a:rPr lang="zh-TW" altLang="en-US" dirty="0" smtClean="0">
                          <a:latin typeface="微軟正黑體" pitchFamily="34" charset="-120"/>
                          <a:ea typeface="微軟正黑體" pitchFamily="34" charset="-120"/>
                        </a:rPr>
                        <a:t>簽核流程變更</a:t>
                      </a:r>
                      <a:endParaRPr lang="zh-TW" altLang="en-US"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smtClean="0">
                          <a:latin typeface="微軟正黑體" pitchFamily="34" charset="-120"/>
                          <a:ea typeface="微軟正黑體" pitchFamily="34" charset="-120"/>
                        </a:rPr>
                        <a:t>V</a:t>
                      </a:r>
                      <a:endParaRPr lang="zh-TW" altLang="en-US" sz="1800" dirty="0" smtClean="0">
                        <a:latin typeface="微軟正黑體" pitchFamily="34" charset="-120"/>
                        <a:ea typeface="微軟正黑體" pitchFamily="34" charset="-120"/>
                      </a:endParaRPr>
                    </a:p>
                  </a:txBody>
                  <a:tcPr/>
                </a:tc>
                <a:tc>
                  <a:txBody>
                    <a:bodyPr/>
                    <a:lstStyle/>
                    <a:p>
                      <a:pPr algn="ctr"/>
                      <a:endParaRPr lang="zh-TW" altLang="en-US" sz="1800" dirty="0">
                        <a:latin typeface="微軟正黑體" pitchFamily="34" charset="-120"/>
                        <a:ea typeface="微軟正黑體" pitchFamily="34" charset="-120"/>
                      </a:endParaRPr>
                    </a:p>
                  </a:txBody>
                  <a:tcPr/>
                </a:tc>
                <a:tc>
                  <a:txBody>
                    <a:bodyPr/>
                    <a:lstStyle/>
                    <a:p>
                      <a:pPr algn="ctr"/>
                      <a:r>
                        <a:rPr lang="en-US" altLang="zh-TW" sz="1800" dirty="0" smtClean="0">
                          <a:latin typeface="微軟正黑體" pitchFamily="34" charset="-120"/>
                          <a:ea typeface="微軟正黑體" pitchFamily="34" charset="-120"/>
                        </a:rPr>
                        <a:t>V</a:t>
                      </a:r>
                      <a:endParaRPr lang="zh-TW" altLang="en-US" sz="1800" dirty="0">
                        <a:latin typeface="微軟正黑體" pitchFamily="34" charset="-120"/>
                        <a:ea typeface="微軟正黑體" pitchFamily="34" charset="-120"/>
                      </a:endParaRPr>
                    </a:p>
                  </a:txBody>
                  <a:tcPr/>
                </a:tc>
                <a:tc>
                  <a:txBody>
                    <a:bodyPr/>
                    <a:lstStyle/>
                    <a:p>
                      <a:pPr algn="ctr"/>
                      <a:r>
                        <a:rPr lang="en-US" altLang="zh-TW" sz="1800" dirty="0" smtClean="0">
                          <a:latin typeface="微軟正黑體" pitchFamily="34" charset="-120"/>
                          <a:ea typeface="微軟正黑體" pitchFamily="34" charset="-120"/>
                        </a:rPr>
                        <a:t>V</a:t>
                      </a:r>
                      <a:endParaRPr lang="zh-TW" altLang="en-US" sz="1800" dirty="0">
                        <a:latin typeface="微軟正黑體" pitchFamily="34" charset="-120"/>
                        <a:ea typeface="微軟正黑體" pitchFamily="34" charset="-120"/>
                      </a:endParaRPr>
                    </a:p>
                  </a:txBody>
                  <a:tcPr/>
                </a:tc>
              </a:tr>
            </a:tbl>
          </a:graphicData>
        </a:graphic>
      </p:graphicFrame>
      <p:sp>
        <p:nvSpPr>
          <p:cNvPr id="6" name="矩形 5"/>
          <p:cNvSpPr/>
          <p:nvPr/>
        </p:nvSpPr>
        <p:spPr>
          <a:xfrm>
            <a:off x="1302691" y="1439857"/>
            <a:ext cx="7921012"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zh-TW" altLang="en-US" sz="2400" b="1" dirty="0" smtClean="0">
                <a:solidFill>
                  <a:schemeClr val="bg1"/>
                </a:solidFill>
                <a:latin typeface="微軟正黑體" panose="020B0604030504040204" pitchFamily="34" charset="-120"/>
                <a:ea typeface="微軟正黑體" panose="020B0604030504040204" pitchFamily="34" charset="-120"/>
                <a:sym typeface="Wingdings" panose="05000000000000000000" pitchFamily="2" charset="2"/>
              </a:rPr>
              <a:t>修改的項目越多，需要的時程就要越長</a:t>
            </a:r>
            <a:endParaRPr lang="en-US" altLang="zh-TW" sz="2400" b="1" dirty="0" smtClean="0">
              <a:solidFill>
                <a:schemeClr val="bg1"/>
              </a:solidFill>
              <a:latin typeface="微軟正黑體" panose="020B0604030504040204" pitchFamily="34" charset="-120"/>
              <a:ea typeface="微軟正黑體" panose="020B0604030504040204" pitchFamily="34" charset="-120"/>
              <a:sym typeface="Wingdings" panose="05000000000000000000" pitchFamily="2" charset="2"/>
            </a:endParaRPr>
          </a:p>
          <a:p>
            <a:pPr marL="342900" indent="-342900">
              <a:lnSpc>
                <a:spcPct val="150000"/>
              </a:lnSpc>
              <a:buFont typeface="Arial" panose="020B0604020202020204" pitchFamily="34" charset="0"/>
              <a:buChar char="•"/>
            </a:pPr>
            <a:r>
              <a:rPr lang="zh-TW" altLang="en-US" sz="2400" b="1" dirty="0">
                <a:solidFill>
                  <a:schemeClr val="bg1"/>
                </a:solidFill>
                <a:latin typeface="微軟正黑體" panose="020B0604030504040204" pitchFamily="34" charset="-120"/>
                <a:ea typeface="微軟正黑體" panose="020B0604030504040204" pitchFamily="34" charset="-120"/>
                <a:sym typeface="Wingdings" panose="05000000000000000000" pitchFamily="2" charset="2"/>
              </a:rPr>
              <a:t>下表為需求變更的類型可能牽涉的主要修改的</a:t>
            </a:r>
            <a:r>
              <a:rPr lang="zh-TW" altLang="en-US" sz="2400" b="1" dirty="0" smtClean="0">
                <a:solidFill>
                  <a:schemeClr val="bg1"/>
                </a:solidFill>
                <a:latin typeface="微軟正黑體" panose="020B0604030504040204" pitchFamily="34" charset="-120"/>
                <a:ea typeface="微軟正黑體" panose="020B0604030504040204" pitchFamily="34" charset="-120"/>
                <a:sym typeface="Wingdings" panose="05000000000000000000" pitchFamily="2" charset="2"/>
              </a:rPr>
              <a:t>項目</a:t>
            </a:r>
            <a:endParaRPr lang="en-US" altLang="zh-TW" sz="2400" b="1" dirty="0">
              <a:solidFill>
                <a:schemeClr val="bg1"/>
              </a:solidFill>
              <a:latin typeface="微軟正黑體" panose="020B0604030504040204" pitchFamily="34" charset="-120"/>
              <a:ea typeface="微軟正黑體" panose="020B0604030504040204" pitchFamily="34" charset="-120"/>
              <a:sym typeface="Wingdings" panose="05000000000000000000" pitchFamily="2" charset="2"/>
            </a:endParaRPr>
          </a:p>
        </p:txBody>
      </p:sp>
      <p:pic>
        <p:nvPicPr>
          <p:cNvPr id="7" name="图片 36">
            <a:hlinkClick r:id="rId2" action="ppaction://hlinksldjump"/>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10724914" y="6094897"/>
            <a:ext cx="797161" cy="385278"/>
          </a:xfrm>
          <a:prstGeom prst="rect">
            <a:avLst/>
          </a:prstGeom>
          <a:noFill/>
          <a:ln w="9525">
            <a:noFill/>
            <a:miter lim="800000"/>
            <a:headEnd/>
            <a:tailEnd/>
          </a:ln>
        </p:spPr>
      </p:pic>
    </p:spTree>
    <p:extLst>
      <p:ext uri="{BB962C8B-B14F-4D97-AF65-F5344CB8AC3E}">
        <p14:creationId xmlns:p14="http://schemas.microsoft.com/office/powerpoint/2010/main" xmlns="" val="13798570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a:picLocks noChangeAspect="1"/>
          </p:cNvPicPr>
          <p:nvPr/>
        </p:nvPicPr>
        <p:blipFill>
          <a:blip r:embed="rId2" cstate="print"/>
          <a:stretch>
            <a:fillRect/>
          </a:stretch>
        </p:blipFill>
        <p:spPr>
          <a:xfrm>
            <a:off x="7083198" y="2209411"/>
            <a:ext cx="4354715" cy="923453"/>
          </a:xfrm>
          <a:prstGeom prst="rect">
            <a:avLst/>
          </a:prstGeom>
        </p:spPr>
      </p:pic>
      <p:sp>
        <p:nvSpPr>
          <p:cNvPr id="2" name="矩形 1"/>
          <p:cNvSpPr/>
          <p:nvPr/>
        </p:nvSpPr>
        <p:spPr>
          <a:xfrm>
            <a:off x="720392" y="407230"/>
            <a:ext cx="3780484" cy="492557"/>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Box 11"/>
          <p:cNvSpPr txBox="1"/>
          <p:nvPr/>
        </p:nvSpPr>
        <p:spPr>
          <a:xfrm>
            <a:off x="1260462" y="550488"/>
            <a:ext cx="5040644" cy="523220"/>
          </a:xfrm>
          <a:prstGeom prst="rect">
            <a:avLst/>
          </a:prstGeom>
          <a:solidFill>
            <a:schemeClr val="tx1">
              <a:lumMod val="85000"/>
              <a:lumOff val="15000"/>
            </a:schemeClr>
          </a:solidFill>
        </p:spPr>
        <p:txBody>
          <a:bodyPr wrap="square" rtlCol="0">
            <a:spAutoFit/>
          </a:bodyPr>
          <a:lstStyle/>
          <a:p>
            <a:r>
              <a:rPr lang="zh-TW" altLang="en-US" sz="2800" b="1" spc="600" dirty="0" smtClean="0">
                <a:solidFill>
                  <a:schemeClr val="bg1"/>
                </a:solidFill>
                <a:latin typeface="微軟正黑體" panose="020B0604030504040204" pitchFamily="34" charset="-120"/>
                <a:ea typeface="微軟正黑體" panose="020B0604030504040204" pitchFamily="34" charset="-120"/>
              </a:rPr>
              <a:t>需求變更類型範例</a:t>
            </a:r>
            <a:endParaRPr lang="en-US" altLang="zh-TW" sz="2800" b="1" spc="600" dirty="0">
              <a:solidFill>
                <a:schemeClr val="bg1"/>
              </a:solidFill>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4843486" y="951440"/>
            <a:ext cx="1107996" cy="369332"/>
          </a:xfrm>
          <a:prstGeom prst="rect">
            <a:avLst/>
          </a:prstGeom>
          <a:noFill/>
        </p:spPr>
        <p:txBody>
          <a:bodyPr wrap="none" rtlCol="0">
            <a:spAutoFit/>
          </a:bodyPr>
          <a:lstStyle/>
          <a:p>
            <a:r>
              <a:rPr lang="zh-TW" altLang="en-US" dirty="0" smtClean="0">
                <a:solidFill>
                  <a:srgbClr val="FFFF00"/>
                </a:solidFill>
                <a:latin typeface="微軟正黑體" pitchFamily="34" charset="-120"/>
                <a:ea typeface="微軟正黑體" pitchFamily="34" charset="-120"/>
              </a:rPr>
              <a:t>文字放大</a:t>
            </a:r>
            <a:endParaRPr lang="zh-TW" altLang="en-US" dirty="0">
              <a:solidFill>
                <a:srgbClr val="FFFF00"/>
              </a:solidFill>
              <a:latin typeface="微軟正黑體" pitchFamily="34" charset="-120"/>
              <a:ea typeface="微軟正黑體" pitchFamily="34" charset="-120"/>
            </a:endParaRPr>
          </a:p>
        </p:txBody>
      </p:sp>
      <p:sp>
        <p:nvSpPr>
          <p:cNvPr id="14" name="文字方塊 13"/>
          <p:cNvSpPr txBox="1"/>
          <p:nvPr/>
        </p:nvSpPr>
        <p:spPr>
          <a:xfrm>
            <a:off x="6147925" y="1855888"/>
            <a:ext cx="1107996" cy="369332"/>
          </a:xfrm>
          <a:prstGeom prst="rect">
            <a:avLst/>
          </a:prstGeom>
          <a:noFill/>
        </p:spPr>
        <p:txBody>
          <a:bodyPr wrap="none" rtlCol="0">
            <a:spAutoFit/>
          </a:bodyPr>
          <a:lstStyle/>
          <a:p>
            <a:r>
              <a:rPr lang="zh-TW" altLang="en-US" dirty="0" smtClean="0">
                <a:solidFill>
                  <a:srgbClr val="FFFF00"/>
                </a:solidFill>
                <a:latin typeface="微軟正黑體" pitchFamily="34" charset="-120"/>
                <a:ea typeface="微軟正黑體" pitchFamily="34" charset="-120"/>
              </a:rPr>
              <a:t>改變顏色</a:t>
            </a:r>
            <a:endParaRPr lang="zh-TW" altLang="en-US" dirty="0">
              <a:solidFill>
                <a:srgbClr val="FFFF00"/>
              </a:solidFill>
              <a:latin typeface="微軟正黑體" pitchFamily="34" charset="-120"/>
              <a:ea typeface="微軟正黑體" pitchFamily="34" charset="-120"/>
            </a:endParaRPr>
          </a:p>
        </p:txBody>
      </p:sp>
      <p:sp>
        <p:nvSpPr>
          <p:cNvPr id="20" name="文字方塊 19"/>
          <p:cNvSpPr txBox="1"/>
          <p:nvPr/>
        </p:nvSpPr>
        <p:spPr>
          <a:xfrm>
            <a:off x="5570882" y="3252589"/>
            <a:ext cx="1107996" cy="369332"/>
          </a:xfrm>
          <a:prstGeom prst="rect">
            <a:avLst/>
          </a:prstGeom>
          <a:noFill/>
        </p:spPr>
        <p:txBody>
          <a:bodyPr wrap="none" rtlCol="0">
            <a:spAutoFit/>
          </a:bodyPr>
          <a:lstStyle/>
          <a:p>
            <a:r>
              <a:rPr lang="zh-TW" altLang="en-US" dirty="0" smtClean="0">
                <a:solidFill>
                  <a:srgbClr val="FFFF00"/>
                </a:solidFill>
                <a:latin typeface="微軟正黑體" pitchFamily="34" charset="-120"/>
                <a:ea typeface="微軟正黑體" pitchFamily="34" charset="-120"/>
              </a:rPr>
              <a:t>位置調整</a:t>
            </a:r>
            <a:endParaRPr lang="zh-TW" altLang="en-US" dirty="0">
              <a:solidFill>
                <a:srgbClr val="FFFF00"/>
              </a:solidFill>
              <a:latin typeface="微軟正黑體" pitchFamily="34" charset="-120"/>
              <a:ea typeface="微軟正黑體" pitchFamily="34" charset="-120"/>
            </a:endParaRPr>
          </a:p>
        </p:txBody>
      </p:sp>
      <p:pic>
        <p:nvPicPr>
          <p:cNvPr id="5" name="圖片 4"/>
          <p:cNvPicPr>
            <a:picLocks noChangeAspect="1"/>
          </p:cNvPicPr>
          <p:nvPr/>
        </p:nvPicPr>
        <p:blipFill>
          <a:blip r:embed="rId3" cstate="print"/>
          <a:stretch>
            <a:fillRect/>
          </a:stretch>
        </p:blipFill>
        <p:spPr>
          <a:xfrm>
            <a:off x="105384" y="1849414"/>
            <a:ext cx="5292100" cy="2804646"/>
          </a:xfrm>
          <a:prstGeom prst="rect">
            <a:avLst/>
          </a:prstGeom>
        </p:spPr>
      </p:pic>
      <p:cxnSp>
        <p:nvCxnSpPr>
          <p:cNvPr id="12" name="直線單箭頭接點 11"/>
          <p:cNvCxnSpPr/>
          <p:nvPr/>
        </p:nvCxnSpPr>
        <p:spPr>
          <a:xfrm flipV="1">
            <a:off x="3600761" y="2480557"/>
            <a:ext cx="4782788" cy="11537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18" name="圖片 17"/>
          <p:cNvPicPr>
            <a:picLocks noChangeAspect="1"/>
          </p:cNvPicPr>
          <p:nvPr/>
        </p:nvPicPr>
        <p:blipFill>
          <a:blip r:embed="rId4" cstate="print"/>
          <a:stretch>
            <a:fillRect/>
          </a:stretch>
        </p:blipFill>
        <p:spPr>
          <a:xfrm>
            <a:off x="6417170" y="316892"/>
            <a:ext cx="5031447" cy="1266248"/>
          </a:xfrm>
          <a:prstGeom prst="rect">
            <a:avLst/>
          </a:prstGeom>
        </p:spPr>
      </p:pic>
      <p:cxnSp>
        <p:nvCxnSpPr>
          <p:cNvPr id="6" name="直線單箭頭接點 5"/>
          <p:cNvCxnSpPr/>
          <p:nvPr/>
        </p:nvCxnSpPr>
        <p:spPr>
          <a:xfrm flipV="1">
            <a:off x="1440485" y="1162041"/>
            <a:ext cx="5064995" cy="168922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588563" y="826476"/>
            <a:ext cx="4689228" cy="414005"/>
          </a:xfrm>
          <a:prstGeom prst="rect">
            <a:avLst/>
          </a:prstGeom>
          <a:no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8" name="圖片 37"/>
          <p:cNvPicPr>
            <a:picLocks noChangeAspect="1"/>
          </p:cNvPicPr>
          <p:nvPr/>
        </p:nvPicPr>
        <p:blipFill>
          <a:blip r:embed="rId5" cstate="print"/>
          <a:stretch>
            <a:fillRect/>
          </a:stretch>
        </p:blipFill>
        <p:spPr>
          <a:xfrm>
            <a:off x="6661152" y="3872207"/>
            <a:ext cx="4787465" cy="2538116"/>
          </a:xfrm>
          <a:prstGeom prst="rect">
            <a:avLst/>
          </a:prstGeom>
        </p:spPr>
      </p:pic>
      <p:cxnSp>
        <p:nvCxnSpPr>
          <p:cNvPr id="17" name="直線單箭頭接點 16"/>
          <p:cNvCxnSpPr/>
          <p:nvPr/>
        </p:nvCxnSpPr>
        <p:spPr>
          <a:xfrm>
            <a:off x="4500876" y="3371634"/>
            <a:ext cx="4140529" cy="94275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8383549" y="2292279"/>
            <a:ext cx="1740007" cy="414005"/>
          </a:xfrm>
          <a:prstGeom prst="rect">
            <a:avLst/>
          </a:prstGeom>
          <a:no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矩形 41"/>
          <p:cNvSpPr/>
          <p:nvPr/>
        </p:nvSpPr>
        <p:spPr>
          <a:xfrm>
            <a:off x="6718844" y="4346157"/>
            <a:ext cx="4689228" cy="2064166"/>
          </a:xfrm>
          <a:prstGeom prst="rect">
            <a:avLst/>
          </a:prstGeom>
          <a:no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5" name="圖片 44"/>
          <p:cNvPicPr>
            <a:picLocks noChangeAspect="1"/>
          </p:cNvPicPr>
          <p:nvPr/>
        </p:nvPicPr>
        <p:blipFill>
          <a:blip r:embed="rId6" cstate="print"/>
          <a:stretch>
            <a:fillRect/>
          </a:stretch>
        </p:blipFill>
        <p:spPr>
          <a:xfrm>
            <a:off x="4340678" y="4842338"/>
            <a:ext cx="1838707" cy="1607305"/>
          </a:xfrm>
          <a:prstGeom prst="rect">
            <a:avLst/>
          </a:prstGeom>
        </p:spPr>
      </p:pic>
      <p:cxnSp>
        <p:nvCxnSpPr>
          <p:cNvPr id="46" name="直線單箭頭接點 45"/>
          <p:cNvCxnSpPr/>
          <p:nvPr/>
        </p:nvCxnSpPr>
        <p:spPr>
          <a:xfrm>
            <a:off x="1622535" y="4311360"/>
            <a:ext cx="3220951" cy="159282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文字方塊 47"/>
          <p:cNvSpPr txBox="1"/>
          <p:nvPr/>
        </p:nvSpPr>
        <p:spPr>
          <a:xfrm>
            <a:off x="1849561" y="5122449"/>
            <a:ext cx="1569660" cy="369332"/>
          </a:xfrm>
          <a:prstGeom prst="rect">
            <a:avLst/>
          </a:prstGeom>
          <a:noFill/>
        </p:spPr>
        <p:txBody>
          <a:bodyPr wrap="none" rtlCol="0">
            <a:spAutoFit/>
          </a:bodyPr>
          <a:lstStyle/>
          <a:p>
            <a:r>
              <a:rPr lang="zh-TW" altLang="en-US" dirty="0" smtClean="0">
                <a:solidFill>
                  <a:srgbClr val="FFFF00"/>
                </a:solidFill>
                <a:latin typeface="微軟正黑體" pitchFamily="34" charset="-120"/>
                <a:ea typeface="微軟正黑體" pitchFamily="34" charset="-120"/>
              </a:rPr>
              <a:t>變更資料邏輯</a:t>
            </a:r>
            <a:endParaRPr lang="zh-TW" altLang="en-US" dirty="0">
              <a:solidFill>
                <a:srgbClr val="FFFF00"/>
              </a:solidFill>
              <a:latin typeface="微軟正黑體" pitchFamily="34" charset="-120"/>
              <a:ea typeface="微軟正黑體" pitchFamily="34" charset="-120"/>
            </a:endParaRPr>
          </a:p>
        </p:txBody>
      </p:sp>
      <p:sp>
        <p:nvSpPr>
          <p:cNvPr id="49" name="矩形 48"/>
          <p:cNvSpPr/>
          <p:nvPr/>
        </p:nvSpPr>
        <p:spPr>
          <a:xfrm>
            <a:off x="4918297" y="5904184"/>
            <a:ext cx="652586" cy="414005"/>
          </a:xfrm>
          <a:prstGeom prst="rect">
            <a:avLst/>
          </a:prstGeom>
          <a:no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xmlns="" val="1089488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0392" y="407230"/>
            <a:ext cx="3780484" cy="492557"/>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Box 11"/>
          <p:cNvSpPr txBox="1"/>
          <p:nvPr/>
        </p:nvSpPr>
        <p:spPr>
          <a:xfrm>
            <a:off x="1260462" y="550488"/>
            <a:ext cx="5040644" cy="523220"/>
          </a:xfrm>
          <a:prstGeom prst="rect">
            <a:avLst/>
          </a:prstGeom>
          <a:solidFill>
            <a:schemeClr val="tx1">
              <a:lumMod val="85000"/>
              <a:lumOff val="15000"/>
            </a:schemeClr>
          </a:solidFill>
        </p:spPr>
        <p:txBody>
          <a:bodyPr wrap="square" rtlCol="0">
            <a:spAutoFit/>
          </a:bodyPr>
          <a:lstStyle/>
          <a:p>
            <a:r>
              <a:rPr lang="zh-TW" altLang="en-US" sz="2800" b="1" spc="600" dirty="0" smtClean="0">
                <a:solidFill>
                  <a:schemeClr val="bg1"/>
                </a:solidFill>
                <a:latin typeface="微軟正黑體" panose="020B0604030504040204" pitchFamily="34" charset="-120"/>
                <a:ea typeface="微軟正黑體" panose="020B0604030504040204" pitchFamily="34" charset="-120"/>
              </a:rPr>
              <a:t>需求變更類型範例</a:t>
            </a:r>
            <a:endParaRPr lang="en-US" altLang="zh-TW" sz="2800" b="1" spc="600" dirty="0">
              <a:solidFill>
                <a:schemeClr val="bg1"/>
              </a:solidFill>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p:nvPicPr>
        <p:blipFill>
          <a:blip r:embed="rId2" cstate="print"/>
          <a:stretch>
            <a:fillRect/>
          </a:stretch>
        </p:blipFill>
        <p:spPr>
          <a:xfrm>
            <a:off x="35869" y="2217737"/>
            <a:ext cx="5833872" cy="2282511"/>
          </a:xfrm>
          <a:prstGeom prst="rect">
            <a:avLst/>
          </a:prstGeom>
        </p:spPr>
      </p:pic>
      <p:pic>
        <p:nvPicPr>
          <p:cNvPr id="21" name="圖片 20"/>
          <p:cNvPicPr>
            <a:picLocks noChangeAspect="1"/>
          </p:cNvPicPr>
          <p:nvPr/>
        </p:nvPicPr>
        <p:blipFill>
          <a:blip r:embed="rId3" cstate="print"/>
          <a:stretch>
            <a:fillRect/>
          </a:stretch>
        </p:blipFill>
        <p:spPr>
          <a:xfrm>
            <a:off x="6841175" y="1176338"/>
            <a:ext cx="4458655" cy="1226840"/>
          </a:xfrm>
          <a:prstGeom prst="rect">
            <a:avLst/>
          </a:prstGeom>
        </p:spPr>
      </p:pic>
      <p:sp>
        <p:nvSpPr>
          <p:cNvPr id="22" name="矩形 21"/>
          <p:cNvSpPr/>
          <p:nvPr/>
        </p:nvSpPr>
        <p:spPr>
          <a:xfrm>
            <a:off x="6982293" y="1807023"/>
            <a:ext cx="3589971" cy="387668"/>
          </a:xfrm>
          <a:prstGeom prst="rect">
            <a:avLst/>
          </a:prstGeom>
          <a:no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3" name="直線單箭頭接點 22"/>
          <p:cNvCxnSpPr/>
          <p:nvPr/>
        </p:nvCxnSpPr>
        <p:spPr>
          <a:xfrm flipV="1">
            <a:off x="1980554" y="2066953"/>
            <a:ext cx="5001739" cy="110395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5236564" y="1707256"/>
            <a:ext cx="1569660" cy="369332"/>
          </a:xfrm>
          <a:prstGeom prst="rect">
            <a:avLst/>
          </a:prstGeom>
          <a:noFill/>
        </p:spPr>
        <p:txBody>
          <a:bodyPr wrap="none" rtlCol="0">
            <a:spAutoFit/>
          </a:bodyPr>
          <a:lstStyle/>
          <a:p>
            <a:r>
              <a:rPr lang="zh-TW" altLang="en-US" dirty="0" smtClean="0">
                <a:solidFill>
                  <a:srgbClr val="FFFF00"/>
                </a:solidFill>
                <a:latin typeface="微軟正黑體" pitchFamily="34" charset="-120"/>
                <a:ea typeface="微軟正黑體" pitchFamily="34" charset="-120"/>
              </a:rPr>
              <a:t>增加資料欄位</a:t>
            </a:r>
            <a:endParaRPr lang="zh-TW" altLang="en-US" dirty="0">
              <a:solidFill>
                <a:srgbClr val="FFFF00"/>
              </a:solidFill>
              <a:latin typeface="微軟正黑體" pitchFamily="34" charset="-120"/>
              <a:ea typeface="微軟正黑體" pitchFamily="34" charset="-120"/>
            </a:endParaRPr>
          </a:p>
        </p:txBody>
      </p:sp>
      <p:pic>
        <p:nvPicPr>
          <p:cNvPr id="26" name="圖片 25"/>
          <p:cNvPicPr>
            <a:picLocks noChangeAspect="1"/>
          </p:cNvPicPr>
          <p:nvPr/>
        </p:nvPicPr>
        <p:blipFill>
          <a:blip r:embed="rId4" cstate="print"/>
          <a:stretch>
            <a:fillRect/>
          </a:stretch>
        </p:blipFill>
        <p:spPr>
          <a:xfrm>
            <a:off x="6644140" y="3789298"/>
            <a:ext cx="4655690" cy="1757523"/>
          </a:xfrm>
          <a:prstGeom prst="rect">
            <a:avLst/>
          </a:prstGeom>
        </p:spPr>
      </p:pic>
      <p:sp>
        <p:nvSpPr>
          <p:cNvPr id="27" name="橢圓 26"/>
          <p:cNvSpPr/>
          <p:nvPr/>
        </p:nvSpPr>
        <p:spPr>
          <a:xfrm>
            <a:off x="8202536" y="5116766"/>
            <a:ext cx="659475" cy="478783"/>
          </a:xfrm>
          <a:prstGeom prst="ellipse">
            <a:avLst/>
          </a:prstGeom>
          <a:no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單箭頭接點 27"/>
          <p:cNvCxnSpPr/>
          <p:nvPr/>
        </p:nvCxnSpPr>
        <p:spPr>
          <a:xfrm>
            <a:off x="3344240" y="4324527"/>
            <a:ext cx="4757096" cy="79223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4242339" y="5020364"/>
            <a:ext cx="1569660" cy="369332"/>
          </a:xfrm>
          <a:prstGeom prst="rect">
            <a:avLst/>
          </a:prstGeom>
          <a:noFill/>
        </p:spPr>
        <p:txBody>
          <a:bodyPr wrap="none" rtlCol="0">
            <a:spAutoFit/>
          </a:bodyPr>
          <a:lstStyle/>
          <a:p>
            <a:r>
              <a:rPr lang="zh-TW" altLang="en-US" dirty="0" smtClean="0">
                <a:solidFill>
                  <a:srgbClr val="FFFF00"/>
                </a:solidFill>
                <a:latin typeface="微軟正黑體" pitchFamily="34" charset="-120"/>
                <a:ea typeface="微軟正黑體" pitchFamily="34" charset="-120"/>
              </a:rPr>
              <a:t>簽核流程變更</a:t>
            </a:r>
            <a:endParaRPr lang="zh-TW" altLang="en-US" dirty="0">
              <a:solidFill>
                <a:srgbClr val="FFFF00"/>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3653845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0439" y="719765"/>
            <a:ext cx="9361196" cy="504064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xmlns="" id="{DB81286A-55CB-47CD-83F9-7625C3260400}"/>
              </a:ext>
            </a:extLst>
          </p:cNvPr>
          <p:cNvSpPr txBox="1"/>
          <p:nvPr/>
        </p:nvSpPr>
        <p:spPr>
          <a:xfrm>
            <a:off x="1260459" y="3285829"/>
            <a:ext cx="9001150" cy="1775230"/>
          </a:xfrm>
          <a:prstGeom prst="rect">
            <a:avLst/>
          </a:prstGeom>
          <a:noFill/>
        </p:spPr>
        <p:txBody>
          <a:bodyPr wrap="square" rtlCol="0">
            <a:spAutoFit/>
          </a:bodyPr>
          <a:lstStyle/>
          <a:p>
            <a:pPr algn="ctr"/>
            <a:r>
              <a:rPr lang="en-US" altLang="zh-TW" sz="1600" dirty="0">
                <a:solidFill>
                  <a:schemeClr val="bg1"/>
                </a:solidFill>
                <a:latin typeface="微軟正黑體" panose="020B0604030504040204" pitchFamily="34" charset="-120"/>
                <a:ea typeface="微軟正黑體" panose="020B0604030504040204" pitchFamily="34" charset="-120"/>
              </a:rPr>
              <a:t>This information contained in this file is the exclusive intellectual property or confidential document of Innolux Corporation </a:t>
            </a:r>
            <a:r>
              <a:rPr lang="en-US" altLang="zh-TW" sz="1600" dirty="0" smtClean="0">
                <a:solidFill>
                  <a:schemeClr val="bg1"/>
                </a:solidFill>
                <a:latin typeface="微軟正黑體" panose="020B0604030504040204" pitchFamily="34" charset="-120"/>
                <a:ea typeface="微軟正黑體" panose="020B0604030504040204" pitchFamily="34" charset="-120"/>
              </a:rPr>
              <a:t>(“INX</a:t>
            </a:r>
            <a:r>
              <a:rPr lang="en-US" altLang="zh-TW" sz="1600" dirty="0">
                <a:solidFill>
                  <a:schemeClr val="bg1"/>
                </a:solidFill>
                <a:latin typeface="微軟正黑體" panose="020B0604030504040204" pitchFamily="34" charset="-120"/>
                <a:ea typeface="微軟正黑體" panose="020B0604030504040204" pitchFamily="34" charset="-120"/>
              </a:rPr>
              <a:t>”), and shall not be distributed, reproduced, or disclosed in whole or in part without prior written permission of INX. INX shall not be liable for any information and unauthorized misuse, abuse, modification of this file</a:t>
            </a:r>
            <a:r>
              <a:rPr lang="en-US" altLang="zh-TW" sz="1600" dirty="0" smtClean="0">
                <a:solidFill>
                  <a:schemeClr val="bg1"/>
                </a:solidFill>
                <a:latin typeface="微軟正黑體" panose="020B0604030504040204" pitchFamily="34" charset="-120"/>
                <a:ea typeface="微軟正黑體" panose="020B0604030504040204" pitchFamily="34" charset="-120"/>
              </a:rPr>
              <a:t>.</a:t>
            </a:r>
          </a:p>
          <a:p>
            <a:pPr algn="ctr"/>
            <a:endParaRPr lang="en-US" altLang="zh-TW" sz="2268" b="1" dirty="0">
              <a:solidFill>
                <a:schemeClr val="bg1"/>
              </a:solidFill>
              <a:latin typeface="微軟正黑體" panose="020B0604030504040204" pitchFamily="34" charset="-120"/>
              <a:ea typeface="微軟正黑體" panose="020B0604030504040204" pitchFamily="34" charset="-120"/>
            </a:endParaRPr>
          </a:p>
          <a:p>
            <a:pPr algn="ctr"/>
            <a:r>
              <a:rPr lang="en-US" altLang="zh-TW" sz="2268" b="1" dirty="0" smtClean="0">
                <a:solidFill>
                  <a:schemeClr val="bg1"/>
                </a:solidFill>
                <a:latin typeface="微軟正黑體" panose="020B0604030504040204" pitchFamily="34" charset="-120"/>
                <a:ea typeface="微軟正黑體" panose="020B0604030504040204" pitchFamily="34" charset="-120"/>
              </a:rPr>
              <a:t>www.innolux.com</a:t>
            </a:r>
            <a:endParaRPr lang="en-US" altLang="zh-TW" sz="2268" b="1" dirty="0">
              <a:solidFill>
                <a:schemeClr val="bg1"/>
              </a:solidFill>
              <a:latin typeface="微軟正黑體" panose="020B0604030504040204" pitchFamily="34" charset="-120"/>
              <a:ea typeface="微軟正黑體" panose="020B0604030504040204" pitchFamily="34" charset="-120"/>
            </a:endParaRPr>
          </a:p>
        </p:txBody>
      </p:sp>
      <p:pic>
        <p:nvPicPr>
          <p:cNvPr id="8" name="图片 3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bwMode="auto">
          <a:xfrm>
            <a:off x="4423802" y="1293878"/>
            <a:ext cx="2674465" cy="1292602"/>
          </a:xfrm>
          <a:prstGeom prst="rect">
            <a:avLst/>
          </a:prstGeom>
          <a:noFill/>
          <a:ln w="9525">
            <a:noFill/>
            <a:miter lim="800000"/>
            <a:headEnd/>
            <a:tailEnd/>
          </a:ln>
        </p:spPr>
      </p:pic>
    </p:spTree>
    <p:extLst>
      <p:ext uri="{BB962C8B-B14F-4D97-AF65-F5344CB8AC3E}">
        <p14:creationId xmlns="" xmlns:p14="http://schemas.microsoft.com/office/powerpoint/2010/main" val="14446746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1169988" y="1344613"/>
            <a:ext cx="9182100" cy="3790950"/>
          </a:xfrm>
          <a:prstGeom prst="rect">
            <a:avLst/>
          </a:prstGeom>
          <a:noFill/>
          <a:ln w="9525">
            <a:noFill/>
            <a:miter lim="800000"/>
            <a:headEnd/>
            <a:tailEnd/>
          </a:ln>
        </p:spPr>
      </p:pic>
      <p:sp>
        <p:nvSpPr>
          <p:cNvPr id="5" name="文字方塊 4"/>
          <p:cNvSpPr txBox="1"/>
          <p:nvPr/>
        </p:nvSpPr>
        <p:spPr>
          <a:xfrm>
            <a:off x="360347" y="359719"/>
            <a:ext cx="1409360" cy="461665"/>
          </a:xfrm>
          <a:prstGeom prst="rect">
            <a:avLst/>
          </a:prstGeom>
          <a:solidFill>
            <a:schemeClr val="tx1">
              <a:lumMod val="85000"/>
              <a:lumOff val="15000"/>
            </a:schemeClr>
          </a:solidFill>
        </p:spPr>
        <p:txBody>
          <a:bodyPr wrap="none" rtlCol="0">
            <a:spAutoFit/>
          </a:bodyPr>
          <a:lstStyle/>
          <a:p>
            <a:r>
              <a:rPr lang="en-US" altLang="zh-TW" sz="2400" b="1" smtClean="0">
                <a:solidFill>
                  <a:srgbClr val="FFFF00"/>
                </a:solidFill>
                <a:latin typeface="微軟正黑體" pitchFamily="34" charset="-120"/>
                <a:ea typeface="微軟正黑體" pitchFamily="34" charset="-120"/>
              </a:rPr>
              <a:t>e.g. </a:t>
            </a:r>
            <a:r>
              <a:rPr lang="zh-TW" altLang="en-US" sz="2400" b="1" smtClean="0">
                <a:solidFill>
                  <a:srgbClr val="FFFF00"/>
                </a:solidFill>
                <a:latin typeface="微軟正黑體" pitchFamily="34" charset="-120"/>
                <a:ea typeface="微軟正黑體" pitchFamily="34" charset="-120"/>
              </a:rPr>
              <a:t>表單</a:t>
            </a:r>
            <a:endParaRPr lang="zh-TW" altLang="en-US" sz="2400" b="1">
              <a:solidFill>
                <a:srgbClr val="FFFF00"/>
              </a:solidFill>
              <a:latin typeface="微軟正黑體" pitchFamily="34" charset="-120"/>
              <a:ea typeface="微軟正黑體" pitchFamily="34" charset="-120"/>
            </a:endParaRPr>
          </a:p>
        </p:txBody>
      </p:sp>
      <p:pic>
        <p:nvPicPr>
          <p:cNvPr id="1029" name="Picture 5" descr="D:\2022_Project\DT 主管教育訓練\Lesson 1 素材\share.png">
            <a:hlinkClick r:id="rId3" action="ppaction://hlinksldjump"/>
          </p:cNvPr>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10621658" y="5580386"/>
            <a:ext cx="733416" cy="733416"/>
          </a:xfrm>
          <a:prstGeom prst="rect">
            <a:avLst/>
          </a:prstGeom>
          <a:noFill/>
        </p:spPr>
      </p:pic>
      <p:pic>
        <p:nvPicPr>
          <p:cNvPr id="6" name="图片 36">
            <a:hlinkClick r:id="rId5" action="ppaction://hlinksldjump"/>
          </p:cNvPr>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bwMode="auto">
          <a:xfrm>
            <a:off x="0" y="6094897"/>
            <a:ext cx="797161" cy="38527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b="9770"/>
          <a:stretch>
            <a:fillRect/>
          </a:stretch>
        </p:blipFill>
        <p:spPr bwMode="auto">
          <a:xfrm>
            <a:off x="1260462" y="955675"/>
            <a:ext cx="8953500" cy="4984757"/>
          </a:xfrm>
          <a:prstGeom prst="rect">
            <a:avLst/>
          </a:prstGeom>
          <a:noFill/>
          <a:ln w="9525">
            <a:solidFill>
              <a:schemeClr val="bg1"/>
            </a:solidFill>
            <a:miter lim="800000"/>
            <a:headEnd/>
            <a:tailEnd/>
          </a:ln>
        </p:spPr>
      </p:pic>
      <p:pic>
        <p:nvPicPr>
          <p:cNvPr id="4" name="图片 36">
            <a:hlinkClick r:id="rId3" action="ppaction://hlinksldjump"/>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bwMode="auto">
          <a:xfrm>
            <a:off x="0" y="6094897"/>
            <a:ext cx="797161" cy="385278"/>
          </a:xfrm>
          <a:prstGeom prst="rect">
            <a:avLst/>
          </a:prstGeom>
          <a:noFill/>
          <a:ln w="9525">
            <a:noFill/>
            <a:miter lim="800000"/>
            <a:headEnd/>
            <a:tailEnd/>
          </a:ln>
        </p:spPr>
      </p:pic>
      <p:sp>
        <p:nvSpPr>
          <p:cNvPr id="5" name="文字方塊 4"/>
          <p:cNvSpPr txBox="1"/>
          <p:nvPr/>
        </p:nvSpPr>
        <p:spPr>
          <a:xfrm>
            <a:off x="360347" y="359719"/>
            <a:ext cx="1685077" cy="461665"/>
          </a:xfrm>
          <a:prstGeom prst="rect">
            <a:avLst/>
          </a:prstGeom>
          <a:solidFill>
            <a:schemeClr val="tx1">
              <a:lumMod val="85000"/>
              <a:lumOff val="15000"/>
            </a:schemeClr>
          </a:solidFill>
        </p:spPr>
        <p:txBody>
          <a:bodyPr wrap="none" rtlCol="0">
            <a:spAutoFit/>
          </a:bodyPr>
          <a:lstStyle/>
          <a:p>
            <a:r>
              <a:rPr lang="en-US" altLang="zh-TW" sz="2400" b="1" smtClean="0">
                <a:solidFill>
                  <a:srgbClr val="FFFF00"/>
                </a:solidFill>
                <a:latin typeface="微軟正黑體" pitchFamily="34" charset="-120"/>
                <a:ea typeface="微軟正黑體" pitchFamily="34" charset="-120"/>
              </a:rPr>
              <a:t>e.g. HTML</a:t>
            </a:r>
            <a:endParaRPr lang="zh-TW" altLang="en-US" sz="2400" b="1">
              <a:solidFill>
                <a:srgbClr val="FFFF00"/>
              </a:solidFill>
              <a:latin typeface="微軟正黑體" pitchFamily="34" charset="-120"/>
              <a:ea typeface="微軟正黑體" pitchFamily="34" charset="-120"/>
            </a:endParaRPr>
          </a:p>
        </p:txBody>
      </p:sp>
      <p:pic>
        <p:nvPicPr>
          <p:cNvPr id="6" name="Picture 5" descr="D:\2022_Project\DT 主管教育訓練\Lesson 1 素材\share.png">
            <a:hlinkClick r:id="rId5" action="ppaction://hlinksldjump"/>
          </p:cNvPr>
          <p:cNvPicPr>
            <a:picLocks noChangeAspect="1" noChangeArrowheads="1"/>
          </p:cNvPicPr>
          <p:nvPr/>
        </p:nvPicPr>
        <p:blipFill>
          <a:blip r:embed="rId6" cstate="print">
            <a:duotone>
              <a:schemeClr val="accent1">
                <a:shade val="45000"/>
                <a:satMod val="135000"/>
              </a:schemeClr>
              <a:prstClr val="white"/>
            </a:duotone>
          </a:blip>
          <a:srcRect/>
          <a:stretch>
            <a:fillRect/>
          </a:stretch>
        </p:blipFill>
        <p:spPr bwMode="auto">
          <a:xfrm>
            <a:off x="10621658" y="5580386"/>
            <a:ext cx="733416" cy="733416"/>
          </a:xfrm>
          <a:prstGeom prst="rect">
            <a:avLst/>
          </a:prstGeom>
          <a:noFill/>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3475994" y="539742"/>
            <a:ext cx="3905250" cy="5543550"/>
          </a:xfrm>
          <a:prstGeom prst="rect">
            <a:avLst/>
          </a:prstGeom>
          <a:noFill/>
          <a:ln w="9525">
            <a:solidFill>
              <a:schemeClr val="bg1"/>
            </a:solidFill>
            <a:miter lim="800000"/>
            <a:headEnd/>
            <a:tailEnd/>
          </a:ln>
        </p:spPr>
      </p:pic>
      <p:sp>
        <p:nvSpPr>
          <p:cNvPr id="3" name="文字方塊 2"/>
          <p:cNvSpPr txBox="1"/>
          <p:nvPr/>
        </p:nvSpPr>
        <p:spPr>
          <a:xfrm>
            <a:off x="360347" y="359719"/>
            <a:ext cx="1359668" cy="461665"/>
          </a:xfrm>
          <a:prstGeom prst="rect">
            <a:avLst/>
          </a:prstGeom>
          <a:solidFill>
            <a:schemeClr val="tx1">
              <a:lumMod val="85000"/>
              <a:lumOff val="15000"/>
            </a:schemeClr>
          </a:solidFill>
        </p:spPr>
        <p:txBody>
          <a:bodyPr wrap="none" rtlCol="0">
            <a:spAutoFit/>
          </a:bodyPr>
          <a:lstStyle/>
          <a:p>
            <a:r>
              <a:rPr lang="en-US" altLang="zh-TW" sz="2400" b="1" smtClean="0">
                <a:solidFill>
                  <a:srgbClr val="FFFF00"/>
                </a:solidFill>
                <a:latin typeface="微軟正黑體" pitchFamily="34" charset="-120"/>
                <a:ea typeface="微軟正黑體" pitchFamily="34" charset="-120"/>
              </a:rPr>
              <a:t>e.g. CSS</a:t>
            </a:r>
            <a:endParaRPr lang="zh-TW" altLang="en-US" sz="2400" b="1">
              <a:solidFill>
                <a:srgbClr val="FFFF00"/>
              </a:solidFill>
              <a:latin typeface="微軟正黑體" pitchFamily="34" charset="-120"/>
              <a:ea typeface="微軟正黑體" pitchFamily="34" charset="-120"/>
            </a:endParaRPr>
          </a:p>
        </p:txBody>
      </p:sp>
      <p:pic>
        <p:nvPicPr>
          <p:cNvPr id="4" name="图片 36">
            <a:hlinkClick r:id="rId3" action="ppaction://hlinksldjump"/>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bwMode="auto">
          <a:xfrm>
            <a:off x="0" y="6094897"/>
            <a:ext cx="797161" cy="385278"/>
          </a:xfrm>
          <a:prstGeom prst="rect">
            <a:avLst/>
          </a:prstGeom>
          <a:noFill/>
          <a:ln w="9525">
            <a:noFill/>
            <a:miter lim="800000"/>
            <a:headEnd/>
            <a:tailEnd/>
          </a:ln>
        </p:spPr>
      </p:pic>
      <p:pic>
        <p:nvPicPr>
          <p:cNvPr id="5" name="Picture 5" descr="D:\2022_Project\DT 主管教育訓練\Lesson 1 素材\share.png">
            <a:hlinkClick r:id="rId5" action="ppaction://hlinksldjump"/>
          </p:cNvPr>
          <p:cNvPicPr>
            <a:picLocks noChangeAspect="1" noChangeArrowheads="1"/>
          </p:cNvPicPr>
          <p:nvPr/>
        </p:nvPicPr>
        <p:blipFill>
          <a:blip r:embed="rId6" cstate="print">
            <a:duotone>
              <a:schemeClr val="accent1">
                <a:shade val="45000"/>
                <a:satMod val="135000"/>
              </a:schemeClr>
              <a:prstClr val="white"/>
            </a:duotone>
          </a:blip>
          <a:srcRect/>
          <a:stretch>
            <a:fillRect/>
          </a:stretch>
        </p:blipFill>
        <p:spPr bwMode="auto">
          <a:xfrm>
            <a:off x="10621658" y="5580386"/>
            <a:ext cx="733416" cy="733416"/>
          </a:xfrm>
          <a:prstGeom prst="rect">
            <a:avLst/>
          </a:prstGeom>
          <a:noFill/>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r="5801"/>
          <a:stretch>
            <a:fillRect/>
          </a:stretch>
        </p:blipFill>
        <p:spPr bwMode="auto">
          <a:xfrm>
            <a:off x="180023" y="1079811"/>
            <a:ext cx="11161727" cy="4314825"/>
          </a:xfrm>
          <a:prstGeom prst="rect">
            <a:avLst/>
          </a:prstGeom>
          <a:noFill/>
          <a:ln w="9525">
            <a:solidFill>
              <a:schemeClr val="bg1"/>
            </a:solidFill>
            <a:miter lim="800000"/>
            <a:headEnd/>
            <a:tailEnd/>
          </a:ln>
        </p:spPr>
      </p:pic>
      <p:sp>
        <p:nvSpPr>
          <p:cNvPr id="3" name="文字方塊 2"/>
          <p:cNvSpPr txBox="1"/>
          <p:nvPr/>
        </p:nvSpPr>
        <p:spPr>
          <a:xfrm>
            <a:off x="360347" y="359719"/>
            <a:ext cx="2283830" cy="461665"/>
          </a:xfrm>
          <a:prstGeom prst="rect">
            <a:avLst/>
          </a:prstGeom>
          <a:solidFill>
            <a:schemeClr val="tx1">
              <a:lumMod val="85000"/>
              <a:lumOff val="15000"/>
            </a:schemeClr>
          </a:solidFill>
        </p:spPr>
        <p:txBody>
          <a:bodyPr wrap="none" rtlCol="0">
            <a:spAutoFit/>
          </a:bodyPr>
          <a:lstStyle/>
          <a:p>
            <a:r>
              <a:rPr lang="en-US" altLang="zh-TW" sz="2400" b="1" smtClean="0">
                <a:solidFill>
                  <a:srgbClr val="FFFF00"/>
                </a:solidFill>
                <a:latin typeface="微軟正黑體" pitchFamily="34" charset="-120"/>
                <a:ea typeface="微軟正黑體" pitchFamily="34" charset="-120"/>
              </a:rPr>
              <a:t>e.g. JavaScript</a:t>
            </a:r>
            <a:endParaRPr lang="zh-TW" altLang="en-US" sz="2400" b="1">
              <a:solidFill>
                <a:srgbClr val="FFFF00"/>
              </a:solidFill>
              <a:latin typeface="微軟正黑體" pitchFamily="34" charset="-120"/>
              <a:ea typeface="微軟正黑體" pitchFamily="34" charset="-120"/>
            </a:endParaRPr>
          </a:p>
        </p:txBody>
      </p:sp>
      <p:pic>
        <p:nvPicPr>
          <p:cNvPr id="4" name="图片 36">
            <a:hlinkClick r:id="rId3" action="ppaction://hlinksldjump"/>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bwMode="auto">
          <a:xfrm>
            <a:off x="0" y="6094897"/>
            <a:ext cx="797161" cy="385278"/>
          </a:xfrm>
          <a:prstGeom prst="rect">
            <a:avLst/>
          </a:prstGeom>
          <a:noFill/>
          <a:ln w="9525">
            <a:noFill/>
            <a:miter lim="800000"/>
            <a:headEnd/>
            <a:tailEnd/>
          </a:ln>
        </p:spPr>
      </p:pic>
      <p:pic>
        <p:nvPicPr>
          <p:cNvPr id="5" name="Picture 5" descr="D:\2022_Project\DT 主管教育訓練\Lesson 1 素材\share.png">
            <a:hlinkClick r:id="rId5" action="ppaction://hlinksldjump"/>
          </p:cNvPr>
          <p:cNvPicPr>
            <a:picLocks noChangeAspect="1" noChangeArrowheads="1"/>
          </p:cNvPicPr>
          <p:nvPr/>
        </p:nvPicPr>
        <p:blipFill>
          <a:blip r:embed="rId6" cstate="print">
            <a:duotone>
              <a:schemeClr val="accent1">
                <a:shade val="45000"/>
                <a:satMod val="135000"/>
              </a:schemeClr>
              <a:prstClr val="white"/>
            </a:duotone>
          </a:blip>
          <a:srcRect/>
          <a:stretch>
            <a:fillRect/>
          </a:stretch>
        </p:blipFill>
        <p:spPr bwMode="auto">
          <a:xfrm>
            <a:off x="10621658" y="5580386"/>
            <a:ext cx="733416" cy="733416"/>
          </a:xfrm>
          <a:prstGeom prst="rect">
            <a:avLst/>
          </a:prstGeo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字方塊 8"/>
          <p:cNvSpPr txBox="1"/>
          <p:nvPr/>
        </p:nvSpPr>
        <p:spPr>
          <a:xfrm>
            <a:off x="1800531" y="1585657"/>
            <a:ext cx="6692281" cy="2554545"/>
          </a:xfrm>
          <a:prstGeom prst="rect">
            <a:avLst/>
          </a:prstGeom>
          <a:solidFill>
            <a:schemeClr val="tx1">
              <a:lumMod val="85000"/>
              <a:lumOff val="15000"/>
            </a:schemeClr>
          </a:solidFill>
        </p:spPr>
        <p:txBody>
          <a:bodyPr wrap="none" rtlCol="0">
            <a:spAutoFit/>
          </a:bodyPr>
          <a:lstStyle/>
          <a:p>
            <a:r>
              <a:rPr lang="en-US" altLang="zh-TW" sz="3200" b="1" smtClean="0">
                <a:solidFill>
                  <a:srgbClr val="FFFF00"/>
                </a:solidFill>
                <a:latin typeface="微軟正黑體" pitchFamily="34" charset="-120"/>
                <a:ea typeface="微軟正黑體" pitchFamily="34" charset="-120"/>
              </a:rPr>
              <a:t>Chapter 1.</a:t>
            </a:r>
            <a:r>
              <a:rPr lang="zh-TW" altLang="en-US" sz="3200" b="1" smtClean="0">
                <a:solidFill>
                  <a:schemeClr val="bg1"/>
                </a:solidFill>
                <a:latin typeface="微軟正黑體" pitchFamily="34" charset="-120"/>
                <a:ea typeface="微軟正黑體" pitchFamily="34" charset="-120"/>
              </a:rPr>
              <a:t> </a:t>
            </a:r>
            <a:r>
              <a:rPr lang="en-US" altLang="zh-TW" sz="3200" b="1" smtClean="0">
                <a:solidFill>
                  <a:schemeClr val="bg1"/>
                </a:solidFill>
                <a:latin typeface="微軟正黑體" pitchFamily="34" charset="-120"/>
                <a:ea typeface="微軟正黑體" pitchFamily="34" charset="-120"/>
              </a:rPr>
              <a:t> </a:t>
            </a:r>
            <a:r>
              <a:rPr lang="zh-TW" altLang="en-US" sz="3200" b="1" smtClean="0">
                <a:solidFill>
                  <a:schemeClr val="bg1"/>
                </a:solidFill>
                <a:latin typeface="微軟正黑體" pitchFamily="34" charset="-120"/>
                <a:ea typeface="微軟正黑體" pitchFamily="34" charset="-120"/>
              </a:rPr>
              <a:t>網頁前後端</a:t>
            </a:r>
            <a:endParaRPr lang="en-US" altLang="zh-TW" sz="3200" b="1" smtClean="0">
              <a:solidFill>
                <a:schemeClr val="bg1"/>
              </a:solidFill>
              <a:latin typeface="微軟正黑體" pitchFamily="34" charset="-120"/>
              <a:ea typeface="微軟正黑體" pitchFamily="34" charset="-120"/>
            </a:endParaRPr>
          </a:p>
          <a:p>
            <a:endParaRPr lang="en-US" altLang="zh-TW" sz="3200" b="1" smtClean="0">
              <a:solidFill>
                <a:schemeClr val="bg1"/>
              </a:solidFill>
              <a:latin typeface="微軟正黑體" pitchFamily="34" charset="-120"/>
              <a:ea typeface="微軟正黑體" pitchFamily="34" charset="-120"/>
            </a:endParaRPr>
          </a:p>
          <a:p>
            <a:r>
              <a:rPr lang="en-US" altLang="zh-TW" sz="3200" b="1" smtClean="0">
                <a:solidFill>
                  <a:srgbClr val="FFFF00"/>
                </a:solidFill>
                <a:latin typeface="微軟正黑體" pitchFamily="34" charset="-120"/>
                <a:ea typeface="微軟正黑體" pitchFamily="34" charset="-120"/>
              </a:rPr>
              <a:t>Chapter 2.</a:t>
            </a:r>
            <a:r>
              <a:rPr lang="zh-TW" altLang="en-US" sz="3200" b="1" smtClean="0">
                <a:solidFill>
                  <a:schemeClr val="bg1"/>
                </a:solidFill>
                <a:latin typeface="微軟正黑體" pitchFamily="34" charset="-120"/>
                <a:ea typeface="微軟正黑體" pitchFamily="34" charset="-120"/>
              </a:rPr>
              <a:t> </a:t>
            </a:r>
            <a:r>
              <a:rPr lang="en-US" altLang="zh-TW" sz="3200" b="1" smtClean="0">
                <a:solidFill>
                  <a:schemeClr val="bg1"/>
                </a:solidFill>
                <a:latin typeface="微軟正黑體" pitchFamily="34" charset="-120"/>
                <a:ea typeface="微軟正黑體" pitchFamily="34" charset="-120"/>
              </a:rPr>
              <a:t> </a:t>
            </a:r>
            <a:r>
              <a:rPr lang="zh-TW" altLang="en-US" sz="3200" b="1" smtClean="0">
                <a:solidFill>
                  <a:schemeClr val="bg1"/>
                </a:solidFill>
                <a:latin typeface="微軟正黑體" pitchFamily="34" charset="-120"/>
                <a:ea typeface="微軟正黑體" pitchFamily="34" charset="-120"/>
              </a:rPr>
              <a:t>協同開發 </a:t>
            </a:r>
            <a:r>
              <a:rPr lang="en-US" altLang="zh-TW" sz="3200" b="1" smtClean="0">
                <a:solidFill>
                  <a:schemeClr val="bg1"/>
                </a:solidFill>
                <a:latin typeface="微軟正黑體" pitchFamily="34" charset="-120"/>
                <a:ea typeface="微軟正黑體" pitchFamily="34" charset="-120"/>
              </a:rPr>
              <a:t>Why</a:t>
            </a:r>
            <a:r>
              <a:rPr lang="zh-TW" altLang="en-US" sz="3200" b="1" smtClean="0">
                <a:solidFill>
                  <a:schemeClr val="bg1"/>
                </a:solidFill>
                <a:latin typeface="微軟正黑體" pitchFamily="34" charset="-120"/>
                <a:ea typeface="微軟正黑體" pitchFamily="34" charset="-120"/>
              </a:rPr>
              <a:t> </a:t>
            </a:r>
            <a:r>
              <a:rPr lang="en-US" altLang="zh-TW" sz="3200" b="1" smtClean="0">
                <a:solidFill>
                  <a:schemeClr val="bg1"/>
                </a:solidFill>
                <a:latin typeface="微軟正黑體" pitchFamily="34" charset="-120"/>
                <a:ea typeface="微軟正黑體" pitchFamily="34" charset="-120"/>
              </a:rPr>
              <a:t>&amp;</a:t>
            </a:r>
            <a:r>
              <a:rPr lang="zh-TW" altLang="en-US" sz="3200" b="1" smtClean="0">
                <a:solidFill>
                  <a:schemeClr val="bg1"/>
                </a:solidFill>
                <a:latin typeface="微軟正黑體" pitchFamily="34" charset="-120"/>
                <a:ea typeface="微軟正黑體" pitchFamily="34" charset="-120"/>
              </a:rPr>
              <a:t> </a:t>
            </a:r>
            <a:r>
              <a:rPr lang="en-US" altLang="zh-TW" sz="3200" b="1" smtClean="0">
                <a:solidFill>
                  <a:schemeClr val="bg1"/>
                </a:solidFill>
                <a:latin typeface="微軟正黑體" pitchFamily="34" charset="-120"/>
                <a:ea typeface="微軟正黑體" pitchFamily="34" charset="-120"/>
              </a:rPr>
              <a:t>What</a:t>
            </a:r>
          </a:p>
          <a:p>
            <a:endParaRPr lang="en-US" altLang="zh-TW" sz="3200" b="1" smtClean="0">
              <a:solidFill>
                <a:schemeClr val="bg1"/>
              </a:solidFill>
              <a:latin typeface="微軟正黑體" pitchFamily="34" charset="-120"/>
              <a:ea typeface="微軟正黑體" pitchFamily="34" charset="-120"/>
            </a:endParaRPr>
          </a:p>
          <a:p>
            <a:r>
              <a:rPr lang="en-US" altLang="zh-TW" sz="3200" b="1" smtClean="0">
                <a:solidFill>
                  <a:srgbClr val="FFFF00"/>
                </a:solidFill>
                <a:latin typeface="微軟正黑體" pitchFamily="34" charset="-120"/>
                <a:ea typeface="微軟正黑體" pitchFamily="34" charset="-120"/>
              </a:rPr>
              <a:t>Chapter 3.</a:t>
            </a:r>
            <a:r>
              <a:rPr lang="zh-TW" altLang="en-US" sz="3200" b="1" smtClean="0">
                <a:solidFill>
                  <a:schemeClr val="bg1"/>
                </a:solidFill>
                <a:latin typeface="微軟正黑體" pitchFamily="34" charset="-120"/>
                <a:ea typeface="微軟正黑體" pitchFamily="34" charset="-120"/>
              </a:rPr>
              <a:t> </a:t>
            </a:r>
            <a:r>
              <a:rPr lang="en-US" altLang="zh-TW" sz="3200" b="1" smtClean="0">
                <a:solidFill>
                  <a:schemeClr val="bg1"/>
                </a:solidFill>
                <a:latin typeface="微軟正黑體" pitchFamily="34" charset="-120"/>
                <a:ea typeface="微軟正黑體" pitchFamily="34" charset="-120"/>
              </a:rPr>
              <a:t> </a:t>
            </a:r>
            <a:r>
              <a:rPr lang="zh-TW" altLang="en-US" sz="3200" b="1" smtClean="0">
                <a:solidFill>
                  <a:schemeClr val="bg1"/>
                </a:solidFill>
                <a:latin typeface="微軟正黑體" pitchFamily="34" charset="-120"/>
                <a:ea typeface="微軟正黑體" pitchFamily="34" charset="-120"/>
              </a:rPr>
              <a:t>協同開發流程</a:t>
            </a:r>
          </a:p>
        </p:txBody>
      </p:sp>
      <p:sp>
        <p:nvSpPr>
          <p:cNvPr id="7" name="矩形 6"/>
          <p:cNvSpPr/>
          <p:nvPr/>
        </p:nvSpPr>
        <p:spPr>
          <a:xfrm>
            <a:off x="9001451" y="407230"/>
            <a:ext cx="720092" cy="535317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Box 11"/>
          <p:cNvSpPr txBox="1"/>
          <p:nvPr/>
        </p:nvSpPr>
        <p:spPr>
          <a:xfrm>
            <a:off x="8641405" y="936090"/>
            <a:ext cx="720092" cy="1489639"/>
          </a:xfrm>
          <a:prstGeom prst="rect">
            <a:avLst/>
          </a:prstGeom>
          <a:solidFill>
            <a:srgbClr val="262626"/>
          </a:solidFill>
        </p:spPr>
        <p:txBody>
          <a:bodyPr wrap="square" rtlCol="0">
            <a:spAutoFit/>
          </a:bodyPr>
          <a:lstStyle/>
          <a:p>
            <a:r>
              <a:rPr lang="zh-TW" altLang="en-US" sz="4540" b="1" spc="600" smtClean="0">
                <a:solidFill>
                  <a:schemeClr val="bg1"/>
                </a:solidFill>
                <a:latin typeface="微軟正黑體" panose="020B0604030504040204" pitchFamily="34" charset="-120"/>
                <a:ea typeface="微軟正黑體" panose="020B0604030504040204" pitchFamily="34" charset="-120"/>
              </a:rPr>
              <a:t>目錄</a:t>
            </a:r>
            <a:endParaRPr lang="en-US" altLang="zh-TW" sz="4540" b="1" spc="600" dirty="0">
              <a:solidFill>
                <a:schemeClr val="bg1"/>
              </a:solidFill>
              <a:latin typeface="微軟正黑體" panose="020B0604030504040204" pitchFamily="34" charset="-120"/>
              <a:ea typeface="微軟正黑體" panose="020B0604030504040204" pitchFamily="34" charset="-120"/>
            </a:endParaRPr>
          </a:p>
        </p:txBody>
      </p:sp>
      <p:pic>
        <p:nvPicPr>
          <p:cNvPr id="10" name="图片 36">
            <a:hlinkClick r:id="rId2" action="ppaction://hlinksldjump"/>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bwMode="auto">
          <a:xfrm>
            <a:off x="0" y="6094897"/>
            <a:ext cx="797161" cy="38527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27038" y="2611438"/>
            <a:ext cx="10668000" cy="1257300"/>
          </a:xfrm>
          <a:prstGeom prst="rect">
            <a:avLst/>
          </a:prstGeom>
          <a:noFill/>
          <a:ln w="9525">
            <a:solidFill>
              <a:schemeClr val="bg1"/>
            </a:solidFill>
            <a:miter lim="800000"/>
            <a:headEnd/>
            <a:tailEnd/>
          </a:ln>
        </p:spPr>
      </p:pic>
      <p:sp>
        <p:nvSpPr>
          <p:cNvPr id="3" name="文字方塊 2"/>
          <p:cNvSpPr txBox="1"/>
          <p:nvPr/>
        </p:nvSpPr>
        <p:spPr>
          <a:xfrm>
            <a:off x="360347" y="359719"/>
            <a:ext cx="3600460" cy="461665"/>
          </a:xfrm>
          <a:prstGeom prst="rect">
            <a:avLst/>
          </a:prstGeom>
          <a:solidFill>
            <a:schemeClr val="tx1">
              <a:lumMod val="85000"/>
              <a:lumOff val="15000"/>
            </a:schemeClr>
          </a:solidFill>
        </p:spPr>
        <p:txBody>
          <a:bodyPr wrap="square" rtlCol="0">
            <a:spAutoFit/>
          </a:bodyPr>
          <a:lstStyle/>
          <a:p>
            <a:r>
              <a:rPr lang="en-US" altLang="zh-TW" sz="2400" b="1" smtClean="0">
                <a:solidFill>
                  <a:srgbClr val="FFFF00"/>
                </a:solidFill>
                <a:latin typeface="微軟正黑體" pitchFamily="34" charset="-120"/>
                <a:ea typeface="微軟正黑體" pitchFamily="34" charset="-120"/>
              </a:rPr>
              <a:t>e.g. SQL</a:t>
            </a:r>
            <a:endParaRPr lang="zh-TW" altLang="en-US" sz="2400" b="1">
              <a:solidFill>
                <a:srgbClr val="FFFF00"/>
              </a:solidFill>
              <a:latin typeface="微軟正黑體" pitchFamily="34" charset="-120"/>
              <a:ea typeface="微軟正黑體" pitchFamily="34" charset="-120"/>
            </a:endParaRPr>
          </a:p>
        </p:txBody>
      </p:sp>
      <p:pic>
        <p:nvPicPr>
          <p:cNvPr id="4" name="Picture 5" descr="D:\2022_Project\DT 主管教育訓練\Lesson 1 素材\share.png">
            <a:hlinkClick r:id="rId3" action="ppaction://hlinksldjump"/>
          </p:cNvPr>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10621658" y="5580386"/>
            <a:ext cx="733416" cy="733416"/>
          </a:xfrm>
          <a:prstGeom prst="rect">
            <a:avLst/>
          </a:prstGeom>
          <a:noFill/>
        </p:spPr>
      </p:pic>
      <p:pic>
        <p:nvPicPr>
          <p:cNvPr id="5" name="图片 36">
            <a:hlinkClick r:id="rId5" action="ppaction://hlinksldjump"/>
          </p:cNvPr>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bwMode="auto">
          <a:xfrm>
            <a:off x="0" y="6094897"/>
            <a:ext cx="797161" cy="38527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文字方塊 2"/>
          <p:cNvSpPr txBox="1"/>
          <p:nvPr/>
        </p:nvSpPr>
        <p:spPr>
          <a:xfrm>
            <a:off x="360347" y="359719"/>
            <a:ext cx="3600460" cy="461665"/>
          </a:xfrm>
          <a:prstGeom prst="rect">
            <a:avLst/>
          </a:prstGeom>
          <a:solidFill>
            <a:schemeClr val="tx1">
              <a:lumMod val="85000"/>
              <a:lumOff val="15000"/>
            </a:schemeClr>
          </a:solidFill>
        </p:spPr>
        <p:txBody>
          <a:bodyPr wrap="square" rtlCol="0">
            <a:spAutoFit/>
          </a:bodyPr>
          <a:lstStyle/>
          <a:p>
            <a:r>
              <a:rPr lang="en-US" altLang="zh-TW" sz="2400" b="1" smtClean="0">
                <a:solidFill>
                  <a:srgbClr val="FFFF00"/>
                </a:solidFill>
                <a:latin typeface="微軟正黑體" pitchFamily="34" charset="-120"/>
                <a:ea typeface="微軟正黑體" pitchFamily="34" charset="-120"/>
              </a:rPr>
              <a:t>e.g. JSON</a:t>
            </a:r>
            <a:endParaRPr lang="zh-TW" altLang="en-US" sz="2400" b="1">
              <a:solidFill>
                <a:srgbClr val="FFFF00"/>
              </a:solidFill>
              <a:latin typeface="微軟正黑體" pitchFamily="34" charset="-120"/>
              <a:ea typeface="微軟正黑體" pitchFamily="34" charset="-120"/>
            </a:endParaRPr>
          </a:p>
        </p:txBody>
      </p:sp>
      <p:pic>
        <p:nvPicPr>
          <p:cNvPr id="4" name="Picture 5" descr="D:\2022_Project\DT 主管教育訓練\Lesson 1 素材\share.png">
            <a:hlinkClick r:id="rId2" action="ppaction://hlinksldjump"/>
          </p:cNvPr>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10621658" y="5580386"/>
            <a:ext cx="733416" cy="733416"/>
          </a:xfrm>
          <a:prstGeom prst="rect">
            <a:avLst/>
          </a:prstGeom>
          <a:noFill/>
        </p:spPr>
      </p:pic>
      <p:pic>
        <p:nvPicPr>
          <p:cNvPr id="5" name="图片 36">
            <a:hlinkClick r:id="rId4" action="ppaction://hlinksldjump"/>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bwMode="auto">
          <a:xfrm>
            <a:off x="0" y="6094897"/>
            <a:ext cx="797161" cy="385278"/>
          </a:xfrm>
          <a:prstGeom prst="rect">
            <a:avLst/>
          </a:prstGeom>
          <a:noFill/>
          <a:ln w="9525">
            <a:noFill/>
            <a:miter lim="800000"/>
            <a:headEnd/>
            <a:tailEnd/>
          </a:ln>
        </p:spPr>
      </p:pic>
      <p:pic>
        <p:nvPicPr>
          <p:cNvPr id="4098" name="Picture 2"/>
          <p:cNvPicPr>
            <a:picLocks noChangeAspect="1" noChangeArrowheads="1"/>
          </p:cNvPicPr>
          <p:nvPr/>
        </p:nvPicPr>
        <p:blipFill>
          <a:blip r:embed="rId6" cstate="print"/>
          <a:srcRect/>
          <a:stretch>
            <a:fillRect/>
          </a:stretch>
        </p:blipFill>
        <p:spPr bwMode="auto">
          <a:xfrm>
            <a:off x="1565282" y="991755"/>
            <a:ext cx="6896100" cy="3952875"/>
          </a:xfrm>
          <a:prstGeom prst="rect">
            <a:avLst/>
          </a:prstGeom>
          <a:noFill/>
          <a:ln w="9525">
            <a:solidFill>
              <a:schemeClr val="bg1"/>
            </a:solidFill>
            <a:miter lim="800000"/>
            <a:headEnd/>
            <a:tailEnd/>
          </a:ln>
        </p:spPr>
      </p:pic>
      <p:pic>
        <p:nvPicPr>
          <p:cNvPr id="4099" name="Picture 3"/>
          <p:cNvPicPr>
            <a:picLocks noChangeAspect="1" noChangeArrowheads="1"/>
          </p:cNvPicPr>
          <p:nvPr/>
        </p:nvPicPr>
        <p:blipFill>
          <a:blip r:embed="rId7" cstate="print"/>
          <a:srcRect/>
          <a:stretch>
            <a:fillRect/>
          </a:stretch>
        </p:blipFill>
        <p:spPr bwMode="auto">
          <a:xfrm>
            <a:off x="3263587" y="5471113"/>
            <a:ext cx="7178048" cy="829365"/>
          </a:xfrm>
          <a:prstGeom prst="rect">
            <a:avLst/>
          </a:prstGeom>
          <a:noFill/>
          <a:ln w="9525">
            <a:noFill/>
            <a:miter lim="800000"/>
            <a:headEnd/>
            <a:tailEnd/>
          </a:ln>
        </p:spPr>
      </p:pic>
      <p:sp>
        <p:nvSpPr>
          <p:cNvPr id="9" name="文字方塊 8"/>
          <p:cNvSpPr txBox="1"/>
          <p:nvPr/>
        </p:nvSpPr>
        <p:spPr>
          <a:xfrm>
            <a:off x="3263587" y="5071003"/>
            <a:ext cx="5580713" cy="400110"/>
          </a:xfrm>
          <a:prstGeom prst="rect">
            <a:avLst/>
          </a:prstGeom>
          <a:solidFill>
            <a:schemeClr val="tx1">
              <a:lumMod val="85000"/>
              <a:lumOff val="15000"/>
            </a:schemeClr>
          </a:solidFill>
        </p:spPr>
        <p:txBody>
          <a:bodyPr wrap="square" rtlCol="0">
            <a:spAutoFit/>
          </a:bodyPr>
          <a:lstStyle/>
          <a:p>
            <a:r>
              <a:rPr lang="zh-TW" altLang="en-US" sz="2000" b="1" smtClean="0">
                <a:solidFill>
                  <a:schemeClr val="bg1"/>
                </a:solidFill>
                <a:latin typeface="微軟正黑體" pitchFamily="34" charset="-120"/>
                <a:ea typeface="微軟正黑體" pitchFamily="34" charset="-120"/>
              </a:rPr>
              <a:t>形似於表格  </a:t>
            </a:r>
            <a:r>
              <a:rPr lang="en-US" altLang="zh-TW" sz="2000" b="1" smtClean="0">
                <a:solidFill>
                  <a:schemeClr val="bg1"/>
                </a:solidFill>
                <a:latin typeface="微軟正黑體" pitchFamily="34" charset="-120"/>
                <a:ea typeface="微軟正黑體" pitchFamily="34" charset="-120"/>
              </a:rPr>
              <a:t>(</a:t>
            </a:r>
            <a:r>
              <a:rPr lang="zh-TW" altLang="en-US" sz="2000" b="1" smtClean="0">
                <a:solidFill>
                  <a:schemeClr val="bg1"/>
                </a:solidFill>
                <a:latin typeface="微軟正黑體" pitchFamily="34" charset="-120"/>
                <a:ea typeface="微軟正黑體" pitchFamily="34" charset="-120"/>
              </a:rPr>
              <a:t>實際可以更多維、更複雜</a:t>
            </a:r>
            <a:r>
              <a:rPr lang="en-US" altLang="zh-TW" sz="2000" b="1" smtClean="0">
                <a:solidFill>
                  <a:schemeClr val="bg1"/>
                </a:solidFill>
                <a:latin typeface="微軟正黑體" pitchFamily="34" charset="-120"/>
                <a:ea typeface="微軟正黑體" pitchFamily="34" charset="-120"/>
              </a:rPr>
              <a:t>)</a:t>
            </a:r>
            <a:endParaRPr lang="zh-TW" altLang="en-US" sz="2000" b="1">
              <a:solidFill>
                <a:schemeClr val="bg1"/>
              </a:solidFill>
              <a:latin typeface="微軟正黑體" pitchFamily="34" charset="-120"/>
              <a:ea typeface="微軟正黑體" pitchFamily="34" charset="-12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線接點 19"/>
          <p:cNvCxnSpPr/>
          <p:nvPr/>
        </p:nvCxnSpPr>
        <p:spPr>
          <a:xfrm flipH="1">
            <a:off x="10081590" y="359719"/>
            <a:ext cx="1440485" cy="612045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flipH="1">
            <a:off x="9901566" y="2159949"/>
            <a:ext cx="1620510" cy="43202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a:xfrm flipV="1">
            <a:off x="0" y="0"/>
            <a:ext cx="3780784" cy="324008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1080439" y="899788"/>
            <a:ext cx="4680598" cy="5042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p:cNvSpPr/>
          <p:nvPr/>
        </p:nvSpPr>
        <p:spPr>
          <a:xfrm>
            <a:off x="1800531" y="912744"/>
            <a:ext cx="2160276" cy="740524"/>
          </a:xfrm>
          <a:prstGeom prst="rect">
            <a:avLst/>
          </a:prstGeom>
          <a:solidFill>
            <a:schemeClr val="tx1">
              <a:lumMod val="85000"/>
              <a:lumOff val="15000"/>
            </a:schemeClr>
          </a:solidFill>
        </p:spPr>
        <p:txBody>
          <a:bodyPr wrap="square" anchor="ctr">
            <a:spAutoFit/>
          </a:bodyPr>
          <a:lstStyle/>
          <a:p>
            <a:pPr marL="457200" indent="-457200" algn="ctr">
              <a:lnSpc>
                <a:spcPct val="150000"/>
              </a:lnSpc>
            </a:pPr>
            <a:r>
              <a:rPr lang="en-US" altLang="zh-TW" sz="3200" b="1" smtClean="0">
                <a:solidFill>
                  <a:schemeClr val="bg1"/>
                </a:solidFill>
                <a:latin typeface="微軟正黑體" panose="020B0604030504040204" pitchFamily="34" charset="-120"/>
                <a:ea typeface="微軟正黑體" panose="020B0604030504040204" pitchFamily="34" charset="-120"/>
              </a:rPr>
              <a:t>Chapter 1</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pic>
        <p:nvPicPr>
          <p:cNvPr id="11" name="图片 36">
            <a:hlinkClick r:id="rId2" action="ppaction://hlinksldjump"/>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bwMode="auto">
          <a:xfrm>
            <a:off x="10724914" y="6094897"/>
            <a:ext cx="797161" cy="385278"/>
          </a:xfrm>
          <a:prstGeom prst="rect">
            <a:avLst/>
          </a:prstGeom>
          <a:noFill/>
          <a:ln w="9525">
            <a:noFill/>
            <a:miter lim="800000"/>
            <a:headEnd/>
            <a:tailEnd/>
          </a:ln>
        </p:spPr>
      </p:pic>
      <p:sp>
        <p:nvSpPr>
          <p:cNvPr id="13" name="矩形 12"/>
          <p:cNvSpPr/>
          <p:nvPr/>
        </p:nvSpPr>
        <p:spPr>
          <a:xfrm>
            <a:off x="3600761" y="2732256"/>
            <a:ext cx="4320552" cy="1015663"/>
          </a:xfrm>
          <a:prstGeom prst="rect">
            <a:avLst/>
          </a:prstGeom>
          <a:solidFill>
            <a:schemeClr val="tx1">
              <a:lumMod val="85000"/>
              <a:lumOff val="15000"/>
            </a:schemeClr>
          </a:solidFill>
        </p:spPr>
        <p:txBody>
          <a:bodyPr wrap="square" anchor="ctr">
            <a:spAutoFit/>
          </a:bodyPr>
          <a:lstStyle/>
          <a:p>
            <a:pPr marL="457200" indent="-457200" algn="ctr">
              <a:lnSpc>
                <a:spcPct val="150000"/>
              </a:lnSpc>
            </a:pPr>
            <a:r>
              <a:rPr lang="zh-TW" altLang="en-US" sz="4000" b="1" smtClean="0">
                <a:solidFill>
                  <a:schemeClr val="bg1"/>
                </a:solidFill>
                <a:latin typeface="微軟正黑體" panose="020B0604030504040204" pitchFamily="34" charset="-120"/>
                <a:ea typeface="微軟正黑體" panose="020B0604030504040204" pitchFamily="34" charset="-120"/>
              </a:rPr>
              <a:t>網頁前後端</a:t>
            </a:r>
            <a:endParaRPr lang="zh-TW" altLang="en-US" sz="4000" b="1" dirty="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線接點 38"/>
          <p:cNvCxnSpPr/>
          <p:nvPr/>
        </p:nvCxnSpPr>
        <p:spPr>
          <a:xfrm>
            <a:off x="6031072" y="-327"/>
            <a:ext cx="0" cy="6480175"/>
          </a:xfrm>
          <a:prstGeom prst="line">
            <a:avLst/>
          </a:prstGeom>
          <a:ln w="3810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a:xfrm>
            <a:off x="2342323" y="0"/>
            <a:ext cx="0" cy="6480175"/>
          </a:xfrm>
          <a:prstGeom prst="line">
            <a:avLst/>
          </a:prstGeom>
          <a:ln w="3810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pic>
        <p:nvPicPr>
          <p:cNvPr id="22" name="Picture 6" descr="D:\2022_Project\DT 主管教育訓練\Lesson 1 素材\database.png"/>
          <p:cNvPicPr>
            <a:picLocks noChangeAspect="1" noChangeArrowheads="1"/>
          </p:cNvPicPr>
          <p:nvPr/>
        </p:nvPicPr>
        <p:blipFill>
          <a:blip r:embed="rId2" cstate="print"/>
          <a:srcRect/>
          <a:stretch>
            <a:fillRect/>
          </a:stretch>
        </p:blipFill>
        <p:spPr bwMode="auto">
          <a:xfrm>
            <a:off x="7381244" y="975769"/>
            <a:ext cx="900000" cy="900000"/>
          </a:xfrm>
          <a:prstGeom prst="rect">
            <a:avLst/>
          </a:prstGeom>
          <a:noFill/>
        </p:spPr>
      </p:pic>
      <p:pic>
        <p:nvPicPr>
          <p:cNvPr id="23" name="Picture 8" descr="D:\2022_Project\DT 主管教育訓練\Lesson 1 素材\server.png"/>
          <p:cNvPicPr>
            <a:picLocks noChangeAspect="1" noChangeArrowheads="1"/>
          </p:cNvPicPr>
          <p:nvPr/>
        </p:nvPicPr>
        <p:blipFill>
          <a:blip r:embed="rId3" cstate="print"/>
          <a:srcRect/>
          <a:stretch>
            <a:fillRect/>
          </a:stretch>
        </p:blipFill>
        <p:spPr bwMode="auto">
          <a:xfrm>
            <a:off x="10050240" y="975769"/>
            <a:ext cx="900000" cy="900000"/>
          </a:xfrm>
          <a:prstGeom prst="rect">
            <a:avLst/>
          </a:prstGeom>
          <a:noFill/>
        </p:spPr>
      </p:pic>
      <p:sp>
        <p:nvSpPr>
          <p:cNvPr id="24" name="文字方塊 23"/>
          <p:cNvSpPr txBox="1"/>
          <p:nvPr/>
        </p:nvSpPr>
        <p:spPr>
          <a:xfrm>
            <a:off x="3778088" y="196545"/>
            <a:ext cx="902811" cy="523220"/>
          </a:xfrm>
          <a:prstGeom prst="rect">
            <a:avLst/>
          </a:prstGeom>
          <a:noFill/>
        </p:spPr>
        <p:txBody>
          <a:bodyPr wrap="none" rtlCol="0">
            <a:spAutoFit/>
          </a:bodyPr>
          <a:lstStyle/>
          <a:p>
            <a:r>
              <a:rPr lang="zh-TW" altLang="en-US" sz="2800" b="1" smtClean="0">
                <a:solidFill>
                  <a:srgbClr val="FFFF00"/>
                </a:solidFill>
                <a:latin typeface="微軟正黑體" pitchFamily="34" charset="-120"/>
                <a:ea typeface="微軟正黑體" pitchFamily="34" charset="-120"/>
              </a:rPr>
              <a:t>前端</a:t>
            </a:r>
            <a:endParaRPr lang="zh-TW" altLang="en-US" sz="2800" b="1">
              <a:solidFill>
                <a:srgbClr val="FFFF00"/>
              </a:solidFill>
              <a:latin typeface="微軟正黑體" pitchFamily="34" charset="-120"/>
              <a:ea typeface="微軟正黑體" pitchFamily="34" charset="-120"/>
            </a:endParaRPr>
          </a:p>
        </p:txBody>
      </p:sp>
      <p:sp>
        <p:nvSpPr>
          <p:cNvPr id="25" name="文字方塊 24"/>
          <p:cNvSpPr txBox="1"/>
          <p:nvPr/>
        </p:nvSpPr>
        <p:spPr>
          <a:xfrm>
            <a:off x="540370" y="196545"/>
            <a:ext cx="1261884" cy="523220"/>
          </a:xfrm>
          <a:prstGeom prst="rect">
            <a:avLst/>
          </a:prstGeom>
          <a:noFill/>
        </p:spPr>
        <p:txBody>
          <a:bodyPr wrap="none" rtlCol="0">
            <a:spAutoFit/>
          </a:bodyPr>
          <a:lstStyle/>
          <a:p>
            <a:r>
              <a:rPr lang="zh-TW" altLang="en-US" sz="2800" b="1" smtClean="0">
                <a:solidFill>
                  <a:srgbClr val="FFFF00"/>
                </a:solidFill>
                <a:latin typeface="微軟正黑體" pitchFamily="34" charset="-120"/>
                <a:ea typeface="微軟正黑體" pitchFamily="34" charset="-120"/>
              </a:rPr>
              <a:t>使用者</a:t>
            </a:r>
            <a:endParaRPr lang="zh-TW" altLang="en-US" sz="2800" b="1">
              <a:solidFill>
                <a:srgbClr val="FFFF00"/>
              </a:solidFill>
              <a:latin typeface="微軟正黑體" pitchFamily="34" charset="-120"/>
              <a:ea typeface="微軟正黑體" pitchFamily="34" charset="-120"/>
            </a:endParaRPr>
          </a:p>
        </p:txBody>
      </p:sp>
      <p:sp>
        <p:nvSpPr>
          <p:cNvPr id="26" name="文字方塊 25"/>
          <p:cNvSpPr txBox="1"/>
          <p:nvPr/>
        </p:nvSpPr>
        <p:spPr>
          <a:xfrm>
            <a:off x="8278663" y="196545"/>
            <a:ext cx="902811" cy="523220"/>
          </a:xfrm>
          <a:prstGeom prst="rect">
            <a:avLst/>
          </a:prstGeom>
          <a:noFill/>
        </p:spPr>
        <p:txBody>
          <a:bodyPr wrap="none" rtlCol="0">
            <a:spAutoFit/>
          </a:bodyPr>
          <a:lstStyle/>
          <a:p>
            <a:r>
              <a:rPr lang="zh-TW" altLang="en-US" sz="2800" b="1" smtClean="0">
                <a:solidFill>
                  <a:srgbClr val="FFFF00"/>
                </a:solidFill>
                <a:latin typeface="微軟正黑體" pitchFamily="34" charset="-120"/>
                <a:ea typeface="微軟正黑體" pitchFamily="34" charset="-120"/>
              </a:rPr>
              <a:t>後端</a:t>
            </a:r>
            <a:endParaRPr lang="zh-TW" altLang="en-US" sz="2800" b="1">
              <a:solidFill>
                <a:srgbClr val="FFFF00"/>
              </a:solidFill>
              <a:latin typeface="微軟正黑體" pitchFamily="34" charset="-120"/>
              <a:ea typeface="微軟正黑體" pitchFamily="34" charset="-120"/>
            </a:endParaRPr>
          </a:p>
        </p:txBody>
      </p:sp>
      <p:sp>
        <p:nvSpPr>
          <p:cNvPr id="27" name="文字方塊 26"/>
          <p:cNvSpPr txBox="1"/>
          <p:nvPr/>
        </p:nvSpPr>
        <p:spPr>
          <a:xfrm>
            <a:off x="6875359" y="1875884"/>
            <a:ext cx="1901803" cy="461665"/>
          </a:xfrm>
          <a:prstGeom prst="rect">
            <a:avLst/>
          </a:prstGeom>
          <a:noFill/>
        </p:spPr>
        <p:txBody>
          <a:bodyPr wrap="none" rtlCol="0">
            <a:spAutoFit/>
          </a:bodyPr>
          <a:lstStyle/>
          <a:p>
            <a:r>
              <a:rPr lang="en-US" altLang="zh-TW" sz="2400" b="1" smtClean="0">
                <a:solidFill>
                  <a:srgbClr val="00B0F0"/>
                </a:solidFill>
                <a:latin typeface="微軟正黑體" pitchFamily="34" charset="-120"/>
                <a:ea typeface="微軟正黑體" pitchFamily="34" charset="-120"/>
              </a:rPr>
              <a:t>Web Server</a:t>
            </a:r>
            <a:endParaRPr lang="zh-TW" altLang="en-US" sz="2400" b="1">
              <a:solidFill>
                <a:srgbClr val="00B0F0"/>
              </a:solidFill>
              <a:latin typeface="微軟正黑體" pitchFamily="34" charset="-120"/>
              <a:ea typeface="微軟正黑體" pitchFamily="34" charset="-120"/>
            </a:endParaRPr>
          </a:p>
        </p:txBody>
      </p:sp>
      <p:sp>
        <p:nvSpPr>
          <p:cNvPr id="28" name="文字方塊 27"/>
          <p:cNvSpPr txBox="1"/>
          <p:nvPr/>
        </p:nvSpPr>
        <p:spPr>
          <a:xfrm>
            <a:off x="9672987" y="1875884"/>
            <a:ext cx="1651671" cy="461665"/>
          </a:xfrm>
          <a:prstGeom prst="rect">
            <a:avLst/>
          </a:prstGeom>
          <a:noFill/>
        </p:spPr>
        <p:txBody>
          <a:bodyPr wrap="none" rtlCol="0">
            <a:spAutoFit/>
          </a:bodyPr>
          <a:lstStyle/>
          <a:p>
            <a:r>
              <a:rPr lang="en-US" altLang="zh-TW" sz="2400" b="1" smtClean="0">
                <a:solidFill>
                  <a:srgbClr val="00B0F0"/>
                </a:solidFill>
                <a:latin typeface="微軟正黑體" pitchFamily="34" charset="-120"/>
                <a:ea typeface="微軟正黑體" pitchFamily="34" charset="-120"/>
              </a:rPr>
              <a:t>DB Server</a:t>
            </a:r>
            <a:endParaRPr lang="zh-TW" altLang="en-US" sz="2400" b="1">
              <a:solidFill>
                <a:srgbClr val="00B0F0"/>
              </a:solidFill>
              <a:latin typeface="微軟正黑體" pitchFamily="34" charset="-120"/>
              <a:ea typeface="微軟正黑體" pitchFamily="34" charset="-120"/>
            </a:endParaRPr>
          </a:p>
        </p:txBody>
      </p:sp>
      <p:cxnSp>
        <p:nvCxnSpPr>
          <p:cNvPr id="29" name="直線單箭頭接點 28"/>
          <p:cNvCxnSpPr/>
          <p:nvPr/>
        </p:nvCxnSpPr>
        <p:spPr>
          <a:xfrm>
            <a:off x="8641405" y="1397127"/>
            <a:ext cx="1080000" cy="0"/>
          </a:xfrm>
          <a:prstGeom prst="straightConnector1">
            <a:avLst/>
          </a:prstGeom>
          <a:ln w="3810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1884847" y="1397127"/>
            <a:ext cx="900000" cy="0"/>
          </a:xfrm>
          <a:prstGeom prst="straightConnector1">
            <a:avLst/>
          </a:prstGeom>
          <a:ln w="3810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0" y="2549547"/>
            <a:ext cx="11522075" cy="0"/>
          </a:xfrm>
          <a:prstGeom prst="line">
            <a:avLst/>
          </a:prstGeom>
          <a:ln w="3810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pic>
        <p:nvPicPr>
          <p:cNvPr id="32" name="Picture 5" descr="D:\2022_Project\DT 主管教育訓練\Lesson 1 素材\computer-screen.png"/>
          <p:cNvPicPr>
            <a:picLocks noChangeAspect="1" noChangeArrowheads="1"/>
          </p:cNvPicPr>
          <p:nvPr/>
        </p:nvPicPr>
        <p:blipFill>
          <a:blip r:embed="rId4" cstate="print"/>
          <a:srcRect/>
          <a:stretch>
            <a:fillRect/>
          </a:stretch>
        </p:blipFill>
        <p:spPr bwMode="auto">
          <a:xfrm>
            <a:off x="3328030" y="845891"/>
            <a:ext cx="900115" cy="900115"/>
          </a:xfrm>
          <a:prstGeom prst="rect">
            <a:avLst/>
          </a:prstGeom>
          <a:noFill/>
        </p:spPr>
      </p:pic>
      <p:pic>
        <p:nvPicPr>
          <p:cNvPr id="33" name="Picture 7" descr="D:\2022_Project\DT 主管教育訓練\Lesson 1 素材\mobile-phone.png"/>
          <p:cNvPicPr>
            <a:picLocks noChangeAspect="1" noChangeArrowheads="1"/>
          </p:cNvPicPr>
          <p:nvPr/>
        </p:nvPicPr>
        <p:blipFill>
          <a:blip r:embed="rId5" cstate="print"/>
          <a:srcRect/>
          <a:stretch>
            <a:fillRect/>
          </a:stretch>
        </p:blipFill>
        <p:spPr bwMode="auto">
          <a:xfrm>
            <a:off x="4356968" y="863949"/>
            <a:ext cx="864000" cy="864000"/>
          </a:xfrm>
          <a:prstGeom prst="rect">
            <a:avLst/>
          </a:prstGeom>
          <a:noFill/>
        </p:spPr>
      </p:pic>
      <p:cxnSp>
        <p:nvCxnSpPr>
          <p:cNvPr id="34" name="直線單箭頭接點 33"/>
          <p:cNvCxnSpPr/>
          <p:nvPr/>
        </p:nvCxnSpPr>
        <p:spPr>
          <a:xfrm>
            <a:off x="5236129" y="1395637"/>
            <a:ext cx="1620000" cy="0"/>
          </a:xfrm>
          <a:prstGeom prst="straightConnector1">
            <a:avLst/>
          </a:prstGeom>
          <a:ln w="3810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36" name="Picture 5" descr="D:\2022_Project\DT 主管教育訓練\Lesson 1 素材\computer-screen.png"/>
          <p:cNvPicPr>
            <a:picLocks noChangeAspect="1" noChangeArrowheads="1"/>
          </p:cNvPicPr>
          <p:nvPr/>
        </p:nvPicPr>
        <p:blipFill>
          <a:blip r:embed="rId4" cstate="print"/>
          <a:srcRect/>
          <a:stretch>
            <a:fillRect/>
          </a:stretch>
        </p:blipFill>
        <p:spPr bwMode="auto">
          <a:xfrm>
            <a:off x="3060692" y="1259834"/>
            <a:ext cx="900115" cy="900115"/>
          </a:xfrm>
          <a:prstGeom prst="rect">
            <a:avLst/>
          </a:prstGeom>
          <a:noFill/>
        </p:spPr>
      </p:pic>
      <p:pic>
        <p:nvPicPr>
          <p:cNvPr id="37" name="Picture 7" descr="D:\2022_Project\DT 主管教育訓練\Lesson 1 素材\mobile-phone.png"/>
          <p:cNvPicPr>
            <a:picLocks noChangeAspect="1" noChangeArrowheads="1"/>
          </p:cNvPicPr>
          <p:nvPr/>
        </p:nvPicPr>
        <p:blipFill>
          <a:blip r:embed="rId5" cstate="print"/>
          <a:srcRect/>
          <a:stretch>
            <a:fillRect/>
          </a:stretch>
        </p:blipFill>
        <p:spPr bwMode="auto">
          <a:xfrm>
            <a:off x="4089630" y="1295949"/>
            <a:ext cx="864000" cy="864000"/>
          </a:xfrm>
          <a:prstGeom prst="rect">
            <a:avLst/>
          </a:prstGeom>
          <a:noFill/>
        </p:spPr>
      </p:pic>
      <p:pic>
        <p:nvPicPr>
          <p:cNvPr id="33794" name="Picture 2" descr="D:\2022_Project\DT 主管教育訓練\Lesson 1 素材\bun.png"/>
          <p:cNvPicPr>
            <a:picLocks noChangeAspect="1" noChangeArrowheads="1"/>
          </p:cNvPicPr>
          <p:nvPr/>
        </p:nvPicPr>
        <p:blipFill>
          <a:blip r:embed="rId6" cstate="print"/>
          <a:srcRect/>
          <a:stretch>
            <a:fillRect/>
          </a:stretch>
        </p:blipFill>
        <p:spPr bwMode="auto">
          <a:xfrm>
            <a:off x="10169470" y="3060064"/>
            <a:ext cx="792000" cy="792000"/>
          </a:xfrm>
          <a:prstGeom prst="rect">
            <a:avLst/>
          </a:prstGeom>
          <a:noFill/>
        </p:spPr>
      </p:pic>
      <p:pic>
        <p:nvPicPr>
          <p:cNvPr id="33795" name="Picture 3" descr="D:\2022_Project\DT 主管教育訓練\Lesson 1 素材\burger.png"/>
          <p:cNvPicPr>
            <a:picLocks noChangeAspect="1" noChangeArrowheads="1"/>
          </p:cNvPicPr>
          <p:nvPr/>
        </p:nvPicPr>
        <p:blipFill>
          <a:blip r:embed="rId7" cstate="print"/>
          <a:srcRect/>
          <a:stretch>
            <a:fillRect/>
          </a:stretch>
        </p:blipFill>
        <p:spPr bwMode="auto">
          <a:xfrm>
            <a:off x="9721543" y="3492018"/>
            <a:ext cx="792000" cy="792000"/>
          </a:xfrm>
          <a:prstGeom prst="rect">
            <a:avLst/>
          </a:prstGeom>
          <a:noFill/>
        </p:spPr>
      </p:pic>
      <p:sp>
        <p:nvSpPr>
          <p:cNvPr id="41" name="文字方塊 40"/>
          <p:cNvSpPr txBox="1"/>
          <p:nvPr/>
        </p:nvSpPr>
        <p:spPr>
          <a:xfrm>
            <a:off x="3522064" y="4362422"/>
            <a:ext cx="1415772" cy="461665"/>
          </a:xfrm>
          <a:prstGeom prst="rect">
            <a:avLst/>
          </a:prstGeom>
          <a:noFill/>
        </p:spPr>
        <p:txBody>
          <a:bodyPr wrap="none" rtlCol="0">
            <a:spAutoFit/>
          </a:bodyPr>
          <a:lstStyle/>
          <a:p>
            <a:r>
              <a:rPr lang="zh-TW" altLang="en-US" sz="2400" b="1" smtClean="0">
                <a:solidFill>
                  <a:srgbClr val="00B0F0"/>
                </a:solidFill>
                <a:latin typeface="微軟正黑體" pitchFamily="34" charset="-120"/>
                <a:ea typeface="微軟正黑體" pitchFamily="34" charset="-120"/>
              </a:rPr>
              <a:t>外場人員</a:t>
            </a:r>
            <a:endParaRPr lang="zh-TW" altLang="en-US" sz="2400" b="1">
              <a:solidFill>
                <a:srgbClr val="00B0F0"/>
              </a:solidFill>
              <a:latin typeface="微軟正黑體" pitchFamily="34" charset="-120"/>
              <a:ea typeface="微軟正黑體" pitchFamily="34" charset="-120"/>
            </a:endParaRPr>
          </a:p>
        </p:txBody>
      </p:sp>
      <p:pic>
        <p:nvPicPr>
          <p:cNvPr id="33796" name="Picture 4" descr="D:\2022_Project\DT 主管教育訓練\Lesson 1 素材\salad.png"/>
          <p:cNvPicPr>
            <a:picLocks noChangeAspect="1" noChangeArrowheads="1"/>
          </p:cNvPicPr>
          <p:nvPr/>
        </p:nvPicPr>
        <p:blipFill>
          <a:blip r:embed="rId8" cstate="print"/>
          <a:srcRect/>
          <a:stretch>
            <a:fillRect/>
          </a:stretch>
        </p:blipFill>
        <p:spPr bwMode="auto">
          <a:xfrm>
            <a:off x="10441635" y="3563926"/>
            <a:ext cx="792000" cy="792000"/>
          </a:xfrm>
          <a:prstGeom prst="rect">
            <a:avLst/>
          </a:prstGeom>
          <a:noFill/>
        </p:spPr>
      </p:pic>
      <p:pic>
        <p:nvPicPr>
          <p:cNvPr id="33800" name="Picture 8" descr="D:\2022_Project\DT 主管教育訓練\Lesson 1 素材\fast-food.png"/>
          <p:cNvPicPr>
            <a:picLocks noChangeAspect="1" noChangeArrowheads="1"/>
          </p:cNvPicPr>
          <p:nvPr/>
        </p:nvPicPr>
        <p:blipFill>
          <a:blip r:embed="rId9" cstate="print"/>
          <a:srcRect/>
          <a:stretch>
            <a:fillRect/>
          </a:stretch>
        </p:blipFill>
        <p:spPr bwMode="auto">
          <a:xfrm>
            <a:off x="1710462" y="4950478"/>
            <a:ext cx="1080000" cy="1080000"/>
          </a:xfrm>
          <a:prstGeom prst="rect">
            <a:avLst/>
          </a:prstGeom>
          <a:noFill/>
        </p:spPr>
      </p:pic>
      <p:pic>
        <p:nvPicPr>
          <p:cNvPr id="33798" name="Picture 6" descr="D:\2022_Project\DT 主管教育訓練\Lesson 1 素材\french-fries.png"/>
          <p:cNvPicPr>
            <a:picLocks noChangeAspect="1" noChangeArrowheads="1"/>
          </p:cNvPicPr>
          <p:nvPr/>
        </p:nvPicPr>
        <p:blipFill>
          <a:blip r:embed="rId10" cstate="print"/>
          <a:srcRect/>
          <a:stretch>
            <a:fillRect/>
          </a:stretch>
        </p:blipFill>
        <p:spPr bwMode="auto">
          <a:xfrm>
            <a:off x="1260462" y="5400478"/>
            <a:ext cx="900000" cy="900000"/>
          </a:xfrm>
          <a:prstGeom prst="rect">
            <a:avLst/>
          </a:prstGeom>
          <a:noFill/>
        </p:spPr>
      </p:pic>
      <p:sp>
        <p:nvSpPr>
          <p:cNvPr id="51" name="文字方塊 50"/>
          <p:cNvSpPr txBox="1"/>
          <p:nvPr/>
        </p:nvSpPr>
        <p:spPr>
          <a:xfrm>
            <a:off x="7055382" y="4362422"/>
            <a:ext cx="1415772" cy="461665"/>
          </a:xfrm>
          <a:prstGeom prst="rect">
            <a:avLst/>
          </a:prstGeom>
          <a:noFill/>
        </p:spPr>
        <p:txBody>
          <a:bodyPr wrap="none" rtlCol="0">
            <a:spAutoFit/>
          </a:bodyPr>
          <a:lstStyle/>
          <a:p>
            <a:r>
              <a:rPr lang="zh-TW" altLang="en-US" sz="2400" b="1" smtClean="0">
                <a:solidFill>
                  <a:srgbClr val="00B0F0"/>
                </a:solidFill>
                <a:latin typeface="微軟正黑體" pitchFamily="34" charset="-120"/>
                <a:ea typeface="微軟正黑體" pitchFamily="34" charset="-120"/>
              </a:rPr>
              <a:t>內場人員</a:t>
            </a:r>
            <a:endParaRPr lang="zh-TW" altLang="en-US" sz="2400" b="1">
              <a:solidFill>
                <a:srgbClr val="00B0F0"/>
              </a:solidFill>
              <a:latin typeface="微軟正黑體" pitchFamily="34" charset="-120"/>
              <a:ea typeface="微軟正黑體" pitchFamily="34" charset="-120"/>
            </a:endParaRPr>
          </a:p>
        </p:txBody>
      </p:sp>
      <p:sp>
        <p:nvSpPr>
          <p:cNvPr id="52" name="文字方塊 51"/>
          <p:cNvSpPr txBox="1"/>
          <p:nvPr/>
        </p:nvSpPr>
        <p:spPr>
          <a:xfrm>
            <a:off x="9775125" y="4362422"/>
            <a:ext cx="1415772" cy="461665"/>
          </a:xfrm>
          <a:prstGeom prst="rect">
            <a:avLst/>
          </a:prstGeom>
          <a:noFill/>
        </p:spPr>
        <p:txBody>
          <a:bodyPr wrap="none" rtlCol="0">
            <a:spAutoFit/>
          </a:bodyPr>
          <a:lstStyle/>
          <a:p>
            <a:r>
              <a:rPr lang="zh-TW" altLang="en-US" sz="2400" b="1" smtClean="0">
                <a:solidFill>
                  <a:srgbClr val="00B0F0"/>
                </a:solidFill>
                <a:latin typeface="微軟正黑體" pitchFamily="34" charset="-120"/>
                <a:ea typeface="微軟正黑體" pitchFamily="34" charset="-120"/>
              </a:rPr>
              <a:t>食材庫房</a:t>
            </a:r>
            <a:endParaRPr lang="zh-TW" altLang="en-US" sz="2400" b="1">
              <a:solidFill>
                <a:srgbClr val="00B0F0"/>
              </a:solidFill>
              <a:latin typeface="微軟正黑體" pitchFamily="34" charset="-120"/>
              <a:ea typeface="微軟正黑體" pitchFamily="34" charset="-120"/>
            </a:endParaRPr>
          </a:p>
        </p:txBody>
      </p:sp>
      <p:cxnSp>
        <p:nvCxnSpPr>
          <p:cNvPr id="53" name="直線單箭頭接點 52"/>
          <p:cNvCxnSpPr/>
          <p:nvPr/>
        </p:nvCxnSpPr>
        <p:spPr>
          <a:xfrm>
            <a:off x="8478474" y="3923972"/>
            <a:ext cx="1080000" cy="0"/>
          </a:xfrm>
          <a:prstGeom prst="straightConnector1">
            <a:avLst/>
          </a:prstGeom>
          <a:ln w="3810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a:off x="1885991" y="3923972"/>
            <a:ext cx="900000" cy="0"/>
          </a:xfrm>
          <a:prstGeom prst="straightConnector1">
            <a:avLst/>
          </a:prstGeom>
          <a:ln w="3810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文字方塊 59"/>
          <p:cNvSpPr txBox="1"/>
          <p:nvPr/>
        </p:nvSpPr>
        <p:spPr>
          <a:xfrm>
            <a:off x="6755323" y="5052523"/>
            <a:ext cx="2246128" cy="1138645"/>
          </a:xfrm>
          <a:prstGeom prst="rect">
            <a:avLst/>
          </a:prstGeom>
          <a:noFill/>
        </p:spPr>
        <p:txBody>
          <a:bodyPr wrap="none" rtlCol="0">
            <a:spAutoFit/>
          </a:bodyPr>
          <a:lstStyle/>
          <a:p>
            <a:pPr>
              <a:lnSpc>
                <a:spcPts val="2800"/>
              </a:lnSpc>
              <a:buFont typeface="Wingdings" pitchFamily="2" charset="2"/>
              <a:buChar char="ü"/>
            </a:pPr>
            <a:r>
              <a:rPr lang="zh-TW" altLang="en-US" sz="2000" smtClean="0">
                <a:solidFill>
                  <a:schemeClr val="bg1"/>
                </a:solidFill>
                <a:latin typeface="微軟正黑體" pitchFamily="34" charset="-120"/>
                <a:ea typeface="微軟正黑體" pitchFamily="34" charset="-120"/>
              </a:rPr>
              <a:t> 接收前台請求</a:t>
            </a:r>
            <a:endParaRPr lang="en-US" altLang="zh-TW" sz="2000" smtClean="0">
              <a:solidFill>
                <a:schemeClr val="bg1"/>
              </a:solidFill>
              <a:latin typeface="微軟正黑體" pitchFamily="34" charset="-120"/>
              <a:ea typeface="微軟正黑體" pitchFamily="34" charset="-120"/>
            </a:endParaRPr>
          </a:p>
          <a:p>
            <a:pPr>
              <a:lnSpc>
                <a:spcPts val="2800"/>
              </a:lnSpc>
              <a:buFont typeface="Wingdings" pitchFamily="2" charset="2"/>
              <a:buChar char="ü"/>
            </a:pPr>
            <a:r>
              <a:rPr lang="zh-TW" altLang="en-US" sz="2000" smtClean="0">
                <a:solidFill>
                  <a:schemeClr val="bg1"/>
                </a:solidFill>
                <a:latin typeface="微軟正黑體" pitchFamily="34" charset="-120"/>
                <a:ea typeface="微軟正黑體" pitchFamily="34" charset="-120"/>
              </a:rPr>
              <a:t> 從庫房取得食材</a:t>
            </a:r>
            <a:endParaRPr lang="en-US" altLang="zh-TW" sz="2000" smtClean="0">
              <a:solidFill>
                <a:schemeClr val="bg1"/>
              </a:solidFill>
              <a:latin typeface="微軟正黑體" pitchFamily="34" charset="-120"/>
              <a:ea typeface="微軟正黑體" pitchFamily="34" charset="-120"/>
            </a:endParaRPr>
          </a:p>
          <a:p>
            <a:pPr>
              <a:lnSpc>
                <a:spcPts val="2800"/>
              </a:lnSpc>
              <a:buFont typeface="Wingdings" pitchFamily="2" charset="2"/>
              <a:buChar char="ü"/>
            </a:pPr>
            <a:r>
              <a:rPr lang="zh-TW" altLang="en-US" sz="2000" smtClean="0">
                <a:solidFill>
                  <a:schemeClr val="bg1"/>
                </a:solidFill>
                <a:latin typeface="微軟正黑體" pitchFamily="34" charset="-120"/>
                <a:ea typeface="微軟正黑體" pitchFamily="34" charset="-120"/>
              </a:rPr>
              <a:t> 組合食材</a:t>
            </a:r>
            <a:endParaRPr lang="en-US" altLang="zh-TW" sz="2000" smtClean="0">
              <a:solidFill>
                <a:schemeClr val="bg1"/>
              </a:solidFill>
              <a:latin typeface="微軟正黑體" pitchFamily="34" charset="-120"/>
              <a:ea typeface="微軟正黑體" pitchFamily="34" charset="-120"/>
            </a:endParaRPr>
          </a:p>
        </p:txBody>
      </p:sp>
      <p:sp>
        <p:nvSpPr>
          <p:cNvPr id="64" name="文字方塊 63"/>
          <p:cNvSpPr txBox="1"/>
          <p:nvPr/>
        </p:nvSpPr>
        <p:spPr>
          <a:xfrm>
            <a:off x="2961091" y="5040317"/>
            <a:ext cx="2759089" cy="1138645"/>
          </a:xfrm>
          <a:prstGeom prst="rect">
            <a:avLst/>
          </a:prstGeom>
          <a:noFill/>
        </p:spPr>
        <p:txBody>
          <a:bodyPr wrap="none" rtlCol="0">
            <a:spAutoFit/>
          </a:bodyPr>
          <a:lstStyle/>
          <a:p>
            <a:pPr>
              <a:lnSpc>
                <a:spcPts val="2800"/>
              </a:lnSpc>
              <a:buFont typeface="Wingdings" pitchFamily="2" charset="2"/>
              <a:buChar char="ü"/>
            </a:pPr>
            <a:r>
              <a:rPr lang="zh-TW" altLang="en-US" sz="2000" smtClean="0">
                <a:solidFill>
                  <a:schemeClr val="bg1"/>
                </a:solidFill>
                <a:latin typeface="微軟正黑體" pitchFamily="34" charset="-120"/>
                <a:ea typeface="微軟正黑體" pitchFamily="34" charset="-120"/>
              </a:rPr>
              <a:t> 接收顧客點單</a:t>
            </a:r>
            <a:endParaRPr lang="en-US" altLang="zh-TW" sz="2000" smtClean="0">
              <a:solidFill>
                <a:schemeClr val="bg1"/>
              </a:solidFill>
              <a:latin typeface="微軟正黑體" pitchFamily="34" charset="-120"/>
              <a:ea typeface="微軟正黑體" pitchFamily="34" charset="-120"/>
            </a:endParaRPr>
          </a:p>
          <a:p>
            <a:pPr>
              <a:lnSpc>
                <a:spcPts val="2800"/>
              </a:lnSpc>
              <a:buFont typeface="Wingdings" pitchFamily="2" charset="2"/>
              <a:buChar char="ü"/>
            </a:pPr>
            <a:r>
              <a:rPr lang="zh-TW" altLang="en-US" sz="2000" smtClean="0">
                <a:solidFill>
                  <a:schemeClr val="bg1"/>
                </a:solidFill>
                <a:latin typeface="微軟正黑體" pitchFamily="34" charset="-120"/>
                <a:ea typeface="微軟正黑體" pitchFamily="34" charset="-120"/>
              </a:rPr>
              <a:t> 將餐點裝袋</a:t>
            </a:r>
            <a:endParaRPr lang="en-US" altLang="zh-TW" sz="2000" smtClean="0">
              <a:solidFill>
                <a:schemeClr val="bg1"/>
              </a:solidFill>
              <a:latin typeface="微軟正黑體" pitchFamily="34" charset="-120"/>
              <a:ea typeface="微軟正黑體" pitchFamily="34" charset="-120"/>
            </a:endParaRPr>
          </a:p>
          <a:p>
            <a:pPr>
              <a:lnSpc>
                <a:spcPts val="2800"/>
              </a:lnSpc>
              <a:buFont typeface="Wingdings" pitchFamily="2" charset="2"/>
              <a:buChar char="ü"/>
            </a:pPr>
            <a:r>
              <a:rPr lang="zh-TW" altLang="en-US" sz="2000" smtClean="0">
                <a:solidFill>
                  <a:schemeClr val="bg1"/>
                </a:solidFill>
                <a:latin typeface="微軟正黑體" pitchFamily="34" charset="-120"/>
                <a:ea typeface="微軟正黑體" pitchFamily="34" charset="-120"/>
              </a:rPr>
              <a:t> 放入番茄醬、餐巾紙</a:t>
            </a:r>
            <a:endParaRPr lang="en-US" altLang="zh-TW" sz="2000" smtClean="0">
              <a:solidFill>
                <a:schemeClr val="bg1"/>
              </a:solidFill>
              <a:latin typeface="微軟正黑體" pitchFamily="34" charset="-120"/>
              <a:ea typeface="微軟正黑體" pitchFamily="34" charset="-120"/>
            </a:endParaRPr>
          </a:p>
        </p:txBody>
      </p:sp>
      <p:sp>
        <p:nvSpPr>
          <p:cNvPr id="65" name="文字方塊 64"/>
          <p:cNvSpPr txBox="1"/>
          <p:nvPr/>
        </p:nvSpPr>
        <p:spPr>
          <a:xfrm>
            <a:off x="763123" y="4320225"/>
            <a:ext cx="800219" cy="461665"/>
          </a:xfrm>
          <a:prstGeom prst="rect">
            <a:avLst/>
          </a:prstGeom>
          <a:noFill/>
        </p:spPr>
        <p:txBody>
          <a:bodyPr wrap="none" rtlCol="0">
            <a:spAutoFit/>
          </a:bodyPr>
          <a:lstStyle/>
          <a:p>
            <a:r>
              <a:rPr lang="zh-TW" altLang="en-US" sz="2400" b="1" smtClean="0">
                <a:solidFill>
                  <a:srgbClr val="00B0F0"/>
                </a:solidFill>
                <a:latin typeface="微軟正黑體" pitchFamily="34" charset="-120"/>
                <a:ea typeface="微軟正黑體" pitchFamily="34" charset="-120"/>
              </a:rPr>
              <a:t>顧客</a:t>
            </a:r>
            <a:endParaRPr lang="zh-TW" altLang="en-US" sz="2400" b="1">
              <a:solidFill>
                <a:srgbClr val="00B0F0"/>
              </a:solidFill>
              <a:latin typeface="微軟正黑體" pitchFamily="34" charset="-120"/>
              <a:ea typeface="微軟正黑體" pitchFamily="34" charset="-120"/>
            </a:endParaRPr>
          </a:p>
        </p:txBody>
      </p:sp>
      <p:sp>
        <p:nvSpPr>
          <p:cNvPr id="66" name="文字方塊 65"/>
          <p:cNvSpPr txBox="1"/>
          <p:nvPr/>
        </p:nvSpPr>
        <p:spPr>
          <a:xfrm>
            <a:off x="115303" y="2700018"/>
            <a:ext cx="6760055" cy="461665"/>
          </a:xfrm>
          <a:prstGeom prst="rect">
            <a:avLst/>
          </a:prstGeom>
          <a:solidFill>
            <a:schemeClr val="tx1">
              <a:lumMod val="85000"/>
              <a:lumOff val="15000"/>
            </a:schemeClr>
          </a:solidFill>
        </p:spPr>
        <p:txBody>
          <a:bodyPr wrap="square" rtlCol="0">
            <a:spAutoFit/>
          </a:bodyPr>
          <a:lstStyle/>
          <a:p>
            <a:r>
              <a:rPr lang="zh-TW" altLang="en-US" sz="2400" b="1" smtClean="0">
                <a:solidFill>
                  <a:srgbClr val="FFFF00"/>
                </a:solidFill>
                <a:latin typeface="微軟正黑體" pitchFamily="34" charset="-120"/>
                <a:ea typeface="微軟正黑體" pitchFamily="34" charset="-120"/>
              </a:rPr>
              <a:t>前後端運作，就好比餐廳的外場與內場：</a:t>
            </a:r>
            <a:endParaRPr lang="zh-TW" altLang="en-US" sz="2400" b="1">
              <a:solidFill>
                <a:srgbClr val="FFFF00"/>
              </a:solidFill>
              <a:latin typeface="微軟正黑體" pitchFamily="34" charset="-120"/>
              <a:ea typeface="微軟正黑體" pitchFamily="34" charset="-120"/>
            </a:endParaRPr>
          </a:p>
        </p:txBody>
      </p:sp>
      <p:cxnSp>
        <p:nvCxnSpPr>
          <p:cNvPr id="44" name="直線單箭頭接點 43"/>
          <p:cNvCxnSpPr/>
          <p:nvPr/>
        </p:nvCxnSpPr>
        <p:spPr>
          <a:xfrm>
            <a:off x="5220968" y="3915959"/>
            <a:ext cx="1620000" cy="0"/>
          </a:xfrm>
          <a:prstGeom prst="straightConnector1">
            <a:avLst/>
          </a:prstGeom>
          <a:ln w="3810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61" name="Picture 3" descr="D:\2022_Project\DT 主管教育訓練\Lesson 1 素材\chef.png"/>
          <p:cNvPicPr>
            <a:picLocks noChangeAspect="1" noChangeArrowheads="1"/>
          </p:cNvPicPr>
          <p:nvPr/>
        </p:nvPicPr>
        <p:blipFill>
          <a:blip r:embed="rId11" cstate="print"/>
          <a:srcRect/>
          <a:stretch>
            <a:fillRect/>
          </a:stretch>
        </p:blipFill>
        <p:spPr bwMode="auto">
          <a:xfrm>
            <a:off x="7192675" y="3245139"/>
            <a:ext cx="1152000" cy="1152000"/>
          </a:xfrm>
          <a:prstGeom prst="rect">
            <a:avLst/>
          </a:prstGeom>
          <a:noFill/>
        </p:spPr>
      </p:pic>
      <p:pic>
        <p:nvPicPr>
          <p:cNvPr id="63" name="Picture 4" descr="D:\2022_Project\DT 主管教育訓練\Lesson 1 素材\waiter.png"/>
          <p:cNvPicPr>
            <a:picLocks noChangeAspect="1" noChangeArrowheads="1"/>
          </p:cNvPicPr>
          <p:nvPr/>
        </p:nvPicPr>
        <p:blipFill>
          <a:blip r:embed="rId12" cstate="print"/>
          <a:srcRect/>
          <a:stretch>
            <a:fillRect/>
          </a:stretch>
        </p:blipFill>
        <p:spPr bwMode="auto">
          <a:xfrm>
            <a:off x="3652037" y="3248633"/>
            <a:ext cx="1152000" cy="1152000"/>
          </a:xfrm>
          <a:prstGeom prst="rect">
            <a:avLst/>
          </a:prstGeom>
          <a:noFill/>
        </p:spPr>
      </p:pic>
      <p:pic>
        <p:nvPicPr>
          <p:cNvPr id="67" name="Picture 5" descr="D:\2022_Project\DT 主管教育訓練\Lesson 1 素材\man.png"/>
          <p:cNvPicPr>
            <a:picLocks noChangeAspect="1" noChangeArrowheads="1"/>
          </p:cNvPicPr>
          <p:nvPr/>
        </p:nvPicPr>
        <p:blipFill>
          <a:blip r:embed="rId13" cstate="print"/>
          <a:srcRect/>
          <a:stretch>
            <a:fillRect/>
          </a:stretch>
        </p:blipFill>
        <p:spPr bwMode="auto">
          <a:xfrm>
            <a:off x="597255" y="3248633"/>
            <a:ext cx="1152000" cy="1152000"/>
          </a:xfrm>
          <a:prstGeom prst="rect">
            <a:avLst/>
          </a:prstGeom>
          <a:noFill/>
        </p:spPr>
      </p:pic>
      <p:pic>
        <p:nvPicPr>
          <p:cNvPr id="69" name="Picture 5" descr="D:\2022_Project\DT 主管教育訓練\Lesson 1 素材\man.png"/>
          <p:cNvPicPr>
            <a:picLocks noChangeAspect="1" noChangeArrowheads="1"/>
          </p:cNvPicPr>
          <p:nvPr/>
        </p:nvPicPr>
        <p:blipFill>
          <a:blip r:embed="rId13" cstate="print"/>
          <a:srcRect/>
          <a:stretch>
            <a:fillRect/>
          </a:stretch>
        </p:blipFill>
        <p:spPr bwMode="auto">
          <a:xfrm>
            <a:off x="597255" y="827926"/>
            <a:ext cx="1152000" cy="1152000"/>
          </a:xfrm>
          <a:prstGeom prst="rect">
            <a:avLst/>
          </a:prstGeom>
          <a:noFill/>
        </p:spPr>
      </p:pic>
      <p:pic>
        <p:nvPicPr>
          <p:cNvPr id="48" name="图片 36">
            <a:hlinkClick r:id="rId14" action="ppaction://hlinksldjump"/>
          </p:cNvPr>
          <p:cNvPicPr>
            <a:picLocks noChangeAspect="1"/>
          </p:cNvPicPr>
          <p:nvPr/>
        </p:nvPicPr>
        <p:blipFill>
          <a:blip r:embed="rId15" cstate="print">
            <a:extLst>
              <a:ext uri="{28A0092B-C50C-407E-A947-70E740481C1C}">
                <a14:useLocalDpi xmlns="" xmlns:a14="http://schemas.microsoft.com/office/drawing/2010/main" val="0"/>
              </a:ext>
            </a:extLst>
          </a:blip>
          <a:stretch>
            <a:fillRect/>
          </a:stretch>
        </p:blipFill>
        <p:spPr bwMode="auto">
          <a:xfrm>
            <a:off x="10724914" y="6094897"/>
            <a:ext cx="797161" cy="385278"/>
          </a:xfrm>
          <a:prstGeom prst="rect">
            <a:avLst/>
          </a:prstGeom>
          <a:noFill/>
          <a:ln w="9525">
            <a:noFill/>
            <a:miter lim="800000"/>
            <a:headEnd/>
            <a:tailEnd/>
          </a:ln>
        </p:spPr>
      </p:pic>
      <p:sp>
        <p:nvSpPr>
          <p:cNvPr id="42" name="矩形 41"/>
          <p:cNvSpPr/>
          <p:nvPr/>
        </p:nvSpPr>
        <p:spPr>
          <a:xfrm>
            <a:off x="6229822" y="870656"/>
            <a:ext cx="180000" cy="12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5985426" y="402449"/>
            <a:ext cx="692818" cy="461665"/>
          </a:xfrm>
          <a:prstGeom prst="rect">
            <a:avLst/>
          </a:prstGeom>
          <a:solidFill>
            <a:schemeClr val="tx1">
              <a:lumMod val="85000"/>
              <a:lumOff val="15000"/>
            </a:schemeClr>
          </a:solidFill>
        </p:spPr>
        <p:txBody>
          <a:bodyPr wrap="none" rtlCol="0">
            <a:spAutoFit/>
          </a:bodyPr>
          <a:lstStyle/>
          <a:p>
            <a:r>
              <a:rPr lang="en-US" altLang="zh-TW" sz="2400" b="1" smtClean="0">
                <a:solidFill>
                  <a:srgbClr val="00B0F0"/>
                </a:solidFill>
                <a:latin typeface="微軟正黑體" pitchFamily="34" charset="-120"/>
                <a:ea typeface="微軟正黑體" pitchFamily="34" charset="-120"/>
              </a:rPr>
              <a:t>API</a:t>
            </a:r>
            <a:endParaRPr lang="zh-TW" altLang="en-US" sz="2400" b="1">
              <a:solidFill>
                <a:srgbClr val="00B0F0"/>
              </a:solidFill>
              <a:latin typeface="微軟正黑體" pitchFamily="34" charset="-120"/>
              <a:ea typeface="微軟正黑體" pitchFamily="34" charset="-120"/>
            </a:endParaRPr>
          </a:p>
        </p:txBody>
      </p:sp>
      <p:sp>
        <p:nvSpPr>
          <p:cNvPr id="47" name="矩形 46"/>
          <p:cNvSpPr/>
          <p:nvPr/>
        </p:nvSpPr>
        <p:spPr>
          <a:xfrm>
            <a:off x="6235599" y="3420271"/>
            <a:ext cx="180000" cy="12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5958152" y="2952064"/>
            <a:ext cx="800219" cy="461665"/>
          </a:xfrm>
          <a:prstGeom prst="rect">
            <a:avLst/>
          </a:prstGeom>
          <a:solidFill>
            <a:schemeClr val="tx1">
              <a:lumMod val="85000"/>
              <a:lumOff val="15000"/>
            </a:schemeClr>
          </a:solidFill>
        </p:spPr>
        <p:txBody>
          <a:bodyPr wrap="none" rtlCol="0">
            <a:spAutoFit/>
          </a:bodyPr>
          <a:lstStyle/>
          <a:p>
            <a:r>
              <a:rPr lang="zh-TW" altLang="en-US" sz="2400" b="1" smtClean="0">
                <a:solidFill>
                  <a:srgbClr val="00B0F0"/>
                </a:solidFill>
                <a:latin typeface="微軟正黑體" pitchFamily="34" charset="-120"/>
                <a:ea typeface="微軟正黑體" pitchFamily="34" charset="-120"/>
              </a:rPr>
              <a:t>菜單</a:t>
            </a:r>
            <a:endParaRPr lang="zh-TW" altLang="en-US" sz="2400" b="1">
              <a:solidFill>
                <a:srgbClr val="00B0F0"/>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線接點 37"/>
          <p:cNvCxnSpPr/>
          <p:nvPr/>
        </p:nvCxnSpPr>
        <p:spPr>
          <a:xfrm>
            <a:off x="2342323" y="0"/>
            <a:ext cx="0" cy="6480175"/>
          </a:xfrm>
          <a:prstGeom prst="line">
            <a:avLst/>
          </a:prstGeom>
          <a:ln w="3810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a:off x="6031072" y="-327"/>
            <a:ext cx="0" cy="6480175"/>
          </a:xfrm>
          <a:prstGeom prst="line">
            <a:avLst/>
          </a:prstGeom>
          <a:ln w="3810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pic>
        <p:nvPicPr>
          <p:cNvPr id="22" name="Picture 6" descr="D:\2022_Project\DT 主管教育訓練\Lesson 1 素材\database.png"/>
          <p:cNvPicPr>
            <a:picLocks noChangeAspect="1" noChangeArrowheads="1"/>
          </p:cNvPicPr>
          <p:nvPr/>
        </p:nvPicPr>
        <p:blipFill>
          <a:blip r:embed="rId2" cstate="print"/>
          <a:srcRect/>
          <a:stretch>
            <a:fillRect/>
          </a:stretch>
        </p:blipFill>
        <p:spPr bwMode="auto">
          <a:xfrm>
            <a:off x="7381244" y="975769"/>
            <a:ext cx="900000" cy="900000"/>
          </a:xfrm>
          <a:prstGeom prst="rect">
            <a:avLst/>
          </a:prstGeom>
          <a:noFill/>
        </p:spPr>
      </p:pic>
      <p:pic>
        <p:nvPicPr>
          <p:cNvPr id="23" name="Picture 8" descr="D:\2022_Project\DT 主管教育訓練\Lesson 1 素材\server.png"/>
          <p:cNvPicPr>
            <a:picLocks noChangeAspect="1" noChangeArrowheads="1"/>
          </p:cNvPicPr>
          <p:nvPr/>
        </p:nvPicPr>
        <p:blipFill>
          <a:blip r:embed="rId3" cstate="print"/>
          <a:srcRect/>
          <a:stretch>
            <a:fillRect/>
          </a:stretch>
        </p:blipFill>
        <p:spPr bwMode="auto">
          <a:xfrm>
            <a:off x="10050240" y="975769"/>
            <a:ext cx="900000" cy="900000"/>
          </a:xfrm>
          <a:prstGeom prst="rect">
            <a:avLst/>
          </a:prstGeom>
          <a:noFill/>
        </p:spPr>
      </p:pic>
      <p:sp>
        <p:nvSpPr>
          <p:cNvPr id="24" name="文字方塊 23"/>
          <p:cNvSpPr txBox="1"/>
          <p:nvPr/>
        </p:nvSpPr>
        <p:spPr>
          <a:xfrm>
            <a:off x="3778088" y="196545"/>
            <a:ext cx="902811" cy="523220"/>
          </a:xfrm>
          <a:prstGeom prst="rect">
            <a:avLst/>
          </a:prstGeom>
          <a:noFill/>
        </p:spPr>
        <p:txBody>
          <a:bodyPr wrap="none" rtlCol="0">
            <a:spAutoFit/>
          </a:bodyPr>
          <a:lstStyle/>
          <a:p>
            <a:r>
              <a:rPr lang="zh-TW" altLang="en-US" sz="2800" b="1" smtClean="0">
                <a:solidFill>
                  <a:srgbClr val="FFFF00"/>
                </a:solidFill>
                <a:latin typeface="微軟正黑體" pitchFamily="34" charset="-120"/>
                <a:ea typeface="微軟正黑體" pitchFamily="34" charset="-120"/>
              </a:rPr>
              <a:t>前端</a:t>
            </a:r>
            <a:endParaRPr lang="zh-TW" altLang="en-US" sz="2800" b="1">
              <a:solidFill>
                <a:srgbClr val="FFFF00"/>
              </a:solidFill>
              <a:latin typeface="微軟正黑體" pitchFamily="34" charset="-120"/>
              <a:ea typeface="微軟正黑體" pitchFamily="34" charset="-120"/>
            </a:endParaRPr>
          </a:p>
        </p:txBody>
      </p:sp>
      <p:sp>
        <p:nvSpPr>
          <p:cNvPr id="25" name="文字方塊 24"/>
          <p:cNvSpPr txBox="1"/>
          <p:nvPr/>
        </p:nvSpPr>
        <p:spPr>
          <a:xfrm>
            <a:off x="540370" y="196545"/>
            <a:ext cx="1261884" cy="523220"/>
          </a:xfrm>
          <a:prstGeom prst="rect">
            <a:avLst/>
          </a:prstGeom>
          <a:noFill/>
        </p:spPr>
        <p:txBody>
          <a:bodyPr wrap="none" rtlCol="0">
            <a:spAutoFit/>
          </a:bodyPr>
          <a:lstStyle/>
          <a:p>
            <a:r>
              <a:rPr lang="zh-TW" altLang="en-US" sz="2800" b="1" smtClean="0">
                <a:solidFill>
                  <a:srgbClr val="FFFF00"/>
                </a:solidFill>
                <a:latin typeface="微軟正黑體" pitchFamily="34" charset="-120"/>
                <a:ea typeface="微軟正黑體" pitchFamily="34" charset="-120"/>
              </a:rPr>
              <a:t>使用者</a:t>
            </a:r>
            <a:endParaRPr lang="zh-TW" altLang="en-US" sz="2800" b="1">
              <a:solidFill>
                <a:srgbClr val="FFFF00"/>
              </a:solidFill>
              <a:latin typeface="微軟正黑體" pitchFamily="34" charset="-120"/>
              <a:ea typeface="微軟正黑體" pitchFamily="34" charset="-120"/>
            </a:endParaRPr>
          </a:p>
        </p:txBody>
      </p:sp>
      <p:sp>
        <p:nvSpPr>
          <p:cNvPr id="26" name="文字方塊 25"/>
          <p:cNvSpPr txBox="1"/>
          <p:nvPr/>
        </p:nvSpPr>
        <p:spPr>
          <a:xfrm>
            <a:off x="8278663" y="196545"/>
            <a:ext cx="902811" cy="523220"/>
          </a:xfrm>
          <a:prstGeom prst="rect">
            <a:avLst/>
          </a:prstGeom>
          <a:noFill/>
        </p:spPr>
        <p:txBody>
          <a:bodyPr wrap="none" rtlCol="0">
            <a:spAutoFit/>
          </a:bodyPr>
          <a:lstStyle/>
          <a:p>
            <a:r>
              <a:rPr lang="zh-TW" altLang="en-US" sz="2800" b="1" smtClean="0">
                <a:solidFill>
                  <a:srgbClr val="FFFF00"/>
                </a:solidFill>
                <a:latin typeface="微軟正黑體" pitchFamily="34" charset="-120"/>
                <a:ea typeface="微軟正黑體" pitchFamily="34" charset="-120"/>
              </a:rPr>
              <a:t>後端</a:t>
            </a:r>
            <a:endParaRPr lang="zh-TW" altLang="en-US" sz="2800" b="1">
              <a:solidFill>
                <a:srgbClr val="FFFF00"/>
              </a:solidFill>
              <a:latin typeface="微軟正黑體" pitchFamily="34" charset="-120"/>
              <a:ea typeface="微軟正黑體" pitchFamily="34" charset="-120"/>
            </a:endParaRPr>
          </a:p>
        </p:txBody>
      </p:sp>
      <p:sp>
        <p:nvSpPr>
          <p:cNvPr id="27" name="文字方塊 26"/>
          <p:cNvSpPr txBox="1"/>
          <p:nvPr/>
        </p:nvSpPr>
        <p:spPr>
          <a:xfrm>
            <a:off x="6875359" y="1875884"/>
            <a:ext cx="1901803" cy="461665"/>
          </a:xfrm>
          <a:prstGeom prst="rect">
            <a:avLst/>
          </a:prstGeom>
          <a:noFill/>
        </p:spPr>
        <p:txBody>
          <a:bodyPr wrap="none" rtlCol="0">
            <a:spAutoFit/>
          </a:bodyPr>
          <a:lstStyle/>
          <a:p>
            <a:r>
              <a:rPr lang="en-US" altLang="zh-TW" sz="2400" b="1" smtClean="0">
                <a:solidFill>
                  <a:srgbClr val="00B0F0"/>
                </a:solidFill>
                <a:latin typeface="微軟正黑體" pitchFamily="34" charset="-120"/>
                <a:ea typeface="微軟正黑體" pitchFamily="34" charset="-120"/>
              </a:rPr>
              <a:t>Web Server</a:t>
            </a:r>
            <a:endParaRPr lang="zh-TW" altLang="en-US" sz="2400" b="1">
              <a:solidFill>
                <a:srgbClr val="00B0F0"/>
              </a:solidFill>
              <a:latin typeface="微軟正黑體" pitchFamily="34" charset="-120"/>
              <a:ea typeface="微軟正黑體" pitchFamily="34" charset="-120"/>
            </a:endParaRPr>
          </a:p>
        </p:txBody>
      </p:sp>
      <p:cxnSp>
        <p:nvCxnSpPr>
          <p:cNvPr id="29" name="直線單箭頭接點 28"/>
          <p:cNvCxnSpPr/>
          <p:nvPr/>
        </p:nvCxnSpPr>
        <p:spPr>
          <a:xfrm>
            <a:off x="8641405" y="1397127"/>
            <a:ext cx="1080000" cy="0"/>
          </a:xfrm>
          <a:prstGeom prst="straightConnector1">
            <a:avLst/>
          </a:prstGeom>
          <a:ln w="3810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1884847" y="1397127"/>
            <a:ext cx="900000" cy="0"/>
          </a:xfrm>
          <a:prstGeom prst="straightConnector1">
            <a:avLst/>
          </a:prstGeom>
          <a:ln w="3810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0" y="2549547"/>
            <a:ext cx="11522075" cy="0"/>
          </a:xfrm>
          <a:prstGeom prst="line">
            <a:avLst/>
          </a:prstGeom>
          <a:ln w="3810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pic>
        <p:nvPicPr>
          <p:cNvPr id="32" name="Picture 5" descr="D:\2022_Project\DT 主管教育訓練\Lesson 1 素材\computer-screen.png"/>
          <p:cNvPicPr>
            <a:picLocks noChangeAspect="1" noChangeArrowheads="1"/>
          </p:cNvPicPr>
          <p:nvPr/>
        </p:nvPicPr>
        <p:blipFill>
          <a:blip r:embed="rId4" cstate="print"/>
          <a:srcRect/>
          <a:stretch>
            <a:fillRect/>
          </a:stretch>
        </p:blipFill>
        <p:spPr bwMode="auto">
          <a:xfrm>
            <a:off x="3328030" y="845891"/>
            <a:ext cx="900115" cy="900115"/>
          </a:xfrm>
          <a:prstGeom prst="rect">
            <a:avLst/>
          </a:prstGeom>
          <a:noFill/>
        </p:spPr>
      </p:pic>
      <p:pic>
        <p:nvPicPr>
          <p:cNvPr id="33" name="Picture 7" descr="D:\2022_Project\DT 主管教育訓練\Lesson 1 素材\mobile-phone.png"/>
          <p:cNvPicPr>
            <a:picLocks noChangeAspect="1" noChangeArrowheads="1"/>
          </p:cNvPicPr>
          <p:nvPr/>
        </p:nvPicPr>
        <p:blipFill>
          <a:blip r:embed="rId5" cstate="print"/>
          <a:srcRect/>
          <a:stretch>
            <a:fillRect/>
          </a:stretch>
        </p:blipFill>
        <p:spPr bwMode="auto">
          <a:xfrm>
            <a:off x="4356968" y="863949"/>
            <a:ext cx="864000" cy="864000"/>
          </a:xfrm>
          <a:prstGeom prst="rect">
            <a:avLst/>
          </a:prstGeom>
          <a:noFill/>
        </p:spPr>
      </p:pic>
      <p:cxnSp>
        <p:nvCxnSpPr>
          <p:cNvPr id="34" name="直線單箭頭接點 33"/>
          <p:cNvCxnSpPr/>
          <p:nvPr/>
        </p:nvCxnSpPr>
        <p:spPr>
          <a:xfrm>
            <a:off x="5236129" y="1395637"/>
            <a:ext cx="1620000" cy="0"/>
          </a:xfrm>
          <a:prstGeom prst="straightConnector1">
            <a:avLst/>
          </a:prstGeom>
          <a:ln w="3810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36" name="Picture 5" descr="D:\2022_Project\DT 主管教育訓練\Lesson 1 素材\computer-screen.png"/>
          <p:cNvPicPr>
            <a:picLocks noChangeAspect="1" noChangeArrowheads="1"/>
          </p:cNvPicPr>
          <p:nvPr/>
        </p:nvPicPr>
        <p:blipFill>
          <a:blip r:embed="rId4" cstate="print"/>
          <a:srcRect/>
          <a:stretch>
            <a:fillRect/>
          </a:stretch>
        </p:blipFill>
        <p:spPr bwMode="auto">
          <a:xfrm>
            <a:off x="3060692" y="1259834"/>
            <a:ext cx="900115" cy="900115"/>
          </a:xfrm>
          <a:prstGeom prst="rect">
            <a:avLst/>
          </a:prstGeom>
          <a:noFill/>
        </p:spPr>
      </p:pic>
      <p:pic>
        <p:nvPicPr>
          <p:cNvPr id="37" name="Picture 7" descr="D:\2022_Project\DT 主管教育訓練\Lesson 1 素材\mobile-phone.png"/>
          <p:cNvPicPr>
            <a:picLocks noChangeAspect="1" noChangeArrowheads="1"/>
          </p:cNvPicPr>
          <p:nvPr/>
        </p:nvPicPr>
        <p:blipFill>
          <a:blip r:embed="rId5" cstate="print"/>
          <a:srcRect/>
          <a:stretch>
            <a:fillRect/>
          </a:stretch>
        </p:blipFill>
        <p:spPr bwMode="auto">
          <a:xfrm>
            <a:off x="4089630" y="1295949"/>
            <a:ext cx="864000" cy="864000"/>
          </a:xfrm>
          <a:prstGeom prst="rect">
            <a:avLst/>
          </a:prstGeom>
          <a:noFill/>
        </p:spPr>
      </p:pic>
      <p:sp>
        <p:nvSpPr>
          <p:cNvPr id="61" name="文字方塊 60"/>
          <p:cNvSpPr txBox="1"/>
          <p:nvPr/>
        </p:nvSpPr>
        <p:spPr>
          <a:xfrm>
            <a:off x="2520623" y="3060064"/>
            <a:ext cx="3260829" cy="1015663"/>
          </a:xfrm>
          <a:prstGeom prst="rect">
            <a:avLst/>
          </a:prstGeom>
          <a:noFill/>
        </p:spPr>
        <p:txBody>
          <a:bodyPr wrap="none" rtlCol="0">
            <a:spAutoFit/>
          </a:bodyPr>
          <a:lstStyle/>
          <a:p>
            <a:pPr>
              <a:buFont typeface="Wingdings" pitchFamily="2" charset="2"/>
              <a:buChar char="l"/>
            </a:pPr>
            <a:r>
              <a:rPr lang="zh-TW" altLang="en-US" sz="2000" smtClean="0">
                <a:solidFill>
                  <a:schemeClr val="bg1"/>
                </a:solidFill>
                <a:latin typeface="微軟正黑體" pitchFamily="34" charset="-120"/>
                <a:ea typeface="微軟正黑體" pitchFamily="34" charset="-120"/>
              </a:rPr>
              <a:t> 在瀏覽器上</a:t>
            </a:r>
            <a:r>
              <a:rPr lang="zh-TW" altLang="en-US" sz="2000" smtClean="0">
                <a:solidFill>
                  <a:srgbClr val="00B0F0"/>
                </a:solidFill>
                <a:latin typeface="微軟正黑體" pitchFamily="34" charset="-120"/>
                <a:ea typeface="微軟正黑體" pitchFamily="34" charset="-120"/>
              </a:rPr>
              <a:t>開啟</a:t>
            </a:r>
            <a:r>
              <a:rPr lang="zh-TW" altLang="en-US" sz="2000" smtClean="0">
                <a:solidFill>
                  <a:schemeClr val="bg1"/>
                </a:solidFill>
                <a:latin typeface="微軟正黑體" pitchFamily="34" charset="-120"/>
                <a:ea typeface="微軟正黑體" pitchFamily="34" charset="-120"/>
              </a:rPr>
              <a:t>看板連結</a:t>
            </a:r>
            <a:endParaRPr lang="en-US" altLang="zh-TW" sz="2000" smtClean="0">
              <a:solidFill>
                <a:schemeClr val="bg1"/>
              </a:solidFill>
              <a:latin typeface="微軟正黑體" pitchFamily="34" charset="-120"/>
              <a:ea typeface="微軟正黑體" pitchFamily="34" charset="-120"/>
            </a:endParaRPr>
          </a:p>
          <a:p>
            <a:pPr>
              <a:buFont typeface="Wingdings" pitchFamily="2" charset="2"/>
              <a:buChar char="l"/>
            </a:pPr>
            <a:endParaRPr lang="en-US" altLang="zh-TW" sz="2000" smtClean="0">
              <a:solidFill>
                <a:schemeClr val="bg1"/>
              </a:solidFill>
              <a:latin typeface="微軟正黑體" pitchFamily="34" charset="-120"/>
              <a:ea typeface="微軟正黑體" pitchFamily="34" charset="-120"/>
            </a:endParaRPr>
          </a:p>
          <a:p>
            <a:pPr>
              <a:buFont typeface="Wingdings" pitchFamily="2" charset="2"/>
              <a:buChar char="l"/>
            </a:pPr>
            <a:r>
              <a:rPr lang="zh-TW" altLang="en-US" sz="2000" smtClean="0">
                <a:solidFill>
                  <a:schemeClr val="bg1"/>
                </a:solidFill>
                <a:latin typeface="微軟正黑體" pitchFamily="34" charset="-120"/>
                <a:ea typeface="微軟正黑體" pitchFamily="34" charset="-120"/>
              </a:rPr>
              <a:t> </a:t>
            </a:r>
            <a:r>
              <a:rPr lang="zh-TW" altLang="en-US" sz="2000" smtClean="0">
                <a:solidFill>
                  <a:srgbClr val="00B0F0"/>
                </a:solidFill>
                <a:latin typeface="微軟正黑體" pitchFamily="34" charset="-120"/>
                <a:ea typeface="微軟正黑體" pitchFamily="34" charset="-120"/>
              </a:rPr>
              <a:t>加工並顯示</a:t>
            </a:r>
            <a:r>
              <a:rPr lang="zh-TW" altLang="en-US" sz="2000" smtClean="0">
                <a:solidFill>
                  <a:schemeClr val="bg1"/>
                </a:solidFill>
                <a:latin typeface="微軟正黑體" pitchFamily="34" charset="-120"/>
                <a:ea typeface="微軟正黑體" pitchFamily="34" charset="-120"/>
              </a:rPr>
              <a:t>看板資訊</a:t>
            </a:r>
            <a:endParaRPr lang="zh-TW" altLang="en-US" sz="2000">
              <a:solidFill>
                <a:schemeClr val="bg1"/>
              </a:solidFill>
              <a:latin typeface="微軟正黑體" pitchFamily="34" charset="-120"/>
              <a:ea typeface="微軟正黑體" pitchFamily="34" charset="-120"/>
            </a:endParaRPr>
          </a:p>
        </p:txBody>
      </p:sp>
      <p:cxnSp>
        <p:nvCxnSpPr>
          <p:cNvPr id="62" name="直線單箭頭接點 61"/>
          <p:cNvCxnSpPr/>
          <p:nvPr/>
        </p:nvCxnSpPr>
        <p:spPr>
          <a:xfrm>
            <a:off x="5852060" y="3260119"/>
            <a:ext cx="792000" cy="0"/>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文字方塊 62"/>
          <p:cNvSpPr txBox="1"/>
          <p:nvPr/>
        </p:nvSpPr>
        <p:spPr>
          <a:xfrm>
            <a:off x="6841175" y="3060064"/>
            <a:ext cx="1465466" cy="1015663"/>
          </a:xfrm>
          <a:prstGeom prst="rect">
            <a:avLst/>
          </a:prstGeom>
          <a:noFill/>
        </p:spPr>
        <p:txBody>
          <a:bodyPr wrap="none" rtlCol="0">
            <a:spAutoFit/>
          </a:bodyPr>
          <a:lstStyle/>
          <a:p>
            <a:pPr>
              <a:buFont typeface="Wingdings" pitchFamily="2" charset="2"/>
              <a:buChar char="l"/>
            </a:pPr>
            <a:r>
              <a:rPr lang="zh-TW" altLang="en-US" sz="2000" smtClean="0">
                <a:solidFill>
                  <a:schemeClr val="bg1"/>
                </a:solidFill>
                <a:latin typeface="微軟正黑體" pitchFamily="34" charset="-120"/>
                <a:ea typeface="微軟正黑體" pitchFamily="34" charset="-120"/>
              </a:rPr>
              <a:t> 接收請求</a:t>
            </a:r>
            <a:endParaRPr lang="en-US" altLang="zh-TW" sz="2000" smtClean="0">
              <a:solidFill>
                <a:schemeClr val="bg1"/>
              </a:solidFill>
              <a:latin typeface="微軟正黑體" pitchFamily="34" charset="-120"/>
              <a:ea typeface="微軟正黑體" pitchFamily="34" charset="-120"/>
            </a:endParaRPr>
          </a:p>
          <a:p>
            <a:pPr>
              <a:buFont typeface="Wingdings" pitchFamily="2" charset="2"/>
              <a:buChar char="l"/>
            </a:pPr>
            <a:endParaRPr lang="en-US" altLang="zh-TW" sz="2000" smtClean="0">
              <a:solidFill>
                <a:schemeClr val="bg1"/>
              </a:solidFill>
              <a:latin typeface="微軟正黑體" pitchFamily="34" charset="-120"/>
              <a:ea typeface="微軟正黑體" pitchFamily="34" charset="-120"/>
            </a:endParaRPr>
          </a:p>
          <a:p>
            <a:pPr>
              <a:buFont typeface="Wingdings" pitchFamily="2" charset="2"/>
              <a:buChar char="l"/>
            </a:pPr>
            <a:r>
              <a:rPr lang="zh-TW" altLang="en-US" sz="2000" smtClean="0">
                <a:solidFill>
                  <a:schemeClr val="bg1"/>
                </a:solidFill>
                <a:latin typeface="微軟正黑體" pitchFamily="34" charset="-120"/>
                <a:ea typeface="微軟正黑體" pitchFamily="34" charset="-120"/>
              </a:rPr>
              <a:t> 回應請求</a:t>
            </a:r>
            <a:endParaRPr lang="zh-TW" altLang="en-US" sz="2000">
              <a:solidFill>
                <a:schemeClr val="bg1"/>
              </a:solidFill>
              <a:latin typeface="微軟正黑體" pitchFamily="34" charset="-120"/>
              <a:ea typeface="微軟正黑體" pitchFamily="34" charset="-120"/>
            </a:endParaRPr>
          </a:p>
        </p:txBody>
      </p:sp>
      <p:cxnSp>
        <p:nvCxnSpPr>
          <p:cNvPr id="67" name="直線單箭頭接點 66"/>
          <p:cNvCxnSpPr/>
          <p:nvPr/>
        </p:nvCxnSpPr>
        <p:spPr>
          <a:xfrm>
            <a:off x="5851853" y="3869113"/>
            <a:ext cx="792000" cy="0"/>
          </a:xfrm>
          <a:prstGeom prst="straightConnector1">
            <a:avLst/>
          </a:prstGeom>
          <a:ln w="38100">
            <a:solidFill>
              <a:schemeClr val="bg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文字方塊 67"/>
          <p:cNvSpPr txBox="1"/>
          <p:nvPr/>
        </p:nvSpPr>
        <p:spPr>
          <a:xfrm>
            <a:off x="2520623" y="5104792"/>
            <a:ext cx="2747868" cy="1015663"/>
          </a:xfrm>
          <a:prstGeom prst="rect">
            <a:avLst/>
          </a:prstGeom>
          <a:noFill/>
        </p:spPr>
        <p:txBody>
          <a:bodyPr wrap="none" rtlCol="0">
            <a:spAutoFit/>
          </a:bodyPr>
          <a:lstStyle/>
          <a:p>
            <a:pPr>
              <a:buFont typeface="Wingdings" pitchFamily="2" charset="2"/>
              <a:buChar char="l"/>
            </a:pPr>
            <a:r>
              <a:rPr lang="zh-TW" altLang="en-US" sz="2000" smtClean="0">
                <a:solidFill>
                  <a:schemeClr val="bg1"/>
                </a:solidFill>
                <a:latin typeface="微軟正黑體" pitchFamily="34" charset="-120"/>
                <a:ea typeface="微軟正黑體" pitchFamily="34" charset="-120"/>
              </a:rPr>
              <a:t> 在瀏覽器上</a:t>
            </a:r>
            <a:r>
              <a:rPr lang="zh-TW" altLang="en-US" sz="2000" smtClean="0">
                <a:solidFill>
                  <a:srgbClr val="00B0F0"/>
                </a:solidFill>
                <a:latin typeface="微軟正黑體" pitchFamily="34" charset="-120"/>
                <a:ea typeface="微軟正黑體" pitchFamily="34" charset="-120"/>
              </a:rPr>
              <a:t>送出</a:t>
            </a:r>
            <a:r>
              <a:rPr lang="zh-TW" altLang="en-US" sz="2000" smtClean="0">
                <a:solidFill>
                  <a:schemeClr val="bg1"/>
                </a:solidFill>
                <a:latin typeface="微軟正黑體" pitchFamily="34" charset="-120"/>
                <a:ea typeface="微軟正黑體" pitchFamily="34" charset="-120"/>
              </a:rPr>
              <a:t>表單</a:t>
            </a:r>
            <a:endParaRPr lang="en-US" altLang="zh-TW" sz="2000" smtClean="0">
              <a:solidFill>
                <a:schemeClr val="bg1"/>
              </a:solidFill>
              <a:latin typeface="微軟正黑體" pitchFamily="34" charset="-120"/>
              <a:ea typeface="微軟正黑體" pitchFamily="34" charset="-120"/>
            </a:endParaRPr>
          </a:p>
          <a:p>
            <a:pPr>
              <a:buFont typeface="Wingdings" pitchFamily="2" charset="2"/>
              <a:buChar char="l"/>
            </a:pPr>
            <a:endParaRPr lang="en-US" altLang="zh-TW" sz="2000" smtClean="0">
              <a:solidFill>
                <a:schemeClr val="bg1"/>
              </a:solidFill>
              <a:latin typeface="微軟正黑體" pitchFamily="34" charset="-120"/>
              <a:ea typeface="微軟正黑體" pitchFamily="34" charset="-120"/>
            </a:endParaRPr>
          </a:p>
          <a:p>
            <a:pPr>
              <a:buFont typeface="Wingdings" pitchFamily="2" charset="2"/>
              <a:buChar char="l"/>
            </a:pPr>
            <a:r>
              <a:rPr lang="zh-TW" altLang="en-US" sz="2000" smtClean="0">
                <a:solidFill>
                  <a:schemeClr val="bg1"/>
                </a:solidFill>
                <a:latin typeface="微軟正黑體" pitchFamily="34" charset="-120"/>
                <a:ea typeface="微軟正黑體" pitchFamily="34" charset="-120"/>
              </a:rPr>
              <a:t> </a:t>
            </a:r>
            <a:r>
              <a:rPr lang="zh-TW" altLang="en-US" sz="2000" smtClean="0">
                <a:solidFill>
                  <a:srgbClr val="00B0F0"/>
                </a:solidFill>
                <a:latin typeface="微軟正黑體" pitchFamily="34" charset="-120"/>
                <a:ea typeface="微軟正黑體" pitchFamily="34" charset="-120"/>
              </a:rPr>
              <a:t>顯示</a:t>
            </a:r>
            <a:r>
              <a:rPr lang="zh-TW" altLang="en-US" sz="2000" smtClean="0">
                <a:solidFill>
                  <a:schemeClr val="bg1"/>
                </a:solidFill>
                <a:latin typeface="微軟正黑體" pitchFamily="34" charset="-120"/>
                <a:ea typeface="微軟正黑體" pitchFamily="34" charset="-120"/>
              </a:rPr>
              <a:t>立單成功</a:t>
            </a:r>
            <a:endParaRPr lang="zh-TW" altLang="en-US" sz="2000">
              <a:solidFill>
                <a:schemeClr val="bg1"/>
              </a:solidFill>
              <a:latin typeface="微軟正黑體" pitchFamily="34" charset="-120"/>
              <a:ea typeface="微軟正黑體" pitchFamily="34" charset="-120"/>
            </a:endParaRPr>
          </a:p>
        </p:txBody>
      </p:sp>
      <p:cxnSp>
        <p:nvCxnSpPr>
          <p:cNvPr id="69" name="直線單箭頭接點 68"/>
          <p:cNvCxnSpPr/>
          <p:nvPr/>
        </p:nvCxnSpPr>
        <p:spPr>
          <a:xfrm>
            <a:off x="5852060" y="5304847"/>
            <a:ext cx="792000" cy="0"/>
          </a:xfrm>
          <a:prstGeom prst="straightConnector1">
            <a:avLst/>
          </a:prstGeom>
          <a:ln w="381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5851853" y="5913841"/>
            <a:ext cx="792000" cy="0"/>
          </a:xfrm>
          <a:prstGeom prst="straightConnector1">
            <a:avLst/>
          </a:prstGeom>
          <a:ln w="38100">
            <a:solidFill>
              <a:schemeClr val="bg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接點 72"/>
          <p:cNvCxnSpPr/>
          <p:nvPr/>
        </p:nvCxnSpPr>
        <p:spPr>
          <a:xfrm>
            <a:off x="540370" y="4579704"/>
            <a:ext cx="10081288" cy="0"/>
          </a:xfrm>
          <a:prstGeom prst="line">
            <a:avLst/>
          </a:prstGeom>
          <a:ln w="3810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74" name="文字方塊 73"/>
          <p:cNvSpPr txBox="1"/>
          <p:nvPr/>
        </p:nvSpPr>
        <p:spPr>
          <a:xfrm>
            <a:off x="115304" y="2700018"/>
            <a:ext cx="2405319" cy="461665"/>
          </a:xfrm>
          <a:prstGeom prst="rect">
            <a:avLst/>
          </a:prstGeom>
          <a:solidFill>
            <a:schemeClr val="tx1">
              <a:lumMod val="85000"/>
              <a:lumOff val="15000"/>
            </a:schemeClr>
          </a:solidFill>
        </p:spPr>
        <p:txBody>
          <a:bodyPr wrap="square" rtlCol="0">
            <a:spAutoFit/>
          </a:bodyPr>
          <a:lstStyle/>
          <a:p>
            <a:r>
              <a:rPr lang="zh-TW" altLang="en-US" sz="2400" b="1" smtClean="0">
                <a:solidFill>
                  <a:srgbClr val="FFFF00"/>
                </a:solidFill>
                <a:latin typeface="微軟正黑體" pitchFamily="34" charset="-120"/>
                <a:ea typeface="微軟正黑體" pitchFamily="34" charset="-120"/>
              </a:rPr>
              <a:t>看板型應用：</a:t>
            </a:r>
            <a:endParaRPr lang="zh-TW" altLang="en-US" b="1">
              <a:solidFill>
                <a:srgbClr val="00B0F0"/>
              </a:solidFill>
              <a:latin typeface="微軟正黑體" pitchFamily="34" charset="-120"/>
              <a:ea typeface="微軟正黑體" pitchFamily="34" charset="-120"/>
            </a:endParaRPr>
          </a:p>
        </p:txBody>
      </p:sp>
      <p:sp>
        <p:nvSpPr>
          <p:cNvPr id="75" name="文字方塊 74"/>
          <p:cNvSpPr txBox="1"/>
          <p:nvPr/>
        </p:nvSpPr>
        <p:spPr>
          <a:xfrm>
            <a:off x="76982" y="4758675"/>
            <a:ext cx="2443641" cy="461665"/>
          </a:xfrm>
          <a:prstGeom prst="rect">
            <a:avLst/>
          </a:prstGeom>
          <a:solidFill>
            <a:schemeClr val="tx1">
              <a:lumMod val="85000"/>
              <a:lumOff val="15000"/>
            </a:schemeClr>
          </a:solidFill>
        </p:spPr>
        <p:txBody>
          <a:bodyPr wrap="square" rtlCol="0">
            <a:spAutoFit/>
          </a:bodyPr>
          <a:lstStyle/>
          <a:p>
            <a:r>
              <a:rPr lang="zh-TW" altLang="en-US" sz="2400" b="1" smtClean="0">
                <a:solidFill>
                  <a:srgbClr val="FFFF00"/>
                </a:solidFill>
                <a:latin typeface="微軟正黑體" pitchFamily="34" charset="-120"/>
                <a:ea typeface="微軟正黑體" pitchFamily="34" charset="-120"/>
              </a:rPr>
              <a:t>作業型應用：</a:t>
            </a:r>
            <a:endParaRPr lang="en-US" altLang="zh-TW" sz="2400" b="1" smtClean="0">
              <a:solidFill>
                <a:srgbClr val="FFFF00"/>
              </a:solidFill>
              <a:latin typeface="微軟正黑體" pitchFamily="34" charset="-120"/>
              <a:ea typeface="微軟正黑體" pitchFamily="34" charset="-120"/>
            </a:endParaRPr>
          </a:p>
        </p:txBody>
      </p:sp>
      <p:cxnSp>
        <p:nvCxnSpPr>
          <p:cNvPr id="41" name="肘形接點 40"/>
          <p:cNvCxnSpPr/>
          <p:nvPr/>
        </p:nvCxnSpPr>
        <p:spPr>
          <a:xfrm>
            <a:off x="8414498" y="3231663"/>
            <a:ext cx="12700" cy="633832"/>
          </a:xfrm>
          <a:prstGeom prst="bentConnector3">
            <a:avLst>
              <a:gd name="adj1" fmla="val 2540190"/>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8" name="文字方塊 47"/>
          <p:cNvSpPr txBox="1"/>
          <p:nvPr/>
        </p:nvSpPr>
        <p:spPr>
          <a:xfrm>
            <a:off x="8807568" y="3380046"/>
            <a:ext cx="2523448" cy="400110"/>
          </a:xfrm>
          <a:prstGeom prst="rect">
            <a:avLst/>
          </a:prstGeom>
          <a:noFill/>
        </p:spPr>
        <p:txBody>
          <a:bodyPr wrap="none" rtlCol="0">
            <a:spAutoFit/>
          </a:bodyPr>
          <a:lstStyle/>
          <a:p>
            <a:r>
              <a:rPr lang="zh-TW" altLang="en-US" sz="2000" smtClean="0">
                <a:solidFill>
                  <a:schemeClr val="bg1"/>
                </a:solidFill>
                <a:latin typeface="微軟正黑體" pitchFamily="34" charset="-120"/>
                <a:ea typeface="微軟正黑體" pitchFamily="34" charset="-120"/>
              </a:rPr>
              <a:t> 從 </a:t>
            </a:r>
            <a:r>
              <a:rPr lang="en-US" altLang="zh-TW" sz="2000" smtClean="0">
                <a:solidFill>
                  <a:schemeClr val="bg1"/>
                </a:solidFill>
                <a:latin typeface="微軟正黑體" pitchFamily="34" charset="-120"/>
                <a:ea typeface="微軟正黑體" pitchFamily="34" charset="-120"/>
              </a:rPr>
              <a:t>DB</a:t>
            </a:r>
            <a:r>
              <a:rPr lang="zh-TW" altLang="en-US" sz="2000" smtClean="0">
                <a:solidFill>
                  <a:schemeClr val="bg1"/>
                </a:solidFill>
                <a:latin typeface="微軟正黑體" pitchFamily="34" charset="-120"/>
                <a:ea typeface="微軟正黑體" pitchFamily="34" charset="-120"/>
              </a:rPr>
              <a:t> </a:t>
            </a:r>
            <a:r>
              <a:rPr lang="zh-TW" altLang="en-US" sz="2000" smtClean="0">
                <a:solidFill>
                  <a:srgbClr val="00B0F0"/>
                </a:solidFill>
                <a:latin typeface="微軟正黑體" pitchFamily="34" charset="-120"/>
                <a:ea typeface="微軟正黑體" pitchFamily="34" charset="-120"/>
              </a:rPr>
              <a:t>取得</a:t>
            </a:r>
            <a:r>
              <a:rPr lang="zh-TW" altLang="en-US" sz="2000" smtClean="0">
                <a:solidFill>
                  <a:schemeClr val="bg1"/>
                </a:solidFill>
                <a:latin typeface="微軟正黑體" pitchFamily="34" charset="-120"/>
                <a:ea typeface="微軟正黑體" pitchFamily="34" charset="-120"/>
              </a:rPr>
              <a:t>看板資料</a:t>
            </a:r>
            <a:endParaRPr lang="zh-TW" altLang="en-US" sz="2000">
              <a:solidFill>
                <a:schemeClr val="bg1"/>
              </a:solidFill>
              <a:latin typeface="微軟正黑體" pitchFamily="34" charset="-120"/>
              <a:ea typeface="微軟正黑體" pitchFamily="34" charset="-120"/>
            </a:endParaRPr>
          </a:p>
        </p:txBody>
      </p:sp>
      <p:sp>
        <p:nvSpPr>
          <p:cNvPr id="56" name="文字方塊 55"/>
          <p:cNvSpPr txBox="1"/>
          <p:nvPr/>
        </p:nvSpPr>
        <p:spPr>
          <a:xfrm>
            <a:off x="6841175" y="5104792"/>
            <a:ext cx="1465466" cy="1015663"/>
          </a:xfrm>
          <a:prstGeom prst="rect">
            <a:avLst/>
          </a:prstGeom>
          <a:noFill/>
        </p:spPr>
        <p:txBody>
          <a:bodyPr wrap="none" rtlCol="0">
            <a:spAutoFit/>
          </a:bodyPr>
          <a:lstStyle/>
          <a:p>
            <a:pPr>
              <a:buFont typeface="Wingdings" pitchFamily="2" charset="2"/>
              <a:buChar char="l"/>
            </a:pPr>
            <a:r>
              <a:rPr lang="zh-TW" altLang="en-US" sz="2000" smtClean="0">
                <a:solidFill>
                  <a:schemeClr val="bg1"/>
                </a:solidFill>
                <a:latin typeface="微軟正黑體" pitchFamily="34" charset="-120"/>
                <a:ea typeface="微軟正黑體" pitchFamily="34" charset="-120"/>
              </a:rPr>
              <a:t> 接收請求</a:t>
            </a:r>
            <a:endParaRPr lang="en-US" altLang="zh-TW" sz="2000" smtClean="0">
              <a:solidFill>
                <a:schemeClr val="bg1"/>
              </a:solidFill>
              <a:latin typeface="微軟正黑體" pitchFamily="34" charset="-120"/>
              <a:ea typeface="微軟正黑體" pitchFamily="34" charset="-120"/>
            </a:endParaRPr>
          </a:p>
          <a:p>
            <a:pPr>
              <a:buFont typeface="Wingdings" pitchFamily="2" charset="2"/>
              <a:buChar char="l"/>
            </a:pPr>
            <a:endParaRPr lang="en-US" altLang="zh-TW" sz="2000" smtClean="0">
              <a:solidFill>
                <a:schemeClr val="bg1"/>
              </a:solidFill>
              <a:latin typeface="微軟正黑體" pitchFamily="34" charset="-120"/>
              <a:ea typeface="微軟正黑體" pitchFamily="34" charset="-120"/>
            </a:endParaRPr>
          </a:p>
          <a:p>
            <a:pPr>
              <a:buFont typeface="Wingdings" pitchFamily="2" charset="2"/>
              <a:buChar char="l"/>
            </a:pPr>
            <a:r>
              <a:rPr lang="zh-TW" altLang="en-US" sz="2000" smtClean="0">
                <a:solidFill>
                  <a:schemeClr val="bg1"/>
                </a:solidFill>
                <a:latin typeface="微軟正黑體" pitchFamily="34" charset="-120"/>
                <a:ea typeface="微軟正黑體" pitchFamily="34" charset="-120"/>
              </a:rPr>
              <a:t> 回應請求</a:t>
            </a:r>
            <a:endParaRPr lang="zh-TW" altLang="en-US" sz="2000">
              <a:solidFill>
                <a:schemeClr val="bg1"/>
              </a:solidFill>
              <a:latin typeface="微軟正黑體" pitchFamily="34" charset="-120"/>
              <a:ea typeface="微軟正黑體" pitchFamily="34" charset="-120"/>
            </a:endParaRPr>
          </a:p>
        </p:txBody>
      </p:sp>
      <p:cxnSp>
        <p:nvCxnSpPr>
          <p:cNvPr id="57" name="肘形接點 56"/>
          <p:cNvCxnSpPr/>
          <p:nvPr/>
        </p:nvCxnSpPr>
        <p:spPr>
          <a:xfrm>
            <a:off x="8414498" y="5276391"/>
            <a:ext cx="12700" cy="633832"/>
          </a:xfrm>
          <a:prstGeom prst="bentConnector3">
            <a:avLst>
              <a:gd name="adj1" fmla="val 2540190"/>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58" name="文字方塊 57"/>
          <p:cNvSpPr txBox="1"/>
          <p:nvPr/>
        </p:nvSpPr>
        <p:spPr>
          <a:xfrm>
            <a:off x="8807568" y="5424774"/>
            <a:ext cx="2459328" cy="400110"/>
          </a:xfrm>
          <a:prstGeom prst="rect">
            <a:avLst/>
          </a:prstGeom>
          <a:noFill/>
        </p:spPr>
        <p:txBody>
          <a:bodyPr wrap="none" rtlCol="0">
            <a:spAutoFit/>
          </a:bodyPr>
          <a:lstStyle/>
          <a:p>
            <a:r>
              <a:rPr lang="zh-TW" altLang="en-US" sz="2000" smtClean="0">
                <a:solidFill>
                  <a:schemeClr val="bg1"/>
                </a:solidFill>
                <a:latin typeface="微軟正黑體" pitchFamily="34" charset="-120"/>
                <a:ea typeface="微軟正黑體" pitchFamily="34" charset="-120"/>
              </a:rPr>
              <a:t> 將表單資料</a:t>
            </a:r>
            <a:r>
              <a:rPr lang="zh-TW" altLang="en-US" sz="2000" smtClean="0">
                <a:solidFill>
                  <a:srgbClr val="00B0F0"/>
                </a:solidFill>
                <a:latin typeface="微軟正黑體" pitchFamily="34" charset="-120"/>
                <a:ea typeface="微軟正黑體" pitchFamily="34" charset="-120"/>
              </a:rPr>
              <a:t>寫入</a:t>
            </a:r>
            <a:r>
              <a:rPr lang="zh-TW" altLang="en-US" sz="2000" smtClean="0">
                <a:solidFill>
                  <a:schemeClr val="bg1"/>
                </a:solidFill>
                <a:latin typeface="微軟正黑體" pitchFamily="34" charset="-120"/>
                <a:ea typeface="微軟正黑體" pitchFamily="34" charset="-120"/>
              </a:rPr>
              <a:t> </a:t>
            </a:r>
            <a:r>
              <a:rPr lang="en-US" altLang="zh-TW" sz="2000" smtClean="0">
                <a:solidFill>
                  <a:schemeClr val="bg1"/>
                </a:solidFill>
                <a:latin typeface="微軟正黑體" pitchFamily="34" charset="-120"/>
                <a:ea typeface="微軟正黑體" pitchFamily="34" charset="-120"/>
              </a:rPr>
              <a:t>DB</a:t>
            </a:r>
            <a:endParaRPr lang="zh-TW" altLang="en-US" sz="2000">
              <a:solidFill>
                <a:schemeClr val="bg1"/>
              </a:solidFill>
              <a:latin typeface="微軟正黑體" pitchFamily="34" charset="-120"/>
              <a:ea typeface="微軟正黑體" pitchFamily="34" charset="-120"/>
            </a:endParaRPr>
          </a:p>
        </p:txBody>
      </p:sp>
      <p:sp>
        <p:nvSpPr>
          <p:cNvPr id="59" name="文字方塊 58">
            <a:hlinkClick r:id="rId6" action="ppaction://hlinksldjump"/>
          </p:cNvPr>
          <p:cNvSpPr txBox="1"/>
          <p:nvPr/>
        </p:nvSpPr>
        <p:spPr>
          <a:xfrm>
            <a:off x="5161146" y="5104792"/>
            <a:ext cx="396262" cy="246221"/>
          </a:xfrm>
          <a:prstGeom prst="rect">
            <a:avLst/>
          </a:prstGeom>
          <a:noFill/>
        </p:spPr>
        <p:txBody>
          <a:bodyPr wrap="none" rtlCol="0">
            <a:spAutoFit/>
          </a:bodyPr>
          <a:lstStyle/>
          <a:p>
            <a:r>
              <a:rPr lang="en-US" altLang="zh-TW" sz="1000" smtClean="0">
                <a:solidFill>
                  <a:srgbClr val="00B0F0"/>
                </a:solidFill>
                <a:latin typeface="微軟正黑體" pitchFamily="34" charset="-120"/>
                <a:ea typeface="微軟正黑體" pitchFamily="34" charset="-120"/>
              </a:rPr>
              <a:t>e.g.</a:t>
            </a:r>
            <a:endParaRPr lang="zh-TW" altLang="en-US" sz="1000">
              <a:solidFill>
                <a:srgbClr val="00B0F0"/>
              </a:solidFill>
              <a:latin typeface="微軟正黑體" pitchFamily="34" charset="-120"/>
              <a:ea typeface="微軟正黑體" pitchFamily="34" charset="-120"/>
            </a:endParaRPr>
          </a:p>
        </p:txBody>
      </p:sp>
      <p:pic>
        <p:nvPicPr>
          <p:cNvPr id="64" name="Picture 5" descr="D:\2022_Project\DT 主管教育訓練\Lesson 1 素材\man.png"/>
          <p:cNvPicPr>
            <a:picLocks noChangeAspect="1" noChangeArrowheads="1"/>
          </p:cNvPicPr>
          <p:nvPr/>
        </p:nvPicPr>
        <p:blipFill>
          <a:blip r:embed="rId7" cstate="print"/>
          <a:srcRect/>
          <a:stretch>
            <a:fillRect/>
          </a:stretch>
        </p:blipFill>
        <p:spPr bwMode="auto">
          <a:xfrm>
            <a:off x="597255" y="827926"/>
            <a:ext cx="1152000" cy="1152000"/>
          </a:xfrm>
          <a:prstGeom prst="rect">
            <a:avLst/>
          </a:prstGeom>
          <a:noFill/>
        </p:spPr>
      </p:pic>
      <p:pic>
        <p:nvPicPr>
          <p:cNvPr id="42" name="图片 36">
            <a:hlinkClick r:id="rId8" action="ppaction://hlinksldjump"/>
          </p:cNvPr>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bwMode="auto">
          <a:xfrm>
            <a:off x="10724914" y="6094897"/>
            <a:ext cx="797161" cy="385278"/>
          </a:xfrm>
          <a:prstGeom prst="rect">
            <a:avLst/>
          </a:prstGeom>
          <a:noFill/>
          <a:ln w="9525">
            <a:noFill/>
            <a:miter lim="800000"/>
            <a:headEnd/>
            <a:tailEnd/>
          </a:ln>
        </p:spPr>
      </p:pic>
      <p:sp>
        <p:nvSpPr>
          <p:cNvPr id="40" name="矩形 39"/>
          <p:cNvSpPr/>
          <p:nvPr/>
        </p:nvSpPr>
        <p:spPr>
          <a:xfrm>
            <a:off x="6229822" y="870656"/>
            <a:ext cx="180000" cy="12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p:cNvSpPr txBox="1"/>
          <p:nvPr/>
        </p:nvSpPr>
        <p:spPr>
          <a:xfrm>
            <a:off x="5985426" y="402449"/>
            <a:ext cx="692818" cy="461665"/>
          </a:xfrm>
          <a:prstGeom prst="rect">
            <a:avLst/>
          </a:prstGeom>
          <a:solidFill>
            <a:schemeClr val="tx1">
              <a:lumMod val="85000"/>
              <a:lumOff val="15000"/>
            </a:schemeClr>
          </a:solidFill>
        </p:spPr>
        <p:txBody>
          <a:bodyPr wrap="none" rtlCol="0">
            <a:spAutoFit/>
          </a:bodyPr>
          <a:lstStyle/>
          <a:p>
            <a:r>
              <a:rPr lang="en-US" altLang="zh-TW" sz="2400" b="1" smtClean="0">
                <a:solidFill>
                  <a:srgbClr val="00B0F0"/>
                </a:solidFill>
                <a:latin typeface="微軟正黑體" pitchFamily="34" charset="-120"/>
                <a:ea typeface="微軟正黑體" pitchFamily="34" charset="-120"/>
              </a:rPr>
              <a:t>API</a:t>
            </a:r>
            <a:endParaRPr lang="zh-TW" altLang="en-US" sz="2400" b="1">
              <a:solidFill>
                <a:srgbClr val="00B0F0"/>
              </a:solidFill>
              <a:latin typeface="微軟正黑體" pitchFamily="34" charset="-120"/>
              <a:ea typeface="微軟正黑體" pitchFamily="34" charset="-120"/>
            </a:endParaRPr>
          </a:p>
        </p:txBody>
      </p:sp>
      <p:sp>
        <p:nvSpPr>
          <p:cNvPr id="44" name="文字方塊 43"/>
          <p:cNvSpPr txBox="1"/>
          <p:nvPr/>
        </p:nvSpPr>
        <p:spPr>
          <a:xfrm>
            <a:off x="6830235" y="4271927"/>
            <a:ext cx="3791423" cy="307777"/>
          </a:xfrm>
          <a:prstGeom prst="rect">
            <a:avLst/>
          </a:prstGeom>
          <a:noFill/>
        </p:spPr>
        <p:txBody>
          <a:bodyPr wrap="none" rtlCol="0">
            <a:spAutoFit/>
          </a:bodyPr>
          <a:lstStyle/>
          <a:p>
            <a:r>
              <a:rPr lang="en-US" altLang="zh-TW" sz="1400" smtClean="0">
                <a:solidFill>
                  <a:srgbClr val="00B0F0"/>
                </a:solidFill>
                <a:latin typeface="微軟正黑體" pitchFamily="34" charset="-120"/>
                <a:ea typeface="微軟正黑體" pitchFamily="34" charset="-120"/>
              </a:rPr>
              <a:t>※</a:t>
            </a:r>
            <a:r>
              <a:rPr lang="zh-TW" altLang="en-US" sz="1400" smtClean="0">
                <a:solidFill>
                  <a:srgbClr val="00B0F0"/>
                </a:solidFill>
                <a:latin typeface="微軟正黑體" pitchFamily="34" charset="-120"/>
                <a:ea typeface="微軟正黑體" pitchFamily="34" charset="-120"/>
              </a:rPr>
              <a:t> 僅做簡化示例，實際不會只有一個請求來回</a:t>
            </a:r>
            <a:endParaRPr lang="zh-TW" altLang="en-US" sz="1400">
              <a:solidFill>
                <a:srgbClr val="00B0F0"/>
              </a:solidFill>
              <a:latin typeface="微軟正黑體" pitchFamily="34" charset="-120"/>
              <a:ea typeface="微軟正黑體" pitchFamily="34" charset="-120"/>
            </a:endParaRPr>
          </a:p>
        </p:txBody>
      </p:sp>
      <p:sp>
        <p:nvSpPr>
          <p:cNvPr id="46" name="文字方塊 45"/>
          <p:cNvSpPr txBox="1"/>
          <p:nvPr/>
        </p:nvSpPr>
        <p:spPr>
          <a:xfrm>
            <a:off x="115304" y="3230801"/>
            <a:ext cx="2405319" cy="369332"/>
          </a:xfrm>
          <a:prstGeom prst="rect">
            <a:avLst/>
          </a:prstGeom>
          <a:solidFill>
            <a:schemeClr val="tx1">
              <a:lumMod val="85000"/>
              <a:lumOff val="15000"/>
            </a:schemeClr>
          </a:solidFill>
        </p:spPr>
        <p:txBody>
          <a:bodyPr wrap="square" rtlCol="0">
            <a:spAutoFit/>
          </a:bodyPr>
          <a:lstStyle/>
          <a:p>
            <a:r>
              <a:rPr lang="en-US" altLang="zh-TW" b="1" smtClean="0">
                <a:solidFill>
                  <a:srgbClr val="00B0F0"/>
                </a:solidFill>
                <a:latin typeface="微軟正黑體" pitchFamily="34" charset="-120"/>
                <a:ea typeface="微軟正黑體" pitchFamily="34" charset="-120"/>
              </a:rPr>
              <a:t>e.g.</a:t>
            </a:r>
            <a:r>
              <a:rPr lang="zh-TW" altLang="en-US" b="1" smtClean="0">
                <a:solidFill>
                  <a:srgbClr val="00B0F0"/>
                </a:solidFill>
                <a:latin typeface="微軟正黑體" pitchFamily="34" charset="-120"/>
                <a:ea typeface="微軟正黑體" pitchFamily="34" charset="-120"/>
              </a:rPr>
              <a:t> 戰情圖、戰情室</a:t>
            </a:r>
            <a:endParaRPr lang="zh-TW" altLang="en-US" b="1">
              <a:solidFill>
                <a:srgbClr val="00B0F0"/>
              </a:solidFill>
              <a:latin typeface="微軟正黑體" pitchFamily="34" charset="-120"/>
              <a:ea typeface="微軟正黑體" pitchFamily="34" charset="-120"/>
            </a:endParaRPr>
          </a:p>
        </p:txBody>
      </p:sp>
      <p:sp>
        <p:nvSpPr>
          <p:cNvPr id="47" name="文字方塊 46"/>
          <p:cNvSpPr txBox="1"/>
          <p:nvPr/>
        </p:nvSpPr>
        <p:spPr>
          <a:xfrm>
            <a:off x="76982" y="5294101"/>
            <a:ext cx="2083595" cy="646331"/>
          </a:xfrm>
          <a:prstGeom prst="rect">
            <a:avLst/>
          </a:prstGeom>
          <a:solidFill>
            <a:schemeClr val="tx1">
              <a:lumMod val="85000"/>
              <a:lumOff val="15000"/>
            </a:schemeClr>
          </a:solidFill>
        </p:spPr>
        <p:txBody>
          <a:bodyPr wrap="square" rtlCol="0">
            <a:spAutoFit/>
          </a:bodyPr>
          <a:lstStyle/>
          <a:p>
            <a:r>
              <a:rPr lang="en-US" altLang="zh-TW" b="1" smtClean="0">
                <a:solidFill>
                  <a:srgbClr val="00B0F0"/>
                </a:solidFill>
                <a:latin typeface="微軟正黑體" pitchFamily="34" charset="-120"/>
                <a:ea typeface="微軟正黑體" pitchFamily="34" charset="-120"/>
              </a:rPr>
              <a:t>e.g.</a:t>
            </a:r>
            <a:r>
              <a:rPr lang="zh-TW" altLang="en-US" b="1" smtClean="0">
                <a:solidFill>
                  <a:srgbClr val="00B0F0"/>
                </a:solidFill>
                <a:latin typeface="微軟正黑體" pitchFamily="34" charset="-120"/>
                <a:ea typeface="微軟正黑體" pitchFamily="34" charset="-120"/>
              </a:rPr>
              <a:t> </a:t>
            </a:r>
            <a:r>
              <a:rPr lang="en-US" altLang="zh-TW" b="1" smtClean="0">
                <a:solidFill>
                  <a:srgbClr val="00B0F0"/>
                </a:solidFill>
                <a:latin typeface="微軟正黑體" pitchFamily="34" charset="-120"/>
                <a:ea typeface="微軟正黑體" pitchFamily="34" charset="-120"/>
              </a:rPr>
              <a:t>Audit+</a:t>
            </a:r>
            <a:r>
              <a:rPr lang="zh-TW" altLang="en-US" b="1" smtClean="0">
                <a:solidFill>
                  <a:srgbClr val="00B0F0"/>
                </a:solidFill>
                <a:latin typeface="微軟正黑體" pitchFamily="34" charset="-120"/>
                <a:ea typeface="微軟正黑體" pitchFamily="34" charset="-120"/>
              </a:rPr>
              <a:t>、</a:t>
            </a:r>
            <a:endParaRPr lang="en-US" altLang="zh-TW" b="1" smtClean="0">
              <a:solidFill>
                <a:srgbClr val="00B0F0"/>
              </a:solidFill>
              <a:latin typeface="微軟正黑體" pitchFamily="34" charset="-120"/>
              <a:ea typeface="微軟正黑體" pitchFamily="34" charset="-120"/>
            </a:endParaRPr>
          </a:p>
          <a:p>
            <a:r>
              <a:rPr lang="zh-TW" altLang="en-US" b="1" smtClean="0">
                <a:solidFill>
                  <a:srgbClr val="00B0F0"/>
                </a:solidFill>
                <a:latin typeface="微軟正黑體" pitchFamily="34" charset="-120"/>
                <a:ea typeface="微軟正黑體" pitchFamily="34" charset="-120"/>
              </a:rPr>
              <a:t>        客責吸收系統</a:t>
            </a:r>
          </a:p>
        </p:txBody>
      </p:sp>
      <p:sp>
        <p:nvSpPr>
          <p:cNvPr id="45" name="文字方塊 44"/>
          <p:cNvSpPr txBox="1"/>
          <p:nvPr/>
        </p:nvSpPr>
        <p:spPr>
          <a:xfrm>
            <a:off x="9672987" y="1875884"/>
            <a:ext cx="1651671" cy="461665"/>
          </a:xfrm>
          <a:prstGeom prst="rect">
            <a:avLst/>
          </a:prstGeom>
          <a:noFill/>
        </p:spPr>
        <p:txBody>
          <a:bodyPr wrap="none" rtlCol="0">
            <a:spAutoFit/>
          </a:bodyPr>
          <a:lstStyle/>
          <a:p>
            <a:r>
              <a:rPr lang="en-US" altLang="zh-TW" sz="2400" b="1" smtClean="0">
                <a:solidFill>
                  <a:srgbClr val="00B0F0"/>
                </a:solidFill>
                <a:latin typeface="微軟正黑體" pitchFamily="34" charset="-120"/>
                <a:ea typeface="微軟正黑體" pitchFamily="34" charset="-120"/>
              </a:rPr>
              <a:t>DB Server</a:t>
            </a:r>
            <a:endParaRPr lang="zh-TW" altLang="en-US" sz="2400" b="1">
              <a:solidFill>
                <a:srgbClr val="00B0F0"/>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線接點 16"/>
          <p:cNvCxnSpPr/>
          <p:nvPr/>
        </p:nvCxnSpPr>
        <p:spPr>
          <a:xfrm>
            <a:off x="2342323" y="0"/>
            <a:ext cx="0" cy="6480175"/>
          </a:xfrm>
          <a:prstGeom prst="line">
            <a:avLst/>
          </a:prstGeom>
          <a:ln w="3810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a:off x="6031072" y="-327"/>
            <a:ext cx="0" cy="6480175"/>
          </a:xfrm>
          <a:prstGeom prst="line">
            <a:avLst/>
          </a:prstGeom>
          <a:ln w="3810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pic>
        <p:nvPicPr>
          <p:cNvPr id="31749" name="Picture 5" descr="D:\2022_Project\DT 主管教育訓練\Lesson 1 素材\computer-screen.png"/>
          <p:cNvPicPr>
            <a:picLocks noChangeAspect="1" noChangeArrowheads="1"/>
          </p:cNvPicPr>
          <p:nvPr/>
        </p:nvPicPr>
        <p:blipFill>
          <a:blip r:embed="rId2" cstate="print"/>
          <a:srcRect/>
          <a:stretch>
            <a:fillRect/>
          </a:stretch>
        </p:blipFill>
        <p:spPr bwMode="auto">
          <a:xfrm>
            <a:off x="3328030" y="845891"/>
            <a:ext cx="900115" cy="900115"/>
          </a:xfrm>
          <a:prstGeom prst="rect">
            <a:avLst/>
          </a:prstGeom>
          <a:noFill/>
        </p:spPr>
      </p:pic>
      <p:pic>
        <p:nvPicPr>
          <p:cNvPr id="31750" name="Picture 6" descr="D:\2022_Project\DT 主管教育訓練\Lesson 1 素材\database.png"/>
          <p:cNvPicPr>
            <a:picLocks noChangeAspect="1" noChangeArrowheads="1"/>
          </p:cNvPicPr>
          <p:nvPr/>
        </p:nvPicPr>
        <p:blipFill>
          <a:blip r:embed="rId3" cstate="print"/>
          <a:srcRect/>
          <a:stretch>
            <a:fillRect/>
          </a:stretch>
        </p:blipFill>
        <p:spPr bwMode="auto">
          <a:xfrm>
            <a:off x="7381244" y="975769"/>
            <a:ext cx="900000" cy="900000"/>
          </a:xfrm>
          <a:prstGeom prst="rect">
            <a:avLst/>
          </a:prstGeom>
          <a:noFill/>
        </p:spPr>
      </p:pic>
      <p:pic>
        <p:nvPicPr>
          <p:cNvPr id="31751" name="Picture 7" descr="D:\2022_Project\DT 主管教育訓練\Lesson 1 素材\mobile-phone.png"/>
          <p:cNvPicPr>
            <a:picLocks noChangeAspect="1" noChangeArrowheads="1"/>
          </p:cNvPicPr>
          <p:nvPr/>
        </p:nvPicPr>
        <p:blipFill>
          <a:blip r:embed="rId4" cstate="print"/>
          <a:srcRect/>
          <a:stretch>
            <a:fillRect/>
          </a:stretch>
        </p:blipFill>
        <p:spPr bwMode="auto">
          <a:xfrm>
            <a:off x="4356968" y="863949"/>
            <a:ext cx="864000" cy="864000"/>
          </a:xfrm>
          <a:prstGeom prst="rect">
            <a:avLst/>
          </a:prstGeom>
          <a:noFill/>
        </p:spPr>
      </p:pic>
      <p:pic>
        <p:nvPicPr>
          <p:cNvPr id="31752" name="Picture 8" descr="D:\2022_Project\DT 主管教育訓練\Lesson 1 素材\server.png"/>
          <p:cNvPicPr>
            <a:picLocks noChangeAspect="1" noChangeArrowheads="1"/>
          </p:cNvPicPr>
          <p:nvPr/>
        </p:nvPicPr>
        <p:blipFill>
          <a:blip r:embed="rId5" cstate="print"/>
          <a:srcRect/>
          <a:stretch>
            <a:fillRect/>
          </a:stretch>
        </p:blipFill>
        <p:spPr bwMode="auto">
          <a:xfrm>
            <a:off x="10050240" y="975769"/>
            <a:ext cx="900000" cy="900000"/>
          </a:xfrm>
          <a:prstGeom prst="rect">
            <a:avLst/>
          </a:prstGeom>
          <a:noFill/>
        </p:spPr>
      </p:pic>
      <p:sp>
        <p:nvSpPr>
          <p:cNvPr id="9" name="文字方塊 8"/>
          <p:cNvSpPr txBox="1"/>
          <p:nvPr/>
        </p:nvSpPr>
        <p:spPr>
          <a:xfrm>
            <a:off x="3778088" y="196545"/>
            <a:ext cx="902811" cy="523220"/>
          </a:xfrm>
          <a:prstGeom prst="rect">
            <a:avLst/>
          </a:prstGeom>
          <a:noFill/>
        </p:spPr>
        <p:txBody>
          <a:bodyPr wrap="none" rtlCol="0">
            <a:spAutoFit/>
          </a:bodyPr>
          <a:lstStyle/>
          <a:p>
            <a:r>
              <a:rPr lang="zh-TW" altLang="en-US" sz="2800" b="1" smtClean="0">
                <a:solidFill>
                  <a:srgbClr val="FFFF00"/>
                </a:solidFill>
                <a:latin typeface="微軟正黑體" pitchFamily="34" charset="-120"/>
                <a:ea typeface="微軟正黑體" pitchFamily="34" charset="-120"/>
              </a:rPr>
              <a:t>前端</a:t>
            </a:r>
            <a:endParaRPr lang="zh-TW" altLang="en-US" sz="2800" b="1">
              <a:solidFill>
                <a:srgbClr val="FFFF00"/>
              </a:solidFill>
              <a:latin typeface="微軟正黑體" pitchFamily="34" charset="-120"/>
              <a:ea typeface="微軟正黑體" pitchFamily="34" charset="-120"/>
            </a:endParaRPr>
          </a:p>
        </p:txBody>
      </p:sp>
      <p:sp>
        <p:nvSpPr>
          <p:cNvPr id="10" name="文字方塊 9"/>
          <p:cNvSpPr txBox="1"/>
          <p:nvPr/>
        </p:nvSpPr>
        <p:spPr>
          <a:xfrm>
            <a:off x="540370" y="196545"/>
            <a:ext cx="1261884" cy="523220"/>
          </a:xfrm>
          <a:prstGeom prst="rect">
            <a:avLst/>
          </a:prstGeom>
          <a:noFill/>
        </p:spPr>
        <p:txBody>
          <a:bodyPr wrap="none" rtlCol="0">
            <a:spAutoFit/>
          </a:bodyPr>
          <a:lstStyle/>
          <a:p>
            <a:r>
              <a:rPr lang="zh-TW" altLang="en-US" sz="2800" b="1" smtClean="0">
                <a:solidFill>
                  <a:srgbClr val="FFFF00"/>
                </a:solidFill>
                <a:latin typeface="微軟正黑體" pitchFamily="34" charset="-120"/>
                <a:ea typeface="微軟正黑體" pitchFamily="34" charset="-120"/>
              </a:rPr>
              <a:t>使用者</a:t>
            </a:r>
            <a:endParaRPr lang="zh-TW" altLang="en-US" sz="2800" b="1">
              <a:solidFill>
                <a:srgbClr val="FFFF00"/>
              </a:solidFill>
              <a:latin typeface="微軟正黑體" pitchFamily="34" charset="-120"/>
              <a:ea typeface="微軟正黑體" pitchFamily="34" charset="-120"/>
            </a:endParaRPr>
          </a:p>
        </p:txBody>
      </p:sp>
      <p:sp>
        <p:nvSpPr>
          <p:cNvPr id="11" name="文字方塊 10"/>
          <p:cNvSpPr txBox="1"/>
          <p:nvPr/>
        </p:nvSpPr>
        <p:spPr>
          <a:xfrm>
            <a:off x="8278663" y="196545"/>
            <a:ext cx="902811" cy="523220"/>
          </a:xfrm>
          <a:prstGeom prst="rect">
            <a:avLst/>
          </a:prstGeom>
          <a:noFill/>
        </p:spPr>
        <p:txBody>
          <a:bodyPr wrap="none" rtlCol="0">
            <a:spAutoFit/>
          </a:bodyPr>
          <a:lstStyle/>
          <a:p>
            <a:r>
              <a:rPr lang="zh-TW" altLang="en-US" sz="2800" b="1" smtClean="0">
                <a:solidFill>
                  <a:srgbClr val="FFFF00"/>
                </a:solidFill>
                <a:latin typeface="微軟正黑體" pitchFamily="34" charset="-120"/>
                <a:ea typeface="微軟正黑體" pitchFamily="34" charset="-120"/>
              </a:rPr>
              <a:t>後端</a:t>
            </a:r>
            <a:endParaRPr lang="zh-TW" altLang="en-US" sz="2800" b="1">
              <a:solidFill>
                <a:srgbClr val="FFFF00"/>
              </a:solidFill>
              <a:latin typeface="微軟正黑體" pitchFamily="34" charset="-120"/>
              <a:ea typeface="微軟正黑體" pitchFamily="34" charset="-120"/>
            </a:endParaRPr>
          </a:p>
        </p:txBody>
      </p:sp>
      <p:cxnSp>
        <p:nvCxnSpPr>
          <p:cNvPr id="13" name="直線單箭頭接點 12"/>
          <p:cNvCxnSpPr/>
          <p:nvPr/>
        </p:nvCxnSpPr>
        <p:spPr>
          <a:xfrm>
            <a:off x="5236129" y="1395637"/>
            <a:ext cx="1620000" cy="0"/>
          </a:xfrm>
          <a:prstGeom prst="straightConnector1">
            <a:avLst/>
          </a:prstGeom>
          <a:ln w="3810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6875359" y="1875884"/>
            <a:ext cx="1901803" cy="461665"/>
          </a:xfrm>
          <a:prstGeom prst="rect">
            <a:avLst/>
          </a:prstGeom>
          <a:noFill/>
        </p:spPr>
        <p:txBody>
          <a:bodyPr wrap="none" rtlCol="0">
            <a:spAutoFit/>
          </a:bodyPr>
          <a:lstStyle/>
          <a:p>
            <a:r>
              <a:rPr lang="en-US" altLang="zh-TW" sz="2400" b="1" smtClean="0">
                <a:solidFill>
                  <a:srgbClr val="00B0F0"/>
                </a:solidFill>
                <a:latin typeface="微軟正黑體" pitchFamily="34" charset="-120"/>
                <a:ea typeface="微軟正黑體" pitchFamily="34" charset="-120"/>
              </a:rPr>
              <a:t>Web Server</a:t>
            </a:r>
            <a:endParaRPr lang="zh-TW" altLang="en-US" sz="2400" b="1">
              <a:solidFill>
                <a:srgbClr val="00B0F0"/>
              </a:solidFill>
              <a:latin typeface="微軟正黑體" pitchFamily="34" charset="-120"/>
              <a:ea typeface="微軟正黑體" pitchFamily="34" charset="-120"/>
            </a:endParaRPr>
          </a:p>
        </p:txBody>
      </p:sp>
      <p:cxnSp>
        <p:nvCxnSpPr>
          <p:cNvPr id="24" name="直線單箭頭接點 23"/>
          <p:cNvCxnSpPr/>
          <p:nvPr/>
        </p:nvCxnSpPr>
        <p:spPr>
          <a:xfrm>
            <a:off x="8641405" y="1397127"/>
            <a:ext cx="1080000" cy="0"/>
          </a:xfrm>
          <a:prstGeom prst="straightConnector1">
            <a:avLst/>
          </a:prstGeom>
          <a:ln w="3810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1884847" y="1397127"/>
            <a:ext cx="900000" cy="0"/>
          </a:xfrm>
          <a:prstGeom prst="straightConnector1">
            <a:avLst/>
          </a:prstGeom>
          <a:ln w="3810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文字方塊 33"/>
          <p:cNvSpPr txBox="1"/>
          <p:nvPr/>
        </p:nvSpPr>
        <p:spPr>
          <a:xfrm>
            <a:off x="6161154" y="3060064"/>
            <a:ext cx="5328831" cy="2246769"/>
          </a:xfrm>
          <a:prstGeom prst="rect">
            <a:avLst/>
          </a:prstGeom>
          <a:noFill/>
        </p:spPr>
        <p:txBody>
          <a:bodyPr wrap="none" rtlCol="0">
            <a:spAutoFit/>
          </a:bodyPr>
          <a:lstStyle/>
          <a:p>
            <a:pPr>
              <a:buFont typeface="Wingdings" pitchFamily="2" charset="2"/>
              <a:buChar char="l"/>
            </a:pPr>
            <a:r>
              <a:rPr lang="zh-TW" altLang="en-US" sz="2000" smtClean="0">
                <a:solidFill>
                  <a:schemeClr val="bg1"/>
                </a:solidFill>
                <a:latin typeface="微軟正黑體" pitchFamily="34" charset="-120"/>
                <a:ea typeface="微軟正黑體" pitchFamily="34" charset="-120"/>
              </a:rPr>
              <a:t> 在</a:t>
            </a:r>
            <a:r>
              <a:rPr lang="zh-TW" altLang="en-US" sz="2000" smtClean="0">
                <a:solidFill>
                  <a:srgbClr val="00B0F0"/>
                </a:solidFill>
                <a:latin typeface="微軟正黑體" pitchFamily="34" charset="-120"/>
                <a:ea typeface="微軟正黑體" pitchFamily="34" charset="-120"/>
              </a:rPr>
              <a:t>伺服器端</a:t>
            </a:r>
            <a:r>
              <a:rPr lang="zh-TW" altLang="en-US" sz="2000" smtClean="0">
                <a:solidFill>
                  <a:schemeClr val="bg1"/>
                </a:solidFill>
                <a:latin typeface="微軟正黑體" pitchFamily="34" charset="-120"/>
                <a:ea typeface="微軟正黑體" pitchFamily="34" charset="-120"/>
              </a:rPr>
              <a:t>運行</a:t>
            </a:r>
            <a:endParaRPr lang="en-US" altLang="zh-TW" sz="2000" smtClean="0">
              <a:solidFill>
                <a:schemeClr val="bg1"/>
              </a:solidFill>
              <a:latin typeface="微軟正黑體" pitchFamily="34" charset="-120"/>
              <a:ea typeface="微軟正黑體" pitchFamily="34" charset="-120"/>
            </a:endParaRPr>
          </a:p>
          <a:p>
            <a:pPr>
              <a:buFont typeface="Wingdings" pitchFamily="2" charset="2"/>
              <a:buChar char="l"/>
            </a:pPr>
            <a:endParaRPr lang="en-US" altLang="zh-TW" sz="2000" smtClean="0">
              <a:solidFill>
                <a:schemeClr val="bg1"/>
              </a:solidFill>
              <a:latin typeface="微軟正黑體" pitchFamily="34" charset="-120"/>
              <a:ea typeface="微軟正黑體" pitchFamily="34" charset="-120"/>
            </a:endParaRPr>
          </a:p>
          <a:p>
            <a:pPr>
              <a:buFont typeface="Wingdings" pitchFamily="2" charset="2"/>
              <a:buChar char="l"/>
            </a:pPr>
            <a:r>
              <a:rPr lang="zh-TW" altLang="en-US" sz="2000" smtClean="0">
                <a:solidFill>
                  <a:schemeClr val="bg1"/>
                </a:solidFill>
                <a:latin typeface="微軟正黑體" pitchFamily="34" charset="-120"/>
                <a:ea typeface="微軟正黑體" pitchFamily="34" charset="-120"/>
              </a:rPr>
              <a:t> 包含回應前端請求的主機 </a:t>
            </a:r>
            <a:r>
              <a:rPr lang="en-US" altLang="zh-TW" sz="1600" smtClean="0">
                <a:solidFill>
                  <a:schemeClr val="bg1"/>
                </a:solidFill>
                <a:latin typeface="微軟正黑體" pitchFamily="34" charset="-120"/>
                <a:ea typeface="微軟正黑體" pitchFamily="34" charset="-120"/>
              </a:rPr>
              <a:t>&amp;</a:t>
            </a:r>
            <a:r>
              <a:rPr lang="zh-TW" altLang="en-US" sz="2000" smtClean="0">
                <a:solidFill>
                  <a:schemeClr val="bg1"/>
                </a:solidFill>
                <a:latin typeface="微軟正黑體" pitchFamily="34" charset="-120"/>
                <a:ea typeface="微軟正黑體" pitchFamily="34" charset="-120"/>
              </a:rPr>
              <a:t> 資料庫</a:t>
            </a:r>
            <a:endParaRPr lang="en-US" altLang="zh-TW" sz="2000" smtClean="0">
              <a:solidFill>
                <a:schemeClr val="bg1"/>
              </a:solidFill>
              <a:latin typeface="微軟正黑體" pitchFamily="34" charset="-120"/>
              <a:ea typeface="微軟正黑體" pitchFamily="34" charset="-120"/>
            </a:endParaRPr>
          </a:p>
          <a:p>
            <a:pPr>
              <a:buFont typeface="Wingdings" pitchFamily="2" charset="2"/>
              <a:buChar char="l"/>
            </a:pPr>
            <a:endParaRPr lang="en-US" altLang="zh-TW" sz="2000" smtClean="0">
              <a:solidFill>
                <a:schemeClr val="bg1"/>
              </a:solidFill>
              <a:latin typeface="微軟正黑體" pitchFamily="34" charset="-120"/>
              <a:ea typeface="微軟正黑體" pitchFamily="34" charset="-120"/>
            </a:endParaRPr>
          </a:p>
          <a:p>
            <a:pPr>
              <a:buFont typeface="Wingdings" pitchFamily="2" charset="2"/>
              <a:buChar char="l"/>
            </a:pPr>
            <a:r>
              <a:rPr lang="zh-TW" altLang="en-US" sz="2000" smtClean="0">
                <a:solidFill>
                  <a:schemeClr val="bg1"/>
                </a:solidFill>
                <a:latin typeface="微軟正黑體" pitchFamily="34" charset="-120"/>
                <a:ea typeface="微軟正黑體" pitchFamily="34" charset="-120"/>
              </a:rPr>
              <a:t> 使用者</a:t>
            </a:r>
            <a:r>
              <a:rPr lang="zh-TW" altLang="en-US" sz="2000" smtClean="0">
                <a:solidFill>
                  <a:srgbClr val="00B0F0"/>
                </a:solidFill>
                <a:latin typeface="微軟正黑體" pitchFamily="34" charset="-120"/>
                <a:ea typeface="微軟正黑體" pitchFamily="34" charset="-120"/>
              </a:rPr>
              <a:t>不能直接操作</a:t>
            </a:r>
            <a:endParaRPr lang="en-US" altLang="zh-TW" sz="2000" smtClean="0">
              <a:solidFill>
                <a:srgbClr val="00B0F0"/>
              </a:solidFill>
              <a:latin typeface="微軟正黑體" pitchFamily="34" charset="-120"/>
              <a:ea typeface="微軟正黑體" pitchFamily="34" charset="-120"/>
            </a:endParaRPr>
          </a:p>
          <a:p>
            <a:pPr>
              <a:buFont typeface="Wingdings" pitchFamily="2" charset="2"/>
              <a:buChar char="l"/>
            </a:pPr>
            <a:endParaRPr lang="en-US" altLang="zh-TW" sz="2000" smtClean="0">
              <a:solidFill>
                <a:schemeClr val="bg1"/>
              </a:solidFill>
              <a:latin typeface="微軟正黑體" pitchFamily="34" charset="-120"/>
              <a:ea typeface="微軟正黑體" pitchFamily="34" charset="-120"/>
            </a:endParaRPr>
          </a:p>
          <a:p>
            <a:pPr>
              <a:buFont typeface="Wingdings" pitchFamily="2" charset="2"/>
              <a:buChar char="l"/>
            </a:pPr>
            <a:r>
              <a:rPr lang="zh-TW" altLang="en-US" sz="2000" smtClean="0">
                <a:solidFill>
                  <a:schemeClr val="bg1"/>
                </a:solidFill>
                <a:latin typeface="微軟正黑體" pitchFamily="34" charset="-120"/>
                <a:ea typeface="微軟正黑體" pitchFamily="34" charset="-120"/>
              </a:rPr>
              <a:t> 應用的程式語言：</a:t>
            </a:r>
            <a:r>
              <a:rPr lang="en-US" altLang="zh-TW" sz="2000" smtClean="0">
                <a:solidFill>
                  <a:schemeClr val="bg1"/>
                </a:solidFill>
                <a:latin typeface="微軟正黑體" pitchFamily="34" charset="-120"/>
                <a:ea typeface="微軟正黑體" pitchFamily="34" charset="-120"/>
              </a:rPr>
              <a:t>Python</a:t>
            </a:r>
            <a:r>
              <a:rPr lang="zh-TW" altLang="en-US" sz="2000" smtClean="0">
                <a:solidFill>
                  <a:schemeClr val="bg1"/>
                </a:solidFill>
                <a:latin typeface="微軟正黑體" pitchFamily="34" charset="-120"/>
                <a:ea typeface="微軟正黑體" pitchFamily="34" charset="-120"/>
              </a:rPr>
              <a:t>，</a:t>
            </a:r>
            <a:r>
              <a:rPr lang="en-US" altLang="zh-TW" sz="2000" smtClean="0">
                <a:solidFill>
                  <a:schemeClr val="bg1"/>
                </a:solidFill>
                <a:latin typeface="微軟正黑體" pitchFamily="34" charset="-120"/>
                <a:ea typeface="微軟正黑體" pitchFamily="34" charset="-120"/>
              </a:rPr>
              <a:t>Java</a:t>
            </a:r>
            <a:r>
              <a:rPr lang="zh-TW" altLang="en-US" sz="2000" smtClean="0">
                <a:solidFill>
                  <a:schemeClr val="bg1"/>
                </a:solidFill>
                <a:latin typeface="微軟正黑體" pitchFamily="34" charset="-120"/>
                <a:ea typeface="微軟正黑體" pitchFamily="34" charset="-120"/>
              </a:rPr>
              <a:t>，</a:t>
            </a:r>
            <a:r>
              <a:rPr lang="en-US" altLang="zh-TW" sz="2000" smtClean="0">
                <a:solidFill>
                  <a:schemeClr val="bg1"/>
                </a:solidFill>
                <a:latin typeface="微軟正黑體" pitchFamily="34" charset="-120"/>
                <a:ea typeface="微軟正黑體" pitchFamily="34" charset="-120"/>
              </a:rPr>
              <a:t>SQL</a:t>
            </a:r>
            <a:r>
              <a:rPr lang="zh-TW" altLang="en-US" sz="2000" smtClean="0">
                <a:solidFill>
                  <a:schemeClr val="bg1"/>
                </a:solidFill>
                <a:latin typeface="微軟正黑體" pitchFamily="34" charset="-120"/>
                <a:ea typeface="微軟正黑體" pitchFamily="34" charset="-120"/>
              </a:rPr>
              <a:t>  </a:t>
            </a:r>
            <a:r>
              <a:rPr lang="en-US" altLang="zh-TW" sz="2000" smtClean="0">
                <a:solidFill>
                  <a:schemeClr val="bg1"/>
                </a:solidFill>
                <a:latin typeface="微軟正黑體" pitchFamily="34" charset="-120"/>
                <a:ea typeface="微軟正黑體" pitchFamily="34" charset="-120"/>
              </a:rPr>
              <a:t>......</a:t>
            </a:r>
          </a:p>
        </p:txBody>
      </p:sp>
      <p:cxnSp>
        <p:nvCxnSpPr>
          <p:cNvPr id="37" name="直線接點 36"/>
          <p:cNvCxnSpPr/>
          <p:nvPr/>
        </p:nvCxnSpPr>
        <p:spPr>
          <a:xfrm>
            <a:off x="0" y="2549547"/>
            <a:ext cx="11522075" cy="0"/>
          </a:xfrm>
          <a:prstGeom prst="line">
            <a:avLst/>
          </a:prstGeom>
          <a:ln w="3810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pic>
        <p:nvPicPr>
          <p:cNvPr id="40" name="Picture 5" descr="D:\2022_Project\DT 主管教育訓練\Lesson 1 素材\computer-screen.png"/>
          <p:cNvPicPr>
            <a:picLocks noChangeAspect="1" noChangeArrowheads="1"/>
          </p:cNvPicPr>
          <p:nvPr/>
        </p:nvPicPr>
        <p:blipFill>
          <a:blip r:embed="rId2" cstate="print"/>
          <a:srcRect/>
          <a:stretch>
            <a:fillRect/>
          </a:stretch>
        </p:blipFill>
        <p:spPr bwMode="auto">
          <a:xfrm>
            <a:off x="3060692" y="1259834"/>
            <a:ext cx="900115" cy="900115"/>
          </a:xfrm>
          <a:prstGeom prst="rect">
            <a:avLst/>
          </a:prstGeom>
          <a:noFill/>
        </p:spPr>
      </p:pic>
      <p:pic>
        <p:nvPicPr>
          <p:cNvPr id="41" name="Picture 7" descr="D:\2022_Project\DT 主管教育訓練\Lesson 1 素材\mobile-phone.png"/>
          <p:cNvPicPr>
            <a:picLocks noChangeAspect="1" noChangeArrowheads="1"/>
          </p:cNvPicPr>
          <p:nvPr/>
        </p:nvPicPr>
        <p:blipFill>
          <a:blip r:embed="rId4" cstate="print"/>
          <a:srcRect/>
          <a:stretch>
            <a:fillRect/>
          </a:stretch>
        </p:blipFill>
        <p:spPr bwMode="auto">
          <a:xfrm>
            <a:off x="4089630" y="1295949"/>
            <a:ext cx="864000" cy="864000"/>
          </a:xfrm>
          <a:prstGeom prst="rect">
            <a:avLst/>
          </a:prstGeom>
          <a:noFill/>
        </p:spPr>
      </p:pic>
      <p:sp>
        <p:nvSpPr>
          <p:cNvPr id="42" name="文字方塊 41"/>
          <p:cNvSpPr txBox="1"/>
          <p:nvPr/>
        </p:nvSpPr>
        <p:spPr>
          <a:xfrm>
            <a:off x="2520623" y="3060064"/>
            <a:ext cx="3327514" cy="2554545"/>
          </a:xfrm>
          <a:prstGeom prst="rect">
            <a:avLst/>
          </a:prstGeom>
          <a:noFill/>
        </p:spPr>
        <p:txBody>
          <a:bodyPr wrap="none" rtlCol="0">
            <a:spAutoFit/>
          </a:bodyPr>
          <a:lstStyle/>
          <a:p>
            <a:pPr>
              <a:buFont typeface="Wingdings" pitchFamily="2" charset="2"/>
              <a:buChar char="l"/>
            </a:pPr>
            <a:r>
              <a:rPr lang="zh-TW" altLang="en-US" sz="2000" smtClean="0">
                <a:solidFill>
                  <a:schemeClr val="bg1"/>
                </a:solidFill>
                <a:latin typeface="微軟正黑體" pitchFamily="34" charset="-120"/>
                <a:ea typeface="微軟正黑體" pitchFamily="34" charset="-120"/>
              </a:rPr>
              <a:t> 在</a:t>
            </a:r>
            <a:r>
              <a:rPr lang="zh-TW" altLang="en-US" sz="2000" smtClean="0">
                <a:solidFill>
                  <a:srgbClr val="00B0F0"/>
                </a:solidFill>
                <a:latin typeface="微軟正黑體" pitchFamily="34" charset="-120"/>
                <a:ea typeface="微軟正黑體" pitchFamily="34" charset="-120"/>
              </a:rPr>
              <a:t>使用者端</a:t>
            </a:r>
            <a:r>
              <a:rPr lang="zh-TW" altLang="en-US" sz="2000" smtClean="0">
                <a:solidFill>
                  <a:schemeClr val="bg1"/>
                </a:solidFill>
                <a:latin typeface="微軟正黑體" pitchFamily="34" charset="-120"/>
                <a:ea typeface="微軟正黑體" pitchFamily="34" charset="-120"/>
              </a:rPr>
              <a:t>運行</a:t>
            </a:r>
            <a:endParaRPr lang="en-US" altLang="zh-TW" sz="2000" smtClean="0">
              <a:solidFill>
                <a:schemeClr val="bg1"/>
              </a:solidFill>
              <a:latin typeface="微軟正黑體" pitchFamily="34" charset="-120"/>
              <a:ea typeface="微軟正黑體" pitchFamily="34" charset="-120"/>
            </a:endParaRPr>
          </a:p>
          <a:p>
            <a:pPr>
              <a:buFont typeface="Wingdings" pitchFamily="2" charset="2"/>
              <a:buChar char="l"/>
            </a:pPr>
            <a:endParaRPr lang="en-US" altLang="zh-TW" sz="2000" smtClean="0">
              <a:solidFill>
                <a:schemeClr val="bg1"/>
              </a:solidFill>
              <a:latin typeface="微軟正黑體" pitchFamily="34" charset="-120"/>
              <a:ea typeface="微軟正黑體" pitchFamily="34" charset="-120"/>
            </a:endParaRPr>
          </a:p>
          <a:p>
            <a:pPr>
              <a:buFont typeface="Wingdings" pitchFamily="2" charset="2"/>
              <a:buChar char="l"/>
            </a:pPr>
            <a:r>
              <a:rPr lang="zh-TW" altLang="en-US" sz="2000" smtClean="0">
                <a:solidFill>
                  <a:schemeClr val="bg1"/>
                </a:solidFill>
                <a:latin typeface="微軟正黑體" pitchFamily="34" charset="-120"/>
                <a:ea typeface="微軟正黑體" pitchFamily="34" charset="-120"/>
              </a:rPr>
              <a:t> 透過使用者電腦畫面呈現</a:t>
            </a:r>
            <a:endParaRPr lang="en-US" altLang="zh-TW" sz="2000" smtClean="0">
              <a:solidFill>
                <a:schemeClr val="bg1"/>
              </a:solidFill>
              <a:latin typeface="微軟正黑體" pitchFamily="34" charset="-120"/>
              <a:ea typeface="微軟正黑體" pitchFamily="34" charset="-120"/>
            </a:endParaRPr>
          </a:p>
          <a:p>
            <a:pPr>
              <a:buFont typeface="Wingdings" pitchFamily="2" charset="2"/>
              <a:buChar char="l"/>
            </a:pPr>
            <a:endParaRPr lang="en-US" altLang="zh-TW" sz="2000" smtClean="0">
              <a:solidFill>
                <a:schemeClr val="bg1"/>
              </a:solidFill>
              <a:latin typeface="微軟正黑體" pitchFamily="34" charset="-120"/>
              <a:ea typeface="微軟正黑體" pitchFamily="34" charset="-120"/>
            </a:endParaRPr>
          </a:p>
          <a:p>
            <a:pPr>
              <a:buFont typeface="Wingdings" pitchFamily="2" charset="2"/>
              <a:buChar char="l"/>
            </a:pPr>
            <a:r>
              <a:rPr lang="zh-TW" altLang="en-US" sz="2000" smtClean="0">
                <a:solidFill>
                  <a:schemeClr val="bg1"/>
                </a:solidFill>
                <a:latin typeface="微軟正黑體" pitchFamily="34" charset="-120"/>
                <a:ea typeface="微軟正黑體" pitchFamily="34" charset="-120"/>
              </a:rPr>
              <a:t> 使用者</a:t>
            </a:r>
            <a:r>
              <a:rPr lang="zh-TW" altLang="en-US" sz="2000" smtClean="0">
                <a:solidFill>
                  <a:srgbClr val="00B0F0"/>
                </a:solidFill>
                <a:latin typeface="微軟正黑體" pitchFamily="34" charset="-120"/>
                <a:ea typeface="微軟正黑體" pitchFamily="34" charset="-120"/>
              </a:rPr>
              <a:t>可在畫面上操作</a:t>
            </a:r>
            <a:endParaRPr lang="en-US" altLang="zh-TW" sz="2000" smtClean="0">
              <a:solidFill>
                <a:srgbClr val="00B0F0"/>
              </a:solidFill>
              <a:latin typeface="微軟正黑體" pitchFamily="34" charset="-120"/>
              <a:ea typeface="微軟正黑體" pitchFamily="34" charset="-120"/>
            </a:endParaRPr>
          </a:p>
          <a:p>
            <a:endParaRPr lang="en-US" altLang="zh-TW" sz="2000" smtClean="0">
              <a:solidFill>
                <a:schemeClr val="bg1"/>
              </a:solidFill>
              <a:latin typeface="微軟正黑體" pitchFamily="34" charset="-120"/>
              <a:ea typeface="微軟正黑體" pitchFamily="34" charset="-120"/>
            </a:endParaRPr>
          </a:p>
          <a:p>
            <a:pPr>
              <a:buFont typeface="Wingdings" pitchFamily="2" charset="2"/>
              <a:buChar char="l"/>
            </a:pPr>
            <a:r>
              <a:rPr lang="zh-TW" altLang="en-US" sz="2000" smtClean="0">
                <a:solidFill>
                  <a:schemeClr val="bg1"/>
                </a:solidFill>
                <a:latin typeface="微軟正黑體" pitchFamily="34" charset="-120"/>
                <a:ea typeface="微軟正黑體" pitchFamily="34" charset="-120"/>
              </a:rPr>
              <a:t> 組成元素：</a:t>
            </a:r>
            <a:endParaRPr lang="en-US" altLang="zh-TW" sz="2000" smtClean="0">
              <a:solidFill>
                <a:schemeClr val="bg1"/>
              </a:solidFill>
              <a:latin typeface="微軟正黑體" pitchFamily="34" charset="-120"/>
              <a:ea typeface="微軟正黑體" pitchFamily="34" charset="-120"/>
            </a:endParaRPr>
          </a:p>
          <a:p>
            <a:r>
              <a:rPr lang="zh-TW" altLang="en-US" sz="2000" smtClean="0">
                <a:solidFill>
                  <a:schemeClr val="bg1"/>
                </a:solidFill>
                <a:latin typeface="微軟正黑體" pitchFamily="34" charset="-120"/>
                <a:ea typeface="微軟正黑體" pitchFamily="34" charset="-120"/>
              </a:rPr>
              <a:t>    </a:t>
            </a:r>
            <a:r>
              <a:rPr lang="en-US" altLang="zh-TW" sz="2000" smtClean="0">
                <a:solidFill>
                  <a:schemeClr val="bg1"/>
                </a:solidFill>
                <a:latin typeface="微軟正黑體" pitchFamily="34" charset="-120"/>
                <a:ea typeface="微軟正黑體" pitchFamily="34" charset="-120"/>
              </a:rPr>
              <a:t>HTML</a:t>
            </a:r>
            <a:r>
              <a:rPr lang="zh-TW" altLang="en-US" sz="2000" smtClean="0">
                <a:solidFill>
                  <a:schemeClr val="bg1"/>
                </a:solidFill>
                <a:latin typeface="微軟正黑體" pitchFamily="34" charset="-120"/>
                <a:ea typeface="微軟正黑體" pitchFamily="34" charset="-120"/>
              </a:rPr>
              <a:t>，</a:t>
            </a:r>
            <a:r>
              <a:rPr lang="en-US" altLang="zh-TW" sz="2000" smtClean="0">
                <a:solidFill>
                  <a:schemeClr val="bg1"/>
                </a:solidFill>
                <a:latin typeface="微軟正黑體" pitchFamily="34" charset="-120"/>
                <a:ea typeface="微軟正黑體" pitchFamily="34" charset="-120"/>
              </a:rPr>
              <a:t>CSS</a:t>
            </a:r>
            <a:r>
              <a:rPr lang="zh-TW" altLang="en-US" sz="2000" smtClean="0">
                <a:solidFill>
                  <a:schemeClr val="bg1"/>
                </a:solidFill>
                <a:latin typeface="微軟正黑體" pitchFamily="34" charset="-120"/>
                <a:ea typeface="微軟正黑體" pitchFamily="34" charset="-120"/>
              </a:rPr>
              <a:t>，</a:t>
            </a:r>
            <a:r>
              <a:rPr lang="en-US" altLang="zh-TW" sz="2000" smtClean="0">
                <a:solidFill>
                  <a:schemeClr val="bg1"/>
                </a:solidFill>
                <a:latin typeface="微軟正黑體" pitchFamily="34" charset="-120"/>
                <a:ea typeface="微軟正黑體" pitchFamily="34" charset="-120"/>
              </a:rPr>
              <a:t>JavaScript</a:t>
            </a:r>
          </a:p>
        </p:txBody>
      </p:sp>
      <p:sp>
        <p:nvSpPr>
          <p:cNvPr id="43" name="文字方塊 42"/>
          <p:cNvSpPr txBox="1"/>
          <p:nvPr/>
        </p:nvSpPr>
        <p:spPr>
          <a:xfrm>
            <a:off x="115304" y="2700018"/>
            <a:ext cx="2405319" cy="461665"/>
          </a:xfrm>
          <a:prstGeom prst="rect">
            <a:avLst/>
          </a:prstGeom>
          <a:solidFill>
            <a:schemeClr val="tx1">
              <a:lumMod val="85000"/>
              <a:lumOff val="15000"/>
            </a:schemeClr>
          </a:solidFill>
        </p:spPr>
        <p:txBody>
          <a:bodyPr wrap="square" rtlCol="0">
            <a:spAutoFit/>
          </a:bodyPr>
          <a:lstStyle/>
          <a:p>
            <a:r>
              <a:rPr lang="zh-TW" altLang="en-US" sz="2400" b="1" smtClean="0">
                <a:solidFill>
                  <a:srgbClr val="FFFF00"/>
                </a:solidFill>
                <a:latin typeface="微軟正黑體" pitchFamily="34" charset="-120"/>
                <a:ea typeface="微軟正黑體" pitchFamily="34" charset="-120"/>
              </a:rPr>
              <a:t>定義與特性：</a:t>
            </a:r>
            <a:endParaRPr lang="en-US" altLang="zh-TW" sz="2400" b="1" smtClean="0">
              <a:solidFill>
                <a:srgbClr val="FFFF00"/>
              </a:solidFill>
              <a:latin typeface="微軟正黑體" pitchFamily="34" charset="-120"/>
              <a:ea typeface="微軟正黑體" pitchFamily="34" charset="-120"/>
            </a:endParaRPr>
          </a:p>
        </p:txBody>
      </p:sp>
      <p:pic>
        <p:nvPicPr>
          <p:cNvPr id="25" name="Picture 5" descr="D:\2022_Project\DT 主管教育訓練\Lesson 1 素材\man.png"/>
          <p:cNvPicPr>
            <a:picLocks noChangeAspect="1" noChangeArrowheads="1"/>
          </p:cNvPicPr>
          <p:nvPr/>
        </p:nvPicPr>
        <p:blipFill>
          <a:blip r:embed="rId6" cstate="print"/>
          <a:srcRect/>
          <a:stretch>
            <a:fillRect/>
          </a:stretch>
        </p:blipFill>
        <p:spPr bwMode="auto">
          <a:xfrm>
            <a:off x="597255" y="827926"/>
            <a:ext cx="1152000" cy="1152000"/>
          </a:xfrm>
          <a:prstGeom prst="rect">
            <a:avLst/>
          </a:prstGeom>
          <a:noFill/>
        </p:spPr>
      </p:pic>
      <p:pic>
        <p:nvPicPr>
          <p:cNvPr id="27" name="图片 36">
            <a:hlinkClick r:id="rId7" action="ppaction://hlinksldjump"/>
          </p:cNvPr>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bwMode="auto">
          <a:xfrm>
            <a:off x="10724914" y="6094897"/>
            <a:ext cx="797161" cy="385278"/>
          </a:xfrm>
          <a:prstGeom prst="rect">
            <a:avLst/>
          </a:prstGeom>
          <a:noFill/>
          <a:ln w="9525">
            <a:noFill/>
            <a:miter lim="800000"/>
            <a:headEnd/>
            <a:tailEnd/>
          </a:ln>
        </p:spPr>
      </p:pic>
      <p:sp>
        <p:nvSpPr>
          <p:cNvPr id="26" name="矩形 25"/>
          <p:cNvSpPr/>
          <p:nvPr/>
        </p:nvSpPr>
        <p:spPr>
          <a:xfrm>
            <a:off x="6229822" y="870656"/>
            <a:ext cx="180000" cy="12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5985426" y="402449"/>
            <a:ext cx="692818" cy="461665"/>
          </a:xfrm>
          <a:prstGeom prst="rect">
            <a:avLst/>
          </a:prstGeom>
          <a:solidFill>
            <a:schemeClr val="tx1">
              <a:lumMod val="85000"/>
              <a:lumOff val="15000"/>
            </a:schemeClr>
          </a:solidFill>
        </p:spPr>
        <p:txBody>
          <a:bodyPr wrap="none" rtlCol="0">
            <a:spAutoFit/>
          </a:bodyPr>
          <a:lstStyle/>
          <a:p>
            <a:r>
              <a:rPr lang="en-US" altLang="zh-TW" sz="2400" b="1" smtClean="0">
                <a:solidFill>
                  <a:srgbClr val="00B0F0"/>
                </a:solidFill>
                <a:latin typeface="微軟正黑體" pitchFamily="34" charset="-120"/>
                <a:ea typeface="微軟正黑體" pitchFamily="34" charset="-120"/>
              </a:rPr>
              <a:t>API</a:t>
            </a:r>
            <a:endParaRPr lang="zh-TW" altLang="en-US" sz="2400" b="1">
              <a:solidFill>
                <a:srgbClr val="00B0F0"/>
              </a:solidFill>
              <a:latin typeface="微軟正黑體" pitchFamily="34" charset="-120"/>
              <a:ea typeface="微軟正黑體" pitchFamily="34" charset="-120"/>
            </a:endParaRPr>
          </a:p>
        </p:txBody>
      </p:sp>
      <p:sp>
        <p:nvSpPr>
          <p:cNvPr id="30" name="文字方塊 29"/>
          <p:cNvSpPr txBox="1"/>
          <p:nvPr/>
        </p:nvSpPr>
        <p:spPr>
          <a:xfrm>
            <a:off x="9672987" y="1875884"/>
            <a:ext cx="1651671" cy="461665"/>
          </a:xfrm>
          <a:prstGeom prst="rect">
            <a:avLst/>
          </a:prstGeom>
          <a:noFill/>
        </p:spPr>
        <p:txBody>
          <a:bodyPr wrap="none" rtlCol="0">
            <a:spAutoFit/>
          </a:bodyPr>
          <a:lstStyle/>
          <a:p>
            <a:r>
              <a:rPr lang="en-US" altLang="zh-TW" sz="2400" b="1" smtClean="0">
                <a:solidFill>
                  <a:srgbClr val="00B0F0"/>
                </a:solidFill>
                <a:latin typeface="微軟正黑體" pitchFamily="34" charset="-120"/>
                <a:ea typeface="微軟正黑體" pitchFamily="34" charset="-120"/>
              </a:rPr>
              <a:t>DB Server</a:t>
            </a:r>
            <a:endParaRPr lang="zh-TW" altLang="en-US" sz="2400" b="1">
              <a:solidFill>
                <a:srgbClr val="00B0F0"/>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線接點 16"/>
          <p:cNvCxnSpPr/>
          <p:nvPr/>
        </p:nvCxnSpPr>
        <p:spPr>
          <a:xfrm>
            <a:off x="2342323" y="-1"/>
            <a:ext cx="0" cy="2340000"/>
          </a:xfrm>
          <a:prstGeom prst="line">
            <a:avLst/>
          </a:prstGeom>
          <a:ln w="3810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a:off x="6031072" y="-327"/>
            <a:ext cx="0" cy="2340000"/>
          </a:xfrm>
          <a:prstGeom prst="line">
            <a:avLst/>
          </a:prstGeom>
          <a:ln w="3810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pic>
        <p:nvPicPr>
          <p:cNvPr id="31749" name="Picture 5" descr="D:\2022_Project\DT 主管教育訓練\Lesson 1 素材\computer-screen.png"/>
          <p:cNvPicPr>
            <a:picLocks noChangeAspect="1" noChangeArrowheads="1"/>
          </p:cNvPicPr>
          <p:nvPr/>
        </p:nvPicPr>
        <p:blipFill>
          <a:blip r:embed="rId2" cstate="print"/>
          <a:srcRect/>
          <a:stretch>
            <a:fillRect/>
          </a:stretch>
        </p:blipFill>
        <p:spPr bwMode="auto">
          <a:xfrm>
            <a:off x="3328030" y="845891"/>
            <a:ext cx="900115" cy="900115"/>
          </a:xfrm>
          <a:prstGeom prst="rect">
            <a:avLst/>
          </a:prstGeom>
          <a:noFill/>
        </p:spPr>
      </p:pic>
      <p:pic>
        <p:nvPicPr>
          <p:cNvPr id="31750" name="Picture 6" descr="D:\2022_Project\DT 主管教育訓練\Lesson 1 素材\database.png"/>
          <p:cNvPicPr>
            <a:picLocks noChangeAspect="1" noChangeArrowheads="1"/>
          </p:cNvPicPr>
          <p:nvPr/>
        </p:nvPicPr>
        <p:blipFill>
          <a:blip r:embed="rId3" cstate="print"/>
          <a:srcRect/>
          <a:stretch>
            <a:fillRect/>
          </a:stretch>
        </p:blipFill>
        <p:spPr bwMode="auto">
          <a:xfrm>
            <a:off x="7381244" y="975769"/>
            <a:ext cx="900000" cy="900000"/>
          </a:xfrm>
          <a:prstGeom prst="rect">
            <a:avLst/>
          </a:prstGeom>
          <a:noFill/>
        </p:spPr>
      </p:pic>
      <p:pic>
        <p:nvPicPr>
          <p:cNvPr id="31751" name="Picture 7" descr="D:\2022_Project\DT 主管教育訓練\Lesson 1 素材\mobile-phone.png"/>
          <p:cNvPicPr>
            <a:picLocks noChangeAspect="1" noChangeArrowheads="1"/>
          </p:cNvPicPr>
          <p:nvPr/>
        </p:nvPicPr>
        <p:blipFill>
          <a:blip r:embed="rId4" cstate="print"/>
          <a:srcRect/>
          <a:stretch>
            <a:fillRect/>
          </a:stretch>
        </p:blipFill>
        <p:spPr bwMode="auto">
          <a:xfrm>
            <a:off x="4356968" y="863949"/>
            <a:ext cx="864000" cy="864000"/>
          </a:xfrm>
          <a:prstGeom prst="rect">
            <a:avLst/>
          </a:prstGeom>
          <a:noFill/>
        </p:spPr>
      </p:pic>
      <p:pic>
        <p:nvPicPr>
          <p:cNvPr id="31752" name="Picture 8" descr="D:\2022_Project\DT 主管教育訓練\Lesson 1 素材\server.png"/>
          <p:cNvPicPr>
            <a:picLocks noChangeAspect="1" noChangeArrowheads="1"/>
          </p:cNvPicPr>
          <p:nvPr/>
        </p:nvPicPr>
        <p:blipFill>
          <a:blip r:embed="rId5" cstate="print"/>
          <a:srcRect/>
          <a:stretch>
            <a:fillRect/>
          </a:stretch>
        </p:blipFill>
        <p:spPr bwMode="auto">
          <a:xfrm>
            <a:off x="10050240" y="975769"/>
            <a:ext cx="900000" cy="900000"/>
          </a:xfrm>
          <a:prstGeom prst="rect">
            <a:avLst/>
          </a:prstGeom>
          <a:noFill/>
        </p:spPr>
      </p:pic>
      <p:sp>
        <p:nvSpPr>
          <p:cNvPr id="9" name="文字方塊 8"/>
          <p:cNvSpPr txBox="1"/>
          <p:nvPr/>
        </p:nvSpPr>
        <p:spPr>
          <a:xfrm>
            <a:off x="3778088" y="196545"/>
            <a:ext cx="902811" cy="523220"/>
          </a:xfrm>
          <a:prstGeom prst="rect">
            <a:avLst/>
          </a:prstGeom>
          <a:noFill/>
        </p:spPr>
        <p:txBody>
          <a:bodyPr wrap="none" rtlCol="0">
            <a:spAutoFit/>
          </a:bodyPr>
          <a:lstStyle/>
          <a:p>
            <a:r>
              <a:rPr lang="zh-TW" altLang="en-US" sz="2800" b="1" smtClean="0">
                <a:solidFill>
                  <a:srgbClr val="FFFF00"/>
                </a:solidFill>
                <a:latin typeface="微軟正黑體" pitchFamily="34" charset="-120"/>
                <a:ea typeface="微軟正黑體" pitchFamily="34" charset="-120"/>
              </a:rPr>
              <a:t>前端</a:t>
            </a:r>
            <a:endParaRPr lang="zh-TW" altLang="en-US" sz="2800" b="1">
              <a:solidFill>
                <a:srgbClr val="FFFF00"/>
              </a:solidFill>
              <a:latin typeface="微軟正黑體" pitchFamily="34" charset="-120"/>
              <a:ea typeface="微軟正黑體" pitchFamily="34" charset="-120"/>
            </a:endParaRPr>
          </a:p>
        </p:txBody>
      </p:sp>
      <p:sp>
        <p:nvSpPr>
          <p:cNvPr id="10" name="文字方塊 9"/>
          <p:cNvSpPr txBox="1"/>
          <p:nvPr/>
        </p:nvSpPr>
        <p:spPr>
          <a:xfrm>
            <a:off x="540370" y="196545"/>
            <a:ext cx="1261884" cy="523220"/>
          </a:xfrm>
          <a:prstGeom prst="rect">
            <a:avLst/>
          </a:prstGeom>
          <a:noFill/>
        </p:spPr>
        <p:txBody>
          <a:bodyPr wrap="none" rtlCol="0">
            <a:spAutoFit/>
          </a:bodyPr>
          <a:lstStyle/>
          <a:p>
            <a:r>
              <a:rPr lang="zh-TW" altLang="en-US" sz="2800" b="1" smtClean="0">
                <a:solidFill>
                  <a:srgbClr val="FFFF00"/>
                </a:solidFill>
                <a:latin typeface="微軟正黑體" pitchFamily="34" charset="-120"/>
                <a:ea typeface="微軟正黑體" pitchFamily="34" charset="-120"/>
              </a:rPr>
              <a:t>使用者</a:t>
            </a:r>
            <a:endParaRPr lang="zh-TW" altLang="en-US" sz="2800" b="1">
              <a:solidFill>
                <a:srgbClr val="FFFF00"/>
              </a:solidFill>
              <a:latin typeface="微軟正黑體" pitchFamily="34" charset="-120"/>
              <a:ea typeface="微軟正黑體" pitchFamily="34" charset="-120"/>
            </a:endParaRPr>
          </a:p>
        </p:txBody>
      </p:sp>
      <p:sp>
        <p:nvSpPr>
          <p:cNvPr id="11" name="文字方塊 10"/>
          <p:cNvSpPr txBox="1"/>
          <p:nvPr/>
        </p:nvSpPr>
        <p:spPr>
          <a:xfrm>
            <a:off x="8278663" y="196545"/>
            <a:ext cx="902811" cy="523220"/>
          </a:xfrm>
          <a:prstGeom prst="rect">
            <a:avLst/>
          </a:prstGeom>
          <a:noFill/>
        </p:spPr>
        <p:txBody>
          <a:bodyPr wrap="none" rtlCol="0">
            <a:spAutoFit/>
          </a:bodyPr>
          <a:lstStyle/>
          <a:p>
            <a:r>
              <a:rPr lang="zh-TW" altLang="en-US" sz="2800" b="1" smtClean="0">
                <a:solidFill>
                  <a:srgbClr val="FFFF00"/>
                </a:solidFill>
                <a:latin typeface="微軟正黑體" pitchFamily="34" charset="-120"/>
                <a:ea typeface="微軟正黑體" pitchFamily="34" charset="-120"/>
              </a:rPr>
              <a:t>後端</a:t>
            </a:r>
            <a:endParaRPr lang="zh-TW" altLang="en-US" sz="2800" b="1">
              <a:solidFill>
                <a:srgbClr val="FFFF00"/>
              </a:solidFill>
              <a:latin typeface="微軟正黑體" pitchFamily="34" charset="-120"/>
              <a:ea typeface="微軟正黑體" pitchFamily="34" charset="-120"/>
            </a:endParaRPr>
          </a:p>
        </p:txBody>
      </p:sp>
      <p:cxnSp>
        <p:nvCxnSpPr>
          <p:cNvPr id="13" name="直線單箭頭接點 12"/>
          <p:cNvCxnSpPr/>
          <p:nvPr/>
        </p:nvCxnSpPr>
        <p:spPr>
          <a:xfrm>
            <a:off x="5236129" y="1395637"/>
            <a:ext cx="1620000" cy="0"/>
          </a:xfrm>
          <a:prstGeom prst="straightConnector1">
            <a:avLst/>
          </a:prstGeom>
          <a:ln w="3810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6875359" y="1875884"/>
            <a:ext cx="1901803" cy="461665"/>
          </a:xfrm>
          <a:prstGeom prst="rect">
            <a:avLst/>
          </a:prstGeom>
          <a:noFill/>
        </p:spPr>
        <p:txBody>
          <a:bodyPr wrap="none" rtlCol="0">
            <a:spAutoFit/>
          </a:bodyPr>
          <a:lstStyle/>
          <a:p>
            <a:r>
              <a:rPr lang="en-US" altLang="zh-TW" sz="2400" b="1" smtClean="0">
                <a:solidFill>
                  <a:srgbClr val="00B0F0"/>
                </a:solidFill>
                <a:latin typeface="微軟正黑體" pitchFamily="34" charset="-120"/>
                <a:ea typeface="微軟正黑體" pitchFamily="34" charset="-120"/>
              </a:rPr>
              <a:t>Web Server</a:t>
            </a:r>
            <a:endParaRPr lang="zh-TW" altLang="en-US" sz="2400" b="1">
              <a:solidFill>
                <a:srgbClr val="00B0F0"/>
              </a:solidFill>
              <a:latin typeface="微軟正黑體" pitchFamily="34" charset="-120"/>
              <a:ea typeface="微軟正黑體" pitchFamily="34" charset="-120"/>
            </a:endParaRPr>
          </a:p>
        </p:txBody>
      </p:sp>
      <p:cxnSp>
        <p:nvCxnSpPr>
          <p:cNvPr id="24" name="直線單箭頭接點 23"/>
          <p:cNvCxnSpPr/>
          <p:nvPr/>
        </p:nvCxnSpPr>
        <p:spPr>
          <a:xfrm>
            <a:off x="8641405" y="1397127"/>
            <a:ext cx="1080000" cy="0"/>
          </a:xfrm>
          <a:prstGeom prst="straightConnector1">
            <a:avLst/>
          </a:prstGeom>
          <a:ln w="3810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1884847" y="1397127"/>
            <a:ext cx="900000" cy="0"/>
          </a:xfrm>
          <a:prstGeom prst="straightConnector1">
            <a:avLst/>
          </a:prstGeom>
          <a:ln w="3810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flipV="1">
            <a:off x="0" y="2547399"/>
            <a:ext cx="2342323" cy="2148"/>
          </a:xfrm>
          <a:prstGeom prst="line">
            <a:avLst/>
          </a:prstGeom>
          <a:ln w="3810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pic>
        <p:nvPicPr>
          <p:cNvPr id="40" name="Picture 5" descr="D:\2022_Project\DT 主管教育訓練\Lesson 1 素材\computer-screen.png"/>
          <p:cNvPicPr>
            <a:picLocks noChangeAspect="1" noChangeArrowheads="1"/>
          </p:cNvPicPr>
          <p:nvPr/>
        </p:nvPicPr>
        <p:blipFill>
          <a:blip r:embed="rId2" cstate="print"/>
          <a:srcRect/>
          <a:stretch>
            <a:fillRect/>
          </a:stretch>
        </p:blipFill>
        <p:spPr bwMode="auto">
          <a:xfrm>
            <a:off x="3060692" y="1259834"/>
            <a:ext cx="900115" cy="900115"/>
          </a:xfrm>
          <a:prstGeom prst="rect">
            <a:avLst/>
          </a:prstGeom>
          <a:noFill/>
        </p:spPr>
      </p:pic>
      <p:pic>
        <p:nvPicPr>
          <p:cNvPr id="41" name="Picture 7" descr="D:\2022_Project\DT 主管教育訓練\Lesson 1 素材\mobile-phone.png"/>
          <p:cNvPicPr>
            <a:picLocks noChangeAspect="1" noChangeArrowheads="1"/>
          </p:cNvPicPr>
          <p:nvPr/>
        </p:nvPicPr>
        <p:blipFill>
          <a:blip r:embed="rId4" cstate="print"/>
          <a:srcRect/>
          <a:stretch>
            <a:fillRect/>
          </a:stretch>
        </p:blipFill>
        <p:spPr bwMode="auto">
          <a:xfrm>
            <a:off x="4089630" y="1295949"/>
            <a:ext cx="864000" cy="864000"/>
          </a:xfrm>
          <a:prstGeom prst="rect">
            <a:avLst/>
          </a:prstGeom>
          <a:noFill/>
        </p:spPr>
      </p:pic>
      <p:cxnSp>
        <p:nvCxnSpPr>
          <p:cNvPr id="26" name="直線接點 25"/>
          <p:cNvCxnSpPr/>
          <p:nvPr/>
        </p:nvCxnSpPr>
        <p:spPr>
          <a:xfrm flipV="1">
            <a:off x="2522346" y="2337549"/>
            <a:ext cx="358323" cy="211998"/>
          </a:xfrm>
          <a:prstGeom prst="line">
            <a:avLst/>
          </a:prstGeom>
          <a:ln w="3810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6031072" y="2547399"/>
            <a:ext cx="5491002" cy="0"/>
          </a:xfrm>
          <a:prstGeom prst="line">
            <a:avLst/>
          </a:prstGeom>
          <a:ln w="3810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5508094" y="2159949"/>
            <a:ext cx="432966" cy="387450"/>
          </a:xfrm>
          <a:prstGeom prst="line">
            <a:avLst/>
          </a:prstGeom>
          <a:ln w="3810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1" name="文字方塊 50"/>
          <p:cNvSpPr txBox="1"/>
          <p:nvPr/>
        </p:nvSpPr>
        <p:spPr>
          <a:xfrm>
            <a:off x="180324" y="3333617"/>
            <a:ext cx="11701601" cy="2964914"/>
          </a:xfrm>
          <a:prstGeom prst="rect">
            <a:avLst/>
          </a:prstGeom>
          <a:noFill/>
        </p:spPr>
        <p:txBody>
          <a:bodyPr wrap="none" rtlCol="0">
            <a:spAutoFit/>
          </a:bodyPr>
          <a:lstStyle/>
          <a:p>
            <a:pPr>
              <a:lnSpc>
                <a:spcPts val="2800"/>
              </a:lnSpc>
            </a:pPr>
            <a:r>
              <a:rPr lang="en-US" altLang="zh-TW" sz="2000" smtClean="0">
                <a:solidFill>
                  <a:srgbClr val="FFFF00"/>
                </a:solidFill>
                <a:latin typeface="微軟正黑體" pitchFamily="34" charset="-120"/>
                <a:ea typeface="微軟正黑體" pitchFamily="34" charset="-120"/>
              </a:rPr>
              <a:t>HTML</a:t>
            </a:r>
            <a:r>
              <a:rPr lang="zh-TW" altLang="en-US" sz="2000" smtClean="0">
                <a:solidFill>
                  <a:srgbClr val="FFFF00"/>
                </a:solidFill>
                <a:latin typeface="微軟正黑體" pitchFamily="34" charset="-120"/>
                <a:ea typeface="微軟正黑體" pitchFamily="34" charset="-120"/>
              </a:rPr>
              <a:t> </a:t>
            </a:r>
            <a:r>
              <a:rPr lang="en-US" altLang="zh-TW" sz="1600" smtClean="0">
                <a:solidFill>
                  <a:srgbClr val="FFFF00"/>
                </a:solidFill>
                <a:latin typeface="微軟正黑體" pitchFamily="34" charset="-120"/>
                <a:ea typeface="微軟正黑體" pitchFamily="34" charset="-120"/>
              </a:rPr>
              <a:t>(Hypertext Markup Language)</a:t>
            </a:r>
            <a:r>
              <a:rPr lang="en-US" altLang="zh-TW" sz="2000" smtClean="0">
                <a:solidFill>
                  <a:schemeClr val="bg1"/>
                </a:solidFill>
                <a:latin typeface="微軟正黑體" pitchFamily="34" charset="-120"/>
                <a:ea typeface="微軟正黑體" pitchFamily="34" charset="-120"/>
              </a:rPr>
              <a:t> </a:t>
            </a:r>
            <a:r>
              <a:rPr lang="zh-TW" altLang="en-US" sz="2000" smtClean="0">
                <a:solidFill>
                  <a:srgbClr val="00B0F0"/>
                </a:solidFill>
                <a:latin typeface="微軟正黑體" pitchFamily="34" charset="-120"/>
                <a:ea typeface="微軟正黑體" pitchFamily="34" charset="-120"/>
              </a:rPr>
              <a:t>超文本標記語言，用於設計網頁內容</a:t>
            </a:r>
            <a:r>
              <a:rPr lang="zh-TW" altLang="en-US" sz="2000" smtClean="0">
                <a:solidFill>
                  <a:schemeClr val="bg1"/>
                </a:solidFill>
                <a:latin typeface="微軟正黑體" pitchFamily="34" charset="-120"/>
                <a:ea typeface="微軟正黑體" pitchFamily="34" charset="-120"/>
              </a:rPr>
              <a:t>，包含段落、清單、表格等，</a:t>
            </a:r>
            <a:endParaRPr lang="en-US" altLang="zh-TW" sz="2000" smtClean="0">
              <a:solidFill>
                <a:schemeClr val="bg1"/>
              </a:solidFill>
              <a:latin typeface="微軟正黑體" pitchFamily="34" charset="-120"/>
              <a:ea typeface="微軟正黑體" pitchFamily="34" charset="-120"/>
            </a:endParaRPr>
          </a:p>
          <a:p>
            <a:pPr indent="3675063">
              <a:lnSpc>
                <a:spcPts val="2800"/>
              </a:lnSpc>
            </a:pPr>
            <a:r>
              <a:rPr lang="zh-TW" altLang="en-US" sz="2000" smtClean="0">
                <a:solidFill>
                  <a:schemeClr val="bg1"/>
                </a:solidFill>
                <a:latin typeface="微軟正黑體" pitchFamily="34" charset="-120"/>
                <a:ea typeface="微軟正黑體" pitchFamily="34" charset="-120"/>
              </a:rPr>
              <a:t>可以想像它是網頁的「骨架」。</a:t>
            </a:r>
            <a:endParaRPr lang="en-US" altLang="zh-TW" sz="2000" smtClean="0">
              <a:solidFill>
                <a:schemeClr val="bg1"/>
              </a:solidFill>
              <a:latin typeface="微軟正黑體" pitchFamily="34" charset="-120"/>
              <a:ea typeface="微軟正黑體" pitchFamily="34" charset="-120"/>
            </a:endParaRPr>
          </a:p>
          <a:p>
            <a:pPr>
              <a:lnSpc>
                <a:spcPts val="2800"/>
              </a:lnSpc>
            </a:pPr>
            <a:endParaRPr lang="en-US" altLang="zh-TW" sz="2000" smtClean="0">
              <a:solidFill>
                <a:srgbClr val="FFFF00"/>
              </a:solidFill>
              <a:latin typeface="微軟正黑體" pitchFamily="34" charset="-120"/>
              <a:ea typeface="微軟正黑體" pitchFamily="34" charset="-120"/>
            </a:endParaRPr>
          </a:p>
          <a:p>
            <a:pPr>
              <a:lnSpc>
                <a:spcPts val="2800"/>
              </a:lnSpc>
            </a:pPr>
            <a:r>
              <a:rPr lang="en-US" altLang="zh-TW" sz="2000" smtClean="0">
                <a:solidFill>
                  <a:srgbClr val="FFFF00"/>
                </a:solidFill>
                <a:latin typeface="微軟正黑體" pitchFamily="34" charset="-120"/>
                <a:ea typeface="微軟正黑體" pitchFamily="34" charset="-120"/>
              </a:rPr>
              <a:t>CSS </a:t>
            </a:r>
            <a:r>
              <a:rPr lang="en-US" altLang="zh-TW" sz="1600" smtClean="0">
                <a:solidFill>
                  <a:srgbClr val="FFFF00"/>
                </a:solidFill>
                <a:latin typeface="微軟正黑體" pitchFamily="34" charset="-120"/>
                <a:ea typeface="微軟正黑體" pitchFamily="34" charset="-120"/>
              </a:rPr>
              <a:t>(Cascading Style Sheets)</a:t>
            </a:r>
            <a:r>
              <a:rPr lang="zh-TW" altLang="en-US" sz="2000" smtClean="0">
                <a:solidFill>
                  <a:schemeClr val="bg1"/>
                </a:solidFill>
                <a:latin typeface="微軟正黑體" pitchFamily="34" charset="-120"/>
                <a:ea typeface="微軟正黑體" pitchFamily="34" charset="-120"/>
              </a:rPr>
              <a:t> </a:t>
            </a:r>
            <a:r>
              <a:rPr lang="zh-TW" altLang="en-US" sz="2000" smtClean="0">
                <a:solidFill>
                  <a:srgbClr val="00B0F0"/>
                </a:solidFill>
                <a:latin typeface="微軟正黑體" pitchFamily="34" charset="-120"/>
                <a:ea typeface="微軟正黑體" pitchFamily="34" charset="-120"/>
              </a:rPr>
              <a:t>階層式樣式表，用於設計網頁排版及外觀</a:t>
            </a:r>
            <a:r>
              <a:rPr lang="zh-TW" altLang="en-US" sz="2000" smtClean="0">
                <a:solidFill>
                  <a:schemeClr val="bg1"/>
                </a:solidFill>
                <a:latin typeface="微軟正黑體" pitchFamily="34" charset="-120"/>
                <a:ea typeface="微軟正黑體" pitchFamily="34" charset="-120"/>
              </a:rPr>
              <a:t>，包含字體、顏色、動畫等，</a:t>
            </a:r>
            <a:endParaRPr lang="en-US" altLang="zh-TW" sz="2000" smtClean="0">
              <a:solidFill>
                <a:schemeClr val="bg1"/>
              </a:solidFill>
              <a:latin typeface="微軟正黑體" pitchFamily="34" charset="-120"/>
              <a:ea typeface="微軟正黑體" pitchFamily="34" charset="-120"/>
            </a:endParaRPr>
          </a:p>
          <a:p>
            <a:pPr indent="2871788">
              <a:lnSpc>
                <a:spcPts val="2800"/>
              </a:lnSpc>
            </a:pPr>
            <a:r>
              <a:rPr lang="zh-TW" altLang="en-US" sz="2000" smtClean="0">
                <a:solidFill>
                  <a:schemeClr val="bg1"/>
                </a:solidFill>
                <a:latin typeface="微軟正黑體" pitchFamily="34" charset="-120"/>
                <a:ea typeface="微軟正黑體" pitchFamily="34" charset="-120"/>
              </a:rPr>
              <a:t>可以想像它是網頁的「衣服」。</a:t>
            </a:r>
            <a:endParaRPr lang="en-US" altLang="zh-TW" sz="2000" smtClean="0">
              <a:solidFill>
                <a:schemeClr val="bg1"/>
              </a:solidFill>
              <a:latin typeface="微軟正黑體" pitchFamily="34" charset="-120"/>
              <a:ea typeface="微軟正黑體" pitchFamily="34" charset="-120"/>
            </a:endParaRPr>
          </a:p>
          <a:p>
            <a:pPr>
              <a:lnSpc>
                <a:spcPts val="2800"/>
              </a:lnSpc>
            </a:pPr>
            <a:endParaRPr lang="en-US" altLang="zh-TW" sz="2000" smtClean="0">
              <a:solidFill>
                <a:schemeClr val="bg1"/>
              </a:solidFill>
              <a:latin typeface="微軟正黑體" pitchFamily="34" charset="-120"/>
              <a:ea typeface="微軟正黑體" pitchFamily="34" charset="-120"/>
            </a:endParaRPr>
          </a:p>
          <a:p>
            <a:pPr>
              <a:lnSpc>
                <a:spcPts val="2800"/>
              </a:lnSpc>
            </a:pPr>
            <a:r>
              <a:rPr lang="en-US" altLang="zh-TW" sz="2000" smtClean="0">
                <a:solidFill>
                  <a:srgbClr val="FFFF00"/>
                </a:solidFill>
                <a:latin typeface="微軟正黑體" pitchFamily="34" charset="-120"/>
                <a:ea typeface="微軟正黑體" pitchFamily="34" charset="-120"/>
              </a:rPr>
              <a:t>JavaScript </a:t>
            </a:r>
            <a:r>
              <a:rPr lang="zh-TW" altLang="en-US" sz="2000" smtClean="0">
                <a:solidFill>
                  <a:srgbClr val="00B0F0"/>
                </a:solidFill>
                <a:latin typeface="微軟正黑體" pitchFamily="34" charset="-120"/>
                <a:ea typeface="微軟正黑體" pitchFamily="34" charset="-120"/>
              </a:rPr>
              <a:t>一種程式語言，用於設計網頁的動態功能</a:t>
            </a:r>
            <a:r>
              <a:rPr lang="zh-TW" altLang="en-US" sz="2000" smtClean="0">
                <a:solidFill>
                  <a:schemeClr val="bg1"/>
                </a:solidFill>
                <a:latin typeface="微軟正黑體" pitchFamily="34" charset="-120"/>
                <a:ea typeface="微軟正黑體" pitchFamily="34" charset="-120"/>
              </a:rPr>
              <a:t>，包含刷新圖表、改變樣式、與使用者互動等，</a:t>
            </a:r>
            <a:endParaRPr lang="en-US" altLang="zh-TW" sz="2000" smtClean="0">
              <a:solidFill>
                <a:schemeClr val="bg1"/>
              </a:solidFill>
              <a:latin typeface="微軟正黑體" pitchFamily="34" charset="-120"/>
              <a:ea typeface="微軟正黑體" pitchFamily="34" charset="-120"/>
            </a:endParaRPr>
          </a:p>
          <a:p>
            <a:pPr indent="1255713">
              <a:lnSpc>
                <a:spcPts val="2800"/>
              </a:lnSpc>
            </a:pPr>
            <a:r>
              <a:rPr lang="zh-TW" altLang="en-US" sz="2000" smtClean="0">
                <a:solidFill>
                  <a:schemeClr val="bg1"/>
                </a:solidFill>
                <a:latin typeface="微軟正黑體" pitchFamily="34" charset="-120"/>
                <a:ea typeface="微軟正黑體" pitchFamily="34" charset="-120"/>
              </a:rPr>
              <a:t>可以想像它是網頁的「神經系統」。</a:t>
            </a:r>
            <a:endParaRPr lang="en-US" altLang="zh-TW" sz="2000" smtClean="0">
              <a:solidFill>
                <a:schemeClr val="bg1"/>
              </a:solidFill>
              <a:latin typeface="微軟正黑體" pitchFamily="34" charset="-120"/>
              <a:ea typeface="微軟正黑體" pitchFamily="34" charset="-120"/>
            </a:endParaRPr>
          </a:p>
        </p:txBody>
      </p:sp>
      <p:sp>
        <p:nvSpPr>
          <p:cNvPr id="52" name="文字方塊 51"/>
          <p:cNvSpPr txBox="1"/>
          <p:nvPr/>
        </p:nvSpPr>
        <p:spPr>
          <a:xfrm>
            <a:off x="115304" y="2700018"/>
            <a:ext cx="2339102" cy="461665"/>
          </a:xfrm>
          <a:prstGeom prst="rect">
            <a:avLst/>
          </a:prstGeom>
          <a:solidFill>
            <a:schemeClr val="tx1">
              <a:lumMod val="85000"/>
              <a:lumOff val="15000"/>
            </a:schemeClr>
          </a:solidFill>
        </p:spPr>
        <p:txBody>
          <a:bodyPr wrap="none" rtlCol="0">
            <a:spAutoFit/>
          </a:bodyPr>
          <a:lstStyle/>
          <a:p>
            <a:r>
              <a:rPr lang="zh-TW" altLang="en-US" sz="2400" b="1" smtClean="0">
                <a:solidFill>
                  <a:srgbClr val="FFFF00"/>
                </a:solidFill>
                <a:latin typeface="微軟正黑體" pitchFamily="34" charset="-120"/>
                <a:ea typeface="微軟正黑體" pitchFamily="34" charset="-120"/>
              </a:rPr>
              <a:t>重要名詞解釋：</a:t>
            </a:r>
            <a:endParaRPr lang="en-US" altLang="zh-TW" sz="2400" b="1" smtClean="0">
              <a:solidFill>
                <a:srgbClr val="FFFF00"/>
              </a:solidFill>
              <a:latin typeface="微軟正黑體" pitchFamily="34" charset="-120"/>
              <a:ea typeface="微軟正黑體" pitchFamily="34" charset="-120"/>
            </a:endParaRPr>
          </a:p>
        </p:txBody>
      </p:sp>
      <p:pic>
        <p:nvPicPr>
          <p:cNvPr id="28" name="Picture 5" descr="D:\2022_Project\DT 主管教育訓練\Lesson 1 素材\man.png"/>
          <p:cNvPicPr>
            <a:picLocks noChangeAspect="1" noChangeArrowheads="1"/>
          </p:cNvPicPr>
          <p:nvPr/>
        </p:nvPicPr>
        <p:blipFill>
          <a:blip r:embed="rId6" cstate="print"/>
          <a:srcRect/>
          <a:stretch>
            <a:fillRect/>
          </a:stretch>
        </p:blipFill>
        <p:spPr bwMode="auto">
          <a:xfrm>
            <a:off x="597255" y="827926"/>
            <a:ext cx="1152000" cy="1152000"/>
          </a:xfrm>
          <a:prstGeom prst="rect">
            <a:avLst/>
          </a:prstGeom>
          <a:noFill/>
        </p:spPr>
      </p:pic>
      <p:pic>
        <p:nvPicPr>
          <p:cNvPr id="32" name="图片 36">
            <a:hlinkClick r:id="rId7" action="ppaction://hlinksldjump"/>
          </p:cNvPr>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bwMode="auto">
          <a:xfrm>
            <a:off x="10724914" y="6094897"/>
            <a:ext cx="797161" cy="385278"/>
          </a:xfrm>
          <a:prstGeom prst="rect">
            <a:avLst/>
          </a:prstGeom>
          <a:noFill/>
          <a:ln w="9525">
            <a:noFill/>
            <a:miter lim="800000"/>
            <a:headEnd/>
            <a:tailEnd/>
          </a:ln>
        </p:spPr>
      </p:pic>
      <p:sp>
        <p:nvSpPr>
          <p:cNvPr id="38" name="矩形 37"/>
          <p:cNvSpPr/>
          <p:nvPr/>
        </p:nvSpPr>
        <p:spPr>
          <a:xfrm>
            <a:off x="6229822" y="870656"/>
            <a:ext cx="180000" cy="12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p:cNvSpPr txBox="1"/>
          <p:nvPr/>
        </p:nvSpPr>
        <p:spPr>
          <a:xfrm>
            <a:off x="5985426" y="402449"/>
            <a:ext cx="692818" cy="461665"/>
          </a:xfrm>
          <a:prstGeom prst="rect">
            <a:avLst/>
          </a:prstGeom>
          <a:solidFill>
            <a:schemeClr val="tx1">
              <a:lumMod val="85000"/>
              <a:lumOff val="15000"/>
            </a:schemeClr>
          </a:solidFill>
        </p:spPr>
        <p:txBody>
          <a:bodyPr wrap="none" rtlCol="0">
            <a:spAutoFit/>
          </a:bodyPr>
          <a:lstStyle/>
          <a:p>
            <a:r>
              <a:rPr lang="en-US" altLang="zh-TW" sz="2400" b="1" smtClean="0">
                <a:solidFill>
                  <a:srgbClr val="00B0F0"/>
                </a:solidFill>
                <a:latin typeface="微軟正黑體" pitchFamily="34" charset="-120"/>
                <a:ea typeface="微軟正黑體" pitchFamily="34" charset="-120"/>
              </a:rPr>
              <a:t>API</a:t>
            </a:r>
            <a:endParaRPr lang="zh-TW" altLang="en-US" sz="2400" b="1">
              <a:solidFill>
                <a:srgbClr val="00B0F0"/>
              </a:solidFill>
              <a:latin typeface="微軟正黑體" pitchFamily="34" charset="-120"/>
              <a:ea typeface="微軟正黑體" pitchFamily="34" charset="-120"/>
            </a:endParaRPr>
          </a:p>
        </p:txBody>
      </p:sp>
      <p:sp>
        <p:nvSpPr>
          <p:cNvPr id="62" name="文字方塊 61"/>
          <p:cNvSpPr txBox="1"/>
          <p:nvPr/>
        </p:nvSpPr>
        <p:spPr>
          <a:xfrm>
            <a:off x="7561267" y="6094897"/>
            <a:ext cx="3054362" cy="307777"/>
          </a:xfrm>
          <a:prstGeom prst="rect">
            <a:avLst/>
          </a:prstGeom>
          <a:noFill/>
        </p:spPr>
        <p:txBody>
          <a:bodyPr wrap="none" rtlCol="0">
            <a:spAutoFit/>
          </a:bodyPr>
          <a:lstStyle/>
          <a:p>
            <a:r>
              <a:rPr lang="en-US" altLang="zh-TW" sz="1400" smtClean="0">
                <a:solidFill>
                  <a:srgbClr val="00B0F0"/>
                </a:solidFill>
                <a:latin typeface="微軟正黑體" pitchFamily="34" charset="-120"/>
                <a:ea typeface="微軟正黑體" pitchFamily="34" charset="-120"/>
              </a:rPr>
              <a:t>※</a:t>
            </a:r>
            <a:r>
              <a:rPr lang="zh-TW" altLang="en-US" sz="1400" smtClean="0">
                <a:solidFill>
                  <a:srgbClr val="00B0F0"/>
                </a:solidFill>
                <a:latin typeface="微軟正黑體" pitchFamily="34" charset="-120"/>
                <a:ea typeface="微軟正黑體" pitchFamily="34" charset="-120"/>
              </a:rPr>
              <a:t> </a:t>
            </a:r>
            <a:r>
              <a:rPr lang="en-US" altLang="zh-TW" sz="1400" smtClean="0">
                <a:solidFill>
                  <a:srgbClr val="00B0F0"/>
                </a:solidFill>
                <a:latin typeface="微軟正黑體" pitchFamily="34" charset="-120"/>
                <a:ea typeface="微軟正黑體" pitchFamily="34" charset="-120"/>
              </a:rPr>
              <a:t>JavaScript</a:t>
            </a:r>
            <a:r>
              <a:rPr lang="zh-TW" altLang="en-US" sz="1400" smtClean="0">
                <a:solidFill>
                  <a:srgbClr val="00B0F0"/>
                </a:solidFill>
                <a:latin typeface="微軟正黑體" pitchFamily="34" charset="-120"/>
                <a:ea typeface="微軟正黑體" pitchFamily="34" charset="-120"/>
              </a:rPr>
              <a:t> 也用於非瀏覽器的環境</a:t>
            </a:r>
            <a:endParaRPr lang="zh-TW" altLang="en-US" sz="1400">
              <a:solidFill>
                <a:srgbClr val="00B0F0"/>
              </a:solidFill>
              <a:latin typeface="微軟正黑體" pitchFamily="34" charset="-120"/>
              <a:ea typeface="微軟正黑體" pitchFamily="34" charset="-120"/>
            </a:endParaRPr>
          </a:p>
        </p:txBody>
      </p:sp>
      <p:sp>
        <p:nvSpPr>
          <p:cNvPr id="63" name="文字方塊 62">
            <a:hlinkClick r:id="rId9" action="ppaction://hlinksldjump"/>
          </p:cNvPr>
          <p:cNvSpPr txBox="1"/>
          <p:nvPr/>
        </p:nvSpPr>
        <p:spPr>
          <a:xfrm>
            <a:off x="0" y="3210506"/>
            <a:ext cx="396262" cy="246221"/>
          </a:xfrm>
          <a:prstGeom prst="rect">
            <a:avLst/>
          </a:prstGeom>
          <a:noFill/>
        </p:spPr>
        <p:txBody>
          <a:bodyPr wrap="none" rtlCol="0">
            <a:spAutoFit/>
          </a:bodyPr>
          <a:lstStyle/>
          <a:p>
            <a:r>
              <a:rPr lang="en-US" altLang="zh-TW" sz="1000" smtClean="0">
                <a:solidFill>
                  <a:srgbClr val="00B0F0"/>
                </a:solidFill>
                <a:latin typeface="微軟正黑體" pitchFamily="34" charset="-120"/>
                <a:ea typeface="微軟正黑體" pitchFamily="34" charset="-120"/>
              </a:rPr>
              <a:t>e.g.</a:t>
            </a:r>
            <a:endParaRPr lang="zh-TW" altLang="en-US" sz="1000">
              <a:solidFill>
                <a:srgbClr val="00B0F0"/>
              </a:solidFill>
              <a:latin typeface="微軟正黑體" pitchFamily="34" charset="-120"/>
              <a:ea typeface="微軟正黑體" pitchFamily="34" charset="-120"/>
            </a:endParaRPr>
          </a:p>
        </p:txBody>
      </p:sp>
      <p:sp>
        <p:nvSpPr>
          <p:cNvPr id="64" name="文字方塊 63">
            <a:hlinkClick r:id="rId10" action="ppaction://hlinksldjump"/>
          </p:cNvPr>
          <p:cNvSpPr txBox="1"/>
          <p:nvPr/>
        </p:nvSpPr>
        <p:spPr>
          <a:xfrm>
            <a:off x="-16076" y="4320225"/>
            <a:ext cx="396262" cy="246221"/>
          </a:xfrm>
          <a:prstGeom prst="rect">
            <a:avLst/>
          </a:prstGeom>
          <a:noFill/>
        </p:spPr>
        <p:txBody>
          <a:bodyPr wrap="none" rtlCol="0">
            <a:spAutoFit/>
          </a:bodyPr>
          <a:lstStyle/>
          <a:p>
            <a:r>
              <a:rPr lang="en-US" altLang="zh-TW" sz="1000" smtClean="0">
                <a:solidFill>
                  <a:srgbClr val="00B0F0"/>
                </a:solidFill>
                <a:latin typeface="微軟正黑體" pitchFamily="34" charset="-120"/>
                <a:ea typeface="微軟正黑體" pitchFamily="34" charset="-120"/>
              </a:rPr>
              <a:t>e.g.</a:t>
            </a:r>
            <a:endParaRPr lang="zh-TW" altLang="en-US" sz="1000">
              <a:solidFill>
                <a:srgbClr val="00B0F0"/>
              </a:solidFill>
              <a:latin typeface="微軟正黑體" pitchFamily="34" charset="-120"/>
              <a:ea typeface="微軟正黑體" pitchFamily="34" charset="-120"/>
            </a:endParaRPr>
          </a:p>
        </p:txBody>
      </p:sp>
      <p:sp>
        <p:nvSpPr>
          <p:cNvPr id="65" name="文字方塊 64">
            <a:hlinkClick r:id="rId11" action="ppaction://hlinksldjump"/>
          </p:cNvPr>
          <p:cNvSpPr txBox="1"/>
          <p:nvPr/>
        </p:nvSpPr>
        <p:spPr>
          <a:xfrm>
            <a:off x="11848" y="5400363"/>
            <a:ext cx="396262" cy="246221"/>
          </a:xfrm>
          <a:prstGeom prst="rect">
            <a:avLst/>
          </a:prstGeom>
          <a:noFill/>
        </p:spPr>
        <p:txBody>
          <a:bodyPr wrap="none" rtlCol="0">
            <a:spAutoFit/>
          </a:bodyPr>
          <a:lstStyle/>
          <a:p>
            <a:r>
              <a:rPr lang="en-US" altLang="zh-TW" sz="1000" smtClean="0">
                <a:solidFill>
                  <a:srgbClr val="00B0F0"/>
                </a:solidFill>
                <a:latin typeface="微軟正黑體" pitchFamily="34" charset="-120"/>
                <a:ea typeface="微軟正黑體" pitchFamily="34" charset="-120"/>
              </a:rPr>
              <a:t>e.g.</a:t>
            </a:r>
            <a:endParaRPr lang="zh-TW" altLang="en-US" sz="1000">
              <a:solidFill>
                <a:srgbClr val="00B0F0"/>
              </a:solidFill>
              <a:latin typeface="微軟正黑體" pitchFamily="34" charset="-120"/>
              <a:ea typeface="微軟正黑體" pitchFamily="34" charset="-120"/>
            </a:endParaRPr>
          </a:p>
        </p:txBody>
      </p:sp>
      <p:sp>
        <p:nvSpPr>
          <p:cNvPr id="71" name="橢圓形圖說文字 70"/>
          <p:cNvSpPr/>
          <p:nvPr/>
        </p:nvSpPr>
        <p:spPr>
          <a:xfrm>
            <a:off x="4445791" y="2339972"/>
            <a:ext cx="1262857" cy="633599"/>
          </a:xfrm>
          <a:prstGeom prst="wedgeEllipseCallout">
            <a:avLst>
              <a:gd name="adj1" fmla="val -28996"/>
              <a:gd name="adj2" fmla="val -73125"/>
            </a:avLst>
          </a:prstGeom>
          <a:solidFill>
            <a:schemeClr val="tx1">
              <a:lumMod val="85000"/>
              <a:lumOff val="15000"/>
            </a:schemeClr>
          </a:solid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文字方塊 71"/>
          <p:cNvSpPr txBox="1"/>
          <p:nvPr/>
        </p:nvSpPr>
        <p:spPr>
          <a:xfrm>
            <a:off x="4932603" y="2461745"/>
            <a:ext cx="442750" cy="400110"/>
          </a:xfrm>
          <a:prstGeom prst="rect">
            <a:avLst/>
          </a:prstGeom>
          <a:noFill/>
        </p:spPr>
        <p:txBody>
          <a:bodyPr wrap="none" rtlCol="0">
            <a:spAutoFit/>
          </a:bodyPr>
          <a:lstStyle/>
          <a:p>
            <a:r>
              <a:rPr lang="en-US" altLang="zh-TW" sz="2000" b="1" smtClean="0">
                <a:solidFill>
                  <a:srgbClr val="FFFF00"/>
                </a:solidFill>
                <a:latin typeface="微軟正黑體" pitchFamily="34" charset="-120"/>
                <a:ea typeface="微軟正黑體" pitchFamily="34" charset="-120"/>
              </a:rPr>
              <a:t>JS</a:t>
            </a:r>
            <a:endParaRPr lang="zh-TW" altLang="en-US" sz="2000" b="1">
              <a:solidFill>
                <a:srgbClr val="FFFF00"/>
              </a:solidFill>
              <a:latin typeface="微軟正黑體" pitchFamily="34" charset="-120"/>
              <a:ea typeface="微軟正黑體" pitchFamily="34" charset="-120"/>
            </a:endParaRPr>
          </a:p>
        </p:txBody>
      </p:sp>
      <p:sp>
        <p:nvSpPr>
          <p:cNvPr id="69" name="橢圓形圖說文字 68"/>
          <p:cNvSpPr/>
          <p:nvPr/>
        </p:nvSpPr>
        <p:spPr>
          <a:xfrm>
            <a:off x="3633812" y="2519995"/>
            <a:ext cx="1262857" cy="633599"/>
          </a:xfrm>
          <a:prstGeom prst="wedgeEllipseCallout">
            <a:avLst>
              <a:gd name="adj1" fmla="val -1848"/>
              <a:gd name="adj2" fmla="val -87035"/>
            </a:avLst>
          </a:prstGeom>
          <a:solidFill>
            <a:schemeClr val="tx1">
              <a:lumMod val="85000"/>
              <a:lumOff val="15000"/>
            </a:schemeClr>
          </a:solid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文字方塊 69"/>
          <p:cNvSpPr txBox="1"/>
          <p:nvPr/>
        </p:nvSpPr>
        <p:spPr>
          <a:xfrm>
            <a:off x="3952261" y="2624676"/>
            <a:ext cx="657552" cy="400110"/>
          </a:xfrm>
          <a:prstGeom prst="rect">
            <a:avLst/>
          </a:prstGeom>
          <a:noFill/>
        </p:spPr>
        <p:txBody>
          <a:bodyPr wrap="none" rtlCol="0">
            <a:spAutoFit/>
          </a:bodyPr>
          <a:lstStyle/>
          <a:p>
            <a:r>
              <a:rPr lang="en-US" altLang="zh-TW" sz="2000" b="1" smtClean="0">
                <a:solidFill>
                  <a:srgbClr val="FFFF00"/>
                </a:solidFill>
                <a:latin typeface="微軟正黑體" pitchFamily="34" charset="-120"/>
                <a:ea typeface="微軟正黑體" pitchFamily="34" charset="-120"/>
              </a:rPr>
              <a:t>CSS</a:t>
            </a:r>
            <a:endParaRPr lang="zh-TW" altLang="en-US" sz="2000" b="1">
              <a:solidFill>
                <a:srgbClr val="FFFF00"/>
              </a:solidFill>
              <a:latin typeface="微軟正黑體" pitchFamily="34" charset="-120"/>
              <a:ea typeface="微軟正黑體" pitchFamily="34" charset="-120"/>
            </a:endParaRPr>
          </a:p>
        </p:txBody>
      </p:sp>
      <p:sp>
        <p:nvSpPr>
          <p:cNvPr id="67" name="橢圓形圖說文字 66"/>
          <p:cNvSpPr/>
          <p:nvPr/>
        </p:nvSpPr>
        <p:spPr>
          <a:xfrm>
            <a:off x="2663844" y="2433502"/>
            <a:ext cx="1262857" cy="633599"/>
          </a:xfrm>
          <a:prstGeom prst="wedgeEllipseCallout">
            <a:avLst>
              <a:gd name="adj1" fmla="val 18984"/>
              <a:gd name="adj2" fmla="val -83557"/>
            </a:avLst>
          </a:prstGeom>
          <a:solidFill>
            <a:schemeClr val="tx1">
              <a:lumMod val="85000"/>
              <a:lumOff val="15000"/>
            </a:schemeClr>
          </a:solid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文字方塊 67"/>
          <p:cNvSpPr txBox="1"/>
          <p:nvPr/>
        </p:nvSpPr>
        <p:spPr>
          <a:xfrm>
            <a:off x="2828289" y="2554179"/>
            <a:ext cx="926857" cy="400110"/>
          </a:xfrm>
          <a:prstGeom prst="rect">
            <a:avLst/>
          </a:prstGeom>
          <a:noFill/>
        </p:spPr>
        <p:txBody>
          <a:bodyPr wrap="none" rtlCol="0">
            <a:spAutoFit/>
          </a:bodyPr>
          <a:lstStyle/>
          <a:p>
            <a:r>
              <a:rPr lang="en-US" altLang="zh-TW" sz="2000" b="1" smtClean="0">
                <a:solidFill>
                  <a:srgbClr val="FFFF00"/>
                </a:solidFill>
                <a:latin typeface="微軟正黑體" pitchFamily="34" charset="-120"/>
                <a:ea typeface="微軟正黑體" pitchFamily="34" charset="-120"/>
              </a:rPr>
              <a:t>HTML</a:t>
            </a:r>
            <a:endParaRPr lang="zh-TW" altLang="en-US" sz="2000" b="1">
              <a:solidFill>
                <a:srgbClr val="FFFF00"/>
              </a:solidFill>
              <a:latin typeface="微軟正黑體" pitchFamily="34" charset="-120"/>
              <a:ea typeface="微軟正黑體" pitchFamily="34" charset="-120"/>
            </a:endParaRPr>
          </a:p>
        </p:txBody>
      </p:sp>
      <p:sp>
        <p:nvSpPr>
          <p:cNvPr id="42" name="文字方塊 41"/>
          <p:cNvSpPr txBox="1"/>
          <p:nvPr/>
        </p:nvSpPr>
        <p:spPr>
          <a:xfrm>
            <a:off x="9672987" y="1875884"/>
            <a:ext cx="1651671" cy="461665"/>
          </a:xfrm>
          <a:prstGeom prst="rect">
            <a:avLst/>
          </a:prstGeom>
          <a:noFill/>
        </p:spPr>
        <p:txBody>
          <a:bodyPr wrap="none" rtlCol="0">
            <a:spAutoFit/>
          </a:bodyPr>
          <a:lstStyle/>
          <a:p>
            <a:r>
              <a:rPr lang="en-US" altLang="zh-TW" sz="2400" b="1" smtClean="0">
                <a:solidFill>
                  <a:srgbClr val="00B0F0"/>
                </a:solidFill>
                <a:latin typeface="微軟正黑體" pitchFamily="34" charset="-120"/>
                <a:ea typeface="微軟正黑體" pitchFamily="34" charset="-120"/>
              </a:rPr>
              <a:t>DB Server</a:t>
            </a:r>
            <a:endParaRPr lang="zh-TW" altLang="en-US" sz="2400" b="1">
              <a:solidFill>
                <a:srgbClr val="00B0F0"/>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html-css-js.com/images/og.jpg"/>
          <p:cNvPicPr>
            <a:picLocks noChangeAspect="1" noChangeArrowheads="1"/>
          </p:cNvPicPr>
          <p:nvPr/>
        </p:nvPicPr>
        <p:blipFill>
          <a:blip r:embed="rId2" cstate="print"/>
          <a:srcRect/>
          <a:stretch>
            <a:fillRect/>
          </a:stretch>
        </p:blipFill>
        <p:spPr bwMode="auto">
          <a:xfrm>
            <a:off x="2417514" y="1259834"/>
            <a:ext cx="6667500" cy="4000501"/>
          </a:xfrm>
          <a:prstGeom prst="rect">
            <a:avLst/>
          </a:prstGeom>
          <a:noFill/>
        </p:spPr>
      </p:pic>
      <p:sp>
        <p:nvSpPr>
          <p:cNvPr id="3" name="文字方塊 2"/>
          <p:cNvSpPr txBox="1"/>
          <p:nvPr/>
        </p:nvSpPr>
        <p:spPr>
          <a:xfrm>
            <a:off x="524192" y="376568"/>
            <a:ext cx="8266174" cy="523220"/>
          </a:xfrm>
          <a:prstGeom prst="rect">
            <a:avLst/>
          </a:prstGeom>
          <a:noFill/>
        </p:spPr>
        <p:txBody>
          <a:bodyPr wrap="none" rtlCol="0">
            <a:spAutoFit/>
          </a:bodyPr>
          <a:lstStyle/>
          <a:p>
            <a:r>
              <a:rPr lang="en-US" altLang="zh-TW" sz="2800" b="1" smtClean="0">
                <a:solidFill>
                  <a:srgbClr val="FFFF00"/>
                </a:solidFill>
                <a:latin typeface="微軟正黑體" pitchFamily="34" charset="-120"/>
                <a:ea typeface="微軟正黑體" pitchFamily="34" charset="-120"/>
              </a:rPr>
              <a:t>HTML</a:t>
            </a:r>
            <a:r>
              <a:rPr lang="zh-TW" altLang="en-US" sz="2800" b="1" smtClean="0">
                <a:solidFill>
                  <a:srgbClr val="FFFF00"/>
                </a:solidFill>
                <a:latin typeface="微軟正黑體" pitchFamily="34" charset="-120"/>
                <a:ea typeface="微軟正黑體" pitchFamily="34" charset="-120"/>
              </a:rPr>
              <a:t>、</a:t>
            </a:r>
            <a:r>
              <a:rPr lang="en-US" altLang="zh-TW" sz="2800" b="1" smtClean="0">
                <a:solidFill>
                  <a:srgbClr val="FFFF00"/>
                </a:solidFill>
                <a:latin typeface="微軟正黑體" pitchFamily="34" charset="-120"/>
                <a:ea typeface="微軟正黑體" pitchFamily="34" charset="-120"/>
              </a:rPr>
              <a:t>CSS</a:t>
            </a:r>
            <a:r>
              <a:rPr lang="zh-TW" altLang="en-US" sz="2800" b="1" smtClean="0">
                <a:solidFill>
                  <a:srgbClr val="FFFF00"/>
                </a:solidFill>
                <a:latin typeface="微軟正黑體" pitchFamily="34" charset="-120"/>
                <a:ea typeface="微軟正黑體" pitchFamily="34" charset="-120"/>
              </a:rPr>
              <a:t>、</a:t>
            </a:r>
            <a:r>
              <a:rPr lang="en-US" altLang="zh-TW" sz="2800" b="1" smtClean="0">
                <a:solidFill>
                  <a:srgbClr val="FFFF00"/>
                </a:solidFill>
                <a:latin typeface="微軟正黑體" pitchFamily="34" charset="-120"/>
                <a:ea typeface="微軟正黑體" pitchFamily="34" charset="-120"/>
              </a:rPr>
              <a:t>JavaScript</a:t>
            </a:r>
            <a:r>
              <a:rPr lang="zh-TW" altLang="en-US" sz="2800" b="1" smtClean="0">
                <a:solidFill>
                  <a:srgbClr val="FFFF00"/>
                </a:solidFill>
                <a:latin typeface="微軟正黑體" pitchFamily="34" charset="-120"/>
                <a:ea typeface="微軟正黑體" pitchFamily="34" charset="-120"/>
              </a:rPr>
              <a:t>  各自的效用如同下圖：</a:t>
            </a:r>
            <a:endParaRPr lang="zh-TW" altLang="en-US" sz="2800" b="1">
              <a:solidFill>
                <a:srgbClr val="FFFF00"/>
              </a:solidFill>
              <a:latin typeface="微軟正黑體" pitchFamily="34" charset="-120"/>
              <a:ea typeface="微軟正黑體" pitchFamily="34" charset="-120"/>
            </a:endParaRPr>
          </a:p>
        </p:txBody>
      </p:sp>
      <p:sp>
        <p:nvSpPr>
          <p:cNvPr id="4" name="文字方塊 3">
            <a:hlinkClick r:id="rId3"/>
          </p:cNvPr>
          <p:cNvSpPr txBox="1"/>
          <p:nvPr/>
        </p:nvSpPr>
        <p:spPr>
          <a:xfrm>
            <a:off x="9181474" y="4860294"/>
            <a:ext cx="2297424" cy="584775"/>
          </a:xfrm>
          <a:prstGeom prst="rect">
            <a:avLst/>
          </a:prstGeom>
          <a:noFill/>
        </p:spPr>
        <p:txBody>
          <a:bodyPr wrap="none" rtlCol="0">
            <a:spAutoFit/>
          </a:bodyPr>
          <a:lstStyle/>
          <a:p>
            <a:pPr>
              <a:buFont typeface="Wingdings" pitchFamily="2" charset="2"/>
              <a:buChar char="Ø"/>
            </a:pPr>
            <a:r>
              <a:rPr lang="zh-TW" altLang="en-US" sz="2000" b="1" smtClean="0">
                <a:solidFill>
                  <a:schemeClr val="bg1"/>
                </a:solidFill>
                <a:latin typeface="微軟正黑體" pitchFamily="34" charset="-120"/>
                <a:ea typeface="微軟正黑體" pitchFamily="34" charset="-120"/>
              </a:rPr>
              <a:t> 圖片來源</a:t>
            </a:r>
            <a:r>
              <a:rPr lang="en-US" altLang="zh-TW" sz="2000" b="1" smtClean="0">
                <a:solidFill>
                  <a:schemeClr val="bg1"/>
                </a:solidFill>
                <a:latin typeface="微軟正黑體" pitchFamily="34" charset="-120"/>
                <a:ea typeface="微軟正黑體" pitchFamily="34" charset="-120"/>
              </a:rPr>
              <a:t/>
            </a:r>
            <a:br>
              <a:rPr lang="en-US" altLang="zh-TW" sz="2000" b="1" smtClean="0">
                <a:solidFill>
                  <a:schemeClr val="bg1"/>
                </a:solidFill>
                <a:latin typeface="微軟正黑體" pitchFamily="34" charset="-120"/>
                <a:ea typeface="微軟正黑體" pitchFamily="34" charset="-120"/>
              </a:rPr>
            </a:br>
            <a:r>
              <a:rPr lang="en-US" altLang="zh-TW" sz="1200" b="1" smtClean="0">
                <a:solidFill>
                  <a:schemeClr val="bg1"/>
                </a:solidFill>
                <a:latin typeface="微軟正黑體" pitchFamily="34" charset="-120"/>
                <a:ea typeface="微軟正黑體" pitchFamily="34" charset="-120"/>
              </a:rPr>
              <a:t>       https://html-css-js.com/</a:t>
            </a:r>
            <a:endParaRPr lang="zh-TW" altLang="en-US" sz="2000" b="1">
              <a:solidFill>
                <a:schemeClr val="bg1"/>
              </a:solidFill>
              <a:latin typeface="微軟正黑體" pitchFamily="34" charset="-120"/>
              <a:ea typeface="微軟正黑體" pitchFamily="34" charset="-120"/>
            </a:endParaRPr>
          </a:p>
        </p:txBody>
      </p:sp>
      <p:pic>
        <p:nvPicPr>
          <p:cNvPr id="5" name="图片 36">
            <a:hlinkClick r:id="rId4" action="ppaction://hlinksldjump"/>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bwMode="auto">
          <a:xfrm>
            <a:off x="10724914" y="6094897"/>
            <a:ext cx="797161" cy="385278"/>
          </a:xfrm>
          <a:prstGeom prst="rect">
            <a:avLst/>
          </a:prstGeom>
          <a:noFill/>
          <a:ln w="9525">
            <a:noFill/>
            <a:miter lim="800000"/>
            <a:headEnd/>
            <a:tailEnd/>
          </a:ln>
        </p:spPr>
      </p:pic>
      <p:sp>
        <p:nvSpPr>
          <p:cNvPr id="7" name="文字方塊 6"/>
          <p:cNvSpPr txBox="1"/>
          <p:nvPr/>
        </p:nvSpPr>
        <p:spPr>
          <a:xfrm>
            <a:off x="360347" y="5391077"/>
            <a:ext cx="1980029" cy="400110"/>
          </a:xfrm>
          <a:prstGeom prst="rect">
            <a:avLst/>
          </a:prstGeom>
          <a:solidFill>
            <a:schemeClr val="tx1">
              <a:lumMod val="85000"/>
              <a:lumOff val="15000"/>
            </a:schemeClr>
          </a:solidFill>
        </p:spPr>
        <p:txBody>
          <a:bodyPr wrap="none" rtlCol="0">
            <a:spAutoFit/>
          </a:bodyPr>
          <a:lstStyle/>
          <a:p>
            <a:r>
              <a:rPr lang="zh-TW" altLang="en-US" sz="2000" b="1" smtClean="0">
                <a:solidFill>
                  <a:srgbClr val="00B0F0"/>
                </a:solidFill>
                <a:latin typeface="微軟正黑體" pitchFamily="34" charset="-120"/>
                <a:ea typeface="微軟正黑體" pitchFamily="34" charset="-120"/>
              </a:rPr>
              <a:t>定義有哪些元素</a:t>
            </a:r>
            <a:endParaRPr lang="en-US" altLang="zh-TW" sz="2000" b="1" smtClean="0">
              <a:solidFill>
                <a:srgbClr val="00B0F0"/>
              </a:solidFill>
              <a:latin typeface="微軟正黑體" pitchFamily="34" charset="-120"/>
              <a:ea typeface="微軟正黑體" pitchFamily="34" charset="-120"/>
            </a:endParaRPr>
          </a:p>
        </p:txBody>
      </p:sp>
      <p:sp>
        <p:nvSpPr>
          <p:cNvPr id="8" name="文字方塊 7"/>
          <p:cNvSpPr txBox="1"/>
          <p:nvPr/>
        </p:nvSpPr>
        <p:spPr>
          <a:xfrm>
            <a:off x="3240715" y="5720345"/>
            <a:ext cx="2492990" cy="400110"/>
          </a:xfrm>
          <a:prstGeom prst="rect">
            <a:avLst/>
          </a:prstGeom>
          <a:solidFill>
            <a:schemeClr val="tx1">
              <a:lumMod val="85000"/>
              <a:lumOff val="15000"/>
            </a:schemeClr>
          </a:solidFill>
        </p:spPr>
        <p:txBody>
          <a:bodyPr wrap="none" rtlCol="0">
            <a:spAutoFit/>
          </a:bodyPr>
          <a:lstStyle/>
          <a:p>
            <a:r>
              <a:rPr lang="zh-TW" altLang="en-US" sz="2000" b="1" smtClean="0">
                <a:solidFill>
                  <a:srgbClr val="00B0F0"/>
                </a:solidFill>
                <a:latin typeface="微軟正黑體" pitchFamily="34" charset="-120"/>
                <a:ea typeface="微軟正黑體" pitchFamily="34" charset="-120"/>
              </a:rPr>
              <a:t>定義元素形狀、排版</a:t>
            </a:r>
            <a:endParaRPr lang="en-US" altLang="zh-TW" sz="2000" b="1" smtClean="0">
              <a:solidFill>
                <a:srgbClr val="00B0F0"/>
              </a:solidFill>
              <a:latin typeface="微軟正黑體" pitchFamily="34" charset="-120"/>
              <a:ea typeface="微軟正黑體" pitchFamily="34" charset="-120"/>
            </a:endParaRPr>
          </a:p>
        </p:txBody>
      </p:sp>
      <p:sp>
        <p:nvSpPr>
          <p:cNvPr id="9" name="文字方塊 8"/>
          <p:cNvSpPr txBox="1"/>
          <p:nvPr/>
        </p:nvSpPr>
        <p:spPr>
          <a:xfrm>
            <a:off x="6891722" y="5720345"/>
            <a:ext cx="1723549" cy="400110"/>
          </a:xfrm>
          <a:prstGeom prst="rect">
            <a:avLst/>
          </a:prstGeom>
          <a:solidFill>
            <a:schemeClr val="tx1">
              <a:lumMod val="85000"/>
              <a:lumOff val="15000"/>
            </a:schemeClr>
          </a:solidFill>
        </p:spPr>
        <p:txBody>
          <a:bodyPr wrap="none" rtlCol="0">
            <a:spAutoFit/>
          </a:bodyPr>
          <a:lstStyle/>
          <a:p>
            <a:r>
              <a:rPr lang="zh-TW" altLang="en-US" sz="2000" b="1" smtClean="0">
                <a:solidFill>
                  <a:srgbClr val="00B0F0"/>
                </a:solidFill>
                <a:latin typeface="微軟正黑體" pitchFamily="34" charset="-120"/>
                <a:ea typeface="微軟正黑體" pitchFamily="34" charset="-120"/>
              </a:rPr>
              <a:t>定義動態功能</a:t>
            </a:r>
            <a:endParaRPr lang="en-US" altLang="zh-TW" sz="2000" b="1" smtClean="0">
              <a:solidFill>
                <a:srgbClr val="00B0F0"/>
              </a:solidFill>
              <a:latin typeface="微軟正黑體" pitchFamily="34" charset="-120"/>
              <a:ea typeface="微軟正黑體" pitchFamily="34" charset="-120"/>
            </a:endParaRPr>
          </a:p>
        </p:txBody>
      </p:sp>
      <p:cxnSp>
        <p:nvCxnSpPr>
          <p:cNvPr id="11" name="直線接點 10"/>
          <p:cNvCxnSpPr>
            <a:stCxn id="7" idx="0"/>
          </p:cNvCxnSpPr>
          <p:nvPr/>
        </p:nvCxnSpPr>
        <p:spPr>
          <a:xfrm flipV="1">
            <a:off x="1350362" y="4140203"/>
            <a:ext cx="1710330" cy="12508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直線接點 12"/>
          <p:cNvCxnSpPr>
            <a:stCxn id="8" idx="0"/>
          </p:cNvCxnSpPr>
          <p:nvPr/>
        </p:nvCxnSpPr>
        <p:spPr>
          <a:xfrm flipV="1">
            <a:off x="4487210" y="4598685"/>
            <a:ext cx="193689" cy="11216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直線接點 16"/>
          <p:cNvCxnSpPr>
            <a:stCxn id="9" idx="0"/>
          </p:cNvCxnSpPr>
          <p:nvPr/>
        </p:nvCxnSpPr>
        <p:spPr>
          <a:xfrm flipH="1" flipV="1">
            <a:off x="7201222" y="4860294"/>
            <a:ext cx="552275" cy="860051"/>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39365</TotalTime>
  <Words>1602</Words>
  <Application>Microsoft Office PowerPoint</Application>
  <PresentationFormat>自訂</PresentationFormat>
  <Paragraphs>384</Paragraphs>
  <Slides>31</Slides>
  <Notes>2</Notes>
  <HiddenSlides>7</HiddenSlides>
  <MMClips>0</MMClips>
  <ScaleCrop>false</ScaleCrop>
  <HeadingPairs>
    <vt:vector size="4" baseType="variant">
      <vt:variant>
        <vt:lpstr>佈景主題</vt:lpstr>
      </vt:variant>
      <vt:variant>
        <vt:i4>1</vt:i4>
      </vt:variant>
      <vt:variant>
        <vt:lpstr>投影片標題</vt:lpstr>
      </vt:variant>
      <vt:variant>
        <vt:i4>31</vt:i4>
      </vt:variant>
    </vt:vector>
  </HeadingPairs>
  <TitlesOfParts>
    <vt:vector size="32" baseType="lpstr">
      <vt:lpstr>Office 主题</vt:lpstr>
      <vt:lpstr>投影片 1</vt:lpstr>
      <vt:lpstr>投影片 2</vt:lpstr>
      <vt:lpstr>投影片 3</vt:lpstr>
      <vt:lpstr>投影片 4</vt:lpstr>
      <vt:lpstr>投影片 5</vt:lpstr>
      <vt:lpstr>投影片 6</vt:lpstr>
      <vt:lpstr>投影片 7</vt:lpstr>
      <vt:lpstr>投影片 8</vt:lpstr>
      <vt:lpstr>投影片 9</vt:lpstr>
      <vt:lpstr>投影片 10</vt:lpstr>
      <vt:lpstr>投影片 11</vt:lpstr>
      <vt:lpstr>投影片 12</vt:lpstr>
      <vt:lpstr>投影片 13</vt:lpstr>
      <vt:lpstr>投影片 14</vt:lpstr>
      <vt:lpstr>投影片 15</vt:lpstr>
      <vt:lpstr>投影片 16</vt:lpstr>
      <vt:lpstr>投影片 17</vt:lpstr>
      <vt:lpstr>投影片 18</vt:lpstr>
      <vt:lpstr>投影片 19</vt:lpstr>
      <vt:lpstr>投影片 20</vt:lpstr>
      <vt:lpstr>投影片 21</vt:lpstr>
      <vt:lpstr>投影片 22</vt:lpstr>
      <vt:lpstr>投影片 23</vt:lpstr>
      <vt:lpstr>投影片 24</vt:lpstr>
      <vt:lpstr>投影片 25</vt:lpstr>
      <vt:lpstr>投影片 26</vt:lpstr>
      <vt:lpstr>投影片 27</vt:lpstr>
      <vt:lpstr>投影片 28</vt:lpstr>
      <vt:lpstr>投影片 29</vt:lpstr>
      <vt:lpstr>投影片 30</vt:lpstr>
      <vt:lpstr>投影片 31</vt:lpstr>
    </vt:vector>
  </TitlesOfParts>
  <Company>http://www.ypppt.com/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http:/www.ypppt.com</cp:keywords>
  <dc:description>http://www.ypppt.com/</dc:description>
  <cp:lastModifiedBy>yusheng.tsai</cp:lastModifiedBy>
  <cp:revision>1470</cp:revision>
  <dcterms:created xsi:type="dcterms:W3CDTF">2017-02-16T02:06:51Z</dcterms:created>
  <dcterms:modified xsi:type="dcterms:W3CDTF">2022-03-30T08:05:53Z</dcterms:modified>
</cp:coreProperties>
</file>