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76" r:id="rId3"/>
  </p:sldMasterIdLst>
  <p:notesMasterIdLst>
    <p:notesMasterId r:id="rId27"/>
  </p:notesMasterIdLst>
  <p:handoutMasterIdLst>
    <p:handoutMasterId r:id="rId28"/>
  </p:handoutMasterIdLst>
  <p:sldIdLst>
    <p:sldId id="277" r:id="rId4"/>
    <p:sldId id="262" r:id="rId5"/>
    <p:sldId id="276" r:id="rId6"/>
    <p:sldId id="278" r:id="rId7"/>
    <p:sldId id="279" r:id="rId8"/>
    <p:sldId id="280" r:id="rId9"/>
    <p:sldId id="281" r:id="rId10"/>
    <p:sldId id="260" r:id="rId11"/>
    <p:sldId id="267" r:id="rId12"/>
    <p:sldId id="269" r:id="rId13"/>
    <p:sldId id="264" r:id="rId14"/>
    <p:sldId id="286" r:id="rId15"/>
    <p:sldId id="282" r:id="rId16"/>
    <p:sldId id="284" r:id="rId17"/>
    <p:sldId id="285" r:id="rId18"/>
    <p:sldId id="283" r:id="rId19"/>
    <p:sldId id="287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F45"/>
    <a:srgbClr val="494E73"/>
    <a:srgbClr val="00133A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5184" autoAdjust="0"/>
  </p:normalViewPr>
  <p:slideViewPr>
    <p:cSldViewPr>
      <p:cViewPr varScale="1">
        <p:scale>
          <a:sx n="108" d="100"/>
          <a:sy n="108" d="100"/>
        </p:scale>
        <p:origin x="75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9655C-43F1-4BD5-959E-BF42963BB783}" type="datetimeFigureOut">
              <a:rPr lang="zh-TW" altLang="en-US" smtClean="0"/>
              <a:pPr/>
              <a:t>2022/9/13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CACD-F984-412F-A67C-1D286A1F2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2B436-C07F-4B30-98DF-1E23248297F3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14737-EDB4-439D-82A3-B25D0EE1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3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https://www.inside.com.tw/article/5061-what-are-the-differencies-between-project-manager-and-product-manager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76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3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2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1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yusheng.tsai\Downloads\未绑定账户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896" y="555526"/>
            <a:ext cx="3443536" cy="2582652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0" y="2787774"/>
            <a:ext cx="914400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643758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4227934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30705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微軟正黑體" pitchFamily="34" charset="-120"/>
              </a:rPr>
              <a:t>新稽核系統開發案例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35078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微軟正黑體" pitchFamily="34" charset="-120"/>
              </a:rPr>
              <a:t>QS</a:t>
            </a:r>
            <a:r>
              <a:rPr lang="zh-TW" altLang="en-US" sz="20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微軟正黑體" pitchFamily="34" charset="-120"/>
              </a:rPr>
              <a:t> 蔡煜昇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71600" y="1059582"/>
            <a:ext cx="4608512" cy="132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不只系統開發，</a:t>
            </a:r>
            <a:endParaRPr lang="en-US" altLang="zh-TW" sz="3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更是團隊經營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1923678"/>
            <a:ext cx="9144000" cy="2448272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23528" y="1954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IPQA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34" name="Picture 2" descr="D:\Fullppt\PNG이미지\핸드폰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627534"/>
            <a:ext cx="3686270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915566"/>
            <a:ext cx="1663179" cy="296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文字方塊 35"/>
          <p:cNvSpPr txBox="1"/>
          <p:nvPr/>
        </p:nvSpPr>
        <p:spPr>
          <a:xfrm>
            <a:off x="179512" y="2355726"/>
            <a:ext cx="31318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電子化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智能觸發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即時通報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37" name="Chevron 2">
            <a:extLst>
              <a:ext uri="{FF2B5EF4-FFF2-40B4-BE49-F238E27FC236}">
                <a16:creationId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560113" y="2427734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8" name="Chevron 2">
            <a:extLst>
              <a:ext uri="{FF2B5EF4-FFF2-40B4-BE49-F238E27FC236}">
                <a16:creationId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560113" y="2859782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Chevron 2">
            <a:extLst>
              <a:ext uri="{FF2B5EF4-FFF2-40B4-BE49-F238E27FC236}">
                <a16:creationId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560113" y="3291830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123728" y="4443958"/>
            <a:ext cx="2304256" cy="41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MES, iPM, PCN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611560" y="1367703"/>
            <a:ext cx="7920880" cy="2483705"/>
            <a:chOff x="539552" y="1168165"/>
            <a:chExt cx="6888559" cy="2483705"/>
          </a:xfrm>
        </p:grpSpPr>
        <p:grpSp>
          <p:nvGrpSpPr>
            <p:cNvPr id="2" name="그룹 52">
              <a:extLst>
                <a:ext uri="{FF2B5EF4-FFF2-40B4-BE49-F238E27FC236}">
                  <a16:creationId xmlns:a16="http://schemas.microsoft.com/office/drawing/2014/main" id="{E6BDA5E4-EF0A-42D3-8B2B-89BA5E778B77}"/>
                </a:ext>
              </a:extLst>
            </p:cNvPr>
            <p:cNvGrpSpPr/>
            <p:nvPr/>
          </p:nvGrpSpPr>
          <p:grpSpPr>
            <a:xfrm>
              <a:off x="539552" y="1779662"/>
              <a:ext cx="6264696" cy="1872208"/>
              <a:chOff x="2422381" y="2753276"/>
              <a:chExt cx="9090616" cy="2222804"/>
            </a:xfrm>
          </p:grpSpPr>
          <p:cxnSp>
            <p:nvCxnSpPr>
              <p:cNvPr id="3" name="Straight Connector 3">
                <a:extLst>
                  <a:ext uri="{FF2B5EF4-FFF2-40B4-BE49-F238E27FC236}">
                    <a16:creationId xmlns:a16="http://schemas.microsoft.com/office/drawing/2014/main" id="{7980C00C-8BF7-451B-B227-EA04496E9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0403" y="3494076"/>
                <a:ext cx="2743414" cy="228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4">
                <a:extLst>
                  <a:ext uri="{FF2B5EF4-FFF2-40B4-BE49-F238E27FC236}">
                    <a16:creationId xmlns:a16="http://schemas.microsoft.com/office/drawing/2014/main" id="{EBC9E44C-F64B-40E1-A2B7-1AA79D00C5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7226" y="4251990"/>
                <a:ext cx="2758775" cy="1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5">
                <a:extLst>
                  <a:ext uri="{FF2B5EF4-FFF2-40B4-BE49-F238E27FC236}">
                    <a16:creationId xmlns:a16="http://schemas.microsoft.com/office/drawing/2014/main" id="{619B9D31-5AAF-4A13-8DC4-713EC6E86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81" y="4967817"/>
                <a:ext cx="988539" cy="0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6">
                <a:extLst>
                  <a:ext uri="{FF2B5EF4-FFF2-40B4-BE49-F238E27FC236}">
                    <a16:creationId xmlns:a16="http://schemas.microsoft.com/office/drawing/2014/main" id="{E6E89C00-A061-4415-9E6C-CB7ED3E3A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70231" y="2753276"/>
                <a:ext cx="2742766" cy="0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7">
                <a:extLst>
                  <a:ext uri="{FF2B5EF4-FFF2-40B4-BE49-F238E27FC236}">
                    <a16:creationId xmlns:a16="http://schemas.microsoft.com/office/drawing/2014/main" id="{6ECC5BEF-4A1E-471A-AF10-1824EF5BA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599" y="4224928"/>
                <a:ext cx="10792" cy="751152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8">
                <a:extLst>
                  <a:ext uri="{FF2B5EF4-FFF2-40B4-BE49-F238E27FC236}">
                    <a16:creationId xmlns:a16="http://schemas.microsoft.com/office/drawing/2014/main" id="{54E8EE7E-088D-4100-B278-9F0E70AB3C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438" y="3461161"/>
                <a:ext cx="974" cy="827175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9">
                <a:extLst>
                  <a:ext uri="{FF2B5EF4-FFF2-40B4-BE49-F238E27FC236}">
                    <a16:creationId xmlns:a16="http://schemas.microsoft.com/office/drawing/2014/main" id="{22B408CA-C81D-49EC-AFDA-3FFC4FAD1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3817" y="2753276"/>
                <a:ext cx="0" cy="774172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7">
              <a:extLst>
                <a:ext uri="{FF2B5EF4-FFF2-40B4-BE49-F238E27FC236}">
                  <a16:creationId xmlns:a16="http://schemas.microsoft.com/office/drawing/2014/main" id="{6ECC5BEF-4A1E-471A-AF10-1824EF5BA3CA}"/>
                </a:ext>
              </a:extLst>
            </p:cNvPr>
            <p:cNvCxnSpPr>
              <a:cxnSpLocks/>
            </p:cNvCxnSpPr>
            <p:nvPr/>
          </p:nvCxnSpPr>
          <p:spPr>
            <a:xfrm>
              <a:off x="6774988" y="1168165"/>
              <a:ext cx="7437" cy="632675"/>
            </a:xfrm>
            <a:prstGeom prst="line">
              <a:avLst/>
            </a:prstGeom>
            <a:ln w="66675">
              <a:solidFill>
                <a:srgbClr val="2C2F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">
              <a:extLst>
                <a:ext uri="{FF2B5EF4-FFF2-40B4-BE49-F238E27FC236}">
                  <a16:creationId xmlns:a16="http://schemas.microsoft.com/office/drawing/2014/main" id="{619B9D31-5AAF-4A13-8DC4-713EC6E866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6870" y="1188968"/>
              <a:ext cx="681241" cy="0"/>
            </a:xfrm>
            <a:prstGeom prst="line">
              <a:avLst/>
            </a:prstGeom>
            <a:ln w="66675">
              <a:solidFill>
                <a:srgbClr val="2C2F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0">
            <a:extLst>
              <a:ext uri="{FF2B5EF4-FFF2-40B4-BE49-F238E27FC236}">
                <a16:creationId xmlns:a16="http://schemas.microsoft.com/office/drawing/2014/main" id="{C44FCEDD-5FF4-4091-8454-52E3F40E5D0A}"/>
              </a:ext>
            </a:extLst>
          </p:cNvPr>
          <p:cNvSpPr/>
          <p:nvPr/>
        </p:nvSpPr>
        <p:spPr>
          <a:xfrm>
            <a:off x="2051720" y="2922619"/>
            <a:ext cx="648000" cy="648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C44FCEDD-5FF4-4091-8454-52E3F40E5D0A}"/>
              </a:ext>
            </a:extLst>
          </p:cNvPr>
          <p:cNvSpPr/>
          <p:nvPr/>
        </p:nvSpPr>
        <p:spPr>
          <a:xfrm>
            <a:off x="4276653" y="2289177"/>
            <a:ext cx="648000" cy="64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C44FCEDD-5FF4-4091-8454-52E3F40E5D0A}"/>
              </a:ext>
            </a:extLst>
          </p:cNvPr>
          <p:cNvSpPr/>
          <p:nvPr/>
        </p:nvSpPr>
        <p:spPr>
          <a:xfrm>
            <a:off x="6501658" y="1655735"/>
            <a:ext cx="648000" cy="64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文字方塊 23"/>
          <p:cNvSpPr txBox="1"/>
          <p:nvPr/>
        </p:nvSpPr>
        <p:spPr>
          <a:xfrm>
            <a:off x="1447538" y="3592636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客戶稽核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2022.02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687101" y="2965367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內部稽核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2022.08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903577" y="233924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第三方認證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Future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pic>
        <p:nvPicPr>
          <p:cNvPr id="27" name="Picture 2" descr="C:\Users\yusheng.tsai\Desktop\audit logo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3518"/>
            <a:ext cx="4231089" cy="1152128"/>
          </a:xfrm>
          <a:prstGeom prst="rect">
            <a:avLst/>
          </a:prstGeom>
          <a:noFill/>
        </p:spPr>
      </p:pic>
      <p:pic>
        <p:nvPicPr>
          <p:cNvPr id="4098" name="Picture 2" descr="C:\Users\yusheng.tsai\Downloads\location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4283968" y="1635646"/>
            <a:ext cx="638200" cy="6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51520" y="237877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困難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: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未知項目多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說明說明說明說明說明說明說明說明說明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36ED14-7CEA-A839-EA2C-F2543DB93E89}"/>
              </a:ext>
            </a:extLst>
          </p:cNvPr>
          <p:cNvSpPr/>
          <p:nvPr/>
        </p:nvSpPr>
        <p:spPr>
          <a:xfrm>
            <a:off x="0" y="1923678"/>
            <a:ext cx="9144000" cy="3219822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7" descr="C:\Users\yusheng.tsai\Downloads\未绑定账户.png">
            <a:extLst>
              <a:ext uri="{FF2B5EF4-FFF2-40B4-BE49-F238E27FC236}">
                <a16:creationId xmlns:a16="http://schemas.microsoft.com/office/drawing/2014/main" id="{717F2193-D0B2-25EE-E7CD-2B4204FA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233" y="1084752"/>
            <a:ext cx="2592288" cy="1944216"/>
          </a:xfrm>
          <a:prstGeom prst="rect">
            <a:avLst/>
          </a:prstGeom>
          <a:noFill/>
        </p:spPr>
      </p:pic>
      <p:pic>
        <p:nvPicPr>
          <p:cNvPr id="22" name="Picture 7" descr="C:\Users\yusheng.tsai\Downloads\未绑定账户.png">
            <a:extLst>
              <a:ext uri="{FF2B5EF4-FFF2-40B4-BE49-F238E27FC236}">
                <a16:creationId xmlns:a16="http://schemas.microsoft.com/office/drawing/2014/main" id="{D11C65B3-8C08-71AD-AA03-CCC07216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4729" y="1084752"/>
            <a:ext cx="2592288" cy="1944216"/>
          </a:xfrm>
          <a:prstGeom prst="rect">
            <a:avLst/>
          </a:prstGeom>
          <a:noFill/>
        </p:spPr>
      </p:pic>
      <p:pic>
        <p:nvPicPr>
          <p:cNvPr id="24" name="Picture 7" descr="C:\Users\yusheng.tsai\Downloads\未绑定账户.png">
            <a:extLst>
              <a:ext uri="{FF2B5EF4-FFF2-40B4-BE49-F238E27FC236}">
                <a16:creationId xmlns:a16="http://schemas.microsoft.com/office/drawing/2014/main" id="{39FE03B2-5672-7229-345B-E07F8782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9" y="1084752"/>
            <a:ext cx="2592288" cy="1944216"/>
          </a:xfrm>
          <a:prstGeom prst="rect">
            <a:avLst/>
          </a:prstGeom>
          <a:noFill/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ACD2559-5347-2F6D-F8F8-5A4F3D2B964A}"/>
              </a:ext>
            </a:extLst>
          </p:cNvPr>
          <p:cNvSpPr txBox="1"/>
          <p:nvPr/>
        </p:nvSpPr>
        <p:spPr>
          <a:xfrm>
            <a:off x="1150701" y="2828913"/>
            <a:ext cx="178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項目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2AEC34-98F2-9E24-9654-A8844E910B24}"/>
              </a:ext>
            </a:extLst>
          </p:cNvPr>
          <p:cNvSpPr txBox="1"/>
          <p:nvPr/>
        </p:nvSpPr>
        <p:spPr>
          <a:xfrm>
            <a:off x="3907197" y="2828913"/>
            <a:ext cx="178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項目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6C3BEF7-17C4-82B2-80AD-21716CC8423D}"/>
              </a:ext>
            </a:extLst>
          </p:cNvPr>
          <p:cNvSpPr txBox="1"/>
          <p:nvPr/>
        </p:nvSpPr>
        <p:spPr>
          <a:xfrm>
            <a:off x="6724897" y="2844791"/>
            <a:ext cx="178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項目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5296D4A-7287-7D85-4144-49423D7FDE6F}"/>
              </a:ext>
            </a:extLst>
          </p:cNvPr>
          <p:cNvSpPr txBox="1"/>
          <p:nvPr/>
        </p:nvSpPr>
        <p:spPr>
          <a:xfrm>
            <a:off x="773699" y="4065083"/>
            <a:ext cx="759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說明說明說明說明說明說明說明說明說明說明說明說明說明說明</a:t>
            </a:r>
          </a:p>
        </p:txBody>
      </p:sp>
    </p:spTree>
    <p:extLst>
      <p:ext uri="{BB962C8B-B14F-4D97-AF65-F5344CB8AC3E}">
        <p14:creationId xmlns:p14="http://schemas.microsoft.com/office/powerpoint/2010/main" val="294750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8AC3123-EA60-7344-FC5B-2DF0A9C05EDE}"/>
              </a:ext>
            </a:extLst>
          </p:cNvPr>
          <p:cNvSpPr txBox="1"/>
          <p:nvPr/>
        </p:nvSpPr>
        <p:spPr>
          <a:xfrm>
            <a:off x="1043608" y="30301"/>
            <a:ext cx="7056784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未知多：第一個與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協同開發的作業系統型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Web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&amp;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APP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技術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列出許多困難：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怎麼申購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DB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容量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怎麼以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API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寫入多筆資料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上線要做什麼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沒寫過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APP</a:t>
            </a:r>
          </a:p>
          <a:p>
            <a:pPr>
              <a:lnSpc>
                <a:spcPct val="150000"/>
              </a:lnSpc>
            </a:pP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沒有教學手冊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溝通、詢問、誘發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願意講得更多，不讓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覺得煩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需求文件寫清楚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261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8AC3123-EA60-7344-FC5B-2DF0A9C05EDE}"/>
              </a:ext>
            </a:extLst>
          </p:cNvPr>
          <p:cNvSpPr txBox="1"/>
          <p:nvPr/>
        </p:nvSpPr>
        <p:spPr>
          <a:xfrm>
            <a:off x="1043608" y="30301"/>
            <a:ext cx="7056784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項目多：從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Server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到程式，影響外系統多，串接外資料多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技術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)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列出許多項目：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戰鬥晨會看板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每日工作通知信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MES / iPM / PCN / CRN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資料源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MAPP</a:t>
            </a: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Webmail</a:t>
            </a:r>
          </a:p>
          <a:p>
            <a:pPr>
              <a:lnSpc>
                <a:spcPct val="150000"/>
              </a:lnSpc>
            </a:pP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當作學習，能夠掌握越多東西，越感覺充實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334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8AC3123-EA60-7344-FC5B-2DF0A9C05EDE}"/>
              </a:ext>
            </a:extLst>
          </p:cNvPr>
          <p:cNvSpPr txBox="1"/>
          <p:nvPr/>
        </p:nvSpPr>
        <p:spPr>
          <a:xfrm>
            <a:off x="1043608" y="30301"/>
            <a:ext cx="7056784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細節多：理解複雜的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Domain Knowledge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需求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)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User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在看到不想要的東西之前，不會知道自己想要什麼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DT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團隊要習慣改變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敏捷開發的觀念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以自己的熱情感染團隊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05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6CE0686-35BB-B426-9DEB-8AA2A5F39197}"/>
              </a:ext>
            </a:extLst>
          </p:cNvPr>
          <p:cNvSpPr txBox="1"/>
          <p:nvPr/>
        </p:nvSpPr>
        <p:spPr>
          <a:xfrm>
            <a:off x="1043608" y="30301"/>
            <a:ext cx="7056784" cy="253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Python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上線慢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教我怎麼上線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給正式區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DB</a:t>
            </a:r>
          </a:p>
          <a:p>
            <a:pPr>
              <a:lnSpc>
                <a:spcPct val="150000"/>
              </a:lnSpc>
            </a:pP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Base on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信任</a:t>
            </a:r>
          </a:p>
        </p:txBody>
      </p:sp>
    </p:spTree>
    <p:extLst>
      <p:ext uri="{BB962C8B-B14F-4D97-AF65-F5344CB8AC3E}">
        <p14:creationId xmlns:p14="http://schemas.microsoft.com/office/powerpoint/2010/main" val="112641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6CE0686-35BB-B426-9DEB-8AA2A5F39197}"/>
              </a:ext>
            </a:extLst>
          </p:cNvPr>
          <p:cNvSpPr txBox="1"/>
          <p:nvPr/>
        </p:nvSpPr>
        <p:spPr>
          <a:xfrm>
            <a:off x="1043608" y="30301"/>
            <a:ext cx="7056784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廠內無法使用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APP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問題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海外無法取到登入者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說明一下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Web View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、網頁程式被防火牆擋住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許多嘗試：走內網、外網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WIFI</a:t>
            </a: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Web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有些功能在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APP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無法使用：上傳下載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771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172400" y="0"/>
            <a:ext cx="9716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7092280" y="1347614"/>
            <a:ext cx="2520280" cy="2520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956376" y="242773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</a:t>
            </a:r>
          </a:p>
        </p:txBody>
      </p:sp>
      <p:cxnSp>
        <p:nvCxnSpPr>
          <p:cNvPr id="5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5868144" y="1347614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5579762" y="2067694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5579762" y="3003798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6084168" y="3795886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15616" y="1059582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未知多：第一個與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協同開發的作業系統型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Web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&amp;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APP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技術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)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15616" y="2355726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項目多：從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Server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到程式，影響外系統多，串接外資料多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技術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)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15616" y="3579862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細節多：理解複雜的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Domain Knowledge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需求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)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1115616" y="195486"/>
            <a:ext cx="1619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未知多</a:t>
            </a:r>
            <a:endParaRPr lang="en-US" altLang="zh-TW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項目多</a:t>
            </a:r>
            <a:endParaRPr lang="en-US" altLang="zh-TW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細節多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539552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-648521" y="2031750"/>
            <a:ext cx="2880320" cy="1080000"/>
          </a:xfrm>
          <a:prstGeom prst="triangl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172400" y="0"/>
            <a:ext cx="9716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313184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131840" y="0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131840" y="3782404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1927723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2067694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蔡煜昇</a:t>
            </a:r>
          </a:p>
        </p:txBody>
      </p:sp>
      <p:sp>
        <p:nvSpPr>
          <p:cNvPr id="9" name="橢圓 8"/>
          <p:cNvSpPr/>
          <p:nvPr/>
        </p:nvSpPr>
        <p:spPr>
          <a:xfrm>
            <a:off x="2981032" y="26749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2289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0" y="2742667"/>
            <a:ext cx="3131840" cy="21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2018 - INX QS</a:t>
            </a:r>
          </a:p>
          <a:p>
            <a:pPr algn="ctr"/>
            <a:endParaRPr lang="en-US" altLang="zh-TW" sz="12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DT / DS</a:t>
            </a:r>
          </a:p>
          <a:p>
            <a:pPr algn="ctr"/>
            <a:endParaRPr lang="en-US" altLang="zh-TW" sz="12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2800"/>
              </a:lnSpc>
            </a:pPr>
            <a:r>
              <a:rPr lang="zh-TW" altLang="en-US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喜歡程式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2800"/>
              </a:lnSpc>
            </a:pPr>
            <a:r>
              <a:rPr lang="zh-TW" altLang="en-US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喜歡閱讀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2800"/>
              </a:lnSpc>
            </a:pPr>
            <a:r>
              <a:rPr lang="zh-TW" altLang="en-US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喜歡桌遊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81032" y="2182385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47864" y="21438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RPA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981032" y="4034412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347864" y="399585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NLP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27984" y="195486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Turtle Chart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烏龜圖系統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Smart CSR+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客戶特殊要求管理系統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427984" y="2135488"/>
            <a:ext cx="4608512" cy="12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DCC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Auto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文件審查自動化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DocRPA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文件版本比對服務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427984" y="3975178"/>
            <a:ext cx="4608512" cy="612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AMSe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稽核發現智能貼標</a:t>
            </a:r>
          </a:p>
        </p:txBody>
      </p:sp>
      <p:sp>
        <p:nvSpPr>
          <p:cNvPr id="25" name="矩形 24"/>
          <p:cNvSpPr/>
          <p:nvPr/>
        </p:nvSpPr>
        <p:spPr>
          <a:xfrm>
            <a:off x="3131840" y="1855723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131840" y="3707742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131840" y="5072016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215816" y="2571750"/>
            <a:ext cx="270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IMG_20220815_082523.jpg">
            <a:extLst>
              <a:ext uri="{FF2B5EF4-FFF2-40B4-BE49-F238E27FC236}">
                <a16:creationId xmlns:a16="http://schemas.microsoft.com/office/drawing/2014/main" id="{975049E2-224A-C72C-F3BB-427B50F9B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7064" b="10771"/>
          <a:stretch/>
        </p:blipFill>
        <p:spPr bwMode="auto">
          <a:xfrm>
            <a:off x="801324" y="248633"/>
            <a:ext cx="1528984" cy="1675045"/>
          </a:xfrm>
          <a:prstGeom prst="ellipse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3528" y="699542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體悟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3528" y="69954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天才在左，瘋子在右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71600" y="149163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Thank You</a:t>
            </a:r>
            <a:endParaRPr lang="zh-TW" altLang="en-US" sz="3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usheng.tsai\Desktop\IMG_20220815_082523.jpg"/>
          <p:cNvPicPr>
            <a:picLocks noChangeAspect="1" noChangeArrowheads="1"/>
          </p:cNvPicPr>
          <p:nvPr/>
        </p:nvPicPr>
        <p:blipFill>
          <a:blip r:embed="rId2" cstate="print"/>
          <a:srcRect t="7064" b="8174"/>
          <a:stretch>
            <a:fillRect/>
          </a:stretch>
        </p:blipFill>
        <p:spPr bwMode="auto">
          <a:xfrm>
            <a:off x="1115616" y="771550"/>
            <a:ext cx="1528984" cy="1728000"/>
          </a:xfrm>
          <a:prstGeom prst="ellipse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id="{CCC2931A-7BA0-DCD4-E866-745102838A0E}"/>
              </a:ext>
            </a:extLst>
          </p:cNvPr>
          <p:cNvCxnSpPr>
            <a:cxnSpLocks/>
          </p:cNvCxnSpPr>
          <p:nvPr/>
        </p:nvCxnSpPr>
        <p:spPr>
          <a:xfrm>
            <a:off x="5198127" y="2493056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V="1">
            <a:off x="971600" y="2067694"/>
            <a:ext cx="0" cy="144016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971600" y="2067694"/>
            <a:ext cx="36004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>
            <a:extLst>
              <a:ext uri="{FF2B5EF4-FFF2-40B4-BE49-F238E27FC236}">
                <a16:creationId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>
            <a:off x="4783424" y="1621647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>
            <a:off x="5143464" y="741582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5868527" y="-740618"/>
            <a:ext cx="3672000" cy="367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907704" y="3932587"/>
            <a:ext cx="1260000" cy="12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-230591" y="2796073"/>
            <a:ext cx="2592288" cy="259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652120" y="2031870"/>
            <a:ext cx="1620000" cy="16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E738347-D655-3E65-0DB4-A9220DFCB44B}"/>
              </a:ext>
            </a:extLst>
          </p:cNvPr>
          <p:cNvSpPr/>
          <p:nvPr/>
        </p:nvSpPr>
        <p:spPr>
          <a:xfrm>
            <a:off x="1835713" y="2006367"/>
            <a:ext cx="7344799" cy="341363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 flipH="1" flipV="1">
            <a:off x="-1692696" y="-812626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-108520" y="4328491"/>
            <a:ext cx="1440000" cy="14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159224" y="2168251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平行四邊形 1"/>
          <p:cNvSpPr/>
          <p:nvPr/>
        </p:nvSpPr>
        <p:spPr>
          <a:xfrm rot="1194288">
            <a:off x="1911740" y="480140"/>
            <a:ext cx="6840000" cy="6300000"/>
          </a:xfrm>
          <a:prstGeom prst="parallelogram">
            <a:avLst>
              <a:gd name="adj" fmla="val 100596"/>
            </a:avLst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9512" y="40108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7170" name="Picture 2" descr="C:\Users\yusheng.tsai\Downloads\man-climbing-stai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928" y="2816323"/>
            <a:ext cx="1440000" cy="144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1331640" y="185167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使用技術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28184" y="915566"/>
            <a:ext cx="268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Project Manager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75312" y="52555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管理技術</a:t>
            </a:r>
          </a:p>
        </p:txBody>
      </p:sp>
      <p:sp>
        <p:nvSpPr>
          <p:cNvPr id="35" name="文字方塊 34"/>
          <p:cNvSpPr txBox="1"/>
          <p:nvPr/>
        </p:nvSpPr>
        <p:spPr>
          <a:xfrm rot="20121972">
            <a:off x="4225764" y="3672254"/>
            <a:ext cx="45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&gt;&gt;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跨域  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&gt;&gt;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25197C-E1EB-96C8-9860-6A343C13530B}"/>
              </a:ext>
            </a:extLst>
          </p:cNvPr>
          <p:cNvSpPr txBox="1"/>
          <p:nvPr/>
        </p:nvSpPr>
        <p:spPr>
          <a:xfrm>
            <a:off x="3415272" y="142159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團隊經營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C793A3-9FFA-8B22-7A11-6BFE44A99479}"/>
              </a:ext>
            </a:extLst>
          </p:cNvPr>
          <p:cNvSpPr txBox="1"/>
          <p:nvPr/>
        </p:nvSpPr>
        <p:spPr>
          <a:xfrm>
            <a:off x="3829975" y="228343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風險控管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8">
            <a:extLst>
              <a:ext uri="{FF2B5EF4-FFF2-40B4-BE49-F238E27FC236}">
                <a16:creationId xmlns:a16="http://schemas.microsoft.com/office/drawing/2014/main" id="{958D2922-97A0-EE5B-038F-55D38A5585CF}"/>
              </a:ext>
            </a:extLst>
          </p:cNvPr>
          <p:cNvCxnSpPr>
            <a:cxnSpLocks/>
          </p:cNvCxnSpPr>
          <p:nvPr/>
        </p:nvCxnSpPr>
        <p:spPr>
          <a:xfrm>
            <a:off x="1332040" y="2355726"/>
            <a:ext cx="360000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id="{5E9F23F2-8259-B5D9-A587-AD82BC0B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7614"/>
            <a:ext cx="4231089" cy="1152128"/>
          </a:xfrm>
          <a:prstGeom prst="rect">
            <a:avLst/>
          </a:prstGeom>
          <a:noFill/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014A20-D5CC-CDE7-43F9-325D496904C0}"/>
              </a:ext>
            </a:extLst>
          </p:cNvPr>
          <p:cNvSpPr/>
          <p:nvPr/>
        </p:nvSpPr>
        <p:spPr>
          <a:xfrm>
            <a:off x="0" y="3723877"/>
            <a:ext cx="9144000" cy="1419623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73E071-ACC5-4DD5-AABA-38938464E5AE}"/>
              </a:ext>
            </a:extLst>
          </p:cNvPr>
          <p:cNvSpPr/>
          <p:nvPr/>
        </p:nvSpPr>
        <p:spPr>
          <a:xfrm>
            <a:off x="0" y="3600964"/>
            <a:ext cx="914400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5C6E8F-2FAE-CA27-F338-B78DC9578D0C}"/>
              </a:ext>
            </a:extLst>
          </p:cNvPr>
          <p:cNvSpPr txBox="1"/>
          <p:nvPr/>
        </p:nvSpPr>
        <p:spPr>
          <a:xfrm>
            <a:off x="-180528" y="294830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新稽核系統開發案例</a:t>
            </a: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2BE507E9-27FB-FFF9-50F2-CC73757C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1563638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74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0112" y="0"/>
            <a:ext cx="3563888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854" y="1347614"/>
            <a:ext cx="4523386" cy="284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79512" y="26749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回顧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: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原稽核系統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9512" y="1275606"/>
            <a:ext cx="1931098" cy="226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基礎功能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客戶稽核申請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行程安排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稽核結果紀錄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矯正措施報告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2115" y="4445277"/>
            <a:ext cx="507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&gt;&gt; 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需重新開發一個作業型系統 </a:t>
            </a:r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with IT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2" name="Straight Connector 28">
            <a:extLst>
              <a:ext uri="{FF2B5EF4-FFF2-40B4-BE49-F238E27FC236}">
                <a16:creationId xmlns:a16="http://schemas.microsoft.com/office/drawing/2014/main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230592" y="1736682"/>
            <a:ext cx="180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76D049-EC4C-0CEB-225D-236239507F6F}"/>
              </a:ext>
            </a:extLst>
          </p:cNvPr>
          <p:cNvSpPr txBox="1"/>
          <p:nvPr/>
        </p:nvSpPr>
        <p:spPr>
          <a:xfrm>
            <a:off x="6889374" y="1275606"/>
            <a:ext cx="2024034" cy="226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系統問題</a:t>
            </a:r>
            <a:endParaRPr lang="en-US" altLang="zh-TW" sz="2000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TW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Server </a:t>
            </a: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老舊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過時的程式框架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操作性差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難以擴充功能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627F3507-AD6A-3CEE-F54E-DE9BA40B8338}"/>
              </a:ext>
            </a:extLst>
          </p:cNvPr>
          <p:cNvCxnSpPr>
            <a:cxnSpLocks/>
          </p:cNvCxnSpPr>
          <p:nvPr/>
        </p:nvCxnSpPr>
        <p:spPr>
          <a:xfrm flipH="1">
            <a:off x="6940454" y="1736682"/>
            <a:ext cx="180000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9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1554466-F2DC-E7AE-C294-48C98E98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80" y="1263256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B00B39B9-219C-5D5D-5424-1444CD68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180" y="1415656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A54466A6-B342-16E2-A2B2-4F46E4D24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580" y="1568056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F2ADC7B9-BF10-CA41-46DE-12DA940B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980" y="1720456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49E76075-2C99-DFEB-4761-B756F15C8F50}"/>
              </a:ext>
            </a:extLst>
          </p:cNvPr>
          <p:cNvGrpSpPr/>
          <p:nvPr/>
        </p:nvGrpSpPr>
        <p:grpSpPr>
          <a:xfrm>
            <a:off x="5464032" y="1605185"/>
            <a:ext cx="2924392" cy="400110"/>
            <a:chOff x="5319736" y="1633631"/>
            <a:chExt cx="2924392" cy="40011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C9977CF-BB96-F437-B5CA-E93C053A28DB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原有功能</a:t>
              </a:r>
            </a:p>
          </p:txBody>
        </p:sp>
        <p:sp>
          <p:nvSpPr>
            <p:cNvPr id="17" name="Chevron 2">
              <a:extLst>
                <a:ext uri="{FF2B5EF4-FFF2-40B4-BE49-F238E27FC236}">
                  <a16:creationId xmlns:a16="http://schemas.microsoft.com/office/drawing/2014/main" id="{0B59B4F3-C159-6B03-8D82-9D66821572A2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C456EDC-A3EF-640B-55E8-B9EA74B8F796}"/>
              </a:ext>
            </a:extLst>
          </p:cNvPr>
          <p:cNvGrpSpPr/>
          <p:nvPr/>
        </p:nvGrpSpPr>
        <p:grpSpPr>
          <a:xfrm>
            <a:off x="5457224" y="2134776"/>
            <a:ext cx="2924392" cy="400110"/>
            <a:chOff x="5320016" y="2099632"/>
            <a:chExt cx="2924392" cy="400110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97F2017-A00C-7C3E-3D47-23CFD49A79CE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指揮官推薦</a:t>
              </a:r>
            </a:p>
          </p:txBody>
        </p:sp>
        <p:sp>
          <p:nvSpPr>
            <p:cNvPr id="23" name="Chevron 2">
              <a:extLst>
                <a:ext uri="{FF2B5EF4-FFF2-40B4-BE49-F238E27FC236}">
                  <a16:creationId xmlns:a16="http://schemas.microsoft.com/office/drawing/2014/main" id="{6346B5C6-6E46-F747-84BC-BFC82AC289FE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C8BFD7F-06AC-5C7B-B2AB-CEDC4FAA9EE2}"/>
              </a:ext>
            </a:extLst>
          </p:cNvPr>
          <p:cNvGrpSpPr/>
          <p:nvPr/>
        </p:nvGrpSpPr>
        <p:grpSpPr>
          <a:xfrm>
            <a:off x="5464032" y="2648048"/>
            <a:ext cx="2924392" cy="400110"/>
            <a:chOff x="5320016" y="2099632"/>
            <a:chExt cx="2924392" cy="400110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93981C7-07C2-28C7-B3AD-F8AD4D0096CA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預測客戶喜好</a:t>
              </a:r>
            </a:p>
          </p:txBody>
        </p:sp>
        <p:sp>
          <p:nvSpPr>
            <p:cNvPr id="32" name="Chevron 2">
              <a:extLst>
                <a:ext uri="{FF2B5EF4-FFF2-40B4-BE49-F238E27FC236}">
                  <a16:creationId xmlns:a16="http://schemas.microsoft.com/office/drawing/2014/main" id="{470C7B5B-C82C-2B9B-5389-84794F78819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95C41FB-49E1-FEDB-666B-3AECD3A4A775}"/>
              </a:ext>
            </a:extLst>
          </p:cNvPr>
          <p:cNvGrpSpPr/>
          <p:nvPr/>
        </p:nvGrpSpPr>
        <p:grpSpPr>
          <a:xfrm>
            <a:off x="5464032" y="3161320"/>
            <a:ext cx="2924392" cy="400110"/>
            <a:chOff x="5320016" y="2099632"/>
            <a:chExt cx="2924392" cy="400110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EA7E4B4-B534-11E9-0DD5-A203780B096D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分析廠區弱點</a:t>
              </a:r>
            </a:p>
          </p:txBody>
        </p:sp>
        <p:sp>
          <p:nvSpPr>
            <p:cNvPr id="35" name="Chevron 2">
              <a:extLst>
                <a:ext uri="{FF2B5EF4-FFF2-40B4-BE49-F238E27FC236}">
                  <a16:creationId xmlns:a16="http://schemas.microsoft.com/office/drawing/2014/main" id="{DEE8B032-2D71-D4AD-6394-846E602EB398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34D2192-CE76-51BE-B8D4-28BF7EA9112B}"/>
              </a:ext>
            </a:extLst>
          </p:cNvPr>
          <p:cNvGrpSpPr/>
          <p:nvPr/>
        </p:nvGrpSpPr>
        <p:grpSpPr>
          <a:xfrm>
            <a:off x="5461633" y="3674592"/>
            <a:ext cx="2924392" cy="400110"/>
            <a:chOff x="5320016" y="2099632"/>
            <a:chExt cx="2924392" cy="400110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D89D774-BE4A-9FBF-4BF9-C56887441711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行政庶務</a:t>
              </a:r>
            </a:p>
          </p:txBody>
        </p:sp>
        <p:sp>
          <p:nvSpPr>
            <p:cNvPr id="38" name="Chevron 2">
              <a:extLst>
                <a:ext uri="{FF2B5EF4-FFF2-40B4-BE49-F238E27FC236}">
                  <a16:creationId xmlns:a16="http://schemas.microsoft.com/office/drawing/2014/main" id="{937975C7-3FC9-38B2-F6D6-3287162D883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D8E8358F-0636-D5AA-EF73-9B2BC2D38D6D}"/>
              </a:ext>
            </a:extLst>
          </p:cNvPr>
          <p:cNvGrpSpPr/>
          <p:nvPr/>
        </p:nvGrpSpPr>
        <p:grpSpPr>
          <a:xfrm>
            <a:off x="5461633" y="4187864"/>
            <a:ext cx="2924392" cy="400110"/>
            <a:chOff x="5320016" y="2099632"/>
            <a:chExt cx="2924392" cy="400110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BBE0627-A507-54D3-1862-293D38E98532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預稽監控</a:t>
              </a:r>
            </a:p>
          </p:txBody>
        </p:sp>
        <p:sp>
          <p:nvSpPr>
            <p:cNvPr id="41" name="Chevron 2">
              <a:extLst>
                <a:ext uri="{FF2B5EF4-FFF2-40B4-BE49-F238E27FC236}">
                  <a16:creationId xmlns:a16="http://schemas.microsoft.com/office/drawing/2014/main" id="{B6DB5D63-D968-3437-BC1D-F7D4DF5E9724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49" name="Picture 5">
            <a:extLst>
              <a:ext uri="{FF2B5EF4-FFF2-40B4-BE49-F238E27FC236}">
                <a16:creationId xmlns:a16="http://schemas.microsoft.com/office/drawing/2014/main" id="{772FE27F-1381-BAA5-C60A-A6C2FD5EF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380" y="1872856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CA9EC6C7-191F-802E-3A85-2B19D9763506}"/>
              </a:ext>
            </a:extLst>
          </p:cNvPr>
          <p:cNvSpPr txBox="1"/>
          <p:nvPr/>
        </p:nvSpPr>
        <p:spPr>
          <a:xfrm>
            <a:off x="5364088" y="915566"/>
            <a:ext cx="234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客戶稽核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20C39488-3B03-FF85-9C54-89303C87FFA2}"/>
              </a:ext>
            </a:extLst>
          </p:cNvPr>
          <p:cNvCxnSpPr>
            <a:cxnSpLocks/>
          </p:cNvCxnSpPr>
          <p:nvPr/>
        </p:nvCxnSpPr>
        <p:spPr>
          <a:xfrm flipH="1">
            <a:off x="5364088" y="1408484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pic>
        <p:nvPicPr>
          <p:cNvPr id="4" name="Picture 2" descr="D:\Fullppt\PNG이미지\핸드폰2.png">
            <a:extLst>
              <a:ext uri="{FF2B5EF4-FFF2-40B4-BE49-F238E27FC236}">
                <a16:creationId xmlns:a16="http://schemas.microsoft.com/office/drawing/2014/main" id="{E2E55842-85B5-5400-A3DF-71604D06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843558"/>
            <a:ext cx="3686270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8224A-9FAE-2722-370C-F010B2EE9DE0}"/>
              </a:ext>
            </a:extLst>
          </p:cNvPr>
          <p:cNvGrpSpPr/>
          <p:nvPr/>
        </p:nvGrpSpPr>
        <p:grpSpPr>
          <a:xfrm>
            <a:off x="1292178" y="1749201"/>
            <a:ext cx="2924392" cy="400110"/>
            <a:chOff x="5319736" y="1633631"/>
            <a:chExt cx="2924392" cy="40011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325115B-30B3-6500-7539-3502E1274BB5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廠內巡檢電子化</a:t>
              </a:r>
            </a:p>
          </p:txBody>
        </p:sp>
        <p:sp>
          <p:nvSpPr>
            <p:cNvPr id="14" name="Chevron 2">
              <a:extLst>
                <a:ext uri="{FF2B5EF4-FFF2-40B4-BE49-F238E27FC236}">
                  <a16:creationId xmlns:a16="http://schemas.microsoft.com/office/drawing/2014/main" id="{8052FD25-CCC0-316E-C9AB-9D80EAE34AF3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BECB816-8D66-0218-E682-BD3D4A1AE19D}"/>
              </a:ext>
            </a:extLst>
          </p:cNvPr>
          <p:cNvGrpSpPr/>
          <p:nvPr/>
        </p:nvGrpSpPr>
        <p:grpSpPr>
          <a:xfrm>
            <a:off x="1285370" y="2278792"/>
            <a:ext cx="2924392" cy="400110"/>
            <a:chOff x="5320016" y="2099632"/>
            <a:chExt cx="2924392" cy="400110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67A115D-36BE-BAF8-A185-605A01782964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智能觸發高風險線別</a:t>
              </a:r>
            </a:p>
          </p:txBody>
        </p:sp>
        <p:sp>
          <p:nvSpPr>
            <p:cNvPr id="20" name="Chevron 2">
              <a:extLst>
                <a:ext uri="{FF2B5EF4-FFF2-40B4-BE49-F238E27FC236}">
                  <a16:creationId xmlns:a16="http://schemas.microsoft.com/office/drawing/2014/main" id="{7C7760D9-FE56-E7A1-01C1-A5E2CB2EFE5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AF1CCBC-7A06-5FA7-4467-140C4729B860}"/>
              </a:ext>
            </a:extLst>
          </p:cNvPr>
          <p:cNvGrpSpPr/>
          <p:nvPr/>
        </p:nvGrpSpPr>
        <p:grpSpPr>
          <a:xfrm>
            <a:off x="1292178" y="2792064"/>
            <a:ext cx="3621490" cy="400110"/>
            <a:chOff x="5320016" y="2099632"/>
            <a:chExt cx="3621490" cy="400110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956FAF0-51D7-0729-917F-8651DC35BAE7}"/>
                </a:ext>
              </a:extLst>
            </p:cNvPr>
            <p:cNvSpPr txBox="1"/>
            <p:nvPr/>
          </p:nvSpPr>
          <p:spPr>
            <a:xfrm>
              <a:off x="5724407" y="2099632"/>
              <a:ext cx="3217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重大缺失即時通報 </a:t>
              </a:r>
              <a:r>
                <a:rPr lang="en-US" altLang="zh-TW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MAPP</a:t>
              </a:r>
              <a:endPara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5" name="Chevron 2">
              <a:extLst>
                <a:ext uri="{FF2B5EF4-FFF2-40B4-BE49-F238E27FC236}">
                  <a16:creationId xmlns:a16="http://schemas.microsoft.com/office/drawing/2014/main" id="{BE6EC53C-09C6-293F-F8D5-2413BA1596B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4DF656C-259C-F2F8-A2A5-2814A5E3942B}"/>
              </a:ext>
            </a:extLst>
          </p:cNvPr>
          <p:cNvGrpSpPr/>
          <p:nvPr/>
        </p:nvGrpSpPr>
        <p:grpSpPr>
          <a:xfrm>
            <a:off x="1292178" y="3305336"/>
            <a:ext cx="2924392" cy="400110"/>
            <a:chOff x="5320016" y="2099632"/>
            <a:chExt cx="2924392" cy="400110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7E5FA07-0408-255C-7370-E552B1535C16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自動生成品質日報</a:t>
              </a:r>
            </a:p>
          </p:txBody>
        </p:sp>
        <p:sp>
          <p:nvSpPr>
            <p:cNvPr id="42" name="Chevron 2">
              <a:extLst>
                <a:ext uri="{FF2B5EF4-FFF2-40B4-BE49-F238E27FC236}">
                  <a16:creationId xmlns:a16="http://schemas.microsoft.com/office/drawing/2014/main" id="{DB556074-355E-922C-3091-BBB5AEB06326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2218810-0982-F970-3570-C2A717FF95CD}"/>
              </a:ext>
            </a:extLst>
          </p:cNvPr>
          <p:cNvGrpSpPr/>
          <p:nvPr/>
        </p:nvGrpSpPr>
        <p:grpSpPr>
          <a:xfrm>
            <a:off x="1289779" y="3818608"/>
            <a:ext cx="2924392" cy="400110"/>
            <a:chOff x="5320016" y="2099632"/>
            <a:chExt cx="2924392" cy="40011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CA43FC1-12F4-3408-981F-5F61A5914713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--</a:t>
              </a:r>
              <a:endPara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46" name="Chevron 2">
              <a:extLst>
                <a:ext uri="{FF2B5EF4-FFF2-40B4-BE49-F238E27FC236}">
                  <a16:creationId xmlns:a16="http://schemas.microsoft.com/office/drawing/2014/main" id="{3EAB4BAD-FFAC-9D00-24E4-E8EE68E8D2E1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2940D5DC-91A1-798B-8CC8-2767284761DE}"/>
              </a:ext>
            </a:extLst>
          </p:cNvPr>
          <p:cNvGrpSpPr/>
          <p:nvPr/>
        </p:nvGrpSpPr>
        <p:grpSpPr>
          <a:xfrm>
            <a:off x="1289779" y="4331880"/>
            <a:ext cx="2924392" cy="400110"/>
            <a:chOff x="5320016" y="2099632"/>
            <a:chExt cx="2924392" cy="400110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0B900FC5-43B6-E571-9811-B6A5C21C1F57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--</a:t>
              </a:r>
              <a:endPara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50" name="Chevron 2">
              <a:extLst>
                <a:ext uri="{FF2B5EF4-FFF2-40B4-BE49-F238E27FC236}">
                  <a16:creationId xmlns:a16="http://schemas.microsoft.com/office/drawing/2014/main" id="{12755E0F-DC76-563B-CE5C-B808234BE745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367AA13-AFAF-DA4D-55DA-A12DE7D0A662}"/>
              </a:ext>
            </a:extLst>
          </p:cNvPr>
          <p:cNvSpPr txBox="1"/>
          <p:nvPr/>
        </p:nvSpPr>
        <p:spPr>
          <a:xfrm>
            <a:off x="1192234" y="1059582"/>
            <a:ext cx="287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內部稽核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-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IPQA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78F90595-517D-70ED-46A6-839D26DC5CC2}"/>
              </a:ext>
            </a:extLst>
          </p:cNvPr>
          <p:cNvCxnSpPr>
            <a:cxnSpLocks/>
          </p:cNvCxnSpPr>
          <p:nvPr/>
        </p:nvCxnSpPr>
        <p:spPr>
          <a:xfrm flipH="1">
            <a:off x="1192234" y="1552500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923678"/>
            <a:ext cx="9144000" cy="2448272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C:\Users\yusheng.tsai\Desktop\audit logo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23478"/>
            <a:ext cx="4231089" cy="1152128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/>
        </p:nvSpPr>
        <p:spPr>
          <a:xfrm>
            <a:off x="179512" y="2355726"/>
            <a:ext cx="31318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簽核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行政庶務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決策輔助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560113" y="2427734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" name="Chevron 2">
            <a:extLst>
              <a:ext uri="{FF2B5EF4-FFF2-40B4-BE49-F238E27FC236}">
                <a16:creationId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560113" y="2859782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Chevron 2">
            <a:extLst>
              <a:ext uri="{FF2B5EF4-FFF2-40B4-BE49-F238E27FC236}">
                <a16:creationId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560113" y="3291830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9622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139702"/>
            <a:ext cx="3562459" cy="199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/>
          <p:cNvSpPr txBox="1"/>
          <p:nvPr/>
        </p:nvSpPr>
        <p:spPr>
          <a:xfrm>
            <a:off x="0" y="4515966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預測客戶喜好，分析廠區弱點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C:\Users\yusheng.tsai\Desktop\audit logo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23478"/>
            <a:ext cx="4231089" cy="1152128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419622"/>
            <a:ext cx="5912841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文字方塊 10"/>
          <p:cNvSpPr txBox="1"/>
          <p:nvPr/>
        </p:nvSpPr>
        <p:spPr>
          <a:xfrm>
            <a:off x="6444208" y="1347614"/>
            <a:ext cx="230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指揮官推薦</a:t>
            </a:r>
            <a:endParaRPr lang="en-US" altLang="zh-TW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預測客戶喜好</a:t>
            </a:r>
            <a:endParaRPr lang="en-US" altLang="zh-TW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分析廠區弱點</a:t>
            </a:r>
            <a:endParaRPr lang="en-US" altLang="zh-TW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行政庶務</a:t>
            </a:r>
            <a:endParaRPr lang="en-US" altLang="zh-TW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未來結合其他系統</a:t>
            </a:r>
            <a:endParaRPr lang="en-US" altLang="zh-TW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稽核結果</a:t>
            </a:r>
            <a:endParaRPr lang="en-US" altLang="zh-TW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22594</TotalTime>
  <Words>567</Words>
  <Application>Microsoft Office PowerPoint</Application>
  <PresentationFormat>如螢幕大小 (16:9)</PresentationFormat>
  <Paragraphs>138</Paragraphs>
  <Slides>23</Slides>
  <Notes>1</Notes>
  <HiddenSlides>4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Calibri</vt:lpstr>
      <vt:lpstr>自訂設計</vt:lpstr>
      <vt:lpstr>2_自訂設計</vt:lpstr>
      <vt:lpstr>1_自訂設計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yusheng.tsai 蔡煜昇</dc:creator>
  <cp:lastModifiedBy>蔡煜昇</cp:lastModifiedBy>
  <cp:revision>497</cp:revision>
  <dcterms:created xsi:type="dcterms:W3CDTF">2022-08-15T01:05:29Z</dcterms:created>
  <dcterms:modified xsi:type="dcterms:W3CDTF">2022-09-13T02:18:49Z</dcterms:modified>
</cp:coreProperties>
</file>