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792" r:id="rId2"/>
    <p:sldMasterId id="2147483801" r:id="rId3"/>
    <p:sldMasterId id="2147483862" r:id="rId4"/>
  </p:sldMasterIdLst>
  <p:notesMasterIdLst>
    <p:notesMasterId r:id="rId21"/>
  </p:notesMasterIdLst>
  <p:handoutMasterIdLst>
    <p:handoutMasterId r:id="rId22"/>
  </p:handoutMasterIdLst>
  <p:sldIdLst>
    <p:sldId id="484" r:id="rId5"/>
    <p:sldId id="487" r:id="rId6"/>
    <p:sldId id="502" r:id="rId7"/>
    <p:sldId id="501" r:id="rId8"/>
    <p:sldId id="518" r:id="rId9"/>
    <p:sldId id="505" r:id="rId10"/>
    <p:sldId id="504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3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84"/>
            <p14:sldId id="487"/>
            <p14:sldId id="502"/>
            <p14:sldId id="501"/>
            <p14:sldId id="518"/>
            <p14:sldId id="505"/>
            <p14:sldId id="504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0471" autoAdjust="0"/>
  </p:normalViewPr>
  <p:slideViewPr>
    <p:cSldViewPr snapToGrid="0">
      <p:cViewPr varScale="1">
        <p:scale>
          <a:sx n="65" d="100"/>
          <a:sy n="65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25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44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81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8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88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09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84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5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38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25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41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24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3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4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0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4B6CD7-6499-479F-9CCA-D8908254E936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3" name="Figure">
              <a:extLst>
                <a:ext uri="{FF2B5EF4-FFF2-40B4-BE49-F238E27FC236}">
                  <a16:creationId xmlns:a16="http://schemas.microsoft.com/office/drawing/2014/main" id="{D20B0470-F419-435F-B58C-3C3722A47B17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021DC576-2F28-4A56-ACCD-EF70E9C180D2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id="{DEB69096-630C-4947-845E-ACB18712FA8A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id="{124062B6-6236-41F5-8AEF-3FD87043A9F0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E178CED8-4535-4F12-85F1-18787F1F5D0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id="{A964FAC0-2421-40EB-83E1-A26EB53301EA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4699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508563-B641-4132-867F-BB6D2C85860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98B5F4A-9C22-4A32-8328-7DA507C042E4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C3A4488-F4FB-44FA-B4B4-485C122BB804}"/>
              </a:ext>
            </a:extLst>
          </p:cNvPr>
          <p:cNvSpPr/>
          <p:nvPr userDrawn="1"/>
        </p:nvSpPr>
        <p:spPr>
          <a:xfrm>
            <a:off x="1002560" y="1879259"/>
            <a:ext cx="7590438" cy="4978741"/>
          </a:xfrm>
          <a:custGeom>
            <a:avLst/>
            <a:gdLst>
              <a:gd name="connsiteX0" fmla="*/ 6341668 w 7590438"/>
              <a:gd name="connsiteY0" fmla="*/ 994 h 4978741"/>
              <a:gd name="connsiteX1" fmla="*/ 7590438 w 7590438"/>
              <a:gd name="connsiteY1" fmla="*/ 1946720 h 4978741"/>
              <a:gd name="connsiteX2" fmla="*/ 5527381 w 7590438"/>
              <a:gd name="connsiteY2" fmla="*/ 4927891 h 4978741"/>
              <a:gd name="connsiteX3" fmla="*/ 5417570 w 7590438"/>
              <a:gd name="connsiteY3" fmla="*/ 4978741 h 4978741"/>
              <a:gd name="connsiteX4" fmla="*/ 3171206 w 7590438"/>
              <a:gd name="connsiteY4" fmla="*/ 4978741 h 4978741"/>
              <a:gd name="connsiteX5" fmla="*/ 3031431 w 7590438"/>
              <a:gd name="connsiteY5" fmla="*/ 4927891 h 4978741"/>
              <a:gd name="connsiteX6" fmla="*/ 0 w 7590438"/>
              <a:gd name="connsiteY6" fmla="*/ 1946720 h 4978741"/>
              <a:gd name="connsiteX7" fmla="*/ 4640710 w 7590438"/>
              <a:gd name="connsiteY7" fmla="*/ 508161 h 4978741"/>
              <a:gd name="connsiteX8" fmla="*/ 6341668 w 7590438"/>
              <a:gd name="connsiteY8" fmla="*/ 994 h 49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1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6" name="Figure">
            <a:extLst>
              <a:ext uri="{FF2B5EF4-FFF2-40B4-BE49-F238E27FC236}">
                <a16:creationId xmlns:a16="http://schemas.microsoft.com/office/drawing/2014/main" id="{8AECFF67-532A-4F20-AC24-D67815BECD5D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7" name="Figure">
            <a:extLst>
              <a:ext uri="{FF2B5EF4-FFF2-40B4-BE49-F238E27FC236}">
                <a16:creationId xmlns:a16="http://schemas.microsoft.com/office/drawing/2014/main" id="{32317ACE-FB5E-4BD1-929E-5C77F188678A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43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9099B8-BC83-41D8-8960-1B3250B51F8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6C51BB-701F-461F-9F32-9F76FD688F3D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8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8" name="Figure">
            <a:extLst>
              <a:ext uri="{FF2B5EF4-FFF2-40B4-BE49-F238E27FC236}">
                <a16:creationId xmlns:a16="http://schemas.microsoft.com/office/drawing/2014/main" id="{4676B7C6-E6FF-4568-BD8C-71C3B2730C57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F6536B3B-36A2-4A00-9B5F-B84F83D2F3FC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03B6CA4-DD77-4137-947D-186758031F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DC61FD-979C-49D8-8EC8-0414A39C8BCD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E851E1C-FE07-4902-AB63-0740ED44A82B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089CEF4D-F0BB-4C65-98B7-96ACEADE2230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igure">
            <a:extLst>
              <a:ext uri="{FF2B5EF4-FFF2-40B4-BE49-F238E27FC236}">
                <a16:creationId xmlns:a16="http://schemas.microsoft.com/office/drawing/2014/main" id="{84E9059E-DF0A-413A-BE8D-4A3C7D3C4992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74065CF-E03F-47A0-BA69-8273B1F3F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C6E09C-1B3F-41EF-B8FF-9238FF1C5ACA}"/>
              </a:ext>
            </a:extLst>
          </p:cNvPr>
          <p:cNvSpPr/>
          <p:nvPr userDrawn="1"/>
        </p:nvSpPr>
        <p:spPr>
          <a:xfrm>
            <a:off x="169090" y="1050968"/>
            <a:ext cx="8974910" cy="5807033"/>
          </a:xfrm>
          <a:custGeom>
            <a:avLst/>
            <a:gdLst>
              <a:gd name="connsiteX0" fmla="*/ 7194434 w 8974910"/>
              <a:gd name="connsiteY0" fmla="*/ 705 h 5807033"/>
              <a:gd name="connsiteX1" fmla="*/ 8881036 w 8974910"/>
              <a:gd name="connsiteY1" fmla="*/ 375319 h 5807033"/>
              <a:gd name="connsiteX2" fmla="*/ 8974910 w 8974910"/>
              <a:gd name="connsiteY2" fmla="*/ 426432 h 5807033"/>
              <a:gd name="connsiteX3" fmla="*/ 8974910 w 8974910"/>
              <a:gd name="connsiteY3" fmla="*/ 5220352 h 5807033"/>
              <a:gd name="connsiteX4" fmla="*/ 8963281 w 8974910"/>
              <a:gd name="connsiteY4" fmla="*/ 5230884 h 5807033"/>
              <a:gd name="connsiteX5" fmla="*/ 8306503 w 8974910"/>
              <a:gd name="connsiteY5" fmla="*/ 5715951 h 5807033"/>
              <a:gd name="connsiteX6" fmla="*/ 8152171 w 8974910"/>
              <a:gd name="connsiteY6" fmla="*/ 5807033 h 5807033"/>
              <a:gd name="connsiteX7" fmla="*/ 246528 w 8974910"/>
              <a:gd name="connsiteY7" fmla="*/ 5807033 h 5807033"/>
              <a:gd name="connsiteX8" fmla="*/ 186184 w 8974910"/>
              <a:gd name="connsiteY8" fmla="*/ 5714765 h 5807033"/>
              <a:gd name="connsiteX9" fmla="*/ 128400 w 8974910"/>
              <a:gd name="connsiteY9" fmla="*/ 5604760 h 5807033"/>
              <a:gd name="connsiteX10" fmla="*/ 4583223 w 8974910"/>
              <a:gd name="connsiteY10" fmla="*/ 423448 h 5807033"/>
              <a:gd name="connsiteX11" fmla="*/ 6977357 w 8974910"/>
              <a:gd name="connsiteY11" fmla="*/ 1400 h 5807033"/>
              <a:gd name="connsiteX12" fmla="*/ 7194434 w 8974910"/>
              <a:gd name="connsiteY12" fmla="*/ 705 h 58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74910" h="5807033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48DE288-DF42-48FB-8914-2D6F43EDE8AA}"/>
              </a:ext>
            </a:extLst>
          </p:cNvPr>
          <p:cNvSpPr/>
          <p:nvPr userDrawn="1"/>
        </p:nvSpPr>
        <p:spPr>
          <a:xfrm>
            <a:off x="0" y="533976"/>
            <a:ext cx="9144001" cy="6324024"/>
          </a:xfrm>
          <a:custGeom>
            <a:avLst/>
            <a:gdLst>
              <a:gd name="connsiteX0" fmla="*/ 7806349 w 9144001"/>
              <a:gd name="connsiteY0" fmla="*/ 1324 h 6324024"/>
              <a:gd name="connsiteX1" fmla="*/ 9106782 w 9144001"/>
              <a:gd name="connsiteY1" fmla="*/ 775992 h 6324024"/>
              <a:gd name="connsiteX2" fmla="*/ 9144001 w 9144001"/>
              <a:gd name="connsiteY2" fmla="*/ 851077 h 6324024"/>
              <a:gd name="connsiteX3" fmla="*/ 9144001 w 9144001"/>
              <a:gd name="connsiteY3" fmla="*/ 4028565 h 6324024"/>
              <a:gd name="connsiteX4" fmla="*/ 9100919 w 9144001"/>
              <a:gd name="connsiteY4" fmla="*/ 4128469 h 6324024"/>
              <a:gd name="connsiteX5" fmla="*/ 7269925 w 9144001"/>
              <a:gd name="connsiteY5" fmla="*/ 6243966 h 6324024"/>
              <a:gd name="connsiteX6" fmla="*/ 7145095 w 9144001"/>
              <a:gd name="connsiteY6" fmla="*/ 6324024 h 6324024"/>
              <a:gd name="connsiteX7" fmla="*/ 2840405 w 9144001"/>
              <a:gd name="connsiteY7" fmla="*/ 6324024 h 6324024"/>
              <a:gd name="connsiteX8" fmla="*/ 2671618 w 9144001"/>
              <a:gd name="connsiteY8" fmla="*/ 6243966 h 6324024"/>
              <a:gd name="connsiteX9" fmla="*/ 160501 w 9144001"/>
              <a:gd name="connsiteY9" fmla="*/ 4375751 h 6324024"/>
              <a:gd name="connsiteX10" fmla="*/ 0 w 9144001"/>
              <a:gd name="connsiteY10" fmla="*/ 4175762 h 6324024"/>
              <a:gd name="connsiteX11" fmla="*/ 0 w 9144001"/>
              <a:gd name="connsiteY11" fmla="*/ 1584310 h 6324024"/>
              <a:gd name="connsiteX12" fmla="*/ 69156 w 9144001"/>
              <a:gd name="connsiteY12" fmla="*/ 1547978 h 6324024"/>
              <a:gd name="connsiteX13" fmla="*/ 5541303 w 9144001"/>
              <a:gd name="connsiteY13" fmla="*/ 676681 h 6324024"/>
              <a:gd name="connsiteX14" fmla="*/ 7806349 w 9144001"/>
              <a:gd name="connsiteY14" fmla="*/ 1324 h 632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44001" h="6324024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defTabSz="914354"/>
            <a:endParaRPr noProof="0">
              <a:solidFill>
                <a:schemeClr val="lt1"/>
              </a:solidFill>
              <a:sym typeface="Gill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7574" y="1988719"/>
            <a:ext cx="7128886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106995" y="5880905"/>
            <a:ext cx="4390044" cy="6478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igure">
            <a:extLst>
              <a:ext uri="{FF2B5EF4-FFF2-40B4-BE49-F238E27FC236}">
                <a16:creationId xmlns:a16="http://schemas.microsoft.com/office/drawing/2014/main" id="{8CB5020E-B4C6-4C2A-BA90-7D9058074F04}"/>
              </a:ext>
            </a:extLst>
          </p:cNvPr>
          <p:cNvSpPr/>
          <p:nvPr userDrawn="1"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31E7F817-FD4F-4860-95C4-D7FB475A1928}"/>
              </a:ext>
            </a:extLst>
          </p:cNvPr>
          <p:cNvSpPr/>
          <p:nvPr userDrawn="1"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24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</p:spPr>
        <p:txBody>
          <a:bodyPr lIns="0" anchor="b">
            <a:noAutofit/>
          </a:bodyPr>
          <a:lstStyle>
            <a:lvl1pPr>
              <a:defRPr sz="9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B50C27-B96C-471F-8A4F-8EA99226D09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972244-A305-408D-90FE-83B186996CB7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CA3CBCDC-EF5A-4084-8DFD-1DB2BE33CE5F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CBA5B0F5-B526-43E9-945F-1DCD58CD4B9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766EB2-23C9-4FE5-8DE1-0B0CC43E770F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7577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ABA4D-AA96-41C9-9968-EC1A8F304A3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3" name="Figure">
              <a:extLst>
                <a:ext uri="{FF2B5EF4-FFF2-40B4-BE49-F238E27FC236}">
                  <a16:creationId xmlns:a16="http://schemas.microsoft.com/office/drawing/2014/main" id="{47EBFB5B-7C0F-4A77-851F-48485ED551BC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007D920C-231C-4FC5-8B68-00B94BCD4A47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A4C9F44D-D832-4CA5-A26B-90C9BA487C2E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D6F654-DE12-48BB-B64A-4AF7F4AA4D91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igure">
              <a:extLst>
                <a:ext uri="{FF2B5EF4-FFF2-40B4-BE49-F238E27FC236}">
                  <a16:creationId xmlns:a16="http://schemas.microsoft.com/office/drawing/2014/main" id="{41FC2B7D-9C1B-4198-B4DE-CFB6BD4754D3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64E60097-CCC4-4415-9FB2-907ED9556A47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02010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1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FBFD-078F-46CF-B89A-80455E04CC8C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3775212E-68E8-48EA-9CD8-4375E7F97829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:a16="http://schemas.microsoft.com/office/drawing/2014/main" id="{9266A2D6-572A-4FFB-87C7-3B74291C6BE6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:a16="http://schemas.microsoft.com/office/drawing/2014/main" id="{1DC574F3-A60C-404E-83B1-315DDE56B489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968D71C5-74D9-42A6-A59B-1112D89801F5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:a16="http://schemas.microsoft.com/office/drawing/2014/main" id="{84F39031-09C1-41F7-B020-01181D89089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9" name="Figure">
              <a:extLst>
                <a:ext uri="{FF2B5EF4-FFF2-40B4-BE49-F238E27FC236}">
                  <a16:creationId xmlns:a16="http://schemas.microsoft.com/office/drawing/2014/main" id="{057374AB-D878-4361-8464-D856CF507241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DD5F3466-D89A-4CDA-87BE-31785CFD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442DEDC-1F23-4F4C-B36C-16B96284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179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196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6B9AB6-2D94-4DD9-B990-2F9EEFA54A2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27" name="Figure">
              <a:extLst>
                <a:ext uri="{FF2B5EF4-FFF2-40B4-BE49-F238E27FC236}">
                  <a16:creationId xmlns:a16="http://schemas.microsoft.com/office/drawing/2014/main" id="{F0B07676-AA8F-4ECD-8F72-D483096CFB93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8" name="Figure">
              <a:extLst>
                <a:ext uri="{FF2B5EF4-FFF2-40B4-BE49-F238E27FC236}">
                  <a16:creationId xmlns:a16="http://schemas.microsoft.com/office/drawing/2014/main" id="{57A716BC-23D1-44B9-8175-6D3B65F05F5D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9" name="Figure">
              <a:extLst>
                <a:ext uri="{FF2B5EF4-FFF2-40B4-BE49-F238E27FC236}">
                  <a16:creationId xmlns:a16="http://schemas.microsoft.com/office/drawing/2014/main" id="{AE702A63-3D5C-4539-B7BC-96A1FA5E08EB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2353EE-FE09-4612-B6EA-8EFE65E3BD33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1" name="Figure">
              <a:extLst>
                <a:ext uri="{FF2B5EF4-FFF2-40B4-BE49-F238E27FC236}">
                  <a16:creationId xmlns:a16="http://schemas.microsoft.com/office/drawing/2014/main" id="{7AC1DA73-26F1-4A2C-885D-CE108925C12D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id="{43210743-B29B-4BDA-9E80-D2292722BA14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/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/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/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81891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A19E69-CF76-4473-8B79-978FAF18F5CB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4" name="Figure">
              <a:extLst>
                <a:ext uri="{FF2B5EF4-FFF2-40B4-BE49-F238E27FC236}">
                  <a16:creationId xmlns:a16="http://schemas.microsoft.com/office/drawing/2014/main" id="{332BEAC1-1291-4C65-9331-6C30D45A2209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:a16="http://schemas.microsoft.com/office/drawing/2014/main" id="{0F02ACD5-CC39-4E2D-BF29-DBC03C7CB061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DD143982-05B2-46AF-8566-31619551C533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CADB7D-5944-4720-9CDE-C0D004CA299D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4E33CFDC-D398-45CD-B14F-E39F7129E481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id="{FBB15AA5-665C-49CE-AEA7-7E55D06A1BEF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892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2F7B406-3085-492E-B09E-2978F9D1569F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9C9573A-2203-40B1-9B26-BB3DF93CCF9C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:a16="http://schemas.microsoft.com/office/drawing/2014/main" id="{CFF2A35A-C301-467D-BDFE-B2B781444F11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Figure">
            <a:extLst>
              <a:ext uri="{FF2B5EF4-FFF2-40B4-BE49-F238E27FC236}">
                <a16:creationId xmlns:a16="http://schemas.microsoft.com/office/drawing/2014/main" id="{CE296C91-6CFC-43FC-9242-C714F05172D4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7FE0CE-1951-45D3-8D1A-7ADD0DD8D969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483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7ECC3C-4C4D-431C-B039-1115FA527B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065735-C96D-4963-83B2-125B5119233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ABAADA-114F-4A68-A0AC-FB26F8F83BF0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Figure">
            <a:extLst>
              <a:ext uri="{FF2B5EF4-FFF2-40B4-BE49-F238E27FC236}">
                <a16:creationId xmlns:a16="http://schemas.microsoft.com/office/drawing/2014/main" id="{431C13A3-9EAB-44A8-9D9B-3546DD45B39A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4" name="Figure">
            <a:extLst>
              <a:ext uri="{FF2B5EF4-FFF2-40B4-BE49-F238E27FC236}">
                <a16:creationId xmlns:a16="http://schemas.microsoft.com/office/drawing/2014/main" id="{C6AC9BA2-80CB-418C-876B-00D88B6C0BE3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80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3F65A9-BCCA-464E-95BD-8C4622BA715C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7BBF9-2C7C-4A8D-AD62-52054A2971D4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0531DACB-A641-42A5-8250-930302AE7409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191E889A-802C-4070-8C69-C9A69F00B6D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D84A62-C5EA-4E0D-BF70-CCE02089DF14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720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2EEF0003-ADB8-41EE-9FD2-C32549BBF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C76CA9-0B80-4E38-85B8-80304E61940B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1EC8EA-2609-4AD7-93A2-F37ED6958658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D8A40038-07DF-46E5-8843-82638D982D30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R="0" lvl="0" indent="0" algn="ctr" defTabSz="3429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8951F270-CBA0-4799-A7ED-C28C77E1FE6F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265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01" y="2815868"/>
            <a:ext cx="7886700" cy="2852737"/>
          </a:xfrm>
        </p:spPr>
        <p:txBody>
          <a:bodyPr/>
          <a:lstStyle/>
          <a:p>
            <a:r>
              <a:rPr lang="en-US" altLang="zh-TW" dirty="0"/>
              <a:t>Air Quality Prediction with different Regression Method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版面配置區 10">
            <a:extLst>
              <a:ext uri="{FF2B5EF4-FFF2-40B4-BE49-F238E27FC236}">
                <a16:creationId xmlns:a16="http://schemas.microsoft.com/office/drawing/2014/main" id="{A9A6D6F7-62FF-4A7B-83BA-0CE530A095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4376" y="-1"/>
            <a:ext cx="5389623" cy="3909849"/>
          </a:xfrm>
        </p:spPr>
      </p:pic>
    </p:spTree>
    <p:extLst>
      <p:ext uri="{BB962C8B-B14F-4D97-AF65-F5344CB8AC3E}">
        <p14:creationId xmlns:p14="http://schemas.microsoft.com/office/powerpoint/2010/main" val="106313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相關性分析探討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10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45BA02-4120-4944-9E4E-3AC33CB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0" y="2172802"/>
            <a:ext cx="4121591" cy="28738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F2F9B1-D2DF-4CA2-B420-41DB59747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18" y="2172802"/>
            <a:ext cx="4121591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相關性分析探討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11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D9746B-2D1B-4D46-BA44-81DC0802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9" y="2125279"/>
            <a:ext cx="4214402" cy="27556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C4CBC7-2DFE-4FD5-ADDD-0AD31C585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18" y="2125278"/>
            <a:ext cx="421440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不同模型之預測效果比較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12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47A356-AC62-4904-A4DA-3CE65E56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55" y="2182762"/>
            <a:ext cx="5966690" cy="35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不同模型之預測效果比較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13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4C18EA-8270-4940-8306-1E815418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64" y="1925341"/>
            <a:ext cx="6439872" cy="38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不同模型之預測效果比較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14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872A58-B73D-43C6-8CD2-F6902220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29" y="1873722"/>
            <a:ext cx="6451341" cy="38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不同模型之預測效果比較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15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D6EA87-E209-44DD-B86D-277E828C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01" y="1888951"/>
            <a:ext cx="6819397" cy="40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2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2727976"/>
            <a:ext cx="6858000" cy="761747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1252" y="136526"/>
            <a:ext cx="6244098" cy="1132235"/>
          </a:xfrm>
        </p:spPr>
        <p:txBody>
          <a:bodyPr>
            <a:normAutofit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2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4</a:t>
            </a:r>
            <a:endParaRPr 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6AFA127-AF3C-48A2-97F0-8A5A7F8FE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730" y="1519151"/>
            <a:ext cx="6110137" cy="4582603"/>
          </a:xfrm>
        </p:spPr>
      </p:pic>
    </p:spTree>
    <p:extLst>
      <p:ext uri="{BB962C8B-B14F-4D97-AF65-F5344CB8AC3E}">
        <p14:creationId xmlns:p14="http://schemas.microsoft.com/office/powerpoint/2010/main" val="199636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en-US" altLang="zh-TW" dirty="0"/>
              <a:t>Training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2846" y="6356351"/>
            <a:ext cx="442504" cy="365125"/>
          </a:xfrm>
        </p:spPr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3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4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5B8BD4-0789-43BD-A950-3A55EC4DD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2950" y="2050026"/>
            <a:ext cx="5733123" cy="17141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E403BD5-41C6-48B1-8810-D27D29B50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50" y="4173275"/>
            <a:ext cx="5733123" cy="16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en-US" altLang="zh-TW" dirty="0"/>
              <a:t>Correlation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4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4</a:t>
            </a:r>
            <a:endParaRPr lang="en-US" dirty="0"/>
          </a:p>
        </p:txBody>
      </p:sp>
      <p:pic>
        <p:nvPicPr>
          <p:cNvPr id="8" name="圖片 7" descr="一張含有 螢幕擷取畫面, 街道 的圖片&#10;&#10;自動產生的描述">
            <a:extLst>
              <a:ext uri="{FF2B5EF4-FFF2-40B4-BE49-F238E27FC236}">
                <a16:creationId xmlns:a16="http://schemas.microsoft.com/office/drawing/2014/main" id="{4C360F71-83CD-4657-8F80-64908955F1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00" y="1743331"/>
            <a:ext cx="6211703" cy="194388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1622FA-4A5E-4BA1-9944-098D891FC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9218"/>
              </p:ext>
            </p:extLst>
          </p:nvPr>
        </p:nvGraphicFramePr>
        <p:xfrm>
          <a:off x="2064868" y="4135038"/>
          <a:ext cx="501426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4264">
                  <a:extLst>
                    <a:ext uri="{9D8B030D-6E8A-4147-A177-3AD203B41FA5}">
                      <a16:colId xmlns:a16="http://schemas.microsoft.com/office/drawing/2014/main" val="80995482"/>
                    </a:ext>
                  </a:extLst>
                </a:gridCol>
              </a:tblGrid>
              <a:tr h="316464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O3: humidity, NOX, NO2.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704209"/>
                  </a:ext>
                </a:extLst>
              </a:tr>
              <a:tr h="263720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SO2: None.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48304"/>
                  </a:ext>
                </a:extLst>
              </a:tr>
              <a:tr h="263720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CO: NOX, NO, NMHC, NO2, CH4, THC.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465808"/>
                  </a:ext>
                </a:extLst>
              </a:tr>
              <a:tr h="263720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NO2: NOX, O3, CO, NMHC, THC.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338302"/>
                  </a:ext>
                </a:extLst>
              </a:tr>
              <a:tr h="263720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PM2.5: PM10.</a:t>
                      </a:r>
                      <a:endParaRPr lang="zh-TW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786888"/>
                  </a:ext>
                </a:extLst>
              </a:tr>
              <a:tr h="263720">
                <a:tc>
                  <a:txBody>
                    <a:bodyPr/>
                    <a:lstStyle/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PM10: PM2.5.</a:t>
                      </a:r>
                      <a:endParaRPr lang="zh-TW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865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5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en-US" altLang="zh-TW" dirty="0"/>
              <a:t>Correlation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5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4</a:t>
            </a:r>
            <a:endParaRPr lang="en-US" dirty="0"/>
          </a:p>
        </p:txBody>
      </p:sp>
      <p:pic>
        <p:nvPicPr>
          <p:cNvPr id="9" name="圖片 8" descr="一張含有 窗戶, 布, 男人 的圖片&#10;&#10;自動產生的描述">
            <a:extLst>
              <a:ext uri="{FF2B5EF4-FFF2-40B4-BE49-F238E27FC236}">
                <a16:creationId xmlns:a16="http://schemas.microsoft.com/office/drawing/2014/main" id="{BB365FCC-2123-45FF-B939-8198F2B9C4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7" y="1858297"/>
            <a:ext cx="8204866" cy="43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相關性分析探討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6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551FEC0-D4BB-470B-9B65-0999168849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36884"/>
                  </p:ext>
                </p:extLst>
              </p:nvPr>
            </p:nvGraphicFramePr>
            <p:xfrm>
              <a:off x="1346744" y="2433483"/>
              <a:ext cx="6450511" cy="2459807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22155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35140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CNN(PM10)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6.2627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9.5660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12.5366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13.3906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13.9600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14.5248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6.1568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9.3784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12.3836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13.5357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14.4213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15.0835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4.3368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6.7242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9.0119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9.8003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10.4059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10.7152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4.3306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6.8090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8.9732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9.8009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10.3917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10.8664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0.8364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0.6184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0.3446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0.2523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0.1873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0.1202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0.8419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0.6332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0.3605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0.2360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0.1327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0.0513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551FEC0-D4BB-470B-9B65-0999168849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36884"/>
                  </p:ext>
                </p:extLst>
              </p:nvPr>
            </p:nvGraphicFramePr>
            <p:xfrm>
              <a:off x="1346744" y="2433483"/>
              <a:ext cx="6450511" cy="2459807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322155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54726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35140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CNN(PM10)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6.2627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9.5660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12.5366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13.3906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13.9600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14.5248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6.1568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9.3784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12.3836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13.5357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14.4213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15.0835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4.3368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6.7242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9.0119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9.8003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10.4059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10.7152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4.3306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6.8090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8.9732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9.8009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10.3917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10.8664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61" t="-508772" r="-389401" b="-14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0.8364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0.6184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0.3446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0.2523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0.1873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0.1202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3514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61" t="-598276" r="-389401" b="-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0.8419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0.6332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0.3605</a:t>
                          </a:r>
                          <a:endParaRPr lang="en-US" altLang="zh-TW" sz="1800" b="1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0.2360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0.1327</a:t>
                          </a:r>
                          <a:endParaRPr lang="en-US" altLang="zh-TW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0.0513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63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相關性分析探討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7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78C31B8-AFA3-4728-B413-7A92D60F0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75004"/>
                  </p:ext>
                </p:extLst>
              </p:nvPr>
            </p:nvGraphicFramePr>
            <p:xfrm>
              <a:off x="1446245" y="2790197"/>
              <a:ext cx="6081771" cy="1986915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246575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CNN(PM2.5)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4.1858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5.7710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7.4942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7.8619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8.4301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8.8902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3.9310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5.3614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6.8479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7.2644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7.8278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8.1620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3.3563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4.4641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5.8029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6.0721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6.3918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6.6536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3.1558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4.1533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5.2777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5.4284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5.7759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5.9049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0.7699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0.5626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0.2625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0.1883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0.0668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-0.0379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0.7971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0.6225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0.3842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0.3070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0.1954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0.1252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78C31B8-AFA3-4728-B413-7A92D60F0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75004"/>
                  </p:ext>
                </p:extLst>
              </p:nvPr>
            </p:nvGraphicFramePr>
            <p:xfrm>
              <a:off x="1446245" y="2790197"/>
              <a:ext cx="6081771" cy="1986915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246575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05866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28384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CNN(PM2.5)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4.1858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5.7710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7.4942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7.8619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8.4301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8.8902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3.9310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5.3614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6.8479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7.2644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7.8278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8.1620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3.3563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4.4641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5.8029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6.0721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6.3918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6.6536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3.1558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4.1533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5.2777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5.4284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5.7759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5.9049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88" t="-532609" r="-388293" b="-15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0.7699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0.5626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0.2625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0.1883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0.0668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-0.0379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88" t="-619149" r="-388293" b="-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0.7971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0.6225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0.3842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0.3070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0.1954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0.1252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494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相關性分析探討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8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78C31B8-AFA3-4728-B413-7A92D60F0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147734"/>
                  </p:ext>
                </p:extLst>
              </p:nvPr>
            </p:nvGraphicFramePr>
            <p:xfrm>
              <a:off x="1250302" y="2810445"/>
              <a:ext cx="6473532" cy="1986915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460022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LSTM(PM10)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6.1439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9.3276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12.1001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13.1077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13.6402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14.2017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5.9905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9.2302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12.4626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13.8900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14.9111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15.9029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4.1760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6.4761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8.5419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9.3974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9.9412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10.4209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4.2990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6.9095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9.2659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10.5341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11.3436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12.1813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0.8426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0.6372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0.3894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0.2835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0.2241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0.1590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0.6447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0.3523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0.1955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0.0728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-0.0546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78C31B8-AFA3-4728-B413-7A92D60F0D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147734"/>
                  </p:ext>
                </p:extLst>
              </p:nvPr>
            </p:nvGraphicFramePr>
            <p:xfrm>
              <a:off x="1250302" y="2810445"/>
              <a:ext cx="6473532" cy="1999235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460022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35585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28384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LSTM(PM10)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6.1439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9.3276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12.1001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13.1077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13.6402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14.2017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5.9905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9.2302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12.4626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13.8900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14.9111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15.9029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4.1760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6.4761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8.5419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9.3974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9.9412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10.4209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4.2990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6.9095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9.2659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10.5341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11.3436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12.1813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29000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17" t="-519149" r="-343750" b="-1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0.8426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0.6372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0.3894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0.2835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0.2241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0.1590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29000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17" t="-606250" r="-34375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0.6447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0.3523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0.1955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0.0728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-0.0546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/>
          <a:p>
            <a:r>
              <a:rPr lang="zh-TW" altLang="en-US" dirty="0"/>
              <a:t>相關性分析探討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685766"/>
            <a:fld id="{FC1CF07D-8B3F-4D32-B059-0039CEA46DB1}" type="slidenum">
              <a:rPr lang="en-US" altLang="zh-TW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defTabSz="685766"/>
              <a:t>9</a:t>
            </a:fld>
            <a:endParaRPr lang="en-US" altLang="zh-TW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1E2094B-44C5-4F58-A4FD-079844111B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657476"/>
                  </p:ext>
                </p:extLst>
              </p:nvPr>
            </p:nvGraphicFramePr>
            <p:xfrm>
              <a:off x="1231641" y="2812938"/>
              <a:ext cx="6690403" cy="1986915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9309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LSTM(PM2.5)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4.0064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5.5965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7.3137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8.5460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9.1074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3.9717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5.5068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7.1365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7.6483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8.2392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8.7110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3.2090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4.3073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5.6469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5.8871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6.3191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6.7911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3.1909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4.2395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5.4897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5.7707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6.1116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6.5014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0.7892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0.5887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0.2976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0.1991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0.0409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-0.0892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TW" sz="1800" u="none" strike="noStrike" baseline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0.7929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0.6018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0.3312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0.2318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0.1085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0.0035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1E2094B-44C5-4F58-A4FD-079844111B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657476"/>
                  </p:ext>
                </p:extLst>
              </p:nvPr>
            </p:nvGraphicFramePr>
            <p:xfrm>
              <a:off x="1231641" y="2812938"/>
              <a:ext cx="6690403" cy="1999235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9309">
                      <a:extLst>
                        <a:ext uri="{9D8B030D-6E8A-4147-A177-3AD203B41FA5}">
                          <a16:colId xmlns:a16="http://schemas.microsoft.com/office/drawing/2014/main" val="1977501527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2980585833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3444746263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4223121590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2189350517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287736834"/>
                        </a:ext>
                      </a:extLst>
                    </a:gridCol>
                    <a:gridCol w="861849">
                      <a:extLst>
                        <a:ext uri="{9D8B030D-6E8A-4147-A177-3AD203B41FA5}">
                          <a16:colId xmlns:a16="http://schemas.microsoft.com/office/drawing/2014/main" val="1811961501"/>
                        </a:ext>
                      </a:extLst>
                    </a:gridCol>
                  </a:tblGrid>
                  <a:tr h="28384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LSTM(PM2.5)</a:t>
                          </a:r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1hr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2hr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5hr</a:t>
                          </a:r>
                          <a:endParaRPr lang="en-US" sz="1800" b="0" i="0" u="none" strike="noStrike" baseline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6hr</a:t>
                          </a:r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5351141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4.0064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5.5965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7.3137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8.5460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9.1074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0493900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3.9717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5.5068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7.1365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7.6483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8.2392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8.7110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627475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單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3.2090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4.3073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5.6469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5.8871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6.3191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6.7911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102564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MAE(</a:t>
                          </a:r>
                          <a:r>
                            <a:rPr lang="zh-TW" altLang="en-US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強</a:t>
                          </a:r>
                          <a:r>
                            <a:rPr lang="en-US" altLang="zh-TW" sz="1800" u="none" strike="noStrike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</a:t>
                          </a:r>
                          <a:endParaRPr lang="zh-TW" alt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525" marR="9525" marT="9525" marB="0" anchor="b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3.1909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4.2395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5.4897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5.7707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6.1116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6.5014</a:t>
                          </a:r>
                        </a:p>
                      </a:txBody>
                      <a:tcPr marL="9525" marR="9525" marT="9525" marB="0"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1190418"/>
                      </a:ext>
                    </a:extLst>
                  </a:tr>
                  <a:tr h="29000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2" t="-521277" r="-342169" b="-1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0.7892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0.5887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0.2976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0.1991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0.0409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-0.0892</a:t>
                          </a:r>
                        </a:p>
                      </a:txBody>
                      <a:tcPr marL="9525" marR="9525" marT="9525" marB="0"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21765096"/>
                      </a:ext>
                    </a:extLst>
                  </a:tr>
                  <a:tr h="29000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02" t="-608333" r="-342169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0.7929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0.6018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0.3312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0.2318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0.1085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1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0.0035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0801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9453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11978</TotalTime>
  <Words>607</Words>
  <Application>Microsoft Office PowerPoint</Application>
  <PresentationFormat>如螢幕大小 (4:3)</PresentationFormat>
  <Paragraphs>279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Gill Sans</vt:lpstr>
      <vt:lpstr>Open Sans</vt:lpstr>
      <vt:lpstr>Arial</vt:lpstr>
      <vt:lpstr>Calibri</vt:lpstr>
      <vt:lpstr>Calibri Light</vt:lpstr>
      <vt:lpstr>Cambria Math</vt:lpstr>
      <vt:lpstr>Times New Roman</vt:lpstr>
      <vt:lpstr>Custom Design</vt:lpstr>
      <vt:lpstr>Showeet theme</vt:lpstr>
      <vt:lpstr>1_Blank</vt:lpstr>
      <vt:lpstr>1_Showeet theme</vt:lpstr>
      <vt:lpstr>Air Quality Prediction with different Regression Method</vt:lpstr>
      <vt:lpstr>Proposal</vt:lpstr>
      <vt:lpstr>Training Example</vt:lpstr>
      <vt:lpstr>Correlation Analysis</vt:lpstr>
      <vt:lpstr>Correlation Analysis</vt:lpstr>
      <vt:lpstr>相關性分析探討</vt:lpstr>
      <vt:lpstr>相關性分析探討</vt:lpstr>
      <vt:lpstr>相關性分析探討</vt:lpstr>
      <vt:lpstr>相關性分析探討</vt:lpstr>
      <vt:lpstr>相關性分析探討</vt:lpstr>
      <vt:lpstr>相關性分析探討</vt:lpstr>
      <vt:lpstr>不同模型之預測效果比較</vt:lpstr>
      <vt:lpstr>不同模型之預測效果比較</vt:lpstr>
      <vt:lpstr>不同模型之預測效果比較</vt:lpstr>
      <vt:lpstr>不同模型之預測效果比較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郁舜 毛</cp:lastModifiedBy>
  <cp:revision>669</cp:revision>
  <dcterms:created xsi:type="dcterms:W3CDTF">2017-05-11T15:11:29Z</dcterms:created>
  <dcterms:modified xsi:type="dcterms:W3CDTF">2020-07-01T12:57:04Z</dcterms:modified>
  <cp:category>Templates</cp:category>
</cp:coreProperties>
</file>