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ja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3F"/>
    <a:srgbClr val="9F6A27"/>
    <a:srgbClr val="4D9340"/>
    <a:srgbClr val="4C769D"/>
    <a:srgbClr val="82A568"/>
    <a:srgbClr val="7B98AD"/>
    <a:srgbClr val="F3AC56"/>
    <a:srgbClr val="AFDD8A"/>
    <a:srgbClr val="49477C"/>
    <a:srgbClr val="A3C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24"/>
    <p:restoredTop sz="96197"/>
  </p:normalViewPr>
  <p:slideViewPr>
    <p:cSldViewPr snapToGrid="0">
      <p:cViewPr>
        <p:scale>
          <a:sx n="149" d="100"/>
          <a:sy n="149" d="100"/>
        </p:scale>
        <p:origin x="-58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701E4-8952-7843-9B28-97D0AE0D7167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GB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3954-575B-FB49-9C01-34C63D1B38A9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155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B0D5-5116-B519-4348-8B5486743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E3598-2EE3-9E5B-A67C-61F8C63D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605502-90F9-586B-A71D-22AC05F7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BC6ED-73E0-89BE-1168-8290EB09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B52D4-9E63-F344-94B5-52E74987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7953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CD814-FB15-D123-E9FB-A01F4EBC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0202FC-1CAB-5ED8-94F1-9F6917A3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3D278-5763-FE2F-6BD2-CB927456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05F22-D544-5F2E-7F49-F819C093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51E5C-A237-3845-0EB5-C95F620F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9939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50ADA7-935D-4F56-53C5-46BC970B7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ED7BC8-B818-C0C3-3B56-5CECA8D8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5056B-ACF2-19F4-3690-9D28FCC0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BCE2C-DD20-E605-B80C-669E128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A281E-73A5-2AAA-1C1D-5F4E007D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1866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AD1D7-28D4-5E0A-C669-4BAA6D16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BB2AC-5030-EC77-EA29-A6CD7CE6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202D2-776F-8E5F-E938-33445CCE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C872E-1D52-FC1E-44A6-3783B83B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E2692-F28B-1EBB-969F-35327DEE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0852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C0083-E3A9-EB10-0BB9-559340C2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7F50A-20C1-2341-C3BA-E45280FC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85A7B-E36E-F1A4-4370-8FE06650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4AA99-8971-519F-EDA3-B0268BC2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861F8-84A4-5C13-CD9E-896E4157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4636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C3088-1622-8D4B-358E-E18C853E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65BFC-09A1-A502-995A-085929816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EC9DAA-6B8F-65EC-C39B-C5E4BBB4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CA9E31-F7BA-7301-F1AA-966EFFE9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8E7CE9-26B2-7338-5653-80EA58A0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8AF434-65C8-D84E-7183-FB4CD23E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44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694AD-972D-8A75-E6E4-28B563E0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3AEA9-65D4-00BF-5008-15FD7EA1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B6FA82-1A4C-9242-BBCF-D82B8A09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1A4014-2EE1-D9DD-1369-F3A067C80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010E68-7669-A626-3C28-1D7B7FC43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D98027-7DE6-7C1A-AC07-A74FDE86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A6A255-BAEA-45CB-EAD8-768A25D4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90742D-BC74-4549-C3AA-259F6261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1065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A111A-455E-5FE2-75C1-F65C68CB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AD4651-16B1-46C7-DBF1-810BA9CC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A11D42-0403-2039-5EE4-8847AE45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9ADFDF-9443-FFE3-AD3D-916B9265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84796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8B853A-53B2-40D8-E319-95A1B6E3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37DE9C-C5E7-ED1A-A718-7561FDFC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9D70CF-196B-338A-7EC9-5B3904E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654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A949-CDB0-8E1D-3478-D8898AC6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A7BA4D-A04F-C11A-B564-B3491023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0D9F1-1264-3D32-0070-13651EA8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0FC79E-EEE4-471C-D789-3577AAFA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257700-A375-EDB6-CA29-94FFAEA8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6DD81-1CCF-FDEE-B124-D1484C4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89101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9845E-710E-02AC-CD95-CF8E3B2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A7FE9C-F2F3-9FAE-9EA8-A6E87A5C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4C685F-F86E-0305-7251-1F36C274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26DF01-6CEF-ED99-9FBE-A4DBE8A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A41635-EB1F-E75E-2C32-520104F0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AE59F-EDB1-9333-C87C-2BFAF06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64135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156A7D-9044-31BB-7C51-1ECBDDC1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798BF-8C28-AE90-9BEE-5F6338F7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4E887-0A9A-45BA-9B61-01E58FBF9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4CAB60-9CBD-6E5B-3CEA-6E2D6B769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31901-85DA-9F05-533F-13CFC52C1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5701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E8C6F256-BCD6-4ACF-9797-3148EF9C5971}"/>
              </a:ext>
            </a:extLst>
          </p:cNvPr>
          <p:cNvGrpSpPr/>
          <p:nvPr/>
        </p:nvGrpSpPr>
        <p:grpSpPr>
          <a:xfrm>
            <a:off x="780099" y="927946"/>
            <a:ext cx="4550872" cy="5438712"/>
            <a:chOff x="3212403" y="946234"/>
            <a:chExt cx="4550872" cy="543871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7075AA3-4966-5B8D-D99F-B7C845B856A9}"/>
                </a:ext>
              </a:extLst>
            </p:cNvPr>
            <p:cNvGrpSpPr/>
            <p:nvPr/>
          </p:nvGrpSpPr>
          <p:grpSpPr>
            <a:xfrm>
              <a:off x="3669547" y="946234"/>
              <a:ext cx="1744243" cy="1639717"/>
              <a:chOff x="3832078" y="946234"/>
              <a:chExt cx="1744243" cy="1639717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8992855-15D6-2D2D-5F79-9D2C68128BDE}"/>
                  </a:ext>
                </a:extLst>
              </p:cNvPr>
              <p:cNvSpPr txBox="1"/>
              <p:nvPr/>
            </p:nvSpPr>
            <p:spPr>
              <a:xfrm>
                <a:off x="3832078" y="946234"/>
                <a:ext cx="1744243" cy="34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ja-GB" sz="1200" dirty="0">
                    <a:latin typeface="Helvetica" pitchFamily="2" charset="0"/>
                  </a:rPr>
                  <a:t>Sequence alignment</a:t>
                </a:r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17739A-923D-BA79-6BA6-A69FDF7EFD30}"/>
                  </a:ext>
                </a:extLst>
              </p:cNvPr>
              <p:cNvGrpSpPr/>
              <p:nvPr/>
            </p:nvGrpSpPr>
            <p:grpSpPr>
              <a:xfrm>
                <a:off x="4039566" y="1346894"/>
                <a:ext cx="1329267" cy="1239057"/>
                <a:chOff x="4039566" y="1346894"/>
                <a:chExt cx="1329267" cy="1239057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63574AA-4C4A-B8F8-C862-8834B8839020}"/>
                    </a:ext>
                  </a:extLst>
                </p:cNvPr>
                <p:cNvSpPr/>
                <p:nvPr/>
              </p:nvSpPr>
              <p:spPr>
                <a:xfrm>
                  <a:off x="4039566" y="1346894"/>
                  <a:ext cx="1329267" cy="1095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2D3CE22-2703-DEFF-CE0E-CDCEA93EA0EE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12234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ATCGTTC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CT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C---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&gt;seq3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ATC---CCCTGGACC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7743A1D-D209-D8C1-2CB3-451584D3BB68}"/>
                </a:ext>
              </a:extLst>
            </p:cNvPr>
            <p:cNvGrpSpPr/>
            <p:nvPr/>
          </p:nvGrpSpPr>
          <p:grpSpPr>
            <a:xfrm>
              <a:off x="5471447" y="946234"/>
              <a:ext cx="2291828" cy="1639717"/>
              <a:chOff x="6453581" y="946234"/>
              <a:chExt cx="2291828" cy="1639717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5B99953-8488-8F97-ED57-527C541C8ACF}"/>
                  </a:ext>
                </a:extLst>
              </p:cNvPr>
              <p:cNvSpPr txBox="1"/>
              <p:nvPr/>
            </p:nvSpPr>
            <p:spPr>
              <a:xfrm>
                <a:off x="6453581" y="946234"/>
                <a:ext cx="2291828" cy="34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ja-GB" sz="1200" dirty="0">
                    <a:latin typeface="Helvetica" pitchFamily="2" charset="0"/>
                  </a:rPr>
                  <a:t>Presence/absence file</a:t>
                </a:r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8C02993C-1598-41AF-5E66-DC5BBBA496CA}"/>
                  </a:ext>
                </a:extLst>
              </p:cNvPr>
              <p:cNvGrpSpPr/>
              <p:nvPr/>
            </p:nvGrpSpPr>
            <p:grpSpPr>
              <a:xfrm>
                <a:off x="6934862" y="1346894"/>
                <a:ext cx="1329267" cy="1239057"/>
                <a:chOff x="4039566" y="1346894"/>
                <a:chExt cx="1329267" cy="1239057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10079396-6E70-D1E8-EED4-2D2D3679A934}"/>
                    </a:ext>
                  </a:extLst>
                </p:cNvPr>
                <p:cNvSpPr/>
                <p:nvPr/>
              </p:nvSpPr>
              <p:spPr>
                <a:xfrm>
                  <a:off x="4039566" y="1346894"/>
                  <a:ext cx="1329267" cy="1095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D5F3160B-316F-23BD-B5F0-8207DA0F39B4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12234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&gt;seq3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2B3A5FD-CD6A-4E12-6D51-27A07DEBB704}"/>
                </a:ext>
              </a:extLst>
            </p:cNvPr>
            <p:cNvGrpSpPr/>
            <p:nvPr/>
          </p:nvGrpSpPr>
          <p:grpSpPr>
            <a:xfrm>
              <a:off x="3791367" y="3140988"/>
              <a:ext cx="1500603" cy="1117957"/>
              <a:chOff x="3817002" y="2771707"/>
              <a:chExt cx="1500603" cy="1117957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B0D9AB0-0B52-2E54-BCC2-449D0B9F235D}"/>
                  </a:ext>
                </a:extLst>
              </p:cNvPr>
              <p:cNvSpPr txBox="1"/>
              <p:nvPr/>
            </p:nvSpPr>
            <p:spPr>
              <a:xfrm>
                <a:off x="3817002" y="2771707"/>
                <a:ext cx="1500603" cy="34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ja-GB" sz="1200" dirty="0">
                    <a:latin typeface="Helvetica" pitchFamily="2" charset="0"/>
                  </a:rPr>
                  <a:t>Phylogenetic tree</a:t>
                </a:r>
              </a:p>
            </p:txBody>
          </p:sp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66825F67-05A5-9B6A-A352-FB5BC30CA8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248" t="53313"/>
              <a:stretch/>
            </p:blipFill>
            <p:spPr>
              <a:xfrm>
                <a:off x="4131039" y="3190210"/>
                <a:ext cx="872529" cy="699454"/>
              </a:xfrm>
              <a:prstGeom prst="rect">
                <a:avLst/>
              </a:prstGeom>
            </p:spPr>
          </p:pic>
        </p:grp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7AC7B110-B64E-E1A1-CF56-476F91290969}"/>
                </a:ext>
              </a:extLst>
            </p:cNvPr>
            <p:cNvCxnSpPr>
              <a:cxnSpLocks/>
            </p:cNvCxnSpPr>
            <p:nvPr/>
          </p:nvCxnSpPr>
          <p:spPr>
            <a:xfrm>
              <a:off x="5395293" y="1925397"/>
              <a:ext cx="38461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9080B3DA-1EBC-6911-20E4-CEFB50DE7C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49359" y="2862860"/>
              <a:ext cx="384618" cy="0"/>
            </a:xfrm>
            <a:prstGeom prst="straightConnector1">
              <a:avLst/>
            </a:prstGeom>
            <a:ln w="50800">
              <a:solidFill>
                <a:srgbClr val="4C76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E6DA3C63-7547-BCA0-8B18-E47B2BDFB9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49359" y="4707855"/>
              <a:ext cx="384618" cy="0"/>
            </a:xfrm>
            <a:prstGeom prst="straightConnector1">
              <a:avLst/>
            </a:prstGeom>
            <a:ln w="50800">
              <a:solidFill>
                <a:srgbClr val="4D9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5921B3C-CB99-944D-3FCF-97009E70F7D0}"/>
                </a:ext>
              </a:extLst>
            </p:cNvPr>
            <p:cNvCxnSpPr>
              <a:cxnSpLocks/>
            </p:cNvCxnSpPr>
            <p:nvPr/>
          </p:nvCxnSpPr>
          <p:spPr>
            <a:xfrm>
              <a:off x="5395293" y="3882239"/>
              <a:ext cx="384618" cy="0"/>
            </a:xfrm>
            <a:prstGeom prst="straightConnector1">
              <a:avLst/>
            </a:prstGeom>
            <a:ln w="50800">
              <a:solidFill>
                <a:srgbClr val="9F6A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66E5910C-AA2B-621B-4E16-0BBCF00A33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25052" y="2862860"/>
              <a:ext cx="384618" cy="0"/>
            </a:xfrm>
            <a:prstGeom prst="straightConnector1">
              <a:avLst/>
            </a:prstGeom>
            <a:ln w="50800">
              <a:solidFill>
                <a:srgbClr val="B07B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8C32DCEF-5CC3-0100-8F7C-0E23CFD80669}"/>
                </a:ext>
              </a:extLst>
            </p:cNvPr>
            <p:cNvCxnSpPr>
              <a:cxnSpLocks/>
            </p:cNvCxnSpPr>
            <p:nvPr/>
          </p:nvCxnSpPr>
          <p:spPr>
            <a:xfrm>
              <a:off x="5395293" y="5841079"/>
              <a:ext cx="38461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0A395310-6B44-539D-AC67-708CC27092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25052" y="4707855"/>
              <a:ext cx="38461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F3DE2A91-DBD8-51CE-10E7-F74E51038664}"/>
                </a:ext>
              </a:extLst>
            </p:cNvPr>
            <p:cNvGrpSpPr/>
            <p:nvPr/>
          </p:nvGrpSpPr>
          <p:grpSpPr>
            <a:xfrm>
              <a:off x="3669547" y="4973995"/>
              <a:ext cx="1744243" cy="1410951"/>
              <a:chOff x="3832078" y="851834"/>
              <a:chExt cx="1744243" cy="1410951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0A73BB0-E4C8-CEBA-5ADA-151C2356F054}"/>
                  </a:ext>
                </a:extLst>
              </p:cNvPr>
              <p:cNvSpPr txBox="1"/>
              <p:nvPr/>
            </p:nvSpPr>
            <p:spPr>
              <a:xfrm>
                <a:off x="3832078" y="851834"/>
                <a:ext cx="17442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ja-GB" sz="1200" dirty="0">
                    <a:latin typeface="Helvetica" pitchFamily="2" charset="0"/>
                  </a:rPr>
                  <a:t>Ancestral sequence reconstruction</a:t>
                </a:r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F7310AB1-927D-902E-49F5-FB9F721EFEA7}"/>
                  </a:ext>
                </a:extLst>
              </p:cNvPr>
              <p:cNvGrpSpPr/>
              <p:nvPr/>
            </p:nvGrpSpPr>
            <p:grpSpPr>
              <a:xfrm>
                <a:off x="4039566" y="1346895"/>
                <a:ext cx="1329267" cy="915890"/>
                <a:chOff x="4039566" y="1346895"/>
                <a:chExt cx="1329267" cy="915890"/>
              </a:xfrm>
            </p:grpSpPr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D1DA774D-5CA0-E6EA-C084-0A2B53900E9F}"/>
                    </a:ext>
                  </a:extLst>
                </p:cNvPr>
                <p:cNvSpPr/>
                <p:nvPr/>
              </p:nvSpPr>
              <p:spPr>
                <a:xfrm>
                  <a:off x="4039566" y="1346895"/>
                  <a:ext cx="1329267" cy="771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027CD623-CC89-6DFF-65E0-90FA84FBA6CD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900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ATCGTTCCCTGGA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ATCGTTCCCTGGACC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F7A13082-551D-9E17-DBA6-8D2544F8CD90}"/>
                </a:ext>
              </a:extLst>
            </p:cNvPr>
            <p:cNvGrpSpPr/>
            <p:nvPr/>
          </p:nvGrpSpPr>
          <p:grpSpPr>
            <a:xfrm>
              <a:off x="5779911" y="3211902"/>
              <a:ext cx="1744243" cy="1197795"/>
              <a:chOff x="3832078" y="1064990"/>
              <a:chExt cx="1744243" cy="1197795"/>
            </a:xfrm>
          </p:grpSpPr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F39E92D-1098-0457-D736-A46059982714}"/>
                  </a:ext>
                </a:extLst>
              </p:cNvPr>
              <p:cNvSpPr txBox="1"/>
              <p:nvPr/>
            </p:nvSpPr>
            <p:spPr>
              <a:xfrm>
                <a:off x="3832078" y="1064990"/>
                <a:ext cx="174424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ja-GB" sz="1200" dirty="0">
                    <a:latin typeface="Helvetica" pitchFamily="2" charset="0"/>
                  </a:rPr>
                  <a:t>INDEL reconstruction</a:t>
                </a:r>
              </a:p>
            </p:txBody>
          </p: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DB4427C0-3E00-6C18-935B-95CC40C39B3B}"/>
                  </a:ext>
                </a:extLst>
              </p:cNvPr>
              <p:cNvGrpSpPr/>
              <p:nvPr/>
            </p:nvGrpSpPr>
            <p:grpSpPr>
              <a:xfrm>
                <a:off x="4039566" y="1346895"/>
                <a:ext cx="1329267" cy="915890"/>
                <a:chOff x="4039566" y="1346895"/>
                <a:chExt cx="1329267" cy="91589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382EE711-7600-399E-8D90-D6CCB029732B}"/>
                    </a:ext>
                  </a:extLst>
                </p:cNvPr>
                <p:cNvSpPr/>
                <p:nvPr/>
              </p:nvSpPr>
              <p:spPr>
                <a:xfrm>
                  <a:off x="4039566" y="1346895"/>
                  <a:ext cx="1329267" cy="771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17BEAE0F-E1DD-3968-BF72-350290F64CCB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900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4E67592C-8A4F-C710-1E8E-84E871400E78}"/>
                </a:ext>
              </a:extLst>
            </p:cNvPr>
            <p:cNvGrpSpPr/>
            <p:nvPr/>
          </p:nvGrpSpPr>
          <p:grpSpPr>
            <a:xfrm>
              <a:off x="5779910" y="5089743"/>
              <a:ext cx="1744243" cy="1295203"/>
              <a:chOff x="3832078" y="967582"/>
              <a:chExt cx="1744243" cy="129520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8F24D2A-CAD4-DCDB-8050-CE2404BD300A}"/>
                  </a:ext>
                </a:extLst>
              </p:cNvPr>
              <p:cNvSpPr txBox="1"/>
              <p:nvPr/>
            </p:nvSpPr>
            <p:spPr>
              <a:xfrm>
                <a:off x="3832078" y="967582"/>
                <a:ext cx="174424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ja-GB" sz="1200" dirty="0">
                    <a:latin typeface="Helvetica" pitchFamily="2" charset="0"/>
                  </a:rPr>
                  <a:t>Merged sequences</a:t>
                </a:r>
              </a:p>
            </p:txBody>
          </p: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BE4BF70F-B811-0FDF-4BA9-07F48ABE17B2}"/>
                  </a:ext>
                </a:extLst>
              </p:cNvPr>
              <p:cNvGrpSpPr/>
              <p:nvPr/>
            </p:nvGrpSpPr>
            <p:grpSpPr>
              <a:xfrm>
                <a:off x="4039566" y="1346895"/>
                <a:ext cx="1329267" cy="915890"/>
                <a:chOff x="4039566" y="1346895"/>
                <a:chExt cx="1329267" cy="915890"/>
              </a:xfrm>
            </p:grpSpPr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EBCE1611-34DE-DE71-B433-ED80CE977A8F}"/>
                    </a:ext>
                  </a:extLst>
                </p:cNvPr>
                <p:cNvSpPr/>
                <p:nvPr/>
              </p:nvSpPr>
              <p:spPr>
                <a:xfrm>
                  <a:off x="4039566" y="1346895"/>
                  <a:ext cx="1329267" cy="771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1FA553B2-2B81-8742-ECBA-222AFE7B9576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900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ATC---CCCTGGACC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CF71FD86-0DB4-E6B1-F5CE-52F3C408644D}"/>
                </a:ext>
              </a:extLst>
            </p:cNvPr>
            <p:cNvSpPr txBox="1"/>
            <p:nvPr/>
          </p:nvSpPr>
          <p:spPr>
            <a:xfrm>
              <a:off x="3212403" y="2632028"/>
              <a:ext cx="1140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ja-GB" sz="1200" b="1" dirty="0">
                  <a:solidFill>
                    <a:srgbClr val="4C769D"/>
                  </a:solidFill>
                  <a:latin typeface="Helvetica" pitchFamily="2" charset="0"/>
                </a:rPr>
                <a:t>IQ-TREE</a:t>
              </a:r>
            </a:p>
            <a:p>
              <a:r>
                <a:rPr lang="en-GB" altLang="ja-GB" sz="1200" b="1" dirty="0">
                  <a:solidFill>
                    <a:srgbClr val="4C769D"/>
                  </a:solidFill>
                  <a:latin typeface="Helvetica" pitchFamily="2" charset="0"/>
                </a:rPr>
                <a:t>command 1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64325C3-B397-6D82-EE28-64F4D7BBBDD6}"/>
                </a:ext>
              </a:extLst>
            </p:cNvPr>
            <p:cNvSpPr txBox="1"/>
            <p:nvPr/>
          </p:nvSpPr>
          <p:spPr>
            <a:xfrm>
              <a:off x="3212403" y="4477023"/>
              <a:ext cx="1140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ja-GB" sz="1200" b="1" dirty="0">
                  <a:solidFill>
                    <a:srgbClr val="4D9340"/>
                  </a:solidFill>
                  <a:latin typeface="Helvetica" pitchFamily="2" charset="0"/>
                </a:rPr>
                <a:t>IQ-TREE</a:t>
              </a:r>
            </a:p>
            <a:p>
              <a:r>
                <a:rPr lang="en-GB" altLang="ja-GB" sz="1200" b="1" dirty="0">
                  <a:solidFill>
                    <a:srgbClr val="4D9340"/>
                  </a:solidFill>
                  <a:latin typeface="Helvetica" pitchFamily="2" charset="0"/>
                </a:rPr>
                <a:t>command 2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237EBA7-E951-6EF1-3FE3-D23B2D571280}"/>
                </a:ext>
              </a:extLst>
            </p:cNvPr>
            <p:cNvSpPr txBox="1"/>
            <p:nvPr/>
          </p:nvSpPr>
          <p:spPr>
            <a:xfrm>
              <a:off x="5428756" y="2632028"/>
              <a:ext cx="1140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ja-GB" sz="1200" b="1" dirty="0">
                  <a:solidFill>
                    <a:srgbClr val="9F6A27"/>
                  </a:solidFill>
                  <a:latin typeface="Helvetica" pitchFamily="2" charset="0"/>
                </a:rPr>
                <a:t>IQ-TREE</a:t>
              </a:r>
            </a:p>
            <a:p>
              <a:r>
                <a:rPr lang="en-GB" altLang="ja-GB" sz="1200" b="1" dirty="0">
                  <a:solidFill>
                    <a:srgbClr val="9F6A27"/>
                  </a:solidFill>
                  <a:latin typeface="Helvetica" pitchFamily="2" charset="0"/>
                </a:rPr>
                <a:t>command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17032</TotalTime>
  <Words>69</Words>
  <Application>Microsoft Macintosh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Sugihara (TSL)</dc:creator>
  <cp:lastModifiedBy>Yu Sugihara (TSL)</cp:lastModifiedBy>
  <cp:revision>101</cp:revision>
  <dcterms:created xsi:type="dcterms:W3CDTF">2023-06-13T15:25:25Z</dcterms:created>
  <dcterms:modified xsi:type="dcterms:W3CDTF">2023-06-28T20:01:10Z</dcterms:modified>
</cp:coreProperties>
</file>