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68" r:id="rId5"/>
    <p:sldId id="280" r:id="rId6"/>
    <p:sldId id="264" r:id="rId7"/>
    <p:sldId id="375" r:id="rId8"/>
    <p:sldId id="369" r:id="rId9"/>
    <p:sldId id="376" r:id="rId10"/>
    <p:sldId id="281" r:id="rId11"/>
    <p:sldId id="261" r:id="rId12"/>
  </p:sldIdLst>
  <p:sldSz cx="22860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22222"/>
    <a:srgbClr val="FFD9E5"/>
    <a:srgbClr val="0F85F1"/>
    <a:srgbClr val="878787"/>
    <a:srgbClr val="FAADB7"/>
    <a:srgbClr val="3A5FCB"/>
    <a:srgbClr val="323B43"/>
    <a:srgbClr val="32589A"/>
    <a:srgbClr val="86BACC"/>
    <a:srgbClr val="64A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36" y="216"/>
      </p:cViewPr>
      <p:guideLst>
        <p:guide orient="horz" pos="4072"/>
        <p:guide pos="7208"/>
        <p:guide orient="horz" pos="1182"/>
        <p:guide orient="horz" pos="464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606508" y="593691"/>
            <a:ext cx="2596639" cy="1027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22860000" cy="12799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9606508" y="593691"/>
            <a:ext cx="2596639" cy="1027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1706880" rtl="0" eaLnBrk="1" latinLnBrk="0" hangingPunct="1">
        <a:lnSpc>
          <a:spcPct val="90000"/>
        </a:lnSpc>
        <a:spcBef>
          <a:spcPct val="0"/>
        </a:spcBef>
        <a:buNone/>
        <a:defRPr sz="82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0" indent="-426720" algn="l" defTabSz="1706880" rtl="0" eaLnBrk="1" latinLnBrk="0" hangingPunct="1">
        <a:lnSpc>
          <a:spcPct val="90000"/>
        </a:lnSpc>
        <a:spcBef>
          <a:spcPts val="1865"/>
        </a:spcBef>
        <a:buFont typeface="Arial" panose="020B0604020202020204" pitchFamily="34" charset="0"/>
        <a:buChar char="•"/>
        <a:defRPr sz="5225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0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3pPr>
      <a:lvl4pPr marL="298704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392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36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24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88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76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0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08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52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hdphoto1.wdp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hdphoto1.wdp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hyperlink" Target="index.html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3" Type="http://schemas.openxmlformats.org/officeDocument/2006/relationships/hyperlink" Target="heti_index.html" TargetMode="External"/><Relationship Id="rId2" Type="http://schemas.openxmlformats.org/officeDocument/2006/relationships/tags" Target="../tags/tag3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299722">
            <a:off x="13601519" y="7659640"/>
            <a:ext cx="2277726" cy="2277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9" name="矩形 8"/>
          <p:cNvSpPr/>
          <p:nvPr/>
        </p:nvSpPr>
        <p:spPr>
          <a:xfrm rot="2299722">
            <a:off x="-4366770" y="1645042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2" name="矩形 1"/>
          <p:cNvSpPr/>
          <p:nvPr/>
        </p:nvSpPr>
        <p:spPr>
          <a:xfrm>
            <a:off x="1023939" y="6867093"/>
            <a:ext cx="17590135" cy="2417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80" dirty="0">
                <a:solidFill>
                  <a:srgbClr val="0F85F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Graph</a:t>
            </a:r>
            <a:r>
              <a:rPr lang="en-US" altLang="zh-CN" sz="100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 Algorithms Visualization</a:t>
            </a:r>
            <a:endParaRPr lang="en-US" altLang="zh-CN" sz="100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71695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71905" y="4420870"/>
            <a:ext cx="1535303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>
                <a:solidFill>
                  <a:srgbClr val="0F85F1"/>
                </a:solidFill>
                <a:latin typeface="Impact" panose="020B0806030902050204" pitchFamily="34" charset="0"/>
              </a:rPr>
              <a:t>图的</a:t>
            </a:r>
            <a:r>
              <a:rPr lang="en-US" altLang="zh-CN" sz="9600" dirty="0">
                <a:solidFill>
                  <a:srgbClr val="0F85F1"/>
                </a:solidFill>
                <a:latin typeface="Impact" panose="020B0806030902050204" pitchFamily="34" charset="0"/>
              </a:rPr>
              <a:t>(Simple)</a:t>
            </a:r>
            <a:r>
              <a:rPr lang="zh-CN" altLang="en-US" sz="19900" dirty="0">
                <a:solidFill>
                  <a:srgbClr val="0F85F1"/>
                </a:solidFill>
                <a:latin typeface="Impact" panose="020B0806030902050204" pitchFamily="34" charset="0"/>
              </a:rPr>
              <a:t>算法</a:t>
            </a:r>
            <a:endParaRPr lang="zh-CN" altLang="en-US" sz="19900" dirty="0">
              <a:solidFill>
                <a:srgbClr val="0F85F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71490" y="10398125"/>
            <a:ext cx="51276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 </a:t>
            </a:r>
            <a:r>
              <a:rPr lang="zh-CN" altLang="en-US" sz="4400">
                <a:solidFill>
                  <a:schemeClr val="bg1"/>
                </a:solidFill>
              </a:rPr>
              <a:t>马金超 符豫</a:t>
            </a:r>
            <a:endParaRPr lang="zh-CN" altLang="en-US" sz="4400">
              <a:solidFill>
                <a:schemeClr val="bg1"/>
              </a:solidFill>
            </a:endParaRPr>
          </a:p>
          <a:p>
            <a:endParaRPr lang="en-US" altLang="zh-CN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054131">
            <a:off x="6157040" y="6795894"/>
            <a:ext cx="4381869" cy="4381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9" name="矩形 8"/>
          <p:cNvSpPr/>
          <p:nvPr/>
        </p:nvSpPr>
        <p:spPr>
          <a:xfrm rot="19300278" flipH="1">
            <a:off x="9054261" y="1645043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2" name="矩形 1"/>
          <p:cNvSpPr/>
          <p:nvPr/>
        </p:nvSpPr>
        <p:spPr>
          <a:xfrm>
            <a:off x="9567491" y="7122985"/>
            <a:ext cx="12635656" cy="1717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THANKS FOR </a:t>
            </a:r>
            <a:r>
              <a:rPr lang="en-US" altLang="zh-CN" sz="80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WATCHING</a:t>
            </a:r>
            <a:endParaRPr lang="en-US" altLang="zh-CN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567494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1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20711" y="2485166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6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算法介绍</a:t>
            </a:r>
            <a:endParaRPr lang="zh-CN" altLang="en-US" sz="166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5149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</p:transition>
    </mc:Choice>
    <mc:Fallback>
      <p:transition spd="slow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rot="16200000">
            <a:off x="10697189" y="-9937035"/>
            <a:ext cx="1465623" cy="22860001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765300"/>
            <a:endParaRPr lang="zh-CN" altLang="en-US" sz="3475"/>
          </a:p>
        </p:txBody>
      </p:sp>
      <p:sp>
        <p:nvSpPr>
          <p:cNvPr id="84" name="矩形 83"/>
          <p:cNvSpPr/>
          <p:nvPr/>
        </p:nvSpPr>
        <p:spPr>
          <a:xfrm>
            <a:off x="9662159" y="1108923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400" dirty="0">
                <a:solidFill>
                  <a:schemeClr val="bg1"/>
                </a:solidFill>
              </a:rPr>
              <a:t>图的一些算法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71950" y="3523615"/>
            <a:ext cx="12818745" cy="8331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180"/>
              </a:lnSpc>
            </a:pPr>
            <a:r>
              <a:rPr lang="en-US" sz="4400"/>
              <a:t>DFS</a:t>
            </a:r>
            <a:r>
              <a:rPr lang="zh-CN" altLang="en-US" sz="4400"/>
              <a:t>深度优先遍历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BFS</a:t>
            </a:r>
            <a:r>
              <a:rPr lang="zh-CN" altLang="en-US" sz="4400"/>
              <a:t>广度优先遍历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Kruskal</a:t>
            </a:r>
            <a:r>
              <a:rPr lang="zh-CN" altLang="en-US" sz="4400"/>
              <a:t>最小生成树算法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Prim</a:t>
            </a:r>
            <a:r>
              <a:rPr lang="zh-CN" altLang="en-US" sz="4400"/>
              <a:t>最小生成树算法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Dijkstra</a:t>
            </a:r>
            <a:r>
              <a:rPr lang="zh-CN" altLang="en-US" sz="4400"/>
              <a:t>单源最短路径算法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Floyd</a:t>
            </a:r>
            <a:r>
              <a:rPr lang="zh-CN" altLang="en-US" sz="4400"/>
              <a:t>多源最短路径算法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SPFA</a:t>
            </a:r>
            <a:r>
              <a:rPr lang="zh-CN" altLang="en-US" sz="4400"/>
              <a:t>单源最短路径算法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SPFA-SLF</a:t>
            </a:r>
            <a:r>
              <a:rPr lang="zh-CN" altLang="en-US" sz="4400"/>
              <a:t>单源最短路径算法</a:t>
            </a:r>
            <a:endParaRPr lang="zh-CN" altLang="en-US" sz="4400"/>
          </a:p>
          <a:p>
            <a:pPr fontAlgn="auto">
              <a:lnSpc>
                <a:spcPts val="6180"/>
              </a:lnSpc>
            </a:pPr>
            <a:r>
              <a:rPr lang="en-US" altLang="zh-CN" sz="4400"/>
              <a:t>SPFA-LLL</a:t>
            </a:r>
            <a:r>
              <a:rPr lang="zh-CN" altLang="en-US" sz="4400"/>
              <a:t>单源最短路径算法</a:t>
            </a:r>
            <a:endParaRPr lang="zh-CN" altLang="en-US" sz="4400"/>
          </a:p>
          <a:p>
            <a:endParaRPr lang="en-US" sz="3600"/>
          </a:p>
          <a:p>
            <a:endParaRPr lang="zh-CN" altLang="en-US" sz="3600"/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1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68386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6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展示用图</a:t>
            </a:r>
            <a:endParaRPr lang="zh-CN" altLang="en-US" sz="166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</p:transition>
    </mc:Choice>
    <mc:Fallback>
      <p:transition spd="slow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rot="16200000">
            <a:off x="10697189" y="-9937035"/>
            <a:ext cx="1465623" cy="22860001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765300"/>
            <a:endParaRPr lang="zh-CN" altLang="en-US" sz="3475"/>
          </a:p>
        </p:txBody>
      </p:sp>
      <p:sp>
        <p:nvSpPr>
          <p:cNvPr id="84" name="矩形 83"/>
          <p:cNvSpPr/>
          <p:nvPr/>
        </p:nvSpPr>
        <p:spPr>
          <a:xfrm>
            <a:off x="10500359" y="1108923"/>
            <a:ext cx="1859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400" dirty="0">
                <a:solidFill>
                  <a:schemeClr val="bg1"/>
                </a:solidFill>
              </a:rPr>
              <a:t>图结构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2924175"/>
            <a:ext cx="22699345" cy="7781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46490" y="11200765"/>
            <a:ext cx="9406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20 points  32edges</a:t>
            </a:r>
            <a:endParaRPr lang="en-US" altLang="zh-CN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rot="16200000">
            <a:off x="10697189" y="-9937035"/>
            <a:ext cx="1465623" cy="22860001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765300"/>
            <a:endParaRPr lang="zh-CN" altLang="en-US" sz="3475"/>
          </a:p>
        </p:txBody>
      </p:sp>
      <p:sp>
        <p:nvSpPr>
          <p:cNvPr id="84" name="矩形 83"/>
          <p:cNvSpPr/>
          <p:nvPr/>
        </p:nvSpPr>
        <p:spPr>
          <a:xfrm>
            <a:off x="10500359" y="1108923"/>
            <a:ext cx="1859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400" dirty="0">
                <a:solidFill>
                  <a:schemeClr val="bg1"/>
                </a:solidFill>
              </a:rPr>
              <a:t>图结构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2510155"/>
            <a:ext cx="22699345" cy="7781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26530" y="10430510"/>
            <a:ext cx="450659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3A5FCB"/>
                </a:solidFill>
              </a:rPr>
              <a:t>原始节点</a:t>
            </a:r>
            <a:endParaRPr lang="zh-CN" altLang="en-US" sz="4800">
              <a:solidFill>
                <a:srgbClr val="3A5FCB"/>
              </a:solidFill>
            </a:endParaRPr>
          </a:p>
          <a:p>
            <a:r>
              <a:rPr lang="zh-CN" altLang="en-US" sz="4800">
                <a:solidFill>
                  <a:srgbClr val="C00000"/>
                </a:solidFill>
              </a:rPr>
              <a:t>选中</a:t>
            </a:r>
            <a:r>
              <a:rPr lang="zh-CN" altLang="en-US" sz="4800">
                <a:solidFill>
                  <a:srgbClr val="C00000"/>
                </a:solidFill>
              </a:rPr>
              <a:t>节点</a:t>
            </a:r>
            <a:endParaRPr lang="zh-CN" altLang="en-US" sz="4800">
              <a:solidFill>
                <a:srgbClr val="C00000"/>
              </a:solidFill>
            </a:endParaRPr>
          </a:p>
          <a:p>
            <a:r>
              <a:rPr lang="zh-CN" altLang="en-US" sz="4800">
                <a:solidFill>
                  <a:srgbClr val="FAADB7"/>
                </a:solidFill>
              </a:rPr>
              <a:t>最终节点</a:t>
            </a:r>
            <a:endParaRPr lang="zh-CN" altLang="en-US" sz="4800">
              <a:solidFill>
                <a:srgbClr val="FAADB7"/>
              </a:solidFill>
            </a:endParaRPr>
          </a:p>
          <a:p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57505" y="10430510"/>
            <a:ext cx="3924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878787"/>
                </a:solidFill>
                <a:sym typeface="+mn-ea"/>
              </a:rPr>
              <a:t>原始边</a:t>
            </a:r>
            <a:endParaRPr lang="zh-CN" altLang="en-US" sz="4800">
              <a:solidFill>
                <a:srgbClr val="878787"/>
              </a:solidFill>
              <a:sym typeface="+mn-ea"/>
            </a:endParaRPr>
          </a:p>
          <a:p>
            <a:r>
              <a:rPr lang="zh-CN" altLang="en-US" sz="480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过程边</a:t>
            </a:r>
            <a:endParaRPr lang="zh-CN" altLang="en-US" sz="480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zh-CN" altLang="en-US" sz="4800">
                <a:solidFill>
                  <a:srgbClr val="FF0000"/>
                </a:solidFill>
                <a:sym typeface="+mn-ea"/>
              </a:rPr>
              <a:t>最终边</a:t>
            </a:r>
            <a:endParaRPr lang="zh-CN" altLang="en-US" sz="4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rot="16200000">
            <a:off x="10697189" y="-9937035"/>
            <a:ext cx="1465623" cy="22860001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765300"/>
            <a:endParaRPr lang="zh-CN" altLang="en-US" sz="3475"/>
          </a:p>
        </p:txBody>
      </p:sp>
      <p:sp>
        <p:nvSpPr>
          <p:cNvPr id="84" name="矩形 83"/>
          <p:cNvSpPr/>
          <p:nvPr/>
        </p:nvSpPr>
        <p:spPr>
          <a:xfrm>
            <a:off x="10500359" y="1108923"/>
            <a:ext cx="1859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400" dirty="0">
                <a:solidFill>
                  <a:schemeClr val="bg1"/>
                </a:solidFill>
              </a:rPr>
              <a:t>图结构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07375" y="10740390"/>
            <a:ext cx="8544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  <a:sym typeface="+mn-ea"/>
              </a:rPr>
              <a:t>20 points  32edges</a:t>
            </a:r>
            <a:endParaRPr lang="zh-CN" altLang="en-US" sz="4800">
              <a:solidFill>
                <a:srgbClr val="FFD9E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937510"/>
            <a:ext cx="22833330" cy="728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55505" y="11927205"/>
            <a:ext cx="9406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C000"/>
                </a:solidFill>
              </a:rPr>
              <a:t>Three.js</a:t>
            </a:r>
            <a:endParaRPr lang="zh-CN" altLang="en-US" sz="48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rot="16200000">
            <a:off x="10697189" y="-9937035"/>
            <a:ext cx="1465623" cy="22860001"/>
          </a:xfrm>
          <a:prstGeom prst="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765300"/>
            <a:endParaRPr lang="zh-CN" altLang="en-US" sz="3475"/>
          </a:p>
        </p:txBody>
      </p:sp>
      <p:sp>
        <p:nvSpPr>
          <p:cNvPr id="84" name="矩形 83"/>
          <p:cNvSpPr/>
          <p:nvPr/>
        </p:nvSpPr>
        <p:spPr>
          <a:xfrm>
            <a:off x="10500359" y="1108923"/>
            <a:ext cx="1859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400" dirty="0">
                <a:solidFill>
                  <a:schemeClr val="bg1"/>
                </a:solidFill>
              </a:rPr>
              <a:t>图结构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3220" y="10548620"/>
            <a:ext cx="45053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0F85F1"/>
                </a:solidFill>
              </a:rPr>
              <a:t>原始节点</a:t>
            </a:r>
            <a:endParaRPr lang="zh-CN" altLang="en-US" sz="4800">
              <a:solidFill>
                <a:srgbClr val="0F85F1"/>
              </a:solidFill>
            </a:endParaRPr>
          </a:p>
          <a:p>
            <a:r>
              <a:rPr lang="zh-CN" altLang="en-US" sz="4800">
                <a:solidFill>
                  <a:srgbClr val="C00000"/>
                </a:solidFill>
              </a:rPr>
              <a:t>选中节点</a:t>
            </a:r>
            <a:endParaRPr lang="zh-CN" altLang="en-US" sz="4800">
              <a:solidFill>
                <a:srgbClr val="C00000"/>
              </a:solidFill>
            </a:endParaRPr>
          </a:p>
          <a:p>
            <a:r>
              <a:rPr lang="zh-CN" altLang="en-US" sz="4800">
                <a:solidFill>
                  <a:srgbClr val="FFD9E5"/>
                </a:solidFill>
              </a:rPr>
              <a:t>最终节点</a:t>
            </a:r>
            <a:endParaRPr lang="zh-CN" altLang="en-US" sz="4800">
              <a:solidFill>
                <a:srgbClr val="FFD9E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937510"/>
            <a:ext cx="22833330" cy="728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59640" y="10548620"/>
            <a:ext cx="9406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2">
                    <a:lumMod val="90000"/>
                  </a:schemeClr>
                </a:solidFill>
              </a:rPr>
              <a:t>原始边</a:t>
            </a:r>
            <a:endParaRPr lang="zh-CN" altLang="en-US" sz="48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</a:rPr>
              <a:t>过程边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4800">
                <a:solidFill>
                  <a:srgbClr val="FFC000"/>
                </a:solidFill>
              </a:rPr>
              <a:t>最终边</a:t>
            </a:r>
            <a:endParaRPr lang="zh-CN" altLang="en-US" sz="48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1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68386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6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3" tooltip="" action="ppaction://hlinkfile"/>
              </a:rPr>
              <a:t>可视化</a:t>
            </a:r>
            <a:endParaRPr lang="zh-CN" altLang="en-US" sz="166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60" name=" 160">
            <a:hlinkClick r:id="rId6" tooltip="" action="ppaction://hlinkfile"/>
          </p:cNvPr>
          <p:cNvSpPr/>
          <p:nvPr/>
        </p:nvSpPr>
        <p:spPr>
          <a:xfrm>
            <a:off x="16233775" y="6390640"/>
            <a:ext cx="2047875" cy="25844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</p:transition>
    </mc:Choice>
    <mc:Fallback>
      <p:transition spd="slow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tags/tag1.xml><?xml version="1.0" encoding="utf-8"?>
<p:tagLst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2.xml><?xml version="1.0" encoding="utf-8"?>
<p:tagLst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3.xml><?xml version="1.0" encoding="utf-8"?>
<p:tagLst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F85F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305</Words>
  <Application>WPS 演示</Application>
  <PresentationFormat>自定义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Helvetica</vt:lpstr>
      <vt:lpstr>微软雅黑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蔡先森</dc:creator>
  <cp:lastModifiedBy>零</cp:lastModifiedBy>
  <cp:revision>100</cp:revision>
  <dcterms:created xsi:type="dcterms:W3CDTF">2016-04-01T16:17:00Z</dcterms:created>
  <dcterms:modified xsi:type="dcterms:W3CDTF">2017-12-19T16:26:52Z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