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302" r:id="rId2"/>
    <p:sldId id="289" r:id="rId3"/>
    <p:sldId id="301" r:id="rId4"/>
    <p:sldId id="283" r:id="rId5"/>
    <p:sldId id="303" r:id="rId6"/>
    <p:sldId id="286" r:id="rId7"/>
    <p:sldId id="288" r:id="rId8"/>
    <p:sldId id="290" r:id="rId9"/>
    <p:sldId id="295" r:id="rId10"/>
    <p:sldId id="292" r:id="rId11"/>
    <p:sldId id="293" r:id="rId12"/>
    <p:sldId id="294" r:id="rId13"/>
    <p:sldId id="296" r:id="rId14"/>
    <p:sldId id="297" r:id="rId15"/>
    <p:sldId id="280" r:id="rId16"/>
    <p:sldId id="298" r:id="rId17"/>
    <p:sldId id="299" r:id="rId18"/>
    <p:sldId id="291" r:id="rId19"/>
    <p:sldId id="256" r:id="rId20"/>
    <p:sldId id="276" r:id="rId21"/>
    <p:sldId id="281" r:id="rId22"/>
    <p:sldId id="282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processing" id="{1FF97F4D-1C0E-4047-829C-02E203154C79}">
          <p14:sldIdLst>
            <p14:sldId id="302"/>
            <p14:sldId id="289"/>
            <p14:sldId id="301"/>
            <p14:sldId id="283"/>
            <p14:sldId id="303"/>
            <p14:sldId id="286"/>
            <p14:sldId id="288"/>
          </p14:sldIdLst>
        </p14:section>
        <p14:section name="Modeling" id="{505955C6-B7C7-134D-8938-323A338EF106}">
          <p14:sldIdLst>
            <p14:sldId id="290"/>
            <p14:sldId id="295"/>
            <p14:sldId id="292"/>
            <p14:sldId id="293"/>
            <p14:sldId id="294"/>
            <p14:sldId id="296"/>
            <p14:sldId id="297"/>
          </p14:sldIdLst>
        </p14:section>
        <p14:section name="Goal / Output" id="{AADD315E-C5A6-F348-952B-9FEA49BBC564}">
          <p14:sldIdLst>
            <p14:sldId id="280"/>
            <p14:sldId id="298"/>
            <p14:sldId id="299"/>
          </p14:sldIdLst>
        </p14:section>
        <p14:section name="Demo" id="{55F04CD9-9FA0-0F43-A3C2-193DB624F4C1}">
          <p14:sldIdLst>
            <p14:sldId id="291"/>
          </p14:sldIdLst>
        </p14:section>
        <p14:section name="requirement" id="{A9E7AAE4-D793-A34E-875B-06693B197460}">
          <p14:sldIdLst>
            <p14:sldId id="256"/>
            <p14:sldId id="276"/>
            <p14:sldId id="281"/>
            <p14:sldId id="282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85823"/>
  </p:normalViewPr>
  <p:slideViewPr>
    <p:cSldViewPr snapToGrid="0" snapToObjects="1">
      <p:cViewPr>
        <p:scale>
          <a:sx n="78" d="100"/>
          <a:sy n="78" d="100"/>
        </p:scale>
        <p:origin x="242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2018/1/3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\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7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sz="1400" baseline="0" dirty="0" smtClean="0"/>
              <a:t>Age,  gender, how to register, how to pay </a:t>
            </a:r>
          </a:p>
          <a:p>
            <a:pPr marL="228600" indent="-228600">
              <a:buAutoNum type="arabicPeriod"/>
            </a:pPr>
            <a:r>
              <a:rPr kumimoji="1" lang="en-US" altLang="zh-TW" sz="1400" baseline="0" dirty="0" smtClean="0"/>
              <a:t>One members  actually churn or not after  their last transaction in march 20 17</a:t>
            </a:r>
          </a:p>
          <a:p>
            <a:pPr marL="228600" indent="-228600">
              <a:buAutoNum type="arabicPeriod"/>
            </a:pPr>
            <a:r>
              <a:rPr kumimoji="1" lang="en-US" altLang="zh-TW" sz="1400" baseline="0" dirty="0" smtClean="0"/>
              <a:t>How munch one members pay, when is the first payment, have the member canceled auto renew</a:t>
            </a:r>
          </a:p>
          <a:p>
            <a:pPr marL="228600" indent="-228600">
              <a:buAutoNum type="arabicPeriod"/>
            </a:pPr>
            <a:r>
              <a:rPr kumimoji="1" lang="en-US" altLang="zh-TW" sz="1400" baseline="0" dirty="0" smtClean="0"/>
              <a:t>Every day, total time </a:t>
            </a:r>
            <a:r>
              <a:rPr kumimoji="1" lang="en-US" altLang="zh-TW" sz="1400" baseline="0" dirty="0" smtClean="0"/>
              <a:t>did one member </a:t>
            </a:r>
            <a:r>
              <a:rPr kumimoji="1" lang="en-US" altLang="zh-TW" sz="1400" baseline="0" dirty="0" smtClean="0"/>
              <a:t> play in seconds , how many songs did one member play, how many songs </a:t>
            </a:r>
            <a:r>
              <a:rPr kumimoji="1" lang="en-US" altLang="zh-TW" sz="1400" baseline="0" dirty="0" smtClean="0"/>
              <a:t>did one member just play for 25%, 50%, 75% length...</a:t>
            </a:r>
            <a:r>
              <a:rPr kumimoji="1" lang="en-US" altLang="zh-TW" sz="1400" baseline="0" dirty="0" err="1" smtClean="0"/>
              <a:t>etc</a:t>
            </a:r>
            <a:endParaRPr kumimoji="1" lang="en-US" altLang="zh-TW" sz="1400" baseline="0" dirty="0" smtClean="0"/>
          </a:p>
          <a:p>
            <a:pPr marL="228600" indent="-228600">
              <a:buAutoNum type="arabicPeriod"/>
            </a:pPr>
            <a:r>
              <a:rPr kumimoji="1" lang="en-US" altLang="zh-TW" sz="1400" baseline="0" dirty="0" smtClean="0"/>
              <a:t>Sampled 10 thousand member for quickly computing</a:t>
            </a:r>
            <a:endParaRPr kumimoji="1"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523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8.64 by 10 to the 4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97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944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4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3459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4405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9069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8297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F8FA-3424-4F49-8B38-895832CADF5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2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ang.jiaming@gmail.c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8932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KKBox‘s</a:t>
            </a:r>
            <a:r>
              <a:rPr lang="en-US" altLang="zh-TW" dirty="0" smtClean="0"/>
              <a:t> Churn</a:t>
            </a:r>
            <a:r>
              <a:rPr lang="zh-TW" altLang="en-US" dirty="0" smtClean="0"/>
              <a:t> </a:t>
            </a:r>
            <a:r>
              <a:rPr lang="en-US" altLang="zh-TW" sz="3100" dirty="0" smtClean="0"/>
              <a:t>(or lost, </a:t>
            </a:r>
            <a:r>
              <a:rPr lang="zh-TW" altLang="en-US" sz="3100" dirty="0" smtClean="0"/>
              <a:t>流失</a:t>
            </a:r>
            <a:r>
              <a:rPr lang="en-US" altLang="zh-TW" sz="3100" dirty="0" smtClean="0"/>
              <a:t>) </a:t>
            </a:r>
            <a:r>
              <a:rPr lang="en-US" altLang="zh-TW" dirty="0"/>
              <a:t>Prediction Challenge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106356013</a:t>
            </a:r>
          </a:p>
          <a:p>
            <a:pPr algn="ctr"/>
            <a:r>
              <a:rPr kumimoji="1" lang="zh-TW" altLang="en-US" dirty="0" smtClean="0"/>
              <a:t>游達 （</a:t>
            </a:r>
            <a:r>
              <a:rPr kumimoji="1" lang="en-US" altLang="zh-TW" dirty="0" smtClean="0"/>
              <a:t>Ta Yu)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3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803"/>
            <a:ext cx="9144000" cy="56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10"/>
            <a:ext cx="9144000" cy="5784980"/>
          </a:xfrm>
          <a:prstGeom prst="rect">
            <a:avLst/>
          </a:prstGeom>
        </p:spPr>
      </p:pic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2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591"/>
            <a:ext cx="9144000" cy="5772817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 sz="3600" smtClean="0"/>
              <a:t>Using begging</a:t>
            </a:r>
            <a:r>
              <a:rPr kumimoji="1" lang="zh-TW" altLang="en-US" sz="3600" smtClean="0"/>
              <a:t> </a:t>
            </a:r>
            <a:r>
              <a:rPr kumimoji="1" lang="en-US" altLang="zh-TW" sz="3600" smtClean="0"/>
              <a:t>for unbalanced data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98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9914" y="19935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TW" dirty="0">
                <a:latin typeface="Arial" charset="0"/>
              </a:rPr>
              <a:t>The full model is</a:t>
            </a:r>
          </a:p>
          <a:p>
            <a:pPr algn="ctr" fontAlgn="base"/>
            <a:r>
              <a:rPr lang="en-US" altLang="zh-TW" dirty="0">
                <a:latin typeface="STIXGeneral-Regular" charset="0"/>
              </a:rPr>
              <a:t>ln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1−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=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0+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1</a:t>
            </a:r>
            <a:r>
              <a:rPr lang="en-US" altLang="zh-TW" dirty="0">
                <a:latin typeface="STIXGeneral-Italic" charset="0"/>
              </a:rPr>
              <a:t>x</a:t>
            </a:r>
            <a:r>
              <a:rPr lang="en-US" altLang="zh-TW" dirty="0">
                <a:latin typeface="STIXGeneral-Regular" charset="0"/>
              </a:rPr>
              <a:t>1+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2</a:t>
            </a:r>
            <a:r>
              <a:rPr lang="en-US" altLang="zh-TW" dirty="0">
                <a:latin typeface="STIXGeneral-Italic" charset="0"/>
              </a:rPr>
              <a:t>x</a:t>
            </a:r>
            <a:r>
              <a:rPr lang="en-US" altLang="zh-TW" dirty="0">
                <a:latin typeface="STIXGeneral-Regular" charset="0"/>
              </a:rPr>
              <a:t>2+…</a:t>
            </a:r>
            <a:r>
              <a:rPr lang="en-US" altLang="zh-TW" dirty="0">
                <a:latin typeface="inherit" charset="0"/>
              </a:rPr>
              <a:t>ln⁡π1−π=β0+β1x1+β2x2+…</a:t>
            </a:r>
          </a:p>
          <a:p>
            <a:pPr algn="ctr" fontAlgn="base"/>
            <a:r>
              <a:rPr lang="en-US" altLang="zh-TW" dirty="0"/>
              <a:t>where </a:t>
            </a:r>
            <a:r>
              <a:rPr lang="en-US" altLang="zh-TW" dirty="0" err="1">
                <a:latin typeface="STIXGeneral-Italic" charset="0"/>
              </a:rPr>
              <a:t>xi</a:t>
            </a:r>
            <a:r>
              <a:rPr lang="en-US" altLang="zh-TW" dirty="0" err="1">
                <a:latin typeface="inherit" charset="0"/>
              </a:rPr>
              <a:t>xi</a:t>
            </a:r>
            <a:r>
              <a:rPr lang="en-US" altLang="zh-TW" dirty="0"/>
              <a:t> is the </a:t>
            </a:r>
            <a:r>
              <a:rPr lang="en-US" altLang="zh-TW" dirty="0" err="1">
                <a:latin typeface="STIXGeneral-Italic" charset="0"/>
              </a:rPr>
              <a:t>i</a:t>
            </a:r>
            <a:r>
              <a:rPr lang="en-US" altLang="zh-TW" dirty="0" err="1">
                <a:latin typeface="inherit" charset="0"/>
              </a:rPr>
              <a:t>i</a:t>
            </a:r>
            <a:r>
              <a:rPr lang="en-US" altLang="zh-TW" baseline="30000" dirty="0" err="1">
                <a:latin typeface="inherit" charset="0"/>
              </a:rPr>
              <a:t>th</a:t>
            </a:r>
            <a:r>
              <a:rPr lang="en-US" altLang="zh-TW" dirty="0"/>
              <a:t> predictor, 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 err="1">
                <a:latin typeface="STIXGeneral-Italic" charset="0"/>
              </a:rPr>
              <a:t>i</a:t>
            </a:r>
            <a:r>
              <a:rPr lang="en-US" altLang="zh-TW" dirty="0">
                <a:latin typeface="inherit" charset="0"/>
              </a:rPr>
              <a:t>β</a:t>
            </a:r>
            <a:r>
              <a:rPr lang="en-US" altLang="zh-TW" dirty="0" err="1">
                <a:latin typeface="inherit" charset="0"/>
              </a:rPr>
              <a:t>i</a:t>
            </a:r>
            <a:r>
              <a:rPr lang="en-US" altLang="zh-TW" dirty="0"/>
              <a:t> its coefficient, &amp;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=</a:t>
            </a:r>
            <a:r>
              <a:rPr lang="en-US" altLang="zh-TW" dirty="0" err="1">
                <a:latin typeface="STIXGeneral-Regular" charset="0"/>
              </a:rPr>
              <a:t>Pr</a:t>
            </a:r>
            <a:r>
              <a:rPr lang="en-US" altLang="zh-TW" dirty="0">
                <a:latin typeface="STIXGeneral-Regular" charset="0"/>
              </a:rPr>
              <a:t>(</a:t>
            </a:r>
            <a:r>
              <a:rPr lang="en-US" altLang="zh-TW" dirty="0">
                <a:latin typeface="STIXGeneral-Italic" charset="0"/>
              </a:rPr>
              <a:t>Y</a:t>
            </a:r>
            <a:r>
              <a:rPr lang="en-US" altLang="zh-TW" dirty="0">
                <a:latin typeface="STIXGeneral-Regular" charset="0"/>
              </a:rPr>
              <a:t>=1)</a:t>
            </a:r>
            <a:r>
              <a:rPr lang="en-US" altLang="zh-TW" dirty="0">
                <a:latin typeface="inherit" charset="0"/>
              </a:rPr>
              <a:t>π=</a:t>
            </a:r>
            <a:r>
              <a:rPr lang="en-US" altLang="zh-TW" dirty="0" err="1">
                <a:latin typeface="inherit" charset="0"/>
              </a:rPr>
              <a:t>Pr</a:t>
            </a:r>
            <a:r>
              <a:rPr lang="en-US" altLang="zh-TW" dirty="0">
                <a:latin typeface="inherit" charset="0"/>
              </a:rPr>
              <a:t>(Y=1)</a:t>
            </a:r>
          </a:p>
          <a:p>
            <a:pPr fontAlgn="base"/>
            <a:r>
              <a:rPr lang="en-US" altLang="zh-TW" dirty="0"/>
              <a:t>where </a:t>
            </a:r>
            <a:r>
              <a:rPr lang="en-US" altLang="zh-TW" dirty="0">
                <a:latin typeface="STIXGeneral-Italic" charset="0"/>
              </a:rPr>
              <a:t>Y</a:t>
            </a:r>
            <a:r>
              <a:rPr lang="en-US" altLang="zh-TW" dirty="0">
                <a:latin typeface="inherit" charset="0"/>
              </a:rPr>
              <a:t>Y</a:t>
            </a:r>
            <a:r>
              <a:rPr lang="en-US" altLang="zh-TW" dirty="0"/>
              <a:t> is the response (coded 1 for "success" &amp; 0 for "failure")</a:t>
            </a:r>
            <a:r>
              <a:rPr lang="en-US" altLang="zh-TW" dirty="0">
                <a:latin typeface="Arial" charset="0"/>
              </a:rPr>
              <a:t>The null model, as @Michael says, contains just the intercept:</a:t>
            </a:r>
          </a:p>
          <a:p>
            <a:pPr algn="ctr" fontAlgn="base"/>
            <a:r>
              <a:rPr lang="en-US" altLang="zh-TW" dirty="0">
                <a:latin typeface="STIXGeneral-Regular" charset="0"/>
              </a:rPr>
              <a:t>ln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1−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=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0</a:t>
            </a:r>
            <a:r>
              <a:rPr lang="en-US" altLang="zh-TW" dirty="0">
                <a:latin typeface="inherit" charset="0"/>
              </a:rPr>
              <a:t>ln⁡π1−π=β0</a:t>
            </a:r>
          </a:p>
          <a:p>
            <a:r>
              <a:rPr lang="en-US" altLang="zh-TW" dirty="0"/>
              <a:t>So the intercept is the log-odds of "success", estimated without reference to any predictors.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02" y="2597247"/>
            <a:ext cx="8064500" cy="3886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90" y="4946357"/>
            <a:ext cx="635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9914" y="19935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TW" dirty="0">
                <a:latin typeface="Arial" charset="0"/>
              </a:rPr>
              <a:t>The full model is</a:t>
            </a:r>
          </a:p>
          <a:p>
            <a:pPr algn="ctr" fontAlgn="base"/>
            <a:r>
              <a:rPr lang="en-US" altLang="zh-TW" dirty="0">
                <a:latin typeface="STIXGeneral-Regular" charset="0"/>
              </a:rPr>
              <a:t>ln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1−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=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0+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1</a:t>
            </a:r>
            <a:r>
              <a:rPr lang="en-US" altLang="zh-TW" dirty="0">
                <a:latin typeface="STIXGeneral-Italic" charset="0"/>
              </a:rPr>
              <a:t>x</a:t>
            </a:r>
            <a:r>
              <a:rPr lang="en-US" altLang="zh-TW" dirty="0">
                <a:latin typeface="STIXGeneral-Regular" charset="0"/>
              </a:rPr>
              <a:t>1+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2</a:t>
            </a:r>
            <a:r>
              <a:rPr lang="en-US" altLang="zh-TW" dirty="0">
                <a:latin typeface="STIXGeneral-Italic" charset="0"/>
              </a:rPr>
              <a:t>x</a:t>
            </a:r>
            <a:r>
              <a:rPr lang="en-US" altLang="zh-TW" dirty="0">
                <a:latin typeface="STIXGeneral-Regular" charset="0"/>
              </a:rPr>
              <a:t>2+…</a:t>
            </a:r>
            <a:r>
              <a:rPr lang="en-US" altLang="zh-TW" dirty="0">
                <a:latin typeface="inherit" charset="0"/>
              </a:rPr>
              <a:t>ln⁡π1−π=β0+β1x1+β2x2+…</a:t>
            </a:r>
          </a:p>
          <a:p>
            <a:pPr algn="ctr" fontAlgn="base"/>
            <a:r>
              <a:rPr lang="en-US" altLang="zh-TW" dirty="0"/>
              <a:t>where </a:t>
            </a:r>
            <a:r>
              <a:rPr lang="en-US" altLang="zh-TW" dirty="0" err="1">
                <a:latin typeface="STIXGeneral-Italic" charset="0"/>
              </a:rPr>
              <a:t>xi</a:t>
            </a:r>
            <a:r>
              <a:rPr lang="en-US" altLang="zh-TW" dirty="0" err="1">
                <a:latin typeface="inherit" charset="0"/>
              </a:rPr>
              <a:t>xi</a:t>
            </a:r>
            <a:r>
              <a:rPr lang="en-US" altLang="zh-TW" dirty="0"/>
              <a:t> is the </a:t>
            </a:r>
            <a:r>
              <a:rPr lang="en-US" altLang="zh-TW" dirty="0" err="1">
                <a:latin typeface="STIXGeneral-Italic" charset="0"/>
              </a:rPr>
              <a:t>i</a:t>
            </a:r>
            <a:r>
              <a:rPr lang="en-US" altLang="zh-TW" dirty="0" err="1">
                <a:latin typeface="inherit" charset="0"/>
              </a:rPr>
              <a:t>i</a:t>
            </a:r>
            <a:r>
              <a:rPr lang="en-US" altLang="zh-TW" baseline="30000" dirty="0" err="1">
                <a:latin typeface="inherit" charset="0"/>
              </a:rPr>
              <a:t>th</a:t>
            </a:r>
            <a:r>
              <a:rPr lang="en-US" altLang="zh-TW" dirty="0"/>
              <a:t> predictor, 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 err="1">
                <a:latin typeface="STIXGeneral-Italic" charset="0"/>
              </a:rPr>
              <a:t>i</a:t>
            </a:r>
            <a:r>
              <a:rPr lang="en-US" altLang="zh-TW" dirty="0">
                <a:latin typeface="inherit" charset="0"/>
              </a:rPr>
              <a:t>β</a:t>
            </a:r>
            <a:r>
              <a:rPr lang="en-US" altLang="zh-TW" dirty="0" err="1">
                <a:latin typeface="inherit" charset="0"/>
              </a:rPr>
              <a:t>i</a:t>
            </a:r>
            <a:r>
              <a:rPr lang="en-US" altLang="zh-TW" dirty="0"/>
              <a:t> its coefficient, &amp;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=</a:t>
            </a:r>
            <a:r>
              <a:rPr lang="en-US" altLang="zh-TW" dirty="0" err="1">
                <a:latin typeface="STIXGeneral-Regular" charset="0"/>
              </a:rPr>
              <a:t>Pr</a:t>
            </a:r>
            <a:r>
              <a:rPr lang="en-US" altLang="zh-TW" dirty="0">
                <a:latin typeface="STIXGeneral-Regular" charset="0"/>
              </a:rPr>
              <a:t>(</a:t>
            </a:r>
            <a:r>
              <a:rPr lang="en-US" altLang="zh-TW" dirty="0">
                <a:latin typeface="STIXGeneral-Italic" charset="0"/>
              </a:rPr>
              <a:t>Y</a:t>
            </a:r>
            <a:r>
              <a:rPr lang="en-US" altLang="zh-TW" dirty="0">
                <a:latin typeface="STIXGeneral-Regular" charset="0"/>
              </a:rPr>
              <a:t>=1)</a:t>
            </a:r>
            <a:r>
              <a:rPr lang="en-US" altLang="zh-TW" dirty="0">
                <a:latin typeface="inherit" charset="0"/>
              </a:rPr>
              <a:t>π=</a:t>
            </a:r>
            <a:r>
              <a:rPr lang="en-US" altLang="zh-TW" dirty="0" err="1">
                <a:latin typeface="inherit" charset="0"/>
              </a:rPr>
              <a:t>Pr</a:t>
            </a:r>
            <a:r>
              <a:rPr lang="en-US" altLang="zh-TW" dirty="0">
                <a:latin typeface="inherit" charset="0"/>
              </a:rPr>
              <a:t>(Y=1)</a:t>
            </a:r>
          </a:p>
          <a:p>
            <a:pPr fontAlgn="base"/>
            <a:r>
              <a:rPr lang="en-US" altLang="zh-TW" dirty="0"/>
              <a:t>where </a:t>
            </a:r>
            <a:r>
              <a:rPr lang="en-US" altLang="zh-TW" dirty="0">
                <a:latin typeface="STIXGeneral-Italic" charset="0"/>
              </a:rPr>
              <a:t>Y</a:t>
            </a:r>
            <a:r>
              <a:rPr lang="en-US" altLang="zh-TW" dirty="0">
                <a:latin typeface="inherit" charset="0"/>
              </a:rPr>
              <a:t>Y</a:t>
            </a:r>
            <a:r>
              <a:rPr lang="en-US" altLang="zh-TW" dirty="0"/>
              <a:t> is the response (coded 1 for "success" &amp; 0 for "failure")</a:t>
            </a:r>
            <a:r>
              <a:rPr lang="en-US" altLang="zh-TW" dirty="0">
                <a:latin typeface="Arial" charset="0"/>
              </a:rPr>
              <a:t>The null model, as @Michael says, contains just the intercept:</a:t>
            </a:r>
          </a:p>
          <a:p>
            <a:pPr algn="ctr" fontAlgn="base"/>
            <a:r>
              <a:rPr lang="en-US" altLang="zh-TW" dirty="0">
                <a:latin typeface="STIXGeneral-Regular" charset="0"/>
              </a:rPr>
              <a:t>ln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1−</a:t>
            </a:r>
            <a:r>
              <a:rPr lang="en-US" altLang="zh-TW" dirty="0">
                <a:latin typeface="STIXGeneral-Italic" charset="0"/>
              </a:rPr>
              <a:t>π</a:t>
            </a:r>
            <a:r>
              <a:rPr lang="en-US" altLang="zh-TW" dirty="0">
                <a:latin typeface="STIXGeneral-Regular" charset="0"/>
              </a:rPr>
              <a:t>=</a:t>
            </a:r>
            <a:r>
              <a:rPr lang="en-US" altLang="zh-TW" dirty="0">
                <a:latin typeface="STIXGeneral-Italic" charset="0"/>
              </a:rPr>
              <a:t>β</a:t>
            </a:r>
            <a:r>
              <a:rPr lang="en-US" altLang="zh-TW" dirty="0">
                <a:latin typeface="STIXGeneral-Regular" charset="0"/>
              </a:rPr>
              <a:t>0</a:t>
            </a:r>
            <a:r>
              <a:rPr lang="en-US" altLang="zh-TW" dirty="0">
                <a:latin typeface="inherit" charset="0"/>
              </a:rPr>
              <a:t>ln⁡π1−π=β0</a:t>
            </a:r>
          </a:p>
          <a:p>
            <a:r>
              <a:rPr lang="en-US" altLang="zh-TW" dirty="0"/>
              <a:t>So the intercept is the log-odds of "success", estimated without reference to any predictors.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02" y="2597247"/>
            <a:ext cx="8064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2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117" y="237566"/>
            <a:ext cx="8229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TW" sz="3600" dirty="0" smtClean="0"/>
              <a:t>Goal / Output</a:t>
            </a:r>
            <a:endParaRPr kumimoji="1"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How about performance? </a:t>
            </a:r>
          </a:p>
          <a:p>
            <a:pPr lvl="1"/>
            <a:r>
              <a:rPr lang="en-US" altLang="zh-TW" dirty="0" smtClean="0"/>
              <a:t>precision, recall,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-square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46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5508" y="59334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http://thestatsgeek.com/2014/02/08/r-squared-in-logistic-regression/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62" y="2147521"/>
            <a:ext cx="6244492" cy="11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6" y="927978"/>
            <a:ext cx="7796068" cy="5873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966" y="407201"/>
            <a:ext cx="8707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fmodel &lt;- randomForest(is_churn ~ ., </a:t>
            </a:r>
            <a:r>
              <a:rPr lang="zh-TW" altLang="en-US" dirty="0" smtClean="0"/>
              <a:t>data </a:t>
            </a:r>
            <a:r>
              <a:rPr lang="zh-TW" altLang="en-US" dirty="0"/>
              <a:t>= x_rf ,  importance=T )</a:t>
            </a:r>
          </a:p>
        </p:txBody>
      </p:sp>
    </p:spTree>
    <p:extLst>
      <p:ext uri="{BB962C8B-B14F-4D97-AF65-F5344CB8AC3E}">
        <p14:creationId xmlns:p14="http://schemas.microsoft.com/office/powerpoint/2010/main" val="5080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117" y="237566"/>
            <a:ext cx="8229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TW" sz="3600" dirty="0" smtClean="0"/>
              <a:t>Goal / Output</a:t>
            </a:r>
            <a:endParaRPr kumimoji="1"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Demo</a:t>
            </a:r>
          </a:p>
          <a:p>
            <a:pPr lvl="1"/>
            <a:r>
              <a:rPr lang="en-US" altLang="zh-TW" dirty="0" smtClean="0"/>
              <a:t>On-line visualization(optional)</a:t>
            </a:r>
          </a:p>
          <a:p>
            <a:pPr lvl="1"/>
            <a:r>
              <a:rPr lang="en-US" altLang="zh-TW" dirty="0" smtClean="0"/>
              <a:t>How do you document your project (code)?</a:t>
            </a:r>
          </a:p>
          <a:p>
            <a:pPr lvl="2"/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How to reproduce your result?</a:t>
            </a:r>
          </a:p>
          <a:p>
            <a:pPr lvl="2"/>
            <a:r>
              <a:rPr lang="en-US" altLang="zh-TW" dirty="0" smtClean="0"/>
              <a:t>comment</a:t>
            </a:r>
          </a:p>
          <a:p>
            <a:pPr lvl="1"/>
            <a:r>
              <a:rPr lang="en-US" altLang="zh-TW" dirty="0"/>
              <a:t>What is the challenge part of your project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5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1061. </a:t>
            </a:r>
            <a:r>
              <a:rPr lang="en-US" altLang="zh-TW" dirty="0"/>
              <a:t>Data Science in Practice</a:t>
            </a:r>
          </a:p>
          <a:p>
            <a:r>
              <a:rPr lang="en-US" altLang="zh-TW" dirty="0"/>
              <a:t>Jia-Ming Chang</a:t>
            </a:r>
          </a:p>
          <a:p>
            <a:r>
              <a:rPr lang="en-US" altLang="zh-TW" dirty="0"/>
              <a:t>http://</a:t>
            </a:r>
            <a:r>
              <a:rPr lang="en-US" altLang="zh-TW" dirty="0" err="1" smtClean="0"/>
              <a:t>www.changlabtw.com</a:t>
            </a:r>
            <a:r>
              <a:rPr lang="en-US" altLang="zh-TW" dirty="0" smtClean="0"/>
              <a:t>/1061-datascience.html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7438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The slide </a:t>
            </a:r>
            <a:r>
              <a:rPr lang="zh-TW" altLang="en-US" sz="1200" dirty="0" smtClean="0"/>
              <a:t>is</a:t>
            </a:r>
            <a:r>
              <a:rPr lang="en-US" altLang="zh-TW" sz="1200" dirty="0" smtClean="0"/>
              <a:t>only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for educational </a:t>
            </a:r>
            <a:r>
              <a:rPr lang="zh-TW" altLang="en-US" sz="1200" dirty="0" smtClean="0"/>
              <a:t>purposes</a:t>
            </a:r>
            <a:r>
              <a:rPr lang="en-US" altLang="zh-TW" sz="1200" dirty="0" smtClean="0"/>
              <a:t>. I</a:t>
            </a:r>
            <a:r>
              <a:rPr lang="zh-TW" altLang="en-US" sz="1200" dirty="0" smtClean="0"/>
              <a:t>f </a:t>
            </a:r>
            <a:r>
              <a:rPr lang="en-US" altLang="zh-TW" sz="1200" dirty="0" smtClean="0"/>
              <a:t>any </a:t>
            </a:r>
            <a:r>
              <a:rPr lang="zh-TW" altLang="en-US" sz="1200" dirty="0" smtClean="0"/>
              <a:t>infringement</a:t>
            </a:r>
            <a:r>
              <a:rPr lang="en-US" altLang="zh-TW" sz="1200" dirty="0" smtClean="0"/>
              <a:t>, please contact me</a:t>
            </a:r>
            <a:r>
              <a:rPr lang="zh-TW" altLang="en-US" sz="1200" dirty="0" smtClean="0"/>
              <a:t>, </a:t>
            </a:r>
            <a:r>
              <a:rPr lang="en-US" altLang="zh-TW" sz="1200" dirty="0" smtClean="0"/>
              <a:t>we will </a:t>
            </a:r>
            <a:r>
              <a:rPr lang="zh-TW" altLang="en-US" sz="1200" dirty="0" smtClean="0"/>
              <a:t>correct immediately</a:t>
            </a:r>
            <a:r>
              <a:rPr lang="en-US" altLang="zh-TW" sz="1200" dirty="0" smtClean="0"/>
              <a:t>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981" y="133643"/>
            <a:ext cx="2834641" cy="75262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 smtClean="0"/>
              <a:t>Input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Data source: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r>
              <a:rPr lang="en-US" altLang="zh-TW" dirty="0" smtClean="0"/>
              <a:t>Input format: csv</a:t>
            </a:r>
          </a:p>
          <a:p>
            <a:r>
              <a:rPr lang="en-US" altLang="zh-TW" dirty="0" smtClean="0"/>
              <a:t>Any preprocessing?</a:t>
            </a:r>
          </a:p>
          <a:p>
            <a:pPr lvl="1"/>
            <a:r>
              <a:rPr lang="en-US" altLang="zh-TW" dirty="0" smtClean="0"/>
              <a:t>Scale value :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isn't </a:t>
            </a:r>
            <a:r>
              <a:rPr lang="en-US" altLang="zh-TW" sz="2400" dirty="0"/>
              <a:t>required for logistic regression. The main goal of standardizing features is to help convergence of the technique used for optimization. For example, if you use Newton-Raphson to maximize the likelihood, standardizing the features makes the convergence faster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dirty="0">
                <a:solidFill>
                  <a:prstClr val="white"/>
                </a:solidFill>
              </a:rPr>
              <a:t>Handle missing data</a:t>
            </a:r>
          </a:p>
          <a:p>
            <a:pPr marL="457200" lvl="1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5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Prepare a presentation &amp; send me by 01/09 </a:t>
            </a:r>
          </a:p>
          <a:p>
            <a:r>
              <a:rPr lang="en-US" altLang="zh-TW" dirty="0" smtClean="0"/>
              <a:t>Content</a:t>
            </a:r>
            <a:endParaRPr lang="is-IS" altLang="zh-TW" dirty="0"/>
          </a:p>
          <a:p>
            <a:pPr lvl="1"/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 smtClean="0"/>
              <a:t>Modeling</a:t>
            </a:r>
            <a:endParaRPr lang="en-US" altLang="zh-TW" dirty="0"/>
          </a:p>
          <a:p>
            <a:pPr lvl="1"/>
            <a:r>
              <a:rPr lang="en-US" altLang="zh-TW" dirty="0" smtClean="0"/>
              <a:t>Your goal/output</a:t>
            </a:r>
          </a:p>
          <a:p>
            <a:pPr lvl="1"/>
            <a:r>
              <a:rPr lang="en-US" altLang="zh-TW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3754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Data source</a:t>
            </a:r>
          </a:p>
          <a:p>
            <a:r>
              <a:rPr lang="en-US" altLang="zh-TW" dirty="0" smtClean="0"/>
              <a:t>Input format</a:t>
            </a:r>
          </a:p>
          <a:p>
            <a:r>
              <a:rPr lang="en-US" altLang="zh-TW" dirty="0" smtClean="0"/>
              <a:t>Any preprocessing?</a:t>
            </a:r>
          </a:p>
          <a:p>
            <a:pPr lvl="1"/>
            <a:r>
              <a:rPr lang="en-US" altLang="zh-TW" dirty="0" smtClean="0"/>
              <a:t>Handle missing data</a:t>
            </a:r>
          </a:p>
          <a:p>
            <a:pPr lvl="1"/>
            <a:r>
              <a:rPr lang="en-US" altLang="zh-TW" dirty="0" smtClean="0"/>
              <a:t>Scale value</a:t>
            </a:r>
          </a:p>
        </p:txBody>
      </p:sp>
    </p:spTree>
    <p:extLst>
      <p:ext uri="{BB962C8B-B14F-4D97-AF65-F5344CB8AC3E}">
        <p14:creationId xmlns:p14="http://schemas.microsoft.com/office/powerpoint/2010/main" val="137009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Modeling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Which method do you use?</a:t>
            </a:r>
          </a:p>
          <a:p>
            <a:r>
              <a:rPr lang="en-US" altLang="zh-TW" dirty="0" smtClean="0"/>
              <a:t>What is a null model for comparison?</a:t>
            </a:r>
          </a:p>
          <a:p>
            <a:r>
              <a:rPr lang="en-US" altLang="zh-TW" dirty="0" smtClean="0"/>
              <a:t>How do your perform evaluation?</a:t>
            </a:r>
          </a:p>
          <a:p>
            <a:pPr lvl="2"/>
            <a:r>
              <a:rPr lang="en-US" altLang="zh-TW" dirty="0" smtClean="0"/>
              <a:t>K fold cross valid / split out.  / over fitting problem</a:t>
            </a:r>
          </a:p>
          <a:p>
            <a:r>
              <a:rPr lang="en-US" altLang="zh-TW" dirty="0" smtClean="0"/>
              <a:t>Is your improvement significant?</a:t>
            </a:r>
          </a:p>
        </p:txBody>
      </p:sp>
    </p:spTree>
    <p:extLst>
      <p:ext uri="{BB962C8B-B14F-4D97-AF65-F5344CB8AC3E}">
        <p14:creationId xmlns:p14="http://schemas.microsoft.com/office/powerpoint/2010/main" val="167395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Schedule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14 presentations</a:t>
            </a:r>
          </a:p>
          <a:p>
            <a:r>
              <a:rPr kumimoji="1" lang="en-US" altLang="zh-TW" dirty="0" smtClean="0"/>
              <a:t>each presentation</a:t>
            </a:r>
          </a:p>
          <a:p>
            <a:pPr lvl="1"/>
            <a:r>
              <a:rPr kumimoji="1" lang="en-US" altLang="zh-TW" dirty="0"/>
              <a:t>8</a:t>
            </a:r>
            <a:r>
              <a:rPr kumimoji="1" lang="en-US" altLang="zh-TW" dirty="0" smtClean="0"/>
              <a:t> mins</a:t>
            </a:r>
          </a:p>
          <a:p>
            <a:pPr lvl="1"/>
            <a:r>
              <a:rPr kumimoji="1" lang="en-US" altLang="zh-TW" dirty="0" smtClean="0"/>
              <a:t>1~2 mins Q&amp;A</a:t>
            </a:r>
          </a:p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andom Order</a:t>
            </a:r>
          </a:p>
          <a:p>
            <a:r>
              <a:rPr kumimoji="1" lang="en-US" altLang="zh-TW" dirty="0" smtClean="0"/>
              <a:t>Send me your presentation by Jan. 09</a:t>
            </a:r>
          </a:p>
          <a:p>
            <a:pPr lvl="1"/>
            <a:r>
              <a:rPr kumimoji="1" lang="en-US" altLang="zh-TW" dirty="0" smtClean="0"/>
              <a:t>Email: </a:t>
            </a:r>
            <a:r>
              <a:rPr kumimoji="1" lang="en-US" altLang="zh-TW" dirty="0" smtClean="0">
                <a:hlinkClick r:id="rId2"/>
              </a:rPr>
              <a:t>chang.jiaming@gmail.co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Title: 1061 Data Science final presentation &lt;</a:t>
            </a:r>
            <a:r>
              <a:rPr kumimoji="1" lang="en-US" altLang="zh-TW" dirty="0" err="1"/>
              <a:t>yourID</a:t>
            </a:r>
            <a:r>
              <a:rPr kumimoji="1" lang="en-US" altLang="zh-TW" dirty="0" smtClean="0"/>
              <a:t>&gt;</a:t>
            </a:r>
          </a:p>
          <a:p>
            <a:pPr lvl="1"/>
            <a:r>
              <a:rPr kumimoji="1" lang="en-US" altLang="zh-TW" dirty="0" smtClean="0"/>
              <a:t>File: 1061_datascience_FP_&lt;</a:t>
            </a:r>
            <a:r>
              <a:rPr kumimoji="1" lang="en-US" altLang="zh-TW" dirty="0" err="1" smtClean="0"/>
              <a:t>yourID</a:t>
            </a:r>
            <a:r>
              <a:rPr kumimoji="1" lang="en-US" altLang="zh-TW" dirty="0" smtClean="0"/>
              <a:t>&gt;.</a:t>
            </a:r>
            <a:r>
              <a:rPr kumimoji="1" lang="en-US" altLang="zh-TW" dirty="0" err="1" smtClean="0"/>
              <a:t>ppt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pptx</a:t>
            </a:r>
            <a:r>
              <a:rPr kumimoji="1" lang="en-US" altLang="zh-TW" dirty="0" smtClean="0"/>
              <a:t>/pdf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593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25%</a:t>
            </a:r>
          </a:p>
          <a:p>
            <a:pPr lvl="1"/>
            <a:r>
              <a:rPr kumimoji="1" lang="en-US" altLang="zh-TW" dirty="0" smtClean="0"/>
              <a:t>Presentation</a:t>
            </a:r>
          </a:p>
          <a:p>
            <a:pPr lvl="2"/>
            <a:r>
              <a:rPr kumimoji="1" lang="en-US" altLang="zh-TW" dirty="0" smtClean="0"/>
              <a:t>Content</a:t>
            </a:r>
          </a:p>
          <a:p>
            <a:pPr lvl="2"/>
            <a:r>
              <a:rPr kumimoji="1" lang="en-US" altLang="zh-TW" dirty="0" smtClean="0"/>
              <a:t>Oral communication</a:t>
            </a:r>
          </a:p>
          <a:p>
            <a:pPr lvl="1"/>
            <a:r>
              <a:rPr kumimoji="1" lang="en-US" altLang="zh-TW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8944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0305" y="148709"/>
            <a:ext cx="1298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Input</a:t>
            </a:r>
            <a:endParaRPr lang="zh-TW" altLang="en-US" sz="4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95"/>
            <a:ext cx="9144000" cy="558506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39363" y="317986"/>
            <a:ext cx="665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https://www.kaggle.com/c/kkbox-churn-prediction-challenge/data</a:t>
            </a:r>
          </a:p>
        </p:txBody>
      </p:sp>
    </p:spTree>
    <p:extLst>
      <p:ext uri="{BB962C8B-B14F-4D97-AF65-F5344CB8AC3E}">
        <p14:creationId xmlns:p14="http://schemas.microsoft.com/office/powerpoint/2010/main" val="16959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036759"/>
            <a:ext cx="8077200" cy="1219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0305" y="148709"/>
            <a:ext cx="1298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Input</a:t>
            </a:r>
            <a:endParaRPr lang="zh-TW" altLang="en-US" sz="4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046" y="2968163"/>
            <a:ext cx="3793099" cy="26159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6014" y="1220078"/>
            <a:ext cx="1306640" cy="1077218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4.User logs</a:t>
            </a:r>
          </a:p>
          <a:p>
            <a:r>
              <a:rPr lang="en-US" altLang="zh-TW" sz="1600" dirty="0" smtClean="0"/>
              <a:t>3.Transaction</a:t>
            </a:r>
          </a:p>
          <a:p>
            <a:r>
              <a:rPr lang="en-US" altLang="zh-TW" sz="1600" dirty="0" smtClean="0"/>
              <a:t>2.train</a:t>
            </a:r>
          </a:p>
          <a:p>
            <a:r>
              <a:rPr lang="en-US" altLang="zh-TW" sz="1600" dirty="0" smtClean="0"/>
              <a:t>1.member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6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861" y="1085145"/>
            <a:ext cx="8229600" cy="5259294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altLang="zh-TW" sz="3200" dirty="0" smtClean="0"/>
              <a:t>No</a:t>
            </a:r>
            <a:r>
              <a:rPr lang="en-US" altLang="zh-TW" sz="3200" dirty="0"/>
              <a:t>, </a:t>
            </a:r>
            <a:r>
              <a:rPr lang="en-US" altLang="zh-TW" sz="3200" dirty="0" smtClean="0"/>
              <a:t>Scaling isn't </a:t>
            </a:r>
            <a:r>
              <a:rPr lang="en-US" altLang="zh-TW" sz="3200" dirty="0"/>
              <a:t>required for </a:t>
            </a:r>
            <a:r>
              <a:rPr lang="en-US" altLang="zh-TW" sz="3200" dirty="0">
                <a:solidFill>
                  <a:srgbClr val="FFFF00"/>
                </a:solidFill>
              </a:rPr>
              <a:t>logistic </a:t>
            </a:r>
            <a:r>
              <a:rPr lang="en-US" altLang="zh-TW" sz="3200" dirty="0">
                <a:solidFill>
                  <a:srgbClr val="FFFF00"/>
                </a:solidFill>
              </a:rPr>
              <a:t>regression </a:t>
            </a:r>
            <a:r>
              <a:rPr lang="en-US" altLang="zh-TW" sz="3200" dirty="0" smtClean="0"/>
              <a:t>and </a:t>
            </a:r>
            <a:r>
              <a:rPr lang="en-US" altLang="zh-TW" sz="3200" dirty="0" smtClean="0">
                <a:solidFill>
                  <a:srgbClr val="FFFF00"/>
                </a:solidFill>
              </a:rPr>
              <a:t>random forest</a:t>
            </a:r>
            <a:endParaRPr lang="en-US" altLang="zh-TW" sz="3200" dirty="0" smtClean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3999" y="1378634"/>
            <a:ext cx="3228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The main goal of standardizing features is to help convergence of the technique used for optimization. For example, if you use Newton-Raphson to maximize the likelihood, standardizing the features makes the convergence faster.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305" y="148709"/>
            <a:ext cx="2549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Scale value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0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6"/>
            <a:ext cx="9144000" cy="62262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46036" y="1828798"/>
            <a:ext cx="1194955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906181" y="3499469"/>
            <a:ext cx="666319" cy="2581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11820" y="2095086"/>
            <a:ext cx="589035" cy="2480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6424" y="5395911"/>
            <a:ext cx="1194955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0305" y="148709"/>
            <a:ext cx="3632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41325"/>
            <a:r>
              <a:rPr lang="en-US" altLang="zh-TW" sz="3200" dirty="0">
                <a:solidFill>
                  <a:prstClr val="white"/>
                </a:solidFill>
              </a:rPr>
              <a:t>Handle missing data</a:t>
            </a:r>
            <a:endParaRPr lang="en-US" altLang="zh-TW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7684"/>
            <a:ext cx="8229600" cy="4525963"/>
          </a:xfrm>
        </p:spPr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11"/>
            <a:ext cx="9144000" cy="54817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98661" y="4994031"/>
            <a:ext cx="851712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98661" y="5993412"/>
            <a:ext cx="851712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0305" y="148709"/>
            <a:ext cx="3632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41325"/>
            <a:r>
              <a:rPr lang="en-US" altLang="zh-TW" sz="3200" dirty="0">
                <a:solidFill>
                  <a:prstClr val="white"/>
                </a:solidFill>
              </a:rPr>
              <a:t>Handle missing data</a:t>
            </a:r>
            <a:endParaRPr lang="en-US" altLang="zh-TW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Modeling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Which method do you use?</a:t>
            </a:r>
          </a:p>
          <a:p>
            <a:r>
              <a:rPr lang="en-US" altLang="zh-TW" dirty="0" smtClean="0"/>
              <a:t>What is a null model for comparison?</a:t>
            </a:r>
          </a:p>
          <a:p>
            <a:r>
              <a:rPr lang="en-US" altLang="zh-TW" dirty="0" smtClean="0"/>
              <a:t>How do your perform evaluation?</a:t>
            </a:r>
          </a:p>
          <a:p>
            <a:pPr lvl="2"/>
            <a:r>
              <a:rPr lang="en-US" altLang="zh-TW" dirty="0" smtClean="0"/>
              <a:t>K fold cross valid / split out.  / over fitting problem</a:t>
            </a:r>
          </a:p>
          <a:p>
            <a:r>
              <a:rPr lang="en-US" altLang="zh-TW" dirty="0" smtClean="0"/>
              <a:t>Is your improvement significant?</a:t>
            </a:r>
          </a:p>
        </p:txBody>
      </p:sp>
    </p:spTree>
    <p:extLst>
      <p:ext uri="{BB962C8B-B14F-4D97-AF65-F5344CB8AC3E}">
        <p14:creationId xmlns:p14="http://schemas.microsoft.com/office/powerpoint/2010/main" val="9626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model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44211"/>
            <a:ext cx="7658100" cy="4457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675" y="1224452"/>
            <a:ext cx="8918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/>
              <a:t>m_null &lt;- glm(is_churn ~ 1 , data = train, family=binomial(link="logit"))</a:t>
            </a:r>
          </a:p>
        </p:txBody>
      </p:sp>
    </p:spTree>
    <p:extLst>
      <p:ext uri="{BB962C8B-B14F-4D97-AF65-F5344CB8AC3E}">
        <p14:creationId xmlns:p14="http://schemas.microsoft.com/office/powerpoint/2010/main" val="17060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3BDFC3F3-DD8F-5E42-B949-A48D0AC131E6}" vid="{E7CFFB47-D37D-DA40-8B8F-7918A892950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33780</TotalTime>
  <Words>588</Words>
  <Application>Microsoft Macintosh PowerPoint</Application>
  <PresentationFormat>如螢幕大小 (4:3)</PresentationFormat>
  <Paragraphs>106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Calibri</vt:lpstr>
      <vt:lpstr>Corbel</vt:lpstr>
      <vt:lpstr>inherit</vt:lpstr>
      <vt:lpstr>STIXGeneral-Italic</vt:lpstr>
      <vt:lpstr>STIXGeneral-Regular</vt:lpstr>
      <vt:lpstr>新細明體</vt:lpstr>
      <vt:lpstr>Arial</vt:lpstr>
      <vt:lpstr>jmchang-4-datascience</vt:lpstr>
      <vt:lpstr>KKBox‘s Churn (or lost, 流失) Prediction Challenge </vt:lpstr>
      <vt:lpstr>Input</vt:lpstr>
      <vt:lpstr>PowerPoint 簡報</vt:lpstr>
      <vt:lpstr>PowerPoint 簡報</vt:lpstr>
      <vt:lpstr>PowerPoint 簡報</vt:lpstr>
      <vt:lpstr>PowerPoint 簡報</vt:lpstr>
      <vt:lpstr>PowerPoint 簡報</vt:lpstr>
      <vt:lpstr>Modeling</vt:lpstr>
      <vt:lpstr>null model</vt:lpstr>
      <vt:lpstr>PowerPoint 簡報</vt:lpstr>
      <vt:lpstr>PowerPoint 簡報</vt:lpstr>
      <vt:lpstr>PowerPoint 簡報</vt:lpstr>
      <vt:lpstr>PowerPoint 簡報</vt:lpstr>
      <vt:lpstr>PowerPoint 簡報</vt:lpstr>
      <vt:lpstr>Goal / Output</vt:lpstr>
      <vt:lpstr>PowerPoint 簡報</vt:lpstr>
      <vt:lpstr>PowerPoint 簡報</vt:lpstr>
      <vt:lpstr>Goal / Output</vt:lpstr>
      <vt:lpstr>Final Project Presentation</vt:lpstr>
      <vt:lpstr>Content</vt:lpstr>
      <vt:lpstr>Input</vt:lpstr>
      <vt:lpstr>Modeling</vt:lpstr>
      <vt:lpstr>Schedule</vt:lpstr>
      <vt:lpstr>Grading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游達</cp:lastModifiedBy>
  <cp:revision>876</cp:revision>
  <cp:lastPrinted>2016-05-16T05:52:02Z</cp:lastPrinted>
  <dcterms:created xsi:type="dcterms:W3CDTF">2016-01-07T11:20:23Z</dcterms:created>
  <dcterms:modified xsi:type="dcterms:W3CDTF">2018-01-07T02:49:29Z</dcterms:modified>
</cp:coreProperties>
</file>