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Source Code Pro"/>
      <p:regular r:id="rId31"/>
      <p:bold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496B939-14B1-418B-9D5C-91E4CD895DFE}">
  <a:tblStyle styleId="{F496B939-14B1-418B-9D5C-91E4CD895D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zh-TW" sz="1200">
                <a:solidFill>
                  <a:srgbClr val="24292E"/>
                </a:solidFill>
                <a:latin typeface="Heiti TC"/>
                <a:ea typeface="Heiti TC"/>
                <a:cs typeface="Heiti TC"/>
                <a:sym typeface="Heiti TC"/>
              </a:rPr>
              <a:t>原始資料，非常不平衡，非詐欺事件為二十幾萬筆，詐欺則僅有400多筆，為紅色部分</a:t>
            </a:r>
            <a:endParaRPr sz="1200">
              <a:latin typeface="Heiti TC"/>
              <a:ea typeface="Heiti TC"/>
              <a:cs typeface="Heiti TC"/>
              <a:sym typeface="Heiti TC"/>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90500" rtl="0">
              <a:lnSpc>
                <a:spcPct val="140000"/>
              </a:lnSpc>
              <a:spcBef>
                <a:spcPts val="0"/>
              </a:spcBef>
              <a:spcAft>
                <a:spcPts val="0"/>
              </a:spcAft>
              <a:buNone/>
            </a:pPr>
            <a:r>
              <a:rPr lang="zh-TW" sz="1200">
                <a:highlight>
                  <a:srgbClr val="FFFF00"/>
                </a:highlight>
                <a:latin typeface="Calibri"/>
                <a:ea typeface="Calibri"/>
                <a:cs typeface="Calibri"/>
                <a:sym typeface="Calibri"/>
              </a:rPr>
              <a:t>橫縱軸 :PCA 投影 </a:t>
            </a:r>
            <a:r>
              <a:rPr lang="zh-TW" sz="1200">
                <a:highlight>
                  <a:srgbClr val="666666"/>
                </a:highlight>
                <a:latin typeface="Calibri"/>
                <a:ea typeface="Calibri"/>
                <a:cs typeface="Calibri"/>
                <a:sym typeface="Calibri"/>
              </a:rPr>
              <a:t>（原先有三十個欄位</a:t>
            </a:r>
            <a:r>
              <a:rPr lang="zh-TW" sz="1200">
                <a:highlight>
                  <a:srgbClr val="FFFF00"/>
                </a:highlight>
                <a:latin typeface="Calibri"/>
                <a:ea typeface="Calibri"/>
                <a:cs typeface="Calibri"/>
                <a:sym typeface="Calibri"/>
              </a:rPr>
              <a:t>） 做投影讓資料集在二維坐標顯示出來</a:t>
            </a:r>
            <a:endParaRPr sz="1200">
              <a:highlight>
                <a:srgbClr val="FFFF00"/>
              </a:highlight>
              <a:latin typeface="Calibri"/>
              <a:ea typeface="Calibri"/>
              <a:cs typeface="Calibri"/>
              <a:sym typeface="Calibri"/>
            </a:endParaRPr>
          </a:p>
          <a:p>
            <a:pPr indent="0" lvl="0" marL="0" rtl="0">
              <a:lnSpc>
                <a:spcPct val="115000"/>
              </a:lnSpc>
              <a:spcBef>
                <a:spcPts val="600"/>
              </a:spcBef>
              <a:spcAft>
                <a:spcPts val="0"/>
              </a:spcAft>
              <a:buNone/>
            </a:pPr>
            <a:r>
              <a:rPr b="1" lang="zh-TW" sz="1200">
                <a:solidFill>
                  <a:srgbClr val="0B5394"/>
                </a:solidFill>
                <a:highlight>
                  <a:srgbClr val="FFFF00"/>
                </a:highlight>
                <a:latin typeface="Calibri"/>
                <a:ea typeface="Calibri"/>
                <a:cs typeface="Calibri"/>
                <a:sym typeface="Calibri"/>
              </a:rPr>
              <a:t>Over-Sampling (後面游達介紹)</a:t>
            </a:r>
            <a:endParaRPr b="1" sz="1200">
              <a:solidFill>
                <a:srgbClr val="0B5394"/>
              </a:solidFill>
              <a:highlight>
                <a:srgbClr val="FFFF00"/>
              </a:highlight>
              <a:latin typeface="Calibri"/>
              <a:ea typeface="Calibri"/>
              <a:cs typeface="Calibri"/>
              <a:sym typeface="Calibri"/>
            </a:endParaRPr>
          </a:p>
          <a:p>
            <a:pPr indent="762000" lvl="0" marL="0" rtl="0">
              <a:lnSpc>
                <a:spcPct val="115000"/>
              </a:lnSpc>
              <a:spcBef>
                <a:spcPts val="0"/>
              </a:spcBef>
              <a:spcAft>
                <a:spcPts val="0"/>
              </a:spcAft>
              <a:buNone/>
            </a:pPr>
            <a:r>
              <a:t/>
            </a:r>
            <a:endParaRPr b="1" sz="1200">
              <a:solidFill>
                <a:srgbClr val="0B5394"/>
              </a:solidFill>
              <a:latin typeface="Calibri"/>
              <a:ea typeface="Calibri"/>
              <a:cs typeface="Calibri"/>
              <a:sym typeface="Calibri"/>
            </a:endParaRPr>
          </a:p>
          <a:p>
            <a:pPr indent="0" lvl="0" marL="0" rtl="0">
              <a:lnSpc>
                <a:spcPct val="115000"/>
              </a:lnSpc>
              <a:spcBef>
                <a:spcPts val="0"/>
              </a:spcBef>
              <a:spcAft>
                <a:spcPts val="0"/>
              </a:spcAft>
              <a:buNone/>
            </a:pPr>
            <a:r>
              <a:rPr lang="zh-TW" sz="1200">
                <a:solidFill>
                  <a:srgbClr val="757575"/>
                </a:solidFill>
                <a:highlight>
                  <a:srgbClr val="FFFFFF"/>
                </a:highlight>
                <a:latin typeface="Calibri"/>
                <a:ea typeface="Calibri"/>
                <a:cs typeface="Calibri"/>
                <a:sym typeface="Calibri"/>
              </a:rPr>
              <a:t>over-sampling 通常指的是 random over-sampling, over-sampling 意思就是增加 sampling 的數量，而常見的思維就是把少的變多的。</a:t>
            </a:r>
            <a:endParaRPr sz="1200">
              <a:solidFill>
                <a:srgbClr val="757575"/>
              </a:solidFill>
              <a:highlight>
                <a:srgbClr val="FFFFFF"/>
              </a:highlight>
              <a:latin typeface="Calibri"/>
              <a:ea typeface="Calibri"/>
              <a:cs typeface="Calibri"/>
              <a:sym typeface="Calibri"/>
            </a:endParaRPr>
          </a:p>
          <a:p>
            <a:pPr indent="0" lvl="0" marL="0" rtl="0">
              <a:lnSpc>
                <a:spcPct val="115000"/>
              </a:lnSpc>
              <a:spcBef>
                <a:spcPts val="0"/>
              </a:spcBef>
              <a:spcAft>
                <a:spcPts val="0"/>
              </a:spcAft>
              <a:buNone/>
            </a:pPr>
            <a:r>
              <a:t/>
            </a:r>
            <a:endParaRPr sz="1200">
              <a:solidFill>
                <a:srgbClr val="757575"/>
              </a:solidFill>
              <a:highlight>
                <a:srgbClr val="FFFFFF"/>
              </a:highlight>
              <a:latin typeface="Calibri"/>
              <a:ea typeface="Calibri"/>
              <a:cs typeface="Calibri"/>
              <a:sym typeface="Calibri"/>
            </a:endParaRPr>
          </a:p>
          <a:p>
            <a:pPr indent="0" lvl="0" marL="0" rtl="0">
              <a:lnSpc>
                <a:spcPct val="115000"/>
              </a:lnSpc>
              <a:spcBef>
                <a:spcPts val="0"/>
              </a:spcBef>
              <a:spcAft>
                <a:spcPts val="0"/>
              </a:spcAft>
              <a:buNone/>
            </a:pPr>
            <a:r>
              <a:rPr b="1" lang="zh-TW" sz="1200">
                <a:solidFill>
                  <a:srgbClr val="0B5394"/>
                </a:solidFill>
                <a:highlight>
                  <a:srgbClr val="FFFF00"/>
                </a:highlight>
                <a:latin typeface="Calibri"/>
                <a:ea typeface="Calibri"/>
                <a:cs typeface="Calibri"/>
                <a:sym typeface="Calibri"/>
              </a:rPr>
              <a:t>Under-Sampling(後面游達介紹)</a:t>
            </a:r>
            <a:endParaRPr b="1" sz="1200">
              <a:solidFill>
                <a:srgbClr val="0B5394"/>
              </a:solidFill>
              <a:highlight>
                <a:srgbClr val="FFFF00"/>
              </a:highlight>
              <a:latin typeface="Calibri"/>
              <a:ea typeface="Calibri"/>
              <a:cs typeface="Calibri"/>
              <a:sym typeface="Calibri"/>
            </a:endParaRPr>
          </a:p>
          <a:p>
            <a:pPr indent="0" lvl="0" marL="0" rtl="0">
              <a:lnSpc>
                <a:spcPct val="115000"/>
              </a:lnSpc>
              <a:spcBef>
                <a:spcPts val="0"/>
              </a:spcBef>
              <a:spcAft>
                <a:spcPts val="0"/>
              </a:spcAft>
              <a:buNone/>
            </a:pPr>
            <a:r>
              <a:t/>
            </a:r>
            <a:endParaRPr b="1" sz="1200">
              <a:solidFill>
                <a:srgbClr val="0B5394"/>
              </a:solidFill>
              <a:highlight>
                <a:srgbClr val="FFFF00"/>
              </a:highlight>
              <a:latin typeface="Calibri"/>
              <a:ea typeface="Calibri"/>
              <a:cs typeface="Calibri"/>
              <a:sym typeface="Calibri"/>
            </a:endParaRPr>
          </a:p>
          <a:p>
            <a:pPr indent="762000" lvl="0" marL="0" rtl="0">
              <a:lnSpc>
                <a:spcPct val="115000"/>
              </a:lnSpc>
              <a:spcBef>
                <a:spcPts val="0"/>
              </a:spcBef>
              <a:spcAft>
                <a:spcPts val="0"/>
              </a:spcAft>
              <a:buNone/>
            </a:pPr>
            <a:r>
              <a:t/>
            </a:r>
            <a:endParaRPr b="1" sz="1200">
              <a:solidFill>
                <a:srgbClr val="0B5394"/>
              </a:solidFill>
              <a:latin typeface="Calibri"/>
              <a:ea typeface="Calibri"/>
              <a:cs typeface="Calibri"/>
              <a:sym typeface="Calibri"/>
            </a:endParaRPr>
          </a:p>
          <a:p>
            <a:pPr indent="0" lvl="0" marL="0" rtl="0">
              <a:lnSpc>
                <a:spcPct val="115000"/>
              </a:lnSpc>
              <a:spcBef>
                <a:spcPts val="0"/>
              </a:spcBef>
              <a:spcAft>
                <a:spcPts val="0"/>
              </a:spcAft>
              <a:buNone/>
            </a:pPr>
            <a:r>
              <a:rPr lang="zh-TW" sz="1200">
                <a:solidFill>
                  <a:srgbClr val="757575"/>
                </a:solidFill>
                <a:highlight>
                  <a:srgbClr val="FFFFFF"/>
                </a:highlight>
                <a:latin typeface="Calibri"/>
                <a:ea typeface="Calibri"/>
                <a:cs typeface="Calibri"/>
                <a:sym typeface="Calibri"/>
              </a:rPr>
              <a:t>那相反來說, under-sampling 就是減少 sampling 的數量, 把多的減少, 也就是隨機的挑選 S</a:t>
            </a:r>
            <a:r>
              <a:rPr lang="zh-TW" sz="1200">
                <a:solidFill>
                  <a:srgbClr val="757575"/>
                </a:solidFill>
                <a:latin typeface="Calibri"/>
                <a:ea typeface="Calibri"/>
                <a:cs typeface="Calibri"/>
                <a:sym typeface="Calibri"/>
              </a:rPr>
              <a:t>maj</a:t>
            </a:r>
            <a:r>
              <a:rPr lang="zh-TW" sz="1200">
                <a:solidFill>
                  <a:srgbClr val="757575"/>
                </a:solidFill>
                <a:highlight>
                  <a:srgbClr val="FFFFFF"/>
                </a:highlight>
                <a:latin typeface="Calibri"/>
                <a:ea typeface="Calibri"/>
                <a:cs typeface="Calibri"/>
                <a:sym typeface="Calibri"/>
              </a:rPr>
              <a:t> 的樣本除去到跟 S</a:t>
            </a:r>
            <a:r>
              <a:rPr lang="zh-TW" sz="1200">
                <a:solidFill>
                  <a:srgbClr val="757575"/>
                </a:solidFill>
                <a:latin typeface="Calibri"/>
                <a:ea typeface="Calibri"/>
                <a:cs typeface="Calibri"/>
                <a:sym typeface="Calibri"/>
              </a:rPr>
              <a:t>min</a:t>
            </a:r>
            <a:r>
              <a:rPr lang="zh-TW" sz="1200">
                <a:solidFill>
                  <a:srgbClr val="757575"/>
                </a:solidFill>
                <a:highlight>
                  <a:srgbClr val="FFFFFF"/>
                </a:highlight>
                <a:latin typeface="Calibri"/>
                <a:ea typeface="Calibri"/>
                <a:cs typeface="Calibri"/>
                <a:sym typeface="Calibri"/>
              </a:rPr>
              <a:t> 一樣大小 (|S</a:t>
            </a:r>
            <a:r>
              <a:rPr lang="zh-TW" sz="1200">
                <a:solidFill>
                  <a:srgbClr val="757575"/>
                </a:solidFill>
                <a:latin typeface="Calibri"/>
                <a:ea typeface="Calibri"/>
                <a:cs typeface="Calibri"/>
                <a:sym typeface="Calibri"/>
              </a:rPr>
              <a:t>min</a:t>
            </a:r>
            <a:r>
              <a:rPr lang="zh-TW" sz="1200">
                <a:solidFill>
                  <a:srgbClr val="757575"/>
                </a:solidFill>
                <a:highlight>
                  <a:srgbClr val="FFFFFF"/>
                </a:highlight>
                <a:latin typeface="Calibri"/>
                <a:ea typeface="Calibri"/>
                <a:cs typeface="Calibri"/>
                <a:sym typeface="Calibri"/>
              </a:rPr>
              <a:t>|)</a:t>
            </a:r>
            <a:endParaRPr sz="1200">
              <a:solidFill>
                <a:srgbClr val="24292E"/>
              </a:solidFill>
              <a:latin typeface="Calibri"/>
              <a:ea typeface="Calibri"/>
              <a:cs typeface="Calibri"/>
              <a:sym typeface="Calibri"/>
            </a:endParaRPr>
          </a:p>
          <a:p>
            <a:pPr indent="0" lvl="0" marL="0" rtl="0">
              <a:lnSpc>
                <a:spcPct val="170000"/>
              </a:lnSpc>
              <a:spcBef>
                <a:spcPts val="0"/>
              </a:spcBef>
              <a:spcAft>
                <a:spcPts val="0"/>
              </a:spcAft>
              <a:buNone/>
            </a:pPr>
            <a:r>
              <a:t/>
            </a:r>
            <a:endParaRPr sz="1050"/>
          </a:p>
          <a:p>
            <a:pPr indent="0" lvl="0" marL="0">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90500" rtl="0">
              <a:lnSpc>
                <a:spcPct val="140000"/>
              </a:lnSpc>
              <a:spcBef>
                <a:spcPts val="0"/>
              </a:spcBef>
              <a:spcAft>
                <a:spcPts val="0"/>
              </a:spcAft>
              <a:buNone/>
            </a:pPr>
            <a:r>
              <a:t/>
            </a:r>
            <a:endParaRPr sz="1200">
              <a:solidFill>
                <a:srgbClr val="434343"/>
              </a:solidFill>
              <a:latin typeface="Heiti TC"/>
              <a:ea typeface="Heiti TC"/>
              <a:cs typeface="Heiti TC"/>
              <a:sym typeface="Heiti TC"/>
            </a:endParaRPr>
          </a:p>
          <a:p>
            <a:pPr indent="0" lvl="0" marL="0" rtl="0">
              <a:lnSpc>
                <a:spcPct val="140000"/>
              </a:lnSpc>
              <a:spcBef>
                <a:spcPts val="2400"/>
              </a:spcBef>
              <a:spcAft>
                <a:spcPts val="0"/>
              </a:spcAft>
              <a:buNone/>
            </a:pPr>
            <a:r>
              <a:rPr lang="zh-TW" sz="1200">
                <a:solidFill>
                  <a:srgbClr val="434343"/>
                </a:solidFill>
                <a:latin typeface="Heiti TC"/>
                <a:ea typeface="Heiti TC"/>
                <a:cs typeface="Heiti TC"/>
                <a:sym typeface="Heiti TC"/>
              </a:rPr>
              <a:t>因為原先資料非常不平衡，所以我們會創造一詐欺與非詐欺比例各50%的交易筆數，使詐欺與非詐欺交易數目相同</a:t>
            </a:r>
            <a:r>
              <a:rPr lang="zh-TW" sz="1200">
                <a:solidFill>
                  <a:srgbClr val="434343"/>
                </a:solidFill>
                <a:highlight>
                  <a:schemeClr val="lt1"/>
                </a:highlight>
                <a:latin typeface="Heiti TC"/>
                <a:ea typeface="Heiti TC"/>
                <a:cs typeface="Heiti TC"/>
                <a:sym typeface="Heiti TC"/>
              </a:rPr>
              <a:t>，在</a:t>
            </a:r>
            <a:r>
              <a:rPr lang="zh-TW" sz="1200">
                <a:solidFill>
                  <a:srgbClr val="434343"/>
                </a:solidFill>
                <a:latin typeface="Heiti TC"/>
                <a:ea typeface="Heiti TC"/>
                <a:cs typeface="Heiti TC"/>
                <a:sym typeface="Heiti TC"/>
              </a:rPr>
              <a:t>平衡資料分佈與關聯後可以開始進行分析和資料數據的預處理</a:t>
            </a:r>
            <a:endParaRPr sz="1200">
              <a:solidFill>
                <a:srgbClr val="434343"/>
              </a:solidFill>
              <a:latin typeface="Heiti TC"/>
              <a:ea typeface="Heiti TC"/>
              <a:cs typeface="Heiti TC"/>
              <a:sym typeface="Heiti TC"/>
            </a:endParaRPr>
          </a:p>
          <a:p>
            <a:pPr indent="0" lvl="0" marL="0" rtl="0">
              <a:lnSpc>
                <a:spcPct val="115000"/>
              </a:lnSpc>
              <a:spcBef>
                <a:spcPts val="600"/>
              </a:spcBef>
              <a:spcAft>
                <a:spcPts val="0"/>
              </a:spcAft>
              <a:buNone/>
            </a:pPr>
            <a:r>
              <a:rPr lang="zh-TW" sz="1200">
                <a:solidFill>
                  <a:srgbClr val="434343"/>
                </a:solidFill>
                <a:highlight>
                  <a:schemeClr val="lt1"/>
                </a:highlight>
                <a:latin typeface="Heiti TC"/>
                <a:ea typeface="Heiti TC"/>
                <a:cs typeface="Heiti TC"/>
                <a:sym typeface="Heiti TC"/>
              </a:rPr>
              <a:t>＊若使用原始資料會出現之問題如下：</a:t>
            </a:r>
            <a:endParaRPr sz="1200">
              <a:solidFill>
                <a:srgbClr val="434343"/>
              </a:solidFill>
              <a:highlight>
                <a:schemeClr val="lt1"/>
              </a:highlight>
              <a:latin typeface="Heiti TC"/>
              <a:ea typeface="Heiti TC"/>
              <a:cs typeface="Heiti TC"/>
              <a:sym typeface="Heiti TC"/>
            </a:endParaRPr>
          </a:p>
          <a:p>
            <a:pPr indent="-304800" lvl="0" marL="457200" marR="609600" rtl="0">
              <a:lnSpc>
                <a:spcPct val="115000"/>
              </a:lnSpc>
              <a:spcBef>
                <a:spcPts val="1200"/>
              </a:spcBef>
              <a:spcAft>
                <a:spcPts val="0"/>
              </a:spcAft>
              <a:buClr>
                <a:srgbClr val="434343"/>
              </a:buClr>
              <a:buSzPts val="1200"/>
              <a:buChar char="●"/>
            </a:pPr>
            <a:r>
              <a:rPr b="1" lang="zh-TW" sz="1200">
                <a:solidFill>
                  <a:srgbClr val="434343"/>
                </a:solidFill>
                <a:latin typeface="Heiti TC"/>
                <a:ea typeface="Heiti TC"/>
                <a:cs typeface="Heiti TC"/>
                <a:sym typeface="Heiti TC"/>
              </a:rPr>
              <a:t>Overfitting: </a:t>
            </a:r>
            <a:r>
              <a:rPr lang="zh-TW" sz="1200">
                <a:solidFill>
                  <a:srgbClr val="434343"/>
                </a:solidFill>
                <a:latin typeface="Heiti TC"/>
                <a:ea typeface="Heiti TC"/>
                <a:cs typeface="Heiti TC"/>
                <a:sym typeface="Heiti TC"/>
              </a:rPr>
              <a:t>Our classification models will assume that in most cases there are no frauds! What we want for our model is to be certain when a fraud occurs. </a:t>
            </a:r>
            <a:endParaRPr sz="1200">
              <a:solidFill>
                <a:srgbClr val="434343"/>
              </a:solidFill>
              <a:latin typeface="Heiti TC"/>
              <a:ea typeface="Heiti TC"/>
              <a:cs typeface="Heiti TC"/>
              <a:sym typeface="Heiti TC"/>
            </a:endParaRPr>
          </a:p>
          <a:p>
            <a:pPr indent="-304800" lvl="0" marL="457200" marR="609600" rtl="0">
              <a:lnSpc>
                <a:spcPct val="115000"/>
              </a:lnSpc>
              <a:spcBef>
                <a:spcPts val="0"/>
              </a:spcBef>
              <a:spcAft>
                <a:spcPts val="0"/>
              </a:spcAft>
              <a:buClr>
                <a:srgbClr val="434343"/>
              </a:buClr>
              <a:buSzPts val="1200"/>
              <a:buChar char="●"/>
            </a:pPr>
            <a:r>
              <a:rPr b="1" lang="zh-TW" sz="1200">
                <a:solidFill>
                  <a:srgbClr val="434343"/>
                </a:solidFill>
                <a:latin typeface="Heiti TC"/>
                <a:ea typeface="Heiti TC"/>
                <a:cs typeface="Heiti TC"/>
                <a:sym typeface="Heiti TC"/>
              </a:rPr>
              <a:t>Wrong Correlations:</a:t>
            </a:r>
            <a:r>
              <a:rPr lang="zh-TW" sz="1200">
                <a:solidFill>
                  <a:srgbClr val="434343"/>
                </a:solidFill>
                <a:latin typeface="Heiti TC"/>
                <a:ea typeface="Heiti TC"/>
                <a:cs typeface="Heiti TC"/>
                <a:sym typeface="Heiti TC"/>
              </a:rPr>
              <a:t> Although we don't know what the "V" features stand for, it will be useful to understand how each of this features influence the result (Fraud or No Fraud) by having an imbalance dataframe we are not able to see the true correlations between the class and features. </a:t>
            </a:r>
            <a:endParaRPr sz="1200">
              <a:solidFill>
                <a:srgbClr val="434343"/>
              </a:solidFill>
              <a:latin typeface="Heiti TC"/>
              <a:ea typeface="Heiti TC"/>
              <a:cs typeface="Heiti TC"/>
              <a:sym typeface="Heiti TC"/>
            </a:endParaRPr>
          </a:p>
          <a:p>
            <a:pPr indent="0" lvl="0" marL="0" rtl="0">
              <a:lnSpc>
                <a:spcPct val="170000"/>
              </a:lnSpc>
              <a:spcBef>
                <a:spcPts val="1500"/>
              </a:spcBef>
              <a:spcAft>
                <a:spcPts val="0"/>
              </a:spcAft>
              <a:buNone/>
            </a:pPr>
            <a:r>
              <a:t/>
            </a:r>
            <a:endParaRPr sz="1050"/>
          </a:p>
          <a:p>
            <a:pPr indent="0" lvl="0" marL="50800" marR="203200" rtl="0">
              <a:lnSpc>
                <a:spcPct val="170000"/>
              </a:lnSpc>
              <a:spcBef>
                <a:spcPts val="1200"/>
              </a:spcBef>
              <a:spcAft>
                <a:spcPts val="0"/>
              </a:spcAft>
              <a:buNone/>
            </a:pPr>
            <a:r>
              <a:t/>
            </a:r>
            <a:endParaRPr sz="1050"/>
          </a:p>
          <a:p>
            <a:pPr indent="0" lvl="0" marL="63500" marR="127000" rtl="0">
              <a:lnSpc>
                <a:spcPct val="115000"/>
              </a:lnSpc>
              <a:spcBef>
                <a:spcPts val="1200"/>
              </a:spcBef>
              <a:spcAft>
                <a:spcPts val="0"/>
              </a:spcAft>
              <a:buNone/>
            </a:pPr>
            <a:r>
              <a:rPr lang="zh-TW" sz="900">
                <a:solidFill>
                  <a:srgbClr val="F8F8F2"/>
                </a:solidFill>
              </a:rPr>
              <a:t>Code</a:t>
            </a:r>
            <a:endParaRPr sz="900">
              <a:solidFill>
                <a:srgbClr val="F8F8F2"/>
              </a:solidFill>
            </a:endParaRPr>
          </a:p>
          <a:p>
            <a:pPr indent="0" lvl="0" marL="50800" marR="50800" rtl="0">
              <a:lnSpc>
                <a:spcPct val="170000"/>
              </a:lnSpc>
              <a:spcBef>
                <a:spcPts val="1500"/>
              </a:spcBef>
              <a:spcAft>
                <a:spcPts val="0"/>
              </a:spcAft>
              <a:buNone/>
            </a:pPr>
            <a:r>
              <a:t/>
            </a:r>
            <a:endParaRPr sz="900">
              <a:solidFill>
                <a:srgbClr val="F8F8F2"/>
              </a:solidFill>
            </a:endParaRPr>
          </a:p>
          <a:p>
            <a:pPr indent="0" lvl="0" marL="0" rtl="0">
              <a:lnSpc>
                <a:spcPct val="170000"/>
              </a:lnSpc>
              <a:spcBef>
                <a:spcPts val="0"/>
              </a:spcBef>
              <a:spcAft>
                <a:spcPts val="0"/>
              </a:spcAft>
              <a:buNone/>
            </a:pPr>
            <a:r>
              <a:t/>
            </a:r>
            <a:endParaRPr sz="1050"/>
          </a:p>
          <a:p>
            <a:pPr indent="0" lvl="0" marL="0">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a:t>看class那一欄中，哪些變數會跟class有相關，</a:t>
            </a:r>
            <a:endParaRPr/>
          </a:p>
          <a:p>
            <a:pPr indent="0" lvl="0" marL="0" rtl="0">
              <a:spcBef>
                <a:spcPts val="0"/>
              </a:spcBef>
              <a:spcAft>
                <a:spcPts val="0"/>
              </a:spcAft>
              <a:buNone/>
            </a:pPr>
            <a:r>
              <a:rPr lang="zh-TW"/>
              <a:t>因為資料不平衡，各欄位之間不易看出有相關</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0800" marR="203200" rtl="0">
              <a:lnSpc>
                <a:spcPct val="170000"/>
              </a:lnSpc>
              <a:spcBef>
                <a:spcPts val="1200"/>
              </a:spcBef>
              <a:spcAft>
                <a:spcPts val="0"/>
              </a:spcAft>
              <a:buNone/>
            </a:pPr>
            <a:r>
              <a:rPr lang="zh-TW" sz="1050"/>
              <a:t>最後class列有些欄位正相關、有些負相關</a:t>
            </a:r>
            <a:endParaRPr sz="105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03200" rtl="0">
              <a:lnSpc>
                <a:spcPct val="170000"/>
              </a:lnSpc>
              <a:spcBef>
                <a:spcPts val="1200"/>
              </a:spcBef>
              <a:spcAft>
                <a:spcPts val="0"/>
              </a:spcAft>
              <a:buNone/>
            </a:pPr>
            <a:r>
              <a:rPr lang="zh-TW" sz="1200">
                <a:solidFill>
                  <a:srgbClr val="434343"/>
                </a:solidFill>
                <a:latin typeface="Heiti TC"/>
                <a:ea typeface="Heiti TC"/>
                <a:cs typeface="Heiti TC"/>
                <a:sym typeface="Heiti TC"/>
              </a:rPr>
              <a:t>盒型圖（值代表y軸）</a:t>
            </a:r>
            <a:endParaRPr sz="1200">
              <a:solidFill>
                <a:srgbClr val="434343"/>
              </a:solidFill>
              <a:latin typeface="Heiti TC"/>
              <a:ea typeface="Heiti TC"/>
              <a:cs typeface="Heiti TC"/>
              <a:sym typeface="Heiti TC"/>
            </a:endParaRPr>
          </a:p>
          <a:p>
            <a:pPr indent="0" lvl="0" marL="0" rtl="0">
              <a:spcBef>
                <a:spcPts val="0"/>
              </a:spcBef>
              <a:spcAft>
                <a:spcPts val="0"/>
              </a:spcAft>
              <a:buNone/>
            </a:pPr>
            <a:r>
              <a:rPr b="1" lang="zh-TW" sz="1200">
                <a:solidFill>
                  <a:srgbClr val="434343"/>
                </a:solidFill>
                <a:latin typeface="Heiti TC"/>
                <a:ea typeface="Heiti TC"/>
                <a:cs typeface="Heiti TC"/>
                <a:sym typeface="Heiti TC"/>
              </a:rPr>
              <a:t>正相關</a:t>
            </a:r>
            <a:r>
              <a:rPr lang="zh-TW" sz="1200">
                <a:solidFill>
                  <a:srgbClr val="434343"/>
                </a:solidFill>
                <a:latin typeface="Heiti TC"/>
                <a:ea typeface="Heiti TC"/>
                <a:cs typeface="Heiti TC"/>
                <a:sym typeface="Heiti TC"/>
              </a:rPr>
              <a:t>(值越高越有可能是詐欺事件) </a:t>
            </a:r>
            <a:endParaRPr b="1" sz="1200">
              <a:solidFill>
                <a:srgbClr val="434343"/>
              </a:solidFill>
              <a:latin typeface="Heiti TC"/>
              <a:ea typeface="Heiti TC"/>
              <a:cs typeface="Heiti TC"/>
              <a:sym typeface="Heiti TC"/>
            </a:endParaRPr>
          </a:p>
          <a:p>
            <a:pPr indent="0" lvl="0" marL="0" marR="203200" rtl="0">
              <a:lnSpc>
                <a:spcPct val="170000"/>
              </a:lnSpc>
              <a:spcBef>
                <a:spcPts val="1200"/>
              </a:spcBef>
              <a:spcAft>
                <a:spcPts val="0"/>
              </a:spcAft>
              <a:buNone/>
            </a:pPr>
            <a:r>
              <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03200" rtl="0">
              <a:lnSpc>
                <a:spcPct val="170000"/>
              </a:lnSpc>
              <a:spcBef>
                <a:spcPts val="1200"/>
              </a:spcBef>
              <a:spcAft>
                <a:spcPts val="0"/>
              </a:spcAft>
              <a:buNone/>
            </a:pPr>
            <a:r>
              <a:rPr lang="zh-TW" sz="1200">
                <a:solidFill>
                  <a:srgbClr val="434343"/>
                </a:solidFill>
                <a:latin typeface="Heiti TC"/>
                <a:ea typeface="Heiti TC"/>
                <a:cs typeface="Heiti TC"/>
                <a:sym typeface="Heiti TC"/>
              </a:rPr>
              <a:t>盒型圖（值代表y軸）</a:t>
            </a:r>
            <a:endParaRPr sz="1200">
              <a:solidFill>
                <a:srgbClr val="434343"/>
              </a:solidFill>
              <a:latin typeface="Heiti TC"/>
              <a:ea typeface="Heiti TC"/>
              <a:cs typeface="Heiti TC"/>
              <a:sym typeface="Heiti TC"/>
            </a:endParaRPr>
          </a:p>
          <a:p>
            <a:pPr indent="0" lvl="0" marL="0" rtl="0">
              <a:spcBef>
                <a:spcPts val="0"/>
              </a:spcBef>
              <a:spcAft>
                <a:spcPts val="0"/>
              </a:spcAft>
              <a:buNone/>
            </a:pPr>
            <a:r>
              <a:rPr b="1" lang="zh-TW" sz="1200">
                <a:solidFill>
                  <a:srgbClr val="434343"/>
                </a:solidFill>
                <a:latin typeface="Heiti TC"/>
                <a:ea typeface="Heiti TC"/>
                <a:cs typeface="Heiti TC"/>
                <a:sym typeface="Heiti TC"/>
              </a:rPr>
              <a:t>負相關</a:t>
            </a:r>
            <a:r>
              <a:rPr lang="zh-TW" sz="1200">
                <a:solidFill>
                  <a:srgbClr val="434343"/>
                </a:solidFill>
                <a:latin typeface="Heiti TC"/>
                <a:ea typeface="Heiti TC"/>
                <a:cs typeface="Heiti TC"/>
                <a:sym typeface="Heiti TC"/>
              </a:rPr>
              <a:t>(值越低越有可能是詐欺事件) </a:t>
            </a:r>
            <a:endParaRPr b="1" sz="1200">
              <a:solidFill>
                <a:srgbClr val="434343"/>
              </a:solidFill>
              <a:latin typeface="Heiti TC"/>
              <a:ea typeface="Heiti TC"/>
              <a:cs typeface="Heiti TC"/>
              <a:sym typeface="Heiti TC"/>
            </a:endParaRPr>
          </a:p>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老師建議可以使用：</a:t>
            </a:r>
            <a:r>
              <a:rPr lang="zh-TW"/>
              <a:t>bootstraping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sz="1200">
                <a:solidFill>
                  <a:srgbClr val="24292E"/>
                </a:solidFill>
                <a:highlight>
                  <a:srgbClr val="FFFFFF"/>
                </a:highlight>
              </a:rPr>
              <a:t>It is important that credit card companies are able to recognize fraudulent credit card transactions so that customers are not charged for items that they did not purchase.</a:t>
            </a:r>
            <a:endParaRPr sz="1200">
              <a:solidFill>
                <a:srgbClr val="24292E"/>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latin typeface="Heiti TC"/>
                <a:ea typeface="Heiti TC"/>
                <a:cs typeface="Heiti TC"/>
                <a:sym typeface="Heiti TC"/>
              </a:rPr>
              <a:t>https://github.com/YuTaNCCU/CreditCardFraud</a:t>
            </a:r>
            <a:endParaRPr sz="1200">
              <a:latin typeface="Heiti TC"/>
              <a:ea typeface="Heiti TC"/>
              <a:cs typeface="Heiti TC"/>
              <a:sym typeface="Heiti TC"/>
            </a:endParaRPr>
          </a:p>
          <a:p>
            <a:pPr indent="0" lvl="0" marL="0">
              <a:spcBef>
                <a:spcPts val="1600"/>
              </a:spcBef>
              <a:spcAft>
                <a:spcPts val="0"/>
              </a:spcAft>
              <a:buNone/>
            </a:pPr>
            <a:r>
              <a:t/>
            </a:r>
            <a:endParaRPr sz="1200">
              <a:latin typeface="Heiti TC"/>
              <a:ea typeface="Heiti TC"/>
              <a:cs typeface="Heiti TC"/>
              <a:sym typeface="Heiti TC"/>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nSpc>
                <a:spcPct val="115000"/>
              </a:lnSpc>
              <a:spcBef>
                <a:spcPts val="0"/>
              </a:spcBef>
              <a:spcAft>
                <a:spcPts val="0"/>
              </a:spcAft>
              <a:buClr>
                <a:srgbClr val="434343"/>
              </a:buClr>
              <a:buSzPts val="1200"/>
              <a:buFont typeface="Heiti TC"/>
              <a:buChar char="●"/>
            </a:pPr>
            <a:r>
              <a:rPr lang="zh-TW" sz="1200">
                <a:solidFill>
                  <a:srgbClr val="434343"/>
                </a:solidFill>
                <a:latin typeface="Heiti TC"/>
                <a:ea typeface="Heiti TC"/>
                <a:cs typeface="Heiti TC"/>
                <a:sym typeface="Heiti TC"/>
              </a:rPr>
              <a:t>了解「少筆」資料之分佈</a:t>
            </a:r>
            <a:endParaRPr sz="1200">
              <a:solidFill>
                <a:srgbClr val="434343"/>
              </a:solidFill>
              <a:latin typeface="Heiti TC"/>
              <a:ea typeface="Heiti TC"/>
              <a:cs typeface="Heiti TC"/>
              <a:sym typeface="Heiti TC"/>
            </a:endParaRPr>
          </a:p>
          <a:p>
            <a:pPr indent="-304800" lvl="0" marL="457200" rtl="0">
              <a:lnSpc>
                <a:spcPct val="115000"/>
              </a:lnSpc>
              <a:spcBef>
                <a:spcPts val="0"/>
              </a:spcBef>
              <a:spcAft>
                <a:spcPts val="0"/>
              </a:spcAft>
              <a:buClr>
                <a:srgbClr val="434343"/>
              </a:buClr>
              <a:buSzPts val="1200"/>
              <a:buFont typeface="Heiti TC"/>
              <a:buChar char="●"/>
            </a:pPr>
            <a:r>
              <a:rPr lang="zh-TW" sz="1200">
                <a:solidFill>
                  <a:srgbClr val="434343"/>
                </a:solidFill>
                <a:latin typeface="Heiti TC"/>
                <a:ea typeface="Heiti TC"/>
                <a:cs typeface="Heiti TC"/>
                <a:sym typeface="Heiti TC"/>
              </a:rPr>
              <a:t>建立一詐欺與非詐欺各半的</a:t>
            </a:r>
            <a:r>
              <a:rPr lang="zh-TW" sz="1200">
                <a:solidFill>
                  <a:srgbClr val="4A86E8"/>
                </a:solidFill>
                <a:latin typeface="Heiti TC"/>
                <a:ea typeface="Heiti TC"/>
                <a:cs typeface="Heiti TC"/>
                <a:sym typeface="Heiti TC"/>
              </a:rPr>
              <a:t>次資料集 (sub- dataframe)</a:t>
            </a:r>
            <a:r>
              <a:rPr lang="zh-TW" sz="1200">
                <a:latin typeface="Heiti TC"/>
                <a:ea typeface="Heiti TC"/>
                <a:cs typeface="Heiti TC"/>
                <a:sym typeface="Heiti TC"/>
              </a:rPr>
              <a:t>(NearMiss Algorithm) </a:t>
            </a:r>
            <a:endParaRPr sz="1200">
              <a:solidFill>
                <a:srgbClr val="4A86E8"/>
              </a:solidFill>
              <a:latin typeface="Heiti TC"/>
              <a:ea typeface="Heiti TC"/>
              <a:cs typeface="Heiti TC"/>
              <a:sym typeface="Heiti TC"/>
            </a:endParaRPr>
          </a:p>
          <a:p>
            <a:pPr indent="-304800" lvl="0" marL="457200" rtl="0">
              <a:lnSpc>
                <a:spcPct val="115000"/>
              </a:lnSpc>
              <a:spcBef>
                <a:spcPts val="0"/>
              </a:spcBef>
              <a:spcAft>
                <a:spcPts val="0"/>
              </a:spcAft>
              <a:buClr>
                <a:srgbClr val="434343"/>
              </a:buClr>
              <a:buSzPts val="1200"/>
              <a:buFont typeface="Heiti TC"/>
              <a:buChar char="●"/>
            </a:pPr>
            <a:r>
              <a:rPr lang="zh-TW" sz="1200">
                <a:solidFill>
                  <a:srgbClr val="434343"/>
                </a:solidFill>
                <a:latin typeface="Heiti TC"/>
                <a:ea typeface="Heiti TC"/>
                <a:cs typeface="Heiti TC"/>
                <a:sym typeface="Heiti TC"/>
              </a:rPr>
              <a:t>不平衡資料的處理方法</a:t>
            </a:r>
            <a:endParaRPr sz="1200">
              <a:solidFill>
                <a:srgbClr val="434343"/>
              </a:solidFill>
              <a:latin typeface="Heiti TC"/>
              <a:ea typeface="Heiti TC"/>
              <a:cs typeface="Heiti TC"/>
              <a:sym typeface="Heiti TC"/>
            </a:endParaRPr>
          </a:p>
          <a:p>
            <a:pPr indent="-304800" lvl="0" marL="457200" rtl="0">
              <a:lnSpc>
                <a:spcPct val="115000"/>
              </a:lnSpc>
              <a:spcBef>
                <a:spcPts val="0"/>
              </a:spcBef>
              <a:spcAft>
                <a:spcPts val="0"/>
              </a:spcAft>
              <a:buClr>
                <a:srgbClr val="000000"/>
              </a:buClr>
              <a:buSzPts val="1200"/>
              <a:buFont typeface="Heiti TC"/>
              <a:buChar char="●"/>
            </a:pPr>
            <a:r>
              <a:rPr lang="zh-TW" sz="1200">
                <a:solidFill>
                  <a:srgbClr val="434343"/>
                </a:solidFill>
                <a:latin typeface="Heiti TC"/>
                <a:ea typeface="Heiti TC"/>
                <a:cs typeface="Heiti TC"/>
                <a:sym typeface="Heiti TC"/>
              </a:rPr>
              <a:t>不同分類器的表現</a:t>
            </a:r>
            <a:endParaRPr sz="1200">
              <a:latin typeface="Heiti TC"/>
              <a:ea typeface="Heiti TC"/>
              <a:cs typeface="Heiti TC"/>
              <a:sym typeface="Heiti TC"/>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4292E"/>
              </a:buClr>
              <a:buSzPts val="1400"/>
              <a:buFont typeface="Heiti TC"/>
              <a:buChar char="●"/>
            </a:pPr>
            <a:r>
              <a:rPr b="1" lang="zh-TW" sz="1400">
                <a:solidFill>
                  <a:srgbClr val="24292E"/>
                </a:solidFill>
                <a:highlight>
                  <a:schemeClr val="lt1"/>
                </a:highlight>
                <a:latin typeface="Heiti TC"/>
                <a:ea typeface="Heiti TC"/>
                <a:cs typeface="Heiti TC"/>
                <a:sym typeface="Heiti TC"/>
              </a:rPr>
              <a:t>基本的資料認識</a:t>
            </a:r>
            <a:endParaRPr b="1" sz="1400">
              <a:solidFill>
                <a:srgbClr val="24292E"/>
              </a:solidFill>
              <a:highlight>
                <a:schemeClr val="lt1"/>
              </a:highlight>
              <a:latin typeface="Heiti TC"/>
              <a:ea typeface="Heiti TC"/>
              <a:cs typeface="Heiti TC"/>
              <a:sym typeface="Heiti TC"/>
            </a:endParaRPr>
          </a:p>
          <a:p>
            <a:pPr indent="-317500" lvl="1" marL="914400" rtl="0">
              <a:lnSpc>
                <a:spcPct val="115000"/>
              </a:lnSpc>
              <a:spcBef>
                <a:spcPts val="0"/>
              </a:spcBef>
              <a:spcAft>
                <a:spcPts val="0"/>
              </a:spcAft>
              <a:buClr>
                <a:srgbClr val="24292E"/>
              </a:buClr>
              <a:buSzPts val="1400"/>
              <a:buFont typeface="Heiti TC"/>
              <a:buChar char="○"/>
            </a:pPr>
            <a:r>
              <a:rPr b="1" lang="zh-TW" sz="1400">
                <a:solidFill>
                  <a:srgbClr val="24292E"/>
                </a:solidFill>
                <a:highlight>
                  <a:schemeClr val="lt1"/>
                </a:highlight>
                <a:latin typeface="Heiti TC"/>
                <a:ea typeface="Heiti TC"/>
                <a:cs typeface="Heiti TC"/>
                <a:sym typeface="Heiti TC"/>
              </a:rPr>
              <a:t>時間time </a:t>
            </a:r>
            <a:endParaRPr b="1" sz="1400">
              <a:solidFill>
                <a:srgbClr val="24292E"/>
              </a:solidFill>
              <a:highlight>
                <a:srgbClr val="FF0000"/>
              </a:highlight>
              <a:latin typeface="Heiti TC"/>
              <a:ea typeface="Heiti TC"/>
              <a:cs typeface="Heiti TC"/>
              <a:sym typeface="Heiti TC"/>
            </a:endParaRPr>
          </a:p>
          <a:p>
            <a:pPr indent="-317500" lvl="1" marL="914400" rtl="0">
              <a:lnSpc>
                <a:spcPct val="115000"/>
              </a:lnSpc>
              <a:spcBef>
                <a:spcPts val="0"/>
              </a:spcBef>
              <a:spcAft>
                <a:spcPts val="0"/>
              </a:spcAft>
              <a:buClr>
                <a:srgbClr val="24292E"/>
              </a:buClr>
              <a:buSzPts val="1400"/>
              <a:buFont typeface="Heiti TC"/>
              <a:buChar char="○"/>
            </a:pPr>
            <a:r>
              <a:rPr b="1" lang="zh-TW" sz="1400">
                <a:solidFill>
                  <a:srgbClr val="24292E"/>
                </a:solidFill>
                <a:highlight>
                  <a:schemeClr val="lt1"/>
                </a:highlight>
                <a:latin typeface="Heiti TC"/>
                <a:ea typeface="Heiti TC"/>
                <a:cs typeface="Heiti TC"/>
                <a:sym typeface="Heiti TC"/>
              </a:rPr>
              <a:t>金額amount</a:t>
            </a:r>
            <a:endParaRPr b="1" sz="1400">
              <a:solidFill>
                <a:srgbClr val="24292E"/>
              </a:solidFill>
              <a:highlight>
                <a:schemeClr val="lt1"/>
              </a:highlight>
              <a:latin typeface="Heiti TC"/>
              <a:ea typeface="Heiti TC"/>
              <a:cs typeface="Heiti TC"/>
              <a:sym typeface="Heiti TC"/>
            </a:endParaRPr>
          </a:p>
          <a:p>
            <a:pPr indent="-317500" lvl="1" marL="914400" rtl="0">
              <a:lnSpc>
                <a:spcPct val="115000"/>
              </a:lnSpc>
              <a:spcBef>
                <a:spcPts val="0"/>
              </a:spcBef>
              <a:spcAft>
                <a:spcPts val="0"/>
              </a:spcAft>
              <a:buClr>
                <a:srgbClr val="24292E"/>
              </a:buClr>
              <a:buSzPts val="1400"/>
              <a:buFont typeface="Heiti TC"/>
              <a:buChar char="○"/>
            </a:pPr>
            <a:r>
              <a:rPr b="1" lang="zh-TW" sz="1400">
                <a:solidFill>
                  <a:srgbClr val="24292E"/>
                </a:solidFill>
                <a:highlight>
                  <a:schemeClr val="lt1"/>
                </a:highlight>
                <a:latin typeface="Heiti TC"/>
                <a:ea typeface="Heiti TC"/>
                <a:cs typeface="Heiti TC"/>
                <a:sym typeface="Heiti TC"/>
              </a:rPr>
              <a:t>類別class（詐欺/非詐欺）</a:t>
            </a:r>
            <a:endParaRPr b="1" sz="1400">
              <a:solidFill>
                <a:srgbClr val="24292E"/>
              </a:solidFill>
              <a:highlight>
                <a:schemeClr val="lt1"/>
              </a:highlight>
              <a:latin typeface="Heiti TC"/>
              <a:ea typeface="Heiti TC"/>
              <a:cs typeface="Heiti TC"/>
              <a:sym typeface="Heiti TC"/>
            </a:endParaRPr>
          </a:p>
          <a:p>
            <a:pPr indent="-317500" lvl="1" marL="914400" rtl="0">
              <a:lnSpc>
                <a:spcPct val="115000"/>
              </a:lnSpc>
              <a:spcBef>
                <a:spcPts val="0"/>
              </a:spcBef>
              <a:spcAft>
                <a:spcPts val="0"/>
              </a:spcAft>
              <a:buClr>
                <a:srgbClr val="24292E"/>
              </a:buClr>
              <a:buSzPts val="1400"/>
              <a:buFont typeface="Heiti TC"/>
              <a:buChar char="○"/>
            </a:pPr>
            <a:r>
              <a:rPr b="1" lang="zh-TW" sz="1400">
                <a:solidFill>
                  <a:srgbClr val="24292E"/>
                </a:solidFill>
                <a:highlight>
                  <a:schemeClr val="lt1"/>
                </a:highlight>
                <a:latin typeface="Heiti TC"/>
                <a:ea typeface="Heiti TC"/>
                <a:cs typeface="Heiti TC"/>
                <a:sym typeface="Heiti TC"/>
              </a:rPr>
              <a:t>其餘欄位由於隱私權問題而不公開但有Scaled</a:t>
            </a:r>
            <a:r>
              <a:rPr lang="zh-TW" sz="1400">
                <a:solidFill>
                  <a:srgbClr val="24292E"/>
                </a:solidFill>
                <a:highlight>
                  <a:srgbClr val="B7B7B7"/>
                </a:highlight>
                <a:latin typeface="Heiti TC"/>
                <a:ea typeface="Heiti TC"/>
                <a:cs typeface="Heiti TC"/>
                <a:sym typeface="Heiti TC"/>
              </a:rPr>
              <a:t>（不管值為多少，都變成-1 ~ 1之間）</a:t>
            </a:r>
            <a:endParaRPr sz="1400">
              <a:solidFill>
                <a:srgbClr val="24292E"/>
              </a:solidFill>
              <a:highlight>
                <a:srgbClr val="B7B7B7"/>
              </a:highlight>
              <a:latin typeface="Heiti TC"/>
              <a:ea typeface="Heiti TC"/>
              <a:cs typeface="Heiti TC"/>
              <a:sym typeface="Heiti TC"/>
            </a:endParaRPr>
          </a:p>
          <a:p>
            <a:pPr indent="-317500" lvl="0" marL="457200" marR="304800" rtl="0">
              <a:lnSpc>
                <a:spcPct val="115000"/>
              </a:lnSpc>
              <a:spcBef>
                <a:spcPts val="0"/>
              </a:spcBef>
              <a:spcAft>
                <a:spcPts val="0"/>
              </a:spcAft>
              <a:buClr>
                <a:schemeClr val="dk2"/>
              </a:buClr>
              <a:buSzPts val="1400"/>
              <a:buFont typeface="Heiti TC"/>
              <a:buChar char="●"/>
            </a:pPr>
            <a:r>
              <a:rPr lang="zh-TW" sz="1400">
                <a:solidFill>
                  <a:srgbClr val="24292E"/>
                </a:solidFill>
                <a:latin typeface="Heiti TC"/>
                <a:ea typeface="Heiti TC"/>
                <a:cs typeface="Heiti TC"/>
                <a:sym typeface="Heiti TC"/>
              </a:rPr>
              <a:t>交易金額整體來說相對小，平均為 88 美金。</a:t>
            </a:r>
            <a:endParaRPr sz="1400">
              <a:solidFill>
                <a:srgbClr val="24292E"/>
              </a:solidFill>
              <a:latin typeface="Heiti TC"/>
              <a:ea typeface="Heiti TC"/>
              <a:cs typeface="Heiti TC"/>
              <a:sym typeface="Heiti TC"/>
            </a:endParaRPr>
          </a:p>
          <a:p>
            <a:pPr indent="-317500" lvl="0" marL="457200" marR="304800" rtl="0">
              <a:lnSpc>
                <a:spcPct val="115000"/>
              </a:lnSpc>
              <a:spcBef>
                <a:spcPts val="0"/>
              </a:spcBef>
              <a:spcAft>
                <a:spcPts val="0"/>
              </a:spcAft>
              <a:buClr>
                <a:schemeClr val="dk2"/>
              </a:buClr>
              <a:buSzPts val="1400"/>
              <a:buFont typeface="Heiti TC"/>
              <a:buChar char="●"/>
            </a:pPr>
            <a:r>
              <a:rPr lang="zh-TW" sz="1400">
                <a:solidFill>
                  <a:srgbClr val="24292E"/>
                </a:solidFill>
                <a:latin typeface="Heiti TC"/>
                <a:ea typeface="Heiti TC"/>
                <a:cs typeface="Heiti TC"/>
                <a:sym typeface="Heiti TC"/>
              </a:rPr>
              <a:t>此資料中無Null值，所以不必填入其他值。</a:t>
            </a:r>
            <a:endParaRPr sz="1400">
              <a:solidFill>
                <a:srgbClr val="24292E"/>
              </a:solidFill>
              <a:latin typeface="Heiti TC"/>
              <a:ea typeface="Heiti TC"/>
              <a:cs typeface="Heiti TC"/>
              <a:sym typeface="Heiti TC"/>
            </a:endParaRPr>
          </a:p>
          <a:p>
            <a:pPr indent="-317500" lvl="0" marL="457200" marR="304800" rtl="0">
              <a:lnSpc>
                <a:spcPct val="115000"/>
              </a:lnSpc>
              <a:spcBef>
                <a:spcPts val="0"/>
              </a:spcBef>
              <a:spcAft>
                <a:spcPts val="0"/>
              </a:spcAft>
              <a:buClr>
                <a:schemeClr val="dk2"/>
              </a:buClr>
              <a:buSzPts val="1400"/>
              <a:buFont typeface="Heiti TC"/>
              <a:buChar char="●"/>
            </a:pPr>
            <a:r>
              <a:rPr lang="zh-TW" sz="1400">
                <a:solidFill>
                  <a:srgbClr val="24292E"/>
                </a:solidFill>
                <a:latin typeface="Heiti TC"/>
                <a:ea typeface="Heiti TC"/>
                <a:cs typeface="Heiti TC"/>
                <a:sym typeface="Heiti TC"/>
              </a:rPr>
              <a:t>大多數的值為非詐欺佔99.83% ，詐欺案件只佔 017%。</a:t>
            </a:r>
            <a:endParaRPr sz="1400">
              <a:solidFill>
                <a:schemeClr val="dk2"/>
              </a:solidFill>
              <a:latin typeface="Heiti TC"/>
              <a:ea typeface="Heiti TC"/>
              <a:cs typeface="Heiti TC"/>
              <a:sym typeface="Heiti TC"/>
            </a:endParaRPr>
          </a:p>
          <a:p>
            <a:pPr indent="0" lvl="0" marL="190500" marR="190500" rtl="0">
              <a:lnSpc>
                <a:spcPct val="140000"/>
              </a:lnSpc>
              <a:spcBef>
                <a:spcPts val="1500"/>
              </a:spcBef>
              <a:spcAft>
                <a:spcPts val="0"/>
              </a:spcAft>
              <a:buNone/>
            </a:pPr>
            <a:r>
              <a:t/>
            </a:r>
            <a:endParaRPr sz="1400"/>
          </a:p>
          <a:p>
            <a:pPr indent="0" lvl="0" marL="190500" marR="190500" rtl="0">
              <a:lnSpc>
                <a:spcPct val="140000"/>
              </a:lnSpc>
              <a:spcBef>
                <a:spcPts val="600"/>
              </a:spcBef>
              <a:spcAft>
                <a:spcPts val="0"/>
              </a:spcAft>
              <a:buNone/>
            </a:pPr>
            <a:r>
              <a:t/>
            </a:r>
            <a:endParaRPr sz="1400"/>
          </a:p>
          <a:p>
            <a:pPr indent="0" lvl="0" marL="190500" marR="190500" rtl="0">
              <a:lnSpc>
                <a:spcPct val="140000"/>
              </a:lnSpc>
              <a:spcBef>
                <a:spcPts val="600"/>
              </a:spcBef>
              <a:spcAft>
                <a:spcPts val="0"/>
              </a:spcAft>
              <a:buNone/>
            </a:pPr>
            <a:r>
              <a:t/>
            </a:r>
            <a:endParaRPr sz="1400"/>
          </a:p>
          <a:p>
            <a:pPr indent="0" lvl="0" marL="190500" marR="190500" rtl="0">
              <a:lnSpc>
                <a:spcPct val="140000"/>
              </a:lnSpc>
              <a:spcBef>
                <a:spcPts val="600"/>
              </a:spcBef>
              <a:spcAft>
                <a:spcPts val="0"/>
              </a:spcAft>
              <a:buNone/>
            </a:pPr>
            <a:r>
              <a:rPr lang="zh-TW" sz="1400"/>
              <a:t>Gather Sense of Our Data:</a:t>
            </a:r>
            <a:endParaRPr sz="1400"/>
          </a:p>
          <a:p>
            <a:pPr indent="0" lvl="0" marL="0" rtl="0">
              <a:lnSpc>
                <a:spcPct val="170000"/>
              </a:lnSpc>
              <a:spcBef>
                <a:spcPts val="600"/>
              </a:spcBef>
              <a:spcAft>
                <a:spcPts val="0"/>
              </a:spcAft>
              <a:buNone/>
            </a:pPr>
            <a:r>
              <a:rPr lang="zh-TW" sz="1400">
                <a:solidFill>
                  <a:srgbClr val="24292E"/>
                </a:solidFill>
              </a:rPr>
              <a:t>The first thing we must do is gather a </a:t>
            </a:r>
            <a:r>
              <a:rPr b="1" lang="zh-TW" sz="1400">
                <a:solidFill>
                  <a:srgbClr val="24292E"/>
                </a:solidFill>
              </a:rPr>
              <a:t>basic sense </a:t>
            </a:r>
            <a:r>
              <a:rPr lang="zh-TW" sz="1400">
                <a:solidFill>
                  <a:srgbClr val="24292E"/>
                </a:solidFill>
              </a:rPr>
              <a:t>of our data. Remember, except for the </a:t>
            </a:r>
            <a:r>
              <a:rPr b="1" lang="zh-TW" sz="1400">
                <a:solidFill>
                  <a:srgbClr val="24292E"/>
                </a:solidFill>
              </a:rPr>
              <a:t>transaction</a:t>
            </a:r>
            <a:r>
              <a:rPr lang="zh-TW" sz="1400">
                <a:solidFill>
                  <a:srgbClr val="24292E"/>
                </a:solidFill>
              </a:rPr>
              <a:t> and </a:t>
            </a:r>
            <a:r>
              <a:rPr b="1" lang="zh-TW" sz="1400">
                <a:solidFill>
                  <a:srgbClr val="24292E"/>
                </a:solidFill>
              </a:rPr>
              <a:t>amount</a:t>
            </a:r>
            <a:r>
              <a:rPr lang="zh-TW" sz="1400">
                <a:solidFill>
                  <a:srgbClr val="24292E"/>
                </a:solidFill>
              </a:rPr>
              <a:t> we dont know what the other columns are (due to privacy reasons). The only thing we know, is that those columns that are unknown have been scaled already.</a:t>
            </a:r>
            <a:endParaRPr sz="1400">
              <a:solidFill>
                <a:srgbClr val="24292E"/>
              </a:solidFill>
            </a:endParaRPr>
          </a:p>
          <a:p>
            <a:pPr indent="0" lvl="0" marL="0" rtl="0">
              <a:lnSpc>
                <a:spcPct val="140000"/>
              </a:lnSpc>
              <a:spcBef>
                <a:spcPts val="2400"/>
              </a:spcBef>
              <a:spcAft>
                <a:spcPts val="0"/>
              </a:spcAft>
              <a:buNone/>
            </a:pPr>
            <a:r>
              <a:rPr lang="zh-TW" sz="1400"/>
              <a:t>Summary: </a:t>
            </a:r>
            <a:endParaRPr sz="1400"/>
          </a:p>
          <a:p>
            <a:pPr indent="-317500" lvl="0" marL="762000" marR="304800" rtl="0">
              <a:lnSpc>
                <a:spcPct val="115000"/>
              </a:lnSpc>
              <a:spcBef>
                <a:spcPts val="1200"/>
              </a:spcBef>
              <a:spcAft>
                <a:spcPts val="0"/>
              </a:spcAft>
              <a:buClr>
                <a:srgbClr val="24292E"/>
              </a:buClr>
              <a:buSzPts val="1400"/>
              <a:buChar char="●"/>
            </a:pPr>
            <a:r>
              <a:rPr lang="zh-TW" sz="1400">
                <a:solidFill>
                  <a:srgbClr val="24292E"/>
                </a:solidFill>
              </a:rPr>
              <a:t>The transaction amount is relatively </a:t>
            </a:r>
            <a:r>
              <a:rPr b="1" lang="zh-TW" sz="1400">
                <a:solidFill>
                  <a:srgbClr val="24292E"/>
                </a:solidFill>
              </a:rPr>
              <a:t>small</a:t>
            </a:r>
            <a:r>
              <a:rPr lang="zh-TW" sz="1400">
                <a:solidFill>
                  <a:srgbClr val="24292E"/>
                </a:solidFill>
              </a:rPr>
              <a:t>. The mean of all the mounts made is approximately USD 88. </a:t>
            </a:r>
            <a:endParaRPr sz="1400">
              <a:solidFill>
                <a:srgbClr val="24292E"/>
              </a:solidFill>
            </a:endParaRPr>
          </a:p>
          <a:p>
            <a:pPr indent="-317500" lvl="0" marL="762000" marR="304800" rtl="0">
              <a:lnSpc>
                <a:spcPct val="115000"/>
              </a:lnSpc>
              <a:spcBef>
                <a:spcPts val="0"/>
              </a:spcBef>
              <a:spcAft>
                <a:spcPts val="0"/>
              </a:spcAft>
              <a:buClr>
                <a:srgbClr val="24292E"/>
              </a:buClr>
              <a:buSzPts val="1400"/>
              <a:buChar char="●"/>
            </a:pPr>
            <a:r>
              <a:rPr lang="zh-TW" sz="1400">
                <a:solidFill>
                  <a:srgbClr val="24292E"/>
                </a:solidFill>
              </a:rPr>
              <a:t>There are no </a:t>
            </a:r>
            <a:r>
              <a:rPr b="1" lang="zh-TW" sz="1400">
                <a:solidFill>
                  <a:srgbClr val="24292E"/>
                </a:solidFill>
              </a:rPr>
              <a:t>"Null"</a:t>
            </a:r>
            <a:r>
              <a:rPr lang="zh-TW" sz="1400">
                <a:solidFill>
                  <a:srgbClr val="24292E"/>
                </a:solidFill>
              </a:rPr>
              <a:t> values, so we don't have to work on ways to replace values. </a:t>
            </a:r>
            <a:endParaRPr sz="1400">
              <a:solidFill>
                <a:srgbClr val="24292E"/>
              </a:solidFill>
            </a:endParaRPr>
          </a:p>
          <a:p>
            <a:pPr indent="-317500" lvl="0" marL="762000" marR="304800" rtl="0">
              <a:lnSpc>
                <a:spcPct val="115000"/>
              </a:lnSpc>
              <a:spcBef>
                <a:spcPts val="0"/>
              </a:spcBef>
              <a:spcAft>
                <a:spcPts val="0"/>
              </a:spcAft>
              <a:buClr>
                <a:srgbClr val="24292E"/>
              </a:buClr>
              <a:buSzPts val="1400"/>
              <a:buChar char="●"/>
            </a:pPr>
            <a:r>
              <a:rPr lang="zh-TW" sz="1400">
                <a:solidFill>
                  <a:srgbClr val="24292E"/>
                </a:solidFill>
              </a:rPr>
              <a:t>Most of the transactions were </a:t>
            </a:r>
            <a:r>
              <a:rPr b="1" lang="zh-TW" sz="1400">
                <a:solidFill>
                  <a:srgbClr val="24292E"/>
                </a:solidFill>
              </a:rPr>
              <a:t>Non-Fraud</a:t>
            </a:r>
            <a:r>
              <a:rPr lang="zh-TW" sz="1400">
                <a:solidFill>
                  <a:srgbClr val="24292E"/>
                </a:solidFill>
              </a:rPr>
              <a:t> (99.83%) of the time, while </a:t>
            </a:r>
            <a:r>
              <a:rPr b="1" lang="zh-TW" sz="1400">
                <a:solidFill>
                  <a:srgbClr val="24292E"/>
                </a:solidFill>
              </a:rPr>
              <a:t>Fraud</a:t>
            </a:r>
            <a:r>
              <a:rPr lang="zh-TW" sz="1400">
                <a:solidFill>
                  <a:srgbClr val="24292E"/>
                </a:solidFill>
              </a:rPr>
              <a:t> transactions occurs (017%) of the time in the dataframe.</a:t>
            </a:r>
            <a:endParaRPr sz="1400">
              <a:solidFill>
                <a:srgbClr val="24292E"/>
              </a:solidFill>
            </a:endParaRPr>
          </a:p>
          <a:p>
            <a:pPr indent="0" lvl="0" marL="0">
              <a:spcBef>
                <a:spcPts val="1500"/>
              </a:spcBef>
              <a:spcAft>
                <a:spcPts val="0"/>
              </a:spcAft>
              <a:buNone/>
            </a:pPr>
            <a: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04800" rtl="0">
              <a:lnSpc>
                <a:spcPct val="115000"/>
              </a:lnSpc>
              <a:spcBef>
                <a:spcPts val="1200"/>
              </a:spcBef>
              <a:spcAft>
                <a:spcPts val="0"/>
              </a:spcAft>
              <a:buNone/>
            </a:pPr>
            <a:r>
              <a:t/>
            </a:r>
            <a:endParaRPr b="1" sz="1050">
              <a:solidFill>
                <a:srgbClr val="24292E"/>
              </a:solidFill>
            </a:endParaRPr>
          </a:p>
          <a:p>
            <a:pPr indent="0" lvl="0" marL="0">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04800" rtl="0">
              <a:lnSpc>
                <a:spcPct val="115000"/>
              </a:lnSpc>
              <a:spcBef>
                <a:spcPts val="1200"/>
              </a:spcBef>
              <a:spcAft>
                <a:spcPts val="0"/>
              </a:spcAft>
              <a:buNone/>
            </a:pPr>
            <a:r>
              <a:rPr lang="zh-TW">
                <a:solidFill>
                  <a:srgbClr val="545454"/>
                </a:solidFill>
                <a:highlight>
                  <a:srgbClr val="FFFFFF"/>
                </a:highlight>
              </a:rPr>
              <a:t>主成分分析（英语：Principal components analysi</a:t>
            </a:r>
            <a:r>
              <a:rPr lang="zh-TW" sz="1200">
                <a:solidFill>
                  <a:srgbClr val="545454"/>
                </a:solidFill>
                <a:highlight>
                  <a:srgbClr val="FFFFFF"/>
                </a:highlight>
              </a:rPr>
              <a:t>s，</a:t>
            </a:r>
            <a:r>
              <a:rPr lang="zh-TW" sz="1200">
                <a:solidFill>
                  <a:srgbClr val="DD4B39"/>
                </a:solidFill>
              </a:rPr>
              <a:t>PCA</a:t>
            </a:r>
            <a:r>
              <a:rPr lang="zh-TW" sz="1200">
                <a:solidFill>
                  <a:srgbClr val="545454"/>
                </a:solidFill>
                <a:highlight>
                  <a:srgbClr val="FFFFFF"/>
                </a:highlight>
              </a:rPr>
              <a:t>）</a:t>
            </a:r>
            <a:r>
              <a:rPr lang="zh-TW">
                <a:solidFill>
                  <a:srgbClr val="545454"/>
                </a:solidFill>
                <a:highlight>
                  <a:srgbClr val="FFFFFF"/>
                </a:highlight>
              </a:rPr>
              <a:t>是一種分析、簡化數據集的技術。主成分分析经常用于减少数据集的维数</a:t>
            </a:r>
            <a:endParaRPr sz="1050">
              <a:solidFill>
                <a:srgbClr val="24292E"/>
              </a:solidFill>
            </a:endParaRPr>
          </a:p>
          <a:p>
            <a:pPr indent="0" lvl="0" marL="0">
              <a:spcBef>
                <a:spcPts val="1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40000"/>
              </a:lnSpc>
              <a:spcBef>
                <a:spcPts val="2400"/>
              </a:spcBef>
              <a:spcAft>
                <a:spcPts val="0"/>
              </a:spcAft>
              <a:buNone/>
            </a:pPr>
            <a:r>
              <a:rPr lang="zh-TW" sz="1200">
                <a:solidFill>
                  <a:srgbClr val="434343"/>
                </a:solidFill>
                <a:latin typeface="Heiti TC"/>
                <a:ea typeface="Heiti TC"/>
                <a:cs typeface="Heiti TC"/>
                <a:sym typeface="Heiti TC"/>
              </a:rPr>
              <a:t>左邊：amount 大部分值很低接近零，交易時間有個特別分佈</a:t>
            </a:r>
            <a:endParaRPr sz="1200">
              <a:solidFill>
                <a:srgbClr val="434343"/>
              </a:solidFill>
              <a:latin typeface="Heiti TC"/>
              <a:ea typeface="Heiti TC"/>
              <a:cs typeface="Heiti TC"/>
              <a:sym typeface="Heiti TC"/>
            </a:endParaRPr>
          </a:p>
          <a:p>
            <a:pPr indent="0" lvl="0" marL="0" rtl="0">
              <a:lnSpc>
                <a:spcPct val="140000"/>
              </a:lnSpc>
              <a:spcBef>
                <a:spcPts val="2400"/>
              </a:spcBef>
              <a:spcAft>
                <a:spcPts val="0"/>
              </a:spcAft>
              <a:buNone/>
            </a:pPr>
            <a:r>
              <a:rPr lang="zh-TW" sz="1200">
                <a:solidFill>
                  <a:srgbClr val="434343"/>
                </a:solidFill>
                <a:latin typeface="Heiti TC"/>
                <a:ea typeface="Heiti TC"/>
                <a:cs typeface="Heiti TC"/>
                <a:sym typeface="Heiti TC"/>
              </a:rPr>
              <a:t>分類器需要一樣尺度。所以需要scaled（-1 跟 1 之間）</a:t>
            </a:r>
            <a:endParaRPr b="1" sz="1200">
              <a:solidFill>
                <a:srgbClr val="434343"/>
              </a:solidFill>
              <a:latin typeface="Heiti TC"/>
              <a:ea typeface="Heiti TC"/>
              <a:cs typeface="Heiti TC"/>
              <a:sym typeface="Heiti TC"/>
            </a:endParaRPr>
          </a:p>
          <a:p>
            <a:pPr indent="0" lvl="0" marL="0" rtl="0">
              <a:lnSpc>
                <a:spcPct val="115000"/>
              </a:lnSpc>
              <a:spcBef>
                <a:spcPts val="600"/>
              </a:spcBef>
              <a:spcAft>
                <a:spcPts val="0"/>
              </a:spcAft>
              <a:buNone/>
            </a:pPr>
            <a:r>
              <a:t/>
            </a:r>
            <a:endParaRPr sz="1200">
              <a:solidFill>
                <a:srgbClr val="434343"/>
              </a:solidFill>
              <a:latin typeface="Heiti TC"/>
              <a:ea typeface="Heiti TC"/>
              <a:cs typeface="Heiti TC"/>
              <a:sym typeface="Heiti TC"/>
            </a:endParaRPr>
          </a:p>
          <a:p>
            <a:pPr indent="6286500" lvl="0" marL="0" rtl="0">
              <a:lnSpc>
                <a:spcPct val="115000"/>
              </a:lnSpc>
              <a:spcBef>
                <a:spcPts val="0"/>
              </a:spcBef>
              <a:spcAft>
                <a:spcPts val="0"/>
              </a:spcAft>
              <a:buNone/>
            </a:pPr>
            <a:r>
              <a:t/>
            </a:r>
            <a:endParaRPr sz="1200">
              <a:solidFill>
                <a:srgbClr val="434343"/>
              </a:solidFill>
              <a:latin typeface="Heiti TC"/>
              <a:ea typeface="Heiti TC"/>
              <a:cs typeface="Heiti TC"/>
              <a:sym typeface="Heiti TC"/>
            </a:endParaRPr>
          </a:p>
          <a:p>
            <a:pPr indent="0" lvl="0" marL="0">
              <a:spcBef>
                <a:spcPts val="0"/>
              </a:spcBef>
              <a:spcAft>
                <a:spcPts val="0"/>
              </a:spcAft>
              <a:buNone/>
            </a:pPr>
            <a:r>
              <a:t/>
            </a:r>
            <a:endParaRPr sz="1200">
              <a:solidFill>
                <a:srgbClr val="434343"/>
              </a:solidFill>
              <a:latin typeface="Heiti TC"/>
              <a:ea typeface="Heiti TC"/>
              <a:cs typeface="Heiti TC"/>
              <a:sym typeface="Heiti TC"/>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p:nvPr/>
        </p:nvSpPr>
        <p:spPr>
          <a:xfrm rot="10800000">
            <a:off x="4226100" y="3911300"/>
            <a:ext cx="691800" cy="518100"/>
          </a:xfrm>
          <a:prstGeom prst="triangle">
            <a:avLst>
              <a:gd fmla="val 50000" name="adj"/>
            </a:avLst>
          </a:prstGeom>
          <a:solidFill>
            <a:srgbClr val="4A86E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p:nvPr/>
        </p:nvSpPr>
        <p:spPr>
          <a:xfrm>
            <a:off x="-25" y="0"/>
            <a:ext cx="9144000" cy="4165500"/>
          </a:xfrm>
          <a:prstGeom prst="rect">
            <a:avLst/>
          </a:prstGeom>
          <a:solidFill>
            <a:srgbClr val="4A86E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411175" y="859067"/>
            <a:ext cx="8282400" cy="28119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lt1"/>
              </a:buClr>
              <a:buSzPts val="6000"/>
              <a:buChar char="●"/>
              <a:defRPr sz="6000">
                <a:solidFill>
                  <a:schemeClr val="lt1"/>
                </a:solidFill>
              </a:defRPr>
            </a:lvl1pPr>
            <a:lvl2pPr lvl="1" rtl="0" algn="ctr">
              <a:spcBef>
                <a:spcPts val="0"/>
              </a:spcBef>
              <a:spcAft>
                <a:spcPts val="0"/>
              </a:spcAft>
              <a:buClr>
                <a:schemeClr val="lt1"/>
              </a:buClr>
              <a:buSzPts val="6000"/>
              <a:buChar char="○"/>
              <a:defRPr sz="6000">
                <a:solidFill>
                  <a:schemeClr val="lt1"/>
                </a:solidFill>
              </a:defRPr>
            </a:lvl2pPr>
            <a:lvl3pPr lvl="2" rtl="0" algn="ctr">
              <a:spcBef>
                <a:spcPts val="0"/>
              </a:spcBef>
              <a:spcAft>
                <a:spcPts val="0"/>
              </a:spcAft>
              <a:buClr>
                <a:schemeClr val="lt1"/>
              </a:buClr>
              <a:buSzPts val="6000"/>
              <a:buChar char="■"/>
              <a:defRPr sz="6000">
                <a:solidFill>
                  <a:schemeClr val="lt1"/>
                </a:solidFill>
              </a:defRPr>
            </a:lvl3pPr>
            <a:lvl4pPr lvl="3" rtl="0" algn="ctr">
              <a:spcBef>
                <a:spcPts val="0"/>
              </a:spcBef>
              <a:spcAft>
                <a:spcPts val="0"/>
              </a:spcAft>
              <a:buClr>
                <a:schemeClr val="lt1"/>
              </a:buClr>
              <a:buSzPts val="6000"/>
              <a:buChar char="●"/>
              <a:defRPr sz="6000">
                <a:solidFill>
                  <a:schemeClr val="lt1"/>
                </a:solidFill>
              </a:defRPr>
            </a:lvl4pPr>
            <a:lvl5pPr lvl="4" rtl="0" algn="ctr">
              <a:spcBef>
                <a:spcPts val="0"/>
              </a:spcBef>
              <a:spcAft>
                <a:spcPts val="0"/>
              </a:spcAft>
              <a:buClr>
                <a:schemeClr val="lt1"/>
              </a:buClr>
              <a:buSzPts val="6000"/>
              <a:buChar char="○"/>
              <a:defRPr sz="6000">
                <a:solidFill>
                  <a:schemeClr val="lt1"/>
                </a:solidFill>
              </a:defRPr>
            </a:lvl5pPr>
            <a:lvl6pPr lvl="5" rtl="0" algn="ctr">
              <a:spcBef>
                <a:spcPts val="0"/>
              </a:spcBef>
              <a:spcAft>
                <a:spcPts val="0"/>
              </a:spcAft>
              <a:buClr>
                <a:schemeClr val="lt1"/>
              </a:buClr>
              <a:buSzPts val="6000"/>
              <a:buChar char="■"/>
              <a:defRPr sz="6000">
                <a:solidFill>
                  <a:schemeClr val="lt1"/>
                </a:solidFill>
              </a:defRPr>
            </a:lvl6pPr>
            <a:lvl7pPr lvl="6" rtl="0" algn="ctr">
              <a:spcBef>
                <a:spcPts val="0"/>
              </a:spcBef>
              <a:spcAft>
                <a:spcPts val="0"/>
              </a:spcAft>
              <a:buClr>
                <a:schemeClr val="lt1"/>
              </a:buClr>
              <a:buSzPts val="6000"/>
              <a:buChar char="●"/>
              <a:defRPr sz="6000">
                <a:solidFill>
                  <a:schemeClr val="lt1"/>
                </a:solidFill>
              </a:defRPr>
            </a:lvl7pPr>
            <a:lvl8pPr lvl="7" rtl="0" algn="ctr">
              <a:spcBef>
                <a:spcPts val="0"/>
              </a:spcBef>
              <a:spcAft>
                <a:spcPts val="0"/>
              </a:spcAft>
              <a:buClr>
                <a:schemeClr val="lt1"/>
              </a:buClr>
              <a:buSzPts val="6000"/>
              <a:buChar char="○"/>
              <a:defRPr sz="6000">
                <a:solidFill>
                  <a:schemeClr val="lt1"/>
                </a:solidFill>
              </a:defRPr>
            </a:lvl8pPr>
            <a:lvl9pPr lvl="8" rtl="0" algn="ctr">
              <a:spcBef>
                <a:spcPts val="0"/>
              </a:spcBef>
              <a:spcAft>
                <a:spcPts val="0"/>
              </a:spcAft>
              <a:buClr>
                <a:schemeClr val="lt1"/>
              </a:buClr>
              <a:buSzPts val="6000"/>
              <a:buChar char="■"/>
              <a:defRPr sz="6000">
                <a:solidFill>
                  <a:schemeClr val="lt1"/>
                </a:solidFill>
              </a:defRPr>
            </a:lvl9pPr>
          </a:lstStyle>
          <a:p/>
        </p:txBody>
      </p:sp>
      <p:sp>
        <p:nvSpPr>
          <p:cNvPr id="12" name="Shape 12"/>
          <p:cNvSpPr txBox="1"/>
          <p:nvPr>
            <p:ph idx="1" type="subTitle"/>
          </p:nvPr>
        </p:nvSpPr>
        <p:spPr>
          <a:xfrm>
            <a:off x="411175" y="4531000"/>
            <a:ext cx="8282400" cy="16809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3" name="Shape 1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1" name="Shape 61"/>
        <p:cNvGrpSpPr/>
        <p:nvPr/>
      </p:nvGrpSpPr>
      <p:grpSpPr>
        <a:xfrm>
          <a:off x="0" y="0"/>
          <a:ext cx="0" cy="0"/>
          <a:chOff x="0" y="0"/>
          <a:chExt cx="0" cy="0"/>
        </a:xfrm>
      </p:grpSpPr>
      <p:cxnSp>
        <p:nvCxnSpPr>
          <p:cNvPr id="62" name="Shape 62"/>
          <p:cNvCxnSpPr/>
          <p:nvPr/>
        </p:nvCxnSpPr>
        <p:spPr>
          <a:xfrm>
            <a:off x="413275" y="3984367"/>
            <a:ext cx="910500" cy="0"/>
          </a:xfrm>
          <a:prstGeom prst="straightConnector1">
            <a:avLst/>
          </a:prstGeom>
          <a:noFill/>
          <a:ln cap="flat" cmpd="sng" w="28575">
            <a:solidFill>
              <a:schemeClr val="dk1"/>
            </a:solidFill>
            <a:prstDash val="lgDash"/>
            <a:round/>
            <a:headEnd len="sm" w="sm" type="none"/>
            <a:tailEnd len="sm" w="sm" type="none"/>
          </a:ln>
        </p:spPr>
      </p:cxnSp>
      <p:sp>
        <p:nvSpPr>
          <p:cNvPr id="63" name="Shape 63"/>
          <p:cNvSpPr txBox="1"/>
          <p:nvPr>
            <p:ph hasCustomPrompt="1" type="title"/>
          </p:nvPr>
        </p:nvSpPr>
        <p:spPr>
          <a:xfrm>
            <a:off x="311700" y="1474833"/>
            <a:ext cx="8520600" cy="26181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2000"/>
              <a:buChar char="●"/>
              <a:defRPr sz="12000"/>
            </a:lvl1pPr>
            <a:lvl2pPr lvl="1" rtl="0">
              <a:spcBef>
                <a:spcPts val="0"/>
              </a:spcBef>
              <a:spcAft>
                <a:spcPts val="0"/>
              </a:spcAft>
              <a:buSzPts val="12000"/>
              <a:buChar char="○"/>
              <a:defRPr sz="12000"/>
            </a:lvl2pPr>
            <a:lvl3pPr lvl="2" rtl="0">
              <a:spcBef>
                <a:spcPts val="0"/>
              </a:spcBef>
              <a:spcAft>
                <a:spcPts val="0"/>
              </a:spcAft>
              <a:buSzPts val="12000"/>
              <a:buChar char="■"/>
              <a:defRPr sz="12000"/>
            </a:lvl3pPr>
            <a:lvl4pPr lvl="3" rtl="0">
              <a:spcBef>
                <a:spcPts val="0"/>
              </a:spcBef>
              <a:spcAft>
                <a:spcPts val="0"/>
              </a:spcAft>
              <a:buSzPts val="12000"/>
              <a:buChar char="●"/>
              <a:defRPr sz="12000"/>
            </a:lvl4pPr>
            <a:lvl5pPr lvl="4" rtl="0">
              <a:spcBef>
                <a:spcPts val="0"/>
              </a:spcBef>
              <a:spcAft>
                <a:spcPts val="0"/>
              </a:spcAft>
              <a:buSzPts val="12000"/>
              <a:buChar char="○"/>
              <a:defRPr sz="12000"/>
            </a:lvl5pPr>
            <a:lvl6pPr lvl="5" rtl="0">
              <a:spcBef>
                <a:spcPts val="0"/>
              </a:spcBef>
              <a:spcAft>
                <a:spcPts val="0"/>
              </a:spcAft>
              <a:buSzPts val="12000"/>
              <a:buChar char="■"/>
              <a:defRPr sz="12000"/>
            </a:lvl6pPr>
            <a:lvl7pPr lvl="6" rtl="0">
              <a:spcBef>
                <a:spcPts val="0"/>
              </a:spcBef>
              <a:spcAft>
                <a:spcPts val="0"/>
              </a:spcAft>
              <a:buSzPts val="12000"/>
              <a:buChar char="●"/>
              <a:defRPr sz="12000"/>
            </a:lvl7pPr>
            <a:lvl8pPr lvl="7" rtl="0">
              <a:spcBef>
                <a:spcPts val="0"/>
              </a:spcBef>
              <a:spcAft>
                <a:spcPts val="0"/>
              </a:spcAft>
              <a:buSzPts val="12000"/>
              <a:buChar char="○"/>
              <a:defRPr sz="12000"/>
            </a:lvl8pPr>
            <a:lvl9pPr lvl="8" rtl="0">
              <a:spcBef>
                <a:spcPts val="0"/>
              </a:spcBef>
              <a:spcAft>
                <a:spcPts val="0"/>
              </a:spcAft>
              <a:buSzPts val="12000"/>
              <a:buChar char="■"/>
              <a:defRPr sz="12000"/>
            </a:lvl9pPr>
          </a:lstStyle>
          <a:p>
            <a:r>
              <a:t>xx%</a:t>
            </a:r>
          </a:p>
        </p:txBody>
      </p:sp>
      <p:sp>
        <p:nvSpPr>
          <p:cNvPr id="64" name="Shape 64"/>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65" name="Shape 6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Shape 15"/>
          <p:cNvSpPr/>
          <p:nvPr/>
        </p:nvSpPr>
        <p:spPr>
          <a:xfrm>
            <a:off x="0" y="2089800"/>
            <a:ext cx="9144000" cy="2678400"/>
          </a:xfrm>
          <a:prstGeom prst="rect">
            <a:avLst/>
          </a:prstGeom>
          <a:solidFill>
            <a:srgbClr val="4A86E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txBox="1"/>
          <p:nvPr>
            <p:ph type="title"/>
          </p:nvPr>
        </p:nvSpPr>
        <p:spPr>
          <a:xfrm>
            <a:off x="430800" y="2519600"/>
            <a:ext cx="8282400" cy="20220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lt1"/>
              </a:buClr>
              <a:buSzPts val="3600"/>
              <a:buChar char="●"/>
              <a:defRPr sz="3600">
                <a:solidFill>
                  <a:schemeClr val="lt1"/>
                </a:solidFill>
              </a:defRPr>
            </a:lvl1pPr>
            <a:lvl2pPr lvl="1" rtl="0" algn="ctr">
              <a:spcBef>
                <a:spcPts val="0"/>
              </a:spcBef>
              <a:spcAft>
                <a:spcPts val="0"/>
              </a:spcAft>
              <a:buClr>
                <a:schemeClr val="lt1"/>
              </a:buClr>
              <a:buSzPts val="3600"/>
              <a:buChar char="○"/>
              <a:defRPr sz="3600">
                <a:solidFill>
                  <a:schemeClr val="lt1"/>
                </a:solidFill>
              </a:defRPr>
            </a:lvl2pPr>
            <a:lvl3pPr lvl="2" rtl="0" algn="ctr">
              <a:spcBef>
                <a:spcPts val="0"/>
              </a:spcBef>
              <a:spcAft>
                <a:spcPts val="0"/>
              </a:spcAft>
              <a:buClr>
                <a:schemeClr val="lt1"/>
              </a:buClr>
              <a:buSzPts val="3600"/>
              <a:buChar char="■"/>
              <a:defRPr sz="3600">
                <a:solidFill>
                  <a:schemeClr val="lt1"/>
                </a:solidFill>
              </a:defRPr>
            </a:lvl3pPr>
            <a:lvl4pPr lvl="3" rtl="0" algn="ctr">
              <a:spcBef>
                <a:spcPts val="0"/>
              </a:spcBef>
              <a:spcAft>
                <a:spcPts val="0"/>
              </a:spcAft>
              <a:buClr>
                <a:schemeClr val="lt1"/>
              </a:buClr>
              <a:buSzPts val="3600"/>
              <a:buChar char="●"/>
              <a:defRPr sz="3600">
                <a:solidFill>
                  <a:schemeClr val="lt1"/>
                </a:solidFill>
              </a:defRPr>
            </a:lvl4pPr>
            <a:lvl5pPr lvl="4" rtl="0" algn="ctr">
              <a:spcBef>
                <a:spcPts val="0"/>
              </a:spcBef>
              <a:spcAft>
                <a:spcPts val="0"/>
              </a:spcAft>
              <a:buClr>
                <a:schemeClr val="lt1"/>
              </a:buClr>
              <a:buSzPts val="3600"/>
              <a:buChar char="○"/>
              <a:defRPr sz="3600">
                <a:solidFill>
                  <a:schemeClr val="lt1"/>
                </a:solidFill>
              </a:defRPr>
            </a:lvl5pPr>
            <a:lvl6pPr lvl="5" rtl="0" algn="ctr">
              <a:spcBef>
                <a:spcPts val="0"/>
              </a:spcBef>
              <a:spcAft>
                <a:spcPts val="0"/>
              </a:spcAft>
              <a:buClr>
                <a:schemeClr val="lt1"/>
              </a:buClr>
              <a:buSzPts val="3600"/>
              <a:buChar char="■"/>
              <a:defRPr sz="3600">
                <a:solidFill>
                  <a:schemeClr val="lt1"/>
                </a:solidFill>
              </a:defRPr>
            </a:lvl6pPr>
            <a:lvl7pPr lvl="6" rtl="0" algn="ctr">
              <a:spcBef>
                <a:spcPts val="0"/>
              </a:spcBef>
              <a:spcAft>
                <a:spcPts val="0"/>
              </a:spcAft>
              <a:buClr>
                <a:schemeClr val="lt1"/>
              </a:buClr>
              <a:buSzPts val="3600"/>
              <a:buChar char="●"/>
              <a:defRPr sz="3600">
                <a:solidFill>
                  <a:schemeClr val="lt1"/>
                </a:solidFill>
              </a:defRPr>
            </a:lvl7pPr>
            <a:lvl8pPr lvl="7" rtl="0" algn="ctr">
              <a:spcBef>
                <a:spcPts val="0"/>
              </a:spcBef>
              <a:spcAft>
                <a:spcPts val="0"/>
              </a:spcAft>
              <a:buClr>
                <a:schemeClr val="lt1"/>
              </a:buClr>
              <a:buSzPts val="3600"/>
              <a:buChar char="○"/>
              <a:defRPr sz="3600">
                <a:solidFill>
                  <a:schemeClr val="lt1"/>
                </a:solidFill>
              </a:defRPr>
            </a:lvl8pPr>
            <a:lvl9pPr lvl="8" rtl="0" algn="ctr">
              <a:spcBef>
                <a:spcPts val="0"/>
              </a:spcBef>
              <a:spcAft>
                <a:spcPts val="0"/>
              </a:spcAft>
              <a:buClr>
                <a:schemeClr val="lt1"/>
              </a:buClr>
              <a:buSzPts val="3600"/>
              <a:buChar char="■"/>
              <a:defRPr sz="3600">
                <a:solidFill>
                  <a:schemeClr val="lt1"/>
                </a:solidFill>
              </a:defRPr>
            </a:lvl9pPr>
          </a:lstStyle>
          <a:p/>
        </p:txBody>
      </p:sp>
      <p:sp>
        <p:nvSpPr>
          <p:cNvPr id="17" name="Shape 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cxnSp>
        <p:nvCxnSpPr>
          <p:cNvPr id="19" name="Shape 19"/>
          <p:cNvCxnSpPr/>
          <p:nvPr/>
        </p:nvCxnSpPr>
        <p:spPr>
          <a:xfrm>
            <a:off x="429200" y="1700769"/>
            <a:ext cx="614100" cy="0"/>
          </a:xfrm>
          <a:prstGeom prst="straightConnector1">
            <a:avLst/>
          </a:prstGeom>
          <a:noFill/>
          <a:ln cap="flat" cmpd="sng" w="19050">
            <a:solidFill>
              <a:schemeClr val="dk2"/>
            </a:solidFill>
            <a:prstDash val="lgDash"/>
            <a:round/>
            <a:headEnd len="sm" w="sm" type="none"/>
            <a:tailEnd len="sm" w="sm" type="none"/>
          </a:ln>
        </p:spPr>
      </p:cxnSp>
      <p:sp>
        <p:nvSpPr>
          <p:cNvPr id="20" name="Shape 20"/>
          <p:cNvSpPr txBox="1"/>
          <p:nvPr>
            <p:ph type="title"/>
          </p:nvPr>
        </p:nvSpPr>
        <p:spPr>
          <a:xfrm>
            <a:off x="708375" y="301600"/>
            <a:ext cx="8041800" cy="9780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 name="Shape 21"/>
          <p:cNvSpPr txBox="1"/>
          <p:nvPr>
            <p:ph idx="1" type="body"/>
          </p:nvPr>
        </p:nvSpPr>
        <p:spPr>
          <a:xfrm>
            <a:off x="311700" y="1958433"/>
            <a:ext cx="8520600" cy="41331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22" name="Shape 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zh-TW"/>
              <a:t>‹#›</a:t>
            </a:fld>
            <a:endParaRPr/>
          </a:p>
        </p:txBody>
      </p:sp>
      <p:sp>
        <p:nvSpPr>
          <p:cNvPr id="23" name="Shape 23"/>
          <p:cNvSpPr/>
          <p:nvPr/>
        </p:nvSpPr>
        <p:spPr>
          <a:xfrm>
            <a:off x="0" y="0"/>
            <a:ext cx="9144000" cy="1396250"/>
          </a:xfrm>
          <a:prstGeom prst="flowChartProcess">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txBox="1"/>
          <p:nvPr>
            <p:ph idx="2" type="title"/>
          </p:nvPr>
        </p:nvSpPr>
        <p:spPr>
          <a:xfrm>
            <a:off x="708375" y="301600"/>
            <a:ext cx="8041800" cy="978000"/>
          </a:xfrm>
          <a:prstGeom prst="rect">
            <a:avLst/>
          </a:prstGeom>
          <a:noFill/>
          <a:ln>
            <a:noFill/>
          </a:ln>
        </p:spPr>
        <p:txBody>
          <a:bodyPr anchorCtr="0" anchor="ctr" bIns="91425" lIns="91425" spcFirstLastPara="1" rIns="91425" wrap="square" tIns="91425"/>
          <a:lstStyle>
            <a:lvl1pPr lvl="0"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1pPr>
            <a:lvl2pPr lvl="1"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2pPr>
            <a:lvl3pPr lvl="2"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3pPr>
            <a:lvl4pPr lvl="3"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4pPr>
            <a:lvl5pPr lvl="4"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5pPr>
            <a:lvl6pPr lvl="5"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6pPr>
            <a:lvl7pPr lvl="6"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7pPr>
            <a:lvl8pPr lvl="7"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8pPr>
            <a:lvl9pPr lvl="8"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9pPr>
          </a:lstStyle>
          <a:p/>
        </p:txBody>
      </p:sp>
      <p:sp>
        <p:nvSpPr>
          <p:cNvPr id="25" name="Shape 25"/>
          <p:cNvSpPr/>
          <p:nvPr/>
        </p:nvSpPr>
        <p:spPr>
          <a:xfrm rot="5400000">
            <a:off x="18000" y="544150"/>
            <a:ext cx="456900" cy="492900"/>
          </a:xfrm>
          <a:prstGeom prst="triangle">
            <a:avLst>
              <a:gd fmla="val 52226"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cxnSp>
        <p:nvCxnSpPr>
          <p:cNvPr id="27" name="Shape 27"/>
          <p:cNvCxnSpPr/>
          <p:nvPr/>
        </p:nvCxnSpPr>
        <p:spPr>
          <a:xfrm>
            <a:off x="429200" y="1700769"/>
            <a:ext cx="614100" cy="0"/>
          </a:xfrm>
          <a:prstGeom prst="straightConnector1">
            <a:avLst/>
          </a:prstGeom>
          <a:noFill/>
          <a:ln cap="flat" cmpd="sng" w="19050">
            <a:solidFill>
              <a:schemeClr val="dk2"/>
            </a:solidFill>
            <a:prstDash val="lgDash"/>
            <a:round/>
            <a:headEnd len="sm" w="sm" type="none"/>
            <a:tailEnd len="sm" w="sm" type="none"/>
          </a:ln>
        </p:spPr>
      </p:cxnSp>
      <p:sp>
        <p:nvSpPr>
          <p:cNvPr id="28" name="Shape 28"/>
          <p:cNvSpPr txBox="1"/>
          <p:nvPr>
            <p:ph idx="1" type="body"/>
          </p:nvPr>
        </p:nvSpPr>
        <p:spPr>
          <a:xfrm>
            <a:off x="311700" y="1958433"/>
            <a:ext cx="3999900" cy="41331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Shape 29"/>
          <p:cNvSpPr txBox="1"/>
          <p:nvPr>
            <p:ph idx="2" type="body"/>
          </p:nvPr>
        </p:nvSpPr>
        <p:spPr>
          <a:xfrm>
            <a:off x="4832400" y="1958433"/>
            <a:ext cx="3999900" cy="41331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Shape 3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zh-TW"/>
              <a:t>‹#›</a:t>
            </a:fld>
            <a:endParaRPr/>
          </a:p>
        </p:txBody>
      </p:sp>
      <p:sp>
        <p:nvSpPr>
          <p:cNvPr id="31" name="Shape 31"/>
          <p:cNvSpPr/>
          <p:nvPr/>
        </p:nvSpPr>
        <p:spPr>
          <a:xfrm>
            <a:off x="0" y="0"/>
            <a:ext cx="9144000" cy="1396250"/>
          </a:xfrm>
          <a:prstGeom prst="flowChartProcess">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txBox="1"/>
          <p:nvPr>
            <p:ph type="title"/>
          </p:nvPr>
        </p:nvSpPr>
        <p:spPr>
          <a:xfrm>
            <a:off x="708375" y="301600"/>
            <a:ext cx="8041800" cy="978000"/>
          </a:xfrm>
          <a:prstGeom prst="rect">
            <a:avLst/>
          </a:prstGeom>
          <a:noFill/>
          <a:ln>
            <a:noFill/>
          </a:ln>
        </p:spPr>
        <p:txBody>
          <a:bodyPr anchorCtr="0" anchor="ctr" bIns="91425" lIns="91425" spcFirstLastPara="1" rIns="91425" wrap="square" tIns="91425"/>
          <a:lstStyle>
            <a:lvl1pPr lvl="0"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1pPr>
            <a:lvl2pPr lvl="1"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2pPr>
            <a:lvl3pPr lvl="2"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3pPr>
            <a:lvl4pPr lvl="3"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4pPr>
            <a:lvl5pPr lvl="4"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5pPr>
            <a:lvl6pPr lvl="5"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6pPr>
            <a:lvl7pPr lvl="6"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7pPr>
            <a:lvl8pPr lvl="7"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8pPr>
            <a:lvl9pPr lvl="8"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9pPr>
          </a:lstStyle>
          <a:p/>
        </p:txBody>
      </p:sp>
      <p:sp>
        <p:nvSpPr>
          <p:cNvPr id="33" name="Shape 33"/>
          <p:cNvSpPr/>
          <p:nvPr/>
        </p:nvSpPr>
        <p:spPr>
          <a:xfrm rot="5400000">
            <a:off x="18000" y="544150"/>
            <a:ext cx="456900" cy="492900"/>
          </a:xfrm>
          <a:prstGeom prst="triangle">
            <a:avLst>
              <a:gd fmla="val 52226"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Shape 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zh-TW"/>
              <a:t>‹#›</a:t>
            </a:fld>
            <a:endParaRPr/>
          </a:p>
        </p:txBody>
      </p:sp>
      <p:sp>
        <p:nvSpPr>
          <p:cNvPr id="36" name="Shape 36"/>
          <p:cNvSpPr/>
          <p:nvPr/>
        </p:nvSpPr>
        <p:spPr>
          <a:xfrm>
            <a:off x="0" y="0"/>
            <a:ext cx="9144000" cy="1396250"/>
          </a:xfrm>
          <a:prstGeom prst="flowChartProcess">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708375" y="301600"/>
            <a:ext cx="8041800" cy="978000"/>
          </a:xfrm>
          <a:prstGeom prst="rect">
            <a:avLst/>
          </a:prstGeom>
          <a:noFill/>
          <a:ln>
            <a:noFill/>
          </a:ln>
        </p:spPr>
        <p:txBody>
          <a:bodyPr anchorCtr="0" anchor="ctr" bIns="91425" lIns="91425" spcFirstLastPara="1" rIns="91425" wrap="square" tIns="91425"/>
          <a:lstStyle>
            <a:lvl1pPr lvl="0"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1pPr>
            <a:lvl2pPr lvl="1"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2pPr>
            <a:lvl3pPr lvl="2"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3pPr>
            <a:lvl4pPr lvl="3"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4pPr>
            <a:lvl5pPr lvl="4"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5pPr>
            <a:lvl6pPr lvl="5"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6pPr>
            <a:lvl7pPr lvl="6"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7pPr>
            <a:lvl8pPr lvl="7"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8pPr>
            <a:lvl9pPr lvl="8"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9pPr>
          </a:lstStyle>
          <a:p/>
        </p:txBody>
      </p:sp>
      <p:sp>
        <p:nvSpPr>
          <p:cNvPr id="38" name="Shape 38"/>
          <p:cNvSpPr/>
          <p:nvPr/>
        </p:nvSpPr>
        <p:spPr>
          <a:xfrm rot="5400000">
            <a:off x="18000" y="544150"/>
            <a:ext cx="456900" cy="492900"/>
          </a:xfrm>
          <a:prstGeom prst="triangle">
            <a:avLst>
              <a:gd fmla="val 52226"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idx="1" type="body"/>
          </p:nvPr>
        </p:nvSpPr>
        <p:spPr>
          <a:xfrm>
            <a:off x="311700" y="1958433"/>
            <a:ext cx="8520600" cy="41331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Font typeface="Heiti TC"/>
              <a:buChar char="●"/>
              <a:defRPr sz="2400">
                <a:latin typeface="Heiti TC"/>
                <a:ea typeface="Heiti TC"/>
                <a:cs typeface="Heiti TC"/>
                <a:sym typeface="Heiti TC"/>
              </a:defRPr>
            </a:lvl1pPr>
            <a:lvl2pPr indent="-381000" lvl="1" marL="914400" rtl="0">
              <a:spcBef>
                <a:spcPts val="1600"/>
              </a:spcBef>
              <a:spcAft>
                <a:spcPts val="0"/>
              </a:spcAft>
              <a:buSzPts val="2400"/>
              <a:buFont typeface="Heiti TC"/>
              <a:buChar char="○"/>
              <a:defRPr sz="2400">
                <a:latin typeface="Heiti TC"/>
                <a:ea typeface="Heiti TC"/>
                <a:cs typeface="Heiti TC"/>
                <a:sym typeface="Heiti TC"/>
              </a:defRPr>
            </a:lvl2pPr>
            <a:lvl3pPr indent="-381000" lvl="2" marL="1371600" rtl="0">
              <a:spcBef>
                <a:spcPts val="1600"/>
              </a:spcBef>
              <a:spcAft>
                <a:spcPts val="0"/>
              </a:spcAft>
              <a:buSzPts val="2400"/>
              <a:buFont typeface="Heiti TC"/>
              <a:buChar char="■"/>
              <a:defRPr sz="2400">
                <a:latin typeface="Heiti TC"/>
                <a:ea typeface="Heiti TC"/>
                <a:cs typeface="Heiti TC"/>
                <a:sym typeface="Heiti TC"/>
              </a:defRPr>
            </a:lvl3pPr>
            <a:lvl4pPr indent="-381000" lvl="3" marL="1828800" rtl="0">
              <a:spcBef>
                <a:spcPts val="1600"/>
              </a:spcBef>
              <a:spcAft>
                <a:spcPts val="0"/>
              </a:spcAft>
              <a:buSzPts val="2400"/>
              <a:buFont typeface="Heiti TC"/>
              <a:buChar char="●"/>
              <a:defRPr sz="2400">
                <a:latin typeface="Heiti TC"/>
                <a:ea typeface="Heiti TC"/>
                <a:cs typeface="Heiti TC"/>
                <a:sym typeface="Heiti TC"/>
              </a:defRPr>
            </a:lvl4pPr>
            <a:lvl5pPr indent="-381000" lvl="4" marL="2286000" rtl="0">
              <a:spcBef>
                <a:spcPts val="1600"/>
              </a:spcBef>
              <a:spcAft>
                <a:spcPts val="0"/>
              </a:spcAft>
              <a:buSzPts val="2400"/>
              <a:buFont typeface="Heiti TC"/>
              <a:buChar char="○"/>
              <a:defRPr sz="2400">
                <a:latin typeface="Heiti TC"/>
                <a:ea typeface="Heiti TC"/>
                <a:cs typeface="Heiti TC"/>
                <a:sym typeface="Heiti TC"/>
              </a:defRPr>
            </a:lvl5pPr>
            <a:lvl6pPr indent="-381000" lvl="5" marL="2743200" rtl="0">
              <a:spcBef>
                <a:spcPts val="1600"/>
              </a:spcBef>
              <a:spcAft>
                <a:spcPts val="0"/>
              </a:spcAft>
              <a:buSzPts val="2400"/>
              <a:buFont typeface="Heiti TC"/>
              <a:buChar char="■"/>
              <a:defRPr sz="2400">
                <a:latin typeface="Heiti TC"/>
                <a:ea typeface="Heiti TC"/>
                <a:cs typeface="Heiti TC"/>
                <a:sym typeface="Heiti TC"/>
              </a:defRPr>
            </a:lvl6pPr>
            <a:lvl7pPr indent="-381000" lvl="6" marL="3200400" rtl="0">
              <a:spcBef>
                <a:spcPts val="1600"/>
              </a:spcBef>
              <a:spcAft>
                <a:spcPts val="0"/>
              </a:spcAft>
              <a:buSzPts val="2400"/>
              <a:buFont typeface="Heiti TC"/>
              <a:buChar char="●"/>
              <a:defRPr sz="2400">
                <a:latin typeface="Heiti TC"/>
                <a:ea typeface="Heiti TC"/>
                <a:cs typeface="Heiti TC"/>
                <a:sym typeface="Heiti TC"/>
              </a:defRPr>
            </a:lvl7pPr>
            <a:lvl8pPr indent="-381000" lvl="7" marL="3657600" rtl="0">
              <a:spcBef>
                <a:spcPts val="1600"/>
              </a:spcBef>
              <a:spcAft>
                <a:spcPts val="0"/>
              </a:spcAft>
              <a:buSzPts val="2400"/>
              <a:buFont typeface="Heiti TC"/>
              <a:buChar char="○"/>
              <a:defRPr sz="2400">
                <a:latin typeface="Heiti TC"/>
                <a:ea typeface="Heiti TC"/>
                <a:cs typeface="Heiti TC"/>
                <a:sym typeface="Heiti TC"/>
              </a:defRPr>
            </a:lvl8pPr>
            <a:lvl9pPr indent="-381000" lvl="8" marL="4114800" rtl="0">
              <a:spcBef>
                <a:spcPts val="1600"/>
              </a:spcBef>
              <a:spcAft>
                <a:spcPts val="1600"/>
              </a:spcAft>
              <a:buSzPts val="2400"/>
              <a:buFont typeface="Heiti TC"/>
              <a:buChar char="■"/>
              <a:defRPr sz="2400">
                <a:latin typeface="Heiti TC"/>
                <a:ea typeface="Heiti TC"/>
                <a:cs typeface="Heiti TC"/>
                <a:sym typeface="Heiti T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0" name="Shape 40"/>
        <p:cNvGrpSpPr/>
        <p:nvPr/>
      </p:nvGrpSpPr>
      <p:grpSpPr>
        <a:xfrm>
          <a:off x="0" y="0"/>
          <a:ext cx="0" cy="0"/>
          <a:chOff x="0" y="0"/>
          <a:chExt cx="0" cy="0"/>
        </a:xfrm>
      </p:grpSpPr>
      <p:cxnSp>
        <p:nvCxnSpPr>
          <p:cNvPr id="41" name="Shape 41"/>
          <p:cNvCxnSpPr/>
          <p:nvPr/>
        </p:nvCxnSpPr>
        <p:spPr>
          <a:xfrm>
            <a:off x="418675" y="1943716"/>
            <a:ext cx="614100" cy="0"/>
          </a:xfrm>
          <a:prstGeom prst="straightConnector1">
            <a:avLst/>
          </a:prstGeom>
          <a:noFill/>
          <a:ln cap="flat" cmpd="sng" w="19050">
            <a:solidFill>
              <a:schemeClr val="dk2"/>
            </a:solidFill>
            <a:prstDash val="lgDash"/>
            <a:round/>
            <a:headEnd len="sm" w="sm" type="none"/>
            <a:tailEnd len="sm" w="sm" type="none"/>
          </a:ln>
        </p:spPr>
      </p:cxnSp>
      <p:sp>
        <p:nvSpPr>
          <p:cNvPr id="42" name="Shape 42"/>
          <p:cNvSpPr txBox="1"/>
          <p:nvPr>
            <p:ph type="title"/>
          </p:nvPr>
        </p:nvSpPr>
        <p:spPr>
          <a:xfrm>
            <a:off x="311700" y="842400"/>
            <a:ext cx="2808000" cy="10077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2400"/>
              <a:buChar char="●"/>
              <a:defRPr sz="2400"/>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43" name="Shape 43"/>
          <p:cNvSpPr txBox="1"/>
          <p:nvPr>
            <p:ph idx="1" type="body"/>
          </p:nvPr>
        </p:nvSpPr>
        <p:spPr>
          <a:xfrm>
            <a:off x="311700" y="2157605"/>
            <a:ext cx="2808000" cy="39345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4" name="Shape 4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5" name="Shape 45"/>
        <p:cNvGrpSpPr/>
        <p:nvPr/>
      </p:nvGrpSpPr>
      <p:grpSpPr>
        <a:xfrm>
          <a:off x="0" y="0"/>
          <a:ext cx="0" cy="0"/>
          <a:chOff x="0" y="0"/>
          <a:chExt cx="0" cy="0"/>
        </a:xfrm>
      </p:grpSpPr>
      <p:sp>
        <p:nvSpPr>
          <p:cNvPr id="46" name="Shape 46"/>
          <p:cNvSpPr txBox="1"/>
          <p:nvPr>
            <p:ph type="title"/>
          </p:nvPr>
        </p:nvSpPr>
        <p:spPr>
          <a:xfrm>
            <a:off x="490250" y="705200"/>
            <a:ext cx="5678100" cy="5447700"/>
          </a:xfrm>
          <a:prstGeom prst="rect">
            <a:avLst/>
          </a:prstGeom>
          <a:noFill/>
          <a:ln>
            <a:noFill/>
          </a:ln>
        </p:spPr>
        <p:txBody>
          <a:bodyPr anchorCtr="0" anchor="ctr" bIns="91425" lIns="91425" spcFirstLastPara="1" rIns="91425" wrap="square" tIns="91425"/>
          <a:lstStyle>
            <a:lvl1pPr lvl="0" rtl="0">
              <a:spcBef>
                <a:spcPts val="0"/>
              </a:spcBef>
              <a:spcAft>
                <a:spcPts val="0"/>
              </a:spcAft>
              <a:buClr>
                <a:schemeClr val="lt1"/>
              </a:buClr>
              <a:buSzPts val="5400"/>
              <a:buChar char="●"/>
              <a:defRPr sz="5400">
                <a:solidFill>
                  <a:schemeClr val="lt1"/>
                </a:solidFill>
              </a:defRPr>
            </a:lvl1pPr>
            <a:lvl2pPr lvl="1" rtl="0">
              <a:spcBef>
                <a:spcPts val="0"/>
              </a:spcBef>
              <a:spcAft>
                <a:spcPts val="0"/>
              </a:spcAft>
              <a:buClr>
                <a:schemeClr val="lt1"/>
              </a:buClr>
              <a:buSzPts val="5400"/>
              <a:buChar char="○"/>
              <a:defRPr sz="5400">
                <a:solidFill>
                  <a:schemeClr val="lt1"/>
                </a:solidFill>
              </a:defRPr>
            </a:lvl2pPr>
            <a:lvl3pPr lvl="2" rtl="0">
              <a:spcBef>
                <a:spcPts val="0"/>
              </a:spcBef>
              <a:spcAft>
                <a:spcPts val="0"/>
              </a:spcAft>
              <a:buClr>
                <a:schemeClr val="lt1"/>
              </a:buClr>
              <a:buSzPts val="5400"/>
              <a:buChar char="■"/>
              <a:defRPr sz="5400">
                <a:solidFill>
                  <a:schemeClr val="lt1"/>
                </a:solidFill>
              </a:defRPr>
            </a:lvl3pPr>
            <a:lvl4pPr lvl="3" rtl="0">
              <a:spcBef>
                <a:spcPts val="0"/>
              </a:spcBef>
              <a:spcAft>
                <a:spcPts val="0"/>
              </a:spcAft>
              <a:buClr>
                <a:schemeClr val="lt1"/>
              </a:buClr>
              <a:buSzPts val="5400"/>
              <a:buChar char="●"/>
              <a:defRPr sz="5400">
                <a:solidFill>
                  <a:schemeClr val="lt1"/>
                </a:solidFill>
              </a:defRPr>
            </a:lvl4pPr>
            <a:lvl5pPr lvl="4" rtl="0">
              <a:spcBef>
                <a:spcPts val="0"/>
              </a:spcBef>
              <a:spcAft>
                <a:spcPts val="0"/>
              </a:spcAft>
              <a:buClr>
                <a:schemeClr val="lt1"/>
              </a:buClr>
              <a:buSzPts val="5400"/>
              <a:buChar char="○"/>
              <a:defRPr sz="5400">
                <a:solidFill>
                  <a:schemeClr val="lt1"/>
                </a:solidFill>
              </a:defRPr>
            </a:lvl5pPr>
            <a:lvl6pPr lvl="5" rtl="0">
              <a:spcBef>
                <a:spcPts val="0"/>
              </a:spcBef>
              <a:spcAft>
                <a:spcPts val="0"/>
              </a:spcAft>
              <a:buClr>
                <a:schemeClr val="lt1"/>
              </a:buClr>
              <a:buSzPts val="5400"/>
              <a:buChar char="■"/>
              <a:defRPr sz="5400">
                <a:solidFill>
                  <a:schemeClr val="lt1"/>
                </a:solidFill>
              </a:defRPr>
            </a:lvl6pPr>
            <a:lvl7pPr lvl="6" rtl="0">
              <a:spcBef>
                <a:spcPts val="0"/>
              </a:spcBef>
              <a:spcAft>
                <a:spcPts val="0"/>
              </a:spcAft>
              <a:buClr>
                <a:schemeClr val="lt1"/>
              </a:buClr>
              <a:buSzPts val="5400"/>
              <a:buChar char="●"/>
              <a:defRPr sz="5400">
                <a:solidFill>
                  <a:schemeClr val="lt1"/>
                </a:solidFill>
              </a:defRPr>
            </a:lvl7pPr>
            <a:lvl8pPr lvl="7" rtl="0">
              <a:spcBef>
                <a:spcPts val="0"/>
              </a:spcBef>
              <a:spcAft>
                <a:spcPts val="0"/>
              </a:spcAft>
              <a:buClr>
                <a:schemeClr val="lt1"/>
              </a:buClr>
              <a:buSzPts val="5400"/>
              <a:buChar char="○"/>
              <a:defRPr sz="5400">
                <a:solidFill>
                  <a:schemeClr val="lt1"/>
                </a:solidFill>
              </a:defRPr>
            </a:lvl8pPr>
            <a:lvl9pPr lvl="8" rtl="0">
              <a:spcBef>
                <a:spcPts val="0"/>
              </a:spcBef>
              <a:spcAft>
                <a:spcPts val="0"/>
              </a:spcAft>
              <a:buClr>
                <a:schemeClr val="lt1"/>
              </a:buClr>
              <a:buSzPts val="5400"/>
              <a:buChar char="■"/>
              <a:defRPr sz="5400">
                <a:solidFill>
                  <a:schemeClr val="lt1"/>
                </a:solidFill>
              </a:defRPr>
            </a:lvl9pPr>
          </a:lstStyle>
          <a:p/>
        </p:txBody>
      </p:sp>
      <p:sp>
        <p:nvSpPr>
          <p:cNvPr id="47" name="Shape 4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8" name="Shape 48"/>
        <p:cNvGrpSpPr/>
        <p:nvPr/>
      </p:nvGrpSpPr>
      <p:grpSpPr>
        <a:xfrm>
          <a:off x="0" y="0"/>
          <a:ext cx="0" cy="0"/>
          <a:chOff x="0" y="0"/>
          <a:chExt cx="0" cy="0"/>
        </a:xfrm>
      </p:grpSpPr>
      <p:sp>
        <p:nvSpPr>
          <p:cNvPr id="49" name="Shape 49"/>
          <p:cNvSpPr/>
          <p:nvPr/>
        </p:nvSpPr>
        <p:spPr>
          <a:xfrm>
            <a:off x="4572000" y="233"/>
            <a:ext cx="4572000" cy="6858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5994000"/>
            <a:ext cx="577200" cy="0"/>
          </a:xfrm>
          <a:prstGeom prst="straightConnector1">
            <a:avLst/>
          </a:prstGeom>
          <a:noFill/>
          <a:ln cap="flat" cmpd="sng" w="19050">
            <a:solidFill>
              <a:schemeClr val="dk1"/>
            </a:solidFill>
            <a:prstDash val="lgDash"/>
            <a:round/>
            <a:headEnd len="sm" w="sm" type="none"/>
            <a:tailEnd len="sm" w="sm" type="none"/>
          </a:ln>
        </p:spPr>
      </p:cxnSp>
      <p:sp>
        <p:nvSpPr>
          <p:cNvPr id="51" name="Shape 51"/>
          <p:cNvSpPr txBox="1"/>
          <p:nvPr>
            <p:ph type="title"/>
          </p:nvPr>
        </p:nvSpPr>
        <p:spPr>
          <a:xfrm>
            <a:off x="265500" y="1438333"/>
            <a:ext cx="4045200" cy="23856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lt1"/>
              </a:buClr>
              <a:buSzPts val="4600"/>
              <a:buChar char="●"/>
              <a:defRPr sz="4600">
                <a:solidFill>
                  <a:schemeClr val="lt1"/>
                </a:solidFill>
              </a:defRPr>
            </a:lvl1pPr>
            <a:lvl2pPr lvl="1" rtl="0" algn="ctr">
              <a:spcBef>
                <a:spcPts val="0"/>
              </a:spcBef>
              <a:spcAft>
                <a:spcPts val="0"/>
              </a:spcAft>
              <a:buClr>
                <a:schemeClr val="lt1"/>
              </a:buClr>
              <a:buSzPts val="4600"/>
              <a:buChar char="○"/>
              <a:defRPr sz="4600">
                <a:solidFill>
                  <a:schemeClr val="lt1"/>
                </a:solidFill>
              </a:defRPr>
            </a:lvl2pPr>
            <a:lvl3pPr lvl="2" rtl="0" algn="ctr">
              <a:spcBef>
                <a:spcPts val="0"/>
              </a:spcBef>
              <a:spcAft>
                <a:spcPts val="0"/>
              </a:spcAft>
              <a:buClr>
                <a:schemeClr val="lt1"/>
              </a:buClr>
              <a:buSzPts val="4600"/>
              <a:buChar char="■"/>
              <a:defRPr sz="4600">
                <a:solidFill>
                  <a:schemeClr val="lt1"/>
                </a:solidFill>
              </a:defRPr>
            </a:lvl3pPr>
            <a:lvl4pPr lvl="3" rtl="0" algn="ctr">
              <a:spcBef>
                <a:spcPts val="0"/>
              </a:spcBef>
              <a:spcAft>
                <a:spcPts val="0"/>
              </a:spcAft>
              <a:buClr>
                <a:schemeClr val="lt1"/>
              </a:buClr>
              <a:buSzPts val="4600"/>
              <a:buChar char="●"/>
              <a:defRPr sz="4600">
                <a:solidFill>
                  <a:schemeClr val="lt1"/>
                </a:solidFill>
              </a:defRPr>
            </a:lvl4pPr>
            <a:lvl5pPr lvl="4" rtl="0" algn="ctr">
              <a:spcBef>
                <a:spcPts val="0"/>
              </a:spcBef>
              <a:spcAft>
                <a:spcPts val="0"/>
              </a:spcAft>
              <a:buClr>
                <a:schemeClr val="lt1"/>
              </a:buClr>
              <a:buSzPts val="4600"/>
              <a:buChar char="○"/>
              <a:defRPr sz="4600">
                <a:solidFill>
                  <a:schemeClr val="lt1"/>
                </a:solidFill>
              </a:defRPr>
            </a:lvl5pPr>
            <a:lvl6pPr lvl="5" rtl="0" algn="ctr">
              <a:spcBef>
                <a:spcPts val="0"/>
              </a:spcBef>
              <a:spcAft>
                <a:spcPts val="0"/>
              </a:spcAft>
              <a:buClr>
                <a:schemeClr val="lt1"/>
              </a:buClr>
              <a:buSzPts val="4600"/>
              <a:buChar char="■"/>
              <a:defRPr sz="4600">
                <a:solidFill>
                  <a:schemeClr val="lt1"/>
                </a:solidFill>
              </a:defRPr>
            </a:lvl6pPr>
            <a:lvl7pPr lvl="6" rtl="0" algn="ctr">
              <a:spcBef>
                <a:spcPts val="0"/>
              </a:spcBef>
              <a:spcAft>
                <a:spcPts val="0"/>
              </a:spcAft>
              <a:buClr>
                <a:schemeClr val="lt1"/>
              </a:buClr>
              <a:buSzPts val="4600"/>
              <a:buChar char="●"/>
              <a:defRPr sz="4600">
                <a:solidFill>
                  <a:schemeClr val="lt1"/>
                </a:solidFill>
              </a:defRPr>
            </a:lvl7pPr>
            <a:lvl8pPr lvl="7" rtl="0" algn="ctr">
              <a:spcBef>
                <a:spcPts val="0"/>
              </a:spcBef>
              <a:spcAft>
                <a:spcPts val="0"/>
              </a:spcAft>
              <a:buClr>
                <a:schemeClr val="lt1"/>
              </a:buClr>
              <a:buSzPts val="4600"/>
              <a:buChar char="○"/>
              <a:defRPr sz="4600">
                <a:solidFill>
                  <a:schemeClr val="lt1"/>
                </a:solidFill>
              </a:defRPr>
            </a:lvl8pPr>
            <a:lvl9pPr lvl="8" rtl="0" algn="ctr">
              <a:spcBef>
                <a:spcPts val="0"/>
              </a:spcBef>
              <a:spcAft>
                <a:spcPts val="0"/>
              </a:spcAft>
              <a:buClr>
                <a:schemeClr val="lt1"/>
              </a:buClr>
              <a:buSzPts val="4600"/>
              <a:buChar char="■"/>
              <a:defRPr sz="4600">
                <a:solidFill>
                  <a:schemeClr val="lt1"/>
                </a:solidFill>
              </a:defRPr>
            </a:lvl9pPr>
          </a:lstStyle>
          <a:p/>
        </p:txBody>
      </p:sp>
      <p:sp>
        <p:nvSpPr>
          <p:cNvPr id="52" name="Shape 52"/>
          <p:cNvSpPr txBox="1"/>
          <p:nvPr>
            <p:ph idx="1" type="subTitle"/>
          </p:nvPr>
        </p:nvSpPr>
        <p:spPr>
          <a:xfrm>
            <a:off x="265500" y="3895201"/>
            <a:ext cx="4045200" cy="17940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53" name="Shape 53"/>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54" name="Shape 5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zh-TW"/>
              <a:t>‹#›</a:t>
            </a:fld>
            <a:endParaRPr/>
          </a:p>
        </p:txBody>
      </p:sp>
      <p:sp>
        <p:nvSpPr>
          <p:cNvPr id="55" name="Shape 55"/>
          <p:cNvSpPr/>
          <p:nvPr/>
        </p:nvSpPr>
        <p:spPr>
          <a:xfrm>
            <a:off x="10275" y="-10275"/>
            <a:ext cx="4572000" cy="6858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399150" y="1981425"/>
            <a:ext cx="3777900" cy="2535900"/>
          </a:xfrm>
          <a:prstGeom prst="roundRect">
            <a:avLst>
              <a:gd fmla="val 16667" name="adj"/>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nvSpPr>
        <p:spPr>
          <a:xfrm>
            <a:off x="667325" y="2268900"/>
            <a:ext cx="3172200" cy="19608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t/>
            </a:r>
            <a:endParaRPr b="1" sz="3600">
              <a:latin typeface="Impact"/>
              <a:ea typeface="Impact"/>
              <a:cs typeface="Impact"/>
              <a:sym typeface="Impac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8" name="Shape 58"/>
        <p:cNvGrpSpPr/>
        <p:nvPr/>
      </p:nvGrpSpPr>
      <p:grpSpPr>
        <a:xfrm>
          <a:off x="0" y="0"/>
          <a:ext cx="0" cy="0"/>
          <a:chOff x="0" y="0"/>
          <a:chExt cx="0" cy="0"/>
        </a:xfrm>
      </p:grpSpPr>
      <p:sp>
        <p:nvSpPr>
          <p:cNvPr id="59" name="Shape 59"/>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60" name="Shape 6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311700" y="1958433"/>
            <a:ext cx="8520600" cy="41331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42900" lvl="1" marL="914400" rtl="0">
              <a:lnSpc>
                <a:spcPct val="115000"/>
              </a:lnSpc>
              <a:spcBef>
                <a:spcPts val="160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2pPr>
            <a:lvl3pPr indent="-342900" lvl="2" marL="1371600" rtl="0">
              <a:lnSpc>
                <a:spcPct val="115000"/>
              </a:lnSpc>
              <a:spcBef>
                <a:spcPts val="160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3pPr>
            <a:lvl4pPr indent="-342900" lvl="3" marL="1828800" rtl="0">
              <a:lnSpc>
                <a:spcPct val="115000"/>
              </a:lnSpc>
              <a:spcBef>
                <a:spcPts val="160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4pPr>
            <a:lvl5pPr indent="-342900" lvl="4" marL="2286000" rtl="0">
              <a:lnSpc>
                <a:spcPct val="115000"/>
              </a:lnSpc>
              <a:spcBef>
                <a:spcPts val="160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5pPr>
            <a:lvl6pPr indent="-342900" lvl="5" marL="2743200" rtl="0">
              <a:lnSpc>
                <a:spcPct val="115000"/>
              </a:lnSpc>
              <a:spcBef>
                <a:spcPts val="160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6pPr>
            <a:lvl7pPr indent="-342900" lvl="6" marL="3200400" rtl="0">
              <a:lnSpc>
                <a:spcPct val="115000"/>
              </a:lnSpc>
              <a:spcBef>
                <a:spcPts val="160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7pPr>
            <a:lvl8pPr indent="-342900" lvl="7" marL="3657600" rtl="0">
              <a:lnSpc>
                <a:spcPct val="115000"/>
              </a:lnSpc>
              <a:spcBef>
                <a:spcPts val="160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8pPr>
            <a:lvl9pPr indent="-342900" lvl="8" marL="4114800" rtl="0">
              <a:lnSpc>
                <a:spcPct val="115000"/>
              </a:lnSpc>
              <a:spcBef>
                <a:spcPts val="1600"/>
              </a:spcBef>
              <a:spcAft>
                <a:spcPts val="160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9pPr>
          </a:lstStyle>
          <a:p/>
        </p:txBody>
      </p:sp>
      <p:sp>
        <p:nvSpPr>
          <p:cNvPr id="7" name="Shape 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1" name="Shape 71"/>
        <p:cNvGrpSpPr/>
        <p:nvPr/>
      </p:nvGrpSpPr>
      <p:grpSpPr>
        <a:xfrm>
          <a:off x="0" y="0"/>
          <a:ext cx="0" cy="0"/>
          <a:chOff x="0" y="0"/>
          <a:chExt cx="0" cy="0"/>
        </a:xfrm>
      </p:grpSpPr>
      <p:sp>
        <p:nvSpPr>
          <p:cNvPr id="72" name="Shape 72"/>
          <p:cNvSpPr txBox="1"/>
          <p:nvPr>
            <p:ph type="ctrTitle"/>
          </p:nvPr>
        </p:nvSpPr>
        <p:spPr>
          <a:xfrm>
            <a:off x="411175" y="859067"/>
            <a:ext cx="8282400" cy="2811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t>張量流期末報告</a:t>
            </a:r>
            <a:endParaRPr/>
          </a:p>
          <a:p>
            <a:pPr indent="0" lvl="0" marL="0" rtl="0">
              <a:lnSpc>
                <a:spcPct val="125000"/>
              </a:lnSpc>
              <a:spcBef>
                <a:spcPts val="2400"/>
              </a:spcBef>
              <a:spcAft>
                <a:spcPts val="1200"/>
              </a:spcAft>
              <a:buNone/>
            </a:pPr>
            <a:r>
              <a:rPr lang="zh-TW" sz="4800">
                <a:solidFill>
                  <a:schemeClr val="accent6"/>
                </a:solidFill>
              </a:rPr>
              <a:t>信用卡詐欺預測</a:t>
            </a:r>
            <a:endParaRPr sz="4800">
              <a:solidFill>
                <a:schemeClr val="accent6"/>
              </a:solidFill>
            </a:endParaRPr>
          </a:p>
        </p:txBody>
      </p:sp>
      <p:sp>
        <p:nvSpPr>
          <p:cNvPr id="73" name="Shape 73"/>
          <p:cNvSpPr txBox="1"/>
          <p:nvPr>
            <p:ph idx="1" type="subTitle"/>
          </p:nvPr>
        </p:nvSpPr>
        <p:spPr>
          <a:xfrm>
            <a:off x="411175" y="4531000"/>
            <a:ext cx="8282400" cy="1680900"/>
          </a:xfrm>
          <a:prstGeom prst="rect">
            <a:avLst/>
          </a:prstGeom>
        </p:spPr>
        <p:txBody>
          <a:bodyPr anchorCtr="0" anchor="ctr" bIns="91425" lIns="91425" spcFirstLastPara="1" rIns="91425" wrap="square" tIns="91425">
            <a:noAutofit/>
          </a:bodyPr>
          <a:lstStyle/>
          <a:p>
            <a:pPr indent="0" lvl="0" marL="0" rtl="0" algn="l">
              <a:lnSpc>
                <a:spcPct val="125000"/>
              </a:lnSpc>
              <a:spcBef>
                <a:spcPts val="2400"/>
              </a:spcBef>
              <a:spcAft>
                <a:spcPts val="0"/>
              </a:spcAft>
              <a:buNone/>
            </a:pPr>
            <a:r>
              <a:t/>
            </a:r>
            <a:endParaRPr b="1" sz="2300">
              <a:solidFill>
                <a:srgbClr val="24292E"/>
              </a:solidFill>
            </a:endParaRPr>
          </a:p>
          <a:p>
            <a:pPr indent="0" lvl="0" marL="0" rtl="0" algn="l">
              <a:lnSpc>
                <a:spcPct val="125000"/>
              </a:lnSpc>
              <a:spcBef>
                <a:spcPts val="2400"/>
              </a:spcBef>
              <a:spcAft>
                <a:spcPts val="0"/>
              </a:spcAft>
              <a:buNone/>
            </a:pPr>
            <a:r>
              <a:t/>
            </a:r>
            <a:endParaRPr b="1" sz="2300">
              <a:solidFill>
                <a:srgbClr val="24292E"/>
              </a:solidFill>
            </a:endParaRPr>
          </a:p>
          <a:p>
            <a:pPr indent="0" lvl="0" marL="0" rtl="0">
              <a:lnSpc>
                <a:spcPct val="125000"/>
              </a:lnSpc>
              <a:spcBef>
                <a:spcPts val="2400"/>
              </a:spcBef>
              <a:spcAft>
                <a:spcPts val="0"/>
              </a:spcAft>
              <a:buNone/>
            </a:pPr>
            <a:r>
              <a:rPr b="1" lang="zh-TW" sz="2300">
                <a:solidFill>
                  <a:srgbClr val="24292E"/>
                </a:solidFill>
              </a:rPr>
              <a:t>姜國輝 老師</a:t>
            </a:r>
            <a:endParaRPr b="1" sz="2300">
              <a:solidFill>
                <a:srgbClr val="24292E"/>
              </a:solidFill>
            </a:endParaRPr>
          </a:p>
          <a:p>
            <a:pPr indent="0" lvl="0" marL="0" rtl="0">
              <a:lnSpc>
                <a:spcPct val="125000"/>
              </a:lnSpc>
              <a:spcBef>
                <a:spcPts val="2400"/>
              </a:spcBef>
              <a:spcAft>
                <a:spcPts val="0"/>
              </a:spcAft>
              <a:buNone/>
            </a:pPr>
            <a:r>
              <a:rPr b="1" lang="zh-TW" sz="2300">
                <a:solidFill>
                  <a:srgbClr val="24292E"/>
                </a:solidFill>
              </a:rPr>
              <a:t>學生：游  達 106356013 </a:t>
            </a:r>
            <a:r>
              <a:rPr b="1" lang="zh-TW" sz="2300">
                <a:solidFill>
                  <a:srgbClr val="FF0000"/>
                </a:solidFill>
              </a:rPr>
              <a:t> </a:t>
            </a:r>
            <a:r>
              <a:rPr b="1" lang="zh-TW" sz="2300">
                <a:solidFill>
                  <a:srgbClr val="24292E"/>
                </a:solidFill>
              </a:rPr>
              <a:t>/ 賴立芸 106356010</a:t>
            </a:r>
            <a:endParaRPr b="1" sz="2300">
              <a:solidFill>
                <a:srgbClr val="24292E"/>
              </a:solidFill>
            </a:endParaRPr>
          </a:p>
          <a:p>
            <a:pPr indent="0" lvl="0" marL="0" rtl="0" algn="l">
              <a:lnSpc>
                <a:spcPct val="125000"/>
              </a:lnSpc>
              <a:spcBef>
                <a:spcPts val="2400"/>
              </a:spcBef>
              <a:spcAft>
                <a:spcPts val="0"/>
              </a:spcAft>
              <a:buClr>
                <a:schemeClr val="dk1"/>
              </a:buClr>
              <a:buSzPts val="1100"/>
              <a:buFont typeface="Arial"/>
              <a:buNone/>
            </a:pPr>
            <a:r>
              <a:t/>
            </a:r>
            <a:endParaRPr b="1" sz="2300">
              <a:solidFill>
                <a:srgbClr val="24292E"/>
              </a:solidFill>
            </a:endParaRPr>
          </a:p>
          <a:p>
            <a:pPr indent="0" lvl="0" marL="0">
              <a:spcBef>
                <a:spcPts val="1200"/>
              </a:spcBef>
              <a:spcAft>
                <a:spcPts val="0"/>
              </a:spcAft>
              <a:buNone/>
            </a:pPr>
            <a:r>
              <a:t/>
            </a:r>
            <a:endParaRPr/>
          </a:p>
        </p:txBody>
      </p:sp>
      <p:sp>
        <p:nvSpPr>
          <p:cNvPr id="74" name="Shape 7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138" name="Shape 138"/>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t>詐欺與非詐欺之資料統計</a:t>
            </a:r>
            <a:endParaRPr/>
          </a:p>
        </p:txBody>
      </p:sp>
      <p:sp>
        <p:nvSpPr>
          <p:cNvPr id="139" name="Shape 139"/>
          <p:cNvSpPr txBox="1"/>
          <p:nvPr>
            <p:ph idx="1" type="body"/>
          </p:nvPr>
        </p:nvSpPr>
        <p:spPr>
          <a:xfrm>
            <a:off x="311700" y="1958433"/>
            <a:ext cx="8520600" cy="4133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0" name="Shape 140"/>
          <p:cNvPicPr preferRelativeResize="0"/>
          <p:nvPr/>
        </p:nvPicPr>
        <p:blipFill>
          <a:blip r:embed="rId3">
            <a:alphaModFix/>
          </a:blip>
          <a:stretch>
            <a:fillRect/>
          </a:stretch>
        </p:blipFill>
        <p:spPr>
          <a:xfrm>
            <a:off x="196912" y="1395625"/>
            <a:ext cx="8750176" cy="5346694"/>
          </a:xfrm>
          <a:prstGeom prst="rect">
            <a:avLst/>
          </a:prstGeom>
          <a:noFill/>
          <a:ln>
            <a:noFill/>
          </a:ln>
        </p:spPr>
      </p:pic>
      <p:sp>
        <p:nvSpPr>
          <p:cNvPr id="141" name="Shape 141"/>
          <p:cNvSpPr txBox="1"/>
          <p:nvPr/>
        </p:nvSpPr>
        <p:spPr>
          <a:xfrm>
            <a:off x="5124650" y="4325800"/>
            <a:ext cx="2999400" cy="85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zh-TW" sz="3000">
                <a:solidFill>
                  <a:srgbClr val="FF9900"/>
                </a:solidFill>
                <a:highlight>
                  <a:srgbClr val="FFFF00"/>
                </a:highlight>
                <a:latin typeface="Heiti TC"/>
                <a:ea typeface="Heiti TC"/>
                <a:cs typeface="Heiti TC"/>
                <a:sym typeface="Heiti TC"/>
              </a:rPr>
              <a:t>非常不平衡！</a:t>
            </a:r>
            <a:endParaRPr b="1" sz="3000">
              <a:solidFill>
                <a:srgbClr val="FF9900"/>
              </a:solidFill>
              <a:highlight>
                <a:srgbClr val="FFFF00"/>
              </a:highlight>
              <a:latin typeface="Heiti TC"/>
              <a:ea typeface="Heiti TC"/>
              <a:cs typeface="Heiti TC"/>
              <a:sym typeface="Heiti T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147" name="Shape 147"/>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t>Random Under Sampling</a:t>
            </a:r>
            <a:endParaRPr/>
          </a:p>
        </p:txBody>
      </p:sp>
      <p:pic>
        <p:nvPicPr>
          <p:cNvPr id="148" name="Shape 148"/>
          <p:cNvPicPr preferRelativeResize="0"/>
          <p:nvPr/>
        </p:nvPicPr>
        <p:blipFill rotWithShape="1">
          <a:blip r:embed="rId3">
            <a:alphaModFix/>
          </a:blip>
          <a:srcRect b="0" l="0" r="0" t="17491"/>
          <a:stretch/>
        </p:blipFill>
        <p:spPr>
          <a:xfrm>
            <a:off x="566725" y="2614025"/>
            <a:ext cx="8010525" cy="4243975"/>
          </a:xfrm>
          <a:prstGeom prst="rect">
            <a:avLst/>
          </a:prstGeom>
          <a:noFill/>
          <a:ln>
            <a:noFill/>
          </a:ln>
        </p:spPr>
      </p:pic>
      <p:sp>
        <p:nvSpPr>
          <p:cNvPr id="149" name="Shape 149"/>
          <p:cNvSpPr txBox="1"/>
          <p:nvPr/>
        </p:nvSpPr>
        <p:spPr>
          <a:xfrm>
            <a:off x="2286000" y="5798825"/>
            <a:ext cx="6626100" cy="41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zh-TW" sz="1800">
                <a:highlight>
                  <a:srgbClr val="FFFF00"/>
                </a:highlight>
                <a:latin typeface="Heiti TC"/>
                <a:ea typeface="Heiti TC"/>
                <a:cs typeface="Heiti TC"/>
                <a:sym typeface="Heiti TC"/>
              </a:rPr>
              <a:t>將原先20幾萬筆的非詐欺事件降到與詐欺事件一樣多（492筆）</a:t>
            </a:r>
            <a:endParaRPr b="1" sz="1800">
              <a:highlight>
                <a:srgbClr val="FFFF00"/>
              </a:highlight>
              <a:latin typeface="Heiti TC"/>
              <a:ea typeface="Heiti TC"/>
              <a:cs typeface="Heiti TC"/>
              <a:sym typeface="Heiti TC"/>
            </a:endParaRPr>
          </a:p>
        </p:txBody>
      </p:sp>
      <p:sp>
        <p:nvSpPr>
          <p:cNvPr id="150" name="Shape 150"/>
          <p:cNvSpPr txBox="1"/>
          <p:nvPr/>
        </p:nvSpPr>
        <p:spPr>
          <a:xfrm>
            <a:off x="400825" y="1568425"/>
            <a:ext cx="2286000" cy="601200"/>
          </a:xfrm>
          <a:prstGeom prst="rect">
            <a:avLst/>
          </a:prstGeom>
          <a:noFill/>
          <a:ln>
            <a:noFill/>
          </a:ln>
        </p:spPr>
        <p:txBody>
          <a:bodyPr anchorCtr="0" anchor="t" bIns="91425" lIns="91425" spcFirstLastPara="1" rIns="91425" wrap="square" tIns="91425">
            <a:noAutofit/>
          </a:bodyPr>
          <a:lstStyle/>
          <a:p>
            <a:pPr indent="0" lvl="0" marL="0" marR="190500" rtl="0" algn="ctr">
              <a:lnSpc>
                <a:spcPct val="140000"/>
              </a:lnSpc>
              <a:spcBef>
                <a:spcPts val="0"/>
              </a:spcBef>
              <a:spcAft>
                <a:spcPts val="600"/>
              </a:spcAft>
              <a:buNone/>
            </a:pPr>
            <a:r>
              <a:rPr lang="zh-TW" sz="3000">
                <a:highlight>
                  <a:srgbClr val="CFE2F3"/>
                </a:highlight>
                <a:latin typeface="Heiti TC"/>
                <a:ea typeface="Heiti TC"/>
                <a:cs typeface="Heiti TC"/>
                <a:sym typeface="Heiti TC"/>
              </a:rPr>
              <a:t>示 意 圖    </a:t>
            </a:r>
            <a:br>
              <a:rPr lang="zh-TW" sz="3000">
                <a:highlight>
                  <a:srgbClr val="CFE2F3"/>
                </a:highlight>
                <a:latin typeface="Heiti TC"/>
                <a:ea typeface="Heiti TC"/>
                <a:cs typeface="Heiti TC"/>
                <a:sym typeface="Heiti TC"/>
              </a:rPr>
            </a:br>
            <a:endParaRPr sz="3000">
              <a:highlight>
                <a:srgbClr val="CFE2F3"/>
              </a:highlight>
              <a:latin typeface="Heiti TC"/>
              <a:ea typeface="Heiti TC"/>
              <a:cs typeface="Heiti TC"/>
              <a:sym typeface="Heiti T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156" name="Shape 156"/>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t>調整 - 使資料</a:t>
            </a:r>
            <a:r>
              <a:rPr lang="zh-TW">
                <a:solidFill>
                  <a:schemeClr val="lt1"/>
                </a:solidFill>
              </a:rPr>
              <a:t>集</a:t>
            </a:r>
            <a:r>
              <a:rPr lang="zh-TW"/>
              <a:t>平衡</a:t>
            </a:r>
            <a:endParaRPr/>
          </a:p>
        </p:txBody>
      </p:sp>
      <p:sp>
        <p:nvSpPr>
          <p:cNvPr id="157" name="Shape 157"/>
          <p:cNvSpPr txBox="1"/>
          <p:nvPr>
            <p:ph idx="1" type="body"/>
          </p:nvPr>
        </p:nvSpPr>
        <p:spPr>
          <a:xfrm>
            <a:off x="311700" y="1958433"/>
            <a:ext cx="8520600" cy="4133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58" name="Shape 158"/>
          <p:cNvPicPr preferRelativeResize="0"/>
          <p:nvPr/>
        </p:nvPicPr>
        <p:blipFill rotWithShape="1">
          <a:blip r:embed="rId3">
            <a:alphaModFix/>
          </a:blip>
          <a:srcRect b="48282" l="8534" r="11176" t="0"/>
          <a:stretch/>
        </p:blipFill>
        <p:spPr>
          <a:xfrm>
            <a:off x="0" y="1393375"/>
            <a:ext cx="5184951" cy="3201975"/>
          </a:xfrm>
          <a:prstGeom prst="rect">
            <a:avLst/>
          </a:prstGeom>
          <a:noFill/>
          <a:ln>
            <a:noFill/>
          </a:ln>
        </p:spPr>
      </p:pic>
      <p:pic>
        <p:nvPicPr>
          <p:cNvPr id="159" name="Shape 159"/>
          <p:cNvPicPr preferRelativeResize="0"/>
          <p:nvPr/>
        </p:nvPicPr>
        <p:blipFill rotWithShape="1">
          <a:blip r:embed="rId3">
            <a:alphaModFix/>
          </a:blip>
          <a:srcRect b="2895" l="7416" r="33299" t="52552"/>
          <a:stretch/>
        </p:blipFill>
        <p:spPr>
          <a:xfrm>
            <a:off x="4921775" y="3459350"/>
            <a:ext cx="3828400" cy="275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zh-TW"/>
              <a:t>‹#›</a:t>
            </a:fld>
            <a:endParaRPr/>
          </a:p>
        </p:txBody>
      </p:sp>
      <p:sp>
        <p:nvSpPr>
          <p:cNvPr id="165" name="Shape 165"/>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zh-TW"/>
              <a:t>不</a:t>
            </a:r>
            <a:r>
              <a:rPr lang="zh-TW"/>
              <a:t>平衡Imbalance資料集矩陣</a:t>
            </a:r>
            <a:endParaRPr/>
          </a:p>
        </p:txBody>
      </p:sp>
      <p:sp>
        <p:nvSpPr>
          <p:cNvPr id="166" name="Shape 166"/>
          <p:cNvSpPr txBox="1"/>
          <p:nvPr>
            <p:ph idx="1" type="body"/>
          </p:nvPr>
        </p:nvSpPr>
        <p:spPr>
          <a:xfrm>
            <a:off x="311700" y="1958433"/>
            <a:ext cx="8520600" cy="4133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67" name="Shape 167"/>
          <p:cNvPicPr preferRelativeResize="0"/>
          <p:nvPr/>
        </p:nvPicPr>
        <p:blipFill>
          <a:blip r:embed="rId3">
            <a:alphaModFix/>
          </a:blip>
          <a:stretch>
            <a:fillRect/>
          </a:stretch>
        </p:blipFill>
        <p:spPr>
          <a:xfrm>
            <a:off x="0" y="1958433"/>
            <a:ext cx="9144001" cy="4384484"/>
          </a:xfrm>
          <a:prstGeom prst="rect">
            <a:avLst/>
          </a:prstGeom>
          <a:noFill/>
          <a:ln>
            <a:noFill/>
          </a:ln>
        </p:spPr>
      </p:pic>
      <p:sp>
        <p:nvSpPr>
          <p:cNvPr id="168" name="Shape 168"/>
          <p:cNvSpPr/>
          <p:nvPr/>
        </p:nvSpPr>
        <p:spPr>
          <a:xfrm>
            <a:off x="3212525" y="6091525"/>
            <a:ext cx="2653800" cy="375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zh-TW"/>
              <a:t>‹#›</a:t>
            </a:fld>
            <a:endParaRPr/>
          </a:p>
        </p:txBody>
      </p:sp>
      <p:sp>
        <p:nvSpPr>
          <p:cNvPr id="174" name="Shape 174"/>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zh-TW"/>
              <a:t>平衡後資料集</a:t>
            </a:r>
            <a:r>
              <a:rPr lang="zh-TW"/>
              <a:t>SubSample </a:t>
            </a:r>
            <a:r>
              <a:rPr lang="zh-TW"/>
              <a:t>矩陣</a:t>
            </a:r>
            <a:endParaRPr/>
          </a:p>
        </p:txBody>
      </p:sp>
      <p:sp>
        <p:nvSpPr>
          <p:cNvPr id="175" name="Shape 175"/>
          <p:cNvSpPr txBox="1"/>
          <p:nvPr>
            <p:ph idx="1" type="body"/>
          </p:nvPr>
        </p:nvSpPr>
        <p:spPr>
          <a:xfrm>
            <a:off x="311700" y="1958433"/>
            <a:ext cx="8520600" cy="4133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76" name="Shape 176"/>
          <p:cNvPicPr preferRelativeResize="0"/>
          <p:nvPr/>
        </p:nvPicPr>
        <p:blipFill>
          <a:blip r:embed="rId3">
            <a:alphaModFix/>
          </a:blip>
          <a:stretch>
            <a:fillRect/>
          </a:stretch>
        </p:blipFill>
        <p:spPr>
          <a:xfrm>
            <a:off x="0" y="1795063"/>
            <a:ext cx="9143999" cy="4459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zh-TW"/>
              <a:t>‹#›</a:t>
            </a:fld>
            <a:endParaRPr/>
          </a:p>
        </p:txBody>
      </p:sp>
      <p:sp>
        <p:nvSpPr>
          <p:cNvPr id="182" name="Shape 182"/>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zh-TW"/>
              <a:t>正相關</a:t>
            </a:r>
            <a:r>
              <a:rPr b="0" lang="zh-TW" sz="2400">
                <a:latin typeface="Heiti TC"/>
                <a:ea typeface="Heiti TC"/>
                <a:cs typeface="Heiti TC"/>
                <a:sym typeface="Heiti TC"/>
              </a:rPr>
              <a:t>(值越高越有可能是詐欺事件) </a:t>
            </a:r>
            <a:endParaRPr/>
          </a:p>
        </p:txBody>
      </p:sp>
      <p:pic>
        <p:nvPicPr>
          <p:cNvPr id="183" name="Shape 183"/>
          <p:cNvPicPr preferRelativeResize="0"/>
          <p:nvPr/>
        </p:nvPicPr>
        <p:blipFill rotWithShape="1">
          <a:blip r:embed="rId3">
            <a:alphaModFix/>
          </a:blip>
          <a:srcRect b="0" l="0" r="50724" t="0"/>
          <a:stretch/>
        </p:blipFill>
        <p:spPr>
          <a:xfrm>
            <a:off x="324575" y="1482400"/>
            <a:ext cx="5146074" cy="2853825"/>
          </a:xfrm>
          <a:prstGeom prst="rect">
            <a:avLst/>
          </a:prstGeom>
          <a:noFill/>
          <a:ln>
            <a:noFill/>
          </a:ln>
        </p:spPr>
      </p:pic>
      <p:pic>
        <p:nvPicPr>
          <p:cNvPr id="184" name="Shape 184"/>
          <p:cNvPicPr preferRelativeResize="0"/>
          <p:nvPr/>
        </p:nvPicPr>
        <p:blipFill rotWithShape="1">
          <a:blip r:embed="rId3">
            <a:alphaModFix/>
          </a:blip>
          <a:srcRect b="10474" l="49153" r="0" t="0"/>
          <a:stretch/>
        </p:blipFill>
        <p:spPr>
          <a:xfrm>
            <a:off x="3338175" y="4187350"/>
            <a:ext cx="5310200" cy="2554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zh-TW"/>
              <a:t>‹#›</a:t>
            </a:fld>
            <a:endParaRPr/>
          </a:p>
        </p:txBody>
      </p:sp>
      <p:sp>
        <p:nvSpPr>
          <p:cNvPr id="190" name="Shape 190"/>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zh-TW">
                <a:solidFill>
                  <a:schemeClr val="lt1"/>
                </a:solidFill>
              </a:rPr>
              <a:t>負</a:t>
            </a:r>
            <a:r>
              <a:rPr lang="zh-TW">
                <a:solidFill>
                  <a:schemeClr val="lt1"/>
                </a:solidFill>
              </a:rPr>
              <a:t>相關</a:t>
            </a:r>
            <a:r>
              <a:rPr b="0" lang="zh-TW" sz="2400">
                <a:solidFill>
                  <a:schemeClr val="lt1"/>
                </a:solidFill>
                <a:latin typeface="Heiti TC"/>
                <a:ea typeface="Heiti TC"/>
                <a:cs typeface="Heiti TC"/>
                <a:sym typeface="Heiti TC"/>
              </a:rPr>
              <a:t>(值越低越有可能是詐欺事件) </a:t>
            </a:r>
            <a:endParaRPr/>
          </a:p>
        </p:txBody>
      </p:sp>
      <p:pic>
        <p:nvPicPr>
          <p:cNvPr id="191" name="Shape 191"/>
          <p:cNvPicPr preferRelativeResize="0"/>
          <p:nvPr/>
        </p:nvPicPr>
        <p:blipFill rotWithShape="1">
          <a:blip r:embed="rId3">
            <a:alphaModFix/>
          </a:blip>
          <a:srcRect b="0" l="0" r="48877" t="0"/>
          <a:stretch/>
        </p:blipFill>
        <p:spPr>
          <a:xfrm>
            <a:off x="0" y="1392975"/>
            <a:ext cx="5901624" cy="3050875"/>
          </a:xfrm>
          <a:prstGeom prst="rect">
            <a:avLst/>
          </a:prstGeom>
          <a:noFill/>
          <a:ln>
            <a:noFill/>
          </a:ln>
        </p:spPr>
      </p:pic>
      <p:pic>
        <p:nvPicPr>
          <p:cNvPr id="192" name="Shape 192"/>
          <p:cNvPicPr preferRelativeResize="0"/>
          <p:nvPr/>
        </p:nvPicPr>
        <p:blipFill rotWithShape="1">
          <a:blip r:embed="rId3">
            <a:alphaModFix/>
          </a:blip>
          <a:srcRect b="0" l="50631" r="0" t="0"/>
          <a:stretch/>
        </p:blipFill>
        <p:spPr>
          <a:xfrm>
            <a:off x="3621645" y="4182450"/>
            <a:ext cx="4998181" cy="2675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Shape 197"/>
          <p:cNvPicPr preferRelativeResize="0"/>
          <p:nvPr/>
        </p:nvPicPr>
        <p:blipFill rotWithShape="1">
          <a:blip r:embed="rId3">
            <a:alphaModFix/>
          </a:blip>
          <a:srcRect b="49889" l="0" r="12945" t="0"/>
          <a:stretch/>
        </p:blipFill>
        <p:spPr>
          <a:xfrm>
            <a:off x="4528475" y="4154875"/>
            <a:ext cx="4420750" cy="2587451"/>
          </a:xfrm>
          <a:prstGeom prst="rect">
            <a:avLst/>
          </a:prstGeom>
          <a:noFill/>
          <a:ln>
            <a:noFill/>
          </a:ln>
        </p:spPr>
      </p:pic>
      <p:sp>
        <p:nvSpPr>
          <p:cNvPr id="198" name="Shape 19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199" name="Shape 199"/>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zh-TW">
                <a:solidFill>
                  <a:schemeClr val="lt1"/>
                </a:solidFill>
              </a:rPr>
              <a:t>不平衡資料的處理方法</a:t>
            </a:r>
            <a:endParaRPr>
              <a:solidFill>
                <a:srgbClr val="FFFFFF"/>
              </a:solidFill>
            </a:endParaRPr>
          </a:p>
        </p:txBody>
      </p:sp>
      <p:sp>
        <p:nvSpPr>
          <p:cNvPr id="200" name="Shape 200"/>
          <p:cNvSpPr txBox="1"/>
          <p:nvPr>
            <p:ph idx="1" type="body"/>
          </p:nvPr>
        </p:nvSpPr>
        <p:spPr>
          <a:xfrm>
            <a:off x="311700" y="1958433"/>
            <a:ext cx="8520600" cy="41331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zh-TW"/>
              <a:t>Without Sampling</a:t>
            </a:r>
            <a:endParaRPr/>
          </a:p>
          <a:p>
            <a:pPr indent="-381000" lvl="0" marL="457200" rtl="0">
              <a:spcBef>
                <a:spcPts val="0"/>
              </a:spcBef>
              <a:spcAft>
                <a:spcPts val="0"/>
              </a:spcAft>
              <a:buClr>
                <a:srgbClr val="000000"/>
              </a:buClr>
              <a:buSzPts val="2400"/>
              <a:buChar char="●"/>
            </a:pPr>
            <a:r>
              <a:rPr lang="zh-TW"/>
              <a:t>Under Sampling</a:t>
            </a:r>
            <a:endParaRPr/>
          </a:p>
          <a:p>
            <a:pPr indent="-381000" lvl="0" marL="457200" rtl="0">
              <a:spcBef>
                <a:spcPts val="0"/>
              </a:spcBef>
              <a:spcAft>
                <a:spcPts val="0"/>
              </a:spcAft>
              <a:buSzPts val="2400"/>
              <a:buChar char="●"/>
            </a:pPr>
            <a:r>
              <a:rPr lang="zh-TW"/>
              <a:t>Over Sampling</a:t>
            </a:r>
            <a:endParaRPr/>
          </a:p>
        </p:txBody>
      </p:sp>
      <p:pic>
        <p:nvPicPr>
          <p:cNvPr id="201" name="Shape 201"/>
          <p:cNvPicPr preferRelativeResize="0"/>
          <p:nvPr/>
        </p:nvPicPr>
        <p:blipFill rotWithShape="1">
          <a:blip r:embed="rId4">
            <a:alphaModFix/>
          </a:blip>
          <a:srcRect b="0" l="0" r="16093" t="0"/>
          <a:stretch/>
        </p:blipFill>
        <p:spPr>
          <a:xfrm>
            <a:off x="4662500" y="1585925"/>
            <a:ext cx="4169799" cy="2587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207" name="Shape 207"/>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t>評估</a:t>
            </a:r>
            <a:endParaRPr/>
          </a:p>
        </p:txBody>
      </p:sp>
      <p:graphicFrame>
        <p:nvGraphicFramePr>
          <p:cNvPr id="208" name="Shape 208"/>
          <p:cNvGraphicFramePr/>
          <p:nvPr/>
        </p:nvGraphicFramePr>
        <p:xfrm>
          <a:off x="780250" y="2573200"/>
          <a:ext cx="3000000" cy="3000000"/>
        </p:xfrm>
        <a:graphic>
          <a:graphicData uri="http://schemas.openxmlformats.org/drawingml/2006/table">
            <a:tbl>
              <a:tblPr>
                <a:noFill/>
                <a:tableStyleId>{F496B939-14B1-418B-9D5C-91E4CD895DFE}</a:tableStyleId>
              </a:tblPr>
              <a:tblGrid>
                <a:gridCol w="425825"/>
                <a:gridCol w="940825"/>
                <a:gridCol w="1084475"/>
                <a:gridCol w="914075"/>
              </a:tblGrid>
              <a:tr h="355550">
                <a:tc gridSpan="2" rowSpan="2">
                  <a:txBody>
                    <a:bodyPr>
                      <a:noAutofit/>
                    </a:bodyPr>
                    <a:lstStyle/>
                    <a:p>
                      <a:pPr indent="0" lvl="0" marL="0" rtl="0" algn="ctr">
                        <a:spcBef>
                          <a:spcPts val="0"/>
                        </a:spcBef>
                        <a:spcAft>
                          <a:spcPts val="0"/>
                        </a:spcAft>
                        <a:buNone/>
                      </a:pPr>
                      <a:r>
                        <a:rPr b="1" lang="zh-TW" sz="1800"/>
                        <a:t>1:詐欺</a:t>
                      </a:r>
                      <a:endParaRPr b="1" sz="1800"/>
                    </a:p>
                    <a:p>
                      <a:pPr indent="0" lvl="0" marL="0" rtl="0" algn="ctr">
                        <a:spcBef>
                          <a:spcPts val="0"/>
                        </a:spcBef>
                        <a:spcAft>
                          <a:spcPts val="0"/>
                        </a:spcAft>
                        <a:buNone/>
                      </a:pPr>
                      <a:r>
                        <a:rPr b="1" lang="zh-TW" sz="1800"/>
                        <a:t>0:沒詐欺</a:t>
                      </a:r>
                      <a:endParaRPr b="1" sz="18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rowSpan="2" hMerge="1"/>
                <a:tc gridSpan="2">
                  <a:txBody>
                    <a:bodyPr>
                      <a:noAutofit/>
                    </a:bodyPr>
                    <a:lstStyle/>
                    <a:p>
                      <a:pPr indent="0" lvl="0" marL="0" rtl="0" algn="ctr">
                        <a:spcBef>
                          <a:spcPts val="0"/>
                        </a:spcBef>
                        <a:spcAft>
                          <a:spcPts val="0"/>
                        </a:spcAft>
                        <a:buNone/>
                      </a:pPr>
                      <a:r>
                        <a:rPr b="1" lang="zh-TW" sz="1800"/>
                        <a:t>預測值</a:t>
                      </a:r>
                      <a:endParaRPr b="1" sz="1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555675">
                <a:tc gridSpan="2" vMerge="1"/>
                <a:tc hMerge="1" vMerge="1"/>
                <a:tc>
                  <a:txBody>
                    <a:bodyPr>
                      <a:noAutofit/>
                    </a:bodyPr>
                    <a:lstStyle/>
                    <a:p>
                      <a:pPr indent="0" lvl="0" marL="0" rtl="0" algn="ctr">
                        <a:spcBef>
                          <a:spcPts val="0"/>
                        </a:spcBef>
                        <a:spcAft>
                          <a:spcPts val="0"/>
                        </a:spcAft>
                        <a:buNone/>
                      </a:pPr>
                      <a:r>
                        <a:rPr b="1" lang="zh-TW" sz="1800"/>
                        <a:t>0</a:t>
                      </a:r>
                      <a:endParaRPr b="1" sz="1800"/>
                    </a:p>
                    <a:p>
                      <a:pPr indent="0" lvl="0" marL="0" rtl="0" algn="ctr">
                        <a:spcBef>
                          <a:spcPts val="0"/>
                        </a:spcBef>
                        <a:spcAft>
                          <a:spcPts val="0"/>
                        </a:spcAft>
                        <a:buNone/>
                      </a:pPr>
                      <a:r>
                        <a:rPr b="1" lang="zh-TW" sz="1800"/>
                        <a:t>False</a:t>
                      </a:r>
                      <a:endParaRPr b="1" sz="1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zh-TW" sz="1800"/>
                        <a:t>1</a:t>
                      </a:r>
                      <a:endParaRPr b="1" sz="1800"/>
                    </a:p>
                    <a:p>
                      <a:pPr indent="0" lvl="0" marL="0" rtl="0" algn="ctr">
                        <a:spcBef>
                          <a:spcPts val="0"/>
                        </a:spcBef>
                        <a:spcAft>
                          <a:spcPts val="0"/>
                        </a:spcAft>
                        <a:buNone/>
                      </a:pPr>
                      <a:r>
                        <a:rPr b="1" lang="zh-TW" sz="1800"/>
                        <a:t>True</a:t>
                      </a:r>
                      <a:endParaRPr b="1" sz="1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4225">
                <a:tc rowSpan="2">
                  <a:txBody>
                    <a:bodyPr>
                      <a:noAutofit/>
                    </a:bodyPr>
                    <a:lstStyle/>
                    <a:p>
                      <a:pPr indent="0" lvl="0" marL="0" rtl="0" algn="ctr">
                        <a:spcBef>
                          <a:spcPts val="0"/>
                        </a:spcBef>
                        <a:spcAft>
                          <a:spcPts val="0"/>
                        </a:spcAft>
                        <a:buNone/>
                      </a:pPr>
                      <a:r>
                        <a:rPr b="1" lang="zh-TW" sz="1800"/>
                        <a:t>實際值</a:t>
                      </a:r>
                      <a:endParaRPr b="1" sz="1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zh-TW" sz="1800"/>
                        <a:t>0</a:t>
                      </a:r>
                      <a:endParaRPr b="1" sz="1800"/>
                    </a:p>
                    <a:p>
                      <a:pPr indent="0" lvl="0" marL="0" rtl="0" algn="ctr">
                        <a:spcBef>
                          <a:spcPts val="0"/>
                        </a:spcBef>
                        <a:spcAft>
                          <a:spcPts val="0"/>
                        </a:spcAft>
                        <a:buNone/>
                      </a:pPr>
                      <a:r>
                        <a:rPr b="1" lang="zh-TW" sz="1800"/>
                        <a:t>False</a:t>
                      </a:r>
                      <a:endParaRPr b="1" sz="1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zh-TW" sz="1800"/>
                        <a:t>TN</a:t>
                      </a:r>
                      <a:endParaRPr b="1" sz="1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zh-TW" sz="1800"/>
                        <a:t>FP</a:t>
                      </a:r>
                      <a:endParaRPr b="1" sz="1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1800">
                <a:tc vMerge="1"/>
                <a:tc>
                  <a:txBody>
                    <a:bodyPr>
                      <a:noAutofit/>
                    </a:bodyPr>
                    <a:lstStyle/>
                    <a:p>
                      <a:pPr indent="0" lvl="0" marL="0" rtl="0" algn="ctr">
                        <a:spcBef>
                          <a:spcPts val="0"/>
                        </a:spcBef>
                        <a:spcAft>
                          <a:spcPts val="0"/>
                        </a:spcAft>
                        <a:buNone/>
                      </a:pPr>
                      <a:r>
                        <a:rPr b="1" lang="zh-TW" sz="1800"/>
                        <a:t>1</a:t>
                      </a:r>
                      <a:endParaRPr b="1" sz="1800"/>
                    </a:p>
                    <a:p>
                      <a:pPr indent="0" lvl="0" marL="0" rtl="0" algn="ctr">
                        <a:spcBef>
                          <a:spcPts val="0"/>
                        </a:spcBef>
                        <a:spcAft>
                          <a:spcPts val="0"/>
                        </a:spcAft>
                        <a:buNone/>
                      </a:pPr>
                      <a:r>
                        <a:rPr b="1" lang="zh-TW" sz="1800"/>
                        <a:t>True</a:t>
                      </a:r>
                      <a:endParaRPr b="1" sz="1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zh-TW" sz="1800"/>
                        <a:t>FN</a:t>
                      </a:r>
                      <a:endParaRPr b="1" sz="1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zh-TW" sz="1800"/>
                        <a:t>TP</a:t>
                      </a:r>
                      <a:endParaRPr b="1" sz="1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09" name="Shape 209"/>
          <p:cNvPicPr preferRelativeResize="0"/>
          <p:nvPr/>
        </p:nvPicPr>
        <p:blipFill>
          <a:blip r:embed="rId3">
            <a:alphaModFix/>
          </a:blip>
          <a:stretch>
            <a:fillRect/>
          </a:stretch>
        </p:blipFill>
        <p:spPr>
          <a:xfrm>
            <a:off x="4226400" y="2882675"/>
            <a:ext cx="4686849" cy="2850100"/>
          </a:xfrm>
          <a:prstGeom prst="rect">
            <a:avLst/>
          </a:prstGeom>
          <a:noFill/>
          <a:ln>
            <a:noFill/>
          </a:ln>
        </p:spPr>
      </p:pic>
      <p:pic>
        <p:nvPicPr>
          <p:cNvPr id="210" name="Shape 210"/>
          <p:cNvPicPr preferRelativeResize="0"/>
          <p:nvPr/>
        </p:nvPicPr>
        <p:blipFill>
          <a:blip r:embed="rId4">
            <a:alphaModFix/>
          </a:blip>
          <a:stretch>
            <a:fillRect/>
          </a:stretch>
        </p:blipFill>
        <p:spPr>
          <a:xfrm>
            <a:off x="4695800" y="1904800"/>
            <a:ext cx="4136501" cy="742450"/>
          </a:xfrm>
          <a:prstGeom prst="rect">
            <a:avLst/>
          </a:prstGeom>
          <a:noFill/>
          <a:ln>
            <a:noFill/>
          </a:ln>
        </p:spPr>
      </p:pic>
      <p:pic>
        <p:nvPicPr>
          <p:cNvPr id="211" name="Shape 211"/>
          <p:cNvPicPr preferRelativeResize="0"/>
          <p:nvPr/>
        </p:nvPicPr>
        <p:blipFill rotWithShape="1">
          <a:blip r:embed="rId3">
            <a:alphaModFix/>
          </a:blip>
          <a:srcRect b="33821" l="0" r="0" t="36151"/>
          <a:stretch/>
        </p:blipFill>
        <p:spPr>
          <a:xfrm>
            <a:off x="4334300" y="2804825"/>
            <a:ext cx="4686849" cy="855800"/>
          </a:xfrm>
          <a:prstGeom prst="rect">
            <a:avLst/>
          </a:prstGeom>
          <a:noFill/>
          <a:ln>
            <a:noFill/>
          </a:ln>
        </p:spPr>
      </p:pic>
      <p:pic>
        <p:nvPicPr>
          <p:cNvPr id="212" name="Shape 212"/>
          <p:cNvPicPr preferRelativeResize="0"/>
          <p:nvPr/>
        </p:nvPicPr>
        <p:blipFill rotWithShape="1">
          <a:blip r:embed="rId3">
            <a:alphaModFix/>
          </a:blip>
          <a:srcRect b="68313" l="0" r="0" t="0"/>
          <a:stretch/>
        </p:blipFill>
        <p:spPr>
          <a:xfrm>
            <a:off x="4410500" y="3932375"/>
            <a:ext cx="4686849" cy="90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218" name="Shape 218"/>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t>WS    actual : 56854/98</a:t>
            </a:r>
            <a:endParaRPr/>
          </a:p>
        </p:txBody>
      </p:sp>
      <p:pic>
        <p:nvPicPr>
          <p:cNvPr id="219" name="Shape 219"/>
          <p:cNvPicPr preferRelativeResize="0"/>
          <p:nvPr/>
        </p:nvPicPr>
        <p:blipFill rotWithShape="1">
          <a:blip r:embed="rId3">
            <a:alphaModFix/>
          </a:blip>
          <a:srcRect b="0" l="0" r="0" t="33311"/>
          <a:stretch/>
        </p:blipFill>
        <p:spPr>
          <a:xfrm>
            <a:off x="708375" y="1157705"/>
            <a:ext cx="7891001" cy="57002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zh-TW"/>
              <a:t>‹#›</a:t>
            </a:fld>
            <a:endParaRPr/>
          </a:p>
        </p:txBody>
      </p:sp>
      <p:sp>
        <p:nvSpPr>
          <p:cNvPr id="80" name="Shape 80"/>
          <p:cNvSpPr txBox="1"/>
          <p:nvPr>
            <p:ph idx="2" type="body"/>
          </p:nvPr>
        </p:nvSpPr>
        <p:spPr>
          <a:xfrm>
            <a:off x="4355175" y="1027125"/>
            <a:ext cx="5562900" cy="4926900"/>
          </a:xfrm>
          <a:prstGeom prst="rect">
            <a:avLst/>
          </a:prstGeom>
        </p:spPr>
        <p:txBody>
          <a:bodyPr anchorCtr="0" anchor="ctr" bIns="91425" lIns="91425" spcFirstLastPara="1" rIns="91425" wrap="square" tIns="91425">
            <a:noAutofit/>
          </a:bodyPr>
          <a:lstStyle/>
          <a:p>
            <a:pPr indent="-381000" lvl="0" marL="914400" rtl="0">
              <a:spcBef>
                <a:spcPts val="0"/>
              </a:spcBef>
              <a:spcAft>
                <a:spcPts val="0"/>
              </a:spcAft>
              <a:buClr>
                <a:srgbClr val="000000"/>
              </a:buClr>
              <a:buSzPts val="2400"/>
              <a:buFont typeface="Heiti TC"/>
              <a:buAutoNum type="arabicPeriod"/>
            </a:pPr>
            <a:r>
              <a:rPr lang="zh-TW" sz="2400">
                <a:solidFill>
                  <a:srgbClr val="000000"/>
                </a:solidFill>
                <a:latin typeface="Heiti TC"/>
                <a:ea typeface="Heiti TC"/>
                <a:cs typeface="Heiti TC"/>
                <a:sym typeface="Heiti TC"/>
              </a:rPr>
              <a:t>Introduction</a:t>
            </a:r>
            <a:endParaRPr sz="2400">
              <a:solidFill>
                <a:srgbClr val="000000"/>
              </a:solidFill>
              <a:latin typeface="Heiti TC"/>
              <a:ea typeface="Heiti TC"/>
              <a:cs typeface="Heiti TC"/>
              <a:sym typeface="Heiti TC"/>
            </a:endParaRPr>
          </a:p>
          <a:p>
            <a:pPr indent="-381000" lvl="0" marL="914400" rtl="0">
              <a:spcBef>
                <a:spcPts val="0"/>
              </a:spcBef>
              <a:spcAft>
                <a:spcPts val="0"/>
              </a:spcAft>
              <a:buClr>
                <a:srgbClr val="000000"/>
              </a:buClr>
              <a:buSzPts val="2400"/>
              <a:buFont typeface="Heiti TC"/>
              <a:buAutoNum type="arabicPeriod"/>
            </a:pPr>
            <a:r>
              <a:rPr lang="zh-TW" sz="2400">
                <a:solidFill>
                  <a:srgbClr val="000000"/>
                </a:solidFill>
                <a:latin typeface="Heiti TC"/>
                <a:ea typeface="Heiti TC"/>
                <a:cs typeface="Heiti TC"/>
                <a:sym typeface="Heiti TC"/>
              </a:rPr>
              <a:t>程式碼</a:t>
            </a:r>
            <a:endParaRPr sz="2400">
              <a:solidFill>
                <a:srgbClr val="000000"/>
              </a:solidFill>
              <a:latin typeface="Heiti TC"/>
              <a:ea typeface="Heiti TC"/>
              <a:cs typeface="Heiti TC"/>
              <a:sym typeface="Heiti TC"/>
            </a:endParaRPr>
          </a:p>
          <a:p>
            <a:pPr indent="-381000" lvl="0" marL="914400" rtl="0">
              <a:spcBef>
                <a:spcPts val="0"/>
              </a:spcBef>
              <a:spcAft>
                <a:spcPts val="0"/>
              </a:spcAft>
              <a:buClr>
                <a:srgbClr val="000000"/>
              </a:buClr>
              <a:buSzPts val="2400"/>
              <a:buFont typeface="Heiti TC"/>
              <a:buAutoNum type="arabicPeriod"/>
            </a:pPr>
            <a:r>
              <a:rPr lang="zh-TW" sz="2400">
                <a:solidFill>
                  <a:srgbClr val="000000"/>
                </a:solidFill>
                <a:latin typeface="Heiti TC"/>
                <a:ea typeface="Heiti TC"/>
                <a:cs typeface="Heiti TC"/>
                <a:sym typeface="Heiti TC"/>
              </a:rPr>
              <a:t>Our Goal</a:t>
            </a:r>
            <a:endParaRPr sz="2400">
              <a:solidFill>
                <a:srgbClr val="000000"/>
              </a:solidFill>
              <a:latin typeface="Heiti TC"/>
              <a:ea typeface="Heiti TC"/>
              <a:cs typeface="Heiti TC"/>
              <a:sym typeface="Heiti TC"/>
            </a:endParaRPr>
          </a:p>
          <a:p>
            <a:pPr indent="-381000" lvl="1" marL="1371600" rtl="0">
              <a:spcBef>
                <a:spcPts val="0"/>
              </a:spcBef>
              <a:spcAft>
                <a:spcPts val="0"/>
              </a:spcAft>
              <a:buClr>
                <a:srgbClr val="000000"/>
              </a:buClr>
              <a:buSzPts val="2400"/>
              <a:buFont typeface="Heiti TC"/>
              <a:buAutoNum type="alphaLcPeriod"/>
            </a:pPr>
            <a:r>
              <a:rPr lang="zh-TW" sz="2400">
                <a:solidFill>
                  <a:srgbClr val="000000"/>
                </a:solidFill>
                <a:latin typeface="Heiti TC"/>
                <a:ea typeface="Heiti TC"/>
                <a:cs typeface="Heiti TC"/>
                <a:sym typeface="Heiti TC"/>
              </a:rPr>
              <a:t>了解資料之分佈</a:t>
            </a:r>
            <a:endParaRPr sz="2400">
              <a:solidFill>
                <a:srgbClr val="000000"/>
              </a:solidFill>
              <a:latin typeface="Heiti TC"/>
              <a:ea typeface="Heiti TC"/>
              <a:cs typeface="Heiti TC"/>
              <a:sym typeface="Heiti TC"/>
            </a:endParaRPr>
          </a:p>
          <a:p>
            <a:pPr indent="-381000" lvl="1" marL="1371600" rtl="0">
              <a:spcBef>
                <a:spcPts val="0"/>
              </a:spcBef>
              <a:spcAft>
                <a:spcPts val="0"/>
              </a:spcAft>
              <a:buClr>
                <a:srgbClr val="000000"/>
              </a:buClr>
              <a:buSzPts val="2400"/>
              <a:buFont typeface="Heiti TC"/>
              <a:buAutoNum type="alphaLcPeriod"/>
            </a:pPr>
            <a:r>
              <a:rPr lang="zh-TW" sz="2400">
                <a:solidFill>
                  <a:srgbClr val="000000"/>
                </a:solidFill>
                <a:latin typeface="Heiti TC"/>
                <a:ea typeface="Heiti TC"/>
                <a:cs typeface="Heiti TC"/>
                <a:sym typeface="Heiti TC"/>
              </a:rPr>
              <a:t>次資料框架 </a:t>
            </a:r>
            <a:endParaRPr sz="2400">
              <a:solidFill>
                <a:srgbClr val="000000"/>
              </a:solidFill>
              <a:latin typeface="Heiti TC"/>
              <a:ea typeface="Heiti TC"/>
              <a:cs typeface="Heiti TC"/>
              <a:sym typeface="Heiti TC"/>
            </a:endParaRPr>
          </a:p>
          <a:p>
            <a:pPr indent="-381000" lvl="1" marL="1371600" rtl="0">
              <a:spcBef>
                <a:spcPts val="0"/>
              </a:spcBef>
              <a:spcAft>
                <a:spcPts val="0"/>
              </a:spcAft>
              <a:buClr>
                <a:srgbClr val="000000"/>
              </a:buClr>
              <a:buSzPts val="2400"/>
              <a:buFont typeface="Heiti TC"/>
              <a:buAutoNum type="alphaLcPeriod"/>
            </a:pPr>
            <a:r>
              <a:rPr lang="zh-TW" sz="2400">
                <a:solidFill>
                  <a:srgbClr val="000000"/>
                </a:solidFill>
                <a:latin typeface="Heiti TC"/>
                <a:ea typeface="Heiti TC"/>
                <a:cs typeface="Heiti TC"/>
                <a:sym typeface="Heiti TC"/>
              </a:rPr>
              <a:t>不平衡資料的處理方法</a:t>
            </a:r>
            <a:endParaRPr sz="2400">
              <a:solidFill>
                <a:srgbClr val="000000"/>
              </a:solidFill>
              <a:latin typeface="Heiti TC"/>
              <a:ea typeface="Heiti TC"/>
              <a:cs typeface="Heiti TC"/>
              <a:sym typeface="Heiti TC"/>
            </a:endParaRPr>
          </a:p>
          <a:p>
            <a:pPr indent="-381000" lvl="1" marL="1371600" rtl="0">
              <a:spcBef>
                <a:spcPts val="0"/>
              </a:spcBef>
              <a:spcAft>
                <a:spcPts val="0"/>
              </a:spcAft>
              <a:buClr>
                <a:srgbClr val="000000"/>
              </a:buClr>
              <a:buSzPts val="2400"/>
              <a:buFont typeface="Heiti TC"/>
              <a:buAutoNum type="alphaLcPeriod"/>
            </a:pPr>
            <a:r>
              <a:rPr lang="zh-TW" sz="2400">
                <a:solidFill>
                  <a:srgbClr val="000000"/>
                </a:solidFill>
                <a:latin typeface="Heiti TC"/>
                <a:ea typeface="Heiti TC"/>
                <a:cs typeface="Heiti TC"/>
                <a:sym typeface="Heiti TC"/>
              </a:rPr>
              <a:t>不同分類器的表現</a:t>
            </a:r>
            <a:br>
              <a:rPr lang="zh-TW" sz="2400">
                <a:solidFill>
                  <a:srgbClr val="000000"/>
                </a:solidFill>
                <a:latin typeface="Heiti TC"/>
                <a:ea typeface="Heiti TC"/>
                <a:cs typeface="Heiti TC"/>
                <a:sym typeface="Heiti TC"/>
              </a:rPr>
            </a:br>
            <a:endParaRPr sz="2400">
              <a:solidFill>
                <a:srgbClr val="000000"/>
              </a:solidFill>
              <a:latin typeface="Heiti TC"/>
              <a:ea typeface="Heiti TC"/>
              <a:cs typeface="Heiti TC"/>
              <a:sym typeface="Heiti TC"/>
            </a:endParaRPr>
          </a:p>
        </p:txBody>
      </p:sp>
      <p:sp>
        <p:nvSpPr>
          <p:cNvPr id="81" name="Shape 81"/>
          <p:cNvSpPr txBox="1"/>
          <p:nvPr/>
        </p:nvSpPr>
        <p:spPr>
          <a:xfrm>
            <a:off x="703675" y="2915200"/>
            <a:ext cx="3362100" cy="75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sz="3600">
                <a:latin typeface="Impact"/>
                <a:ea typeface="Impact"/>
                <a:cs typeface="Impact"/>
                <a:sym typeface="Impact"/>
              </a:rPr>
              <a:t>Outline</a:t>
            </a:r>
            <a:endParaRPr b="1" sz="3600">
              <a:latin typeface="Impact"/>
              <a:ea typeface="Impact"/>
              <a:cs typeface="Impact"/>
              <a:sym typeface="Impac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225" name="Shape 225"/>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t>US </a:t>
            </a:r>
            <a:r>
              <a:rPr lang="zh-TW">
                <a:solidFill>
                  <a:schemeClr val="lt1"/>
                </a:solidFill>
              </a:rPr>
              <a:t>actual : 87/110</a:t>
            </a:r>
            <a:endParaRPr/>
          </a:p>
        </p:txBody>
      </p:sp>
      <p:pic>
        <p:nvPicPr>
          <p:cNvPr id="226" name="Shape 226"/>
          <p:cNvPicPr preferRelativeResize="0"/>
          <p:nvPr/>
        </p:nvPicPr>
        <p:blipFill rotWithShape="1">
          <a:blip r:embed="rId3">
            <a:alphaModFix/>
          </a:blip>
          <a:srcRect b="0" l="0" r="0" t="33479"/>
          <a:stretch/>
        </p:blipFill>
        <p:spPr>
          <a:xfrm>
            <a:off x="533625" y="1118287"/>
            <a:ext cx="8041800" cy="57720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232" name="Shape 232"/>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t>OS  </a:t>
            </a:r>
            <a:r>
              <a:rPr lang="zh-TW">
                <a:solidFill>
                  <a:schemeClr val="lt1"/>
                </a:solidFill>
              </a:rPr>
              <a:t>   actual : 56854/98</a:t>
            </a:r>
            <a:endParaRPr/>
          </a:p>
        </p:txBody>
      </p:sp>
      <p:pic>
        <p:nvPicPr>
          <p:cNvPr id="233" name="Shape 233"/>
          <p:cNvPicPr preferRelativeResize="0"/>
          <p:nvPr/>
        </p:nvPicPr>
        <p:blipFill rotWithShape="1">
          <a:blip r:embed="rId3">
            <a:alphaModFix/>
          </a:blip>
          <a:srcRect b="0" l="0" r="0" t="33818"/>
          <a:stretch/>
        </p:blipFill>
        <p:spPr>
          <a:xfrm>
            <a:off x="708375" y="1234891"/>
            <a:ext cx="7966000" cy="562310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239" name="Shape 239"/>
          <p:cNvSpPr txBox="1"/>
          <p:nvPr>
            <p:ph type="title"/>
          </p:nvPr>
        </p:nvSpPr>
        <p:spPr>
          <a:xfrm>
            <a:off x="708375" y="301600"/>
            <a:ext cx="8041800" cy="978000"/>
          </a:xfrm>
          <a:prstGeom prst="rect">
            <a:avLst/>
          </a:prstGeom>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40" name="Shape 240"/>
          <p:cNvPicPr preferRelativeResize="0"/>
          <p:nvPr/>
        </p:nvPicPr>
        <p:blipFill>
          <a:blip r:embed="rId3">
            <a:alphaModFix/>
          </a:blip>
          <a:stretch>
            <a:fillRect/>
          </a:stretch>
        </p:blipFill>
        <p:spPr>
          <a:xfrm>
            <a:off x="1143000" y="0"/>
            <a:ext cx="6858001" cy="6858001"/>
          </a:xfrm>
          <a:prstGeom prst="rect">
            <a:avLst/>
          </a:prstGeom>
          <a:noFill/>
          <a:ln>
            <a:noFill/>
          </a:ln>
        </p:spPr>
      </p:pic>
      <p:sp>
        <p:nvSpPr>
          <p:cNvPr id="241" name="Shape 241"/>
          <p:cNvSpPr/>
          <p:nvPr/>
        </p:nvSpPr>
        <p:spPr>
          <a:xfrm>
            <a:off x="1261025" y="642175"/>
            <a:ext cx="1306800" cy="358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a:off x="4075875" y="997300"/>
            <a:ext cx="1306800" cy="358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a:off x="5424225" y="997300"/>
            <a:ext cx="1306800" cy="358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nvSpPr>
        <p:spPr>
          <a:xfrm>
            <a:off x="1261025" y="3004375"/>
            <a:ext cx="1306800" cy="358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a:off x="4075875" y="2978500"/>
            <a:ext cx="1306800" cy="358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a:off x="5424225" y="2978500"/>
            <a:ext cx="1306800" cy="358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a:off x="1261025" y="4680775"/>
            <a:ext cx="1306800" cy="358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a:off x="5424225" y="4654900"/>
            <a:ext cx="1306800" cy="358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Shape 249"/>
          <p:cNvSpPr/>
          <p:nvPr/>
        </p:nvSpPr>
        <p:spPr>
          <a:xfrm>
            <a:off x="4075875" y="4680775"/>
            <a:ext cx="1306800" cy="358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txBox="1"/>
          <p:nvPr/>
        </p:nvSpPr>
        <p:spPr>
          <a:xfrm>
            <a:off x="398100" y="604150"/>
            <a:ext cx="821100" cy="11448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zh-TW" sz="2400">
                <a:solidFill>
                  <a:srgbClr val="0000FF"/>
                </a:solidFill>
              </a:rPr>
              <a:t>ＷＳ</a:t>
            </a:r>
            <a:endParaRPr sz="2400">
              <a:solidFill>
                <a:srgbClr val="0000FF"/>
              </a:solidFill>
            </a:endParaRPr>
          </a:p>
          <a:p>
            <a:pPr indent="0" lvl="0" marL="0">
              <a:spcBef>
                <a:spcPts val="0"/>
              </a:spcBef>
              <a:spcAft>
                <a:spcPts val="0"/>
              </a:spcAft>
              <a:buNone/>
            </a:pPr>
            <a:r>
              <a:rPr lang="zh-TW" sz="2400">
                <a:solidFill>
                  <a:srgbClr val="0000FF"/>
                </a:solidFill>
              </a:rPr>
              <a:t>ＵＳ</a:t>
            </a:r>
            <a:endParaRPr sz="2400">
              <a:solidFill>
                <a:srgbClr val="0000FF"/>
              </a:solidFill>
            </a:endParaRPr>
          </a:p>
          <a:p>
            <a:pPr indent="0" lvl="0" marL="0">
              <a:spcBef>
                <a:spcPts val="0"/>
              </a:spcBef>
              <a:spcAft>
                <a:spcPts val="0"/>
              </a:spcAft>
              <a:buNone/>
            </a:pPr>
            <a:r>
              <a:rPr lang="zh-TW" sz="2400">
                <a:solidFill>
                  <a:srgbClr val="0000FF"/>
                </a:solidFill>
              </a:rPr>
              <a:t>ＯＳ</a:t>
            </a:r>
            <a:endParaRPr sz="2400">
              <a:solidFill>
                <a:srgbClr val="0000FF"/>
              </a:solidFill>
            </a:endParaRPr>
          </a:p>
        </p:txBody>
      </p:sp>
      <p:sp>
        <p:nvSpPr>
          <p:cNvPr id="251" name="Shape 251"/>
          <p:cNvSpPr/>
          <p:nvPr/>
        </p:nvSpPr>
        <p:spPr>
          <a:xfrm>
            <a:off x="1261025" y="6383050"/>
            <a:ext cx="1306800" cy="358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a:off x="5424225" y="6052375"/>
            <a:ext cx="1306800" cy="358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a:off x="4075875" y="6383050"/>
            <a:ext cx="1306800" cy="358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txBox="1"/>
          <p:nvPr/>
        </p:nvSpPr>
        <p:spPr>
          <a:xfrm>
            <a:off x="416475" y="2276300"/>
            <a:ext cx="821100" cy="1144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zh-TW" sz="2400">
                <a:solidFill>
                  <a:srgbClr val="0000FF"/>
                </a:solidFill>
              </a:rPr>
              <a:t>ＷＳ</a:t>
            </a:r>
            <a:endParaRPr sz="2400">
              <a:solidFill>
                <a:srgbClr val="0000FF"/>
              </a:solidFill>
            </a:endParaRPr>
          </a:p>
          <a:p>
            <a:pPr indent="0" lvl="0" marL="0" rtl="0">
              <a:spcBef>
                <a:spcPts val="0"/>
              </a:spcBef>
              <a:spcAft>
                <a:spcPts val="0"/>
              </a:spcAft>
              <a:buNone/>
            </a:pPr>
            <a:r>
              <a:rPr lang="zh-TW" sz="2400">
                <a:solidFill>
                  <a:srgbClr val="0000FF"/>
                </a:solidFill>
              </a:rPr>
              <a:t>ＵＳ</a:t>
            </a:r>
            <a:endParaRPr sz="2400">
              <a:solidFill>
                <a:srgbClr val="0000FF"/>
              </a:solidFill>
            </a:endParaRPr>
          </a:p>
          <a:p>
            <a:pPr indent="0" lvl="0" marL="0" rtl="0">
              <a:spcBef>
                <a:spcPts val="0"/>
              </a:spcBef>
              <a:spcAft>
                <a:spcPts val="0"/>
              </a:spcAft>
              <a:buNone/>
            </a:pPr>
            <a:r>
              <a:rPr lang="zh-TW" sz="2400">
                <a:solidFill>
                  <a:srgbClr val="0000FF"/>
                </a:solidFill>
              </a:rPr>
              <a:t>ＯＳ</a:t>
            </a:r>
            <a:endParaRPr sz="2400">
              <a:solidFill>
                <a:srgbClr val="0000FF"/>
              </a:solidFill>
            </a:endParaRPr>
          </a:p>
        </p:txBody>
      </p:sp>
      <p:sp>
        <p:nvSpPr>
          <p:cNvPr id="255" name="Shape 255"/>
          <p:cNvSpPr txBox="1"/>
          <p:nvPr/>
        </p:nvSpPr>
        <p:spPr>
          <a:xfrm>
            <a:off x="369188" y="3888650"/>
            <a:ext cx="821100" cy="1144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zh-TW" sz="2400">
                <a:solidFill>
                  <a:srgbClr val="0000FF"/>
                </a:solidFill>
              </a:rPr>
              <a:t>ＷＳ</a:t>
            </a:r>
            <a:endParaRPr sz="2400">
              <a:solidFill>
                <a:srgbClr val="0000FF"/>
              </a:solidFill>
            </a:endParaRPr>
          </a:p>
          <a:p>
            <a:pPr indent="0" lvl="0" marL="0" rtl="0">
              <a:spcBef>
                <a:spcPts val="0"/>
              </a:spcBef>
              <a:spcAft>
                <a:spcPts val="0"/>
              </a:spcAft>
              <a:buNone/>
            </a:pPr>
            <a:r>
              <a:rPr lang="zh-TW" sz="2400">
                <a:solidFill>
                  <a:srgbClr val="0000FF"/>
                </a:solidFill>
              </a:rPr>
              <a:t>ＵＳ</a:t>
            </a:r>
            <a:endParaRPr sz="2400">
              <a:solidFill>
                <a:srgbClr val="0000FF"/>
              </a:solidFill>
            </a:endParaRPr>
          </a:p>
          <a:p>
            <a:pPr indent="0" lvl="0" marL="0" rtl="0">
              <a:spcBef>
                <a:spcPts val="0"/>
              </a:spcBef>
              <a:spcAft>
                <a:spcPts val="0"/>
              </a:spcAft>
              <a:buNone/>
            </a:pPr>
            <a:r>
              <a:rPr lang="zh-TW" sz="2400">
                <a:solidFill>
                  <a:srgbClr val="0000FF"/>
                </a:solidFill>
              </a:rPr>
              <a:t>ＯＳ</a:t>
            </a:r>
            <a:endParaRPr sz="2400">
              <a:solidFill>
                <a:srgbClr val="0000FF"/>
              </a:solidFill>
            </a:endParaRPr>
          </a:p>
        </p:txBody>
      </p:sp>
      <p:sp>
        <p:nvSpPr>
          <p:cNvPr id="256" name="Shape 256"/>
          <p:cNvSpPr txBox="1"/>
          <p:nvPr/>
        </p:nvSpPr>
        <p:spPr>
          <a:xfrm>
            <a:off x="387563" y="5637000"/>
            <a:ext cx="821100" cy="1144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zh-TW" sz="2400">
                <a:solidFill>
                  <a:srgbClr val="0000FF"/>
                </a:solidFill>
              </a:rPr>
              <a:t>ＷＳ</a:t>
            </a:r>
            <a:endParaRPr sz="2400">
              <a:solidFill>
                <a:srgbClr val="0000FF"/>
              </a:solidFill>
            </a:endParaRPr>
          </a:p>
          <a:p>
            <a:pPr indent="0" lvl="0" marL="0" rtl="0">
              <a:spcBef>
                <a:spcPts val="0"/>
              </a:spcBef>
              <a:spcAft>
                <a:spcPts val="0"/>
              </a:spcAft>
              <a:buNone/>
            </a:pPr>
            <a:r>
              <a:rPr lang="zh-TW" sz="2400">
                <a:solidFill>
                  <a:srgbClr val="0000FF"/>
                </a:solidFill>
              </a:rPr>
              <a:t>ＵＳ</a:t>
            </a:r>
            <a:endParaRPr sz="2400">
              <a:solidFill>
                <a:srgbClr val="0000FF"/>
              </a:solidFill>
            </a:endParaRPr>
          </a:p>
          <a:p>
            <a:pPr indent="0" lvl="0" marL="0" rtl="0">
              <a:spcBef>
                <a:spcPts val="0"/>
              </a:spcBef>
              <a:spcAft>
                <a:spcPts val="0"/>
              </a:spcAft>
              <a:buNone/>
            </a:pPr>
            <a:r>
              <a:rPr lang="zh-TW" sz="2400">
                <a:solidFill>
                  <a:srgbClr val="0000FF"/>
                </a:solidFill>
              </a:rPr>
              <a:t>ＯＳ</a:t>
            </a:r>
            <a:endParaRPr sz="2400">
              <a:solidFill>
                <a:srgbClr val="00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Shape 261"/>
          <p:cNvPicPr preferRelativeResize="0"/>
          <p:nvPr/>
        </p:nvPicPr>
        <p:blipFill>
          <a:blip r:embed="rId3">
            <a:alphaModFix/>
          </a:blip>
          <a:stretch>
            <a:fillRect/>
          </a:stretch>
        </p:blipFill>
        <p:spPr>
          <a:xfrm>
            <a:off x="2619300" y="-115175"/>
            <a:ext cx="6809800" cy="2792650"/>
          </a:xfrm>
          <a:prstGeom prst="rect">
            <a:avLst/>
          </a:prstGeom>
          <a:noFill/>
          <a:ln>
            <a:noFill/>
          </a:ln>
        </p:spPr>
      </p:pic>
      <p:sp>
        <p:nvSpPr>
          <p:cNvPr id="262" name="Shape 26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263" name="Shape 263"/>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solidFill>
                  <a:schemeClr val="lt1"/>
                </a:solidFill>
              </a:rPr>
              <a:t>WS</a:t>
            </a:r>
            <a:endParaRPr/>
          </a:p>
        </p:txBody>
      </p:sp>
      <p:pic>
        <p:nvPicPr>
          <p:cNvPr id="264" name="Shape 264"/>
          <p:cNvPicPr preferRelativeResize="0"/>
          <p:nvPr/>
        </p:nvPicPr>
        <p:blipFill>
          <a:blip r:embed="rId4">
            <a:alphaModFix/>
          </a:blip>
          <a:stretch>
            <a:fillRect/>
          </a:stretch>
        </p:blipFill>
        <p:spPr>
          <a:xfrm>
            <a:off x="2585400" y="1829466"/>
            <a:ext cx="6524699" cy="2909509"/>
          </a:xfrm>
          <a:prstGeom prst="rect">
            <a:avLst/>
          </a:prstGeom>
          <a:noFill/>
          <a:ln>
            <a:noFill/>
          </a:ln>
        </p:spPr>
      </p:pic>
      <p:pic>
        <p:nvPicPr>
          <p:cNvPr id="265" name="Shape 265"/>
          <p:cNvPicPr preferRelativeResize="0"/>
          <p:nvPr/>
        </p:nvPicPr>
        <p:blipFill>
          <a:blip r:embed="rId5">
            <a:alphaModFix/>
          </a:blip>
          <a:stretch>
            <a:fillRect/>
          </a:stretch>
        </p:blipFill>
        <p:spPr>
          <a:xfrm>
            <a:off x="2619300" y="4143388"/>
            <a:ext cx="6677100" cy="2714612"/>
          </a:xfrm>
          <a:prstGeom prst="rect">
            <a:avLst/>
          </a:prstGeom>
          <a:noFill/>
          <a:ln>
            <a:noFill/>
          </a:ln>
        </p:spPr>
      </p:pic>
      <p:sp>
        <p:nvSpPr>
          <p:cNvPr id="266" name="Shape 266"/>
          <p:cNvSpPr txBox="1"/>
          <p:nvPr>
            <p:ph type="title"/>
          </p:nvPr>
        </p:nvSpPr>
        <p:spPr>
          <a:xfrm>
            <a:off x="656175" y="2545850"/>
            <a:ext cx="8041800" cy="97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zh-TW">
                <a:solidFill>
                  <a:srgbClr val="000000"/>
                </a:solidFill>
              </a:rPr>
              <a:t>U</a:t>
            </a:r>
            <a:r>
              <a:rPr lang="zh-TW">
                <a:solidFill>
                  <a:srgbClr val="000000"/>
                </a:solidFill>
              </a:rPr>
              <a:t>S</a:t>
            </a:r>
            <a:endParaRPr>
              <a:solidFill>
                <a:srgbClr val="000000"/>
              </a:solidFill>
            </a:endParaRPr>
          </a:p>
        </p:txBody>
      </p:sp>
      <p:sp>
        <p:nvSpPr>
          <p:cNvPr id="267" name="Shape 267"/>
          <p:cNvSpPr txBox="1"/>
          <p:nvPr>
            <p:ph type="title"/>
          </p:nvPr>
        </p:nvSpPr>
        <p:spPr>
          <a:xfrm>
            <a:off x="656175" y="4989300"/>
            <a:ext cx="8041800" cy="97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zh-TW">
                <a:solidFill>
                  <a:srgbClr val="000000"/>
                </a:solidFill>
              </a:rPr>
              <a:t>OS</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273" name="Shape 273"/>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t>改進與總結</a:t>
            </a:r>
            <a:endParaRPr/>
          </a:p>
        </p:txBody>
      </p:sp>
      <p:sp>
        <p:nvSpPr>
          <p:cNvPr id="274" name="Shape 274"/>
          <p:cNvSpPr txBox="1"/>
          <p:nvPr>
            <p:ph idx="1" type="body"/>
          </p:nvPr>
        </p:nvSpPr>
        <p:spPr>
          <a:xfrm>
            <a:off x="311700" y="1958433"/>
            <a:ext cx="8520600" cy="41331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zh-TW"/>
              <a:t>可比較：</a:t>
            </a:r>
            <a:endParaRPr/>
          </a:p>
          <a:p>
            <a:pPr indent="-381000" lvl="1" marL="914400" rtl="0">
              <a:spcBef>
                <a:spcPts val="0"/>
              </a:spcBef>
              <a:spcAft>
                <a:spcPts val="0"/>
              </a:spcAft>
              <a:buSzPts val="2400"/>
              <a:buChar char="○"/>
            </a:pPr>
            <a:r>
              <a:rPr lang="zh-TW"/>
              <a:t>Bagging and Boosting</a:t>
            </a:r>
            <a:endParaRPr/>
          </a:p>
          <a:p>
            <a:pPr indent="-381000" lvl="1" marL="914400" rtl="0">
              <a:spcBef>
                <a:spcPts val="0"/>
              </a:spcBef>
              <a:spcAft>
                <a:spcPts val="0"/>
              </a:spcAft>
              <a:buSzPts val="2400"/>
              <a:buChar char="○"/>
            </a:pPr>
            <a:r>
              <a:rPr lang="zh-TW"/>
              <a:t>不同class的錯誤使用不同的loss weights</a:t>
            </a:r>
            <a:endParaRPr/>
          </a:p>
          <a:p>
            <a:pPr indent="-381000" lvl="0" marL="457200" rtl="0">
              <a:spcBef>
                <a:spcPts val="0"/>
              </a:spcBef>
              <a:spcAft>
                <a:spcPts val="0"/>
              </a:spcAft>
              <a:buSzPts val="2400"/>
              <a:buChar char="●"/>
            </a:pPr>
            <a:r>
              <a:rPr lang="zh-TW"/>
              <a:t>總結：</a:t>
            </a:r>
            <a:endParaRPr/>
          </a:p>
          <a:p>
            <a:pPr indent="-381000" lvl="1" marL="914400" rtl="0">
              <a:spcBef>
                <a:spcPts val="0"/>
              </a:spcBef>
              <a:spcAft>
                <a:spcPts val="0"/>
              </a:spcAft>
              <a:buSzPts val="2400"/>
              <a:buChar char="○"/>
            </a:pPr>
            <a:r>
              <a:rPr lang="zh-TW"/>
              <a:t>Logit Rrgression，適用ＵＳ</a:t>
            </a:r>
            <a:endParaRPr/>
          </a:p>
          <a:p>
            <a:pPr indent="-381000" lvl="1" marL="914400" rtl="0">
              <a:spcBef>
                <a:spcPts val="0"/>
              </a:spcBef>
              <a:spcAft>
                <a:spcPts val="0"/>
              </a:spcAft>
              <a:buSzPts val="2400"/>
              <a:buChar char="○"/>
            </a:pPr>
            <a:r>
              <a:rPr lang="zh-TW"/>
              <a:t>KNN、SVM</a:t>
            </a:r>
            <a:r>
              <a:rPr lang="zh-TW"/>
              <a:t>、Tree，適用ＯＳ</a:t>
            </a:r>
            <a:endParaRPr/>
          </a:p>
          <a:p>
            <a:pPr indent="-381000" lvl="1" marL="914400">
              <a:spcBef>
                <a:spcPts val="0"/>
              </a:spcBef>
              <a:spcAft>
                <a:spcPts val="0"/>
              </a:spcAft>
              <a:buSzPts val="2400"/>
              <a:buChar char="○"/>
            </a:pPr>
            <a:r>
              <a:rPr lang="zh-TW"/>
              <a:t>神經網路需要較多資訊，適用ＯＳ</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pic>
        <p:nvPicPr>
          <p:cNvPr id="280" name="Shape 280"/>
          <p:cNvPicPr preferRelativeResize="0"/>
          <p:nvPr/>
        </p:nvPicPr>
        <p:blipFill>
          <a:blip r:embed="rId3">
            <a:alphaModFix/>
          </a:blip>
          <a:stretch>
            <a:fillRect/>
          </a:stretch>
        </p:blipFill>
        <p:spPr>
          <a:xfrm>
            <a:off x="2921575" y="2064525"/>
            <a:ext cx="3605800" cy="279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87" name="Shape 87"/>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t>Introduction</a:t>
            </a:r>
            <a:endParaRPr/>
          </a:p>
        </p:txBody>
      </p:sp>
      <p:sp>
        <p:nvSpPr>
          <p:cNvPr id="88" name="Shape 88"/>
          <p:cNvSpPr txBox="1"/>
          <p:nvPr>
            <p:ph idx="1" type="body"/>
          </p:nvPr>
        </p:nvSpPr>
        <p:spPr>
          <a:xfrm>
            <a:off x="311700" y="1958433"/>
            <a:ext cx="8520600" cy="41331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zh-TW">
                <a:solidFill>
                  <a:srgbClr val="000000"/>
                </a:solidFill>
              </a:rPr>
              <a:t>信用卡公司若能辨別資料詐欺事件，那麼使用者就會更信任信用卡交易，避免繳交非自己刷卡之帳單。</a:t>
            </a:r>
            <a:endParaRPr>
              <a:solidFill>
                <a:srgbClr val="000000"/>
              </a:solidFill>
            </a:endParaRPr>
          </a:p>
          <a:p>
            <a:pPr indent="-381000" lvl="0" marL="457200" rtl="0">
              <a:spcBef>
                <a:spcPts val="0"/>
              </a:spcBef>
              <a:spcAft>
                <a:spcPts val="0"/>
              </a:spcAft>
              <a:buClr>
                <a:srgbClr val="000000"/>
              </a:buClr>
              <a:buSzPts val="2400"/>
              <a:buChar char="●"/>
            </a:pPr>
            <a:r>
              <a:rPr lang="zh-TW">
                <a:solidFill>
                  <a:srgbClr val="000000"/>
                </a:solidFill>
              </a:rPr>
              <a:t>使用各式預測模型來看預測該筆交易為正常交易或詐欺之準確度。</a:t>
            </a:r>
            <a:endParaRPr>
              <a:solidFill>
                <a:srgbClr val="000000"/>
              </a:solidFill>
            </a:endParaRPr>
          </a:p>
          <a:p>
            <a:pPr indent="-381000" lvl="1" marL="914400" rtl="0">
              <a:spcBef>
                <a:spcPts val="0"/>
              </a:spcBef>
              <a:spcAft>
                <a:spcPts val="0"/>
              </a:spcAft>
              <a:buClr>
                <a:srgbClr val="000000"/>
              </a:buClr>
              <a:buSzPts val="2400"/>
              <a:buChar char="○"/>
            </a:pPr>
            <a:r>
              <a:rPr lang="zh-TW">
                <a:solidFill>
                  <a:srgbClr val="000000"/>
                </a:solidFill>
              </a:rPr>
              <a:t>模型一：Logistic Regression</a:t>
            </a:r>
            <a:endParaRPr>
              <a:solidFill>
                <a:srgbClr val="000000"/>
              </a:solidFill>
            </a:endParaRPr>
          </a:p>
          <a:p>
            <a:pPr indent="-381000" lvl="1" marL="914400" rtl="0">
              <a:spcBef>
                <a:spcPts val="0"/>
              </a:spcBef>
              <a:spcAft>
                <a:spcPts val="0"/>
              </a:spcAft>
              <a:buClr>
                <a:srgbClr val="000000"/>
              </a:buClr>
              <a:buSzPts val="2400"/>
              <a:buChar char="○"/>
            </a:pPr>
            <a:r>
              <a:rPr lang="zh-TW">
                <a:solidFill>
                  <a:srgbClr val="000000"/>
                </a:solidFill>
              </a:rPr>
              <a:t>模型二：KNears Neighbors</a:t>
            </a:r>
            <a:endParaRPr>
              <a:solidFill>
                <a:srgbClr val="000000"/>
              </a:solidFill>
            </a:endParaRPr>
          </a:p>
          <a:p>
            <a:pPr indent="-381000" lvl="1" marL="914400" rtl="0">
              <a:spcBef>
                <a:spcPts val="0"/>
              </a:spcBef>
              <a:spcAft>
                <a:spcPts val="0"/>
              </a:spcAft>
              <a:buClr>
                <a:srgbClr val="000000"/>
              </a:buClr>
              <a:buSzPts val="2400"/>
              <a:buChar char="○"/>
            </a:pPr>
            <a:r>
              <a:rPr lang="zh-TW">
                <a:solidFill>
                  <a:srgbClr val="000000"/>
                </a:solidFill>
              </a:rPr>
              <a:t>模型三：</a:t>
            </a:r>
            <a:r>
              <a:rPr lang="zh-TW">
                <a:solidFill>
                  <a:srgbClr val="000000"/>
                </a:solidFill>
              </a:rPr>
              <a:t>Support Vector Classifier</a:t>
            </a:r>
            <a:endParaRPr>
              <a:solidFill>
                <a:srgbClr val="000000"/>
              </a:solidFill>
            </a:endParaRPr>
          </a:p>
          <a:p>
            <a:pPr indent="-381000" lvl="1" marL="914400" rtl="0">
              <a:spcBef>
                <a:spcPts val="0"/>
              </a:spcBef>
              <a:spcAft>
                <a:spcPts val="0"/>
              </a:spcAft>
              <a:buClr>
                <a:srgbClr val="000000"/>
              </a:buClr>
              <a:buSzPts val="2400"/>
              <a:buChar char="○"/>
            </a:pPr>
            <a:r>
              <a:rPr lang="zh-TW">
                <a:solidFill>
                  <a:srgbClr val="000000"/>
                </a:solidFill>
              </a:rPr>
              <a:t>模型四：</a:t>
            </a:r>
            <a:r>
              <a:rPr lang="zh-TW">
                <a:solidFill>
                  <a:srgbClr val="000000"/>
                </a:solidFill>
              </a:rPr>
              <a:t>Tree Classifier</a:t>
            </a:r>
            <a:endParaRPr>
              <a:solidFill>
                <a:srgbClr val="000000"/>
              </a:solidFill>
            </a:endParaRPr>
          </a:p>
          <a:p>
            <a:pPr indent="-381000" lvl="1" marL="914400" rtl="0">
              <a:spcBef>
                <a:spcPts val="0"/>
              </a:spcBef>
              <a:spcAft>
                <a:spcPts val="0"/>
              </a:spcAft>
              <a:buClr>
                <a:srgbClr val="000000"/>
              </a:buClr>
              <a:buSzPts val="2400"/>
              <a:buChar char="○"/>
            </a:pPr>
            <a:r>
              <a:rPr lang="zh-TW">
                <a:solidFill>
                  <a:srgbClr val="000000"/>
                </a:solidFill>
              </a:rPr>
              <a:t>模型五：Artificial Neural Network</a:t>
            </a:r>
            <a:endParaRPr>
              <a:solidFill>
                <a:srgbClr val="000000"/>
              </a:solidFill>
            </a:endParaRPr>
          </a:p>
          <a:p>
            <a:pPr indent="0" lvl="0" marL="0" rtl="0">
              <a:spcBef>
                <a:spcPts val="1600"/>
              </a:spcBef>
              <a:spcAft>
                <a:spcPts val="0"/>
              </a:spcAft>
              <a:buNone/>
            </a:pPr>
            <a:r>
              <a:t/>
            </a:r>
            <a:endParaRPr>
              <a:solidFill>
                <a:srgbClr val="000000"/>
              </a:solidFill>
            </a:endParaRPr>
          </a:p>
          <a:p>
            <a:pPr indent="0" lvl="0" marL="457200" rtl="0">
              <a:spcBef>
                <a:spcPts val="1600"/>
              </a:spcBef>
              <a:spcAft>
                <a:spcPts val="0"/>
              </a:spcAft>
              <a:buNone/>
            </a:pPr>
            <a:r>
              <a:t/>
            </a:r>
            <a:endParaRPr>
              <a:solidFill>
                <a:srgbClr val="000000"/>
              </a:solidFill>
            </a:endParaRPr>
          </a:p>
          <a:p>
            <a:pPr indent="0" lvl="0" marL="0">
              <a:spcBef>
                <a:spcPts val="16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94" name="Shape 94"/>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t>程式碼</a:t>
            </a:r>
            <a:endParaRPr/>
          </a:p>
        </p:txBody>
      </p:sp>
      <p:sp>
        <p:nvSpPr>
          <p:cNvPr id="95" name="Shape 95"/>
          <p:cNvSpPr txBox="1"/>
          <p:nvPr>
            <p:ph idx="1" type="body"/>
          </p:nvPr>
        </p:nvSpPr>
        <p:spPr>
          <a:xfrm>
            <a:off x="311700" y="1367608"/>
            <a:ext cx="8520600" cy="41331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zh-TW">
                <a:solidFill>
                  <a:srgbClr val="000000"/>
                </a:solidFill>
              </a:rPr>
              <a:t>https://github.com/YuTaNCCU/CreditCardFraud</a:t>
            </a:r>
            <a:endParaRPr>
              <a:solidFill>
                <a:srgbClr val="000000"/>
              </a:solidFill>
            </a:endParaRPr>
          </a:p>
        </p:txBody>
      </p:sp>
      <p:pic>
        <p:nvPicPr>
          <p:cNvPr id="96" name="Shape 96"/>
          <p:cNvPicPr preferRelativeResize="0"/>
          <p:nvPr/>
        </p:nvPicPr>
        <p:blipFill>
          <a:blip r:embed="rId3">
            <a:alphaModFix/>
          </a:blip>
          <a:stretch>
            <a:fillRect/>
          </a:stretch>
        </p:blipFill>
        <p:spPr>
          <a:xfrm>
            <a:off x="1069063" y="1939850"/>
            <a:ext cx="7005876" cy="48024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102" name="Shape 102"/>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t>Our Goal </a:t>
            </a:r>
            <a:r>
              <a:rPr lang="zh-TW"/>
              <a:t>目標</a:t>
            </a:r>
            <a:endParaRPr/>
          </a:p>
        </p:txBody>
      </p:sp>
      <p:sp>
        <p:nvSpPr>
          <p:cNvPr id="103" name="Shape 103"/>
          <p:cNvSpPr txBox="1"/>
          <p:nvPr>
            <p:ph idx="1" type="body"/>
          </p:nvPr>
        </p:nvSpPr>
        <p:spPr>
          <a:xfrm>
            <a:off x="311700" y="1958433"/>
            <a:ext cx="8520600" cy="41331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434343"/>
              </a:buClr>
              <a:buSzPts val="2400"/>
              <a:buChar char="●"/>
            </a:pPr>
            <a:r>
              <a:rPr lang="zh-TW">
                <a:solidFill>
                  <a:srgbClr val="434343"/>
                </a:solidFill>
              </a:rPr>
              <a:t>了解「少筆」資料之分佈</a:t>
            </a:r>
            <a:endParaRPr>
              <a:solidFill>
                <a:srgbClr val="434343"/>
              </a:solidFill>
            </a:endParaRPr>
          </a:p>
          <a:p>
            <a:pPr indent="-381000" lvl="0" marL="457200" rtl="0">
              <a:spcBef>
                <a:spcPts val="0"/>
              </a:spcBef>
              <a:spcAft>
                <a:spcPts val="0"/>
              </a:spcAft>
              <a:buClr>
                <a:srgbClr val="434343"/>
              </a:buClr>
              <a:buSzPts val="2400"/>
              <a:buChar char="●"/>
            </a:pPr>
            <a:r>
              <a:rPr lang="zh-TW">
                <a:solidFill>
                  <a:srgbClr val="434343"/>
                </a:solidFill>
              </a:rPr>
              <a:t>建立一詐欺與非詐欺各半的</a:t>
            </a:r>
            <a:r>
              <a:rPr lang="zh-TW">
                <a:solidFill>
                  <a:schemeClr val="accent4"/>
                </a:solidFill>
              </a:rPr>
              <a:t>次資料集 (sub- dataframe)</a:t>
            </a:r>
            <a:endParaRPr>
              <a:solidFill>
                <a:schemeClr val="accent4"/>
              </a:solidFill>
            </a:endParaRPr>
          </a:p>
          <a:p>
            <a:pPr indent="-381000" lvl="0" marL="457200" rtl="0">
              <a:spcBef>
                <a:spcPts val="0"/>
              </a:spcBef>
              <a:spcAft>
                <a:spcPts val="0"/>
              </a:spcAft>
              <a:buClr>
                <a:srgbClr val="434343"/>
              </a:buClr>
              <a:buSzPts val="2400"/>
              <a:buChar char="●"/>
            </a:pPr>
            <a:r>
              <a:rPr lang="zh-TW">
                <a:solidFill>
                  <a:srgbClr val="434343"/>
                </a:solidFill>
              </a:rPr>
              <a:t>不平衡資料的處理方法</a:t>
            </a:r>
            <a:endParaRPr>
              <a:solidFill>
                <a:srgbClr val="434343"/>
              </a:solidFill>
            </a:endParaRPr>
          </a:p>
          <a:p>
            <a:pPr indent="-381000" lvl="0" marL="457200" rtl="0">
              <a:spcBef>
                <a:spcPts val="0"/>
              </a:spcBef>
              <a:spcAft>
                <a:spcPts val="0"/>
              </a:spcAft>
              <a:buClr>
                <a:srgbClr val="000000"/>
              </a:buClr>
              <a:buSzPts val="2400"/>
              <a:buChar char="●"/>
            </a:pPr>
            <a:r>
              <a:rPr lang="zh-TW">
                <a:solidFill>
                  <a:srgbClr val="434343"/>
                </a:solidFill>
              </a:rPr>
              <a:t>不同</a:t>
            </a:r>
            <a:r>
              <a:rPr lang="zh-TW">
                <a:solidFill>
                  <a:srgbClr val="434343"/>
                </a:solidFill>
              </a:rPr>
              <a:t>分類器的表現</a:t>
            </a:r>
            <a:br>
              <a:rPr lang="zh-TW">
                <a:solidFill>
                  <a:srgbClr val="000000"/>
                </a:solidFill>
              </a:rPr>
            </a:b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109" name="Shape 109"/>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zh-TW">
                <a:solidFill>
                  <a:srgbClr val="FFFFFF"/>
                </a:solidFill>
              </a:rPr>
              <a:t>了解資料之分佈</a:t>
            </a:r>
            <a:endParaRPr>
              <a:solidFill>
                <a:srgbClr val="FFFFFF"/>
              </a:solidFill>
            </a:endParaRPr>
          </a:p>
        </p:txBody>
      </p:sp>
      <p:sp>
        <p:nvSpPr>
          <p:cNvPr id="110" name="Shape 110"/>
          <p:cNvSpPr txBox="1"/>
          <p:nvPr>
            <p:ph idx="1" type="body"/>
          </p:nvPr>
        </p:nvSpPr>
        <p:spPr>
          <a:xfrm>
            <a:off x="311700" y="1958433"/>
            <a:ext cx="8520600" cy="41331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24292E"/>
              </a:buClr>
              <a:buSzPts val="2400"/>
              <a:buChar char="●"/>
            </a:pPr>
            <a:r>
              <a:rPr b="1" lang="zh-TW">
                <a:solidFill>
                  <a:srgbClr val="24292E"/>
                </a:solidFill>
                <a:highlight>
                  <a:srgbClr val="FFFFFF"/>
                </a:highlight>
              </a:rPr>
              <a:t>基本的資料認識</a:t>
            </a:r>
            <a:endParaRPr b="1">
              <a:solidFill>
                <a:srgbClr val="24292E"/>
              </a:solidFill>
              <a:highlight>
                <a:srgbClr val="FFFFFF"/>
              </a:highlight>
            </a:endParaRPr>
          </a:p>
          <a:p>
            <a:pPr indent="-381000" lvl="1" marL="914400" marR="0" rtl="0" algn="l">
              <a:lnSpc>
                <a:spcPct val="115000"/>
              </a:lnSpc>
              <a:spcBef>
                <a:spcPts val="0"/>
              </a:spcBef>
              <a:spcAft>
                <a:spcPts val="0"/>
              </a:spcAft>
              <a:buClr>
                <a:srgbClr val="24292E"/>
              </a:buClr>
              <a:buSzPts val="2400"/>
              <a:buChar char="○"/>
            </a:pPr>
            <a:r>
              <a:rPr b="1" lang="zh-TW">
                <a:solidFill>
                  <a:srgbClr val="24292E"/>
                </a:solidFill>
                <a:highlight>
                  <a:srgbClr val="FFFFFF"/>
                </a:highlight>
              </a:rPr>
              <a:t>時間time </a:t>
            </a:r>
            <a:endParaRPr b="1">
              <a:solidFill>
                <a:srgbClr val="24292E"/>
              </a:solidFill>
              <a:highlight>
                <a:srgbClr val="FF0000"/>
              </a:highlight>
            </a:endParaRPr>
          </a:p>
          <a:p>
            <a:pPr indent="-381000" lvl="1" marL="914400" marR="0" rtl="0" algn="l">
              <a:lnSpc>
                <a:spcPct val="115000"/>
              </a:lnSpc>
              <a:spcBef>
                <a:spcPts val="0"/>
              </a:spcBef>
              <a:spcAft>
                <a:spcPts val="0"/>
              </a:spcAft>
              <a:buClr>
                <a:srgbClr val="24292E"/>
              </a:buClr>
              <a:buSzPts val="2400"/>
              <a:buChar char="○"/>
            </a:pPr>
            <a:r>
              <a:rPr b="1" lang="zh-TW">
                <a:solidFill>
                  <a:srgbClr val="24292E"/>
                </a:solidFill>
                <a:highlight>
                  <a:srgbClr val="FFFFFF"/>
                </a:highlight>
              </a:rPr>
              <a:t>金額amount</a:t>
            </a:r>
            <a:endParaRPr b="1">
              <a:solidFill>
                <a:srgbClr val="24292E"/>
              </a:solidFill>
              <a:highlight>
                <a:srgbClr val="FFFFFF"/>
              </a:highlight>
            </a:endParaRPr>
          </a:p>
          <a:p>
            <a:pPr indent="-381000" lvl="1" marL="914400" marR="0" rtl="0" algn="l">
              <a:lnSpc>
                <a:spcPct val="115000"/>
              </a:lnSpc>
              <a:spcBef>
                <a:spcPts val="0"/>
              </a:spcBef>
              <a:spcAft>
                <a:spcPts val="0"/>
              </a:spcAft>
              <a:buClr>
                <a:srgbClr val="24292E"/>
              </a:buClr>
              <a:buSzPts val="2400"/>
              <a:buChar char="○"/>
            </a:pPr>
            <a:r>
              <a:rPr b="1" lang="zh-TW">
                <a:solidFill>
                  <a:srgbClr val="24292E"/>
                </a:solidFill>
                <a:highlight>
                  <a:srgbClr val="FFFFFF"/>
                </a:highlight>
              </a:rPr>
              <a:t>類別class（詐欺/非詐欺）</a:t>
            </a:r>
            <a:endParaRPr b="1">
              <a:solidFill>
                <a:srgbClr val="24292E"/>
              </a:solidFill>
              <a:highlight>
                <a:srgbClr val="FFFFFF"/>
              </a:highlight>
            </a:endParaRPr>
          </a:p>
          <a:p>
            <a:pPr indent="-381000" lvl="1" marL="914400" marR="0" rtl="0" algn="l">
              <a:lnSpc>
                <a:spcPct val="115000"/>
              </a:lnSpc>
              <a:spcBef>
                <a:spcPts val="0"/>
              </a:spcBef>
              <a:spcAft>
                <a:spcPts val="0"/>
              </a:spcAft>
              <a:buClr>
                <a:srgbClr val="24292E"/>
              </a:buClr>
              <a:buSzPts val="2400"/>
              <a:buChar char="○"/>
            </a:pPr>
            <a:r>
              <a:rPr b="1" lang="zh-TW">
                <a:solidFill>
                  <a:srgbClr val="24292E"/>
                </a:solidFill>
                <a:highlight>
                  <a:srgbClr val="FFFFFF"/>
                </a:highlight>
              </a:rPr>
              <a:t>其餘欄位由於隱私權問題而不公開</a:t>
            </a:r>
            <a:r>
              <a:rPr b="1" lang="zh-TW">
                <a:solidFill>
                  <a:srgbClr val="4A86E8"/>
                </a:solidFill>
                <a:highlight>
                  <a:srgbClr val="FFFFFF"/>
                </a:highlight>
              </a:rPr>
              <a:t>但有Scaled</a:t>
            </a:r>
            <a:endParaRPr>
              <a:solidFill>
                <a:srgbClr val="4A86E8"/>
              </a:solidFill>
              <a:highlight>
                <a:srgbClr val="B7B7B7"/>
              </a:highlight>
            </a:endParaRPr>
          </a:p>
          <a:p>
            <a:pPr indent="-381000" lvl="1" marL="914400" marR="0" rtl="0" algn="l">
              <a:lnSpc>
                <a:spcPct val="115000"/>
              </a:lnSpc>
              <a:spcBef>
                <a:spcPts val="0"/>
              </a:spcBef>
              <a:spcAft>
                <a:spcPts val="0"/>
              </a:spcAft>
              <a:buClr>
                <a:srgbClr val="24292E"/>
              </a:buClr>
              <a:buSzPts val="2400"/>
              <a:buChar char="○"/>
            </a:pPr>
            <a:r>
              <a:rPr lang="zh-TW">
                <a:solidFill>
                  <a:srgbClr val="24292E"/>
                </a:solidFill>
              </a:rPr>
              <a:t>交易金額整體來說相對小，平均為 88 美金。</a:t>
            </a:r>
            <a:endParaRPr>
              <a:solidFill>
                <a:srgbClr val="24292E"/>
              </a:solidFill>
            </a:endParaRPr>
          </a:p>
          <a:p>
            <a:pPr indent="-381000" lvl="0" marL="457200" marR="304800" rtl="0">
              <a:spcBef>
                <a:spcPts val="0"/>
              </a:spcBef>
              <a:spcAft>
                <a:spcPts val="0"/>
              </a:spcAft>
              <a:buSzPts val="2400"/>
              <a:buChar char="●"/>
            </a:pPr>
            <a:r>
              <a:rPr lang="zh-TW">
                <a:solidFill>
                  <a:srgbClr val="24292E"/>
                </a:solidFill>
              </a:rPr>
              <a:t>此資料中無Null值，所以不必填入其他值。</a:t>
            </a:r>
            <a:endParaRPr>
              <a:solidFill>
                <a:srgbClr val="24292E"/>
              </a:solidFill>
            </a:endParaRPr>
          </a:p>
          <a:p>
            <a:pPr indent="-381000" lvl="0" marL="457200" marR="304800" rtl="0">
              <a:spcBef>
                <a:spcPts val="0"/>
              </a:spcBef>
              <a:spcAft>
                <a:spcPts val="0"/>
              </a:spcAft>
              <a:buSzPts val="2400"/>
              <a:buChar char="●"/>
            </a:pPr>
            <a:r>
              <a:rPr lang="zh-TW">
                <a:solidFill>
                  <a:srgbClr val="24292E"/>
                </a:solidFill>
              </a:rPr>
              <a:t>大多數的值為非詐欺佔99.83% ，詐欺案件只佔 0.17%。</a:t>
            </a:r>
            <a:endParaRPr/>
          </a:p>
          <a:p>
            <a:pPr indent="0" lvl="0" marL="457200" marR="0" rtl="0" algn="l">
              <a:lnSpc>
                <a:spcPct val="115000"/>
              </a:lnSpc>
              <a:spcBef>
                <a:spcPts val="1500"/>
              </a:spcBef>
              <a:spcAft>
                <a:spcPts val="0"/>
              </a:spcAft>
              <a:buNone/>
            </a:pPr>
            <a:r>
              <a:t/>
            </a:r>
            <a:endParaRPr b="1">
              <a:solidFill>
                <a:srgbClr val="24292E"/>
              </a:solidFill>
              <a:highlight>
                <a:srgbClr val="FFFFFF"/>
              </a:highlight>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116" name="Shape 116"/>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rtl="0">
              <a:lnSpc>
                <a:spcPct val="140000"/>
              </a:lnSpc>
              <a:spcBef>
                <a:spcPts val="2400"/>
              </a:spcBef>
              <a:spcAft>
                <a:spcPts val="600"/>
              </a:spcAft>
              <a:buNone/>
            </a:pPr>
            <a:r>
              <a:rPr lang="zh-TW"/>
              <a:t>校正不平衡資料集的錯誤</a:t>
            </a:r>
            <a:endParaRPr>
              <a:solidFill>
                <a:srgbClr val="FF0000"/>
              </a:solidFill>
            </a:endParaRPr>
          </a:p>
        </p:txBody>
      </p:sp>
      <p:sp>
        <p:nvSpPr>
          <p:cNvPr id="117" name="Shape 117"/>
          <p:cNvSpPr txBox="1"/>
          <p:nvPr>
            <p:ph idx="1" type="body"/>
          </p:nvPr>
        </p:nvSpPr>
        <p:spPr>
          <a:xfrm>
            <a:off x="311700" y="1958433"/>
            <a:ext cx="8520600" cy="4133100"/>
          </a:xfrm>
          <a:prstGeom prst="rect">
            <a:avLst/>
          </a:prstGeom>
        </p:spPr>
        <p:txBody>
          <a:bodyPr anchorCtr="0" anchor="t" bIns="91425" lIns="91425" spcFirstLastPara="1" rIns="91425" wrap="square" tIns="91425">
            <a:noAutofit/>
          </a:bodyPr>
          <a:lstStyle/>
          <a:p>
            <a:pPr indent="-381000" lvl="0" marL="762000" marR="304800" rtl="0">
              <a:spcBef>
                <a:spcPts val="1200"/>
              </a:spcBef>
              <a:spcAft>
                <a:spcPts val="0"/>
              </a:spcAft>
              <a:buClr>
                <a:schemeClr val="dk2"/>
              </a:buClr>
              <a:buSzPts val="2400"/>
              <a:buChar char="●"/>
            </a:pPr>
            <a:r>
              <a:rPr lang="zh-TW">
                <a:solidFill>
                  <a:srgbClr val="24292E"/>
                </a:solidFill>
              </a:rPr>
              <a:t>oversampled 或undersampled 的資料集不適合用來測試</a:t>
            </a:r>
            <a:endParaRPr>
              <a:solidFill>
                <a:srgbClr val="FF0000"/>
              </a:solidFill>
            </a:endParaRPr>
          </a:p>
          <a:p>
            <a:pPr indent="-381000" lvl="0" marL="762000" marR="304800" rtl="0">
              <a:spcBef>
                <a:spcPts val="1500"/>
              </a:spcBef>
              <a:spcAft>
                <a:spcPts val="0"/>
              </a:spcAft>
              <a:buClr>
                <a:schemeClr val="dk2"/>
              </a:buClr>
              <a:buSzPts val="2400"/>
              <a:buChar char="●"/>
            </a:pPr>
            <a:r>
              <a:rPr lang="zh-TW">
                <a:solidFill>
                  <a:srgbClr val="24292E"/>
                </a:solidFill>
              </a:rPr>
              <a:t>若想要交叉驗證資料，應該要在交叉驗證</a:t>
            </a:r>
            <a:r>
              <a:rPr lang="zh-TW">
                <a:solidFill>
                  <a:schemeClr val="dk1"/>
                </a:solidFill>
              </a:rPr>
              <a:t>時</a:t>
            </a:r>
            <a:r>
              <a:rPr lang="zh-TW">
                <a:solidFill>
                  <a:srgbClr val="24292E"/>
                </a:solidFill>
              </a:rPr>
              <a:t>，進行oversample 或 undersample 訓練資料，而不是在交叉驗證資料之前。</a:t>
            </a:r>
            <a:endParaRPr>
              <a:solidFill>
                <a:srgbClr val="24292E"/>
              </a:solidFill>
            </a:endParaRPr>
          </a:p>
          <a:p>
            <a:pPr indent="-381000" lvl="0" marL="762000" marR="304800" rtl="0">
              <a:spcBef>
                <a:spcPts val="1500"/>
              </a:spcBef>
              <a:spcAft>
                <a:spcPts val="1500"/>
              </a:spcAft>
              <a:buClr>
                <a:schemeClr val="dk2"/>
              </a:buClr>
              <a:buSzPts val="2400"/>
              <a:buChar char="●"/>
            </a:pPr>
            <a:r>
              <a:rPr lang="zh-TW">
                <a:solidFill>
                  <a:srgbClr val="24292E"/>
                </a:solidFill>
              </a:rPr>
              <a:t>若資料集不平衡，不要將</a:t>
            </a:r>
            <a:r>
              <a:rPr b="1" lang="zh-TW">
                <a:solidFill>
                  <a:srgbClr val="24292E"/>
                </a:solidFill>
              </a:rPr>
              <a:t>準確率(accuracy score)當作矩陣 </a:t>
            </a:r>
            <a:r>
              <a:rPr lang="zh-TW">
                <a:solidFill>
                  <a:srgbClr val="24292E"/>
                </a:solidFill>
              </a:rPr>
              <a:t>，因為就算是Null Model 準確率也會很高, 應改為使用</a:t>
            </a:r>
            <a:r>
              <a:rPr b="1" lang="zh-TW">
                <a:solidFill>
                  <a:schemeClr val="accent4"/>
                </a:solidFill>
              </a:rPr>
              <a:t>f1-score, recall score </a:t>
            </a:r>
            <a:endParaRPr b="1">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123" name="Shape 123"/>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t>Feature Technicalities</a:t>
            </a:r>
            <a:endParaRPr/>
          </a:p>
        </p:txBody>
      </p:sp>
      <p:sp>
        <p:nvSpPr>
          <p:cNvPr id="124" name="Shape 124"/>
          <p:cNvSpPr txBox="1"/>
          <p:nvPr>
            <p:ph idx="1" type="body"/>
          </p:nvPr>
        </p:nvSpPr>
        <p:spPr>
          <a:xfrm>
            <a:off x="311700" y="1958433"/>
            <a:ext cx="8520600" cy="4133100"/>
          </a:xfrm>
          <a:prstGeom prst="rect">
            <a:avLst/>
          </a:prstGeom>
        </p:spPr>
        <p:txBody>
          <a:bodyPr anchorCtr="0" anchor="t" bIns="91425" lIns="91425" spcFirstLastPara="1" rIns="91425" wrap="square" tIns="91425">
            <a:noAutofit/>
          </a:bodyPr>
          <a:lstStyle/>
          <a:p>
            <a:pPr indent="0" lvl="0" marL="0" marR="304800" rtl="0">
              <a:spcBef>
                <a:spcPts val="1200"/>
              </a:spcBef>
              <a:spcAft>
                <a:spcPts val="0"/>
              </a:spcAft>
              <a:buNone/>
            </a:pPr>
            <a:r>
              <a:t/>
            </a:r>
            <a:endParaRPr b="1">
              <a:solidFill>
                <a:srgbClr val="FF0000"/>
              </a:solidFill>
              <a:highlight>
                <a:schemeClr val="accent6"/>
              </a:highlight>
            </a:endParaRPr>
          </a:p>
          <a:p>
            <a:pPr indent="-381000" lvl="0" marL="457200" marR="304800" rtl="0">
              <a:spcBef>
                <a:spcPts val="1500"/>
              </a:spcBef>
              <a:spcAft>
                <a:spcPts val="0"/>
              </a:spcAft>
              <a:buSzPts val="2400"/>
              <a:buChar char="●"/>
            </a:pPr>
            <a:r>
              <a:rPr b="1" lang="zh-TW">
                <a:solidFill>
                  <a:srgbClr val="24292E"/>
                </a:solidFill>
              </a:rPr>
              <a:t>PCA Transformation: </a:t>
            </a:r>
            <a:r>
              <a:rPr lang="zh-TW">
                <a:solidFill>
                  <a:schemeClr val="accent4"/>
                </a:solidFill>
                <a:highlight>
                  <a:srgbClr val="FFFFFF"/>
                </a:highlight>
              </a:rPr>
              <a:t>Principal components analysis</a:t>
            </a:r>
            <a:br>
              <a:rPr lang="zh-TW" sz="1100">
                <a:solidFill>
                  <a:schemeClr val="accent4"/>
                </a:solidFill>
                <a:highlight>
                  <a:srgbClr val="FFFFFF"/>
                </a:highlight>
                <a:latin typeface="Arial"/>
                <a:ea typeface="Arial"/>
                <a:cs typeface="Arial"/>
                <a:sym typeface="Arial"/>
              </a:rPr>
            </a:br>
            <a:r>
              <a:rPr lang="zh-TW">
                <a:solidFill>
                  <a:srgbClr val="434343"/>
                </a:solidFill>
              </a:rPr>
              <a:t>資料的敘述提到所有的特徵（feature）都經過主要成分分析</a:t>
            </a:r>
            <a:r>
              <a:rPr lang="zh-TW">
                <a:solidFill>
                  <a:srgbClr val="757575"/>
                </a:solidFill>
              </a:rPr>
              <a:t>(時間與金額除外).</a:t>
            </a:r>
            <a:endParaRPr>
              <a:solidFill>
                <a:srgbClr val="757575"/>
              </a:solidFill>
            </a:endParaRPr>
          </a:p>
          <a:p>
            <a:pPr indent="-381000" lvl="0" marL="457200" marR="304800" rtl="0">
              <a:spcBef>
                <a:spcPts val="0"/>
              </a:spcBef>
              <a:spcAft>
                <a:spcPts val="0"/>
              </a:spcAft>
              <a:buSzPts val="2400"/>
              <a:buChar char="●"/>
            </a:pPr>
            <a:r>
              <a:rPr b="1" lang="zh-TW">
                <a:solidFill>
                  <a:srgbClr val="24292E"/>
                </a:solidFill>
              </a:rPr>
              <a:t>Scaling:</a:t>
            </a:r>
            <a:r>
              <a:rPr lang="zh-TW">
                <a:solidFill>
                  <a:srgbClr val="24292E"/>
                </a:solidFill>
              </a:rPr>
              <a:t> 執行PCA transformation features 須事先scaled.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zh-TW"/>
              <a:t>‹#›</a:t>
            </a:fld>
            <a:endParaRPr/>
          </a:p>
        </p:txBody>
      </p:sp>
      <p:sp>
        <p:nvSpPr>
          <p:cNvPr id="130" name="Shape 130"/>
          <p:cNvSpPr txBox="1"/>
          <p:nvPr>
            <p:ph type="title"/>
          </p:nvPr>
        </p:nvSpPr>
        <p:spPr>
          <a:xfrm>
            <a:off x="708375" y="301600"/>
            <a:ext cx="8041800" cy="97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TW">
                <a:solidFill>
                  <a:schemeClr val="lt1"/>
                </a:solidFill>
              </a:rPr>
              <a:t>金額amount與時間time</a:t>
            </a:r>
            <a:r>
              <a:rPr lang="zh-TW"/>
              <a:t>之分佈</a:t>
            </a:r>
            <a:endParaRPr/>
          </a:p>
        </p:txBody>
      </p:sp>
      <p:sp>
        <p:nvSpPr>
          <p:cNvPr id="131" name="Shape 131"/>
          <p:cNvSpPr txBox="1"/>
          <p:nvPr>
            <p:ph idx="1" type="body"/>
          </p:nvPr>
        </p:nvSpPr>
        <p:spPr>
          <a:xfrm>
            <a:off x="311700" y="1958433"/>
            <a:ext cx="8520600" cy="4133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2" name="Shape 132"/>
          <p:cNvPicPr preferRelativeResize="0"/>
          <p:nvPr/>
        </p:nvPicPr>
        <p:blipFill>
          <a:blip r:embed="rId3">
            <a:alphaModFix/>
          </a:blip>
          <a:stretch>
            <a:fillRect/>
          </a:stretch>
        </p:blipFill>
        <p:spPr>
          <a:xfrm>
            <a:off x="0" y="1474510"/>
            <a:ext cx="9143999" cy="53834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