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0" r:id="rId4"/>
    <p:sldId id="261" r:id="rId5"/>
    <p:sldId id="265" r:id="rId6"/>
    <p:sldId id="257" r:id="rId7"/>
    <p:sldId id="263" r:id="rId8"/>
    <p:sldId id="266" r:id="rId9"/>
    <p:sldId id="259" r:id="rId10"/>
    <p:sldId id="264" r:id="rId11"/>
    <p:sldId id="25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49" autoAdjust="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EF218-CD09-45A1-8A32-4D43A11A3016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EEEAF-3350-4EEE-8417-DF776904DB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82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前饋型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每一層只會接收到前一層的訊息。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EEEAF-3350-4EEE-8417-DF776904DB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34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目標函數相減的結果去做機率函數的運算，透過機率和當下溫度決定是否</a:t>
            </a:r>
            <a:r>
              <a:rPr lang="en-US" altLang="zh-TW" dirty="0" smtClean="0"/>
              <a:t>accept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EEEAF-3350-4EEE-8417-DF776904DB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50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只需要抓取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和</a:t>
            </a:r>
            <a:r>
              <a:rPr lang="en-US" altLang="zh-TW" dirty="0" smtClean="0"/>
              <a:t>hidden</a:t>
            </a:r>
            <a:r>
              <a:rPr lang="zh-TW" altLang="en-US" dirty="0" smtClean="0"/>
              <a:t>中間的初始權重，以及最後的</a:t>
            </a:r>
            <a:r>
              <a:rPr lang="en-US" altLang="zh-TW" dirty="0" smtClean="0"/>
              <a:t>hidden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bias</a:t>
            </a:r>
            <a:r>
              <a:rPr lang="zh-TW" altLang="en-US" dirty="0" smtClean="0"/>
              <a:t>的權</a:t>
            </a:r>
            <a:r>
              <a:rPr lang="zh-TW" altLang="en-US" dirty="0" smtClean="0"/>
              <a:t>重，以參數</a:t>
            </a:r>
            <a:r>
              <a:rPr lang="el-GR" altLang="zh-TW" dirty="0" smtClean="0"/>
              <a:t>α</a:t>
            </a:r>
            <a:r>
              <a:rPr lang="zh-TW" altLang="en-US" dirty="0" smtClean="0"/>
              <a:t>做調整產生出鄰近解</a:t>
            </a:r>
            <a:r>
              <a:rPr lang="en-US" altLang="zh-TW" dirty="0" smtClean="0"/>
              <a:t>v</a:t>
            </a:r>
            <a:r>
              <a:rPr lang="zh-TW" altLang="en-US" dirty="0" smtClean="0"/>
              <a:t>即可以產生新的鄰近解向量</a:t>
            </a:r>
            <a:r>
              <a:rPr lang="en-US" altLang="zh-TW" dirty="0" smtClean="0"/>
              <a:t>N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EEEAF-3350-4EEE-8417-DF776904DB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646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Iterated Local search</a:t>
            </a:r>
            <a:r>
              <a:rPr lang="zh-TW" altLang="en-US" dirty="0" smtClean="0"/>
              <a:t>是利用</a:t>
            </a:r>
            <a:r>
              <a:rPr lang="en-US" altLang="zh-TW" dirty="0" smtClean="0"/>
              <a:t>N1</a:t>
            </a:r>
            <a:r>
              <a:rPr lang="zh-TW" altLang="en-US" dirty="0" smtClean="0"/>
              <a:t>和</a:t>
            </a:r>
            <a:r>
              <a:rPr lang="en-US" altLang="zh-TW" dirty="0" smtClean="0"/>
              <a:t>N2</a:t>
            </a:r>
            <a:r>
              <a:rPr lang="zh-TW" altLang="en-US" dirty="0" smtClean="0"/>
              <a:t>兩個函數分別去尋找鄰近解，</a:t>
            </a:r>
            <a:r>
              <a:rPr lang="en-US" altLang="zh-TW" dirty="0" smtClean="0"/>
              <a:t>N1</a:t>
            </a:r>
            <a:r>
              <a:rPr lang="zh-TW" altLang="en-US" dirty="0" smtClean="0"/>
              <a:t>產出</a:t>
            </a:r>
            <a:r>
              <a:rPr lang="en-US" altLang="zh-TW" dirty="0" smtClean="0"/>
              <a:t>N</a:t>
            </a:r>
            <a:r>
              <a:rPr lang="el-GR" altLang="zh-TW" dirty="0" smtClean="0"/>
              <a:t>α</a:t>
            </a:r>
            <a:r>
              <a:rPr lang="zh-TW" altLang="en-US" dirty="0" smtClean="0"/>
              <a:t>，</a:t>
            </a:r>
            <a:r>
              <a:rPr lang="en-US" altLang="zh-TW" dirty="0" smtClean="0"/>
              <a:t>N2</a:t>
            </a:r>
            <a:r>
              <a:rPr lang="zh-TW" altLang="en-US" dirty="0" smtClean="0"/>
              <a:t>產出</a:t>
            </a:r>
            <a:r>
              <a:rPr lang="en-US" altLang="zh-TW" dirty="0" smtClean="0"/>
              <a:t>N</a:t>
            </a:r>
            <a:r>
              <a:rPr lang="el-GR" altLang="zh-TW" dirty="0" smtClean="0"/>
              <a:t>αδ</a:t>
            </a:r>
            <a:r>
              <a:rPr lang="en-US" altLang="zh-TW" dirty="0" smtClean="0"/>
              <a:t>(delta)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N</a:t>
            </a:r>
            <a:r>
              <a:rPr lang="el-GR" altLang="zh-TW" dirty="0" smtClean="0"/>
              <a:t>αδ</a:t>
            </a:r>
            <a:r>
              <a:rPr lang="zh-TW" altLang="en-US" dirty="0" smtClean="0"/>
              <a:t>是以</a:t>
            </a:r>
            <a:r>
              <a:rPr lang="en-US" altLang="zh-TW" dirty="0" smtClean="0"/>
              <a:t>N</a:t>
            </a:r>
            <a:r>
              <a:rPr lang="el-GR" altLang="zh-TW" dirty="0" smtClean="0"/>
              <a:t>α</a:t>
            </a:r>
            <a:r>
              <a:rPr lang="zh-TW" altLang="en-US" dirty="0" smtClean="0"/>
              <a:t>為基底再去尋找鄰近解。</a:t>
            </a:r>
            <a:endParaRPr lang="en-US" altLang="zh-TW" dirty="0" smtClean="0"/>
          </a:p>
          <a:p>
            <a:r>
              <a:rPr lang="zh-TW" altLang="en-US" dirty="0" smtClean="0"/>
              <a:t>然而因為時間複雜度的關係，會是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m(n+1)</a:t>
            </a:r>
            <a:r>
              <a:rPr lang="zh-TW" altLang="en-US" dirty="0" smtClean="0"/>
              <a:t>次方，是指數，會有</a:t>
            </a:r>
            <a:r>
              <a:rPr lang="en-US" altLang="zh-TW" dirty="0" smtClean="0"/>
              <a:t>run time</a:t>
            </a:r>
            <a:r>
              <a:rPr lang="zh-TW" altLang="en-US" dirty="0" smtClean="0"/>
              <a:t>的問題，因此透過隨機產生的方式，產生出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個解，找出裏頭最好的當作該輪的最佳。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EEEAF-3350-4EEE-8417-DF776904DB3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2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目標就是要找出一個權重向量可以使</a:t>
            </a:r>
            <a:r>
              <a:rPr lang="en-US" altLang="zh-TW" dirty="0" smtClean="0"/>
              <a:t>RMSE</a:t>
            </a:r>
            <a:r>
              <a:rPr lang="zh-TW" altLang="en-US" dirty="0" smtClean="0"/>
              <a:t>最小，</a:t>
            </a:r>
            <a:r>
              <a:rPr lang="en-US" altLang="zh-TW" dirty="0" err="1" smtClean="0"/>
              <a:t>Ti</a:t>
            </a:r>
            <a:r>
              <a:rPr lang="zh-TW" altLang="en-US" dirty="0" smtClean="0"/>
              <a:t>是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g</a:t>
            </a:r>
            <a:r>
              <a:rPr lang="zh-TW" altLang="en-US" dirty="0" smtClean="0"/>
              <a:t>是真實解</a:t>
            </a:r>
            <a:r>
              <a:rPr lang="en-US" altLang="zh-TW" dirty="0" smtClean="0"/>
              <a:t>y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hw</a:t>
            </a:r>
            <a:r>
              <a:rPr lang="zh-TW" altLang="en-US" dirty="0" smtClean="0"/>
              <a:t>是訓練好的神經網路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EEEAF-3350-4EEE-8417-DF776904DB3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95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參數設定 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中，溫度控制函數是</a:t>
            </a:r>
            <a:r>
              <a:rPr lang="en-US" altLang="zh-TW" dirty="0" smtClean="0"/>
              <a:t>c </a:t>
            </a:r>
            <a:r>
              <a:rPr lang="zh-TW" altLang="en-US" dirty="0" smtClean="0"/>
              <a:t>隨著時間參數</a:t>
            </a:r>
            <a:r>
              <a:rPr lang="en-US" altLang="zh-TW" dirty="0" smtClean="0"/>
              <a:t>q</a:t>
            </a:r>
            <a:r>
              <a:rPr lang="zh-TW" altLang="en-US" dirty="0" smtClean="0"/>
              <a:t>做調整，最大時間是一分鐘。</a:t>
            </a:r>
            <a:endParaRPr lang="en-US" altLang="zh-TW" dirty="0" smtClean="0"/>
          </a:p>
          <a:p>
            <a:r>
              <a:rPr lang="el-GR" altLang="zh-TW" dirty="0" smtClean="0"/>
              <a:t>α</a:t>
            </a:r>
            <a:r>
              <a:rPr lang="zh-TW" altLang="en-US" dirty="0" smtClean="0"/>
              <a:t>是調整權重鄰近解產生的參數，</a:t>
            </a:r>
            <a:r>
              <a:rPr lang="en-US" altLang="zh-TW" dirty="0" smtClean="0"/>
              <a:t>L</a:t>
            </a:r>
            <a:r>
              <a:rPr lang="zh-TW" altLang="en-US" dirty="0" smtClean="0"/>
              <a:t>則是調整每輪作幾次迭代，總共</a:t>
            </a:r>
            <a:r>
              <a:rPr lang="en-US" altLang="zh-TW" dirty="0" smtClean="0"/>
              <a:t>k</a:t>
            </a:r>
            <a:r>
              <a:rPr lang="zh-TW" altLang="en-US" dirty="0" smtClean="0"/>
              <a:t>輪。</a:t>
            </a:r>
            <a:endParaRPr lang="en-US" altLang="zh-TW" dirty="0" smtClean="0"/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一開始</a:t>
            </a:r>
            <a:r>
              <a:rPr lang="en-US" altLang="zh-TW" dirty="0" smtClean="0"/>
              <a:t>accept</a:t>
            </a:r>
            <a:r>
              <a:rPr lang="zh-TW" altLang="en-US" dirty="0" smtClean="0"/>
              <a:t>的機率大約為</a:t>
            </a:r>
            <a:r>
              <a:rPr lang="en-US" altLang="zh-TW" dirty="0" smtClean="0"/>
              <a:t>90%</a:t>
            </a:r>
            <a:r>
              <a:rPr lang="zh-TW" altLang="en-US" dirty="0" smtClean="0"/>
              <a:t>，到最後約為</a:t>
            </a:r>
            <a:r>
              <a:rPr lang="en-US" altLang="zh-TW" dirty="0" smtClean="0"/>
              <a:t>1%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extend</a:t>
            </a:r>
            <a:r>
              <a:rPr lang="zh-TW" altLang="en-US" dirty="0" smtClean="0"/>
              <a:t>中，多了一個參數</a:t>
            </a:r>
            <a:r>
              <a:rPr lang="en-US" altLang="zh-TW" dirty="0" smtClean="0"/>
              <a:t>delta</a:t>
            </a:r>
            <a:r>
              <a:rPr lang="zh-TW" altLang="en-US" dirty="0" smtClean="0"/>
              <a:t>來做</a:t>
            </a:r>
            <a:r>
              <a:rPr lang="en-US" altLang="zh-TW" dirty="0" smtClean="0"/>
              <a:t>iterated local search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M=200</a:t>
            </a:r>
            <a:r>
              <a:rPr lang="zh-TW" altLang="en-US" dirty="0" smtClean="0"/>
              <a:t>則為隨機產生的鄰近解數量。</a:t>
            </a:r>
            <a:endParaRPr lang="en-US" altLang="zh-TW" dirty="0" smtClean="0"/>
          </a:p>
          <a:p>
            <a:r>
              <a:rPr lang="zh-TW" altLang="en-US" dirty="0" smtClean="0"/>
              <a:t>溫度設定跟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一樣。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結果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與第四章的</a:t>
            </a:r>
            <a:r>
              <a:rPr lang="en-US" altLang="zh-TW" dirty="0" err="1" smtClean="0"/>
              <a:t>tabu</a:t>
            </a:r>
            <a:r>
              <a:rPr lang="zh-TW" altLang="en-US" dirty="0" smtClean="0"/>
              <a:t> </a:t>
            </a:r>
            <a:r>
              <a:rPr lang="en-US" altLang="zh-TW" dirty="0" smtClean="0"/>
              <a:t>search</a:t>
            </a:r>
            <a:r>
              <a:rPr lang="zh-TW" altLang="en-US" dirty="0" smtClean="0"/>
              <a:t> 實驗結果相比，雖然他跑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分鐘，</a:t>
            </a:r>
            <a:r>
              <a:rPr lang="en-US" altLang="zh-TW" dirty="0" smtClean="0"/>
              <a:t>SA</a:t>
            </a:r>
            <a:r>
              <a:rPr lang="zh-TW" altLang="en-US" dirty="0" smtClean="0"/>
              <a:t>只跑一分鐘，但成效比他好很多。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basic</a:t>
            </a:r>
            <a:r>
              <a:rPr lang="zh-TW" altLang="en-US" dirty="0" smtClean="0"/>
              <a:t>中，十二個裡有八個都表現比</a:t>
            </a:r>
            <a:r>
              <a:rPr lang="en-US" altLang="zh-TW" dirty="0" smtClean="0"/>
              <a:t>BP</a:t>
            </a:r>
            <a:r>
              <a:rPr lang="zh-TW" altLang="en-US" dirty="0" smtClean="0"/>
              <a:t>和</a:t>
            </a:r>
            <a:r>
              <a:rPr lang="en-US" altLang="zh-TW" dirty="0" smtClean="0"/>
              <a:t>ETS</a:t>
            </a:r>
            <a:r>
              <a:rPr lang="zh-TW" altLang="en-US" dirty="0" smtClean="0"/>
              <a:t>好；在</a:t>
            </a:r>
            <a:r>
              <a:rPr lang="en-US" altLang="zh-TW" dirty="0" smtClean="0"/>
              <a:t>Extended </a:t>
            </a:r>
            <a:r>
              <a:rPr lang="zh-TW" altLang="en-US" dirty="0" smtClean="0"/>
              <a:t>中，十二個裡有十個都表現比</a:t>
            </a:r>
            <a:r>
              <a:rPr lang="en-US" altLang="zh-TW" dirty="0" smtClean="0"/>
              <a:t>BP</a:t>
            </a:r>
            <a:r>
              <a:rPr lang="zh-TW" altLang="en-US" dirty="0" smtClean="0"/>
              <a:t>和</a:t>
            </a:r>
            <a:r>
              <a:rPr lang="en-US" altLang="zh-TW" dirty="0" smtClean="0"/>
              <a:t>ETS</a:t>
            </a:r>
            <a:r>
              <a:rPr lang="zh-TW" altLang="en-US" dirty="0" smtClean="0"/>
              <a:t>好。</a:t>
            </a:r>
            <a:endParaRPr lang="en-US" altLang="zh-TW" dirty="0" smtClean="0"/>
          </a:p>
          <a:p>
            <a:r>
              <a:rPr lang="zh-TW" altLang="en-US" dirty="0" smtClean="0"/>
              <a:t>但全部都比</a:t>
            </a:r>
            <a:r>
              <a:rPr lang="en-US" altLang="zh-TW" dirty="0" smtClean="0"/>
              <a:t>TSPR</a:t>
            </a:r>
            <a:r>
              <a:rPr lang="zh-TW" altLang="en-US" dirty="0" smtClean="0"/>
              <a:t>差。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EEEAF-3350-4EEE-8417-DF776904DB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62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雖然只跑一分鐘，但都比基本的其他演算法來的好。</a:t>
            </a:r>
            <a:endParaRPr lang="en-US" altLang="zh-TW" dirty="0" smtClean="0"/>
          </a:p>
          <a:p>
            <a:r>
              <a:rPr lang="zh-TW" altLang="en-US" dirty="0" smtClean="0"/>
              <a:t>不太需要</a:t>
            </a:r>
            <a:r>
              <a:rPr lang="en-US" altLang="zh-TW" dirty="0" smtClean="0"/>
              <a:t>tuning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EEEAF-3350-4EEE-8417-DF776904DB3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15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C82E-E666-45A2-A848-E93B46D0767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64D-3801-4C7E-B3F7-20E5C923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58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C82E-E666-45A2-A848-E93B46D0767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64D-3801-4C7E-B3F7-20E5C923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46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C82E-E666-45A2-A848-E93B46D0767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64D-3801-4C7E-B3F7-20E5C923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57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C82E-E666-45A2-A848-E93B46D0767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64D-3801-4C7E-B3F7-20E5C923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9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C82E-E666-45A2-A848-E93B46D0767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64D-3801-4C7E-B3F7-20E5C923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05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C82E-E666-45A2-A848-E93B46D0767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64D-3801-4C7E-B3F7-20E5C923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95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C82E-E666-45A2-A848-E93B46D0767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64D-3801-4C7E-B3F7-20E5C923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18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C82E-E666-45A2-A848-E93B46D0767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64D-3801-4C7E-B3F7-20E5C923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81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C82E-E666-45A2-A848-E93B46D0767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64D-3801-4C7E-B3F7-20E5C923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5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C82E-E666-45A2-A848-E93B46D0767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64D-3801-4C7E-B3F7-20E5C923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98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C82E-E666-45A2-A848-E93B46D0767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E64D-3801-4C7E-B3F7-20E5C923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93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0C82E-E666-45A2-A848-E93B46D0767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E64D-3801-4C7E-B3F7-20E5C923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19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khayes/mlrose" TargetMode="External"/><Relationship Id="rId2" Type="http://schemas.openxmlformats.org/officeDocument/2006/relationships/hyperlink" Target="https://gist.github.com/wingedsheep/af2c630bc6fcdcfbef8450ff9689d45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errygeo/simanneal/blob/master/simanneal/anneal.py" TargetMode="External"/><Relationship Id="rId4" Type="http://schemas.openxmlformats.org/officeDocument/2006/relationships/hyperlink" Target="https://mlrose.readthedocs.io/en/stable/source/tutorial3.html#neural-network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947672" y="3200400"/>
            <a:ext cx="8074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 Training Neural Networks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2729484" y="4005072"/>
            <a:ext cx="6510528" cy="914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940296" y="5535228"/>
            <a:ext cx="5129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Tai-Chu Kuo</a:t>
            </a:r>
          </a:p>
          <a:p>
            <a:pPr algn="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Information Systems</a:t>
            </a:r>
          </a:p>
          <a:p>
            <a:pPr algn="r"/>
            <a:r>
              <a:rPr lang="en-US" altLang="zh-TW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National 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Chengchi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24611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06324" y="256032"/>
            <a:ext cx="8078724" cy="584775"/>
            <a:chOff x="306324" y="256032"/>
            <a:chExt cx="8078724" cy="584775"/>
          </a:xfrm>
        </p:grpSpPr>
        <p:sp>
          <p:nvSpPr>
            <p:cNvPr id="6" name="文字方塊 5"/>
            <p:cNvSpPr txBox="1"/>
            <p:nvPr/>
          </p:nvSpPr>
          <p:spPr>
            <a:xfrm>
              <a:off x="310896" y="256032"/>
              <a:ext cx="8074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</a:t>
              </a:r>
              <a:r>
                <a: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Python use </a:t>
              </a:r>
              <a:r>
                <a:rPr lang="en-US" altLang="zh-TW" sz="3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mlrose</a:t>
              </a:r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package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06324" y="256032"/>
              <a:ext cx="4572" cy="55778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07" y="1152428"/>
            <a:ext cx="10357995" cy="433286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42121" y="2254103"/>
            <a:ext cx="3327991" cy="255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38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6324" y="1130731"/>
            <a:ext cx="750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hlinkClick r:id="rId2"/>
              </a:rPr>
              <a:t>https://gist.github.com/wingedsheep/af2c630bc6fcdcfbef8450ff9689d45f</a:t>
            </a:r>
            <a:endParaRPr lang="en-US" altLang="zh-TW" dirty="0" smtClean="0"/>
          </a:p>
        </p:txBody>
      </p:sp>
      <p:grpSp>
        <p:nvGrpSpPr>
          <p:cNvPr id="10" name="群組 9"/>
          <p:cNvGrpSpPr/>
          <p:nvPr/>
        </p:nvGrpSpPr>
        <p:grpSpPr>
          <a:xfrm>
            <a:off x="306324" y="256032"/>
            <a:ext cx="8078724" cy="584775"/>
            <a:chOff x="306324" y="256032"/>
            <a:chExt cx="8078724" cy="584775"/>
          </a:xfrm>
        </p:grpSpPr>
        <p:sp>
          <p:nvSpPr>
            <p:cNvPr id="5" name="文字方塊 4"/>
            <p:cNvSpPr txBox="1"/>
            <p:nvPr/>
          </p:nvSpPr>
          <p:spPr>
            <a:xfrm>
              <a:off x="310896" y="256032"/>
              <a:ext cx="8074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306324" y="256032"/>
              <a:ext cx="4572" cy="55778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306324" y="1653278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hlinkClick r:id="rId3"/>
              </a:rPr>
              <a:t>https://github.com/gkhayes/mlrose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306324" y="2175825"/>
            <a:ext cx="7749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hlinkClick r:id="rId4"/>
              </a:rPr>
              <a:t>https://mlrose.readthedocs.io/en/stable/source/tutorial3.html#neural-networks</a:t>
            </a:r>
            <a:endParaRPr lang="en-US" altLang="zh-TW" dirty="0" smtClean="0"/>
          </a:p>
        </p:txBody>
      </p:sp>
      <p:sp>
        <p:nvSpPr>
          <p:cNvPr id="9" name="矩形 8"/>
          <p:cNvSpPr/>
          <p:nvPr/>
        </p:nvSpPr>
        <p:spPr>
          <a:xfrm>
            <a:off x="306324" y="2759254"/>
            <a:ext cx="818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hlinkClick r:id="rId5"/>
              </a:rPr>
              <a:t>https://github.com/perrygeo/simanneal/blob/master/simanneal/anneal.py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7645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06324" y="256032"/>
            <a:ext cx="8078724" cy="584775"/>
            <a:chOff x="306324" y="256032"/>
            <a:chExt cx="8078724" cy="584775"/>
          </a:xfrm>
        </p:grpSpPr>
        <p:sp>
          <p:nvSpPr>
            <p:cNvPr id="6" name="文字方塊 5"/>
            <p:cNvSpPr txBox="1"/>
            <p:nvPr/>
          </p:nvSpPr>
          <p:spPr>
            <a:xfrm>
              <a:off x="310896" y="256032"/>
              <a:ext cx="8074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06324" y="256032"/>
              <a:ext cx="4572" cy="55778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191788" y="1211957"/>
            <a:ext cx="651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Neural Network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0363" y="1887346"/>
            <a:ext cx="660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b="1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One input layer, one or more hidden layers, and one output layer.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ãFeed forward neural network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3" y="2408847"/>
            <a:ext cx="36195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4428651" y="4109369"/>
            <a:ext cx="660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a node in one layer only influences directly the value of the node in the next layer.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5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06324" y="256032"/>
            <a:ext cx="8078724" cy="584775"/>
            <a:chOff x="306324" y="256032"/>
            <a:chExt cx="8078724" cy="584775"/>
          </a:xfrm>
        </p:grpSpPr>
        <p:sp>
          <p:nvSpPr>
            <p:cNvPr id="6" name="文字方塊 5"/>
            <p:cNvSpPr txBox="1"/>
            <p:nvPr/>
          </p:nvSpPr>
          <p:spPr>
            <a:xfrm>
              <a:off x="310896" y="256032"/>
              <a:ext cx="8074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06324" y="256032"/>
              <a:ext cx="4572" cy="55778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191788" y="1211957"/>
            <a:ext cx="651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 (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Kirkpatrick )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6324" y="1919244"/>
            <a:ext cx="660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b="1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Using a probability and temperature T to accept the state.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6324" y="3797856"/>
            <a:ext cx="63992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△</a:t>
            </a:r>
            <a:r>
              <a:rPr lang="en-US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f(x) = </a:t>
            </a:r>
            <a:r>
              <a:rPr lang="en-US" altLang="zh-TW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Ei</a:t>
            </a:r>
            <a:r>
              <a:rPr lang="en-US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– </a:t>
            </a:r>
            <a:r>
              <a:rPr lang="en-US" altLang="zh-TW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Ej</a:t>
            </a:r>
            <a:r>
              <a:rPr lang="en-US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Ej</a:t>
            </a: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為下一步的高度，</a:t>
            </a:r>
            <a:r>
              <a:rPr lang="en-US" altLang="zh-TW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Ei</a:t>
            </a: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為現在的高度。</a:t>
            </a:r>
            <a:endParaRPr lang="en-US" altLang="zh-TW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If </a:t>
            </a:r>
            <a:r>
              <a:rPr lang="en-US" altLang="zh-TW" kern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Ei</a:t>
            </a:r>
            <a:r>
              <a:rPr lang="en-US" altLang="zh-TW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– </a:t>
            </a:r>
            <a:r>
              <a:rPr lang="en-US" altLang="zh-TW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Ej</a:t>
            </a:r>
            <a:r>
              <a:rPr lang="en-US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&gt;0 </a:t>
            </a: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，為往下走，直接</a:t>
            </a:r>
            <a:r>
              <a:rPr lang="en-US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accept</a:t>
            </a: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If </a:t>
            </a:r>
            <a:r>
              <a:rPr lang="en-US" altLang="zh-TW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Ei</a:t>
            </a:r>
            <a:r>
              <a:rPr lang="en-US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– </a:t>
            </a:r>
            <a:r>
              <a:rPr lang="en-US" altLang="zh-TW" kern="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Ej</a:t>
            </a:r>
            <a:r>
              <a:rPr lang="en-US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&lt;0</a:t>
            </a: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，為往上走，透過機率決定。</a:t>
            </a:r>
            <a:endParaRPr lang="en-US" altLang="zh-TW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lang="zh-TW" altLang="en-US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會愈來愈小，所以執行愈多次，愈不可能往下走</a:t>
            </a:r>
            <a:r>
              <a:rPr lang="zh-TW" altLang="en-US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如果是往下走，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下走的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高度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差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愈大，機率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愈小；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溫度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下降得愈低，機率愈小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愈到後來愈不會往下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681228" y="2544270"/>
            <a:ext cx="2354487" cy="997892"/>
            <a:chOff x="979920" y="2555157"/>
            <a:chExt cx="1790700" cy="771525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920" y="2555157"/>
              <a:ext cx="1790700" cy="771525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2395" y="2555157"/>
              <a:ext cx="285750" cy="276225"/>
            </a:xfrm>
            <a:prstGeom prst="rect">
              <a:avLst/>
            </a:prstGeom>
          </p:spPr>
        </p:pic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599" y="1626589"/>
            <a:ext cx="5389856" cy="383114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694985" y="2999537"/>
            <a:ext cx="4096522" cy="1391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7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06324" y="256032"/>
            <a:ext cx="8078724" cy="584775"/>
            <a:chOff x="306324" y="256032"/>
            <a:chExt cx="8078724" cy="584775"/>
          </a:xfrm>
        </p:grpSpPr>
        <p:sp>
          <p:nvSpPr>
            <p:cNvPr id="6" name="文字方塊 5"/>
            <p:cNvSpPr txBox="1"/>
            <p:nvPr/>
          </p:nvSpPr>
          <p:spPr>
            <a:xfrm>
              <a:off x="310896" y="256032"/>
              <a:ext cx="8074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06324" y="256032"/>
              <a:ext cx="4572" cy="55778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395794" y="1077206"/>
            <a:ext cx="304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Base </a:t>
            </a:r>
            <a:r>
              <a:rPr lang="en-US" altLang="zh-TW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Simulated Annealing: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54" y="1682937"/>
            <a:ext cx="78390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3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06324" y="256032"/>
            <a:ext cx="8078724" cy="584775"/>
            <a:chOff x="306324" y="256032"/>
            <a:chExt cx="8078724" cy="584775"/>
          </a:xfrm>
        </p:grpSpPr>
        <p:sp>
          <p:nvSpPr>
            <p:cNvPr id="6" name="文字方塊 5"/>
            <p:cNvSpPr txBox="1"/>
            <p:nvPr/>
          </p:nvSpPr>
          <p:spPr>
            <a:xfrm>
              <a:off x="310896" y="256032"/>
              <a:ext cx="8074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06324" y="256032"/>
              <a:ext cx="4572" cy="55778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55198" y="1053622"/>
            <a:ext cx="6355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Extended Simulated Annealing:</a:t>
            </a:r>
            <a:r>
              <a:rPr lang="zh-TW" altLang="en-US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 a better initial solution! 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852" y="1691640"/>
            <a:ext cx="5206279" cy="3926646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306324" y="1530103"/>
            <a:ext cx="6204204" cy="3864804"/>
            <a:chOff x="471357" y="1402284"/>
            <a:chExt cx="6204204" cy="3864804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4"/>
            <a:srcRect t="2231" b="9234"/>
            <a:stretch/>
          </p:blipFill>
          <p:spPr>
            <a:xfrm>
              <a:off x="471357" y="1798074"/>
              <a:ext cx="6204204" cy="109728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357" y="2895354"/>
              <a:ext cx="6204204" cy="2371734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1357" y="1402284"/>
              <a:ext cx="3727017" cy="395789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7783033" y="2934586"/>
            <a:ext cx="4322098" cy="361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46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10896" y="256032"/>
            <a:ext cx="8074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 Training Neural Networks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306324" y="256032"/>
            <a:ext cx="4572" cy="55778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3" y="1716651"/>
            <a:ext cx="4572000" cy="23431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6323" y="1178475"/>
            <a:ext cx="9889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4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Target : Find a weight vector w that the RMSE: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10896" y="256032"/>
            <a:ext cx="8074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306324" y="256032"/>
            <a:ext cx="4572" cy="55778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696" y="813816"/>
            <a:ext cx="5424130" cy="260775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696" y="3790467"/>
            <a:ext cx="5493409" cy="25612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6324" y="1023687"/>
            <a:ext cx="6057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b="1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Evaluate the two simulated annealing implementations discussed in Section 5.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6324" y="1830995"/>
            <a:ext cx="6057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Trained NN with </a:t>
            </a:r>
            <a:r>
              <a:rPr lang="en-US" altLang="zh-TW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9 hidden nodes</a:t>
            </a:r>
            <a:r>
              <a:rPr lang="en-US" altLang="zh-TW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en-US" altLang="zh-TW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two input nodes x1 and x2</a:t>
            </a:r>
            <a:r>
              <a:rPr lang="en-US" altLang="zh-TW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and </a:t>
            </a:r>
            <a:r>
              <a:rPr lang="en-US" altLang="zh-TW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one output node y</a:t>
            </a:r>
            <a:r>
              <a:rPr lang="en-US" altLang="zh-TW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6324" y="5083916"/>
            <a:ext cx="6405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To prevent 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overfitting</a:t>
            </a:r>
            <a:r>
              <a:rPr lang="en-US" altLang="zh-TW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 we only take runs of the algorithms</a:t>
            </a:r>
            <a:r>
              <a:rPr lang="zh-TW" altLang="en-US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into account.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6324" y="2638303"/>
                <a:ext cx="658825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TW" kern="1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Base SA : </a:t>
                </a:r>
                <a:r>
                  <a:rPr lang="el-GR" altLang="zh-TW" b="1" kern="1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α</a:t>
                </a:r>
                <a:r>
                  <a:rPr lang="en-US" altLang="zh-TW" b="1" kern="1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= 0.1,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TW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TW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iterations k. 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Control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TW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: Start 90%, End 1%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TW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altLang="zh-TW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TW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.</m:t>
                    </m:r>
                    <m:sSub>
                      <m:sSubPr>
                        <m:ctrlPr>
                          <a:rPr lang="en-US" altLang="zh-TW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TW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chosen by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available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TW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TW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 minute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24" y="2638303"/>
                <a:ext cx="6588252" cy="1200329"/>
              </a:xfrm>
              <a:prstGeom prst="rect">
                <a:avLst/>
              </a:prstGeom>
              <a:blipFill>
                <a:blip r:embed="rId5"/>
                <a:stretch>
                  <a:fillRect l="-555"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06324" y="3999609"/>
                <a:ext cx="640537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TW" kern="1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Extended SA </a:t>
                </a:r>
                <a:r>
                  <a:rPr lang="en-US" altLang="zh-TW" b="1" kern="1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: M=200, </a:t>
                </a:r>
                <a:r>
                  <a:rPr lang="el-GR" altLang="zh-TW" b="1" kern="1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α</a:t>
                </a:r>
                <a:r>
                  <a:rPr lang="en-US" altLang="zh-TW" b="1" kern="1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= 0.1</a:t>
                </a:r>
                <a:r>
                  <a:rPr lang="en-US" altLang="zh-TW" kern="100" dirty="0" smtClean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for all iterations 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TW" b="0" i="0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altLang="zh-TW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Acceptance Control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TW" b="1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same as Base SA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24" y="3999609"/>
                <a:ext cx="6405372" cy="923330"/>
              </a:xfrm>
              <a:prstGeom prst="rect">
                <a:avLst/>
              </a:prstGeom>
              <a:blipFill>
                <a:blip r:embed="rId6"/>
                <a:stretch>
                  <a:fillRect l="-571" t="-3289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0210799" y="1398592"/>
            <a:ext cx="587829" cy="637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210799" y="2571641"/>
            <a:ext cx="587829" cy="116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210798" y="2880043"/>
            <a:ext cx="587829" cy="461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0210798" y="4289733"/>
            <a:ext cx="587829" cy="859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0210798" y="5768551"/>
            <a:ext cx="587829" cy="468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0210798" y="5299589"/>
            <a:ext cx="587829" cy="348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63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61" y="1386663"/>
            <a:ext cx="8547338" cy="446124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10896" y="256032"/>
            <a:ext cx="8074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06324" y="256032"/>
            <a:ext cx="4572" cy="55778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b="9594"/>
          <a:stretch/>
        </p:blipFill>
        <p:spPr>
          <a:xfrm>
            <a:off x="219238" y="1386663"/>
            <a:ext cx="904875" cy="248865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t="44940" r="37164" b="32812"/>
          <a:stretch/>
        </p:blipFill>
        <p:spPr>
          <a:xfrm>
            <a:off x="150556" y="4332515"/>
            <a:ext cx="818274" cy="4027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t="1647" r="36587" b="83922"/>
          <a:stretch/>
        </p:blipFill>
        <p:spPr>
          <a:xfrm>
            <a:off x="150555" y="3907970"/>
            <a:ext cx="825791" cy="26125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t="88833" r="30477" b="-257"/>
          <a:stretch/>
        </p:blipFill>
        <p:spPr>
          <a:xfrm>
            <a:off x="150555" y="4936673"/>
            <a:ext cx="905359" cy="2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7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306324" y="256032"/>
            <a:ext cx="8078724" cy="584775"/>
            <a:chOff x="306324" y="256032"/>
            <a:chExt cx="8078724" cy="584775"/>
          </a:xfrm>
        </p:grpSpPr>
        <p:sp>
          <p:nvSpPr>
            <p:cNvPr id="6" name="文字方塊 5"/>
            <p:cNvSpPr txBox="1"/>
            <p:nvPr/>
          </p:nvSpPr>
          <p:spPr>
            <a:xfrm>
              <a:off x="310896" y="256032"/>
              <a:ext cx="80741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Conclusions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306324" y="256032"/>
              <a:ext cx="4572" cy="557784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310896" y="2451600"/>
            <a:ext cx="6405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000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High perform with little or no tuning.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752" y="1075091"/>
            <a:ext cx="10419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000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Although we run only one minute, both algorithms outperform their Back Propagation and Extended </a:t>
            </a:r>
            <a:r>
              <a:rPr lang="en-US" altLang="zh-TW" sz="2000" kern="100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Tabu</a:t>
            </a:r>
            <a:r>
              <a:rPr lang="en-US" altLang="zh-TW" sz="2000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Search implementations.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752" y="1917233"/>
            <a:ext cx="6405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000" kern="1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Generally applicable and easy to implement.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7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915</Words>
  <Application>Microsoft Office PowerPoint</Application>
  <PresentationFormat>寬螢幕</PresentationFormat>
  <Paragraphs>71</Paragraphs>
  <Slides>11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Rock Kuo</dc:creator>
  <cp:lastModifiedBy>Rock Kuo</cp:lastModifiedBy>
  <cp:revision>78</cp:revision>
  <dcterms:created xsi:type="dcterms:W3CDTF">2019-03-18T13:15:29Z</dcterms:created>
  <dcterms:modified xsi:type="dcterms:W3CDTF">2019-03-20T06:53:51Z</dcterms:modified>
</cp:coreProperties>
</file>