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98"/>
  </p:normalViewPr>
  <p:slideViewPr>
    <p:cSldViewPr snapToObjects="1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970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78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4b44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4b44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35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2546db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2546db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7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2546db0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2546db0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4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2546db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2546db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70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2546db0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2546db0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1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2546db0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2546db0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5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2546db0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2546db0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951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2546db08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2546db08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4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Boolean Relation 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Determinization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Unate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</a:rPr>
              <a:t>Splitting with </a:t>
            </a:r>
            <a:r>
              <a:rPr lang="en-US" altLang="zh-TW" dirty="0" smtClean="0">
                <a:latin typeface="Calibri" panose="020F0502020204030204" pitchFamily="34" charset="0"/>
              </a:rPr>
              <a:t>Branch and Bound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Idea: Prevent exponential time output expansion.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Max-Output Clique: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latin typeface="Calibri" panose="020F0502020204030204" pitchFamily="34" charset="0"/>
              </a:rPr>
              <a:t>Construct graph </a:t>
            </a:r>
            <a:r>
              <a:rPr lang="en" altLang="zh-TW" b="1" dirty="0" smtClean="0">
                <a:latin typeface="Calibri" panose="020F0502020204030204" pitchFamily="34" charset="0"/>
                <a:ea typeface="Calibri"/>
                <a:cs typeface="Calibri"/>
                <a:sym typeface="Calibri"/>
              </a:rPr>
              <a:t>G</a:t>
            </a:r>
            <a:r>
              <a:rPr lang="en-US" altLang="zh-TW" dirty="0" smtClean="0">
                <a:latin typeface="Calibri" panose="020F0502020204030204" pitchFamily="34" charset="0"/>
              </a:rPr>
              <a:t> without expanding the output part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latin typeface="Calibri" panose="020F0502020204030204" pitchFamily="34" charset="0"/>
              </a:rPr>
              <a:t>Find the clique in which has the maximum number of output </a:t>
            </a:r>
            <a:r>
              <a:rPr lang="en-US" altLang="zh-TW" dirty="0" err="1" smtClean="0">
                <a:latin typeface="Calibri" panose="020F0502020204030204" pitchFamily="34" charset="0"/>
              </a:rPr>
              <a:t>minterm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78" y="3065173"/>
            <a:ext cx="1996613" cy="99830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3845511" y="3647337"/>
            <a:ext cx="46063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5226685" y="3065173"/>
            <a:ext cx="500743" cy="8490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727428" y="3065173"/>
            <a:ext cx="580571" cy="8490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226685" y="3914259"/>
            <a:ext cx="1081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5567770" y="2885173"/>
            <a:ext cx="360000" cy="360000"/>
          </a:xfrm>
          <a:prstGeom prst="ellipse">
            <a:avLst/>
          </a:prstGeom>
          <a:solidFill>
            <a:srgbClr val="9EC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37999" y="3763552"/>
            <a:ext cx="360000" cy="360000"/>
          </a:xfrm>
          <a:prstGeom prst="ellipse">
            <a:avLst/>
          </a:prstGeom>
          <a:solidFill>
            <a:srgbClr val="9EC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145485" y="3763552"/>
            <a:ext cx="360000" cy="360000"/>
          </a:xfrm>
          <a:prstGeom prst="ellipse">
            <a:avLst/>
          </a:prstGeom>
          <a:solidFill>
            <a:srgbClr val="9EC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567771" y="2845063"/>
                <a:ext cx="359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1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771" y="2845063"/>
                <a:ext cx="359999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046188" y="3714204"/>
                <a:ext cx="351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1000" dirty="0" smtClean="0"/>
                  <a:t>1-</a:t>
                </a:r>
                <a:endParaRPr lang="zh-TW" altLang="en-US" sz="1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188" y="3714204"/>
                <a:ext cx="35181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153673" y="3736802"/>
                <a:ext cx="3518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73" y="3736802"/>
                <a:ext cx="351812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587526" y="29989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01</a:t>
            </a:r>
            <a:endParaRPr lang="zh-TW" altLang="en-US" sz="1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169177" y="3884456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-</a:t>
            </a:r>
            <a:r>
              <a:rPr lang="en-US" altLang="zh-TW" sz="1000" dirty="0" smtClean="0"/>
              <a:t>1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libri" panose="020F0502020204030204" pitchFamily="34" charset="0"/>
              </a:rPr>
              <a:t>Unate</a:t>
            </a:r>
            <a:r>
              <a:rPr lang="en-US" altLang="zh-TW" dirty="0">
                <a:latin typeface="Calibri" panose="020F0502020204030204" pitchFamily="34" charset="0"/>
              </a:rPr>
              <a:t> Splitting with </a:t>
            </a:r>
            <a:r>
              <a:rPr lang="en-US" altLang="zh-TW" dirty="0" smtClean="0">
                <a:latin typeface="Calibri" panose="020F0502020204030204" pitchFamily="34" charset="0"/>
              </a:rPr>
              <a:t>Branch and Bound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Calibri" charset="0"/>
                    <a:cs typeface="Calibri" charset="0"/>
                  </a:rPr>
                  <a:t>Lemma.</a:t>
                </a:r>
                <a:r>
                  <a:rPr lang="zh-TW" altLang="en-US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Given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a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set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of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cubes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if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the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pairwise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intersection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of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any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two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cubes,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,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where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𝑗</m:t>
                    </m:r>
                    <m:r>
                      <a:rPr lang="zh-TW" altLang="en-US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and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,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not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empty,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then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∩…∩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not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empty</a:t>
                </a:r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.</a:t>
                </a:r>
              </a:p>
              <a:p>
                <a:endParaRPr lang="en-US" altLang="zh-TW" dirty="0" smtClean="0">
                  <a:latin typeface="Calibri" panose="020F0502020204030204" pitchFamily="34" charset="0"/>
                  <a:ea typeface="Calibri" charset="0"/>
                  <a:cs typeface="Calibri" charset="0"/>
                </a:endParaRPr>
              </a:p>
              <a:p>
                <a:r>
                  <a:rPr lang="en-US" altLang="zh-TW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Calibri" charset="0"/>
                    <a:cs typeface="Calibri" charset="0"/>
                  </a:rPr>
                  <a:t>Theorem.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Given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a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set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of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cubes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is </a:t>
                </a:r>
                <a:r>
                  <a:rPr lang="en-US" altLang="zh-TW" dirty="0" err="1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unate</a:t>
                </a:r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err="1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iff</a:t>
                </a:r>
                <a:r>
                  <a:rPr lang="zh-TW" altLang="en-US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∩…∩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not</a:t>
                </a:r>
                <a:r>
                  <a:rPr lang="zh-TW" altLang="en-US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empty</a:t>
                </a:r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.</a:t>
                </a:r>
              </a:p>
              <a:p>
                <a:endParaRPr lang="en-US" altLang="zh-TW" dirty="0" smtClean="0">
                  <a:latin typeface="Calibri" panose="020F0502020204030204" pitchFamily="34" charset="0"/>
                  <a:ea typeface="Calibri" charset="0"/>
                  <a:cs typeface="Calibri" charset="0"/>
                </a:endParaRPr>
              </a:p>
              <a:p>
                <a:r>
                  <a:rPr lang="en-US" altLang="zh-TW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charset="0"/>
                    <a:cs typeface="Calibri" charset="0"/>
                  </a:rPr>
                  <a:t>Theorem</a:t>
                </a:r>
                <a:r>
                  <a:rPr lang="en-US" altLang="zh-TW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Calibri" charset="0"/>
                    <a:cs typeface="Calibri" charset="0"/>
                  </a:rPr>
                  <a:t>. </a:t>
                </a:r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Every </a:t>
                </a:r>
                <a:r>
                  <a:rPr lang="en-US" altLang="zh-TW" dirty="0" err="1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unate</a:t>
                </a:r>
                <a:r>
                  <a:rPr lang="en-US" altLang="zh-TW" dirty="0" smtClean="0">
                    <a:latin typeface="Calibri" panose="020F0502020204030204" pitchFamily="34" charset="0"/>
                    <a:ea typeface="Calibri" charset="0"/>
                    <a:cs typeface="Calibri" charset="0"/>
                  </a:rPr>
                  <a:t> leaf of input part is a clique in the graph</a:t>
                </a:r>
              </a:p>
              <a:p>
                <a:pPr marL="114300" indent="0">
                  <a:buNone/>
                </a:pPr>
                <a:endParaRPr lang="en-US" altLang="zh-TW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11430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84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libri" panose="020F0502020204030204" pitchFamily="34" charset="0"/>
              </a:rPr>
              <a:t>Unate</a:t>
            </a:r>
            <a:r>
              <a:rPr lang="en-US" altLang="zh-TW" dirty="0">
                <a:latin typeface="Calibri" panose="020F0502020204030204" pitchFamily="34" charset="0"/>
              </a:rPr>
              <a:t> Splitting with </a:t>
            </a:r>
            <a:r>
              <a:rPr lang="en-US" altLang="zh-TW" dirty="0">
                <a:latin typeface="Calibri" panose="020F0502020204030204" pitchFamily="34" charset="0"/>
              </a:rPr>
              <a:t>Branch and Bound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Calibri" panose="020F0502020204030204" pitchFamily="34" charset="0"/>
                  </a:rPr>
                  <a:t>If we only split the variable </a:t>
                </a:r>
                <a:r>
                  <a:rPr lang="en-US" altLang="zh-TW" dirty="0">
                    <a:latin typeface="Calibri" panose="020F0502020204030204" pitchFamily="34" charset="0"/>
                  </a:rPr>
                  <a:t>that is not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unate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, each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unate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leaf will be a maximal clique in the graph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In each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unate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leaf, compute the number of output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minterm</a:t>
                </a:r>
                <a:endParaRPr lang="en-US" altLang="zh-TW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Find the maximum number of output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minterm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among all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unate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leaves</a:t>
                </a:r>
              </a:p>
              <a:p>
                <a:endParaRPr lang="en-US" altLang="zh-TW" dirty="0" smtClean="0">
                  <a:latin typeface="Calibri" panose="020F0502020204030204" pitchFamily="34" charset="0"/>
                </a:endParaRPr>
              </a:p>
              <a:p>
                <a:endParaRPr lang="en-US" altLang="zh-TW" dirty="0">
                  <a:latin typeface="Calibri" panose="020F0502020204030204" pitchFamily="34" charset="0"/>
                </a:endParaRPr>
              </a:p>
              <a:p>
                <a:r>
                  <a:rPr lang="en-US" altLang="zh-TW" dirty="0" smtClean="0">
                    <a:latin typeface="Calibri" panose="020F0502020204030204" pitchFamily="34" charset="0"/>
                  </a:rPr>
                  <a:t>Use branch and bound to skip some branches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TW" dirty="0" smtClean="0">
                    <a:latin typeface="Calibri" panose="020F0502020204030204" pitchFamily="34" charset="0"/>
                  </a:rPr>
                  <a:t>Bound 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the branch by currently largest number</a:t>
                </a:r>
                <a:endParaRPr lang="en-US" altLang="zh-TW" b="0" dirty="0" smtClean="0">
                  <a:latin typeface="Calibri" panose="020F0502020204030204" pitchFamily="34" charset="0"/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altLang="zh-TW" dirty="0">
                    <a:latin typeface="Calibri" panose="020F0502020204030204" pitchFamily="34" charset="0"/>
                  </a:rPr>
                  <a:t>E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ach branch must less than the summation of the number of </a:t>
                </a:r>
                <a:r>
                  <a:rPr lang="en-US" altLang="zh-TW" dirty="0" err="1" smtClean="0">
                    <a:latin typeface="Calibri" panose="020F0502020204030204" pitchFamily="34" charset="0"/>
                  </a:rPr>
                  <a:t>minterms</a:t>
                </a:r>
                <a:r>
                  <a:rPr lang="en-US" altLang="zh-TW" dirty="0" smtClean="0">
                    <a:latin typeface="Calibri" panose="020F0502020204030204" pitchFamily="34" charset="0"/>
                  </a:rPr>
                  <a:t> in each row, which has time complexity only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 smtClean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86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alibri" panose="020F0502020204030204" pitchFamily="34" charset="0"/>
              </a:rPr>
              <a:t>Unate</a:t>
            </a:r>
            <a:r>
              <a:rPr lang="en-US" altLang="zh-TW" dirty="0">
                <a:latin typeface="Calibri" panose="020F0502020204030204" pitchFamily="34" charset="0"/>
              </a:rPr>
              <a:t> Splitting with </a:t>
            </a:r>
            <a:r>
              <a:rPr lang="en-US" altLang="zh-TW" dirty="0">
                <a:latin typeface="Calibri" panose="020F0502020204030204" pitchFamily="34" charset="0"/>
              </a:rPr>
              <a:t>Branch and Bound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Example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latin typeface="Calibri" panose="020F0502020204030204" pitchFamily="34" charset="0"/>
              </a:rPr>
              <a:t>This example is already </a:t>
            </a:r>
            <a:r>
              <a:rPr lang="en-US" altLang="zh-TW" dirty="0" err="1" smtClean="0">
                <a:latin typeface="Calibri" panose="020F0502020204030204" pitchFamily="34" charset="0"/>
              </a:rPr>
              <a:t>unate</a:t>
            </a:r>
            <a:r>
              <a:rPr lang="en-US" altLang="zh-TW" dirty="0" smtClean="0">
                <a:latin typeface="Calibri" panose="020F0502020204030204" pitchFamily="34" charset="0"/>
              </a:rPr>
              <a:t> in input 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Find the number of literals needed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latin typeface="Calibri" panose="020F0502020204030204" pitchFamily="34" charset="0"/>
              </a:rPr>
              <a:t>Make </a:t>
            </a:r>
            <a:r>
              <a:rPr lang="en-US" altLang="zh-TW" dirty="0">
                <a:latin typeface="Calibri" panose="020F0502020204030204" pitchFamily="34" charset="0"/>
              </a:rPr>
              <a:t>the output cubes </a:t>
            </a:r>
            <a:r>
              <a:rPr lang="en-US" altLang="zh-TW" dirty="0" smtClean="0">
                <a:latin typeface="Calibri" panose="020F0502020204030204" pitchFamily="34" charset="0"/>
              </a:rPr>
              <a:t>orthogonal to count the number of output </a:t>
            </a:r>
            <a:r>
              <a:rPr lang="en-US" altLang="zh-TW" dirty="0" err="1" smtClean="0">
                <a:latin typeface="Calibri" panose="020F0502020204030204" pitchFamily="34" charset="0"/>
              </a:rPr>
              <a:t>minterms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dirty="0" smtClean="0">
                <a:latin typeface="Calibri" panose="020F0502020204030204" pitchFamily="34" charset="0"/>
              </a:rPr>
              <a:t>Compute the summation of number of </a:t>
            </a:r>
            <a:r>
              <a:rPr lang="en-US" altLang="zh-TW" dirty="0" err="1" smtClean="0">
                <a:latin typeface="Calibri" panose="020F0502020204030204" pitchFamily="34" charset="0"/>
              </a:rPr>
              <a:t>minterms</a:t>
            </a:r>
            <a:r>
              <a:rPr lang="en-US" altLang="zh-TW" dirty="0" smtClean="0">
                <a:latin typeface="Calibri" panose="020F0502020204030204" pitchFamily="34" charset="0"/>
              </a:rPr>
              <a:t> in each cube</a:t>
            </a: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78" y="2915475"/>
            <a:ext cx="1143099" cy="9754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2849740" y="3444436"/>
            <a:ext cx="46063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099455" y="3444436"/>
            <a:ext cx="46063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88928" y="391378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Unate</a:t>
            </a:r>
            <a:r>
              <a:rPr lang="en-US" altLang="zh-TW" dirty="0" smtClean="0"/>
              <a:t> leaf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39478" y="391378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cubes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656964" y="3882059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Orthogonalized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311611" y="3444436"/>
            <a:ext cx="46063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772249" y="3290547"/>
            <a:ext cx="1060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 </a:t>
            </a:r>
            <a:r>
              <a:rPr lang="en-US" altLang="zh-TW" dirty="0" err="1" smtClean="0"/>
              <a:t>minterms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64" y="3055782"/>
            <a:ext cx="1539373" cy="77730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" y="2930041"/>
            <a:ext cx="2027096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8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Unate</a:t>
            </a:r>
            <a:r>
              <a:rPr lang="en-US" altLang="zh-TW" dirty="0" smtClean="0"/>
              <a:t> splitting method outperformed all other methods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3850"/>
            <a:ext cx="6019800" cy="32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Outline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Preliminaries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Calibri"/>
                  <a:buChar char="●"/>
                </a:pPr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Boolean relations are more powerful at representing </a:t>
                </a:r>
                <a:r>
                  <a:rPr lang="en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flexibility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 than functions.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Calibri"/>
                  <a:buChar char="●"/>
                </a:pPr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Ex: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¬</m:t>
                        </m:r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+</m:t>
                    </m:r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lang="en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Font typeface="Calibri"/>
                  <a:buChar char="●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Boolean relations are a </a:t>
                </a:r>
                <a:r>
                  <a:rPr lang="en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generalization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 of incompletely specified functions.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Calibri"/>
                  <a:buChar char="●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Ex: when it is a single output mapping: 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𝐹</m:t>
                    </m:r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25" y="1745834"/>
            <a:ext cx="1716725" cy="16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4925" y="3574640"/>
            <a:ext cx="1716725" cy="165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Determinize by introducing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parametric parameters</a:t>
            </a:r>
            <a:endParaRPr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Range-preserving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Determinize by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choosing one-to-one mapping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among one-to-many mappings.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Deterministically reducing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74" y="1745825"/>
            <a:ext cx="1998013" cy="16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 (cont’d)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700" y="3577175"/>
            <a:ext cx="1875407" cy="16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Given a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multi-output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relation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non-determinism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exists, what is the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minimum number of variables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needed to be additionally introduced to </a:t>
            </a: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determinize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NP-Complete</a:t>
            </a:r>
            <a:endParaRPr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Preliminaries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Lemma1.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Given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set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cubes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if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pairwise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intersection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any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two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cubes,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,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where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𝑗</m:t>
                    </m:r>
                    <m:r>
                      <a:rPr lang="zh-TW" altLang="en-US" b="0" i="0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𝑛</m:t>
                    </m:r>
                  </m:oMath>
                </a14:m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,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not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empty,</a:t>
                </a:r>
                <a:r>
                  <a:rPr lang="zh-TW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then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∩…∩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not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empty.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Lemma2.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Maximal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Clique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NP-Complete.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Theorem1.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err="1" smtClean="0">
                    <a:latin typeface="Calibri" charset="0"/>
                    <a:ea typeface="Calibri" charset="0"/>
                    <a:cs typeface="Calibri" charset="0"/>
                  </a:rPr>
                  <a:t>determinization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err="1" smtClean="0">
                    <a:latin typeface="Calibri" charset="0"/>
                    <a:ea typeface="Calibri" charset="0"/>
                    <a:cs typeface="Calibri" charset="0"/>
                  </a:rPr>
                  <a:t>boolean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relation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NP-Complete</a:t>
                </a:r>
              </a:p>
              <a:p>
                <a:pPr lvl="0"/>
                <a:r>
                  <a:rPr lang="en-US" altLang="zh-TW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Theorem2.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Max-SAT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NP-Complete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problem:</a:t>
                </a:r>
                <a:r>
                  <a:rPr lang="zh-TW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Given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CNF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formula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b="1" dirty="0">
                    <a:latin typeface="Calibri" charset="0"/>
                    <a:ea typeface="Calibri" charset="0"/>
                    <a:cs typeface="Calibri" charset="0"/>
                  </a:rPr>
                  <a:t>F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integer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b="1" dirty="0" smtClean="0">
                    <a:latin typeface="Calibri" charset="0"/>
                    <a:ea typeface="Calibri" charset="0"/>
                    <a:cs typeface="Calibri" charset="0"/>
                  </a:rPr>
                  <a:t>k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,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there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truth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assignment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that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can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satisfy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at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least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b="1" dirty="0" smtClean="0">
                    <a:latin typeface="Calibri" charset="0"/>
                    <a:ea typeface="Calibri" charset="0"/>
                    <a:cs typeface="Calibri" charset="0"/>
                  </a:rPr>
                  <a:t>k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clauses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in</a:t>
                </a:r>
                <a:r>
                  <a:rPr lang="zh-TW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TW" b="1" dirty="0" smtClean="0">
                    <a:latin typeface="Calibri" charset="0"/>
                    <a:ea typeface="Calibri" charset="0"/>
                    <a:cs typeface="Calibri" charset="0"/>
                  </a:rPr>
                  <a:t>F</a:t>
                </a:r>
                <a:r>
                  <a:rPr lang="en-US" altLang="zh-TW" dirty="0" smtClean="0">
                    <a:latin typeface="Calibri" charset="0"/>
                    <a:ea typeface="Calibri" charset="0"/>
                    <a:cs typeface="Calibri" charset="0"/>
                  </a:rPr>
                  <a:t>?</a:t>
                </a:r>
                <a:endParaRPr lang="en-US" altLang="zh-TW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89" name="Google Shape;89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Conversion to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Conversion to </a:t>
            </a:r>
            <a:r>
              <a:rPr lang="e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Max-SAT Problem</a:t>
            </a:r>
            <a:endParaRPr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dirty="0" err="1">
                <a:latin typeface="Calibri"/>
                <a:ea typeface="Calibri"/>
                <a:cs typeface="Calibri"/>
                <a:sym typeface="Calibri"/>
              </a:rPr>
              <a:t>Unate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Recursive with Branch and Bound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Conversion to Undirected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Google Shape;101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A relation </a:t>
                </a:r>
                <a:r>
                  <a:rPr lang="en" b="1" dirty="0"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 can be converted into a graph </a:t>
                </a:r>
                <a:r>
                  <a:rPr lang="en" b="1" dirty="0">
                    <a:latin typeface="Calibri"/>
                    <a:ea typeface="Calibri"/>
                    <a:cs typeface="Calibri"/>
                    <a:sym typeface="Calibri"/>
                  </a:rPr>
                  <a:t>G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Expand 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the output part until no don’t care bits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Construct a vertex for each row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An edge is inserted if two rows conflict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Find maximum-clique Q by </a:t>
                </a:r>
                <a:r>
                  <a:rPr lang="en" dirty="0" err="1" smtClean="0">
                    <a:latin typeface="Calibri"/>
                    <a:ea typeface="Calibri"/>
                    <a:cs typeface="Calibri"/>
                    <a:sym typeface="Calibri"/>
                  </a:rPr>
                  <a:t>Bron-Kerbosch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algorithm</a:t>
                </a:r>
                <a:endParaRPr lang="en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The minimum number of variables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𝑙</m:t>
                        </m:r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⁡(|</m:t>
                    </m:r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𝑄</m:t>
                    </m:r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|)</m:t>
                    </m:r>
                  </m:oMath>
                </a14:m>
                <a:endParaRPr lang="en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1" name="Google Shape;101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150" y="3062725"/>
            <a:ext cx="3426050" cy="13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525" y="3062725"/>
            <a:ext cx="1876967" cy="17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9500" y="3084686"/>
            <a:ext cx="1876975" cy="166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Conversion to Max-SAT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Google Shape;11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A relation </a:t>
                </a:r>
                <a:r>
                  <a:rPr lang="en" b="1" dirty="0"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 can be converted into a CNF formula</a:t>
                </a: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Allocate one literal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ℓ</m:t>
                    </m:r>
                  </m:oMath>
                </a14:m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for each row, and finally one dummy literal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𝑧</m:t>
                    </m:r>
                  </m:oMath>
                </a14:m>
                <a:endParaRPr lang="en" dirty="0">
                  <a:latin typeface="Pacifico"/>
                  <a:ea typeface="Pacifico"/>
                  <a:cs typeface="Pacifico"/>
                  <a:sym typeface="Pacifico"/>
                </a:endParaRP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Construct two </a:t>
                </a:r>
                <a:r>
                  <a:rPr lang="en" dirty="0" smtClean="0">
                    <a:latin typeface="Calibri"/>
                    <a:ea typeface="Calibri"/>
                    <a:cs typeface="Calibri"/>
                    <a:sym typeface="Calibri"/>
                  </a:rPr>
                  <a:t>clauses </a:t>
                </a: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for each row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≤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</m:oMath>
                </a14:m>
                <a:endParaRPr lang="en-US" altLang="zh-TW" b="0" i="1" dirty="0" smtClean="0">
                  <a:latin typeface="Cambria Math" charset="0"/>
                  <a:ea typeface="Calibri"/>
                  <a:cs typeface="Calibri"/>
                  <a:sym typeface="Calibri"/>
                </a:endParaRPr>
              </a:p>
              <a:p>
                <a:pPr lvl="2">
                  <a:spcBef>
                    <a:spcPts val="0"/>
                  </a:spcBef>
                  <a:buFont typeface="Calibri"/>
                  <a:buAutoNum type="alphaLcPeriod"/>
                </a:pPr>
                <a14:m>
                  <m:oMath xmlns:m="http://schemas.openxmlformats.org/officeDocument/2006/math">
                    <m:r>
                      <a:rPr lang="en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∨</m:t>
                    </m:r>
                    <m:r>
                      <a:rPr lang="en" i="1" dirty="0" err="1">
                        <a:latin typeface="Cambria Math" charset="0"/>
                        <a:ea typeface="Pacifico"/>
                        <a:cs typeface="Pacifico"/>
                        <a:sym typeface="Pacifico"/>
                      </a:rPr>
                      <m:t>𝑧</m:t>
                    </m:r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)(</m:t>
                    </m:r>
                    <m:sSub>
                      <m:sSubPr>
                        <m:ctrlPr>
                          <a:rPr lang="en" altLang="zh-TW" b="0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∨¬</m:t>
                    </m:r>
                    <m:r>
                      <a:rPr lang="en" i="1" dirty="0" err="1">
                        <a:latin typeface="Cambria Math" charset="0"/>
                        <a:ea typeface="Pacifico"/>
                        <a:cs typeface="Pacifico"/>
                        <a:sym typeface="Pacifico"/>
                      </a:rPr>
                      <m:t>𝑧</m:t>
                    </m:r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)</m:t>
                    </m:r>
                  </m:oMath>
                </a14:m>
                <a:endParaRPr lang="en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r>
                  <a:rPr lang="en" dirty="0">
                    <a:latin typeface="Calibri"/>
                    <a:ea typeface="Calibri"/>
                    <a:cs typeface="Calibri"/>
                    <a:sym typeface="Calibri"/>
                  </a:rPr>
                  <a:t>Iterate through each row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≤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𝑖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construct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one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clause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conflict</a:t>
                </a:r>
              </a:p>
              <a:p>
                <a:pPr lvl="2">
                  <a:spcBef>
                    <a:spcPts val="0"/>
                  </a:spcBef>
                  <a:buFont typeface="Calibri"/>
                  <a:buAutoNum type="alphaLcPeriod"/>
                </a:pPr>
                <a14:m>
                  <m:oMath xmlns:m="http://schemas.openxmlformats.org/officeDocument/2006/math"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¬</m:t>
                    </m:r>
                    <m:sSub>
                      <m:sSubPr>
                        <m:ctrlPr>
                          <a:rPr lang="en" i="1" dirty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ℓ</m:t>
                        </m:r>
                      </m:e>
                      <m:sub>
                        <m:r>
                          <a:rPr lang="en-US" altLang="zh-TW" i="1" dirty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∨</m:t>
                    </m:r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¬ℓ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𝑗</m:t>
                        </m:r>
                      </m:sub>
                    </m:sSub>
                    <m:r>
                      <a:rPr lang="en" i="1" dirty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)</m:t>
                    </m:r>
                  </m:oMath>
                </a14:m>
                <a:endParaRPr lang="en-US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r>
                  <a:rPr lang="zh-TW" altLang="en-US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The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entire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CNF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formula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should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be</a:t>
                </a: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endParaRPr lang="en-US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Feed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into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any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MAX-SAT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solver,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e.g.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err="1" smtClean="0">
                    <a:latin typeface="Calibri"/>
                    <a:ea typeface="Calibri"/>
                    <a:cs typeface="Calibri"/>
                    <a:sym typeface="Calibri"/>
                  </a:rPr>
                  <a:t>QMaxSAT</a:t>
                </a:r>
                <a:endParaRPr lang="en-US" altLang="zh-TW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r>
                  <a:rPr lang="en-US" altLang="zh-TW" dirty="0">
                    <a:latin typeface="Calibri"/>
                    <a:ea typeface="Calibri"/>
                    <a:cs typeface="Calibri"/>
                    <a:sym typeface="Calibri"/>
                  </a:rPr>
                  <a:t>|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Q|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The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number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of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literals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assigned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to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(excepting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z)</a:t>
                </a:r>
              </a:p>
              <a:p>
                <a:pPr lvl="1">
                  <a:spcBef>
                    <a:spcPts val="0"/>
                  </a:spcBef>
                  <a:buFont typeface="Calibri"/>
                  <a:buAutoNum type="alphaLcPeriod"/>
                </a:pP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The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minimum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number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of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literals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dirty="0" smtClean="0"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lang="zh-TW" altLang="en-US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|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𝑄</m:t>
                    </m:r>
                    <m:r>
                      <a:rPr lang="en-US" altLang="zh-TW" b="0" i="1" smtClean="0">
                        <a:latin typeface="Cambria Math" charset="0"/>
                        <a:ea typeface="Calibri"/>
                        <a:cs typeface="Calibri"/>
                        <a:sym typeface="Calibri"/>
                      </a:rPr>
                      <m:t>|</m:t>
                    </m:r>
                  </m:oMath>
                </a14:m>
                <a:endParaRPr lang="en-US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Calibri"/>
                  <a:buAutoNum type="alphaLcPeriod"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0" name="Google Shape;11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 rotWithShape="0"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3063875"/>
            <a:ext cx="3962400" cy="602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900" y="3132168"/>
            <a:ext cx="2521500" cy="1339547"/>
          </a:xfrm>
          <a:prstGeom prst="rect">
            <a:avLst/>
          </a:prstGeom>
        </p:spPr>
      </p:pic>
      <p:pic>
        <p:nvPicPr>
          <p:cNvPr id="6" name="Google Shape;102;p20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594" y="1140481"/>
            <a:ext cx="3005406" cy="1145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87625" y="4539090"/>
                <a:ext cx="3426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charset="0"/>
                            </a:rPr>
                            <m:t>(ℓ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b="0" i="1" smtClean="0">
                          <a:latin typeface="Cambria Math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charset="0"/>
                        </a:rPr>
                        <m:t>)=(0, 1, 1, 1, 0, 0)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25" y="4539090"/>
                <a:ext cx="34260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395</Words>
  <Application>Microsoft Office PowerPoint</Application>
  <PresentationFormat>如螢幕大小 (16:9)</PresentationFormat>
  <Paragraphs>97</Paragraphs>
  <Slides>14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Pacifico</vt:lpstr>
      <vt:lpstr>新細明體</vt:lpstr>
      <vt:lpstr>Arial</vt:lpstr>
      <vt:lpstr>Calibri</vt:lpstr>
      <vt:lpstr>Cambria Math</vt:lpstr>
      <vt:lpstr>Simple Light</vt:lpstr>
      <vt:lpstr>Boolean Relation Determinization</vt:lpstr>
      <vt:lpstr>Outline </vt:lpstr>
      <vt:lpstr>Introduction</vt:lpstr>
      <vt:lpstr>Introduction (cont’d)</vt:lpstr>
      <vt:lpstr>Problem Formulation</vt:lpstr>
      <vt:lpstr>Preliminaries</vt:lpstr>
      <vt:lpstr>Proposed Method</vt:lpstr>
      <vt:lpstr>Conversion to Undirected Graph</vt:lpstr>
      <vt:lpstr>Conversion to Max-SAT</vt:lpstr>
      <vt:lpstr>Unate Splitting with Branch and Bound</vt:lpstr>
      <vt:lpstr>Unate Splitting with Branch and Bound</vt:lpstr>
      <vt:lpstr>Unate Splitting with Branch and Bound</vt:lpstr>
      <vt:lpstr>Unate Splitting with Branch and Bound</vt:lpstr>
      <vt:lpstr>Experimental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Relation Determinization</dc:title>
  <cp:lastModifiedBy>Sheng-Jung Yu</cp:lastModifiedBy>
  <cp:revision>24</cp:revision>
  <dcterms:modified xsi:type="dcterms:W3CDTF">2019-01-16T09:58:50Z</dcterms:modified>
</cp:coreProperties>
</file>