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3" r:id="rId4"/>
    <p:sldId id="271" r:id="rId5"/>
    <p:sldId id="276" r:id="rId6"/>
    <p:sldId id="277" r:id="rId7"/>
    <p:sldId id="285" r:id="rId8"/>
    <p:sldId id="282" r:id="rId9"/>
    <p:sldId id="281" r:id="rId10"/>
    <p:sldId id="286" r:id="rId11"/>
    <p:sldId id="283" r:id="rId12"/>
    <p:sldId id="284" r:id="rId13"/>
    <p:sldId id="289" r:id="rId14"/>
    <p:sldId id="258" r:id="rId15"/>
    <p:sldId id="259" r:id="rId16"/>
    <p:sldId id="288" r:id="rId17"/>
    <p:sldId id="275" r:id="rId18"/>
    <p:sldId id="272" r:id="rId19"/>
    <p:sldId id="266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4472C4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6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97FF-EDDD-408E-A64C-A6F5830BBF8D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E8045-27ED-4DB4-89D2-5AF55ACC7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改變的數值變色</a:t>
            </a:r>
            <a:endParaRPr lang="en-US" altLang="zh-TW" dirty="0"/>
          </a:p>
          <a:p>
            <a:r>
              <a:rPr lang="zh-TW" altLang="en-US" dirty="0"/>
              <a:t>直接產出</a:t>
            </a:r>
            <a:r>
              <a:rPr lang="en-US" altLang="zh-TW" dirty="0"/>
              <a:t>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Stable tag</a:t>
            </a:r>
            <a:r>
              <a:rPr lang="zh-TW" altLang="en-US" dirty="0"/>
              <a:t> 剔除不要的樣本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雙列</a:t>
            </a:r>
            <a:r>
              <a:rPr lang="en-US" altLang="zh-TW" dirty="0"/>
              <a:t>(before after)(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FDStable</a:t>
            </a:r>
            <a:r>
              <a:rPr lang="en-US" altLang="zh-TW" dirty="0"/>
              <a:t>   </a:t>
            </a:r>
            <a:r>
              <a:rPr lang="en-US" altLang="zh-TW" dirty="0" err="1"/>
              <a:t>jpg_FD_MTK</a:t>
            </a:r>
            <a:r>
              <a:rPr lang="en-US" altLang="zh-TW" dirty="0"/>
              <a:t>  FD</a:t>
            </a:r>
          </a:p>
          <a:p>
            <a:r>
              <a:rPr lang="zh-TW" altLang="en-US" dirty="0"/>
              <a:t>自動讀取</a:t>
            </a:r>
            <a:r>
              <a:rPr lang="en-US" altLang="zh-TW" dirty="0"/>
              <a:t>diff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525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NS_PROB=0~1024 </a:t>
            </a:r>
            <a:r>
              <a:rPr lang="zh-TW" altLang="en-US" dirty="0"/>
              <a:t>採計比例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34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NS_PROB=0~1024 </a:t>
            </a:r>
            <a:r>
              <a:rPr lang="zh-TW" altLang="en-US" dirty="0"/>
              <a:t>採計比例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32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自動讀取</a:t>
            </a:r>
            <a:r>
              <a:rPr lang="en-US" altLang="zh-TW" dirty="0"/>
              <a:t>diff</a:t>
            </a:r>
          </a:p>
          <a:p>
            <a:r>
              <a:rPr lang="zh-TW" altLang="en-US" dirty="0"/>
              <a:t>改變的數值變色</a:t>
            </a:r>
            <a:endParaRPr lang="en-US" altLang="zh-TW" dirty="0"/>
          </a:p>
          <a:p>
            <a:r>
              <a:rPr lang="zh-TW" altLang="en-US" dirty="0"/>
              <a:t>直接產出</a:t>
            </a:r>
            <a:r>
              <a:rPr lang="en-US" altLang="zh-TW" dirty="0"/>
              <a:t>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Stable tag</a:t>
            </a:r>
            <a:r>
              <a:rPr lang="zh-TW" altLang="en-US" dirty="0"/>
              <a:t> 剔除不要的樣本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雙列</a:t>
            </a:r>
            <a:r>
              <a:rPr lang="en-US" altLang="zh-TW" dirty="0"/>
              <a:t>(before after)(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FDStable</a:t>
            </a:r>
            <a:r>
              <a:rPr lang="en-US" altLang="zh-TW" dirty="0"/>
              <a:t>   </a:t>
            </a:r>
            <a:r>
              <a:rPr lang="en-US" altLang="zh-TW" dirty="0" err="1"/>
              <a:t>jpg_FD_MTK</a:t>
            </a:r>
            <a:r>
              <a:rPr lang="en-US" altLang="zh-TW" dirty="0"/>
              <a:t>  FD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30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自動讀取</a:t>
            </a:r>
            <a:r>
              <a:rPr lang="en-US" altLang="zh-TW" dirty="0"/>
              <a:t>diff</a:t>
            </a:r>
          </a:p>
          <a:p>
            <a:r>
              <a:rPr lang="zh-TW" altLang="en-US" dirty="0"/>
              <a:t>改變的數值變色</a:t>
            </a:r>
            <a:endParaRPr lang="en-US" altLang="zh-TW" dirty="0"/>
          </a:p>
          <a:p>
            <a:r>
              <a:rPr lang="zh-TW" altLang="en-US" dirty="0"/>
              <a:t>直接產出</a:t>
            </a:r>
            <a:r>
              <a:rPr lang="en-US" altLang="zh-TW" dirty="0"/>
              <a:t>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Stable tag</a:t>
            </a:r>
            <a:r>
              <a:rPr lang="zh-TW" altLang="en-US" dirty="0"/>
              <a:t> 剔除不要的樣本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雙列</a:t>
            </a:r>
            <a:r>
              <a:rPr lang="en-US" altLang="zh-TW" dirty="0"/>
              <a:t>(before after)(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FDStable</a:t>
            </a:r>
            <a:r>
              <a:rPr lang="en-US" altLang="zh-TW" dirty="0"/>
              <a:t>   </a:t>
            </a:r>
            <a:r>
              <a:rPr lang="en-US" altLang="zh-TW" dirty="0" err="1"/>
              <a:t>jpg_FD_MTK</a:t>
            </a:r>
            <a:r>
              <a:rPr lang="en-US" altLang="zh-TW" dirty="0"/>
              <a:t>  FD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88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自動讀取</a:t>
            </a:r>
            <a:r>
              <a:rPr lang="en-US" altLang="zh-TW" dirty="0"/>
              <a:t>diff</a:t>
            </a:r>
          </a:p>
          <a:p>
            <a:r>
              <a:rPr lang="zh-TW" altLang="en-US" dirty="0"/>
              <a:t>改變的數值變色</a:t>
            </a:r>
            <a:endParaRPr lang="en-US" altLang="zh-TW" dirty="0"/>
          </a:p>
          <a:p>
            <a:r>
              <a:rPr lang="zh-TW" altLang="en-US" dirty="0"/>
              <a:t>直接產出</a:t>
            </a:r>
            <a:r>
              <a:rPr lang="en-US" altLang="zh-TW" dirty="0"/>
              <a:t>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Stable tag</a:t>
            </a:r>
            <a:r>
              <a:rPr lang="zh-TW" altLang="en-US" dirty="0"/>
              <a:t> 剔除不要的樣本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雙列</a:t>
            </a:r>
            <a:r>
              <a:rPr lang="en-US" altLang="zh-TW" dirty="0"/>
              <a:t>(before after)(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FDStable</a:t>
            </a:r>
            <a:r>
              <a:rPr lang="en-US" altLang="zh-TW" dirty="0"/>
              <a:t>   </a:t>
            </a:r>
            <a:r>
              <a:rPr lang="en-US" altLang="zh-TW" dirty="0" err="1"/>
              <a:t>jpg_FD_MTK</a:t>
            </a:r>
            <a:r>
              <a:rPr lang="en-US" altLang="zh-TW" dirty="0"/>
              <a:t>  FD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25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自動讀取</a:t>
            </a:r>
            <a:r>
              <a:rPr lang="en-US" altLang="zh-TW" dirty="0"/>
              <a:t>diff</a:t>
            </a:r>
          </a:p>
          <a:p>
            <a:r>
              <a:rPr lang="zh-TW" altLang="en-US" dirty="0"/>
              <a:t>改變的數值變色</a:t>
            </a:r>
            <a:endParaRPr lang="en-US" altLang="zh-TW" dirty="0"/>
          </a:p>
          <a:p>
            <a:r>
              <a:rPr lang="zh-TW" altLang="en-US" dirty="0"/>
              <a:t>直接產出</a:t>
            </a:r>
            <a:r>
              <a:rPr lang="en-US" altLang="zh-TW" dirty="0"/>
              <a:t>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Stable tag</a:t>
            </a:r>
            <a:r>
              <a:rPr lang="zh-TW" altLang="en-US" dirty="0"/>
              <a:t> 剔除不要的樣本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雙列</a:t>
            </a:r>
            <a:r>
              <a:rPr lang="en-US" altLang="zh-TW" dirty="0"/>
              <a:t>(before after)(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FDStable</a:t>
            </a:r>
            <a:r>
              <a:rPr lang="en-US" altLang="zh-TW" dirty="0"/>
              <a:t>   </a:t>
            </a:r>
            <a:r>
              <a:rPr lang="en-US" altLang="zh-TW" dirty="0" err="1"/>
              <a:t>jpg_FD_MTK</a:t>
            </a:r>
            <a:r>
              <a:rPr lang="en-US" altLang="zh-TW" dirty="0"/>
              <a:t>  FD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4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自動讀取</a:t>
            </a:r>
            <a:r>
              <a:rPr lang="en-US" altLang="zh-TW" dirty="0"/>
              <a:t>diff</a:t>
            </a:r>
          </a:p>
          <a:p>
            <a:r>
              <a:rPr lang="zh-TW" altLang="en-US" dirty="0"/>
              <a:t>改變的數值變色</a:t>
            </a:r>
            <a:endParaRPr lang="en-US" altLang="zh-TW" dirty="0"/>
          </a:p>
          <a:p>
            <a:r>
              <a:rPr lang="zh-TW" altLang="en-US" dirty="0"/>
              <a:t>直接產出</a:t>
            </a:r>
            <a:r>
              <a:rPr lang="en-US" altLang="zh-TW" dirty="0"/>
              <a:t>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Stable tag</a:t>
            </a:r>
            <a:r>
              <a:rPr lang="zh-TW" altLang="en-US" dirty="0"/>
              <a:t> 剔除不要的樣本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雙列</a:t>
            </a:r>
            <a:r>
              <a:rPr lang="en-US" altLang="zh-TW" dirty="0"/>
              <a:t>(before after)(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FDStable</a:t>
            </a:r>
            <a:r>
              <a:rPr lang="en-US" altLang="zh-TW" dirty="0"/>
              <a:t>   </a:t>
            </a:r>
            <a:r>
              <a:rPr lang="en-US" altLang="zh-TW" dirty="0" err="1"/>
              <a:t>jpg_FD_MTK</a:t>
            </a:r>
            <a:r>
              <a:rPr lang="en-US" altLang="zh-TW" dirty="0"/>
              <a:t>  FD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78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自動讀取</a:t>
            </a:r>
            <a:r>
              <a:rPr lang="en-US" altLang="zh-TW" dirty="0"/>
              <a:t>diff</a:t>
            </a:r>
          </a:p>
          <a:p>
            <a:r>
              <a:rPr lang="zh-TW" altLang="en-US" dirty="0"/>
              <a:t>改變的數值變色</a:t>
            </a:r>
            <a:endParaRPr lang="en-US" altLang="zh-TW" dirty="0"/>
          </a:p>
          <a:p>
            <a:r>
              <a:rPr lang="zh-TW" altLang="en-US" dirty="0"/>
              <a:t>直接產出</a:t>
            </a:r>
            <a:r>
              <a:rPr lang="en-US" altLang="zh-TW" dirty="0"/>
              <a:t>code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Stable tag</a:t>
            </a:r>
            <a:r>
              <a:rPr lang="zh-TW" altLang="en-US" dirty="0"/>
              <a:t> 剔除不要的樣本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雙列</a:t>
            </a:r>
            <a:r>
              <a:rPr lang="en-US" altLang="zh-TW" dirty="0"/>
              <a:t>(before after)(</a:t>
            </a:r>
            <a:r>
              <a:rPr lang="zh-TW" altLang="en-US" dirty="0"/>
              <a:t>按鈕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FDStable</a:t>
            </a:r>
            <a:r>
              <a:rPr lang="en-US" altLang="zh-TW" dirty="0"/>
              <a:t>   </a:t>
            </a:r>
            <a:r>
              <a:rPr lang="en-US" altLang="zh-TW" dirty="0" err="1"/>
              <a:t>jpg_FD_MTK</a:t>
            </a:r>
            <a:r>
              <a:rPr lang="en-US" altLang="zh-TW" dirty="0"/>
              <a:t>  FD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26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15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黃色代表可讓使用者輸入</a:t>
            </a:r>
            <a:br>
              <a:rPr lang="en-US" altLang="zh-TW" dirty="0"/>
            </a:br>
            <a:r>
              <a:rPr lang="zh-TW" altLang="en-US" dirty="0"/>
              <a:t>綠色代表要顯示資料</a:t>
            </a:r>
            <a:endParaRPr lang="en-US" altLang="zh-TW" dirty="0"/>
          </a:p>
          <a:p>
            <a:r>
              <a:rPr lang="zh-TW" altLang="en-US" dirty="0"/>
              <a:t>藍色代表按鈕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8045-27ED-4DB4-89D2-5AF55ACC7FC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34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92A6E-60A3-4843-B719-B5D88AF92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BBA542-2BAB-4E74-9446-4F261623B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9D74B-6989-4C46-B76C-989F4FB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F163B-C8CE-4F9F-8B8E-FF09AFFE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B04DC-36F1-4CF0-A1A3-7BAAAA3C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D6B4-00C5-41BF-A1DA-9845290B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358F77-1EA3-47EB-8EB9-A0405807D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F0D437-39A4-403E-AA76-8F3DD442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47E6D-C04C-46FB-BB31-34742629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D17279-5428-45BB-845F-7758F3A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AF5A5B-CAD9-42A4-88D7-7E1E6B66A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0B404F-FFFE-411E-B7BA-F86BAC4F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CE2B2-F24C-4561-988F-3C66E705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539971-BB05-4317-8608-856ED8B7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0B60E-5689-4F11-B8B5-CF76DCA4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19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14166-7AB3-4939-8D5C-F0831102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D997F-03F1-405C-8DAC-9CB09DCE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7E0CC2-C7A2-4484-B036-89CD38D3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9D157-BA51-4EB7-8174-252C87AE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926D6C-0834-420A-BF70-67F1150C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6B4AD-D384-4DC0-823D-56BCD7DB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73FA9F-D149-45D4-A518-CFB0B833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4956B-883E-4C0B-96F0-E1A026B9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E3551-8FA9-4950-B91E-F036DE86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F16A2-7A0E-4731-A115-1D06E15B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9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A6AC1-4D41-4614-8903-AAC81FB5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69E99-C2DC-4D2C-A73A-D4456059F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38654A-BB24-43E1-9197-61F33069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921728-0ADC-4EF7-8837-5B97BD4B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B3C171-DC2A-4D6E-B196-D52C29FE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BF7B6-7A9F-4836-BB99-94F3DB84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5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89F83-0188-44E8-A3B4-3C7C4507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707B23-826E-420D-83A8-3AFBE7B7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2BE803-28BC-4186-BAC1-5F0D3895A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8B522B-9D7B-480D-B95A-6686B223A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E72079-26BC-4690-9610-66EF64867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23202DF-A798-486D-9B71-00C936D8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CD187C-1BB9-438A-BD37-AD48C6BA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1A98A0-287A-42DA-8C03-22D30735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57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0646D-961D-4C1A-8CC9-3CF81CB0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C58415-400E-4957-9CEE-DE4B2597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A93BAA-0B12-4049-8C28-57C31BF9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A1654A-FA47-4A53-B09F-433EBC97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97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54FF9D-73D5-4EEF-84BB-5C68CA3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F56BB4-D06D-4442-9D3A-ED902342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E036C-3B7C-4CA5-9B46-0DEAEEBF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D685A-45D9-4271-B184-87CDD083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3345ED-220A-476E-83FF-BD9F5A62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976FDD-31C6-41C5-BE56-526E4998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4C0E9E-F579-4516-8506-FDF455FB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D37D76-9DCC-4868-AB7C-B1F91625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92115-D74A-47CF-B8A5-73D024E4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2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11ED8-797E-4485-9823-3AB8746E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F4F20F-8B46-403D-8562-DB0305F3A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96ADD-94BE-4339-9F9B-08A41DE5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15B6EA-3ADA-48F2-924F-ED5A6BBF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EE4AE2-FFB7-4A89-82F1-42F4576D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BB73D2-D7A6-4344-A65B-B2A9A5E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4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C46431-06E6-44A6-9881-D1DE68B9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67E1B8-9EAF-4684-9D2E-5218B324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6C56C3-2726-4980-99F3-3D6BD8F21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A91B-F7E4-4493-8449-763471BC3587}" type="datetimeFigureOut">
              <a:rPr lang="zh-TW" altLang="en-US" smtClean="0"/>
              <a:t>2023/7/11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6D399-2E7C-4BBB-8939-3BFAA5849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526CC-05F1-45F7-8679-6895CFEC0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C5B9-EDF8-4603-9B4F-261B965FD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10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2976D-1F1A-4659-8963-4ECE8E875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整合</a:t>
            </a:r>
            <a:r>
              <a:rPr lang="en-US" altLang="zh-TW" dirty="0"/>
              <a:t>tool_20230712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7E51EC-1262-4758-8490-4A1666670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87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BE4ABCF-EED2-4679-AFBB-C5744207A5DF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C5509F-E47D-4B69-B346-0E9FB3390450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23285F4-B0FF-425D-A4BB-E846E874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3945D97-3400-49F0-ACE1-3E9C9C01E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C88B2560-FD4A-41AC-B203-96FA9B517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334CF41-5292-4039-992A-C608B9A3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107" name="圖片 106">
            <a:extLst>
              <a:ext uri="{FF2B5EF4-FFF2-40B4-BE49-F238E27FC236}">
                <a16:creationId xmlns:a16="http://schemas.microsoft.com/office/drawing/2014/main" id="{AC3A6E4C-8958-4218-B7B0-F7E7AB897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738" y="6010157"/>
            <a:ext cx="626405" cy="3403865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E21C8401-1430-4D6B-9E01-DD3A1EF4D4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617"/>
          <a:stretch/>
        </p:blipFill>
        <p:spPr>
          <a:xfrm>
            <a:off x="1140676" y="5972418"/>
            <a:ext cx="1389611" cy="3435670"/>
          </a:xfrm>
          <a:prstGeom prst="rect">
            <a:avLst/>
          </a:prstGeom>
        </p:spPr>
      </p:pic>
      <p:pic>
        <p:nvPicPr>
          <p:cNvPr id="109" name="圖片 108">
            <a:extLst>
              <a:ext uri="{FF2B5EF4-FFF2-40B4-BE49-F238E27FC236}">
                <a16:creationId xmlns:a16="http://schemas.microsoft.com/office/drawing/2014/main" id="{BB648BC5-6F81-43F7-B116-C2DFE329E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81" y="5993892"/>
            <a:ext cx="1171795" cy="3435669"/>
          </a:xfrm>
          <a:prstGeom prst="rect">
            <a:avLst/>
          </a:prstGeom>
        </p:spPr>
      </p:pic>
      <p:pic>
        <p:nvPicPr>
          <p:cNvPr id="110" name="圖片 109">
            <a:extLst>
              <a:ext uri="{FF2B5EF4-FFF2-40B4-BE49-F238E27FC236}">
                <a16:creationId xmlns:a16="http://schemas.microsoft.com/office/drawing/2014/main" id="{B455FA27-8802-4F24-B1F9-98D67A5B373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234" r="19895"/>
          <a:stretch/>
        </p:blipFill>
        <p:spPr>
          <a:xfrm>
            <a:off x="6941559" y="6335799"/>
            <a:ext cx="564544" cy="3069907"/>
          </a:xfrm>
          <a:prstGeom prst="rect">
            <a:avLst/>
          </a:prstGeom>
        </p:spPr>
      </p:pic>
      <p:pic>
        <p:nvPicPr>
          <p:cNvPr id="111" name="圖片 110">
            <a:extLst>
              <a:ext uri="{FF2B5EF4-FFF2-40B4-BE49-F238E27FC236}">
                <a16:creationId xmlns:a16="http://schemas.microsoft.com/office/drawing/2014/main" id="{A8A5141D-DEF9-46B6-847E-01ED3A7E1CA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9500" t="8783" r="20356" b="6198"/>
          <a:stretch/>
        </p:blipFill>
        <p:spPr>
          <a:xfrm>
            <a:off x="6927780" y="6026059"/>
            <a:ext cx="570617" cy="325642"/>
          </a:xfrm>
          <a:prstGeom prst="rect">
            <a:avLst/>
          </a:prstGeom>
        </p:spPr>
      </p:pic>
      <p:pic>
        <p:nvPicPr>
          <p:cNvPr id="112" name="圖片 111">
            <a:extLst>
              <a:ext uri="{FF2B5EF4-FFF2-40B4-BE49-F238E27FC236}">
                <a16:creationId xmlns:a16="http://schemas.microsoft.com/office/drawing/2014/main" id="{C4D74D3B-BFC3-441F-B3AA-BF07B0DDBC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89" t="429" r="39482" b="-1"/>
          <a:stretch/>
        </p:blipFill>
        <p:spPr>
          <a:xfrm>
            <a:off x="5843933" y="6343022"/>
            <a:ext cx="1137253" cy="3056718"/>
          </a:xfrm>
          <a:prstGeom prst="rect">
            <a:avLst/>
          </a:prstGeom>
        </p:spPr>
      </p:pic>
      <p:pic>
        <p:nvPicPr>
          <p:cNvPr id="113" name="圖片 112">
            <a:extLst>
              <a:ext uri="{FF2B5EF4-FFF2-40B4-BE49-F238E27FC236}">
                <a16:creationId xmlns:a16="http://schemas.microsoft.com/office/drawing/2014/main" id="{6D30DA06-0C2C-4BF9-8034-35B4635AF4C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060" t="15455" r="39516" b="11601"/>
          <a:stretch/>
        </p:blipFill>
        <p:spPr>
          <a:xfrm>
            <a:off x="5844404" y="6018472"/>
            <a:ext cx="1145096" cy="325642"/>
          </a:xfrm>
          <a:prstGeom prst="rect">
            <a:avLst/>
          </a:prstGeom>
        </p:spPr>
      </p:pic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F838ACF8-6387-4ED2-8CA0-AEEBA7D20EAA}"/>
              </a:ext>
            </a:extLst>
          </p:cNvPr>
          <p:cNvCxnSpPr/>
          <p:nvPr/>
        </p:nvCxnSpPr>
        <p:spPr>
          <a:xfrm>
            <a:off x="4134137" y="6088176"/>
            <a:ext cx="452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7F495C8-DD7C-4B90-A5BA-6002C55901FC}"/>
              </a:ext>
            </a:extLst>
          </p:cNvPr>
          <p:cNvGrpSpPr/>
          <p:nvPr/>
        </p:nvGrpSpPr>
        <p:grpSpPr>
          <a:xfrm>
            <a:off x="9705804" y="5992417"/>
            <a:ext cx="626405" cy="3413289"/>
            <a:chOff x="5607854" y="3216635"/>
            <a:chExt cx="626405" cy="3413289"/>
          </a:xfrm>
        </p:grpSpPr>
        <p:pic>
          <p:nvPicPr>
            <p:cNvPr id="116" name="圖片 115">
              <a:extLst>
                <a:ext uri="{FF2B5EF4-FFF2-40B4-BE49-F238E27FC236}">
                  <a16:creationId xmlns:a16="http://schemas.microsoft.com/office/drawing/2014/main" id="{4DBD118A-A4CE-4666-A4F4-205360AE5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7952"/>
            <a:stretch/>
          </p:blipFill>
          <p:spPr>
            <a:xfrm>
              <a:off x="5607854" y="3560017"/>
              <a:ext cx="626405" cy="3069907"/>
            </a:xfrm>
            <a:prstGeom prst="rect">
              <a:avLst/>
            </a:prstGeom>
          </p:spPr>
        </p:pic>
        <p:pic>
          <p:nvPicPr>
            <p:cNvPr id="117" name="圖片 116">
              <a:extLst>
                <a:ext uri="{FF2B5EF4-FFF2-40B4-BE49-F238E27FC236}">
                  <a16:creationId xmlns:a16="http://schemas.microsoft.com/office/drawing/2014/main" id="{253EBA0C-2F91-42CD-81FE-E2C2A6FAF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9626" t="5003" b="1"/>
            <a:stretch/>
          </p:blipFill>
          <p:spPr>
            <a:xfrm>
              <a:off x="5638006" y="3216635"/>
              <a:ext cx="577149" cy="363856"/>
            </a:xfrm>
            <a:prstGeom prst="rect">
              <a:avLst/>
            </a:prstGeom>
          </p:spPr>
        </p:pic>
      </p:grpSp>
      <p:pic>
        <p:nvPicPr>
          <p:cNvPr id="118" name="圖片 117">
            <a:extLst>
              <a:ext uri="{FF2B5EF4-FFF2-40B4-BE49-F238E27FC236}">
                <a16:creationId xmlns:a16="http://schemas.microsoft.com/office/drawing/2014/main" id="{ED4F067B-BED7-42B1-ADCA-CF4D323D3A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133" r="79166"/>
          <a:stretch/>
        </p:blipFill>
        <p:spPr>
          <a:xfrm>
            <a:off x="10260510" y="6335071"/>
            <a:ext cx="624105" cy="3069907"/>
          </a:xfrm>
          <a:prstGeom prst="rect">
            <a:avLst/>
          </a:prstGeom>
        </p:spPr>
      </p:pic>
      <p:pic>
        <p:nvPicPr>
          <p:cNvPr id="119" name="圖片 118">
            <a:extLst>
              <a:ext uri="{FF2B5EF4-FFF2-40B4-BE49-F238E27FC236}">
                <a16:creationId xmlns:a16="http://schemas.microsoft.com/office/drawing/2014/main" id="{AB297EB6-91CE-4F94-AF05-5EFE4FA58FE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5455" r="79856" b="-474"/>
          <a:stretch/>
        </p:blipFill>
        <p:spPr>
          <a:xfrm>
            <a:off x="10318747" y="6009428"/>
            <a:ext cx="570617" cy="325642"/>
          </a:xfrm>
          <a:prstGeom prst="rect">
            <a:avLst/>
          </a:prstGeom>
        </p:spPr>
      </p:pic>
      <p:pic>
        <p:nvPicPr>
          <p:cNvPr id="120" name="圖片 119">
            <a:extLst>
              <a:ext uri="{FF2B5EF4-FFF2-40B4-BE49-F238E27FC236}">
                <a16:creationId xmlns:a16="http://schemas.microsoft.com/office/drawing/2014/main" id="{B2A4859E-D90F-4717-BA3C-2F5BEE2045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234" r="19895"/>
          <a:stretch/>
        </p:blipFill>
        <p:spPr>
          <a:xfrm>
            <a:off x="9171680" y="6327484"/>
            <a:ext cx="564544" cy="3069907"/>
          </a:xfrm>
          <a:prstGeom prst="rect">
            <a:avLst/>
          </a:prstGeom>
        </p:spPr>
      </p:pic>
      <p:pic>
        <p:nvPicPr>
          <p:cNvPr id="121" name="圖片 120">
            <a:extLst>
              <a:ext uri="{FF2B5EF4-FFF2-40B4-BE49-F238E27FC236}">
                <a16:creationId xmlns:a16="http://schemas.microsoft.com/office/drawing/2014/main" id="{E9B5DB02-F79C-40F1-8A14-5AE77111AA4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9500" t="8783" r="20356" b="6198"/>
          <a:stretch/>
        </p:blipFill>
        <p:spPr>
          <a:xfrm>
            <a:off x="9157901" y="6017744"/>
            <a:ext cx="570617" cy="325642"/>
          </a:xfrm>
          <a:prstGeom prst="rect">
            <a:avLst/>
          </a:prstGeom>
        </p:spPr>
      </p:pic>
      <p:pic>
        <p:nvPicPr>
          <p:cNvPr id="122" name="圖片 121">
            <a:extLst>
              <a:ext uri="{FF2B5EF4-FFF2-40B4-BE49-F238E27FC236}">
                <a16:creationId xmlns:a16="http://schemas.microsoft.com/office/drawing/2014/main" id="{0431BEB4-0CAA-4641-A677-90E83E1D872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89" t="429" r="39482" b="-1"/>
          <a:stretch/>
        </p:blipFill>
        <p:spPr>
          <a:xfrm>
            <a:off x="8074054" y="6334707"/>
            <a:ext cx="1137253" cy="3056718"/>
          </a:xfrm>
          <a:prstGeom prst="rect">
            <a:avLst/>
          </a:prstGeom>
        </p:spPr>
      </p:pic>
      <p:pic>
        <p:nvPicPr>
          <p:cNvPr id="123" name="圖片 122">
            <a:extLst>
              <a:ext uri="{FF2B5EF4-FFF2-40B4-BE49-F238E27FC236}">
                <a16:creationId xmlns:a16="http://schemas.microsoft.com/office/drawing/2014/main" id="{F82E923A-0F65-461B-B793-A4DB3BD829E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060" t="15455" r="39516" b="11601"/>
          <a:stretch/>
        </p:blipFill>
        <p:spPr>
          <a:xfrm>
            <a:off x="8074525" y="6010157"/>
            <a:ext cx="1145096" cy="325642"/>
          </a:xfrm>
          <a:prstGeom prst="rect">
            <a:avLst/>
          </a:prstGeom>
        </p:spPr>
      </p:pic>
      <p:pic>
        <p:nvPicPr>
          <p:cNvPr id="124" name="圖片 123">
            <a:extLst>
              <a:ext uri="{FF2B5EF4-FFF2-40B4-BE49-F238E27FC236}">
                <a16:creationId xmlns:a16="http://schemas.microsoft.com/office/drawing/2014/main" id="{188946B3-D98E-43AF-91C5-C8787F3ADA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7952"/>
          <a:stretch/>
        </p:blipFill>
        <p:spPr>
          <a:xfrm>
            <a:off x="7451431" y="6336910"/>
            <a:ext cx="626405" cy="3069907"/>
          </a:xfrm>
          <a:prstGeom prst="rect">
            <a:avLst/>
          </a:prstGeom>
        </p:spPr>
      </p:pic>
      <p:pic>
        <p:nvPicPr>
          <p:cNvPr id="125" name="圖片 124">
            <a:extLst>
              <a:ext uri="{FF2B5EF4-FFF2-40B4-BE49-F238E27FC236}">
                <a16:creationId xmlns:a16="http://schemas.microsoft.com/office/drawing/2014/main" id="{D30F3AC9-D342-47E0-B972-D3500F89DCE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9189" t="-8028" r="437" b="13031"/>
          <a:stretch/>
        </p:blipFill>
        <p:spPr>
          <a:xfrm>
            <a:off x="7481583" y="5993528"/>
            <a:ext cx="577149" cy="363856"/>
          </a:xfrm>
          <a:prstGeom prst="rect">
            <a:avLst/>
          </a:prstGeom>
        </p:spPr>
      </p:pic>
      <p:pic>
        <p:nvPicPr>
          <p:cNvPr id="126" name="圖片 125">
            <a:extLst>
              <a:ext uri="{FF2B5EF4-FFF2-40B4-BE49-F238E27FC236}">
                <a16:creationId xmlns:a16="http://schemas.microsoft.com/office/drawing/2014/main" id="{19DB1606-7EEE-458F-A5AC-54EB7A1F4E4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6" r="-1" b="1416"/>
          <a:stretch/>
        </p:blipFill>
        <p:spPr>
          <a:xfrm>
            <a:off x="2530287" y="5994329"/>
            <a:ext cx="501270" cy="3386068"/>
          </a:xfrm>
          <a:prstGeom prst="rect">
            <a:avLst/>
          </a:prstGeom>
        </p:spPr>
      </p:pic>
      <p:pic>
        <p:nvPicPr>
          <p:cNvPr id="127" name="圖片 126">
            <a:extLst>
              <a:ext uri="{FF2B5EF4-FFF2-40B4-BE49-F238E27FC236}">
                <a16:creationId xmlns:a16="http://schemas.microsoft.com/office/drawing/2014/main" id="{3CCE5413-F33A-4C6B-8BFD-EE93840502B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4459" b="3985"/>
          <a:stretch/>
        </p:blipFill>
        <p:spPr>
          <a:xfrm>
            <a:off x="3006763" y="6343022"/>
            <a:ext cx="1120581" cy="3027829"/>
          </a:xfrm>
          <a:prstGeom prst="rect">
            <a:avLst/>
          </a:prstGeom>
        </p:spPr>
      </p:pic>
      <p:pic>
        <p:nvPicPr>
          <p:cNvPr id="128" name="圖片 127">
            <a:extLst>
              <a:ext uri="{FF2B5EF4-FFF2-40B4-BE49-F238E27FC236}">
                <a16:creationId xmlns:a16="http://schemas.microsoft.com/office/drawing/2014/main" id="{5EAEAAEA-060E-448B-BBA3-50A3B958C0D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90737"/>
          <a:stretch/>
        </p:blipFill>
        <p:spPr>
          <a:xfrm>
            <a:off x="3018321" y="6060441"/>
            <a:ext cx="1105074" cy="289360"/>
          </a:xfrm>
          <a:prstGeom prst="rect">
            <a:avLst/>
          </a:prstGeom>
        </p:spPr>
      </p:pic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045A5A05-2D10-4D92-BC00-8D8A2096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9342"/>
              </p:ext>
            </p:extLst>
          </p:nvPr>
        </p:nvGraphicFramePr>
        <p:xfrm>
          <a:off x="40653" y="5622918"/>
          <a:ext cx="10865773" cy="39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556">
                  <a:extLst>
                    <a:ext uri="{9D8B030D-6E8A-4147-A177-3AD203B41FA5}">
                      <a16:colId xmlns:a16="http://schemas.microsoft.com/office/drawing/2014/main" val="349098015"/>
                    </a:ext>
                  </a:extLst>
                </a:gridCol>
                <a:gridCol w="2202511">
                  <a:extLst>
                    <a:ext uri="{9D8B030D-6E8A-4147-A177-3AD203B41FA5}">
                      <a16:colId xmlns:a16="http://schemas.microsoft.com/office/drawing/2014/main" val="2041006127"/>
                    </a:ext>
                  </a:extLst>
                </a:gridCol>
                <a:gridCol w="2242235">
                  <a:extLst>
                    <a:ext uri="{9D8B030D-6E8A-4147-A177-3AD203B41FA5}">
                      <a16:colId xmlns:a16="http://schemas.microsoft.com/office/drawing/2014/main" val="2745242297"/>
                    </a:ext>
                  </a:extLst>
                </a:gridCol>
                <a:gridCol w="617471">
                  <a:extLst>
                    <a:ext uri="{9D8B030D-6E8A-4147-A177-3AD203B41FA5}">
                      <a16:colId xmlns:a16="http://schemas.microsoft.com/office/drawing/2014/main" val="359210976"/>
                    </a:ext>
                  </a:extLst>
                </a:gridCol>
              </a:tblGrid>
              <a:tr h="39898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after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13040"/>
                  </a:ext>
                </a:extLst>
              </a:tr>
            </a:tbl>
          </a:graphicData>
        </a:graphic>
      </p:graphicFrame>
      <p:pic>
        <p:nvPicPr>
          <p:cNvPr id="136" name="圖片 135">
            <a:extLst>
              <a:ext uri="{FF2B5EF4-FFF2-40B4-BE49-F238E27FC236}">
                <a16:creationId xmlns:a16="http://schemas.microsoft.com/office/drawing/2014/main" id="{C8413838-2B42-43A2-AACE-66BEAC9B4D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821" y="6327781"/>
            <a:ext cx="577803" cy="3051987"/>
          </a:xfrm>
          <a:prstGeom prst="rect">
            <a:avLst/>
          </a:prstGeom>
        </p:spPr>
      </p:pic>
      <p:pic>
        <p:nvPicPr>
          <p:cNvPr id="137" name="圖片 136">
            <a:extLst>
              <a:ext uri="{FF2B5EF4-FFF2-40B4-BE49-F238E27FC236}">
                <a16:creationId xmlns:a16="http://schemas.microsoft.com/office/drawing/2014/main" id="{2DFE4AF5-84A5-4B25-88E7-C0ADD0DEE6F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01" t="20375" r="6653" b="5725"/>
          <a:stretch/>
        </p:blipFill>
        <p:spPr>
          <a:xfrm>
            <a:off x="563257" y="6032807"/>
            <a:ext cx="548748" cy="28260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80B10E4D-6B2F-4769-8D66-F1030AC6A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56500" y="9231063"/>
            <a:ext cx="12192000" cy="28597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275D5F-909C-4137-822D-5A4516E21B8A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B567-142E-4135-BDB6-CF16A82E1056}"/>
              </a:ext>
            </a:extLst>
          </p:cNvPr>
          <p:cNvSpPr/>
          <p:nvPr/>
        </p:nvSpPr>
        <p:spPr>
          <a:xfrm>
            <a:off x="-106283" y="0"/>
            <a:ext cx="563957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mtkFaceAEanalysis.xlsm</a:t>
            </a:r>
            <a:r>
              <a:rPr lang="en-US" altLang="zh-TW" sz="3200" dirty="0"/>
              <a:t> </a:t>
            </a:r>
            <a:r>
              <a:rPr lang="zh-TW" altLang="en-US" sz="3200" dirty="0"/>
              <a:t>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7885D-20E0-4013-8BBA-AFEF35313ED2}"/>
              </a:ext>
            </a:extLst>
          </p:cNvPr>
          <p:cNvSpPr/>
          <p:nvPr/>
        </p:nvSpPr>
        <p:spPr>
          <a:xfrm>
            <a:off x="1419224" y="838893"/>
            <a:ext cx="629301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4FC04-3F88-442D-8F5F-492C9C5028C6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AA0DD-1CFB-4A8F-AF0F-486AF852EA25}"/>
              </a:ext>
            </a:extLst>
          </p:cNvPr>
          <p:cNvSpPr/>
          <p:nvPr/>
        </p:nvSpPr>
        <p:spPr>
          <a:xfrm>
            <a:off x="1266174" y="1627007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03FF4-938D-4CB6-9844-852776080E7C}"/>
              </a:ext>
            </a:extLst>
          </p:cNvPr>
          <p:cNvSpPr/>
          <p:nvPr/>
        </p:nvSpPr>
        <p:spPr>
          <a:xfrm>
            <a:off x="2417196" y="1493714"/>
            <a:ext cx="2410163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3D1D9E-A7E1-4446-A75A-918CD1DE7FD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50731"/>
          <a:stretch/>
        </p:blipFill>
        <p:spPr>
          <a:xfrm>
            <a:off x="55782" y="2329840"/>
            <a:ext cx="6006849" cy="245824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514ECB-D66A-422F-8D49-5B76E692B0C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0587"/>
          <a:stretch/>
        </p:blipFill>
        <p:spPr>
          <a:xfrm>
            <a:off x="6062631" y="2327750"/>
            <a:ext cx="6024438" cy="2458249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F5DE0A6-F558-43C7-BCE0-809CFD3C23CC}"/>
              </a:ext>
            </a:extLst>
          </p:cNvPr>
          <p:cNvSpPr/>
          <p:nvPr/>
        </p:nvSpPr>
        <p:spPr>
          <a:xfrm>
            <a:off x="28209" y="9383352"/>
            <a:ext cx="12018935" cy="2568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手機照片放入同一資料夾內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、照片資料夾</a:t>
            </a:r>
            <a:r>
              <a:rPr lang="en-US" altLang="zh-TW" dirty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按鈕選擇放置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code”</a:t>
            </a:r>
            <a:r>
              <a:rPr lang="zh-TW" altLang="en-US" dirty="0">
                <a:solidFill>
                  <a:schemeClr val="bg1"/>
                </a:solidFill>
              </a:rPr>
              <a:t>選擇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勾選不要列入計算的照片，點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刪除勾選的照片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按鈕將照片和對應資料刪除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按下最佳化按鈕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觀察</a:t>
            </a:r>
            <a:r>
              <a:rPr lang="en-US" altLang="zh-TW" dirty="0">
                <a:solidFill>
                  <a:schemeClr val="bg1"/>
                </a:solidFill>
              </a:rPr>
              <a:t>THD diff</a:t>
            </a:r>
            <a:r>
              <a:rPr lang="zh-TW" altLang="en-US" dirty="0">
                <a:solidFill>
                  <a:schemeClr val="bg1"/>
                </a:solidFill>
              </a:rPr>
              <a:t>是否足夠小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若不滿意可微調</a:t>
            </a:r>
            <a:r>
              <a:rPr lang="en-US" altLang="zh-TW" dirty="0">
                <a:solidFill>
                  <a:schemeClr val="bg1"/>
                </a:solidFill>
              </a:rPr>
              <a:t>face link target(normal light)</a:t>
            </a:r>
            <a:r>
              <a:rPr lang="zh-TW" altLang="en-US" dirty="0">
                <a:solidFill>
                  <a:schemeClr val="bg1"/>
                </a:solidFill>
              </a:rPr>
              <a:t>、 </a:t>
            </a:r>
            <a:r>
              <a:rPr lang="en-US" altLang="zh-TW" dirty="0">
                <a:solidFill>
                  <a:schemeClr val="bg1"/>
                </a:solidFill>
              </a:rPr>
              <a:t>face link target(low light)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如果需要想將參數回復到最初狀態點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歸零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調整完畢點</a:t>
            </a:r>
            <a:r>
              <a:rPr lang="en-US" altLang="zh-TW" dirty="0">
                <a:solidFill>
                  <a:schemeClr val="bg1"/>
                </a:solidFill>
              </a:rPr>
              <a:t>”export code”</a:t>
            </a:r>
            <a:r>
              <a:rPr lang="zh-TW" altLang="en-US" dirty="0">
                <a:solidFill>
                  <a:schemeClr val="bg1"/>
                </a:solidFill>
              </a:rPr>
              <a:t>按鈕，選擇儲存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  <a:r>
              <a:rPr lang="zh-TW" altLang="en-US" dirty="0">
                <a:solidFill>
                  <a:schemeClr val="bg1"/>
                </a:solidFill>
              </a:rPr>
              <a:t>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AEF938-A8E5-48C8-914F-16BE7F71989B}"/>
              </a:ext>
            </a:extLst>
          </p:cNvPr>
          <p:cNvSpPr/>
          <p:nvPr/>
        </p:nvSpPr>
        <p:spPr>
          <a:xfrm>
            <a:off x="2038574" y="5014986"/>
            <a:ext cx="2430110" cy="51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8D911B2B-730A-4570-A94D-BD6FB4AA0A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1185829" y="6617170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351061-D27C-4FD3-85AC-E2EFF8F751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1183141" y="8531317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796D05-EF05-4CA6-A0CC-9114094DCB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36458" y="7062596"/>
            <a:ext cx="468862" cy="197787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81B6AE6-2367-4591-A6D6-D985EF4C6078}"/>
              </a:ext>
            </a:extLst>
          </p:cNvPr>
          <p:cNvSpPr/>
          <p:nvPr/>
        </p:nvSpPr>
        <p:spPr>
          <a:xfrm>
            <a:off x="7689203" y="5018225"/>
            <a:ext cx="103678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歸零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9CDF07-24D8-4DFC-AECB-356C04732311}"/>
              </a:ext>
            </a:extLst>
          </p:cNvPr>
          <p:cNvSpPr/>
          <p:nvPr/>
        </p:nvSpPr>
        <p:spPr>
          <a:xfrm>
            <a:off x="6160482" y="5014232"/>
            <a:ext cx="1350464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8AB444-BEA8-48A2-89CE-65EEB0A609B1}"/>
              </a:ext>
            </a:extLst>
          </p:cNvPr>
          <p:cNvSpPr/>
          <p:nvPr/>
        </p:nvSpPr>
        <p:spPr>
          <a:xfrm>
            <a:off x="4640118" y="5003881"/>
            <a:ext cx="1350464" cy="53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code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56BFF6-354C-47EA-97D6-4735B3616F13}"/>
              </a:ext>
            </a:extLst>
          </p:cNvPr>
          <p:cNvSpPr/>
          <p:nvPr/>
        </p:nvSpPr>
        <p:spPr>
          <a:xfrm>
            <a:off x="8900939" y="5021274"/>
            <a:ext cx="135046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code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613CAA-AEF4-4973-A36E-E84E79DDF323}"/>
              </a:ext>
            </a:extLst>
          </p:cNvPr>
          <p:cNvSpPr/>
          <p:nvPr/>
        </p:nvSpPr>
        <p:spPr>
          <a:xfrm>
            <a:off x="40652" y="5010912"/>
            <a:ext cx="1827851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刪除勾選的照片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06927259-A8D1-417B-8938-FF868AFB6F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0815425" y="10589897"/>
            <a:ext cx="2070595" cy="27001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40" name="圖片 139">
            <a:extLst>
              <a:ext uri="{FF2B5EF4-FFF2-40B4-BE49-F238E27FC236}">
                <a16:creationId xmlns:a16="http://schemas.microsoft.com/office/drawing/2014/main" id="{DC17C3AD-0679-4E45-A94E-77F7072724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285" y="5597323"/>
            <a:ext cx="10837329" cy="3785012"/>
          </a:xfrm>
          <a:prstGeom prst="rect">
            <a:avLst/>
          </a:prstGeom>
        </p:spPr>
      </p:pic>
      <p:pic>
        <p:nvPicPr>
          <p:cNvPr id="141" name="圖片 140">
            <a:extLst>
              <a:ext uri="{FF2B5EF4-FFF2-40B4-BE49-F238E27FC236}">
                <a16:creationId xmlns:a16="http://schemas.microsoft.com/office/drawing/2014/main" id="{504F5BB3-9BD0-45AA-9976-1553EEF2267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6" r="-1" b="1416"/>
          <a:stretch/>
        </p:blipFill>
        <p:spPr>
          <a:xfrm>
            <a:off x="130749" y="6124240"/>
            <a:ext cx="455700" cy="3078244"/>
          </a:xfrm>
          <a:prstGeom prst="rect">
            <a:avLst/>
          </a:prstGeom>
        </p:spPr>
      </p:pic>
      <p:sp>
        <p:nvSpPr>
          <p:cNvPr id="142" name="矩形: 圓角 141">
            <a:extLst>
              <a:ext uri="{FF2B5EF4-FFF2-40B4-BE49-F238E27FC236}">
                <a16:creationId xmlns:a16="http://schemas.microsoft.com/office/drawing/2014/main" id="{BB3F9AAA-6CD6-4512-BEFF-52D76840507B}"/>
              </a:ext>
            </a:extLst>
          </p:cNvPr>
          <p:cNvSpPr/>
          <p:nvPr/>
        </p:nvSpPr>
        <p:spPr>
          <a:xfrm>
            <a:off x="250051" y="6599711"/>
            <a:ext cx="224216" cy="18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4437EC29-7016-45E5-B6C6-27189D95D392}"/>
              </a:ext>
            </a:extLst>
          </p:cNvPr>
          <p:cNvSpPr/>
          <p:nvPr/>
        </p:nvSpPr>
        <p:spPr>
          <a:xfrm>
            <a:off x="235621" y="7425628"/>
            <a:ext cx="224216" cy="18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F50886F4-D6A6-4F95-BED5-F5E0A9C7F544}"/>
              </a:ext>
            </a:extLst>
          </p:cNvPr>
          <p:cNvSpPr/>
          <p:nvPr/>
        </p:nvSpPr>
        <p:spPr>
          <a:xfrm>
            <a:off x="235225" y="8172744"/>
            <a:ext cx="224216" cy="18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: 圓角 144">
            <a:extLst>
              <a:ext uri="{FF2B5EF4-FFF2-40B4-BE49-F238E27FC236}">
                <a16:creationId xmlns:a16="http://schemas.microsoft.com/office/drawing/2014/main" id="{AFE78D2F-3606-47C3-8CD2-FBF9DFCB1549}"/>
              </a:ext>
            </a:extLst>
          </p:cNvPr>
          <p:cNvSpPr/>
          <p:nvPr/>
        </p:nvSpPr>
        <p:spPr>
          <a:xfrm>
            <a:off x="241718" y="8943497"/>
            <a:ext cx="224216" cy="1896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6" name="圖片 145">
            <a:extLst>
              <a:ext uri="{FF2B5EF4-FFF2-40B4-BE49-F238E27FC236}">
                <a16:creationId xmlns:a16="http://schemas.microsoft.com/office/drawing/2014/main" id="{87426787-7E4F-4838-8264-0952CFDF6E0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889" y="6059886"/>
            <a:ext cx="380754" cy="233795"/>
          </a:xfrm>
          <a:prstGeom prst="rect">
            <a:avLst/>
          </a:prstGeom>
        </p:spPr>
      </p:pic>
      <p:sp>
        <p:nvSpPr>
          <p:cNvPr id="147" name="矩形: 圓角 146">
            <a:extLst>
              <a:ext uri="{FF2B5EF4-FFF2-40B4-BE49-F238E27FC236}">
                <a16:creationId xmlns:a16="http://schemas.microsoft.com/office/drawing/2014/main" id="{AD787801-27D2-413D-9E56-594695090CF1}"/>
              </a:ext>
            </a:extLst>
          </p:cNvPr>
          <p:cNvSpPr/>
          <p:nvPr/>
        </p:nvSpPr>
        <p:spPr>
          <a:xfrm>
            <a:off x="241718" y="7413319"/>
            <a:ext cx="224216" cy="189680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七邊形 147">
            <a:extLst>
              <a:ext uri="{FF2B5EF4-FFF2-40B4-BE49-F238E27FC236}">
                <a16:creationId xmlns:a16="http://schemas.microsoft.com/office/drawing/2014/main" id="{60545062-A429-4A99-91D0-B2D091BF6A27}"/>
              </a:ext>
            </a:extLst>
          </p:cNvPr>
          <p:cNvSpPr/>
          <p:nvPr/>
        </p:nvSpPr>
        <p:spPr>
          <a:xfrm>
            <a:off x="-182196" y="6950254"/>
            <a:ext cx="390619" cy="408725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9" name="七邊形 148">
            <a:extLst>
              <a:ext uri="{FF2B5EF4-FFF2-40B4-BE49-F238E27FC236}">
                <a16:creationId xmlns:a16="http://schemas.microsoft.com/office/drawing/2014/main" id="{C70C77B2-594F-48FD-A676-F14661459ABB}"/>
              </a:ext>
            </a:extLst>
          </p:cNvPr>
          <p:cNvSpPr/>
          <p:nvPr/>
        </p:nvSpPr>
        <p:spPr>
          <a:xfrm>
            <a:off x="-28460" y="4806436"/>
            <a:ext cx="390619" cy="408725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0" name="矩形: 圓角 149">
            <a:extLst>
              <a:ext uri="{FF2B5EF4-FFF2-40B4-BE49-F238E27FC236}">
                <a16:creationId xmlns:a16="http://schemas.microsoft.com/office/drawing/2014/main" id="{0C02B364-C0B7-48E3-8C29-CFC209043ABC}"/>
              </a:ext>
            </a:extLst>
          </p:cNvPr>
          <p:cNvSpPr/>
          <p:nvPr/>
        </p:nvSpPr>
        <p:spPr>
          <a:xfrm>
            <a:off x="257040" y="8955164"/>
            <a:ext cx="224216" cy="189680"/>
          </a:xfrm>
          <a:prstGeom prst="roundRect">
            <a:avLst/>
          </a:prstGeom>
          <a:solidFill>
            <a:srgbClr val="4472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A82E0E92-C478-49EC-B162-671452B2BA64}"/>
              </a:ext>
            </a:extLst>
          </p:cNvPr>
          <p:cNvSpPr txBox="1"/>
          <p:nvPr/>
        </p:nvSpPr>
        <p:spPr>
          <a:xfrm>
            <a:off x="5632582" y="7385654"/>
            <a:ext cx="5001633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勾選不要列入計算的照片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err="1"/>
              <a:t>Fdstable</a:t>
            </a:r>
            <a:r>
              <a:rPr lang="en-US" altLang="zh-TW" dirty="0"/>
              <a:t>==0 </a:t>
            </a:r>
            <a:r>
              <a:rPr lang="zh-TW" altLang="en-US" dirty="0"/>
              <a:t>預設打勾</a:t>
            </a:r>
            <a:r>
              <a:rPr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點”刪除勾選的照片”按鈕將</a:t>
            </a:r>
            <a:r>
              <a:rPr lang="en-US" altLang="zh-TW" dirty="0"/>
              <a:t>excel</a:t>
            </a:r>
            <a:r>
              <a:rPr lang="zh-TW" altLang="en-US" dirty="0"/>
              <a:t>和對應資料</a:t>
            </a:r>
            <a:r>
              <a:rPr lang="en-US" altLang="zh-TW" dirty="0"/>
              <a:t>(</a:t>
            </a:r>
            <a:r>
              <a:rPr lang="zh-TW" altLang="en-US" dirty="0"/>
              <a:t>紅框內的部分</a:t>
            </a:r>
            <a:r>
              <a:rPr lang="en-US" altLang="zh-TW" dirty="0"/>
              <a:t>)</a:t>
            </a:r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346644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BE4ABCF-EED2-4679-AFBB-C5744207A5DF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C5509F-E47D-4B69-B346-0E9FB3390450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23285F4-B0FF-425D-A4BB-E846E874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3945D97-3400-49F0-ACE1-3E9C9C01E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C88B2560-FD4A-41AC-B203-96FA9B517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334CF41-5292-4039-992A-C608B9A3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62" name="圖片 61">
            <a:extLst>
              <a:ext uri="{FF2B5EF4-FFF2-40B4-BE49-F238E27FC236}">
                <a16:creationId xmlns:a16="http://schemas.microsoft.com/office/drawing/2014/main" id="{7B06D7B6-E459-4DE2-B547-9DADD07AD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738" y="6010157"/>
            <a:ext cx="626405" cy="3403865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0E3B6CC6-6F0A-4925-8867-4961800DC8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617"/>
          <a:stretch/>
        </p:blipFill>
        <p:spPr>
          <a:xfrm>
            <a:off x="1140676" y="5972418"/>
            <a:ext cx="1389611" cy="343567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0463882B-50BB-4A26-BEC3-DC22E2C73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81" y="5993892"/>
            <a:ext cx="1171795" cy="3435669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2134F414-A55E-4080-B4F9-8580DF67C4E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234" r="19895"/>
          <a:stretch/>
        </p:blipFill>
        <p:spPr>
          <a:xfrm>
            <a:off x="6941559" y="6335799"/>
            <a:ext cx="564544" cy="3069907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9B8774D3-7723-41C3-B7B8-47280037854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9500" t="8783" r="20356" b="6198"/>
          <a:stretch/>
        </p:blipFill>
        <p:spPr>
          <a:xfrm>
            <a:off x="6927780" y="6026059"/>
            <a:ext cx="570617" cy="325642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BA0F1F65-6568-4F8C-8821-6FCA27A9E1D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89" t="429" r="39482" b="-1"/>
          <a:stretch/>
        </p:blipFill>
        <p:spPr>
          <a:xfrm>
            <a:off x="5843933" y="6343022"/>
            <a:ext cx="1137253" cy="3056718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AB3972FD-884C-4C6A-9ECB-0233EE619A6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060" t="15455" r="39516" b="11601"/>
          <a:stretch/>
        </p:blipFill>
        <p:spPr>
          <a:xfrm>
            <a:off x="5844404" y="6018472"/>
            <a:ext cx="1145096" cy="325642"/>
          </a:xfrm>
          <a:prstGeom prst="rect">
            <a:avLst/>
          </a:prstGeom>
        </p:spPr>
      </p:pic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0891B944-D94F-4C76-BE5E-949C693E9DF0}"/>
              </a:ext>
            </a:extLst>
          </p:cNvPr>
          <p:cNvCxnSpPr/>
          <p:nvPr/>
        </p:nvCxnSpPr>
        <p:spPr>
          <a:xfrm>
            <a:off x="4134137" y="6088176"/>
            <a:ext cx="452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9998F8F3-C6F0-4054-A94D-55D38F641C7E}"/>
              </a:ext>
            </a:extLst>
          </p:cNvPr>
          <p:cNvGrpSpPr/>
          <p:nvPr/>
        </p:nvGrpSpPr>
        <p:grpSpPr>
          <a:xfrm>
            <a:off x="9705804" y="5992417"/>
            <a:ext cx="626405" cy="3413289"/>
            <a:chOff x="5607854" y="3216635"/>
            <a:chExt cx="626405" cy="3413289"/>
          </a:xfrm>
        </p:grpSpPr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580D745D-F146-4E03-AFDF-50ECA0AE92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7952"/>
            <a:stretch/>
          </p:blipFill>
          <p:spPr>
            <a:xfrm>
              <a:off x="5607854" y="3560017"/>
              <a:ext cx="626405" cy="3069907"/>
            </a:xfrm>
            <a:prstGeom prst="rect">
              <a:avLst/>
            </a:prstGeom>
          </p:spPr>
        </p:pic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23E3F845-CCFE-4B1C-87D5-37647187E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9626" t="5003" b="1"/>
            <a:stretch/>
          </p:blipFill>
          <p:spPr>
            <a:xfrm>
              <a:off x="5638006" y="3216635"/>
              <a:ext cx="577149" cy="363856"/>
            </a:xfrm>
            <a:prstGeom prst="rect">
              <a:avLst/>
            </a:prstGeom>
          </p:spPr>
        </p:pic>
      </p:grpSp>
      <p:pic>
        <p:nvPicPr>
          <p:cNvPr id="84" name="圖片 83">
            <a:extLst>
              <a:ext uri="{FF2B5EF4-FFF2-40B4-BE49-F238E27FC236}">
                <a16:creationId xmlns:a16="http://schemas.microsoft.com/office/drawing/2014/main" id="{8B74BBFE-07FE-40A2-9D71-3466BDD8DC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133" r="79166"/>
          <a:stretch/>
        </p:blipFill>
        <p:spPr>
          <a:xfrm>
            <a:off x="10260510" y="6335071"/>
            <a:ext cx="624105" cy="3069907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88DF7E1C-E593-4FF4-98A7-B38AF54107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5455" r="79856" b="-474"/>
          <a:stretch/>
        </p:blipFill>
        <p:spPr>
          <a:xfrm>
            <a:off x="10318747" y="6009428"/>
            <a:ext cx="570617" cy="325642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139F8531-A22A-471D-B248-894811C8284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234" r="19895"/>
          <a:stretch/>
        </p:blipFill>
        <p:spPr>
          <a:xfrm>
            <a:off x="9171680" y="6327484"/>
            <a:ext cx="564544" cy="3069907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2E31F67-71D3-4869-9244-07989D53E1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9500" t="8783" r="20356" b="6198"/>
          <a:stretch/>
        </p:blipFill>
        <p:spPr>
          <a:xfrm>
            <a:off x="9157901" y="6017744"/>
            <a:ext cx="570617" cy="325642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D603924F-EF38-4FFC-BAFA-2B925D99C2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89" t="429" r="39482" b="-1"/>
          <a:stretch/>
        </p:blipFill>
        <p:spPr>
          <a:xfrm>
            <a:off x="8074054" y="6334707"/>
            <a:ext cx="1137253" cy="3056718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C63AF833-5178-40D2-BEF1-4903CDE968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060" t="15455" r="39516" b="11601"/>
          <a:stretch/>
        </p:blipFill>
        <p:spPr>
          <a:xfrm>
            <a:off x="8074525" y="6010157"/>
            <a:ext cx="1145096" cy="325642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3B8E2DBB-2658-4B0E-8CD2-A6C6871F19B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7952"/>
          <a:stretch/>
        </p:blipFill>
        <p:spPr>
          <a:xfrm>
            <a:off x="7451431" y="6336910"/>
            <a:ext cx="626405" cy="3069907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04252A2C-F44A-47CB-97A7-4EEE5897E0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9189" t="-8028" r="437" b="13031"/>
          <a:stretch/>
        </p:blipFill>
        <p:spPr>
          <a:xfrm>
            <a:off x="7481583" y="5993528"/>
            <a:ext cx="577149" cy="363856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C9F24D03-C192-4754-B11A-B6014FF7BF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6" r="-1" b="1416"/>
          <a:stretch/>
        </p:blipFill>
        <p:spPr>
          <a:xfrm>
            <a:off x="2530287" y="5994329"/>
            <a:ext cx="501270" cy="3386068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9556724D-8226-4584-984B-DC7F19EF2B0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4459" b="3985"/>
          <a:stretch/>
        </p:blipFill>
        <p:spPr>
          <a:xfrm>
            <a:off x="3006763" y="6343022"/>
            <a:ext cx="1120581" cy="3027829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317E8C7E-2F78-4143-A11F-2F6618EC1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90737"/>
          <a:stretch/>
        </p:blipFill>
        <p:spPr>
          <a:xfrm>
            <a:off x="3018321" y="6060441"/>
            <a:ext cx="1105074" cy="289360"/>
          </a:xfrm>
          <a:prstGeom prst="rect">
            <a:avLst/>
          </a:prstGeom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A10C8FBC-135C-4EC0-9872-91BF8AC48A0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6" r="-1" b="1416"/>
          <a:stretch/>
        </p:blipFill>
        <p:spPr>
          <a:xfrm>
            <a:off x="48764" y="5972418"/>
            <a:ext cx="501270" cy="3386068"/>
          </a:xfrm>
          <a:prstGeom prst="rect">
            <a:avLst/>
          </a:prstGeom>
        </p:spPr>
      </p:pic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636B350C-3F00-4915-9286-58634668ED03}"/>
              </a:ext>
            </a:extLst>
          </p:cNvPr>
          <p:cNvSpPr/>
          <p:nvPr/>
        </p:nvSpPr>
        <p:spPr>
          <a:xfrm>
            <a:off x="190851" y="6592317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22E6190F-8DC5-4DE6-9ACC-F5A4B03210C0}"/>
              </a:ext>
            </a:extLst>
          </p:cNvPr>
          <p:cNvSpPr/>
          <p:nvPr/>
        </p:nvSpPr>
        <p:spPr>
          <a:xfrm>
            <a:off x="176421" y="7418234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C1D240B4-6A63-4DB2-B16A-8591F96F6B0C}"/>
              </a:ext>
            </a:extLst>
          </p:cNvPr>
          <p:cNvSpPr/>
          <p:nvPr/>
        </p:nvSpPr>
        <p:spPr>
          <a:xfrm>
            <a:off x="176025" y="8165350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5272626-7E87-4028-AE7F-865F133C0483}"/>
              </a:ext>
            </a:extLst>
          </p:cNvPr>
          <p:cNvSpPr/>
          <p:nvPr/>
        </p:nvSpPr>
        <p:spPr>
          <a:xfrm>
            <a:off x="182518" y="8936103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0548A8EE-8377-442C-BACE-84498C216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9342"/>
              </p:ext>
            </p:extLst>
          </p:nvPr>
        </p:nvGraphicFramePr>
        <p:xfrm>
          <a:off x="40653" y="5622918"/>
          <a:ext cx="10865773" cy="39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556">
                  <a:extLst>
                    <a:ext uri="{9D8B030D-6E8A-4147-A177-3AD203B41FA5}">
                      <a16:colId xmlns:a16="http://schemas.microsoft.com/office/drawing/2014/main" val="349098015"/>
                    </a:ext>
                  </a:extLst>
                </a:gridCol>
                <a:gridCol w="2202511">
                  <a:extLst>
                    <a:ext uri="{9D8B030D-6E8A-4147-A177-3AD203B41FA5}">
                      <a16:colId xmlns:a16="http://schemas.microsoft.com/office/drawing/2014/main" val="2041006127"/>
                    </a:ext>
                  </a:extLst>
                </a:gridCol>
                <a:gridCol w="2242235">
                  <a:extLst>
                    <a:ext uri="{9D8B030D-6E8A-4147-A177-3AD203B41FA5}">
                      <a16:colId xmlns:a16="http://schemas.microsoft.com/office/drawing/2014/main" val="2745242297"/>
                    </a:ext>
                  </a:extLst>
                </a:gridCol>
                <a:gridCol w="617471">
                  <a:extLst>
                    <a:ext uri="{9D8B030D-6E8A-4147-A177-3AD203B41FA5}">
                      <a16:colId xmlns:a16="http://schemas.microsoft.com/office/drawing/2014/main" val="359210976"/>
                    </a:ext>
                  </a:extLst>
                </a:gridCol>
              </a:tblGrid>
              <a:tr h="39898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after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13040"/>
                  </a:ext>
                </a:extLst>
              </a:tr>
            </a:tbl>
          </a:graphicData>
        </a:graphic>
      </p:graphicFrame>
      <p:pic>
        <p:nvPicPr>
          <p:cNvPr id="101" name="圖片 100">
            <a:extLst>
              <a:ext uri="{FF2B5EF4-FFF2-40B4-BE49-F238E27FC236}">
                <a16:creationId xmlns:a16="http://schemas.microsoft.com/office/drawing/2014/main" id="{3687623A-02D8-4CF2-B620-7CF4D8C3E4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52" y="6050286"/>
            <a:ext cx="418829" cy="257175"/>
          </a:xfrm>
          <a:prstGeom prst="rect">
            <a:avLst/>
          </a:prstGeom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DEC9A1CF-C054-47E3-BC5A-B6FF65DAD7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821" y="6327781"/>
            <a:ext cx="577803" cy="3051987"/>
          </a:xfrm>
          <a:prstGeom prst="rect">
            <a:avLst/>
          </a:prstGeom>
        </p:spPr>
      </p:pic>
      <p:pic>
        <p:nvPicPr>
          <p:cNvPr id="103" name="圖片 102">
            <a:extLst>
              <a:ext uri="{FF2B5EF4-FFF2-40B4-BE49-F238E27FC236}">
                <a16:creationId xmlns:a16="http://schemas.microsoft.com/office/drawing/2014/main" id="{22F07958-E39A-4BC1-82A8-0B4B26191FF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1101" t="20375" r="6653" b="5725"/>
          <a:stretch/>
        </p:blipFill>
        <p:spPr>
          <a:xfrm>
            <a:off x="563257" y="6032807"/>
            <a:ext cx="548748" cy="28260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80B10E4D-6B2F-4769-8D66-F1030AC6A4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56500" y="9231063"/>
            <a:ext cx="12192000" cy="28597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275D5F-909C-4137-822D-5A4516E21B8A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B567-142E-4135-BDB6-CF16A82E1056}"/>
              </a:ext>
            </a:extLst>
          </p:cNvPr>
          <p:cNvSpPr/>
          <p:nvPr/>
        </p:nvSpPr>
        <p:spPr>
          <a:xfrm>
            <a:off x="-106283" y="0"/>
            <a:ext cx="563957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mtkFaceAEanalysis.xlsm</a:t>
            </a:r>
            <a:r>
              <a:rPr lang="en-US" altLang="zh-TW" sz="3200" dirty="0"/>
              <a:t> </a:t>
            </a:r>
            <a:r>
              <a:rPr lang="zh-TW" altLang="en-US" sz="3200" dirty="0"/>
              <a:t>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7885D-20E0-4013-8BBA-AFEF35313ED2}"/>
              </a:ext>
            </a:extLst>
          </p:cNvPr>
          <p:cNvSpPr/>
          <p:nvPr/>
        </p:nvSpPr>
        <p:spPr>
          <a:xfrm>
            <a:off x="1419224" y="838893"/>
            <a:ext cx="629301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4FC04-3F88-442D-8F5F-492C9C5028C6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AA0DD-1CFB-4A8F-AF0F-486AF852EA25}"/>
              </a:ext>
            </a:extLst>
          </p:cNvPr>
          <p:cNvSpPr/>
          <p:nvPr/>
        </p:nvSpPr>
        <p:spPr>
          <a:xfrm>
            <a:off x="1266174" y="1627007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03FF4-938D-4CB6-9844-852776080E7C}"/>
              </a:ext>
            </a:extLst>
          </p:cNvPr>
          <p:cNvSpPr/>
          <p:nvPr/>
        </p:nvSpPr>
        <p:spPr>
          <a:xfrm>
            <a:off x="2417196" y="1493714"/>
            <a:ext cx="2410163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3D1D9E-A7E1-4446-A75A-918CD1DE7FD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50731"/>
          <a:stretch/>
        </p:blipFill>
        <p:spPr>
          <a:xfrm>
            <a:off x="55782" y="2329840"/>
            <a:ext cx="6006849" cy="245824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514ECB-D66A-422F-8D49-5B76E692B0C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0587"/>
          <a:stretch/>
        </p:blipFill>
        <p:spPr>
          <a:xfrm>
            <a:off x="6062631" y="2327750"/>
            <a:ext cx="6024438" cy="2458249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F5DE0A6-F558-43C7-BCE0-809CFD3C23CC}"/>
              </a:ext>
            </a:extLst>
          </p:cNvPr>
          <p:cNvSpPr/>
          <p:nvPr/>
        </p:nvSpPr>
        <p:spPr>
          <a:xfrm>
            <a:off x="28209" y="9383352"/>
            <a:ext cx="12018935" cy="2568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手機照片放入同一資料夾內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、照片資料夾</a:t>
            </a:r>
            <a:r>
              <a:rPr lang="en-US" altLang="zh-TW" dirty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按鈕選擇放置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code”</a:t>
            </a:r>
            <a:r>
              <a:rPr lang="zh-TW" altLang="en-US" dirty="0">
                <a:solidFill>
                  <a:schemeClr val="bg1"/>
                </a:solidFill>
              </a:rPr>
              <a:t>選擇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勾選不要列入計算的照片，點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刪除勾選的照片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按鈕將照片和對應資料刪除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按下最佳化按鈕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觀察</a:t>
            </a:r>
            <a:r>
              <a:rPr lang="en-US" altLang="zh-TW" dirty="0">
                <a:solidFill>
                  <a:schemeClr val="bg1"/>
                </a:solidFill>
              </a:rPr>
              <a:t>THD diff</a:t>
            </a:r>
            <a:r>
              <a:rPr lang="zh-TW" altLang="en-US" dirty="0">
                <a:solidFill>
                  <a:schemeClr val="bg1"/>
                </a:solidFill>
              </a:rPr>
              <a:t>是否足夠小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若不滿意可微調</a:t>
            </a:r>
            <a:r>
              <a:rPr lang="en-US" altLang="zh-TW" dirty="0">
                <a:solidFill>
                  <a:schemeClr val="bg1"/>
                </a:solidFill>
              </a:rPr>
              <a:t>face link target(normal light)</a:t>
            </a:r>
            <a:r>
              <a:rPr lang="zh-TW" altLang="en-US" dirty="0">
                <a:solidFill>
                  <a:schemeClr val="bg1"/>
                </a:solidFill>
              </a:rPr>
              <a:t>、 </a:t>
            </a:r>
            <a:r>
              <a:rPr lang="en-US" altLang="zh-TW" dirty="0">
                <a:solidFill>
                  <a:schemeClr val="bg1"/>
                </a:solidFill>
              </a:rPr>
              <a:t>face link target(low light)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如果需要想將參數回復到最初狀態點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歸零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調整完畢點</a:t>
            </a:r>
            <a:r>
              <a:rPr lang="en-US" altLang="zh-TW" dirty="0">
                <a:solidFill>
                  <a:schemeClr val="bg1"/>
                </a:solidFill>
              </a:rPr>
              <a:t>”export code”</a:t>
            </a:r>
            <a:r>
              <a:rPr lang="zh-TW" altLang="en-US" dirty="0">
                <a:solidFill>
                  <a:schemeClr val="bg1"/>
                </a:solidFill>
              </a:rPr>
              <a:t>按鈕，選擇儲存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  <a:r>
              <a:rPr lang="zh-TW" altLang="en-US" dirty="0">
                <a:solidFill>
                  <a:schemeClr val="bg1"/>
                </a:solidFill>
              </a:rPr>
              <a:t>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AEF938-A8E5-48C8-914F-16BE7F71989B}"/>
              </a:ext>
            </a:extLst>
          </p:cNvPr>
          <p:cNvSpPr/>
          <p:nvPr/>
        </p:nvSpPr>
        <p:spPr>
          <a:xfrm>
            <a:off x="2038574" y="5014986"/>
            <a:ext cx="2430110" cy="51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8D911B2B-730A-4570-A94D-BD6FB4AA0A3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1185829" y="6617170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351061-D27C-4FD3-85AC-E2EFF8F751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1183141" y="8531317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796D05-EF05-4CA6-A0CC-9114094DCB6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636458" y="7062596"/>
            <a:ext cx="468862" cy="197787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81B6AE6-2367-4591-A6D6-D985EF4C6078}"/>
              </a:ext>
            </a:extLst>
          </p:cNvPr>
          <p:cNvSpPr/>
          <p:nvPr/>
        </p:nvSpPr>
        <p:spPr>
          <a:xfrm>
            <a:off x="7689203" y="5018225"/>
            <a:ext cx="103678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歸零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9CDF07-24D8-4DFC-AECB-356C04732311}"/>
              </a:ext>
            </a:extLst>
          </p:cNvPr>
          <p:cNvSpPr/>
          <p:nvPr/>
        </p:nvSpPr>
        <p:spPr>
          <a:xfrm>
            <a:off x="6160482" y="5014232"/>
            <a:ext cx="1350464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8AB444-BEA8-48A2-89CE-65EEB0A609B1}"/>
              </a:ext>
            </a:extLst>
          </p:cNvPr>
          <p:cNvSpPr/>
          <p:nvPr/>
        </p:nvSpPr>
        <p:spPr>
          <a:xfrm>
            <a:off x="4640118" y="5003881"/>
            <a:ext cx="1350464" cy="53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code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56BFF6-354C-47EA-97D6-4735B3616F13}"/>
              </a:ext>
            </a:extLst>
          </p:cNvPr>
          <p:cNvSpPr/>
          <p:nvPr/>
        </p:nvSpPr>
        <p:spPr>
          <a:xfrm>
            <a:off x="8900939" y="5021274"/>
            <a:ext cx="135046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code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613CAA-AEF4-4973-A36E-E84E79DDF323}"/>
              </a:ext>
            </a:extLst>
          </p:cNvPr>
          <p:cNvSpPr/>
          <p:nvPr/>
        </p:nvSpPr>
        <p:spPr>
          <a:xfrm>
            <a:off x="40652" y="5010912"/>
            <a:ext cx="1827851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刪除勾選的照片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06927259-A8D1-417B-8938-FF868AFB6F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0815425" y="10589897"/>
            <a:ext cx="2070595" cy="27001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6" name="圖片 105">
            <a:extLst>
              <a:ext uri="{FF2B5EF4-FFF2-40B4-BE49-F238E27FC236}">
                <a16:creationId xmlns:a16="http://schemas.microsoft.com/office/drawing/2014/main" id="{9A4FC679-22FF-49AB-9058-B1EAFD9DC9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285" y="5597323"/>
            <a:ext cx="10837329" cy="3785012"/>
          </a:xfrm>
          <a:prstGeom prst="rect">
            <a:avLst/>
          </a:prstGeom>
        </p:spPr>
      </p:pic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B636711-F8EA-4A56-9532-9EBC771E2BF3}"/>
              </a:ext>
            </a:extLst>
          </p:cNvPr>
          <p:cNvSpPr txBox="1"/>
          <p:nvPr/>
        </p:nvSpPr>
        <p:spPr>
          <a:xfrm>
            <a:off x="7556017" y="6430802"/>
            <a:ext cx="3206354" cy="258532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這裡需要研究最佳化算法，因為用</a:t>
            </a:r>
            <a:r>
              <a:rPr lang="en-US" altLang="zh-TW" dirty="0"/>
              <a:t>excel</a:t>
            </a:r>
            <a:r>
              <a:rPr lang="zh-TW" altLang="en-US" dirty="0"/>
              <a:t>規劃求解所需條件限制眾多，操作不便，因此需要最佳化的算法</a:t>
            </a:r>
            <a:endParaRPr lang="en-US" altLang="zh-TW" dirty="0"/>
          </a:p>
          <a:p>
            <a:br>
              <a:rPr lang="en-US" altLang="zh-TW" dirty="0"/>
            </a:br>
            <a:r>
              <a:rPr lang="zh-TW" altLang="en-US" dirty="0"/>
              <a:t>執行</a:t>
            </a:r>
            <a:r>
              <a:rPr lang="en-US" altLang="zh-TW" dirty="0"/>
              <a:t>”</a:t>
            </a:r>
            <a:r>
              <a:rPr lang="zh-TW" altLang="en-US" dirty="0"/>
              <a:t>最佳化按鈕</a:t>
            </a:r>
            <a:r>
              <a:rPr lang="en-US" altLang="zh-TW" dirty="0"/>
              <a:t>”</a:t>
            </a:r>
            <a:r>
              <a:rPr lang="zh-TW" altLang="en-US" dirty="0"/>
              <a:t>後，將直接用</a:t>
            </a:r>
            <a:r>
              <a:rPr lang="en-US" altLang="zh-TW" dirty="0"/>
              <a:t>python</a:t>
            </a:r>
            <a:r>
              <a:rPr lang="zh-TW" altLang="en-US" dirty="0"/>
              <a:t>讀取</a:t>
            </a:r>
            <a:r>
              <a:rPr lang="en-US" altLang="zh-TW" dirty="0"/>
              <a:t>excel</a:t>
            </a:r>
            <a:r>
              <a:rPr lang="zh-TW" altLang="en-US" dirty="0"/>
              <a:t>內的數值執行最佳化，並顯示最佳化完的參數和</a:t>
            </a:r>
            <a:r>
              <a:rPr lang="en-US" altLang="zh-TW" dirty="0"/>
              <a:t>after</a:t>
            </a:r>
            <a:r>
              <a:rPr lang="zh-TW" altLang="en-US" dirty="0"/>
              <a:t>的照片數值</a:t>
            </a:r>
            <a:endParaRPr lang="en-US" altLang="zh-TW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34635129-C1A1-48BD-895D-A47D7D649F20}"/>
              </a:ext>
            </a:extLst>
          </p:cNvPr>
          <p:cNvCxnSpPr/>
          <p:nvPr/>
        </p:nvCxnSpPr>
        <p:spPr>
          <a:xfrm flipH="1" flipV="1">
            <a:off x="6771872" y="5490625"/>
            <a:ext cx="784145" cy="960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6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BE4ABCF-EED2-4679-AFBB-C5744207A5DF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C5509F-E47D-4B69-B346-0E9FB3390450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23285F4-B0FF-425D-A4BB-E846E874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3945D97-3400-49F0-ACE1-3E9C9C01E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C88B2560-FD4A-41AC-B203-96FA9B517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334CF41-5292-4039-992A-C608B9A3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71" name="圖片 70">
            <a:extLst>
              <a:ext uri="{FF2B5EF4-FFF2-40B4-BE49-F238E27FC236}">
                <a16:creationId xmlns:a16="http://schemas.microsoft.com/office/drawing/2014/main" id="{24A2D3DD-FDC4-4F06-82C4-F7FD4D2FC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738" y="6010157"/>
            <a:ext cx="626405" cy="3403865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60258FFD-C71D-4EB3-A398-B8DE9CD038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617"/>
          <a:stretch/>
        </p:blipFill>
        <p:spPr>
          <a:xfrm>
            <a:off x="1140676" y="5972418"/>
            <a:ext cx="1389611" cy="3435670"/>
          </a:xfrm>
          <a:prstGeom prst="rect">
            <a:avLst/>
          </a:prstGeom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71875206-66B2-48EF-8EFC-19A6F4D1C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81" y="5993892"/>
            <a:ext cx="1171795" cy="3435669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E9FF959C-A587-4ECE-98CB-8535178C40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234" r="19895"/>
          <a:stretch/>
        </p:blipFill>
        <p:spPr>
          <a:xfrm>
            <a:off x="6941559" y="6335799"/>
            <a:ext cx="564544" cy="3069907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BE68BF05-4EAD-491F-96BF-C759513F9FF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9500" t="8783" r="20356" b="6198"/>
          <a:stretch/>
        </p:blipFill>
        <p:spPr>
          <a:xfrm>
            <a:off x="6927780" y="6026059"/>
            <a:ext cx="570617" cy="325642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CC16DF45-AA38-4164-91CA-32C7F86F4D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89" t="429" r="39482" b="-1"/>
          <a:stretch/>
        </p:blipFill>
        <p:spPr>
          <a:xfrm>
            <a:off x="5843933" y="6343022"/>
            <a:ext cx="1137253" cy="3056718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3F695674-6174-4B71-A3B2-329D116196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060" t="15455" r="39516" b="11601"/>
          <a:stretch/>
        </p:blipFill>
        <p:spPr>
          <a:xfrm>
            <a:off x="5844404" y="6018472"/>
            <a:ext cx="1145096" cy="325642"/>
          </a:xfrm>
          <a:prstGeom prst="rect">
            <a:avLst/>
          </a:prstGeom>
        </p:spPr>
      </p:pic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7724F56-C42D-495E-A965-26225D0A4FE3}"/>
              </a:ext>
            </a:extLst>
          </p:cNvPr>
          <p:cNvCxnSpPr/>
          <p:nvPr/>
        </p:nvCxnSpPr>
        <p:spPr>
          <a:xfrm>
            <a:off x="4134137" y="6088176"/>
            <a:ext cx="452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97C936C-A678-445E-A24F-07F97F14201D}"/>
              </a:ext>
            </a:extLst>
          </p:cNvPr>
          <p:cNvGrpSpPr/>
          <p:nvPr/>
        </p:nvGrpSpPr>
        <p:grpSpPr>
          <a:xfrm>
            <a:off x="9705804" y="5992417"/>
            <a:ext cx="626405" cy="3413289"/>
            <a:chOff x="5607854" y="3216635"/>
            <a:chExt cx="626405" cy="3413289"/>
          </a:xfrm>
        </p:grpSpPr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56C0C80F-6BA5-4737-8297-4CF23351F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7952"/>
            <a:stretch/>
          </p:blipFill>
          <p:spPr>
            <a:xfrm>
              <a:off x="5607854" y="3560017"/>
              <a:ext cx="626405" cy="3069907"/>
            </a:xfrm>
            <a:prstGeom prst="rect">
              <a:avLst/>
            </a:prstGeom>
          </p:spPr>
        </p:pic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C5D56EF6-6FD0-4395-9313-5DBD1452A6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9626" t="5003" b="1"/>
            <a:stretch/>
          </p:blipFill>
          <p:spPr>
            <a:xfrm>
              <a:off x="5638006" y="3216635"/>
              <a:ext cx="577149" cy="363856"/>
            </a:xfrm>
            <a:prstGeom prst="rect">
              <a:avLst/>
            </a:prstGeom>
          </p:spPr>
        </p:pic>
      </p:grpSp>
      <p:pic>
        <p:nvPicPr>
          <p:cNvPr id="90" name="圖片 89">
            <a:extLst>
              <a:ext uri="{FF2B5EF4-FFF2-40B4-BE49-F238E27FC236}">
                <a16:creationId xmlns:a16="http://schemas.microsoft.com/office/drawing/2014/main" id="{3EDD202E-63A5-44BA-A82E-84A43DE4A8C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133" r="79166"/>
          <a:stretch/>
        </p:blipFill>
        <p:spPr>
          <a:xfrm>
            <a:off x="10260510" y="6335071"/>
            <a:ext cx="624105" cy="3069907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D22A1718-95CB-4087-B851-171E4325286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5455" r="79856" b="-474"/>
          <a:stretch/>
        </p:blipFill>
        <p:spPr>
          <a:xfrm>
            <a:off x="10318747" y="6009428"/>
            <a:ext cx="570617" cy="325642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77B250C9-63F2-450D-AFDE-C9C170706FB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234" r="19895"/>
          <a:stretch/>
        </p:blipFill>
        <p:spPr>
          <a:xfrm>
            <a:off x="9171680" y="6327484"/>
            <a:ext cx="564544" cy="3069907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1DDCA73F-A4E0-403E-8227-F7E71D22522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9500" t="8783" r="20356" b="6198"/>
          <a:stretch/>
        </p:blipFill>
        <p:spPr>
          <a:xfrm>
            <a:off x="9157901" y="6017744"/>
            <a:ext cx="570617" cy="325642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EB9304E9-6510-4BBA-86B1-FD74FDE3829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89" t="429" r="39482" b="-1"/>
          <a:stretch/>
        </p:blipFill>
        <p:spPr>
          <a:xfrm>
            <a:off x="8074054" y="6334707"/>
            <a:ext cx="1137253" cy="3056718"/>
          </a:xfrm>
          <a:prstGeom prst="rect">
            <a:avLst/>
          </a:prstGeom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E2472D24-587C-47ED-8B96-44B8206824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060" t="15455" r="39516" b="11601"/>
          <a:stretch/>
        </p:blipFill>
        <p:spPr>
          <a:xfrm>
            <a:off x="8074525" y="6010157"/>
            <a:ext cx="1145096" cy="325642"/>
          </a:xfrm>
          <a:prstGeom prst="rect">
            <a:avLst/>
          </a:prstGeom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8DFEAB49-32B1-43A9-BA80-FF7C45CE45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7952"/>
          <a:stretch/>
        </p:blipFill>
        <p:spPr>
          <a:xfrm>
            <a:off x="7451431" y="6336910"/>
            <a:ext cx="626405" cy="3069907"/>
          </a:xfrm>
          <a:prstGeom prst="rect">
            <a:avLst/>
          </a:prstGeom>
        </p:spPr>
      </p:pic>
      <p:pic>
        <p:nvPicPr>
          <p:cNvPr id="97" name="圖片 96">
            <a:extLst>
              <a:ext uri="{FF2B5EF4-FFF2-40B4-BE49-F238E27FC236}">
                <a16:creationId xmlns:a16="http://schemas.microsoft.com/office/drawing/2014/main" id="{2FB6BA51-CC56-46FB-BE1F-60FBF066BCF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9189" t="-8028" r="437" b="13031"/>
          <a:stretch/>
        </p:blipFill>
        <p:spPr>
          <a:xfrm>
            <a:off x="7481583" y="5993528"/>
            <a:ext cx="577149" cy="363856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F3194100-2632-4786-9347-04EB389195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6" r="-1" b="1416"/>
          <a:stretch/>
        </p:blipFill>
        <p:spPr>
          <a:xfrm>
            <a:off x="2530287" y="5994329"/>
            <a:ext cx="501270" cy="3386068"/>
          </a:xfrm>
          <a:prstGeom prst="rect">
            <a:avLst/>
          </a:prstGeom>
        </p:spPr>
      </p:pic>
      <p:pic>
        <p:nvPicPr>
          <p:cNvPr id="99" name="圖片 98">
            <a:extLst>
              <a:ext uri="{FF2B5EF4-FFF2-40B4-BE49-F238E27FC236}">
                <a16:creationId xmlns:a16="http://schemas.microsoft.com/office/drawing/2014/main" id="{873E300E-EED0-4144-AFD1-019E78BE467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4459" b="3985"/>
          <a:stretch/>
        </p:blipFill>
        <p:spPr>
          <a:xfrm>
            <a:off x="3006763" y="6343022"/>
            <a:ext cx="1120581" cy="3027829"/>
          </a:xfrm>
          <a:prstGeom prst="rect">
            <a:avLst/>
          </a:prstGeom>
        </p:spPr>
      </p:pic>
      <p:pic>
        <p:nvPicPr>
          <p:cNvPr id="100" name="圖片 99">
            <a:extLst>
              <a:ext uri="{FF2B5EF4-FFF2-40B4-BE49-F238E27FC236}">
                <a16:creationId xmlns:a16="http://schemas.microsoft.com/office/drawing/2014/main" id="{2A4EE493-68B6-4F00-82DC-BACBE5F2B0A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90737"/>
          <a:stretch/>
        </p:blipFill>
        <p:spPr>
          <a:xfrm>
            <a:off x="3018321" y="6060441"/>
            <a:ext cx="1105074" cy="289360"/>
          </a:xfrm>
          <a:prstGeom prst="rect">
            <a:avLst/>
          </a:prstGeom>
        </p:spPr>
      </p:pic>
      <p:pic>
        <p:nvPicPr>
          <p:cNvPr id="101" name="圖片 100">
            <a:extLst>
              <a:ext uri="{FF2B5EF4-FFF2-40B4-BE49-F238E27FC236}">
                <a16:creationId xmlns:a16="http://schemas.microsoft.com/office/drawing/2014/main" id="{B4F980A7-1C1F-4D74-A904-4728F5FD65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86" r="-1" b="1416"/>
          <a:stretch/>
        </p:blipFill>
        <p:spPr>
          <a:xfrm>
            <a:off x="48764" y="5972418"/>
            <a:ext cx="501270" cy="3386068"/>
          </a:xfrm>
          <a:prstGeom prst="rect">
            <a:avLst/>
          </a:prstGeom>
        </p:spPr>
      </p:pic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625FE5FD-23E1-4D54-8783-6029EDE85524}"/>
              </a:ext>
            </a:extLst>
          </p:cNvPr>
          <p:cNvSpPr/>
          <p:nvPr/>
        </p:nvSpPr>
        <p:spPr>
          <a:xfrm>
            <a:off x="190851" y="6592317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C0066144-2594-4123-BFD7-9B108090798D}"/>
              </a:ext>
            </a:extLst>
          </p:cNvPr>
          <p:cNvSpPr/>
          <p:nvPr/>
        </p:nvSpPr>
        <p:spPr>
          <a:xfrm>
            <a:off x="176421" y="7418234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EF8759F5-C989-4E83-A205-06C643C8B40F}"/>
              </a:ext>
            </a:extLst>
          </p:cNvPr>
          <p:cNvSpPr/>
          <p:nvPr/>
        </p:nvSpPr>
        <p:spPr>
          <a:xfrm>
            <a:off x="176025" y="8165350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2C1389FD-AC4A-4EEF-9DAE-55F427830230}"/>
              </a:ext>
            </a:extLst>
          </p:cNvPr>
          <p:cNvSpPr/>
          <p:nvPr/>
        </p:nvSpPr>
        <p:spPr>
          <a:xfrm>
            <a:off x="182518" y="8936103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4D6FC80F-F131-4A6C-A311-FC32605CF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9342"/>
              </p:ext>
            </p:extLst>
          </p:nvPr>
        </p:nvGraphicFramePr>
        <p:xfrm>
          <a:off x="40653" y="5622918"/>
          <a:ext cx="10865773" cy="39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556">
                  <a:extLst>
                    <a:ext uri="{9D8B030D-6E8A-4147-A177-3AD203B41FA5}">
                      <a16:colId xmlns:a16="http://schemas.microsoft.com/office/drawing/2014/main" val="349098015"/>
                    </a:ext>
                  </a:extLst>
                </a:gridCol>
                <a:gridCol w="2202511">
                  <a:extLst>
                    <a:ext uri="{9D8B030D-6E8A-4147-A177-3AD203B41FA5}">
                      <a16:colId xmlns:a16="http://schemas.microsoft.com/office/drawing/2014/main" val="2041006127"/>
                    </a:ext>
                  </a:extLst>
                </a:gridCol>
                <a:gridCol w="2242235">
                  <a:extLst>
                    <a:ext uri="{9D8B030D-6E8A-4147-A177-3AD203B41FA5}">
                      <a16:colId xmlns:a16="http://schemas.microsoft.com/office/drawing/2014/main" val="2745242297"/>
                    </a:ext>
                  </a:extLst>
                </a:gridCol>
                <a:gridCol w="617471">
                  <a:extLst>
                    <a:ext uri="{9D8B030D-6E8A-4147-A177-3AD203B41FA5}">
                      <a16:colId xmlns:a16="http://schemas.microsoft.com/office/drawing/2014/main" val="359210976"/>
                    </a:ext>
                  </a:extLst>
                </a:gridCol>
              </a:tblGrid>
              <a:tr h="39898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after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13040"/>
                  </a:ext>
                </a:extLst>
              </a:tr>
            </a:tbl>
          </a:graphicData>
        </a:graphic>
      </p:graphicFrame>
      <p:pic>
        <p:nvPicPr>
          <p:cNvPr id="107" name="圖片 106">
            <a:extLst>
              <a:ext uri="{FF2B5EF4-FFF2-40B4-BE49-F238E27FC236}">
                <a16:creationId xmlns:a16="http://schemas.microsoft.com/office/drawing/2014/main" id="{05599065-9AD1-439E-8A04-6A7A973155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52" y="6050286"/>
            <a:ext cx="418829" cy="257175"/>
          </a:xfrm>
          <a:prstGeom prst="rect">
            <a:avLst/>
          </a:prstGeom>
        </p:spPr>
      </p:pic>
      <p:pic>
        <p:nvPicPr>
          <p:cNvPr id="108" name="圖片 107">
            <a:extLst>
              <a:ext uri="{FF2B5EF4-FFF2-40B4-BE49-F238E27FC236}">
                <a16:creationId xmlns:a16="http://schemas.microsoft.com/office/drawing/2014/main" id="{2131CB3F-45D2-46DB-8378-BB7AE3E3A3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821" y="6327781"/>
            <a:ext cx="577803" cy="3051987"/>
          </a:xfrm>
          <a:prstGeom prst="rect">
            <a:avLst/>
          </a:prstGeom>
        </p:spPr>
      </p:pic>
      <p:pic>
        <p:nvPicPr>
          <p:cNvPr id="109" name="圖片 108">
            <a:extLst>
              <a:ext uri="{FF2B5EF4-FFF2-40B4-BE49-F238E27FC236}">
                <a16:creationId xmlns:a16="http://schemas.microsoft.com/office/drawing/2014/main" id="{BC996A5B-1B0B-4D90-9098-9BD6B822284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1101" t="20375" r="6653" b="5725"/>
          <a:stretch/>
        </p:blipFill>
        <p:spPr>
          <a:xfrm>
            <a:off x="563257" y="6032807"/>
            <a:ext cx="548748" cy="28260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80B10E4D-6B2F-4769-8D66-F1030AC6A4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56500" y="9231063"/>
            <a:ext cx="12192000" cy="285975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A275D5F-909C-4137-822D-5A4516E21B8A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B567-142E-4135-BDB6-CF16A82E1056}"/>
              </a:ext>
            </a:extLst>
          </p:cNvPr>
          <p:cNvSpPr/>
          <p:nvPr/>
        </p:nvSpPr>
        <p:spPr>
          <a:xfrm>
            <a:off x="-106283" y="0"/>
            <a:ext cx="563957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mtkFaceAEanalysis.xlsm</a:t>
            </a:r>
            <a:r>
              <a:rPr lang="en-US" altLang="zh-TW" sz="3200" dirty="0"/>
              <a:t> </a:t>
            </a:r>
            <a:r>
              <a:rPr lang="zh-TW" altLang="en-US" sz="3200" dirty="0"/>
              <a:t>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7885D-20E0-4013-8BBA-AFEF35313ED2}"/>
              </a:ext>
            </a:extLst>
          </p:cNvPr>
          <p:cNvSpPr/>
          <p:nvPr/>
        </p:nvSpPr>
        <p:spPr>
          <a:xfrm>
            <a:off x="1419224" y="838893"/>
            <a:ext cx="629301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4FC04-3F88-442D-8F5F-492C9C5028C6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AA0DD-1CFB-4A8F-AF0F-486AF852EA25}"/>
              </a:ext>
            </a:extLst>
          </p:cNvPr>
          <p:cNvSpPr/>
          <p:nvPr/>
        </p:nvSpPr>
        <p:spPr>
          <a:xfrm>
            <a:off x="1266174" y="1627007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03FF4-938D-4CB6-9844-852776080E7C}"/>
              </a:ext>
            </a:extLst>
          </p:cNvPr>
          <p:cNvSpPr/>
          <p:nvPr/>
        </p:nvSpPr>
        <p:spPr>
          <a:xfrm>
            <a:off x="2417196" y="1493714"/>
            <a:ext cx="2410163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3D1D9E-A7E1-4446-A75A-918CD1DE7FD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50731"/>
          <a:stretch/>
        </p:blipFill>
        <p:spPr>
          <a:xfrm>
            <a:off x="55782" y="2329840"/>
            <a:ext cx="6006849" cy="245824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514ECB-D66A-422F-8D49-5B76E692B0C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0587"/>
          <a:stretch/>
        </p:blipFill>
        <p:spPr>
          <a:xfrm>
            <a:off x="6062631" y="2327750"/>
            <a:ext cx="6024438" cy="2458249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F5DE0A6-F558-43C7-BCE0-809CFD3C23CC}"/>
              </a:ext>
            </a:extLst>
          </p:cNvPr>
          <p:cNvSpPr/>
          <p:nvPr/>
        </p:nvSpPr>
        <p:spPr>
          <a:xfrm>
            <a:off x="28209" y="9383352"/>
            <a:ext cx="12018935" cy="2568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手機照片放入同一資料夾內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、照片資料夾</a:t>
            </a:r>
            <a:r>
              <a:rPr lang="en-US" altLang="zh-TW" dirty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按鈕選擇放置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code”</a:t>
            </a:r>
            <a:r>
              <a:rPr lang="zh-TW" altLang="en-US" dirty="0">
                <a:solidFill>
                  <a:schemeClr val="bg1"/>
                </a:solidFill>
              </a:rPr>
              <a:t>選擇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勾選不要列入計算的照片，點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刪除勾選的照片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按鈕將照片和對應資料刪除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按下最佳化按鈕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觀察</a:t>
            </a:r>
            <a:r>
              <a:rPr lang="en-US" altLang="zh-TW" dirty="0">
                <a:solidFill>
                  <a:schemeClr val="bg1"/>
                </a:solidFill>
              </a:rPr>
              <a:t>THD diff</a:t>
            </a:r>
            <a:r>
              <a:rPr lang="zh-TW" altLang="en-US" dirty="0">
                <a:solidFill>
                  <a:schemeClr val="bg1"/>
                </a:solidFill>
              </a:rPr>
              <a:t>是否足夠小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若不滿意可微調</a:t>
            </a:r>
            <a:r>
              <a:rPr lang="en-US" altLang="zh-TW" dirty="0">
                <a:solidFill>
                  <a:schemeClr val="bg1"/>
                </a:solidFill>
              </a:rPr>
              <a:t>face link target(normal light)</a:t>
            </a:r>
            <a:r>
              <a:rPr lang="zh-TW" altLang="en-US" dirty="0">
                <a:solidFill>
                  <a:schemeClr val="bg1"/>
                </a:solidFill>
              </a:rPr>
              <a:t>、 </a:t>
            </a:r>
            <a:r>
              <a:rPr lang="en-US" altLang="zh-TW" dirty="0">
                <a:solidFill>
                  <a:schemeClr val="bg1"/>
                </a:solidFill>
              </a:rPr>
              <a:t>face link target(low light)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如果需要想將參數回復到最初狀態點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歸零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調整完畢點</a:t>
            </a:r>
            <a:r>
              <a:rPr lang="en-US" altLang="zh-TW" dirty="0">
                <a:solidFill>
                  <a:schemeClr val="bg1"/>
                </a:solidFill>
              </a:rPr>
              <a:t>”export code”</a:t>
            </a:r>
            <a:r>
              <a:rPr lang="zh-TW" altLang="en-US" dirty="0">
                <a:solidFill>
                  <a:schemeClr val="bg1"/>
                </a:solidFill>
              </a:rPr>
              <a:t>按鈕，選擇儲存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  <a:r>
              <a:rPr lang="zh-TW" altLang="en-US" dirty="0">
                <a:solidFill>
                  <a:schemeClr val="bg1"/>
                </a:solidFill>
              </a:rPr>
              <a:t>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AEF938-A8E5-48C8-914F-16BE7F71989B}"/>
              </a:ext>
            </a:extLst>
          </p:cNvPr>
          <p:cNvSpPr/>
          <p:nvPr/>
        </p:nvSpPr>
        <p:spPr>
          <a:xfrm>
            <a:off x="2038574" y="5014986"/>
            <a:ext cx="2430110" cy="51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8D911B2B-730A-4570-A94D-BD6FB4AA0A3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1185829" y="6617170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351061-D27C-4FD3-85AC-E2EFF8F751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1183141" y="8531317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796D05-EF05-4CA6-A0CC-9114094DCB6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636458" y="7062596"/>
            <a:ext cx="468862" cy="197787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81B6AE6-2367-4591-A6D6-D985EF4C6078}"/>
              </a:ext>
            </a:extLst>
          </p:cNvPr>
          <p:cNvSpPr/>
          <p:nvPr/>
        </p:nvSpPr>
        <p:spPr>
          <a:xfrm>
            <a:off x="7689203" y="5018225"/>
            <a:ext cx="103678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歸零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9CDF07-24D8-4DFC-AECB-356C04732311}"/>
              </a:ext>
            </a:extLst>
          </p:cNvPr>
          <p:cNvSpPr/>
          <p:nvPr/>
        </p:nvSpPr>
        <p:spPr>
          <a:xfrm>
            <a:off x="6160482" y="5014232"/>
            <a:ext cx="1350464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8AB444-BEA8-48A2-89CE-65EEB0A609B1}"/>
              </a:ext>
            </a:extLst>
          </p:cNvPr>
          <p:cNvSpPr/>
          <p:nvPr/>
        </p:nvSpPr>
        <p:spPr>
          <a:xfrm>
            <a:off x="4640118" y="5003881"/>
            <a:ext cx="1350464" cy="53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code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56BFF6-354C-47EA-97D6-4735B3616F13}"/>
              </a:ext>
            </a:extLst>
          </p:cNvPr>
          <p:cNvSpPr/>
          <p:nvPr/>
        </p:nvSpPr>
        <p:spPr>
          <a:xfrm>
            <a:off x="8900939" y="5021274"/>
            <a:ext cx="135046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code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613CAA-AEF4-4973-A36E-E84E79DDF323}"/>
              </a:ext>
            </a:extLst>
          </p:cNvPr>
          <p:cNvSpPr/>
          <p:nvPr/>
        </p:nvSpPr>
        <p:spPr>
          <a:xfrm>
            <a:off x="40652" y="5010912"/>
            <a:ext cx="1827851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刪除勾選的照片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06927259-A8D1-417B-8938-FF868AFB6F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0815425" y="10589897"/>
            <a:ext cx="2070595" cy="27001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12" name="圖片 111">
            <a:extLst>
              <a:ext uri="{FF2B5EF4-FFF2-40B4-BE49-F238E27FC236}">
                <a16:creationId xmlns:a16="http://schemas.microsoft.com/office/drawing/2014/main" id="{731BEF50-C068-4FD4-A54C-E9E9C2C40EE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286" y="5585907"/>
            <a:ext cx="10837329" cy="3785012"/>
          </a:xfrm>
          <a:prstGeom prst="rect">
            <a:avLst/>
          </a:prstGeom>
        </p:spPr>
      </p:pic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6E15665F-1548-4C42-9687-47FAA220CB54}"/>
              </a:ext>
            </a:extLst>
          </p:cNvPr>
          <p:cNvSpPr txBox="1"/>
          <p:nvPr/>
        </p:nvSpPr>
        <p:spPr>
          <a:xfrm>
            <a:off x="4955292" y="3401005"/>
            <a:ext cx="6582468" cy="92333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Before(</a:t>
            </a:r>
            <a:r>
              <a:rPr lang="zh-TW" altLang="en-US" dirty="0"/>
              <a:t>原始照片的資訊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after(</a:t>
            </a:r>
            <a:r>
              <a:rPr lang="zh-TW" altLang="en-US" dirty="0"/>
              <a:t>顯示執行最佳化後或是使用者手動微調參數後的結果</a:t>
            </a:r>
            <a:r>
              <a:rPr lang="en-US" altLang="zh-TW" dirty="0"/>
              <a:t>)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0A26D1D3-C7C9-46F5-828C-B8C4B9877F26}"/>
              </a:ext>
            </a:extLst>
          </p:cNvPr>
          <p:cNvSpPr txBox="1"/>
          <p:nvPr/>
        </p:nvSpPr>
        <p:spPr>
          <a:xfrm flipV="1">
            <a:off x="5864770" y="5638659"/>
            <a:ext cx="4434889" cy="372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0E8B8E08-6BD5-40F6-804B-23E998393FA5}"/>
              </a:ext>
            </a:extLst>
          </p:cNvPr>
          <p:cNvCxnSpPr>
            <a:cxnSpLocks/>
          </p:cNvCxnSpPr>
          <p:nvPr/>
        </p:nvCxnSpPr>
        <p:spPr>
          <a:xfrm>
            <a:off x="7048500" y="4324335"/>
            <a:ext cx="0" cy="1314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4F2399C-5CE7-42DD-A01B-06C2B50F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18" y="0"/>
            <a:ext cx="5591182" cy="24205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DF129D-E2B3-4DFF-B42A-DFA3971D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3634DA-7533-455D-BA32-91BC4966B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31"/>
          <a:stretch/>
        </p:blipFill>
        <p:spPr>
          <a:xfrm>
            <a:off x="0" y="5650"/>
            <a:ext cx="6006849" cy="2458249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839AD922-C4FB-4510-847A-68326C0BF95F}"/>
              </a:ext>
            </a:extLst>
          </p:cNvPr>
          <p:cNvSpPr txBox="1"/>
          <p:nvPr/>
        </p:nvSpPr>
        <p:spPr>
          <a:xfrm>
            <a:off x="295974" y="2548906"/>
            <a:ext cx="11600051" cy="92333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一旦執行最佳化後或是使用者手動微調參數</a:t>
            </a:r>
            <a:r>
              <a:rPr lang="en-US" altLang="zh-TW" dirty="0"/>
              <a:t>(</a:t>
            </a:r>
            <a:r>
              <a:rPr lang="zh-TW" altLang="en-US" dirty="0"/>
              <a:t>黃色部分有</a:t>
            </a:r>
            <a:r>
              <a:rPr lang="en-US" altLang="zh-TW" dirty="0"/>
              <a:t>diff)</a:t>
            </a:r>
            <a:r>
              <a:rPr lang="zh-TW" altLang="en-US" dirty="0"/>
              <a:t>後 </a:t>
            </a:r>
            <a:r>
              <a:rPr lang="en-US" altLang="zh-TW" dirty="0"/>
              <a:t>(</a:t>
            </a:r>
            <a:r>
              <a:rPr lang="zh-TW" altLang="en-US" dirty="0"/>
              <a:t>淡綠色部分</a:t>
            </a:r>
            <a:r>
              <a:rPr lang="en-US" altLang="zh-TW" dirty="0"/>
              <a:t>)</a:t>
            </a:r>
            <a:r>
              <a:rPr lang="zh-TW" altLang="en-US" dirty="0"/>
              <a:t>立刻顯示</a:t>
            </a:r>
            <a:r>
              <a:rPr lang="en-US" altLang="zh-TW" dirty="0"/>
              <a:t>excel</a:t>
            </a:r>
            <a:r>
              <a:rPr lang="zh-TW" altLang="en-US" dirty="0"/>
              <a:t>計算的結果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face link target(normal light)</a:t>
            </a:r>
            <a:r>
              <a:rPr lang="zh-TW" altLang="en-US" dirty="0"/>
              <a:t>和</a:t>
            </a:r>
            <a:r>
              <a:rPr lang="en-US" altLang="zh-TW" dirty="0"/>
              <a:t>face link target(low light)</a:t>
            </a:r>
            <a:r>
              <a:rPr lang="zh-TW" altLang="en-US" dirty="0"/>
              <a:t>上數值與原本</a:t>
            </a:r>
            <a:r>
              <a:rPr lang="en-US" altLang="zh-TW" dirty="0"/>
              <a:t>load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得到的原始參數不同時，</a:t>
            </a:r>
            <a:r>
              <a:rPr lang="en-US" altLang="zh-TW" dirty="0"/>
              <a:t> (</a:t>
            </a:r>
            <a:r>
              <a:rPr lang="zh-TW" altLang="en-US" dirty="0"/>
              <a:t>黃色部分有</a:t>
            </a:r>
            <a:r>
              <a:rPr lang="en-US" altLang="zh-TW" dirty="0"/>
              <a:t>diff)</a:t>
            </a:r>
            <a:r>
              <a:rPr lang="zh-TW" altLang="en-US" dirty="0"/>
              <a:t> ，數值要變色</a:t>
            </a:r>
            <a:endParaRPr lang="en-US" altLang="zh-TW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4684538-42E9-456D-9F5F-444A007C7C1B}"/>
              </a:ext>
            </a:extLst>
          </p:cNvPr>
          <p:cNvCxnSpPr>
            <a:cxnSpLocks/>
          </p:cNvCxnSpPr>
          <p:nvPr/>
        </p:nvCxnSpPr>
        <p:spPr>
          <a:xfrm flipV="1">
            <a:off x="5681785" y="1545122"/>
            <a:ext cx="1843455" cy="100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圖片 46">
            <a:extLst>
              <a:ext uri="{FF2B5EF4-FFF2-40B4-BE49-F238E27FC236}">
                <a16:creationId xmlns:a16="http://schemas.microsoft.com/office/drawing/2014/main" id="{FF14768E-3540-49FC-9B16-E890A60948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944"/>
          <a:stretch/>
        </p:blipFill>
        <p:spPr>
          <a:xfrm>
            <a:off x="0" y="3557243"/>
            <a:ext cx="10837329" cy="32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圖片 101">
            <a:extLst>
              <a:ext uri="{FF2B5EF4-FFF2-40B4-BE49-F238E27FC236}">
                <a16:creationId xmlns:a16="http://schemas.microsoft.com/office/drawing/2014/main" id="{E27661BE-4298-4964-97BF-24E7E1DB0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44"/>
          <a:stretch/>
        </p:blipFill>
        <p:spPr>
          <a:xfrm>
            <a:off x="0" y="3557243"/>
            <a:ext cx="10837329" cy="32951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A232970-2310-48FC-9DE2-9317F3793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03" y="209437"/>
            <a:ext cx="6395928" cy="261019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346AC19-BFDA-4190-8C20-01C3451F578C}"/>
              </a:ext>
            </a:extLst>
          </p:cNvPr>
          <p:cNvSpPr/>
          <p:nvPr/>
        </p:nvSpPr>
        <p:spPr>
          <a:xfrm>
            <a:off x="7324020" y="-33355"/>
            <a:ext cx="47283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該照片對應的</a:t>
            </a:r>
            <a:r>
              <a:rPr lang="en-US" altLang="zh-TW" dirty="0"/>
              <a:t>face link target(normal light)</a:t>
            </a:r>
            <a:r>
              <a:rPr lang="zh-TW" altLang="en-US" dirty="0"/>
              <a:t>、</a:t>
            </a:r>
            <a:r>
              <a:rPr lang="en-US" altLang="zh-TW" dirty="0"/>
              <a:t> face link target(low light)</a:t>
            </a:r>
            <a:r>
              <a:rPr lang="zh-TW" altLang="en-US" dirty="0"/>
              <a:t>內插範圍底色改變標記出來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</a:t>
            </a:r>
            <a:r>
              <a:rPr lang="en-US" altLang="zh-TW" dirty="0"/>
              <a:t>22</a:t>
            </a:r>
            <a:r>
              <a:rPr lang="zh-TW" altLang="en-US" dirty="0"/>
              <a:t>列其 </a:t>
            </a:r>
            <a:r>
              <a:rPr lang="en-US" altLang="zh-TW" dirty="0"/>
              <a:t>BV </a:t>
            </a:r>
            <a:r>
              <a:rPr lang="zh-TW" altLang="en-US" dirty="0"/>
              <a:t>是 </a:t>
            </a:r>
            <a:r>
              <a:rPr lang="en-US" altLang="zh-TW" dirty="0"/>
              <a:t>6683</a:t>
            </a:r>
            <a:r>
              <a:rPr lang="zh-TW" altLang="en-US" dirty="0"/>
              <a:t> 、</a:t>
            </a:r>
            <a:r>
              <a:rPr lang="en-US" altLang="zh-TW" dirty="0"/>
              <a:t>DR </a:t>
            </a:r>
            <a:r>
              <a:rPr lang="zh-TW" altLang="en-US" dirty="0"/>
              <a:t>是 </a:t>
            </a:r>
            <a:r>
              <a:rPr lang="en-US" altLang="zh-TW" dirty="0"/>
              <a:t>84</a:t>
            </a:r>
            <a:r>
              <a:rPr lang="zh-TW" altLang="en-US" dirty="0"/>
              <a:t>，因此內插範圍變底色藍色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04EBFA2E-F552-4048-94C8-602388E83285}"/>
              </a:ext>
            </a:extLst>
          </p:cNvPr>
          <p:cNvSpPr/>
          <p:nvPr/>
        </p:nvSpPr>
        <p:spPr>
          <a:xfrm>
            <a:off x="2958044" y="0"/>
            <a:ext cx="4119937" cy="2131763"/>
          </a:xfrm>
          <a:custGeom>
            <a:avLst/>
            <a:gdLst>
              <a:gd name="connsiteX0" fmla="*/ 0 w 4119937"/>
              <a:gd name="connsiteY0" fmla="*/ 2131763 h 2131763"/>
              <a:gd name="connsiteX1" fmla="*/ 1726058 w 4119937"/>
              <a:gd name="connsiteY1" fmla="*/ 159125 h 2131763"/>
              <a:gd name="connsiteX2" fmla="*/ 4119937 w 4119937"/>
              <a:gd name="connsiteY2" fmla="*/ 261866 h 213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9937" h="2131763">
                <a:moveTo>
                  <a:pt x="0" y="2131763"/>
                </a:moveTo>
                <a:cubicBezTo>
                  <a:pt x="519701" y="1301268"/>
                  <a:pt x="1039402" y="470774"/>
                  <a:pt x="1726058" y="159125"/>
                </a:cubicBezTo>
                <a:cubicBezTo>
                  <a:pt x="2412714" y="-152524"/>
                  <a:pt x="3266325" y="54671"/>
                  <a:pt x="4119937" y="261866"/>
                </a:cubicBezTo>
              </a:path>
            </a:pathLst>
          </a:custGeom>
          <a:noFill/>
          <a:ln>
            <a:solidFill>
              <a:srgbClr val="FF00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FBF96B3-6D10-4549-ADE6-E65E330E9126}"/>
              </a:ext>
            </a:extLst>
          </p:cNvPr>
          <p:cNvSpPr/>
          <p:nvPr/>
        </p:nvSpPr>
        <p:spPr>
          <a:xfrm>
            <a:off x="7287666" y="1872650"/>
            <a:ext cx="5367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  <a:r>
              <a:rPr lang="zh-TW" altLang="en-US" dirty="0"/>
              <a:t> 當點選到該照片的相關參數</a:t>
            </a:r>
            <a:r>
              <a:rPr lang="en-US" altLang="zh-TW" dirty="0"/>
              <a:t>(</a:t>
            </a:r>
            <a:r>
              <a:rPr lang="zh-TW" altLang="en-US" dirty="0"/>
              <a:t>與該照片同一列表格的參數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以左圖為例，點選到第</a:t>
            </a:r>
            <a:r>
              <a:rPr lang="en-US" altLang="zh-TW" dirty="0"/>
              <a:t>22</a:t>
            </a:r>
            <a:r>
              <a:rPr lang="zh-TW" altLang="en-US" dirty="0"/>
              <a:t>列內的參數</a:t>
            </a:r>
            <a:r>
              <a:rPr lang="en-US" altLang="zh-TW" dirty="0"/>
              <a:t>(</a:t>
            </a:r>
            <a:r>
              <a:rPr lang="zh-TW" altLang="en-US" dirty="0"/>
              <a:t>紅框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DFC0DD0-B16A-4100-88FF-F161FFAA7D16}"/>
              </a:ext>
            </a:extLst>
          </p:cNvPr>
          <p:cNvSpPr/>
          <p:nvPr/>
        </p:nvSpPr>
        <p:spPr>
          <a:xfrm>
            <a:off x="-7105" y="3795965"/>
            <a:ext cx="10843962" cy="785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85C18E61-8A95-4352-AE9C-C5B9862B1A0A}"/>
              </a:ext>
            </a:extLst>
          </p:cNvPr>
          <p:cNvSpPr/>
          <p:nvPr/>
        </p:nvSpPr>
        <p:spPr>
          <a:xfrm rot="19082805">
            <a:off x="6374879" y="2604158"/>
            <a:ext cx="1057523" cy="588986"/>
          </a:xfrm>
          <a:custGeom>
            <a:avLst/>
            <a:gdLst>
              <a:gd name="connsiteX0" fmla="*/ 1057523 w 1057523"/>
              <a:gd name="connsiteY0" fmla="*/ 501522 h 588986"/>
              <a:gd name="connsiteX1" fmla="*/ 596348 w 1057523"/>
              <a:gd name="connsiteY1" fmla="*/ 590 h 588986"/>
              <a:gd name="connsiteX2" fmla="*/ 0 w 1057523"/>
              <a:gd name="connsiteY2" fmla="*/ 588986 h 58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523" h="588986">
                <a:moveTo>
                  <a:pt x="1057523" y="501522"/>
                </a:moveTo>
                <a:cubicBezTo>
                  <a:pt x="915062" y="243767"/>
                  <a:pt x="772602" y="-13987"/>
                  <a:pt x="596348" y="590"/>
                </a:cubicBezTo>
                <a:cubicBezTo>
                  <a:pt x="420094" y="15167"/>
                  <a:pt x="210047" y="302076"/>
                  <a:pt x="0" y="58898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七邊形 67">
            <a:extLst>
              <a:ext uri="{FF2B5EF4-FFF2-40B4-BE49-F238E27FC236}">
                <a16:creationId xmlns:a16="http://schemas.microsoft.com/office/drawing/2014/main" id="{740B68C4-53D3-40A4-B3DD-DA249E621257}"/>
              </a:ext>
            </a:extLst>
          </p:cNvPr>
          <p:cNvSpPr/>
          <p:nvPr/>
        </p:nvSpPr>
        <p:spPr>
          <a:xfrm>
            <a:off x="6993965" y="1696358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9" name="七邊形 68">
            <a:extLst>
              <a:ext uri="{FF2B5EF4-FFF2-40B4-BE49-F238E27FC236}">
                <a16:creationId xmlns:a16="http://schemas.microsoft.com/office/drawing/2014/main" id="{28637D52-639E-436B-A4FA-A1B7D7E5CE10}"/>
              </a:ext>
            </a:extLst>
          </p:cNvPr>
          <p:cNvSpPr/>
          <p:nvPr/>
        </p:nvSpPr>
        <p:spPr>
          <a:xfrm>
            <a:off x="6993965" y="-150521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835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圖片 125">
            <a:extLst>
              <a:ext uri="{FF2B5EF4-FFF2-40B4-BE49-F238E27FC236}">
                <a16:creationId xmlns:a16="http://schemas.microsoft.com/office/drawing/2014/main" id="{3664901E-DE6E-4BD7-9FA1-25F632B59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5" b="12944"/>
          <a:stretch/>
        </p:blipFill>
        <p:spPr>
          <a:xfrm>
            <a:off x="0" y="3284437"/>
            <a:ext cx="9608165" cy="32084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DF129D-E2B3-4DFF-B42A-DFA3971D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3634DA-7533-455D-BA32-91BC4966B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31"/>
          <a:stretch/>
        </p:blipFill>
        <p:spPr>
          <a:xfrm>
            <a:off x="0" y="5650"/>
            <a:ext cx="6006849" cy="2458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15CDD8-8DB5-4841-A4E0-2F891F85A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87"/>
          <a:stretch/>
        </p:blipFill>
        <p:spPr>
          <a:xfrm>
            <a:off x="6167562" y="5650"/>
            <a:ext cx="6024438" cy="2458249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DD0FF71D-06D2-4A6C-B9A4-68B9E81CE28A}"/>
              </a:ext>
            </a:extLst>
          </p:cNvPr>
          <p:cNvSpPr txBox="1"/>
          <p:nvPr/>
        </p:nvSpPr>
        <p:spPr>
          <a:xfrm>
            <a:off x="9642890" y="2730013"/>
            <a:ext cx="26924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同時計算多組照片參數最佳化的算法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調整參數</a:t>
            </a:r>
            <a:r>
              <a:rPr lang="en-US" altLang="zh-TW" dirty="0"/>
              <a:t>: face link target</a:t>
            </a:r>
            <a:r>
              <a:rPr lang="zh-TW" altLang="en-US" dirty="0"/>
              <a:t> </a:t>
            </a:r>
            <a:r>
              <a:rPr lang="en-US" altLang="zh-TW" dirty="0"/>
              <a:t>(normal light)</a:t>
            </a:r>
            <a:r>
              <a:rPr lang="zh-TW" altLang="en-US" dirty="0"/>
              <a:t>、</a:t>
            </a:r>
            <a:r>
              <a:rPr lang="en-US" altLang="zh-TW" dirty="0"/>
              <a:t> face link target(low light)</a:t>
            </a:r>
            <a:r>
              <a:rPr lang="zh-TW" altLang="en-US" dirty="0"/>
              <a:t> 表格內的參數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目標</a:t>
            </a:r>
            <a:r>
              <a:rPr lang="en-US" altLang="zh-TW" dirty="0"/>
              <a:t>:</a:t>
            </a:r>
            <a:r>
              <a:rPr lang="zh-TW" altLang="en-US" dirty="0"/>
              <a:t>使所有照片</a:t>
            </a:r>
            <a:r>
              <a:rPr lang="en-US" altLang="zh-TW" dirty="0"/>
              <a:t>THD</a:t>
            </a:r>
            <a:r>
              <a:rPr lang="zh-TW" altLang="en-US" dirty="0"/>
              <a:t> </a:t>
            </a:r>
            <a:r>
              <a:rPr lang="en-US" altLang="zh-TW" dirty="0"/>
              <a:t>diff </a:t>
            </a:r>
            <a:r>
              <a:rPr lang="zh-TW" altLang="en-US" dirty="0"/>
              <a:t>趨近於</a:t>
            </a:r>
            <a:r>
              <a:rPr lang="en-US" altLang="zh-TW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權重值</a:t>
            </a:r>
            <a:r>
              <a:rPr lang="en-US" altLang="zh-TW" dirty="0"/>
              <a:t>:</a:t>
            </a:r>
            <a:r>
              <a:rPr lang="zh-TW" altLang="en-US" dirty="0"/>
              <a:t> 採計</a:t>
            </a:r>
            <a:r>
              <a:rPr lang="en-US" altLang="zh-TW" dirty="0"/>
              <a:t>face link target(normal light)</a:t>
            </a:r>
            <a:r>
              <a:rPr lang="zh-TW" altLang="en-US" dirty="0"/>
              <a:t>、</a:t>
            </a:r>
            <a:r>
              <a:rPr lang="en-US" altLang="zh-TW" dirty="0"/>
              <a:t> face link target(low light)</a:t>
            </a:r>
            <a:r>
              <a:rPr lang="zh-TW" altLang="en-US" dirty="0"/>
              <a:t>兩個者的比例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558308-95F6-40D3-A0A2-4ECA39D1A406}"/>
              </a:ext>
            </a:extLst>
          </p:cNvPr>
          <p:cNvSpPr/>
          <p:nvPr/>
        </p:nvSpPr>
        <p:spPr>
          <a:xfrm>
            <a:off x="579002" y="951455"/>
            <a:ext cx="5427847" cy="1477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7FC849-7D33-4950-B662-4127B65714C9}"/>
              </a:ext>
            </a:extLst>
          </p:cNvPr>
          <p:cNvSpPr/>
          <p:nvPr/>
        </p:nvSpPr>
        <p:spPr>
          <a:xfrm>
            <a:off x="6737746" y="951455"/>
            <a:ext cx="5427847" cy="1477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E0DF4-575E-431D-8353-72C22989C334}"/>
              </a:ext>
            </a:extLst>
          </p:cNvPr>
          <p:cNvSpPr/>
          <p:nvPr/>
        </p:nvSpPr>
        <p:spPr>
          <a:xfrm>
            <a:off x="5645255" y="52820"/>
            <a:ext cx="1107996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調整參數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6764686-94E4-4287-A9C9-7182FEF085A3}"/>
              </a:ext>
            </a:extLst>
          </p:cNvPr>
          <p:cNvSpPr/>
          <p:nvPr/>
        </p:nvSpPr>
        <p:spPr>
          <a:xfrm>
            <a:off x="7834459" y="2738380"/>
            <a:ext cx="646331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目標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9359905-7EC4-4AA0-9E4A-D413EE41BD5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017497" y="237486"/>
            <a:ext cx="627758" cy="7709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A58B8F6-ED0E-4949-8DED-5907D8F22867}"/>
              </a:ext>
            </a:extLst>
          </p:cNvPr>
          <p:cNvCxnSpPr>
            <a:cxnSpLocks/>
          </p:cNvCxnSpPr>
          <p:nvPr/>
        </p:nvCxnSpPr>
        <p:spPr>
          <a:xfrm>
            <a:off x="6766533" y="198850"/>
            <a:ext cx="818539" cy="74932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A23D4D80-5D75-4D3B-9856-8C2B303DF404}"/>
              </a:ext>
            </a:extLst>
          </p:cNvPr>
          <p:cNvSpPr/>
          <p:nvPr/>
        </p:nvSpPr>
        <p:spPr>
          <a:xfrm>
            <a:off x="8451936" y="2853983"/>
            <a:ext cx="541265" cy="867227"/>
          </a:xfrm>
          <a:custGeom>
            <a:avLst/>
            <a:gdLst>
              <a:gd name="connsiteX0" fmla="*/ 55659 w 541265"/>
              <a:gd name="connsiteY0" fmla="*/ 24389 h 867227"/>
              <a:gd name="connsiteX1" fmla="*/ 103367 w 541265"/>
              <a:gd name="connsiteY1" fmla="*/ 56194 h 867227"/>
              <a:gd name="connsiteX2" fmla="*/ 540689 w 541265"/>
              <a:gd name="connsiteY2" fmla="*/ 517370 h 867227"/>
              <a:gd name="connsiteX3" fmla="*/ 0 w 541265"/>
              <a:gd name="connsiteY3" fmla="*/ 867227 h 867227"/>
              <a:gd name="connsiteX4" fmla="*/ 0 w 541265"/>
              <a:gd name="connsiteY4" fmla="*/ 867227 h 8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65" h="867227">
                <a:moveTo>
                  <a:pt x="55659" y="24389"/>
                </a:moveTo>
                <a:cubicBezTo>
                  <a:pt x="39094" y="-790"/>
                  <a:pt x="22529" y="-25969"/>
                  <a:pt x="103367" y="56194"/>
                </a:cubicBezTo>
                <a:cubicBezTo>
                  <a:pt x="184205" y="138357"/>
                  <a:pt x="557917" y="382198"/>
                  <a:pt x="540689" y="517370"/>
                </a:cubicBezTo>
                <a:cubicBezTo>
                  <a:pt x="523461" y="652542"/>
                  <a:pt x="0" y="867227"/>
                  <a:pt x="0" y="867227"/>
                </a:cubicBezTo>
                <a:lnTo>
                  <a:pt x="0" y="867227"/>
                </a:lnTo>
              </a:path>
            </a:pathLst>
          </a:custGeom>
          <a:noFill/>
          <a:ln w="571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96D35AE-8639-47B0-AACB-C0945DDE968E}"/>
              </a:ext>
            </a:extLst>
          </p:cNvPr>
          <p:cNvSpPr/>
          <p:nvPr/>
        </p:nvSpPr>
        <p:spPr>
          <a:xfrm>
            <a:off x="3395339" y="2591307"/>
            <a:ext cx="877163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權重值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639C0D1-F183-48E0-99DD-800AC34BA5E3}"/>
              </a:ext>
            </a:extLst>
          </p:cNvPr>
          <p:cNvSpPr/>
          <p:nvPr/>
        </p:nvSpPr>
        <p:spPr>
          <a:xfrm>
            <a:off x="8485645" y="3721210"/>
            <a:ext cx="541265" cy="282074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B06B0F0-5C87-43E6-9114-4F48EA2D421E}"/>
              </a:ext>
            </a:extLst>
          </p:cNvPr>
          <p:cNvSpPr/>
          <p:nvPr/>
        </p:nvSpPr>
        <p:spPr>
          <a:xfrm>
            <a:off x="4271203" y="3729526"/>
            <a:ext cx="530809" cy="28207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6CA936DB-16E4-4708-AFD0-B7DEC60CE15E}"/>
              </a:ext>
            </a:extLst>
          </p:cNvPr>
          <p:cNvSpPr/>
          <p:nvPr/>
        </p:nvSpPr>
        <p:spPr>
          <a:xfrm>
            <a:off x="4283114" y="2873729"/>
            <a:ext cx="541265" cy="867227"/>
          </a:xfrm>
          <a:custGeom>
            <a:avLst/>
            <a:gdLst>
              <a:gd name="connsiteX0" fmla="*/ 55659 w 541265"/>
              <a:gd name="connsiteY0" fmla="*/ 24389 h 867227"/>
              <a:gd name="connsiteX1" fmla="*/ 103367 w 541265"/>
              <a:gd name="connsiteY1" fmla="*/ 56194 h 867227"/>
              <a:gd name="connsiteX2" fmla="*/ 540689 w 541265"/>
              <a:gd name="connsiteY2" fmla="*/ 517370 h 867227"/>
              <a:gd name="connsiteX3" fmla="*/ 0 w 541265"/>
              <a:gd name="connsiteY3" fmla="*/ 867227 h 867227"/>
              <a:gd name="connsiteX4" fmla="*/ 0 w 541265"/>
              <a:gd name="connsiteY4" fmla="*/ 867227 h 8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65" h="867227">
                <a:moveTo>
                  <a:pt x="55659" y="24389"/>
                </a:moveTo>
                <a:cubicBezTo>
                  <a:pt x="39094" y="-790"/>
                  <a:pt x="22529" y="-25969"/>
                  <a:pt x="103367" y="56194"/>
                </a:cubicBezTo>
                <a:cubicBezTo>
                  <a:pt x="184205" y="138357"/>
                  <a:pt x="557917" y="382198"/>
                  <a:pt x="540689" y="517370"/>
                </a:cubicBezTo>
                <a:cubicBezTo>
                  <a:pt x="523461" y="652542"/>
                  <a:pt x="0" y="867227"/>
                  <a:pt x="0" y="867227"/>
                </a:cubicBezTo>
                <a:lnTo>
                  <a:pt x="0" y="867227"/>
                </a:lnTo>
              </a:path>
            </a:pathLst>
          </a:custGeom>
          <a:noFill/>
          <a:ln w="57150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23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E626F65F-77B9-45F3-8858-32E29C84D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5" b="12944"/>
          <a:stretch/>
        </p:blipFill>
        <p:spPr>
          <a:xfrm>
            <a:off x="0" y="3284437"/>
            <a:ext cx="9608165" cy="32084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DF129D-E2B3-4DFF-B42A-DFA3971D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3634DA-7533-455D-BA32-91BC4966BB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731"/>
          <a:stretch/>
        </p:blipFill>
        <p:spPr>
          <a:xfrm>
            <a:off x="0" y="5650"/>
            <a:ext cx="6006849" cy="24582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15CDD8-8DB5-4841-A4E0-2F891F85A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87"/>
          <a:stretch/>
        </p:blipFill>
        <p:spPr>
          <a:xfrm>
            <a:off x="6167562" y="5650"/>
            <a:ext cx="6024438" cy="2458249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21558308-95F6-40D3-A0A2-4ECA39D1A406}"/>
              </a:ext>
            </a:extLst>
          </p:cNvPr>
          <p:cNvSpPr/>
          <p:nvPr/>
        </p:nvSpPr>
        <p:spPr>
          <a:xfrm>
            <a:off x="579002" y="951455"/>
            <a:ext cx="5427847" cy="1477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B7FC849-7D33-4950-B662-4127B65714C9}"/>
              </a:ext>
            </a:extLst>
          </p:cNvPr>
          <p:cNvSpPr/>
          <p:nvPr/>
        </p:nvSpPr>
        <p:spPr>
          <a:xfrm>
            <a:off x="6737746" y="951455"/>
            <a:ext cx="5427847" cy="1477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9359905-7EC4-4AA0-9E4A-D413EE41BD5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017497" y="237486"/>
            <a:ext cx="627758" cy="77099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A58B8F6-ED0E-4949-8DED-5907D8F22867}"/>
              </a:ext>
            </a:extLst>
          </p:cNvPr>
          <p:cNvCxnSpPr>
            <a:cxnSpLocks/>
          </p:cNvCxnSpPr>
          <p:nvPr/>
        </p:nvCxnSpPr>
        <p:spPr>
          <a:xfrm>
            <a:off x="6766533" y="198850"/>
            <a:ext cx="818539" cy="74932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96D35AE-8639-47B0-AACB-C0945DDE968E}"/>
              </a:ext>
            </a:extLst>
          </p:cNvPr>
          <p:cNvSpPr/>
          <p:nvPr/>
        </p:nvSpPr>
        <p:spPr>
          <a:xfrm>
            <a:off x="3395339" y="2591307"/>
            <a:ext cx="877163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權重值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B06B0F0-5C87-43E6-9114-4F48EA2D421E}"/>
              </a:ext>
            </a:extLst>
          </p:cNvPr>
          <p:cNvSpPr/>
          <p:nvPr/>
        </p:nvSpPr>
        <p:spPr>
          <a:xfrm>
            <a:off x="4272502" y="3740956"/>
            <a:ext cx="530809" cy="28207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手繪多邊形: 圖案 61">
            <a:extLst>
              <a:ext uri="{FF2B5EF4-FFF2-40B4-BE49-F238E27FC236}">
                <a16:creationId xmlns:a16="http://schemas.microsoft.com/office/drawing/2014/main" id="{6CA936DB-16E4-4708-AFD0-B7DEC60CE15E}"/>
              </a:ext>
            </a:extLst>
          </p:cNvPr>
          <p:cNvSpPr/>
          <p:nvPr/>
        </p:nvSpPr>
        <p:spPr>
          <a:xfrm>
            <a:off x="4283114" y="2873729"/>
            <a:ext cx="541265" cy="867227"/>
          </a:xfrm>
          <a:custGeom>
            <a:avLst/>
            <a:gdLst>
              <a:gd name="connsiteX0" fmla="*/ 55659 w 541265"/>
              <a:gd name="connsiteY0" fmla="*/ 24389 h 867227"/>
              <a:gd name="connsiteX1" fmla="*/ 103367 w 541265"/>
              <a:gd name="connsiteY1" fmla="*/ 56194 h 867227"/>
              <a:gd name="connsiteX2" fmla="*/ 540689 w 541265"/>
              <a:gd name="connsiteY2" fmla="*/ 517370 h 867227"/>
              <a:gd name="connsiteX3" fmla="*/ 0 w 541265"/>
              <a:gd name="connsiteY3" fmla="*/ 867227 h 867227"/>
              <a:gd name="connsiteX4" fmla="*/ 0 w 541265"/>
              <a:gd name="connsiteY4" fmla="*/ 867227 h 8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65" h="867227">
                <a:moveTo>
                  <a:pt x="55659" y="24389"/>
                </a:moveTo>
                <a:cubicBezTo>
                  <a:pt x="39094" y="-790"/>
                  <a:pt x="22529" y="-25969"/>
                  <a:pt x="103367" y="56194"/>
                </a:cubicBezTo>
                <a:cubicBezTo>
                  <a:pt x="184205" y="138357"/>
                  <a:pt x="557917" y="382198"/>
                  <a:pt x="540689" y="517370"/>
                </a:cubicBezTo>
                <a:cubicBezTo>
                  <a:pt x="523461" y="652542"/>
                  <a:pt x="0" y="867227"/>
                  <a:pt x="0" y="867227"/>
                </a:cubicBezTo>
                <a:lnTo>
                  <a:pt x="0" y="867227"/>
                </a:lnTo>
              </a:path>
            </a:pathLst>
          </a:custGeom>
          <a:noFill/>
          <a:ln w="57150">
            <a:solidFill>
              <a:srgbClr val="00B05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6060DF-B67D-4466-A86E-B49A18D3B6B1}"/>
              </a:ext>
            </a:extLst>
          </p:cNvPr>
          <p:cNvSpPr/>
          <p:nvPr/>
        </p:nvSpPr>
        <p:spPr>
          <a:xfrm>
            <a:off x="552595" y="293979"/>
            <a:ext cx="5427847" cy="360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C3949E-F8B3-4DD4-80B4-981EB1D5C723}"/>
              </a:ext>
            </a:extLst>
          </p:cNvPr>
          <p:cNvSpPr/>
          <p:nvPr/>
        </p:nvSpPr>
        <p:spPr>
          <a:xfrm>
            <a:off x="6766533" y="293979"/>
            <a:ext cx="5427847" cy="360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E0DF4-575E-431D-8353-72C22989C334}"/>
              </a:ext>
            </a:extLst>
          </p:cNvPr>
          <p:cNvSpPr/>
          <p:nvPr/>
        </p:nvSpPr>
        <p:spPr>
          <a:xfrm>
            <a:off x="5645255" y="52820"/>
            <a:ext cx="1107996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調整參數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D4F8F8-9E25-457D-B83B-DBD1BE5BC393}"/>
              </a:ext>
            </a:extLst>
          </p:cNvPr>
          <p:cNvSpPr/>
          <p:nvPr/>
        </p:nvSpPr>
        <p:spPr>
          <a:xfrm>
            <a:off x="7834459" y="2738380"/>
            <a:ext cx="646331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目標</a:t>
            </a:r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AE0C178C-9D37-48A3-B2B1-7BD44D161836}"/>
              </a:ext>
            </a:extLst>
          </p:cNvPr>
          <p:cNvSpPr/>
          <p:nvPr/>
        </p:nvSpPr>
        <p:spPr>
          <a:xfrm>
            <a:off x="8451936" y="2853983"/>
            <a:ext cx="541265" cy="867227"/>
          </a:xfrm>
          <a:custGeom>
            <a:avLst/>
            <a:gdLst>
              <a:gd name="connsiteX0" fmla="*/ 55659 w 541265"/>
              <a:gd name="connsiteY0" fmla="*/ 24389 h 867227"/>
              <a:gd name="connsiteX1" fmla="*/ 103367 w 541265"/>
              <a:gd name="connsiteY1" fmla="*/ 56194 h 867227"/>
              <a:gd name="connsiteX2" fmla="*/ 540689 w 541265"/>
              <a:gd name="connsiteY2" fmla="*/ 517370 h 867227"/>
              <a:gd name="connsiteX3" fmla="*/ 0 w 541265"/>
              <a:gd name="connsiteY3" fmla="*/ 867227 h 867227"/>
              <a:gd name="connsiteX4" fmla="*/ 0 w 541265"/>
              <a:gd name="connsiteY4" fmla="*/ 867227 h 86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65" h="867227">
                <a:moveTo>
                  <a:pt x="55659" y="24389"/>
                </a:moveTo>
                <a:cubicBezTo>
                  <a:pt x="39094" y="-790"/>
                  <a:pt x="22529" y="-25969"/>
                  <a:pt x="103367" y="56194"/>
                </a:cubicBezTo>
                <a:cubicBezTo>
                  <a:pt x="184205" y="138357"/>
                  <a:pt x="557917" y="382198"/>
                  <a:pt x="540689" y="517370"/>
                </a:cubicBezTo>
                <a:cubicBezTo>
                  <a:pt x="523461" y="652542"/>
                  <a:pt x="0" y="867227"/>
                  <a:pt x="0" y="867227"/>
                </a:cubicBezTo>
                <a:lnTo>
                  <a:pt x="0" y="867227"/>
                </a:lnTo>
              </a:path>
            </a:pathLst>
          </a:custGeom>
          <a:noFill/>
          <a:ln w="571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E530F1-B878-401A-A024-BD90D7865DBD}"/>
              </a:ext>
            </a:extLst>
          </p:cNvPr>
          <p:cNvSpPr/>
          <p:nvPr/>
        </p:nvSpPr>
        <p:spPr>
          <a:xfrm>
            <a:off x="8485645" y="3721210"/>
            <a:ext cx="541265" cy="282074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CFE5E5-E317-4996-AD21-2ED98A8C7E26}"/>
              </a:ext>
            </a:extLst>
          </p:cNvPr>
          <p:cNvSpPr/>
          <p:nvPr/>
        </p:nvSpPr>
        <p:spPr>
          <a:xfrm>
            <a:off x="2101230" y="4674763"/>
            <a:ext cx="9573341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/>
              <a:t>NS_Prob</a:t>
            </a:r>
            <a:r>
              <a:rPr lang="zh-TW" altLang="en-US" dirty="0"/>
              <a:t>以</a:t>
            </a:r>
            <a:r>
              <a:rPr lang="en-US" altLang="zh-TW" dirty="0"/>
              <a:t>1024</a:t>
            </a:r>
            <a:r>
              <a:rPr lang="zh-TW" altLang="en-US" dirty="0"/>
              <a:t>為底，計算</a:t>
            </a:r>
            <a:r>
              <a:rPr lang="en-US" altLang="zh-TW" dirty="0"/>
              <a:t>face link target(normal light)</a:t>
            </a:r>
            <a:r>
              <a:rPr lang="zh-TW" altLang="en-US" dirty="0"/>
              <a:t>與</a:t>
            </a:r>
            <a:r>
              <a:rPr lang="en-US" altLang="zh-TW" dirty="0"/>
              <a:t>face link target(low light)</a:t>
            </a:r>
            <a:r>
              <a:rPr lang="zh-TW" altLang="en-US" dirty="0"/>
              <a:t>的占比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total=face link target(normal light)* (1024-NS_Prob)/1024+face link target(low light)*</a:t>
            </a:r>
            <a:r>
              <a:rPr lang="en-US" altLang="zh-TW" dirty="0" err="1"/>
              <a:t>NS_Prob</a:t>
            </a:r>
            <a:r>
              <a:rPr lang="en-US" altLang="zh-TW" dirty="0"/>
              <a:t>/1024</a:t>
            </a:r>
          </a:p>
          <a:p>
            <a:endParaRPr lang="en-US" altLang="zh-TW" dirty="0"/>
          </a:p>
          <a:p>
            <a:r>
              <a:rPr lang="en-US" altLang="zh-TW" dirty="0" err="1"/>
              <a:t>THD_diff</a:t>
            </a:r>
            <a:r>
              <a:rPr lang="en-US" altLang="zh-TW" dirty="0"/>
              <a:t> =</a:t>
            </a:r>
            <a:r>
              <a:rPr lang="en-US" altLang="zh-TW" dirty="0" err="1"/>
              <a:t>Target_TH</a:t>
            </a:r>
            <a:r>
              <a:rPr lang="en-US" altLang="zh-TW" dirty="0"/>
              <a:t> – Total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42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D75268-6162-4257-8B25-026DE299F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monitoring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E5DAC94-D86A-4225-8864-B2002F44C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44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B08243-3A8F-4621-A92A-0827DB9F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80" y="1112997"/>
            <a:ext cx="7679411" cy="549545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AFF5E7-034E-4BC5-92B3-DDDEE9686748}"/>
              </a:ext>
            </a:extLst>
          </p:cNvPr>
          <p:cNvSpPr txBox="1"/>
          <p:nvPr/>
        </p:nvSpPr>
        <p:spPr>
          <a:xfrm>
            <a:off x="0" y="249545"/>
            <a:ext cx="391978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影像分析工具 頻譜分析</a:t>
            </a:r>
            <a:r>
              <a:rPr lang="en-US" altLang="zh-TW" dirty="0"/>
              <a:t>(monitoring)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5754BB-5AA1-48B9-A745-9BF68235B219}"/>
              </a:ext>
            </a:extLst>
          </p:cNvPr>
          <p:cNvSpPr/>
          <p:nvPr/>
        </p:nvSpPr>
        <p:spPr>
          <a:xfrm>
            <a:off x="333212" y="1937287"/>
            <a:ext cx="3022171" cy="10403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/>
              <a:t>Bug</a:t>
            </a:r>
            <a:br>
              <a:rPr lang="en-US" altLang="zh-TW" sz="1200" dirty="0"/>
            </a:br>
            <a:r>
              <a:rPr lang="zh-TW" altLang="en-US" sz="1200" dirty="0"/>
              <a:t>選完照片後，又再次跳出選擇照片的視窗</a:t>
            </a:r>
            <a:br>
              <a:rPr lang="en-US" altLang="zh-TW" sz="1200" dirty="0"/>
            </a:br>
            <a:br>
              <a:rPr lang="en-US" altLang="zh-TW" sz="1200" dirty="0"/>
            </a:br>
            <a:r>
              <a:rPr lang="en-US" altLang="zh-TW" sz="1200" dirty="0"/>
              <a:t>(</a:t>
            </a:r>
            <a:r>
              <a:rPr lang="zh-TW" altLang="en-US" sz="1200" dirty="0"/>
              <a:t>之前有出現過，但最近幾次使用沒出現過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836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內容版面配置區 13">
            <a:extLst>
              <a:ext uri="{FF2B5EF4-FFF2-40B4-BE49-F238E27FC236}">
                <a16:creationId xmlns:a16="http://schemas.microsoft.com/office/drawing/2014/main" id="{169291C1-86D6-48F5-A61F-BEF578B60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691405"/>
              </p:ext>
            </p:extLst>
          </p:nvPr>
        </p:nvGraphicFramePr>
        <p:xfrm>
          <a:off x="489051" y="1712518"/>
          <a:ext cx="27982037" cy="3858454"/>
        </p:xfrm>
        <a:graphic>
          <a:graphicData uri="http://schemas.openxmlformats.org/drawingml/2006/table">
            <a:tbl>
              <a:tblPr/>
              <a:tblGrid>
                <a:gridCol w="986870">
                  <a:extLst>
                    <a:ext uri="{9D8B030D-6E8A-4147-A177-3AD203B41FA5}">
                      <a16:colId xmlns:a16="http://schemas.microsoft.com/office/drawing/2014/main" val="1637941205"/>
                    </a:ext>
                  </a:extLst>
                </a:gridCol>
                <a:gridCol w="2981168">
                  <a:extLst>
                    <a:ext uri="{9D8B030D-6E8A-4147-A177-3AD203B41FA5}">
                      <a16:colId xmlns:a16="http://schemas.microsoft.com/office/drawing/2014/main" val="3649852340"/>
                    </a:ext>
                  </a:extLst>
                </a:gridCol>
                <a:gridCol w="801834">
                  <a:extLst>
                    <a:ext uri="{9D8B030D-6E8A-4147-A177-3AD203B41FA5}">
                      <a16:colId xmlns:a16="http://schemas.microsoft.com/office/drawing/2014/main" val="3548707391"/>
                    </a:ext>
                  </a:extLst>
                </a:gridCol>
                <a:gridCol w="801834">
                  <a:extLst>
                    <a:ext uri="{9D8B030D-6E8A-4147-A177-3AD203B41FA5}">
                      <a16:colId xmlns:a16="http://schemas.microsoft.com/office/drawing/2014/main" val="1705175558"/>
                    </a:ext>
                  </a:extLst>
                </a:gridCol>
                <a:gridCol w="680311">
                  <a:extLst>
                    <a:ext uri="{9D8B030D-6E8A-4147-A177-3AD203B41FA5}">
                      <a16:colId xmlns:a16="http://schemas.microsoft.com/office/drawing/2014/main" val="514232878"/>
                    </a:ext>
                  </a:extLst>
                </a:gridCol>
                <a:gridCol w="553275">
                  <a:extLst>
                    <a:ext uri="{9D8B030D-6E8A-4147-A177-3AD203B41FA5}">
                      <a16:colId xmlns:a16="http://schemas.microsoft.com/office/drawing/2014/main" val="3136915008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467300631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005035277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230525649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770561835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152185892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373516645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059280050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926633001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689909968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88034963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4130901626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84675974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850203974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810289318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804595287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460229401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4104716573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11500700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024874668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931651619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209354430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411604174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400432893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461274680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566391271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602295068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748151207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427478929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14107399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491679953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770079672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810718060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954596933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70262770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568214475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78112707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527989066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926964270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321715631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049503899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158085212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455141829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474920492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062629941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024642103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866876775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297612362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1193841647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2843613188"/>
                    </a:ext>
                  </a:extLst>
                </a:gridCol>
                <a:gridCol w="411199">
                  <a:extLst>
                    <a:ext uri="{9D8B030D-6E8A-4147-A177-3AD203B41FA5}">
                      <a16:colId xmlns:a16="http://schemas.microsoft.com/office/drawing/2014/main" val="3725749947"/>
                    </a:ext>
                  </a:extLst>
                </a:gridCol>
                <a:gridCol w="616795">
                  <a:extLst>
                    <a:ext uri="{9D8B030D-6E8A-4147-A177-3AD203B41FA5}">
                      <a16:colId xmlns:a16="http://schemas.microsoft.com/office/drawing/2014/main" val="28573412"/>
                    </a:ext>
                  </a:extLst>
                </a:gridCol>
              </a:tblGrid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09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19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20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21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22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23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24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25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718919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週數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tool 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開始日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結束日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6/30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7/12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7/13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7/19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7/20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7/26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7/27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8/23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8/24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8/30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8/31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9/13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9/14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10/26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11/16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11/29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11/30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12/14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12/28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66835"/>
                  </a:ext>
                </a:extLst>
              </a:tr>
              <a:tr h="3117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LSC 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6/26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344307"/>
                  </a:ext>
                </a:extLst>
              </a:tr>
              <a:tr h="3117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AEsimulator.xlsm(gamma)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6/26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7/5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912553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 </a:t>
                      </a:r>
                      <a:r>
                        <a:rPr lang="zh-TW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傳統推薦參數 </a:t>
                      </a:r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7/12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598665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 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7/13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7/26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138019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mtkFaceAEanalysis.xlsm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7/27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99910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mtkAEclassify.py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8/30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748941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CCMsimulator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8/31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9/27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947452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colorCheckerAnalysis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9/28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10/11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15364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mtkclassifyTONEanalysis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10/12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11/8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17990"/>
                  </a:ext>
                </a:extLst>
              </a:tr>
              <a:tr h="311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mtkAEanalysis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11/9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12/6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5B9BD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2825" marR="2825" marT="28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40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7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573B8-9EDD-49D7-A47F-1F7EF9ED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預計進度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B9F0CE-62D8-4C23-A9C2-700768C7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CCDF1A9-0A8B-4BBF-8868-BD860038AC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1543969"/>
          <a:ext cx="6927443" cy="494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898">
                  <a:extLst>
                    <a:ext uri="{9D8B030D-6E8A-4147-A177-3AD203B41FA5}">
                      <a16:colId xmlns:a16="http://schemas.microsoft.com/office/drawing/2014/main" val="4246575140"/>
                    </a:ext>
                  </a:extLst>
                </a:gridCol>
                <a:gridCol w="3536716">
                  <a:extLst>
                    <a:ext uri="{9D8B030D-6E8A-4147-A177-3AD203B41FA5}">
                      <a16:colId xmlns:a16="http://schemas.microsoft.com/office/drawing/2014/main" val="4033750793"/>
                    </a:ext>
                  </a:extLst>
                </a:gridCol>
                <a:gridCol w="1097912">
                  <a:extLst>
                    <a:ext uri="{9D8B030D-6E8A-4147-A177-3AD203B41FA5}">
                      <a16:colId xmlns:a16="http://schemas.microsoft.com/office/drawing/2014/main" val="2187956958"/>
                    </a:ext>
                  </a:extLst>
                </a:gridCol>
                <a:gridCol w="1034917">
                  <a:extLst>
                    <a:ext uri="{9D8B030D-6E8A-4147-A177-3AD203B41FA5}">
                      <a16:colId xmlns:a16="http://schemas.microsoft.com/office/drawing/2014/main" val="3597027107"/>
                    </a:ext>
                  </a:extLst>
                </a:gridCol>
              </a:tblGrid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花費週數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整合</a:t>
                      </a:r>
                      <a:r>
                        <a:rPr lang="en-US" sz="1800" u="none" strike="noStrike" dirty="0">
                          <a:effectLst/>
                        </a:rPr>
                        <a:t>tool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</a:rPr>
                        <a:t>開始日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結束日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3036710"/>
                  </a:ext>
                </a:extLst>
              </a:tr>
              <a:tr h="4499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LSC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6/26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7/5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3658618"/>
                  </a:ext>
                </a:extLst>
              </a:tr>
              <a:tr h="449900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AEsimulator.xlsm(gamma)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6/26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7/5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2876965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</a:rPr>
                        <a:t> </a:t>
                      </a:r>
                      <a:r>
                        <a:rPr lang="en-US" altLang="zh-TW" sz="1800" u="none" strike="noStrike" dirty="0">
                          <a:effectLst/>
                        </a:rPr>
                        <a:t>ISP </a:t>
                      </a:r>
                      <a:r>
                        <a:rPr lang="zh-TW" altLang="en-US" sz="1800" u="none" strike="noStrike" dirty="0">
                          <a:effectLst/>
                        </a:rPr>
                        <a:t>傳統推薦參數 </a:t>
                      </a:r>
                      <a:r>
                        <a:rPr lang="en-US" altLang="zh-TW" sz="1800" u="none" strike="noStrike" dirty="0">
                          <a:effectLst/>
                        </a:rPr>
                        <a:t>model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7/6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7/12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1690840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AF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7/13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7/26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85424608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mtkFaceAEanalysis.xlsm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7521552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mtkAEclassify.py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5043922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 err="1">
                          <a:effectLst/>
                        </a:rPr>
                        <a:t>colorCheckerAnalysis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9391240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 err="1">
                          <a:effectLst/>
                        </a:rPr>
                        <a:t>CCMsimulator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9/21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3025611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 err="1">
                          <a:effectLst/>
                        </a:rPr>
                        <a:t>mtkAEanalysis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143246"/>
                  </a:ext>
                </a:extLst>
              </a:tr>
              <a:tr h="449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none" strike="noStrike" dirty="0" err="1">
                          <a:effectLst/>
                        </a:rPr>
                        <a:t>mtkclassifyTONEanalysis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11/29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076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3FA90A-F9AF-490A-82F5-EACDE893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過去進度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21F3C-916B-4DC2-BEC7-6A3829F6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E9372AF9-A058-4272-B11B-83AFAD1F6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301280"/>
              </p:ext>
            </p:extLst>
          </p:nvPr>
        </p:nvGraphicFramePr>
        <p:xfrm>
          <a:off x="3301769" y="576176"/>
          <a:ext cx="8662260" cy="5916699"/>
        </p:xfrm>
        <a:graphic>
          <a:graphicData uri="http://schemas.openxmlformats.org/drawingml/2006/table">
            <a:tbl>
              <a:tblPr/>
              <a:tblGrid>
                <a:gridCol w="1950206">
                  <a:extLst>
                    <a:ext uri="{9D8B030D-6E8A-4147-A177-3AD203B41FA5}">
                      <a16:colId xmlns:a16="http://schemas.microsoft.com/office/drawing/2014/main" val="3337559457"/>
                    </a:ext>
                  </a:extLst>
                </a:gridCol>
                <a:gridCol w="3924339">
                  <a:extLst>
                    <a:ext uri="{9D8B030D-6E8A-4147-A177-3AD203B41FA5}">
                      <a16:colId xmlns:a16="http://schemas.microsoft.com/office/drawing/2014/main" val="1783399297"/>
                    </a:ext>
                  </a:extLst>
                </a:gridCol>
                <a:gridCol w="1196445">
                  <a:extLst>
                    <a:ext uri="{9D8B030D-6E8A-4147-A177-3AD203B41FA5}">
                      <a16:colId xmlns:a16="http://schemas.microsoft.com/office/drawing/2014/main" val="819488100"/>
                    </a:ext>
                  </a:extLst>
                </a:gridCol>
                <a:gridCol w="1591270">
                  <a:extLst>
                    <a:ext uri="{9D8B030D-6E8A-4147-A177-3AD203B41FA5}">
                      <a16:colId xmlns:a16="http://schemas.microsoft.com/office/drawing/2014/main" val="3608321462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細項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預計完成日期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32732"/>
                  </a:ext>
                </a:extLst>
              </a:tr>
              <a:tr h="2142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LSC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刻印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2023/7/5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389691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按鈕和功能設定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79493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顯示圖片、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62177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介面美化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371983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顯示操作說明資訊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950973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閃退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bug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8282"/>
                  </a:ext>
                </a:extLst>
              </a:tr>
              <a:tr h="21422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AEsimulator.xlsm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(color checker)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刻印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2023/7/5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841532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按鈕和功能設定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790258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介面美化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16855"/>
                  </a:ext>
                </a:extLst>
              </a:tr>
              <a:tr h="2142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AEsimulator.xlsm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(gamma)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刻印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2023/7/5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52818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按鈕和功能設定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68567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顯示圖片、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80503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介面美化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717545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顯示操作說明資訊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8073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閃退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bug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39673"/>
                  </a:ext>
                </a:extLst>
              </a:tr>
              <a:tr h="21422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影像分析工具 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刻印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2023/7/12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10843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頻譜分析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75879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colorcheck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59527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dxo_dead_leaves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4314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sharpness/noise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30207"/>
                  </a:ext>
                </a:extLst>
              </a:tr>
              <a:tr h="1071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perceptual_distance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1971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選完照片後，又再次跳出選擇照片的視窗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bug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160"/>
                  </a:ext>
                </a:extLst>
              </a:tr>
              <a:tr h="21422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 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傳統推薦參數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刻印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2023/7/12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01835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選擇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project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50389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ROI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 執行介面和功能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78431"/>
                  </a:ext>
                </a:extLst>
              </a:tr>
              <a:tr h="21422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參數設定  執行介面和功能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25860"/>
                  </a:ext>
                </a:extLst>
              </a:tr>
              <a:tr h="1071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執行介面和功能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1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2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0EBF5-3363-49CD-9961-BD521D6B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7E0B538-BD4F-4B6D-8C79-3D85DAEB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713528"/>
              </p:ext>
            </p:extLst>
          </p:nvPr>
        </p:nvGraphicFramePr>
        <p:xfrm>
          <a:off x="3340845" y="314808"/>
          <a:ext cx="8662260" cy="6212775"/>
        </p:xfrm>
        <a:graphic>
          <a:graphicData uri="http://schemas.openxmlformats.org/drawingml/2006/table">
            <a:tbl>
              <a:tblPr/>
              <a:tblGrid>
                <a:gridCol w="1950206">
                  <a:extLst>
                    <a:ext uri="{9D8B030D-6E8A-4147-A177-3AD203B41FA5}">
                      <a16:colId xmlns:a16="http://schemas.microsoft.com/office/drawing/2014/main" val="3337559457"/>
                    </a:ext>
                  </a:extLst>
                </a:gridCol>
                <a:gridCol w="3924339">
                  <a:extLst>
                    <a:ext uri="{9D8B030D-6E8A-4147-A177-3AD203B41FA5}">
                      <a16:colId xmlns:a16="http://schemas.microsoft.com/office/drawing/2014/main" val="1783399297"/>
                    </a:ext>
                  </a:extLst>
                </a:gridCol>
                <a:gridCol w="1196445">
                  <a:extLst>
                    <a:ext uri="{9D8B030D-6E8A-4147-A177-3AD203B41FA5}">
                      <a16:colId xmlns:a16="http://schemas.microsoft.com/office/drawing/2014/main" val="819488100"/>
                    </a:ext>
                  </a:extLst>
                </a:gridCol>
                <a:gridCol w="1591270">
                  <a:extLst>
                    <a:ext uri="{9D8B030D-6E8A-4147-A177-3AD203B41FA5}">
                      <a16:colId xmlns:a16="http://schemas.microsoft.com/office/drawing/2014/main" val="3608321462"/>
                    </a:ext>
                  </a:extLst>
                </a:gridCol>
              </a:tblGrid>
              <a:tr h="88487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細項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預計完成日期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132732"/>
                  </a:ext>
                </a:extLst>
              </a:tr>
              <a:tr h="53279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刻印 拉介面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QCT, MTK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(MainWindow.py)+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操作說明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尚未測試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2023/7/26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67991"/>
                  </a:ext>
                </a:extLst>
              </a:tr>
              <a:tr h="532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功能移植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main_UIParser.py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尚未測試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59720"/>
                  </a:ext>
                </a:extLst>
              </a:tr>
              <a:tr h="532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顯示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圖片、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log)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資料夾 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尚未測試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5129"/>
                  </a:ext>
                </a:extLst>
              </a:tr>
              <a:tr h="53279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mtkFaceAEanalysis.xlsm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刻印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</a:t>
                      </a:r>
                      <a:r>
                        <a:rPr lang="en-US" altLang="zh-TW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8/23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976535"/>
                  </a:ext>
                </a:extLst>
              </a:tr>
              <a:tr h="532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按鈕和功能設定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85961"/>
                  </a:ext>
                </a:extLst>
              </a:tr>
              <a:tr h="532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顯示圖片、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excel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93752"/>
                  </a:ext>
                </a:extLst>
              </a:tr>
              <a:tr h="532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  研究最佳化函數並增加最佳化功能</a:t>
                      </a:r>
                      <a:endParaRPr lang="zh-TW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34476"/>
                  </a:ext>
                </a:extLst>
              </a:tr>
              <a:tr h="532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UI 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介面美化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1634"/>
                  </a:ext>
                </a:extLst>
              </a:tr>
              <a:tr h="532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顯示操作說明資訊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86662"/>
                  </a:ext>
                </a:extLst>
              </a:tr>
              <a:tr h="53279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 AI AUTO tune SOP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4128" marR="4128" marT="4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03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FBBA33-05CA-479A-BC03-FDCD8DA5C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mtkFaceAEanalysis.xlsm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36B601C-7F0C-4293-9546-510900634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3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80B10E4D-6B2F-4769-8D66-F1030AC6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00" y="9231063"/>
            <a:ext cx="12192000" cy="28597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2B0440-A775-43CB-A925-4BA8F676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C4BFB-471A-4C04-8662-6F81265B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E4ABCF-EED2-4679-AFBB-C5744207A5DF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C5509F-E47D-4B69-B346-0E9FB3390450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23285F4-B0FF-425D-A4BB-E846E874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3945D97-3400-49F0-ACE1-3E9C9C01E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C88B2560-FD4A-41AC-B203-96FA9B517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334CF41-5292-4039-992A-C608B9A3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A275D5F-909C-4137-822D-5A4516E21B8A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B567-142E-4135-BDB6-CF16A82E1056}"/>
              </a:ext>
            </a:extLst>
          </p:cNvPr>
          <p:cNvSpPr/>
          <p:nvPr/>
        </p:nvSpPr>
        <p:spPr>
          <a:xfrm>
            <a:off x="-106283" y="0"/>
            <a:ext cx="563957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mtkFaceAEanalysis.xlsm</a:t>
            </a:r>
            <a:r>
              <a:rPr lang="en-US" altLang="zh-TW" sz="3200" dirty="0"/>
              <a:t> </a:t>
            </a:r>
            <a:r>
              <a:rPr lang="zh-TW" altLang="en-US" sz="3200" dirty="0"/>
              <a:t>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7885D-20E0-4013-8BBA-AFEF35313ED2}"/>
              </a:ext>
            </a:extLst>
          </p:cNvPr>
          <p:cNvSpPr/>
          <p:nvPr/>
        </p:nvSpPr>
        <p:spPr>
          <a:xfrm>
            <a:off x="1419224" y="838893"/>
            <a:ext cx="629301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4FC04-3F88-442D-8F5F-492C9C5028C6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AA0DD-1CFB-4A8F-AF0F-486AF852EA25}"/>
              </a:ext>
            </a:extLst>
          </p:cNvPr>
          <p:cNvSpPr/>
          <p:nvPr/>
        </p:nvSpPr>
        <p:spPr>
          <a:xfrm>
            <a:off x="1266174" y="1627007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03FF4-938D-4CB6-9844-852776080E7C}"/>
              </a:ext>
            </a:extLst>
          </p:cNvPr>
          <p:cNvSpPr/>
          <p:nvPr/>
        </p:nvSpPr>
        <p:spPr>
          <a:xfrm>
            <a:off x="2417196" y="1493714"/>
            <a:ext cx="2410163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3D1D9E-A7E1-4446-A75A-918CD1DE7F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731"/>
          <a:stretch/>
        </p:blipFill>
        <p:spPr>
          <a:xfrm>
            <a:off x="55782" y="2329840"/>
            <a:ext cx="6006849" cy="245824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514ECB-D66A-422F-8D49-5B76E692B0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587"/>
          <a:stretch/>
        </p:blipFill>
        <p:spPr>
          <a:xfrm>
            <a:off x="6062631" y="2327750"/>
            <a:ext cx="6024438" cy="2458249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72AEF938-A8E5-48C8-914F-16BE7F71989B}"/>
              </a:ext>
            </a:extLst>
          </p:cNvPr>
          <p:cNvSpPr/>
          <p:nvPr/>
        </p:nvSpPr>
        <p:spPr>
          <a:xfrm>
            <a:off x="2038574" y="5014986"/>
            <a:ext cx="2430110" cy="51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8D911B2B-730A-4570-A94D-BD6FB4AA0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5829" y="6617170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351061-D27C-4FD3-85AC-E2EFF8F75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3141" y="8531317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796D05-EF05-4CA6-A0CC-9114094DCB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6458" y="7062596"/>
            <a:ext cx="468862" cy="197787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81B6AE6-2367-4591-A6D6-D985EF4C6078}"/>
              </a:ext>
            </a:extLst>
          </p:cNvPr>
          <p:cNvSpPr/>
          <p:nvPr/>
        </p:nvSpPr>
        <p:spPr>
          <a:xfrm>
            <a:off x="7689203" y="5018225"/>
            <a:ext cx="103678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歸零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9CDF07-24D8-4DFC-AECB-356C04732311}"/>
              </a:ext>
            </a:extLst>
          </p:cNvPr>
          <p:cNvSpPr/>
          <p:nvPr/>
        </p:nvSpPr>
        <p:spPr>
          <a:xfrm>
            <a:off x="6160482" y="5014232"/>
            <a:ext cx="1350464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8AB444-BEA8-48A2-89CE-65EEB0A609B1}"/>
              </a:ext>
            </a:extLst>
          </p:cNvPr>
          <p:cNvSpPr/>
          <p:nvPr/>
        </p:nvSpPr>
        <p:spPr>
          <a:xfrm>
            <a:off x="4640118" y="5003881"/>
            <a:ext cx="1350464" cy="53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code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56BFF6-354C-47EA-97D6-4735B3616F13}"/>
              </a:ext>
            </a:extLst>
          </p:cNvPr>
          <p:cNvSpPr/>
          <p:nvPr/>
        </p:nvSpPr>
        <p:spPr>
          <a:xfrm>
            <a:off x="8900939" y="5021274"/>
            <a:ext cx="135046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code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5ECB6B-BEE5-4BE6-A5C4-5A99063703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2738" y="6010157"/>
            <a:ext cx="626405" cy="340386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B32CE87-7A04-4DE0-87F3-48645190243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617"/>
          <a:stretch/>
        </p:blipFill>
        <p:spPr>
          <a:xfrm>
            <a:off x="1140676" y="5972418"/>
            <a:ext cx="1389611" cy="343567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C9735FA-7DBB-4AB4-B86D-692055B41A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381" y="5993892"/>
            <a:ext cx="1171795" cy="343566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6877F94-D0A9-4A8B-B439-C1E8C2E10E6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6941559" y="6335799"/>
            <a:ext cx="564544" cy="306990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7721C61A-93F1-4A5D-BADD-8BC402B2D91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6927780" y="6026059"/>
            <a:ext cx="570617" cy="32564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C6E99986-2DBC-4994-83EB-C06CD376E75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5843933" y="6343022"/>
            <a:ext cx="1137253" cy="305671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FB50135A-8A8C-4D81-BF15-04931FEC9C9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5844404" y="6018472"/>
            <a:ext cx="1145096" cy="325642"/>
          </a:xfrm>
          <a:prstGeom prst="rect">
            <a:avLst/>
          </a:prstGeom>
        </p:spPr>
      </p:pic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4763D8AF-B1AA-4FDE-9AC6-A67784A1D20B}"/>
              </a:ext>
            </a:extLst>
          </p:cNvPr>
          <p:cNvCxnSpPr/>
          <p:nvPr/>
        </p:nvCxnSpPr>
        <p:spPr>
          <a:xfrm>
            <a:off x="4134137" y="6088176"/>
            <a:ext cx="452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77EAD14-8692-4005-B8F8-A61745A8AAB6}"/>
              </a:ext>
            </a:extLst>
          </p:cNvPr>
          <p:cNvGrpSpPr/>
          <p:nvPr/>
        </p:nvGrpSpPr>
        <p:grpSpPr>
          <a:xfrm>
            <a:off x="9705804" y="5992417"/>
            <a:ext cx="626405" cy="3413289"/>
            <a:chOff x="5607854" y="3216635"/>
            <a:chExt cx="626405" cy="3413289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C37D6694-B3D8-4BA2-8D33-D8E158B1C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77952"/>
            <a:stretch/>
          </p:blipFill>
          <p:spPr>
            <a:xfrm>
              <a:off x="5607854" y="3560017"/>
              <a:ext cx="626405" cy="3069907"/>
            </a:xfrm>
            <a:prstGeom prst="rect">
              <a:avLst/>
            </a:prstGeom>
          </p:spPr>
        </p:pic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B4F42EAB-AD22-4D5D-91D4-997656F76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9626" t="5003" b="1"/>
            <a:stretch/>
          </p:blipFill>
          <p:spPr>
            <a:xfrm>
              <a:off x="5638006" y="3216635"/>
              <a:ext cx="577149" cy="363856"/>
            </a:xfrm>
            <a:prstGeom prst="rect">
              <a:avLst/>
            </a:prstGeom>
          </p:spPr>
        </p:pic>
      </p:grpSp>
      <p:pic>
        <p:nvPicPr>
          <p:cNvPr id="33" name="圖片 32">
            <a:extLst>
              <a:ext uri="{FF2B5EF4-FFF2-40B4-BE49-F238E27FC236}">
                <a16:creationId xmlns:a16="http://schemas.microsoft.com/office/drawing/2014/main" id="{5E0B4D55-2565-438E-8D3A-AF25711F05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133" r="79166"/>
          <a:stretch/>
        </p:blipFill>
        <p:spPr>
          <a:xfrm>
            <a:off x="10260510" y="6335071"/>
            <a:ext cx="624105" cy="3069907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8F6DB813-3D19-4A1D-BE4B-D9E86FFF428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5455" r="79856" b="-474"/>
          <a:stretch/>
        </p:blipFill>
        <p:spPr>
          <a:xfrm>
            <a:off x="10318747" y="6009428"/>
            <a:ext cx="570617" cy="3256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26D58668-75EC-42BE-A547-D564F5D2C95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9171680" y="6327484"/>
            <a:ext cx="564544" cy="3069907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BE6396C0-B2F9-48F9-A2CB-881CDC0D4A2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9157901" y="6017744"/>
            <a:ext cx="570617" cy="325642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0BD26B6D-1658-475E-973B-55B3A7C8281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8074054" y="6334707"/>
            <a:ext cx="1137253" cy="3056718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DE0ED71B-8279-45F2-85EB-0031CFB3D25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8074525" y="6010157"/>
            <a:ext cx="1145096" cy="32564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467B59C0-7CD4-4117-A84F-DB4F2045A42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7952"/>
          <a:stretch/>
        </p:blipFill>
        <p:spPr>
          <a:xfrm>
            <a:off x="7451431" y="6336910"/>
            <a:ext cx="626405" cy="3069907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92A52135-3859-4BF0-9EF2-27E94C5A02C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189" t="-8028" r="437" b="13031"/>
          <a:stretch/>
        </p:blipFill>
        <p:spPr>
          <a:xfrm>
            <a:off x="7481583" y="5993528"/>
            <a:ext cx="577149" cy="363856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B2F1AB76-56B3-4476-8554-19F658226BC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2530287" y="5994329"/>
            <a:ext cx="501270" cy="3386068"/>
          </a:xfrm>
          <a:prstGeom prst="rect">
            <a:avLst/>
          </a:prstGeom>
        </p:spPr>
      </p:pic>
      <p:pic>
        <p:nvPicPr>
          <p:cNvPr id="65" name="圖片 64">
            <a:extLst>
              <a:ext uri="{FF2B5EF4-FFF2-40B4-BE49-F238E27FC236}">
                <a16:creationId xmlns:a16="http://schemas.microsoft.com/office/drawing/2014/main" id="{3AE955E6-6DC9-4571-A8E7-6DFADE95C43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4459" b="3985"/>
          <a:stretch/>
        </p:blipFill>
        <p:spPr>
          <a:xfrm>
            <a:off x="3006763" y="6343022"/>
            <a:ext cx="1120581" cy="3027829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96F83FD2-54B3-4B60-A4A5-5347F067763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90737"/>
          <a:stretch/>
        </p:blipFill>
        <p:spPr>
          <a:xfrm>
            <a:off x="3018321" y="6060441"/>
            <a:ext cx="1105074" cy="289360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A2613CAA-AEF4-4973-A36E-E84E79DDF323}"/>
              </a:ext>
            </a:extLst>
          </p:cNvPr>
          <p:cNvSpPr/>
          <p:nvPr/>
        </p:nvSpPr>
        <p:spPr>
          <a:xfrm>
            <a:off x="40652" y="5010912"/>
            <a:ext cx="1827851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刪除勾選的照片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6CB5C6F0-049D-445D-8A2D-823EA11D95F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48764" y="5972418"/>
            <a:ext cx="501270" cy="3386068"/>
          </a:xfrm>
          <a:prstGeom prst="rect">
            <a:avLst/>
          </a:prstGeom>
        </p:spPr>
      </p:pic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B40FCDA6-4715-488E-8262-1989588DC62A}"/>
              </a:ext>
            </a:extLst>
          </p:cNvPr>
          <p:cNvSpPr/>
          <p:nvPr/>
        </p:nvSpPr>
        <p:spPr>
          <a:xfrm>
            <a:off x="190851" y="6592317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233B79BE-0BBC-48A9-A741-3CCBA435A46C}"/>
              </a:ext>
            </a:extLst>
          </p:cNvPr>
          <p:cNvSpPr/>
          <p:nvPr/>
        </p:nvSpPr>
        <p:spPr>
          <a:xfrm>
            <a:off x="176421" y="7418234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7BB62233-369E-4282-AD8F-A55C7C302383}"/>
              </a:ext>
            </a:extLst>
          </p:cNvPr>
          <p:cNvSpPr/>
          <p:nvPr/>
        </p:nvSpPr>
        <p:spPr>
          <a:xfrm>
            <a:off x="176025" y="8165350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A3B6D162-3825-4442-BDA5-C131AAA63E42}"/>
              </a:ext>
            </a:extLst>
          </p:cNvPr>
          <p:cNvSpPr/>
          <p:nvPr/>
        </p:nvSpPr>
        <p:spPr>
          <a:xfrm>
            <a:off x="182518" y="8936103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4F90FE72-3374-4EAB-9D44-7B743A25A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94080"/>
              </p:ext>
            </p:extLst>
          </p:nvPr>
        </p:nvGraphicFramePr>
        <p:xfrm>
          <a:off x="40653" y="5622918"/>
          <a:ext cx="10865773" cy="39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556">
                  <a:extLst>
                    <a:ext uri="{9D8B030D-6E8A-4147-A177-3AD203B41FA5}">
                      <a16:colId xmlns:a16="http://schemas.microsoft.com/office/drawing/2014/main" val="349098015"/>
                    </a:ext>
                  </a:extLst>
                </a:gridCol>
                <a:gridCol w="2202511">
                  <a:extLst>
                    <a:ext uri="{9D8B030D-6E8A-4147-A177-3AD203B41FA5}">
                      <a16:colId xmlns:a16="http://schemas.microsoft.com/office/drawing/2014/main" val="2041006127"/>
                    </a:ext>
                  </a:extLst>
                </a:gridCol>
                <a:gridCol w="2242235">
                  <a:extLst>
                    <a:ext uri="{9D8B030D-6E8A-4147-A177-3AD203B41FA5}">
                      <a16:colId xmlns:a16="http://schemas.microsoft.com/office/drawing/2014/main" val="2745242297"/>
                    </a:ext>
                  </a:extLst>
                </a:gridCol>
                <a:gridCol w="617471">
                  <a:extLst>
                    <a:ext uri="{9D8B030D-6E8A-4147-A177-3AD203B41FA5}">
                      <a16:colId xmlns:a16="http://schemas.microsoft.com/office/drawing/2014/main" val="359210976"/>
                    </a:ext>
                  </a:extLst>
                </a:gridCol>
              </a:tblGrid>
              <a:tr h="39898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after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13040"/>
                  </a:ext>
                </a:extLst>
              </a:tr>
            </a:tbl>
          </a:graphicData>
        </a:graphic>
      </p:graphicFrame>
      <p:pic>
        <p:nvPicPr>
          <p:cNvPr id="78" name="圖片 77">
            <a:extLst>
              <a:ext uri="{FF2B5EF4-FFF2-40B4-BE49-F238E27FC236}">
                <a16:creationId xmlns:a16="http://schemas.microsoft.com/office/drawing/2014/main" id="{19BA6E80-70E5-40C6-A656-BE91DE50B55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52" y="6050286"/>
            <a:ext cx="418829" cy="257175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06927259-A8D1-417B-8938-FF868AFB6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815425" y="10589897"/>
            <a:ext cx="2070595" cy="27001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489C0CA5-6843-4718-BE98-1A700E5EC5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6954" y="6297472"/>
            <a:ext cx="577803" cy="3051987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055A5467-FF36-4312-B9B4-4FF84959CBE8}"/>
              </a:ext>
            </a:extLst>
          </p:cNvPr>
          <p:cNvSpPr/>
          <p:nvPr/>
        </p:nvSpPr>
        <p:spPr>
          <a:xfrm>
            <a:off x="28209" y="9383352"/>
            <a:ext cx="12018935" cy="2568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手機照片放入同一資料夾內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、照片資料夾</a:t>
            </a:r>
            <a:r>
              <a:rPr lang="en-US" altLang="zh-TW" dirty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按鈕選擇放置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code”</a:t>
            </a:r>
            <a:r>
              <a:rPr lang="zh-TW" altLang="en-US" dirty="0">
                <a:solidFill>
                  <a:schemeClr val="bg1"/>
                </a:solidFill>
              </a:rPr>
              <a:t>選擇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勾選不要列入計算的照片，點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刪除勾選的照片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按鈕將照片和對應資料刪除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按下最佳化按鈕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觀察</a:t>
            </a:r>
            <a:r>
              <a:rPr lang="en-US" altLang="zh-TW" dirty="0">
                <a:solidFill>
                  <a:schemeClr val="bg1"/>
                </a:solidFill>
              </a:rPr>
              <a:t>THD diff</a:t>
            </a:r>
            <a:r>
              <a:rPr lang="zh-TW" altLang="en-US" dirty="0">
                <a:solidFill>
                  <a:schemeClr val="bg1"/>
                </a:solidFill>
              </a:rPr>
              <a:t>是否足夠小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若不滿意可微調</a:t>
            </a:r>
            <a:r>
              <a:rPr lang="en-US" altLang="zh-TW" dirty="0">
                <a:solidFill>
                  <a:schemeClr val="bg1"/>
                </a:solidFill>
              </a:rPr>
              <a:t>face link target(normal light)</a:t>
            </a:r>
            <a:r>
              <a:rPr lang="zh-TW" altLang="en-US" dirty="0">
                <a:solidFill>
                  <a:schemeClr val="bg1"/>
                </a:solidFill>
              </a:rPr>
              <a:t>、 </a:t>
            </a:r>
            <a:r>
              <a:rPr lang="en-US" altLang="zh-TW" dirty="0">
                <a:solidFill>
                  <a:schemeClr val="bg1"/>
                </a:solidFill>
              </a:rPr>
              <a:t>face link target(low light)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如果需要想將參數回復到最初狀態點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歸零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調整完畢點</a:t>
            </a:r>
            <a:r>
              <a:rPr lang="en-US" altLang="zh-TW" dirty="0">
                <a:solidFill>
                  <a:schemeClr val="bg1"/>
                </a:solidFill>
              </a:rPr>
              <a:t>”export code”</a:t>
            </a:r>
            <a:r>
              <a:rPr lang="zh-TW" altLang="en-US" dirty="0">
                <a:solidFill>
                  <a:schemeClr val="bg1"/>
                </a:solidFill>
              </a:rPr>
              <a:t>按鈕，選擇儲存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  <a:r>
              <a:rPr lang="zh-TW" altLang="en-US" dirty="0">
                <a:solidFill>
                  <a:schemeClr val="bg1"/>
                </a:solidFill>
              </a:rPr>
              <a:t>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9AE33EEF-B6A0-4220-8193-2E6B74932E7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1101" t="20375" r="6653" b="5725"/>
          <a:stretch/>
        </p:blipFill>
        <p:spPr>
          <a:xfrm>
            <a:off x="806782" y="6021845"/>
            <a:ext cx="548748" cy="282605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09A66C1B-DFFF-4428-95B2-D11763A5E55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2460" y="5974702"/>
            <a:ext cx="265146" cy="343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7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80B10E4D-6B2F-4769-8D66-F1030AC6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00" y="9231063"/>
            <a:ext cx="12192000" cy="28597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2B0440-A775-43CB-A925-4BA8F676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C4BFB-471A-4C04-8662-6F81265B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E4ABCF-EED2-4679-AFBB-C5744207A5DF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C5509F-E47D-4B69-B346-0E9FB3390450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23285F4-B0FF-425D-A4BB-E846E874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3945D97-3400-49F0-ACE1-3E9C9C01E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C88B2560-FD4A-41AC-B203-96FA9B517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334CF41-5292-4039-992A-C608B9A3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A275D5F-909C-4137-822D-5A4516E21B8A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B567-142E-4135-BDB6-CF16A82E1056}"/>
              </a:ext>
            </a:extLst>
          </p:cNvPr>
          <p:cNvSpPr/>
          <p:nvPr/>
        </p:nvSpPr>
        <p:spPr>
          <a:xfrm>
            <a:off x="-106283" y="0"/>
            <a:ext cx="563957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mtkFaceAEanalysis.xlsm</a:t>
            </a:r>
            <a:r>
              <a:rPr lang="en-US" altLang="zh-TW" sz="3200" dirty="0"/>
              <a:t> </a:t>
            </a:r>
            <a:r>
              <a:rPr lang="zh-TW" altLang="en-US" sz="3200" dirty="0"/>
              <a:t>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7885D-20E0-4013-8BBA-AFEF35313ED2}"/>
              </a:ext>
            </a:extLst>
          </p:cNvPr>
          <p:cNvSpPr/>
          <p:nvPr/>
        </p:nvSpPr>
        <p:spPr>
          <a:xfrm>
            <a:off x="1419224" y="838893"/>
            <a:ext cx="629301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4FC04-3F88-442D-8F5F-492C9C5028C6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AA0DD-1CFB-4A8F-AF0F-486AF852EA25}"/>
              </a:ext>
            </a:extLst>
          </p:cNvPr>
          <p:cNvSpPr/>
          <p:nvPr/>
        </p:nvSpPr>
        <p:spPr>
          <a:xfrm>
            <a:off x="1266174" y="1627007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03FF4-938D-4CB6-9844-852776080E7C}"/>
              </a:ext>
            </a:extLst>
          </p:cNvPr>
          <p:cNvSpPr/>
          <p:nvPr/>
        </p:nvSpPr>
        <p:spPr>
          <a:xfrm>
            <a:off x="2417196" y="1493714"/>
            <a:ext cx="2410163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3D1D9E-A7E1-4446-A75A-918CD1DE7F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731"/>
          <a:stretch/>
        </p:blipFill>
        <p:spPr>
          <a:xfrm>
            <a:off x="55782" y="2329840"/>
            <a:ext cx="6006849" cy="245824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514ECB-D66A-422F-8D49-5B76E692B0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587"/>
          <a:stretch/>
        </p:blipFill>
        <p:spPr>
          <a:xfrm>
            <a:off x="6062631" y="2327750"/>
            <a:ext cx="6024438" cy="2458249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F5DE0A6-F558-43C7-BCE0-809CFD3C23CC}"/>
              </a:ext>
            </a:extLst>
          </p:cNvPr>
          <p:cNvSpPr/>
          <p:nvPr/>
        </p:nvSpPr>
        <p:spPr>
          <a:xfrm>
            <a:off x="28209" y="9383352"/>
            <a:ext cx="12018935" cy="2568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手機照片放入同一資料夾內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、照片資料夾</a:t>
            </a:r>
            <a:r>
              <a:rPr lang="en-US" altLang="zh-TW" dirty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按鈕選擇放置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code”</a:t>
            </a:r>
            <a:r>
              <a:rPr lang="zh-TW" altLang="en-US" dirty="0">
                <a:solidFill>
                  <a:schemeClr val="bg1"/>
                </a:solidFill>
              </a:rPr>
              <a:t>選擇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勾選不要列入計算的照片，點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刪除勾選的照片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按鈕將照片和對應資料刪除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按下最佳化按鈕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觀察</a:t>
            </a:r>
            <a:r>
              <a:rPr lang="en-US" altLang="zh-TW" dirty="0">
                <a:solidFill>
                  <a:schemeClr val="bg1"/>
                </a:solidFill>
              </a:rPr>
              <a:t>THD diff</a:t>
            </a:r>
            <a:r>
              <a:rPr lang="zh-TW" altLang="en-US" dirty="0">
                <a:solidFill>
                  <a:schemeClr val="bg1"/>
                </a:solidFill>
              </a:rPr>
              <a:t>是否足夠小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若不滿意可微調</a:t>
            </a:r>
            <a:r>
              <a:rPr lang="en-US" altLang="zh-TW" dirty="0">
                <a:solidFill>
                  <a:schemeClr val="bg1"/>
                </a:solidFill>
              </a:rPr>
              <a:t>face link target(normal light)</a:t>
            </a:r>
            <a:r>
              <a:rPr lang="zh-TW" altLang="en-US" dirty="0">
                <a:solidFill>
                  <a:schemeClr val="bg1"/>
                </a:solidFill>
              </a:rPr>
              <a:t>、 </a:t>
            </a:r>
            <a:r>
              <a:rPr lang="en-US" altLang="zh-TW" dirty="0">
                <a:solidFill>
                  <a:schemeClr val="bg1"/>
                </a:solidFill>
              </a:rPr>
              <a:t>face link target(low light)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如果需要想將參數回復到最初狀態點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歸零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調整完畢點</a:t>
            </a:r>
            <a:r>
              <a:rPr lang="en-US" altLang="zh-TW" dirty="0">
                <a:solidFill>
                  <a:schemeClr val="bg1"/>
                </a:solidFill>
              </a:rPr>
              <a:t>”export code”</a:t>
            </a:r>
            <a:r>
              <a:rPr lang="zh-TW" altLang="en-US" dirty="0">
                <a:solidFill>
                  <a:schemeClr val="bg1"/>
                </a:solidFill>
              </a:rPr>
              <a:t>按鈕，選擇儲存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  <a:r>
              <a:rPr lang="zh-TW" altLang="en-US" dirty="0">
                <a:solidFill>
                  <a:schemeClr val="bg1"/>
                </a:solidFill>
              </a:rPr>
              <a:t>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AEF938-A8E5-48C8-914F-16BE7F71989B}"/>
              </a:ext>
            </a:extLst>
          </p:cNvPr>
          <p:cNvSpPr/>
          <p:nvPr/>
        </p:nvSpPr>
        <p:spPr>
          <a:xfrm>
            <a:off x="2038574" y="5014986"/>
            <a:ext cx="2430110" cy="51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8D911B2B-730A-4570-A94D-BD6FB4AA0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3482" y="6901129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351061-D27C-4FD3-85AC-E2EFF8F75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3141" y="8531317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796D05-EF05-4CA6-A0CC-9114094DCB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6458" y="7062596"/>
            <a:ext cx="468862" cy="197787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81B6AE6-2367-4591-A6D6-D985EF4C6078}"/>
              </a:ext>
            </a:extLst>
          </p:cNvPr>
          <p:cNvSpPr/>
          <p:nvPr/>
        </p:nvSpPr>
        <p:spPr>
          <a:xfrm>
            <a:off x="7689203" y="5018225"/>
            <a:ext cx="103678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歸零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9CDF07-24D8-4DFC-AECB-356C04732311}"/>
              </a:ext>
            </a:extLst>
          </p:cNvPr>
          <p:cNvSpPr/>
          <p:nvPr/>
        </p:nvSpPr>
        <p:spPr>
          <a:xfrm>
            <a:off x="6160482" y="5014232"/>
            <a:ext cx="1350464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8AB444-BEA8-48A2-89CE-65EEB0A609B1}"/>
              </a:ext>
            </a:extLst>
          </p:cNvPr>
          <p:cNvSpPr/>
          <p:nvPr/>
        </p:nvSpPr>
        <p:spPr>
          <a:xfrm>
            <a:off x="4640118" y="5003881"/>
            <a:ext cx="1350464" cy="53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code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56BFF6-354C-47EA-97D6-4735B3616F13}"/>
              </a:ext>
            </a:extLst>
          </p:cNvPr>
          <p:cNvSpPr/>
          <p:nvPr/>
        </p:nvSpPr>
        <p:spPr>
          <a:xfrm>
            <a:off x="8900939" y="5021274"/>
            <a:ext cx="1350464" cy="5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code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613CAA-AEF4-4973-A36E-E84E79DDF323}"/>
              </a:ext>
            </a:extLst>
          </p:cNvPr>
          <p:cNvSpPr/>
          <p:nvPr/>
        </p:nvSpPr>
        <p:spPr>
          <a:xfrm>
            <a:off x="40652" y="5010912"/>
            <a:ext cx="1827851" cy="53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刪除勾選的照片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06927259-A8D1-417B-8938-FF868AFB6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815425" y="10589897"/>
            <a:ext cx="2070595" cy="27001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C969080A-2F8A-4CBD-93E7-A826DD8BAF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2738" y="6010157"/>
            <a:ext cx="626405" cy="3403865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019BF66F-B7A1-4E6F-A924-FF2F672264B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617"/>
          <a:stretch/>
        </p:blipFill>
        <p:spPr>
          <a:xfrm>
            <a:off x="1140676" y="5972418"/>
            <a:ext cx="1389611" cy="3435670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74F3B70E-AEEF-4E30-983C-6280BD60EC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381" y="5993892"/>
            <a:ext cx="1171795" cy="3435669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962BD5C2-C3B0-46D0-996D-460F943D112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6941559" y="6335799"/>
            <a:ext cx="564544" cy="3069907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1CDB08AF-A196-4297-8AD0-F764E06A44D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6927780" y="6026059"/>
            <a:ext cx="570617" cy="325642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9D6A8A17-007E-4CF7-8B0A-03477D242AA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5843933" y="6343022"/>
            <a:ext cx="1137253" cy="3056718"/>
          </a:xfrm>
          <a:prstGeom prst="rect">
            <a:avLst/>
          </a:pr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7F1D9514-04D9-4D78-A10D-CCCDA1D2BCB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5844404" y="6018472"/>
            <a:ext cx="1145096" cy="325642"/>
          </a:xfrm>
          <a:prstGeom prst="rect">
            <a:avLst/>
          </a:prstGeom>
        </p:spPr>
      </p:pic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C70F00E0-A9BA-4F11-841A-C7FEC349B16F}"/>
              </a:ext>
            </a:extLst>
          </p:cNvPr>
          <p:cNvCxnSpPr/>
          <p:nvPr/>
        </p:nvCxnSpPr>
        <p:spPr>
          <a:xfrm>
            <a:off x="4134137" y="6088176"/>
            <a:ext cx="452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4A76E0FE-6A6C-45A0-B83F-AC45246E4DD1}"/>
              </a:ext>
            </a:extLst>
          </p:cNvPr>
          <p:cNvGrpSpPr/>
          <p:nvPr/>
        </p:nvGrpSpPr>
        <p:grpSpPr>
          <a:xfrm>
            <a:off x="9705804" y="5992417"/>
            <a:ext cx="626405" cy="3413289"/>
            <a:chOff x="5607854" y="3216635"/>
            <a:chExt cx="626405" cy="3413289"/>
          </a:xfrm>
        </p:grpSpPr>
        <p:pic>
          <p:nvPicPr>
            <p:cNvPr id="85" name="圖片 84">
              <a:extLst>
                <a:ext uri="{FF2B5EF4-FFF2-40B4-BE49-F238E27FC236}">
                  <a16:creationId xmlns:a16="http://schemas.microsoft.com/office/drawing/2014/main" id="{E8F9840D-0F4F-4856-A9D6-101304D73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77952"/>
            <a:stretch/>
          </p:blipFill>
          <p:spPr>
            <a:xfrm>
              <a:off x="5607854" y="3560017"/>
              <a:ext cx="626405" cy="3069907"/>
            </a:xfrm>
            <a:prstGeom prst="rect">
              <a:avLst/>
            </a:prstGeom>
          </p:spPr>
        </p:pic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076D53AE-07AD-442E-855B-CDA426B0BC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9626" t="5003" b="1"/>
            <a:stretch/>
          </p:blipFill>
          <p:spPr>
            <a:xfrm>
              <a:off x="5638006" y="3216635"/>
              <a:ext cx="577149" cy="363856"/>
            </a:xfrm>
            <a:prstGeom prst="rect">
              <a:avLst/>
            </a:prstGeom>
          </p:spPr>
        </p:pic>
      </p:grpSp>
      <p:pic>
        <p:nvPicPr>
          <p:cNvPr id="87" name="圖片 86">
            <a:extLst>
              <a:ext uri="{FF2B5EF4-FFF2-40B4-BE49-F238E27FC236}">
                <a16:creationId xmlns:a16="http://schemas.microsoft.com/office/drawing/2014/main" id="{AD4D9C43-C0A1-452E-A87E-CAC7F0D7065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133" r="79166"/>
          <a:stretch/>
        </p:blipFill>
        <p:spPr>
          <a:xfrm>
            <a:off x="10260510" y="6335071"/>
            <a:ext cx="624105" cy="3069907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A69BCCB9-519F-4028-9F99-7DD61192D0A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5455" r="79856" b="-474"/>
          <a:stretch/>
        </p:blipFill>
        <p:spPr>
          <a:xfrm>
            <a:off x="10318747" y="6009428"/>
            <a:ext cx="570617" cy="325642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9D296F93-AD2F-4770-B3DF-29B37863107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9171680" y="6327484"/>
            <a:ext cx="564544" cy="3069907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B644E69E-53D1-46E5-ABA3-A625C2E819F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9157901" y="6017744"/>
            <a:ext cx="570617" cy="325642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9C10D91A-6D02-4904-87D7-E1669DBBEDF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8074054" y="6334707"/>
            <a:ext cx="1137253" cy="3056718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124ACA0F-53FC-41B2-A1D3-A17D730C4AD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8074525" y="6010157"/>
            <a:ext cx="1145096" cy="325642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CC76FEF1-43B0-4A10-A40A-3789E91F703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7952"/>
          <a:stretch/>
        </p:blipFill>
        <p:spPr>
          <a:xfrm>
            <a:off x="7451431" y="6336910"/>
            <a:ext cx="626405" cy="3069907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4B3092A2-80F1-449D-8EB3-4E4D893FDC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189" t="-8028" r="437" b="13031"/>
          <a:stretch/>
        </p:blipFill>
        <p:spPr>
          <a:xfrm>
            <a:off x="7481583" y="5993528"/>
            <a:ext cx="577149" cy="363856"/>
          </a:xfrm>
          <a:prstGeom prst="rect">
            <a:avLst/>
          </a:prstGeom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8ED4B431-E3F9-43E8-8263-6B144DB8869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2530287" y="5994329"/>
            <a:ext cx="501270" cy="3386068"/>
          </a:xfrm>
          <a:prstGeom prst="rect">
            <a:avLst/>
          </a:prstGeom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D4F911CA-129B-429A-95CC-1630900465F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4459" b="3985"/>
          <a:stretch/>
        </p:blipFill>
        <p:spPr>
          <a:xfrm>
            <a:off x="3006763" y="6343022"/>
            <a:ext cx="1120581" cy="3027829"/>
          </a:xfrm>
          <a:prstGeom prst="rect">
            <a:avLst/>
          </a:prstGeom>
        </p:spPr>
      </p:pic>
      <p:pic>
        <p:nvPicPr>
          <p:cNvPr id="97" name="圖片 96">
            <a:extLst>
              <a:ext uri="{FF2B5EF4-FFF2-40B4-BE49-F238E27FC236}">
                <a16:creationId xmlns:a16="http://schemas.microsoft.com/office/drawing/2014/main" id="{3BEA29FE-FE11-412F-B412-8D9A696F39F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90737"/>
          <a:stretch/>
        </p:blipFill>
        <p:spPr>
          <a:xfrm>
            <a:off x="3018321" y="6060441"/>
            <a:ext cx="1105074" cy="289360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99D7A1F7-B8D4-4156-BBA1-D0286B66B24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48764" y="5972418"/>
            <a:ext cx="501270" cy="3386068"/>
          </a:xfrm>
          <a:prstGeom prst="rect">
            <a:avLst/>
          </a:prstGeom>
        </p:spPr>
      </p:pic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4A6FCF42-4AD1-4682-B503-0AF8431EFF63}"/>
              </a:ext>
            </a:extLst>
          </p:cNvPr>
          <p:cNvSpPr/>
          <p:nvPr/>
        </p:nvSpPr>
        <p:spPr>
          <a:xfrm>
            <a:off x="190851" y="6592317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D0A9B397-5316-4B3F-BC29-411EF3E4DDBB}"/>
              </a:ext>
            </a:extLst>
          </p:cNvPr>
          <p:cNvSpPr/>
          <p:nvPr/>
        </p:nvSpPr>
        <p:spPr>
          <a:xfrm>
            <a:off x="176421" y="7418234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C035979A-6989-4CFC-A944-C333B4998200}"/>
              </a:ext>
            </a:extLst>
          </p:cNvPr>
          <p:cNvSpPr/>
          <p:nvPr/>
        </p:nvSpPr>
        <p:spPr>
          <a:xfrm>
            <a:off x="176025" y="8165350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4F95FBF9-D747-4CFA-986F-2877556A2935}"/>
              </a:ext>
            </a:extLst>
          </p:cNvPr>
          <p:cNvSpPr/>
          <p:nvPr/>
        </p:nvSpPr>
        <p:spPr>
          <a:xfrm>
            <a:off x="182518" y="8936103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2F56D994-8C22-42AB-BE89-0BF8105F3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05877"/>
              </p:ext>
            </p:extLst>
          </p:nvPr>
        </p:nvGraphicFramePr>
        <p:xfrm>
          <a:off x="40653" y="5622918"/>
          <a:ext cx="10865773" cy="39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556">
                  <a:extLst>
                    <a:ext uri="{9D8B030D-6E8A-4147-A177-3AD203B41FA5}">
                      <a16:colId xmlns:a16="http://schemas.microsoft.com/office/drawing/2014/main" val="349098015"/>
                    </a:ext>
                  </a:extLst>
                </a:gridCol>
                <a:gridCol w="2202511">
                  <a:extLst>
                    <a:ext uri="{9D8B030D-6E8A-4147-A177-3AD203B41FA5}">
                      <a16:colId xmlns:a16="http://schemas.microsoft.com/office/drawing/2014/main" val="2041006127"/>
                    </a:ext>
                  </a:extLst>
                </a:gridCol>
                <a:gridCol w="2242235">
                  <a:extLst>
                    <a:ext uri="{9D8B030D-6E8A-4147-A177-3AD203B41FA5}">
                      <a16:colId xmlns:a16="http://schemas.microsoft.com/office/drawing/2014/main" val="2745242297"/>
                    </a:ext>
                  </a:extLst>
                </a:gridCol>
                <a:gridCol w="617471">
                  <a:extLst>
                    <a:ext uri="{9D8B030D-6E8A-4147-A177-3AD203B41FA5}">
                      <a16:colId xmlns:a16="http://schemas.microsoft.com/office/drawing/2014/main" val="359210976"/>
                    </a:ext>
                  </a:extLst>
                </a:gridCol>
              </a:tblGrid>
              <a:tr h="39898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after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13040"/>
                  </a:ext>
                </a:extLst>
              </a:tr>
            </a:tbl>
          </a:graphicData>
        </a:graphic>
      </p:graphicFrame>
      <p:pic>
        <p:nvPicPr>
          <p:cNvPr id="104" name="圖片 103">
            <a:extLst>
              <a:ext uri="{FF2B5EF4-FFF2-40B4-BE49-F238E27FC236}">
                <a16:creationId xmlns:a16="http://schemas.microsoft.com/office/drawing/2014/main" id="{26C78EAC-66B1-4F6F-B09F-B12B29C643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52" y="6050286"/>
            <a:ext cx="418829" cy="257175"/>
          </a:xfrm>
          <a:prstGeom prst="rect">
            <a:avLst/>
          </a:prstGeom>
        </p:spPr>
      </p:pic>
      <p:pic>
        <p:nvPicPr>
          <p:cNvPr id="105" name="圖片 104">
            <a:extLst>
              <a:ext uri="{FF2B5EF4-FFF2-40B4-BE49-F238E27FC236}">
                <a16:creationId xmlns:a16="http://schemas.microsoft.com/office/drawing/2014/main" id="{745A66D8-9D00-49C0-BA35-171C9D1EF76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821" y="6327781"/>
            <a:ext cx="577803" cy="3051987"/>
          </a:xfrm>
          <a:prstGeom prst="rect">
            <a:avLst/>
          </a:prstGeom>
        </p:spPr>
      </p:pic>
      <p:pic>
        <p:nvPicPr>
          <p:cNvPr id="106" name="圖片 105">
            <a:extLst>
              <a:ext uri="{FF2B5EF4-FFF2-40B4-BE49-F238E27FC236}">
                <a16:creationId xmlns:a16="http://schemas.microsoft.com/office/drawing/2014/main" id="{ABEAD69C-91AE-4FDC-AA11-29EEFE5A4BA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1101" t="20375" r="6653" b="5725"/>
          <a:stretch/>
        </p:blipFill>
        <p:spPr>
          <a:xfrm>
            <a:off x="563257" y="6032807"/>
            <a:ext cx="548748" cy="282605"/>
          </a:xfrm>
          <a:prstGeom prst="rect">
            <a:avLst/>
          </a:prstGeom>
        </p:spPr>
      </p:pic>
      <p:pic>
        <p:nvPicPr>
          <p:cNvPr id="109" name="圖片 108">
            <a:extLst>
              <a:ext uri="{FF2B5EF4-FFF2-40B4-BE49-F238E27FC236}">
                <a16:creationId xmlns:a16="http://schemas.microsoft.com/office/drawing/2014/main" id="{03B8802D-B3D0-40E6-8555-5F24724C267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285" y="5597323"/>
            <a:ext cx="10837329" cy="3785012"/>
          </a:xfrm>
          <a:prstGeom prst="rect">
            <a:avLst/>
          </a:prstGeom>
        </p:spPr>
      </p:pic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BF632B45-965D-44AE-A1CF-8627833EFC44}"/>
              </a:ext>
            </a:extLst>
          </p:cNvPr>
          <p:cNvCxnSpPr>
            <a:cxnSpLocks/>
          </p:cNvCxnSpPr>
          <p:nvPr/>
        </p:nvCxnSpPr>
        <p:spPr>
          <a:xfrm flipV="1">
            <a:off x="-56500" y="6296352"/>
            <a:ext cx="12143569" cy="2897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84AAA52-45E8-4E78-881D-7D0F8BB1E4F4}"/>
              </a:ext>
            </a:extLst>
          </p:cNvPr>
          <p:cNvSpPr txBox="1"/>
          <p:nvPr/>
        </p:nvSpPr>
        <p:spPr>
          <a:xfrm>
            <a:off x="9139424" y="6799832"/>
            <a:ext cx="2325077" cy="64633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右側滾動條只滾動虛線以下的部分</a:t>
            </a:r>
          </a:p>
        </p:txBody>
      </p:sp>
    </p:spTree>
    <p:extLst>
      <p:ext uri="{BB962C8B-B14F-4D97-AF65-F5344CB8AC3E}">
        <p14:creationId xmlns:p14="http://schemas.microsoft.com/office/powerpoint/2010/main" val="162396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80B10E4D-6B2F-4769-8D66-F1030AC6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00" y="9231063"/>
            <a:ext cx="12192000" cy="28597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2B0440-A775-43CB-A925-4BA8F676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C4BFB-471A-4C04-8662-6F81265B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E4ABCF-EED2-4679-AFBB-C5744207A5DF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C5509F-E47D-4B69-B346-0E9FB3390450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23285F4-B0FF-425D-A4BB-E846E874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3945D97-3400-49F0-ACE1-3E9C9C01E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C88B2560-FD4A-41AC-B203-96FA9B517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334CF41-5292-4039-992A-C608B9A3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A275D5F-909C-4137-822D-5A4516E21B8A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B567-142E-4135-BDB6-CF16A82E1056}"/>
              </a:ext>
            </a:extLst>
          </p:cNvPr>
          <p:cNvSpPr/>
          <p:nvPr/>
        </p:nvSpPr>
        <p:spPr>
          <a:xfrm>
            <a:off x="-106283" y="0"/>
            <a:ext cx="563957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mtkFaceAEanalysis.xlsm</a:t>
            </a:r>
            <a:r>
              <a:rPr lang="en-US" altLang="zh-TW" sz="3200" dirty="0"/>
              <a:t> </a:t>
            </a:r>
            <a:r>
              <a:rPr lang="zh-TW" altLang="en-US" sz="3200" dirty="0"/>
              <a:t>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7885D-20E0-4013-8BBA-AFEF35313ED2}"/>
              </a:ext>
            </a:extLst>
          </p:cNvPr>
          <p:cNvSpPr/>
          <p:nvPr/>
        </p:nvSpPr>
        <p:spPr>
          <a:xfrm>
            <a:off x="1419224" y="838893"/>
            <a:ext cx="629301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4FC04-3F88-442D-8F5F-492C9C5028C6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AA0DD-1CFB-4A8F-AF0F-486AF852EA25}"/>
              </a:ext>
            </a:extLst>
          </p:cNvPr>
          <p:cNvSpPr/>
          <p:nvPr/>
        </p:nvSpPr>
        <p:spPr>
          <a:xfrm>
            <a:off x="1266174" y="1627007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03FF4-938D-4CB6-9844-852776080E7C}"/>
              </a:ext>
            </a:extLst>
          </p:cNvPr>
          <p:cNvSpPr/>
          <p:nvPr/>
        </p:nvSpPr>
        <p:spPr>
          <a:xfrm>
            <a:off x="2417196" y="1493714"/>
            <a:ext cx="2410163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3D1D9E-A7E1-4446-A75A-918CD1DE7F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731"/>
          <a:stretch/>
        </p:blipFill>
        <p:spPr>
          <a:xfrm>
            <a:off x="55782" y="2329840"/>
            <a:ext cx="6006849" cy="245824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514ECB-D66A-422F-8D49-5B76E692B0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587"/>
          <a:stretch/>
        </p:blipFill>
        <p:spPr>
          <a:xfrm>
            <a:off x="6062631" y="2327750"/>
            <a:ext cx="6024438" cy="2458249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F5DE0A6-F558-43C7-BCE0-809CFD3C23CC}"/>
              </a:ext>
            </a:extLst>
          </p:cNvPr>
          <p:cNvSpPr/>
          <p:nvPr/>
        </p:nvSpPr>
        <p:spPr>
          <a:xfrm>
            <a:off x="28209" y="9383352"/>
            <a:ext cx="12018935" cy="2568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手機照片放入同一資料夾內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、照片資料夾</a:t>
            </a:r>
            <a:r>
              <a:rPr lang="en-US" altLang="zh-TW" dirty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按鈕選擇放置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code”</a:t>
            </a:r>
            <a:r>
              <a:rPr lang="zh-TW" altLang="en-US" dirty="0">
                <a:solidFill>
                  <a:schemeClr val="bg1"/>
                </a:solidFill>
              </a:rPr>
              <a:t>選擇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勾選不要列入計算的照片，點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刪除勾選的照片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按鈕將照片和對應資料刪除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按下最佳化按鈕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觀察</a:t>
            </a:r>
            <a:r>
              <a:rPr lang="en-US" altLang="zh-TW" dirty="0">
                <a:solidFill>
                  <a:schemeClr val="bg1"/>
                </a:solidFill>
              </a:rPr>
              <a:t>THD diff</a:t>
            </a:r>
            <a:r>
              <a:rPr lang="zh-TW" altLang="en-US" dirty="0">
                <a:solidFill>
                  <a:schemeClr val="bg1"/>
                </a:solidFill>
              </a:rPr>
              <a:t>是否足夠小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若不滿意可微調</a:t>
            </a:r>
            <a:r>
              <a:rPr lang="en-US" altLang="zh-TW" dirty="0">
                <a:solidFill>
                  <a:schemeClr val="bg1"/>
                </a:solidFill>
              </a:rPr>
              <a:t>face link target(normal light)</a:t>
            </a:r>
            <a:r>
              <a:rPr lang="zh-TW" altLang="en-US" dirty="0">
                <a:solidFill>
                  <a:schemeClr val="bg1"/>
                </a:solidFill>
              </a:rPr>
              <a:t>、 </a:t>
            </a:r>
            <a:r>
              <a:rPr lang="en-US" altLang="zh-TW" dirty="0">
                <a:solidFill>
                  <a:schemeClr val="bg1"/>
                </a:solidFill>
              </a:rPr>
              <a:t>face link target(low light)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如果需要想將參數回復到最初狀態點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歸零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調整完畢點</a:t>
            </a:r>
            <a:r>
              <a:rPr lang="en-US" altLang="zh-TW" dirty="0">
                <a:solidFill>
                  <a:schemeClr val="bg1"/>
                </a:solidFill>
              </a:rPr>
              <a:t>”export code”</a:t>
            </a:r>
            <a:r>
              <a:rPr lang="zh-TW" altLang="en-US" dirty="0">
                <a:solidFill>
                  <a:schemeClr val="bg1"/>
                </a:solidFill>
              </a:rPr>
              <a:t>按鈕，選擇儲存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  <a:r>
              <a:rPr lang="zh-TW" altLang="en-US" dirty="0">
                <a:solidFill>
                  <a:schemeClr val="bg1"/>
                </a:solidFill>
              </a:rPr>
              <a:t>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AEF938-A8E5-48C8-914F-16BE7F71989B}"/>
              </a:ext>
            </a:extLst>
          </p:cNvPr>
          <p:cNvSpPr/>
          <p:nvPr/>
        </p:nvSpPr>
        <p:spPr>
          <a:xfrm>
            <a:off x="2038574" y="5014986"/>
            <a:ext cx="2430110" cy="51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8D911B2B-730A-4570-A94D-BD6FB4AA0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5829" y="6617170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351061-D27C-4FD3-85AC-E2EFF8F75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3141" y="8531317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796D05-EF05-4CA6-A0CC-9114094DCB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6458" y="7062596"/>
            <a:ext cx="468862" cy="197787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81B6AE6-2367-4591-A6D6-D985EF4C6078}"/>
              </a:ext>
            </a:extLst>
          </p:cNvPr>
          <p:cNvSpPr/>
          <p:nvPr/>
        </p:nvSpPr>
        <p:spPr>
          <a:xfrm>
            <a:off x="7689203" y="5018225"/>
            <a:ext cx="1036784" cy="5220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歸零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9CDF07-24D8-4DFC-AECB-356C04732311}"/>
              </a:ext>
            </a:extLst>
          </p:cNvPr>
          <p:cNvSpPr/>
          <p:nvPr/>
        </p:nvSpPr>
        <p:spPr>
          <a:xfrm>
            <a:off x="6160482" y="5014232"/>
            <a:ext cx="1350464" cy="531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8AB444-BEA8-48A2-89CE-65EEB0A609B1}"/>
              </a:ext>
            </a:extLst>
          </p:cNvPr>
          <p:cNvSpPr/>
          <p:nvPr/>
        </p:nvSpPr>
        <p:spPr>
          <a:xfrm>
            <a:off x="4640118" y="5003881"/>
            <a:ext cx="1350464" cy="53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code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56BFF6-354C-47EA-97D6-4735B3616F13}"/>
              </a:ext>
            </a:extLst>
          </p:cNvPr>
          <p:cNvSpPr/>
          <p:nvPr/>
        </p:nvSpPr>
        <p:spPr>
          <a:xfrm>
            <a:off x="8900939" y="5021274"/>
            <a:ext cx="1350464" cy="5220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code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613CAA-AEF4-4973-A36E-E84E79DDF323}"/>
              </a:ext>
            </a:extLst>
          </p:cNvPr>
          <p:cNvSpPr/>
          <p:nvPr/>
        </p:nvSpPr>
        <p:spPr>
          <a:xfrm>
            <a:off x="40652" y="5010912"/>
            <a:ext cx="1827851" cy="531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刪除勾選的照片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06927259-A8D1-417B-8938-FF868AFB6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815425" y="10589897"/>
            <a:ext cx="2070595" cy="27001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48FD5339-2613-4192-8844-31240E1939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2738" y="6010157"/>
            <a:ext cx="626405" cy="3403865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0B3E8326-6B5C-4CB7-B798-E1E27DA2678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617"/>
          <a:stretch/>
        </p:blipFill>
        <p:spPr>
          <a:xfrm>
            <a:off x="1140676" y="5972418"/>
            <a:ext cx="1389611" cy="343567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41124718-E4E8-40C4-9C03-321F9CFB7B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381" y="5993892"/>
            <a:ext cx="1171795" cy="343566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31A4C1AE-43AA-4560-AA35-47DA153FE54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6941559" y="6335799"/>
            <a:ext cx="564544" cy="3069907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3C9AAFAC-76B6-4D31-BE14-AF92137D800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6927780" y="6026059"/>
            <a:ext cx="570617" cy="325642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DFB68D33-D53D-4769-8887-1CB3631A615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5843933" y="6343022"/>
            <a:ext cx="1137253" cy="3056718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FF6C3E17-117D-4302-B624-72E731272EE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5844404" y="6018472"/>
            <a:ext cx="1145096" cy="325642"/>
          </a:xfrm>
          <a:prstGeom prst="rect">
            <a:avLst/>
          </a:prstGeom>
        </p:spPr>
      </p:pic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C484608F-1464-4A8B-BE6D-A16D824F623E}"/>
              </a:ext>
            </a:extLst>
          </p:cNvPr>
          <p:cNvCxnSpPr/>
          <p:nvPr/>
        </p:nvCxnSpPr>
        <p:spPr>
          <a:xfrm>
            <a:off x="4134137" y="6088176"/>
            <a:ext cx="452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3FF1EFCE-663C-42A7-A873-33D6FD88118A}"/>
              </a:ext>
            </a:extLst>
          </p:cNvPr>
          <p:cNvGrpSpPr/>
          <p:nvPr/>
        </p:nvGrpSpPr>
        <p:grpSpPr>
          <a:xfrm>
            <a:off x="9705804" y="5992417"/>
            <a:ext cx="626405" cy="3413289"/>
            <a:chOff x="5607854" y="3216635"/>
            <a:chExt cx="626405" cy="3413289"/>
          </a:xfrm>
        </p:grpSpPr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6325CF95-8C75-42B4-BBCB-95F13FBC5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77952"/>
            <a:stretch/>
          </p:blipFill>
          <p:spPr>
            <a:xfrm>
              <a:off x="5607854" y="3560017"/>
              <a:ext cx="626405" cy="3069907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3FDB2245-DC85-421A-99E5-D369EF4337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9626" t="5003" b="1"/>
            <a:stretch/>
          </p:blipFill>
          <p:spPr>
            <a:xfrm>
              <a:off x="5638006" y="3216635"/>
              <a:ext cx="577149" cy="363856"/>
            </a:xfrm>
            <a:prstGeom prst="rect">
              <a:avLst/>
            </a:prstGeom>
          </p:spPr>
        </p:pic>
      </p:grpSp>
      <p:pic>
        <p:nvPicPr>
          <p:cNvPr id="83" name="圖片 82">
            <a:extLst>
              <a:ext uri="{FF2B5EF4-FFF2-40B4-BE49-F238E27FC236}">
                <a16:creationId xmlns:a16="http://schemas.microsoft.com/office/drawing/2014/main" id="{ADF92494-0930-48FB-8F2A-51590CC209B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133" r="79166"/>
          <a:stretch/>
        </p:blipFill>
        <p:spPr>
          <a:xfrm>
            <a:off x="10260510" y="6335071"/>
            <a:ext cx="624105" cy="3069907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CB968AE2-2682-4DAE-8C6A-9046CA82AEA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5455" r="79856" b="-474"/>
          <a:stretch/>
        </p:blipFill>
        <p:spPr>
          <a:xfrm>
            <a:off x="10318747" y="6009428"/>
            <a:ext cx="570617" cy="325642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CAEFDCC9-2101-4255-BFD1-1A4926A5AB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9171680" y="6327484"/>
            <a:ext cx="564544" cy="3069907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755BE33D-EF73-40B1-91CC-0668D3BE38B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9157901" y="6017744"/>
            <a:ext cx="570617" cy="325642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A03D22FA-429D-4C7F-B585-77BE8631094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8074054" y="6334707"/>
            <a:ext cx="1137253" cy="3056718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29566EB8-8C91-45CA-B95B-B08A0946FE3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8074525" y="6010157"/>
            <a:ext cx="1145096" cy="325642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16133679-8F03-42DC-BC51-D0E49DBAF88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7952"/>
          <a:stretch/>
        </p:blipFill>
        <p:spPr>
          <a:xfrm>
            <a:off x="7451431" y="6336910"/>
            <a:ext cx="626405" cy="3069907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4DF41CF0-B967-405B-9E2E-14BEED06C4A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189" t="-8028" r="437" b="13031"/>
          <a:stretch/>
        </p:blipFill>
        <p:spPr>
          <a:xfrm>
            <a:off x="7481583" y="5993528"/>
            <a:ext cx="577149" cy="363856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17AC6AAD-9BE7-4C98-9857-3450F1D26E9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2530287" y="5994329"/>
            <a:ext cx="501270" cy="3386068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EC992B34-236B-4636-A8A0-4251CCDDA01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4459" b="3985"/>
          <a:stretch/>
        </p:blipFill>
        <p:spPr>
          <a:xfrm>
            <a:off x="3006763" y="6343022"/>
            <a:ext cx="1120581" cy="3027829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74B2AF72-E75B-49E6-844D-E9777D1936D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90737"/>
          <a:stretch/>
        </p:blipFill>
        <p:spPr>
          <a:xfrm>
            <a:off x="3018321" y="6060441"/>
            <a:ext cx="1105074" cy="289360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EE22A41E-E83B-4B2D-BAAD-994BED5662B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48764" y="5972418"/>
            <a:ext cx="501270" cy="3386068"/>
          </a:xfrm>
          <a:prstGeom prst="rect">
            <a:avLst/>
          </a:prstGeom>
        </p:spPr>
      </p:pic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E0777FB9-0C71-45D4-9AE0-904A2898BF54}"/>
              </a:ext>
            </a:extLst>
          </p:cNvPr>
          <p:cNvSpPr/>
          <p:nvPr/>
        </p:nvSpPr>
        <p:spPr>
          <a:xfrm>
            <a:off x="190851" y="6592317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D9A99846-A591-4434-B35C-DE547ACC8D9D}"/>
              </a:ext>
            </a:extLst>
          </p:cNvPr>
          <p:cNvSpPr/>
          <p:nvPr/>
        </p:nvSpPr>
        <p:spPr>
          <a:xfrm>
            <a:off x="176421" y="7418234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DDD9E690-60A5-49FF-9AC2-4D1800C2B706}"/>
              </a:ext>
            </a:extLst>
          </p:cNvPr>
          <p:cNvSpPr/>
          <p:nvPr/>
        </p:nvSpPr>
        <p:spPr>
          <a:xfrm>
            <a:off x="176025" y="8165350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84B77937-A7E6-470B-A183-9BFCC1DE9187}"/>
              </a:ext>
            </a:extLst>
          </p:cNvPr>
          <p:cNvSpPr/>
          <p:nvPr/>
        </p:nvSpPr>
        <p:spPr>
          <a:xfrm>
            <a:off x="182518" y="8936103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8685C11F-80B6-4C7D-9B9E-5CC7F8B2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9342"/>
              </p:ext>
            </p:extLst>
          </p:nvPr>
        </p:nvGraphicFramePr>
        <p:xfrm>
          <a:off x="40653" y="5622918"/>
          <a:ext cx="10865773" cy="39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556">
                  <a:extLst>
                    <a:ext uri="{9D8B030D-6E8A-4147-A177-3AD203B41FA5}">
                      <a16:colId xmlns:a16="http://schemas.microsoft.com/office/drawing/2014/main" val="349098015"/>
                    </a:ext>
                  </a:extLst>
                </a:gridCol>
                <a:gridCol w="2202511">
                  <a:extLst>
                    <a:ext uri="{9D8B030D-6E8A-4147-A177-3AD203B41FA5}">
                      <a16:colId xmlns:a16="http://schemas.microsoft.com/office/drawing/2014/main" val="2041006127"/>
                    </a:ext>
                  </a:extLst>
                </a:gridCol>
                <a:gridCol w="2242235">
                  <a:extLst>
                    <a:ext uri="{9D8B030D-6E8A-4147-A177-3AD203B41FA5}">
                      <a16:colId xmlns:a16="http://schemas.microsoft.com/office/drawing/2014/main" val="2745242297"/>
                    </a:ext>
                  </a:extLst>
                </a:gridCol>
                <a:gridCol w="617471">
                  <a:extLst>
                    <a:ext uri="{9D8B030D-6E8A-4147-A177-3AD203B41FA5}">
                      <a16:colId xmlns:a16="http://schemas.microsoft.com/office/drawing/2014/main" val="359210976"/>
                    </a:ext>
                  </a:extLst>
                </a:gridCol>
              </a:tblGrid>
              <a:tr h="39898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after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13040"/>
                  </a:ext>
                </a:extLst>
              </a:tr>
            </a:tbl>
          </a:graphicData>
        </a:graphic>
      </p:graphicFrame>
      <p:pic>
        <p:nvPicPr>
          <p:cNvPr id="100" name="圖片 99">
            <a:extLst>
              <a:ext uri="{FF2B5EF4-FFF2-40B4-BE49-F238E27FC236}">
                <a16:creationId xmlns:a16="http://schemas.microsoft.com/office/drawing/2014/main" id="{A12448FD-730C-470A-BD21-79097830CC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52" y="6050286"/>
            <a:ext cx="418829" cy="257175"/>
          </a:xfrm>
          <a:prstGeom prst="rect">
            <a:avLst/>
          </a:prstGeom>
        </p:spPr>
      </p:pic>
      <p:pic>
        <p:nvPicPr>
          <p:cNvPr id="101" name="圖片 100">
            <a:extLst>
              <a:ext uri="{FF2B5EF4-FFF2-40B4-BE49-F238E27FC236}">
                <a16:creationId xmlns:a16="http://schemas.microsoft.com/office/drawing/2014/main" id="{485C9283-4AC9-44AE-96D8-1CEACB530C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821" y="6327781"/>
            <a:ext cx="577803" cy="3051987"/>
          </a:xfrm>
          <a:prstGeom prst="rect">
            <a:avLst/>
          </a:prstGeom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981AE89F-1181-45F9-B60A-A65F4E317B7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1101" t="20375" r="6653" b="5725"/>
          <a:stretch/>
        </p:blipFill>
        <p:spPr>
          <a:xfrm>
            <a:off x="563257" y="6032807"/>
            <a:ext cx="548748" cy="282605"/>
          </a:xfrm>
          <a:prstGeom prst="rect">
            <a:avLst/>
          </a:prstGeom>
        </p:spPr>
      </p:pic>
      <p:pic>
        <p:nvPicPr>
          <p:cNvPr id="103" name="圖片 102">
            <a:extLst>
              <a:ext uri="{FF2B5EF4-FFF2-40B4-BE49-F238E27FC236}">
                <a16:creationId xmlns:a16="http://schemas.microsoft.com/office/drawing/2014/main" id="{6746FBD1-877D-4F3B-A481-F2EF4FD368D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285" y="5597323"/>
            <a:ext cx="10837329" cy="3785012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8B30F694-A8DA-4B7A-82C0-19961F7C9041}"/>
              </a:ext>
            </a:extLst>
          </p:cNvPr>
          <p:cNvSpPr txBox="1"/>
          <p:nvPr/>
        </p:nvSpPr>
        <p:spPr>
          <a:xfrm>
            <a:off x="8195550" y="6583540"/>
            <a:ext cx="3049869" cy="175432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一開始</a:t>
            </a:r>
            <a:r>
              <a:rPr lang="en-US" altLang="zh-TW" dirty="0"/>
              <a:t>4</a:t>
            </a:r>
            <a:r>
              <a:rPr lang="zh-TW" altLang="en-US" dirty="0"/>
              <a:t>個按鈕</a:t>
            </a:r>
            <a:r>
              <a:rPr lang="en-US" altLang="zh-TW" dirty="0"/>
              <a:t>(”</a:t>
            </a:r>
            <a:r>
              <a:rPr lang="zh-TW" altLang="en-US" dirty="0"/>
              <a:t>刪除勾選的照片</a:t>
            </a:r>
            <a:r>
              <a:rPr lang="en-US" altLang="zh-TW" dirty="0"/>
              <a:t>”</a:t>
            </a:r>
            <a:r>
              <a:rPr lang="zh-TW" altLang="en-US" dirty="0"/>
              <a:t>、最佳化、歸零、</a:t>
            </a:r>
            <a:r>
              <a:rPr lang="en-US" altLang="zh-TW" dirty="0"/>
              <a:t>Export code)</a:t>
            </a:r>
            <a:r>
              <a:rPr lang="zh-TW" altLang="en-US" dirty="0"/>
              <a:t>設計防呆。在使用者執行完</a:t>
            </a:r>
            <a:r>
              <a:rPr lang="en-US" altLang="zh-TW" dirty="0"/>
              <a:t>” 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”Load code”</a:t>
            </a:r>
            <a:r>
              <a:rPr lang="zh-TW" altLang="en-US" dirty="0"/>
              <a:t>前，防呆且按鈕呈現灰色。</a:t>
            </a:r>
          </a:p>
        </p:txBody>
      </p:sp>
    </p:spTree>
    <p:extLst>
      <p:ext uri="{BB962C8B-B14F-4D97-AF65-F5344CB8AC3E}">
        <p14:creationId xmlns:p14="http://schemas.microsoft.com/office/powerpoint/2010/main" val="36557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80B10E4D-6B2F-4769-8D66-F1030AC6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500" y="9231063"/>
            <a:ext cx="12192000" cy="285975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82B0440-A775-43CB-A925-4BA8F676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C4BFB-471A-4C04-8662-6F81265B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E4ABCF-EED2-4679-AFBB-C5744207A5DF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C5509F-E47D-4B69-B346-0E9FB3390450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23285F4-B0FF-425D-A4BB-E846E8740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53945D97-3400-49F0-ACE1-3E9C9C01E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C88B2560-FD4A-41AC-B203-96FA9B517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334CF41-5292-4039-992A-C608B9A34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A275D5F-909C-4137-822D-5A4516E21B8A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B567-142E-4135-BDB6-CF16A82E1056}"/>
              </a:ext>
            </a:extLst>
          </p:cNvPr>
          <p:cNvSpPr/>
          <p:nvPr/>
        </p:nvSpPr>
        <p:spPr>
          <a:xfrm>
            <a:off x="-106283" y="0"/>
            <a:ext cx="5639575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mtkFaceAEanalysis.xlsm</a:t>
            </a:r>
            <a:r>
              <a:rPr lang="en-US" altLang="zh-TW" sz="3200" dirty="0"/>
              <a:t> </a:t>
            </a:r>
            <a:r>
              <a:rPr lang="zh-TW" altLang="en-US" sz="3200" dirty="0"/>
              <a:t>計算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7885D-20E0-4013-8BBA-AFEF35313ED2}"/>
              </a:ext>
            </a:extLst>
          </p:cNvPr>
          <p:cNvSpPr/>
          <p:nvPr/>
        </p:nvSpPr>
        <p:spPr>
          <a:xfrm>
            <a:off x="1419224" y="838893"/>
            <a:ext cx="629301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4FC04-3F88-442D-8F5F-492C9C5028C6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AAA0DD-1CFB-4A8F-AF0F-486AF852EA25}"/>
              </a:ext>
            </a:extLst>
          </p:cNvPr>
          <p:cNvSpPr/>
          <p:nvPr/>
        </p:nvSpPr>
        <p:spPr>
          <a:xfrm>
            <a:off x="1266174" y="1627007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03FF4-938D-4CB6-9844-852776080E7C}"/>
              </a:ext>
            </a:extLst>
          </p:cNvPr>
          <p:cNvSpPr/>
          <p:nvPr/>
        </p:nvSpPr>
        <p:spPr>
          <a:xfrm>
            <a:off x="2417196" y="1493714"/>
            <a:ext cx="2410163" cy="7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mtkFaceAEanalysis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3D1D9E-A7E1-4446-A75A-918CD1DE7F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731"/>
          <a:stretch/>
        </p:blipFill>
        <p:spPr>
          <a:xfrm>
            <a:off x="55782" y="2329840"/>
            <a:ext cx="6006849" cy="245824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8514ECB-D66A-422F-8D49-5B76E692B0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587"/>
          <a:stretch/>
        </p:blipFill>
        <p:spPr>
          <a:xfrm>
            <a:off x="6062631" y="2327750"/>
            <a:ext cx="6024438" cy="2458249"/>
          </a:xfrm>
          <a:prstGeom prst="rect">
            <a:avLst/>
          </a:prstGeom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FF5DE0A6-F558-43C7-BCE0-809CFD3C23CC}"/>
              </a:ext>
            </a:extLst>
          </p:cNvPr>
          <p:cNvSpPr/>
          <p:nvPr/>
        </p:nvSpPr>
        <p:spPr>
          <a:xfrm>
            <a:off x="28209" y="9383352"/>
            <a:ext cx="12018935" cy="256814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手機照片放入同一資料夾內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、照片資料夾</a:t>
            </a:r>
            <a:r>
              <a:rPr lang="en-US" altLang="zh-TW" dirty="0">
                <a:solidFill>
                  <a:schemeClr val="bg1"/>
                </a:solidFill>
              </a:rPr>
              <a:t>“</a:t>
            </a:r>
            <a:r>
              <a:rPr lang="zh-TW" altLang="en-US" dirty="0">
                <a:solidFill>
                  <a:schemeClr val="bg1"/>
                </a:solidFill>
              </a:rPr>
              <a:t>按鈕選擇放置 </a:t>
            </a:r>
            <a:r>
              <a:rPr lang="en-US" altLang="zh-TW" dirty="0" err="1">
                <a:solidFill>
                  <a:schemeClr val="bg1"/>
                </a:solidFill>
              </a:rPr>
              <a:t>exif</a:t>
            </a:r>
            <a:r>
              <a:rPr lang="zh-TW" altLang="en-US" dirty="0">
                <a:solidFill>
                  <a:schemeClr val="bg1"/>
                </a:solidFill>
              </a:rPr>
              <a:t>、參考機照片、</a:t>
            </a:r>
            <a:r>
              <a:rPr lang="en-US" altLang="zh-TW" dirty="0">
                <a:solidFill>
                  <a:schemeClr val="bg1"/>
                </a:solidFill>
              </a:rPr>
              <a:t>tuning</a:t>
            </a:r>
            <a:r>
              <a:rPr lang="zh-TW" altLang="en-US" dirty="0">
                <a:solidFill>
                  <a:schemeClr val="bg1"/>
                </a:solidFill>
              </a:rPr>
              <a:t> 手機照片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點</a:t>
            </a:r>
            <a:r>
              <a:rPr lang="en-US" altLang="zh-TW" dirty="0">
                <a:solidFill>
                  <a:schemeClr val="bg1"/>
                </a:solidFill>
              </a:rPr>
              <a:t>”load code”</a:t>
            </a:r>
            <a:r>
              <a:rPr lang="zh-TW" altLang="en-US" dirty="0">
                <a:solidFill>
                  <a:schemeClr val="bg1"/>
                </a:solidFill>
              </a:rPr>
              <a:t>選擇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勾選不要列入計算的照片，點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刪除勾選的照片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按鈕將照片和對應資料刪除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按下最佳化按鈕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觀察</a:t>
            </a:r>
            <a:r>
              <a:rPr lang="en-US" altLang="zh-TW" dirty="0">
                <a:solidFill>
                  <a:schemeClr val="bg1"/>
                </a:solidFill>
              </a:rPr>
              <a:t>THD diff</a:t>
            </a:r>
            <a:r>
              <a:rPr lang="zh-TW" altLang="en-US" dirty="0">
                <a:solidFill>
                  <a:schemeClr val="bg1"/>
                </a:solidFill>
              </a:rPr>
              <a:t>是否足夠小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若不滿意可微調</a:t>
            </a:r>
            <a:r>
              <a:rPr lang="en-US" altLang="zh-TW" dirty="0">
                <a:solidFill>
                  <a:schemeClr val="bg1"/>
                </a:solidFill>
              </a:rPr>
              <a:t>face link target(normal light)</a:t>
            </a:r>
            <a:r>
              <a:rPr lang="zh-TW" altLang="en-US" dirty="0">
                <a:solidFill>
                  <a:schemeClr val="bg1"/>
                </a:solidFill>
              </a:rPr>
              <a:t>、 </a:t>
            </a:r>
            <a:r>
              <a:rPr lang="en-US" altLang="zh-TW" dirty="0">
                <a:solidFill>
                  <a:schemeClr val="bg1"/>
                </a:solidFill>
              </a:rPr>
              <a:t>face link target(low light)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如果需要想將參數回復到最初狀態點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歸零</a:t>
            </a:r>
            <a:r>
              <a:rPr lang="en-US" altLang="zh-TW" dirty="0">
                <a:solidFill>
                  <a:schemeClr val="bg1"/>
                </a:solidFill>
              </a:rPr>
              <a:t>”</a:t>
            </a:r>
            <a:r>
              <a:rPr lang="zh-TW" altLang="en-US" dirty="0">
                <a:solidFill>
                  <a:schemeClr val="bg1"/>
                </a:solidFill>
              </a:rPr>
              <a:t>按鈕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調整完畢點</a:t>
            </a:r>
            <a:r>
              <a:rPr lang="en-US" altLang="zh-TW" dirty="0">
                <a:solidFill>
                  <a:schemeClr val="bg1"/>
                </a:solidFill>
              </a:rPr>
              <a:t>”export code”</a:t>
            </a:r>
            <a:r>
              <a:rPr lang="zh-TW" altLang="en-US" dirty="0">
                <a:solidFill>
                  <a:schemeClr val="bg1"/>
                </a:solidFill>
              </a:rPr>
              <a:t>按鈕，選擇儲存</a:t>
            </a:r>
            <a:r>
              <a:rPr lang="en-US" altLang="zh-TW" dirty="0">
                <a:solidFill>
                  <a:schemeClr val="bg1"/>
                </a:solidFill>
              </a:rPr>
              <a:t>AE.cpp</a:t>
            </a:r>
            <a:r>
              <a:rPr lang="zh-TW" altLang="en-US" dirty="0">
                <a:solidFill>
                  <a:schemeClr val="bg1"/>
                </a:solidFill>
              </a:rPr>
              <a:t>位置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AEF938-A8E5-48C8-914F-16BE7F71989B}"/>
              </a:ext>
            </a:extLst>
          </p:cNvPr>
          <p:cNvSpPr/>
          <p:nvPr/>
        </p:nvSpPr>
        <p:spPr>
          <a:xfrm>
            <a:off x="2038574" y="5014986"/>
            <a:ext cx="2430110" cy="519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8D911B2B-730A-4570-A94D-BD6FB4AA0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5829" y="6617170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C5351061-D27C-4FD3-85AC-E2EFF8F75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183141" y="8531317"/>
            <a:ext cx="1338481" cy="266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9796D05-EF05-4CA6-A0CC-9114094DCB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36458" y="7062596"/>
            <a:ext cx="468862" cy="1977870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81B6AE6-2367-4591-A6D6-D985EF4C6078}"/>
              </a:ext>
            </a:extLst>
          </p:cNvPr>
          <p:cNvSpPr/>
          <p:nvPr/>
        </p:nvSpPr>
        <p:spPr>
          <a:xfrm>
            <a:off x="7689203" y="5018225"/>
            <a:ext cx="1036784" cy="5220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歸零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9CDF07-24D8-4DFC-AECB-356C04732311}"/>
              </a:ext>
            </a:extLst>
          </p:cNvPr>
          <p:cNvSpPr/>
          <p:nvPr/>
        </p:nvSpPr>
        <p:spPr>
          <a:xfrm>
            <a:off x="6160482" y="5014232"/>
            <a:ext cx="1350464" cy="531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最佳化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8AB444-BEA8-48A2-89CE-65EEB0A609B1}"/>
              </a:ext>
            </a:extLst>
          </p:cNvPr>
          <p:cNvSpPr/>
          <p:nvPr/>
        </p:nvSpPr>
        <p:spPr>
          <a:xfrm>
            <a:off x="4640118" y="5003881"/>
            <a:ext cx="1350464" cy="53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code</a:t>
            </a:r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B56BFF6-354C-47EA-97D6-4735B3616F13}"/>
              </a:ext>
            </a:extLst>
          </p:cNvPr>
          <p:cNvSpPr/>
          <p:nvPr/>
        </p:nvSpPr>
        <p:spPr>
          <a:xfrm>
            <a:off x="8900939" y="5021274"/>
            <a:ext cx="1350464" cy="5220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code</a:t>
            </a:r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2613CAA-AEF4-4973-A36E-E84E79DDF323}"/>
              </a:ext>
            </a:extLst>
          </p:cNvPr>
          <p:cNvSpPr/>
          <p:nvPr/>
        </p:nvSpPr>
        <p:spPr>
          <a:xfrm>
            <a:off x="40652" y="5010912"/>
            <a:ext cx="1827851" cy="531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刪除勾選的照片</a:t>
            </a:r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06927259-A8D1-417B-8938-FF868AFB6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815425" y="10589897"/>
            <a:ext cx="2070595" cy="27001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0" name="七邊形 59">
            <a:extLst>
              <a:ext uri="{FF2B5EF4-FFF2-40B4-BE49-F238E27FC236}">
                <a16:creationId xmlns:a16="http://schemas.microsoft.com/office/drawing/2014/main" id="{A9AC30F0-019E-47E8-BEAB-FCF96350766F}"/>
              </a:ext>
            </a:extLst>
          </p:cNvPr>
          <p:cNvSpPr/>
          <p:nvPr/>
        </p:nvSpPr>
        <p:spPr>
          <a:xfrm>
            <a:off x="1954320" y="4744458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1" name="七邊形 60">
            <a:extLst>
              <a:ext uri="{FF2B5EF4-FFF2-40B4-BE49-F238E27FC236}">
                <a16:creationId xmlns:a16="http://schemas.microsoft.com/office/drawing/2014/main" id="{72C5FC8F-33B2-428F-B5A3-6C44C2F666F8}"/>
              </a:ext>
            </a:extLst>
          </p:cNvPr>
          <p:cNvSpPr/>
          <p:nvPr/>
        </p:nvSpPr>
        <p:spPr>
          <a:xfrm>
            <a:off x="4449164" y="4749605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4B5788F2-CE58-46F0-A6CB-8CE3AB3E8D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2738" y="6010157"/>
            <a:ext cx="626405" cy="3403865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1D89B973-CD8B-4924-A729-A006ACAEF49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617"/>
          <a:stretch/>
        </p:blipFill>
        <p:spPr>
          <a:xfrm>
            <a:off x="1140676" y="5972418"/>
            <a:ext cx="1389611" cy="343567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C41E9DBD-A461-4423-BFF0-EE0B301F80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381" y="5993892"/>
            <a:ext cx="1171795" cy="3435669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8EC175C7-E34B-4F6D-826B-A4A0BC2DA6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6941559" y="6335799"/>
            <a:ext cx="564544" cy="3069907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FA731E3E-5AB2-4330-8933-2BC5AA691CB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6927780" y="6026059"/>
            <a:ext cx="570617" cy="325642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D5496C10-B2B1-47A6-85EE-1A503E5E861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5843933" y="6343022"/>
            <a:ext cx="1137253" cy="3056718"/>
          </a:xfrm>
          <a:prstGeom prst="rect">
            <a:avLst/>
          </a:prstGeom>
        </p:spPr>
      </p:pic>
      <p:pic>
        <p:nvPicPr>
          <p:cNvPr id="71" name="圖片 70">
            <a:extLst>
              <a:ext uri="{FF2B5EF4-FFF2-40B4-BE49-F238E27FC236}">
                <a16:creationId xmlns:a16="http://schemas.microsoft.com/office/drawing/2014/main" id="{8A1D5C03-5E77-4F7E-9D67-0C317159A58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5844404" y="6018472"/>
            <a:ext cx="1145096" cy="325642"/>
          </a:xfrm>
          <a:prstGeom prst="rect">
            <a:avLst/>
          </a:prstGeom>
        </p:spPr>
      </p:pic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39D7D99A-6AEC-4B08-BBA3-B05BB631FB7E}"/>
              </a:ext>
            </a:extLst>
          </p:cNvPr>
          <p:cNvCxnSpPr/>
          <p:nvPr/>
        </p:nvCxnSpPr>
        <p:spPr>
          <a:xfrm>
            <a:off x="4134137" y="6088176"/>
            <a:ext cx="45224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38C2FE4B-5722-4B5C-830E-16347BD07B2F}"/>
              </a:ext>
            </a:extLst>
          </p:cNvPr>
          <p:cNvGrpSpPr/>
          <p:nvPr/>
        </p:nvGrpSpPr>
        <p:grpSpPr>
          <a:xfrm>
            <a:off x="9705804" y="5992417"/>
            <a:ext cx="626405" cy="3413289"/>
            <a:chOff x="5607854" y="3216635"/>
            <a:chExt cx="626405" cy="3413289"/>
          </a:xfrm>
        </p:grpSpPr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BF5D2E91-10F0-4D04-9AD5-66C3EC96E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77952"/>
            <a:stretch/>
          </p:blipFill>
          <p:spPr>
            <a:xfrm>
              <a:off x="5607854" y="3560017"/>
              <a:ext cx="626405" cy="3069907"/>
            </a:xfrm>
            <a:prstGeom prst="rect">
              <a:avLst/>
            </a:prstGeom>
          </p:spPr>
        </p:pic>
        <p:pic>
          <p:nvPicPr>
            <p:cNvPr id="83" name="圖片 82">
              <a:extLst>
                <a:ext uri="{FF2B5EF4-FFF2-40B4-BE49-F238E27FC236}">
                  <a16:creationId xmlns:a16="http://schemas.microsoft.com/office/drawing/2014/main" id="{1E11CDF3-A2FE-4DFF-B574-BE3137ACF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9626" t="5003" b="1"/>
            <a:stretch/>
          </p:blipFill>
          <p:spPr>
            <a:xfrm>
              <a:off x="5638006" y="3216635"/>
              <a:ext cx="577149" cy="363856"/>
            </a:xfrm>
            <a:prstGeom prst="rect">
              <a:avLst/>
            </a:prstGeom>
          </p:spPr>
        </p:pic>
      </p:grpSp>
      <p:pic>
        <p:nvPicPr>
          <p:cNvPr id="84" name="圖片 83">
            <a:extLst>
              <a:ext uri="{FF2B5EF4-FFF2-40B4-BE49-F238E27FC236}">
                <a16:creationId xmlns:a16="http://schemas.microsoft.com/office/drawing/2014/main" id="{B1A15A94-0289-4F23-8A8F-17502A6A203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1133" r="79166"/>
          <a:stretch/>
        </p:blipFill>
        <p:spPr>
          <a:xfrm>
            <a:off x="10260510" y="6335071"/>
            <a:ext cx="624105" cy="3069907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E8C2D148-998D-4E8E-B2AD-79A6C379692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5455" r="79856" b="-474"/>
          <a:stretch/>
        </p:blipFill>
        <p:spPr>
          <a:xfrm>
            <a:off x="10318747" y="6009428"/>
            <a:ext cx="570617" cy="325642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A5B95B0F-6D62-4BDA-B503-D67712C57C8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234" r="19895"/>
          <a:stretch/>
        </p:blipFill>
        <p:spPr>
          <a:xfrm>
            <a:off x="9171680" y="6327484"/>
            <a:ext cx="564544" cy="3069907"/>
          </a:xfrm>
          <a:prstGeom prst="rect">
            <a:avLst/>
          </a:pr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DE0902C6-0A4B-4C19-95BA-C2F5C7D8DE8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500" t="8783" r="20356" b="6198"/>
          <a:stretch/>
        </p:blipFill>
        <p:spPr>
          <a:xfrm>
            <a:off x="9157901" y="6017744"/>
            <a:ext cx="570617" cy="325642"/>
          </a:xfrm>
          <a:prstGeom prst="rect">
            <a:avLst/>
          </a:pr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C94F5352-5A87-45CB-A121-DD767154802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489" t="429" r="39482" b="-1"/>
          <a:stretch/>
        </p:blipFill>
        <p:spPr>
          <a:xfrm>
            <a:off x="8074054" y="6334707"/>
            <a:ext cx="1137253" cy="3056718"/>
          </a:xfrm>
          <a:prstGeom prst="rect">
            <a:avLst/>
          </a:pr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51E2FCCF-D641-4981-B762-6B01CB41C4D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060" t="15455" r="39516" b="11601"/>
          <a:stretch/>
        </p:blipFill>
        <p:spPr>
          <a:xfrm>
            <a:off x="8074525" y="6010157"/>
            <a:ext cx="1145096" cy="325642"/>
          </a:xfrm>
          <a:prstGeom prst="rect">
            <a:avLst/>
          </a:pr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27ADB0A7-9457-44C7-B57D-9DDBE3C7EBA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7952"/>
          <a:stretch/>
        </p:blipFill>
        <p:spPr>
          <a:xfrm>
            <a:off x="7451431" y="6336910"/>
            <a:ext cx="626405" cy="3069907"/>
          </a:xfrm>
          <a:prstGeom prst="rect">
            <a:avLst/>
          </a:prstGeom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B6209EC7-3596-4554-9086-7A99C494AA5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9189" t="-8028" r="437" b="13031"/>
          <a:stretch/>
        </p:blipFill>
        <p:spPr>
          <a:xfrm>
            <a:off x="7481583" y="5993528"/>
            <a:ext cx="577149" cy="363856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C7D70F91-3D75-4935-855B-FE8408C652D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2530287" y="5994329"/>
            <a:ext cx="501270" cy="3386068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21B5FF70-6C90-4DE6-99A2-F50291BC737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4459" b="3985"/>
          <a:stretch/>
        </p:blipFill>
        <p:spPr>
          <a:xfrm>
            <a:off x="3006763" y="6343022"/>
            <a:ext cx="1120581" cy="3027829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56A4F7D8-390B-4C9A-A42C-F1365AFF2E5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90737"/>
          <a:stretch/>
        </p:blipFill>
        <p:spPr>
          <a:xfrm>
            <a:off x="3018321" y="6060441"/>
            <a:ext cx="1105074" cy="289360"/>
          </a:xfrm>
          <a:prstGeom prst="rect">
            <a:avLst/>
          </a:prstGeom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F4EF96FA-90E8-4BE6-B948-B5A3DD1613E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86" r="-1" b="1416"/>
          <a:stretch/>
        </p:blipFill>
        <p:spPr>
          <a:xfrm>
            <a:off x="48764" y="5972418"/>
            <a:ext cx="501270" cy="3386068"/>
          </a:xfrm>
          <a:prstGeom prst="rect">
            <a:avLst/>
          </a:prstGeom>
        </p:spPr>
      </p:pic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6D9C8CA6-57A4-4DD1-AAE6-A56A47D3352D}"/>
              </a:ext>
            </a:extLst>
          </p:cNvPr>
          <p:cNvSpPr/>
          <p:nvPr/>
        </p:nvSpPr>
        <p:spPr>
          <a:xfrm>
            <a:off x="190851" y="6592317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A00576B3-4CCA-449B-A66E-E76ADF871D63}"/>
              </a:ext>
            </a:extLst>
          </p:cNvPr>
          <p:cNvSpPr/>
          <p:nvPr/>
        </p:nvSpPr>
        <p:spPr>
          <a:xfrm>
            <a:off x="176421" y="7418234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: 圓角 97">
            <a:extLst>
              <a:ext uri="{FF2B5EF4-FFF2-40B4-BE49-F238E27FC236}">
                <a16:creationId xmlns:a16="http://schemas.microsoft.com/office/drawing/2014/main" id="{BA30B546-84FB-49DA-B647-9E55FC3C9F8B}"/>
              </a:ext>
            </a:extLst>
          </p:cNvPr>
          <p:cNvSpPr/>
          <p:nvPr/>
        </p:nvSpPr>
        <p:spPr>
          <a:xfrm>
            <a:off x="176025" y="8165350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E606FBB8-BFA6-4494-B7A1-EE9530A3F2D8}"/>
              </a:ext>
            </a:extLst>
          </p:cNvPr>
          <p:cNvSpPr/>
          <p:nvPr/>
        </p:nvSpPr>
        <p:spPr>
          <a:xfrm>
            <a:off x="182518" y="8936103"/>
            <a:ext cx="224216" cy="2086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F6720113-A6CB-4599-A0D6-6C6F2557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9342"/>
              </p:ext>
            </p:extLst>
          </p:nvPr>
        </p:nvGraphicFramePr>
        <p:xfrm>
          <a:off x="40653" y="5622918"/>
          <a:ext cx="10865773" cy="39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3556">
                  <a:extLst>
                    <a:ext uri="{9D8B030D-6E8A-4147-A177-3AD203B41FA5}">
                      <a16:colId xmlns:a16="http://schemas.microsoft.com/office/drawing/2014/main" val="349098015"/>
                    </a:ext>
                  </a:extLst>
                </a:gridCol>
                <a:gridCol w="2202511">
                  <a:extLst>
                    <a:ext uri="{9D8B030D-6E8A-4147-A177-3AD203B41FA5}">
                      <a16:colId xmlns:a16="http://schemas.microsoft.com/office/drawing/2014/main" val="2041006127"/>
                    </a:ext>
                  </a:extLst>
                </a:gridCol>
                <a:gridCol w="2242235">
                  <a:extLst>
                    <a:ext uri="{9D8B030D-6E8A-4147-A177-3AD203B41FA5}">
                      <a16:colId xmlns:a16="http://schemas.microsoft.com/office/drawing/2014/main" val="2745242297"/>
                    </a:ext>
                  </a:extLst>
                </a:gridCol>
                <a:gridCol w="617471">
                  <a:extLst>
                    <a:ext uri="{9D8B030D-6E8A-4147-A177-3AD203B41FA5}">
                      <a16:colId xmlns:a16="http://schemas.microsoft.com/office/drawing/2014/main" val="359210976"/>
                    </a:ext>
                  </a:extLst>
                </a:gridCol>
              </a:tblGrid>
              <a:tr h="398983"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Before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after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13040"/>
                  </a:ext>
                </a:extLst>
              </a:tr>
            </a:tbl>
          </a:graphicData>
        </a:graphic>
      </p:graphicFrame>
      <p:pic>
        <p:nvPicPr>
          <p:cNvPr id="101" name="圖片 100">
            <a:extLst>
              <a:ext uri="{FF2B5EF4-FFF2-40B4-BE49-F238E27FC236}">
                <a16:creationId xmlns:a16="http://schemas.microsoft.com/office/drawing/2014/main" id="{48955244-EDC1-4A7E-8127-1E48047E0A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652" y="6050286"/>
            <a:ext cx="418829" cy="257175"/>
          </a:xfrm>
          <a:prstGeom prst="rect">
            <a:avLst/>
          </a:prstGeom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81FBEE96-3E4D-496B-B54B-BCD5BD70ABC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8821" y="6327781"/>
            <a:ext cx="577803" cy="3051987"/>
          </a:xfrm>
          <a:prstGeom prst="rect">
            <a:avLst/>
          </a:prstGeom>
        </p:spPr>
      </p:pic>
      <p:pic>
        <p:nvPicPr>
          <p:cNvPr id="103" name="圖片 102">
            <a:extLst>
              <a:ext uri="{FF2B5EF4-FFF2-40B4-BE49-F238E27FC236}">
                <a16:creationId xmlns:a16="http://schemas.microsoft.com/office/drawing/2014/main" id="{144D58DC-2F58-40EB-A30E-42FBE990527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1101" t="20375" r="6653" b="5725"/>
          <a:stretch/>
        </p:blipFill>
        <p:spPr>
          <a:xfrm>
            <a:off x="563257" y="6032807"/>
            <a:ext cx="548748" cy="282605"/>
          </a:xfrm>
          <a:prstGeom prst="rect">
            <a:avLst/>
          </a:prstGeom>
        </p:spPr>
      </p:pic>
      <p:pic>
        <p:nvPicPr>
          <p:cNvPr id="104" name="圖片 103">
            <a:extLst>
              <a:ext uri="{FF2B5EF4-FFF2-40B4-BE49-F238E27FC236}">
                <a16:creationId xmlns:a16="http://schemas.microsoft.com/office/drawing/2014/main" id="{8B6285F7-E874-43F4-97DF-E3308FC9AB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285" y="5597323"/>
            <a:ext cx="10837329" cy="3785012"/>
          </a:xfrm>
          <a:prstGeom prst="rect">
            <a:avLst/>
          </a:prstGeom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CB351AEE-0BF4-4A74-8EF7-D9B4AFCE2FCB}"/>
              </a:ext>
            </a:extLst>
          </p:cNvPr>
          <p:cNvSpPr txBox="1"/>
          <p:nvPr/>
        </p:nvSpPr>
        <p:spPr>
          <a:xfrm>
            <a:off x="8432244" y="6788507"/>
            <a:ext cx="3049869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執行</a:t>
            </a:r>
            <a:r>
              <a:rPr lang="en-US" altLang="zh-TW" dirty="0"/>
              <a:t>” Load </a:t>
            </a:r>
            <a:r>
              <a:rPr lang="en-US" altLang="zh-TW" dirty="0" err="1"/>
              <a:t>exif</a:t>
            </a:r>
            <a:r>
              <a:rPr lang="zh-TW" altLang="en-US" dirty="0"/>
              <a:t>、照片資料夾</a:t>
            </a:r>
          </a:p>
          <a:p>
            <a:r>
              <a:rPr lang="en-US" altLang="zh-TW" dirty="0"/>
              <a:t>”</a:t>
            </a:r>
            <a:r>
              <a:rPr lang="zh-TW" altLang="en-US" dirty="0"/>
              <a:t>、</a:t>
            </a:r>
            <a:r>
              <a:rPr lang="en-US" altLang="zh-TW" dirty="0"/>
              <a:t>” Load code”</a:t>
            </a:r>
            <a:r>
              <a:rPr lang="zh-TW" altLang="en-US" dirty="0"/>
              <a:t>按鈕後，將顯示從 </a:t>
            </a:r>
            <a:r>
              <a:rPr lang="en-US" altLang="zh-TW" dirty="0" err="1"/>
              <a:t>exif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code </a:t>
            </a:r>
            <a:r>
              <a:rPr lang="zh-TW" altLang="en-US" dirty="0"/>
              <a:t>讀取出的</a:t>
            </a:r>
            <a:r>
              <a:rPr lang="en-US" altLang="zh-TW" dirty="0"/>
              <a:t>before </a:t>
            </a:r>
            <a:r>
              <a:rPr lang="zh-TW" altLang="en-US" dirty="0"/>
              <a:t>的參數和照片數值</a:t>
            </a:r>
          </a:p>
        </p:txBody>
      </p:sp>
    </p:spTree>
    <p:extLst>
      <p:ext uri="{BB962C8B-B14F-4D97-AF65-F5344CB8AC3E}">
        <p14:creationId xmlns:p14="http://schemas.microsoft.com/office/powerpoint/2010/main" val="358431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3141</Words>
  <Application>Microsoft Office PowerPoint</Application>
  <PresentationFormat>寬螢幕</PresentationFormat>
  <Paragraphs>1059</Paragraphs>
  <Slides>19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整合tool_20230712</vt:lpstr>
      <vt:lpstr>預計進度</vt:lpstr>
      <vt:lpstr>過去進度</vt:lpstr>
      <vt:lpstr>目前進度</vt:lpstr>
      <vt:lpstr>mtkFaceAEanalysis.xlsm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monitoring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YingYingYu(余盈盈)</dc:creator>
  <cp:lastModifiedBy>YingYingYu(余盈盈)</cp:lastModifiedBy>
  <cp:revision>80</cp:revision>
  <dcterms:created xsi:type="dcterms:W3CDTF">2023-06-29T11:27:55Z</dcterms:created>
  <dcterms:modified xsi:type="dcterms:W3CDTF">2023-07-12T06:57:09Z</dcterms:modified>
</cp:coreProperties>
</file>