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56" r:id="rId3"/>
    <p:sldId id="268" r:id="rId4"/>
    <p:sldId id="269" r:id="rId5"/>
    <p:sldId id="270" r:id="rId6"/>
    <p:sldId id="271" r:id="rId7"/>
    <p:sldId id="265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40991-B54C-4D12-847A-FD26855FF7FA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C3757-4429-429B-8F47-F3536BBCDE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327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9A30D8-615F-4186-9887-6A4430A38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5D66B7-B15D-4551-8B66-56531DF56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93D5AF-8CDE-42E8-83B0-BE763D34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A307F-EB8A-4F9C-85AC-1B14D8C7C251}" type="datetime1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1E3477-6452-49F2-AA1A-2D933A2E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4B40BF-E7B4-4A2A-B8A9-A1AE4059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B488-AEDE-4D5E-B2A3-C326C1508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95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B6D161-3322-46B9-8462-9DB3346C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495374-5D52-49F4-A9BB-BCDED98D2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7BA703-2E8C-4C8E-B1D7-99666BE1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77D1-3F7B-45DB-AE9F-283E94AC4B5F}" type="datetime1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F73A3B-8198-4CFF-95EA-74D33441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8895FE-BAD7-40D3-A332-AF4B9809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B488-AEDE-4D5E-B2A3-C326C1508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11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41185CA-CE34-40AD-A1F3-70FBE2BB9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D4F6A11-3B86-42B8-AFDD-A49379121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3C3413-AA0E-4C67-8286-B4714573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E9E0-6848-4B30-BED6-2A90BB86AEB0}" type="datetime1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66F7F2-F54C-4A20-BC77-C4DC1AB4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1571A6-BBA4-4E07-8B31-9484977B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B488-AEDE-4D5E-B2A3-C326C1508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75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A4CAA-1BDB-4FE9-A4DB-B50E586C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32118B-DD91-42A0-91A5-387C75B42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A0507B-2C40-47A0-917A-23DD3C52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B114-391D-4256-8745-59C16D5672DD}" type="datetime1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F2BFE3-2416-4AF4-BEA0-7C7DFF89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992869-CA63-40D1-96C7-61D9C301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B488-AEDE-4D5E-B2A3-C326C1508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27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9389AD-9260-45EA-B420-374159B10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96B659-5586-4985-9753-102E277FF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F45A30-8CF7-4037-956C-E03451AE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6836-78B2-4907-B57C-A347B652C0EC}" type="datetime1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29262C-5D06-4B56-8ED1-2A0CD2B5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3DBE8B-FAF5-4140-8A9A-AF2B1702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B488-AEDE-4D5E-B2A3-C326C1508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51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3FE1AA-5110-4261-8388-256D2FBE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6CDD05-8DDD-48F6-9B7B-F0F8249E0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0DB0E75-B10A-40A3-A80D-20A17D67D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90E78D-1B46-4E91-BC59-3B0FFFCDD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9FD7-616C-4BD9-88E2-8D92C9A1E123}" type="datetime1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A82AD1-F3CE-4B40-986A-4B88C3F7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8B266B-26DA-4633-9B1E-1439148A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B488-AEDE-4D5E-B2A3-C326C1508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80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BEF04B-CA31-4A6D-97A6-C21769C5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B74D99-F234-4FB0-8EFB-720059BE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ECB273-193B-4EFF-B6C1-165105B9F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A095E7D-8500-4435-AADA-77D342E40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6899D0F-DAC9-4962-AADE-9DA806802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1BC9C34-2095-4588-B596-F952B67E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2D74-9294-4FAB-8A6C-FF5A0E5F8B78}" type="datetime1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6616A21-1974-4FB9-A910-076E7FAB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F3D919A-F310-44BA-AB16-B6268938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B488-AEDE-4D5E-B2A3-C326C1508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30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648A23-A3AA-425D-A068-FE7AC40E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1DE72D-9AE3-48DF-BEE9-1AD8E4BB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32A0-164E-4FE8-99E5-B575B479E1F7}" type="datetime1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E088767-0859-44DE-BD2D-C8DDDD40C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348D768-9FF3-454C-A5B7-0D271FF9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B488-AEDE-4D5E-B2A3-C326C1508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0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D044A6C-B84A-4BE9-A261-36DD49E1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D9DB-74E5-4AEE-BC2F-A98603E44B84}" type="datetime1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B8AB6AB-9D3E-4E19-B2CF-EEA70445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F61784-3EBA-4982-A74F-8D9AF3EA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B488-AEDE-4D5E-B2A3-C326C1508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51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0C7664-9EF7-4BBB-A213-256D8D4D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F7D9CB-83F0-410E-B796-63AFDA071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1D74970-6B0D-490E-8C81-DC256B27A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B164F3-EF11-447E-9D4E-ED68E8CD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DD42-965D-4D62-A65C-481E4CA5E06B}" type="datetime1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CB2824-E9A3-4229-B43D-D6C23EB2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CD5392-562B-4C18-B844-60FB08CCC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B488-AEDE-4D5E-B2A3-C326C1508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20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DED9D-3CC3-40CA-B5C3-8C2460736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A4467EF-E2D3-403E-BC13-73D491E9B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54FBA5C-3067-4AAF-9361-388CF3814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BB2257-B79E-4D40-9279-F04B3B55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E3F3B-DCD6-4C71-9CBD-0A8E39CC6EC6}" type="datetime1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912320-A822-4663-BF95-8B69D04C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0C870A-330C-46AB-B7DE-2482CCBF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B488-AEDE-4D5E-B2A3-C326C1508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34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3520A1B-1940-4F0C-A7EA-B9A25A62A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90589B-4322-4114-A428-A417D2A29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C74E39-3F4A-4EF4-B8E8-904C09BC4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920D-DA1F-4F25-9965-98C93EE400CA}" type="datetime1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D779BF-FB76-4525-9C46-A76F5ADE8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E7A9ED-4959-46C5-80E0-EA7D444D1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FB488-AEDE-4D5E-B2A3-C326C15080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1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4D5CEE-BA52-4C1E-9C24-F8C9A878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目前進度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2A3C9F83-C56C-4227-946E-213DC9866E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079768"/>
              </p:ext>
            </p:extLst>
          </p:nvPr>
        </p:nvGraphicFramePr>
        <p:xfrm>
          <a:off x="1023325" y="1690688"/>
          <a:ext cx="9339875" cy="44834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2890">
                  <a:extLst>
                    <a:ext uri="{9D8B030D-6E8A-4147-A177-3AD203B41FA5}">
                      <a16:colId xmlns:a16="http://schemas.microsoft.com/office/drawing/2014/main" val="3240588128"/>
                    </a:ext>
                  </a:extLst>
                </a:gridCol>
                <a:gridCol w="4337539">
                  <a:extLst>
                    <a:ext uri="{9D8B030D-6E8A-4147-A177-3AD203B41FA5}">
                      <a16:colId xmlns:a16="http://schemas.microsoft.com/office/drawing/2014/main" val="2323054960"/>
                    </a:ext>
                  </a:extLst>
                </a:gridCol>
                <a:gridCol w="3579446">
                  <a:extLst>
                    <a:ext uri="{9D8B030D-6E8A-4147-A177-3AD203B41FA5}">
                      <a16:colId xmlns:a16="http://schemas.microsoft.com/office/drawing/2014/main" val="4270928851"/>
                    </a:ext>
                  </a:extLst>
                </a:gridCol>
              </a:tblGrid>
              <a:tr h="58049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項目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狀態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126560"/>
                  </a:ext>
                </a:extLst>
              </a:tr>
              <a:tr h="58049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整合</a:t>
                      </a:r>
                      <a:r>
                        <a:rPr lang="en-US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tool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LSC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今天會跟方同學說明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906976"/>
                  </a:ext>
                </a:extLst>
              </a:tr>
              <a:tr h="100049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AEsimulator.xlsm (color checker)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整合完成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188203"/>
                  </a:ext>
                </a:extLst>
              </a:tr>
              <a:tr h="58049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AEsimulator.xlsm (gamma)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06/17</a:t>
                      </a: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給方同學修正版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891610"/>
                  </a:ext>
                </a:extLst>
              </a:tr>
              <a:tr h="58049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 </a:t>
                      </a:r>
                      <a:r>
                        <a:rPr lang="zh-TW" altLang="en-US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傳統推薦參數 </a:t>
                      </a:r>
                      <a:r>
                        <a:rPr lang="en-US" altLang="zh-TW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model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整合完成 </a:t>
                      </a:r>
                      <a:r>
                        <a:rPr lang="en-US" altLang="zh-TW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盈盈尚未驗證</a:t>
                      </a:r>
                      <a:r>
                        <a:rPr lang="en-US" altLang="zh-TW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749042"/>
                  </a:ext>
                </a:extLst>
              </a:tr>
              <a:tr h="5804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UI</a:t>
                      </a:r>
                      <a:r>
                        <a:rPr lang="zh-TW" alt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設定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工具 </a:t>
                      </a:r>
                      <a:r>
                        <a:rPr 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block link </a:t>
                      </a:r>
                      <a:r>
                        <a:rPr lang="zh-TW" altLang="en-US" sz="18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一起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等全部功能整合完畢再處理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684372"/>
                  </a:ext>
                </a:extLst>
              </a:tr>
              <a:tr h="58049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t-IT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 AI AUTO tune SOP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撰寫完成，已傳給盈盈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168079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345D76-CB10-4183-964E-807A5C34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B488-AEDE-4D5E-B2A3-C326C15080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66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9C968A-E866-4E12-8C2D-D6438FBC2B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LSC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4E672F1-5BD8-4676-9681-1C8374E3AE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291D7B-A918-4192-9725-4F215D05F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B488-AEDE-4D5E-B2A3-C326C15080A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06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4F374-063F-448B-843F-2E52AE16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3799563-03E2-4167-83BD-E8FD78941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4" y="365125"/>
            <a:ext cx="12193464" cy="64928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EBFB3E5-3DE9-47E6-8792-F7BD68D60683}"/>
              </a:ext>
            </a:extLst>
          </p:cNvPr>
          <p:cNvSpPr/>
          <p:nvPr/>
        </p:nvSpPr>
        <p:spPr>
          <a:xfrm>
            <a:off x="-1464" y="0"/>
            <a:ext cx="766557" cy="58477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zh-TW" sz="3200" dirty="0"/>
              <a:t>LSC</a:t>
            </a:r>
            <a:endParaRPr lang="zh-TW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332814-C244-408A-BDD6-B7AD3B8BA2B3}"/>
              </a:ext>
            </a:extLst>
          </p:cNvPr>
          <p:cNvSpPr/>
          <p:nvPr/>
        </p:nvSpPr>
        <p:spPr>
          <a:xfrm>
            <a:off x="1873582" y="2924651"/>
            <a:ext cx="1844703" cy="74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Load LSC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en-US" altLang="zh-TW" dirty="0"/>
              <a:t>golden OTP</a:t>
            </a:r>
            <a:r>
              <a:rPr lang="zh-TW" altLang="en-US" dirty="0"/>
              <a:t> </a:t>
            </a:r>
            <a:r>
              <a:rPr lang="en-US" altLang="zh-TW" dirty="0"/>
              <a:t>txt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24A8C8-C7B4-4F26-9C20-A9F0351E7AA8}"/>
              </a:ext>
            </a:extLst>
          </p:cNvPr>
          <p:cNvSpPr/>
          <p:nvPr/>
        </p:nvSpPr>
        <p:spPr>
          <a:xfrm>
            <a:off x="1873582" y="5035091"/>
            <a:ext cx="1844703" cy="74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Load </a:t>
            </a:r>
            <a:r>
              <a:rPr lang="en-US" altLang="zh-TW" dirty="0" err="1"/>
              <a:t>lsc</a:t>
            </a:r>
            <a:r>
              <a:rPr lang="en-US" altLang="zh-TW" dirty="0"/>
              <a:t> .xml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C785BFE-8498-40A8-B5BE-2A0D657BD104}"/>
              </a:ext>
            </a:extLst>
          </p:cNvPr>
          <p:cNvSpPr/>
          <p:nvPr/>
        </p:nvSpPr>
        <p:spPr>
          <a:xfrm>
            <a:off x="200025" y="834619"/>
            <a:ext cx="1219200" cy="37147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C1F290-E4BA-4F12-8205-F137019FCD0F}"/>
              </a:ext>
            </a:extLst>
          </p:cNvPr>
          <p:cNvSpPr/>
          <p:nvPr/>
        </p:nvSpPr>
        <p:spPr>
          <a:xfrm>
            <a:off x="228600" y="1606680"/>
            <a:ext cx="942975" cy="2506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311E8E-56CB-498A-8B80-E5EB468482DE}"/>
              </a:ext>
            </a:extLst>
          </p:cNvPr>
          <p:cNvSpPr/>
          <p:nvPr/>
        </p:nvSpPr>
        <p:spPr>
          <a:xfrm>
            <a:off x="1285875" y="1360553"/>
            <a:ext cx="942975" cy="24612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D6A41BF-D5A2-41F1-880A-5D16C6900903}"/>
              </a:ext>
            </a:extLst>
          </p:cNvPr>
          <p:cNvSpPr/>
          <p:nvPr/>
        </p:nvSpPr>
        <p:spPr>
          <a:xfrm>
            <a:off x="2395537" y="1444559"/>
            <a:ext cx="2433638" cy="77476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02852EE0-863B-42AE-B84E-122F7F87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B488-AEDE-4D5E-B2A3-C326C15080A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6F6C348-B045-486B-94C4-9866FA931297}"/>
              </a:ext>
            </a:extLst>
          </p:cNvPr>
          <p:cNvSpPr txBox="1"/>
          <p:nvPr/>
        </p:nvSpPr>
        <p:spPr>
          <a:xfrm>
            <a:off x="8176325" y="915113"/>
            <a:ext cx="3985257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1400" dirty="0"/>
              <a:t>使用者把</a:t>
            </a:r>
            <a:r>
              <a:rPr lang="en-US" altLang="zh-TW" sz="1400" dirty="0"/>
              <a:t>lsc.xml</a:t>
            </a:r>
            <a:r>
              <a:rPr lang="zh-TW" altLang="en-US" sz="1400" dirty="0"/>
              <a:t>檔案</a:t>
            </a:r>
            <a:r>
              <a:rPr lang="en-US" altLang="zh-TW" sz="1400" dirty="0"/>
              <a:t>load</a:t>
            </a:r>
            <a:r>
              <a:rPr lang="zh-TW" altLang="en-US" sz="1400" dirty="0"/>
              <a:t>入整合</a:t>
            </a:r>
            <a:r>
              <a:rPr lang="en-US" altLang="zh-TW" sz="1400" dirty="0"/>
              <a:t>tool</a:t>
            </a:r>
          </a:p>
          <a:p>
            <a:pPr marL="342900" indent="-342900">
              <a:buFontTx/>
              <a:buAutoNum type="arabicPeriod"/>
            </a:pPr>
            <a:r>
              <a:rPr lang="zh-TW" altLang="en-US" sz="1400" dirty="0"/>
              <a:t>讀取 </a:t>
            </a:r>
            <a:r>
              <a:rPr lang="en-US" altLang="zh-TW" sz="1400" dirty="0"/>
              <a:t>LSC</a:t>
            </a:r>
            <a:r>
              <a:rPr lang="zh-TW" altLang="en-US" sz="1400" dirty="0"/>
              <a:t> </a:t>
            </a:r>
            <a:r>
              <a:rPr lang="en-US" altLang="zh-TW" sz="1400" dirty="0"/>
              <a:t>.xml</a:t>
            </a:r>
            <a:r>
              <a:rPr lang="zh-TW" altLang="en-US" sz="1400" dirty="0"/>
              <a:t> 檔案中有幾組 </a:t>
            </a:r>
            <a:r>
              <a:rPr lang="en-US" altLang="zh-TW" sz="1400" dirty="0"/>
              <a:t>region</a:t>
            </a:r>
            <a:r>
              <a:rPr lang="zh-TW" altLang="en-US" sz="1400" dirty="0"/>
              <a:t>，創建對應</a:t>
            </a:r>
            <a:r>
              <a:rPr lang="en-US" altLang="zh-TW" sz="1400" dirty="0"/>
              <a:t>region</a:t>
            </a:r>
            <a:r>
              <a:rPr lang="zh-TW" altLang="en-US" sz="1400" dirty="0"/>
              <a:t>數量的分析小工具 </a:t>
            </a:r>
            <a:r>
              <a:rPr lang="en-US" altLang="zh-TW" sz="1400" dirty="0"/>
              <a:t>excel</a:t>
            </a:r>
            <a:r>
              <a:rPr lang="zh-TW" altLang="en-US" sz="1400" dirty="0"/>
              <a:t> 分頁，讓每個</a:t>
            </a:r>
            <a:r>
              <a:rPr lang="en-US" altLang="zh-TW" sz="1400" dirty="0"/>
              <a:t>region </a:t>
            </a:r>
            <a:r>
              <a:rPr lang="zh-TW" altLang="en-US" sz="1400" dirty="0"/>
              <a:t>都有一個對應的 </a:t>
            </a:r>
            <a:r>
              <a:rPr lang="en-US" altLang="zh-TW" sz="1400" dirty="0"/>
              <a:t>LSC</a:t>
            </a:r>
            <a:r>
              <a:rPr lang="zh-TW" altLang="en-US" sz="1400" dirty="0"/>
              <a:t>分析小工具</a:t>
            </a:r>
            <a:r>
              <a:rPr lang="en-US" altLang="zh-TW" sz="1400" dirty="0"/>
              <a:t>excel</a:t>
            </a:r>
            <a:r>
              <a:rPr lang="zh-TW" altLang="en-US" sz="1400" dirty="0"/>
              <a:t>分頁，並把</a:t>
            </a:r>
            <a:r>
              <a:rPr lang="en-US" altLang="zh-TW" sz="1400" dirty="0"/>
              <a:t>C7</a:t>
            </a:r>
            <a:r>
              <a:rPr lang="zh-TW" altLang="en-US" sz="1400" dirty="0"/>
              <a:t> 優化完的各</a:t>
            </a:r>
            <a:r>
              <a:rPr lang="en-US" altLang="zh-TW" sz="1400" dirty="0"/>
              <a:t>region</a:t>
            </a:r>
            <a:r>
              <a:rPr lang="zh-TW" altLang="en-US" sz="1400" dirty="0"/>
              <a:t>的 </a:t>
            </a:r>
            <a:r>
              <a:rPr lang="en-US" altLang="zh-TW" sz="1400" dirty="0"/>
              <a:t>LSC</a:t>
            </a:r>
            <a:r>
              <a:rPr lang="zh-TW" altLang="en-US" sz="1400" dirty="0"/>
              <a:t> 資料自動貼到</a:t>
            </a:r>
            <a:r>
              <a:rPr lang="en-US" altLang="zh-TW" sz="1400" dirty="0"/>
              <a:t>excel</a:t>
            </a:r>
            <a:r>
              <a:rPr lang="zh-TW" altLang="en-US" sz="1400" dirty="0"/>
              <a:t>上對應的位置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768DEBC-32CC-4CDC-BF47-F91EAB549652}"/>
              </a:ext>
            </a:extLst>
          </p:cNvPr>
          <p:cNvSpPr/>
          <p:nvPr/>
        </p:nvSpPr>
        <p:spPr>
          <a:xfrm>
            <a:off x="1882193" y="6062318"/>
            <a:ext cx="1844703" cy="743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Open LSC excel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94FD49-444F-4573-BD2D-E356B6E5590D}"/>
              </a:ext>
            </a:extLst>
          </p:cNvPr>
          <p:cNvSpPr/>
          <p:nvPr/>
        </p:nvSpPr>
        <p:spPr>
          <a:xfrm>
            <a:off x="1873582" y="3971976"/>
            <a:ext cx="1844703" cy="74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Export LSC golden OTP</a:t>
            </a:r>
            <a:r>
              <a:rPr lang="zh-TW" altLang="en-US" dirty="0"/>
              <a:t> </a:t>
            </a:r>
            <a:r>
              <a:rPr lang="en-US" altLang="zh-TW" dirty="0"/>
              <a:t>txt</a:t>
            </a:r>
            <a:endParaRPr lang="zh-TW" altLang="en-US" dirty="0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22599E65-5CEC-4F92-9511-34F3132A91FA}"/>
              </a:ext>
            </a:extLst>
          </p:cNvPr>
          <p:cNvGrpSpPr/>
          <p:nvPr/>
        </p:nvGrpSpPr>
        <p:grpSpPr>
          <a:xfrm>
            <a:off x="4839170" y="929319"/>
            <a:ext cx="3054271" cy="1169551"/>
            <a:chOff x="4733813" y="-493560"/>
            <a:chExt cx="3233675" cy="1169551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6A121E8-50C2-4871-92C8-BEF17B179372}"/>
                </a:ext>
              </a:extLst>
            </p:cNvPr>
            <p:cNvSpPr txBox="1"/>
            <p:nvPr/>
          </p:nvSpPr>
          <p:spPr>
            <a:xfrm>
              <a:off x="4952096" y="-493560"/>
              <a:ext cx="3015392" cy="1169551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1400" dirty="0"/>
                <a:t>使用者把廠商給的</a:t>
              </a:r>
              <a:r>
                <a:rPr lang="en-US" altLang="zh-TW" sz="1400" dirty="0"/>
                <a:t>golden OTP</a:t>
              </a:r>
              <a:r>
                <a:rPr lang="zh-TW" altLang="en-US" sz="1400" dirty="0"/>
                <a:t> </a:t>
              </a:r>
              <a:r>
                <a:rPr lang="en-US" altLang="zh-TW" sz="1400" dirty="0"/>
                <a:t>txt load</a:t>
              </a:r>
              <a:r>
                <a:rPr lang="zh-TW" altLang="en-US" sz="1400" dirty="0"/>
                <a:t>進整合</a:t>
              </a:r>
              <a:r>
                <a:rPr lang="en-US" altLang="zh-TW" sz="1400" dirty="0"/>
                <a:t>tool</a:t>
              </a:r>
              <a:br>
                <a:rPr lang="en-US" altLang="zh-TW" sz="1400" dirty="0"/>
              </a:br>
              <a:r>
                <a:rPr lang="en-US" altLang="zh-TW" sz="1400" dirty="0"/>
                <a:t>1. </a:t>
              </a:r>
              <a:r>
                <a:rPr lang="zh-TW" altLang="en-US" sz="1400" dirty="0"/>
                <a:t>把廠商給的</a:t>
              </a:r>
              <a:r>
                <a:rPr lang="en-US" altLang="zh-TW" sz="1400" dirty="0"/>
                <a:t>golden OTP</a:t>
              </a:r>
              <a:r>
                <a:rPr lang="zh-TW" altLang="en-US" sz="1400" dirty="0"/>
                <a:t>轉置</a:t>
              </a:r>
              <a:r>
                <a:rPr lang="en-US" altLang="zh-TW" sz="1400" dirty="0"/>
                <a:t>C7</a:t>
              </a:r>
              <a:r>
                <a:rPr lang="zh-TW" altLang="en-US" sz="1400" dirty="0"/>
                <a:t>直行的形式</a:t>
              </a:r>
              <a:endParaRPr lang="en-US" altLang="zh-TW" sz="1400" dirty="0"/>
            </a:p>
            <a:p>
              <a:r>
                <a:rPr lang="en-US" altLang="zh-TW" sz="1400" dirty="0"/>
                <a:t>2. golden OTP</a:t>
              </a:r>
              <a:r>
                <a:rPr lang="zh-TW" altLang="en-US" sz="1400" dirty="0"/>
                <a:t>轉置參數傳到</a:t>
              </a:r>
              <a:r>
                <a:rPr lang="en-US" altLang="zh-TW" sz="1400" dirty="0"/>
                <a:t>excel</a:t>
              </a:r>
              <a:r>
                <a:rPr lang="zh-TW" altLang="en-US" sz="1400" dirty="0"/>
                <a:t>上</a:t>
              </a: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DCE152A6-3B15-4B73-9785-BA28AA0ABFDF}"/>
                </a:ext>
              </a:extLst>
            </p:cNvPr>
            <p:cNvSpPr/>
            <p:nvPr/>
          </p:nvSpPr>
          <p:spPr>
            <a:xfrm>
              <a:off x="4733813" y="-483169"/>
              <a:ext cx="249663" cy="2498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25" name="橢圓 24">
            <a:extLst>
              <a:ext uri="{FF2B5EF4-FFF2-40B4-BE49-F238E27FC236}">
                <a16:creationId xmlns:a16="http://schemas.microsoft.com/office/drawing/2014/main" id="{C2E36F81-EE90-4862-9F32-D5C24CA21DF0}"/>
              </a:ext>
            </a:extLst>
          </p:cNvPr>
          <p:cNvSpPr/>
          <p:nvPr/>
        </p:nvSpPr>
        <p:spPr>
          <a:xfrm>
            <a:off x="1748749" y="2784639"/>
            <a:ext cx="249663" cy="2498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503E4B87-F78F-4CB1-B3B7-59AE5921563A}"/>
              </a:ext>
            </a:extLst>
          </p:cNvPr>
          <p:cNvSpPr/>
          <p:nvPr/>
        </p:nvSpPr>
        <p:spPr>
          <a:xfrm>
            <a:off x="1757362" y="3909865"/>
            <a:ext cx="249663" cy="2498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D2A7E25A-C2CB-4567-BCBA-211F8AD6FD4F}"/>
              </a:ext>
            </a:extLst>
          </p:cNvPr>
          <p:cNvSpPr/>
          <p:nvPr/>
        </p:nvSpPr>
        <p:spPr>
          <a:xfrm>
            <a:off x="1757362" y="4978443"/>
            <a:ext cx="249663" cy="2498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0763FEAA-74A9-4688-9296-930C50CC79B6}"/>
              </a:ext>
            </a:extLst>
          </p:cNvPr>
          <p:cNvSpPr/>
          <p:nvPr/>
        </p:nvSpPr>
        <p:spPr>
          <a:xfrm>
            <a:off x="1801928" y="6023508"/>
            <a:ext cx="249663" cy="2498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150CAAA-1736-4B89-B2F3-FBFBC1DA515B}"/>
              </a:ext>
            </a:extLst>
          </p:cNvPr>
          <p:cNvSpPr txBox="1"/>
          <p:nvPr/>
        </p:nvSpPr>
        <p:spPr>
          <a:xfrm>
            <a:off x="8160772" y="2393382"/>
            <a:ext cx="2513755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/>
              <a:t> 使用者選擇想看的</a:t>
            </a:r>
            <a:r>
              <a:rPr lang="en-US" altLang="zh-TW" sz="1400" dirty="0"/>
              <a:t>region</a:t>
            </a:r>
            <a:r>
              <a:rPr lang="zh-TW" altLang="en-US" sz="1400" dirty="0"/>
              <a:t>資料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7CB1753-BFB8-4AE9-8621-9DF11DB41C2E}"/>
              </a:ext>
            </a:extLst>
          </p:cNvPr>
          <p:cNvSpPr txBox="1"/>
          <p:nvPr/>
        </p:nvSpPr>
        <p:spPr>
          <a:xfrm>
            <a:off x="3899858" y="6556624"/>
            <a:ext cx="3867051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/>
              <a:t>如果想看更詳細的資料再開啟 </a:t>
            </a:r>
            <a:r>
              <a:rPr lang="en-US" altLang="zh-TW" sz="1400" dirty="0"/>
              <a:t>excel</a:t>
            </a:r>
            <a:r>
              <a:rPr lang="zh-TW" altLang="en-US" sz="1400" dirty="0"/>
              <a:t> 檢查平坦度</a:t>
            </a: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899742C5-1591-485E-A4E8-14AF1A07C5A7}"/>
              </a:ext>
            </a:extLst>
          </p:cNvPr>
          <p:cNvSpPr/>
          <p:nvPr/>
        </p:nvSpPr>
        <p:spPr>
          <a:xfrm>
            <a:off x="7989216" y="877418"/>
            <a:ext cx="249663" cy="2498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776E991C-A999-4816-8EFF-BB58A4B009C0}"/>
              </a:ext>
            </a:extLst>
          </p:cNvPr>
          <p:cNvSpPr/>
          <p:nvPr/>
        </p:nvSpPr>
        <p:spPr>
          <a:xfrm>
            <a:off x="8002979" y="2299856"/>
            <a:ext cx="249663" cy="2498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1A28347A-A1BE-48C7-9476-DCB0215A4D54}"/>
              </a:ext>
            </a:extLst>
          </p:cNvPr>
          <p:cNvGrpSpPr/>
          <p:nvPr/>
        </p:nvGrpSpPr>
        <p:grpSpPr>
          <a:xfrm>
            <a:off x="3922006" y="2909046"/>
            <a:ext cx="1844703" cy="358204"/>
            <a:chOff x="4960892" y="34674"/>
            <a:chExt cx="2989690" cy="358204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FF45C5F-53F3-468E-BBB8-EA5C79E5D9D4}"/>
                </a:ext>
              </a:extLst>
            </p:cNvPr>
            <p:cNvSpPr/>
            <p:nvPr/>
          </p:nvSpPr>
          <p:spPr>
            <a:xfrm>
              <a:off x="4960892" y="34674"/>
              <a:ext cx="2989690" cy="35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  Select result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4CEE0ECC-0EFD-4E6E-A618-F6A904DCCCFA}"/>
                </a:ext>
              </a:extLst>
            </p:cNvPr>
            <p:cNvSpPr/>
            <p:nvPr/>
          </p:nvSpPr>
          <p:spPr>
            <a:xfrm rot="10800000">
              <a:off x="7700234" y="146148"/>
              <a:ext cx="169736" cy="121553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1" name="橢圓 40">
            <a:extLst>
              <a:ext uri="{FF2B5EF4-FFF2-40B4-BE49-F238E27FC236}">
                <a16:creationId xmlns:a16="http://schemas.microsoft.com/office/drawing/2014/main" id="{1C2DD1B5-8F8C-469E-B260-796DC95D2D36}"/>
              </a:ext>
            </a:extLst>
          </p:cNvPr>
          <p:cNvSpPr/>
          <p:nvPr/>
        </p:nvSpPr>
        <p:spPr>
          <a:xfrm>
            <a:off x="3788561" y="2841877"/>
            <a:ext cx="249663" cy="2498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42" name="圖片 41">
            <a:extLst>
              <a:ext uri="{FF2B5EF4-FFF2-40B4-BE49-F238E27FC236}">
                <a16:creationId xmlns:a16="http://schemas.microsoft.com/office/drawing/2014/main" id="{EF2832E9-28B9-4D7B-ABED-199EE47315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789" t="25241" r="4213" b="54581"/>
          <a:stretch/>
        </p:blipFill>
        <p:spPr>
          <a:xfrm>
            <a:off x="9389757" y="2953093"/>
            <a:ext cx="2582303" cy="1643914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A94F643F-C453-4B93-83E8-1E648489A470}"/>
              </a:ext>
            </a:extLst>
          </p:cNvPr>
          <p:cNvSpPr txBox="1"/>
          <p:nvPr/>
        </p:nvSpPr>
        <p:spPr>
          <a:xfrm>
            <a:off x="5049132" y="2202419"/>
            <a:ext cx="2835988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/>
              <a:t>把轉置</a:t>
            </a:r>
            <a:r>
              <a:rPr lang="en-US" altLang="zh-TW" sz="1400" dirty="0"/>
              <a:t>C7</a:t>
            </a:r>
            <a:r>
              <a:rPr lang="zh-TW" altLang="en-US" sz="1400" dirty="0"/>
              <a:t>直行的形式的</a:t>
            </a:r>
            <a:r>
              <a:rPr lang="en-US" altLang="zh-TW" sz="1400" dirty="0"/>
              <a:t>golden OTP</a:t>
            </a:r>
            <a:r>
              <a:rPr lang="zh-TW" altLang="en-US" sz="1400" dirty="0"/>
              <a:t>輸出成 </a:t>
            </a:r>
            <a:r>
              <a:rPr lang="en-US" altLang="zh-TW" sz="1400" dirty="0"/>
              <a:t>txt</a:t>
            </a:r>
            <a:endParaRPr lang="zh-TW" altLang="en-US" sz="1400" dirty="0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1B0433AF-5263-4ED7-B50E-E2CF1C4F5DA7}"/>
              </a:ext>
            </a:extLst>
          </p:cNvPr>
          <p:cNvSpPr/>
          <p:nvPr/>
        </p:nvSpPr>
        <p:spPr>
          <a:xfrm>
            <a:off x="4852403" y="2098870"/>
            <a:ext cx="249663" cy="2498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pic>
        <p:nvPicPr>
          <p:cNvPr id="48" name="圖片 47">
            <a:extLst>
              <a:ext uri="{FF2B5EF4-FFF2-40B4-BE49-F238E27FC236}">
                <a16:creationId xmlns:a16="http://schemas.microsoft.com/office/drawing/2014/main" id="{AD7F7D92-2705-4352-A0CF-9E9BD51A40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789" t="25241" r="4213" b="54581"/>
          <a:stretch/>
        </p:blipFill>
        <p:spPr>
          <a:xfrm>
            <a:off x="9389756" y="4868905"/>
            <a:ext cx="2582303" cy="1643914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DCC5B25A-BADA-4F47-A5F3-9C3F897C35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789" t="25241" r="4213" b="54581"/>
          <a:stretch/>
        </p:blipFill>
        <p:spPr>
          <a:xfrm>
            <a:off x="6663991" y="2961047"/>
            <a:ext cx="2582303" cy="1643914"/>
          </a:xfrm>
          <a:prstGeom prst="rect">
            <a:avLst/>
          </a:prstGeom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561D7FC8-D834-4E93-B1DE-788CB3A0E7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789" t="25241" r="4213" b="54581"/>
          <a:stretch/>
        </p:blipFill>
        <p:spPr>
          <a:xfrm>
            <a:off x="6642646" y="4814717"/>
            <a:ext cx="2582303" cy="1643914"/>
          </a:xfrm>
          <a:prstGeom prst="rect">
            <a:avLst/>
          </a:prstGeom>
        </p:spPr>
      </p:pic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49FCC80-E718-40E9-979A-0CDF5C670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617390"/>
              </p:ext>
            </p:extLst>
          </p:nvPr>
        </p:nvGraphicFramePr>
        <p:xfrm>
          <a:off x="3953535" y="3714274"/>
          <a:ext cx="2297061" cy="1947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5687">
                  <a:extLst>
                    <a:ext uri="{9D8B030D-6E8A-4147-A177-3AD203B41FA5}">
                      <a16:colId xmlns:a16="http://schemas.microsoft.com/office/drawing/2014/main" val="1944475493"/>
                    </a:ext>
                  </a:extLst>
                </a:gridCol>
                <a:gridCol w="765687">
                  <a:extLst>
                    <a:ext uri="{9D8B030D-6E8A-4147-A177-3AD203B41FA5}">
                      <a16:colId xmlns:a16="http://schemas.microsoft.com/office/drawing/2014/main" val="1427773111"/>
                    </a:ext>
                  </a:extLst>
                </a:gridCol>
                <a:gridCol w="765687">
                  <a:extLst>
                    <a:ext uri="{9D8B030D-6E8A-4147-A177-3AD203B41FA5}">
                      <a16:colId xmlns:a16="http://schemas.microsoft.com/office/drawing/2014/main" val="1552650852"/>
                    </a:ext>
                  </a:extLst>
                </a:gridCol>
              </a:tblGrid>
              <a:tr h="2434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r_gain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244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221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4987"/>
                  </a:ext>
                </a:extLst>
              </a:tr>
              <a:tr h="24343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240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8059445"/>
                  </a:ext>
                </a:extLst>
              </a:tr>
              <a:tr h="2434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gr_gain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96178578"/>
                  </a:ext>
                </a:extLst>
              </a:tr>
              <a:tr h="24343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21942"/>
                  </a:ext>
                </a:extLst>
              </a:tr>
              <a:tr h="2434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gb_gain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84037414"/>
                  </a:ext>
                </a:extLst>
              </a:tr>
              <a:tr h="24343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355618"/>
                  </a:ext>
                </a:extLst>
              </a:tr>
              <a:tr h="2434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b_gain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4559901"/>
                  </a:ext>
                </a:extLst>
              </a:tr>
              <a:tr h="24343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624797"/>
                  </a:ext>
                </a:extLst>
              </a:tr>
            </a:tbl>
          </a:graphicData>
        </a:graphic>
      </p:graphicFrame>
      <p:sp>
        <p:nvSpPr>
          <p:cNvPr id="44" name="文字方塊 43">
            <a:extLst>
              <a:ext uri="{FF2B5EF4-FFF2-40B4-BE49-F238E27FC236}">
                <a16:creationId xmlns:a16="http://schemas.microsoft.com/office/drawing/2014/main" id="{78501834-C7D1-4516-A980-B781EBDE5DEE}"/>
              </a:ext>
            </a:extLst>
          </p:cNvPr>
          <p:cNvSpPr txBox="1"/>
          <p:nvPr/>
        </p:nvSpPr>
        <p:spPr>
          <a:xfrm>
            <a:off x="57150" y="3000995"/>
            <a:ext cx="1504950" cy="353943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/>
              <a:t>使用LSC Golden sample 裝在手機上容易單邊傾斜, 觀察四個LSC Calibration Gain 是否對稱是預防單邊傾斜</a:t>
            </a:r>
            <a:endParaRPr lang="en-US" altLang="zh-TW" sz="1600" dirty="0"/>
          </a:p>
          <a:p>
            <a:br>
              <a:rPr lang="en-US" altLang="zh-TW" sz="1600" dirty="0"/>
            </a:br>
            <a:r>
              <a:rPr lang="zh-TW" altLang="en-US" sz="1600" dirty="0"/>
              <a:t>確認邊緣亮度補償程度、觀察</a:t>
            </a:r>
            <a:r>
              <a:rPr lang="en-US" altLang="zh-TW" sz="1600" dirty="0"/>
              <a:t>LSC</a:t>
            </a:r>
            <a:r>
              <a:rPr lang="zh-TW" altLang="en-US" sz="1600" dirty="0"/>
              <a:t>補償過後圖形是否均勻且平整</a:t>
            </a:r>
            <a:endParaRPr lang="en-US" altLang="zh-TW" sz="1600" dirty="0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FA7BAAF3-4599-4711-B1FE-0347F71B0676}"/>
              </a:ext>
            </a:extLst>
          </p:cNvPr>
          <p:cNvSpPr/>
          <p:nvPr/>
        </p:nvSpPr>
        <p:spPr>
          <a:xfrm>
            <a:off x="3738551" y="6433942"/>
            <a:ext cx="249663" cy="2498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417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4F374-063F-448B-843F-2E52AE16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3799563-03E2-4167-83BD-E8FD78941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4" y="365125"/>
            <a:ext cx="12193464" cy="64928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EBFB3E5-3DE9-47E6-8792-F7BD68D60683}"/>
              </a:ext>
            </a:extLst>
          </p:cNvPr>
          <p:cNvSpPr/>
          <p:nvPr/>
        </p:nvSpPr>
        <p:spPr>
          <a:xfrm>
            <a:off x="-1464" y="0"/>
            <a:ext cx="2764475" cy="58477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zh-TW" sz="3200" dirty="0"/>
              <a:t>LSC</a:t>
            </a:r>
            <a:r>
              <a:rPr lang="zh-TW" altLang="en-US" sz="3200" dirty="0"/>
              <a:t> </a:t>
            </a:r>
            <a:r>
              <a:rPr lang="en-US" altLang="zh-TW" sz="3200" dirty="0"/>
              <a:t>golden OTP</a:t>
            </a:r>
            <a:endParaRPr lang="zh-TW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332814-C244-408A-BDD6-B7AD3B8BA2B3}"/>
              </a:ext>
            </a:extLst>
          </p:cNvPr>
          <p:cNvSpPr/>
          <p:nvPr/>
        </p:nvSpPr>
        <p:spPr>
          <a:xfrm>
            <a:off x="1873582" y="2924651"/>
            <a:ext cx="1844703" cy="74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Load LSC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en-US" altLang="zh-TW" dirty="0"/>
              <a:t>golden OTP</a:t>
            </a:r>
            <a:r>
              <a:rPr lang="zh-TW" altLang="en-US" dirty="0"/>
              <a:t> </a:t>
            </a:r>
            <a:r>
              <a:rPr lang="en-US" altLang="zh-TW" dirty="0"/>
              <a:t>txt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24A8C8-C7B4-4F26-9C20-A9F0351E7AA8}"/>
              </a:ext>
            </a:extLst>
          </p:cNvPr>
          <p:cNvSpPr/>
          <p:nvPr/>
        </p:nvSpPr>
        <p:spPr>
          <a:xfrm>
            <a:off x="1873582" y="5035091"/>
            <a:ext cx="1844703" cy="74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Load </a:t>
            </a:r>
            <a:r>
              <a:rPr lang="en-US" altLang="zh-TW" dirty="0" err="1"/>
              <a:t>lsc</a:t>
            </a:r>
            <a:r>
              <a:rPr lang="en-US" altLang="zh-TW" dirty="0"/>
              <a:t> .xml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C785BFE-8498-40A8-B5BE-2A0D657BD104}"/>
              </a:ext>
            </a:extLst>
          </p:cNvPr>
          <p:cNvSpPr/>
          <p:nvPr/>
        </p:nvSpPr>
        <p:spPr>
          <a:xfrm>
            <a:off x="200025" y="834619"/>
            <a:ext cx="1219200" cy="37147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C1F290-E4BA-4F12-8205-F137019FCD0F}"/>
              </a:ext>
            </a:extLst>
          </p:cNvPr>
          <p:cNvSpPr/>
          <p:nvPr/>
        </p:nvSpPr>
        <p:spPr>
          <a:xfrm>
            <a:off x="228600" y="1606680"/>
            <a:ext cx="942975" cy="2506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311E8E-56CB-498A-8B80-E5EB468482DE}"/>
              </a:ext>
            </a:extLst>
          </p:cNvPr>
          <p:cNvSpPr/>
          <p:nvPr/>
        </p:nvSpPr>
        <p:spPr>
          <a:xfrm>
            <a:off x="1285875" y="1360553"/>
            <a:ext cx="942975" cy="24612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D6A41BF-D5A2-41F1-880A-5D16C6900903}"/>
              </a:ext>
            </a:extLst>
          </p:cNvPr>
          <p:cNvSpPr/>
          <p:nvPr/>
        </p:nvSpPr>
        <p:spPr>
          <a:xfrm>
            <a:off x="2395537" y="1444559"/>
            <a:ext cx="2433638" cy="77476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EE83BA4-9098-43F6-AEFB-8A235C900AC2}"/>
              </a:ext>
            </a:extLst>
          </p:cNvPr>
          <p:cNvSpPr txBox="1"/>
          <p:nvPr/>
        </p:nvSpPr>
        <p:spPr>
          <a:xfrm>
            <a:off x="57150" y="3000995"/>
            <a:ext cx="1504950" cy="353943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/>
              <a:t>使用LSC Golden sample 裝在手機上容易單邊傾斜, 觀察四個LSC Calibration Gain 是否對稱是預防單邊傾斜</a:t>
            </a:r>
            <a:endParaRPr lang="en-US" altLang="zh-TW" sz="1600" dirty="0"/>
          </a:p>
          <a:p>
            <a:br>
              <a:rPr lang="en-US" altLang="zh-TW" sz="1600" dirty="0"/>
            </a:br>
            <a:r>
              <a:rPr lang="zh-TW" altLang="en-US" sz="1600" dirty="0"/>
              <a:t>確認邊緣亮度補償程度、觀察</a:t>
            </a:r>
            <a:r>
              <a:rPr lang="en-US" altLang="zh-TW" sz="1600" dirty="0"/>
              <a:t>LSC</a:t>
            </a:r>
            <a:r>
              <a:rPr lang="zh-TW" altLang="en-US" sz="1600" dirty="0"/>
              <a:t>補償過後圖形是否均勻且平整</a:t>
            </a:r>
            <a:endParaRPr lang="en-US" altLang="zh-TW" sz="1600" dirty="0"/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02852EE0-863B-42AE-B84E-122F7F87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B488-AEDE-4D5E-B2A3-C326C15080A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768DEBC-32CC-4CDC-BF47-F91EAB549652}"/>
              </a:ext>
            </a:extLst>
          </p:cNvPr>
          <p:cNvSpPr/>
          <p:nvPr/>
        </p:nvSpPr>
        <p:spPr>
          <a:xfrm>
            <a:off x="1882193" y="6062318"/>
            <a:ext cx="1844703" cy="743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Open LSC excel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94FD49-444F-4573-BD2D-E356B6E5590D}"/>
              </a:ext>
            </a:extLst>
          </p:cNvPr>
          <p:cNvSpPr/>
          <p:nvPr/>
        </p:nvSpPr>
        <p:spPr>
          <a:xfrm>
            <a:off x="1873582" y="3971976"/>
            <a:ext cx="1844703" cy="74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Export LSC golden OTP</a:t>
            </a:r>
            <a:r>
              <a:rPr lang="zh-TW" altLang="en-US" dirty="0"/>
              <a:t> </a:t>
            </a:r>
            <a:r>
              <a:rPr lang="en-US" altLang="zh-TW" dirty="0"/>
              <a:t>txt</a:t>
            </a:r>
            <a:endParaRPr lang="zh-TW" altLang="en-US" dirty="0"/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1A28347A-A1BE-48C7-9476-DCB0215A4D54}"/>
              </a:ext>
            </a:extLst>
          </p:cNvPr>
          <p:cNvGrpSpPr/>
          <p:nvPr/>
        </p:nvGrpSpPr>
        <p:grpSpPr>
          <a:xfrm>
            <a:off x="3922006" y="2909046"/>
            <a:ext cx="1844703" cy="358204"/>
            <a:chOff x="4960892" y="34674"/>
            <a:chExt cx="2989690" cy="358204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FF45C5F-53F3-468E-BBB8-EA5C79E5D9D4}"/>
                </a:ext>
              </a:extLst>
            </p:cNvPr>
            <p:cNvSpPr/>
            <p:nvPr/>
          </p:nvSpPr>
          <p:spPr>
            <a:xfrm>
              <a:off x="4960892" y="34674"/>
              <a:ext cx="2989690" cy="35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 LSC</a:t>
              </a:r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TW" dirty="0">
                  <a:solidFill>
                    <a:schemeClr val="tx1"/>
                  </a:solidFill>
                </a:rPr>
                <a:t>golden OTP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4CEE0ECC-0EFD-4E6E-A618-F6A904DCCCFA}"/>
                </a:ext>
              </a:extLst>
            </p:cNvPr>
            <p:cNvSpPr/>
            <p:nvPr/>
          </p:nvSpPr>
          <p:spPr>
            <a:xfrm rot="10800000">
              <a:off x="7700234" y="146148"/>
              <a:ext cx="169736" cy="121553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42" name="圖片 41">
            <a:extLst>
              <a:ext uri="{FF2B5EF4-FFF2-40B4-BE49-F238E27FC236}">
                <a16:creationId xmlns:a16="http://schemas.microsoft.com/office/drawing/2014/main" id="{EF2832E9-28B9-4D7B-ABED-199EE47315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789" t="25241" r="4213" b="54581"/>
          <a:stretch/>
        </p:blipFill>
        <p:spPr>
          <a:xfrm>
            <a:off x="9389757" y="2953093"/>
            <a:ext cx="2582303" cy="1643914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AD7F7D92-2705-4352-A0CF-9E9BD51A40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789" t="25241" r="4213" b="54581"/>
          <a:stretch/>
        </p:blipFill>
        <p:spPr>
          <a:xfrm>
            <a:off x="9389756" y="4868905"/>
            <a:ext cx="2582303" cy="1643914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DCC5B25A-BADA-4F47-A5F3-9C3F897C35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789" t="25241" r="4213" b="54581"/>
          <a:stretch/>
        </p:blipFill>
        <p:spPr>
          <a:xfrm>
            <a:off x="6663991" y="2961047"/>
            <a:ext cx="2582303" cy="1643914"/>
          </a:xfrm>
          <a:prstGeom prst="rect">
            <a:avLst/>
          </a:prstGeom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561D7FC8-D834-4E93-B1DE-788CB3A0E7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789" t="25241" r="4213" b="54581"/>
          <a:stretch/>
        </p:blipFill>
        <p:spPr>
          <a:xfrm>
            <a:off x="6642646" y="4814717"/>
            <a:ext cx="2582303" cy="1643914"/>
          </a:xfrm>
          <a:prstGeom prst="rect">
            <a:avLst/>
          </a:prstGeom>
        </p:spPr>
      </p:pic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6298E1F0-5461-4B2D-B021-E8581F35F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189626"/>
              </p:ext>
            </p:extLst>
          </p:nvPr>
        </p:nvGraphicFramePr>
        <p:xfrm>
          <a:off x="3953535" y="3714274"/>
          <a:ext cx="2297061" cy="1947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5687">
                  <a:extLst>
                    <a:ext uri="{9D8B030D-6E8A-4147-A177-3AD203B41FA5}">
                      <a16:colId xmlns:a16="http://schemas.microsoft.com/office/drawing/2014/main" val="1944475493"/>
                    </a:ext>
                  </a:extLst>
                </a:gridCol>
                <a:gridCol w="765687">
                  <a:extLst>
                    <a:ext uri="{9D8B030D-6E8A-4147-A177-3AD203B41FA5}">
                      <a16:colId xmlns:a16="http://schemas.microsoft.com/office/drawing/2014/main" val="1427773111"/>
                    </a:ext>
                  </a:extLst>
                </a:gridCol>
                <a:gridCol w="765687">
                  <a:extLst>
                    <a:ext uri="{9D8B030D-6E8A-4147-A177-3AD203B41FA5}">
                      <a16:colId xmlns:a16="http://schemas.microsoft.com/office/drawing/2014/main" val="1552650852"/>
                    </a:ext>
                  </a:extLst>
                </a:gridCol>
              </a:tblGrid>
              <a:tr h="2434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r_gain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244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221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4987"/>
                  </a:ext>
                </a:extLst>
              </a:tr>
              <a:tr h="24343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240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8059445"/>
                  </a:ext>
                </a:extLst>
              </a:tr>
              <a:tr h="2434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gr_gain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96178578"/>
                  </a:ext>
                </a:extLst>
              </a:tr>
              <a:tr h="24343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21942"/>
                  </a:ext>
                </a:extLst>
              </a:tr>
              <a:tr h="2434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gb_gain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84037414"/>
                  </a:ext>
                </a:extLst>
              </a:tr>
              <a:tr h="24343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355618"/>
                  </a:ext>
                </a:extLst>
              </a:tr>
              <a:tr h="2434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b_gain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44559901"/>
                  </a:ext>
                </a:extLst>
              </a:tr>
              <a:tr h="24343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624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98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4F374-063F-448B-843F-2E52AE16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3799563-03E2-4167-83BD-E8FD78941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4" y="365125"/>
            <a:ext cx="12193464" cy="64928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EBFB3E5-3DE9-47E6-8792-F7BD68D60683}"/>
              </a:ext>
            </a:extLst>
          </p:cNvPr>
          <p:cNvSpPr/>
          <p:nvPr/>
        </p:nvSpPr>
        <p:spPr>
          <a:xfrm>
            <a:off x="-1464" y="0"/>
            <a:ext cx="2911374" cy="58477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zh-TW" sz="3200" dirty="0"/>
              <a:t>LSC</a:t>
            </a:r>
            <a:r>
              <a:rPr lang="zh-TW" altLang="en-US" sz="3200" dirty="0"/>
              <a:t> 平坦度檢測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332814-C244-408A-BDD6-B7AD3B8BA2B3}"/>
              </a:ext>
            </a:extLst>
          </p:cNvPr>
          <p:cNvSpPr/>
          <p:nvPr/>
        </p:nvSpPr>
        <p:spPr>
          <a:xfrm>
            <a:off x="1873582" y="2924651"/>
            <a:ext cx="1844703" cy="74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Load LSC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en-US" altLang="zh-TW" dirty="0"/>
              <a:t>golden OTP</a:t>
            </a:r>
            <a:r>
              <a:rPr lang="zh-TW" altLang="en-US" dirty="0"/>
              <a:t> </a:t>
            </a:r>
            <a:r>
              <a:rPr lang="en-US" altLang="zh-TW" dirty="0"/>
              <a:t>txt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24A8C8-C7B4-4F26-9C20-A9F0351E7AA8}"/>
              </a:ext>
            </a:extLst>
          </p:cNvPr>
          <p:cNvSpPr/>
          <p:nvPr/>
        </p:nvSpPr>
        <p:spPr>
          <a:xfrm>
            <a:off x="1873582" y="5035091"/>
            <a:ext cx="1844703" cy="74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Load </a:t>
            </a:r>
            <a:r>
              <a:rPr lang="en-US" altLang="zh-TW" dirty="0" err="1"/>
              <a:t>lsc</a:t>
            </a:r>
            <a:r>
              <a:rPr lang="en-US" altLang="zh-TW" dirty="0"/>
              <a:t> .xml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C785BFE-8498-40A8-B5BE-2A0D657BD104}"/>
              </a:ext>
            </a:extLst>
          </p:cNvPr>
          <p:cNvSpPr/>
          <p:nvPr/>
        </p:nvSpPr>
        <p:spPr>
          <a:xfrm>
            <a:off x="200025" y="834619"/>
            <a:ext cx="1219200" cy="37147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C1F290-E4BA-4F12-8205-F137019FCD0F}"/>
              </a:ext>
            </a:extLst>
          </p:cNvPr>
          <p:cNvSpPr/>
          <p:nvPr/>
        </p:nvSpPr>
        <p:spPr>
          <a:xfrm>
            <a:off x="228600" y="1606680"/>
            <a:ext cx="942975" cy="2506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311E8E-56CB-498A-8B80-E5EB468482DE}"/>
              </a:ext>
            </a:extLst>
          </p:cNvPr>
          <p:cNvSpPr/>
          <p:nvPr/>
        </p:nvSpPr>
        <p:spPr>
          <a:xfrm>
            <a:off x="1285875" y="1360553"/>
            <a:ext cx="942975" cy="24612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D6A41BF-D5A2-41F1-880A-5D16C6900903}"/>
              </a:ext>
            </a:extLst>
          </p:cNvPr>
          <p:cNvSpPr/>
          <p:nvPr/>
        </p:nvSpPr>
        <p:spPr>
          <a:xfrm>
            <a:off x="2395537" y="1444559"/>
            <a:ext cx="2433638" cy="77476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02852EE0-863B-42AE-B84E-122F7F87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B488-AEDE-4D5E-B2A3-C326C15080A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768DEBC-32CC-4CDC-BF47-F91EAB549652}"/>
              </a:ext>
            </a:extLst>
          </p:cNvPr>
          <p:cNvSpPr/>
          <p:nvPr/>
        </p:nvSpPr>
        <p:spPr>
          <a:xfrm>
            <a:off x="1882193" y="6062318"/>
            <a:ext cx="1844703" cy="743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Open LSC excel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994FD49-444F-4573-BD2D-E356B6E5590D}"/>
              </a:ext>
            </a:extLst>
          </p:cNvPr>
          <p:cNvSpPr/>
          <p:nvPr/>
        </p:nvSpPr>
        <p:spPr>
          <a:xfrm>
            <a:off x="1873582" y="3971976"/>
            <a:ext cx="1844703" cy="74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Export LSC golden OTP</a:t>
            </a:r>
            <a:r>
              <a:rPr lang="zh-TW" altLang="en-US" dirty="0"/>
              <a:t> </a:t>
            </a:r>
            <a:r>
              <a:rPr lang="en-US" altLang="zh-TW" dirty="0"/>
              <a:t>txt</a:t>
            </a:r>
            <a:endParaRPr lang="zh-TW" altLang="en-US" dirty="0"/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1A28347A-A1BE-48C7-9476-DCB0215A4D54}"/>
              </a:ext>
            </a:extLst>
          </p:cNvPr>
          <p:cNvGrpSpPr/>
          <p:nvPr/>
        </p:nvGrpSpPr>
        <p:grpSpPr>
          <a:xfrm>
            <a:off x="3922006" y="2909046"/>
            <a:ext cx="1844703" cy="358204"/>
            <a:chOff x="4960892" y="34674"/>
            <a:chExt cx="2989690" cy="358204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FF45C5F-53F3-468E-BBB8-EA5C79E5D9D4}"/>
                </a:ext>
              </a:extLst>
            </p:cNvPr>
            <p:cNvSpPr/>
            <p:nvPr/>
          </p:nvSpPr>
          <p:spPr>
            <a:xfrm>
              <a:off x="4960892" y="34674"/>
              <a:ext cx="2989690" cy="3582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     LSC Region1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4CEE0ECC-0EFD-4E6E-A618-F6A904DCCCFA}"/>
                </a:ext>
              </a:extLst>
            </p:cNvPr>
            <p:cNvSpPr/>
            <p:nvPr/>
          </p:nvSpPr>
          <p:spPr>
            <a:xfrm rot="10800000">
              <a:off x="7700234" y="146148"/>
              <a:ext cx="169736" cy="121553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3" name="圖片 22">
            <a:extLst>
              <a:ext uri="{FF2B5EF4-FFF2-40B4-BE49-F238E27FC236}">
                <a16:creationId xmlns:a16="http://schemas.microsoft.com/office/drawing/2014/main" id="{CB215E4A-6C2A-44A9-ABFD-603C37CD6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142" y="2989394"/>
            <a:ext cx="2721381" cy="1668089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01B109BC-2948-494E-B512-00D3FE4CD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71" y="2989395"/>
            <a:ext cx="2721381" cy="1668089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F04F3B63-B2F6-497E-B87C-1BFC8BB49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141" y="4870823"/>
            <a:ext cx="2721381" cy="1668089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F454A7C3-F1DF-4633-87D1-CAC1A4804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71" y="4870823"/>
            <a:ext cx="2721381" cy="1668089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3A062A0D-47D9-42C2-9B7D-2DF8BEC3465B}"/>
              </a:ext>
            </a:extLst>
          </p:cNvPr>
          <p:cNvSpPr txBox="1"/>
          <p:nvPr/>
        </p:nvSpPr>
        <p:spPr>
          <a:xfrm>
            <a:off x="57150" y="3000995"/>
            <a:ext cx="1504950" cy="353943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/>
              <a:t>使用LSC Golden sample 裝在手機上容易單邊傾斜, 觀察四個LSC Calibration Gain 是否對稱是預防單邊傾斜</a:t>
            </a:r>
            <a:endParaRPr lang="en-US" altLang="zh-TW" sz="1600" dirty="0"/>
          </a:p>
          <a:p>
            <a:br>
              <a:rPr lang="en-US" altLang="zh-TW" sz="1600" dirty="0"/>
            </a:br>
            <a:r>
              <a:rPr lang="zh-TW" altLang="en-US" sz="1600" dirty="0"/>
              <a:t>確認邊緣亮度補償程度、觀察</a:t>
            </a:r>
            <a:r>
              <a:rPr lang="en-US" altLang="zh-TW" sz="1600" dirty="0"/>
              <a:t>LSC</a:t>
            </a:r>
            <a:r>
              <a:rPr lang="zh-TW" altLang="en-US" sz="1600" dirty="0"/>
              <a:t>補償過後圖形是否均勻且平整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137323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7931B6F-EE86-4D44-9B14-8A3DE11D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B488-AEDE-4D5E-B2A3-C326C15080A7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C884D6-F244-4CBF-822A-1AF4E5F95CDE}"/>
              </a:ext>
            </a:extLst>
          </p:cNvPr>
          <p:cNvSpPr txBox="1"/>
          <p:nvPr/>
        </p:nvSpPr>
        <p:spPr>
          <a:xfrm>
            <a:off x="638174" y="1724531"/>
            <a:ext cx="10534651" cy="2800767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/>
              <a:t>目的</a:t>
            </a:r>
            <a:r>
              <a:rPr lang="en-US" altLang="zh-TW" sz="1600" dirty="0"/>
              <a:t>:</a:t>
            </a:r>
          </a:p>
          <a:p>
            <a:r>
              <a:rPr lang="zh-TW" altLang="en-US" sz="1600" dirty="0"/>
              <a:t>使用LSC Golden sample 裝在手機上容易單邊傾斜, 觀察四個LSC Calibration Gain 是否對稱是預防單邊傾斜</a:t>
            </a:r>
            <a:endParaRPr lang="en-US" altLang="zh-TW" sz="1600" dirty="0"/>
          </a:p>
          <a:p>
            <a:r>
              <a:rPr lang="zh-TW" altLang="en-US" sz="1600" dirty="0"/>
              <a:t>確認邊緣亮度補償程度、觀察</a:t>
            </a:r>
            <a:r>
              <a:rPr lang="en-US" altLang="zh-TW" sz="1600" dirty="0"/>
              <a:t>LSC</a:t>
            </a:r>
            <a:r>
              <a:rPr lang="zh-TW" altLang="en-US" sz="1600" dirty="0"/>
              <a:t>補償過後圖形是否均勻且平整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zh-TW" altLang="en-US" sz="1600" dirty="0"/>
              <a:t>操作</a:t>
            </a:r>
            <a:r>
              <a:rPr lang="en-US" altLang="zh-TW" sz="1600" dirty="0"/>
              <a:t>:</a:t>
            </a:r>
          </a:p>
          <a:p>
            <a:pPr marL="342900" indent="-342900">
              <a:buAutoNum type="arabicPeriod"/>
            </a:pPr>
            <a:r>
              <a:rPr lang="zh-TW" altLang="en-US" sz="1600" dirty="0"/>
              <a:t>點</a:t>
            </a:r>
            <a:r>
              <a:rPr lang="en-US" altLang="zh-TW" sz="1600" dirty="0"/>
              <a:t>”Load LSC</a:t>
            </a:r>
            <a:r>
              <a:rPr lang="zh-TW" altLang="en-US" sz="1600" dirty="0"/>
              <a:t> </a:t>
            </a:r>
            <a:r>
              <a:rPr lang="en-US" altLang="zh-TW" sz="1600" dirty="0"/>
              <a:t>golden OTP</a:t>
            </a:r>
            <a:r>
              <a:rPr lang="zh-TW" altLang="en-US" sz="1600" dirty="0"/>
              <a:t> </a:t>
            </a:r>
            <a:r>
              <a:rPr lang="en-US" altLang="zh-TW" sz="1600" dirty="0"/>
              <a:t>txt”</a:t>
            </a:r>
            <a:r>
              <a:rPr lang="zh-TW" altLang="en-US" sz="1600" dirty="0"/>
              <a:t>按鈕選擇廠商給的</a:t>
            </a:r>
            <a:r>
              <a:rPr lang="en-US" altLang="zh-TW" sz="1600" dirty="0"/>
              <a:t>golden OTP</a:t>
            </a:r>
            <a:r>
              <a:rPr lang="zh-TW" altLang="en-US" sz="1600" dirty="0"/>
              <a:t> </a:t>
            </a:r>
            <a:r>
              <a:rPr lang="en-US" altLang="zh-TW" sz="1600" dirty="0"/>
              <a:t>txt</a:t>
            </a:r>
          </a:p>
          <a:p>
            <a:pPr marL="342900" indent="-342900">
              <a:buAutoNum type="arabicPeriod"/>
            </a:pPr>
            <a:r>
              <a:rPr lang="zh-TW" altLang="en-US" sz="1600" dirty="0"/>
              <a:t>點</a:t>
            </a:r>
            <a:r>
              <a:rPr lang="en-US" altLang="zh-TW" sz="1600" dirty="0"/>
              <a:t>”Export LSC golden OTP</a:t>
            </a:r>
            <a:r>
              <a:rPr lang="zh-TW" altLang="en-US" sz="1600" dirty="0"/>
              <a:t> </a:t>
            </a:r>
            <a:r>
              <a:rPr lang="en-US" altLang="zh-TW" sz="1600" dirty="0"/>
              <a:t>txt”</a:t>
            </a:r>
            <a:r>
              <a:rPr lang="zh-TW" altLang="en-US" sz="1600" dirty="0"/>
              <a:t>按鈕選擇轉置</a:t>
            </a:r>
            <a:r>
              <a:rPr lang="en-US" altLang="zh-TW" sz="1600" dirty="0"/>
              <a:t>C7</a:t>
            </a:r>
            <a:r>
              <a:rPr lang="zh-TW" altLang="en-US" sz="1600" dirty="0"/>
              <a:t>直行的形式的</a:t>
            </a:r>
            <a:r>
              <a:rPr lang="en-US" altLang="zh-TW" sz="1600" dirty="0"/>
              <a:t>golden OTP</a:t>
            </a:r>
            <a:r>
              <a:rPr lang="zh-TW" altLang="en-US" sz="1600" dirty="0"/>
              <a:t> </a:t>
            </a:r>
            <a:r>
              <a:rPr lang="en-US" altLang="zh-TW" sz="1600" dirty="0"/>
              <a:t>txt</a:t>
            </a:r>
            <a:r>
              <a:rPr lang="zh-TW" altLang="en-US" sz="1600" dirty="0"/>
              <a:t>的儲存位置，並去 </a:t>
            </a:r>
            <a:r>
              <a:rPr lang="en-US" altLang="zh-TW" sz="1600" dirty="0"/>
              <a:t>C7 &gt;&gt; LSC &gt;&gt; golden module &gt;&gt; import </a:t>
            </a:r>
            <a:r>
              <a:rPr lang="zh-TW" altLang="en-US" sz="1600" dirty="0"/>
              <a:t>選</a:t>
            </a:r>
            <a:r>
              <a:rPr lang="en-US" altLang="zh-TW" sz="1600" dirty="0"/>
              <a:t>txt</a:t>
            </a:r>
            <a:r>
              <a:rPr lang="zh-TW" altLang="en-US" sz="1600" dirty="0"/>
              <a:t>，做各</a:t>
            </a:r>
            <a:r>
              <a:rPr lang="en-US" altLang="zh-TW" sz="1600" dirty="0"/>
              <a:t>region</a:t>
            </a:r>
            <a:r>
              <a:rPr lang="zh-TW" altLang="en-US" sz="1600" dirty="0"/>
              <a:t> 的 </a:t>
            </a:r>
            <a:r>
              <a:rPr lang="en-US" altLang="zh-TW" sz="1600" dirty="0"/>
              <a:t>LSC</a:t>
            </a:r>
            <a:r>
              <a:rPr lang="zh-TW" altLang="en-US" sz="1600" dirty="0"/>
              <a:t> 補償優化</a:t>
            </a:r>
            <a:endParaRPr lang="en-US" altLang="zh-TW" sz="1600" dirty="0"/>
          </a:p>
          <a:p>
            <a:pPr marL="342900" indent="-342900">
              <a:buFontTx/>
              <a:buAutoNum type="arabicPeriod"/>
            </a:pPr>
            <a:r>
              <a:rPr lang="zh-TW" altLang="en-US" sz="1600" dirty="0"/>
              <a:t>點</a:t>
            </a:r>
            <a:r>
              <a:rPr lang="en-US" altLang="zh-TW" sz="1600" dirty="0"/>
              <a:t>”Load </a:t>
            </a:r>
            <a:r>
              <a:rPr lang="en-US" altLang="zh-TW" sz="1600" dirty="0" err="1"/>
              <a:t>lsc</a:t>
            </a:r>
            <a:r>
              <a:rPr lang="en-US" altLang="zh-TW" sz="1600" dirty="0"/>
              <a:t> .xml”</a:t>
            </a:r>
            <a:r>
              <a:rPr lang="zh-TW" altLang="en-US" sz="1600" dirty="0"/>
              <a:t>按鈕選擇</a:t>
            </a:r>
            <a:r>
              <a:rPr lang="en-US" altLang="zh-TW" sz="1600" dirty="0"/>
              <a:t>lsc.xml</a:t>
            </a:r>
            <a:r>
              <a:rPr lang="zh-TW" altLang="en-US" sz="1600" dirty="0"/>
              <a:t> 檔案 </a:t>
            </a:r>
            <a:r>
              <a:rPr lang="en-US" altLang="zh-TW" sz="1600" dirty="0"/>
              <a:t>load</a:t>
            </a:r>
            <a:r>
              <a:rPr lang="zh-TW" altLang="en-US" sz="1600" dirty="0"/>
              <a:t> 入整合 </a:t>
            </a:r>
            <a:r>
              <a:rPr lang="en-US" altLang="zh-TW" sz="1600" dirty="0"/>
              <a:t>tool</a:t>
            </a:r>
          </a:p>
          <a:p>
            <a:pPr marL="342900" indent="-342900">
              <a:buFontTx/>
              <a:buAutoNum type="arabicPeriod"/>
            </a:pPr>
            <a:r>
              <a:rPr lang="zh-TW" altLang="en-US" sz="1600" dirty="0"/>
              <a:t>點下拉式選單選擇想看的</a:t>
            </a:r>
            <a:r>
              <a:rPr lang="en-US" altLang="zh-TW" sz="1600" dirty="0"/>
              <a:t>region</a:t>
            </a:r>
            <a:r>
              <a:rPr lang="zh-TW" altLang="en-US" sz="1600" dirty="0"/>
              <a:t>資料</a:t>
            </a:r>
            <a:endParaRPr lang="en-US" altLang="zh-TW" sz="1600" dirty="0"/>
          </a:p>
          <a:p>
            <a:pPr marL="342900" indent="-342900">
              <a:buFontTx/>
              <a:buAutoNum type="arabicPeriod"/>
            </a:pPr>
            <a:r>
              <a:rPr lang="zh-TW" altLang="en-US" sz="1600" dirty="0"/>
              <a:t>點</a:t>
            </a:r>
            <a:r>
              <a:rPr lang="en-US" altLang="zh-TW" sz="1600" dirty="0"/>
              <a:t>” Open LSC excel”</a:t>
            </a:r>
            <a:r>
              <a:rPr lang="zh-TW" altLang="en-US" sz="1600" dirty="0"/>
              <a:t>按鈕如果想看更詳細的資料再開啟 </a:t>
            </a:r>
            <a:r>
              <a:rPr lang="en-US" altLang="zh-TW" sz="1600" dirty="0"/>
              <a:t>excel</a:t>
            </a:r>
            <a:r>
              <a:rPr lang="zh-TW" altLang="en-US" sz="1600" dirty="0"/>
              <a:t> 檢查平坦度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15AFEC-F2FA-4D1A-BC27-253016BC424B}"/>
              </a:ext>
            </a:extLst>
          </p:cNvPr>
          <p:cNvSpPr/>
          <p:nvPr/>
        </p:nvSpPr>
        <p:spPr>
          <a:xfrm>
            <a:off x="-1464" y="0"/>
            <a:ext cx="3228769" cy="58477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zh-TW" sz="3200" dirty="0"/>
              <a:t>LSC</a:t>
            </a:r>
            <a:r>
              <a:rPr lang="zh-TW" altLang="en-US" sz="3200" dirty="0"/>
              <a:t>說明文字內容</a:t>
            </a:r>
          </a:p>
        </p:txBody>
      </p:sp>
    </p:spTree>
    <p:extLst>
      <p:ext uri="{BB962C8B-B14F-4D97-AF65-F5344CB8AC3E}">
        <p14:creationId xmlns:p14="http://schemas.microsoft.com/office/powerpoint/2010/main" val="363628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5BB30C7-7068-44F7-83EE-EAAF29DE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B488-AEDE-4D5E-B2A3-C326C15080A7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D3BB8B8-DFE4-482E-B01E-CBCE748BA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6717"/>
            <a:ext cx="9121263" cy="5251283"/>
          </a:xfrm>
          <a:prstGeom prst="rect">
            <a:avLst/>
          </a:prstGeom>
        </p:spPr>
      </p:pic>
      <p:sp>
        <p:nvSpPr>
          <p:cNvPr id="5" name="標題 11">
            <a:extLst>
              <a:ext uri="{FF2B5EF4-FFF2-40B4-BE49-F238E27FC236}">
                <a16:creationId xmlns:a16="http://schemas.microsoft.com/office/drawing/2014/main" id="{198E2946-284A-4D2E-8955-D4A3D720DE82}"/>
              </a:ext>
            </a:extLst>
          </p:cNvPr>
          <p:cNvSpPr txBox="1">
            <a:spLocks/>
          </p:cNvSpPr>
          <p:nvPr/>
        </p:nvSpPr>
        <p:spPr>
          <a:xfrm>
            <a:off x="0" y="10889"/>
            <a:ext cx="3741235" cy="1325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/>
              <a:t>Load LSC</a:t>
            </a:r>
            <a:r>
              <a:rPr lang="zh-TW" altLang="en-US" dirty="0"/>
              <a:t> </a:t>
            </a:r>
            <a:endParaRPr lang="en-US" altLang="zh-TW" dirty="0"/>
          </a:p>
          <a:p>
            <a:pPr algn="ctr"/>
            <a:r>
              <a:rPr lang="en-US" altLang="zh-TW" dirty="0"/>
              <a:t>golden OTP</a:t>
            </a:r>
            <a:r>
              <a:rPr lang="zh-TW" altLang="en-US" dirty="0"/>
              <a:t> </a:t>
            </a:r>
            <a:r>
              <a:rPr lang="en-US" altLang="zh-TW" dirty="0"/>
              <a:t>txt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663396-B3E6-4A97-8931-5F65109AED8B}"/>
              </a:ext>
            </a:extLst>
          </p:cNvPr>
          <p:cNvSpPr txBox="1"/>
          <p:nvPr/>
        </p:nvSpPr>
        <p:spPr>
          <a:xfrm>
            <a:off x="4702156" y="1509011"/>
            <a:ext cx="500455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使用者把廠商給的</a:t>
            </a:r>
            <a:r>
              <a:rPr lang="en-US" altLang="zh-TW" dirty="0"/>
              <a:t>golden OTP</a:t>
            </a:r>
            <a:r>
              <a:rPr lang="zh-TW" altLang="en-US" dirty="0"/>
              <a:t> </a:t>
            </a:r>
            <a:r>
              <a:rPr lang="en-US" altLang="zh-TW" dirty="0"/>
              <a:t>txt load</a:t>
            </a:r>
            <a:r>
              <a:rPr lang="zh-TW" altLang="en-US" dirty="0"/>
              <a:t>進整合</a:t>
            </a:r>
            <a:r>
              <a:rPr lang="en-US" altLang="zh-TW" dirty="0"/>
              <a:t>tool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043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7707</TotalTime>
  <Words>694</Words>
  <Application>Microsoft Office PowerPoint</Application>
  <PresentationFormat>寬螢幕</PresentationFormat>
  <Paragraphs>128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Office 佈景主題</vt:lpstr>
      <vt:lpstr>目前進度</vt:lpstr>
      <vt:lpstr>LSC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YingYingYu(余盈盈)</dc:creator>
  <cp:lastModifiedBy>YingYingYu(余盈盈)</cp:lastModifiedBy>
  <cp:revision>58</cp:revision>
  <dcterms:created xsi:type="dcterms:W3CDTF">2023-06-08T10:09:22Z</dcterms:created>
  <dcterms:modified xsi:type="dcterms:W3CDTF">2023-06-19T03:10:13Z</dcterms:modified>
</cp:coreProperties>
</file>