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4" r:id="rId4"/>
    <p:sldId id="275" r:id="rId5"/>
    <p:sldId id="259" r:id="rId6"/>
    <p:sldId id="262" r:id="rId7"/>
    <p:sldId id="269" r:id="rId8"/>
    <p:sldId id="261" r:id="rId9"/>
    <p:sldId id="263" r:id="rId10"/>
    <p:sldId id="270" r:id="rId11"/>
    <p:sldId id="264" r:id="rId12"/>
    <p:sldId id="265" r:id="rId13"/>
    <p:sldId id="266" r:id="rId14"/>
    <p:sldId id="271" r:id="rId15"/>
    <p:sldId id="273" r:id="rId16"/>
    <p:sldId id="272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202124"/>
    <a:srgbClr val="636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4FEA6-18E3-4C0E-A675-242A8A573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321072-141D-42C0-A862-D8FFF897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13B60D-EEB0-4682-B2FC-A8BE48A6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35ADBF-A3BD-4A9F-BFA3-DFE1B41A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98E2B6-0052-441D-A405-C2225874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2B80B-9DFA-45B3-B700-794EE868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AE9148-815C-406C-AE6E-B3BB8A91D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88788-15C1-4C5B-B2EA-AB38FF85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780CC7-534F-4871-9191-BB2182AF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4741D2-A6CD-4268-808A-48F21608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3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4876EF-9776-4D6D-87DB-E5F407A95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91E0BD3-8011-41A1-BFD9-BF860C96F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3FBBC3-2D3A-4357-B590-EBDDA0D0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B36805-6670-4CBE-A01E-5F6698C5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AA346F-F804-41FD-A062-E137012C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405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BAC22-107A-429C-8DBE-AB08A844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55453-53F0-4F6B-B3B5-F10842BC9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3254B-7431-4C5D-8605-F90EE098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A76350F-13FC-4725-A3E8-72018C97D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B2977-A3CB-49F8-8049-B53A9CBCE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50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66872-F06E-4769-87EA-B08E38DB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D4092D-20DE-413D-8A4B-DF9B15895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B2986-AA46-40AC-991B-295669E9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5CBAFE-0006-4CED-843B-F1D857E07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527834-5D7F-4779-AFFC-0C6458C1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83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69D66F-8A50-491B-B7D7-3DEB6828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B32CF8-2B80-4567-9DFA-74A9EE63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B194C9-C226-4AC4-989D-F06B8B1D2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C8D523-E0D3-4C8C-9D86-3D4937C1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183FF-CC98-4BE5-BFD2-557278C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200A33-81E3-46FE-B101-34C416E0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2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BBE59-271B-4DC0-9E9C-6675DC97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2303BB-3228-4222-A607-23B78BC22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8EC9EC-4CFF-43CF-AF96-ADA9CB0F2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67765B-0AE6-40F6-8BF5-F1F307C72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ACBC7B-5391-4B38-B55F-15951DADA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5DC18C2-138A-4BD8-A2DB-715F11A8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DED02D-9691-4E52-B41F-88B0C9BE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181E30-99D9-4FB3-B9E4-42AEDE1B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891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C3941A-98AD-4AF2-A000-EA5CD4BD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80B0992-00B4-4C0F-967F-6B48B0A2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A8FD28-7A65-4176-896D-092738F2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995308-A0CA-4EDB-80B3-839A4DF1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92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743A8A-7A60-4B8C-BAF5-13EF81EA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63A5376-2BBF-4684-88FA-4D19D28C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FE2168-063C-4F63-BD36-27447CC1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7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67F690-E6B7-40CF-98D9-EE8F41D9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1B6004-5729-4305-BECE-3D46E78F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B7E662-8119-4134-AD17-5C3C8F6A9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83815D-FD28-4DEA-8363-5171695E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4432A0-94DC-4BF4-AB5B-F2974713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48F67D-27C6-44DE-92E1-5137CEC9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25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2B88D-CFCB-47F3-A987-1E57D7A4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8BE7A2-69DE-4948-862F-40FD47DC5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DACDA3-D566-492D-A4E4-C652158F5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03460B-1A99-436F-8DC0-4E5227F6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541BE1-CF30-435B-AD0E-16A633AD7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B7C5F2-AACF-4F0D-9180-16FE1523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28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A295ABA-B323-4D4C-999D-BE9B4D1D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737A98-0744-405B-B64D-2729C7BE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DC885D-AFC7-42B6-93FD-8CFA129D3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9562D-F5ED-4F8A-B0C2-C2F2E1F9A934}" type="datetimeFigureOut">
              <a:rPr lang="zh-TW" altLang="en-US" smtClean="0"/>
              <a:t>2023/7/6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F7C7C9-8C19-4440-85A9-DC0F254947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E829A4-7B5D-4BAA-B98B-EA3014EDB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2AF1F-25E2-43CE-B375-9CC5C7D54B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78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1FA5B18-F4AF-40EB-86A9-01C448191900}"/>
              </a:ext>
            </a:extLst>
          </p:cNvPr>
          <p:cNvSpPr txBox="1"/>
          <p:nvPr/>
        </p:nvSpPr>
        <p:spPr>
          <a:xfrm>
            <a:off x="4347925" y="3167390"/>
            <a:ext cx="349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AF</a:t>
            </a:r>
            <a:r>
              <a:rPr lang="zh-TW" altLang="en-US" sz="2800" dirty="0"/>
              <a:t> 整合</a:t>
            </a:r>
            <a:r>
              <a:rPr lang="en-US" altLang="zh-TW" sz="2800" dirty="0"/>
              <a:t>tool</a:t>
            </a:r>
            <a:r>
              <a:rPr lang="zh-TW" altLang="en-US" sz="2800" dirty="0"/>
              <a:t>的</a:t>
            </a:r>
            <a:r>
              <a:rPr lang="en-US" altLang="zh-TW" sz="2800" dirty="0"/>
              <a:t>UI</a:t>
            </a:r>
            <a:r>
              <a:rPr lang="zh-TW" altLang="en-US" sz="2800" dirty="0"/>
              <a:t> 構想</a:t>
            </a:r>
          </a:p>
        </p:txBody>
      </p:sp>
    </p:spTree>
    <p:extLst>
      <p:ext uri="{BB962C8B-B14F-4D97-AF65-F5344CB8AC3E}">
        <p14:creationId xmlns:p14="http://schemas.microsoft.com/office/powerpoint/2010/main" val="264694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65A2BDE4-9F70-451A-BA1A-EB35C9EC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6" y="1419471"/>
            <a:ext cx="4698621" cy="44212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68E2728-7C3E-4869-8907-D2833D65F5F7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預期輸出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51F2AB-E16A-4AD6-BA9B-76AE04768BFB}"/>
              </a:ext>
            </a:extLst>
          </p:cNvPr>
          <p:cNvSpPr/>
          <p:nvPr/>
        </p:nvSpPr>
        <p:spPr>
          <a:xfrm>
            <a:off x="6096000" y="1542359"/>
            <a:ext cx="5853998" cy="13251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在指定的匯出資料夾，裡面會產生</a:t>
            </a:r>
            <a:r>
              <a:rPr lang="en-US" altLang="zh-TW" sz="1600" dirty="0">
                <a:ea typeface="微軟正黑體" panose="020B0604030504040204" pitchFamily="34" charset="-120"/>
              </a:rPr>
              <a:t>2</a:t>
            </a:r>
            <a:r>
              <a:rPr lang="zh-TW" altLang="en-US" sz="1600" dirty="0">
                <a:ea typeface="微軟正黑體" panose="020B0604030504040204" pitchFamily="34" charset="-120"/>
              </a:rPr>
              <a:t>種處理後的檔案。</a:t>
            </a: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*錄製</a:t>
            </a:r>
            <a:r>
              <a:rPr lang="en-US" altLang="zh-TW" sz="1400" dirty="0">
                <a:ea typeface="微軟正黑體" panose="020B0604030504040204" pitchFamily="34" charset="-120"/>
              </a:rPr>
              <a:t>log</a:t>
            </a:r>
            <a:r>
              <a:rPr lang="zh-TW" altLang="en-US" sz="1400" dirty="0">
                <a:ea typeface="微軟正黑體" panose="020B0604030504040204" pitchFamily="34" charset="-120"/>
              </a:rPr>
              <a:t>時所拍攝的照片</a:t>
            </a:r>
            <a:r>
              <a:rPr lang="en-US" altLang="zh-TW" sz="1400" dirty="0"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ea typeface="微軟正黑體" panose="020B0604030504040204" pitchFamily="34" charset="-120"/>
              </a:rPr>
              <a:t>同「選擇 圖片 資料夾」所指定的資料夾，其裡面的所有照片</a:t>
            </a:r>
            <a:r>
              <a:rPr lang="en-US" altLang="zh-TW" sz="1400" dirty="0"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1400" dirty="0">
                <a:ea typeface="微軟正黑體" panose="020B0604030504040204" pitchFamily="34" charset="-120"/>
              </a:rPr>
              <a:t>*</a:t>
            </a:r>
            <a:r>
              <a:rPr lang="zh-TW" altLang="en-US" sz="1400" dirty="0">
                <a:ea typeface="微軟正黑體" panose="020B0604030504040204" pitchFamily="34" charset="-120"/>
              </a:rPr>
              <a:t>透過主程式執行完所產生的</a:t>
            </a:r>
            <a:r>
              <a:rPr lang="en-US" altLang="zh-TW" sz="1400" dirty="0">
                <a:ea typeface="微軟正黑體" panose="020B0604030504040204" pitchFamily="34" charset="-120"/>
              </a:rPr>
              <a:t>1</a:t>
            </a:r>
            <a:r>
              <a:rPr lang="zh-TW" altLang="en-US" sz="1400" dirty="0">
                <a:ea typeface="微軟正黑體" panose="020B0604030504040204" pitchFamily="34" charset="-120"/>
              </a:rPr>
              <a:t>或多份</a:t>
            </a:r>
            <a:r>
              <a:rPr lang="en-US" altLang="zh-TW" sz="1400" dirty="0">
                <a:ea typeface="微軟正黑體" panose="020B0604030504040204" pitchFamily="34" charset="-120"/>
              </a:rPr>
              <a:t>txt</a:t>
            </a:r>
            <a:r>
              <a:rPr lang="zh-TW" altLang="en-US" sz="1400" dirty="0">
                <a:ea typeface="微軟正黑體" panose="020B0604030504040204" pitchFamily="34" charset="-120"/>
              </a:rPr>
              <a:t>檔。一張照片會對應一份</a:t>
            </a:r>
            <a:r>
              <a:rPr lang="en-US" altLang="zh-TW" sz="1400" dirty="0">
                <a:ea typeface="微軟正黑體" panose="020B0604030504040204" pitchFamily="34" charset="-120"/>
              </a:rPr>
              <a:t>txt</a:t>
            </a:r>
            <a:r>
              <a:rPr lang="zh-TW" altLang="en-US" sz="1400" dirty="0">
                <a:ea typeface="微軟正黑體" panose="020B0604030504040204" pitchFamily="34" charset="-120"/>
              </a:rPr>
              <a:t>檔。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E09C0A9-50D4-432C-BE1F-6EA63A6D50D5}"/>
              </a:ext>
            </a:extLst>
          </p:cNvPr>
          <p:cNvSpPr/>
          <p:nvPr/>
        </p:nvSpPr>
        <p:spPr>
          <a:xfrm>
            <a:off x="5768158" y="1539637"/>
            <a:ext cx="270533" cy="27053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95A587A-28F1-4AF1-B808-5FAB1319B110}"/>
              </a:ext>
            </a:extLst>
          </p:cNvPr>
          <p:cNvSpPr/>
          <p:nvPr/>
        </p:nvSpPr>
        <p:spPr>
          <a:xfrm>
            <a:off x="3092824" y="4280716"/>
            <a:ext cx="270533" cy="27053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F7D89078-D2CF-4A9D-A616-01C342FECF8A}"/>
              </a:ext>
            </a:extLst>
          </p:cNvPr>
          <p:cNvCxnSpPr>
            <a:cxnSpLocks/>
          </p:cNvCxnSpPr>
          <p:nvPr/>
        </p:nvCxnSpPr>
        <p:spPr>
          <a:xfrm>
            <a:off x="4323425" y="4429957"/>
            <a:ext cx="19530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B3C42C45-D290-42A3-86B2-46F51DC4F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6" y="3653183"/>
            <a:ext cx="5662750" cy="3204817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EA89B4-6923-4F9B-A090-61BF661194A9}"/>
              </a:ext>
            </a:extLst>
          </p:cNvPr>
          <p:cNvSpPr txBox="1"/>
          <p:nvPr/>
        </p:nvSpPr>
        <p:spPr>
          <a:xfrm>
            <a:off x="6454066" y="4099327"/>
            <a:ext cx="2592280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AA05ED-592F-41FC-840E-2A352ED4F5CA}"/>
              </a:ext>
            </a:extLst>
          </p:cNvPr>
          <p:cNvSpPr/>
          <p:nvPr/>
        </p:nvSpPr>
        <p:spPr>
          <a:xfrm>
            <a:off x="6871317" y="4407104"/>
            <a:ext cx="1615735" cy="105266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41641CE-240D-44B4-AAD4-A97DD5B19C1F}"/>
              </a:ext>
            </a:extLst>
          </p:cNvPr>
          <p:cNvCxnSpPr>
            <a:cxnSpLocks/>
          </p:cNvCxnSpPr>
          <p:nvPr/>
        </p:nvCxnSpPr>
        <p:spPr>
          <a:xfrm flipH="1" flipV="1">
            <a:off x="8300623" y="5110248"/>
            <a:ext cx="603680" cy="3495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6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58F5C1-E36F-42C6-8E6A-A7C7C9DE8012}"/>
              </a:ext>
            </a:extLst>
          </p:cNvPr>
          <p:cNvSpPr txBox="1"/>
          <p:nvPr/>
        </p:nvSpPr>
        <p:spPr>
          <a:xfrm>
            <a:off x="3980677" y="3167390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需要請方同學實作的部分</a:t>
            </a:r>
          </a:p>
        </p:txBody>
      </p:sp>
    </p:spTree>
    <p:extLst>
      <p:ext uri="{BB962C8B-B14F-4D97-AF65-F5344CB8AC3E}">
        <p14:creationId xmlns:p14="http://schemas.microsoft.com/office/powerpoint/2010/main" val="95333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4D00068B-ADD9-4003-992B-B8CF43BA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41" y="3121501"/>
            <a:ext cx="8658317" cy="3718592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B2C85A9-252B-4206-B019-CF198B78CE67}"/>
              </a:ext>
            </a:extLst>
          </p:cNvPr>
          <p:cNvSpPr txBox="1"/>
          <p:nvPr/>
        </p:nvSpPr>
        <p:spPr>
          <a:xfrm>
            <a:off x="0" y="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需要請方同學實作的部分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CD1B19-87E1-44B9-BFE0-2FB6EA776A60}"/>
              </a:ext>
            </a:extLst>
          </p:cNvPr>
          <p:cNvSpPr txBox="1"/>
          <p:nvPr/>
        </p:nvSpPr>
        <p:spPr>
          <a:xfrm>
            <a:off x="421663" y="536178"/>
            <a:ext cx="112390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從原有的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 tool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進行</a:t>
            </a:r>
            <a:r>
              <a:rPr lang="en-US" altLang="zh-TW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移植。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可能會需要幾天的時間搬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UI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code 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目前估計是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3~5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天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的時間，主要是排版、調距離較花時間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從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原有的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 tool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進行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程式碼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移植。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估計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2~3</a:t>
            </a:r>
            <a:r>
              <a:rPr lang="zh-TW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天，主要確認功能是否可以正常運作</a:t>
            </a: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顯示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個資料夾的資訊在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UI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上。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(</a:t>
            </a: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下圖紅框處，估計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2~3</a:t>
            </a: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天</a:t>
            </a:r>
            <a:r>
              <a:rPr lang="zh-TW" altLang="en-US" dirty="0">
                <a:solidFill>
                  <a:srgbClr val="000000"/>
                </a:solidFill>
                <a:latin typeface="Calibri" panose="020F0502020204030204" pitchFamily="34" charset="0"/>
              </a:rPr>
              <a:t>的時間，主要是排版、調距離較花時間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圖片資料夾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列出照片檔案名稱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: 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列出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資料夾內的檔案名稱</a:t>
            </a:r>
            <a:endParaRPr lang="en-US" altLang="zh-TW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補充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工具提示欄位</a:t>
            </a: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內容</a:t>
            </a:r>
            <a:r>
              <a:rPr lang="zh-TW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</a:t>
            </a:r>
            <a:r>
              <a:rPr lang="zh-TW" altLang="en-US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下圖綠框處</a:t>
            </a:r>
            <a:r>
              <a:rPr lang="en-US" altLang="zh-TW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)</a:t>
            </a:r>
            <a:endParaRPr lang="zh-TW" altLang="zh-TW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由於這份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AF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解析工具必須仰賴照片的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EXIF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</a:t>
            </a:r>
            <a:r>
              <a:rPr lang="zh-TW" altLang="en-US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log</a:t>
            </a:r>
            <a:r>
              <a:rPr lang="zh-TW" altLang="en-US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紀錄的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時間資訊。因此，在此份工具</a:t>
            </a:r>
            <a:r>
              <a:rPr lang="en-US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UI</a:t>
            </a:r>
            <a:r>
              <a:rPr lang="zh-TW" altLang="zh-TW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加上這部分的提示，避免分析出來不符預期。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94BF00-C48A-4AAA-BE49-9EA2D13FEB40}"/>
              </a:ext>
            </a:extLst>
          </p:cNvPr>
          <p:cNvSpPr/>
          <p:nvPr/>
        </p:nvSpPr>
        <p:spPr>
          <a:xfrm>
            <a:off x="1748901" y="6124575"/>
            <a:ext cx="8362765" cy="6869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C73D85-1CE7-48D8-8F14-5058CF56D9E9}"/>
              </a:ext>
            </a:extLst>
          </p:cNvPr>
          <p:cNvSpPr/>
          <p:nvPr/>
        </p:nvSpPr>
        <p:spPr>
          <a:xfrm>
            <a:off x="6115049" y="3184870"/>
            <a:ext cx="2095501" cy="1282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865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58F5C1-E36F-42C6-8E6A-A7C7C9DE8012}"/>
              </a:ext>
            </a:extLst>
          </p:cNvPr>
          <p:cNvSpPr txBox="1"/>
          <p:nvPr/>
        </p:nvSpPr>
        <p:spPr>
          <a:xfrm>
            <a:off x="5285521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其他補充</a:t>
            </a:r>
          </a:p>
        </p:txBody>
      </p:sp>
    </p:spTree>
    <p:extLst>
      <p:ext uri="{BB962C8B-B14F-4D97-AF65-F5344CB8AC3E}">
        <p14:creationId xmlns:p14="http://schemas.microsoft.com/office/powerpoint/2010/main" val="419133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D33F990-C966-4CD3-94D1-A74CF27D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05" y="1145219"/>
            <a:ext cx="4367818" cy="20337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FC93A5-6F76-4614-927D-19E8F08AB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0" y="3517777"/>
            <a:ext cx="3381847" cy="27531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9181013-F2D5-4EFB-BC35-2E5487836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701" y="1678595"/>
            <a:ext cx="3066372" cy="459229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DFCF47E-6422-451B-9FB4-F42A154AE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3217" y="3630043"/>
            <a:ext cx="4327249" cy="1966931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B2673A8-F0E8-4DA7-959C-38336B18801C}"/>
              </a:ext>
            </a:extLst>
          </p:cNvPr>
          <p:cNvSpPr txBox="1"/>
          <p:nvPr/>
        </p:nvSpPr>
        <p:spPr>
          <a:xfrm>
            <a:off x="0" y="0"/>
            <a:ext cx="3022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原有</a:t>
            </a:r>
            <a:r>
              <a:rPr lang="en-US" altLang="zh-TW" dirty="0"/>
              <a:t>AF</a:t>
            </a:r>
            <a:r>
              <a:rPr lang="zh-TW" altLang="en-US" dirty="0"/>
              <a:t> </a:t>
            </a:r>
            <a:r>
              <a:rPr lang="en-US" altLang="zh-TW" dirty="0"/>
              <a:t>log parser</a:t>
            </a:r>
            <a:r>
              <a:rPr lang="zh-TW" altLang="en-US" dirty="0"/>
              <a:t>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207526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58F5C1-E36F-42C6-8E6A-A7C7C9DE8012}"/>
              </a:ext>
            </a:extLst>
          </p:cNvPr>
          <p:cNvSpPr txBox="1"/>
          <p:nvPr/>
        </p:nvSpPr>
        <p:spPr>
          <a:xfrm>
            <a:off x="4309421" y="3167390"/>
            <a:ext cx="3573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tool release</a:t>
            </a:r>
            <a:r>
              <a:rPr lang="zh-TW" altLang="en-US" sz="2800" dirty="0"/>
              <a:t>試用</a:t>
            </a:r>
            <a:r>
              <a:rPr lang="en-US" altLang="zh-TW" sz="2800" dirty="0"/>
              <a:t>&amp;</a:t>
            </a:r>
            <a:r>
              <a:rPr lang="zh-TW" altLang="en-US" sz="2800" dirty="0"/>
              <a:t>回饋</a:t>
            </a:r>
          </a:p>
        </p:txBody>
      </p:sp>
    </p:spTree>
    <p:extLst>
      <p:ext uri="{BB962C8B-B14F-4D97-AF65-F5344CB8AC3E}">
        <p14:creationId xmlns:p14="http://schemas.microsoft.com/office/powerpoint/2010/main" val="4201030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52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F67822D-6737-47E9-A5D9-0BF62CAD058D}"/>
              </a:ext>
            </a:extLst>
          </p:cNvPr>
          <p:cNvSpPr txBox="1"/>
          <p:nvPr/>
        </p:nvSpPr>
        <p:spPr>
          <a:xfrm>
            <a:off x="0" y="0"/>
            <a:ext cx="2330318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原有</a:t>
            </a:r>
            <a:r>
              <a:rPr lang="en-US" altLang="zh-TW" dirty="0"/>
              <a:t>AF</a:t>
            </a:r>
            <a:r>
              <a:rPr lang="zh-TW" altLang="en-US" dirty="0"/>
              <a:t> </a:t>
            </a:r>
            <a:r>
              <a:rPr lang="en-US" altLang="zh-TW" dirty="0"/>
              <a:t>log parser</a:t>
            </a:r>
            <a:r>
              <a:rPr lang="zh-TW" altLang="en-US" dirty="0"/>
              <a:t>介面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9241CA-1180-43AA-8BFE-2E4937EC5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79" y="859310"/>
            <a:ext cx="3850694" cy="576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3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B9A6E2-A4F8-41B1-BFE6-DDF92676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5C3772-719B-4429-ADEB-202776AD150A}"/>
              </a:ext>
            </a:extLst>
          </p:cNvPr>
          <p:cNvSpPr/>
          <p:nvPr/>
        </p:nvSpPr>
        <p:spPr>
          <a:xfrm>
            <a:off x="217171" y="5826725"/>
            <a:ext cx="11776562" cy="825337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中擷取出每張照片帶有特定關鍵字的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適合使用的時機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需要連續拍攝很多張照片，並分析某幾張照片的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對焦行為。例如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 lab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大量測試、外拍有拍攝大量照片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DbgCfgTool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DebugLogger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需紀錄到時間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DbgCfgTool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apk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要將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 Output Format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設定成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threadtime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，否則工具無法解析。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F05A3-78C7-4404-82AD-928CFF777095}"/>
              </a:ext>
            </a:extLst>
          </p:cNvPr>
          <p:cNvSpPr/>
          <p:nvPr/>
        </p:nvSpPr>
        <p:spPr>
          <a:xfrm>
            <a:off x="217170" y="1088976"/>
            <a:ext cx="901066" cy="219760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59DE19-EB7A-4723-B691-25F657D3FAF2}"/>
              </a:ext>
            </a:extLst>
          </p:cNvPr>
          <p:cNvSpPr/>
          <p:nvPr/>
        </p:nvSpPr>
        <p:spPr>
          <a:xfrm>
            <a:off x="1250679" y="855881"/>
            <a:ext cx="867681" cy="233094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4DB674-5C8B-44B1-A4E3-CD5B0F0B4116}"/>
              </a:ext>
            </a:extLst>
          </p:cNvPr>
          <p:cNvSpPr/>
          <p:nvPr/>
        </p:nvSpPr>
        <p:spPr>
          <a:xfrm>
            <a:off x="2325735" y="782805"/>
            <a:ext cx="867681" cy="306170"/>
          </a:xfrm>
          <a:prstGeom prst="round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 log parser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9FC13-4558-4CED-809D-99987B3D5358}"/>
              </a:ext>
            </a:extLst>
          </p:cNvPr>
          <p:cNvSpPr/>
          <p:nvPr/>
        </p:nvSpPr>
        <p:spPr>
          <a:xfrm>
            <a:off x="217170" y="1670583"/>
            <a:ext cx="11776562" cy="4051804"/>
          </a:xfrm>
          <a:prstGeom prst="rect">
            <a:avLst/>
          </a:prstGeom>
          <a:solidFill>
            <a:srgbClr val="63666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5C3D3B-FBF3-48FC-BBF4-78FEEF333795}"/>
              </a:ext>
            </a:extLst>
          </p:cNvPr>
          <p:cNvSpPr txBox="1"/>
          <p:nvPr/>
        </p:nvSpPr>
        <p:spPr>
          <a:xfrm>
            <a:off x="1585483" y="2052570"/>
            <a:ext cx="273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6BAC0C-55E6-411B-A5AD-8EC581D381E4}"/>
              </a:ext>
            </a:extLst>
          </p:cNvPr>
          <p:cNvSpPr/>
          <p:nvPr/>
        </p:nvSpPr>
        <p:spPr>
          <a:xfrm>
            <a:off x="4325329" y="2089633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F2122-10F3-432F-AC65-FDAACCFD7FD2}"/>
              </a:ext>
            </a:extLst>
          </p:cNvPr>
          <p:cNvSpPr txBox="1"/>
          <p:nvPr/>
        </p:nvSpPr>
        <p:spPr>
          <a:xfrm>
            <a:off x="1585483" y="2357181"/>
            <a:ext cx="273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首張照片擷取前幾秒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46A0A1-E359-4EA2-B8BF-1096A127C57B}"/>
              </a:ext>
            </a:extLst>
          </p:cNvPr>
          <p:cNvSpPr/>
          <p:nvPr/>
        </p:nvSpPr>
        <p:spPr>
          <a:xfrm>
            <a:off x="4325329" y="2394244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8C8653-A198-4D7C-B503-996DC265C4F5}"/>
              </a:ext>
            </a:extLst>
          </p:cNvPr>
          <p:cNvSpPr txBox="1"/>
          <p:nvPr/>
        </p:nvSpPr>
        <p:spPr>
          <a:xfrm>
            <a:off x="1585484" y="2681735"/>
            <a:ext cx="273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每張照片要保留下來的關鍵字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E28B22-AC5B-4520-BB87-BBF01BCC2416}"/>
              </a:ext>
            </a:extLst>
          </p:cNvPr>
          <p:cNvSpPr/>
          <p:nvPr/>
        </p:nvSpPr>
        <p:spPr>
          <a:xfrm>
            <a:off x="4325329" y="2718798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61D605-7667-4588-BF97-BA5BA4AB7330}"/>
              </a:ext>
            </a:extLst>
          </p:cNvPr>
          <p:cNvSpPr txBox="1"/>
          <p:nvPr/>
        </p:nvSpPr>
        <p:spPr>
          <a:xfrm>
            <a:off x="1585484" y="2986346"/>
            <a:ext cx="273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每張照片要結束紀錄的關鍵字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5294E1-386F-4759-9F34-300C2140809B}"/>
              </a:ext>
            </a:extLst>
          </p:cNvPr>
          <p:cNvSpPr/>
          <p:nvPr/>
        </p:nvSpPr>
        <p:spPr>
          <a:xfrm>
            <a:off x="4325329" y="3023409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A39917-62B7-4A17-A8C3-FE7BE1F39533}"/>
              </a:ext>
            </a:extLst>
          </p:cNvPr>
          <p:cNvSpPr/>
          <p:nvPr/>
        </p:nvSpPr>
        <p:spPr>
          <a:xfrm>
            <a:off x="1773936" y="3324792"/>
            <a:ext cx="4141470" cy="256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寫入設定檔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9FADF0-7F6B-4694-8B6C-6DD89E2DAA6B}"/>
              </a:ext>
            </a:extLst>
          </p:cNvPr>
          <p:cNvSpPr txBox="1"/>
          <p:nvPr/>
        </p:nvSpPr>
        <p:spPr>
          <a:xfrm>
            <a:off x="1773936" y="1725241"/>
            <a:ext cx="414146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請先填入專案名稱與相關設定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191228-65A0-4F85-8C93-0D2305E861B8}"/>
              </a:ext>
            </a:extLst>
          </p:cNvPr>
          <p:cNvSpPr/>
          <p:nvPr/>
        </p:nvSpPr>
        <p:spPr>
          <a:xfrm>
            <a:off x="1773936" y="3657949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選擇圖片資料夾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E83405-A8D8-4A24-814E-C3C616687ACB}"/>
              </a:ext>
            </a:extLst>
          </p:cNvPr>
          <p:cNvSpPr/>
          <p:nvPr/>
        </p:nvSpPr>
        <p:spPr>
          <a:xfrm>
            <a:off x="1773937" y="3985771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6E6A2-9CD8-4550-831E-70BD3FCAE25F}"/>
              </a:ext>
            </a:extLst>
          </p:cNvPr>
          <p:cNvSpPr/>
          <p:nvPr/>
        </p:nvSpPr>
        <p:spPr>
          <a:xfrm>
            <a:off x="1773936" y="4326754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選擇匯出資料夾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856350-97AC-4E9F-AE25-604A92BC299E}"/>
              </a:ext>
            </a:extLst>
          </p:cNvPr>
          <p:cNvSpPr txBox="1"/>
          <p:nvPr/>
        </p:nvSpPr>
        <p:spPr>
          <a:xfrm>
            <a:off x="3649980" y="3626941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4E3776-0C46-4ABB-890F-89A5CFCC1F25}"/>
              </a:ext>
            </a:extLst>
          </p:cNvPr>
          <p:cNvSpPr txBox="1"/>
          <p:nvPr/>
        </p:nvSpPr>
        <p:spPr>
          <a:xfrm>
            <a:off x="3649980" y="3955927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13B629-740F-44AE-8EDE-FC252D05E109}"/>
              </a:ext>
            </a:extLst>
          </p:cNvPr>
          <p:cNvSpPr txBox="1"/>
          <p:nvPr/>
        </p:nvSpPr>
        <p:spPr>
          <a:xfrm>
            <a:off x="3649980" y="4312752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3DAF68-5B0B-4910-88CD-BBE3C7F55852}"/>
              </a:ext>
            </a:extLst>
          </p:cNvPr>
          <p:cNvSpPr/>
          <p:nvPr/>
        </p:nvSpPr>
        <p:spPr>
          <a:xfrm>
            <a:off x="1773935" y="4648645"/>
            <a:ext cx="4141470" cy="364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236309-0AF7-4824-807F-BC3D60C7079B}"/>
              </a:ext>
            </a:extLst>
          </p:cNvPr>
          <p:cNvSpPr txBox="1"/>
          <p:nvPr/>
        </p:nvSpPr>
        <p:spPr>
          <a:xfrm>
            <a:off x="2711958" y="5060706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752106-5DFD-4587-854F-0C37F85A15AE}"/>
              </a:ext>
            </a:extLst>
          </p:cNvPr>
          <p:cNvSpPr/>
          <p:nvPr/>
        </p:nvSpPr>
        <p:spPr>
          <a:xfrm>
            <a:off x="1773935" y="5368483"/>
            <a:ext cx="4141470" cy="279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16A834-7B04-4824-8D9F-74E7956D0F1B}"/>
              </a:ext>
            </a:extLst>
          </p:cNvPr>
          <p:cNvSpPr/>
          <p:nvPr/>
        </p:nvSpPr>
        <p:spPr>
          <a:xfrm>
            <a:off x="4559807" y="5369230"/>
            <a:ext cx="1355597" cy="279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463ED4D-C0B1-474E-89AB-B6EF52E41F46}"/>
              </a:ext>
            </a:extLst>
          </p:cNvPr>
          <p:cNvSpPr txBox="1"/>
          <p:nvPr/>
        </p:nvSpPr>
        <p:spPr>
          <a:xfrm>
            <a:off x="6217989" y="1767891"/>
            <a:ext cx="1501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圖片資料夾</a:t>
            </a:r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302BAE-D69F-4368-8000-474EE683EE92}"/>
              </a:ext>
            </a:extLst>
          </p:cNvPr>
          <p:cNvSpPr txBox="1"/>
          <p:nvPr/>
        </p:nvSpPr>
        <p:spPr>
          <a:xfrm>
            <a:off x="2711958" y="5354440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執行時的進度條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99C552-8779-4684-A399-D3F5D1DA855A}"/>
              </a:ext>
            </a:extLst>
          </p:cNvPr>
          <p:cNvSpPr txBox="1"/>
          <p:nvPr/>
        </p:nvSpPr>
        <p:spPr>
          <a:xfrm>
            <a:off x="7811330" y="1778215"/>
            <a:ext cx="1501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33CF69-FF4A-4D9B-B092-1A44ACE79295}"/>
              </a:ext>
            </a:extLst>
          </p:cNvPr>
          <p:cNvSpPr txBox="1"/>
          <p:nvPr/>
        </p:nvSpPr>
        <p:spPr>
          <a:xfrm>
            <a:off x="0" y="0"/>
            <a:ext cx="194091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導入整合</a:t>
            </a:r>
            <a:r>
              <a:rPr lang="en-US" altLang="zh-TW" dirty="0"/>
              <a:t>tool</a:t>
            </a:r>
            <a:r>
              <a:rPr lang="zh-TW" altLang="en-US" dirty="0"/>
              <a:t>介面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730D490-8857-4802-B403-E013FB8BB318}"/>
              </a:ext>
            </a:extLst>
          </p:cNvPr>
          <p:cNvSpPr txBox="1"/>
          <p:nvPr/>
        </p:nvSpPr>
        <p:spPr>
          <a:xfrm>
            <a:off x="6217987" y="1992982"/>
            <a:ext cx="11065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IMG_xxx1.jpg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IMG_xxx2.jpg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IMG_xxx3.jpg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IMG_x100.jpg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B48ECE-B919-4DFB-8843-6260CDD53320}"/>
              </a:ext>
            </a:extLst>
          </p:cNvPr>
          <p:cNvSpPr txBox="1"/>
          <p:nvPr/>
        </p:nvSpPr>
        <p:spPr>
          <a:xfrm>
            <a:off x="7826885" y="1992981"/>
            <a:ext cx="979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</a:t>
            </a:r>
            <a:endParaRPr lang="en-US" altLang="zh-TW" sz="1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alog.001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alog.002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alog_system</a:t>
            </a:r>
            <a:endParaRPr lang="zh-TW" altLang="en-US" sz="10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C94E188-43BD-498A-8120-765BBA216BE8}"/>
              </a:ext>
            </a:extLst>
          </p:cNvPr>
          <p:cNvGrpSpPr/>
          <p:nvPr/>
        </p:nvGrpSpPr>
        <p:grpSpPr>
          <a:xfrm>
            <a:off x="7402909" y="2048010"/>
            <a:ext cx="89058" cy="1268410"/>
            <a:chOff x="7402909" y="2683010"/>
            <a:chExt cx="89058" cy="126841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BA6BE83-68F1-4527-A946-F74C32A9F25E}"/>
                </a:ext>
              </a:extLst>
            </p:cNvPr>
            <p:cNvSpPr/>
            <p:nvPr/>
          </p:nvSpPr>
          <p:spPr>
            <a:xfrm>
              <a:off x="7402909" y="2683010"/>
              <a:ext cx="89058" cy="12684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26005763-66C0-4144-8B60-A59E288A0CA3}"/>
                </a:ext>
              </a:extLst>
            </p:cNvPr>
            <p:cNvSpPr/>
            <p:nvPr/>
          </p:nvSpPr>
          <p:spPr>
            <a:xfrm>
              <a:off x="7412434" y="2776473"/>
              <a:ext cx="72000" cy="6525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75A57BD-15D9-4CF9-89C7-D1453E04BD83}"/>
              </a:ext>
            </a:extLst>
          </p:cNvPr>
          <p:cNvGrpSpPr/>
          <p:nvPr/>
        </p:nvGrpSpPr>
        <p:grpSpPr>
          <a:xfrm>
            <a:off x="8884573" y="2042970"/>
            <a:ext cx="89058" cy="1268410"/>
            <a:chOff x="7402909" y="2683010"/>
            <a:chExt cx="89058" cy="1268410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1276B2F1-0F25-47AB-92A1-637E014AF07A}"/>
                </a:ext>
              </a:extLst>
            </p:cNvPr>
            <p:cNvSpPr/>
            <p:nvPr/>
          </p:nvSpPr>
          <p:spPr>
            <a:xfrm>
              <a:off x="7402909" y="2683010"/>
              <a:ext cx="89058" cy="12684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D0936DEB-D4D6-47B8-8C86-58D8F75CDC71}"/>
                </a:ext>
              </a:extLst>
            </p:cNvPr>
            <p:cNvSpPr/>
            <p:nvPr/>
          </p:nvSpPr>
          <p:spPr>
            <a:xfrm>
              <a:off x="7412434" y="2776473"/>
              <a:ext cx="72000" cy="6525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5C46A9E-7924-43B5-8FC1-E45291AAFB1A}"/>
              </a:ext>
            </a:extLst>
          </p:cNvPr>
          <p:cNvSpPr/>
          <p:nvPr/>
        </p:nvSpPr>
        <p:spPr>
          <a:xfrm>
            <a:off x="217170" y="420320"/>
            <a:ext cx="502158" cy="219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31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0B9A6E2-A4F8-41B1-BFE6-DDF92676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"/>
            <a:ext cx="12192000" cy="6654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95C3772-719B-4429-ADEB-202776AD150A}"/>
              </a:ext>
            </a:extLst>
          </p:cNvPr>
          <p:cNvSpPr/>
          <p:nvPr/>
        </p:nvSpPr>
        <p:spPr>
          <a:xfrm>
            <a:off x="217171" y="5826725"/>
            <a:ext cx="11776562" cy="825337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用來從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中擷取出每張照片帶有特定關鍵字的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適合使用的時機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需要連續拍攝很多張照片，並分析某幾張照片的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對焦行為。例如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 lab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大量測試、外拍有拍攝大量照片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DbgCfgTool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alog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或是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MTK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DebugLogger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需紀錄到時間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(e.g.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DbgCfgTool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apk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要將</a:t>
            </a:r>
            <a:r>
              <a:rPr lang="en-US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Log Output Format</a:t>
            </a:r>
            <a:r>
              <a:rPr lang="zh-TW" altLang="zh-TW" sz="12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設定成</a:t>
            </a:r>
            <a:r>
              <a:rPr lang="en-US" altLang="zh-TW" sz="120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threadtime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，否則工具無法解析。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FF05A3-78C7-4404-82AD-928CFF777095}"/>
              </a:ext>
            </a:extLst>
          </p:cNvPr>
          <p:cNvSpPr/>
          <p:nvPr/>
        </p:nvSpPr>
        <p:spPr>
          <a:xfrm>
            <a:off x="217170" y="1088976"/>
            <a:ext cx="901066" cy="219760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59DE19-EB7A-4723-B691-25F657D3FAF2}"/>
              </a:ext>
            </a:extLst>
          </p:cNvPr>
          <p:cNvSpPr/>
          <p:nvPr/>
        </p:nvSpPr>
        <p:spPr>
          <a:xfrm>
            <a:off x="1250679" y="855881"/>
            <a:ext cx="867681" cy="233094"/>
          </a:xfrm>
          <a:prstGeom prst="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Analysis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54DB674-5C8B-44B1-A4E3-CD5B0F0B4116}"/>
              </a:ext>
            </a:extLst>
          </p:cNvPr>
          <p:cNvSpPr/>
          <p:nvPr/>
        </p:nvSpPr>
        <p:spPr>
          <a:xfrm>
            <a:off x="2325735" y="782805"/>
            <a:ext cx="867681" cy="306170"/>
          </a:xfrm>
          <a:prstGeom prst="roundRect">
            <a:avLst/>
          </a:prstGeom>
          <a:solidFill>
            <a:srgbClr val="202124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AF log parser</a:t>
            </a:r>
            <a:endParaRPr lang="zh-TW" altLang="en-US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19FC13-4558-4CED-809D-99987B3D5358}"/>
              </a:ext>
            </a:extLst>
          </p:cNvPr>
          <p:cNvSpPr/>
          <p:nvPr/>
        </p:nvSpPr>
        <p:spPr>
          <a:xfrm>
            <a:off x="217170" y="1670583"/>
            <a:ext cx="11776562" cy="4051804"/>
          </a:xfrm>
          <a:prstGeom prst="rect">
            <a:avLst/>
          </a:prstGeom>
          <a:solidFill>
            <a:srgbClr val="63666F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65C3D3B-FBF3-48FC-BBF4-78FEEF333795}"/>
              </a:ext>
            </a:extLst>
          </p:cNvPr>
          <p:cNvSpPr txBox="1"/>
          <p:nvPr/>
        </p:nvSpPr>
        <p:spPr>
          <a:xfrm>
            <a:off x="1585483" y="2052570"/>
            <a:ext cx="273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專案名稱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6BAC0C-55E6-411B-A5AD-8EC581D381E4}"/>
              </a:ext>
            </a:extLst>
          </p:cNvPr>
          <p:cNvSpPr/>
          <p:nvPr/>
        </p:nvSpPr>
        <p:spPr>
          <a:xfrm>
            <a:off x="4325329" y="2089633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F2122-10F3-432F-AC65-FDAACCFD7FD2}"/>
              </a:ext>
            </a:extLst>
          </p:cNvPr>
          <p:cNvSpPr txBox="1"/>
          <p:nvPr/>
        </p:nvSpPr>
        <p:spPr>
          <a:xfrm>
            <a:off x="1585483" y="2357181"/>
            <a:ext cx="2736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首張照片擷取前幾秒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46A0A1-E359-4EA2-B8BF-1096A127C57B}"/>
              </a:ext>
            </a:extLst>
          </p:cNvPr>
          <p:cNvSpPr/>
          <p:nvPr/>
        </p:nvSpPr>
        <p:spPr>
          <a:xfrm>
            <a:off x="4325329" y="2394244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D8C8653-A198-4D7C-B503-996DC265C4F5}"/>
              </a:ext>
            </a:extLst>
          </p:cNvPr>
          <p:cNvSpPr txBox="1"/>
          <p:nvPr/>
        </p:nvSpPr>
        <p:spPr>
          <a:xfrm>
            <a:off x="1585484" y="2681735"/>
            <a:ext cx="273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每張照片要保留下來的關鍵字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E28B22-AC5B-4520-BB87-BBF01BCC2416}"/>
              </a:ext>
            </a:extLst>
          </p:cNvPr>
          <p:cNvSpPr/>
          <p:nvPr/>
        </p:nvSpPr>
        <p:spPr>
          <a:xfrm>
            <a:off x="4325329" y="2718798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461D605-7667-4588-BF97-BA5BA4AB7330}"/>
              </a:ext>
            </a:extLst>
          </p:cNvPr>
          <p:cNvSpPr txBox="1"/>
          <p:nvPr/>
        </p:nvSpPr>
        <p:spPr>
          <a:xfrm>
            <a:off x="1585484" y="2986346"/>
            <a:ext cx="2736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每張照片要結束紀錄的關鍵字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A5294E1-386F-4759-9F34-300C2140809B}"/>
              </a:ext>
            </a:extLst>
          </p:cNvPr>
          <p:cNvSpPr/>
          <p:nvPr/>
        </p:nvSpPr>
        <p:spPr>
          <a:xfrm>
            <a:off x="4325329" y="3023409"/>
            <a:ext cx="1590077" cy="233649"/>
          </a:xfrm>
          <a:prstGeom prst="rect">
            <a:avLst/>
          </a:prstGeom>
          <a:solidFill>
            <a:schemeClr val="bg1"/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4A39917-62B7-4A17-A8C3-FE7BE1F39533}"/>
              </a:ext>
            </a:extLst>
          </p:cNvPr>
          <p:cNvSpPr/>
          <p:nvPr/>
        </p:nvSpPr>
        <p:spPr>
          <a:xfrm>
            <a:off x="1773936" y="3324792"/>
            <a:ext cx="4141470" cy="2562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寫入設定檔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89FADF0-7F6B-4694-8B6C-6DD89E2DAA6B}"/>
              </a:ext>
            </a:extLst>
          </p:cNvPr>
          <p:cNvSpPr txBox="1"/>
          <p:nvPr/>
        </p:nvSpPr>
        <p:spPr>
          <a:xfrm>
            <a:off x="1773936" y="1725241"/>
            <a:ext cx="4141469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請先填入專案名稱與相關設定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1191228-65A0-4F85-8C93-0D2305E861B8}"/>
              </a:ext>
            </a:extLst>
          </p:cNvPr>
          <p:cNvSpPr/>
          <p:nvPr/>
        </p:nvSpPr>
        <p:spPr>
          <a:xfrm>
            <a:off x="1773936" y="3657949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選擇圖片資料夾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E83405-A8D8-4A24-814E-C3C616687ACB}"/>
              </a:ext>
            </a:extLst>
          </p:cNvPr>
          <p:cNvSpPr/>
          <p:nvPr/>
        </p:nvSpPr>
        <p:spPr>
          <a:xfrm>
            <a:off x="1773937" y="3985771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6E6A2-9CD8-4550-831E-70BD3FCAE25F}"/>
              </a:ext>
            </a:extLst>
          </p:cNvPr>
          <p:cNvSpPr/>
          <p:nvPr/>
        </p:nvSpPr>
        <p:spPr>
          <a:xfrm>
            <a:off x="1773936" y="4326754"/>
            <a:ext cx="1876044" cy="248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選擇匯出資料夾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856350-97AC-4E9F-AE25-604A92BC299E}"/>
              </a:ext>
            </a:extLst>
          </p:cNvPr>
          <p:cNvSpPr txBox="1"/>
          <p:nvPr/>
        </p:nvSpPr>
        <p:spPr>
          <a:xfrm>
            <a:off x="3649980" y="3626941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64E3776-0C46-4ABB-890F-89A5CFCC1F25}"/>
              </a:ext>
            </a:extLst>
          </p:cNvPr>
          <p:cNvSpPr txBox="1"/>
          <p:nvPr/>
        </p:nvSpPr>
        <p:spPr>
          <a:xfrm>
            <a:off x="3649980" y="3955927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D13B629-740F-44AE-8EDE-FC252D05E109}"/>
              </a:ext>
            </a:extLst>
          </p:cNvPr>
          <p:cNvSpPr txBox="1"/>
          <p:nvPr/>
        </p:nvSpPr>
        <p:spPr>
          <a:xfrm>
            <a:off x="3649980" y="4312752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23DAF68-5B0B-4910-88CD-BBE3C7F55852}"/>
              </a:ext>
            </a:extLst>
          </p:cNvPr>
          <p:cNvSpPr/>
          <p:nvPr/>
        </p:nvSpPr>
        <p:spPr>
          <a:xfrm>
            <a:off x="1773935" y="4648645"/>
            <a:ext cx="4141470" cy="3643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2021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C236309-0AF7-4824-807F-BC3D60C7079B}"/>
              </a:ext>
            </a:extLst>
          </p:cNvPr>
          <p:cNvSpPr txBox="1"/>
          <p:nvPr/>
        </p:nvSpPr>
        <p:spPr>
          <a:xfrm>
            <a:off x="2711958" y="5060706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顯示路徑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752106-5DFD-4587-854F-0C37F85A15AE}"/>
              </a:ext>
            </a:extLst>
          </p:cNvPr>
          <p:cNvSpPr/>
          <p:nvPr/>
        </p:nvSpPr>
        <p:spPr>
          <a:xfrm>
            <a:off x="1773935" y="5368483"/>
            <a:ext cx="4141470" cy="2796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316A834-7B04-4824-8D9F-74E7956D0F1B}"/>
              </a:ext>
            </a:extLst>
          </p:cNvPr>
          <p:cNvSpPr/>
          <p:nvPr/>
        </p:nvSpPr>
        <p:spPr>
          <a:xfrm>
            <a:off x="4559807" y="5369230"/>
            <a:ext cx="1355597" cy="2796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463ED4D-C0B1-474E-89AB-B6EF52E41F46}"/>
              </a:ext>
            </a:extLst>
          </p:cNvPr>
          <p:cNvSpPr txBox="1"/>
          <p:nvPr/>
        </p:nvSpPr>
        <p:spPr>
          <a:xfrm>
            <a:off x="6217989" y="1767891"/>
            <a:ext cx="1501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圖片資料夾</a:t>
            </a:r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3302BAE-D69F-4368-8000-474EE683EE92}"/>
              </a:ext>
            </a:extLst>
          </p:cNvPr>
          <p:cNvSpPr txBox="1"/>
          <p:nvPr/>
        </p:nvSpPr>
        <p:spPr>
          <a:xfrm>
            <a:off x="2711958" y="5354440"/>
            <a:ext cx="226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執行時的進度條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99C552-8779-4684-A399-D3F5D1DA855A}"/>
              </a:ext>
            </a:extLst>
          </p:cNvPr>
          <p:cNvSpPr txBox="1"/>
          <p:nvPr/>
        </p:nvSpPr>
        <p:spPr>
          <a:xfrm>
            <a:off x="7811330" y="1778215"/>
            <a:ext cx="15010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r>
              <a:rPr lang="en-US" altLang="zh-TW" sz="105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E33CF69-FF4A-4D9B-B092-1A44ACE79295}"/>
              </a:ext>
            </a:extLst>
          </p:cNvPr>
          <p:cNvSpPr txBox="1"/>
          <p:nvPr/>
        </p:nvSpPr>
        <p:spPr>
          <a:xfrm>
            <a:off x="0" y="0"/>
            <a:ext cx="1940916" cy="369332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zh-TW" altLang="en-US" dirty="0"/>
              <a:t>導入整合</a:t>
            </a:r>
            <a:r>
              <a:rPr lang="en-US" altLang="zh-TW" dirty="0"/>
              <a:t>tool</a:t>
            </a:r>
            <a:r>
              <a:rPr lang="zh-TW" altLang="en-US" dirty="0"/>
              <a:t>介面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4730D490-8857-4802-B403-E013FB8BB318}"/>
              </a:ext>
            </a:extLst>
          </p:cNvPr>
          <p:cNvSpPr txBox="1"/>
          <p:nvPr/>
        </p:nvSpPr>
        <p:spPr>
          <a:xfrm>
            <a:off x="6217987" y="1992982"/>
            <a:ext cx="11065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IMG_xxx1.jpg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IMG_xxx2.jpg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IMG_xxx3.jpg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IMG_x100.jpg</a:t>
            </a:r>
            <a:endParaRPr lang="zh-TW" altLang="en-US" sz="10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1CB48ECE-B919-4DFB-8843-6260CDD53320}"/>
              </a:ext>
            </a:extLst>
          </p:cNvPr>
          <p:cNvSpPr txBox="1"/>
          <p:nvPr/>
        </p:nvSpPr>
        <p:spPr>
          <a:xfrm>
            <a:off x="7826885" y="1992981"/>
            <a:ext cx="9793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</a:t>
            </a:r>
            <a:endParaRPr lang="en-US" altLang="zh-TW" sz="1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alog.001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alog.002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en-US" altLang="zh-TW" sz="1000" dirty="0" err="1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alog_system</a:t>
            </a:r>
            <a:endParaRPr lang="zh-TW" altLang="en-US" sz="1000" dirty="0"/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AC94E188-43BD-498A-8120-765BBA216BE8}"/>
              </a:ext>
            </a:extLst>
          </p:cNvPr>
          <p:cNvGrpSpPr/>
          <p:nvPr/>
        </p:nvGrpSpPr>
        <p:grpSpPr>
          <a:xfrm>
            <a:off x="7402909" y="2048010"/>
            <a:ext cx="89058" cy="1268410"/>
            <a:chOff x="7402909" y="2683010"/>
            <a:chExt cx="89058" cy="126841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4BA6BE83-68F1-4527-A946-F74C32A9F25E}"/>
                </a:ext>
              </a:extLst>
            </p:cNvPr>
            <p:cNvSpPr/>
            <p:nvPr/>
          </p:nvSpPr>
          <p:spPr>
            <a:xfrm>
              <a:off x="7402909" y="2683010"/>
              <a:ext cx="89058" cy="12684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26005763-66C0-4144-8B60-A59E288A0CA3}"/>
                </a:ext>
              </a:extLst>
            </p:cNvPr>
            <p:cNvSpPr/>
            <p:nvPr/>
          </p:nvSpPr>
          <p:spPr>
            <a:xfrm>
              <a:off x="7412434" y="2776473"/>
              <a:ext cx="72000" cy="6525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75A57BD-15D9-4CF9-89C7-D1453E04BD83}"/>
              </a:ext>
            </a:extLst>
          </p:cNvPr>
          <p:cNvGrpSpPr/>
          <p:nvPr/>
        </p:nvGrpSpPr>
        <p:grpSpPr>
          <a:xfrm>
            <a:off x="8884573" y="2042970"/>
            <a:ext cx="89058" cy="1268410"/>
            <a:chOff x="7402909" y="2683010"/>
            <a:chExt cx="89058" cy="1268410"/>
          </a:xfrm>
        </p:grpSpPr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1276B2F1-0F25-47AB-92A1-637E014AF07A}"/>
                </a:ext>
              </a:extLst>
            </p:cNvPr>
            <p:cNvSpPr/>
            <p:nvPr/>
          </p:nvSpPr>
          <p:spPr>
            <a:xfrm>
              <a:off x="7402909" y="2683010"/>
              <a:ext cx="89058" cy="126841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D0936DEB-D4D6-47B8-8C86-58D8F75CDC71}"/>
                </a:ext>
              </a:extLst>
            </p:cNvPr>
            <p:cNvSpPr/>
            <p:nvPr/>
          </p:nvSpPr>
          <p:spPr>
            <a:xfrm>
              <a:off x="7412434" y="2776473"/>
              <a:ext cx="72000" cy="652527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5C46A9E-7924-43B5-8FC1-E45291AAFB1A}"/>
              </a:ext>
            </a:extLst>
          </p:cNvPr>
          <p:cNvSpPr/>
          <p:nvPr/>
        </p:nvSpPr>
        <p:spPr>
          <a:xfrm>
            <a:off x="711803" y="420320"/>
            <a:ext cx="352457" cy="219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25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58F5C1-E36F-42C6-8E6A-A7C7C9DE8012}"/>
              </a:ext>
            </a:extLst>
          </p:cNvPr>
          <p:cNvSpPr txBox="1"/>
          <p:nvPr/>
        </p:nvSpPr>
        <p:spPr>
          <a:xfrm>
            <a:off x="5285521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預期輸入</a:t>
            </a:r>
          </a:p>
        </p:txBody>
      </p:sp>
    </p:spTree>
    <p:extLst>
      <p:ext uri="{BB962C8B-B14F-4D97-AF65-F5344CB8AC3E}">
        <p14:creationId xmlns:p14="http://schemas.microsoft.com/office/powerpoint/2010/main" val="96164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5F6FC0F4-B1B9-4DE6-90FD-31FE085EB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6" y="1419471"/>
            <a:ext cx="4698621" cy="44212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1D96271-6556-4028-AC32-56A38CD7CC4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C61992-38F6-4B2E-9D64-72395FA1D0C3}"/>
              </a:ext>
            </a:extLst>
          </p:cNvPr>
          <p:cNvSpPr/>
          <p:nvPr/>
        </p:nvSpPr>
        <p:spPr>
          <a:xfrm>
            <a:off x="6096000" y="117502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填寫專案名稱，例如</a:t>
            </a:r>
            <a:r>
              <a:rPr lang="en-US" altLang="zh-TW" sz="1600" dirty="0">
                <a:ea typeface="微軟正黑體" panose="020B0604030504040204" pitchFamily="34" charset="-120"/>
              </a:rPr>
              <a:t>:</a:t>
            </a:r>
            <a:r>
              <a:rPr lang="zh-TW" altLang="en-US" sz="1600" dirty="0">
                <a:ea typeface="微軟正黑體" panose="020B0604030504040204" pitchFamily="34" charset="-120"/>
              </a:rPr>
              <a:t> </a:t>
            </a:r>
            <a:r>
              <a:rPr lang="en-US" altLang="zh-TW" sz="1600" dirty="0">
                <a:ea typeface="微軟正黑體" panose="020B0604030504040204" pitchFamily="34" charset="-120"/>
              </a:rPr>
              <a:t>SX1</a:t>
            </a:r>
            <a:r>
              <a:rPr lang="zh-TW" altLang="en-US" sz="1600" dirty="0">
                <a:ea typeface="微軟正黑體" panose="020B0604030504040204" pitchFamily="34" charset="-120"/>
              </a:rPr>
              <a:t>、</a:t>
            </a:r>
            <a:r>
              <a:rPr lang="en-US" altLang="zh-TW" sz="1600" dirty="0">
                <a:ea typeface="微軟正黑體" panose="020B0604030504040204" pitchFamily="34" charset="-120"/>
              </a:rPr>
              <a:t>DG1…</a:t>
            </a:r>
            <a:r>
              <a:rPr lang="zh-TW" altLang="en-US" sz="1600" dirty="0">
                <a:ea typeface="微軟正黑體" panose="020B0604030504040204" pitchFamily="34" charset="-120"/>
              </a:rPr>
              <a:t>等等。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*顯示一個欄位讓使用者自行輸入。</a:t>
            </a:r>
            <a:endParaRPr lang="en-US" altLang="zh-TW" sz="1400" dirty="0"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3531F-4D98-4C3A-9C38-C6F640D7E277}"/>
              </a:ext>
            </a:extLst>
          </p:cNvPr>
          <p:cNvSpPr/>
          <p:nvPr/>
        </p:nvSpPr>
        <p:spPr>
          <a:xfrm>
            <a:off x="6096000" y="226865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設定第一張照片要保留前幾秒的內容。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*顯示一個欄位，並設定</a:t>
            </a:r>
            <a:r>
              <a:rPr lang="en-US" altLang="zh-TW" sz="1400" dirty="0">
                <a:ea typeface="微軟正黑體" panose="020B0604030504040204" pitchFamily="34" charset="-120"/>
              </a:rPr>
              <a:t>1~5</a:t>
            </a:r>
            <a:r>
              <a:rPr lang="zh-TW" altLang="en-US" sz="1400" dirty="0">
                <a:ea typeface="微軟正黑體" panose="020B0604030504040204" pitchFamily="34" charset="-120"/>
              </a:rPr>
              <a:t>秒的範圍限制，讓使用者自行輸入。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43CCA46-3094-4EC6-9776-4B8D996D574B}"/>
              </a:ext>
            </a:extLst>
          </p:cNvPr>
          <p:cNvSpPr/>
          <p:nvPr/>
        </p:nvSpPr>
        <p:spPr>
          <a:xfrm>
            <a:off x="6096000" y="336228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每張照片要保留下來的關鍵字。</a:t>
            </a: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*顯示一個欄位讓使用者自行輸入。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9A39F3-C15A-4607-B3E7-1B4DFB1ACCCB}"/>
              </a:ext>
            </a:extLst>
          </p:cNvPr>
          <p:cNvSpPr/>
          <p:nvPr/>
        </p:nvSpPr>
        <p:spPr>
          <a:xfrm>
            <a:off x="6096000" y="4483800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每張照片要結束紀錄的關鍵字。</a:t>
            </a: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*顯示一個欄位讓使用者自行輸入。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2DA178A-EE3F-464E-905E-AF5E56E00A14}"/>
              </a:ext>
            </a:extLst>
          </p:cNvPr>
          <p:cNvSpPr/>
          <p:nvPr/>
        </p:nvSpPr>
        <p:spPr>
          <a:xfrm>
            <a:off x="6096000" y="5611215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按下「寫入設定檔」來儲存專案的配置。</a:t>
            </a: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*用按鈕呈現，設定檔會被保留在</a:t>
            </a:r>
            <a:r>
              <a:rPr lang="en-US" altLang="zh-TW" sz="1400" dirty="0">
                <a:ea typeface="微軟正黑體" panose="020B0604030504040204" pitchFamily="34" charset="-120"/>
              </a:rPr>
              <a:t>config</a:t>
            </a:r>
            <a:r>
              <a:rPr lang="zh-TW" altLang="en-US" sz="1400" dirty="0">
                <a:ea typeface="微軟正黑體" panose="020B0604030504040204" pitchFamily="34" charset="-120"/>
              </a:rPr>
              <a:t>資料夾內。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DBD6C5D6-3E25-4ADD-B5C8-F511B6AB54DF}"/>
              </a:ext>
            </a:extLst>
          </p:cNvPr>
          <p:cNvSpPr/>
          <p:nvPr/>
        </p:nvSpPr>
        <p:spPr>
          <a:xfrm>
            <a:off x="5776666" y="1149122"/>
            <a:ext cx="270533" cy="2705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EC59DEE6-1D79-4A62-A7CD-3465F1EA71A3}"/>
              </a:ext>
            </a:extLst>
          </p:cNvPr>
          <p:cNvSpPr/>
          <p:nvPr/>
        </p:nvSpPr>
        <p:spPr>
          <a:xfrm>
            <a:off x="5763907" y="2268652"/>
            <a:ext cx="270533" cy="27053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F18A366-4BFB-46B4-8384-6AF2F5A8ECCF}"/>
              </a:ext>
            </a:extLst>
          </p:cNvPr>
          <p:cNvSpPr/>
          <p:nvPr/>
        </p:nvSpPr>
        <p:spPr>
          <a:xfrm>
            <a:off x="5768158" y="3359560"/>
            <a:ext cx="270533" cy="27053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A7B7122-C6E2-4672-81DA-4E30CA548B5D}"/>
              </a:ext>
            </a:extLst>
          </p:cNvPr>
          <p:cNvSpPr/>
          <p:nvPr/>
        </p:nvSpPr>
        <p:spPr>
          <a:xfrm>
            <a:off x="5768159" y="4483800"/>
            <a:ext cx="270533" cy="2705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9B4BA27-8129-4F34-8E6B-AFF6E0EF76FE}"/>
              </a:ext>
            </a:extLst>
          </p:cNvPr>
          <p:cNvSpPr/>
          <p:nvPr/>
        </p:nvSpPr>
        <p:spPr>
          <a:xfrm>
            <a:off x="5768160" y="5656645"/>
            <a:ext cx="270533" cy="2705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DF1FBE3-A4CB-49CE-A8E3-746B5ED0208E}"/>
              </a:ext>
            </a:extLst>
          </p:cNvPr>
          <p:cNvSpPr/>
          <p:nvPr/>
        </p:nvSpPr>
        <p:spPr>
          <a:xfrm>
            <a:off x="3465687" y="1856897"/>
            <a:ext cx="270533" cy="2705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866553CC-B55C-435F-A920-76F2D8423898}"/>
              </a:ext>
            </a:extLst>
          </p:cNvPr>
          <p:cNvSpPr/>
          <p:nvPr/>
        </p:nvSpPr>
        <p:spPr>
          <a:xfrm>
            <a:off x="3465687" y="2201396"/>
            <a:ext cx="270533" cy="27053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42548F37-3605-4E04-AD07-9D62968B1D45}"/>
              </a:ext>
            </a:extLst>
          </p:cNvPr>
          <p:cNvSpPr/>
          <p:nvPr/>
        </p:nvSpPr>
        <p:spPr>
          <a:xfrm>
            <a:off x="3465686" y="2531816"/>
            <a:ext cx="270533" cy="270533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7EB63684-E1F1-4121-8816-E07199F03DF3}"/>
              </a:ext>
            </a:extLst>
          </p:cNvPr>
          <p:cNvSpPr/>
          <p:nvPr/>
        </p:nvSpPr>
        <p:spPr>
          <a:xfrm>
            <a:off x="3465685" y="2852878"/>
            <a:ext cx="270533" cy="270533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A6FE801F-587F-4C92-9480-7068F622171B}"/>
              </a:ext>
            </a:extLst>
          </p:cNvPr>
          <p:cNvSpPr/>
          <p:nvPr/>
        </p:nvSpPr>
        <p:spPr>
          <a:xfrm>
            <a:off x="1787807" y="3224293"/>
            <a:ext cx="270533" cy="27053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549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BD38D0ED-A2C2-4614-A38A-6AB2BCD1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6" y="1419471"/>
            <a:ext cx="4698621" cy="44212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1D96271-6556-4028-AC32-56A38CD7CC45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預期輸入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3A29C262-5F79-4834-9E0D-E856C12B932B}"/>
              </a:ext>
            </a:extLst>
          </p:cNvPr>
          <p:cNvSpPr/>
          <p:nvPr/>
        </p:nvSpPr>
        <p:spPr>
          <a:xfrm>
            <a:off x="677871" y="3573379"/>
            <a:ext cx="270533" cy="270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DA38F685-27A8-4159-B7C8-2DD02B3E311F}"/>
              </a:ext>
            </a:extLst>
          </p:cNvPr>
          <p:cNvSpPr/>
          <p:nvPr/>
        </p:nvSpPr>
        <p:spPr>
          <a:xfrm>
            <a:off x="677871" y="3927421"/>
            <a:ext cx="270533" cy="27053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636CC955-ACFE-4E59-81F1-F8DB31A55064}"/>
              </a:ext>
            </a:extLst>
          </p:cNvPr>
          <p:cNvSpPr/>
          <p:nvPr/>
        </p:nvSpPr>
        <p:spPr>
          <a:xfrm>
            <a:off x="677870" y="4286387"/>
            <a:ext cx="270533" cy="27053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3DD90B7-E2B0-47E9-ACB9-84B3CBF81B52}"/>
              </a:ext>
            </a:extLst>
          </p:cNvPr>
          <p:cNvSpPr/>
          <p:nvPr/>
        </p:nvSpPr>
        <p:spPr>
          <a:xfrm>
            <a:off x="5958469" y="146720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錄製</a:t>
            </a:r>
            <a:r>
              <a:rPr lang="en-US" altLang="zh-TW" sz="1600" dirty="0">
                <a:ea typeface="微軟正黑體" panose="020B0604030504040204" pitchFamily="34" charset="-120"/>
              </a:rPr>
              <a:t>log</a:t>
            </a:r>
            <a:r>
              <a:rPr lang="zh-TW" altLang="en-US" sz="1600" dirty="0">
                <a:ea typeface="微軟正黑體" panose="020B0604030504040204" pitchFamily="34" charset="-120"/>
              </a:rPr>
              <a:t>時所拍攝的照片資料夾路徑。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ea typeface="微軟正黑體" panose="020B0604030504040204" pitchFamily="34" charset="-120"/>
              </a:rPr>
              <a:t>*</a:t>
            </a:r>
            <a:r>
              <a:rPr lang="zh-TW" altLang="en-US" sz="1600" dirty="0">
                <a:ea typeface="微軟正黑體" panose="020B0604030504040204" pitchFamily="34" charset="-120"/>
              </a:rPr>
              <a:t>用按鈕呈現。</a:t>
            </a:r>
            <a:endParaRPr lang="en-US" altLang="zh-TW" sz="1600" dirty="0">
              <a:ea typeface="微軟正黑體" panose="020B0604030504040204" pitchFamily="34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628371C-7D88-4D31-9F3A-958FCA21394A}"/>
              </a:ext>
            </a:extLst>
          </p:cNvPr>
          <p:cNvSpPr/>
          <p:nvPr/>
        </p:nvSpPr>
        <p:spPr>
          <a:xfrm>
            <a:off x="5958469" y="256083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>
                <a:ea typeface="微軟正黑體" panose="020B0604030504040204" pitchFamily="34" charset="-120"/>
              </a:rPr>
              <a:t>FIH </a:t>
            </a:r>
            <a:r>
              <a:rPr lang="en-US" altLang="zh-TW" sz="1600" dirty="0" err="1">
                <a:ea typeface="微軟正黑體" panose="020B0604030504040204" pitchFamily="34" charset="-120"/>
              </a:rPr>
              <a:t>DbgCfgTool</a:t>
            </a:r>
            <a:r>
              <a:rPr lang="en-US" altLang="zh-TW" sz="1600" dirty="0">
                <a:ea typeface="微軟正黑體" panose="020B0604030504040204" pitchFamily="34" charset="-120"/>
              </a:rPr>
              <a:t> </a:t>
            </a:r>
            <a:r>
              <a:rPr lang="en-US" altLang="zh-TW" sz="1600" dirty="0" err="1">
                <a:ea typeface="微軟正黑體" panose="020B0604030504040204" pitchFamily="34" charset="-120"/>
              </a:rPr>
              <a:t>apk</a:t>
            </a:r>
            <a:r>
              <a:rPr lang="zh-TW" altLang="en-US" sz="1600" dirty="0">
                <a:ea typeface="微軟正黑體" panose="020B0604030504040204" pitchFamily="34" charset="-120"/>
              </a:rPr>
              <a:t>錄製</a:t>
            </a:r>
            <a:r>
              <a:rPr lang="en-US" altLang="zh-TW" sz="1600" dirty="0" err="1">
                <a:ea typeface="微軟正黑體" panose="020B0604030504040204" pitchFamily="34" charset="-120"/>
              </a:rPr>
              <a:t>alog</a:t>
            </a:r>
            <a:r>
              <a:rPr lang="zh-TW" altLang="en-US" sz="1600" dirty="0">
                <a:ea typeface="微軟正黑體" panose="020B0604030504040204" pitchFamily="34" charset="-120"/>
              </a:rPr>
              <a:t>檔案的資料夾路徑。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ea typeface="微軟正黑體" panose="020B0604030504040204" pitchFamily="34" charset="-120"/>
              </a:rPr>
              <a:t>*</a:t>
            </a:r>
            <a:r>
              <a:rPr lang="zh-TW" altLang="en-US" sz="1600" dirty="0">
                <a:ea typeface="微軟正黑體" panose="020B0604030504040204" pitchFamily="34" charset="-120"/>
              </a:rPr>
              <a:t>用按鈕呈現。</a:t>
            </a:r>
            <a:endParaRPr lang="en-US" altLang="zh-TW" sz="1400" dirty="0"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A5576A-E751-4E56-89C4-B7A2E37EE135}"/>
              </a:ext>
            </a:extLst>
          </p:cNvPr>
          <p:cNvSpPr/>
          <p:nvPr/>
        </p:nvSpPr>
        <p:spPr>
          <a:xfrm>
            <a:off x="5958469" y="365446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匯出處理結果的資料夾路徑。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ea typeface="微軟正黑體" panose="020B0604030504040204" pitchFamily="34" charset="-120"/>
              </a:rPr>
              <a:t>*</a:t>
            </a:r>
            <a:r>
              <a:rPr lang="zh-TW" altLang="en-US" sz="1600" dirty="0">
                <a:ea typeface="微軟正黑體" panose="020B0604030504040204" pitchFamily="34" charset="-120"/>
              </a:rPr>
              <a:t>用按鈕呈現。</a:t>
            </a:r>
            <a:endParaRPr lang="en-US" altLang="zh-TW" sz="1400" dirty="0">
              <a:ea typeface="微軟正黑體" panose="020B0604030504040204" pitchFamily="34" charset="-120"/>
            </a:endParaRP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DD84A65D-42DC-47DB-96DB-56F030C551F3}"/>
              </a:ext>
            </a:extLst>
          </p:cNvPr>
          <p:cNvSpPr/>
          <p:nvPr/>
        </p:nvSpPr>
        <p:spPr>
          <a:xfrm>
            <a:off x="5633947" y="1523991"/>
            <a:ext cx="270533" cy="27053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F3F0EAD5-7AD5-45FB-8ABB-F1E969CE3B6C}"/>
              </a:ext>
            </a:extLst>
          </p:cNvPr>
          <p:cNvSpPr/>
          <p:nvPr/>
        </p:nvSpPr>
        <p:spPr>
          <a:xfrm>
            <a:off x="5633946" y="2587670"/>
            <a:ext cx="270533" cy="270533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2A3CB67-DDA1-4517-8A0E-7F84B49AB06E}"/>
              </a:ext>
            </a:extLst>
          </p:cNvPr>
          <p:cNvSpPr/>
          <p:nvPr/>
        </p:nvSpPr>
        <p:spPr>
          <a:xfrm>
            <a:off x="5633947" y="3710733"/>
            <a:ext cx="270533" cy="270533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F70B340-FD24-4D8D-960A-C02E6E5FB415}"/>
              </a:ext>
            </a:extLst>
          </p:cNvPr>
          <p:cNvSpPr/>
          <p:nvPr/>
        </p:nvSpPr>
        <p:spPr>
          <a:xfrm>
            <a:off x="5952149" y="477441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執行主程式。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en-US" altLang="zh-TW" sz="1600" dirty="0">
                <a:ea typeface="微軟正黑體" panose="020B0604030504040204" pitchFamily="34" charset="-120"/>
              </a:rPr>
              <a:t>*</a:t>
            </a:r>
            <a:r>
              <a:rPr lang="zh-TW" altLang="en-US" sz="1600" dirty="0">
                <a:ea typeface="微軟正黑體" panose="020B0604030504040204" pitchFamily="34" charset="-120"/>
              </a:rPr>
              <a:t>用按鈕呈現。</a:t>
            </a:r>
            <a:endParaRPr lang="en-US" altLang="zh-TW" sz="1400" dirty="0">
              <a:ea typeface="微軟正黑體" panose="020B0604030504040204" pitchFamily="34" charset="-120"/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15344610-651C-406B-BF59-053152BBA515}"/>
              </a:ext>
            </a:extLst>
          </p:cNvPr>
          <p:cNvSpPr/>
          <p:nvPr/>
        </p:nvSpPr>
        <p:spPr>
          <a:xfrm>
            <a:off x="5633946" y="4834060"/>
            <a:ext cx="270533" cy="27053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B8D1813F-7ED0-4648-9E79-6D4FF0BC4A43}"/>
              </a:ext>
            </a:extLst>
          </p:cNvPr>
          <p:cNvSpPr/>
          <p:nvPr/>
        </p:nvSpPr>
        <p:spPr>
          <a:xfrm>
            <a:off x="677870" y="4807326"/>
            <a:ext cx="270533" cy="27053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32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58F5C1-E36F-42C6-8E6A-A7C7C9DE8012}"/>
              </a:ext>
            </a:extLst>
          </p:cNvPr>
          <p:cNvSpPr txBox="1"/>
          <p:nvPr/>
        </p:nvSpPr>
        <p:spPr>
          <a:xfrm>
            <a:off x="5285521" y="31673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預期輸出</a:t>
            </a:r>
          </a:p>
        </p:txBody>
      </p:sp>
    </p:spTree>
    <p:extLst>
      <p:ext uri="{BB962C8B-B14F-4D97-AF65-F5344CB8AC3E}">
        <p14:creationId xmlns:p14="http://schemas.microsoft.com/office/powerpoint/2010/main" val="367488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EE9B1C3C-A661-4747-B3C9-DD2E14E6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46" y="1419471"/>
            <a:ext cx="4698621" cy="442124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68E2728-7C3E-4869-8907-D2833D65F5F7}"/>
              </a:ext>
            </a:extLst>
          </p:cNvPr>
          <p:cNvSpPr txBox="1"/>
          <p:nvPr/>
        </p:nvSpPr>
        <p:spPr>
          <a:xfrm>
            <a:off x="0" y="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/>
              <a:t>預期輸出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38A512-CC33-4BF9-9BF8-76AF8BCD36E9}"/>
              </a:ext>
            </a:extLst>
          </p:cNvPr>
          <p:cNvSpPr/>
          <p:nvPr/>
        </p:nvSpPr>
        <p:spPr>
          <a:xfrm>
            <a:off x="6096000" y="117502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照片的處理進度。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*顯示目前正在處理哪一張照片。</a:t>
            </a:r>
            <a:endParaRPr lang="en-US" altLang="zh-TW" sz="1400" dirty="0"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81A817A-8361-4011-98AD-001A89A73782}"/>
              </a:ext>
            </a:extLst>
          </p:cNvPr>
          <p:cNvSpPr/>
          <p:nvPr/>
        </p:nvSpPr>
        <p:spPr>
          <a:xfrm>
            <a:off x="5776666" y="1149122"/>
            <a:ext cx="270533" cy="2705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DAB6545-F8C5-4FAE-BB3E-24B3CD2118CC}"/>
              </a:ext>
            </a:extLst>
          </p:cNvPr>
          <p:cNvSpPr/>
          <p:nvPr/>
        </p:nvSpPr>
        <p:spPr>
          <a:xfrm>
            <a:off x="675211" y="5168268"/>
            <a:ext cx="270533" cy="27053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FBC6EA-A421-4CC9-8389-1A58F3255BB1}"/>
              </a:ext>
            </a:extLst>
          </p:cNvPr>
          <p:cNvSpPr/>
          <p:nvPr/>
        </p:nvSpPr>
        <p:spPr>
          <a:xfrm>
            <a:off x="6096000" y="2268652"/>
            <a:ext cx="5853998" cy="9024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ea typeface="微軟正黑體" panose="020B0604030504040204" pitchFamily="34" charset="-120"/>
              </a:rPr>
              <a:t>顯示進度條。</a:t>
            </a:r>
            <a:endParaRPr lang="en-US" altLang="zh-TW" sz="1600" dirty="0"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ea typeface="微軟正黑體" panose="020B0604030504040204" pitchFamily="34" charset="-120"/>
              </a:rPr>
              <a:t>*讓使用者清楚知道目前處理的狀態。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2C117E5-3B4E-4EA3-A5E3-3776F3264EBC}"/>
              </a:ext>
            </a:extLst>
          </p:cNvPr>
          <p:cNvSpPr/>
          <p:nvPr/>
        </p:nvSpPr>
        <p:spPr>
          <a:xfrm>
            <a:off x="5763907" y="2268652"/>
            <a:ext cx="270533" cy="27053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48759FF-493E-4E5B-A29F-F8DE9C2DA647}"/>
              </a:ext>
            </a:extLst>
          </p:cNvPr>
          <p:cNvSpPr/>
          <p:nvPr/>
        </p:nvSpPr>
        <p:spPr>
          <a:xfrm>
            <a:off x="675210" y="5529967"/>
            <a:ext cx="270533" cy="270533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395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</TotalTime>
  <Words>917</Words>
  <Application>Microsoft Office PowerPoint</Application>
  <PresentationFormat>寬螢幕</PresentationFormat>
  <Paragraphs>153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StevenSSLin(林松賢)</dc:creator>
  <cp:lastModifiedBy>StevenSSLin(林松賢)</cp:lastModifiedBy>
  <cp:revision>72</cp:revision>
  <dcterms:created xsi:type="dcterms:W3CDTF">2023-06-06T02:22:25Z</dcterms:created>
  <dcterms:modified xsi:type="dcterms:W3CDTF">2023-07-06T08:28:33Z</dcterms:modified>
</cp:coreProperties>
</file>