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5" r:id="rId3"/>
    <p:sldId id="369" r:id="rId5"/>
    <p:sldId id="295" r:id="rId6"/>
    <p:sldId id="312" r:id="rId7"/>
    <p:sldId id="342" r:id="rId8"/>
    <p:sldId id="373" r:id="rId9"/>
    <p:sldId id="407" r:id="rId10"/>
    <p:sldId id="409" r:id="rId11"/>
    <p:sldId id="313" r:id="rId12"/>
    <p:sldId id="402" r:id="rId13"/>
    <p:sldId id="28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>
        <p:guide pos="3886"/>
        <p:guide orient="horz" pos="22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96"/>
    </p:cViewPr>
  </p:sorterViewPr>
  <p:notesViewPr>
    <p:cSldViewPr snapToGrid="0">
      <p:cViewPr varScale="1">
        <p:scale>
          <a:sx n="67" d="100"/>
          <a:sy n="67" d="100"/>
        </p:scale>
        <p:origin x="374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A209B-2A58-46BD-98C4-4ADC420342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4176712" y="1174746"/>
            <a:ext cx="3838576" cy="3838575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186998" y="2092960"/>
            <a:ext cx="2375110" cy="3690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088526" y="2092960"/>
            <a:ext cx="2375110" cy="3690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725169" y="15600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5239019" y="15600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798220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5037138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1461307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299200" y="4352636"/>
            <a:ext cx="4461162" cy="1567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33306"/>
            <a:ext cx="4572000" cy="6234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2951544" y="0"/>
            <a:ext cx="9240456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 hasCustomPrompt="1"/>
          </p:nvPr>
        </p:nvSpPr>
        <p:spPr>
          <a:xfrm>
            <a:off x="3307782" y="3440322"/>
            <a:ext cx="5563906" cy="3417677"/>
          </a:xfrm>
          <a:custGeom>
            <a:avLst/>
            <a:gdLst>
              <a:gd name="connsiteX0" fmla="*/ 3111940 w 6246994"/>
              <a:gd name="connsiteY0" fmla="*/ 0 h 3837270"/>
              <a:gd name="connsiteX1" fmla="*/ 6246994 w 6246994"/>
              <a:gd name="connsiteY1" fmla="*/ 3837270 h 3837270"/>
              <a:gd name="connsiteX2" fmla="*/ 0 w 6246994"/>
              <a:gd name="connsiteY2" fmla="*/ 3837270 h 383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6994" h="3837270">
                <a:moveTo>
                  <a:pt x="3111940" y="0"/>
                </a:moveTo>
                <a:lnTo>
                  <a:pt x="6246994" y="3837270"/>
                </a:lnTo>
                <a:lnTo>
                  <a:pt x="0" y="383727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3321014" y="636338"/>
            <a:ext cx="5563906" cy="3417677"/>
          </a:xfrm>
          <a:custGeom>
            <a:avLst/>
            <a:gdLst>
              <a:gd name="connsiteX0" fmla="*/ 0 w 6246994"/>
              <a:gd name="connsiteY0" fmla="*/ 0 h 3837270"/>
              <a:gd name="connsiteX1" fmla="*/ 6246994 w 6246994"/>
              <a:gd name="connsiteY1" fmla="*/ 0 h 3837270"/>
              <a:gd name="connsiteX2" fmla="*/ 3135054 w 6246994"/>
              <a:gd name="connsiteY2" fmla="*/ 3837270 h 383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6994" h="3837270">
                <a:moveTo>
                  <a:pt x="0" y="0"/>
                </a:moveTo>
                <a:lnTo>
                  <a:pt x="6246994" y="0"/>
                </a:lnTo>
                <a:lnTo>
                  <a:pt x="3135054" y="383727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xit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2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6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xit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6" grpId="0" animBg="1"/>
          <p:bldP spid="13" grpId="0" animBg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148501" y="1622236"/>
            <a:ext cx="1684350" cy="16974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2482471" y="2932177"/>
            <a:ext cx="1684350" cy="14070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884750" y="3915645"/>
            <a:ext cx="1948100" cy="206147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1" y="0"/>
            <a:ext cx="3726180" cy="7452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55" y="1605280"/>
            <a:ext cx="3978161" cy="571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560015" y="1920025"/>
            <a:ext cx="3718144" cy="433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-1.85185E-6 C -0.07396 -0.01204 -0.14453 -0.01551 -0.22175 -0.03565 C -0.30768 -0.05393 -0.34492 -0.07639 -0.40612 -0.09629 " pathEditMode="relative" rAng="0" ptsTypes="AAA">
                                      <p:cBhvr>
                                        <p:cTn id="18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481559" y="2025571"/>
            <a:ext cx="9375493" cy="1562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992243" y="4374722"/>
            <a:ext cx="2310514" cy="1842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886159" y="4848824"/>
            <a:ext cx="190500" cy="190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076659" y="5033054"/>
            <a:ext cx="311820" cy="311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7898260" y="3729823"/>
            <a:ext cx="2326813" cy="234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9245247" y="2180794"/>
            <a:ext cx="2326813" cy="234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2.59259E-6 C 0.03958 -0.01991 0.07773 -0.02547 0.11927 -0.05857 C 0.16549 -0.08843 0.18554 -0.12547 0.21888 -0.15787 " pathEditMode="relative" rAng="0" ptsTypes="AAA">
                                      <p:cBhvr>
                                        <p:cTn id="3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78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33333E-7 -1.85185E-6 C 0.05221 -0.02153 0.10208 -0.02754 0.15651 -0.06319 C 0.21732 -0.0956 0.24362 -0.13541 0.28685 -0.1706 " pathEditMode="relative" rAng="0" ptsTypes="AAA">
                                      <p:cBhvr>
                                        <p:cTn id="3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  <p:bldP spid="12" grpId="0" animBg="1"/>
      <p:bldP spid="12" grpId="1" animBg="1"/>
      <p:bldP spid="11" grpId="0" animBg="1"/>
      <p:bldP spid="11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163">
            <a:off x="213360" y="1680656"/>
            <a:ext cx="12192000" cy="6849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lum bright="20000"/>
          </a:blip>
          <a:stretch>
            <a:fillRect/>
          </a:stretch>
        </p:blipFill>
        <p:spPr>
          <a:xfrm rot="10800000">
            <a:off x="0" y="3152607"/>
            <a:ext cx="12192000" cy="192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0730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1405171"/>
            <a:ext cx="12192000" cy="366917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775970"/>
            <a:ext cx="12192000" cy="530606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58" hasCustomPrompt="1"/>
          </p:nvPr>
        </p:nvSpPr>
        <p:spPr>
          <a:xfrm>
            <a:off x="7352482" y="2803411"/>
            <a:ext cx="3579677" cy="2242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zh-CN" altLang="en-US" dirty="0"/>
              <a:t>点击添加图片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5000243" y="2247900"/>
            <a:ext cx="7191757" cy="4610100"/>
          </a:xfrm>
          <a:custGeom>
            <a:avLst/>
            <a:gdLst>
              <a:gd name="connsiteX0" fmla="*/ 5209088 w 10418176"/>
              <a:gd name="connsiteY0" fmla="*/ 0 h 5209089"/>
              <a:gd name="connsiteX1" fmla="*/ 10418176 w 10418176"/>
              <a:gd name="connsiteY1" fmla="*/ 5209089 h 5209089"/>
              <a:gd name="connsiteX2" fmla="*/ 0 w 10418176"/>
              <a:gd name="connsiteY2" fmla="*/ 5209089 h 52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8176" h="5209089">
                <a:moveTo>
                  <a:pt x="5209088" y="0"/>
                </a:moveTo>
                <a:lnTo>
                  <a:pt x="10418176" y="5209089"/>
                </a:lnTo>
                <a:lnTo>
                  <a:pt x="0" y="52090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85483" cy="4636520"/>
          </a:xfrm>
          <a:custGeom>
            <a:avLst/>
            <a:gdLst>
              <a:gd name="connsiteX0" fmla="*/ 0 w 6217069"/>
              <a:gd name="connsiteY0" fmla="*/ 0 h 3108535"/>
              <a:gd name="connsiteX1" fmla="*/ 6217069 w 6217069"/>
              <a:gd name="connsiteY1" fmla="*/ 0 h 3108535"/>
              <a:gd name="connsiteX2" fmla="*/ 3108535 w 6217069"/>
              <a:gd name="connsiteY2" fmla="*/ 3108535 h 310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7069" h="3108535">
                <a:moveTo>
                  <a:pt x="0" y="0"/>
                </a:moveTo>
                <a:lnTo>
                  <a:pt x="6217069" y="0"/>
                </a:lnTo>
                <a:lnTo>
                  <a:pt x="3108535" y="3108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9.png"/><Relationship Id="rId2" Type="http://schemas.openxmlformats.org/officeDocument/2006/relationships/hyperlink" Target="https://www.dpi.nc.gov/news/press-releases/2019/07/12/eligibility-requirements-set-school-lunch-program" TargetMode="Externa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750" y="3231515"/>
            <a:ext cx="933450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Students performance in exams</a:t>
            </a:r>
            <a:endParaRPr lang="en-US" altLang="zh-CN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92858" y="523779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62010" y="5130800"/>
            <a:ext cx="2528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42054047 Xinglan Yu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42054044 Xiaoman Li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164121" y="4970133"/>
            <a:ext cx="80421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849792" y="2500272"/>
            <a:ext cx="5429318" cy="585357"/>
            <a:chOff x="1666701" y="1868156"/>
            <a:chExt cx="8878627" cy="957241"/>
          </a:xfrm>
        </p:grpSpPr>
        <p:sp>
          <p:nvSpPr>
            <p:cNvPr id="12" name="圆角矩形 11"/>
            <p:cNvSpPr/>
            <p:nvPr/>
          </p:nvSpPr>
          <p:spPr>
            <a:xfrm>
              <a:off x="1666701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796715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926729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056743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186757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316771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446785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576801" y="1868156"/>
              <a:ext cx="968527" cy="957241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b="18650"/>
          <a:stretch>
            <a:fillRect/>
          </a:stretch>
        </p:blipFill>
        <p:spPr>
          <a:xfrm>
            <a:off x="391160" y="1880235"/>
            <a:ext cx="2286000" cy="3711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60" y="1871345"/>
            <a:ext cx="4415790" cy="3717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50" y="1845310"/>
            <a:ext cx="4469765" cy="3743325"/>
          </a:xfrm>
          <a:prstGeom prst="rect">
            <a:avLst/>
          </a:prstGeom>
        </p:spPr>
      </p:pic>
      <p:sp>
        <p:nvSpPr>
          <p:cNvPr id="26" name="椭圆 25"/>
          <p:cNvSpPr>
            <a:spLocks noChangeAspect="1"/>
          </p:cNvSpPr>
          <p:nvPr/>
        </p:nvSpPr>
        <p:spPr>
          <a:xfrm>
            <a:off x="954406" y="439515"/>
            <a:ext cx="1260000" cy="12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94596" y="283738"/>
            <a:ext cx="897399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sz="10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77160" y="685165"/>
            <a:ext cx="6098540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Widget function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2290"/>
            <a:ext cx="9240456" cy="68534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2"/>
          <a:stretch>
            <a:fillRect/>
          </a:stretch>
        </p:blipFill>
        <p:spPr>
          <a:xfrm>
            <a:off x="420370" y="2540"/>
            <a:ext cx="4920615" cy="6858000"/>
          </a:xfrm>
          <a:prstGeom prst="rect">
            <a:avLst/>
          </a:prstGeom>
        </p:spPr>
      </p:pic>
      <p:sp>
        <p:nvSpPr>
          <p:cNvPr id="22" name="文本框 21" descr="7b0a2020202022776f7264617274223a20227b5c2269645c223a31393938333230352c5c227469645c223a31333437377d220a7d0a"/>
          <p:cNvSpPr txBox="1"/>
          <p:nvPr/>
        </p:nvSpPr>
        <p:spPr>
          <a:xfrm>
            <a:off x="1011555" y="2101850"/>
            <a:ext cx="3548380" cy="919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春然手书简" panose="00020600040101010101" charset="-122"/>
                <a:ea typeface="汉仪春然手书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Thanks for your listening</a:t>
            </a:r>
            <a:endParaRPr lang="en-US" altLang="zh-CN" sz="6000" b="1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春然手书简" panose="00020600040101010101" charset="-122"/>
              <a:ea typeface="汉仪春然手书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标注 4"/>
          <p:cNvSpPr/>
          <p:nvPr/>
        </p:nvSpPr>
        <p:spPr>
          <a:xfrm flipV="1">
            <a:off x="3094355" y="4076700"/>
            <a:ext cx="2336800" cy="2143125"/>
          </a:xfrm>
          <a:prstGeom prst="wedgeRectCallout">
            <a:avLst>
              <a:gd name="adj1" fmla="val -157"/>
              <a:gd name="adj2" fmla="val 64852"/>
            </a:avLst>
          </a:prstGeom>
          <a:solidFill>
            <a:srgbClr val="2E2D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标注 6"/>
          <p:cNvSpPr/>
          <p:nvPr/>
        </p:nvSpPr>
        <p:spPr>
          <a:xfrm flipV="1">
            <a:off x="907415" y="4076065"/>
            <a:ext cx="1697355" cy="2143125"/>
          </a:xfrm>
          <a:prstGeom prst="wedgeRectCallout">
            <a:avLst>
              <a:gd name="adj1" fmla="val -5368"/>
              <a:gd name="adj2" fmla="val 645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标注 7"/>
          <p:cNvSpPr/>
          <p:nvPr/>
        </p:nvSpPr>
        <p:spPr>
          <a:xfrm flipV="1">
            <a:off x="6106795" y="4037965"/>
            <a:ext cx="4212590" cy="2214245"/>
          </a:xfrm>
          <a:prstGeom prst="wedgeRectCallout">
            <a:avLst>
              <a:gd name="adj1" fmla="val -51733"/>
              <a:gd name="adj2" fmla="val 6215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1130300" y="4613910"/>
            <a:ext cx="1330325" cy="7734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20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Randomly divide the 10,000 data into five groups of ABCDE.</a:t>
            </a:r>
            <a:endParaRPr lang="en-US" altLang="zh-CN" sz="120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52471" y="4225006"/>
            <a:ext cx="14079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Group: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Rectangle 23"/>
          <p:cNvSpPr/>
          <p:nvPr/>
        </p:nvSpPr>
        <p:spPr>
          <a:xfrm>
            <a:off x="3287395" y="4835525"/>
            <a:ext cx="165227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Categories: 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master's degree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bachelor's degree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associate's degree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some college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high school 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some high school</a:t>
            </a: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87395" y="4250690"/>
            <a:ext cx="218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Parental level of education :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Rectangle 23"/>
          <p:cNvSpPr/>
          <p:nvPr/>
        </p:nvSpPr>
        <p:spPr>
          <a:xfrm>
            <a:off x="6405880" y="4613910"/>
            <a:ext cx="363537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Categories: standard and free/reduced</a:t>
            </a:r>
            <a:endParaRPr lang="en-US" altLang="zh-CN" sz="120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>
              <a:defRPr/>
            </a:pPr>
            <a:endParaRPr lang="en-US" altLang="zh-CN" sz="120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Based on the information(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  <a:hlinkClick r:id="rId2" action="ppaction://hlinkfile"/>
              </a:rPr>
              <a:t>Eligibility Requirements Set for School Lunch Program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), we can know that there are corresponding requirements to qualify for free/reduced price lunch:</a:t>
            </a:r>
            <a:endParaRPr lang="en-US" altLang="zh-CN" sz="120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   -Family size</a:t>
            </a:r>
            <a:endParaRPr lang="en-US" altLang="zh-CN" sz="120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   -Income criteria</a:t>
            </a:r>
            <a:endParaRPr lang="en-US" altLang="zh-CN" sz="120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05572" y="4225564"/>
            <a:ext cx="13611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Lunch: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7510" y="246380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endParaRPr lang="en-US" altLang="zh-CN" sz="1200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占位符 2"/>
          <p:cNvPicPr>
            <a:picLocks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405130" y="789940"/>
            <a:ext cx="11148695" cy="295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23" grpId="0"/>
      <p:bldP spid="24" grpId="0"/>
      <p:bldP spid="25" grpId="0"/>
      <p:bldP spid="26" grpId="0"/>
      <p:bldP spid="27" grpId="0"/>
      <p:bldP spid="2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1565" y="2748915"/>
            <a:ext cx="665543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factors have an impact on student performance?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Is there a correlation between different students' respective math, reading, and writing scores?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096000" y="1436151"/>
            <a:ext cx="1980000" cy="22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2" idx="0"/>
          </p:cNvCxnSpPr>
          <p:nvPr/>
        </p:nvCxnSpPr>
        <p:spPr>
          <a:xfrm flipV="1">
            <a:off x="4116000" y="1432835"/>
            <a:ext cx="1980000" cy="22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76000" y="1432835"/>
            <a:ext cx="1440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35118" y="825200"/>
            <a:ext cx="34297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PREFACE</a:t>
            </a:r>
            <a:endParaRPr lang="zh-CN" altLang="en-US" sz="2000" spc="3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42035" y="2052320"/>
            <a:ext cx="2599690" cy="382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1141730" y="2012950"/>
            <a:ext cx="23996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Two questions:</a:t>
            </a:r>
            <a:endParaRPr lang="en-US" altLang="zh-CN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041721" y="2663570"/>
            <a:ext cx="10372845" cy="2673752"/>
          </a:xfrm>
          <a:custGeom>
            <a:avLst/>
            <a:gdLst>
              <a:gd name="connsiteX0" fmla="*/ 10637134 w 10637134"/>
              <a:gd name="connsiteY0" fmla="*/ 0 h 2673752"/>
              <a:gd name="connsiteX1" fmla="*/ 10637134 w 10637134"/>
              <a:gd name="connsiteY1" fmla="*/ 2673752 h 2673752"/>
              <a:gd name="connsiteX2" fmla="*/ 0 w 10637134"/>
              <a:gd name="connsiteY2" fmla="*/ 2673752 h 267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7134" h="2673752">
                <a:moveTo>
                  <a:pt x="10637134" y="0"/>
                </a:moveTo>
                <a:lnTo>
                  <a:pt x="10637134" y="2673752"/>
                </a:lnTo>
                <a:lnTo>
                  <a:pt x="0" y="2673752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5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31" y="2800236"/>
            <a:ext cx="3577599" cy="2242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5523231" y="1605280"/>
            <a:ext cx="1260000" cy="12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7221" y="1541444"/>
            <a:ext cx="6270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2160" y="4671906"/>
            <a:ext cx="7007680" cy="9220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1-1 </a:t>
            </a:r>
            <a:r>
              <a:rPr lang="en-US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Gender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1-2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Parental level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of Education   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1-3 Lunch (e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conomic situation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    1-4 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Preparation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33495" y="3006725"/>
            <a:ext cx="4639945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Influencing Factors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73990" y="261620"/>
            <a:ext cx="263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1-1 Gender</a:t>
            </a:r>
            <a:endParaRPr lang="zh-CN" altLang="en-US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占位符 26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335395" y="1646555"/>
            <a:ext cx="5663565" cy="1708785"/>
          </a:xfrm>
          <a:prstGeom prst="rect">
            <a:avLst/>
          </a:prstGeom>
        </p:spPr>
      </p:pic>
      <p:pic>
        <p:nvPicPr>
          <p:cNvPr id="5" name="图片占位符 4"/>
          <p:cNvPicPr>
            <a:picLocks noChangeAspect="1"/>
          </p:cNvPicPr>
          <p:nvPr>
            <p:ph type="pic" sz="quarter" idx="12"/>
          </p:nvPr>
        </p:nvPicPr>
        <p:blipFill>
          <a:blip r:embed="rId3"/>
          <a:srcRect t="16584"/>
          <a:stretch>
            <a:fillRect/>
          </a:stretch>
        </p:blipFill>
        <p:spPr>
          <a:xfrm>
            <a:off x="0" y="848360"/>
            <a:ext cx="6272530" cy="3305810"/>
          </a:xfrm>
          <a:prstGeom prst="rect">
            <a:avLst/>
          </a:prstGeom>
        </p:spPr>
      </p:pic>
      <p:pic>
        <p:nvPicPr>
          <p:cNvPr id="20" name="图片占位符 19"/>
          <p:cNvPicPr>
            <a:picLocks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864870" y="4283075"/>
            <a:ext cx="10462260" cy="234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269240"/>
            <a:ext cx="4500245" cy="358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750" y="289560"/>
            <a:ext cx="551878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1-2 Parental level of Education</a:t>
            </a:r>
            <a:endParaRPr lang="zh-CN" altLang="en-US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2" name="图片占位符 41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-21590" y="1082040"/>
            <a:ext cx="7118985" cy="3601085"/>
          </a:xfrm>
          <a:prstGeom prst="rect">
            <a:avLst/>
          </a:prstGeom>
        </p:spPr>
      </p:pic>
      <p:pic>
        <p:nvPicPr>
          <p:cNvPr id="45" name="图片占位符 44"/>
          <p:cNvPicPr>
            <a:picLocks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88010" y="4765675"/>
            <a:ext cx="11015345" cy="1612265"/>
          </a:xfrm>
          <a:prstGeom prst="rect">
            <a:avLst/>
          </a:prstGeom>
        </p:spPr>
      </p:pic>
      <p:pic>
        <p:nvPicPr>
          <p:cNvPr id="3" name="图片占位符 2"/>
          <p:cNvPicPr>
            <a:picLocks noChangeAspect="1"/>
          </p:cNvPicPr>
          <p:nvPr>
            <p:ph type="pic" sz="quarter" idx="12"/>
          </p:nvPr>
        </p:nvPicPr>
        <p:blipFill>
          <a:blip r:embed="rId4"/>
          <a:stretch>
            <a:fillRect/>
          </a:stretch>
        </p:blipFill>
        <p:spPr>
          <a:xfrm>
            <a:off x="7096760" y="991870"/>
            <a:ext cx="4769485" cy="3629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269240"/>
            <a:ext cx="4500245" cy="358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750" y="289560"/>
            <a:ext cx="551878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1-3 Lunch (economic situation) </a:t>
            </a:r>
            <a:endParaRPr lang="zh-CN" altLang="en-US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732155" y="4370705"/>
            <a:ext cx="10908030" cy="2388870"/>
          </a:xfrm>
          <a:prstGeom prst="rect">
            <a:avLst/>
          </a:prstGeom>
        </p:spPr>
      </p:pic>
      <p:pic>
        <p:nvPicPr>
          <p:cNvPr id="6" name="图片占位符 5"/>
          <p:cNvPicPr>
            <a:picLocks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6685280" y="1548765"/>
            <a:ext cx="5478780" cy="1514475"/>
          </a:xfrm>
          <a:prstGeom prst="rect">
            <a:avLst/>
          </a:prstGeom>
        </p:spPr>
      </p:pic>
      <p:pic>
        <p:nvPicPr>
          <p:cNvPr id="7" name="图片占位符 6"/>
          <p:cNvPicPr>
            <a:picLocks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31750" y="757555"/>
            <a:ext cx="6653530" cy="361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269240"/>
            <a:ext cx="2465070" cy="358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750" y="289560"/>
            <a:ext cx="236283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1-4 Preparation</a:t>
            </a:r>
            <a:endParaRPr lang="zh-CN" altLang="en-US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31750" y="628015"/>
            <a:ext cx="6548755" cy="3444240"/>
          </a:xfrm>
          <a:prstGeom prst="rect">
            <a:avLst/>
          </a:prstGeom>
        </p:spPr>
      </p:pic>
      <p:pic>
        <p:nvPicPr>
          <p:cNvPr id="6" name="图片占位符 5"/>
          <p:cNvPicPr>
            <a:picLocks noChangeAspect="1"/>
          </p:cNvPicPr>
          <p:nvPr>
            <p:ph type="pic" sz="quarter" idx="11"/>
          </p:nvPr>
        </p:nvPicPr>
        <p:blipFill>
          <a:blip r:embed="rId3"/>
          <a:srcRect l="1704"/>
          <a:stretch>
            <a:fillRect/>
          </a:stretch>
        </p:blipFill>
        <p:spPr>
          <a:xfrm>
            <a:off x="6558915" y="1778000"/>
            <a:ext cx="5595620" cy="1318260"/>
          </a:xfrm>
          <a:prstGeom prst="rect">
            <a:avLst/>
          </a:prstGeom>
        </p:spPr>
      </p:pic>
      <p:pic>
        <p:nvPicPr>
          <p:cNvPr id="7" name="图片占位符 6"/>
          <p:cNvPicPr>
            <a:picLocks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215900" y="4227195"/>
            <a:ext cx="11938635" cy="224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965201" y="430625"/>
            <a:ext cx="1260000" cy="12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5391" y="229128"/>
            <a:ext cx="897399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10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7955" y="676275"/>
            <a:ext cx="6098540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Correlation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analysis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占位符 13"/>
          <p:cNvPicPr>
            <a:picLocks noChangeAspect="1"/>
          </p:cNvPicPr>
          <p:nvPr>
            <p:ph type="pic" sz="quarter" idx="11"/>
          </p:nvPr>
        </p:nvPicPr>
        <p:blipFill>
          <a:blip r:embed="rId2"/>
          <a:srcRect t="22192"/>
          <a:stretch>
            <a:fillRect/>
          </a:stretch>
        </p:blipFill>
        <p:spPr>
          <a:xfrm>
            <a:off x="1565910" y="1616710"/>
            <a:ext cx="8844280" cy="31159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88540" y="4148455"/>
            <a:ext cx="1042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writing--math                         writing--reading		       reading--math</a:t>
            </a:r>
            <a:endParaRPr lang="en-US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10" y="4949825"/>
            <a:ext cx="6516370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tags/tag1.xml><?xml version="1.0" encoding="utf-8"?>
<p:tagLst xmlns:p="http://schemas.openxmlformats.org/presentationml/2006/main">
  <p:tag name="KSO_WPP_MARK_KEY" val="4905fdc2-3994-42b4-ab92-b4e5927fe0f5"/>
  <p:tag name="COMMONDATA" val="eyJoZGlkIjoiZDMzNmNiMzhlYzM2NmUzYjY0MWJmNjI4MDRiOGNjN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方正黑体简体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1047</Words>
  <Application>WPS 演示</Application>
  <PresentationFormat>宽屏</PresentationFormat>
  <Paragraphs>81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Open Sans</vt:lpstr>
      <vt:lpstr>Segoe Print</vt:lpstr>
      <vt:lpstr>Calibri Light</vt:lpstr>
      <vt:lpstr>Roboto Light</vt:lpstr>
      <vt:lpstr>汉仪春然手书简</vt:lpstr>
      <vt:lpstr>Arial Unicode MS</vt:lpstr>
      <vt:lpstr>等线</vt:lpstr>
      <vt:lpstr>Open Sans Light</vt:lpstr>
      <vt:lpstr>Times New Roman</vt:lpstr>
      <vt:lpstr>方正兰亭细黑_GBK</vt:lpstr>
      <vt:lpstr>黑体</vt:lpstr>
      <vt:lpstr>Open Sans Semibold</vt:lpstr>
      <vt:lpstr>方正黑体简体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牧</cp:lastModifiedBy>
  <cp:revision>135</cp:revision>
  <dcterms:created xsi:type="dcterms:W3CDTF">2017-03-26T06:32:00Z</dcterms:created>
  <dcterms:modified xsi:type="dcterms:W3CDTF">2022-10-27T11:00:43Z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47DD1B8D1E1943EB9306200CAF419DBA</vt:lpwstr>
  </property>
  <property fmtid="{D5CDD505-2E9C-101B-9397-08002B2CF9AE}" pid="3" name="KSOProductBuildVer">
    <vt:lpwstr>2052-11.1.0.12598</vt:lpwstr>
  </property>
</Properties>
</file>