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7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780790" y="2414091"/>
            <a:ext cx="2279650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68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68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68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568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21891" y="1037842"/>
            <a:ext cx="6978396" cy="570737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786371" y="6358128"/>
            <a:ext cx="390144" cy="306323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86244" y="6286499"/>
            <a:ext cx="858011" cy="352044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786130" cy="6858000"/>
          </a:xfrm>
          <a:custGeom>
            <a:avLst/>
            <a:gdLst/>
            <a:ahLst/>
            <a:cxnLst/>
            <a:rect l="l" t="t" r="r" b="b"/>
            <a:pathLst>
              <a:path w="786130" h="6858000">
                <a:moveTo>
                  <a:pt x="786041" y="0"/>
                </a:moveTo>
                <a:lnTo>
                  <a:pt x="0" y="0"/>
                </a:lnTo>
                <a:lnTo>
                  <a:pt x="0" y="6858000"/>
                </a:lnTo>
                <a:lnTo>
                  <a:pt x="786041" y="6858000"/>
                </a:lnTo>
                <a:lnTo>
                  <a:pt x="786041" y="0"/>
                </a:lnTo>
                <a:close/>
              </a:path>
            </a:pathLst>
          </a:custGeom>
          <a:solidFill>
            <a:srgbClr val="76B71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0"/>
            <a:ext cx="786130" cy="6858000"/>
          </a:xfrm>
          <a:custGeom>
            <a:avLst/>
            <a:gdLst/>
            <a:ahLst/>
            <a:cxnLst/>
            <a:rect l="l" t="t" r="r" b="b"/>
            <a:pathLst>
              <a:path w="786130" h="6858000">
                <a:moveTo>
                  <a:pt x="0" y="6858000"/>
                </a:moveTo>
                <a:lnTo>
                  <a:pt x="786041" y="6858000"/>
                </a:lnTo>
                <a:lnTo>
                  <a:pt x="786041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572" y="4572"/>
            <a:ext cx="781811" cy="489356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43255" y="5087111"/>
            <a:ext cx="571500" cy="15560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9002" y="354914"/>
            <a:ext cx="722599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568E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20622" y="2085213"/>
            <a:ext cx="8105775" cy="3197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03309" y="6454241"/>
            <a:ext cx="238759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799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85615"/>
              <a:ext cx="9144000" cy="2216150"/>
            </a:xfrm>
            <a:custGeom>
              <a:avLst/>
              <a:gdLst/>
              <a:ahLst/>
              <a:cxnLst/>
              <a:rect l="l" t="t" r="r" b="b"/>
              <a:pathLst>
                <a:path w="9144000" h="2216150">
                  <a:moveTo>
                    <a:pt x="9144000" y="0"/>
                  </a:moveTo>
                  <a:lnTo>
                    <a:pt x="0" y="0"/>
                  </a:lnTo>
                  <a:lnTo>
                    <a:pt x="0" y="2215642"/>
                  </a:lnTo>
                  <a:lnTo>
                    <a:pt x="9144000" y="221564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000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01511" y="6225538"/>
              <a:ext cx="713232" cy="5608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29500" y="6214870"/>
              <a:ext cx="1556003" cy="5715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29628" y="6214870"/>
              <a:ext cx="571500" cy="57149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100" y="4264152"/>
              <a:ext cx="3552444" cy="10073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96183" y="4264152"/>
              <a:ext cx="1508759" cy="100736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307035" y="4372102"/>
            <a:ext cx="38652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FFFFFF"/>
                </a:solidFill>
                <a:latin typeface="Microsoft JhengHei"/>
                <a:cs typeface="Microsoft JhengHei"/>
              </a:rPr>
              <a:t>Homework</a:t>
            </a:r>
            <a:r>
              <a:rPr sz="3600" b="1" spc="-145" dirty="0">
                <a:solidFill>
                  <a:srgbClr val="FFFFFF"/>
                </a:solidFill>
                <a:latin typeface="Microsoft JhengHei"/>
                <a:cs typeface="Microsoft JhengHei"/>
              </a:rPr>
              <a:t> </a:t>
            </a:r>
            <a:r>
              <a:rPr sz="3600" b="1" dirty="0">
                <a:solidFill>
                  <a:srgbClr val="FFFFFF"/>
                </a:solidFill>
                <a:latin typeface="Microsoft JhengHei"/>
                <a:cs typeface="Microsoft JhengHei"/>
              </a:rPr>
              <a:t>II</a:t>
            </a:r>
            <a:r>
              <a:rPr sz="3600" b="1" spc="-75" dirty="0">
                <a:solidFill>
                  <a:srgbClr val="FFFFFF"/>
                </a:solidFill>
                <a:latin typeface="Microsoft JhengHei"/>
                <a:cs typeface="Microsoft JhengHei"/>
              </a:rPr>
              <a:t> 說明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7035" y="4877409"/>
            <a:ext cx="2270760" cy="105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9000"/>
              </a:lnSpc>
              <a:spcBef>
                <a:spcPts val="95"/>
              </a:spcBef>
            </a:pPr>
            <a:r>
              <a:rPr sz="1700" b="1" spc="-25" dirty="0">
                <a:solidFill>
                  <a:srgbClr val="92EC00"/>
                </a:solidFill>
                <a:latin typeface="Calibri"/>
                <a:cs typeface="Calibri"/>
              </a:rPr>
              <a:t>Instructor</a:t>
            </a:r>
            <a:r>
              <a:rPr sz="1700" spc="-25" dirty="0">
                <a:solidFill>
                  <a:srgbClr val="92EC00"/>
                </a:solidFill>
                <a:latin typeface="Microsoft JhengHei"/>
                <a:cs typeface="Microsoft JhengHei"/>
              </a:rPr>
              <a:t>：</a:t>
            </a:r>
            <a:r>
              <a:rPr sz="1700" b="1" spc="-25" dirty="0">
                <a:solidFill>
                  <a:srgbClr val="92EC00"/>
                </a:solidFill>
                <a:latin typeface="Calibri"/>
                <a:cs typeface="Calibri"/>
              </a:rPr>
              <a:t>Lih-</a:t>
            </a:r>
            <a:r>
              <a:rPr sz="1700" b="1" dirty="0">
                <a:solidFill>
                  <a:srgbClr val="92EC00"/>
                </a:solidFill>
                <a:latin typeface="Calibri"/>
                <a:cs typeface="Calibri"/>
              </a:rPr>
              <a:t>Yih</a:t>
            </a:r>
            <a:r>
              <a:rPr sz="1700" b="1" spc="135" dirty="0">
                <a:solidFill>
                  <a:srgbClr val="92EC00"/>
                </a:solidFill>
                <a:latin typeface="Calibri"/>
                <a:cs typeface="Calibri"/>
              </a:rPr>
              <a:t> </a:t>
            </a:r>
            <a:r>
              <a:rPr sz="1700" b="1" spc="-20" dirty="0">
                <a:solidFill>
                  <a:srgbClr val="92EC00"/>
                </a:solidFill>
                <a:latin typeface="Calibri"/>
                <a:cs typeface="Calibri"/>
              </a:rPr>
              <a:t>Chiou </a:t>
            </a:r>
            <a:r>
              <a:rPr sz="1700" b="1" spc="-40" dirty="0">
                <a:solidFill>
                  <a:srgbClr val="92EC00"/>
                </a:solidFill>
                <a:latin typeface="Calibri"/>
                <a:cs typeface="Calibri"/>
              </a:rPr>
              <a:t>TA</a:t>
            </a:r>
            <a:r>
              <a:rPr sz="1700" b="1" spc="-45" dirty="0">
                <a:solidFill>
                  <a:srgbClr val="92EC00"/>
                </a:solidFill>
                <a:latin typeface="Calibri"/>
                <a:cs typeface="Calibri"/>
              </a:rPr>
              <a:t> : </a:t>
            </a:r>
            <a:r>
              <a:rPr sz="1700" b="1" spc="-10" dirty="0">
                <a:solidFill>
                  <a:srgbClr val="92EC00"/>
                </a:solidFill>
                <a:latin typeface="Calibri"/>
                <a:cs typeface="Calibri"/>
              </a:rPr>
              <a:t>Simon</a:t>
            </a:r>
            <a:r>
              <a:rPr sz="1700" b="1" spc="-35" dirty="0">
                <a:solidFill>
                  <a:srgbClr val="92EC00"/>
                </a:solidFill>
                <a:latin typeface="Calibri"/>
                <a:cs typeface="Calibri"/>
              </a:rPr>
              <a:t> </a:t>
            </a:r>
            <a:r>
              <a:rPr sz="1700" b="1" spc="-30" dirty="0">
                <a:solidFill>
                  <a:srgbClr val="92EC00"/>
                </a:solidFill>
                <a:latin typeface="Microsoft JhengHei"/>
                <a:cs typeface="Microsoft JhengHei"/>
              </a:rPr>
              <a:t>林軒宇</a:t>
            </a:r>
            <a:endParaRPr sz="1700" dirty="0">
              <a:latin typeface="Microsoft JhengHei"/>
              <a:cs typeface="Microsoft JhengHei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700" b="1" dirty="0">
                <a:solidFill>
                  <a:srgbClr val="92EC00"/>
                </a:solidFill>
                <a:latin typeface="Calibri"/>
                <a:cs typeface="Calibri"/>
              </a:rPr>
              <a:t>Date</a:t>
            </a:r>
            <a:r>
              <a:rPr sz="1700" b="1" spc="-75" dirty="0">
                <a:solidFill>
                  <a:srgbClr val="92EC00"/>
                </a:solidFill>
                <a:latin typeface="Calibri"/>
                <a:cs typeface="Calibri"/>
              </a:rPr>
              <a:t> </a:t>
            </a:r>
            <a:r>
              <a:rPr sz="1700" b="1">
                <a:solidFill>
                  <a:srgbClr val="92EC00"/>
                </a:solidFill>
                <a:latin typeface="Calibri"/>
                <a:cs typeface="Calibri"/>
              </a:rPr>
              <a:t>:</a:t>
            </a:r>
            <a:r>
              <a:rPr sz="1700" b="1" spc="-25">
                <a:solidFill>
                  <a:srgbClr val="92EC00"/>
                </a:solidFill>
                <a:latin typeface="Calibri"/>
                <a:cs typeface="Calibri"/>
              </a:rPr>
              <a:t> </a:t>
            </a:r>
            <a:r>
              <a:rPr sz="1700" b="1" spc="-10">
                <a:solidFill>
                  <a:srgbClr val="92EC00"/>
                </a:solidFill>
                <a:latin typeface="Calibri"/>
                <a:cs typeface="Calibri"/>
              </a:rPr>
              <a:t>10/0</a:t>
            </a:r>
            <a:r>
              <a:rPr lang="en-US" altLang="zh-TW" sz="1700" b="1" spc="-10">
                <a:solidFill>
                  <a:srgbClr val="92EC00"/>
                </a:solidFill>
                <a:latin typeface="Calibri"/>
                <a:cs typeface="Calibri"/>
              </a:rPr>
              <a:t>1</a:t>
            </a:r>
            <a:r>
              <a:rPr sz="1700" b="1" spc="-10">
                <a:solidFill>
                  <a:srgbClr val="92EC00"/>
                </a:solidFill>
                <a:latin typeface="Calibri"/>
                <a:cs typeface="Calibri"/>
              </a:rPr>
              <a:t>/2025</a:t>
            </a:r>
            <a:endParaRPr sz="17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Write</a:t>
            </a:r>
            <a:r>
              <a:rPr spc="-170" dirty="0"/>
              <a:t> </a:t>
            </a:r>
            <a:r>
              <a:rPr spc="-10" dirty="0"/>
              <a:t>Transaction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047340"/>
            <a:ext cx="7094855" cy="19284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write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alibri"/>
                <a:cs typeface="Calibri"/>
              </a:rPr>
              <a:t>Write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Address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Channel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alibri"/>
                <a:cs typeface="Calibri"/>
              </a:rPr>
              <a:t>Write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Channel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Calibri"/>
                <a:cs typeface="Calibri"/>
              </a:rPr>
              <a:t>Write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Response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Channel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valid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ready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7888" y="3429000"/>
            <a:ext cx="4390644" cy="27020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AXI</a:t>
            </a:r>
            <a:r>
              <a:rPr spc="-85" dirty="0"/>
              <a:t> </a:t>
            </a:r>
            <a:r>
              <a:rPr dirty="0"/>
              <a:t>Write</a:t>
            </a:r>
            <a:r>
              <a:rPr spc="-95" dirty="0"/>
              <a:t> </a:t>
            </a:r>
            <a:r>
              <a:rPr spc="-35" dirty="0"/>
              <a:t>Transfer</a:t>
            </a:r>
            <a:r>
              <a:rPr spc="-130" dirty="0"/>
              <a:t> </a:t>
            </a:r>
            <a:r>
              <a:rPr dirty="0"/>
              <a:t>(Burst</a:t>
            </a:r>
            <a:r>
              <a:rPr spc="-100" dirty="0"/>
              <a:t> </a:t>
            </a:r>
            <a:r>
              <a:rPr dirty="0"/>
              <a:t>length</a:t>
            </a:r>
            <a:r>
              <a:rPr spc="-105" dirty="0"/>
              <a:t> </a:t>
            </a:r>
            <a:r>
              <a:rPr dirty="0"/>
              <a:t>=</a:t>
            </a:r>
            <a:r>
              <a:rPr spc="-55" dirty="0"/>
              <a:t> </a:t>
            </a:r>
            <a:r>
              <a:rPr spc="-25" dirty="0"/>
              <a:t>4)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3939" y="1365503"/>
            <a:ext cx="7943088" cy="412699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AXI</a:t>
            </a:r>
            <a:r>
              <a:rPr spc="-10" dirty="0"/>
              <a:t> ordering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76071"/>
            <a:ext cx="7750809" cy="7346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7200" marR="5080" indent="-445134">
              <a:lnSpc>
                <a:spcPts val="2700"/>
              </a:lnSpc>
              <a:spcBef>
                <a:spcPts val="34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AXI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protocol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enables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out-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of-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order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transaction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multiple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outstanding</a:t>
            </a:r>
            <a:r>
              <a:rPr sz="2400" spc="-1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addresses.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67097" y="2379345"/>
          <a:ext cx="3746500" cy="3695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957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a1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AE50"/>
                          </a:solidFill>
                          <a:latin typeface="Calibri"/>
                          <a:cs typeface="Calibri"/>
                        </a:rPr>
                        <a:t>a3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67097" y="2893314"/>
          <a:ext cx="3746500" cy="37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AE50"/>
                          </a:solidFill>
                          <a:latin typeface="Calibri"/>
                          <a:cs typeface="Calibri"/>
                        </a:rPr>
                        <a:t>d3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67097" y="3490976"/>
          <a:ext cx="37465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a1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AE50"/>
                          </a:solidFill>
                          <a:latin typeface="Calibri"/>
                          <a:cs typeface="Calibri"/>
                        </a:rPr>
                        <a:t>a3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4467097" y="4004945"/>
          <a:ext cx="37465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5" dirty="0">
                          <a:solidFill>
                            <a:srgbClr val="00AE50"/>
                          </a:solidFill>
                          <a:latin typeface="Calibri"/>
                          <a:cs typeface="Calibri"/>
                        </a:rPr>
                        <a:t>d3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4467097" y="4609465"/>
          <a:ext cx="37465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a1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a2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b="1" spc="-25" dirty="0">
                          <a:solidFill>
                            <a:srgbClr val="00AE50"/>
                          </a:solidFill>
                          <a:latin typeface="Calibri"/>
                          <a:cs typeface="Calibri"/>
                        </a:rPr>
                        <a:t>a3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4467097" y="5123434"/>
          <a:ext cx="37465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25" dirty="0">
                          <a:solidFill>
                            <a:srgbClr val="006EC0"/>
                          </a:solidFill>
                          <a:latin typeface="Calibri"/>
                          <a:cs typeface="Calibri"/>
                        </a:rPr>
                        <a:t>d1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25" dirty="0">
                          <a:solidFill>
                            <a:srgbClr val="00AE50"/>
                          </a:solidFill>
                          <a:latin typeface="Calibri"/>
                          <a:cs typeface="Calibri"/>
                        </a:rPr>
                        <a:t>d3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398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b="1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d2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479038" y="2414727"/>
            <a:ext cx="7404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4866" y="2909138"/>
            <a:ext cx="43243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79038" y="3527552"/>
            <a:ext cx="739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34866" y="4021963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479038" y="4654042"/>
            <a:ext cx="7397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address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4866" y="5148833"/>
            <a:ext cx="4324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data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37716" y="2577083"/>
            <a:ext cx="1537970" cy="646430"/>
          </a:xfrm>
          <a:prstGeom prst="rect">
            <a:avLst/>
          </a:prstGeom>
          <a:solidFill>
            <a:srgbClr val="FFFFFF"/>
          </a:solidFill>
          <a:ln w="12700">
            <a:solidFill>
              <a:srgbClr val="51C3F8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92075" marR="111760">
              <a:lnSpc>
                <a:spcPct val="100000"/>
              </a:lnSpc>
              <a:spcBef>
                <a:spcPts val="13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20" dirty="0">
                <a:latin typeface="Calibri"/>
                <a:cs typeface="Calibri"/>
              </a:rPr>
              <a:t>outstanding=1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37716" y="3675888"/>
            <a:ext cx="1568450" cy="646430"/>
          </a:xfrm>
          <a:prstGeom prst="rect">
            <a:avLst/>
          </a:prstGeom>
          <a:solidFill>
            <a:srgbClr val="FFFFFF"/>
          </a:solidFill>
          <a:ln w="12700">
            <a:solidFill>
              <a:srgbClr val="51C3F8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125"/>
              </a:spcBef>
            </a:pPr>
            <a:r>
              <a:rPr sz="1800" dirty="0">
                <a:latin typeface="Calibri"/>
                <a:cs typeface="Calibri"/>
              </a:rPr>
              <a:t>In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9207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outstanding&gt;1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37716" y="4800600"/>
            <a:ext cx="1811020" cy="646430"/>
          </a:xfrm>
          <a:prstGeom prst="rect">
            <a:avLst/>
          </a:prstGeom>
          <a:solidFill>
            <a:srgbClr val="FFFFFF"/>
          </a:solidFill>
          <a:ln w="12700">
            <a:solidFill>
              <a:srgbClr val="51C3F8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92075" marR="16383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Calibri"/>
                <a:cs typeface="Calibri"/>
              </a:rPr>
              <a:t>Out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outstanding&gt;1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AXI</a:t>
            </a:r>
            <a:r>
              <a:rPr spc="-10" dirty="0"/>
              <a:t> ordering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3680459"/>
            <a:ext cx="6719570" cy="767715"/>
          </a:xfrm>
          <a:custGeom>
            <a:avLst/>
            <a:gdLst/>
            <a:ahLst/>
            <a:cxnLst/>
            <a:rect l="l" t="t" r="r" b="b"/>
            <a:pathLst>
              <a:path w="6719570" h="767714">
                <a:moveTo>
                  <a:pt x="0" y="383794"/>
                </a:moveTo>
                <a:lnTo>
                  <a:pt x="383921" y="0"/>
                </a:lnTo>
                <a:lnTo>
                  <a:pt x="383921" y="191896"/>
                </a:lnTo>
                <a:lnTo>
                  <a:pt x="6335395" y="191896"/>
                </a:lnTo>
                <a:lnTo>
                  <a:pt x="6335395" y="0"/>
                </a:lnTo>
                <a:lnTo>
                  <a:pt x="6719316" y="383794"/>
                </a:lnTo>
                <a:lnTo>
                  <a:pt x="6335395" y="767588"/>
                </a:lnTo>
                <a:lnTo>
                  <a:pt x="6335395" y="575690"/>
                </a:lnTo>
                <a:lnTo>
                  <a:pt x="383921" y="575690"/>
                </a:lnTo>
                <a:lnTo>
                  <a:pt x="383921" y="767588"/>
                </a:lnTo>
                <a:lnTo>
                  <a:pt x="0" y="383794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07509" y="3176397"/>
            <a:ext cx="1320165" cy="1014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006EC0"/>
                </a:solidFill>
                <a:latin typeface="Calibri"/>
                <a:cs typeface="Calibri"/>
              </a:rPr>
              <a:t>ID</a:t>
            </a:r>
            <a:r>
              <a:rPr sz="1600" spc="-25" dirty="0">
                <a:solidFill>
                  <a:srgbClr val="006EC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  <a:p>
            <a:pPr marL="128270">
              <a:lnSpc>
                <a:spcPct val="100000"/>
              </a:lnSpc>
              <a:spcBef>
                <a:spcPts val="1780"/>
              </a:spcBef>
            </a:pPr>
            <a:r>
              <a:rPr sz="1800" spc="-10" dirty="0">
                <a:latin typeface="Calibri"/>
                <a:cs typeface="Calibri"/>
              </a:rPr>
              <a:t>Interconnect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8460" y="2467355"/>
            <a:ext cx="1434465" cy="6553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328930">
              <a:lnSpc>
                <a:spcPct val="100000"/>
              </a:lnSpc>
              <a:spcBef>
                <a:spcPts val="1265"/>
              </a:spcBef>
            </a:pPr>
            <a:r>
              <a:rPr sz="1800" spc="-10" dirty="0">
                <a:latin typeface="Calibri"/>
                <a:cs typeface="Calibri"/>
              </a:rPr>
              <a:t>Master1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3788" y="5045964"/>
            <a:ext cx="1435735" cy="6540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latin typeface="Calibri"/>
                <a:cs typeface="Calibri"/>
              </a:rPr>
              <a:t>Slave1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66815" y="5045964"/>
            <a:ext cx="1434465" cy="6540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421640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latin typeface="Calibri"/>
                <a:cs typeface="Calibri"/>
              </a:rPr>
              <a:t>Slave3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36850" y="3171189"/>
            <a:ext cx="3818254" cy="1809750"/>
            <a:chOff x="2736850" y="3171189"/>
            <a:chExt cx="3818254" cy="1809750"/>
          </a:xfrm>
        </p:grpSpPr>
        <p:sp>
          <p:nvSpPr>
            <p:cNvPr id="9" name="object 9"/>
            <p:cNvSpPr/>
            <p:nvPr/>
          </p:nvSpPr>
          <p:spPr>
            <a:xfrm>
              <a:off x="2743200" y="3177539"/>
              <a:ext cx="3805554" cy="1797050"/>
            </a:xfrm>
            <a:custGeom>
              <a:avLst/>
              <a:gdLst/>
              <a:ahLst/>
              <a:cxnLst/>
              <a:rect l="l" t="t" r="r" b="b"/>
              <a:pathLst>
                <a:path w="3805554" h="1797050">
                  <a:moveTo>
                    <a:pt x="808989" y="143890"/>
                  </a:moveTo>
                  <a:lnTo>
                    <a:pt x="924433" y="28701"/>
                  </a:lnTo>
                  <a:lnTo>
                    <a:pt x="1039622" y="143890"/>
                  </a:lnTo>
                  <a:lnTo>
                    <a:pt x="981963" y="143890"/>
                  </a:lnTo>
                  <a:lnTo>
                    <a:pt x="981963" y="481838"/>
                  </a:lnTo>
                  <a:lnTo>
                    <a:pt x="1039622" y="481838"/>
                  </a:lnTo>
                  <a:lnTo>
                    <a:pt x="924433" y="597154"/>
                  </a:lnTo>
                  <a:lnTo>
                    <a:pt x="808989" y="481838"/>
                  </a:lnTo>
                  <a:lnTo>
                    <a:pt x="866775" y="481838"/>
                  </a:lnTo>
                  <a:lnTo>
                    <a:pt x="866775" y="143890"/>
                  </a:lnTo>
                  <a:lnTo>
                    <a:pt x="808989" y="143890"/>
                  </a:lnTo>
                  <a:close/>
                </a:path>
                <a:path w="3805554" h="1797050">
                  <a:moveTo>
                    <a:pt x="0" y="1343406"/>
                  </a:moveTo>
                  <a:lnTo>
                    <a:pt x="115316" y="1227963"/>
                  </a:lnTo>
                  <a:lnTo>
                    <a:pt x="230631" y="1343406"/>
                  </a:lnTo>
                  <a:lnTo>
                    <a:pt x="172974" y="1343406"/>
                  </a:lnTo>
                  <a:lnTo>
                    <a:pt x="172974" y="1681226"/>
                  </a:lnTo>
                  <a:lnTo>
                    <a:pt x="230631" y="1681226"/>
                  </a:lnTo>
                  <a:lnTo>
                    <a:pt x="115316" y="1796542"/>
                  </a:lnTo>
                  <a:lnTo>
                    <a:pt x="0" y="1681226"/>
                  </a:lnTo>
                  <a:lnTo>
                    <a:pt x="57657" y="1681226"/>
                  </a:lnTo>
                  <a:lnTo>
                    <a:pt x="57657" y="1343406"/>
                  </a:lnTo>
                  <a:lnTo>
                    <a:pt x="0" y="1343406"/>
                  </a:lnTo>
                  <a:close/>
                </a:path>
                <a:path w="3805554" h="1797050">
                  <a:moveTo>
                    <a:pt x="3574541" y="1343406"/>
                  </a:moveTo>
                  <a:lnTo>
                    <a:pt x="3689858" y="1227963"/>
                  </a:lnTo>
                  <a:lnTo>
                    <a:pt x="3805174" y="1343406"/>
                  </a:lnTo>
                  <a:lnTo>
                    <a:pt x="3747516" y="1343406"/>
                  </a:lnTo>
                  <a:lnTo>
                    <a:pt x="3747516" y="1681226"/>
                  </a:lnTo>
                  <a:lnTo>
                    <a:pt x="3805174" y="1681226"/>
                  </a:lnTo>
                  <a:lnTo>
                    <a:pt x="3689858" y="1796542"/>
                  </a:lnTo>
                  <a:lnTo>
                    <a:pt x="3574541" y="1681226"/>
                  </a:lnTo>
                  <a:lnTo>
                    <a:pt x="3632200" y="1681226"/>
                  </a:lnTo>
                  <a:lnTo>
                    <a:pt x="3632200" y="1343406"/>
                  </a:lnTo>
                  <a:lnTo>
                    <a:pt x="3574541" y="1343406"/>
                  </a:lnTo>
                  <a:close/>
                </a:path>
                <a:path w="3805554" h="1797050">
                  <a:moveTo>
                    <a:pt x="2878836" y="115315"/>
                  </a:moveTo>
                  <a:lnTo>
                    <a:pt x="2994152" y="0"/>
                  </a:lnTo>
                  <a:lnTo>
                    <a:pt x="3109595" y="115315"/>
                  </a:lnTo>
                  <a:lnTo>
                    <a:pt x="3051937" y="115315"/>
                  </a:lnTo>
                  <a:lnTo>
                    <a:pt x="3051937" y="453136"/>
                  </a:lnTo>
                  <a:lnTo>
                    <a:pt x="3109595" y="453136"/>
                  </a:lnTo>
                  <a:lnTo>
                    <a:pt x="2994152" y="568579"/>
                  </a:lnTo>
                  <a:lnTo>
                    <a:pt x="2878836" y="453136"/>
                  </a:lnTo>
                  <a:lnTo>
                    <a:pt x="2936494" y="453136"/>
                  </a:lnTo>
                  <a:lnTo>
                    <a:pt x="2936494" y="115315"/>
                  </a:lnTo>
                  <a:lnTo>
                    <a:pt x="2878836" y="115315"/>
                  </a:lnTo>
                  <a:close/>
                </a:path>
                <a:path w="3805554" h="1797050">
                  <a:moveTo>
                    <a:pt x="1797685" y="1343406"/>
                  </a:moveTo>
                  <a:lnTo>
                    <a:pt x="1913127" y="1227963"/>
                  </a:lnTo>
                  <a:lnTo>
                    <a:pt x="2028444" y="1343406"/>
                  </a:lnTo>
                  <a:lnTo>
                    <a:pt x="1970786" y="1343406"/>
                  </a:lnTo>
                  <a:lnTo>
                    <a:pt x="1970786" y="1681226"/>
                  </a:lnTo>
                  <a:lnTo>
                    <a:pt x="2028444" y="1681226"/>
                  </a:lnTo>
                  <a:lnTo>
                    <a:pt x="1913127" y="1796542"/>
                  </a:lnTo>
                  <a:lnTo>
                    <a:pt x="1797685" y="1681226"/>
                  </a:lnTo>
                  <a:lnTo>
                    <a:pt x="1855342" y="1681226"/>
                  </a:lnTo>
                  <a:lnTo>
                    <a:pt x="1855342" y="1343406"/>
                  </a:lnTo>
                  <a:lnTo>
                    <a:pt x="1797685" y="1343406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15640" y="3188207"/>
              <a:ext cx="2892425" cy="598805"/>
            </a:xfrm>
            <a:custGeom>
              <a:avLst/>
              <a:gdLst/>
              <a:ahLst/>
              <a:cxnLst/>
              <a:rect l="l" t="t" r="r" b="b"/>
              <a:pathLst>
                <a:path w="2892425" h="598804">
                  <a:moveTo>
                    <a:pt x="85725" y="512826"/>
                  </a:moveTo>
                  <a:lnTo>
                    <a:pt x="57150" y="512826"/>
                  </a:lnTo>
                  <a:lnTo>
                    <a:pt x="57150" y="30099"/>
                  </a:lnTo>
                  <a:lnTo>
                    <a:pt x="28575" y="30099"/>
                  </a:lnTo>
                  <a:lnTo>
                    <a:pt x="28575" y="512826"/>
                  </a:lnTo>
                  <a:lnTo>
                    <a:pt x="0" y="512826"/>
                  </a:lnTo>
                  <a:lnTo>
                    <a:pt x="42913" y="598424"/>
                  </a:lnTo>
                  <a:lnTo>
                    <a:pt x="85725" y="512826"/>
                  </a:lnTo>
                  <a:close/>
                </a:path>
                <a:path w="2892425" h="598804">
                  <a:moveTo>
                    <a:pt x="876173" y="500888"/>
                  </a:moveTo>
                  <a:lnTo>
                    <a:pt x="847598" y="500888"/>
                  </a:lnTo>
                  <a:lnTo>
                    <a:pt x="847598" y="18288"/>
                  </a:lnTo>
                  <a:lnTo>
                    <a:pt x="819023" y="18288"/>
                  </a:lnTo>
                  <a:lnTo>
                    <a:pt x="819023" y="500888"/>
                  </a:lnTo>
                  <a:lnTo>
                    <a:pt x="790448" y="500888"/>
                  </a:lnTo>
                  <a:lnTo>
                    <a:pt x="833374" y="586486"/>
                  </a:lnTo>
                  <a:lnTo>
                    <a:pt x="876173" y="500888"/>
                  </a:lnTo>
                  <a:close/>
                </a:path>
                <a:path w="2892425" h="598804">
                  <a:moveTo>
                    <a:pt x="2892298" y="482727"/>
                  </a:moveTo>
                  <a:lnTo>
                    <a:pt x="2863723" y="482727"/>
                  </a:lnTo>
                  <a:lnTo>
                    <a:pt x="2863723" y="0"/>
                  </a:lnTo>
                  <a:lnTo>
                    <a:pt x="2835148" y="0"/>
                  </a:lnTo>
                  <a:lnTo>
                    <a:pt x="2835148" y="482727"/>
                  </a:lnTo>
                  <a:lnTo>
                    <a:pt x="2806573" y="482727"/>
                  </a:lnTo>
                  <a:lnTo>
                    <a:pt x="2849499" y="568325"/>
                  </a:lnTo>
                  <a:lnTo>
                    <a:pt x="2892298" y="482727"/>
                  </a:lnTo>
                  <a:close/>
                </a:path>
              </a:pathLst>
            </a:custGeom>
            <a:solidFill>
              <a:srgbClr val="006E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009388" y="2447544"/>
            <a:ext cx="1434465" cy="6540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0020" rIns="0" bIns="0" rtlCol="0">
            <a:spAutoFit/>
          </a:bodyPr>
          <a:lstStyle/>
          <a:p>
            <a:pPr marL="331470">
              <a:lnSpc>
                <a:spcPct val="100000"/>
              </a:lnSpc>
              <a:spcBef>
                <a:spcPts val="1260"/>
              </a:spcBef>
            </a:pPr>
            <a:r>
              <a:rPr sz="1800" spc="-10" dirty="0">
                <a:latin typeface="Calibri"/>
                <a:cs typeface="Calibri"/>
              </a:rPr>
              <a:t>Master2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12" name="object 12"/>
          <p:cNvSpPr txBox="1"/>
          <p:nvPr/>
        </p:nvSpPr>
        <p:spPr>
          <a:xfrm>
            <a:off x="3912108" y="5045964"/>
            <a:ext cx="1435735" cy="65405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419734">
              <a:lnSpc>
                <a:spcPct val="100000"/>
              </a:lnSpc>
              <a:spcBef>
                <a:spcPts val="1270"/>
              </a:spcBef>
            </a:pPr>
            <a:r>
              <a:rPr sz="1800" spc="-10" dirty="0">
                <a:latin typeface="Calibri"/>
                <a:cs typeface="Calibri"/>
              </a:rPr>
              <a:t>Slave2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27826" y="3171570"/>
            <a:ext cx="474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006EC0"/>
                </a:solidFill>
                <a:latin typeface="Calibri"/>
                <a:cs typeface="Calibri"/>
              </a:rPr>
              <a:t>ID</a:t>
            </a:r>
            <a:r>
              <a:rPr sz="1600" spc="-25" dirty="0">
                <a:solidFill>
                  <a:srgbClr val="006EC0"/>
                </a:solidFill>
                <a:latin typeface="Calibri"/>
                <a:cs typeface="Calibri"/>
              </a:rPr>
              <a:t>0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00070" y="3170047"/>
            <a:ext cx="4743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006EC0"/>
                </a:solidFill>
                <a:latin typeface="Calibri"/>
                <a:cs typeface="Calibri"/>
              </a:rPr>
              <a:t>ID</a:t>
            </a:r>
            <a:r>
              <a:rPr sz="1600" spc="-25" dirty="0">
                <a:solidFill>
                  <a:srgbClr val="006EC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43457" y="1076071"/>
            <a:ext cx="7620634" cy="12039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7200" marR="5080" indent="-445134">
              <a:lnSpc>
                <a:spcPts val="2700"/>
              </a:lnSpc>
              <a:spcBef>
                <a:spcPts val="34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AXI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signals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support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out-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of-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order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outstanding </a:t>
            </a:r>
            <a:r>
              <a:rPr sz="2400" spc="-10" dirty="0">
                <a:latin typeface="Calibri"/>
                <a:cs typeface="Calibri"/>
              </a:rPr>
              <a:t>transactions.</a:t>
            </a:r>
            <a:endParaRPr sz="2400">
              <a:latin typeface="Calibri"/>
              <a:cs typeface="Calibri"/>
            </a:endParaRPr>
          </a:p>
          <a:p>
            <a:pPr marR="232410" algn="ctr">
              <a:lnSpc>
                <a:spcPct val="100000"/>
              </a:lnSpc>
              <a:spcBef>
                <a:spcPts val="1475"/>
              </a:spcBef>
            </a:pPr>
            <a:r>
              <a:rPr sz="1800" b="1" dirty="0">
                <a:latin typeface="Calibri"/>
                <a:cs typeface="Calibri"/>
              </a:rPr>
              <a:t>IDs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are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only</a:t>
            </a:r>
            <a:r>
              <a:rPr sz="1800" b="1" spc="-7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unique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within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context</a:t>
            </a:r>
            <a:r>
              <a:rPr sz="1800" b="1" spc="-7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single</a:t>
            </a:r>
            <a:r>
              <a:rPr sz="1800" b="1" spc="-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AXI</a:t>
            </a:r>
            <a:r>
              <a:rPr spc="-10" dirty="0"/>
              <a:t> ordering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76071"/>
            <a:ext cx="7979409" cy="390842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7200" marR="997585" indent="-445134">
              <a:lnSpc>
                <a:spcPts val="2700"/>
              </a:lnSpc>
              <a:spcBef>
                <a:spcPts val="34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30" dirty="0">
                <a:latin typeface="Calibri"/>
                <a:cs typeface="Calibri"/>
              </a:rPr>
              <a:t>Transactions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different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ordering restrictions.</a:t>
            </a:r>
            <a:endParaRPr sz="2400">
              <a:latin typeface="Calibri"/>
              <a:cs typeface="Calibri"/>
            </a:endParaRPr>
          </a:p>
          <a:p>
            <a:pPr marL="457200" marR="460375" indent="-445134">
              <a:lnSpc>
                <a:spcPts val="2590"/>
              </a:lnSpc>
              <a:spcBef>
                <a:spcPts val="10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  <a:tab pos="6543675" algn="l"/>
              </a:tabLst>
            </a:pPr>
            <a:r>
              <a:rPr sz="2400" spc="-30" dirty="0">
                <a:latin typeface="Calibri"/>
                <a:cs typeface="Calibri"/>
              </a:rPr>
              <a:t>Transactions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master,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ID,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no </a:t>
            </a:r>
            <a:r>
              <a:rPr sz="2400" dirty="0">
                <a:latin typeface="Calibri"/>
                <a:cs typeface="Calibri"/>
              </a:rPr>
              <a:t>ordering</a:t>
            </a:r>
            <a:r>
              <a:rPr sz="2400" spc="-1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restrictions.</a:t>
            </a:r>
            <a:endParaRPr sz="2400">
              <a:latin typeface="Calibri"/>
              <a:cs typeface="Calibri"/>
            </a:endParaRPr>
          </a:p>
          <a:p>
            <a:pPr marL="457200" marR="674370" indent="-445134" algn="just">
              <a:lnSpc>
                <a:spcPts val="2600"/>
              </a:lnSpc>
              <a:spcBef>
                <a:spcPts val="101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sequence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AWID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ARID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must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complete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same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order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aiming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at different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slaves.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6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restrictions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AWID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ARID.</a:t>
            </a:r>
            <a:endParaRPr sz="2400">
              <a:latin typeface="Calibri"/>
              <a:cs typeface="Calibri"/>
            </a:endParaRPr>
          </a:p>
          <a:p>
            <a:pPr marL="457200" marR="373380" indent="-445134">
              <a:lnSpc>
                <a:spcPts val="2600"/>
              </a:lnSpc>
              <a:spcBef>
                <a:spcPts val="114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masters</a:t>
            </a:r>
            <a:r>
              <a:rPr sz="2400" spc="-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only</a:t>
            </a:r>
            <a:r>
              <a:rPr sz="2400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support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single</a:t>
            </a:r>
            <a:r>
              <a:rPr sz="2400" spc="-9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ordered</a:t>
            </a:r>
            <a:r>
              <a:rPr sz="24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interface,</a:t>
            </a:r>
            <a:r>
              <a:rPr sz="2400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we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tie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ID</a:t>
            </a:r>
            <a:r>
              <a:rPr sz="2400" b="1" spc="-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400" b="1" spc="-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constant</a:t>
            </a:r>
            <a:r>
              <a:rPr sz="2400" b="1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93864" y="3762755"/>
            <a:ext cx="1426845" cy="2420620"/>
          </a:xfrm>
          <a:prstGeom prst="rect">
            <a:avLst/>
          </a:prstGeom>
          <a:solidFill>
            <a:srgbClr val="D4EAAD"/>
          </a:solidFill>
        </p:spPr>
        <p:txBody>
          <a:bodyPr vert="horz" wrap="square" lIns="0" tIns="17145" rIns="0" bIns="0" rtlCol="0">
            <a:spAutoFit/>
          </a:bodyPr>
          <a:lstStyle/>
          <a:p>
            <a:pPr marL="323850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solidFill>
                  <a:srgbClr val="2F521B"/>
                </a:solidFill>
                <a:latin typeface="Calibri"/>
                <a:cs typeface="Calibri"/>
              </a:rPr>
              <a:t>wrapper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28344" y="3800855"/>
            <a:ext cx="1424940" cy="2418715"/>
          </a:xfrm>
          <a:prstGeom prst="rect">
            <a:avLst/>
          </a:prstGeom>
          <a:solidFill>
            <a:srgbClr val="D4EAAD"/>
          </a:solidFill>
        </p:spPr>
        <p:txBody>
          <a:bodyPr vert="horz" wrap="square" lIns="0" tIns="17145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135"/>
              </a:spcBef>
            </a:pPr>
            <a:r>
              <a:rPr sz="1800" spc="-10" dirty="0">
                <a:solidFill>
                  <a:srgbClr val="2F521B"/>
                </a:solidFill>
                <a:latin typeface="Calibri"/>
                <a:cs typeface="Calibri"/>
              </a:rPr>
              <a:t>wrapper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AXI</a:t>
            </a:r>
            <a:r>
              <a:rPr spc="-10" dirty="0"/>
              <a:t> Interconnect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43457" y="1047340"/>
            <a:ext cx="2628900" cy="23825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AXI</a:t>
            </a:r>
            <a:r>
              <a:rPr sz="2400" spc="-10" dirty="0">
                <a:latin typeface="Calibri"/>
                <a:cs typeface="Calibri"/>
              </a:rPr>
              <a:t> Bridge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Crossbar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Slave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alibri"/>
                <a:cs typeface="Calibri"/>
              </a:rPr>
              <a:t>Master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Interface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Master(s)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Slave(s)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38655" y="4174235"/>
            <a:ext cx="1041400" cy="1871980"/>
          </a:xfrm>
          <a:prstGeom prst="rect">
            <a:avLst/>
          </a:prstGeom>
          <a:solidFill>
            <a:srgbClr val="487A2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196850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master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1128" y="4142232"/>
            <a:ext cx="1041400" cy="1871980"/>
          </a:xfrm>
          <a:prstGeom prst="rect">
            <a:avLst/>
          </a:prstGeom>
          <a:solidFill>
            <a:srgbClr val="487A2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Times New Roman"/>
              <a:cs typeface="Times New Roman"/>
            </a:endParaRPr>
          </a:p>
          <a:p>
            <a:pPr marL="29019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slave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243072" y="4142232"/>
            <a:ext cx="10795" cy="1871345"/>
          </a:xfrm>
          <a:custGeom>
            <a:avLst/>
            <a:gdLst/>
            <a:ahLst/>
            <a:cxnLst/>
            <a:rect l="l" t="t" r="r" b="b"/>
            <a:pathLst>
              <a:path w="10795" h="1871345">
                <a:moveTo>
                  <a:pt x="10290" y="0"/>
                </a:moveTo>
                <a:lnTo>
                  <a:pt x="0" y="0"/>
                </a:lnTo>
                <a:lnTo>
                  <a:pt x="0" y="1870964"/>
                </a:lnTo>
                <a:lnTo>
                  <a:pt x="10290" y="1870964"/>
                </a:lnTo>
                <a:lnTo>
                  <a:pt x="10290" y="0"/>
                </a:lnTo>
                <a:close/>
              </a:path>
            </a:pathLst>
          </a:custGeom>
          <a:solidFill>
            <a:srgbClr val="D4EAA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294632" y="4142232"/>
            <a:ext cx="1306195" cy="1871980"/>
          </a:xfrm>
          <a:prstGeom prst="rect">
            <a:avLst/>
          </a:prstGeom>
          <a:solidFill>
            <a:srgbClr val="D4EA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800">
              <a:latin typeface="Times New Roman"/>
              <a:cs typeface="Times New Roman"/>
            </a:endParaRPr>
          </a:p>
          <a:p>
            <a:pPr marL="175260" marR="177800" indent="-6350">
              <a:lnSpc>
                <a:spcPct val="100000"/>
              </a:lnSpc>
            </a:pPr>
            <a:r>
              <a:rPr sz="1800" dirty="0">
                <a:solidFill>
                  <a:srgbClr val="2F521B"/>
                </a:solidFill>
                <a:latin typeface="Calibri"/>
                <a:cs typeface="Calibri"/>
              </a:rPr>
              <a:t>AXI</a:t>
            </a:r>
            <a:r>
              <a:rPr sz="1800" spc="-10" dirty="0">
                <a:solidFill>
                  <a:srgbClr val="2F521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F521B"/>
                </a:solidFill>
                <a:latin typeface="Calibri"/>
                <a:cs typeface="Calibri"/>
              </a:rPr>
              <a:t>Bridge </a:t>
            </a:r>
            <a:r>
              <a:rPr sz="1800" spc="-10" dirty="0">
                <a:solidFill>
                  <a:srgbClr val="2F521B"/>
                </a:solidFill>
                <a:latin typeface="Calibri"/>
                <a:cs typeface="Calibri"/>
              </a:rPr>
              <a:t>(Crossbar)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755392" y="4972811"/>
            <a:ext cx="431165" cy="158115"/>
          </a:xfrm>
          <a:custGeom>
            <a:avLst/>
            <a:gdLst/>
            <a:ahLst/>
            <a:cxnLst/>
            <a:rect l="l" t="t" r="r" b="b"/>
            <a:pathLst>
              <a:path w="431164" h="158114">
                <a:moveTo>
                  <a:pt x="352170" y="0"/>
                </a:moveTo>
                <a:lnTo>
                  <a:pt x="352170" y="39624"/>
                </a:lnTo>
                <a:lnTo>
                  <a:pt x="78866" y="39624"/>
                </a:lnTo>
                <a:lnTo>
                  <a:pt x="78866" y="0"/>
                </a:lnTo>
                <a:lnTo>
                  <a:pt x="0" y="78993"/>
                </a:lnTo>
                <a:lnTo>
                  <a:pt x="78866" y="158114"/>
                </a:lnTo>
                <a:lnTo>
                  <a:pt x="78866" y="118490"/>
                </a:lnTo>
                <a:lnTo>
                  <a:pt x="352170" y="118490"/>
                </a:lnTo>
                <a:lnTo>
                  <a:pt x="352170" y="158114"/>
                </a:lnTo>
                <a:lnTo>
                  <a:pt x="431038" y="78993"/>
                </a:lnTo>
                <a:lnTo>
                  <a:pt x="352170" y="0"/>
                </a:lnTo>
                <a:close/>
              </a:path>
            </a:pathLst>
          </a:custGeom>
          <a:solidFill>
            <a:srgbClr val="4D6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48271" y="4972811"/>
            <a:ext cx="431165" cy="158115"/>
          </a:xfrm>
          <a:custGeom>
            <a:avLst/>
            <a:gdLst/>
            <a:ahLst/>
            <a:cxnLst/>
            <a:rect l="l" t="t" r="r" b="b"/>
            <a:pathLst>
              <a:path w="431165" h="158114">
                <a:moveTo>
                  <a:pt x="352171" y="0"/>
                </a:moveTo>
                <a:lnTo>
                  <a:pt x="352171" y="39624"/>
                </a:lnTo>
                <a:lnTo>
                  <a:pt x="78867" y="39624"/>
                </a:lnTo>
                <a:lnTo>
                  <a:pt x="78867" y="0"/>
                </a:lnTo>
                <a:lnTo>
                  <a:pt x="0" y="78993"/>
                </a:lnTo>
                <a:lnTo>
                  <a:pt x="78867" y="158114"/>
                </a:lnTo>
                <a:lnTo>
                  <a:pt x="78867" y="118490"/>
                </a:lnTo>
                <a:lnTo>
                  <a:pt x="352171" y="118490"/>
                </a:lnTo>
                <a:lnTo>
                  <a:pt x="352171" y="158114"/>
                </a:lnTo>
                <a:lnTo>
                  <a:pt x="431037" y="78993"/>
                </a:lnTo>
                <a:lnTo>
                  <a:pt x="352171" y="0"/>
                </a:lnTo>
                <a:close/>
              </a:path>
            </a:pathLst>
          </a:custGeom>
          <a:solidFill>
            <a:srgbClr val="4D6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53740" y="4142232"/>
            <a:ext cx="1041400" cy="1871980"/>
          </a:xfrm>
          <a:prstGeom prst="rect">
            <a:avLst/>
          </a:prstGeom>
          <a:solidFill>
            <a:srgbClr val="739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800">
              <a:latin typeface="Times New Roman"/>
              <a:cs typeface="Times New Roman"/>
            </a:endParaRPr>
          </a:p>
          <a:p>
            <a:pPr marL="108585" marR="116839" indent="17208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Slave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13" name="object 13"/>
          <p:cNvSpPr txBox="1"/>
          <p:nvPr/>
        </p:nvSpPr>
        <p:spPr>
          <a:xfrm>
            <a:off x="5600700" y="4142232"/>
            <a:ext cx="1041400" cy="1871980"/>
          </a:xfrm>
          <a:prstGeom prst="rect">
            <a:avLst/>
          </a:prstGeom>
          <a:solidFill>
            <a:srgbClr val="739A28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1800">
              <a:latin typeface="Times New Roman"/>
              <a:cs typeface="Times New Roman"/>
            </a:endParaRPr>
          </a:p>
          <a:p>
            <a:pPr marL="108585" marR="116839" indent="81915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Master 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1265" y="307594"/>
            <a:ext cx="189611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AXI </a:t>
            </a:r>
            <a:r>
              <a:rPr spc="-10" dirty="0"/>
              <a:t>Arbiter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3023" y="1034541"/>
            <a:ext cx="7513320" cy="36315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AXI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systems,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multiple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Masters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45720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same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Slave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Arbitration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Strategies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"/>
              <a:tabLst>
                <a:tab pos="812165" algn="l"/>
              </a:tabLst>
            </a:pPr>
            <a:r>
              <a:rPr sz="2400" dirty="0">
                <a:latin typeface="Calibri"/>
                <a:cs typeface="Calibri"/>
              </a:rPr>
              <a:t>Fixed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Priority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Arbitration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20"/>
              </a:spcBef>
            </a:pPr>
            <a:r>
              <a:rPr sz="1800" dirty="0">
                <a:latin typeface="Wingdings"/>
                <a:cs typeface="Wingdings"/>
              </a:rPr>
              <a:t>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master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fixed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priority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level.</a:t>
            </a:r>
            <a:endParaRPr sz="20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480"/>
              </a:spcBef>
              <a:buClr>
                <a:srgbClr val="EB7B2F"/>
              </a:buClr>
              <a:buFont typeface="Wingdings"/>
              <a:buChar char=""/>
              <a:tabLst>
                <a:tab pos="812165" algn="l"/>
              </a:tabLst>
            </a:pPr>
            <a:r>
              <a:rPr sz="2400" spc="-10" dirty="0">
                <a:latin typeface="Calibri"/>
                <a:cs typeface="Calibri"/>
              </a:rPr>
              <a:t>Round-</a:t>
            </a:r>
            <a:r>
              <a:rPr sz="2400" dirty="0">
                <a:latin typeface="Calibri"/>
                <a:cs typeface="Calibri"/>
              </a:rPr>
              <a:t>Robin </a:t>
            </a:r>
            <a:r>
              <a:rPr sz="2400" spc="-10" dirty="0">
                <a:latin typeface="Calibri"/>
                <a:cs typeface="Calibri"/>
              </a:rPr>
              <a:t>Arbitration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540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Calibri"/>
                <a:cs typeface="Calibri"/>
              </a:rPr>
              <a:t>Masters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served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cyclic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order.</a:t>
            </a:r>
            <a:endParaRPr sz="2000">
              <a:latin typeface="Calibri"/>
              <a:cs typeface="Calibri"/>
            </a:endParaRPr>
          </a:p>
          <a:p>
            <a:pPr marL="914400" lvl="1" indent="-444500">
              <a:lnSpc>
                <a:spcPct val="100000"/>
              </a:lnSpc>
              <a:spcBef>
                <a:spcPts val="455"/>
              </a:spcBef>
              <a:buClr>
                <a:srgbClr val="EB7B2F"/>
              </a:buClr>
              <a:buFont typeface="Wingdings"/>
              <a:buChar char=""/>
              <a:tabLst>
                <a:tab pos="914400" algn="l"/>
              </a:tabLst>
            </a:pPr>
            <a:r>
              <a:rPr sz="2400" dirty="0">
                <a:latin typeface="Calibri"/>
                <a:cs typeface="Calibri"/>
              </a:rPr>
              <a:t>Weighted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Round-</a:t>
            </a:r>
            <a:r>
              <a:rPr sz="2400" dirty="0">
                <a:latin typeface="Calibri"/>
                <a:cs typeface="Calibri"/>
              </a:rPr>
              <a:t>Robin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Arbitration</a:t>
            </a:r>
            <a:endParaRPr sz="24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905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Calibri"/>
                <a:cs typeface="Calibri"/>
              </a:rPr>
              <a:t>Similar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Round-</a:t>
            </a:r>
            <a:r>
              <a:rPr sz="2000" dirty="0">
                <a:latin typeface="Calibri"/>
                <a:cs typeface="Calibri"/>
              </a:rPr>
              <a:t>Robin,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master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assigned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weight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Port</a:t>
            </a:r>
            <a:r>
              <a:rPr spc="-50" dirty="0"/>
              <a:t> </a:t>
            </a:r>
            <a:r>
              <a:rPr dirty="0"/>
              <a:t>List</a:t>
            </a:r>
            <a:r>
              <a:rPr spc="-4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this</a:t>
            </a:r>
            <a:r>
              <a:rPr spc="-30" dirty="0"/>
              <a:t> </a:t>
            </a:r>
            <a:r>
              <a:rPr dirty="0"/>
              <a:t>Lab</a:t>
            </a:r>
            <a:r>
              <a:rPr spc="-60" dirty="0"/>
              <a:t> </a:t>
            </a:r>
            <a:r>
              <a:rPr dirty="0"/>
              <a:t>–</a:t>
            </a:r>
            <a:r>
              <a:rPr spc="-20" dirty="0"/>
              <a:t> </a:t>
            </a:r>
            <a:r>
              <a:rPr dirty="0"/>
              <a:t>Global</a:t>
            </a:r>
            <a:r>
              <a:rPr spc="-65" dirty="0"/>
              <a:t> </a:t>
            </a:r>
            <a:r>
              <a:rPr spc="-10" dirty="0"/>
              <a:t>Signals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05497" y="2694813"/>
          <a:ext cx="8016875" cy="10960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ACLK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R="431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Clock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clock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4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ARESETn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Reset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Global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reset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signal,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active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LOW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5713603" y="5661761"/>
            <a:ext cx="29870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--- </a:t>
            </a:r>
            <a:r>
              <a:rPr sz="1800" dirty="0">
                <a:latin typeface="Microsoft JhengHei"/>
                <a:cs typeface="Microsoft JhengHei"/>
              </a:rPr>
              <a:t>詳細的訊號說明請參照</a:t>
            </a:r>
            <a:r>
              <a:rPr sz="1800" spc="-20" dirty="0">
                <a:latin typeface="Calibri"/>
                <a:cs typeface="Calibri"/>
              </a:rPr>
              <a:t>spec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Port</a:t>
            </a:r>
            <a:r>
              <a:rPr spc="-50" dirty="0"/>
              <a:t> </a:t>
            </a:r>
            <a:r>
              <a:rPr dirty="0"/>
              <a:t>List</a:t>
            </a:r>
            <a:r>
              <a:rPr spc="-6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this</a:t>
            </a:r>
            <a:r>
              <a:rPr spc="-40" dirty="0"/>
              <a:t> </a:t>
            </a:r>
            <a:r>
              <a:rPr dirty="0"/>
              <a:t>Lab</a:t>
            </a:r>
            <a:r>
              <a:rPr spc="-7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Read</a:t>
            </a:r>
            <a:r>
              <a:rPr spc="-80" dirty="0"/>
              <a:t> </a:t>
            </a:r>
            <a:r>
              <a:rPr dirty="0"/>
              <a:t>Address</a:t>
            </a:r>
            <a:r>
              <a:rPr spc="-80" dirty="0"/>
              <a:t> </a:t>
            </a:r>
            <a:r>
              <a:rPr spc="-10" dirty="0"/>
              <a:t>Signals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8722" y="2085213"/>
          <a:ext cx="8105775" cy="319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ARID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4/8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master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slave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A5-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80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spec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ARADDR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ARLEN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length.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spc="-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size.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(2^n)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ARBURST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type.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implement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INCR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type.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ARVALID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ARREADY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Port</a:t>
            </a:r>
            <a:r>
              <a:rPr spc="-50" dirty="0"/>
              <a:t> </a:t>
            </a:r>
            <a:r>
              <a:rPr dirty="0"/>
              <a:t>List</a:t>
            </a:r>
            <a:r>
              <a:rPr spc="-6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Lab</a:t>
            </a:r>
            <a:r>
              <a:rPr spc="-70" dirty="0"/>
              <a:t> </a:t>
            </a:r>
            <a:r>
              <a:rPr dirty="0"/>
              <a:t>–</a:t>
            </a:r>
            <a:r>
              <a:rPr spc="-30" dirty="0"/>
              <a:t> </a:t>
            </a:r>
            <a:r>
              <a:rPr dirty="0"/>
              <a:t>Read</a:t>
            </a:r>
            <a:r>
              <a:rPr spc="-80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spc="-10" dirty="0"/>
              <a:t>Signals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64222" y="2089657"/>
          <a:ext cx="8015604" cy="33801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0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227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RID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4/8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3003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master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slave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A5-80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spec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RRESP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8511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response.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indicates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transfer.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RLAST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last.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indicates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read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burst.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RVALID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RREADY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43457" y="1034036"/>
            <a:ext cx="2896870" cy="26168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72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30" dirty="0">
                <a:latin typeface="Microsoft JhengHei"/>
                <a:cs typeface="Microsoft JhengHei"/>
              </a:rPr>
              <a:t>作業內容說明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2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55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Microsoft JhengHei"/>
                <a:cs typeface="Microsoft JhengHei"/>
              </a:rPr>
              <a:t>作業驗證說明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3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Problem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2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65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80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Microsoft JhengHei"/>
                <a:cs typeface="Microsoft JhengHei"/>
              </a:rPr>
              <a:t>作業驗證說明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71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20" dirty="0">
                <a:latin typeface="Microsoft JhengHei"/>
                <a:cs typeface="Microsoft JhengHei"/>
              </a:rPr>
              <a:t>作業繳交注意事項</a:t>
            </a:r>
            <a:endParaRPr sz="24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Port</a:t>
            </a:r>
            <a:r>
              <a:rPr spc="-65" dirty="0"/>
              <a:t> </a:t>
            </a:r>
            <a:r>
              <a:rPr dirty="0"/>
              <a:t>List</a:t>
            </a:r>
            <a:r>
              <a:rPr spc="-8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Lab</a:t>
            </a:r>
            <a:r>
              <a:rPr spc="-8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Write</a:t>
            </a:r>
            <a:r>
              <a:rPr spc="-85" dirty="0"/>
              <a:t> </a:t>
            </a:r>
            <a:r>
              <a:rPr dirty="0"/>
              <a:t>Address</a:t>
            </a:r>
            <a:r>
              <a:rPr spc="-85" dirty="0"/>
              <a:t> </a:t>
            </a:r>
            <a:r>
              <a:rPr spc="-10" dirty="0"/>
              <a:t>Signals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8722" y="2085213"/>
          <a:ext cx="8016875" cy="319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AWID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4/8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master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slave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A5-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80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spec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AWADDR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AWLEN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length.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AWSIZE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size.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AWBURST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Burst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type.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Only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need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implement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INCR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type.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AWVALID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AWREADY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Port</a:t>
            </a:r>
            <a:r>
              <a:rPr spc="-65" dirty="0"/>
              <a:t> </a:t>
            </a:r>
            <a:r>
              <a:rPr dirty="0"/>
              <a:t>List</a:t>
            </a:r>
            <a:r>
              <a:rPr spc="-8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dirty="0"/>
              <a:t>Lab</a:t>
            </a:r>
            <a:r>
              <a:rPr spc="-80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Write</a:t>
            </a:r>
            <a:r>
              <a:rPr spc="-85" dirty="0"/>
              <a:t> </a:t>
            </a:r>
            <a:r>
              <a:rPr dirty="0"/>
              <a:t>Data</a:t>
            </a:r>
            <a:r>
              <a:rPr spc="-85" dirty="0"/>
              <a:t> </a:t>
            </a:r>
            <a:r>
              <a:rPr spc="-10" dirty="0"/>
              <a:t>Signals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8722" y="2085213"/>
          <a:ext cx="8105775" cy="3197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WDATA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WSTRB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strobes.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because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32/8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WLAST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1971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last.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indicates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last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transfer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burst.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WVALID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Master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WREADY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457" y="320420"/>
            <a:ext cx="746505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Port</a:t>
            </a:r>
            <a:r>
              <a:rPr spc="-80" dirty="0"/>
              <a:t> </a:t>
            </a:r>
            <a:r>
              <a:rPr dirty="0"/>
              <a:t>List</a:t>
            </a:r>
            <a:r>
              <a:rPr spc="-7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this</a:t>
            </a:r>
            <a:r>
              <a:rPr spc="-70" dirty="0"/>
              <a:t> </a:t>
            </a:r>
            <a:r>
              <a:rPr dirty="0"/>
              <a:t>Lab</a:t>
            </a:r>
            <a:r>
              <a:rPr spc="-85" dirty="0"/>
              <a:t> </a:t>
            </a:r>
            <a:r>
              <a:rPr dirty="0"/>
              <a:t>–</a:t>
            </a:r>
            <a:r>
              <a:rPr spc="-45" dirty="0"/>
              <a:t> </a:t>
            </a:r>
            <a:r>
              <a:rPr dirty="0"/>
              <a:t>Write</a:t>
            </a:r>
            <a:r>
              <a:rPr spc="-90" dirty="0"/>
              <a:t> </a:t>
            </a:r>
            <a:r>
              <a:rPr dirty="0"/>
              <a:t>Response</a:t>
            </a:r>
            <a:r>
              <a:rPr spc="-75" dirty="0"/>
              <a:t> </a:t>
            </a:r>
            <a:r>
              <a:rPr spc="-10" dirty="0"/>
              <a:t>Signals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58722" y="2085213"/>
          <a:ext cx="8016875" cy="2374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2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9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66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Signal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Bits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99C93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BID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4/8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Bits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master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slave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8,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see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A5-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80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in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spec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BRESP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3558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response.</a:t>
                      </a:r>
                      <a:r>
                        <a:rPr sz="18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signal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indicates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status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write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transaction.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BVALID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5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B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BREADY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Slave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Specification</a:t>
            </a:r>
            <a:r>
              <a:rPr spc="-80" dirty="0"/>
              <a:t> </a:t>
            </a:r>
            <a:r>
              <a:rPr spc="-20" dirty="0"/>
              <a:t>(1/2)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47340"/>
            <a:ext cx="4457700" cy="203962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Master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Transfer.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Burst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length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Bridge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Slave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Burst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transfer.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Burst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length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up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4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5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2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slaves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Specification</a:t>
            </a:r>
            <a:r>
              <a:rPr spc="-80" dirty="0"/>
              <a:t> </a:t>
            </a:r>
            <a:r>
              <a:rPr spc="-20" dirty="0"/>
              <a:t>(2/2)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47340"/>
            <a:ext cx="6953884" cy="341630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Slave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Slave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1: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0x0000_0000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0x0000_ffff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Slave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2: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0x0001_0000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0x0001_ffff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Default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slave: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0x0002_0000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0xffff_ffff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Default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slave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Response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ERROR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masters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(RESP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==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DECERR)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5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Default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Always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execute,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transfer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35" dirty="0">
                <a:latin typeface="Calibri"/>
                <a:cs typeface="Calibri"/>
              </a:rPr>
              <a:t>You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don’t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need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create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default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master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module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Module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105915"/>
            <a:ext cx="7501890" cy="18275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57200" marR="5080" indent="-445134" algn="just">
              <a:lnSpc>
                <a:spcPct val="90200"/>
              </a:lnSpc>
              <a:spcBef>
                <a:spcPts val="38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ports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AXI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defined.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DO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24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ports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be </a:t>
            </a:r>
            <a:r>
              <a:rPr sz="2400" spc="-20" dirty="0">
                <a:latin typeface="Calibri"/>
                <a:cs typeface="Calibri"/>
              </a:rPr>
              <a:t>checked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AXI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spec.</a:t>
            </a:r>
            <a:endParaRPr sz="2400">
              <a:latin typeface="Calibri"/>
              <a:cs typeface="Calibri"/>
            </a:endParaRPr>
          </a:p>
          <a:p>
            <a:pPr marL="457200" marR="1135380" indent="-445134" algn="just">
              <a:lnSpc>
                <a:spcPts val="2700"/>
              </a:lnSpc>
              <a:spcBef>
                <a:spcPts val="7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Ignore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homework requirement.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Microsoft JhengHei"/>
                <a:cs typeface="Microsoft JhengHei"/>
              </a:rPr>
              <a:t>Problem</a:t>
            </a:r>
            <a:r>
              <a:rPr sz="3600" spc="-105" dirty="0">
                <a:latin typeface="Microsoft JhengHei"/>
                <a:cs typeface="Microsoft JhengHei"/>
              </a:rPr>
              <a:t> </a:t>
            </a:r>
            <a:r>
              <a:rPr sz="3600" spc="-50" dirty="0">
                <a:latin typeface="Microsoft JhengHei"/>
                <a:cs typeface="Microsoft JhengHei"/>
              </a:rPr>
              <a:t>1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95673" y="3475685"/>
            <a:ext cx="1836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Microsoft JhengHei"/>
                <a:cs typeface="Microsoft JhengHei"/>
              </a:rPr>
              <a:t>作業驗證說明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Verification(1/3)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5766" y="2449829"/>
            <a:ext cx="3741420" cy="158813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R="363855" algn="ctr">
              <a:lnSpc>
                <a:spcPct val="100000"/>
              </a:lnSpc>
              <a:spcBef>
                <a:spcPts val="125"/>
              </a:spcBef>
            </a:pPr>
            <a:r>
              <a:rPr sz="1800" spc="-10" dirty="0">
                <a:latin typeface="Calibri"/>
                <a:cs typeface="Calibri"/>
              </a:rPr>
              <a:t>top.v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52777" y="2827782"/>
            <a:ext cx="280416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375285">
              <a:lnSpc>
                <a:spcPct val="100000"/>
              </a:lnSpc>
              <a:spcBef>
                <a:spcPts val="459"/>
              </a:spcBef>
            </a:pPr>
            <a:r>
              <a:rPr sz="1800" spc="-10" dirty="0">
                <a:latin typeface="Calibri"/>
                <a:cs typeface="Calibri"/>
              </a:rPr>
              <a:t>Master(CPU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Wrapper)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94282" y="3380994"/>
            <a:ext cx="149225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Calibri"/>
                <a:cs typeface="Calibri"/>
              </a:rPr>
              <a:t>Slave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0941" y="2449829"/>
            <a:ext cx="2901950" cy="1588135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25"/>
              </a:spcBef>
            </a:pPr>
            <a:r>
              <a:rPr sz="1800" spc="-10" dirty="0">
                <a:latin typeface="Calibri"/>
                <a:cs typeface="Calibri"/>
              </a:rPr>
              <a:t>top.v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1921" y="2820161"/>
            <a:ext cx="245999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7785" rIns="0" bIns="0" rtlCol="0">
            <a:spAutoFit/>
          </a:bodyPr>
          <a:lstStyle/>
          <a:p>
            <a:pPr marL="210185">
              <a:lnSpc>
                <a:spcPct val="100000"/>
              </a:lnSpc>
              <a:spcBef>
                <a:spcPts val="455"/>
              </a:spcBef>
            </a:pPr>
            <a:r>
              <a:rPr sz="1800" spc="-10" dirty="0">
                <a:latin typeface="Calibri"/>
                <a:cs typeface="Calibri"/>
              </a:rPr>
              <a:t>Slave(SRAM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Wrapper)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1921" y="3380994"/>
            <a:ext cx="245999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499109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Calibri"/>
                <a:cs typeface="Calibri"/>
              </a:rPr>
              <a:t>Master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45129" y="4365497"/>
            <a:ext cx="3808729" cy="20574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R="39370" algn="ctr">
              <a:lnSpc>
                <a:spcPct val="100000"/>
              </a:lnSpc>
              <a:spcBef>
                <a:spcPts val="125"/>
              </a:spcBef>
            </a:pPr>
            <a:r>
              <a:rPr sz="1800" spc="-10" dirty="0">
                <a:latin typeface="Calibri"/>
                <a:cs typeface="Calibri"/>
              </a:rPr>
              <a:t>top.v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49929" y="4734305"/>
            <a:ext cx="3249295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465"/>
              </a:spcBef>
            </a:pPr>
            <a:r>
              <a:rPr sz="1800" spc="-10" dirty="0">
                <a:latin typeface="Calibri"/>
                <a:cs typeface="Calibri"/>
              </a:rPr>
              <a:t>Bridge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05150" y="5305805"/>
            <a:ext cx="1719580" cy="4495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Calibri"/>
                <a:cs typeface="Calibri"/>
              </a:rPr>
              <a:t>Master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5150" y="5875782"/>
            <a:ext cx="171958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464"/>
              </a:spcBef>
            </a:pPr>
            <a:r>
              <a:rPr sz="1800" dirty="0">
                <a:latin typeface="Calibri"/>
                <a:cs typeface="Calibri"/>
              </a:rPr>
              <a:t>Slave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457" y="1082166"/>
            <a:ext cx="7702550" cy="136715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57200" marR="5080" indent="-445134">
              <a:lnSpc>
                <a:spcPts val="2680"/>
              </a:lnSpc>
              <a:spcBef>
                <a:spcPts val="35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利用</a:t>
            </a:r>
            <a:r>
              <a:rPr sz="2400" spc="-25" dirty="0">
                <a:latin typeface="Calibri"/>
                <a:cs typeface="Calibri"/>
              </a:rPr>
              <a:t>JasperGold</a:t>
            </a:r>
            <a:r>
              <a:rPr sz="2400" spc="-15" dirty="0">
                <a:latin typeface="Microsoft JhengHei"/>
                <a:cs typeface="Microsoft JhengHei"/>
              </a:rPr>
              <a:t>的</a:t>
            </a:r>
            <a:r>
              <a:rPr sz="2400" spc="-10" dirty="0">
                <a:latin typeface="Calibri"/>
                <a:cs typeface="Calibri"/>
              </a:rPr>
              <a:t>Verification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IP</a:t>
            </a:r>
            <a:r>
              <a:rPr sz="2400" spc="-15" dirty="0">
                <a:latin typeface="Microsoft JhengHei"/>
                <a:cs typeface="Microsoft JhengHei"/>
              </a:rPr>
              <a:t>分別去驗證</a:t>
            </a:r>
            <a:r>
              <a:rPr sz="2400" dirty="0">
                <a:latin typeface="Calibri"/>
                <a:cs typeface="Calibri"/>
              </a:rPr>
              <a:t>CPU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Wrapper, </a:t>
            </a:r>
            <a:r>
              <a:rPr sz="2400" dirty="0">
                <a:latin typeface="Calibri"/>
                <a:cs typeface="Calibri"/>
              </a:rPr>
              <a:t>AXI, SRAM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Wrapper</a:t>
            </a:r>
            <a:endParaRPr sz="2400">
              <a:latin typeface="Calibri"/>
              <a:cs typeface="Calibri"/>
            </a:endParaRPr>
          </a:p>
          <a:p>
            <a:pPr marR="198120" algn="ctr">
              <a:lnSpc>
                <a:spcPct val="100000"/>
              </a:lnSpc>
              <a:spcBef>
                <a:spcPts val="2785"/>
              </a:spcBef>
              <a:tabLst>
                <a:tab pos="3831590" algn="l"/>
              </a:tabLst>
            </a:pPr>
            <a:r>
              <a:rPr sz="2700" baseline="1543" dirty="0">
                <a:latin typeface="Calibri"/>
                <a:cs typeface="Calibri"/>
              </a:rPr>
              <a:t>Master</a:t>
            </a:r>
            <a:r>
              <a:rPr sz="2700" spc="-135" baseline="1543" dirty="0">
                <a:latin typeface="Calibri"/>
                <a:cs typeface="Calibri"/>
              </a:rPr>
              <a:t> </a:t>
            </a:r>
            <a:r>
              <a:rPr sz="2700" spc="-37" baseline="1543" dirty="0">
                <a:latin typeface="Calibri"/>
                <a:cs typeface="Calibri"/>
              </a:rPr>
              <a:t>DUV</a:t>
            </a:r>
            <a:r>
              <a:rPr sz="2700" baseline="1543" dirty="0">
                <a:latin typeface="Calibri"/>
                <a:cs typeface="Calibri"/>
              </a:rPr>
              <a:t>	</a:t>
            </a:r>
            <a:r>
              <a:rPr sz="1800" dirty="0">
                <a:latin typeface="Calibri"/>
                <a:cs typeface="Calibri"/>
              </a:rPr>
              <a:t>Slave</a:t>
            </a:r>
            <a:r>
              <a:rPr sz="1800" spc="-10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DUV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30953" y="4035297"/>
            <a:ext cx="1078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Bridge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DUV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23438" y="3380994"/>
            <a:ext cx="149225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04775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Calibri"/>
                <a:cs typeface="Calibri"/>
              </a:rPr>
              <a:t>Slave</a:t>
            </a:r>
            <a:r>
              <a:rPr sz="1800" spc="-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7185" y="5305805"/>
            <a:ext cx="1719580" cy="4495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8419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459"/>
              </a:spcBef>
            </a:pPr>
            <a:r>
              <a:rPr sz="1800" dirty="0">
                <a:latin typeface="Calibri"/>
                <a:cs typeface="Calibri"/>
              </a:rPr>
              <a:t>Master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24805" y="5875782"/>
            <a:ext cx="1719580" cy="451484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59054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464"/>
              </a:spcBef>
            </a:pPr>
            <a:r>
              <a:rPr sz="1800" dirty="0">
                <a:latin typeface="Calibri"/>
                <a:cs typeface="Calibri"/>
              </a:rPr>
              <a:t>Slave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monitor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Verification(2/3)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05991" y="2003216"/>
            <a:ext cx="914400" cy="40576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2400" spc="-20" dirty="0">
                <a:latin typeface="Microsoft JhengHei"/>
                <a:cs typeface="Microsoft JhengHei"/>
              </a:rPr>
              <a:t>勿更動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457" y="1016381"/>
            <a:ext cx="4352925" cy="13887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7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請</a:t>
            </a:r>
            <a:r>
              <a:rPr sz="2400" spc="-15" dirty="0">
                <a:solidFill>
                  <a:srgbClr val="FF0000"/>
                </a:solidFill>
                <a:latin typeface="Microsoft JhengHei"/>
                <a:cs typeface="Microsoft JhengHei"/>
              </a:rPr>
              <a:t>不要</a:t>
            </a:r>
            <a:r>
              <a:rPr sz="2400" spc="-15" dirty="0">
                <a:latin typeface="Microsoft JhengHei"/>
                <a:cs typeface="Microsoft JhengHei"/>
              </a:rPr>
              <a:t>更改</a:t>
            </a:r>
            <a:r>
              <a:rPr sz="2400" spc="-20" dirty="0">
                <a:latin typeface="Calibri"/>
                <a:cs typeface="Calibri"/>
              </a:rPr>
              <a:t>.tcl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25" dirty="0">
                <a:latin typeface="Calibri"/>
                <a:cs typeface="Calibri"/>
              </a:rPr>
              <a:t>Assertion</a:t>
            </a:r>
            <a:r>
              <a:rPr sz="2400" spc="-20" dirty="0">
                <a:latin typeface="Microsoft JhengHei"/>
                <a:cs typeface="Microsoft JhengHei"/>
              </a:rPr>
              <a:t>應全數通過才算完整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  <a:tab pos="1677035" algn="l"/>
              </a:tabLst>
            </a:pPr>
            <a:r>
              <a:rPr sz="2400" spc="-50" dirty="0">
                <a:latin typeface="Microsoft JhengHei"/>
                <a:cs typeface="Microsoft JhengHei"/>
              </a:rPr>
              <a:t>請</a:t>
            </a:r>
            <a:r>
              <a:rPr sz="2400" dirty="0">
                <a:latin typeface="Microsoft JhengHei"/>
                <a:cs typeface="Microsoft JhengHei"/>
              </a:rPr>
              <a:t>	</a:t>
            </a:r>
            <a:r>
              <a:rPr sz="2400" spc="-55" dirty="0">
                <a:latin typeface="Calibri"/>
                <a:cs typeface="Calibri"/>
              </a:rPr>
              <a:t>top.v</a:t>
            </a:r>
            <a:r>
              <a:rPr sz="2400" dirty="0">
                <a:latin typeface="Microsoft JhengHei"/>
                <a:cs typeface="Microsoft JhengHei"/>
              </a:rPr>
              <a:t>的</a:t>
            </a:r>
            <a:r>
              <a:rPr sz="2400" spc="-10" dirty="0">
                <a:latin typeface="Calibri"/>
                <a:cs typeface="Calibri"/>
              </a:rPr>
              <a:t>parameter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Verification(3/3)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60196" y="1014221"/>
            <a:ext cx="3080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Table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B-</a:t>
            </a:r>
            <a:r>
              <a:rPr sz="1800" dirty="0">
                <a:latin typeface="Times New Roman"/>
                <a:cs typeface="Times New Roman"/>
              </a:rPr>
              <a:t>1: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Simulation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commands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94866" y="1477010"/>
          <a:ext cx="7290434" cy="3876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5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35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3860"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Situation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600" b="1" spc="-10" dirty="0">
                          <a:latin typeface="Times New Roman"/>
                          <a:cs typeface="Times New Roman"/>
                        </a:rPr>
                        <a:t>Command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930275" marR="150495" indent="-7715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6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JasperGold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VIP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AXI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bridge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without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pollution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(RTL</a:t>
                      </a:r>
                      <a:r>
                        <a:rPr sz="16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only)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vip_b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1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6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JasperGold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VIP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AXI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master</a:t>
                      </a:r>
                      <a:r>
                        <a:rPr sz="1600" spc="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without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381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pollution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(RTL</a:t>
                      </a:r>
                      <a:r>
                        <a:rPr sz="16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only)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0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vip_m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57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0075">
                <a:tc>
                  <a:txBody>
                    <a:bodyPr/>
                    <a:lstStyle/>
                    <a:p>
                      <a:pPr marL="930275" marR="199390" indent="-721360"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Run</a:t>
                      </a:r>
                      <a:r>
                        <a:rPr sz="16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JasperGold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VIP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6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AXI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slave</a:t>
                      </a:r>
                      <a:r>
                        <a:rPr sz="16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without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pollution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(RTL</a:t>
                      </a:r>
                      <a:r>
                        <a:rPr sz="16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only)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44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vip_s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66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975">
                <a:tc>
                  <a:txBody>
                    <a:bodyPr/>
                    <a:lstStyle/>
                    <a:p>
                      <a:pPr marL="1459865" marR="130810" indent="-1349375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built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files</a:t>
                      </a:r>
                      <a:r>
                        <a:rPr sz="16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simulation,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synthesis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or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verification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889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1660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clean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10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640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sz="1600" spc="-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correctness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structure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869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check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048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59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Compress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6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homework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i="1" dirty="0">
                          <a:latin typeface="Times New Roman"/>
                          <a:cs typeface="Times New Roman"/>
                        </a:rPr>
                        <a:t>tar</a:t>
                      </a:r>
                      <a:r>
                        <a:rPr sz="1600" i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format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6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6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tar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149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8473" y="2414091"/>
            <a:ext cx="275971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latin typeface="Microsoft JhengHei"/>
                <a:cs typeface="Microsoft JhengHei"/>
              </a:rPr>
              <a:t>作業內容說明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Microsoft JhengHei"/>
                <a:cs typeface="Microsoft JhengHei"/>
              </a:rPr>
              <a:t>Problem</a:t>
            </a:r>
            <a:r>
              <a:rPr sz="3600" spc="-105" dirty="0">
                <a:latin typeface="Microsoft JhengHei"/>
                <a:cs typeface="Microsoft JhengHei"/>
              </a:rPr>
              <a:t> </a:t>
            </a:r>
            <a:r>
              <a:rPr sz="3600" spc="-50" dirty="0">
                <a:latin typeface="Microsoft JhengHei"/>
                <a:cs typeface="Microsoft JhengHei"/>
              </a:rPr>
              <a:t>2</a:t>
            </a:r>
            <a:endParaRPr sz="3600">
              <a:latin typeface="Microsoft JhengHei"/>
              <a:cs typeface="Microsoft JhengHe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995673" y="3475685"/>
            <a:ext cx="18364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5" dirty="0">
                <a:latin typeface="Microsoft JhengHei"/>
                <a:cs typeface="Microsoft JhengHei"/>
              </a:rPr>
              <a:t>作業驗證說明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3457" y="1064928"/>
            <a:ext cx="4362450" cy="181546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4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dirty="0">
                <a:latin typeface="Calibri"/>
                <a:cs typeface="Calibri"/>
              </a:rPr>
              <a:t>CPU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Wrapper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34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spc="-10" dirty="0">
                <a:latin typeface="Calibri"/>
                <a:cs typeface="Calibri"/>
              </a:rPr>
              <a:t>Instruction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fetch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(read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interface)</a:t>
            </a:r>
            <a:endParaRPr sz="1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Load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store</a:t>
            </a:r>
            <a:endParaRPr sz="18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25" dirty="0">
                <a:latin typeface="Calibri"/>
                <a:cs typeface="Calibri"/>
              </a:rPr>
              <a:t>AXI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dirty="0">
                <a:latin typeface="Calibri"/>
                <a:cs typeface="Calibri"/>
              </a:rPr>
              <a:t>SRAM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Wrapper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Architecture</a:t>
            </a:r>
          </a:p>
        </p:txBody>
      </p:sp>
      <p:sp>
        <p:nvSpPr>
          <p:cNvPr id="4" name="object 4"/>
          <p:cNvSpPr/>
          <p:nvPr/>
        </p:nvSpPr>
        <p:spPr>
          <a:xfrm>
            <a:off x="3111245" y="3196589"/>
            <a:ext cx="5602605" cy="3297554"/>
          </a:xfrm>
          <a:custGeom>
            <a:avLst/>
            <a:gdLst/>
            <a:ahLst/>
            <a:cxnLst/>
            <a:rect l="l" t="t" r="r" b="b"/>
            <a:pathLst>
              <a:path w="5602605" h="3297554">
                <a:moveTo>
                  <a:pt x="0" y="3297428"/>
                </a:moveTo>
                <a:lnTo>
                  <a:pt x="5602224" y="3297428"/>
                </a:lnTo>
                <a:lnTo>
                  <a:pt x="5602224" y="0"/>
                </a:lnTo>
                <a:lnTo>
                  <a:pt x="0" y="0"/>
                </a:lnTo>
                <a:lnTo>
                  <a:pt x="0" y="3297428"/>
                </a:lnTo>
                <a:close/>
              </a:path>
            </a:pathLst>
          </a:custGeom>
          <a:ln w="28575">
            <a:solidFill>
              <a:srgbClr val="487A2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727191" y="3199003"/>
            <a:ext cx="38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TOP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27832" y="4037076"/>
            <a:ext cx="1386840" cy="1597660"/>
          </a:xfrm>
          <a:prstGeom prst="rect">
            <a:avLst/>
          </a:prstGeom>
          <a:solidFill>
            <a:srgbClr val="739A28"/>
          </a:solidFill>
        </p:spPr>
        <p:txBody>
          <a:bodyPr vert="horz" wrap="square" lIns="0" tIns="83820" rIns="0" bIns="0" rtlCol="0">
            <a:spAutoFit/>
          </a:bodyPr>
          <a:lstStyle/>
          <a:p>
            <a:pPr marL="7620" algn="ctr">
              <a:lnSpc>
                <a:spcPct val="100000"/>
              </a:lnSpc>
              <a:spcBef>
                <a:spcPts val="66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  <a:p>
            <a:pPr marL="4445" algn="ctr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Wrapper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52716" y="3300984"/>
            <a:ext cx="1365250" cy="1513205"/>
          </a:xfrm>
          <a:custGeom>
            <a:avLst/>
            <a:gdLst/>
            <a:ahLst/>
            <a:cxnLst/>
            <a:rect l="l" t="t" r="r" b="b"/>
            <a:pathLst>
              <a:path w="1365250" h="1513204">
                <a:moveTo>
                  <a:pt x="1364996" y="0"/>
                </a:moveTo>
                <a:lnTo>
                  <a:pt x="0" y="0"/>
                </a:lnTo>
                <a:lnTo>
                  <a:pt x="0" y="1513077"/>
                </a:lnTo>
                <a:lnTo>
                  <a:pt x="1364996" y="1513077"/>
                </a:lnTo>
                <a:lnTo>
                  <a:pt x="1364996" y="0"/>
                </a:lnTo>
                <a:close/>
              </a:path>
            </a:pathLst>
          </a:custGeom>
          <a:solidFill>
            <a:srgbClr val="487A2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537704" y="3330321"/>
            <a:ext cx="8210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175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SRAM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</a:pP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Wrapper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IM1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3695" y="4207764"/>
            <a:ext cx="969644" cy="495300"/>
          </a:xfrm>
          <a:prstGeom prst="rect">
            <a:avLst/>
          </a:prstGeom>
          <a:solidFill>
            <a:srgbClr val="739A28"/>
          </a:solidFill>
        </p:spPr>
        <p:txBody>
          <a:bodyPr vert="horz" wrap="square" lIns="0" tIns="81280" rIns="0" bIns="0" rtlCol="0">
            <a:spAutoFit/>
          </a:bodyPr>
          <a:lstStyle/>
          <a:p>
            <a:pPr marL="126364">
              <a:lnSpc>
                <a:spcPct val="100000"/>
              </a:lnSpc>
              <a:spcBef>
                <a:spcPts val="640"/>
              </a:spcBef>
            </a:pPr>
            <a:r>
              <a:rPr sz="1800" spc="-10" dirty="0">
                <a:latin typeface="Calibri"/>
                <a:cs typeface="Calibri"/>
              </a:rPr>
              <a:t>i_SRAM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15711" y="4125467"/>
            <a:ext cx="1153795" cy="1399540"/>
          </a:xfrm>
          <a:prstGeom prst="rect">
            <a:avLst/>
          </a:prstGeom>
          <a:solidFill>
            <a:srgbClr val="D4EAAD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8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800" spc="-25" dirty="0">
                <a:solidFill>
                  <a:srgbClr val="2F521B"/>
                </a:solidFill>
                <a:latin typeface="Calibri"/>
                <a:cs typeface="Calibri"/>
              </a:rPr>
              <a:t>AXI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56403" y="3904488"/>
            <a:ext cx="3876675" cy="2461260"/>
            <a:chOff x="4756403" y="3904488"/>
            <a:chExt cx="3876675" cy="2461260"/>
          </a:xfrm>
        </p:grpSpPr>
        <p:sp>
          <p:nvSpPr>
            <p:cNvPr id="12" name="object 12"/>
            <p:cNvSpPr/>
            <p:nvPr/>
          </p:nvSpPr>
          <p:spPr>
            <a:xfrm>
              <a:off x="4756404" y="3904487"/>
              <a:ext cx="2380615" cy="1923414"/>
            </a:xfrm>
            <a:custGeom>
              <a:avLst/>
              <a:gdLst/>
              <a:ahLst/>
              <a:cxnLst/>
              <a:rect l="l" t="t" r="r" b="b"/>
              <a:pathLst>
                <a:path w="2380615" h="1923414">
                  <a:moveTo>
                    <a:pt x="417576" y="1240663"/>
                  </a:moveTo>
                  <a:lnTo>
                    <a:pt x="318008" y="1141095"/>
                  </a:lnTo>
                  <a:lnTo>
                    <a:pt x="318008" y="1190879"/>
                  </a:lnTo>
                  <a:lnTo>
                    <a:pt x="99568" y="1190879"/>
                  </a:lnTo>
                  <a:lnTo>
                    <a:pt x="99568" y="1141095"/>
                  </a:lnTo>
                  <a:lnTo>
                    <a:pt x="0" y="1240663"/>
                  </a:lnTo>
                  <a:lnTo>
                    <a:pt x="99568" y="1340231"/>
                  </a:lnTo>
                  <a:lnTo>
                    <a:pt x="99568" y="1290459"/>
                  </a:lnTo>
                  <a:lnTo>
                    <a:pt x="318008" y="1290459"/>
                  </a:lnTo>
                  <a:lnTo>
                    <a:pt x="318008" y="1340231"/>
                  </a:lnTo>
                  <a:lnTo>
                    <a:pt x="417576" y="1240663"/>
                  </a:lnTo>
                  <a:close/>
                </a:path>
                <a:path w="2380615" h="1923414">
                  <a:moveTo>
                    <a:pt x="417576" y="685927"/>
                  </a:moveTo>
                  <a:lnTo>
                    <a:pt x="318008" y="586359"/>
                  </a:lnTo>
                  <a:lnTo>
                    <a:pt x="318008" y="636143"/>
                  </a:lnTo>
                  <a:lnTo>
                    <a:pt x="99568" y="636143"/>
                  </a:lnTo>
                  <a:lnTo>
                    <a:pt x="99568" y="586359"/>
                  </a:lnTo>
                  <a:lnTo>
                    <a:pt x="0" y="685927"/>
                  </a:lnTo>
                  <a:lnTo>
                    <a:pt x="99568" y="785495"/>
                  </a:lnTo>
                  <a:lnTo>
                    <a:pt x="99568" y="735711"/>
                  </a:lnTo>
                  <a:lnTo>
                    <a:pt x="318008" y="735711"/>
                  </a:lnTo>
                  <a:lnTo>
                    <a:pt x="318008" y="785495"/>
                  </a:lnTo>
                  <a:lnTo>
                    <a:pt x="417576" y="685927"/>
                  </a:lnTo>
                  <a:close/>
                </a:path>
                <a:path w="2380615" h="1923414">
                  <a:moveTo>
                    <a:pt x="2380361" y="1764804"/>
                  </a:moveTo>
                  <a:lnTo>
                    <a:pt x="2339340" y="1802726"/>
                  </a:lnTo>
                  <a:lnTo>
                    <a:pt x="1931670" y="1360932"/>
                  </a:lnTo>
                  <a:lnTo>
                    <a:pt x="1972691" y="1322971"/>
                  </a:lnTo>
                  <a:lnTo>
                    <a:pt x="1814690" y="1316621"/>
                  </a:lnTo>
                  <a:lnTo>
                    <a:pt x="1808340" y="1474597"/>
                  </a:lnTo>
                  <a:lnTo>
                    <a:pt x="1849501" y="1436751"/>
                  </a:lnTo>
                  <a:lnTo>
                    <a:pt x="2257044" y="1878545"/>
                  </a:lnTo>
                  <a:lnTo>
                    <a:pt x="2216023" y="1916468"/>
                  </a:lnTo>
                  <a:lnTo>
                    <a:pt x="2374011" y="1922830"/>
                  </a:lnTo>
                  <a:lnTo>
                    <a:pt x="2380361" y="1764804"/>
                  </a:lnTo>
                  <a:close/>
                </a:path>
                <a:path w="2380615" h="1923414">
                  <a:moveTo>
                    <a:pt x="2380361" y="158115"/>
                  </a:moveTo>
                  <a:lnTo>
                    <a:pt x="2374011" y="0"/>
                  </a:lnTo>
                  <a:lnTo>
                    <a:pt x="2216023" y="6350"/>
                  </a:lnTo>
                  <a:lnTo>
                    <a:pt x="2257044" y="44323"/>
                  </a:lnTo>
                  <a:lnTo>
                    <a:pt x="1849501" y="486156"/>
                  </a:lnTo>
                  <a:lnTo>
                    <a:pt x="1808340" y="448183"/>
                  </a:lnTo>
                  <a:lnTo>
                    <a:pt x="1814690" y="606298"/>
                  </a:lnTo>
                  <a:lnTo>
                    <a:pt x="1972691" y="599948"/>
                  </a:lnTo>
                  <a:lnTo>
                    <a:pt x="1931670" y="561975"/>
                  </a:lnTo>
                  <a:lnTo>
                    <a:pt x="2339340" y="120142"/>
                  </a:lnTo>
                  <a:lnTo>
                    <a:pt x="2380361" y="158115"/>
                  </a:lnTo>
                  <a:close/>
                </a:path>
              </a:pathLst>
            </a:custGeom>
            <a:solidFill>
              <a:srgbClr val="4D671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266431" y="4852416"/>
              <a:ext cx="1366520" cy="1513205"/>
            </a:xfrm>
            <a:custGeom>
              <a:avLst/>
              <a:gdLst/>
              <a:ahLst/>
              <a:cxnLst/>
              <a:rect l="l" t="t" r="r" b="b"/>
              <a:pathLst>
                <a:path w="1366520" h="1513204">
                  <a:moveTo>
                    <a:pt x="1366520" y="0"/>
                  </a:moveTo>
                  <a:lnTo>
                    <a:pt x="0" y="0"/>
                  </a:lnTo>
                  <a:lnTo>
                    <a:pt x="0" y="1513078"/>
                  </a:lnTo>
                  <a:lnTo>
                    <a:pt x="1366520" y="1513078"/>
                  </a:lnTo>
                  <a:lnTo>
                    <a:pt x="1366520" y="0"/>
                  </a:lnTo>
                  <a:close/>
                </a:path>
              </a:pathLst>
            </a:custGeom>
            <a:solidFill>
              <a:srgbClr val="487A2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79291" y="4771644"/>
            <a:ext cx="885825" cy="675640"/>
          </a:xfrm>
          <a:prstGeom prst="rect">
            <a:avLst/>
          </a:prstGeom>
          <a:solidFill>
            <a:srgbClr val="487A29"/>
          </a:solidFill>
        </p:spPr>
        <p:txBody>
          <a:bodyPr vert="horz" wrap="square" lIns="0" tIns="17272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36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CPU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51419" y="4882133"/>
            <a:ext cx="822960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SRAM</a:t>
            </a:r>
            <a:endParaRPr sz="1800">
              <a:latin typeface="Calibri"/>
              <a:cs typeface="Calibri"/>
            </a:endParaRPr>
          </a:p>
          <a:p>
            <a:pPr marR="5080" algn="ctr">
              <a:lnSpc>
                <a:spcPct val="100000"/>
              </a:lnSpc>
            </a:pP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Wrapper</a:t>
            </a:r>
            <a:endParaRPr sz="1800">
              <a:latin typeface="Calibri"/>
              <a:cs typeface="Calibri"/>
            </a:endParaRPr>
          </a:p>
          <a:p>
            <a:pPr marR="9525" algn="ctr">
              <a:lnSpc>
                <a:spcPct val="100000"/>
              </a:lnSpc>
            </a:pPr>
            <a:r>
              <a:rPr sz="1800" spc="-25" dirty="0">
                <a:latin typeface="Calibri"/>
                <a:cs typeface="Calibri"/>
              </a:rPr>
              <a:t>DM1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88935" y="5759196"/>
            <a:ext cx="969644" cy="495300"/>
          </a:xfrm>
          <a:prstGeom prst="rect">
            <a:avLst/>
          </a:prstGeom>
          <a:solidFill>
            <a:srgbClr val="739A28"/>
          </a:solidFill>
        </p:spPr>
        <p:txBody>
          <a:bodyPr vert="horz" wrap="square" lIns="0" tIns="81915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645"/>
              </a:spcBef>
            </a:pPr>
            <a:r>
              <a:rPr sz="1800" spc="-10" dirty="0">
                <a:latin typeface="Calibri"/>
                <a:cs typeface="Calibri"/>
              </a:rPr>
              <a:t>i_SRAM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575560" y="4695444"/>
            <a:ext cx="417830" cy="200025"/>
          </a:xfrm>
          <a:custGeom>
            <a:avLst/>
            <a:gdLst/>
            <a:ahLst/>
            <a:cxnLst/>
            <a:rect l="l" t="t" r="r" b="b"/>
            <a:pathLst>
              <a:path w="417830" h="200025">
                <a:moveTo>
                  <a:pt x="317753" y="0"/>
                </a:moveTo>
                <a:lnTo>
                  <a:pt x="317753" y="49783"/>
                </a:lnTo>
                <a:lnTo>
                  <a:pt x="99567" y="49783"/>
                </a:lnTo>
                <a:lnTo>
                  <a:pt x="99567" y="0"/>
                </a:lnTo>
                <a:lnTo>
                  <a:pt x="0" y="99821"/>
                </a:lnTo>
                <a:lnTo>
                  <a:pt x="99567" y="199516"/>
                </a:lnTo>
                <a:lnTo>
                  <a:pt x="99567" y="149605"/>
                </a:lnTo>
                <a:lnTo>
                  <a:pt x="317753" y="149605"/>
                </a:lnTo>
                <a:lnTo>
                  <a:pt x="317753" y="199516"/>
                </a:lnTo>
                <a:lnTo>
                  <a:pt x="417321" y="99821"/>
                </a:lnTo>
                <a:lnTo>
                  <a:pt x="317753" y="0"/>
                </a:lnTo>
                <a:close/>
              </a:path>
            </a:pathLst>
          </a:custGeom>
          <a:solidFill>
            <a:srgbClr val="4D671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323594" y="4117085"/>
            <a:ext cx="1152525" cy="1399540"/>
          </a:xfrm>
          <a:prstGeom prst="rect">
            <a:avLst/>
          </a:prstGeom>
          <a:ln w="28575">
            <a:solidFill>
              <a:srgbClr val="487A2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800">
              <a:latin typeface="Times New Roman"/>
              <a:cs typeface="Times New Roman"/>
            </a:endParaRPr>
          </a:p>
          <a:p>
            <a:pPr marL="260985">
              <a:lnSpc>
                <a:spcPct val="100000"/>
              </a:lnSpc>
            </a:pPr>
            <a:r>
              <a:rPr sz="1800" spc="-10" dirty="0">
                <a:solidFill>
                  <a:srgbClr val="2F521B"/>
                </a:solidFill>
                <a:latin typeface="Calibri"/>
                <a:cs typeface="Calibri"/>
              </a:rPr>
              <a:t>top_tb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19" name="object 19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Program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65182"/>
            <a:ext cx="7386955" cy="50285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4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prog0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34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Microsoft JhengHei"/>
                <a:cs typeface="Microsoft JhengHei"/>
              </a:rPr>
              <a:t>測試</a:t>
            </a:r>
            <a:r>
              <a:rPr sz="1800" spc="-40" dirty="0">
                <a:latin typeface="Calibri"/>
                <a:cs typeface="Calibri"/>
              </a:rPr>
              <a:t>45</a:t>
            </a:r>
            <a:r>
              <a:rPr sz="1800" dirty="0">
                <a:latin typeface="Microsoft JhengHei"/>
                <a:cs typeface="Microsoft JhengHei"/>
              </a:rPr>
              <a:t>個</a:t>
            </a:r>
            <a:r>
              <a:rPr sz="1800" spc="-10" dirty="0">
                <a:latin typeface="Calibri"/>
                <a:cs typeface="Calibri"/>
              </a:rPr>
              <a:t>instruction</a:t>
            </a:r>
            <a:r>
              <a:rPr sz="1800" spc="-30" dirty="0">
                <a:latin typeface="Calibri"/>
                <a:cs typeface="Calibri"/>
              </a:rPr>
              <a:t> (</a:t>
            </a:r>
            <a:r>
              <a:rPr sz="1800" dirty="0">
                <a:latin typeface="Microsoft JhengHei"/>
                <a:cs typeface="Microsoft JhengHei"/>
              </a:rPr>
              <a:t>助教提供</a:t>
            </a:r>
            <a:r>
              <a:rPr sz="1800" spc="-5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6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prog1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3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-10" dirty="0">
                <a:latin typeface="Calibri"/>
                <a:cs typeface="Calibri"/>
              </a:rPr>
              <a:t> Algorithm</a:t>
            </a:r>
            <a:endParaRPr sz="18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7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Prog2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434"/>
              </a:spcBef>
              <a:tabLst>
                <a:tab pos="911225" algn="l"/>
              </a:tabLst>
            </a:pPr>
            <a:r>
              <a:rPr sz="16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6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600" spc="-50" dirty="0">
                <a:latin typeface="Microsoft JhengHei"/>
                <a:cs typeface="Microsoft JhengHei"/>
              </a:rPr>
              <a:t>不使用</a:t>
            </a:r>
            <a:r>
              <a:rPr sz="1600" dirty="0">
                <a:latin typeface="Calibri"/>
                <a:cs typeface="Calibri"/>
              </a:rPr>
              <a:t>MUL/MUL[[S]U] instructions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0" dirty="0">
                <a:latin typeface="Microsoft JhengHei"/>
                <a:cs typeface="Microsoft JhengHei"/>
              </a:rPr>
              <a:t>完成</a:t>
            </a:r>
            <a:r>
              <a:rPr sz="1600" spc="-10" dirty="0">
                <a:latin typeface="Calibri"/>
                <a:cs typeface="Calibri"/>
              </a:rPr>
              <a:t>Multiplication</a:t>
            </a:r>
            <a:r>
              <a:rPr sz="1600" spc="-50" dirty="0">
                <a:latin typeface="Calibri"/>
                <a:cs typeface="Calibri"/>
              </a:rPr>
              <a:t> (</a:t>
            </a:r>
            <a:r>
              <a:rPr sz="1600" spc="-50" dirty="0">
                <a:latin typeface="Microsoft JhengHei"/>
                <a:cs typeface="Microsoft JhengHei"/>
              </a:rPr>
              <a:t>助教提供</a:t>
            </a:r>
            <a:r>
              <a:rPr sz="1600" spc="-50" dirty="0">
                <a:latin typeface="Calibri"/>
                <a:cs typeface="Calibri"/>
              </a:rPr>
              <a:t>)</a:t>
            </a:r>
            <a:endParaRPr sz="16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6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prog3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2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Calibri"/>
                <a:cs typeface="Calibri"/>
              </a:rPr>
              <a:t>Greatest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common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divisor</a:t>
            </a:r>
            <a:endParaRPr sz="18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prog4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3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Microsoft JhengHei"/>
                <a:cs typeface="Microsoft JhengHei"/>
              </a:rPr>
              <a:t>使用階乘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-45" dirty="0">
                <a:latin typeface="Calibri"/>
                <a:cs typeface="Calibri"/>
              </a:rPr>
              <a:t> code</a:t>
            </a:r>
            <a:r>
              <a:rPr sz="1800" dirty="0">
                <a:latin typeface="Microsoft JhengHei"/>
                <a:cs typeface="Microsoft JhengHei"/>
              </a:rPr>
              <a:t>測試</a:t>
            </a:r>
            <a:r>
              <a:rPr sz="1800" spc="-10" dirty="0">
                <a:latin typeface="Calibri"/>
                <a:cs typeface="Calibri"/>
              </a:rPr>
              <a:t>rdinstret, rdinstreth</a:t>
            </a:r>
            <a:r>
              <a:rPr sz="1800" spc="-20" dirty="0">
                <a:latin typeface="Calibri"/>
                <a:cs typeface="Calibri"/>
              </a:rPr>
              <a:t>, </a:t>
            </a:r>
            <a:r>
              <a:rPr sz="1800" dirty="0">
                <a:latin typeface="Calibri"/>
                <a:cs typeface="Calibri"/>
              </a:rPr>
              <a:t>rdcycle</a:t>
            </a:r>
            <a:r>
              <a:rPr sz="1800" spc="-15" dirty="0">
                <a:latin typeface="Calibri"/>
                <a:cs typeface="Calibri"/>
              </a:rPr>
              <a:t>, </a:t>
            </a:r>
            <a:r>
              <a:rPr sz="1800" spc="-40" dirty="0">
                <a:latin typeface="Calibri"/>
                <a:cs typeface="Calibri"/>
              </a:rPr>
              <a:t>rdcycleh(</a:t>
            </a:r>
            <a:r>
              <a:rPr sz="1800" dirty="0">
                <a:latin typeface="Microsoft JhengHei"/>
                <a:cs typeface="Microsoft JhengHei"/>
              </a:rPr>
              <a:t>助教提供</a:t>
            </a:r>
            <a:r>
              <a:rPr sz="1800" spc="-5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Prog5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20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Microsoft JhengHei"/>
                <a:cs typeface="Microsoft JhengHei"/>
              </a:rPr>
              <a:t>使用</a:t>
            </a:r>
            <a:r>
              <a:rPr sz="1800" dirty="0">
                <a:latin typeface="Calibri"/>
                <a:cs typeface="Calibri"/>
              </a:rPr>
              <a:t>MUL/MUL[[S]U]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40" dirty="0">
                <a:latin typeface="Calibri"/>
                <a:cs typeface="Calibri"/>
              </a:rPr>
              <a:t>instructions</a:t>
            </a:r>
            <a:r>
              <a:rPr sz="1800" dirty="0">
                <a:latin typeface="Microsoft JhengHei"/>
                <a:cs typeface="Microsoft JhengHei"/>
              </a:rPr>
              <a:t>實現</a:t>
            </a:r>
            <a:r>
              <a:rPr sz="1800" spc="-10" dirty="0">
                <a:latin typeface="Calibri"/>
                <a:cs typeface="Calibri"/>
              </a:rPr>
              <a:t>Multiplication</a:t>
            </a:r>
            <a:r>
              <a:rPr sz="1800" spc="35" dirty="0">
                <a:latin typeface="Calibri"/>
                <a:cs typeface="Calibri"/>
              </a:rPr>
              <a:t> (</a:t>
            </a:r>
            <a:r>
              <a:rPr sz="1800" dirty="0">
                <a:latin typeface="Microsoft JhengHei"/>
                <a:cs typeface="Microsoft JhengHei"/>
              </a:rPr>
              <a:t>助教提供</a:t>
            </a:r>
            <a:r>
              <a:rPr sz="1800" spc="-5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5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prog6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Microsoft JhengHei"/>
                <a:cs typeface="Microsoft JhengHei"/>
              </a:rPr>
              <a:t>使用</a:t>
            </a:r>
            <a:r>
              <a:rPr sz="2000" dirty="0">
                <a:latin typeface="Calibri"/>
                <a:cs typeface="Calibri"/>
              </a:rPr>
              <a:t>floating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point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instructions</a:t>
            </a:r>
            <a:r>
              <a:rPr sz="2000" spc="-10" dirty="0">
                <a:latin typeface="Microsoft JhengHei"/>
                <a:cs typeface="Microsoft JhengHei"/>
              </a:rPr>
              <a:t>進行運算</a:t>
            </a:r>
            <a:r>
              <a:rPr sz="2000" spc="-25" dirty="0">
                <a:latin typeface="Calibri"/>
                <a:cs typeface="Calibri"/>
              </a:rPr>
              <a:t>(</a:t>
            </a:r>
            <a:r>
              <a:rPr sz="2000" spc="-10" dirty="0">
                <a:latin typeface="Microsoft JhengHei"/>
                <a:cs typeface="Microsoft JhengHei"/>
              </a:rPr>
              <a:t>助教提供</a:t>
            </a:r>
            <a:r>
              <a:rPr sz="2000" spc="-5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Specification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76071"/>
            <a:ext cx="7466965" cy="4728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ts val="2790"/>
              </a:lnSpc>
              <a:spcBef>
                <a:spcPts val="1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timing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constraint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except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clock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period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in</a:t>
            </a:r>
            <a:endParaRPr sz="2400">
              <a:latin typeface="Calibri"/>
              <a:cs typeface="Calibri"/>
            </a:endParaRPr>
          </a:p>
          <a:p>
            <a:pPr marL="457200">
              <a:lnSpc>
                <a:spcPts val="2790"/>
              </a:lnSpc>
            </a:pPr>
            <a:r>
              <a:rPr sz="2400" i="1" dirty="0">
                <a:latin typeface="Calibri"/>
                <a:cs typeface="Calibri"/>
              </a:rPr>
              <a:t>DC.sdc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Maximum</a:t>
            </a:r>
            <a:r>
              <a:rPr sz="2400" spc="-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clock</a:t>
            </a:r>
            <a:r>
              <a:rPr sz="2400" spc="-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period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24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ns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Design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master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wrapper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CPU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AXI.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35" dirty="0">
                <a:latin typeface="Calibri"/>
                <a:cs typeface="Calibri"/>
              </a:rPr>
              <a:t>Transfer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Signals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CPU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AXI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6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Calibri"/>
                <a:cs typeface="Calibri"/>
              </a:rPr>
              <a:t>Modify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SRAM_wrapper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compatible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AXI.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CPU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masters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Instruction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IM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(Slave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1)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0x0000_0000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0x0000_ffff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5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DM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(Slave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2)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Calibri"/>
                <a:cs typeface="Calibri"/>
              </a:rPr>
              <a:t>0x0001_0000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–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0x0001_ffff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65" dirty="0"/>
              <a:t> </a:t>
            </a:r>
            <a:r>
              <a:rPr spc="-20"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104722"/>
            <a:ext cx="43116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name</a:t>
            </a:r>
            <a:r>
              <a:rPr sz="2400" spc="-35" dirty="0">
                <a:latin typeface="Microsoft JhengHei"/>
                <a:cs typeface="Microsoft JhengHei"/>
              </a:rPr>
              <a:t>須符合下表要求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457" y="4760467"/>
            <a:ext cx="7651115" cy="72199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457200" marR="5080" indent="-445134">
              <a:lnSpc>
                <a:spcPts val="2600"/>
              </a:lnSpc>
              <a:spcBef>
                <a:spcPts val="42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Microsoft JhengHei"/>
                <a:cs typeface="Microsoft JhengHei"/>
              </a:rPr>
              <a:t>以上</a:t>
            </a: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name</a:t>
            </a:r>
            <a:r>
              <a:rPr sz="2400" dirty="0">
                <a:latin typeface="Microsoft JhengHei"/>
                <a:cs typeface="Microsoft JhengHei"/>
              </a:rPr>
              <a:t>助教均已提供或已定義好，</a:t>
            </a:r>
            <a:r>
              <a:rPr sz="2400" spc="-25" dirty="0">
                <a:solidFill>
                  <a:srgbClr val="FF0000"/>
                </a:solidFill>
                <a:latin typeface="Microsoft JhengHei"/>
                <a:cs typeface="Microsoft JhengHei"/>
              </a:rPr>
              <a:t>請勿任意</a:t>
            </a:r>
            <a:r>
              <a:rPr sz="2400" spc="-15" dirty="0">
                <a:solidFill>
                  <a:srgbClr val="FF0000"/>
                </a:solidFill>
                <a:latin typeface="Microsoft JhengHei"/>
                <a:cs typeface="Microsoft JhengHei"/>
              </a:rPr>
              <a:t>更改</a:t>
            </a:r>
            <a:r>
              <a:rPr sz="2400" spc="-15" dirty="0">
                <a:latin typeface="Microsoft JhengHei"/>
                <a:cs typeface="Microsoft JhengHei"/>
              </a:rPr>
              <a:t>，以免</a:t>
            </a:r>
            <a:r>
              <a:rPr sz="2400" spc="-40" dirty="0">
                <a:latin typeface="Calibri"/>
                <a:cs typeface="Calibri"/>
              </a:rPr>
              <a:t>testbench</a:t>
            </a:r>
            <a:r>
              <a:rPr sz="2400" spc="-30" dirty="0">
                <a:latin typeface="Microsoft JhengHei"/>
                <a:cs typeface="Microsoft JhengHei"/>
              </a:rPr>
              <a:t>抓不到正確的名稱</a:t>
            </a:r>
            <a:endParaRPr sz="2400">
              <a:latin typeface="Microsoft JhengHei"/>
              <a:cs typeface="Microsoft Jheng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72235" y="1530858"/>
          <a:ext cx="7120253" cy="2590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47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6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322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1775">
                <a:tc rowSpan="2"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Category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7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File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Module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Instance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b="1" spc="-25" dirty="0">
                          <a:latin typeface="Times New Roman"/>
                          <a:cs typeface="Times New Roman"/>
                        </a:rPr>
                        <a:t>SDF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RTL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top.sv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Gate-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top_syn.v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top_syn.sdf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58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RTL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SRAM_wrapper.sv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SRAM_wrapper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IM1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3845"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RTL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SRAM_wrapper.sv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SRAM_wrapper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DM1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7620" algn="ctr">
                        <a:lnSpc>
                          <a:spcPct val="100000"/>
                        </a:lnSpc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RTL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SRAM_rtl.sv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ts val="134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TS1N16ADFPC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ts val="140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LLLVTA512X45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95580">
                        <a:lnSpc>
                          <a:spcPts val="142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M4SWSHOD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i_SRAM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200" spc="-30" dirty="0">
                          <a:latin typeface="Times New Roman"/>
                          <a:cs typeface="Times New Roman"/>
                        </a:rPr>
                        <a:t>Gate-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 marR="161290" algn="just">
                        <a:lnSpc>
                          <a:spcPts val="1400"/>
                        </a:lnSpc>
                      </a:pP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TS1N16ADFPCLL LVTA512X45M4S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WSHOD.sv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 marR="80010" indent="-3810" algn="ctr">
                        <a:lnSpc>
                          <a:spcPts val="14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TS1N16ADFPC </a:t>
                      </a:r>
                      <a:r>
                        <a:rPr sz="1200" spc="-45" dirty="0">
                          <a:latin typeface="Times New Roman"/>
                          <a:cs typeface="Times New Roman"/>
                        </a:rPr>
                        <a:t>LLLVTA512X45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M4SWSHOD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i_SRAM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76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972300" y="2007107"/>
            <a:ext cx="1532890" cy="233045"/>
          </a:xfrm>
          <a:custGeom>
            <a:avLst/>
            <a:gdLst/>
            <a:ahLst/>
            <a:cxnLst/>
            <a:rect l="l" t="t" r="r" b="b"/>
            <a:pathLst>
              <a:path w="1532890" h="233044">
                <a:moveTo>
                  <a:pt x="0" y="0"/>
                </a:moveTo>
                <a:lnTo>
                  <a:pt x="1532635" y="232663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72300" y="2471927"/>
            <a:ext cx="1532890" cy="1667510"/>
          </a:xfrm>
          <a:custGeom>
            <a:avLst/>
            <a:gdLst/>
            <a:ahLst/>
            <a:cxnLst/>
            <a:rect l="l" t="t" r="r" b="b"/>
            <a:pathLst>
              <a:path w="1532890" h="1667510">
                <a:moveTo>
                  <a:pt x="0" y="0"/>
                </a:moveTo>
                <a:lnTo>
                  <a:pt x="1532635" y="284988"/>
                </a:lnTo>
              </a:path>
              <a:path w="1532890" h="1667510">
                <a:moveTo>
                  <a:pt x="0" y="284988"/>
                </a:moveTo>
                <a:lnTo>
                  <a:pt x="1532635" y="569849"/>
                </a:lnTo>
              </a:path>
              <a:path w="1532890" h="1667510">
                <a:moveTo>
                  <a:pt x="0" y="569849"/>
                </a:moveTo>
                <a:lnTo>
                  <a:pt x="1532635" y="1118489"/>
                </a:lnTo>
              </a:path>
              <a:path w="1532890" h="1667510">
                <a:moveTo>
                  <a:pt x="0" y="1118489"/>
                </a:moveTo>
                <a:lnTo>
                  <a:pt x="1532635" y="1667002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65" dirty="0"/>
              <a:t> </a:t>
            </a:r>
            <a:r>
              <a:rPr spc="-20" dirty="0"/>
              <a:t>(2/2)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104722"/>
            <a:ext cx="52501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Module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port</a:t>
            </a:r>
            <a:r>
              <a:rPr sz="2400" spc="-10" dirty="0">
                <a:latin typeface="Microsoft JhengHei"/>
                <a:cs typeface="Microsoft JhengHei"/>
              </a:rPr>
              <a:t>須符合下表要求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spc="-15" dirty="0">
                <a:latin typeface="Microsoft JhengHei"/>
                <a:cs typeface="Microsoft JhengHei"/>
              </a:rPr>
              <a:t>同</a:t>
            </a:r>
            <a:r>
              <a:rPr sz="2400" spc="-20" dirty="0">
                <a:latin typeface="Calibri"/>
                <a:cs typeface="Calibri"/>
              </a:rPr>
              <a:t>HW1)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457" y="4071366"/>
            <a:ext cx="7744459" cy="1623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20" dirty="0">
                <a:latin typeface="Microsoft JhengHei"/>
                <a:cs typeface="Microsoft JhengHei"/>
              </a:rPr>
              <a:t>紫色部分為助教已提供或已定義好，請勿任意更改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ts val="2820"/>
              </a:lnSpc>
              <a:spcBef>
                <a:spcPts val="4054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其餘部分需按照要求命名，以免</a:t>
            </a:r>
            <a:r>
              <a:rPr sz="2400" spc="-40" dirty="0">
                <a:latin typeface="Calibri"/>
                <a:cs typeface="Calibri"/>
              </a:rPr>
              <a:t>testbench</a:t>
            </a:r>
            <a:r>
              <a:rPr sz="2400" spc="-35" dirty="0">
                <a:latin typeface="Microsoft JhengHei"/>
                <a:cs typeface="Microsoft JhengHei"/>
              </a:rPr>
              <a:t>抓不到正確的</a:t>
            </a:r>
            <a:endParaRPr sz="2400">
              <a:latin typeface="Microsoft JhengHei"/>
              <a:cs typeface="Microsoft JhengHei"/>
            </a:endParaRPr>
          </a:p>
          <a:p>
            <a:pPr marL="457200">
              <a:lnSpc>
                <a:spcPts val="2820"/>
              </a:lnSpc>
            </a:pPr>
            <a:r>
              <a:rPr sz="2400" spc="-40" dirty="0">
                <a:latin typeface="Microsoft JhengHei"/>
                <a:cs typeface="Microsoft JhengHei"/>
              </a:rPr>
              <a:t>名稱</a:t>
            </a:r>
            <a:endParaRPr sz="2400">
              <a:latin typeface="Microsoft JhengHei"/>
              <a:cs typeface="Microsoft JhengHe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279778" y="1768855"/>
          <a:ext cx="7266304" cy="16287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49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2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0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56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pPr marL="37338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Module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Specifications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145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top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Signal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Bits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Function</a:t>
                      </a:r>
                      <a:r>
                        <a:rPr sz="1200" b="1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10" dirty="0">
                          <a:latin typeface="Times New Roman"/>
                          <a:cs typeface="Times New Roman"/>
                        </a:rPr>
                        <a:t>explanation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clk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clock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40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rst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input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reset</a:t>
                      </a:r>
                      <a:r>
                        <a:rPr sz="12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dirty="0">
                          <a:latin typeface="Times New Roman"/>
                          <a:cs typeface="Times New Roman"/>
                        </a:rPr>
                        <a:t>(active</a:t>
                      </a:r>
                      <a:r>
                        <a:rPr sz="12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20" dirty="0">
                          <a:latin typeface="Times New Roman"/>
                          <a:cs typeface="Times New Roman"/>
                        </a:rPr>
                        <a:t>high)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1610">
                <a:tc rowSpan="2">
                  <a:txBody>
                    <a:bodyPr/>
                    <a:lstStyle/>
                    <a:p>
                      <a:pPr marL="85725">
                        <a:lnSpc>
                          <a:spcPts val="1365"/>
                        </a:lnSpc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TS1N16ADFPCL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69875" marR="63500" indent="-196850">
                        <a:lnSpc>
                          <a:spcPts val="1400"/>
                        </a:lnSpc>
                        <a:spcBef>
                          <a:spcPts val="5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LLVTA512X45M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4SWSHOD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4">
                  <a:txBody>
                    <a:bodyPr/>
                    <a:lstStyle/>
                    <a:p>
                      <a:pPr marL="5080" algn="ctr">
                        <a:lnSpc>
                          <a:spcPts val="1265"/>
                        </a:lnSpc>
                      </a:pPr>
                      <a:r>
                        <a:rPr sz="1200" b="1" dirty="0">
                          <a:latin typeface="Times New Roman"/>
                          <a:cs typeface="Times New Roman"/>
                        </a:rPr>
                        <a:t>Memory</a:t>
                      </a:r>
                      <a:r>
                        <a:rPr sz="12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b="1" spc="-20" dirty="0">
                          <a:latin typeface="Times New Roman"/>
                          <a:cs typeface="Times New Roman"/>
                        </a:rPr>
                        <a:t>Space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1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MEMORY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logic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spc="-25" dirty="0">
                          <a:latin typeface="Times New Roman"/>
                          <a:cs typeface="Times New Roman"/>
                        </a:rPr>
                        <a:t>32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200" dirty="0">
                          <a:latin typeface="Times New Roman"/>
                          <a:cs typeface="Times New Roman"/>
                        </a:rPr>
                        <a:t>Size:</a:t>
                      </a:r>
                      <a:r>
                        <a:rPr sz="12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200" spc="-10" dirty="0">
                          <a:latin typeface="Times New Roman"/>
                          <a:cs typeface="Times New Roman"/>
                        </a:rPr>
                        <a:t>[512][32]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012697" y="1250822"/>
          <a:ext cx="7801610" cy="10953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59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2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3685">
                <a:tc>
                  <a:txBody>
                    <a:bodyPr/>
                    <a:lstStyle/>
                    <a:p>
                      <a:pPr marL="3175" algn="ctr">
                        <a:lnSpc>
                          <a:spcPts val="2045"/>
                        </a:lnSpc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Simulation</a:t>
                      </a:r>
                      <a:r>
                        <a:rPr sz="18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Level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ts val="2045"/>
                        </a:lnSpc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Command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3685">
                <a:tc gridSpan="2">
                  <a:txBody>
                    <a:bodyPr/>
                    <a:lstStyle/>
                    <a:p>
                      <a:pPr marL="3175" algn="ctr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Problem1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1270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RTL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800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rtl_all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635" algn="ctr">
                        <a:lnSpc>
                          <a:spcPts val="2045"/>
                        </a:lnSpc>
                      </a:pP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Post-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synthesis</a:t>
                      </a:r>
                      <a:r>
                        <a:rPr sz="1800" spc="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(optional)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ts val="2045"/>
                        </a:lnSpc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8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syn_all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57" y="175399"/>
            <a:ext cx="4038600" cy="101536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spc="-10" dirty="0"/>
              <a:t>Simulation</a:t>
            </a:r>
          </a:p>
          <a:p>
            <a:pPr marL="172720">
              <a:lnSpc>
                <a:spcPct val="100000"/>
              </a:lnSpc>
              <a:spcBef>
                <a:spcPts val="645"/>
              </a:spcBef>
            </a:pPr>
            <a:r>
              <a:rPr sz="1800" b="0" spc="-20" dirty="0">
                <a:solidFill>
                  <a:srgbClr val="000000"/>
                </a:solidFill>
                <a:latin typeface="Times New Roman"/>
                <a:cs typeface="Times New Roman"/>
              </a:rPr>
              <a:t>Table</a:t>
            </a:r>
            <a:r>
              <a:rPr sz="1800" b="0" spc="-9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spc="-25" dirty="0">
                <a:solidFill>
                  <a:srgbClr val="000000"/>
                </a:solidFill>
                <a:latin typeface="Times New Roman"/>
                <a:cs typeface="Times New Roman"/>
              </a:rPr>
              <a:t>B-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1:</a:t>
            </a:r>
            <a:r>
              <a:rPr sz="18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Simulation</a:t>
            </a:r>
            <a:r>
              <a:rPr sz="1800" b="0" spc="-7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dirty="0">
                <a:solidFill>
                  <a:srgbClr val="000000"/>
                </a:solidFill>
                <a:latin typeface="Times New Roman"/>
                <a:cs typeface="Times New Roman"/>
              </a:rPr>
              <a:t>commands</a:t>
            </a:r>
            <a:r>
              <a:rPr sz="1800" b="0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1800" b="0" spc="-10" dirty="0">
                <a:solidFill>
                  <a:srgbClr val="000000"/>
                </a:solidFill>
                <a:latin typeface="Times New Roman"/>
                <a:cs typeface="Times New Roman"/>
              </a:rPr>
              <a:t>(Partial)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4087" y="2486659"/>
            <a:ext cx="33712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Times New Roman"/>
                <a:cs typeface="Times New Roman"/>
              </a:rPr>
              <a:t>Table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B-</a:t>
            </a:r>
            <a:r>
              <a:rPr sz="1800" dirty="0">
                <a:latin typeface="Times New Roman"/>
                <a:cs typeface="Times New Roman"/>
              </a:rPr>
              <a:t>2: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Makefile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macros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(Partial)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9440" y="4099559"/>
            <a:ext cx="1877695" cy="2057400"/>
          </a:xfrm>
          <a:custGeom>
            <a:avLst/>
            <a:gdLst/>
            <a:ahLst/>
            <a:cxnLst/>
            <a:rect l="l" t="t" r="r" b="b"/>
            <a:pathLst>
              <a:path w="1877695" h="2057400">
                <a:moveTo>
                  <a:pt x="0" y="0"/>
                </a:moveTo>
                <a:lnTo>
                  <a:pt x="1877440" y="2057400"/>
                </a:lnTo>
              </a:path>
            </a:pathLst>
          </a:custGeom>
          <a:ln w="1269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012697" y="2943351"/>
          <a:ext cx="7802245" cy="31991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8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1905" algn="ctr">
                        <a:lnSpc>
                          <a:spcPts val="1650"/>
                        </a:lnSpc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Situation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93115">
                        <a:lnSpc>
                          <a:spcPts val="1650"/>
                        </a:lnSpc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Command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80390">
                        <a:lnSpc>
                          <a:spcPts val="1650"/>
                        </a:lnSpc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Example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" algn="ctr">
                        <a:lnSpc>
                          <a:spcPts val="1650"/>
                        </a:lnSpc>
                      </a:pP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RTL</a:t>
                      </a:r>
                      <a:r>
                        <a:rPr sz="15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simulation</a:t>
                      </a:r>
                      <a:r>
                        <a:rPr sz="15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progX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rtlX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rtl0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175" algn="ctr">
                        <a:lnSpc>
                          <a:spcPts val="1650"/>
                        </a:lnSpc>
                      </a:pP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Post-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synthesis</a:t>
                      </a: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simulation</a:t>
                      </a:r>
                      <a:r>
                        <a:rPr sz="15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progX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6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synX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syn1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Dump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waveform</a:t>
                      </a:r>
                      <a:r>
                        <a:rPr sz="1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(no</a:t>
                      </a:r>
                      <a:r>
                        <a:rPr sz="15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array)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{rtlX,synX}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FSDB=1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1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rtl2</a:t>
                      </a:r>
                      <a:r>
                        <a:rPr sz="1500" spc="-4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FSDB=1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Dump</a:t>
                      </a:r>
                      <a:r>
                        <a:rPr sz="15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waveform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(with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array)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{rtlX,synX}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FSDB=2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35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syn3</a:t>
                      </a:r>
                      <a:r>
                        <a:rPr sz="1500" spc="-3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6E2E9F"/>
                          </a:solidFill>
                          <a:latin typeface="Times New Roman"/>
                          <a:cs typeface="Times New Roman"/>
                        </a:rPr>
                        <a:t>FSDB=2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" algn="ctr">
                        <a:lnSpc>
                          <a:spcPts val="165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 nWave</a:t>
                      </a:r>
                      <a:r>
                        <a:rPr sz="15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5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pollution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5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nWave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1905" algn="ctr">
                        <a:lnSpc>
                          <a:spcPts val="165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Superlint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500" spc="-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pollution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superlint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635" algn="ctr">
                        <a:lnSpc>
                          <a:spcPts val="1650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Open</a:t>
                      </a:r>
                      <a:r>
                        <a:rPr sz="15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DesignVision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without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pollution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0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dv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3505">
                        <a:lnSpc>
                          <a:spcPts val="1710"/>
                        </a:lnSpc>
                      </a:pP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Synthesize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5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RTL</a:t>
                      </a:r>
                      <a:r>
                        <a:rPr sz="15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code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(You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need</a:t>
                      </a:r>
                      <a:r>
                        <a:rPr sz="15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write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203835">
                        <a:lnSpc>
                          <a:spcPts val="1745"/>
                        </a:lnSpc>
                      </a:pPr>
                      <a:r>
                        <a:rPr sz="1500" i="1" dirty="0">
                          <a:latin typeface="Times New Roman"/>
                          <a:cs typeface="Times New Roman"/>
                        </a:rPr>
                        <a:t>synthesis.tcl</a:t>
                      </a:r>
                      <a:r>
                        <a:rPr sz="1500" i="1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script</a:t>
                      </a:r>
                      <a:r>
                        <a:rPr sz="1500" i="1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folder</a:t>
                      </a:r>
                      <a:r>
                        <a:rPr sz="15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5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yourself)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synthesize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212215" marR="160655" indent="-1042669">
                        <a:lnSpc>
                          <a:spcPts val="1689"/>
                        </a:lnSpc>
                        <a:spcBef>
                          <a:spcPts val="11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Delete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built</a:t>
                      </a:r>
                      <a:r>
                        <a:rPr sz="15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files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simulation,</a:t>
                      </a:r>
                      <a:r>
                        <a:rPr sz="15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synthesis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verification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39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clean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10413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3810"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Check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correctness</a:t>
                      </a:r>
                      <a:r>
                        <a:rPr sz="15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5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file</a:t>
                      </a:r>
                      <a:r>
                        <a:rPr sz="15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structure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5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4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check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7329">
                <a:tc>
                  <a:txBody>
                    <a:bodyPr/>
                    <a:lstStyle/>
                    <a:p>
                      <a:pPr marL="2540" algn="ctr">
                        <a:lnSpc>
                          <a:spcPts val="1655"/>
                        </a:lnSpc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Compress</a:t>
                      </a: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your</a:t>
                      </a:r>
                      <a:r>
                        <a:rPr sz="15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homework</a:t>
                      </a:r>
                      <a:r>
                        <a:rPr sz="15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5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i="1" dirty="0">
                          <a:latin typeface="Times New Roman"/>
                          <a:cs typeface="Times New Roman"/>
                        </a:rPr>
                        <a:t>tar</a:t>
                      </a:r>
                      <a:r>
                        <a:rPr sz="1500" i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10" dirty="0">
                          <a:latin typeface="Times New Roman"/>
                          <a:cs typeface="Times New Roman"/>
                        </a:rPr>
                        <a:t>format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1655"/>
                        </a:lnSpc>
                      </a:pPr>
                      <a:r>
                        <a:rPr sz="15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make</a:t>
                      </a:r>
                      <a:r>
                        <a:rPr sz="1500" spc="-5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tar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7" name="object 7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2024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81020" y="2287904"/>
            <a:ext cx="367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" dirty="0">
                <a:latin typeface="Microsoft JhengHei"/>
                <a:cs typeface="Microsoft JhengHei"/>
              </a:rPr>
              <a:t>作業繳交注意事項</a:t>
            </a:r>
            <a:endParaRPr sz="3600">
              <a:latin typeface="Microsoft JhengHei"/>
              <a:cs typeface="Microsoft JhengHe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Report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16381"/>
            <a:ext cx="5543550" cy="17316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7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請使用附在檔案內的</a:t>
            </a:r>
            <a:r>
              <a:rPr sz="2400" dirty="0">
                <a:latin typeface="Calibri"/>
                <a:cs typeface="Calibri"/>
              </a:rPr>
              <a:t>Submission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Cover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Microsoft JhengHei"/>
                <a:cs typeface="Microsoft JhengHei"/>
              </a:rPr>
              <a:t>請勿將</a:t>
            </a:r>
            <a:r>
              <a:rPr sz="2400" spc="-35" dirty="0">
                <a:latin typeface="Calibri"/>
                <a:cs typeface="Calibri"/>
              </a:rPr>
              <a:t>code</a:t>
            </a:r>
            <a:r>
              <a:rPr sz="2400" dirty="0">
                <a:latin typeface="Microsoft JhengHei"/>
                <a:cs typeface="Microsoft JhengHei"/>
              </a:rPr>
              <a:t>貼在</a:t>
            </a:r>
            <a:r>
              <a:rPr sz="2400" spc="-25" dirty="0">
                <a:latin typeface="Calibri"/>
                <a:cs typeface="Calibri"/>
              </a:rPr>
              <a:t>.docx</a:t>
            </a:r>
            <a:r>
              <a:rPr sz="2400" spc="-50" dirty="0">
                <a:latin typeface="Microsoft JhengHei"/>
                <a:cs typeface="Microsoft JhengHei"/>
              </a:rPr>
              <a:t>內</a:t>
            </a:r>
            <a:endParaRPr sz="2400">
              <a:latin typeface="Microsoft JhengHei"/>
              <a:cs typeface="Microsoft JhengHei"/>
            </a:endParaRPr>
          </a:p>
          <a:p>
            <a:pPr marL="481965">
              <a:lnSpc>
                <a:spcPct val="100000"/>
              </a:lnSpc>
              <a:spcBef>
                <a:spcPts val="32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Microsoft JhengHei"/>
                <a:cs typeface="Microsoft JhengHei"/>
              </a:rPr>
              <a:t>請將</a:t>
            </a:r>
            <a:r>
              <a:rPr sz="2000" spc="-35" dirty="0">
                <a:latin typeface="Calibri"/>
                <a:cs typeface="Calibri"/>
              </a:rPr>
              <a:t>.sv</a:t>
            </a:r>
            <a:r>
              <a:rPr sz="2000" spc="-15" dirty="0">
                <a:latin typeface="Microsoft JhengHei"/>
                <a:cs typeface="Microsoft JhengHei"/>
              </a:rPr>
              <a:t>包在壓縮檔內，不可截圖於</a:t>
            </a:r>
            <a:r>
              <a:rPr sz="2000" spc="-20" dirty="0">
                <a:latin typeface="Calibri"/>
                <a:cs typeface="Calibri"/>
              </a:rPr>
              <a:t>.docx</a:t>
            </a:r>
            <a:r>
              <a:rPr sz="2000" spc="-50" dirty="0">
                <a:latin typeface="Microsoft JhengHei"/>
                <a:cs typeface="Microsoft JhengHei"/>
              </a:rPr>
              <a:t>中</a:t>
            </a:r>
            <a:endParaRPr sz="20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需要</a:t>
            </a:r>
            <a:r>
              <a:rPr sz="2400" spc="-10" dirty="0">
                <a:latin typeface="Calibri"/>
                <a:cs typeface="Calibri"/>
              </a:rPr>
              <a:t>Summary</a:t>
            </a:r>
            <a:r>
              <a:rPr sz="2400" spc="-15" dirty="0">
                <a:latin typeface="Microsoft JhengHei"/>
                <a:cs typeface="Microsoft JhengHei"/>
              </a:rPr>
              <a:t>及</a:t>
            </a:r>
            <a:r>
              <a:rPr sz="2400" spc="-10" dirty="0">
                <a:latin typeface="Calibri"/>
                <a:cs typeface="Calibri"/>
              </a:rPr>
              <a:t>Lessons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learned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latin typeface="Microsoft JhengHei"/>
                <a:cs typeface="Microsoft JhengHei"/>
              </a:rPr>
              <a:t>繳交檔案</a:t>
            </a:r>
            <a:r>
              <a:rPr spc="-20" dirty="0"/>
              <a:t>(1/2)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943457" y="1040944"/>
            <a:ext cx="7886065" cy="478218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6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25" dirty="0">
                <a:latin typeface="Microsoft JhengHei"/>
                <a:cs typeface="Microsoft JhengHei"/>
              </a:rPr>
              <a:t>依照檔案結構壓縮成 </a:t>
            </a:r>
            <a:r>
              <a:rPr sz="2400" spc="-25" dirty="0">
                <a:latin typeface="Calibri"/>
                <a:cs typeface="Calibri"/>
              </a:rPr>
              <a:t>“.tar</a:t>
            </a:r>
            <a:r>
              <a:rPr sz="2400" spc="-60" dirty="0">
                <a:latin typeface="Calibri"/>
                <a:cs typeface="Calibri"/>
              </a:rPr>
              <a:t>” </a:t>
            </a:r>
            <a:r>
              <a:rPr sz="2400" spc="-40" dirty="0">
                <a:latin typeface="Microsoft JhengHei"/>
                <a:cs typeface="Microsoft JhengHei"/>
              </a:rPr>
              <a:t>格式</a:t>
            </a:r>
            <a:endParaRPr sz="2400">
              <a:latin typeface="Microsoft JhengHei"/>
              <a:cs typeface="Microsoft JhengHei"/>
            </a:endParaRPr>
          </a:p>
          <a:p>
            <a:pPr marL="911860" marR="5080" indent="-429895">
              <a:lnSpc>
                <a:spcPts val="2240"/>
              </a:lnSpc>
              <a:spcBef>
                <a:spcPts val="63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Microsoft JhengHei"/>
                <a:cs typeface="Microsoft JhengHei"/>
              </a:rPr>
              <a:t>在</a:t>
            </a:r>
            <a:r>
              <a:rPr sz="2000" spc="-30" dirty="0">
                <a:latin typeface="Calibri"/>
                <a:cs typeface="Calibri"/>
              </a:rPr>
              <a:t>Homework</a:t>
            </a:r>
            <a:r>
              <a:rPr sz="2000" dirty="0">
                <a:latin typeface="Microsoft JhengHei"/>
                <a:cs typeface="Microsoft JhengHei"/>
              </a:rPr>
              <a:t>主資料夾</a:t>
            </a:r>
            <a:r>
              <a:rPr sz="2000" spc="-20" dirty="0">
                <a:latin typeface="Calibri"/>
                <a:cs typeface="Calibri"/>
              </a:rPr>
              <a:t>(N260XXXXX)</a:t>
            </a:r>
            <a:r>
              <a:rPr sz="2000" spc="-15" dirty="0">
                <a:latin typeface="Microsoft JhengHei"/>
                <a:cs typeface="Microsoft JhengHei"/>
              </a:rPr>
              <a:t>使用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make 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tar</a:t>
            </a:r>
            <a:r>
              <a:rPr sz="2000" dirty="0">
                <a:latin typeface="Microsoft JhengHei"/>
                <a:cs typeface="Microsoft JhengHei"/>
              </a:rPr>
              <a:t>產生的</a:t>
            </a:r>
            <a:r>
              <a:rPr sz="2000" spc="-40" dirty="0">
                <a:latin typeface="Calibri"/>
                <a:cs typeface="Calibri"/>
              </a:rPr>
              <a:t>tar</a:t>
            </a:r>
            <a:r>
              <a:rPr sz="2000" spc="-35" dirty="0">
                <a:latin typeface="Microsoft JhengHei"/>
                <a:cs typeface="Microsoft JhengHei"/>
              </a:rPr>
              <a:t>檔即可</a:t>
            </a:r>
            <a:r>
              <a:rPr sz="2000" spc="-25" dirty="0">
                <a:latin typeface="Microsoft JhengHei"/>
                <a:cs typeface="Microsoft JhengHei"/>
              </a:rPr>
              <a:t>符合要求</a:t>
            </a:r>
            <a:endParaRPr sz="20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5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Microsoft JhengHei"/>
                <a:cs typeface="Microsoft JhengHei"/>
              </a:rPr>
              <a:t>檔案結構請依照作業說明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0" dirty="0">
                <a:latin typeface="Microsoft JhengHei"/>
                <a:cs typeface="Microsoft JhengHei"/>
              </a:rPr>
              <a:t>請</a:t>
            </a:r>
            <a:r>
              <a:rPr sz="2400" b="1" spc="-10" dirty="0">
                <a:solidFill>
                  <a:srgbClr val="FF0000"/>
                </a:solidFill>
                <a:latin typeface="Microsoft JhengHei"/>
                <a:cs typeface="Microsoft JhengHei"/>
              </a:rPr>
              <a:t>勿</a:t>
            </a:r>
            <a:r>
              <a:rPr sz="2400" spc="-25" dirty="0">
                <a:latin typeface="Microsoft JhengHei"/>
                <a:cs typeface="Microsoft JhengHei"/>
              </a:rPr>
              <a:t>附上檔案結構內未要求繳交的檔案，斟酌扣分</a:t>
            </a:r>
            <a:endParaRPr sz="2400">
              <a:latin typeface="Microsoft JhengHei"/>
              <a:cs typeface="Microsoft JhengHei"/>
            </a:endParaRPr>
          </a:p>
          <a:p>
            <a:pPr marL="911860" marR="44450" indent="-429895">
              <a:lnSpc>
                <a:spcPts val="2260"/>
              </a:lnSpc>
              <a:spcBef>
                <a:spcPts val="55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dirty="0">
                <a:latin typeface="Microsoft JhengHei"/>
                <a:cs typeface="Microsoft JhengHei"/>
              </a:rPr>
              <a:t>在</a:t>
            </a:r>
            <a:r>
              <a:rPr sz="2000" spc="-30" dirty="0">
                <a:latin typeface="Calibri"/>
                <a:cs typeface="Calibri"/>
              </a:rPr>
              <a:t>Homework</a:t>
            </a:r>
            <a:r>
              <a:rPr sz="2000" dirty="0">
                <a:latin typeface="Microsoft JhengHei"/>
                <a:cs typeface="Microsoft JhengHei"/>
              </a:rPr>
              <a:t>主資料夾</a:t>
            </a:r>
            <a:r>
              <a:rPr sz="2000" spc="-20" dirty="0">
                <a:latin typeface="Calibri"/>
                <a:cs typeface="Calibri"/>
              </a:rPr>
              <a:t>(N260XXXXX)</a:t>
            </a:r>
            <a:r>
              <a:rPr sz="2000" spc="-15" dirty="0">
                <a:latin typeface="Microsoft JhengHei"/>
                <a:cs typeface="Microsoft JhengHei"/>
              </a:rPr>
              <a:t>使用</a:t>
            </a:r>
            <a:r>
              <a:rPr sz="2000" spc="-20" dirty="0">
                <a:solidFill>
                  <a:srgbClr val="FF0000"/>
                </a:solidFill>
                <a:latin typeface="Calibri"/>
                <a:cs typeface="Calibri"/>
              </a:rPr>
              <a:t>make 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clean</a:t>
            </a:r>
            <a:r>
              <a:rPr sz="2000" spc="-25" dirty="0">
                <a:latin typeface="Microsoft JhengHei"/>
                <a:cs typeface="Microsoft JhengHei"/>
              </a:rPr>
              <a:t>可刪除不必要</a:t>
            </a:r>
            <a:r>
              <a:rPr sz="2000" dirty="0">
                <a:latin typeface="Microsoft JhengHei"/>
                <a:cs typeface="Microsoft JhengHei"/>
              </a:rPr>
              <a:t>的檔案，但</a:t>
            </a:r>
            <a:r>
              <a:rPr sz="2000" b="1" dirty="0">
                <a:solidFill>
                  <a:srgbClr val="FF0000"/>
                </a:solidFill>
                <a:latin typeface="Microsoft JhengHei"/>
                <a:cs typeface="Microsoft JhengHei"/>
              </a:rPr>
              <a:t>仍需再確認</a:t>
            </a:r>
            <a:r>
              <a:rPr sz="2000" spc="-30" dirty="0">
                <a:latin typeface="Microsoft JhengHei"/>
                <a:cs typeface="Microsoft JhengHei"/>
              </a:rPr>
              <a:t>是否有多餘檔案沒有刪除</a:t>
            </a:r>
            <a:endParaRPr sz="2000">
              <a:latin typeface="Microsoft JhengHei"/>
              <a:cs typeface="Microsoft JhengHei"/>
            </a:endParaRPr>
          </a:p>
          <a:p>
            <a:pPr marL="457200" indent="-444500">
              <a:lnSpc>
                <a:spcPts val="2790"/>
              </a:lnSpc>
              <a:spcBef>
                <a:spcPts val="38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請務必確認繳交檔案可以在</a:t>
            </a:r>
            <a:r>
              <a:rPr sz="2400" spc="-15" dirty="0">
                <a:latin typeface="Calibri"/>
                <a:cs typeface="Calibri"/>
              </a:rPr>
              <a:t>SoC</a:t>
            </a:r>
            <a:r>
              <a:rPr sz="2400" spc="-20" dirty="0">
                <a:latin typeface="Microsoft JhengHei"/>
                <a:cs typeface="Microsoft JhengHei"/>
              </a:rPr>
              <a:t>實驗室的工作站下</a:t>
            </a:r>
            <a:endParaRPr sz="2400">
              <a:latin typeface="Microsoft JhengHei"/>
              <a:cs typeface="Microsoft JhengHei"/>
            </a:endParaRPr>
          </a:p>
          <a:p>
            <a:pPr marL="457200">
              <a:lnSpc>
                <a:spcPts val="2790"/>
              </a:lnSpc>
            </a:pPr>
            <a:r>
              <a:rPr sz="2400" spc="-25" dirty="0">
                <a:latin typeface="Calibri"/>
                <a:cs typeface="Calibri"/>
              </a:rPr>
              <a:t>compile</a:t>
            </a:r>
            <a:r>
              <a:rPr sz="2400" spc="-25" dirty="0">
                <a:latin typeface="Microsoft JhengHei"/>
                <a:cs typeface="Microsoft JhengHei"/>
              </a:rPr>
              <a:t>，且功能正常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6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Microsoft JhengHei"/>
                <a:cs typeface="Microsoft JhengHei"/>
              </a:rPr>
              <a:t>無法</a:t>
            </a:r>
            <a:r>
              <a:rPr sz="2400" spc="-25" dirty="0">
                <a:latin typeface="Calibri"/>
                <a:cs typeface="Calibri"/>
              </a:rPr>
              <a:t>compile</a:t>
            </a:r>
            <a:r>
              <a:rPr sz="2400" dirty="0">
                <a:latin typeface="Microsoft JhengHei"/>
                <a:cs typeface="Microsoft JhengHei"/>
              </a:rPr>
              <a:t>將直接以</a:t>
            </a:r>
            <a:r>
              <a:rPr sz="2400" spc="-20" dirty="0">
                <a:latin typeface="Calibri"/>
                <a:cs typeface="Calibri"/>
              </a:rPr>
              <a:t>0</a:t>
            </a:r>
            <a:r>
              <a:rPr sz="2400" spc="-35" dirty="0">
                <a:latin typeface="Microsoft JhengHei"/>
                <a:cs typeface="Microsoft JhengHei"/>
              </a:rPr>
              <a:t>分計算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71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請勿使用</a:t>
            </a:r>
            <a:r>
              <a:rPr sz="2400" spc="-40" dirty="0">
                <a:latin typeface="Calibri"/>
                <a:cs typeface="Calibri"/>
              </a:rPr>
              <a:t>generator</a:t>
            </a:r>
            <a:r>
              <a:rPr sz="2400" spc="-15" dirty="0">
                <a:latin typeface="Microsoft JhengHei"/>
                <a:cs typeface="Microsoft JhengHei"/>
              </a:rPr>
              <a:t>產生</a:t>
            </a:r>
            <a:r>
              <a:rPr sz="2400" spc="-40" dirty="0">
                <a:latin typeface="Calibri"/>
                <a:cs typeface="Calibri"/>
              </a:rPr>
              <a:t>code</a:t>
            </a:r>
            <a:r>
              <a:rPr sz="2400" spc="-40" dirty="0">
                <a:latin typeface="Microsoft JhengHei"/>
                <a:cs typeface="Microsoft JhengHei"/>
              </a:rPr>
              <a:t>再修改</a:t>
            </a:r>
            <a:endParaRPr sz="2400">
              <a:latin typeface="Microsoft JhengHei"/>
              <a:cs typeface="Microsoft JhengHei"/>
            </a:endParaRPr>
          </a:p>
          <a:p>
            <a:pPr marL="457200" indent="-444500">
              <a:lnSpc>
                <a:spcPct val="100000"/>
              </a:lnSpc>
              <a:spcBef>
                <a:spcPts val="76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25" dirty="0">
                <a:latin typeface="Microsoft JhengHei"/>
                <a:cs typeface="Microsoft JhengHei"/>
              </a:rPr>
              <a:t>禁止抄襲</a:t>
            </a:r>
            <a:endParaRPr sz="24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Bus</a:t>
            </a:r>
            <a:r>
              <a:rPr spc="-25" dirty="0"/>
              <a:t> </a:t>
            </a:r>
            <a:r>
              <a:rPr spc="-10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099565"/>
            <a:ext cx="7597775" cy="1971039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57200" marR="5080" indent="-445134">
              <a:lnSpc>
                <a:spcPts val="2290"/>
              </a:lnSpc>
              <a:spcBef>
                <a:spcPts val="2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dirty="0">
                <a:latin typeface="Calibri"/>
                <a:cs typeface="Calibri"/>
              </a:rPr>
              <a:t>Enable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communication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exchange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between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hardware </a:t>
            </a:r>
            <a:r>
              <a:rPr sz="2000" spc="-20" dirty="0">
                <a:latin typeface="Calibri"/>
                <a:cs typeface="Calibri"/>
              </a:rPr>
              <a:t>components,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ensuring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co-</a:t>
            </a:r>
            <a:r>
              <a:rPr sz="2000" spc="-10" dirty="0">
                <a:latin typeface="Calibri"/>
                <a:cs typeface="Calibri"/>
              </a:rPr>
              <a:t>operation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5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20" dirty="0">
                <a:latin typeface="Calibri"/>
                <a:cs typeface="Calibri"/>
              </a:rPr>
              <a:t>Various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protocols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depends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hardware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34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Calibri"/>
                <a:cs typeface="Calibri"/>
              </a:rPr>
              <a:t>APB</a:t>
            </a:r>
            <a:endParaRPr sz="1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9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spc="-25" dirty="0">
                <a:latin typeface="Calibri"/>
                <a:cs typeface="Calibri"/>
              </a:rPr>
              <a:t>AHB</a:t>
            </a:r>
            <a:endParaRPr sz="1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AXI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(main</a:t>
            </a:r>
            <a:r>
              <a:rPr sz="18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Calibri"/>
                <a:cs typeface="Calibri"/>
              </a:rPr>
              <a:t>focus)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66772" y="4590288"/>
            <a:ext cx="5108575" cy="437515"/>
          </a:xfrm>
          <a:custGeom>
            <a:avLst/>
            <a:gdLst/>
            <a:ahLst/>
            <a:cxnLst/>
            <a:rect l="l" t="t" r="r" b="b"/>
            <a:pathLst>
              <a:path w="5108575" h="437514">
                <a:moveTo>
                  <a:pt x="0" y="218439"/>
                </a:moveTo>
                <a:lnTo>
                  <a:pt x="218694" y="0"/>
                </a:lnTo>
                <a:lnTo>
                  <a:pt x="218694" y="109219"/>
                </a:lnTo>
                <a:lnTo>
                  <a:pt x="4889373" y="109219"/>
                </a:lnTo>
                <a:lnTo>
                  <a:pt x="4889373" y="0"/>
                </a:lnTo>
                <a:lnTo>
                  <a:pt x="5108067" y="218439"/>
                </a:lnTo>
                <a:lnTo>
                  <a:pt x="4889373" y="437134"/>
                </a:lnTo>
                <a:lnTo>
                  <a:pt x="4889373" y="327787"/>
                </a:lnTo>
                <a:lnTo>
                  <a:pt x="218694" y="327787"/>
                </a:lnTo>
                <a:lnTo>
                  <a:pt x="218694" y="437134"/>
                </a:lnTo>
                <a:lnTo>
                  <a:pt x="0" y="21843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78251" y="3717035"/>
            <a:ext cx="1091565" cy="3733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955" rIns="0" bIns="0" rtlCol="0">
            <a:spAutoFit/>
          </a:bodyPr>
          <a:lstStyle/>
          <a:p>
            <a:pPr marL="158115">
              <a:lnSpc>
                <a:spcPct val="100000"/>
              </a:lnSpc>
              <a:spcBef>
                <a:spcPts val="165"/>
              </a:spcBef>
            </a:pPr>
            <a:r>
              <a:rPr sz="1800" spc="-10" dirty="0">
                <a:latin typeface="Calibri"/>
                <a:cs typeface="Calibri"/>
              </a:rPr>
              <a:t>Master1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45279" y="3717035"/>
            <a:ext cx="1091565" cy="3721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latin typeface="Calibri"/>
                <a:cs typeface="Calibri"/>
              </a:rPr>
              <a:t>Master2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78251" y="5529071"/>
            <a:ext cx="1091565" cy="3721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Calibri"/>
                <a:cs typeface="Calibri"/>
              </a:rPr>
              <a:t>Slave1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54979" y="5527547"/>
            <a:ext cx="1091565" cy="37338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159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170"/>
              </a:spcBef>
            </a:pPr>
            <a:r>
              <a:rPr sz="1800" spc="-10" dirty="0">
                <a:latin typeface="Calibri"/>
                <a:cs typeface="Calibri"/>
              </a:rPr>
              <a:t>Slave3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259835" y="4142232"/>
            <a:ext cx="2878455" cy="1347470"/>
          </a:xfrm>
          <a:custGeom>
            <a:avLst/>
            <a:gdLst/>
            <a:ahLst/>
            <a:cxnLst/>
            <a:rect l="l" t="t" r="r" b="b"/>
            <a:pathLst>
              <a:path w="2878454" h="1347470">
                <a:moveTo>
                  <a:pt x="0" y="85598"/>
                </a:moveTo>
                <a:lnTo>
                  <a:pt x="79755" y="5969"/>
                </a:lnTo>
                <a:lnTo>
                  <a:pt x="159512" y="85598"/>
                </a:lnTo>
                <a:lnTo>
                  <a:pt x="119634" y="85598"/>
                </a:lnTo>
                <a:lnTo>
                  <a:pt x="119634" y="412115"/>
                </a:lnTo>
                <a:lnTo>
                  <a:pt x="159512" y="412115"/>
                </a:lnTo>
                <a:lnTo>
                  <a:pt x="79755" y="491617"/>
                </a:lnTo>
                <a:lnTo>
                  <a:pt x="0" y="412115"/>
                </a:lnTo>
                <a:lnTo>
                  <a:pt x="39877" y="412115"/>
                </a:lnTo>
                <a:lnTo>
                  <a:pt x="39877" y="85598"/>
                </a:lnTo>
                <a:lnTo>
                  <a:pt x="0" y="85598"/>
                </a:lnTo>
                <a:close/>
              </a:path>
              <a:path w="2878454" h="1347470">
                <a:moveTo>
                  <a:pt x="1351534" y="79756"/>
                </a:moveTo>
                <a:lnTo>
                  <a:pt x="1431289" y="0"/>
                </a:lnTo>
                <a:lnTo>
                  <a:pt x="1510918" y="79756"/>
                </a:lnTo>
                <a:lnTo>
                  <a:pt x="1471167" y="79756"/>
                </a:lnTo>
                <a:lnTo>
                  <a:pt x="1471167" y="406146"/>
                </a:lnTo>
                <a:lnTo>
                  <a:pt x="1510918" y="406146"/>
                </a:lnTo>
                <a:lnTo>
                  <a:pt x="1431289" y="485648"/>
                </a:lnTo>
                <a:lnTo>
                  <a:pt x="1351534" y="406146"/>
                </a:lnTo>
                <a:lnTo>
                  <a:pt x="1391412" y="406146"/>
                </a:lnTo>
                <a:lnTo>
                  <a:pt x="1391412" y="79756"/>
                </a:lnTo>
                <a:lnTo>
                  <a:pt x="1351534" y="79756"/>
                </a:lnTo>
                <a:close/>
              </a:path>
              <a:path w="2878454" h="1347470">
                <a:moveTo>
                  <a:pt x="0" y="940943"/>
                </a:moveTo>
                <a:lnTo>
                  <a:pt x="79755" y="861441"/>
                </a:lnTo>
                <a:lnTo>
                  <a:pt x="159512" y="940943"/>
                </a:lnTo>
                <a:lnTo>
                  <a:pt x="119634" y="940943"/>
                </a:lnTo>
                <a:lnTo>
                  <a:pt x="119634" y="1267333"/>
                </a:lnTo>
                <a:lnTo>
                  <a:pt x="159512" y="1267333"/>
                </a:lnTo>
                <a:lnTo>
                  <a:pt x="79755" y="1347089"/>
                </a:lnTo>
                <a:lnTo>
                  <a:pt x="0" y="1267333"/>
                </a:lnTo>
                <a:lnTo>
                  <a:pt x="39877" y="1267333"/>
                </a:lnTo>
                <a:lnTo>
                  <a:pt x="39877" y="940943"/>
                </a:lnTo>
                <a:lnTo>
                  <a:pt x="0" y="940943"/>
                </a:lnTo>
                <a:close/>
              </a:path>
              <a:path w="2878454" h="1347470">
                <a:moveTo>
                  <a:pt x="2718942" y="940943"/>
                </a:moveTo>
                <a:lnTo>
                  <a:pt x="2798699" y="861441"/>
                </a:lnTo>
                <a:lnTo>
                  <a:pt x="2878328" y="940943"/>
                </a:lnTo>
                <a:lnTo>
                  <a:pt x="2838577" y="940943"/>
                </a:lnTo>
                <a:lnTo>
                  <a:pt x="2838577" y="1267333"/>
                </a:lnTo>
                <a:lnTo>
                  <a:pt x="2878328" y="1267333"/>
                </a:lnTo>
                <a:lnTo>
                  <a:pt x="2798699" y="1347089"/>
                </a:lnTo>
                <a:lnTo>
                  <a:pt x="2718942" y="1267333"/>
                </a:lnTo>
                <a:lnTo>
                  <a:pt x="2758821" y="1267333"/>
                </a:lnTo>
                <a:lnTo>
                  <a:pt x="2758821" y="940943"/>
                </a:lnTo>
                <a:lnTo>
                  <a:pt x="2718942" y="9409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317872" y="4197857"/>
            <a:ext cx="2986405" cy="1229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757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1800" spc="-10" dirty="0">
                <a:latin typeface="Calibri"/>
                <a:cs typeface="Calibri"/>
              </a:rPr>
              <a:t>Interconnect</a:t>
            </a:r>
            <a:endParaRPr sz="1800">
              <a:latin typeface="Calibri"/>
              <a:cs typeface="Calibri"/>
            </a:endParaRPr>
          </a:p>
          <a:p>
            <a:pPr marL="2147570">
              <a:lnSpc>
                <a:spcPct val="100000"/>
              </a:lnSpc>
              <a:spcBef>
                <a:spcPts val="1695"/>
              </a:spcBef>
            </a:pPr>
            <a:r>
              <a:rPr sz="1800" spc="-10" dirty="0">
                <a:latin typeface="Calibri"/>
                <a:cs typeface="Calibri"/>
              </a:rPr>
              <a:t>Interface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12308" y="3717035"/>
            <a:ext cx="1091565" cy="3721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9685" rIns="0" bIns="0" rtlCol="0">
            <a:spAutoFit/>
          </a:bodyPr>
          <a:lstStyle/>
          <a:p>
            <a:pPr marL="159385">
              <a:lnSpc>
                <a:spcPct val="100000"/>
              </a:lnSpc>
              <a:spcBef>
                <a:spcPts val="155"/>
              </a:spcBef>
            </a:pPr>
            <a:r>
              <a:rPr sz="1800" spc="-10" dirty="0">
                <a:latin typeface="Calibri"/>
                <a:cs typeface="Calibri"/>
              </a:rPr>
              <a:t>Master3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978652" y="4142232"/>
            <a:ext cx="158750" cy="485775"/>
          </a:xfrm>
          <a:custGeom>
            <a:avLst/>
            <a:gdLst/>
            <a:ahLst/>
            <a:cxnLst/>
            <a:rect l="l" t="t" r="r" b="b"/>
            <a:pathLst>
              <a:path w="158750" h="485775">
                <a:moveTo>
                  <a:pt x="0" y="79756"/>
                </a:moveTo>
                <a:lnTo>
                  <a:pt x="79248" y="0"/>
                </a:lnTo>
                <a:lnTo>
                  <a:pt x="158496" y="79756"/>
                </a:lnTo>
                <a:lnTo>
                  <a:pt x="118999" y="79756"/>
                </a:lnTo>
                <a:lnTo>
                  <a:pt x="118999" y="406146"/>
                </a:lnTo>
                <a:lnTo>
                  <a:pt x="158496" y="406146"/>
                </a:lnTo>
                <a:lnTo>
                  <a:pt x="79248" y="485775"/>
                </a:lnTo>
                <a:lnTo>
                  <a:pt x="0" y="406146"/>
                </a:lnTo>
                <a:lnTo>
                  <a:pt x="39624" y="406146"/>
                </a:lnTo>
                <a:lnTo>
                  <a:pt x="39624" y="79756"/>
                </a:lnTo>
                <a:lnTo>
                  <a:pt x="0" y="797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45279" y="5529071"/>
            <a:ext cx="1091565" cy="37211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249554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Calibri"/>
                <a:cs typeface="Calibri"/>
              </a:rPr>
              <a:t>Slave2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626864" y="5003291"/>
            <a:ext cx="160020" cy="485775"/>
          </a:xfrm>
          <a:custGeom>
            <a:avLst/>
            <a:gdLst/>
            <a:ahLst/>
            <a:cxnLst/>
            <a:rect l="l" t="t" r="r" b="b"/>
            <a:pathLst>
              <a:path w="160020" h="485775">
                <a:moveTo>
                  <a:pt x="0" y="79628"/>
                </a:moveTo>
                <a:lnTo>
                  <a:pt x="79883" y="0"/>
                </a:lnTo>
                <a:lnTo>
                  <a:pt x="160020" y="79628"/>
                </a:lnTo>
                <a:lnTo>
                  <a:pt x="120014" y="79628"/>
                </a:lnTo>
                <a:lnTo>
                  <a:pt x="120014" y="406018"/>
                </a:lnTo>
                <a:lnTo>
                  <a:pt x="160020" y="406018"/>
                </a:lnTo>
                <a:lnTo>
                  <a:pt x="79883" y="485774"/>
                </a:lnTo>
                <a:lnTo>
                  <a:pt x="0" y="406018"/>
                </a:lnTo>
                <a:lnTo>
                  <a:pt x="39877" y="406018"/>
                </a:lnTo>
                <a:lnTo>
                  <a:pt x="39877" y="79628"/>
                </a:lnTo>
                <a:lnTo>
                  <a:pt x="0" y="796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latin typeface="Microsoft JhengHei"/>
                <a:cs typeface="Microsoft JhengHei"/>
              </a:rPr>
              <a:t>繳交檔案</a:t>
            </a:r>
            <a:r>
              <a:rPr spc="-20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104722"/>
            <a:ext cx="61455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10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15" dirty="0">
                <a:latin typeface="Microsoft JhengHei"/>
                <a:cs typeface="Microsoft JhengHei"/>
              </a:rPr>
              <a:t>請在合成資料夾</a:t>
            </a:r>
            <a:r>
              <a:rPr sz="2400" spc="-35" dirty="0">
                <a:latin typeface="Calibri"/>
                <a:cs typeface="Calibri"/>
              </a:rPr>
              <a:t>(syn)</a:t>
            </a:r>
            <a:r>
              <a:rPr sz="2400" spc="-20" dirty="0">
                <a:latin typeface="Microsoft JhengHei"/>
                <a:cs typeface="Microsoft JhengHei"/>
              </a:rPr>
              <a:t>中留下</a:t>
            </a:r>
            <a:r>
              <a:rPr sz="2400" spc="-35" dirty="0">
                <a:latin typeface="Calibri"/>
                <a:cs typeface="Calibri"/>
              </a:rPr>
              <a:t>area_rpt.txt</a:t>
            </a:r>
            <a:r>
              <a:rPr sz="2400" spc="-40" dirty="0">
                <a:latin typeface="Microsoft JhengHei"/>
                <a:cs typeface="Microsoft JhengHei"/>
              </a:rPr>
              <a:t>檔案</a:t>
            </a:r>
            <a:endParaRPr sz="2400">
              <a:latin typeface="Microsoft JhengHei"/>
              <a:cs typeface="Microsoft JhengHe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429511" y="2045207"/>
            <a:ext cx="7192009" cy="3472179"/>
            <a:chOff x="1429511" y="2045207"/>
            <a:chExt cx="7192009" cy="3472179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9511" y="2045207"/>
              <a:ext cx="7191756" cy="27675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954273" y="4493488"/>
              <a:ext cx="769620" cy="160020"/>
            </a:xfrm>
            <a:custGeom>
              <a:avLst/>
              <a:gdLst/>
              <a:ahLst/>
              <a:cxnLst/>
              <a:rect l="l" t="t" r="r" b="b"/>
              <a:pathLst>
                <a:path w="769620" h="160020">
                  <a:moveTo>
                    <a:pt x="0" y="159664"/>
                  </a:moveTo>
                  <a:lnTo>
                    <a:pt x="769251" y="159664"/>
                  </a:lnTo>
                  <a:lnTo>
                    <a:pt x="769251" y="0"/>
                  </a:lnTo>
                  <a:lnTo>
                    <a:pt x="0" y="0"/>
                  </a:lnTo>
                  <a:lnTo>
                    <a:pt x="0" y="159664"/>
                  </a:lnTo>
                  <a:close/>
                </a:path>
              </a:pathLst>
            </a:custGeom>
            <a:ln w="2857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59908" y="3467099"/>
              <a:ext cx="2918460" cy="204978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930646" y="3870172"/>
              <a:ext cx="769620" cy="160020"/>
            </a:xfrm>
            <a:custGeom>
              <a:avLst/>
              <a:gdLst/>
              <a:ahLst/>
              <a:cxnLst/>
              <a:rect l="l" t="t" r="r" b="b"/>
              <a:pathLst>
                <a:path w="769620" h="160020">
                  <a:moveTo>
                    <a:pt x="0" y="159664"/>
                  </a:moveTo>
                  <a:lnTo>
                    <a:pt x="769251" y="159664"/>
                  </a:lnTo>
                  <a:lnTo>
                    <a:pt x="769251" y="0"/>
                  </a:lnTo>
                  <a:lnTo>
                    <a:pt x="0" y="0"/>
                  </a:lnTo>
                  <a:lnTo>
                    <a:pt x="0" y="159664"/>
                  </a:lnTo>
                  <a:close/>
                </a:path>
              </a:pathLst>
            </a:custGeom>
            <a:ln w="28573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latin typeface="Microsoft JhengHei"/>
                <a:cs typeface="Microsoft JhengHei"/>
              </a:rPr>
              <a:t>檔案結構</a:t>
            </a:r>
            <a:r>
              <a:rPr spc="-20" dirty="0"/>
              <a:t>(1/2)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5847" y="3422269"/>
            <a:ext cx="251460" cy="304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80"/>
              </a:lnSpc>
            </a:pPr>
            <a:r>
              <a:rPr sz="2400" spc="-35" dirty="0">
                <a:latin typeface="Calibri"/>
                <a:cs typeface="Calibri"/>
              </a:rPr>
              <a:t>h)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457" y="1049429"/>
            <a:ext cx="4822825" cy="537083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38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10" dirty="0">
                <a:latin typeface="Calibri"/>
                <a:cs typeface="Calibri"/>
              </a:rPr>
              <a:t>N26XXXXXX.docx</a:t>
            </a:r>
            <a:endParaRPr sz="2800" dirty="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70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Your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report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file</a:t>
            </a:r>
            <a:endParaRPr sz="2400" dirty="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6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25" dirty="0">
                <a:latin typeface="Calibri"/>
                <a:cs typeface="Calibri"/>
              </a:rPr>
              <a:t>src</a:t>
            </a:r>
            <a:endParaRPr sz="2800" dirty="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75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Your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(*.sv)</a:t>
            </a:r>
            <a:endParaRPr sz="2400" dirty="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6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10" dirty="0">
                <a:latin typeface="Calibri"/>
                <a:cs typeface="Calibri"/>
              </a:rPr>
              <a:t>include</a:t>
            </a:r>
            <a:endParaRPr sz="2800" dirty="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40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70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Calibri"/>
                <a:cs typeface="Calibri"/>
              </a:rPr>
              <a:t>Your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code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(*.sv</a:t>
            </a:r>
            <a:endParaRPr sz="2400" dirty="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5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10" dirty="0">
                <a:latin typeface="Calibri"/>
                <a:cs typeface="Calibri"/>
              </a:rPr>
              <a:t>StudentID</a:t>
            </a:r>
            <a:endParaRPr sz="2800" dirty="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50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05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</a:t>
            </a:r>
            <a:endParaRPr sz="2400" dirty="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5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10" dirty="0">
                <a:latin typeface="Calibri"/>
                <a:cs typeface="Calibri"/>
              </a:rPr>
              <a:t>sim/CYCLE</a:t>
            </a:r>
            <a:endParaRPr sz="2800" dirty="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45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35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clock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cycle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time</a:t>
            </a:r>
            <a:endParaRPr sz="2400" dirty="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6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10" dirty="0">
                <a:latin typeface="Calibri"/>
                <a:cs typeface="Calibri"/>
              </a:rPr>
              <a:t>sim/MAX</a:t>
            </a:r>
            <a:endParaRPr sz="2800" dirty="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44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50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Specify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max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clock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cycle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</a:t>
            </a:r>
            <a:endParaRPr sz="24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652272"/>
            <a:ext cx="4114800" cy="379018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457" y="326516"/>
            <a:ext cx="25787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80" dirty="0">
                <a:latin typeface="Microsoft JhengHei"/>
                <a:cs typeface="Microsoft JhengHei"/>
              </a:rPr>
              <a:t>檔案結構</a:t>
            </a:r>
            <a:r>
              <a:rPr spc="-20" dirty="0"/>
              <a:t>(2/2)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769454"/>
            <a:ext cx="3710940" cy="3620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7830" marR="5080" indent="-405765">
              <a:lnSpc>
                <a:spcPct val="120100"/>
              </a:lnSpc>
              <a:spcBef>
                <a:spcPts val="100"/>
              </a:spcBef>
              <a:buFont typeface="Wingdings"/>
              <a:buChar char=""/>
              <a:tabLst>
                <a:tab pos="417830" algn="l"/>
                <a:tab pos="456565" algn="l"/>
              </a:tabLst>
            </a:pPr>
            <a:r>
              <a:rPr sz="2800" dirty="0">
                <a:solidFill>
                  <a:srgbClr val="EB7B2F"/>
                </a:solidFill>
                <a:latin typeface="Calibri"/>
                <a:cs typeface="Calibri"/>
              </a:rPr>
              <a:t>	</a:t>
            </a:r>
            <a:r>
              <a:rPr sz="2800" spc="-45" dirty="0">
                <a:latin typeface="Calibri"/>
                <a:cs typeface="Calibri"/>
              </a:rPr>
              <a:t>sim/prog0</a:t>
            </a:r>
            <a:r>
              <a:rPr sz="2800" spc="-75" dirty="0">
                <a:latin typeface="Microsoft JhengHei"/>
                <a:cs typeface="Microsoft JhengHei"/>
              </a:rPr>
              <a:t>、</a:t>
            </a:r>
            <a:r>
              <a:rPr sz="2800" spc="-40" dirty="0">
                <a:latin typeface="Calibri"/>
                <a:cs typeface="Calibri"/>
              </a:rPr>
              <a:t>prog2</a:t>
            </a:r>
            <a:r>
              <a:rPr sz="2800" spc="-50" dirty="0">
                <a:latin typeface="Microsoft JhengHei"/>
                <a:cs typeface="Microsoft JhengHei"/>
              </a:rPr>
              <a:t>、 </a:t>
            </a:r>
            <a:r>
              <a:rPr sz="2800" spc="-55" dirty="0">
                <a:latin typeface="Calibri"/>
                <a:cs typeface="Calibri"/>
              </a:rPr>
              <a:t>prog4</a:t>
            </a:r>
            <a:r>
              <a:rPr sz="2800" spc="-70" dirty="0">
                <a:latin typeface="Microsoft JhengHei"/>
                <a:cs typeface="Microsoft JhengHei"/>
              </a:rPr>
              <a:t>、</a:t>
            </a:r>
            <a:r>
              <a:rPr sz="2800" dirty="0">
                <a:latin typeface="Calibri"/>
                <a:cs typeface="Calibri"/>
              </a:rPr>
              <a:t>prog5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75" dirty="0">
                <a:latin typeface="Microsoft JhengHei"/>
                <a:cs typeface="Microsoft JhengHei"/>
              </a:rPr>
              <a:t>、</a:t>
            </a:r>
            <a:r>
              <a:rPr sz="2800" spc="-10" dirty="0">
                <a:latin typeface="Calibri"/>
                <a:cs typeface="Calibri"/>
              </a:rPr>
              <a:t>prog6</a:t>
            </a:r>
            <a:endParaRPr sz="2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509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70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Don’t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contents</a:t>
            </a:r>
            <a:endParaRPr sz="24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8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spc="-45" dirty="0">
                <a:latin typeface="Calibri"/>
                <a:cs typeface="Calibri"/>
              </a:rPr>
              <a:t>sim/prog1</a:t>
            </a:r>
            <a:r>
              <a:rPr sz="2800" spc="-75" dirty="0">
                <a:latin typeface="Microsoft JhengHei"/>
                <a:cs typeface="Microsoft JhengHei"/>
              </a:rPr>
              <a:t>、</a:t>
            </a:r>
            <a:r>
              <a:rPr sz="2800" spc="-20" dirty="0">
                <a:latin typeface="Calibri"/>
                <a:cs typeface="Calibri"/>
              </a:rPr>
              <a:t>prog3</a:t>
            </a:r>
            <a:endParaRPr sz="2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20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80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main.S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400" spc="155" dirty="0">
                <a:solidFill>
                  <a:srgbClr val="85DA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main.c</a:t>
            </a:r>
            <a:endParaRPr sz="2400">
              <a:latin typeface="Calibri"/>
              <a:cs typeface="Calibri"/>
            </a:endParaRPr>
          </a:p>
          <a:p>
            <a:pPr marL="1268095" lvl="1" indent="-340995">
              <a:lnSpc>
                <a:spcPct val="100000"/>
              </a:lnSpc>
              <a:spcBef>
                <a:spcPts val="305"/>
              </a:spcBef>
              <a:buClr>
                <a:srgbClr val="006EC0"/>
              </a:buClr>
              <a:buFont typeface="Wingdings"/>
              <a:buChar char=""/>
              <a:tabLst>
                <a:tab pos="1268095" algn="l"/>
              </a:tabLst>
            </a:pPr>
            <a:r>
              <a:rPr sz="2000" dirty="0">
                <a:latin typeface="Calibri"/>
                <a:cs typeface="Calibri"/>
              </a:rPr>
              <a:t>Submit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these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55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800" dirty="0">
                <a:latin typeface="Calibri"/>
                <a:cs typeface="Calibri"/>
              </a:rPr>
              <a:t>Don’t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modify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Makefile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212079" y="156971"/>
            <a:ext cx="2545080" cy="6684645"/>
            <a:chOff x="5212079" y="156971"/>
            <a:chExt cx="2545080" cy="66846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2079" y="156971"/>
              <a:ext cx="2357628" cy="56708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2079" y="5807962"/>
              <a:ext cx="2545079" cy="103327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53539" y="4611623"/>
            <a:ext cx="2918460" cy="204825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457" y="337184"/>
            <a:ext cx="164718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Microsoft JhengHei"/>
                <a:cs typeface="Microsoft JhengHei"/>
              </a:rPr>
              <a:t>繳交期限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728709" y="6457594"/>
            <a:ext cx="175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457" y="1050070"/>
            <a:ext cx="6750684" cy="1438214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3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202</a:t>
            </a:r>
            <a:r>
              <a:rPr lang="en-US" altLang="zh-TW" sz="2400" dirty="0">
                <a:latin typeface="Calibri"/>
                <a:cs typeface="Calibri"/>
              </a:rPr>
              <a:t>5</a:t>
            </a:r>
            <a:r>
              <a:rPr sz="2400" dirty="0">
                <a:latin typeface="Calibri"/>
                <a:cs typeface="Calibri"/>
              </a:rPr>
              <a:t>/10/2</a:t>
            </a:r>
            <a:r>
              <a:rPr lang="en-US" altLang="zh-TW" sz="2400" dirty="0">
                <a:latin typeface="Calibri"/>
                <a:cs typeface="Calibri"/>
              </a:rPr>
              <a:t>2</a:t>
            </a:r>
            <a:r>
              <a:rPr sz="2400" spc="-25" dirty="0">
                <a:latin typeface="Calibri"/>
                <a:cs typeface="Calibri"/>
              </a:rPr>
              <a:t> (</a:t>
            </a:r>
            <a:r>
              <a:rPr sz="2400" spc="-15" dirty="0">
                <a:latin typeface="Microsoft JhengHei"/>
                <a:cs typeface="Microsoft JhengHei"/>
              </a:rPr>
              <a:t>三</a:t>
            </a:r>
            <a:r>
              <a:rPr sz="2400" spc="-30" dirty="0">
                <a:latin typeface="Calibri"/>
                <a:cs typeface="Calibri"/>
              </a:rPr>
              <a:t>) </a:t>
            </a:r>
            <a:r>
              <a:rPr sz="2400" spc="-25" dirty="0">
                <a:latin typeface="Calibri"/>
                <a:cs typeface="Calibri"/>
              </a:rPr>
              <a:t>15:00</a:t>
            </a:r>
            <a:r>
              <a:rPr sz="2400" spc="-35" dirty="0">
                <a:latin typeface="Microsoft JhengHei"/>
                <a:cs typeface="Microsoft JhengHei"/>
              </a:rPr>
              <a:t>前上傳</a:t>
            </a:r>
            <a:endParaRPr sz="2400" dirty="0">
              <a:latin typeface="Microsoft JhengHei"/>
              <a:cs typeface="Microsoft JhengHei"/>
            </a:endParaRPr>
          </a:p>
          <a:p>
            <a:pPr marL="481965">
              <a:lnSpc>
                <a:spcPct val="100000"/>
              </a:lnSpc>
              <a:spcBef>
                <a:spcPts val="36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0" dirty="0">
                <a:latin typeface="Microsoft JhengHei"/>
                <a:cs typeface="Microsoft JhengHei"/>
              </a:rPr>
              <a:t>不接受遲交，請務必注意時間</a:t>
            </a:r>
            <a:endParaRPr sz="2000" dirty="0">
              <a:latin typeface="Microsoft JhengHei"/>
              <a:cs typeface="Microsoft JhengHei"/>
            </a:endParaRPr>
          </a:p>
          <a:p>
            <a:pPr marL="481965">
              <a:lnSpc>
                <a:spcPts val="2350"/>
              </a:lnSpc>
              <a:spcBef>
                <a:spcPts val="15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Calibri"/>
                <a:cs typeface="Calibri"/>
              </a:rPr>
              <a:t>Moodle</a:t>
            </a:r>
            <a:r>
              <a:rPr sz="2000" spc="-30" dirty="0">
                <a:latin typeface="Microsoft JhengHei"/>
                <a:cs typeface="Microsoft JhengHei"/>
              </a:rPr>
              <a:t>只會留存你最後一次上傳的檔案，檔名只要是</a:t>
            </a:r>
            <a:endParaRPr sz="2000" dirty="0">
              <a:latin typeface="Microsoft JhengHei"/>
              <a:cs typeface="Microsoft JhengHei"/>
            </a:endParaRPr>
          </a:p>
          <a:p>
            <a:pPr marR="34925" algn="ctr">
              <a:lnSpc>
                <a:spcPts val="2350"/>
              </a:lnSpc>
            </a:pPr>
            <a:r>
              <a:rPr sz="2000" dirty="0">
                <a:latin typeface="Microsoft JhengHei"/>
                <a:cs typeface="Microsoft JhengHei"/>
              </a:rPr>
              <a:t>「</a:t>
            </a:r>
            <a:r>
              <a:rPr sz="2000" i="1" spc="-20" dirty="0">
                <a:solidFill>
                  <a:srgbClr val="FF0000"/>
                </a:solidFill>
                <a:latin typeface="Calibri"/>
                <a:cs typeface="Calibri"/>
              </a:rPr>
              <a:t>N26XXXXXX.tar</a:t>
            </a:r>
            <a:r>
              <a:rPr sz="2000" spc="-30" dirty="0">
                <a:latin typeface="Microsoft JhengHei"/>
                <a:cs typeface="Microsoft JhengHei"/>
              </a:rPr>
              <a:t>」即可，不需要加上版本號</a:t>
            </a:r>
            <a:endParaRPr sz="2000" dirty="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3457" y="337184"/>
            <a:ext cx="164718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latin typeface="Microsoft JhengHei"/>
                <a:cs typeface="Microsoft JhengHei"/>
              </a:rPr>
              <a:t>注意事項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102613"/>
            <a:ext cx="7899400" cy="322580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457200" marR="151130" indent="-445134">
              <a:lnSpc>
                <a:spcPts val="2350"/>
              </a:lnSpc>
              <a:spcBef>
                <a:spcPts val="22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25" dirty="0">
                <a:latin typeface="Microsoft JhengHei"/>
                <a:cs typeface="Microsoft JhengHei"/>
              </a:rPr>
              <a:t>本次作業合成的部分有計入</a:t>
            </a:r>
            <a:r>
              <a:rPr sz="2000" spc="-35" dirty="0">
                <a:latin typeface="Calibri"/>
                <a:cs typeface="Calibri"/>
              </a:rPr>
              <a:t>PA(Performance </a:t>
            </a:r>
            <a:r>
              <a:rPr sz="2000" dirty="0">
                <a:latin typeface="Calibri"/>
                <a:cs typeface="Calibri"/>
              </a:rPr>
              <a:t>&amp; </a:t>
            </a:r>
            <a:r>
              <a:rPr sz="2000" spc="-40" dirty="0">
                <a:latin typeface="Calibri"/>
                <a:cs typeface="Calibri"/>
              </a:rPr>
              <a:t>Area)</a:t>
            </a:r>
            <a:r>
              <a:rPr sz="2000" spc="-40" dirty="0">
                <a:latin typeface="Microsoft JhengHei"/>
                <a:cs typeface="Microsoft JhengHei"/>
              </a:rPr>
              <a:t>，表現較為優異</a:t>
            </a:r>
            <a:r>
              <a:rPr sz="2000" spc="-20" dirty="0">
                <a:latin typeface="Microsoft JhengHei"/>
                <a:cs typeface="Microsoft JhengHei"/>
              </a:rPr>
              <a:t>者將有較高的評分</a:t>
            </a:r>
            <a:endParaRPr sz="2000">
              <a:latin typeface="Microsoft JhengHei"/>
              <a:cs typeface="Microsoft JhengHei"/>
            </a:endParaRPr>
          </a:p>
          <a:p>
            <a:pPr marL="457200" marR="90170" indent="-445134">
              <a:lnSpc>
                <a:spcPts val="2260"/>
              </a:lnSpc>
              <a:spcBef>
                <a:spcPts val="8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5" dirty="0">
                <a:latin typeface="Microsoft JhengHei"/>
                <a:cs typeface="Microsoft JhengHei"/>
              </a:rPr>
              <a:t>作業部分有任何問題請在</a:t>
            </a:r>
            <a:r>
              <a:rPr sz="2000" spc="-25" dirty="0">
                <a:latin typeface="Calibri"/>
                <a:cs typeface="Calibri"/>
              </a:rPr>
              <a:t>moodle</a:t>
            </a:r>
            <a:r>
              <a:rPr sz="2000" spc="-30" dirty="0">
                <a:latin typeface="Microsoft JhengHei"/>
                <a:cs typeface="Microsoft JhengHei"/>
              </a:rPr>
              <a:t>上的作業討論區發問並可參考其他</a:t>
            </a:r>
            <a:r>
              <a:rPr sz="2000" spc="-35" dirty="0">
                <a:latin typeface="Microsoft JhengHei"/>
                <a:cs typeface="Microsoft JhengHei"/>
              </a:rPr>
              <a:t>人是否有類似的問題，助教信箱恕不回覆。</a:t>
            </a:r>
            <a:endParaRPr sz="2000">
              <a:latin typeface="Microsoft JhengHei"/>
              <a:cs typeface="Microsoft JhengHei"/>
            </a:endParaRPr>
          </a:p>
          <a:p>
            <a:pPr marL="457200" marR="5080" indent="-445134">
              <a:lnSpc>
                <a:spcPct val="90700"/>
              </a:lnSpc>
              <a:spcBef>
                <a:spcPts val="87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5" dirty="0">
                <a:latin typeface="Microsoft JhengHei"/>
                <a:cs typeface="Microsoft JhengHei"/>
              </a:rPr>
              <a:t>在</a:t>
            </a:r>
            <a:r>
              <a:rPr sz="2000" spc="-25" dirty="0">
                <a:latin typeface="Calibri"/>
                <a:cs typeface="Calibri"/>
              </a:rPr>
              <a:t>Script/DC.sdc</a:t>
            </a:r>
            <a:r>
              <a:rPr sz="2000" spc="-15" dirty="0">
                <a:latin typeface="Microsoft JhengHei"/>
                <a:cs typeface="Microsoft JhengHei"/>
              </a:rPr>
              <a:t>中，可以更改</a:t>
            </a:r>
            <a:r>
              <a:rPr sz="2000" dirty="0">
                <a:latin typeface="Calibri"/>
                <a:cs typeface="Calibri"/>
              </a:rPr>
              <a:t>clk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period</a:t>
            </a:r>
            <a:r>
              <a:rPr sz="2000" spc="-35" dirty="0">
                <a:latin typeface="Microsoft JhengHei"/>
                <a:cs typeface="Microsoft JhengHei"/>
              </a:rPr>
              <a:t>範圍，請注意最大的接受值為</a:t>
            </a:r>
            <a:r>
              <a:rPr sz="2000" spc="-50" dirty="0">
                <a:latin typeface="Microsoft JhengHei"/>
                <a:cs typeface="Microsoft JhengHei"/>
              </a:rPr>
              <a:t> </a:t>
            </a:r>
            <a:r>
              <a:rPr sz="2000" spc="-10" dirty="0">
                <a:latin typeface="Calibri"/>
                <a:cs typeface="Calibri"/>
              </a:rPr>
              <a:t>10.0</a:t>
            </a:r>
            <a:r>
              <a:rPr sz="2000" spc="-30" dirty="0">
                <a:latin typeface="Microsoft JhengHei"/>
                <a:cs typeface="Microsoft JhengHei"/>
              </a:rPr>
              <a:t>，超過此範圍者恕不納入計分。此外，若是有更改預設</a:t>
            </a:r>
            <a:r>
              <a:rPr sz="2000" spc="-10" dirty="0">
                <a:latin typeface="Calibri"/>
                <a:cs typeface="Calibri"/>
              </a:rPr>
              <a:t>clock </a:t>
            </a:r>
            <a:r>
              <a:rPr sz="2000" spc="-25" dirty="0">
                <a:latin typeface="Calibri"/>
                <a:cs typeface="Calibri"/>
              </a:rPr>
              <a:t>period</a:t>
            </a:r>
            <a:r>
              <a:rPr sz="2000" dirty="0">
                <a:latin typeface="Microsoft JhengHei"/>
                <a:cs typeface="Microsoft JhengHei"/>
              </a:rPr>
              <a:t>者，請務必更改</a:t>
            </a:r>
            <a:r>
              <a:rPr sz="2000" spc="-20" dirty="0">
                <a:latin typeface="Calibri"/>
                <a:cs typeface="Calibri"/>
              </a:rPr>
              <a:t>set_input_delay</a:t>
            </a:r>
            <a:r>
              <a:rPr sz="2000" spc="-35" dirty="0">
                <a:latin typeface="Calibri"/>
                <a:cs typeface="Calibri"/>
              </a:rPr>
              <a:t> –</a:t>
            </a:r>
            <a:r>
              <a:rPr sz="2000" spc="-50" dirty="0">
                <a:latin typeface="Calibri"/>
                <a:cs typeface="Calibri"/>
              </a:rPr>
              <a:t>max</a:t>
            </a:r>
            <a:r>
              <a:rPr sz="2000" dirty="0">
                <a:latin typeface="Microsoft JhengHei"/>
                <a:cs typeface="Microsoft JhengHei"/>
              </a:rPr>
              <a:t>至</a:t>
            </a:r>
            <a:r>
              <a:rPr sz="2000" dirty="0">
                <a:latin typeface="Calibri"/>
                <a:cs typeface="Calibri"/>
              </a:rPr>
              <a:t>1/2 clk </a:t>
            </a:r>
            <a:r>
              <a:rPr sz="2000" spc="-25" dirty="0">
                <a:latin typeface="Calibri"/>
                <a:cs typeface="Calibri"/>
              </a:rPr>
              <a:t>period</a:t>
            </a:r>
            <a:r>
              <a:rPr sz="2000" spc="-35" dirty="0">
                <a:latin typeface="Microsoft JhengHei"/>
                <a:cs typeface="Microsoft JhengHei"/>
              </a:rPr>
              <a:t>，以利後</a:t>
            </a:r>
            <a:r>
              <a:rPr sz="2000" spc="-20" dirty="0">
                <a:latin typeface="Microsoft JhengHei"/>
                <a:cs typeface="Microsoft JhengHei"/>
              </a:rPr>
              <a:t>續作業的合成及模擬。</a:t>
            </a:r>
            <a:endParaRPr sz="2000">
              <a:latin typeface="Microsoft JhengHei"/>
              <a:cs typeface="Microsoft JhengHei"/>
            </a:endParaRPr>
          </a:p>
          <a:p>
            <a:pPr marL="457200" indent="-444500">
              <a:lnSpc>
                <a:spcPts val="2380"/>
              </a:lnSpc>
              <a:spcBef>
                <a:spcPts val="64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5" dirty="0">
                <a:latin typeface="Microsoft JhengHei"/>
                <a:cs typeface="Microsoft JhengHei"/>
              </a:rPr>
              <a:t>如有需要可以更改</a:t>
            </a:r>
            <a:r>
              <a:rPr sz="2000" spc="-40" dirty="0">
                <a:latin typeface="Calibri"/>
                <a:cs typeface="Calibri"/>
              </a:rPr>
              <a:t>synthesis.tcl</a:t>
            </a:r>
            <a:r>
              <a:rPr sz="2000" spc="-15" dirty="0">
                <a:latin typeface="Microsoft JhengHei"/>
                <a:cs typeface="Microsoft JhengHei"/>
              </a:rPr>
              <a:t>的合成指令來達到</a:t>
            </a:r>
            <a:r>
              <a:rPr sz="2000" spc="-25" dirty="0">
                <a:latin typeface="Calibri"/>
                <a:cs typeface="Calibri"/>
              </a:rPr>
              <a:t>timing</a:t>
            </a:r>
            <a:r>
              <a:rPr sz="2000" spc="-35" dirty="0">
                <a:latin typeface="Microsoft JhengHei"/>
                <a:cs typeface="Microsoft JhengHei"/>
              </a:rPr>
              <a:t>要求，但不</a:t>
            </a:r>
            <a:endParaRPr sz="2000">
              <a:latin typeface="Microsoft JhengHei"/>
              <a:cs typeface="Microsoft JhengHei"/>
            </a:endParaRPr>
          </a:p>
          <a:p>
            <a:pPr marL="457200">
              <a:lnSpc>
                <a:spcPts val="2380"/>
              </a:lnSpc>
            </a:pPr>
            <a:r>
              <a:rPr sz="2000" spc="-20" dirty="0">
                <a:latin typeface="Microsoft JhengHei"/>
                <a:cs typeface="Microsoft JhengHei"/>
              </a:rPr>
              <a:t>可更改產生合成檔案的指令</a:t>
            </a:r>
            <a:endParaRPr sz="2000">
              <a:latin typeface="Microsoft JhengHei"/>
              <a:cs typeface="Microsoft JhengHe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3457" y="5973876"/>
            <a:ext cx="780859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457834" marR="5080" indent="-445770">
              <a:lnSpc>
                <a:spcPts val="2160"/>
              </a:lnSpc>
              <a:spcBef>
                <a:spcPts val="375"/>
              </a:spcBef>
              <a:buClr>
                <a:srgbClr val="EB7B2F"/>
              </a:buClr>
              <a:buFont typeface="Wingdings"/>
              <a:buChar char=""/>
              <a:tabLst>
                <a:tab pos="457834" algn="l"/>
              </a:tabLst>
            </a:pPr>
            <a:r>
              <a:rPr sz="2000" dirty="0">
                <a:latin typeface="Microsoft JhengHei"/>
                <a:cs typeface="Microsoft JhengHei"/>
              </a:rPr>
              <a:t>本次作業需在</a:t>
            </a:r>
            <a:r>
              <a:rPr sz="2000" spc="-25" dirty="0">
                <a:latin typeface="Calibri"/>
                <a:cs typeface="Calibri"/>
              </a:rPr>
              <a:t>SoC</a:t>
            </a:r>
            <a:r>
              <a:rPr sz="2000" spc="-25" dirty="0">
                <a:latin typeface="Microsoft JhengHei"/>
                <a:cs typeface="Microsoft JhengHei"/>
              </a:rPr>
              <a:t>環境下模擬，請同學務必在</a:t>
            </a:r>
            <a:r>
              <a:rPr sz="2000" spc="-25" dirty="0">
                <a:latin typeface="Calibri"/>
                <a:cs typeface="Calibri"/>
              </a:rPr>
              <a:t>SoC</a:t>
            </a:r>
            <a:r>
              <a:rPr sz="2000" spc="-30" dirty="0">
                <a:latin typeface="Microsoft JhengHei"/>
                <a:cs typeface="Microsoft JhengHei"/>
              </a:rPr>
              <a:t>教室執行模擬，若</a:t>
            </a:r>
            <a:r>
              <a:rPr sz="2000" dirty="0">
                <a:latin typeface="Microsoft JhengHei"/>
                <a:cs typeface="Microsoft JhengHei"/>
              </a:rPr>
              <a:t>是助教在評分作業時於</a:t>
            </a:r>
            <a:r>
              <a:rPr sz="2000" spc="-25" dirty="0">
                <a:latin typeface="Calibri"/>
                <a:cs typeface="Calibri"/>
              </a:rPr>
              <a:t>SoC</a:t>
            </a:r>
            <a:r>
              <a:rPr sz="2000" spc="-25" dirty="0">
                <a:latin typeface="Microsoft JhengHei"/>
                <a:cs typeface="Microsoft JhengHei"/>
              </a:rPr>
              <a:t>無法成功模擬則以</a:t>
            </a:r>
            <a:r>
              <a:rPr sz="2000" spc="-10" dirty="0">
                <a:latin typeface="Calibri"/>
                <a:cs typeface="Calibri"/>
              </a:rPr>
              <a:t>0</a:t>
            </a:r>
            <a:r>
              <a:rPr sz="2000" spc="-35" dirty="0">
                <a:latin typeface="Microsoft JhengHei"/>
                <a:cs typeface="Microsoft JhengHei"/>
              </a:rPr>
              <a:t>分計算。</a:t>
            </a:r>
            <a:endParaRPr sz="2000">
              <a:latin typeface="Microsoft JhengHei"/>
              <a:cs typeface="Microsoft JhengHe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71790" y="4418304"/>
            <a:ext cx="4739005" cy="1374140"/>
            <a:chOff x="1371790" y="4418304"/>
            <a:chExt cx="4739005" cy="13741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7235" y="4431792"/>
              <a:ext cx="4479036" cy="128473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386077" y="4432592"/>
              <a:ext cx="4710430" cy="1345565"/>
            </a:xfrm>
            <a:custGeom>
              <a:avLst/>
              <a:gdLst/>
              <a:ahLst/>
              <a:cxnLst/>
              <a:rect l="l" t="t" r="r" b="b"/>
              <a:pathLst>
                <a:path w="4710430" h="1345564">
                  <a:moveTo>
                    <a:pt x="0" y="299427"/>
                  </a:moveTo>
                  <a:lnTo>
                    <a:pt x="3338449" y="299427"/>
                  </a:lnTo>
                  <a:lnTo>
                    <a:pt x="3338449" y="0"/>
                  </a:lnTo>
                  <a:lnTo>
                    <a:pt x="0" y="0"/>
                  </a:lnTo>
                  <a:lnTo>
                    <a:pt x="0" y="299427"/>
                  </a:lnTo>
                  <a:close/>
                </a:path>
                <a:path w="4710430" h="1345564">
                  <a:moveTo>
                    <a:pt x="0" y="1345031"/>
                  </a:moveTo>
                  <a:lnTo>
                    <a:pt x="4710176" y="1345031"/>
                  </a:lnTo>
                  <a:lnTo>
                    <a:pt x="4710176" y="642213"/>
                  </a:lnTo>
                  <a:lnTo>
                    <a:pt x="0" y="642213"/>
                  </a:lnTo>
                  <a:lnTo>
                    <a:pt x="0" y="1345031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28709" y="6457594"/>
            <a:ext cx="175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43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1891" y="1037842"/>
            <a:ext cx="6978650" cy="5707380"/>
            <a:chOff x="1421891" y="1037842"/>
            <a:chExt cx="6978650" cy="57073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21891" y="1037842"/>
              <a:ext cx="6978396" cy="570737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6371" y="6358128"/>
              <a:ext cx="390144" cy="3063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86244" y="6286499"/>
              <a:ext cx="858011" cy="352044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-4762" y="-4763"/>
            <a:ext cx="795655" cy="6867525"/>
            <a:chOff x="-4762" y="-4763"/>
            <a:chExt cx="795655" cy="6867525"/>
          </a:xfrm>
        </p:grpSpPr>
        <p:sp>
          <p:nvSpPr>
            <p:cNvPr id="7" name="object 7"/>
            <p:cNvSpPr/>
            <p:nvPr/>
          </p:nvSpPr>
          <p:spPr>
            <a:xfrm>
              <a:off x="0" y="0"/>
              <a:ext cx="786130" cy="6858000"/>
            </a:xfrm>
            <a:custGeom>
              <a:avLst/>
              <a:gdLst/>
              <a:ahLst/>
              <a:cxnLst/>
              <a:rect l="l" t="t" r="r" b="b"/>
              <a:pathLst>
                <a:path w="786130" h="6858000">
                  <a:moveTo>
                    <a:pt x="78604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786041" y="6858000"/>
                  </a:lnTo>
                  <a:lnTo>
                    <a:pt x="786041" y="0"/>
                  </a:lnTo>
                  <a:close/>
                </a:path>
              </a:pathLst>
            </a:custGeom>
            <a:solidFill>
              <a:srgbClr val="76B7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786130" cy="6858000"/>
            </a:xfrm>
            <a:custGeom>
              <a:avLst/>
              <a:gdLst/>
              <a:ahLst/>
              <a:cxnLst/>
              <a:rect l="l" t="t" r="r" b="b"/>
              <a:pathLst>
                <a:path w="786130" h="6858000">
                  <a:moveTo>
                    <a:pt x="0" y="6858000"/>
                  </a:moveTo>
                  <a:lnTo>
                    <a:pt x="786041" y="6858000"/>
                  </a:lnTo>
                  <a:lnTo>
                    <a:pt x="786041" y="0"/>
                  </a:lnTo>
                  <a:lnTo>
                    <a:pt x="0" y="0"/>
                  </a:lnTo>
                  <a:lnTo>
                    <a:pt x="0" y="6858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" y="4572"/>
              <a:ext cx="781811" cy="48935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43255" y="5087111"/>
              <a:ext cx="571500" cy="1556004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150491" y="2985007"/>
            <a:ext cx="5614035" cy="95885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692275" marR="5080" indent="-1680210">
              <a:lnSpc>
                <a:spcPts val="3500"/>
              </a:lnSpc>
              <a:spcBef>
                <a:spcPts val="505"/>
              </a:spcBef>
            </a:pPr>
            <a:r>
              <a:rPr sz="3200" b="1" dirty="0">
                <a:solidFill>
                  <a:srgbClr val="568E00"/>
                </a:solidFill>
                <a:latin typeface="Calibri"/>
                <a:cs typeface="Calibri"/>
              </a:rPr>
              <a:t>Thanks</a:t>
            </a:r>
            <a:r>
              <a:rPr sz="3200" b="1" spc="-120" dirty="0">
                <a:solidFill>
                  <a:srgbClr val="568E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68E00"/>
                </a:solidFill>
                <a:latin typeface="Calibri"/>
                <a:cs typeface="Calibri"/>
              </a:rPr>
              <a:t>for</a:t>
            </a:r>
            <a:r>
              <a:rPr sz="3200" b="1" spc="-80" dirty="0">
                <a:solidFill>
                  <a:srgbClr val="568E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68E00"/>
                </a:solidFill>
                <a:latin typeface="Calibri"/>
                <a:cs typeface="Calibri"/>
              </a:rPr>
              <a:t>your</a:t>
            </a:r>
            <a:r>
              <a:rPr sz="3200" b="1" spc="-90" dirty="0">
                <a:solidFill>
                  <a:srgbClr val="568E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568E00"/>
                </a:solidFill>
                <a:latin typeface="Calibri"/>
                <a:cs typeface="Calibri"/>
              </a:rPr>
              <a:t>participation</a:t>
            </a:r>
            <a:r>
              <a:rPr sz="3200" b="1" spc="-135" dirty="0">
                <a:solidFill>
                  <a:srgbClr val="568E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568E00"/>
                </a:solidFill>
                <a:latin typeface="Calibri"/>
                <a:cs typeface="Calibri"/>
              </a:rPr>
              <a:t>and </a:t>
            </a:r>
            <a:r>
              <a:rPr sz="3200" b="1" spc="-20" dirty="0">
                <a:solidFill>
                  <a:srgbClr val="568E00"/>
                </a:solidFill>
                <a:latin typeface="Calibri"/>
                <a:cs typeface="Calibri"/>
              </a:rPr>
              <a:t>attendance</a:t>
            </a:r>
            <a:r>
              <a:rPr sz="3200" b="1" spc="-90" dirty="0">
                <a:solidFill>
                  <a:srgbClr val="568E00"/>
                </a:solidFill>
                <a:latin typeface="Calibri"/>
                <a:cs typeface="Calibri"/>
              </a:rPr>
              <a:t> </a:t>
            </a:r>
            <a:r>
              <a:rPr sz="3200" b="1" spc="-25" dirty="0">
                <a:solidFill>
                  <a:srgbClr val="568E00"/>
                </a:solidFill>
                <a:latin typeface="Calibri"/>
                <a:cs typeface="Calibri"/>
              </a:rPr>
              <a:t>!!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728709" y="6457594"/>
            <a:ext cx="17526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25" dirty="0">
                <a:solidFill>
                  <a:srgbClr val="878787"/>
                </a:solidFill>
                <a:latin typeface="Calibri"/>
                <a:cs typeface="Calibri"/>
              </a:rPr>
              <a:t>44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AXI4</a:t>
            </a:r>
            <a:r>
              <a:rPr spc="-25" dirty="0"/>
              <a:t> </a:t>
            </a: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099565"/>
            <a:ext cx="7804784" cy="22834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457200" marR="5080" indent="-445134">
              <a:lnSpc>
                <a:spcPts val="2290"/>
              </a:lnSpc>
              <a:spcBef>
                <a:spcPts val="2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dirty="0">
                <a:latin typeface="Calibri"/>
                <a:cs typeface="Calibri"/>
              </a:rPr>
              <a:t>Advanced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communication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protocol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ARM,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widely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System-</a:t>
            </a:r>
            <a:r>
              <a:rPr sz="2000" spc="-20" dirty="0">
                <a:latin typeface="Calibri"/>
                <a:cs typeface="Calibri"/>
              </a:rPr>
              <a:t>on-</a:t>
            </a:r>
            <a:r>
              <a:rPr sz="2000" dirty="0">
                <a:latin typeface="Calibri"/>
                <a:cs typeface="Calibri"/>
              </a:rPr>
              <a:t>Chip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(SoC)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FPGA-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designs.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75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000" spc="-10" dirty="0">
                <a:latin typeface="Calibri"/>
                <a:cs typeface="Calibri"/>
              </a:rPr>
              <a:t>Feature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34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spc="-20" dirty="0">
                <a:latin typeface="Calibri"/>
                <a:cs typeface="Calibri"/>
              </a:rPr>
              <a:t>Separated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channels</a:t>
            </a:r>
            <a:endParaRPr sz="1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29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Burst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transfer</a:t>
            </a:r>
            <a:endParaRPr sz="1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5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Support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multiple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outstanding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18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18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1800" dirty="0">
                <a:latin typeface="Calibri"/>
                <a:cs typeface="Calibri"/>
              </a:rPr>
              <a:t>Support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out-of-</a:t>
            </a:r>
            <a:r>
              <a:rPr sz="1800" dirty="0">
                <a:latin typeface="Calibri"/>
                <a:cs typeface="Calibri"/>
              </a:rPr>
              <a:t>order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transactions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5435" y="3544823"/>
            <a:ext cx="4453127" cy="29946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2380" y="143382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Handshake</a:t>
            </a:r>
            <a:r>
              <a:rPr spc="-105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076071"/>
            <a:ext cx="7883525" cy="15347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57200" marR="707390" indent="-445134">
              <a:lnSpc>
                <a:spcPts val="2700"/>
              </a:lnSpc>
              <a:spcBef>
                <a:spcPts val="34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VALID/READY</a:t>
            </a:r>
            <a:r>
              <a:rPr sz="2400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handshake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spc="-20" dirty="0">
                <a:latin typeface="Calibri"/>
                <a:cs typeface="Calibri"/>
              </a:rPr>
              <a:t>transfer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address,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control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information.</a:t>
            </a:r>
            <a:endParaRPr sz="2400">
              <a:latin typeface="Calibri"/>
              <a:cs typeface="Calibri"/>
            </a:endParaRPr>
          </a:p>
          <a:p>
            <a:pPr marL="457200" marR="5080" indent="-445134">
              <a:lnSpc>
                <a:spcPts val="2590"/>
              </a:lnSpc>
              <a:spcBef>
                <a:spcPts val="109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40" dirty="0">
                <a:latin typeface="Calibri"/>
                <a:cs typeface="Calibri"/>
              </a:rPr>
              <a:t>Transfer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occurs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VALID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signals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HIGH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36876" y="4087367"/>
            <a:ext cx="1431290" cy="14681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Times New Roman"/>
              <a:cs typeface="Times New Roman"/>
            </a:endParaRPr>
          </a:p>
          <a:p>
            <a:pPr marL="335915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SOURCE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8571" y="4087367"/>
            <a:ext cx="2121535" cy="146812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Times New Roman"/>
              <a:cs typeface="Times New Roman"/>
            </a:endParaRPr>
          </a:p>
          <a:p>
            <a:pPr marL="435609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DESTINATION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56304" y="4462271"/>
            <a:ext cx="1254125" cy="76200"/>
          </a:xfrm>
          <a:custGeom>
            <a:avLst/>
            <a:gdLst/>
            <a:ahLst/>
            <a:cxnLst/>
            <a:rect l="l" t="t" r="r" b="b"/>
            <a:pathLst>
              <a:path w="1254125" h="76200">
                <a:moveTo>
                  <a:pt x="1177531" y="28575"/>
                </a:moveTo>
                <a:lnTo>
                  <a:pt x="0" y="28575"/>
                </a:lnTo>
                <a:lnTo>
                  <a:pt x="0" y="47625"/>
                </a:lnTo>
                <a:lnTo>
                  <a:pt x="1177531" y="47625"/>
                </a:lnTo>
                <a:lnTo>
                  <a:pt x="1177531" y="28575"/>
                </a:lnTo>
                <a:close/>
              </a:path>
              <a:path w="1254125" h="76200">
                <a:moveTo>
                  <a:pt x="1253744" y="38100"/>
                </a:moveTo>
                <a:lnTo>
                  <a:pt x="1234694" y="28575"/>
                </a:lnTo>
                <a:lnTo>
                  <a:pt x="1177544" y="0"/>
                </a:lnTo>
                <a:lnTo>
                  <a:pt x="1177544" y="76200"/>
                </a:lnTo>
                <a:lnTo>
                  <a:pt x="1234694" y="47625"/>
                </a:lnTo>
                <a:lnTo>
                  <a:pt x="1253744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14825" y="4164533"/>
            <a:ext cx="5765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VALID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14825" y="5077409"/>
            <a:ext cx="6388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READY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56304" y="4992623"/>
            <a:ext cx="1254125" cy="76200"/>
          </a:xfrm>
          <a:custGeom>
            <a:avLst/>
            <a:gdLst/>
            <a:ahLst/>
            <a:cxnLst/>
            <a:rect l="l" t="t" r="r" b="b"/>
            <a:pathLst>
              <a:path w="1254125" h="76200">
                <a:moveTo>
                  <a:pt x="1253731" y="28575"/>
                </a:moveTo>
                <a:lnTo>
                  <a:pt x="76200" y="28575"/>
                </a:lnTo>
                <a:lnTo>
                  <a:pt x="76200" y="0"/>
                </a:lnTo>
                <a:lnTo>
                  <a:pt x="0" y="38100"/>
                </a:lnTo>
                <a:lnTo>
                  <a:pt x="76200" y="76200"/>
                </a:lnTo>
                <a:lnTo>
                  <a:pt x="76200" y="47625"/>
                </a:lnTo>
                <a:lnTo>
                  <a:pt x="1253731" y="47625"/>
                </a:lnTo>
                <a:lnTo>
                  <a:pt x="1253731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Handshake</a:t>
            </a:r>
            <a:r>
              <a:rPr spc="-105" dirty="0"/>
              <a:t> </a:t>
            </a:r>
            <a:r>
              <a:rPr spc="-1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2708" y="1333500"/>
            <a:ext cx="4401312" cy="17373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43457" y="1116330"/>
            <a:ext cx="1906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Case1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Valid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before</a:t>
            </a:r>
            <a:r>
              <a:rPr sz="1400" spc="-6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Ready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81327" y="3244595"/>
            <a:ext cx="4014216" cy="17525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43457" y="3108706"/>
            <a:ext cx="19196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Case2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Ready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before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Valid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0639" y="5205982"/>
            <a:ext cx="4184904" cy="161848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943457" y="5042153"/>
            <a:ext cx="175577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Case3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Valid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Ready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5798946" y="4826634"/>
            <a:ext cx="31851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VALID</a:t>
            </a:r>
            <a:r>
              <a:rPr sz="1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signal</a:t>
            </a:r>
            <a:r>
              <a:rPr sz="1400" b="1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must</a:t>
            </a:r>
            <a:r>
              <a:rPr sz="14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not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sz="1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dependent</a:t>
            </a:r>
            <a:r>
              <a:rPr sz="1400" b="1" spc="-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on</a:t>
            </a:r>
            <a:r>
              <a:rPr sz="1400" b="1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25" dirty="0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sz="1400" b="1" spc="-20" dirty="0">
                <a:solidFill>
                  <a:srgbClr val="FF0000"/>
                </a:solidFill>
                <a:latin typeface="Calibri"/>
                <a:cs typeface="Calibri"/>
              </a:rPr>
              <a:t>READY</a:t>
            </a:r>
            <a:r>
              <a:rPr sz="1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signal</a:t>
            </a:r>
            <a:r>
              <a:rPr sz="1400" b="1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sz="14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14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FF0000"/>
                </a:solidFill>
                <a:latin typeface="Calibri"/>
                <a:cs typeface="Calibri"/>
              </a:rPr>
              <a:t>transaction!!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72380" y="143382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/>
              <a:t>Read</a:t>
            </a:r>
            <a:r>
              <a:rPr spc="-90" dirty="0"/>
              <a:t> </a:t>
            </a:r>
            <a:r>
              <a:rPr spc="-20" dirty="0"/>
              <a:t>Transaction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43457" y="1047340"/>
            <a:ext cx="7115175" cy="158496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457200" indent="-444500">
              <a:lnSpc>
                <a:spcPct val="100000"/>
              </a:lnSpc>
              <a:spcBef>
                <a:spcPts val="505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spc="-20" dirty="0">
                <a:latin typeface="Calibri"/>
                <a:cs typeface="Calibri"/>
              </a:rPr>
              <a:t>Two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read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45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Read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Address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Channel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(AR)</a:t>
            </a:r>
            <a:endParaRPr sz="2000">
              <a:latin typeface="Calibri"/>
              <a:cs typeface="Calibri"/>
            </a:endParaRPr>
          </a:p>
          <a:p>
            <a:pPr marL="481965">
              <a:lnSpc>
                <a:spcPct val="100000"/>
              </a:lnSpc>
              <a:spcBef>
                <a:spcPts val="300"/>
              </a:spcBef>
              <a:tabLst>
                <a:tab pos="911225" algn="l"/>
              </a:tabLst>
            </a:pPr>
            <a:r>
              <a:rPr sz="2000" spc="-50" dirty="0">
                <a:solidFill>
                  <a:srgbClr val="85DA00"/>
                </a:solidFill>
                <a:latin typeface="Wingdings"/>
                <a:cs typeface="Wingdings"/>
              </a:rPr>
              <a:t></a:t>
            </a:r>
            <a:r>
              <a:rPr sz="2000" dirty="0">
                <a:solidFill>
                  <a:srgbClr val="85DA00"/>
                </a:solidFill>
                <a:latin typeface="Times New Roman"/>
                <a:cs typeface="Times New Roman"/>
              </a:rPr>
              <a:t>	</a:t>
            </a:r>
            <a:r>
              <a:rPr sz="2000" spc="-10" dirty="0">
                <a:latin typeface="Calibri"/>
                <a:cs typeface="Calibri"/>
              </a:rPr>
              <a:t>Read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Channel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(R)</a:t>
            </a:r>
            <a:endParaRPr sz="2000">
              <a:latin typeface="Calibri"/>
              <a:cs typeface="Calibri"/>
            </a:endParaRPr>
          </a:p>
          <a:p>
            <a:pPr marL="457200" indent="-444500">
              <a:lnSpc>
                <a:spcPct val="100000"/>
              </a:lnSpc>
              <a:spcBef>
                <a:spcPts val="670"/>
              </a:spcBef>
              <a:buClr>
                <a:srgbClr val="EB7B2F"/>
              </a:buClr>
              <a:buFont typeface="Wingdings"/>
              <a:buChar char=""/>
              <a:tabLst>
                <a:tab pos="45720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channel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valid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9559" y="3680459"/>
            <a:ext cx="4753355" cy="1915667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572380" y="97917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7696" y="1147572"/>
            <a:ext cx="6819900" cy="531571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3457" y="235079"/>
            <a:ext cx="5955030" cy="92201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dirty="0"/>
              <a:t>AXI</a:t>
            </a:r>
            <a:r>
              <a:rPr spc="-85" dirty="0"/>
              <a:t> </a:t>
            </a:r>
            <a:r>
              <a:rPr dirty="0"/>
              <a:t>Read</a:t>
            </a:r>
            <a:r>
              <a:rPr spc="-110" dirty="0"/>
              <a:t> </a:t>
            </a:r>
            <a:r>
              <a:rPr spc="-30" dirty="0"/>
              <a:t>Transfer</a:t>
            </a:r>
            <a:r>
              <a:rPr spc="-75" dirty="0"/>
              <a:t> </a:t>
            </a:r>
            <a:r>
              <a:rPr dirty="0"/>
              <a:t>(Burst</a:t>
            </a:r>
            <a:r>
              <a:rPr spc="-80" dirty="0"/>
              <a:t> </a:t>
            </a:r>
            <a:r>
              <a:rPr dirty="0"/>
              <a:t>length</a:t>
            </a:r>
            <a:r>
              <a:rPr spc="-110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spc="-25" dirty="0"/>
              <a:t>1)</a:t>
            </a:r>
          </a:p>
          <a:p>
            <a:pPr marL="2184400">
              <a:lnSpc>
                <a:spcPct val="100000"/>
              </a:lnSpc>
              <a:spcBef>
                <a:spcPts val="380"/>
              </a:spcBef>
              <a:tabLst>
                <a:tab pos="5657850" algn="l"/>
              </a:tabLst>
            </a:pPr>
            <a:r>
              <a:rPr sz="1800" b="0" spc="-25" dirty="0">
                <a:solidFill>
                  <a:srgbClr val="000000"/>
                </a:solidFill>
                <a:latin typeface="Calibri"/>
                <a:cs typeface="Calibri"/>
              </a:rPr>
              <a:t>T1</a:t>
            </a:r>
            <a:r>
              <a:rPr sz="1800" b="0" dirty="0">
                <a:solidFill>
                  <a:srgbClr val="000000"/>
                </a:solidFill>
                <a:latin typeface="Calibri"/>
                <a:cs typeface="Calibri"/>
              </a:rPr>
              <a:t>	</a:t>
            </a:r>
            <a:r>
              <a:rPr sz="2700" b="0" spc="-37" baseline="1543" dirty="0">
                <a:solidFill>
                  <a:srgbClr val="000000"/>
                </a:solidFill>
                <a:latin typeface="Calibri"/>
                <a:cs typeface="Calibri"/>
              </a:rPr>
              <a:t>T2</a:t>
            </a:r>
            <a:endParaRPr sz="2700" baseline="1543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572380" y="143382"/>
            <a:ext cx="4448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Advanced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VLSI</a:t>
            </a:r>
            <a:r>
              <a:rPr sz="1200" b="1" spc="-8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System</a:t>
            </a:r>
            <a:r>
              <a:rPr sz="1200" b="1" spc="-7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Design(Graduate</a:t>
            </a:r>
            <a:r>
              <a:rPr sz="1200" b="1" spc="-4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Level)</a:t>
            </a:r>
            <a:r>
              <a:rPr sz="1200" b="1" spc="-60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dirty="0">
                <a:solidFill>
                  <a:srgbClr val="528235"/>
                </a:solidFill>
                <a:latin typeface="Consolas"/>
                <a:cs typeface="Consolas"/>
              </a:rPr>
              <a:t>Fall</a:t>
            </a:r>
            <a:r>
              <a:rPr sz="1200" b="1" spc="-55" dirty="0">
                <a:solidFill>
                  <a:srgbClr val="528235"/>
                </a:solidFill>
                <a:latin typeface="Consolas"/>
                <a:cs typeface="Consolas"/>
              </a:rPr>
              <a:t> </a:t>
            </a:r>
            <a:r>
              <a:rPr sz="1200" b="1" spc="-20" dirty="0">
                <a:solidFill>
                  <a:srgbClr val="528235"/>
                </a:solidFill>
                <a:latin typeface="Consolas"/>
                <a:cs typeface="Consolas"/>
              </a:rPr>
              <a:t>2025</a:t>
            </a:r>
            <a:endParaRPr sz="12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2492</Words>
  <Application>Microsoft Office PowerPoint</Application>
  <PresentationFormat>如螢幕大小 (4:3)</PresentationFormat>
  <Paragraphs>656</Paragraphs>
  <Slides>45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45</vt:i4>
      </vt:variant>
    </vt:vector>
  </HeadingPairs>
  <TitlesOfParts>
    <vt:vector size="51" baseType="lpstr">
      <vt:lpstr>Microsoft JhengHei</vt:lpstr>
      <vt:lpstr>Calibri</vt:lpstr>
      <vt:lpstr>Consolas</vt:lpstr>
      <vt:lpstr>Times New Roman</vt:lpstr>
      <vt:lpstr>Wingdings</vt:lpstr>
      <vt:lpstr>Office Theme</vt:lpstr>
      <vt:lpstr>PowerPoint 簡報</vt:lpstr>
      <vt:lpstr>Outline</vt:lpstr>
      <vt:lpstr>作業內容說明</vt:lpstr>
      <vt:lpstr>Bus Architecture</vt:lpstr>
      <vt:lpstr>AXI4 introduction</vt:lpstr>
      <vt:lpstr>Handshake process</vt:lpstr>
      <vt:lpstr>Handshake process</vt:lpstr>
      <vt:lpstr>Read Transaction</vt:lpstr>
      <vt:lpstr>AXI Read Transfer (Burst length = 1) T1 T2</vt:lpstr>
      <vt:lpstr>Write Transaction</vt:lpstr>
      <vt:lpstr>AXI Write Transfer (Burst length = 4)</vt:lpstr>
      <vt:lpstr>AXI ordering</vt:lpstr>
      <vt:lpstr>AXI ordering</vt:lpstr>
      <vt:lpstr>AXI ordering</vt:lpstr>
      <vt:lpstr>AXI Interconnect</vt:lpstr>
      <vt:lpstr>AXI Arbiter</vt:lpstr>
      <vt:lpstr>Port List in this Lab – Global Signals</vt:lpstr>
      <vt:lpstr>Port List in this Lab – Read Address Signals</vt:lpstr>
      <vt:lpstr>Port List in this Lab – Read Data Signals</vt:lpstr>
      <vt:lpstr>Port List in this Lab – Write Address Signals</vt:lpstr>
      <vt:lpstr>Port List in this Lab – Write Data Signals</vt:lpstr>
      <vt:lpstr>Port List in this Lab – Write Response Signals</vt:lpstr>
      <vt:lpstr>Specification (1/2)</vt:lpstr>
      <vt:lpstr>Specification (2/2)</vt:lpstr>
      <vt:lpstr>Module</vt:lpstr>
      <vt:lpstr>Problem 1</vt:lpstr>
      <vt:lpstr>Verification(1/3)</vt:lpstr>
      <vt:lpstr>Verification(2/3)</vt:lpstr>
      <vt:lpstr>Verification(3/3)</vt:lpstr>
      <vt:lpstr>Problem 2</vt:lpstr>
      <vt:lpstr>Architecture</vt:lpstr>
      <vt:lpstr>Program</vt:lpstr>
      <vt:lpstr>Specification</vt:lpstr>
      <vt:lpstr>Module (1/2)</vt:lpstr>
      <vt:lpstr>Module (2/2)</vt:lpstr>
      <vt:lpstr>Simulation Table B-1: Simulation commands (Partial)</vt:lpstr>
      <vt:lpstr>作業繳交注意事項</vt:lpstr>
      <vt:lpstr>Report</vt:lpstr>
      <vt:lpstr>繳交檔案(1/2)</vt:lpstr>
      <vt:lpstr>繳交檔案(2/2)</vt:lpstr>
      <vt:lpstr>檔案結構(1/2)</vt:lpstr>
      <vt:lpstr>檔案結構(2/2)</vt:lpstr>
      <vt:lpstr>繳交期限</vt:lpstr>
      <vt:lpstr>注意事項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II 說明</dc:title>
  <dc:creator>Henry</dc:creator>
  <cp:lastModifiedBy>林軒宇 HSUAN YU LIN</cp:lastModifiedBy>
  <cp:revision>4</cp:revision>
  <dcterms:created xsi:type="dcterms:W3CDTF">2025-09-30T19:20:42Z</dcterms:created>
  <dcterms:modified xsi:type="dcterms:W3CDTF">2025-10-01T09:48:31Z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2025-09-20T00:00:00Z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2025-09-30T00:00:00Z</vt:filetime>
  </property>
  <property fmtid="{D5CDD505-2E9C-101B-9397-08002B2CF9AE}" pid="5" name="Producer">
    <vt:lpwstr>Microsoft® PowerPoint® LTSC</vt:lpwstr>
  </property>
</Properties>
</file>