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1" r:id="rId46"/>
    <p:sldId id="302" r:id="rId47"/>
    <p:sldId id="303" r:id="rId48"/>
    <p:sldId id="300" r:id="rId4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77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E2D2D-B76C-4564-AF48-03C5537E5280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08DCA-C524-49D9-BCC8-F96479DAF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45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D622A-ABD2-3C27-B7E7-55011EFBB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920E450-58A8-D3C8-6E39-39777C3FC4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AE4FA08-E350-FDCC-057D-49FACE5E4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229518-B02A-49B2-48AC-AA81FFCEFF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6F80B-E9B2-40AD-A777-6245FA969ADD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13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514F6-E0A6-5BE3-B52D-C9D7D61F8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23E5EF0-FD4E-4693-1EFF-59BAFFD8FD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75D3BDC-7E95-6CC4-35E4-00E5D1089E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42B7A0-DD98-483E-1079-96666D624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6F80B-E9B2-40AD-A777-6245FA969ADD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45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D83AD-B3FE-F815-93EF-404697011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58D1AEC-75F7-F69A-7692-721C33AD12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6BA48A3-75CB-9607-36CD-44F18C930A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FE1DB8-CD41-E328-D666-A00EBE2564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6F80B-E9B2-40AD-A777-6245FA969ADD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66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80790" y="2414091"/>
            <a:ext cx="227965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568E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68E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68E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68E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355" y="2102265"/>
            <a:ext cx="7279994" cy="1076770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002" y="3504150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53F9-FFFF-47EB-B9CA-FB035C6DE167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478-EDAE-4E54-9107-6F166A5D7F6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8D58F5A-B8FB-3EFD-D1C4-619A2BFFCA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58639" y="6356349"/>
            <a:ext cx="4168186" cy="34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3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21891" y="1037842"/>
            <a:ext cx="6978396" cy="570737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86371" y="6358128"/>
            <a:ext cx="390144" cy="30632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86244" y="6286499"/>
            <a:ext cx="858011" cy="35204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786130" cy="6858000"/>
          </a:xfrm>
          <a:custGeom>
            <a:avLst/>
            <a:gdLst/>
            <a:ahLst/>
            <a:cxnLst/>
            <a:rect l="l" t="t" r="r" b="b"/>
            <a:pathLst>
              <a:path w="786130" h="6858000">
                <a:moveTo>
                  <a:pt x="786041" y="0"/>
                </a:moveTo>
                <a:lnTo>
                  <a:pt x="0" y="0"/>
                </a:lnTo>
                <a:lnTo>
                  <a:pt x="0" y="6858000"/>
                </a:lnTo>
                <a:lnTo>
                  <a:pt x="786041" y="6858000"/>
                </a:lnTo>
                <a:lnTo>
                  <a:pt x="786041" y="0"/>
                </a:lnTo>
                <a:close/>
              </a:path>
            </a:pathLst>
          </a:custGeom>
          <a:solidFill>
            <a:srgbClr val="76B7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786130" cy="6858000"/>
          </a:xfrm>
          <a:custGeom>
            <a:avLst/>
            <a:gdLst/>
            <a:ahLst/>
            <a:cxnLst/>
            <a:rect l="l" t="t" r="r" b="b"/>
            <a:pathLst>
              <a:path w="786130" h="6858000">
                <a:moveTo>
                  <a:pt x="0" y="6858000"/>
                </a:moveTo>
                <a:lnTo>
                  <a:pt x="786041" y="6858000"/>
                </a:lnTo>
                <a:lnTo>
                  <a:pt x="78604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572" y="4572"/>
            <a:ext cx="781811" cy="489356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3255" y="5087111"/>
            <a:ext cx="571500" cy="15560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9002" y="354914"/>
            <a:ext cx="722599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568E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0622" y="2085213"/>
            <a:ext cx="8105775" cy="3197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03309" y="6454241"/>
            <a:ext cx="23875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785615"/>
              <a:ext cx="9144000" cy="2216150"/>
            </a:xfrm>
            <a:custGeom>
              <a:avLst/>
              <a:gdLst/>
              <a:ahLst/>
              <a:cxnLst/>
              <a:rect l="l" t="t" r="r" b="b"/>
              <a:pathLst>
                <a:path w="9144000" h="2216150">
                  <a:moveTo>
                    <a:pt x="9144000" y="0"/>
                  </a:moveTo>
                  <a:lnTo>
                    <a:pt x="0" y="0"/>
                  </a:lnTo>
                  <a:lnTo>
                    <a:pt x="0" y="2215642"/>
                  </a:lnTo>
                  <a:lnTo>
                    <a:pt x="9144000" y="221564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1511" y="6225538"/>
              <a:ext cx="713232" cy="5608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9500" y="6214870"/>
              <a:ext cx="1556003" cy="5715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29628" y="6214870"/>
              <a:ext cx="571500" cy="5714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00" y="4264152"/>
              <a:ext cx="3552444" cy="10073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96183" y="4264152"/>
              <a:ext cx="1508759" cy="100736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07035" y="4372102"/>
            <a:ext cx="3865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FFFFF"/>
                </a:solidFill>
                <a:latin typeface="Microsoft JhengHei"/>
                <a:cs typeface="Microsoft JhengHei"/>
              </a:rPr>
              <a:t>Homework</a:t>
            </a:r>
            <a:r>
              <a:rPr sz="3600" b="1" spc="-145" dirty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3600" b="1" dirty="0">
                <a:solidFill>
                  <a:srgbClr val="FFFFFF"/>
                </a:solidFill>
                <a:latin typeface="Microsoft JhengHei"/>
                <a:cs typeface="Microsoft JhengHei"/>
              </a:rPr>
              <a:t>II</a:t>
            </a:r>
            <a:r>
              <a:rPr sz="3600" b="1" spc="-75" dirty="0">
                <a:solidFill>
                  <a:srgbClr val="FFFFFF"/>
                </a:solidFill>
                <a:latin typeface="Microsoft JhengHei"/>
                <a:cs typeface="Microsoft JhengHei"/>
              </a:rPr>
              <a:t> 說明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035" y="4877409"/>
            <a:ext cx="2270760" cy="1055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9000"/>
              </a:lnSpc>
              <a:spcBef>
                <a:spcPts val="95"/>
              </a:spcBef>
            </a:pPr>
            <a:r>
              <a:rPr sz="1700" b="1" spc="-25" dirty="0">
                <a:solidFill>
                  <a:srgbClr val="92EC00"/>
                </a:solidFill>
                <a:latin typeface="Calibri"/>
                <a:cs typeface="Calibri"/>
              </a:rPr>
              <a:t>Instructor</a:t>
            </a:r>
            <a:r>
              <a:rPr sz="1700" spc="-25" dirty="0">
                <a:solidFill>
                  <a:srgbClr val="92EC00"/>
                </a:solidFill>
                <a:latin typeface="Microsoft JhengHei"/>
                <a:cs typeface="Microsoft JhengHei"/>
              </a:rPr>
              <a:t>：</a:t>
            </a:r>
            <a:r>
              <a:rPr sz="1700" b="1" spc="-25" dirty="0">
                <a:solidFill>
                  <a:srgbClr val="92EC00"/>
                </a:solidFill>
                <a:latin typeface="Calibri"/>
                <a:cs typeface="Calibri"/>
              </a:rPr>
              <a:t>Lih-</a:t>
            </a:r>
            <a:r>
              <a:rPr sz="1700" b="1" dirty="0">
                <a:solidFill>
                  <a:srgbClr val="92EC00"/>
                </a:solidFill>
                <a:latin typeface="Calibri"/>
                <a:cs typeface="Calibri"/>
              </a:rPr>
              <a:t>Yih</a:t>
            </a:r>
            <a:r>
              <a:rPr sz="1700" b="1" spc="135" dirty="0">
                <a:solidFill>
                  <a:srgbClr val="92EC00"/>
                </a:solidFill>
                <a:latin typeface="Calibri"/>
                <a:cs typeface="Calibri"/>
              </a:rPr>
              <a:t> </a:t>
            </a:r>
            <a:r>
              <a:rPr sz="1700" b="1" spc="-20" dirty="0">
                <a:solidFill>
                  <a:srgbClr val="92EC00"/>
                </a:solidFill>
                <a:latin typeface="Calibri"/>
                <a:cs typeface="Calibri"/>
              </a:rPr>
              <a:t>Chiou </a:t>
            </a:r>
            <a:r>
              <a:rPr sz="1700" b="1" spc="-40" dirty="0">
                <a:solidFill>
                  <a:srgbClr val="92EC00"/>
                </a:solidFill>
                <a:latin typeface="Calibri"/>
                <a:cs typeface="Calibri"/>
              </a:rPr>
              <a:t>TA</a:t>
            </a:r>
            <a:r>
              <a:rPr sz="1700" b="1" spc="-45" dirty="0">
                <a:solidFill>
                  <a:srgbClr val="92EC00"/>
                </a:solidFill>
                <a:latin typeface="Calibri"/>
                <a:cs typeface="Calibri"/>
              </a:rPr>
              <a:t> : </a:t>
            </a:r>
            <a:r>
              <a:rPr sz="1700" b="1" spc="-10" dirty="0">
                <a:solidFill>
                  <a:srgbClr val="92EC00"/>
                </a:solidFill>
                <a:latin typeface="Calibri"/>
                <a:cs typeface="Calibri"/>
              </a:rPr>
              <a:t>Simon</a:t>
            </a:r>
            <a:r>
              <a:rPr sz="1700" b="1" spc="-35" dirty="0">
                <a:solidFill>
                  <a:srgbClr val="92EC00"/>
                </a:solidFill>
                <a:latin typeface="Calibri"/>
                <a:cs typeface="Calibri"/>
              </a:rPr>
              <a:t> </a:t>
            </a:r>
            <a:r>
              <a:rPr sz="1700" b="1" spc="-30" dirty="0">
                <a:solidFill>
                  <a:srgbClr val="92EC00"/>
                </a:solidFill>
                <a:latin typeface="Microsoft JhengHei"/>
                <a:cs typeface="Microsoft JhengHei"/>
              </a:rPr>
              <a:t>林軒宇</a:t>
            </a:r>
            <a:endParaRPr sz="1700" dirty="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700" b="1" dirty="0">
                <a:solidFill>
                  <a:srgbClr val="92EC00"/>
                </a:solidFill>
                <a:latin typeface="Calibri"/>
                <a:cs typeface="Calibri"/>
              </a:rPr>
              <a:t>Date</a:t>
            </a:r>
            <a:r>
              <a:rPr sz="1700" b="1" spc="-75" dirty="0">
                <a:solidFill>
                  <a:srgbClr val="92EC00"/>
                </a:solidFill>
                <a:latin typeface="Calibri"/>
                <a:cs typeface="Calibri"/>
              </a:rPr>
              <a:t> </a:t>
            </a:r>
            <a:r>
              <a:rPr sz="1700" b="1">
                <a:solidFill>
                  <a:srgbClr val="92EC00"/>
                </a:solidFill>
                <a:latin typeface="Calibri"/>
                <a:cs typeface="Calibri"/>
              </a:rPr>
              <a:t>:</a:t>
            </a:r>
            <a:r>
              <a:rPr sz="1700" b="1" spc="-25">
                <a:solidFill>
                  <a:srgbClr val="92EC00"/>
                </a:solidFill>
                <a:latin typeface="Calibri"/>
                <a:cs typeface="Calibri"/>
              </a:rPr>
              <a:t> </a:t>
            </a:r>
            <a:r>
              <a:rPr sz="1700" b="1" spc="-10">
                <a:solidFill>
                  <a:srgbClr val="92EC00"/>
                </a:solidFill>
                <a:latin typeface="Calibri"/>
                <a:cs typeface="Calibri"/>
              </a:rPr>
              <a:t>10/0</a:t>
            </a:r>
            <a:r>
              <a:rPr lang="en-US" altLang="zh-TW" sz="1700" b="1" spc="-10">
                <a:solidFill>
                  <a:srgbClr val="92EC00"/>
                </a:solidFill>
                <a:latin typeface="Calibri"/>
                <a:cs typeface="Calibri"/>
              </a:rPr>
              <a:t>1</a:t>
            </a:r>
            <a:r>
              <a:rPr sz="1700" b="1" spc="-10">
                <a:solidFill>
                  <a:srgbClr val="92EC00"/>
                </a:solidFill>
                <a:latin typeface="Calibri"/>
                <a:cs typeface="Calibri"/>
              </a:rPr>
              <a:t>/2025</a:t>
            </a:r>
            <a:endParaRPr sz="1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Write</a:t>
            </a:r>
            <a:r>
              <a:rPr spc="-170" dirty="0"/>
              <a:t> </a:t>
            </a:r>
            <a:r>
              <a:rPr spc="-10" dirty="0"/>
              <a:t>Transaction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457" y="1047340"/>
            <a:ext cx="7094855" cy="19284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50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Three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channels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write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45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Calibri"/>
                <a:cs typeface="Calibri"/>
              </a:rPr>
              <a:t>Write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Address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Channel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00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Calibri"/>
                <a:cs typeface="Calibri"/>
              </a:rPr>
              <a:t>Write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Channel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00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Calibri"/>
                <a:cs typeface="Calibri"/>
              </a:rPr>
              <a:t>Write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Response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Channel</a:t>
            </a:r>
            <a:endParaRPr sz="20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7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valid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ready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signal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HS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7888" y="3429000"/>
            <a:ext cx="4390644" cy="27020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AXI</a:t>
            </a:r>
            <a:r>
              <a:rPr spc="-85" dirty="0"/>
              <a:t> </a:t>
            </a:r>
            <a:r>
              <a:rPr dirty="0"/>
              <a:t>Write</a:t>
            </a:r>
            <a:r>
              <a:rPr spc="-95" dirty="0"/>
              <a:t> </a:t>
            </a:r>
            <a:r>
              <a:rPr spc="-35" dirty="0"/>
              <a:t>Transfer</a:t>
            </a:r>
            <a:r>
              <a:rPr spc="-130" dirty="0"/>
              <a:t> </a:t>
            </a:r>
            <a:r>
              <a:rPr dirty="0"/>
              <a:t>(Burst</a:t>
            </a:r>
            <a:r>
              <a:rPr spc="-100" dirty="0"/>
              <a:t> </a:t>
            </a:r>
            <a:r>
              <a:rPr dirty="0"/>
              <a:t>length</a:t>
            </a:r>
            <a:r>
              <a:rPr spc="-105" dirty="0"/>
              <a:t> </a:t>
            </a:r>
            <a:r>
              <a:rPr dirty="0"/>
              <a:t>=</a:t>
            </a:r>
            <a:r>
              <a:rPr spc="-55" dirty="0"/>
              <a:t> </a:t>
            </a:r>
            <a:r>
              <a:rPr spc="-25" dirty="0"/>
              <a:t>4)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939" y="1365503"/>
            <a:ext cx="7943088" cy="41269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AXI</a:t>
            </a:r>
            <a:r>
              <a:rPr spc="-10" dirty="0"/>
              <a:t> ordering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43457" y="1076071"/>
            <a:ext cx="7750809" cy="7346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57200" marR="5080" indent="-445134">
              <a:lnSpc>
                <a:spcPts val="2700"/>
              </a:lnSpc>
              <a:spcBef>
                <a:spcPts val="34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AXI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protocol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enables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out-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of-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order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transaction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multiple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outstanding</a:t>
            </a:r>
            <a:r>
              <a:rPr sz="2400" spc="-1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addresses.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67097" y="2379345"/>
          <a:ext cx="3657600" cy="369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5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5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a1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5" dirty="0">
                          <a:solidFill>
                            <a:srgbClr val="00AE50"/>
                          </a:solidFill>
                          <a:latin typeface="Calibri"/>
                          <a:cs typeface="Calibri"/>
                        </a:rPr>
                        <a:t>a3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67097" y="2893314"/>
          <a:ext cx="3657600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5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5" dirty="0">
                          <a:solidFill>
                            <a:srgbClr val="00AE50"/>
                          </a:solidFill>
                          <a:latin typeface="Calibri"/>
                          <a:cs typeface="Calibri"/>
                        </a:rPr>
                        <a:t>d3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467097" y="3490976"/>
          <a:ext cx="3657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5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a1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5" dirty="0">
                          <a:solidFill>
                            <a:srgbClr val="00AE50"/>
                          </a:solidFill>
                          <a:latin typeface="Calibri"/>
                          <a:cs typeface="Calibri"/>
                        </a:rPr>
                        <a:t>a3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67097" y="4004945"/>
          <a:ext cx="3657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5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5" dirty="0">
                          <a:solidFill>
                            <a:srgbClr val="00AE50"/>
                          </a:solidFill>
                          <a:latin typeface="Calibri"/>
                          <a:cs typeface="Calibri"/>
                        </a:rPr>
                        <a:t>d3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467097" y="4609465"/>
          <a:ext cx="3657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25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a1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25" dirty="0">
                          <a:solidFill>
                            <a:srgbClr val="00AE50"/>
                          </a:solidFill>
                          <a:latin typeface="Calibri"/>
                          <a:cs typeface="Calibri"/>
                        </a:rPr>
                        <a:t>a3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467097" y="5123434"/>
          <a:ext cx="3657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spc="-25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spc="-25" dirty="0">
                          <a:solidFill>
                            <a:srgbClr val="00AE50"/>
                          </a:solidFill>
                          <a:latin typeface="Calibri"/>
                          <a:cs typeface="Calibri"/>
                        </a:rPr>
                        <a:t>d3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479038" y="2414727"/>
            <a:ext cx="7404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4866" y="2909138"/>
            <a:ext cx="43243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9038" y="3527552"/>
            <a:ext cx="739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34866" y="4021963"/>
            <a:ext cx="4324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9038" y="4654042"/>
            <a:ext cx="739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4866" y="5148833"/>
            <a:ext cx="4324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37716" y="2577083"/>
            <a:ext cx="1537970" cy="646430"/>
          </a:xfrm>
          <a:prstGeom prst="rect">
            <a:avLst/>
          </a:prstGeom>
          <a:solidFill>
            <a:srgbClr val="FFFFFF"/>
          </a:solidFill>
          <a:ln w="12700">
            <a:solidFill>
              <a:srgbClr val="51C3F8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2075" marR="111760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20" dirty="0">
                <a:latin typeface="Calibri"/>
                <a:cs typeface="Calibri"/>
              </a:rPr>
              <a:t>outstanding=1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7716" y="3675888"/>
            <a:ext cx="1568450" cy="646430"/>
          </a:xfrm>
          <a:prstGeom prst="rect">
            <a:avLst/>
          </a:prstGeom>
          <a:solidFill>
            <a:srgbClr val="FFFFFF"/>
          </a:solidFill>
          <a:ln w="12700">
            <a:solidFill>
              <a:srgbClr val="51C3F8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outstanding&gt;1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37716" y="4800600"/>
            <a:ext cx="1811020" cy="646430"/>
          </a:xfrm>
          <a:prstGeom prst="rect">
            <a:avLst/>
          </a:prstGeom>
          <a:solidFill>
            <a:srgbClr val="FFFFFF"/>
          </a:solidFill>
          <a:ln w="12700">
            <a:solidFill>
              <a:srgbClr val="51C3F8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2075" marR="163830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alibri"/>
                <a:cs typeface="Calibri"/>
              </a:rPr>
              <a:t>Out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outstanding&gt;1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AXI</a:t>
            </a:r>
            <a:r>
              <a:rPr spc="-10" dirty="0"/>
              <a:t> ordering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3680459"/>
            <a:ext cx="6719570" cy="767715"/>
          </a:xfrm>
          <a:custGeom>
            <a:avLst/>
            <a:gdLst/>
            <a:ahLst/>
            <a:cxnLst/>
            <a:rect l="l" t="t" r="r" b="b"/>
            <a:pathLst>
              <a:path w="6719570" h="767714">
                <a:moveTo>
                  <a:pt x="0" y="383794"/>
                </a:moveTo>
                <a:lnTo>
                  <a:pt x="383921" y="0"/>
                </a:lnTo>
                <a:lnTo>
                  <a:pt x="383921" y="191896"/>
                </a:lnTo>
                <a:lnTo>
                  <a:pt x="6335395" y="191896"/>
                </a:lnTo>
                <a:lnTo>
                  <a:pt x="6335395" y="0"/>
                </a:lnTo>
                <a:lnTo>
                  <a:pt x="6719316" y="383794"/>
                </a:lnTo>
                <a:lnTo>
                  <a:pt x="6335395" y="767588"/>
                </a:lnTo>
                <a:lnTo>
                  <a:pt x="6335395" y="575690"/>
                </a:lnTo>
                <a:lnTo>
                  <a:pt x="383921" y="575690"/>
                </a:lnTo>
                <a:lnTo>
                  <a:pt x="383921" y="767588"/>
                </a:lnTo>
                <a:lnTo>
                  <a:pt x="0" y="38379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07509" y="3176397"/>
            <a:ext cx="1320165" cy="1014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solidFill>
                  <a:srgbClr val="006EC0"/>
                </a:solidFill>
                <a:latin typeface="Calibri"/>
                <a:cs typeface="Calibri"/>
              </a:rPr>
              <a:t>ID</a:t>
            </a:r>
            <a:r>
              <a:rPr sz="1600" spc="-25" dirty="0">
                <a:solidFill>
                  <a:srgbClr val="006EC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  <a:spcBef>
                <a:spcPts val="1780"/>
              </a:spcBef>
            </a:pPr>
            <a:r>
              <a:rPr sz="1800" spc="-10" dirty="0">
                <a:latin typeface="Calibri"/>
                <a:cs typeface="Calibri"/>
              </a:rPr>
              <a:t>Interconnect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8460" y="2467355"/>
            <a:ext cx="1434465" cy="6553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328930">
              <a:lnSpc>
                <a:spcPct val="100000"/>
              </a:lnSpc>
              <a:spcBef>
                <a:spcPts val="1265"/>
              </a:spcBef>
            </a:pPr>
            <a:r>
              <a:rPr sz="1800" spc="-10" dirty="0">
                <a:latin typeface="Calibri"/>
                <a:cs typeface="Calibri"/>
              </a:rPr>
              <a:t>Master1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3788" y="5045964"/>
            <a:ext cx="1435735" cy="65405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L="419734">
              <a:lnSpc>
                <a:spcPct val="100000"/>
              </a:lnSpc>
              <a:spcBef>
                <a:spcPts val="1270"/>
              </a:spcBef>
            </a:pPr>
            <a:r>
              <a:rPr sz="1800" spc="-10" dirty="0">
                <a:latin typeface="Calibri"/>
                <a:cs typeface="Calibri"/>
              </a:rPr>
              <a:t>Slave1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66815" y="5045964"/>
            <a:ext cx="1434465" cy="65405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L="421640">
              <a:lnSpc>
                <a:spcPct val="100000"/>
              </a:lnSpc>
              <a:spcBef>
                <a:spcPts val="1270"/>
              </a:spcBef>
            </a:pPr>
            <a:r>
              <a:rPr sz="1800" spc="-10" dirty="0">
                <a:latin typeface="Calibri"/>
                <a:cs typeface="Calibri"/>
              </a:rPr>
              <a:t>Slave3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36850" y="3171189"/>
            <a:ext cx="3818254" cy="1809750"/>
            <a:chOff x="2736850" y="3171189"/>
            <a:chExt cx="3818254" cy="1809750"/>
          </a:xfrm>
        </p:grpSpPr>
        <p:sp>
          <p:nvSpPr>
            <p:cNvPr id="9" name="object 9"/>
            <p:cNvSpPr/>
            <p:nvPr/>
          </p:nvSpPr>
          <p:spPr>
            <a:xfrm>
              <a:off x="2743200" y="3177539"/>
              <a:ext cx="3805554" cy="1797050"/>
            </a:xfrm>
            <a:custGeom>
              <a:avLst/>
              <a:gdLst/>
              <a:ahLst/>
              <a:cxnLst/>
              <a:rect l="l" t="t" r="r" b="b"/>
              <a:pathLst>
                <a:path w="3805554" h="1797050">
                  <a:moveTo>
                    <a:pt x="808989" y="143890"/>
                  </a:moveTo>
                  <a:lnTo>
                    <a:pt x="924433" y="28701"/>
                  </a:lnTo>
                  <a:lnTo>
                    <a:pt x="1039622" y="143890"/>
                  </a:lnTo>
                  <a:lnTo>
                    <a:pt x="981963" y="143890"/>
                  </a:lnTo>
                  <a:lnTo>
                    <a:pt x="981963" y="481838"/>
                  </a:lnTo>
                  <a:lnTo>
                    <a:pt x="1039622" y="481838"/>
                  </a:lnTo>
                  <a:lnTo>
                    <a:pt x="924433" y="597154"/>
                  </a:lnTo>
                  <a:lnTo>
                    <a:pt x="808989" y="481838"/>
                  </a:lnTo>
                  <a:lnTo>
                    <a:pt x="866775" y="481838"/>
                  </a:lnTo>
                  <a:lnTo>
                    <a:pt x="866775" y="143890"/>
                  </a:lnTo>
                  <a:lnTo>
                    <a:pt x="808989" y="143890"/>
                  </a:lnTo>
                  <a:close/>
                </a:path>
                <a:path w="3805554" h="1797050">
                  <a:moveTo>
                    <a:pt x="0" y="1343406"/>
                  </a:moveTo>
                  <a:lnTo>
                    <a:pt x="115316" y="1227963"/>
                  </a:lnTo>
                  <a:lnTo>
                    <a:pt x="230631" y="1343406"/>
                  </a:lnTo>
                  <a:lnTo>
                    <a:pt x="172974" y="1343406"/>
                  </a:lnTo>
                  <a:lnTo>
                    <a:pt x="172974" y="1681226"/>
                  </a:lnTo>
                  <a:lnTo>
                    <a:pt x="230631" y="1681226"/>
                  </a:lnTo>
                  <a:lnTo>
                    <a:pt x="115316" y="1796542"/>
                  </a:lnTo>
                  <a:lnTo>
                    <a:pt x="0" y="1681226"/>
                  </a:lnTo>
                  <a:lnTo>
                    <a:pt x="57657" y="1681226"/>
                  </a:lnTo>
                  <a:lnTo>
                    <a:pt x="57657" y="1343406"/>
                  </a:lnTo>
                  <a:lnTo>
                    <a:pt x="0" y="1343406"/>
                  </a:lnTo>
                  <a:close/>
                </a:path>
                <a:path w="3805554" h="1797050">
                  <a:moveTo>
                    <a:pt x="3574541" y="1343406"/>
                  </a:moveTo>
                  <a:lnTo>
                    <a:pt x="3689858" y="1227963"/>
                  </a:lnTo>
                  <a:lnTo>
                    <a:pt x="3805174" y="1343406"/>
                  </a:lnTo>
                  <a:lnTo>
                    <a:pt x="3747516" y="1343406"/>
                  </a:lnTo>
                  <a:lnTo>
                    <a:pt x="3747516" y="1681226"/>
                  </a:lnTo>
                  <a:lnTo>
                    <a:pt x="3805174" y="1681226"/>
                  </a:lnTo>
                  <a:lnTo>
                    <a:pt x="3689858" y="1796542"/>
                  </a:lnTo>
                  <a:lnTo>
                    <a:pt x="3574541" y="1681226"/>
                  </a:lnTo>
                  <a:lnTo>
                    <a:pt x="3632200" y="1681226"/>
                  </a:lnTo>
                  <a:lnTo>
                    <a:pt x="3632200" y="1343406"/>
                  </a:lnTo>
                  <a:lnTo>
                    <a:pt x="3574541" y="1343406"/>
                  </a:lnTo>
                  <a:close/>
                </a:path>
                <a:path w="3805554" h="1797050">
                  <a:moveTo>
                    <a:pt x="2878836" y="115315"/>
                  </a:moveTo>
                  <a:lnTo>
                    <a:pt x="2994152" y="0"/>
                  </a:lnTo>
                  <a:lnTo>
                    <a:pt x="3109595" y="115315"/>
                  </a:lnTo>
                  <a:lnTo>
                    <a:pt x="3051937" y="115315"/>
                  </a:lnTo>
                  <a:lnTo>
                    <a:pt x="3051937" y="453136"/>
                  </a:lnTo>
                  <a:lnTo>
                    <a:pt x="3109595" y="453136"/>
                  </a:lnTo>
                  <a:lnTo>
                    <a:pt x="2994152" y="568579"/>
                  </a:lnTo>
                  <a:lnTo>
                    <a:pt x="2878836" y="453136"/>
                  </a:lnTo>
                  <a:lnTo>
                    <a:pt x="2936494" y="453136"/>
                  </a:lnTo>
                  <a:lnTo>
                    <a:pt x="2936494" y="115315"/>
                  </a:lnTo>
                  <a:lnTo>
                    <a:pt x="2878836" y="115315"/>
                  </a:lnTo>
                  <a:close/>
                </a:path>
                <a:path w="3805554" h="1797050">
                  <a:moveTo>
                    <a:pt x="1797685" y="1343406"/>
                  </a:moveTo>
                  <a:lnTo>
                    <a:pt x="1913127" y="1227963"/>
                  </a:lnTo>
                  <a:lnTo>
                    <a:pt x="2028444" y="1343406"/>
                  </a:lnTo>
                  <a:lnTo>
                    <a:pt x="1970786" y="1343406"/>
                  </a:lnTo>
                  <a:lnTo>
                    <a:pt x="1970786" y="1681226"/>
                  </a:lnTo>
                  <a:lnTo>
                    <a:pt x="2028444" y="1681226"/>
                  </a:lnTo>
                  <a:lnTo>
                    <a:pt x="1913127" y="1796542"/>
                  </a:lnTo>
                  <a:lnTo>
                    <a:pt x="1797685" y="1681226"/>
                  </a:lnTo>
                  <a:lnTo>
                    <a:pt x="1855342" y="1681226"/>
                  </a:lnTo>
                  <a:lnTo>
                    <a:pt x="1855342" y="1343406"/>
                  </a:lnTo>
                  <a:lnTo>
                    <a:pt x="1797685" y="134340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15640" y="3188207"/>
              <a:ext cx="2892425" cy="598805"/>
            </a:xfrm>
            <a:custGeom>
              <a:avLst/>
              <a:gdLst/>
              <a:ahLst/>
              <a:cxnLst/>
              <a:rect l="l" t="t" r="r" b="b"/>
              <a:pathLst>
                <a:path w="2892425" h="598804">
                  <a:moveTo>
                    <a:pt x="85725" y="512826"/>
                  </a:moveTo>
                  <a:lnTo>
                    <a:pt x="57150" y="512826"/>
                  </a:lnTo>
                  <a:lnTo>
                    <a:pt x="57150" y="30099"/>
                  </a:lnTo>
                  <a:lnTo>
                    <a:pt x="28575" y="30099"/>
                  </a:lnTo>
                  <a:lnTo>
                    <a:pt x="28575" y="512826"/>
                  </a:lnTo>
                  <a:lnTo>
                    <a:pt x="0" y="512826"/>
                  </a:lnTo>
                  <a:lnTo>
                    <a:pt x="42913" y="598424"/>
                  </a:lnTo>
                  <a:lnTo>
                    <a:pt x="85725" y="512826"/>
                  </a:lnTo>
                  <a:close/>
                </a:path>
                <a:path w="2892425" h="598804">
                  <a:moveTo>
                    <a:pt x="876173" y="500888"/>
                  </a:moveTo>
                  <a:lnTo>
                    <a:pt x="847598" y="500888"/>
                  </a:lnTo>
                  <a:lnTo>
                    <a:pt x="847598" y="18288"/>
                  </a:lnTo>
                  <a:lnTo>
                    <a:pt x="819023" y="18288"/>
                  </a:lnTo>
                  <a:lnTo>
                    <a:pt x="819023" y="500888"/>
                  </a:lnTo>
                  <a:lnTo>
                    <a:pt x="790448" y="500888"/>
                  </a:lnTo>
                  <a:lnTo>
                    <a:pt x="833374" y="586486"/>
                  </a:lnTo>
                  <a:lnTo>
                    <a:pt x="876173" y="500888"/>
                  </a:lnTo>
                  <a:close/>
                </a:path>
                <a:path w="2892425" h="598804">
                  <a:moveTo>
                    <a:pt x="2892298" y="482727"/>
                  </a:moveTo>
                  <a:lnTo>
                    <a:pt x="2863723" y="482727"/>
                  </a:lnTo>
                  <a:lnTo>
                    <a:pt x="2863723" y="0"/>
                  </a:lnTo>
                  <a:lnTo>
                    <a:pt x="2835148" y="0"/>
                  </a:lnTo>
                  <a:lnTo>
                    <a:pt x="2835148" y="482727"/>
                  </a:lnTo>
                  <a:lnTo>
                    <a:pt x="2806573" y="482727"/>
                  </a:lnTo>
                  <a:lnTo>
                    <a:pt x="2849499" y="568325"/>
                  </a:lnTo>
                  <a:lnTo>
                    <a:pt x="2892298" y="482727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009388" y="2447544"/>
            <a:ext cx="1434465" cy="65405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331470">
              <a:lnSpc>
                <a:spcPct val="100000"/>
              </a:lnSpc>
              <a:spcBef>
                <a:spcPts val="1260"/>
              </a:spcBef>
            </a:pPr>
            <a:r>
              <a:rPr sz="1800" spc="-10" dirty="0">
                <a:latin typeface="Calibri"/>
                <a:cs typeface="Calibri"/>
              </a:rPr>
              <a:t>Master2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3912108" y="5045964"/>
            <a:ext cx="1435735" cy="65405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L="419734">
              <a:lnSpc>
                <a:spcPct val="100000"/>
              </a:lnSpc>
              <a:spcBef>
                <a:spcPts val="1270"/>
              </a:spcBef>
            </a:pPr>
            <a:r>
              <a:rPr sz="1800" spc="-10" dirty="0">
                <a:latin typeface="Calibri"/>
                <a:cs typeface="Calibri"/>
              </a:rPr>
              <a:t>Slave2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27826" y="3171570"/>
            <a:ext cx="474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solidFill>
                  <a:srgbClr val="006EC0"/>
                </a:solidFill>
                <a:latin typeface="Calibri"/>
                <a:cs typeface="Calibri"/>
              </a:rPr>
              <a:t>ID</a:t>
            </a:r>
            <a:r>
              <a:rPr sz="1600" spc="-25" dirty="0">
                <a:solidFill>
                  <a:srgbClr val="006EC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00070" y="3170047"/>
            <a:ext cx="474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solidFill>
                  <a:srgbClr val="006EC0"/>
                </a:solidFill>
                <a:latin typeface="Calibri"/>
                <a:cs typeface="Calibri"/>
              </a:rPr>
              <a:t>ID</a:t>
            </a:r>
            <a:r>
              <a:rPr sz="1600" spc="-25" dirty="0">
                <a:solidFill>
                  <a:srgbClr val="006EC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3457" y="1076071"/>
            <a:ext cx="7620634" cy="1203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57200" marR="5080" indent="-445134">
              <a:lnSpc>
                <a:spcPts val="2700"/>
              </a:lnSpc>
              <a:spcBef>
                <a:spcPts val="34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AXI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ID</a:t>
            </a:r>
            <a:r>
              <a:rPr sz="24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signals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support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out-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of-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order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outstanding </a:t>
            </a:r>
            <a:r>
              <a:rPr sz="2400" spc="-10" dirty="0">
                <a:latin typeface="Calibri"/>
                <a:cs typeface="Calibri"/>
              </a:rPr>
              <a:t>transactions.</a:t>
            </a:r>
            <a:endParaRPr sz="2400">
              <a:latin typeface="Calibri"/>
              <a:cs typeface="Calibri"/>
            </a:endParaRPr>
          </a:p>
          <a:p>
            <a:pPr marR="232410" algn="ctr">
              <a:lnSpc>
                <a:spcPct val="100000"/>
              </a:lnSpc>
              <a:spcBef>
                <a:spcPts val="1475"/>
              </a:spcBef>
            </a:pPr>
            <a:r>
              <a:rPr sz="1800" b="1" dirty="0">
                <a:latin typeface="Calibri"/>
                <a:cs typeface="Calibri"/>
              </a:rPr>
              <a:t>IDs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are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only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unique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within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context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single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AXI</a:t>
            </a:r>
            <a:r>
              <a:rPr spc="-10" dirty="0"/>
              <a:t> ordering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43457" y="1076071"/>
            <a:ext cx="7979409" cy="39084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57200" marR="997585" indent="-445134">
              <a:lnSpc>
                <a:spcPts val="2700"/>
              </a:lnSpc>
              <a:spcBef>
                <a:spcPts val="34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30" dirty="0">
                <a:latin typeface="Calibri"/>
                <a:cs typeface="Calibri"/>
              </a:rPr>
              <a:t>Transactions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different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masters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ordering restrictions.</a:t>
            </a:r>
            <a:endParaRPr sz="2400">
              <a:latin typeface="Calibri"/>
              <a:cs typeface="Calibri"/>
            </a:endParaRPr>
          </a:p>
          <a:p>
            <a:pPr marL="457200" marR="460375" indent="-445134">
              <a:lnSpc>
                <a:spcPts val="2590"/>
              </a:lnSpc>
              <a:spcBef>
                <a:spcPts val="109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  <a:tab pos="6543675" algn="l"/>
              </a:tabLst>
            </a:pPr>
            <a:r>
              <a:rPr sz="2400" spc="-30" dirty="0">
                <a:latin typeface="Calibri"/>
                <a:cs typeface="Calibri"/>
              </a:rPr>
              <a:t>Transactions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master,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ID,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no </a:t>
            </a:r>
            <a:r>
              <a:rPr sz="2400" dirty="0">
                <a:latin typeface="Calibri"/>
                <a:cs typeface="Calibri"/>
              </a:rPr>
              <a:t>ordering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restrictions.</a:t>
            </a:r>
            <a:endParaRPr sz="2400">
              <a:latin typeface="Calibri"/>
              <a:cs typeface="Calibri"/>
            </a:endParaRPr>
          </a:p>
          <a:p>
            <a:pPr marL="457200" marR="674370" indent="-445134" algn="just">
              <a:lnSpc>
                <a:spcPts val="2600"/>
              </a:lnSpc>
              <a:spcBef>
                <a:spcPts val="101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sequence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same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AWID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same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ARID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must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complete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same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order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aiming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at different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slaves.</a:t>
            </a:r>
            <a:endParaRPr sz="24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6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ordering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restrictions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AWID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ARID.</a:t>
            </a:r>
            <a:endParaRPr sz="2400">
              <a:latin typeface="Calibri"/>
              <a:cs typeface="Calibri"/>
            </a:endParaRPr>
          </a:p>
          <a:p>
            <a:pPr marL="457200" marR="373380" indent="-445134">
              <a:lnSpc>
                <a:spcPts val="2600"/>
              </a:lnSpc>
              <a:spcBef>
                <a:spcPts val="114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masters</a:t>
            </a:r>
            <a:r>
              <a:rPr sz="2400" spc="-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sz="24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only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support</a:t>
            </a:r>
            <a:r>
              <a:rPr sz="24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single</a:t>
            </a:r>
            <a:r>
              <a:rPr sz="24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ordered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interface,</a:t>
            </a:r>
            <a:r>
              <a:rPr sz="24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we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24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tie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ID</a:t>
            </a:r>
            <a:r>
              <a:rPr sz="24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constant</a:t>
            </a:r>
            <a:r>
              <a:rPr sz="24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93864" y="3762755"/>
            <a:ext cx="1426845" cy="2420620"/>
          </a:xfrm>
          <a:prstGeom prst="rect">
            <a:avLst/>
          </a:prstGeom>
          <a:solidFill>
            <a:srgbClr val="D4EAAD"/>
          </a:solidFill>
        </p:spPr>
        <p:txBody>
          <a:bodyPr vert="horz" wrap="square" lIns="0" tIns="17145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35"/>
              </a:spcBef>
            </a:pPr>
            <a:r>
              <a:rPr sz="1800" spc="-10" dirty="0">
                <a:solidFill>
                  <a:srgbClr val="2F521B"/>
                </a:solidFill>
                <a:latin typeface="Calibri"/>
                <a:cs typeface="Calibri"/>
              </a:rPr>
              <a:t>wrapper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8344" y="3800855"/>
            <a:ext cx="1424940" cy="2418715"/>
          </a:xfrm>
          <a:prstGeom prst="rect">
            <a:avLst/>
          </a:prstGeom>
          <a:solidFill>
            <a:srgbClr val="D4EAAD"/>
          </a:solidFill>
        </p:spPr>
        <p:txBody>
          <a:bodyPr vert="horz" wrap="square" lIns="0" tIns="17145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135"/>
              </a:spcBef>
            </a:pPr>
            <a:r>
              <a:rPr sz="1800" spc="-10" dirty="0">
                <a:solidFill>
                  <a:srgbClr val="2F521B"/>
                </a:solidFill>
                <a:latin typeface="Calibri"/>
                <a:cs typeface="Calibri"/>
              </a:rPr>
              <a:t>wrapper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AXI</a:t>
            </a:r>
            <a:r>
              <a:rPr spc="-10" dirty="0"/>
              <a:t> Interconnect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3457" y="1047340"/>
            <a:ext cx="2628900" cy="238252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50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AXI</a:t>
            </a:r>
            <a:r>
              <a:rPr sz="2400" spc="-10" dirty="0">
                <a:latin typeface="Calibri"/>
                <a:cs typeface="Calibri"/>
              </a:rPr>
              <a:t> Bridge</a:t>
            </a:r>
            <a:endParaRPr sz="24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45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Calibri"/>
                <a:cs typeface="Calibri"/>
              </a:rPr>
              <a:t>Crossbar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00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Calibri"/>
                <a:cs typeface="Calibri"/>
              </a:rPr>
              <a:t>Slave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Interface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00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Calibri"/>
                <a:cs typeface="Calibri"/>
              </a:rPr>
              <a:t>Master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Interface</a:t>
            </a:r>
            <a:endParaRPr sz="20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7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0" dirty="0">
                <a:latin typeface="Calibri"/>
                <a:cs typeface="Calibri"/>
              </a:rPr>
              <a:t>Master(s)</a:t>
            </a:r>
            <a:endParaRPr sz="24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9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0" dirty="0">
                <a:latin typeface="Calibri"/>
                <a:cs typeface="Calibri"/>
              </a:rPr>
              <a:t>Slave(s)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8655" y="4174235"/>
            <a:ext cx="1041400" cy="1871980"/>
          </a:xfrm>
          <a:prstGeom prst="rect">
            <a:avLst/>
          </a:prstGeom>
          <a:solidFill>
            <a:srgbClr val="487A2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1128" y="4142232"/>
            <a:ext cx="1041400" cy="1871980"/>
          </a:xfrm>
          <a:prstGeom prst="rect">
            <a:avLst/>
          </a:prstGeom>
          <a:solidFill>
            <a:srgbClr val="487A2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29019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slave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43072" y="4142232"/>
            <a:ext cx="10795" cy="1871345"/>
          </a:xfrm>
          <a:custGeom>
            <a:avLst/>
            <a:gdLst/>
            <a:ahLst/>
            <a:cxnLst/>
            <a:rect l="l" t="t" r="r" b="b"/>
            <a:pathLst>
              <a:path w="10795" h="1871345">
                <a:moveTo>
                  <a:pt x="10290" y="0"/>
                </a:moveTo>
                <a:lnTo>
                  <a:pt x="0" y="0"/>
                </a:lnTo>
                <a:lnTo>
                  <a:pt x="0" y="1870964"/>
                </a:lnTo>
                <a:lnTo>
                  <a:pt x="10290" y="1870964"/>
                </a:lnTo>
                <a:lnTo>
                  <a:pt x="10290" y="0"/>
                </a:lnTo>
                <a:close/>
              </a:path>
            </a:pathLst>
          </a:custGeom>
          <a:solidFill>
            <a:srgbClr val="D4EA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94632" y="4142232"/>
            <a:ext cx="1306195" cy="1871980"/>
          </a:xfrm>
          <a:prstGeom prst="rect">
            <a:avLst/>
          </a:prstGeom>
          <a:solidFill>
            <a:srgbClr val="D4EAA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800">
              <a:latin typeface="Times New Roman"/>
              <a:cs typeface="Times New Roman"/>
            </a:endParaRPr>
          </a:p>
          <a:p>
            <a:pPr marL="175260" marR="177800" indent="-6350">
              <a:lnSpc>
                <a:spcPct val="100000"/>
              </a:lnSpc>
            </a:pPr>
            <a:r>
              <a:rPr sz="1800" dirty="0">
                <a:solidFill>
                  <a:srgbClr val="2F521B"/>
                </a:solidFill>
                <a:latin typeface="Calibri"/>
                <a:cs typeface="Calibri"/>
              </a:rPr>
              <a:t>AXI</a:t>
            </a:r>
            <a:r>
              <a:rPr sz="1800" spc="-10" dirty="0">
                <a:solidFill>
                  <a:srgbClr val="2F521B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F521B"/>
                </a:solidFill>
                <a:latin typeface="Calibri"/>
                <a:cs typeface="Calibri"/>
              </a:rPr>
              <a:t>Bridge </a:t>
            </a:r>
            <a:r>
              <a:rPr sz="1800" spc="-10" dirty="0">
                <a:solidFill>
                  <a:srgbClr val="2F521B"/>
                </a:solidFill>
                <a:latin typeface="Calibri"/>
                <a:cs typeface="Calibri"/>
              </a:rPr>
              <a:t>(Crossbar)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55392" y="4972811"/>
            <a:ext cx="431165" cy="158115"/>
          </a:xfrm>
          <a:custGeom>
            <a:avLst/>
            <a:gdLst/>
            <a:ahLst/>
            <a:cxnLst/>
            <a:rect l="l" t="t" r="r" b="b"/>
            <a:pathLst>
              <a:path w="431164" h="158114">
                <a:moveTo>
                  <a:pt x="352170" y="0"/>
                </a:moveTo>
                <a:lnTo>
                  <a:pt x="352170" y="39624"/>
                </a:lnTo>
                <a:lnTo>
                  <a:pt x="78866" y="39624"/>
                </a:lnTo>
                <a:lnTo>
                  <a:pt x="78866" y="0"/>
                </a:lnTo>
                <a:lnTo>
                  <a:pt x="0" y="78993"/>
                </a:lnTo>
                <a:lnTo>
                  <a:pt x="78866" y="158114"/>
                </a:lnTo>
                <a:lnTo>
                  <a:pt x="78866" y="118490"/>
                </a:lnTo>
                <a:lnTo>
                  <a:pt x="352170" y="118490"/>
                </a:lnTo>
                <a:lnTo>
                  <a:pt x="352170" y="158114"/>
                </a:lnTo>
                <a:lnTo>
                  <a:pt x="431038" y="78993"/>
                </a:lnTo>
                <a:lnTo>
                  <a:pt x="352170" y="0"/>
                </a:lnTo>
                <a:close/>
              </a:path>
            </a:pathLst>
          </a:custGeom>
          <a:solidFill>
            <a:srgbClr val="4D6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48271" y="4972811"/>
            <a:ext cx="431165" cy="158115"/>
          </a:xfrm>
          <a:custGeom>
            <a:avLst/>
            <a:gdLst/>
            <a:ahLst/>
            <a:cxnLst/>
            <a:rect l="l" t="t" r="r" b="b"/>
            <a:pathLst>
              <a:path w="431165" h="158114">
                <a:moveTo>
                  <a:pt x="352171" y="0"/>
                </a:moveTo>
                <a:lnTo>
                  <a:pt x="352171" y="39624"/>
                </a:lnTo>
                <a:lnTo>
                  <a:pt x="78867" y="39624"/>
                </a:lnTo>
                <a:lnTo>
                  <a:pt x="78867" y="0"/>
                </a:lnTo>
                <a:lnTo>
                  <a:pt x="0" y="78993"/>
                </a:lnTo>
                <a:lnTo>
                  <a:pt x="78867" y="158114"/>
                </a:lnTo>
                <a:lnTo>
                  <a:pt x="78867" y="118490"/>
                </a:lnTo>
                <a:lnTo>
                  <a:pt x="352171" y="118490"/>
                </a:lnTo>
                <a:lnTo>
                  <a:pt x="352171" y="158114"/>
                </a:lnTo>
                <a:lnTo>
                  <a:pt x="431037" y="78993"/>
                </a:lnTo>
                <a:lnTo>
                  <a:pt x="352171" y="0"/>
                </a:lnTo>
                <a:close/>
              </a:path>
            </a:pathLst>
          </a:custGeom>
          <a:solidFill>
            <a:srgbClr val="4D6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53740" y="4142232"/>
            <a:ext cx="1041400" cy="1871980"/>
          </a:xfrm>
          <a:prstGeom prst="rect">
            <a:avLst/>
          </a:prstGeom>
          <a:solidFill>
            <a:srgbClr val="739A2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800">
              <a:latin typeface="Times New Roman"/>
              <a:cs typeface="Times New Roman"/>
            </a:endParaRPr>
          </a:p>
          <a:p>
            <a:pPr marL="108585" marR="116839" indent="17208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Slave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interface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13" name="object 13"/>
          <p:cNvSpPr txBox="1"/>
          <p:nvPr/>
        </p:nvSpPr>
        <p:spPr>
          <a:xfrm>
            <a:off x="5600700" y="4142232"/>
            <a:ext cx="1041400" cy="1871980"/>
          </a:xfrm>
          <a:prstGeom prst="rect">
            <a:avLst/>
          </a:prstGeom>
          <a:solidFill>
            <a:srgbClr val="739A2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800">
              <a:latin typeface="Times New Roman"/>
              <a:cs typeface="Times New Roman"/>
            </a:endParaRPr>
          </a:p>
          <a:p>
            <a:pPr marL="108585" marR="116839" indent="8191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Master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interface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1265" y="307594"/>
            <a:ext cx="18961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AXI </a:t>
            </a:r>
            <a:r>
              <a:rPr spc="-10" dirty="0"/>
              <a:t>Arbiter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3023" y="1034541"/>
            <a:ext cx="7513320" cy="3631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AXI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multiple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Masters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4572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same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Slave</a:t>
            </a:r>
            <a:endParaRPr sz="24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50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Arbitration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Strategies</a:t>
            </a:r>
            <a:endParaRPr sz="24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spcBef>
                <a:spcPts val="505"/>
              </a:spcBef>
              <a:buClr>
                <a:srgbClr val="EB7B2F"/>
              </a:buClr>
              <a:buFont typeface="Wingdings"/>
              <a:buChar char=""/>
              <a:tabLst>
                <a:tab pos="812165" algn="l"/>
              </a:tabLst>
            </a:pPr>
            <a:r>
              <a:rPr sz="2400" dirty="0">
                <a:latin typeface="Calibri"/>
                <a:cs typeface="Calibri"/>
              </a:rPr>
              <a:t>Fixed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Priority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Arbitration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20"/>
              </a:spcBef>
            </a:pPr>
            <a:r>
              <a:rPr sz="1800" dirty="0">
                <a:latin typeface="Wingdings"/>
                <a:cs typeface="Wingdings"/>
              </a:rPr>
              <a:t>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master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assigned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fixed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priority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level.</a:t>
            </a:r>
            <a:endParaRPr sz="20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spcBef>
                <a:spcPts val="480"/>
              </a:spcBef>
              <a:buClr>
                <a:srgbClr val="EB7B2F"/>
              </a:buClr>
              <a:buFont typeface="Wingdings"/>
              <a:buChar char=""/>
              <a:tabLst>
                <a:tab pos="812165" algn="l"/>
              </a:tabLst>
            </a:pPr>
            <a:r>
              <a:rPr sz="2400" spc="-10" dirty="0">
                <a:latin typeface="Calibri"/>
                <a:cs typeface="Calibri"/>
              </a:rPr>
              <a:t>Round-</a:t>
            </a:r>
            <a:r>
              <a:rPr sz="2400" dirty="0">
                <a:latin typeface="Calibri"/>
                <a:cs typeface="Calibri"/>
              </a:rPr>
              <a:t>Robin </a:t>
            </a:r>
            <a:r>
              <a:rPr sz="2400" spc="-10" dirty="0">
                <a:latin typeface="Calibri"/>
                <a:cs typeface="Calibri"/>
              </a:rPr>
              <a:t>Arbitration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40"/>
              </a:spcBef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Calibri"/>
                <a:cs typeface="Calibri"/>
              </a:rPr>
              <a:t>Masters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cyclic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order.</a:t>
            </a:r>
            <a:endParaRPr sz="2000">
              <a:latin typeface="Calibri"/>
              <a:cs typeface="Calibri"/>
            </a:endParaRPr>
          </a:p>
          <a:p>
            <a:pPr marL="914400" lvl="1" indent="-444500">
              <a:lnSpc>
                <a:spcPct val="100000"/>
              </a:lnSpc>
              <a:spcBef>
                <a:spcPts val="455"/>
              </a:spcBef>
              <a:buClr>
                <a:srgbClr val="EB7B2F"/>
              </a:buClr>
              <a:buFont typeface="Wingdings"/>
              <a:buChar char=""/>
              <a:tabLst>
                <a:tab pos="914400" algn="l"/>
              </a:tabLst>
            </a:pPr>
            <a:r>
              <a:rPr sz="2400" dirty="0">
                <a:latin typeface="Calibri"/>
                <a:cs typeface="Calibri"/>
              </a:rPr>
              <a:t>Weighted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Round-</a:t>
            </a:r>
            <a:r>
              <a:rPr sz="2400" dirty="0">
                <a:latin typeface="Calibri"/>
                <a:cs typeface="Calibri"/>
              </a:rPr>
              <a:t>Robin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Arbitration</a:t>
            </a:r>
            <a:endParaRPr sz="240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  <a:spcBef>
                <a:spcPts val="905"/>
              </a:spcBef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Calibri"/>
                <a:cs typeface="Calibri"/>
              </a:rPr>
              <a:t>Similar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Round-</a:t>
            </a:r>
            <a:r>
              <a:rPr sz="2000" dirty="0">
                <a:latin typeface="Calibri"/>
                <a:cs typeface="Calibri"/>
              </a:rPr>
              <a:t>Robin,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master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assigned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weight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Port</a:t>
            </a:r>
            <a:r>
              <a:rPr spc="-50" dirty="0"/>
              <a:t> </a:t>
            </a:r>
            <a:r>
              <a:rPr dirty="0"/>
              <a:t>List</a:t>
            </a:r>
            <a:r>
              <a:rPr spc="-40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Lab</a:t>
            </a:r>
            <a:r>
              <a:rPr spc="-6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Global</a:t>
            </a:r>
            <a:r>
              <a:rPr spc="-65" dirty="0"/>
              <a:t> </a:t>
            </a:r>
            <a:r>
              <a:rPr spc="-10" dirty="0"/>
              <a:t>Signals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5497" y="2694813"/>
          <a:ext cx="8016875" cy="109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6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ACLK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Clock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source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Global</a:t>
                      </a:r>
                      <a:r>
                        <a:rPr sz="18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clock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signal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ARESETn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Reset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source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Global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reset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signal,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active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LOW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13603" y="5661761"/>
            <a:ext cx="2987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--- </a:t>
            </a:r>
            <a:r>
              <a:rPr sz="1800" dirty="0">
                <a:latin typeface="Microsoft JhengHei"/>
                <a:cs typeface="Microsoft JhengHei"/>
              </a:rPr>
              <a:t>詳細的訊號說明請參照</a:t>
            </a:r>
            <a:r>
              <a:rPr sz="1800" spc="-20" dirty="0">
                <a:latin typeface="Calibri"/>
                <a:cs typeface="Calibri"/>
              </a:rPr>
              <a:t>spec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Port</a:t>
            </a:r>
            <a:r>
              <a:rPr spc="-50" dirty="0"/>
              <a:t> </a:t>
            </a:r>
            <a:r>
              <a:rPr dirty="0"/>
              <a:t>List</a:t>
            </a:r>
            <a:r>
              <a:rPr spc="-65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dirty="0"/>
              <a:t>this</a:t>
            </a:r>
            <a:r>
              <a:rPr spc="-40" dirty="0"/>
              <a:t> </a:t>
            </a:r>
            <a:r>
              <a:rPr dirty="0"/>
              <a:t>Lab</a:t>
            </a:r>
            <a:r>
              <a:rPr spc="-7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/>
              <a:t>Read</a:t>
            </a:r>
            <a:r>
              <a:rPr spc="-80" dirty="0"/>
              <a:t> </a:t>
            </a:r>
            <a:r>
              <a:rPr dirty="0"/>
              <a:t>Address</a:t>
            </a:r>
            <a:r>
              <a:rPr spc="-80" dirty="0"/>
              <a:t> </a:t>
            </a:r>
            <a:r>
              <a:rPr spc="-10" dirty="0"/>
              <a:t>Signals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58722" y="2085213"/>
          <a:ext cx="8016875" cy="3197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6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ARID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4/8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Bits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master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slave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8,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A5-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80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in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spec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ARADDR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32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ARLEN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Burst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length.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Burst</a:t>
                      </a:r>
                      <a:r>
                        <a:rPr sz="18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size.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(2^n)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ARBURST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Burst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type.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Only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need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implement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INCR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type.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ARVALID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ARREADY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Slave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Port</a:t>
            </a:r>
            <a:r>
              <a:rPr spc="-50" dirty="0"/>
              <a:t> </a:t>
            </a:r>
            <a:r>
              <a:rPr dirty="0"/>
              <a:t>List</a:t>
            </a:r>
            <a:r>
              <a:rPr spc="-65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dirty="0"/>
              <a:t>this</a:t>
            </a:r>
            <a:r>
              <a:rPr spc="-55" dirty="0"/>
              <a:t> </a:t>
            </a:r>
            <a:r>
              <a:rPr dirty="0"/>
              <a:t>Lab</a:t>
            </a:r>
            <a:r>
              <a:rPr spc="-7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/>
              <a:t>Read</a:t>
            </a:r>
            <a:r>
              <a:rPr spc="-80" dirty="0"/>
              <a:t> </a:t>
            </a:r>
            <a:r>
              <a:rPr dirty="0"/>
              <a:t>Data</a:t>
            </a:r>
            <a:r>
              <a:rPr spc="-65" dirty="0"/>
              <a:t> </a:t>
            </a:r>
            <a:r>
              <a:rPr spc="-10" dirty="0"/>
              <a:t>Signals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64222" y="2089657"/>
          <a:ext cx="8015604" cy="3380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6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RID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4/8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Slave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003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Bits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master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slave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8,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A5-80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spec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32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Slave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RRESP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Slave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851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response.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signal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indicates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status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transfer.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RLAST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Slave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last.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signal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indicates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last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transfer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in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burst.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RVALID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Slave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RREADY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3457" y="1034036"/>
            <a:ext cx="2896870" cy="261683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72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30" dirty="0">
                <a:latin typeface="Microsoft JhengHei"/>
                <a:cs typeface="Microsoft JhengHei"/>
              </a:rPr>
              <a:t>作業內容說明</a:t>
            </a:r>
            <a:endParaRPr sz="2400">
              <a:latin typeface="Microsoft JhengHei"/>
              <a:cs typeface="Microsoft JhengHei"/>
            </a:endParaRPr>
          </a:p>
          <a:p>
            <a:pPr marL="457200" indent="-444500">
              <a:lnSpc>
                <a:spcPct val="100000"/>
              </a:lnSpc>
              <a:spcBef>
                <a:spcPts val="62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Problem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265"/>
              </a:spcBef>
            </a:pPr>
            <a:r>
              <a:rPr sz="240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400" spc="155" dirty="0">
                <a:solidFill>
                  <a:srgbClr val="85DA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Microsoft JhengHei"/>
                <a:cs typeface="Microsoft JhengHei"/>
              </a:rPr>
              <a:t>作業驗證說明</a:t>
            </a:r>
            <a:endParaRPr sz="2400">
              <a:latin typeface="Microsoft JhengHei"/>
              <a:cs typeface="Microsoft JhengHei"/>
            </a:endParaRPr>
          </a:p>
          <a:p>
            <a:pPr marL="457200" indent="-444500">
              <a:lnSpc>
                <a:spcPct val="100000"/>
              </a:lnSpc>
              <a:spcBef>
                <a:spcPts val="63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0" dirty="0">
                <a:latin typeface="Calibri"/>
                <a:cs typeface="Calibri"/>
              </a:rPr>
              <a:t>Problem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265"/>
              </a:spcBef>
            </a:pPr>
            <a:r>
              <a:rPr sz="240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400" spc="180" dirty="0">
                <a:solidFill>
                  <a:srgbClr val="85DA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Microsoft JhengHei"/>
                <a:cs typeface="Microsoft JhengHei"/>
              </a:rPr>
              <a:t>作業驗證說明</a:t>
            </a:r>
            <a:endParaRPr sz="2400">
              <a:latin typeface="Microsoft JhengHei"/>
              <a:cs typeface="Microsoft JhengHei"/>
            </a:endParaRPr>
          </a:p>
          <a:p>
            <a:pPr marL="457200" indent="-444500">
              <a:lnSpc>
                <a:spcPct val="100000"/>
              </a:lnSpc>
              <a:spcBef>
                <a:spcPts val="71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20" dirty="0">
                <a:latin typeface="Microsoft JhengHei"/>
                <a:cs typeface="Microsoft JhengHei"/>
              </a:rPr>
              <a:t>作業繳交注意事項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Port</a:t>
            </a:r>
            <a:r>
              <a:rPr spc="-65" dirty="0"/>
              <a:t> </a:t>
            </a:r>
            <a:r>
              <a:rPr dirty="0"/>
              <a:t>List</a:t>
            </a:r>
            <a:r>
              <a:rPr spc="-80" dirty="0"/>
              <a:t> </a:t>
            </a:r>
            <a:r>
              <a:rPr dirty="0"/>
              <a:t>in</a:t>
            </a:r>
            <a:r>
              <a:rPr spc="-70" dirty="0"/>
              <a:t> </a:t>
            </a:r>
            <a:r>
              <a:rPr dirty="0"/>
              <a:t>this</a:t>
            </a:r>
            <a:r>
              <a:rPr spc="-55" dirty="0"/>
              <a:t> </a:t>
            </a:r>
            <a:r>
              <a:rPr dirty="0"/>
              <a:t>Lab</a:t>
            </a:r>
            <a:r>
              <a:rPr spc="-8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Write</a:t>
            </a:r>
            <a:r>
              <a:rPr spc="-85" dirty="0"/>
              <a:t> </a:t>
            </a:r>
            <a:r>
              <a:rPr dirty="0"/>
              <a:t>Address</a:t>
            </a:r>
            <a:r>
              <a:rPr spc="-85" dirty="0"/>
              <a:t> </a:t>
            </a:r>
            <a:r>
              <a:rPr spc="-10" dirty="0"/>
              <a:t>Signals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58722" y="2085213"/>
          <a:ext cx="8016875" cy="3197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6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AWID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4/8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Bits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master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slave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8,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A5-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80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in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spec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AWADDR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32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AWLEN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Burst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length.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AWSIZE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Burst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size.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AWBURST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Burst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type.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Only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need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implement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INCR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type.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AWVALID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AWREADY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Slave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Port</a:t>
            </a:r>
            <a:r>
              <a:rPr spc="-65" dirty="0"/>
              <a:t> </a:t>
            </a:r>
            <a:r>
              <a:rPr dirty="0"/>
              <a:t>List</a:t>
            </a:r>
            <a:r>
              <a:rPr spc="-80" dirty="0"/>
              <a:t> </a:t>
            </a:r>
            <a:r>
              <a:rPr dirty="0"/>
              <a:t>in</a:t>
            </a:r>
            <a:r>
              <a:rPr spc="-70" dirty="0"/>
              <a:t> </a:t>
            </a:r>
            <a:r>
              <a:rPr dirty="0"/>
              <a:t>this</a:t>
            </a:r>
            <a:r>
              <a:rPr spc="-55" dirty="0"/>
              <a:t> </a:t>
            </a:r>
            <a:r>
              <a:rPr dirty="0"/>
              <a:t>Lab</a:t>
            </a:r>
            <a:r>
              <a:rPr spc="-80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dirty="0"/>
              <a:t>Write</a:t>
            </a:r>
            <a:r>
              <a:rPr spc="-85" dirty="0"/>
              <a:t> </a:t>
            </a:r>
            <a:r>
              <a:rPr dirty="0"/>
              <a:t>Data</a:t>
            </a:r>
            <a:r>
              <a:rPr spc="-85" dirty="0"/>
              <a:t> </a:t>
            </a:r>
            <a:r>
              <a:rPr spc="-10" dirty="0"/>
              <a:t>Signals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58722" y="2085213"/>
          <a:ext cx="8016875" cy="2466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6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32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WSTRB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strobes.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bits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because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32/8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WLAST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1971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last.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signal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indicates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last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transfer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burst.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WVALID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WREADY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Slave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3457" y="320420"/>
            <a:ext cx="74650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Port</a:t>
            </a:r>
            <a:r>
              <a:rPr spc="-80" dirty="0"/>
              <a:t> </a:t>
            </a:r>
            <a:r>
              <a:rPr dirty="0"/>
              <a:t>List</a:t>
            </a:r>
            <a:r>
              <a:rPr spc="-70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dirty="0"/>
              <a:t>this</a:t>
            </a:r>
            <a:r>
              <a:rPr spc="-70" dirty="0"/>
              <a:t> </a:t>
            </a:r>
            <a:r>
              <a:rPr dirty="0"/>
              <a:t>Lab</a:t>
            </a:r>
            <a:r>
              <a:rPr spc="-85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dirty="0"/>
              <a:t>Write</a:t>
            </a:r>
            <a:r>
              <a:rPr spc="-90" dirty="0"/>
              <a:t> </a:t>
            </a:r>
            <a:r>
              <a:rPr dirty="0"/>
              <a:t>Response</a:t>
            </a:r>
            <a:r>
              <a:rPr spc="-75" dirty="0"/>
              <a:t> </a:t>
            </a:r>
            <a:r>
              <a:rPr spc="-10" dirty="0"/>
              <a:t>Signals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58722" y="2085213"/>
          <a:ext cx="8016875" cy="237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6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BID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4/8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Slave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Bits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master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slave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8,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A5-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80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in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spec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BRESP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Slave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3558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response.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signal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indicates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status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transaction.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BVALID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Slave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BREADY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Slave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Specification</a:t>
            </a:r>
            <a:r>
              <a:rPr spc="-80" dirty="0"/>
              <a:t> </a:t>
            </a:r>
            <a:r>
              <a:rPr spc="-20" dirty="0"/>
              <a:t>(1/2)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43457" y="1047340"/>
            <a:ext cx="4457700" cy="203962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50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Master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Transfer.</a:t>
            </a:r>
            <a:endParaRPr sz="24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45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Burst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length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7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Bridge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Slave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Burst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transfer.</a:t>
            </a:r>
            <a:endParaRPr sz="24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40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Burst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length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5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2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masters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slaves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Specification</a:t>
            </a:r>
            <a:r>
              <a:rPr spc="-80" dirty="0"/>
              <a:t> </a:t>
            </a:r>
            <a:r>
              <a:rPr spc="-20" dirty="0"/>
              <a:t>(2/2)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43457" y="1047340"/>
            <a:ext cx="6953884" cy="34163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50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0" dirty="0">
                <a:latin typeface="Calibri"/>
                <a:cs typeface="Calibri"/>
              </a:rPr>
              <a:t>Slave</a:t>
            </a:r>
            <a:endParaRPr sz="24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45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Slave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1: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0x0000_0000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0x0000_ffff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00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Slave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2: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0x0001_0000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0x0001_ffff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00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Default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slave: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0x0002_0000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0xffff_ffff</a:t>
            </a:r>
            <a:endParaRPr sz="20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7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0" dirty="0">
                <a:latin typeface="Calibri"/>
                <a:cs typeface="Calibri"/>
              </a:rPr>
              <a:t>Default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slave</a:t>
            </a:r>
            <a:endParaRPr sz="24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40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Response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ERROR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masters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(RESP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==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DECERR)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5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Default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master</a:t>
            </a:r>
            <a:endParaRPr sz="24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45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Always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execute,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valid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transfer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00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spc="-35" dirty="0">
                <a:latin typeface="Calibri"/>
                <a:cs typeface="Calibri"/>
              </a:rPr>
              <a:t>You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don’t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default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master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module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Module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43457" y="1105915"/>
            <a:ext cx="7501890" cy="18275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57200" marR="5080" indent="-445134" algn="just">
              <a:lnSpc>
                <a:spcPct val="90200"/>
              </a:lnSpc>
              <a:spcBef>
                <a:spcPts val="38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Module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ports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AXI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defined.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DO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modify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definition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be </a:t>
            </a:r>
            <a:r>
              <a:rPr sz="2400" spc="-20" dirty="0">
                <a:latin typeface="Calibri"/>
                <a:cs typeface="Calibri"/>
              </a:rPr>
              <a:t>checked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AXI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spec.</a:t>
            </a:r>
            <a:endParaRPr sz="2400">
              <a:latin typeface="Calibri"/>
              <a:cs typeface="Calibri"/>
            </a:endParaRPr>
          </a:p>
          <a:p>
            <a:pPr marL="457200" marR="1135380" indent="-445134" algn="just">
              <a:lnSpc>
                <a:spcPts val="2700"/>
              </a:lnSpc>
              <a:spcBef>
                <a:spcPts val="77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Ignore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signals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homework requirement.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Microsoft JhengHei"/>
                <a:cs typeface="Microsoft JhengHei"/>
              </a:rPr>
              <a:t>Problem</a:t>
            </a:r>
            <a:r>
              <a:rPr sz="3600" spc="-105" dirty="0">
                <a:latin typeface="Microsoft JhengHei"/>
                <a:cs typeface="Microsoft JhengHei"/>
              </a:rPr>
              <a:t> </a:t>
            </a:r>
            <a:r>
              <a:rPr sz="3600" spc="-50" dirty="0">
                <a:latin typeface="Microsoft JhengHei"/>
                <a:cs typeface="Microsoft JhengHei"/>
              </a:rPr>
              <a:t>1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95673" y="3475685"/>
            <a:ext cx="18364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Microsoft JhengHei"/>
                <a:cs typeface="Microsoft JhengHei"/>
              </a:rPr>
              <a:t>作業驗證說明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Verification(1/3)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5766" y="2449829"/>
            <a:ext cx="3741420" cy="158813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R="363855" algn="ctr">
              <a:lnSpc>
                <a:spcPct val="100000"/>
              </a:lnSpc>
              <a:spcBef>
                <a:spcPts val="125"/>
              </a:spcBef>
            </a:pPr>
            <a:r>
              <a:rPr sz="1800" spc="-10" dirty="0">
                <a:latin typeface="Calibri"/>
                <a:cs typeface="Calibri"/>
              </a:rPr>
              <a:t>top.v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2777" y="2827782"/>
            <a:ext cx="2804160" cy="451484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375285">
              <a:lnSpc>
                <a:spcPct val="100000"/>
              </a:lnSpc>
              <a:spcBef>
                <a:spcPts val="459"/>
              </a:spcBef>
            </a:pPr>
            <a:r>
              <a:rPr sz="1800" spc="-10" dirty="0">
                <a:latin typeface="Calibri"/>
                <a:cs typeface="Calibri"/>
              </a:rPr>
              <a:t>Master(CPU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Wrapper)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4282" y="3380994"/>
            <a:ext cx="1492250" cy="451484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9"/>
              </a:spcBef>
            </a:pPr>
            <a:r>
              <a:rPr sz="1800" dirty="0">
                <a:latin typeface="Calibri"/>
                <a:cs typeface="Calibri"/>
              </a:rPr>
              <a:t>Slave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monitor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0941" y="2449829"/>
            <a:ext cx="2901950" cy="158813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5"/>
              </a:spcBef>
            </a:pPr>
            <a:r>
              <a:rPr sz="1800" spc="-10" dirty="0">
                <a:latin typeface="Calibri"/>
                <a:cs typeface="Calibri"/>
              </a:rPr>
              <a:t>top.v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1921" y="2820161"/>
            <a:ext cx="2459990" cy="451484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455"/>
              </a:spcBef>
            </a:pPr>
            <a:r>
              <a:rPr sz="1800" spc="-10" dirty="0">
                <a:latin typeface="Calibri"/>
                <a:cs typeface="Calibri"/>
              </a:rPr>
              <a:t>Slave(SRAM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Wrapper)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1921" y="3380994"/>
            <a:ext cx="2459990" cy="451484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499109">
              <a:lnSpc>
                <a:spcPct val="100000"/>
              </a:lnSpc>
              <a:spcBef>
                <a:spcPts val="459"/>
              </a:spcBef>
            </a:pPr>
            <a:r>
              <a:rPr sz="1800" dirty="0">
                <a:latin typeface="Calibri"/>
                <a:cs typeface="Calibri"/>
              </a:rPr>
              <a:t>Master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monitor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5129" y="4365497"/>
            <a:ext cx="3808729" cy="20574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R="39370" algn="ctr">
              <a:lnSpc>
                <a:spcPct val="100000"/>
              </a:lnSpc>
              <a:spcBef>
                <a:spcPts val="125"/>
              </a:spcBef>
            </a:pPr>
            <a:r>
              <a:rPr sz="1800" spc="-10" dirty="0">
                <a:latin typeface="Calibri"/>
                <a:cs typeface="Calibri"/>
              </a:rPr>
              <a:t>top.v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49929" y="4734305"/>
            <a:ext cx="3249295" cy="451484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sz="1800" spc="-10" dirty="0">
                <a:latin typeface="Calibri"/>
                <a:cs typeface="Calibri"/>
              </a:rPr>
              <a:t>Bridge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05150" y="5305805"/>
            <a:ext cx="1719580" cy="4495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459"/>
              </a:spcBef>
            </a:pPr>
            <a:r>
              <a:rPr sz="1800" dirty="0">
                <a:latin typeface="Calibri"/>
                <a:cs typeface="Calibri"/>
              </a:rPr>
              <a:t>Master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monitor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05150" y="5875782"/>
            <a:ext cx="1719580" cy="451484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9054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464"/>
              </a:spcBef>
            </a:pPr>
            <a:r>
              <a:rPr sz="1800" dirty="0">
                <a:latin typeface="Calibri"/>
                <a:cs typeface="Calibri"/>
              </a:rPr>
              <a:t>Slave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monitor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3457" y="1082166"/>
            <a:ext cx="7702550" cy="136715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57200" marR="5080" indent="-445134">
              <a:lnSpc>
                <a:spcPts val="2680"/>
              </a:lnSpc>
              <a:spcBef>
                <a:spcPts val="35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5" dirty="0">
                <a:latin typeface="Microsoft JhengHei"/>
                <a:cs typeface="Microsoft JhengHei"/>
              </a:rPr>
              <a:t>利用</a:t>
            </a:r>
            <a:r>
              <a:rPr sz="2400" spc="-25" dirty="0">
                <a:latin typeface="Calibri"/>
                <a:cs typeface="Calibri"/>
              </a:rPr>
              <a:t>JasperGold</a:t>
            </a:r>
            <a:r>
              <a:rPr sz="2400" spc="-15" dirty="0">
                <a:latin typeface="Microsoft JhengHei"/>
                <a:cs typeface="Microsoft JhengHei"/>
              </a:rPr>
              <a:t>的</a:t>
            </a:r>
            <a:r>
              <a:rPr sz="2400" spc="-10" dirty="0">
                <a:latin typeface="Calibri"/>
                <a:cs typeface="Calibri"/>
              </a:rPr>
              <a:t>Verification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IP</a:t>
            </a:r>
            <a:r>
              <a:rPr sz="2400" spc="-15" dirty="0">
                <a:latin typeface="Microsoft JhengHei"/>
                <a:cs typeface="Microsoft JhengHei"/>
              </a:rPr>
              <a:t>分別去驗證</a:t>
            </a:r>
            <a:r>
              <a:rPr sz="2400" dirty="0">
                <a:latin typeface="Calibri"/>
                <a:cs typeface="Calibri"/>
              </a:rPr>
              <a:t>CPU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Wrapper, </a:t>
            </a:r>
            <a:r>
              <a:rPr sz="2400" dirty="0">
                <a:latin typeface="Calibri"/>
                <a:cs typeface="Calibri"/>
              </a:rPr>
              <a:t>AXI, SRAM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Wrapper</a:t>
            </a:r>
            <a:endParaRPr sz="2400">
              <a:latin typeface="Calibri"/>
              <a:cs typeface="Calibri"/>
            </a:endParaRPr>
          </a:p>
          <a:p>
            <a:pPr marR="198120" algn="ctr">
              <a:lnSpc>
                <a:spcPct val="100000"/>
              </a:lnSpc>
              <a:spcBef>
                <a:spcPts val="2785"/>
              </a:spcBef>
              <a:tabLst>
                <a:tab pos="3831590" algn="l"/>
              </a:tabLst>
            </a:pPr>
            <a:r>
              <a:rPr sz="2700" baseline="1543" dirty="0">
                <a:latin typeface="Calibri"/>
                <a:cs typeface="Calibri"/>
              </a:rPr>
              <a:t>Master</a:t>
            </a:r>
            <a:r>
              <a:rPr sz="2700" spc="-135" baseline="1543" dirty="0">
                <a:latin typeface="Calibri"/>
                <a:cs typeface="Calibri"/>
              </a:rPr>
              <a:t> </a:t>
            </a:r>
            <a:r>
              <a:rPr sz="2700" spc="-37" baseline="1543" dirty="0">
                <a:latin typeface="Calibri"/>
                <a:cs typeface="Calibri"/>
              </a:rPr>
              <a:t>DUV</a:t>
            </a:r>
            <a:r>
              <a:rPr sz="2700" baseline="1543" dirty="0">
                <a:latin typeface="Calibri"/>
                <a:cs typeface="Calibri"/>
              </a:rPr>
              <a:t>	</a:t>
            </a:r>
            <a:r>
              <a:rPr sz="1800" dirty="0">
                <a:latin typeface="Calibri"/>
                <a:cs typeface="Calibri"/>
              </a:rPr>
              <a:t>Slave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DUV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30953" y="4035297"/>
            <a:ext cx="1078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Bridge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DUV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23438" y="3380994"/>
            <a:ext cx="1492250" cy="451484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9"/>
              </a:spcBef>
            </a:pPr>
            <a:r>
              <a:rPr sz="1800" dirty="0">
                <a:latin typeface="Calibri"/>
                <a:cs typeface="Calibri"/>
              </a:rPr>
              <a:t>Slave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monitor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17185" y="5305805"/>
            <a:ext cx="1719580" cy="4495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459"/>
              </a:spcBef>
            </a:pPr>
            <a:r>
              <a:rPr sz="1800" dirty="0">
                <a:latin typeface="Calibri"/>
                <a:cs typeface="Calibri"/>
              </a:rPr>
              <a:t>Master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monitor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24805" y="5875782"/>
            <a:ext cx="1719580" cy="451484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9054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464"/>
              </a:spcBef>
            </a:pPr>
            <a:r>
              <a:rPr sz="1800" dirty="0">
                <a:latin typeface="Calibri"/>
                <a:cs typeface="Calibri"/>
              </a:rPr>
              <a:t>Slave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monitor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Verification(2/3)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05991" y="2003216"/>
            <a:ext cx="914400" cy="4057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400" spc="-20" dirty="0">
                <a:latin typeface="Microsoft JhengHei"/>
                <a:cs typeface="Microsoft JhengHei"/>
              </a:rPr>
              <a:t>勿更動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3457" y="1016381"/>
            <a:ext cx="4352925" cy="13887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79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5" dirty="0">
                <a:latin typeface="Microsoft JhengHei"/>
                <a:cs typeface="Microsoft JhengHei"/>
              </a:rPr>
              <a:t>請</a:t>
            </a:r>
            <a:r>
              <a:rPr sz="2400" spc="-15" dirty="0">
                <a:solidFill>
                  <a:srgbClr val="FF0000"/>
                </a:solidFill>
                <a:latin typeface="Microsoft JhengHei"/>
                <a:cs typeface="Microsoft JhengHei"/>
              </a:rPr>
              <a:t>不要</a:t>
            </a:r>
            <a:r>
              <a:rPr sz="2400" spc="-15" dirty="0">
                <a:latin typeface="Microsoft JhengHei"/>
                <a:cs typeface="Microsoft JhengHei"/>
              </a:rPr>
              <a:t>更改</a:t>
            </a:r>
            <a:r>
              <a:rPr sz="2400" spc="-20" dirty="0">
                <a:latin typeface="Calibri"/>
                <a:cs typeface="Calibri"/>
              </a:rPr>
              <a:t>.tcl</a:t>
            </a:r>
            <a:endParaRPr sz="24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70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25" dirty="0">
                <a:latin typeface="Calibri"/>
                <a:cs typeface="Calibri"/>
              </a:rPr>
              <a:t>Assertion</a:t>
            </a:r>
            <a:r>
              <a:rPr sz="2400" spc="-20" dirty="0">
                <a:latin typeface="Microsoft JhengHei"/>
                <a:cs typeface="Microsoft JhengHei"/>
              </a:rPr>
              <a:t>應全數通過才算完整</a:t>
            </a:r>
            <a:endParaRPr sz="2400">
              <a:latin typeface="Microsoft JhengHei"/>
              <a:cs typeface="Microsoft JhengHei"/>
            </a:endParaRPr>
          </a:p>
          <a:p>
            <a:pPr marL="457200" indent="-444500">
              <a:lnSpc>
                <a:spcPct val="100000"/>
              </a:lnSpc>
              <a:spcBef>
                <a:spcPts val="69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  <a:tab pos="1677035" algn="l"/>
              </a:tabLst>
            </a:pPr>
            <a:r>
              <a:rPr sz="2400" spc="-50" dirty="0">
                <a:latin typeface="Microsoft JhengHei"/>
                <a:cs typeface="Microsoft JhengHei"/>
              </a:rPr>
              <a:t>請</a:t>
            </a:r>
            <a:r>
              <a:rPr sz="2400" dirty="0">
                <a:latin typeface="Microsoft JhengHei"/>
                <a:cs typeface="Microsoft JhengHei"/>
              </a:rPr>
              <a:t>	</a:t>
            </a:r>
            <a:r>
              <a:rPr sz="2400" spc="-55" dirty="0">
                <a:latin typeface="Calibri"/>
                <a:cs typeface="Calibri"/>
              </a:rPr>
              <a:t>top.v</a:t>
            </a:r>
            <a:r>
              <a:rPr sz="2400" dirty="0">
                <a:latin typeface="Microsoft JhengHei"/>
                <a:cs typeface="Microsoft JhengHei"/>
              </a:rPr>
              <a:t>的</a:t>
            </a:r>
            <a:r>
              <a:rPr sz="2400" spc="-10" dirty="0">
                <a:latin typeface="Calibri"/>
                <a:cs typeface="Calibri"/>
              </a:rPr>
              <a:t>parameter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Verification(3/3)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60196" y="1014221"/>
            <a:ext cx="3080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imes New Roman"/>
                <a:cs typeface="Times New Roman"/>
              </a:rPr>
              <a:t>Table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B-</a:t>
            </a:r>
            <a:r>
              <a:rPr sz="1800" dirty="0">
                <a:latin typeface="Times New Roman"/>
                <a:cs typeface="Times New Roman"/>
              </a:rPr>
              <a:t>1: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Simulation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commands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94866" y="1477010"/>
          <a:ext cx="7290434" cy="3876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5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Situation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Command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930275" marR="150495" indent="-7715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Run</a:t>
                      </a:r>
                      <a:r>
                        <a:rPr sz="16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JasperGold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VIP</a:t>
                      </a:r>
                      <a:r>
                        <a:rPr sz="16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6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AXI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bridge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without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pollution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(RTL</a:t>
                      </a:r>
                      <a:r>
                        <a:rPr sz="16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only)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6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vip_b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71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Run</a:t>
                      </a:r>
                      <a:r>
                        <a:rPr sz="16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JasperGold</a:t>
                      </a:r>
                      <a:r>
                        <a:rPr sz="16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VIP</a:t>
                      </a:r>
                      <a:r>
                        <a:rPr sz="16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6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AXI</a:t>
                      </a:r>
                      <a:r>
                        <a:rPr sz="16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master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without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pollution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(RTL</a:t>
                      </a:r>
                      <a:r>
                        <a:rPr sz="16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only)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6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vip_m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930275" marR="199390" indent="-7213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Run</a:t>
                      </a:r>
                      <a:r>
                        <a:rPr sz="16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JasperGold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VIP</a:t>
                      </a:r>
                      <a:r>
                        <a:rPr sz="16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6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AXI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slave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without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pollution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(RTL</a:t>
                      </a:r>
                      <a:r>
                        <a:rPr sz="16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only)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6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vip_s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1459865" marR="130810" indent="-13493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Delete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built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files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6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simulation,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synthesis</a:t>
                      </a:r>
                      <a:r>
                        <a:rPr sz="16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verification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6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clean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10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4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Check</a:t>
                      </a:r>
                      <a:r>
                        <a:rPr sz="16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correctness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sz="16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structure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6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check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9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Compress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sz="16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homework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i="1" dirty="0">
                          <a:latin typeface="Times New Roman"/>
                          <a:cs typeface="Times New Roman"/>
                        </a:rPr>
                        <a:t>tar</a:t>
                      </a:r>
                      <a:r>
                        <a:rPr sz="1600" i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format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6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tar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8473" y="2414091"/>
            <a:ext cx="27597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Microsoft JhengHei"/>
                <a:cs typeface="Microsoft JhengHei"/>
              </a:rPr>
              <a:t>作業內容說明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Microsoft JhengHei"/>
                <a:cs typeface="Microsoft JhengHei"/>
              </a:rPr>
              <a:t>Problem</a:t>
            </a:r>
            <a:r>
              <a:rPr sz="3600" spc="-105" dirty="0">
                <a:latin typeface="Microsoft JhengHei"/>
                <a:cs typeface="Microsoft JhengHei"/>
              </a:rPr>
              <a:t> </a:t>
            </a:r>
            <a:r>
              <a:rPr sz="3600" spc="-50" dirty="0">
                <a:latin typeface="Microsoft JhengHei"/>
                <a:cs typeface="Microsoft JhengHei"/>
              </a:rPr>
              <a:t>2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95673" y="3475685"/>
            <a:ext cx="18364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Microsoft JhengHei"/>
                <a:cs typeface="Microsoft JhengHei"/>
              </a:rPr>
              <a:t>作業驗證說明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3457" y="1064928"/>
            <a:ext cx="4362450" cy="181546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47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dirty="0">
                <a:latin typeface="Calibri"/>
                <a:cs typeface="Calibri"/>
              </a:rPr>
              <a:t>CPU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Wrapper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34"/>
              </a:spcBef>
              <a:tabLst>
                <a:tab pos="911225" algn="l"/>
              </a:tabLst>
            </a:pPr>
            <a:r>
              <a:rPr sz="18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Calibri"/>
                <a:cs typeface="Calibri"/>
              </a:rPr>
              <a:t>Instruction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fetch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(read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interface)</a:t>
            </a:r>
            <a:endParaRPr sz="18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00"/>
              </a:spcBef>
              <a:tabLst>
                <a:tab pos="911225" algn="l"/>
              </a:tabLst>
            </a:pPr>
            <a:r>
              <a:rPr sz="18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Calibri"/>
                <a:cs typeface="Calibri"/>
              </a:rPr>
              <a:t>Load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store</a:t>
            </a:r>
            <a:endParaRPr sz="18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77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spc="-25" dirty="0">
                <a:latin typeface="Calibri"/>
                <a:cs typeface="Calibri"/>
              </a:rPr>
              <a:t>AXI</a:t>
            </a:r>
            <a:endParaRPr sz="20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79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dirty="0">
                <a:latin typeface="Calibri"/>
                <a:cs typeface="Calibri"/>
              </a:rPr>
              <a:t>SRAM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Wrapper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Architecture</a:t>
            </a:r>
          </a:p>
        </p:txBody>
      </p:sp>
      <p:sp>
        <p:nvSpPr>
          <p:cNvPr id="4" name="object 4"/>
          <p:cNvSpPr/>
          <p:nvPr/>
        </p:nvSpPr>
        <p:spPr>
          <a:xfrm>
            <a:off x="3111245" y="3196589"/>
            <a:ext cx="5602605" cy="3297554"/>
          </a:xfrm>
          <a:custGeom>
            <a:avLst/>
            <a:gdLst/>
            <a:ahLst/>
            <a:cxnLst/>
            <a:rect l="l" t="t" r="r" b="b"/>
            <a:pathLst>
              <a:path w="5602605" h="3297554">
                <a:moveTo>
                  <a:pt x="0" y="3297428"/>
                </a:moveTo>
                <a:lnTo>
                  <a:pt x="5602224" y="3297428"/>
                </a:lnTo>
                <a:lnTo>
                  <a:pt x="5602224" y="0"/>
                </a:lnTo>
                <a:lnTo>
                  <a:pt x="0" y="0"/>
                </a:lnTo>
                <a:lnTo>
                  <a:pt x="0" y="3297428"/>
                </a:lnTo>
                <a:close/>
              </a:path>
            </a:pathLst>
          </a:custGeom>
          <a:ln w="28575">
            <a:solidFill>
              <a:srgbClr val="487A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27191" y="3199003"/>
            <a:ext cx="38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TOP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7832" y="4037076"/>
            <a:ext cx="1386840" cy="1597660"/>
          </a:xfrm>
          <a:prstGeom prst="rect">
            <a:avLst/>
          </a:prstGeom>
          <a:solidFill>
            <a:srgbClr val="739A28"/>
          </a:solidFill>
        </p:spPr>
        <p:txBody>
          <a:bodyPr vert="horz" wrap="square" lIns="0" tIns="8382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66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CPU</a:t>
            </a:r>
            <a:endParaRPr sz="1800">
              <a:latin typeface="Calibri"/>
              <a:cs typeface="Calibri"/>
            </a:endParaRPr>
          </a:p>
          <a:p>
            <a:pPr marL="4445"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Wrapper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52716" y="3300984"/>
            <a:ext cx="1365250" cy="1513205"/>
          </a:xfrm>
          <a:custGeom>
            <a:avLst/>
            <a:gdLst/>
            <a:ahLst/>
            <a:cxnLst/>
            <a:rect l="l" t="t" r="r" b="b"/>
            <a:pathLst>
              <a:path w="1365250" h="1513204">
                <a:moveTo>
                  <a:pt x="1364996" y="0"/>
                </a:moveTo>
                <a:lnTo>
                  <a:pt x="0" y="0"/>
                </a:lnTo>
                <a:lnTo>
                  <a:pt x="0" y="1513077"/>
                </a:lnTo>
                <a:lnTo>
                  <a:pt x="1364996" y="1513077"/>
                </a:lnTo>
                <a:lnTo>
                  <a:pt x="1364996" y="0"/>
                </a:lnTo>
                <a:close/>
              </a:path>
            </a:pathLst>
          </a:custGeom>
          <a:solidFill>
            <a:srgbClr val="487A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37704" y="3330321"/>
            <a:ext cx="8210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SRAM</a:t>
            </a:r>
            <a:endParaRPr sz="180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</a:pP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Wrapper</a:t>
            </a:r>
            <a:endParaRPr sz="180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IM1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3695" y="4207764"/>
            <a:ext cx="969644" cy="495300"/>
          </a:xfrm>
          <a:prstGeom prst="rect">
            <a:avLst/>
          </a:prstGeom>
          <a:solidFill>
            <a:srgbClr val="739A28"/>
          </a:solidFill>
        </p:spPr>
        <p:txBody>
          <a:bodyPr vert="horz" wrap="square" lIns="0" tIns="8128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640"/>
              </a:spcBef>
            </a:pPr>
            <a:r>
              <a:rPr sz="1800" spc="-10" dirty="0">
                <a:latin typeface="Calibri"/>
                <a:cs typeface="Calibri"/>
              </a:rPr>
              <a:t>i_SRAM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15711" y="4125467"/>
            <a:ext cx="1153795" cy="1399540"/>
          </a:xfrm>
          <a:prstGeom prst="rect">
            <a:avLst/>
          </a:prstGeom>
          <a:solidFill>
            <a:srgbClr val="D4EAA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800" spc="-25" dirty="0">
                <a:solidFill>
                  <a:srgbClr val="2F521B"/>
                </a:solidFill>
                <a:latin typeface="Calibri"/>
                <a:cs typeface="Calibri"/>
              </a:rPr>
              <a:t>AXI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56403" y="3904488"/>
            <a:ext cx="3876675" cy="2461260"/>
            <a:chOff x="4756403" y="3904488"/>
            <a:chExt cx="3876675" cy="2461260"/>
          </a:xfrm>
        </p:grpSpPr>
        <p:sp>
          <p:nvSpPr>
            <p:cNvPr id="12" name="object 12"/>
            <p:cNvSpPr/>
            <p:nvPr/>
          </p:nvSpPr>
          <p:spPr>
            <a:xfrm>
              <a:off x="4756404" y="3904487"/>
              <a:ext cx="2380615" cy="1923414"/>
            </a:xfrm>
            <a:custGeom>
              <a:avLst/>
              <a:gdLst/>
              <a:ahLst/>
              <a:cxnLst/>
              <a:rect l="l" t="t" r="r" b="b"/>
              <a:pathLst>
                <a:path w="2380615" h="1923414">
                  <a:moveTo>
                    <a:pt x="417576" y="1240663"/>
                  </a:moveTo>
                  <a:lnTo>
                    <a:pt x="318008" y="1141095"/>
                  </a:lnTo>
                  <a:lnTo>
                    <a:pt x="318008" y="1190879"/>
                  </a:lnTo>
                  <a:lnTo>
                    <a:pt x="99568" y="1190879"/>
                  </a:lnTo>
                  <a:lnTo>
                    <a:pt x="99568" y="1141095"/>
                  </a:lnTo>
                  <a:lnTo>
                    <a:pt x="0" y="1240663"/>
                  </a:lnTo>
                  <a:lnTo>
                    <a:pt x="99568" y="1340231"/>
                  </a:lnTo>
                  <a:lnTo>
                    <a:pt x="99568" y="1290459"/>
                  </a:lnTo>
                  <a:lnTo>
                    <a:pt x="318008" y="1290459"/>
                  </a:lnTo>
                  <a:lnTo>
                    <a:pt x="318008" y="1340231"/>
                  </a:lnTo>
                  <a:lnTo>
                    <a:pt x="417576" y="1240663"/>
                  </a:lnTo>
                  <a:close/>
                </a:path>
                <a:path w="2380615" h="1923414">
                  <a:moveTo>
                    <a:pt x="417576" y="685927"/>
                  </a:moveTo>
                  <a:lnTo>
                    <a:pt x="318008" y="586359"/>
                  </a:lnTo>
                  <a:lnTo>
                    <a:pt x="318008" y="636143"/>
                  </a:lnTo>
                  <a:lnTo>
                    <a:pt x="99568" y="636143"/>
                  </a:lnTo>
                  <a:lnTo>
                    <a:pt x="99568" y="586359"/>
                  </a:lnTo>
                  <a:lnTo>
                    <a:pt x="0" y="685927"/>
                  </a:lnTo>
                  <a:lnTo>
                    <a:pt x="99568" y="785495"/>
                  </a:lnTo>
                  <a:lnTo>
                    <a:pt x="99568" y="735711"/>
                  </a:lnTo>
                  <a:lnTo>
                    <a:pt x="318008" y="735711"/>
                  </a:lnTo>
                  <a:lnTo>
                    <a:pt x="318008" y="785495"/>
                  </a:lnTo>
                  <a:lnTo>
                    <a:pt x="417576" y="685927"/>
                  </a:lnTo>
                  <a:close/>
                </a:path>
                <a:path w="2380615" h="1923414">
                  <a:moveTo>
                    <a:pt x="2380361" y="1764804"/>
                  </a:moveTo>
                  <a:lnTo>
                    <a:pt x="2339340" y="1802726"/>
                  </a:lnTo>
                  <a:lnTo>
                    <a:pt x="1931670" y="1360932"/>
                  </a:lnTo>
                  <a:lnTo>
                    <a:pt x="1972691" y="1322971"/>
                  </a:lnTo>
                  <a:lnTo>
                    <a:pt x="1814690" y="1316621"/>
                  </a:lnTo>
                  <a:lnTo>
                    <a:pt x="1808340" y="1474597"/>
                  </a:lnTo>
                  <a:lnTo>
                    <a:pt x="1849501" y="1436751"/>
                  </a:lnTo>
                  <a:lnTo>
                    <a:pt x="2257044" y="1878545"/>
                  </a:lnTo>
                  <a:lnTo>
                    <a:pt x="2216023" y="1916468"/>
                  </a:lnTo>
                  <a:lnTo>
                    <a:pt x="2374011" y="1922830"/>
                  </a:lnTo>
                  <a:lnTo>
                    <a:pt x="2380361" y="1764804"/>
                  </a:lnTo>
                  <a:close/>
                </a:path>
                <a:path w="2380615" h="1923414">
                  <a:moveTo>
                    <a:pt x="2380361" y="158115"/>
                  </a:moveTo>
                  <a:lnTo>
                    <a:pt x="2374011" y="0"/>
                  </a:lnTo>
                  <a:lnTo>
                    <a:pt x="2216023" y="6350"/>
                  </a:lnTo>
                  <a:lnTo>
                    <a:pt x="2257044" y="44323"/>
                  </a:lnTo>
                  <a:lnTo>
                    <a:pt x="1849501" y="486156"/>
                  </a:lnTo>
                  <a:lnTo>
                    <a:pt x="1808340" y="448183"/>
                  </a:lnTo>
                  <a:lnTo>
                    <a:pt x="1814690" y="606298"/>
                  </a:lnTo>
                  <a:lnTo>
                    <a:pt x="1972691" y="599948"/>
                  </a:lnTo>
                  <a:lnTo>
                    <a:pt x="1931670" y="561975"/>
                  </a:lnTo>
                  <a:lnTo>
                    <a:pt x="2339340" y="120142"/>
                  </a:lnTo>
                  <a:lnTo>
                    <a:pt x="2380361" y="158115"/>
                  </a:lnTo>
                  <a:close/>
                </a:path>
              </a:pathLst>
            </a:custGeom>
            <a:solidFill>
              <a:srgbClr val="4D67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66431" y="4852416"/>
              <a:ext cx="1366520" cy="1513205"/>
            </a:xfrm>
            <a:custGeom>
              <a:avLst/>
              <a:gdLst/>
              <a:ahLst/>
              <a:cxnLst/>
              <a:rect l="l" t="t" r="r" b="b"/>
              <a:pathLst>
                <a:path w="1366520" h="1513204">
                  <a:moveTo>
                    <a:pt x="1366520" y="0"/>
                  </a:moveTo>
                  <a:lnTo>
                    <a:pt x="0" y="0"/>
                  </a:lnTo>
                  <a:lnTo>
                    <a:pt x="0" y="1513078"/>
                  </a:lnTo>
                  <a:lnTo>
                    <a:pt x="1366520" y="1513078"/>
                  </a:lnTo>
                  <a:lnTo>
                    <a:pt x="1366520" y="0"/>
                  </a:lnTo>
                  <a:close/>
                </a:path>
              </a:pathLst>
            </a:custGeom>
            <a:solidFill>
              <a:srgbClr val="487A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79291" y="4771644"/>
            <a:ext cx="885825" cy="675640"/>
          </a:xfrm>
          <a:prstGeom prst="rect">
            <a:avLst/>
          </a:prstGeom>
          <a:solidFill>
            <a:srgbClr val="487A29"/>
          </a:solidFill>
        </p:spPr>
        <p:txBody>
          <a:bodyPr vert="horz" wrap="square" lIns="0" tIns="172720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136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CPU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51419" y="4882133"/>
            <a:ext cx="8229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SRAM</a:t>
            </a:r>
            <a:endParaRPr sz="180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Wrapper</a:t>
            </a:r>
            <a:endParaRPr sz="1800">
              <a:latin typeface="Calibri"/>
              <a:cs typeface="Calibri"/>
            </a:endParaRPr>
          </a:p>
          <a:p>
            <a:pPr marR="9525" algn="ctr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DM1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88935" y="5759196"/>
            <a:ext cx="969644" cy="495300"/>
          </a:xfrm>
          <a:prstGeom prst="rect">
            <a:avLst/>
          </a:prstGeom>
          <a:solidFill>
            <a:srgbClr val="739A28"/>
          </a:solidFill>
        </p:spPr>
        <p:txBody>
          <a:bodyPr vert="horz" wrap="square" lIns="0" tIns="8191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645"/>
              </a:spcBef>
            </a:pPr>
            <a:r>
              <a:rPr sz="1800" spc="-10" dirty="0">
                <a:latin typeface="Calibri"/>
                <a:cs typeface="Calibri"/>
              </a:rPr>
              <a:t>i_SRAM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75560" y="4695444"/>
            <a:ext cx="417830" cy="200025"/>
          </a:xfrm>
          <a:custGeom>
            <a:avLst/>
            <a:gdLst/>
            <a:ahLst/>
            <a:cxnLst/>
            <a:rect l="l" t="t" r="r" b="b"/>
            <a:pathLst>
              <a:path w="417830" h="200025">
                <a:moveTo>
                  <a:pt x="317753" y="0"/>
                </a:moveTo>
                <a:lnTo>
                  <a:pt x="317753" y="49783"/>
                </a:lnTo>
                <a:lnTo>
                  <a:pt x="99567" y="49783"/>
                </a:lnTo>
                <a:lnTo>
                  <a:pt x="99567" y="0"/>
                </a:lnTo>
                <a:lnTo>
                  <a:pt x="0" y="99821"/>
                </a:lnTo>
                <a:lnTo>
                  <a:pt x="99567" y="199516"/>
                </a:lnTo>
                <a:lnTo>
                  <a:pt x="99567" y="149605"/>
                </a:lnTo>
                <a:lnTo>
                  <a:pt x="317753" y="149605"/>
                </a:lnTo>
                <a:lnTo>
                  <a:pt x="317753" y="199516"/>
                </a:lnTo>
                <a:lnTo>
                  <a:pt x="417321" y="99821"/>
                </a:lnTo>
                <a:lnTo>
                  <a:pt x="317753" y="0"/>
                </a:lnTo>
                <a:close/>
              </a:path>
            </a:pathLst>
          </a:custGeom>
          <a:solidFill>
            <a:srgbClr val="4D6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23594" y="4117085"/>
            <a:ext cx="1152525" cy="1399540"/>
          </a:xfrm>
          <a:prstGeom prst="rect">
            <a:avLst/>
          </a:prstGeom>
          <a:ln w="28575">
            <a:solidFill>
              <a:srgbClr val="487A2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8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</a:pPr>
            <a:r>
              <a:rPr sz="1800" spc="-10" dirty="0">
                <a:solidFill>
                  <a:srgbClr val="2F521B"/>
                </a:solidFill>
                <a:latin typeface="Calibri"/>
                <a:cs typeface="Calibri"/>
              </a:rPr>
              <a:t>top_tb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19" name="object 19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Program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43457" y="1065182"/>
            <a:ext cx="7386955" cy="502856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47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spc="-10" dirty="0">
                <a:latin typeface="Calibri"/>
                <a:cs typeface="Calibri"/>
              </a:rPr>
              <a:t>prog0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34"/>
              </a:spcBef>
              <a:tabLst>
                <a:tab pos="911225" algn="l"/>
              </a:tabLst>
            </a:pPr>
            <a:r>
              <a:rPr sz="18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Microsoft JhengHei"/>
                <a:cs typeface="Microsoft JhengHei"/>
              </a:rPr>
              <a:t>測試</a:t>
            </a:r>
            <a:r>
              <a:rPr sz="1800" spc="-40" dirty="0">
                <a:latin typeface="Calibri"/>
                <a:cs typeface="Calibri"/>
              </a:rPr>
              <a:t>45</a:t>
            </a:r>
            <a:r>
              <a:rPr sz="1800" dirty="0">
                <a:latin typeface="Microsoft JhengHei"/>
                <a:cs typeface="Microsoft JhengHei"/>
              </a:rPr>
              <a:t>個</a:t>
            </a:r>
            <a:r>
              <a:rPr sz="1800" spc="-10" dirty="0">
                <a:latin typeface="Calibri"/>
                <a:cs typeface="Calibri"/>
              </a:rPr>
              <a:t>instruction</a:t>
            </a:r>
            <a:r>
              <a:rPr sz="1800" spc="-30" dirty="0">
                <a:latin typeface="Calibri"/>
                <a:cs typeface="Calibri"/>
              </a:rPr>
              <a:t> (</a:t>
            </a:r>
            <a:r>
              <a:rPr sz="1800" dirty="0">
                <a:latin typeface="Microsoft JhengHei"/>
                <a:cs typeface="Microsoft JhengHei"/>
              </a:rPr>
              <a:t>助教提供</a:t>
            </a:r>
            <a:r>
              <a:rPr sz="1800" spc="-5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6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spc="-10" dirty="0">
                <a:latin typeface="Calibri"/>
                <a:cs typeface="Calibri"/>
              </a:rPr>
              <a:t>prog1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35"/>
              </a:spcBef>
              <a:tabLst>
                <a:tab pos="911225" algn="l"/>
              </a:tabLst>
            </a:pPr>
            <a:r>
              <a:rPr sz="18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Calibri"/>
                <a:cs typeface="Calibri"/>
              </a:rPr>
              <a:t>Sort</a:t>
            </a:r>
            <a:r>
              <a:rPr sz="1800" spc="-10" dirty="0">
                <a:latin typeface="Calibri"/>
                <a:cs typeface="Calibri"/>
              </a:rPr>
              <a:t> Algorithm</a:t>
            </a:r>
            <a:endParaRPr sz="18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77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spc="-10" dirty="0">
                <a:latin typeface="Calibri"/>
                <a:cs typeface="Calibri"/>
              </a:rPr>
              <a:t>Prog2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434"/>
              </a:spcBef>
              <a:tabLst>
                <a:tab pos="911225" algn="l"/>
              </a:tabLst>
            </a:pPr>
            <a:r>
              <a:rPr sz="16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16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Microsoft JhengHei"/>
                <a:cs typeface="Microsoft JhengHei"/>
              </a:rPr>
              <a:t>不使用</a:t>
            </a:r>
            <a:r>
              <a:rPr sz="1600" dirty="0">
                <a:latin typeface="Calibri"/>
                <a:cs typeface="Calibri"/>
              </a:rPr>
              <a:t>MUL/MUL[[S]U] instructions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0" dirty="0">
                <a:latin typeface="Microsoft JhengHei"/>
                <a:cs typeface="Microsoft JhengHei"/>
              </a:rPr>
              <a:t>完成</a:t>
            </a:r>
            <a:r>
              <a:rPr sz="1600" spc="-10" dirty="0">
                <a:latin typeface="Calibri"/>
                <a:cs typeface="Calibri"/>
              </a:rPr>
              <a:t>Multiplication</a:t>
            </a:r>
            <a:r>
              <a:rPr sz="1600" spc="-50" dirty="0">
                <a:latin typeface="Calibri"/>
                <a:cs typeface="Calibri"/>
              </a:rPr>
              <a:t> (</a:t>
            </a:r>
            <a:r>
              <a:rPr sz="1600" spc="-50" dirty="0">
                <a:latin typeface="Microsoft JhengHei"/>
                <a:cs typeface="Microsoft JhengHei"/>
              </a:rPr>
              <a:t>助教提供</a:t>
            </a:r>
            <a:r>
              <a:rPr sz="1600" spc="-50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6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spc="-10" dirty="0">
                <a:latin typeface="Calibri"/>
                <a:cs typeface="Calibri"/>
              </a:rPr>
              <a:t>prog3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25"/>
              </a:spcBef>
              <a:tabLst>
                <a:tab pos="911225" algn="l"/>
              </a:tabLst>
            </a:pPr>
            <a:r>
              <a:rPr sz="18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Calibri"/>
                <a:cs typeface="Calibri"/>
              </a:rPr>
              <a:t>Greatest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divisor</a:t>
            </a:r>
            <a:endParaRPr sz="18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77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spc="-10" dirty="0">
                <a:latin typeface="Calibri"/>
                <a:cs typeface="Calibri"/>
              </a:rPr>
              <a:t>prog4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35"/>
              </a:spcBef>
              <a:tabLst>
                <a:tab pos="911225" algn="l"/>
              </a:tabLst>
            </a:pPr>
            <a:r>
              <a:rPr sz="18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Microsoft JhengHei"/>
                <a:cs typeface="Microsoft JhengHei"/>
              </a:rPr>
              <a:t>使用階乘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45" dirty="0">
                <a:latin typeface="Calibri"/>
                <a:cs typeface="Calibri"/>
              </a:rPr>
              <a:t> code</a:t>
            </a:r>
            <a:r>
              <a:rPr sz="1800" dirty="0">
                <a:latin typeface="Microsoft JhengHei"/>
                <a:cs typeface="Microsoft JhengHei"/>
              </a:rPr>
              <a:t>測試</a:t>
            </a:r>
            <a:r>
              <a:rPr sz="1800" spc="-10" dirty="0">
                <a:latin typeface="Calibri"/>
                <a:cs typeface="Calibri"/>
              </a:rPr>
              <a:t>rdinstret, rdinstreth</a:t>
            </a:r>
            <a:r>
              <a:rPr sz="1800" spc="-20" dirty="0">
                <a:latin typeface="Calibri"/>
                <a:cs typeface="Calibri"/>
              </a:rPr>
              <a:t>, </a:t>
            </a:r>
            <a:r>
              <a:rPr sz="1800" dirty="0">
                <a:latin typeface="Calibri"/>
                <a:cs typeface="Calibri"/>
              </a:rPr>
              <a:t>rdcycle</a:t>
            </a:r>
            <a:r>
              <a:rPr sz="1800" spc="-15" dirty="0">
                <a:latin typeface="Calibri"/>
                <a:cs typeface="Calibri"/>
              </a:rPr>
              <a:t>, </a:t>
            </a:r>
            <a:r>
              <a:rPr sz="1800" spc="-40" dirty="0">
                <a:latin typeface="Calibri"/>
                <a:cs typeface="Calibri"/>
              </a:rPr>
              <a:t>rdcycleh(</a:t>
            </a:r>
            <a:r>
              <a:rPr sz="1800" dirty="0">
                <a:latin typeface="Microsoft JhengHei"/>
                <a:cs typeface="Microsoft JhengHei"/>
              </a:rPr>
              <a:t>助教提供</a:t>
            </a:r>
            <a:r>
              <a:rPr sz="1800" spc="-5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7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spc="-10" dirty="0">
                <a:latin typeface="Calibri"/>
                <a:cs typeface="Calibri"/>
              </a:rPr>
              <a:t>Prog5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20"/>
              </a:spcBef>
              <a:tabLst>
                <a:tab pos="911225" algn="l"/>
              </a:tabLst>
            </a:pPr>
            <a:r>
              <a:rPr sz="18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Microsoft JhengHei"/>
                <a:cs typeface="Microsoft JhengHei"/>
              </a:rPr>
              <a:t>使用</a:t>
            </a:r>
            <a:r>
              <a:rPr sz="1800" dirty="0">
                <a:latin typeface="Calibri"/>
                <a:cs typeface="Calibri"/>
              </a:rPr>
              <a:t>MUL/MUL[[S]U]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instructions</a:t>
            </a:r>
            <a:r>
              <a:rPr sz="1800" dirty="0">
                <a:latin typeface="Microsoft JhengHei"/>
                <a:cs typeface="Microsoft JhengHei"/>
              </a:rPr>
              <a:t>實現</a:t>
            </a:r>
            <a:r>
              <a:rPr sz="1800" spc="-10" dirty="0">
                <a:latin typeface="Calibri"/>
                <a:cs typeface="Calibri"/>
              </a:rPr>
              <a:t>Multiplication</a:t>
            </a:r>
            <a:r>
              <a:rPr sz="1800" spc="35" dirty="0">
                <a:latin typeface="Calibri"/>
                <a:cs typeface="Calibri"/>
              </a:rPr>
              <a:t> (</a:t>
            </a:r>
            <a:r>
              <a:rPr sz="1800" dirty="0">
                <a:latin typeface="Microsoft JhengHei"/>
                <a:cs typeface="Microsoft JhengHei"/>
              </a:rPr>
              <a:t>助教提供</a:t>
            </a:r>
            <a:r>
              <a:rPr sz="1800" spc="-5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5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0" dirty="0">
                <a:latin typeface="Calibri"/>
                <a:cs typeface="Calibri"/>
              </a:rPr>
              <a:t>prog6</a:t>
            </a:r>
            <a:endParaRPr sz="24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40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Microsoft JhengHei"/>
                <a:cs typeface="Microsoft JhengHei"/>
              </a:rPr>
              <a:t>使用</a:t>
            </a:r>
            <a:r>
              <a:rPr sz="2000" dirty="0">
                <a:latin typeface="Calibri"/>
                <a:cs typeface="Calibri"/>
              </a:rPr>
              <a:t>floating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point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instructions</a:t>
            </a:r>
            <a:r>
              <a:rPr sz="2000" spc="-10" dirty="0">
                <a:latin typeface="Microsoft JhengHei"/>
                <a:cs typeface="Microsoft JhengHei"/>
              </a:rPr>
              <a:t>進行運算</a:t>
            </a:r>
            <a:r>
              <a:rPr sz="2000" spc="-25" dirty="0">
                <a:latin typeface="Calibri"/>
                <a:cs typeface="Calibri"/>
              </a:rPr>
              <a:t>(</a:t>
            </a:r>
            <a:r>
              <a:rPr sz="2000" spc="-10" dirty="0">
                <a:latin typeface="Microsoft JhengHei"/>
                <a:cs typeface="Microsoft JhengHei"/>
              </a:rPr>
              <a:t>助教提供</a:t>
            </a:r>
            <a:r>
              <a:rPr sz="2000" spc="-5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Specification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43457" y="1076071"/>
            <a:ext cx="7466965" cy="4728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ts val="2790"/>
              </a:lnSpc>
              <a:spcBef>
                <a:spcPts val="10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Don’t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modify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timing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constraint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except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clock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period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457200">
              <a:lnSpc>
                <a:spcPts val="2790"/>
              </a:lnSpc>
            </a:pPr>
            <a:r>
              <a:rPr sz="2400" i="1" dirty="0">
                <a:latin typeface="Calibri"/>
                <a:cs typeface="Calibri"/>
              </a:rPr>
              <a:t>DC.sdc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Maximum</a:t>
            </a:r>
            <a:r>
              <a:rPr sz="24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clock</a:t>
            </a:r>
            <a:r>
              <a:rPr sz="24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period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ns</a:t>
            </a:r>
            <a:r>
              <a:rPr sz="2400" spc="-2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70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Design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master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wrapper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CPU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AXI.</a:t>
            </a:r>
            <a:endParaRPr sz="24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40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spc="-35" dirty="0">
                <a:latin typeface="Calibri"/>
                <a:cs typeface="Calibri"/>
              </a:rPr>
              <a:t>Transfer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Signals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between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CPU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AXI</a:t>
            </a:r>
            <a:endParaRPr sz="20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6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0" dirty="0">
                <a:latin typeface="Calibri"/>
                <a:cs typeface="Calibri"/>
              </a:rPr>
              <a:t>Modify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SRAM_wrapper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compatible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AXI.</a:t>
            </a:r>
            <a:endParaRPr sz="24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9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CPU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masters</a:t>
            </a:r>
            <a:endParaRPr sz="24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40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Calibri"/>
                <a:cs typeface="Calibri"/>
              </a:rPr>
              <a:t>Instruction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00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7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IM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(Slave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1)</a:t>
            </a:r>
            <a:endParaRPr sz="24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40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0x0000_0000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0x0000_ffff</a:t>
            </a:r>
            <a:endParaRPr sz="20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5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DM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(Slave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2)</a:t>
            </a:r>
            <a:endParaRPr sz="24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45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0x0001_0000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0x0001_ffff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Module</a:t>
            </a:r>
            <a:r>
              <a:rPr spc="-65" dirty="0"/>
              <a:t> </a:t>
            </a:r>
            <a:r>
              <a:rPr spc="-20" dirty="0"/>
              <a:t>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457" y="1104722"/>
            <a:ext cx="4311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Module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name</a:t>
            </a:r>
            <a:r>
              <a:rPr sz="2400" spc="-35" dirty="0">
                <a:latin typeface="Microsoft JhengHei"/>
                <a:cs typeface="Microsoft JhengHei"/>
              </a:rPr>
              <a:t>須符合下表要求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3457" y="4760467"/>
            <a:ext cx="7651115" cy="7219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57200" marR="5080" indent="-445134">
              <a:lnSpc>
                <a:spcPts val="2600"/>
              </a:lnSpc>
              <a:spcBef>
                <a:spcPts val="42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Microsoft JhengHei"/>
                <a:cs typeface="Microsoft JhengHei"/>
              </a:rPr>
              <a:t>以上</a:t>
            </a:r>
            <a:r>
              <a:rPr sz="2400" dirty="0">
                <a:latin typeface="Calibri"/>
                <a:cs typeface="Calibri"/>
              </a:rPr>
              <a:t>module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name</a:t>
            </a:r>
            <a:r>
              <a:rPr sz="2400" dirty="0">
                <a:latin typeface="Microsoft JhengHei"/>
                <a:cs typeface="Microsoft JhengHei"/>
              </a:rPr>
              <a:t>助教均已提供或已定義好，</a:t>
            </a:r>
            <a:r>
              <a:rPr sz="2400" spc="-25" dirty="0">
                <a:solidFill>
                  <a:srgbClr val="FF0000"/>
                </a:solidFill>
                <a:latin typeface="Microsoft JhengHei"/>
                <a:cs typeface="Microsoft JhengHei"/>
              </a:rPr>
              <a:t>請勿任意</a:t>
            </a:r>
            <a:r>
              <a:rPr sz="2400" spc="-15" dirty="0">
                <a:solidFill>
                  <a:srgbClr val="FF0000"/>
                </a:solidFill>
                <a:latin typeface="Microsoft JhengHei"/>
                <a:cs typeface="Microsoft JhengHei"/>
              </a:rPr>
              <a:t>更改</a:t>
            </a:r>
            <a:r>
              <a:rPr sz="2400" spc="-15" dirty="0">
                <a:latin typeface="Microsoft JhengHei"/>
                <a:cs typeface="Microsoft JhengHei"/>
              </a:rPr>
              <a:t>，以免</a:t>
            </a:r>
            <a:r>
              <a:rPr sz="2400" spc="-40" dirty="0">
                <a:latin typeface="Calibri"/>
                <a:cs typeface="Calibri"/>
              </a:rPr>
              <a:t>testbench</a:t>
            </a:r>
            <a:r>
              <a:rPr sz="2400" spc="-30" dirty="0">
                <a:latin typeface="Microsoft JhengHei"/>
                <a:cs typeface="Microsoft JhengHei"/>
              </a:rPr>
              <a:t>抓不到正確的名稱</a:t>
            </a:r>
            <a:endParaRPr sz="2400">
              <a:latin typeface="Microsoft JhengHei"/>
              <a:cs typeface="Microsoft JhengHe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72235" y="1530858"/>
          <a:ext cx="7120253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4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1775">
                <a:tc rowSpan="2">
                  <a:txBody>
                    <a:bodyPr/>
                    <a:lstStyle/>
                    <a:p>
                      <a:pPr marL="40830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Category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File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Module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Instance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SDF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RTL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top.sv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top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TOP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Gate-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Level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top_syn.v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top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TOP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top_syn.sdf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RTL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SRAM_wrapper.sv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SRAM_wrapper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IM1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RTL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SRAM_wrapper.sv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SRAM_wrapper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DM1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RTL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SRAM_rtl.sv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34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TS1N16ADFPC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2870">
                        <a:lnSpc>
                          <a:spcPts val="140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LLLVTA512X45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95580">
                        <a:lnSpc>
                          <a:spcPts val="142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M4SWSHOD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i_SRAM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7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Gate-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Level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1290" algn="just">
                        <a:lnSpc>
                          <a:spcPts val="140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TS1N16ADFPCLL LVTA512X45M4S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WSHOD.sv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 marR="80010" indent="-3810" algn="ctr">
                        <a:lnSpc>
                          <a:spcPts val="140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TS1N16ADFPC 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LLLVTA512X45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M4SWSHOD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i_SRAM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972300" y="2007107"/>
            <a:ext cx="1532890" cy="233045"/>
          </a:xfrm>
          <a:custGeom>
            <a:avLst/>
            <a:gdLst/>
            <a:ahLst/>
            <a:cxnLst/>
            <a:rect l="l" t="t" r="r" b="b"/>
            <a:pathLst>
              <a:path w="1532890" h="233044">
                <a:moveTo>
                  <a:pt x="0" y="0"/>
                </a:moveTo>
                <a:lnTo>
                  <a:pt x="1532635" y="232663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72300" y="2471927"/>
            <a:ext cx="1532890" cy="1667510"/>
          </a:xfrm>
          <a:custGeom>
            <a:avLst/>
            <a:gdLst/>
            <a:ahLst/>
            <a:cxnLst/>
            <a:rect l="l" t="t" r="r" b="b"/>
            <a:pathLst>
              <a:path w="1532890" h="1667510">
                <a:moveTo>
                  <a:pt x="0" y="0"/>
                </a:moveTo>
                <a:lnTo>
                  <a:pt x="1532635" y="284988"/>
                </a:lnTo>
              </a:path>
              <a:path w="1532890" h="1667510">
                <a:moveTo>
                  <a:pt x="0" y="284988"/>
                </a:moveTo>
                <a:lnTo>
                  <a:pt x="1532635" y="569849"/>
                </a:lnTo>
              </a:path>
              <a:path w="1532890" h="1667510">
                <a:moveTo>
                  <a:pt x="0" y="569849"/>
                </a:moveTo>
                <a:lnTo>
                  <a:pt x="1532635" y="1118489"/>
                </a:lnTo>
              </a:path>
              <a:path w="1532890" h="1667510">
                <a:moveTo>
                  <a:pt x="0" y="1118489"/>
                </a:moveTo>
                <a:lnTo>
                  <a:pt x="1532635" y="1667002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Module</a:t>
            </a:r>
            <a:r>
              <a:rPr spc="-65" dirty="0"/>
              <a:t> </a:t>
            </a:r>
            <a:r>
              <a:rPr spc="-20" dirty="0"/>
              <a:t>(2/2)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43457" y="1104722"/>
            <a:ext cx="5250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Module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port</a:t>
            </a:r>
            <a:r>
              <a:rPr sz="2400" spc="-10" dirty="0">
                <a:latin typeface="Microsoft JhengHei"/>
                <a:cs typeface="Microsoft JhengHei"/>
              </a:rPr>
              <a:t>須符合下表要求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15" dirty="0">
                <a:latin typeface="Microsoft JhengHei"/>
                <a:cs typeface="Microsoft JhengHei"/>
              </a:rPr>
              <a:t>同</a:t>
            </a:r>
            <a:r>
              <a:rPr sz="2400" spc="-20" dirty="0">
                <a:latin typeface="Calibri"/>
                <a:cs typeface="Calibri"/>
              </a:rPr>
              <a:t>HW1)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3457" y="4071366"/>
            <a:ext cx="7744459" cy="162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20" dirty="0">
                <a:latin typeface="Microsoft JhengHei"/>
                <a:cs typeface="Microsoft JhengHei"/>
              </a:rPr>
              <a:t>紫色部分為助教已提供或已定義好，請勿任意更改</a:t>
            </a:r>
            <a:endParaRPr sz="2400">
              <a:latin typeface="Microsoft JhengHei"/>
              <a:cs typeface="Microsoft JhengHei"/>
            </a:endParaRPr>
          </a:p>
          <a:p>
            <a:pPr marL="457200" indent="-444500">
              <a:lnSpc>
                <a:spcPts val="2820"/>
              </a:lnSpc>
              <a:spcBef>
                <a:spcPts val="4054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5" dirty="0">
                <a:latin typeface="Microsoft JhengHei"/>
                <a:cs typeface="Microsoft JhengHei"/>
              </a:rPr>
              <a:t>其餘部分需按照要求命名，以免</a:t>
            </a:r>
            <a:r>
              <a:rPr sz="2400" spc="-40" dirty="0">
                <a:latin typeface="Calibri"/>
                <a:cs typeface="Calibri"/>
              </a:rPr>
              <a:t>testbench</a:t>
            </a:r>
            <a:r>
              <a:rPr sz="2400" spc="-35" dirty="0">
                <a:latin typeface="Microsoft JhengHei"/>
                <a:cs typeface="Microsoft JhengHei"/>
              </a:rPr>
              <a:t>抓不到正確的</a:t>
            </a:r>
            <a:endParaRPr sz="2400">
              <a:latin typeface="Microsoft JhengHei"/>
              <a:cs typeface="Microsoft JhengHei"/>
            </a:endParaRPr>
          </a:p>
          <a:p>
            <a:pPr marL="457200">
              <a:lnSpc>
                <a:spcPts val="2820"/>
              </a:lnSpc>
            </a:pPr>
            <a:r>
              <a:rPr sz="2400" spc="-40" dirty="0">
                <a:latin typeface="Microsoft JhengHei"/>
                <a:cs typeface="Microsoft JhengHei"/>
              </a:rPr>
              <a:t>名稱</a:t>
            </a:r>
            <a:endParaRPr sz="2400">
              <a:latin typeface="Microsoft JhengHei"/>
              <a:cs typeface="Microsoft JhengHe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79778" y="1768855"/>
          <a:ext cx="7266304" cy="1628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9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5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4160"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Module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Specifications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4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top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Signal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Bits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Function</a:t>
                      </a:r>
                      <a:r>
                        <a:rPr sz="12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explanation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clk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input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clock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rst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input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reset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(active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high)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610">
                <a:tc rowSpan="2">
                  <a:txBody>
                    <a:bodyPr/>
                    <a:lstStyle/>
                    <a:p>
                      <a:pPr marL="85725">
                        <a:lnSpc>
                          <a:spcPts val="136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TS1N16ADFPCL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69875" marR="63500" indent="-196850">
                        <a:lnSpc>
                          <a:spcPts val="1400"/>
                        </a:lnSpc>
                        <a:spcBef>
                          <a:spcPts val="5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LLVTA512X45M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4SWSHOD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5080" algn="ctr">
                        <a:lnSpc>
                          <a:spcPts val="126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Memory</a:t>
                      </a:r>
                      <a:r>
                        <a:rPr sz="12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Space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1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MEMORY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logic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32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Size: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[512][32]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12697" y="1250822"/>
          <a:ext cx="7801610" cy="109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685">
                <a:tc>
                  <a:txBody>
                    <a:bodyPr/>
                    <a:lstStyle/>
                    <a:p>
                      <a:pPr marL="3175" algn="ctr">
                        <a:lnSpc>
                          <a:spcPts val="2045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Simulation</a:t>
                      </a:r>
                      <a:r>
                        <a:rPr sz="18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Level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045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Command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 gridSpan="2">
                  <a:txBody>
                    <a:bodyPr/>
                    <a:lstStyle/>
                    <a:p>
                      <a:pPr marL="3175" algn="ctr">
                        <a:lnSpc>
                          <a:spcPts val="2045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Problem1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270" algn="ctr">
                        <a:lnSpc>
                          <a:spcPts val="2045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RTL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2045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800" spc="-5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rtl_all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635" algn="ctr">
                        <a:lnSpc>
                          <a:spcPts val="2045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Post-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synthesis</a:t>
                      </a:r>
                      <a:r>
                        <a:rPr sz="18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(optional)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2045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80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syn_all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3457" y="175399"/>
            <a:ext cx="4038600" cy="101536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pc="-10" dirty="0"/>
              <a:t>Simulation</a:t>
            </a:r>
          </a:p>
          <a:p>
            <a:pPr marL="172720">
              <a:lnSpc>
                <a:spcPct val="100000"/>
              </a:lnSpc>
              <a:spcBef>
                <a:spcPts val="645"/>
              </a:spcBef>
            </a:pPr>
            <a:r>
              <a:rPr sz="18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Table</a:t>
            </a:r>
            <a:r>
              <a:rPr sz="1800" b="0"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B-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1:</a:t>
            </a:r>
            <a:r>
              <a:rPr sz="1800" b="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Simulation</a:t>
            </a:r>
            <a:r>
              <a:rPr sz="1800" b="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commands</a:t>
            </a:r>
            <a:r>
              <a:rPr sz="18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(Partial)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4087" y="2486659"/>
            <a:ext cx="3371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imes New Roman"/>
                <a:cs typeface="Times New Roman"/>
              </a:rPr>
              <a:t>Table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B-</a:t>
            </a:r>
            <a:r>
              <a:rPr sz="1800" dirty="0">
                <a:latin typeface="Times New Roman"/>
                <a:cs typeface="Times New Roman"/>
              </a:rPr>
              <a:t>2: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Makefile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macros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(Partial)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49440" y="4099559"/>
            <a:ext cx="1877695" cy="2057400"/>
          </a:xfrm>
          <a:custGeom>
            <a:avLst/>
            <a:gdLst/>
            <a:ahLst/>
            <a:cxnLst/>
            <a:rect l="l" t="t" r="r" b="b"/>
            <a:pathLst>
              <a:path w="1877695" h="2057400">
                <a:moveTo>
                  <a:pt x="0" y="0"/>
                </a:moveTo>
                <a:lnTo>
                  <a:pt x="1877440" y="205740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12697" y="2943351"/>
          <a:ext cx="7802245" cy="3199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5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1905" algn="ctr">
                        <a:lnSpc>
                          <a:spcPts val="1650"/>
                        </a:lnSpc>
                      </a:pP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Situation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115">
                        <a:lnSpc>
                          <a:spcPts val="1650"/>
                        </a:lnSpc>
                      </a:pP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Command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0390">
                        <a:lnSpc>
                          <a:spcPts val="1650"/>
                        </a:lnSpc>
                      </a:pP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Example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905" algn="ctr">
                        <a:lnSpc>
                          <a:spcPts val="1650"/>
                        </a:lnSpc>
                      </a:pPr>
                      <a:r>
                        <a:rPr sz="1500" spc="-30" dirty="0">
                          <a:latin typeface="Times New Roman"/>
                          <a:cs typeface="Times New Roman"/>
                        </a:rPr>
                        <a:t>RTL</a:t>
                      </a:r>
                      <a:r>
                        <a:rPr sz="15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simulation</a:t>
                      </a:r>
                      <a:r>
                        <a:rPr sz="15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20" dirty="0">
                          <a:latin typeface="Times New Roman"/>
                          <a:cs typeface="Times New Roman"/>
                        </a:rPr>
                        <a:t>progX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50"/>
                        </a:lnSpc>
                      </a:pPr>
                      <a:r>
                        <a:rPr sz="15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5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rtlX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50"/>
                        </a:lnSpc>
                      </a:pPr>
                      <a:r>
                        <a:rPr sz="15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500" spc="-4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2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rtl0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" algn="ctr">
                        <a:lnSpc>
                          <a:spcPts val="1650"/>
                        </a:lnSpc>
                      </a:pPr>
                      <a:r>
                        <a:rPr sz="1500" spc="-20" dirty="0">
                          <a:latin typeface="Times New Roman"/>
                          <a:cs typeface="Times New Roman"/>
                        </a:rPr>
                        <a:t>Post-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synthesis</a:t>
                      </a:r>
                      <a:r>
                        <a:rPr sz="15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simulation</a:t>
                      </a:r>
                      <a:r>
                        <a:rPr sz="15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20" dirty="0">
                          <a:latin typeface="Times New Roman"/>
                          <a:cs typeface="Times New Roman"/>
                        </a:rPr>
                        <a:t>progX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50"/>
                        </a:lnSpc>
                      </a:pPr>
                      <a:r>
                        <a:rPr sz="15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500" spc="-6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synX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50"/>
                        </a:lnSpc>
                      </a:pPr>
                      <a:r>
                        <a:rPr sz="15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500" spc="-4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2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syn1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" algn="ctr">
                        <a:lnSpc>
                          <a:spcPts val="165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Dump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waveform</a:t>
                      </a:r>
                      <a:r>
                        <a:rPr sz="15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(no</a:t>
                      </a:r>
                      <a:r>
                        <a:rPr sz="15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array)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50"/>
                        </a:lnSpc>
                      </a:pPr>
                      <a:r>
                        <a:rPr sz="15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50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{rtlX,synX}</a:t>
                      </a:r>
                      <a:r>
                        <a:rPr sz="150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FSDB=1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50"/>
                        </a:lnSpc>
                      </a:pPr>
                      <a:r>
                        <a:rPr sz="15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500" spc="-15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rtl2</a:t>
                      </a:r>
                      <a:r>
                        <a:rPr sz="1500" spc="-4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FSDB=1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" algn="ctr">
                        <a:lnSpc>
                          <a:spcPts val="165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Dump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waveform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(with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array)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50"/>
                        </a:lnSpc>
                      </a:pPr>
                      <a:r>
                        <a:rPr sz="15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50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{rtlX,synX}</a:t>
                      </a:r>
                      <a:r>
                        <a:rPr sz="150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FSDB=2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50"/>
                        </a:lnSpc>
                      </a:pPr>
                      <a:r>
                        <a:rPr sz="15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500" spc="-35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syn3</a:t>
                      </a:r>
                      <a:r>
                        <a:rPr sz="1500" spc="-3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FSDB=2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905" algn="ctr">
                        <a:lnSpc>
                          <a:spcPts val="165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sz="1500" spc="-20" dirty="0">
                          <a:latin typeface="Times New Roman"/>
                          <a:cs typeface="Times New Roman"/>
                        </a:rPr>
                        <a:t> nWave</a:t>
                      </a:r>
                      <a:r>
                        <a:rPr sz="15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without</a:t>
                      </a:r>
                      <a:r>
                        <a:rPr sz="15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pollution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50"/>
                        </a:lnSpc>
                      </a:pPr>
                      <a:r>
                        <a:rPr sz="15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500" spc="-5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nWave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905" algn="ctr">
                        <a:lnSpc>
                          <a:spcPts val="165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sz="15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Superlint</a:t>
                      </a:r>
                      <a:r>
                        <a:rPr sz="15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without</a:t>
                      </a:r>
                      <a:r>
                        <a:rPr sz="15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5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pollution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50"/>
                        </a:lnSpc>
                      </a:pPr>
                      <a:r>
                        <a:rPr sz="15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5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superlint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" algn="ctr">
                        <a:lnSpc>
                          <a:spcPts val="165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sz="15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20" dirty="0">
                          <a:latin typeface="Times New Roman"/>
                          <a:cs typeface="Times New Roman"/>
                        </a:rPr>
                        <a:t>DesignVision</a:t>
                      </a:r>
                      <a:r>
                        <a:rPr sz="15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without</a:t>
                      </a:r>
                      <a:r>
                        <a:rPr sz="15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pollution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50"/>
                        </a:lnSpc>
                      </a:pPr>
                      <a:r>
                        <a:rPr sz="15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5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dv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03505">
                        <a:lnSpc>
                          <a:spcPts val="1710"/>
                        </a:lnSpc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Synthesize</a:t>
                      </a:r>
                      <a:r>
                        <a:rPr sz="15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sz="1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30" dirty="0">
                          <a:latin typeface="Times New Roman"/>
                          <a:cs typeface="Times New Roman"/>
                        </a:rPr>
                        <a:t>RTL</a:t>
                      </a:r>
                      <a:r>
                        <a:rPr sz="15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sz="15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(You</a:t>
                      </a:r>
                      <a:r>
                        <a:rPr sz="15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need</a:t>
                      </a:r>
                      <a:r>
                        <a:rPr sz="15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write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03835">
                        <a:lnSpc>
                          <a:spcPts val="1745"/>
                        </a:lnSpc>
                      </a:pPr>
                      <a:r>
                        <a:rPr sz="1500" i="1" dirty="0">
                          <a:latin typeface="Times New Roman"/>
                          <a:cs typeface="Times New Roman"/>
                        </a:rPr>
                        <a:t>synthesis.tcl</a:t>
                      </a:r>
                      <a:r>
                        <a:rPr sz="1500" i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dirty="0">
                          <a:latin typeface="Times New Roman"/>
                          <a:cs typeface="Times New Roman"/>
                        </a:rPr>
                        <a:t>script</a:t>
                      </a:r>
                      <a:r>
                        <a:rPr sz="1500" i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folder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5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yourself)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5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5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synthesize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12215" marR="160655" indent="-1042669">
                        <a:lnSpc>
                          <a:spcPts val="1689"/>
                        </a:lnSpc>
                        <a:spcBef>
                          <a:spcPts val="11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Delete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built</a:t>
                      </a:r>
                      <a:r>
                        <a:rPr sz="1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files</a:t>
                      </a:r>
                      <a:r>
                        <a:rPr sz="15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5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simulation,</a:t>
                      </a:r>
                      <a:r>
                        <a:rPr sz="15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synthesis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verification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5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5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clean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810"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Check</a:t>
                      </a:r>
                      <a:r>
                        <a:rPr sz="15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correctness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5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sz="15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5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structure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55"/>
                        </a:lnSpc>
                      </a:pPr>
                      <a:r>
                        <a:rPr sz="15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5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check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329">
                <a:tc>
                  <a:txBody>
                    <a:bodyPr/>
                    <a:lstStyle/>
                    <a:p>
                      <a:pPr marL="2540"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Compress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sz="15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homework</a:t>
                      </a:r>
                      <a:r>
                        <a:rPr sz="15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5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dirty="0">
                          <a:latin typeface="Times New Roman"/>
                          <a:cs typeface="Times New Roman"/>
                        </a:rPr>
                        <a:t>tar</a:t>
                      </a:r>
                      <a:r>
                        <a:rPr sz="1500" i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format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55"/>
                        </a:lnSpc>
                      </a:pPr>
                      <a:r>
                        <a:rPr sz="15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500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tar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2024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1020" y="2287904"/>
            <a:ext cx="3670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latin typeface="Microsoft JhengHei"/>
                <a:cs typeface="Microsoft JhengHei"/>
              </a:rPr>
              <a:t>作業繳交注意事項</a:t>
            </a:r>
            <a:endParaRPr sz="36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Report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43457" y="1016381"/>
            <a:ext cx="5543550" cy="17316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79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5" dirty="0">
                <a:latin typeface="Microsoft JhengHei"/>
                <a:cs typeface="Microsoft JhengHei"/>
              </a:rPr>
              <a:t>請使用附在檔案內的</a:t>
            </a:r>
            <a:r>
              <a:rPr sz="2400" dirty="0">
                <a:latin typeface="Calibri"/>
                <a:cs typeface="Calibri"/>
              </a:rPr>
              <a:t>Submission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Cover</a:t>
            </a:r>
            <a:endParaRPr sz="24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70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Microsoft JhengHei"/>
                <a:cs typeface="Microsoft JhengHei"/>
              </a:rPr>
              <a:t>請勿將</a:t>
            </a:r>
            <a:r>
              <a:rPr sz="2400" spc="-35" dirty="0">
                <a:latin typeface="Calibri"/>
                <a:cs typeface="Calibri"/>
              </a:rPr>
              <a:t>code</a:t>
            </a:r>
            <a:r>
              <a:rPr sz="2400" dirty="0">
                <a:latin typeface="Microsoft JhengHei"/>
                <a:cs typeface="Microsoft JhengHei"/>
              </a:rPr>
              <a:t>貼在</a:t>
            </a:r>
            <a:r>
              <a:rPr sz="2400" spc="-25" dirty="0">
                <a:latin typeface="Calibri"/>
                <a:cs typeface="Calibri"/>
              </a:rPr>
              <a:t>.docx</a:t>
            </a:r>
            <a:r>
              <a:rPr sz="2400" spc="-50" dirty="0">
                <a:latin typeface="Microsoft JhengHei"/>
                <a:cs typeface="Microsoft JhengHei"/>
              </a:rPr>
              <a:t>內</a:t>
            </a:r>
            <a:endParaRPr sz="2400">
              <a:latin typeface="Microsoft JhengHei"/>
              <a:cs typeface="Microsoft JhengHei"/>
            </a:endParaRPr>
          </a:p>
          <a:p>
            <a:pPr marL="481965">
              <a:lnSpc>
                <a:spcPct val="100000"/>
              </a:lnSpc>
              <a:spcBef>
                <a:spcPts val="325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Microsoft JhengHei"/>
                <a:cs typeface="Microsoft JhengHei"/>
              </a:rPr>
              <a:t>請將</a:t>
            </a:r>
            <a:r>
              <a:rPr sz="2000" spc="-35" dirty="0">
                <a:latin typeface="Calibri"/>
                <a:cs typeface="Calibri"/>
              </a:rPr>
              <a:t>.sv</a:t>
            </a:r>
            <a:r>
              <a:rPr sz="2000" spc="-15" dirty="0">
                <a:latin typeface="Microsoft JhengHei"/>
                <a:cs typeface="Microsoft JhengHei"/>
              </a:rPr>
              <a:t>包在壓縮檔內，不可截圖於</a:t>
            </a:r>
            <a:r>
              <a:rPr sz="2000" spc="-20" dirty="0">
                <a:latin typeface="Calibri"/>
                <a:cs typeface="Calibri"/>
              </a:rPr>
              <a:t>.docx</a:t>
            </a:r>
            <a:r>
              <a:rPr sz="2000" spc="-50" dirty="0">
                <a:latin typeface="Microsoft JhengHei"/>
                <a:cs typeface="Microsoft JhengHei"/>
              </a:rPr>
              <a:t>中</a:t>
            </a:r>
            <a:endParaRPr sz="2000">
              <a:latin typeface="Microsoft JhengHei"/>
              <a:cs typeface="Microsoft JhengHei"/>
            </a:endParaRPr>
          </a:p>
          <a:p>
            <a:pPr marL="457200" indent="-444500">
              <a:lnSpc>
                <a:spcPct val="100000"/>
              </a:lnSpc>
              <a:spcBef>
                <a:spcPts val="67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5" dirty="0">
                <a:latin typeface="Microsoft JhengHei"/>
                <a:cs typeface="Microsoft JhengHei"/>
              </a:rPr>
              <a:t>需要</a:t>
            </a:r>
            <a:r>
              <a:rPr sz="2400" spc="-10" dirty="0">
                <a:latin typeface="Calibri"/>
                <a:cs typeface="Calibri"/>
              </a:rPr>
              <a:t>Summary</a:t>
            </a:r>
            <a:r>
              <a:rPr sz="2400" spc="-15" dirty="0">
                <a:latin typeface="Microsoft JhengHei"/>
                <a:cs typeface="Microsoft JhengHei"/>
              </a:rPr>
              <a:t>及</a:t>
            </a:r>
            <a:r>
              <a:rPr sz="2400" spc="-10" dirty="0">
                <a:latin typeface="Calibri"/>
                <a:cs typeface="Calibri"/>
              </a:rPr>
              <a:t>Lessons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learned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180" dirty="0">
                <a:latin typeface="Microsoft JhengHei"/>
                <a:cs typeface="Microsoft JhengHei"/>
              </a:rPr>
              <a:t>繳交檔案</a:t>
            </a:r>
            <a:r>
              <a:rPr spc="-20" dirty="0"/>
              <a:t>(1/2)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43457" y="1040944"/>
            <a:ext cx="7886065" cy="478218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60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25" dirty="0">
                <a:latin typeface="Microsoft JhengHei"/>
                <a:cs typeface="Microsoft JhengHei"/>
              </a:rPr>
              <a:t>依照檔案結構壓縮成 </a:t>
            </a:r>
            <a:r>
              <a:rPr sz="2400" spc="-25" dirty="0">
                <a:latin typeface="Calibri"/>
                <a:cs typeface="Calibri"/>
              </a:rPr>
              <a:t>“.tar</a:t>
            </a:r>
            <a:r>
              <a:rPr sz="2400" spc="-60" dirty="0">
                <a:latin typeface="Calibri"/>
                <a:cs typeface="Calibri"/>
              </a:rPr>
              <a:t>” </a:t>
            </a:r>
            <a:r>
              <a:rPr sz="2400" spc="-40" dirty="0">
                <a:latin typeface="Microsoft JhengHei"/>
                <a:cs typeface="Microsoft JhengHei"/>
              </a:rPr>
              <a:t>格式</a:t>
            </a:r>
            <a:endParaRPr sz="2400">
              <a:latin typeface="Microsoft JhengHei"/>
              <a:cs typeface="Microsoft JhengHei"/>
            </a:endParaRPr>
          </a:p>
          <a:p>
            <a:pPr marL="911860" marR="5080" indent="-429895">
              <a:lnSpc>
                <a:spcPts val="2240"/>
              </a:lnSpc>
              <a:spcBef>
                <a:spcPts val="635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Microsoft JhengHei"/>
                <a:cs typeface="Microsoft JhengHei"/>
              </a:rPr>
              <a:t>在</a:t>
            </a:r>
            <a:r>
              <a:rPr sz="2000" spc="-30" dirty="0">
                <a:latin typeface="Calibri"/>
                <a:cs typeface="Calibri"/>
              </a:rPr>
              <a:t>Homework</a:t>
            </a:r>
            <a:r>
              <a:rPr sz="2000" dirty="0">
                <a:latin typeface="Microsoft JhengHei"/>
                <a:cs typeface="Microsoft JhengHei"/>
              </a:rPr>
              <a:t>主資料夾</a:t>
            </a:r>
            <a:r>
              <a:rPr sz="2000" spc="-20" dirty="0">
                <a:latin typeface="Calibri"/>
                <a:cs typeface="Calibri"/>
              </a:rPr>
              <a:t>(N260XXXXX)</a:t>
            </a:r>
            <a:r>
              <a:rPr sz="2000" spc="-15" dirty="0">
                <a:latin typeface="Microsoft JhengHei"/>
                <a:cs typeface="Microsoft JhengHei"/>
              </a:rPr>
              <a:t>使用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make 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tar</a:t>
            </a:r>
            <a:r>
              <a:rPr sz="2000" dirty="0">
                <a:latin typeface="Microsoft JhengHei"/>
                <a:cs typeface="Microsoft JhengHei"/>
              </a:rPr>
              <a:t>產生的</a:t>
            </a:r>
            <a:r>
              <a:rPr sz="2000" spc="-40" dirty="0">
                <a:latin typeface="Calibri"/>
                <a:cs typeface="Calibri"/>
              </a:rPr>
              <a:t>tar</a:t>
            </a:r>
            <a:r>
              <a:rPr sz="2000" spc="-35" dirty="0">
                <a:latin typeface="Microsoft JhengHei"/>
                <a:cs typeface="Microsoft JhengHei"/>
              </a:rPr>
              <a:t>檔即可</a:t>
            </a:r>
            <a:r>
              <a:rPr sz="2000" spc="-25" dirty="0">
                <a:latin typeface="Microsoft JhengHei"/>
                <a:cs typeface="Microsoft JhengHei"/>
              </a:rPr>
              <a:t>符合要求</a:t>
            </a:r>
            <a:endParaRPr sz="2000">
              <a:latin typeface="Microsoft JhengHei"/>
              <a:cs typeface="Microsoft JhengHei"/>
            </a:endParaRPr>
          </a:p>
          <a:p>
            <a:pPr marL="457200" indent="-444500">
              <a:lnSpc>
                <a:spcPct val="100000"/>
              </a:lnSpc>
              <a:spcBef>
                <a:spcPts val="65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0" dirty="0">
                <a:latin typeface="Microsoft JhengHei"/>
                <a:cs typeface="Microsoft JhengHei"/>
              </a:rPr>
              <a:t>檔案結構請依照作業說明</a:t>
            </a:r>
            <a:endParaRPr sz="2400">
              <a:latin typeface="Microsoft JhengHei"/>
              <a:cs typeface="Microsoft JhengHei"/>
            </a:endParaRPr>
          </a:p>
          <a:p>
            <a:pPr marL="457200" indent="-444500">
              <a:lnSpc>
                <a:spcPct val="100000"/>
              </a:lnSpc>
              <a:spcBef>
                <a:spcPts val="69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0" dirty="0">
                <a:latin typeface="Microsoft JhengHei"/>
                <a:cs typeface="Microsoft JhengHei"/>
              </a:rPr>
              <a:t>請</a:t>
            </a:r>
            <a:r>
              <a:rPr sz="2400" b="1" spc="-10" dirty="0">
                <a:solidFill>
                  <a:srgbClr val="FF0000"/>
                </a:solidFill>
                <a:latin typeface="Microsoft JhengHei"/>
                <a:cs typeface="Microsoft JhengHei"/>
              </a:rPr>
              <a:t>勿</a:t>
            </a:r>
            <a:r>
              <a:rPr sz="2400" spc="-25" dirty="0">
                <a:latin typeface="Microsoft JhengHei"/>
                <a:cs typeface="Microsoft JhengHei"/>
              </a:rPr>
              <a:t>附上檔案結構內未要求繳交的檔案，斟酌扣分</a:t>
            </a:r>
            <a:endParaRPr sz="2400">
              <a:latin typeface="Microsoft JhengHei"/>
              <a:cs typeface="Microsoft JhengHei"/>
            </a:endParaRPr>
          </a:p>
          <a:p>
            <a:pPr marL="911860" marR="44450" indent="-429895">
              <a:lnSpc>
                <a:spcPts val="2260"/>
              </a:lnSpc>
              <a:spcBef>
                <a:spcPts val="555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Microsoft JhengHei"/>
                <a:cs typeface="Microsoft JhengHei"/>
              </a:rPr>
              <a:t>在</a:t>
            </a:r>
            <a:r>
              <a:rPr sz="2000" spc="-30" dirty="0">
                <a:latin typeface="Calibri"/>
                <a:cs typeface="Calibri"/>
              </a:rPr>
              <a:t>Homework</a:t>
            </a:r>
            <a:r>
              <a:rPr sz="2000" dirty="0">
                <a:latin typeface="Microsoft JhengHei"/>
                <a:cs typeface="Microsoft JhengHei"/>
              </a:rPr>
              <a:t>主資料夾</a:t>
            </a:r>
            <a:r>
              <a:rPr sz="2000" spc="-20" dirty="0">
                <a:latin typeface="Calibri"/>
                <a:cs typeface="Calibri"/>
              </a:rPr>
              <a:t>(N260XXXXX)</a:t>
            </a:r>
            <a:r>
              <a:rPr sz="2000" spc="-15" dirty="0">
                <a:latin typeface="Microsoft JhengHei"/>
                <a:cs typeface="Microsoft JhengHei"/>
              </a:rPr>
              <a:t>使用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make 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clean</a:t>
            </a:r>
            <a:r>
              <a:rPr sz="2000" spc="-25" dirty="0">
                <a:latin typeface="Microsoft JhengHei"/>
                <a:cs typeface="Microsoft JhengHei"/>
              </a:rPr>
              <a:t>可刪除不必要</a:t>
            </a:r>
            <a:r>
              <a:rPr sz="2000" dirty="0">
                <a:latin typeface="Microsoft JhengHei"/>
                <a:cs typeface="Microsoft JhengHei"/>
              </a:rPr>
              <a:t>的檔案，但</a:t>
            </a:r>
            <a:r>
              <a:rPr sz="2000" b="1" dirty="0">
                <a:solidFill>
                  <a:srgbClr val="FF0000"/>
                </a:solidFill>
                <a:latin typeface="Microsoft JhengHei"/>
                <a:cs typeface="Microsoft JhengHei"/>
              </a:rPr>
              <a:t>仍需再確認</a:t>
            </a:r>
            <a:r>
              <a:rPr sz="2000" spc="-30" dirty="0">
                <a:latin typeface="Microsoft JhengHei"/>
                <a:cs typeface="Microsoft JhengHei"/>
              </a:rPr>
              <a:t>是否有多餘檔案沒有刪除</a:t>
            </a:r>
            <a:endParaRPr sz="2000">
              <a:latin typeface="Microsoft JhengHei"/>
              <a:cs typeface="Microsoft JhengHei"/>
            </a:endParaRPr>
          </a:p>
          <a:p>
            <a:pPr marL="457200" indent="-444500">
              <a:lnSpc>
                <a:spcPts val="2790"/>
              </a:lnSpc>
              <a:spcBef>
                <a:spcPts val="38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5" dirty="0">
                <a:latin typeface="Microsoft JhengHei"/>
                <a:cs typeface="Microsoft JhengHei"/>
              </a:rPr>
              <a:t>請務必確認繳交檔案可以在</a:t>
            </a:r>
            <a:r>
              <a:rPr sz="2400" spc="-15" dirty="0">
                <a:latin typeface="Calibri"/>
                <a:cs typeface="Calibri"/>
              </a:rPr>
              <a:t>SoC</a:t>
            </a:r>
            <a:r>
              <a:rPr sz="2400" spc="-20" dirty="0">
                <a:latin typeface="Microsoft JhengHei"/>
                <a:cs typeface="Microsoft JhengHei"/>
              </a:rPr>
              <a:t>實驗室的工作站下</a:t>
            </a:r>
            <a:endParaRPr sz="2400">
              <a:latin typeface="Microsoft JhengHei"/>
              <a:cs typeface="Microsoft JhengHei"/>
            </a:endParaRPr>
          </a:p>
          <a:p>
            <a:pPr marL="457200">
              <a:lnSpc>
                <a:spcPts val="2790"/>
              </a:lnSpc>
            </a:pPr>
            <a:r>
              <a:rPr sz="2400" spc="-25" dirty="0">
                <a:latin typeface="Calibri"/>
                <a:cs typeface="Calibri"/>
              </a:rPr>
              <a:t>compile</a:t>
            </a:r>
            <a:r>
              <a:rPr sz="2400" spc="-25" dirty="0">
                <a:latin typeface="Microsoft JhengHei"/>
                <a:cs typeface="Microsoft JhengHei"/>
              </a:rPr>
              <a:t>，且功能正常</a:t>
            </a:r>
            <a:endParaRPr sz="2400">
              <a:latin typeface="Microsoft JhengHei"/>
              <a:cs typeface="Microsoft JhengHei"/>
            </a:endParaRPr>
          </a:p>
          <a:p>
            <a:pPr marL="457200" indent="-444500">
              <a:lnSpc>
                <a:spcPct val="100000"/>
              </a:lnSpc>
              <a:spcBef>
                <a:spcPts val="69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Microsoft JhengHei"/>
                <a:cs typeface="Microsoft JhengHei"/>
              </a:rPr>
              <a:t>無法</a:t>
            </a:r>
            <a:r>
              <a:rPr sz="2400" spc="-25" dirty="0">
                <a:latin typeface="Calibri"/>
                <a:cs typeface="Calibri"/>
              </a:rPr>
              <a:t>compile</a:t>
            </a:r>
            <a:r>
              <a:rPr sz="2400" dirty="0">
                <a:latin typeface="Microsoft JhengHei"/>
                <a:cs typeface="Microsoft JhengHei"/>
              </a:rPr>
              <a:t>將直接以</a:t>
            </a:r>
            <a:r>
              <a:rPr sz="2400" spc="-20" dirty="0">
                <a:latin typeface="Calibri"/>
                <a:cs typeface="Calibri"/>
              </a:rPr>
              <a:t>0</a:t>
            </a:r>
            <a:r>
              <a:rPr sz="2400" spc="-35" dirty="0">
                <a:latin typeface="Microsoft JhengHei"/>
                <a:cs typeface="Microsoft JhengHei"/>
              </a:rPr>
              <a:t>分計算</a:t>
            </a:r>
            <a:endParaRPr sz="2400">
              <a:latin typeface="Microsoft JhengHei"/>
              <a:cs typeface="Microsoft JhengHei"/>
            </a:endParaRPr>
          </a:p>
          <a:p>
            <a:pPr marL="457200" indent="-444500">
              <a:lnSpc>
                <a:spcPct val="100000"/>
              </a:lnSpc>
              <a:spcBef>
                <a:spcPts val="71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5" dirty="0">
                <a:latin typeface="Microsoft JhengHei"/>
                <a:cs typeface="Microsoft JhengHei"/>
              </a:rPr>
              <a:t>請勿使用</a:t>
            </a:r>
            <a:r>
              <a:rPr sz="2400" spc="-40" dirty="0">
                <a:latin typeface="Calibri"/>
                <a:cs typeface="Calibri"/>
              </a:rPr>
              <a:t>generator</a:t>
            </a:r>
            <a:r>
              <a:rPr sz="2400" spc="-15" dirty="0">
                <a:latin typeface="Microsoft JhengHei"/>
                <a:cs typeface="Microsoft JhengHei"/>
              </a:rPr>
              <a:t>產生</a:t>
            </a:r>
            <a:r>
              <a:rPr sz="2400" spc="-40" dirty="0">
                <a:latin typeface="Calibri"/>
                <a:cs typeface="Calibri"/>
              </a:rPr>
              <a:t>code</a:t>
            </a:r>
            <a:r>
              <a:rPr sz="2400" spc="-40" dirty="0">
                <a:latin typeface="Microsoft JhengHei"/>
                <a:cs typeface="Microsoft JhengHei"/>
              </a:rPr>
              <a:t>再修改</a:t>
            </a:r>
            <a:endParaRPr sz="2400">
              <a:latin typeface="Microsoft JhengHei"/>
              <a:cs typeface="Microsoft JhengHei"/>
            </a:endParaRPr>
          </a:p>
          <a:p>
            <a:pPr marL="457200" indent="-444500">
              <a:lnSpc>
                <a:spcPct val="100000"/>
              </a:lnSpc>
              <a:spcBef>
                <a:spcPts val="76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25" dirty="0">
                <a:latin typeface="Microsoft JhengHei"/>
                <a:cs typeface="Microsoft JhengHei"/>
              </a:rPr>
              <a:t>禁止抄襲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Bus</a:t>
            </a:r>
            <a:r>
              <a:rPr spc="-2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457" y="1099565"/>
            <a:ext cx="7597775" cy="197103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457200" marR="5080" indent="-445134">
              <a:lnSpc>
                <a:spcPts val="2290"/>
              </a:lnSpc>
              <a:spcBef>
                <a:spcPts val="27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dirty="0">
                <a:latin typeface="Calibri"/>
                <a:cs typeface="Calibri"/>
              </a:rPr>
              <a:t>Enable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communication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exchange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between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hardware </a:t>
            </a:r>
            <a:r>
              <a:rPr sz="2000" spc="-20" dirty="0">
                <a:latin typeface="Calibri"/>
                <a:cs typeface="Calibri"/>
              </a:rPr>
              <a:t>components,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ensuring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co-</a:t>
            </a:r>
            <a:r>
              <a:rPr sz="2000" spc="-10" dirty="0">
                <a:latin typeface="Calibri"/>
                <a:cs typeface="Calibri"/>
              </a:rPr>
              <a:t>operation</a:t>
            </a:r>
            <a:endParaRPr sz="20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75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spc="-20" dirty="0">
                <a:latin typeface="Calibri"/>
                <a:cs typeface="Calibri"/>
              </a:rPr>
              <a:t>Various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protocols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depends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specific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hardware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design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34"/>
              </a:spcBef>
              <a:tabLst>
                <a:tab pos="911225" algn="l"/>
              </a:tabLst>
            </a:pPr>
            <a:r>
              <a:rPr sz="18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Calibri"/>
                <a:cs typeface="Calibri"/>
              </a:rPr>
              <a:t>APB</a:t>
            </a:r>
            <a:endParaRPr sz="18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295"/>
              </a:spcBef>
              <a:tabLst>
                <a:tab pos="911225" algn="l"/>
              </a:tabLst>
            </a:pPr>
            <a:r>
              <a:rPr sz="18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Calibri"/>
                <a:cs typeface="Calibri"/>
              </a:rPr>
              <a:t>AHB</a:t>
            </a:r>
            <a:endParaRPr sz="18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05"/>
              </a:spcBef>
              <a:tabLst>
                <a:tab pos="911225" algn="l"/>
              </a:tabLst>
            </a:pPr>
            <a:r>
              <a:rPr sz="18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Calibri"/>
                <a:cs typeface="Calibri"/>
              </a:rPr>
              <a:t>AXI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(main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focus)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6772" y="4590288"/>
            <a:ext cx="5108575" cy="437515"/>
          </a:xfrm>
          <a:custGeom>
            <a:avLst/>
            <a:gdLst/>
            <a:ahLst/>
            <a:cxnLst/>
            <a:rect l="l" t="t" r="r" b="b"/>
            <a:pathLst>
              <a:path w="5108575" h="437514">
                <a:moveTo>
                  <a:pt x="0" y="218439"/>
                </a:moveTo>
                <a:lnTo>
                  <a:pt x="218694" y="0"/>
                </a:lnTo>
                <a:lnTo>
                  <a:pt x="218694" y="109219"/>
                </a:lnTo>
                <a:lnTo>
                  <a:pt x="4889373" y="109219"/>
                </a:lnTo>
                <a:lnTo>
                  <a:pt x="4889373" y="0"/>
                </a:lnTo>
                <a:lnTo>
                  <a:pt x="5108067" y="218439"/>
                </a:lnTo>
                <a:lnTo>
                  <a:pt x="4889373" y="437134"/>
                </a:lnTo>
                <a:lnTo>
                  <a:pt x="4889373" y="327787"/>
                </a:lnTo>
                <a:lnTo>
                  <a:pt x="218694" y="327787"/>
                </a:lnTo>
                <a:lnTo>
                  <a:pt x="218694" y="437134"/>
                </a:lnTo>
                <a:lnTo>
                  <a:pt x="0" y="2184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78251" y="3717035"/>
            <a:ext cx="1091565" cy="3733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65"/>
              </a:spcBef>
            </a:pPr>
            <a:r>
              <a:rPr sz="1800" spc="-10" dirty="0">
                <a:latin typeface="Calibri"/>
                <a:cs typeface="Calibri"/>
              </a:rPr>
              <a:t>Master1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5279" y="3717035"/>
            <a:ext cx="1091565" cy="37211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155"/>
              </a:spcBef>
            </a:pPr>
            <a:r>
              <a:rPr sz="1800" spc="-10" dirty="0">
                <a:latin typeface="Calibri"/>
                <a:cs typeface="Calibri"/>
              </a:rPr>
              <a:t>Master2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8251" y="5529071"/>
            <a:ext cx="1091565" cy="37211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249554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Calibri"/>
                <a:cs typeface="Calibri"/>
              </a:rPr>
              <a:t>Slave1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54979" y="5527547"/>
            <a:ext cx="1091565" cy="3733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49554">
              <a:lnSpc>
                <a:spcPct val="100000"/>
              </a:lnSpc>
              <a:spcBef>
                <a:spcPts val="170"/>
              </a:spcBef>
            </a:pPr>
            <a:r>
              <a:rPr sz="1800" spc="-10" dirty="0">
                <a:latin typeface="Calibri"/>
                <a:cs typeface="Calibri"/>
              </a:rPr>
              <a:t>Slave3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59835" y="4142232"/>
            <a:ext cx="2878455" cy="1347470"/>
          </a:xfrm>
          <a:custGeom>
            <a:avLst/>
            <a:gdLst/>
            <a:ahLst/>
            <a:cxnLst/>
            <a:rect l="l" t="t" r="r" b="b"/>
            <a:pathLst>
              <a:path w="2878454" h="1347470">
                <a:moveTo>
                  <a:pt x="0" y="85598"/>
                </a:moveTo>
                <a:lnTo>
                  <a:pt x="79755" y="5969"/>
                </a:lnTo>
                <a:lnTo>
                  <a:pt x="159512" y="85598"/>
                </a:lnTo>
                <a:lnTo>
                  <a:pt x="119634" y="85598"/>
                </a:lnTo>
                <a:lnTo>
                  <a:pt x="119634" y="412115"/>
                </a:lnTo>
                <a:lnTo>
                  <a:pt x="159512" y="412115"/>
                </a:lnTo>
                <a:lnTo>
                  <a:pt x="79755" y="491617"/>
                </a:lnTo>
                <a:lnTo>
                  <a:pt x="0" y="412115"/>
                </a:lnTo>
                <a:lnTo>
                  <a:pt x="39877" y="412115"/>
                </a:lnTo>
                <a:lnTo>
                  <a:pt x="39877" y="85598"/>
                </a:lnTo>
                <a:lnTo>
                  <a:pt x="0" y="85598"/>
                </a:lnTo>
                <a:close/>
              </a:path>
              <a:path w="2878454" h="1347470">
                <a:moveTo>
                  <a:pt x="1351534" y="79756"/>
                </a:moveTo>
                <a:lnTo>
                  <a:pt x="1431289" y="0"/>
                </a:lnTo>
                <a:lnTo>
                  <a:pt x="1510918" y="79756"/>
                </a:lnTo>
                <a:lnTo>
                  <a:pt x="1471167" y="79756"/>
                </a:lnTo>
                <a:lnTo>
                  <a:pt x="1471167" y="406146"/>
                </a:lnTo>
                <a:lnTo>
                  <a:pt x="1510918" y="406146"/>
                </a:lnTo>
                <a:lnTo>
                  <a:pt x="1431289" y="485648"/>
                </a:lnTo>
                <a:lnTo>
                  <a:pt x="1351534" y="406146"/>
                </a:lnTo>
                <a:lnTo>
                  <a:pt x="1391412" y="406146"/>
                </a:lnTo>
                <a:lnTo>
                  <a:pt x="1391412" y="79756"/>
                </a:lnTo>
                <a:lnTo>
                  <a:pt x="1351534" y="79756"/>
                </a:lnTo>
                <a:close/>
              </a:path>
              <a:path w="2878454" h="1347470">
                <a:moveTo>
                  <a:pt x="0" y="940943"/>
                </a:moveTo>
                <a:lnTo>
                  <a:pt x="79755" y="861441"/>
                </a:lnTo>
                <a:lnTo>
                  <a:pt x="159512" y="940943"/>
                </a:lnTo>
                <a:lnTo>
                  <a:pt x="119634" y="940943"/>
                </a:lnTo>
                <a:lnTo>
                  <a:pt x="119634" y="1267333"/>
                </a:lnTo>
                <a:lnTo>
                  <a:pt x="159512" y="1267333"/>
                </a:lnTo>
                <a:lnTo>
                  <a:pt x="79755" y="1347089"/>
                </a:lnTo>
                <a:lnTo>
                  <a:pt x="0" y="1267333"/>
                </a:lnTo>
                <a:lnTo>
                  <a:pt x="39877" y="1267333"/>
                </a:lnTo>
                <a:lnTo>
                  <a:pt x="39877" y="940943"/>
                </a:lnTo>
                <a:lnTo>
                  <a:pt x="0" y="940943"/>
                </a:lnTo>
                <a:close/>
              </a:path>
              <a:path w="2878454" h="1347470">
                <a:moveTo>
                  <a:pt x="2718942" y="940943"/>
                </a:moveTo>
                <a:lnTo>
                  <a:pt x="2798699" y="861441"/>
                </a:lnTo>
                <a:lnTo>
                  <a:pt x="2878328" y="940943"/>
                </a:lnTo>
                <a:lnTo>
                  <a:pt x="2838577" y="940943"/>
                </a:lnTo>
                <a:lnTo>
                  <a:pt x="2838577" y="1267333"/>
                </a:lnTo>
                <a:lnTo>
                  <a:pt x="2878328" y="1267333"/>
                </a:lnTo>
                <a:lnTo>
                  <a:pt x="2798699" y="1347089"/>
                </a:lnTo>
                <a:lnTo>
                  <a:pt x="2718942" y="1267333"/>
                </a:lnTo>
                <a:lnTo>
                  <a:pt x="2758821" y="1267333"/>
                </a:lnTo>
                <a:lnTo>
                  <a:pt x="2758821" y="940943"/>
                </a:lnTo>
                <a:lnTo>
                  <a:pt x="2718942" y="94094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17872" y="4197857"/>
            <a:ext cx="2986405" cy="122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757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Interface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800" spc="-10" dirty="0">
                <a:latin typeface="Calibri"/>
                <a:cs typeface="Calibri"/>
              </a:rPr>
              <a:t>Interconnect</a:t>
            </a:r>
            <a:endParaRPr sz="1800">
              <a:latin typeface="Calibri"/>
              <a:cs typeface="Calibri"/>
            </a:endParaRPr>
          </a:p>
          <a:p>
            <a:pPr marL="2147570">
              <a:lnSpc>
                <a:spcPct val="100000"/>
              </a:lnSpc>
              <a:spcBef>
                <a:spcPts val="1695"/>
              </a:spcBef>
            </a:pPr>
            <a:r>
              <a:rPr sz="1800" spc="-10" dirty="0">
                <a:latin typeface="Calibri"/>
                <a:cs typeface="Calibri"/>
              </a:rPr>
              <a:t>Interface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12308" y="3717035"/>
            <a:ext cx="1091565" cy="37211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155"/>
              </a:spcBef>
            </a:pPr>
            <a:r>
              <a:rPr sz="1800" spc="-10" dirty="0">
                <a:latin typeface="Calibri"/>
                <a:cs typeface="Calibri"/>
              </a:rPr>
              <a:t>Master3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78652" y="4142232"/>
            <a:ext cx="158750" cy="485775"/>
          </a:xfrm>
          <a:custGeom>
            <a:avLst/>
            <a:gdLst/>
            <a:ahLst/>
            <a:cxnLst/>
            <a:rect l="l" t="t" r="r" b="b"/>
            <a:pathLst>
              <a:path w="158750" h="485775">
                <a:moveTo>
                  <a:pt x="0" y="79756"/>
                </a:moveTo>
                <a:lnTo>
                  <a:pt x="79248" y="0"/>
                </a:lnTo>
                <a:lnTo>
                  <a:pt x="158496" y="79756"/>
                </a:lnTo>
                <a:lnTo>
                  <a:pt x="118999" y="79756"/>
                </a:lnTo>
                <a:lnTo>
                  <a:pt x="118999" y="406146"/>
                </a:lnTo>
                <a:lnTo>
                  <a:pt x="158496" y="406146"/>
                </a:lnTo>
                <a:lnTo>
                  <a:pt x="79248" y="485775"/>
                </a:lnTo>
                <a:lnTo>
                  <a:pt x="0" y="406146"/>
                </a:lnTo>
                <a:lnTo>
                  <a:pt x="39624" y="406146"/>
                </a:lnTo>
                <a:lnTo>
                  <a:pt x="39624" y="79756"/>
                </a:lnTo>
                <a:lnTo>
                  <a:pt x="0" y="797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45279" y="5529071"/>
            <a:ext cx="1091565" cy="37211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249554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Calibri"/>
                <a:cs typeface="Calibri"/>
              </a:rPr>
              <a:t>Slave2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26864" y="5003291"/>
            <a:ext cx="160020" cy="485775"/>
          </a:xfrm>
          <a:custGeom>
            <a:avLst/>
            <a:gdLst/>
            <a:ahLst/>
            <a:cxnLst/>
            <a:rect l="l" t="t" r="r" b="b"/>
            <a:pathLst>
              <a:path w="160020" h="485775">
                <a:moveTo>
                  <a:pt x="0" y="79628"/>
                </a:moveTo>
                <a:lnTo>
                  <a:pt x="79883" y="0"/>
                </a:lnTo>
                <a:lnTo>
                  <a:pt x="160020" y="79628"/>
                </a:lnTo>
                <a:lnTo>
                  <a:pt x="120014" y="79628"/>
                </a:lnTo>
                <a:lnTo>
                  <a:pt x="120014" y="406018"/>
                </a:lnTo>
                <a:lnTo>
                  <a:pt x="160020" y="406018"/>
                </a:lnTo>
                <a:lnTo>
                  <a:pt x="79883" y="485774"/>
                </a:lnTo>
                <a:lnTo>
                  <a:pt x="0" y="406018"/>
                </a:lnTo>
                <a:lnTo>
                  <a:pt x="39877" y="406018"/>
                </a:lnTo>
                <a:lnTo>
                  <a:pt x="39877" y="79628"/>
                </a:lnTo>
                <a:lnTo>
                  <a:pt x="0" y="796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180" dirty="0">
                <a:latin typeface="Microsoft JhengHei"/>
                <a:cs typeface="Microsoft JhengHei"/>
              </a:rPr>
              <a:t>繳交檔案</a:t>
            </a:r>
            <a:r>
              <a:rPr spc="-20" dirty="0"/>
              <a:t>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457" y="1104722"/>
            <a:ext cx="61455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5" dirty="0">
                <a:latin typeface="Microsoft JhengHei"/>
                <a:cs typeface="Microsoft JhengHei"/>
              </a:rPr>
              <a:t>請在合成資料夾</a:t>
            </a:r>
            <a:r>
              <a:rPr sz="2400" spc="-35" dirty="0">
                <a:latin typeface="Calibri"/>
                <a:cs typeface="Calibri"/>
              </a:rPr>
              <a:t>(syn)</a:t>
            </a:r>
            <a:r>
              <a:rPr sz="2400" spc="-20" dirty="0">
                <a:latin typeface="Microsoft JhengHei"/>
                <a:cs typeface="Microsoft JhengHei"/>
              </a:rPr>
              <a:t>中留下</a:t>
            </a:r>
            <a:r>
              <a:rPr sz="2400" spc="-35" dirty="0">
                <a:latin typeface="Calibri"/>
                <a:cs typeface="Calibri"/>
              </a:rPr>
              <a:t>area_rpt.txt</a:t>
            </a:r>
            <a:r>
              <a:rPr sz="2400" spc="-40" dirty="0">
                <a:latin typeface="Microsoft JhengHei"/>
                <a:cs typeface="Microsoft JhengHei"/>
              </a:rPr>
              <a:t>檔案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29511" y="2045207"/>
            <a:ext cx="7192009" cy="3472179"/>
            <a:chOff x="1429511" y="2045207"/>
            <a:chExt cx="7192009" cy="34721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9511" y="2045207"/>
              <a:ext cx="7191756" cy="27675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54273" y="4493488"/>
              <a:ext cx="769620" cy="160020"/>
            </a:xfrm>
            <a:custGeom>
              <a:avLst/>
              <a:gdLst/>
              <a:ahLst/>
              <a:cxnLst/>
              <a:rect l="l" t="t" r="r" b="b"/>
              <a:pathLst>
                <a:path w="769620" h="160020">
                  <a:moveTo>
                    <a:pt x="0" y="159664"/>
                  </a:moveTo>
                  <a:lnTo>
                    <a:pt x="769251" y="159664"/>
                  </a:lnTo>
                  <a:lnTo>
                    <a:pt x="769251" y="0"/>
                  </a:lnTo>
                  <a:lnTo>
                    <a:pt x="0" y="0"/>
                  </a:lnTo>
                  <a:lnTo>
                    <a:pt x="0" y="159664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9908" y="3467099"/>
              <a:ext cx="2918460" cy="20497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930646" y="3870172"/>
              <a:ext cx="769620" cy="160020"/>
            </a:xfrm>
            <a:custGeom>
              <a:avLst/>
              <a:gdLst/>
              <a:ahLst/>
              <a:cxnLst/>
              <a:rect l="l" t="t" r="r" b="b"/>
              <a:pathLst>
                <a:path w="769620" h="160020">
                  <a:moveTo>
                    <a:pt x="0" y="159664"/>
                  </a:moveTo>
                  <a:lnTo>
                    <a:pt x="769251" y="159664"/>
                  </a:lnTo>
                  <a:lnTo>
                    <a:pt x="769251" y="0"/>
                  </a:lnTo>
                  <a:lnTo>
                    <a:pt x="0" y="0"/>
                  </a:lnTo>
                  <a:lnTo>
                    <a:pt x="0" y="159664"/>
                  </a:lnTo>
                  <a:close/>
                </a:path>
              </a:pathLst>
            </a:custGeom>
            <a:ln w="2857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180" dirty="0">
                <a:latin typeface="Microsoft JhengHei"/>
                <a:cs typeface="Microsoft JhengHei"/>
              </a:rPr>
              <a:t>檔案結構</a:t>
            </a:r>
            <a:r>
              <a:rPr spc="-20" dirty="0"/>
              <a:t>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5847" y="3422269"/>
            <a:ext cx="2514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80"/>
              </a:lnSpc>
            </a:pPr>
            <a:r>
              <a:rPr sz="2400" spc="-35" dirty="0">
                <a:latin typeface="Calibri"/>
                <a:cs typeface="Calibri"/>
              </a:rPr>
              <a:t>h)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3457" y="1049429"/>
            <a:ext cx="4822825" cy="53708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38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800" spc="-10" dirty="0">
                <a:latin typeface="Calibri"/>
                <a:cs typeface="Calibri"/>
              </a:rPr>
              <a:t>N26XXXXXX.docx</a:t>
            </a:r>
            <a:endParaRPr sz="2800" dirty="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400" spc="70" dirty="0">
                <a:solidFill>
                  <a:srgbClr val="85DA0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Your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report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file</a:t>
            </a:r>
            <a:endParaRPr sz="2400" dirty="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56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800" spc="-25" dirty="0">
                <a:latin typeface="Calibri"/>
                <a:cs typeface="Calibri"/>
              </a:rPr>
              <a:t>src</a:t>
            </a:r>
            <a:endParaRPr sz="2800" dirty="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400" spc="75" dirty="0">
                <a:solidFill>
                  <a:srgbClr val="85DA0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Your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source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(*.sv)</a:t>
            </a:r>
            <a:endParaRPr sz="2400" dirty="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56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800" spc="-10" dirty="0">
                <a:latin typeface="Calibri"/>
                <a:cs typeface="Calibri"/>
              </a:rPr>
              <a:t>include</a:t>
            </a:r>
            <a:endParaRPr sz="2800" dirty="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240"/>
              </a:spcBef>
            </a:pPr>
            <a:r>
              <a:rPr sz="240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400" spc="70" dirty="0">
                <a:solidFill>
                  <a:srgbClr val="85DA0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Your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definition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(*.sv</a:t>
            </a:r>
            <a:endParaRPr sz="2400" dirty="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55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800" spc="-10" dirty="0">
                <a:latin typeface="Calibri"/>
                <a:cs typeface="Calibri"/>
              </a:rPr>
              <a:t>StudentID</a:t>
            </a:r>
            <a:endParaRPr sz="2800" dirty="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50"/>
              </a:spcBef>
            </a:pPr>
            <a:r>
              <a:rPr sz="240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400" spc="105" dirty="0">
                <a:solidFill>
                  <a:srgbClr val="85DA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Specify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</a:t>
            </a:r>
            <a:endParaRPr sz="2400" dirty="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55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800" spc="-10" dirty="0">
                <a:latin typeface="Calibri"/>
                <a:cs typeface="Calibri"/>
              </a:rPr>
              <a:t>sim/CYCLE</a:t>
            </a:r>
            <a:endParaRPr sz="2800" dirty="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400" spc="135" dirty="0">
                <a:solidFill>
                  <a:srgbClr val="85DA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Specify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clock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cycle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time</a:t>
            </a:r>
            <a:endParaRPr sz="2400" dirty="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56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800" spc="-10" dirty="0">
                <a:latin typeface="Calibri"/>
                <a:cs typeface="Calibri"/>
              </a:rPr>
              <a:t>sim/MAX</a:t>
            </a:r>
            <a:endParaRPr sz="2800" dirty="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244"/>
              </a:spcBef>
            </a:pPr>
            <a:r>
              <a:rPr sz="240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400" spc="150" dirty="0">
                <a:solidFill>
                  <a:srgbClr val="85DA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Specify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max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clock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cycle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652272"/>
            <a:ext cx="4114800" cy="37901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3457" y="326516"/>
            <a:ext cx="25787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>
                <a:latin typeface="Microsoft JhengHei"/>
                <a:cs typeface="Microsoft JhengHei"/>
              </a:rPr>
              <a:t>檔案結構</a:t>
            </a:r>
            <a:r>
              <a:rPr spc="-20" dirty="0"/>
              <a:t>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457" y="769454"/>
            <a:ext cx="3710940" cy="362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830" marR="5080" indent="-405765">
              <a:lnSpc>
                <a:spcPct val="120100"/>
              </a:lnSpc>
              <a:spcBef>
                <a:spcPts val="100"/>
              </a:spcBef>
              <a:buFont typeface="Wingdings"/>
              <a:buChar char=""/>
              <a:tabLst>
                <a:tab pos="417830" algn="l"/>
                <a:tab pos="456565" algn="l"/>
              </a:tabLst>
            </a:pPr>
            <a:r>
              <a:rPr sz="2800" dirty="0">
                <a:solidFill>
                  <a:srgbClr val="EB7B2F"/>
                </a:solidFill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sim/prog0</a:t>
            </a:r>
            <a:r>
              <a:rPr sz="2800" spc="-75" dirty="0">
                <a:latin typeface="Microsoft JhengHei"/>
                <a:cs typeface="Microsoft JhengHei"/>
              </a:rPr>
              <a:t>、</a:t>
            </a:r>
            <a:r>
              <a:rPr sz="2800" spc="-40" dirty="0">
                <a:latin typeface="Calibri"/>
                <a:cs typeface="Calibri"/>
              </a:rPr>
              <a:t>prog2</a:t>
            </a:r>
            <a:r>
              <a:rPr sz="2800" spc="-50" dirty="0">
                <a:latin typeface="Microsoft JhengHei"/>
                <a:cs typeface="Microsoft JhengHei"/>
              </a:rPr>
              <a:t>、 </a:t>
            </a:r>
            <a:r>
              <a:rPr sz="2800" spc="-55" dirty="0">
                <a:latin typeface="Calibri"/>
                <a:cs typeface="Calibri"/>
              </a:rPr>
              <a:t>prog4</a:t>
            </a:r>
            <a:r>
              <a:rPr sz="2800" spc="-70" dirty="0">
                <a:latin typeface="Microsoft JhengHei"/>
                <a:cs typeface="Microsoft JhengHei"/>
              </a:rPr>
              <a:t>、</a:t>
            </a:r>
            <a:r>
              <a:rPr sz="2800" dirty="0">
                <a:latin typeface="Calibri"/>
                <a:cs typeface="Calibri"/>
              </a:rPr>
              <a:t>prog5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75" dirty="0">
                <a:latin typeface="Microsoft JhengHei"/>
                <a:cs typeface="Microsoft JhengHei"/>
              </a:rPr>
              <a:t>、</a:t>
            </a:r>
            <a:r>
              <a:rPr sz="2800" spc="-10" dirty="0">
                <a:latin typeface="Calibri"/>
                <a:cs typeface="Calibri"/>
              </a:rPr>
              <a:t>prog6</a:t>
            </a:r>
            <a:endParaRPr sz="28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509"/>
              </a:spcBef>
            </a:pPr>
            <a:r>
              <a:rPr sz="240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400" spc="170" dirty="0">
                <a:solidFill>
                  <a:srgbClr val="85DA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Don’t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modify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contents</a:t>
            </a:r>
            <a:endParaRPr sz="24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8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800" spc="-45" dirty="0">
                <a:latin typeface="Calibri"/>
                <a:cs typeface="Calibri"/>
              </a:rPr>
              <a:t>sim/prog1</a:t>
            </a:r>
            <a:r>
              <a:rPr sz="2800" spc="-75" dirty="0">
                <a:latin typeface="Microsoft JhengHei"/>
                <a:cs typeface="Microsoft JhengHei"/>
              </a:rPr>
              <a:t>、</a:t>
            </a:r>
            <a:r>
              <a:rPr sz="2800" spc="-20" dirty="0">
                <a:latin typeface="Calibri"/>
                <a:cs typeface="Calibri"/>
              </a:rPr>
              <a:t>prog3</a:t>
            </a:r>
            <a:endParaRPr sz="28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220"/>
              </a:spcBef>
            </a:pPr>
            <a:r>
              <a:rPr sz="240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400" spc="180" dirty="0">
                <a:solidFill>
                  <a:srgbClr val="85DA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main.S</a:t>
            </a:r>
            <a:endParaRPr sz="24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400" spc="155" dirty="0">
                <a:solidFill>
                  <a:srgbClr val="85DA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main.c</a:t>
            </a:r>
            <a:endParaRPr sz="2400">
              <a:latin typeface="Calibri"/>
              <a:cs typeface="Calibri"/>
            </a:endParaRPr>
          </a:p>
          <a:p>
            <a:pPr marL="1268095" lvl="1" indent="-340995">
              <a:lnSpc>
                <a:spcPct val="100000"/>
              </a:lnSpc>
              <a:spcBef>
                <a:spcPts val="305"/>
              </a:spcBef>
              <a:buClr>
                <a:srgbClr val="006EC0"/>
              </a:buClr>
              <a:buFont typeface="Wingdings"/>
              <a:buChar char=""/>
              <a:tabLst>
                <a:tab pos="1268095" algn="l"/>
              </a:tabLst>
            </a:pPr>
            <a:r>
              <a:rPr sz="2000" dirty="0">
                <a:latin typeface="Calibri"/>
                <a:cs typeface="Calibri"/>
              </a:rPr>
              <a:t>Submit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these</a:t>
            </a:r>
            <a:endParaRPr sz="20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55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800" dirty="0">
                <a:latin typeface="Calibri"/>
                <a:cs typeface="Calibri"/>
              </a:rPr>
              <a:t>Don’t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modify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Makefile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12079" y="156971"/>
            <a:ext cx="2545080" cy="6684645"/>
            <a:chOff x="5212079" y="156971"/>
            <a:chExt cx="2545080" cy="66846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2079" y="156971"/>
              <a:ext cx="2357628" cy="56708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2079" y="5807962"/>
              <a:ext cx="2545079" cy="103327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3539" y="4611623"/>
            <a:ext cx="2918460" cy="204825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3457" y="337184"/>
            <a:ext cx="164718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latin typeface="Microsoft JhengHei"/>
                <a:cs typeface="Microsoft JhengHei"/>
              </a:rPr>
              <a:t>繳交期限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28709" y="6457594"/>
            <a:ext cx="1752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878787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3457" y="1050070"/>
            <a:ext cx="6750684" cy="143821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53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202</a:t>
            </a:r>
            <a:r>
              <a:rPr lang="en-US" altLang="zh-TW" sz="2400" dirty="0">
                <a:latin typeface="Calibri"/>
                <a:cs typeface="Calibri"/>
              </a:rPr>
              <a:t>5</a:t>
            </a:r>
            <a:r>
              <a:rPr sz="2400" dirty="0">
                <a:latin typeface="Calibri"/>
                <a:cs typeface="Calibri"/>
              </a:rPr>
              <a:t>/10/2</a:t>
            </a:r>
            <a:r>
              <a:rPr lang="en-US" altLang="zh-TW" sz="2400" dirty="0">
                <a:latin typeface="Calibri"/>
                <a:cs typeface="Calibri"/>
              </a:rPr>
              <a:t>2</a:t>
            </a:r>
            <a:r>
              <a:rPr sz="2400" spc="-25" dirty="0">
                <a:latin typeface="Calibri"/>
                <a:cs typeface="Calibri"/>
              </a:rPr>
              <a:t> (</a:t>
            </a:r>
            <a:r>
              <a:rPr sz="2400" spc="-15" dirty="0">
                <a:latin typeface="Microsoft JhengHei"/>
                <a:cs typeface="Microsoft JhengHei"/>
              </a:rPr>
              <a:t>三</a:t>
            </a:r>
            <a:r>
              <a:rPr sz="2400" spc="-30" dirty="0">
                <a:latin typeface="Calibri"/>
                <a:cs typeface="Calibri"/>
              </a:rPr>
              <a:t>) </a:t>
            </a:r>
            <a:r>
              <a:rPr sz="2400" spc="-25" dirty="0">
                <a:latin typeface="Calibri"/>
                <a:cs typeface="Calibri"/>
              </a:rPr>
              <a:t>15:00</a:t>
            </a:r>
            <a:r>
              <a:rPr sz="2400" spc="-35" dirty="0">
                <a:latin typeface="Microsoft JhengHei"/>
                <a:cs typeface="Microsoft JhengHei"/>
              </a:rPr>
              <a:t>前上傳</a:t>
            </a:r>
            <a:endParaRPr sz="2400" dirty="0">
              <a:latin typeface="Microsoft JhengHei"/>
              <a:cs typeface="Microsoft JhengHei"/>
            </a:endParaRPr>
          </a:p>
          <a:p>
            <a:pPr marL="481965">
              <a:lnSpc>
                <a:spcPct val="100000"/>
              </a:lnSpc>
              <a:spcBef>
                <a:spcPts val="365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Microsoft JhengHei"/>
                <a:cs typeface="Microsoft JhengHei"/>
              </a:rPr>
              <a:t>不接受遲交，請務必注意時間</a:t>
            </a:r>
            <a:endParaRPr sz="2000" dirty="0">
              <a:latin typeface="Microsoft JhengHei"/>
              <a:cs typeface="Microsoft JhengHei"/>
            </a:endParaRPr>
          </a:p>
          <a:p>
            <a:pPr marL="481965">
              <a:lnSpc>
                <a:spcPts val="2350"/>
              </a:lnSpc>
              <a:spcBef>
                <a:spcPts val="155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Calibri"/>
                <a:cs typeface="Calibri"/>
              </a:rPr>
              <a:t>Moodle</a:t>
            </a:r>
            <a:r>
              <a:rPr sz="2000" spc="-30" dirty="0">
                <a:latin typeface="Microsoft JhengHei"/>
                <a:cs typeface="Microsoft JhengHei"/>
              </a:rPr>
              <a:t>只會留存你最後一次上傳的檔案，檔名只要是</a:t>
            </a:r>
            <a:endParaRPr sz="2000" dirty="0">
              <a:latin typeface="Microsoft JhengHei"/>
              <a:cs typeface="Microsoft JhengHei"/>
            </a:endParaRPr>
          </a:p>
          <a:p>
            <a:pPr marR="34925" algn="ctr">
              <a:lnSpc>
                <a:spcPts val="2350"/>
              </a:lnSpc>
            </a:pPr>
            <a:r>
              <a:rPr sz="2000" dirty="0">
                <a:latin typeface="Microsoft JhengHei"/>
                <a:cs typeface="Microsoft JhengHei"/>
              </a:rPr>
              <a:t>「</a:t>
            </a:r>
            <a:r>
              <a:rPr sz="2000" i="1" spc="-20" dirty="0">
                <a:solidFill>
                  <a:srgbClr val="FF0000"/>
                </a:solidFill>
                <a:latin typeface="Calibri"/>
                <a:cs typeface="Calibri"/>
              </a:rPr>
              <a:t>N26XXXXXX.tar</a:t>
            </a:r>
            <a:r>
              <a:rPr sz="2000" spc="-30" dirty="0">
                <a:latin typeface="Microsoft JhengHei"/>
                <a:cs typeface="Microsoft JhengHei"/>
              </a:rPr>
              <a:t>」即可，不需要加上版本號</a:t>
            </a:r>
            <a:endParaRPr sz="2000" dirty="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3457" y="337184"/>
            <a:ext cx="164718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latin typeface="Microsoft JhengHei"/>
                <a:cs typeface="Microsoft JhengHei"/>
              </a:rPr>
              <a:t>注意事項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457" y="1102613"/>
            <a:ext cx="7899400" cy="322580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57200" marR="151130" indent="-445134">
              <a:lnSpc>
                <a:spcPts val="2350"/>
              </a:lnSpc>
              <a:spcBef>
                <a:spcPts val="22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spc="-25" dirty="0">
                <a:latin typeface="Microsoft JhengHei"/>
                <a:cs typeface="Microsoft JhengHei"/>
              </a:rPr>
              <a:t>本次作業合成的部分有計入</a:t>
            </a:r>
            <a:r>
              <a:rPr sz="2000" spc="-35" dirty="0">
                <a:latin typeface="Calibri"/>
                <a:cs typeface="Calibri"/>
              </a:rPr>
              <a:t>PA(Performance </a:t>
            </a:r>
            <a:r>
              <a:rPr sz="2000" dirty="0">
                <a:latin typeface="Calibri"/>
                <a:cs typeface="Calibri"/>
              </a:rPr>
              <a:t>&amp; </a:t>
            </a:r>
            <a:r>
              <a:rPr sz="2000" spc="-40" dirty="0">
                <a:latin typeface="Calibri"/>
                <a:cs typeface="Calibri"/>
              </a:rPr>
              <a:t>Area)</a:t>
            </a:r>
            <a:r>
              <a:rPr sz="2000" spc="-40" dirty="0">
                <a:latin typeface="Microsoft JhengHei"/>
                <a:cs typeface="Microsoft JhengHei"/>
              </a:rPr>
              <a:t>，表現較為優異</a:t>
            </a:r>
            <a:r>
              <a:rPr sz="2000" spc="-20" dirty="0">
                <a:latin typeface="Microsoft JhengHei"/>
                <a:cs typeface="Microsoft JhengHei"/>
              </a:rPr>
              <a:t>者將有較高的評分</a:t>
            </a:r>
            <a:endParaRPr sz="2000">
              <a:latin typeface="Microsoft JhengHei"/>
              <a:cs typeface="Microsoft JhengHei"/>
            </a:endParaRPr>
          </a:p>
          <a:p>
            <a:pPr marL="457200" marR="90170" indent="-445134">
              <a:lnSpc>
                <a:spcPts val="2260"/>
              </a:lnSpc>
              <a:spcBef>
                <a:spcPts val="87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spc="-15" dirty="0">
                <a:latin typeface="Microsoft JhengHei"/>
                <a:cs typeface="Microsoft JhengHei"/>
              </a:rPr>
              <a:t>作業部分有任何問題請在</a:t>
            </a:r>
            <a:r>
              <a:rPr sz="2000" spc="-25" dirty="0">
                <a:latin typeface="Calibri"/>
                <a:cs typeface="Calibri"/>
              </a:rPr>
              <a:t>moodle</a:t>
            </a:r>
            <a:r>
              <a:rPr sz="2000" spc="-30" dirty="0">
                <a:latin typeface="Microsoft JhengHei"/>
                <a:cs typeface="Microsoft JhengHei"/>
              </a:rPr>
              <a:t>上的作業討論區發問並可參考其他</a:t>
            </a:r>
            <a:r>
              <a:rPr sz="2000" spc="-35" dirty="0">
                <a:latin typeface="Microsoft JhengHei"/>
                <a:cs typeface="Microsoft JhengHei"/>
              </a:rPr>
              <a:t>人是否有類似的問題，助教信箱恕不回覆。</a:t>
            </a:r>
            <a:endParaRPr sz="2000">
              <a:latin typeface="Microsoft JhengHei"/>
              <a:cs typeface="Microsoft JhengHei"/>
            </a:endParaRPr>
          </a:p>
          <a:p>
            <a:pPr marL="457200" marR="5080" indent="-445134">
              <a:lnSpc>
                <a:spcPct val="90700"/>
              </a:lnSpc>
              <a:spcBef>
                <a:spcPts val="87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spc="-15" dirty="0">
                <a:latin typeface="Microsoft JhengHei"/>
                <a:cs typeface="Microsoft JhengHei"/>
              </a:rPr>
              <a:t>在</a:t>
            </a:r>
            <a:r>
              <a:rPr sz="2000" spc="-25" dirty="0">
                <a:latin typeface="Calibri"/>
                <a:cs typeface="Calibri"/>
              </a:rPr>
              <a:t>Script/DC.sdc</a:t>
            </a:r>
            <a:r>
              <a:rPr sz="2000" spc="-15" dirty="0">
                <a:latin typeface="Microsoft JhengHei"/>
                <a:cs typeface="Microsoft JhengHei"/>
              </a:rPr>
              <a:t>中，可以更改</a:t>
            </a:r>
            <a:r>
              <a:rPr sz="2000" dirty="0">
                <a:latin typeface="Calibri"/>
                <a:cs typeface="Calibri"/>
              </a:rPr>
              <a:t>clk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period</a:t>
            </a:r>
            <a:r>
              <a:rPr sz="2000" spc="-35" dirty="0">
                <a:latin typeface="Microsoft JhengHei"/>
                <a:cs typeface="Microsoft JhengHei"/>
              </a:rPr>
              <a:t>範圍，請注意最大的接受值為</a:t>
            </a:r>
            <a:r>
              <a:rPr sz="2000" spc="-50" dirty="0">
                <a:latin typeface="Microsoft JhengHei"/>
                <a:cs typeface="Microsoft JhengHei"/>
              </a:rPr>
              <a:t> </a:t>
            </a:r>
            <a:r>
              <a:rPr sz="2000" spc="-10" dirty="0">
                <a:latin typeface="Calibri"/>
                <a:cs typeface="Calibri"/>
              </a:rPr>
              <a:t>10.0</a:t>
            </a:r>
            <a:r>
              <a:rPr sz="2000" spc="-30" dirty="0">
                <a:latin typeface="Microsoft JhengHei"/>
                <a:cs typeface="Microsoft JhengHei"/>
              </a:rPr>
              <a:t>，超過此範圍者恕不納入計分。此外，若是有更改預設</a:t>
            </a:r>
            <a:r>
              <a:rPr sz="2000" spc="-10" dirty="0">
                <a:latin typeface="Calibri"/>
                <a:cs typeface="Calibri"/>
              </a:rPr>
              <a:t>clock </a:t>
            </a:r>
            <a:r>
              <a:rPr sz="2000" spc="-25" dirty="0">
                <a:latin typeface="Calibri"/>
                <a:cs typeface="Calibri"/>
              </a:rPr>
              <a:t>period</a:t>
            </a:r>
            <a:r>
              <a:rPr sz="2000" dirty="0">
                <a:latin typeface="Microsoft JhengHei"/>
                <a:cs typeface="Microsoft JhengHei"/>
              </a:rPr>
              <a:t>者，請務必更改</a:t>
            </a:r>
            <a:r>
              <a:rPr sz="2000" spc="-20" dirty="0">
                <a:latin typeface="Calibri"/>
                <a:cs typeface="Calibri"/>
              </a:rPr>
              <a:t>set_input_delay</a:t>
            </a:r>
            <a:r>
              <a:rPr sz="2000" spc="-35" dirty="0">
                <a:latin typeface="Calibri"/>
                <a:cs typeface="Calibri"/>
              </a:rPr>
              <a:t> –</a:t>
            </a:r>
            <a:r>
              <a:rPr sz="2000" spc="-50" dirty="0">
                <a:latin typeface="Calibri"/>
                <a:cs typeface="Calibri"/>
              </a:rPr>
              <a:t>max</a:t>
            </a:r>
            <a:r>
              <a:rPr sz="2000" dirty="0">
                <a:latin typeface="Microsoft JhengHei"/>
                <a:cs typeface="Microsoft JhengHei"/>
              </a:rPr>
              <a:t>至</a:t>
            </a:r>
            <a:r>
              <a:rPr sz="2000" dirty="0">
                <a:latin typeface="Calibri"/>
                <a:cs typeface="Calibri"/>
              </a:rPr>
              <a:t>1/2 clk </a:t>
            </a:r>
            <a:r>
              <a:rPr sz="2000" spc="-25" dirty="0">
                <a:latin typeface="Calibri"/>
                <a:cs typeface="Calibri"/>
              </a:rPr>
              <a:t>period</a:t>
            </a:r>
            <a:r>
              <a:rPr sz="2000" spc="-35" dirty="0">
                <a:latin typeface="Microsoft JhengHei"/>
                <a:cs typeface="Microsoft JhengHei"/>
              </a:rPr>
              <a:t>，以利後</a:t>
            </a:r>
            <a:r>
              <a:rPr sz="2000" spc="-20" dirty="0">
                <a:latin typeface="Microsoft JhengHei"/>
                <a:cs typeface="Microsoft JhengHei"/>
              </a:rPr>
              <a:t>續作業的合成及模擬。</a:t>
            </a:r>
            <a:endParaRPr sz="2000">
              <a:latin typeface="Microsoft JhengHei"/>
              <a:cs typeface="Microsoft JhengHei"/>
            </a:endParaRPr>
          </a:p>
          <a:p>
            <a:pPr marL="457200" indent="-444500">
              <a:lnSpc>
                <a:spcPts val="2380"/>
              </a:lnSpc>
              <a:spcBef>
                <a:spcPts val="64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spc="-15" dirty="0">
                <a:latin typeface="Microsoft JhengHei"/>
                <a:cs typeface="Microsoft JhengHei"/>
              </a:rPr>
              <a:t>如有需要可以更改</a:t>
            </a:r>
            <a:r>
              <a:rPr sz="2000" spc="-40" dirty="0">
                <a:latin typeface="Calibri"/>
                <a:cs typeface="Calibri"/>
              </a:rPr>
              <a:t>synthesis.tcl</a:t>
            </a:r>
            <a:r>
              <a:rPr sz="2000" spc="-15" dirty="0">
                <a:latin typeface="Microsoft JhengHei"/>
                <a:cs typeface="Microsoft JhengHei"/>
              </a:rPr>
              <a:t>的合成指令來達到</a:t>
            </a:r>
            <a:r>
              <a:rPr sz="2000" spc="-25" dirty="0">
                <a:latin typeface="Calibri"/>
                <a:cs typeface="Calibri"/>
              </a:rPr>
              <a:t>timing</a:t>
            </a:r>
            <a:r>
              <a:rPr sz="2000" spc="-35" dirty="0">
                <a:latin typeface="Microsoft JhengHei"/>
                <a:cs typeface="Microsoft JhengHei"/>
              </a:rPr>
              <a:t>要求，但不</a:t>
            </a:r>
            <a:endParaRPr sz="2000">
              <a:latin typeface="Microsoft JhengHei"/>
              <a:cs typeface="Microsoft JhengHei"/>
            </a:endParaRPr>
          </a:p>
          <a:p>
            <a:pPr marL="457200">
              <a:lnSpc>
                <a:spcPts val="2380"/>
              </a:lnSpc>
            </a:pPr>
            <a:r>
              <a:rPr sz="2000" spc="-20" dirty="0">
                <a:latin typeface="Microsoft JhengHei"/>
                <a:cs typeface="Microsoft JhengHei"/>
              </a:rPr>
              <a:t>可更改產生合成檔案的指令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3457" y="5973876"/>
            <a:ext cx="780859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57834" marR="5080" indent="-445770">
              <a:lnSpc>
                <a:spcPts val="2160"/>
              </a:lnSpc>
              <a:spcBef>
                <a:spcPts val="375"/>
              </a:spcBef>
              <a:buClr>
                <a:srgbClr val="EB7B2F"/>
              </a:buClr>
              <a:buFont typeface="Wingdings"/>
              <a:buChar char=""/>
              <a:tabLst>
                <a:tab pos="457834" algn="l"/>
              </a:tabLst>
            </a:pPr>
            <a:r>
              <a:rPr sz="2000" dirty="0">
                <a:latin typeface="Microsoft JhengHei"/>
                <a:cs typeface="Microsoft JhengHei"/>
              </a:rPr>
              <a:t>本次作業需在</a:t>
            </a:r>
            <a:r>
              <a:rPr sz="2000" spc="-25" dirty="0">
                <a:latin typeface="Calibri"/>
                <a:cs typeface="Calibri"/>
              </a:rPr>
              <a:t>SoC</a:t>
            </a:r>
            <a:r>
              <a:rPr sz="2000" spc="-25" dirty="0">
                <a:latin typeface="Microsoft JhengHei"/>
                <a:cs typeface="Microsoft JhengHei"/>
              </a:rPr>
              <a:t>環境下模擬，請同學務必在</a:t>
            </a:r>
            <a:r>
              <a:rPr sz="2000" spc="-25" dirty="0">
                <a:latin typeface="Calibri"/>
                <a:cs typeface="Calibri"/>
              </a:rPr>
              <a:t>SoC</a:t>
            </a:r>
            <a:r>
              <a:rPr sz="2000" spc="-30" dirty="0">
                <a:latin typeface="Microsoft JhengHei"/>
                <a:cs typeface="Microsoft JhengHei"/>
              </a:rPr>
              <a:t>教室執行模擬，若</a:t>
            </a:r>
            <a:r>
              <a:rPr sz="2000" dirty="0">
                <a:latin typeface="Microsoft JhengHei"/>
                <a:cs typeface="Microsoft JhengHei"/>
              </a:rPr>
              <a:t>是助教在評分作業時於</a:t>
            </a:r>
            <a:r>
              <a:rPr sz="2000" spc="-25" dirty="0">
                <a:latin typeface="Calibri"/>
                <a:cs typeface="Calibri"/>
              </a:rPr>
              <a:t>SoC</a:t>
            </a:r>
            <a:r>
              <a:rPr sz="2000" spc="-25" dirty="0">
                <a:latin typeface="Microsoft JhengHei"/>
                <a:cs typeface="Microsoft JhengHei"/>
              </a:rPr>
              <a:t>無法成功模擬則以</a:t>
            </a:r>
            <a:r>
              <a:rPr sz="2000" spc="-10" dirty="0">
                <a:latin typeface="Calibri"/>
                <a:cs typeface="Calibri"/>
              </a:rPr>
              <a:t>0</a:t>
            </a:r>
            <a:r>
              <a:rPr sz="2000" spc="-35" dirty="0">
                <a:latin typeface="Microsoft JhengHei"/>
                <a:cs typeface="Microsoft JhengHei"/>
              </a:rPr>
              <a:t>分計算。</a:t>
            </a:r>
            <a:endParaRPr sz="2000">
              <a:latin typeface="Microsoft JhengHei"/>
              <a:cs typeface="Microsoft Jheng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71790" y="4418304"/>
            <a:ext cx="4739005" cy="1374140"/>
            <a:chOff x="1371790" y="4418304"/>
            <a:chExt cx="4739005" cy="13741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7235" y="4431792"/>
              <a:ext cx="4479036" cy="12847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86077" y="4432592"/>
              <a:ext cx="4710430" cy="1345565"/>
            </a:xfrm>
            <a:custGeom>
              <a:avLst/>
              <a:gdLst/>
              <a:ahLst/>
              <a:cxnLst/>
              <a:rect l="l" t="t" r="r" b="b"/>
              <a:pathLst>
                <a:path w="4710430" h="1345564">
                  <a:moveTo>
                    <a:pt x="0" y="299427"/>
                  </a:moveTo>
                  <a:lnTo>
                    <a:pt x="3338449" y="299427"/>
                  </a:lnTo>
                  <a:lnTo>
                    <a:pt x="3338449" y="0"/>
                  </a:lnTo>
                  <a:lnTo>
                    <a:pt x="0" y="0"/>
                  </a:lnTo>
                  <a:lnTo>
                    <a:pt x="0" y="299427"/>
                  </a:lnTo>
                  <a:close/>
                </a:path>
                <a:path w="4710430" h="1345564">
                  <a:moveTo>
                    <a:pt x="0" y="1345031"/>
                  </a:moveTo>
                  <a:lnTo>
                    <a:pt x="4710176" y="1345031"/>
                  </a:lnTo>
                  <a:lnTo>
                    <a:pt x="4710176" y="642213"/>
                  </a:lnTo>
                  <a:lnTo>
                    <a:pt x="0" y="642213"/>
                  </a:lnTo>
                  <a:lnTo>
                    <a:pt x="0" y="1345031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28709" y="6457594"/>
            <a:ext cx="1752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878787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4787A-0549-4B75-3187-61F0DC1FC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62F91D0-D0BD-C9CD-EC16-913D5B84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55" y="2890615"/>
            <a:ext cx="7279994" cy="107677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Grading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CE1BEA4-A8AD-2265-F194-D9564E21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9195-69B7-4E44-8BFA-D0822FB1461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154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A66B-E7A9-69E2-A4B4-EFE4FBC55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066E4-7772-0209-EECC-63CFE4CA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238819A-563A-A65E-72FD-2FBF1D5D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0080" y="635634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684478-EDAE-4E54-9107-6F166A5D7F68}" type="slidenum">
              <a:rPr lang="zh-TW" altLang="en-US" smtClean="0"/>
              <a:pPr/>
              <a:t>46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054729CD-1C8E-C534-CF05-B0E8C3055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endParaRPr lang="en-US" altLang="zh-TW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zh-TW" altLang="en-US" dirty="0"/>
          </a:p>
        </p:txBody>
      </p:sp>
      <p:sp>
        <p:nvSpPr>
          <p:cNvPr id="5" name="內容版面配置區 14">
            <a:extLst>
              <a:ext uri="{FF2B5EF4-FFF2-40B4-BE49-F238E27FC236}">
                <a16:creationId xmlns:a16="http://schemas.microsoft.com/office/drawing/2014/main" id="{7D52039F-EF8E-1DA0-24F8-F667752FD3AF}"/>
              </a:ext>
            </a:extLst>
          </p:cNvPr>
          <p:cNvSpPr txBox="1">
            <a:spLocks/>
          </p:cNvSpPr>
          <p:nvPr/>
        </p:nvSpPr>
        <p:spPr>
          <a:xfrm>
            <a:off x="1021491" y="880632"/>
            <a:ext cx="8122509" cy="561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4500" indent="-4445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D7D31"/>
              </a:buClr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69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7DA00"/>
              </a:buClr>
              <a:buFont typeface="Wingdings" panose="05000000000000000000" pitchFamily="2" charset="2"/>
              <a:buChar char="è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0825" indent="-2397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 3" panose="05040102010807070707" pitchFamily="18" charset="2"/>
              <a:buChar char="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2476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Wingdings 2" panose="05020102010507070707" pitchFamily="18" charset="2"/>
              <a:buChar char="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JasperGold</a:t>
            </a:r>
            <a:r>
              <a:rPr lang="en-US" altLang="zh-TW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VIP: 21% </a:t>
            </a:r>
          </a:p>
          <a:p>
            <a:pPr lvl="1"/>
            <a:r>
              <a:rPr lang="en-US" altLang="zh-TW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Master: 7%</a:t>
            </a:r>
          </a:p>
          <a:p>
            <a:pPr lvl="1"/>
            <a:r>
              <a:rPr lang="en-US" altLang="zh-TW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Slave : 7%</a:t>
            </a:r>
          </a:p>
          <a:p>
            <a:pPr lvl="1"/>
            <a:r>
              <a:rPr lang="en-US" altLang="zh-TW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Bridge : 7%</a:t>
            </a:r>
          </a:p>
          <a:p>
            <a:r>
              <a:rPr lang="en-US" altLang="zh-TW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Simulation: 42%</a:t>
            </a:r>
          </a:p>
          <a:p>
            <a:endParaRPr lang="en-US" altLang="zh-TW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lvl="1" indent="0">
              <a:buNone/>
            </a:pPr>
            <a:endParaRPr lang="en-US" altLang="zh-TW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/>
            <a:endParaRPr lang="en-US" altLang="zh-TW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BF68B0A-7C36-A1F8-ACC7-5BAE2472E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23356"/>
              </p:ext>
            </p:extLst>
          </p:nvPr>
        </p:nvGraphicFramePr>
        <p:xfrm>
          <a:off x="1828800" y="2951663"/>
          <a:ext cx="6096000" cy="2682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379569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988486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89239529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Program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RTL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SYN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26306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Prog0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075319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Prog1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701837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Prog2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763946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Prog3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30583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Prog4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8742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Prog5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39982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Prog6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3%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3%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39522"/>
                  </a:ext>
                </a:extLst>
              </a:tr>
            </a:tbl>
          </a:graphicData>
        </a:graphic>
      </p:graphicFrame>
      <p:sp>
        <p:nvSpPr>
          <p:cNvPr id="8" name="內容版面配置區 14">
            <a:extLst>
              <a:ext uri="{FF2B5EF4-FFF2-40B4-BE49-F238E27FC236}">
                <a16:creationId xmlns:a16="http://schemas.microsoft.com/office/drawing/2014/main" id="{69463D0C-19FC-1D3E-0239-C88C8F6D728B}"/>
              </a:ext>
            </a:extLst>
          </p:cNvPr>
          <p:cNvSpPr txBox="1">
            <a:spLocks/>
          </p:cNvSpPr>
          <p:nvPr/>
        </p:nvSpPr>
        <p:spPr>
          <a:xfrm>
            <a:off x="959002" y="5632348"/>
            <a:ext cx="8122509" cy="1206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4500" indent="-4445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D7D31"/>
              </a:buClr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69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7DA00"/>
              </a:buClr>
              <a:buFont typeface="Wingdings" panose="05000000000000000000" pitchFamily="2" charset="2"/>
              <a:buChar char="è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0825" indent="-2397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 3" panose="05040102010807070707" pitchFamily="18" charset="2"/>
              <a:buChar char="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2476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Wingdings 2" panose="05020102010507070707" pitchFamily="18" charset="2"/>
              <a:buChar char="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Report: 17%</a:t>
            </a:r>
          </a:p>
          <a:p>
            <a:pPr lvl="1"/>
            <a:r>
              <a:rPr lang="en-US" altLang="zh-TW" sz="2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Design report, explanations, summary, lesson learned…</a:t>
            </a:r>
          </a:p>
        </p:txBody>
      </p:sp>
    </p:spTree>
    <p:extLst>
      <p:ext uri="{BB962C8B-B14F-4D97-AF65-F5344CB8AC3E}">
        <p14:creationId xmlns:p14="http://schemas.microsoft.com/office/powerpoint/2010/main" val="5017306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587EC-630C-AD0D-3176-D85C474DE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CE6339-BDB2-0C11-BEAA-E463F55C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58CC504-1B6B-DC8A-71DF-92F18994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0080" y="635634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684478-EDAE-4E54-9107-6F166A5D7F68}" type="slidenum">
              <a:rPr lang="zh-TW" altLang="en-US" smtClean="0"/>
              <a:pPr/>
              <a:t>47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內容版面配置區 14">
            <a:extLst>
              <a:ext uri="{FF2B5EF4-FFF2-40B4-BE49-F238E27FC236}">
                <a16:creationId xmlns:a16="http://schemas.microsoft.com/office/drawing/2014/main" id="{6F55899E-CD9A-8B6F-B291-7599038A1747}"/>
              </a:ext>
            </a:extLst>
          </p:cNvPr>
          <p:cNvSpPr txBox="1">
            <a:spLocks/>
          </p:cNvSpPr>
          <p:nvPr/>
        </p:nvSpPr>
        <p:spPr>
          <a:xfrm>
            <a:off x="1021491" y="1109233"/>
            <a:ext cx="8122509" cy="561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4500" indent="-4445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D7D31"/>
              </a:buClr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69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7DA00"/>
              </a:buClr>
              <a:buFont typeface="Wingdings" panose="05000000000000000000" pitchFamily="2" charset="2"/>
              <a:buChar char="è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0825" indent="-2397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 3" panose="05040102010807070707" pitchFamily="18" charset="2"/>
              <a:buChar char="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2476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Wingdings 2" panose="05020102010507070707" pitchFamily="18" charset="2"/>
              <a:buChar char="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&amp; Area: 20%</a:t>
            </a:r>
          </a:p>
          <a:p>
            <a:pPr lvl="1"/>
            <a:r>
              <a:rPr lang="en-US" altLang="zh-TW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 score = Prog0 Simulation Time * Total Cell Area (Synthesized) 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Note: Only those who passes all SYN programs are allowed to compete in the PA ranking.</a:t>
            </a:r>
          </a:p>
          <a:p>
            <a:endParaRPr lang="en-US" altLang="zh-TW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endParaRPr lang="en-US" altLang="zh-TW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/>
            <a:endParaRPr lang="en-US" altLang="zh-TW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altLang="zh-TW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TW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52524DB-B7F5-8B93-9746-A66B97175E2F}"/>
              </a:ext>
            </a:extLst>
          </p:cNvPr>
          <p:cNvGraphicFramePr>
            <a:graphicFrameLocks noGrp="1"/>
          </p:cNvGraphicFramePr>
          <p:nvPr/>
        </p:nvGraphicFramePr>
        <p:xfrm>
          <a:off x="2709560" y="2647949"/>
          <a:ext cx="406400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379569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98848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Rank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Credit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2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Top 5%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07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Top 10%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48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Top 20%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70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Top 30%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76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Top 40%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530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Top 50%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8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Top 60%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3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Top 70%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98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Top 80%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1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Under 80%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010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0370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1891" y="1037842"/>
            <a:ext cx="6978650" cy="5707380"/>
            <a:chOff x="1421891" y="1037842"/>
            <a:chExt cx="6978650" cy="5707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1891" y="1037842"/>
              <a:ext cx="6978396" cy="5707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6371" y="6358128"/>
              <a:ext cx="390144" cy="3063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86244" y="6286499"/>
              <a:ext cx="858011" cy="35204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-4762" y="-4763"/>
            <a:ext cx="795655" cy="6867525"/>
            <a:chOff x="-4762" y="-4763"/>
            <a:chExt cx="795655" cy="6867525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786130" cy="6858000"/>
            </a:xfrm>
            <a:custGeom>
              <a:avLst/>
              <a:gdLst/>
              <a:ahLst/>
              <a:cxnLst/>
              <a:rect l="l" t="t" r="r" b="b"/>
              <a:pathLst>
                <a:path w="786130" h="6858000">
                  <a:moveTo>
                    <a:pt x="78604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86041" y="6858000"/>
                  </a:lnTo>
                  <a:lnTo>
                    <a:pt x="786041" y="0"/>
                  </a:lnTo>
                  <a:close/>
                </a:path>
              </a:pathLst>
            </a:custGeom>
            <a:solidFill>
              <a:srgbClr val="76B7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6130" cy="6858000"/>
            </a:xfrm>
            <a:custGeom>
              <a:avLst/>
              <a:gdLst/>
              <a:ahLst/>
              <a:cxnLst/>
              <a:rect l="l" t="t" r="r" b="b"/>
              <a:pathLst>
                <a:path w="786130" h="6858000">
                  <a:moveTo>
                    <a:pt x="0" y="6858000"/>
                  </a:moveTo>
                  <a:lnTo>
                    <a:pt x="786041" y="6858000"/>
                  </a:lnTo>
                  <a:lnTo>
                    <a:pt x="786041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" y="4572"/>
              <a:ext cx="781811" cy="48935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255" y="5087111"/>
              <a:ext cx="571500" cy="155600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150491" y="2985007"/>
            <a:ext cx="5614035" cy="95885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692275" marR="5080" indent="-1680210">
              <a:lnSpc>
                <a:spcPts val="3500"/>
              </a:lnSpc>
              <a:spcBef>
                <a:spcPts val="505"/>
              </a:spcBef>
            </a:pPr>
            <a:r>
              <a:rPr sz="3200" b="1" dirty="0">
                <a:solidFill>
                  <a:srgbClr val="568E00"/>
                </a:solidFill>
                <a:latin typeface="Calibri"/>
                <a:cs typeface="Calibri"/>
              </a:rPr>
              <a:t>Thanks</a:t>
            </a:r>
            <a:r>
              <a:rPr sz="3200" b="1" spc="-120" dirty="0">
                <a:solidFill>
                  <a:srgbClr val="568E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568E00"/>
                </a:solidFill>
                <a:latin typeface="Calibri"/>
                <a:cs typeface="Calibri"/>
              </a:rPr>
              <a:t>for</a:t>
            </a:r>
            <a:r>
              <a:rPr sz="3200" b="1" spc="-80" dirty="0">
                <a:solidFill>
                  <a:srgbClr val="568E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568E00"/>
                </a:solidFill>
                <a:latin typeface="Calibri"/>
                <a:cs typeface="Calibri"/>
              </a:rPr>
              <a:t>your</a:t>
            </a:r>
            <a:r>
              <a:rPr sz="3200" b="1" spc="-90" dirty="0">
                <a:solidFill>
                  <a:srgbClr val="568E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568E00"/>
                </a:solidFill>
                <a:latin typeface="Calibri"/>
                <a:cs typeface="Calibri"/>
              </a:rPr>
              <a:t>participation</a:t>
            </a:r>
            <a:r>
              <a:rPr sz="3200" b="1" spc="-135" dirty="0">
                <a:solidFill>
                  <a:srgbClr val="568E00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568E00"/>
                </a:solidFill>
                <a:latin typeface="Calibri"/>
                <a:cs typeface="Calibri"/>
              </a:rPr>
              <a:t>and </a:t>
            </a:r>
            <a:r>
              <a:rPr sz="3200" b="1" spc="-20" dirty="0">
                <a:solidFill>
                  <a:srgbClr val="568E00"/>
                </a:solidFill>
                <a:latin typeface="Calibri"/>
                <a:cs typeface="Calibri"/>
              </a:rPr>
              <a:t>attendance</a:t>
            </a:r>
            <a:r>
              <a:rPr sz="3200" b="1" spc="-90" dirty="0">
                <a:solidFill>
                  <a:srgbClr val="568E00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568E00"/>
                </a:solidFill>
                <a:latin typeface="Calibri"/>
                <a:cs typeface="Calibri"/>
              </a:rPr>
              <a:t>!!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28709" y="6457594"/>
            <a:ext cx="1752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878787"/>
                </a:solidFill>
                <a:latin typeface="Calibri"/>
                <a:cs typeface="Calibri"/>
              </a:rPr>
              <a:t>44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AXI4</a:t>
            </a:r>
            <a:r>
              <a:rPr spc="-25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457" y="1099565"/>
            <a:ext cx="7804784" cy="228346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457200" marR="5080" indent="-445134">
              <a:lnSpc>
                <a:spcPts val="2290"/>
              </a:lnSpc>
              <a:spcBef>
                <a:spcPts val="27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dirty="0">
                <a:latin typeface="Calibri"/>
                <a:cs typeface="Calibri"/>
              </a:rPr>
              <a:t>Advanced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communication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protocol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developed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ARM,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widely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used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System-</a:t>
            </a:r>
            <a:r>
              <a:rPr sz="2000" spc="-20" dirty="0">
                <a:latin typeface="Calibri"/>
                <a:cs typeface="Calibri"/>
              </a:rPr>
              <a:t>on-</a:t>
            </a:r>
            <a:r>
              <a:rPr sz="2000" dirty="0">
                <a:latin typeface="Calibri"/>
                <a:cs typeface="Calibri"/>
              </a:rPr>
              <a:t>Chip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(SoC)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FPGA-</a:t>
            </a:r>
            <a:r>
              <a:rPr sz="2000" dirty="0">
                <a:latin typeface="Calibri"/>
                <a:cs typeface="Calibri"/>
              </a:rPr>
              <a:t>based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designs.</a:t>
            </a:r>
            <a:endParaRPr sz="20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75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spc="-10" dirty="0">
                <a:latin typeface="Calibri"/>
                <a:cs typeface="Calibri"/>
              </a:rPr>
              <a:t>Feature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34"/>
              </a:spcBef>
              <a:tabLst>
                <a:tab pos="911225" algn="l"/>
              </a:tabLst>
            </a:pPr>
            <a:r>
              <a:rPr sz="18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Calibri"/>
                <a:cs typeface="Calibri"/>
              </a:rPr>
              <a:t>Separated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channels</a:t>
            </a:r>
            <a:endParaRPr sz="18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295"/>
              </a:spcBef>
              <a:tabLst>
                <a:tab pos="911225" algn="l"/>
              </a:tabLst>
            </a:pPr>
            <a:r>
              <a:rPr sz="18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Calibri"/>
                <a:cs typeface="Calibri"/>
              </a:rPr>
              <a:t>Burst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transfer</a:t>
            </a:r>
            <a:endParaRPr sz="18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05"/>
              </a:spcBef>
              <a:tabLst>
                <a:tab pos="911225" algn="l"/>
              </a:tabLst>
            </a:pPr>
            <a:r>
              <a:rPr sz="18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Calibri"/>
                <a:cs typeface="Calibri"/>
              </a:rPr>
              <a:t>Support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multiple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outstanding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transactions</a:t>
            </a:r>
            <a:endParaRPr sz="18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00"/>
              </a:spcBef>
              <a:tabLst>
                <a:tab pos="911225" algn="l"/>
              </a:tabLst>
            </a:pPr>
            <a:r>
              <a:rPr sz="18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Calibri"/>
                <a:cs typeface="Calibri"/>
              </a:rPr>
              <a:t>Support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out-of-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transactions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5435" y="3544823"/>
            <a:ext cx="4453127" cy="29946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72380" y="143382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Handshake</a:t>
            </a:r>
            <a:r>
              <a:rPr spc="-105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457" y="1076071"/>
            <a:ext cx="7883525" cy="15347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57200" marR="707390" indent="-445134">
              <a:lnSpc>
                <a:spcPts val="2700"/>
              </a:lnSpc>
              <a:spcBef>
                <a:spcPts val="34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uses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VALID/READY</a:t>
            </a:r>
            <a:r>
              <a:rPr sz="24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handshake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transfer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address,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data,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control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information.</a:t>
            </a:r>
            <a:endParaRPr sz="2400">
              <a:latin typeface="Calibri"/>
              <a:cs typeface="Calibri"/>
            </a:endParaRPr>
          </a:p>
          <a:p>
            <a:pPr marL="457200" marR="5080" indent="-445134">
              <a:lnSpc>
                <a:spcPts val="2590"/>
              </a:lnSpc>
              <a:spcBef>
                <a:spcPts val="109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40" dirty="0">
                <a:latin typeface="Calibri"/>
                <a:cs typeface="Calibri"/>
              </a:rPr>
              <a:t>Transfer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occurs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VALID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READY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signals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HIGH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6876" y="4087367"/>
            <a:ext cx="1431290" cy="14681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8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SOURCE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8571" y="4087367"/>
            <a:ext cx="2121535" cy="14681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800">
              <a:latin typeface="Times New Roman"/>
              <a:cs typeface="Times New Roman"/>
            </a:endParaRPr>
          </a:p>
          <a:p>
            <a:pPr marL="435609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DESTINATION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56304" y="4462271"/>
            <a:ext cx="1254125" cy="76200"/>
          </a:xfrm>
          <a:custGeom>
            <a:avLst/>
            <a:gdLst/>
            <a:ahLst/>
            <a:cxnLst/>
            <a:rect l="l" t="t" r="r" b="b"/>
            <a:pathLst>
              <a:path w="1254125" h="76200">
                <a:moveTo>
                  <a:pt x="1177531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177531" y="47625"/>
                </a:lnTo>
                <a:lnTo>
                  <a:pt x="1177531" y="28575"/>
                </a:lnTo>
                <a:close/>
              </a:path>
              <a:path w="1254125" h="76200">
                <a:moveTo>
                  <a:pt x="1253744" y="38100"/>
                </a:moveTo>
                <a:lnTo>
                  <a:pt x="1234694" y="28575"/>
                </a:lnTo>
                <a:lnTo>
                  <a:pt x="1177544" y="0"/>
                </a:lnTo>
                <a:lnTo>
                  <a:pt x="1177544" y="76200"/>
                </a:lnTo>
                <a:lnTo>
                  <a:pt x="1234694" y="47625"/>
                </a:lnTo>
                <a:lnTo>
                  <a:pt x="125374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14825" y="4164533"/>
            <a:ext cx="5765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VALID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4825" y="5077409"/>
            <a:ext cx="638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READY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56304" y="4992623"/>
            <a:ext cx="1254125" cy="76200"/>
          </a:xfrm>
          <a:custGeom>
            <a:avLst/>
            <a:gdLst/>
            <a:ahLst/>
            <a:cxnLst/>
            <a:rect l="l" t="t" r="r" b="b"/>
            <a:pathLst>
              <a:path w="1254125" h="76200">
                <a:moveTo>
                  <a:pt x="1253731" y="28575"/>
                </a:moveTo>
                <a:lnTo>
                  <a:pt x="76200" y="28575"/>
                </a:lnTo>
                <a:lnTo>
                  <a:pt x="76200" y="0"/>
                </a:ln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1253731" y="47625"/>
                </a:lnTo>
                <a:lnTo>
                  <a:pt x="125373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Handshake</a:t>
            </a:r>
            <a:r>
              <a:rPr spc="-105" dirty="0"/>
              <a:t> </a:t>
            </a:r>
            <a:r>
              <a:rPr spc="-10" dirty="0"/>
              <a:t>process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708" y="1333500"/>
            <a:ext cx="4401312" cy="17373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43457" y="1116330"/>
            <a:ext cx="19069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Case1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Valid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before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Ready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1327" y="3244595"/>
            <a:ext cx="4014216" cy="17525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43457" y="3108706"/>
            <a:ext cx="19196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Case2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Ready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before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Valid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0639" y="5205982"/>
            <a:ext cx="4184904" cy="161848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43457" y="5042153"/>
            <a:ext cx="17557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Case3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Valid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Ready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5798946" y="4826634"/>
            <a:ext cx="31851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VALID</a:t>
            </a:r>
            <a:r>
              <a:rPr sz="1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signal</a:t>
            </a:r>
            <a:r>
              <a:rPr sz="1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must</a:t>
            </a:r>
            <a:r>
              <a:rPr sz="14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1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14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dependent</a:t>
            </a:r>
            <a:r>
              <a:rPr sz="1400" b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1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400" b="1" spc="-20" dirty="0">
                <a:solidFill>
                  <a:srgbClr val="FF0000"/>
                </a:solidFill>
                <a:latin typeface="Calibri"/>
                <a:cs typeface="Calibri"/>
              </a:rPr>
              <a:t>READY</a:t>
            </a:r>
            <a:r>
              <a:rPr sz="14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signal</a:t>
            </a:r>
            <a:r>
              <a:rPr sz="14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4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transaction!!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380" y="143382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Read</a:t>
            </a:r>
            <a:r>
              <a:rPr spc="-90" dirty="0"/>
              <a:t> </a:t>
            </a:r>
            <a:r>
              <a:rPr spc="-20" dirty="0"/>
              <a:t>Transaction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457" y="1047340"/>
            <a:ext cx="7115175" cy="15849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50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20" dirty="0">
                <a:latin typeface="Calibri"/>
                <a:cs typeface="Calibri"/>
              </a:rPr>
              <a:t>Two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read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45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Calibri"/>
                <a:cs typeface="Calibri"/>
              </a:rPr>
              <a:t>Read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Address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Channel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(AR)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00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Calibri"/>
                <a:cs typeface="Calibri"/>
              </a:rPr>
              <a:t>Read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Channel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(R)</a:t>
            </a:r>
            <a:endParaRPr sz="20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7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Each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valid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signal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9559" y="3680459"/>
            <a:ext cx="4753355" cy="19156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7696" y="1147572"/>
            <a:ext cx="6819900" cy="5315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3457" y="235079"/>
            <a:ext cx="5955030" cy="92201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/>
              <a:t>AXI</a:t>
            </a:r>
            <a:r>
              <a:rPr spc="-85" dirty="0"/>
              <a:t> </a:t>
            </a:r>
            <a:r>
              <a:rPr dirty="0"/>
              <a:t>Read</a:t>
            </a:r>
            <a:r>
              <a:rPr spc="-110" dirty="0"/>
              <a:t> </a:t>
            </a:r>
            <a:r>
              <a:rPr spc="-30" dirty="0"/>
              <a:t>Transfer</a:t>
            </a:r>
            <a:r>
              <a:rPr spc="-75" dirty="0"/>
              <a:t> </a:t>
            </a:r>
            <a:r>
              <a:rPr dirty="0"/>
              <a:t>(Burst</a:t>
            </a:r>
            <a:r>
              <a:rPr spc="-80" dirty="0"/>
              <a:t> </a:t>
            </a:r>
            <a:r>
              <a:rPr dirty="0"/>
              <a:t>length</a:t>
            </a:r>
            <a:r>
              <a:rPr spc="-110" dirty="0"/>
              <a:t> </a:t>
            </a:r>
            <a:r>
              <a:rPr dirty="0"/>
              <a:t>=</a:t>
            </a:r>
            <a:r>
              <a:rPr spc="-50" dirty="0"/>
              <a:t> </a:t>
            </a:r>
            <a:r>
              <a:rPr spc="-25" dirty="0"/>
              <a:t>1)</a:t>
            </a:r>
          </a:p>
          <a:p>
            <a:pPr marL="2184400">
              <a:lnSpc>
                <a:spcPct val="100000"/>
              </a:lnSpc>
              <a:spcBef>
                <a:spcPts val="380"/>
              </a:spcBef>
              <a:tabLst>
                <a:tab pos="5657850" algn="l"/>
              </a:tabLst>
            </a:pPr>
            <a:r>
              <a:rPr sz="1800" b="0" spc="-25" dirty="0">
                <a:solidFill>
                  <a:srgbClr val="000000"/>
                </a:solidFill>
                <a:latin typeface="Calibri"/>
                <a:cs typeface="Calibri"/>
              </a:rPr>
              <a:t>T1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sz="2700" b="0" spc="-37" baseline="1543" dirty="0">
                <a:solidFill>
                  <a:srgbClr val="000000"/>
                </a:solidFill>
                <a:latin typeface="Calibri"/>
                <a:cs typeface="Calibri"/>
              </a:rPr>
              <a:t>T2</a:t>
            </a:r>
            <a:endParaRPr sz="2700" baseline="1543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4572380" y="143382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2653</Words>
  <Application>Microsoft Office PowerPoint</Application>
  <PresentationFormat>如螢幕大小 (4:3)</PresentationFormat>
  <Paragraphs>744</Paragraphs>
  <Slides>48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4" baseType="lpstr">
      <vt:lpstr>Microsoft JhengHei</vt:lpstr>
      <vt:lpstr>Calibri</vt:lpstr>
      <vt:lpstr>Consolas</vt:lpstr>
      <vt:lpstr>Times New Roman</vt:lpstr>
      <vt:lpstr>Wingdings</vt:lpstr>
      <vt:lpstr>Office Theme</vt:lpstr>
      <vt:lpstr>PowerPoint 簡報</vt:lpstr>
      <vt:lpstr>Outline</vt:lpstr>
      <vt:lpstr>作業內容說明</vt:lpstr>
      <vt:lpstr>Bus Architecture</vt:lpstr>
      <vt:lpstr>AXI4 introduction</vt:lpstr>
      <vt:lpstr>Handshake process</vt:lpstr>
      <vt:lpstr>Handshake process</vt:lpstr>
      <vt:lpstr>Read Transaction</vt:lpstr>
      <vt:lpstr>AXI Read Transfer (Burst length = 1) T1 T2</vt:lpstr>
      <vt:lpstr>Write Transaction</vt:lpstr>
      <vt:lpstr>AXI Write Transfer (Burst length = 4)</vt:lpstr>
      <vt:lpstr>AXI ordering</vt:lpstr>
      <vt:lpstr>AXI ordering</vt:lpstr>
      <vt:lpstr>AXI ordering</vt:lpstr>
      <vt:lpstr>AXI Interconnect</vt:lpstr>
      <vt:lpstr>AXI Arbiter</vt:lpstr>
      <vt:lpstr>Port List in this Lab – Global Signals</vt:lpstr>
      <vt:lpstr>Port List in this Lab – Read Address Signals</vt:lpstr>
      <vt:lpstr>Port List in this Lab – Read Data Signals</vt:lpstr>
      <vt:lpstr>Port List in this Lab – Write Address Signals</vt:lpstr>
      <vt:lpstr>Port List in this Lab – Write Data Signals</vt:lpstr>
      <vt:lpstr>Port List in this Lab – Write Response Signals</vt:lpstr>
      <vt:lpstr>Specification (1/2)</vt:lpstr>
      <vt:lpstr>Specification (2/2)</vt:lpstr>
      <vt:lpstr>Module</vt:lpstr>
      <vt:lpstr>Problem 1</vt:lpstr>
      <vt:lpstr>Verification(1/3)</vt:lpstr>
      <vt:lpstr>Verification(2/3)</vt:lpstr>
      <vt:lpstr>Verification(3/3)</vt:lpstr>
      <vt:lpstr>Problem 2</vt:lpstr>
      <vt:lpstr>Architecture</vt:lpstr>
      <vt:lpstr>Program</vt:lpstr>
      <vt:lpstr>Specification</vt:lpstr>
      <vt:lpstr>Module (1/2)</vt:lpstr>
      <vt:lpstr>Module (2/2)</vt:lpstr>
      <vt:lpstr>Simulation Table B-1: Simulation commands (Partial)</vt:lpstr>
      <vt:lpstr>作業繳交注意事項</vt:lpstr>
      <vt:lpstr>Report</vt:lpstr>
      <vt:lpstr>繳交檔案(1/2)</vt:lpstr>
      <vt:lpstr>繳交檔案(2/2)</vt:lpstr>
      <vt:lpstr>檔案結構(1/2)</vt:lpstr>
      <vt:lpstr>檔案結構(2/2)</vt:lpstr>
      <vt:lpstr>繳交期限</vt:lpstr>
      <vt:lpstr>注意事項</vt:lpstr>
      <vt:lpstr>Grading</vt:lpstr>
      <vt:lpstr>Grading</vt:lpstr>
      <vt:lpstr>Grading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II 說明</dc:title>
  <dc:creator>Henry</dc:creator>
  <cp:lastModifiedBy>林軒宇 HSUAN YU LIN</cp:lastModifiedBy>
  <cp:revision>5</cp:revision>
  <dcterms:created xsi:type="dcterms:W3CDTF">2025-09-30T19:20:42Z</dcterms:created>
  <dcterms:modified xsi:type="dcterms:W3CDTF">2025-10-08T14:19:12Z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2025-09-20T00:00:00Z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2025-09-30T00:00:00Z</vt:filetime>
  </property>
  <property fmtid="{D5CDD505-2E9C-101B-9397-08002B2CF9AE}" pid="5" name="Producer">
    <vt:lpwstr>Microsoft® PowerPoint® LTSC</vt:lpwstr>
  </property>
</Properties>
</file>