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5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09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5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5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8"/>
            <a:ext cx="10905059" cy="1790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3600" b="1" dirty="0"/>
              <a:t>퍼지이론을 이용한 좋은 체형이란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95AC2E-6F38-4B3E-8F22-563B0EE6F8EB}"/>
              </a:ext>
            </a:extLst>
          </p:cNvPr>
          <p:cNvSpPr txBox="1"/>
          <p:nvPr/>
        </p:nvSpPr>
        <p:spPr>
          <a:xfrm>
            <a:off x="6191912" y="4731310"/>
            <a:ext cx="6000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201636010</a:t>
            </a:r>
            <a:r>
              <a:rPr lang="ko-KR" altLang="en-US" sz="2800" b="1" dirty="0"/>
              <a:t> 컴퓨터공학과 </a:t>
            </a:r>
            <a:r>
              <a:rPr lang="ko-KR" altLang="en-US" sz="2800" b="1" dirty="0" err="1"/>
              <a:t>유양우</a:t>
            </a:r>
            <a:endParaRPr lang="en-US" altLang="ko-KR" sz="2800" b="1" dirty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427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54" y="491300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5. Mamdani </a:t>
            </a:r>
            <a:r>
              <a:rPr lang="ko-KR" altLang="en-US" sz="4000" b="1" dirty="0"/>
              <a:t>방법의 결과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DB61A-92C1-4834-B28B-F7D51E7027FD}"/>
              </a:ext>
            </a:extLst>
          </p:cNvPr>
          <p:cNvSpPr txBox="1"/>
          <p:nvPr/>
        </p:nvSpPr>
        <p:spPr>
          <a:xfrm>
            <a:off x="29470" y="1090740"/>
            <a:ext cx="62087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[Mamdani </a:t>
            </a:r>
            <a:r>
              <a:rPr lang="ko-KR" altLang="en-US" b="1" dirty="0"/>
              <a:t>방법 결과</a:t>
            </a:r>
            <a:r>
              <a:rPr lang="en-US" altLang="ko-KR" b="1" dirty="0"/>
              <a:t>]</a:t>
            </a:r>
            <a:endParaRPr lang="ko-KR" altLang="en-US" b="1" dirty="0"/>
          </a:p>
          <a:p>
            <a:pPr fontAlgn="base"/>
            <a:r>
              <a:rPr lang="ko-KR" altLang="en-US" b="1" dirty="0"/>
              <a:t>키 </a:t>
            </a:r>
            <a:r>
              <a:rPr lang="en-US" altLang="ko-KR" b="1" dirty="0"/>
              <a:t>170</a:t>
            </a:r>
            <a:r>
              <a:rPr lang="ko-KR" altLang="en-US" b="1" dirty="0"/>
              <a:t>에 몸무게</a:t>
            </a:r>
            <a:r>
              <a:rPr lang="en-US" altLang="ko-KR" b="1" dirty="0"/>
              <a:t>70kg</a:t>
            </a:r>
            <a:r>
              <a:rPr lang="ko-KR" altLang="en-US" b="1" dirty="0"/>
              <a:t>은정상</a:t>
            </a:r>
            <a:r>
              <a:rPr lang="en-US" altLang="ko-KR" b="1" dirty="0"/>
              <a:t>!</a:t>
            </a:r>
          </a:p>
          <a:p>
            <a:pPr fontAlgn="base"/>
            <a:r>
              <a:rPr lang="ko-KR" altLang="en-US" b="1" dirty="0"/>
              <a:t> </a:t>
            </a:r>
            <a:r>
              <a:rPr lang="en-US" altLang="ko-KR" b="1" dirty="0"/>
              <a:t>x</a:t>
            </a:r>
            <a:r>
              <a:rPr lang="ko-KR" altLang="en-US" b="1" dirty="0"/>
              <a:t>가 </a:t>
            </a:r>
            <a:r>
              <a:rPr lang="en-US" altLang="ko-KR" b="1" dirty="0"/>
              <a:t>1  </a:t>
            </a:r>
            <a:r>
              <a:rPr lang="ko-KR" altLang="en-US" b="1" dirty="0"/>
              <a:t>일 때는 </a:t>
            </a:r>
            <a:r>
              <a:rPr lang="en-US" altLang="ko-KR" b="1" dirty="0"/>
              <a:t>A1,B1</a:t>
            </a:r>
            <a:r>
              <a:rPr lang="ko-KR" altLang="en-US" b="1" dirty="0"/>
              <a:t>의 최소값으로 키가 작고 말랐다 라는 결론이 나온다</a:t>
            </a:r>
            <a:r>
              <a:rPr lang="en-US" altLang="ko-KR" b="1" dirty="0"/>
              <a:t>.</a:t>
            </a:r>
          </a:p>
          <a:p>
            <a:pPr fontAlgn="base"/>
            <a:r>
              <a:rPr lang="ko-KR" altLang="en-US" b="1" dirty="0"/>
              <a:t>또 </a:t>
            </a:r>
            <a:r>
              <a:rPr lang="en-US" altLang="ko-KR" b="1" dirty="0"/>
              <a:t>x</a:t>
            </a:r>
            <a:r>
              <a:rPr lang="ko-KR" altLang="en-US" b="1" dirty="0"/>
              <a:t>가 </a:t>
            </a:r>
            <a:r>
              <a:rPr lang="en-US" altLang="ko-KR" b="1" dirty="0"/>
              <a:t>2</a:t>
            </a:r>
            <a:r>
              <a:rPr lang="ko-KR" altLang="en-US" b="1" dirty="0"/>
              <a:t>일 때는 </a:t>
            </a:r>
            <a:r>
              <a:rPr lang="en-US" altLang="ko-KR" b="1" dirty="0"/>
              <a:t>A1,B2</a:t>
            </a:r>
            <a:r>
              <a:rPr lang="ko-KR" altLang="en-US" b="1" dirty="0"/>
              <a:t>의 최소값으로 </a:t>
            </a:r>
            <a:r>
              <a:rPr lang="en-US" altLang="ko-KR" b="1" dirty="0"/>
              <a:t>C3</a:t>
            </a:r>
            <a:r>
              <a:rPr lang="ko-KR" altLang="en-US" b="1" dirty="0"/>
              <a:t>인 정상이다가 도출된다</a:t>
            </a:r>
            <a:r>
              <a:rPr lang="en-US" altLang="ko-KR" b="1" dirty="0"/>
              <a:t>.</a:t>
            </a: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1 : </a:t>
            </a:r>
            <a:r>
              <a:rPr lang="ko-KR" altLang="en-US" b="1" dirty="0"/>
              <a:t>키가 작고 말랐다 </a:t>
            </a:r>
            <a:r>
              <a:rPr lang="ko-KR" altLang="en-US" b="1" dirty="0" err="1">
                <a:solidFill>
                  <a:srgbClr val="FF0000"/>
                </a:solidFill>
              </a:rPr>
              <a:t>저체중</a:t>
            </a:r>
            <a:r>
              <a:rPr lang="ko-KR" altLang="en-US" b="1" dirty="0"/>
              <a:t> </a:t>
            </a:r>
            <a:r>
              <a:rPr lang="en-US" altLang="ko-KR" b="1" dirty="0"/>
              <a:t>A1</a:t>
            </a:r>
            <a:r>
              <a:rPr lang="ko-KR" altLang="en-US" b="1" dirty="0"/>
              <a:t>이고 </a:t>
            </a:r>
            <a:r>
              <a:rPr lang="en-US" altLang="ko-KR" b="1" dirty="0"/>
              <a:t>B1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C4 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2 : </a:t>
            </a:r>
            <a:r>
              <a:rPr lang="ko-KR" altLang="en-US" b="1" dirty="0"/>
              <a:t>키가 작고 몸무게가 적당하다 </a:t>
            </a:r>
            <a:r>
              <a:rPr lang="ko-KR" altLang="en-US" b="1" dirty="0">
                <a:solidFill>
                  <a:srgbClr val="FF0000"/>
                </a:solidFill>
              </a:rPr>
              <a:t>정상</a:t>
            </a:r>
            <a:r>
              <a:rPr lang="ko-KR" altLang="en-US" b="1" dirty="0"/>
              <a:t> </a:t>
            </a:r>
            <a:r>
              <a:rPr lang="en-US" altLang="ko-KR" b="1" dirty="0"/>
              <a:t>A1</a:t>
            </a:r>
            <a:r>
              <a:rPr lang="ko-KR" altLang="en-US" b="1" dirty="0"/>
              <a:t>이고 </a:t>
            </a:r>
            <a:r>
              <a:rPr lang="en-US" altLang="ko-KR" b="1" dirty="0"/>
              <a:t>B2</a:t>
            </a:r>
            <a:r>
              <a:rPr lang="ko-KR" altLang="en-US" b="1" dirty="0"/>
              <a:t>면 </a:t>
            </a:r>
            <a:r>
              <a:rPr lang="en-US" altLang="ko-KR" b="1" dirty="0">
                <a:solidFill>
                  <a:srgbClr val="0070C0"/>
                </a:solidFill>
              </a:rPr>
              <a:t>C3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3 : </a:t>
            </a:r>
            <a:r>
              <a:rPr lang="ko-KR" altLang="en-US" b="1" dirty="0"/>
              <a:t>키가 작고 뚱뚱하다 </a:t>
            </a:r>
            <a:r>
              <a:rPr lang="ko-KR" altLang="en-US" b="1" dirty="0">
                <a:solidFill>
                  <a:srgbClr val="FF0000"/>
                </a:solidFill>
              </a:rPr>
              <a:t>과도비만이다</a:t>
            </a:r>
            <a:r>
              <a:rPr lang="ko-KR" altLang="en-US" b="1" dirty="0"/>
              <a:t> </a:t>
            </a:r>
            <a:r>
              <a:rPr lang="en-US" altLang="ko-KR" b="1" dirty="0"/>
              <a:t>A1</a:t>
            </a:r>
            <a:r>
              <a:rPr lang="ko-KR" altLang="en-US" b="1" dirty="0"/>
              <a:t>이고 </a:t>
            </a:r>
            <a:r>
              <a:rPr lang="en-US" altLang="ko-KR" b="1" dirty="0"/>
              <a:t>B3</a:t>
            </a:r>
            <a:r>
              <a:rPr lang="ko-KR" altLang="en-US" b="1" dirty="0"/>
              <a:t>면 </a:t>
            </a:r>
            <a:r>
              <a:rPr lang="en-US" altLang="ko-KR" b="1" dirty="0">
                <a:solidFill>
                  <a:srgbClr val="0070C0"/>
                </a:solidFill>
              </a:rPr>
              <a:t>C1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4 : </a:t>
            </a:r>
            <a:r>
              <a:rPr lang="ko-KR" altLang="en-US" b="1" dirty="0"/>
              <a:t>키가 적당하고 말랐다 </a:t>
            </a:r>
            <a:r>
              <a:rPr lang="ko-KR" altLang="en-US" b="1" dirty="0">
                <a:solidFill>
                  <a:srgbClr val="FF0000"/>
                </a:solidFill>
              </a:rPr>
              <a:t>제체중이다 </a:t>
            </a:r>
            <a:r>
              <a:rPr lang="en-US" altLang="ko-KR" b="1" dirty="0"/>
              <a:t>A2</a:t>
            </a:r>
            <a:r>
              <a:rPr lang="ko-KR" altLang="en-US" b="1" dirty="0"/>
              <a:t>이고 </a:t>
            </a:r>
            <a:r>
              <a:rPr lang="en-US" altLang="ko-KR" b="1" dirty="0"/>
              <a:t>B1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C4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5 : </a:t>
            </a:r>
            <a:r>
              <a:rPr lang="ko-KR" altLang="en-US" b="1" dirty="0"/>
              <a:t>키가 적당하고 몸무게가 </a:t>
            </a:r>
            <a:r>
              <a:rPr lang="ko-KR" altLang="en-US" b="1" dirty="0">
                <a:solidFill>
                  <a:srgbClr val="FF0000"/>
                </a:solidFill>
              </a:rPr>
              <a:t>적당하다</a:t>
            </a:r>
            <a:r>
              <a:rPr lang="ko-KR" altLang="en-US" b="1" dirty="0"/>
              <a:t> 정상 </a:t>
            </a:r>
            <a:r>
              <a:rPr lang="en-US" altLang="ko-KR" b="1" dirty="0"/>
              <a:t>A2</a:t>
            </a:r>
            <a:r>
              <a:rPr lang="ko-KR" altLang="en-US" b="1" dirty="0"/>
              <a:t>이고 </a:t>
            </a:r>
            <a:r>
              <a:rPr lang="en-US" altLang="ko-KR" b="1" dirty="0"/>
              <a:t>B2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C3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6 : </a:t>
            </a:r>
            <a:r>
              <a:rPr lang="ko-KR" altLang="en-US" b="1" dirty="0"/>
              <a:t>키가 적당하고 뚱뚱하다 </a:t>
            </a:r>
            <a:r>
              <a:rPr lang="ko-KR" altLang="en-US" b="1" dirty="0">
                <a:solidFill>
                  <a:srgbClr val="FF0000"/>
                </a:solidFill>
              </a:rPr>
              <a:t>비만</a:t>
            </a:r>
            <a:r>
              <a:rPr lang="ko-KR" altLang="en-US" b="1" dirty="0"/>
              <a:t> </a:t>
            </a:r>
            <a:r>
              <a:rPr lang="en-US" altLang="ko-KR" b="1" dirty="0"/>
              <a:t>A2</a:t>
            </a:r>
            <a:r>
              <a:rPr lang="ko-KR" altLang="en-US" b="1" dirty="0"/>
              <a:t>면 </a:t>
            </a:r>
            <a:r>
              <a:rPr lang="en-US" altLang="ko-KR" b="1" dirty="0"/>
              <a:t>B3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C2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7 : </a:t>
            </a:r>
            <a:r>
              <a:rPr lang="ko-KR" altLang="en-US" b="1" dirty="0"/>
              <a:t>키가 크고 말랐다 </a:t>
            </a:r>
            <a:r>
              <a:rPr lang="ko-KR" altLang="en-US" b="1" dirty="0" err="1">
                <a:solidFill>
                  <a:srgbClr val="FF0000"/>
                </a:solidFill>
              </a:rPr>
              <a:t>저체중</a:t>
            </a:r>
            <a:r>
              <a:rPr lang="ko-KR" altLang="en-US" b="1" dirty="0"/>
              <a:t> </a:t>
            </a:r>
            <a:r>
              <a:rPr lang="en-US" altLang="ko-KR" b="1" dirty="0"/>
              <a:t>A3</a:t>
            </a:r>
            <a:r>
              <a:rPr lang="ko-KR" altLang="en-US" b="1" dirty="0"/>
              <a:t>이고 </a:t>
            </a:r>
            <a:r>
              <a:rPr lang="en-US" altLang="ko-KR" b="1" dirty="0"/>
              <a:t>B1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C4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8 : </a:t>
            </a:r>
            <a:r>
              <a:rPr lang="ko-KR" altLang="en-US" b="1" dirty="0"/>
              <a:t>키가 크고 몸무게가 </a:t>
            </a:r>
            <a:r>
              <a:rPr lang="ko-KR" altLang="en-US" b="1" dirty="0">
                <a:solidFill>
                  <a:srgbClr val="FF0000"/>
                </a:solidFill>
              </a:rPr>
              <a:t>적당하다</a:t>
            </a:r>
            <a:r>
              <a:rPr lang="ko-KR" altLang="en-US" b="1" dirty="0"/>
              <a:t> 정상 </a:t>
            </a:r>
            <a:r>
              <a:rPr lang="en-US" altLang="ko-KR" b="1" dirty="0"/>
              <a:t>A3</a:t>
            </a:r>
            <a:r>
              <a:rPr lang="ko-KR" altLang="en-US" b="1" dirty="0"/>
              <a:t>이고 </a:t>
            </a:r>
            <a:r>
              <a:rPr lang="en-US" altLang="ko-KR" b="1" dirty="0"/>
              <a:t>B2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C3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9 : </a:t>
            </a:r>
            <a:r>
              <a:rPr lang="ko-KR" altLang="en-US" b="1" dirty="0"/>
              <a:t>키가 크고 뚱뚱하다 </a:t>
            </a:r>
            <a:r>
              <a:rPr lang="ko-KR" altLang="en-US" b="1" dirty="0">
                <a:solidFill>
                  <a:srgbClr val="FF0000"/>
                </a:solidFill>
              </a:rPr>
              <a:t>비만</a:t>
            </a:r>
            <a:r>
              <a:rPr lang="ko-KR" altLang="en-US" b="1" dirty="0"/>
              <a:t> </a:t>
            </a:r>
            <a:r>
              <a:rPr lang="en-US" altLang="ko-KR" b="1" dirty="0"/>
              <a:t>A3</a:t>
            </a:r>
            <a:r>
              <a:rPr lang="ko-KR" altLang="en-US" b="1" dirty="0"/>
              <a:t>이고 </a:t>
            </a:r>
            <a:r>
              <a:rPr lang="en-US" altLang="ko-KR" b="1" dirty="0"/>
              <a:t>B3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C2</a:t>
            </a:r>
          </a:p>
          <a:p>
            <a:pPr fontAlgn="base"/>
            <a:r>
              <a:rPr lang="ko-KR" altLang="en-US" b="1" dirty="0" err="1"/>
              <a:t>으로</a:t>
            </a:r>
            <a:r>
              <a:rPr lang="ko-KR" altLang="en-US" b="1" dirty="0"/>
              <a:t> 정의 했기 때문에 </a:t>
            </a:r>
            <a:r>
              <a:rPr lang="en-US" altLang="ko-KR" b="1" dirty="0"/>
              <a:t>x=5 </a:t>
            </a:r>
            <a:r>
              <a:rPr lang="ko-KR" altLang="en-US" b="1" dirty="0" err="1"/>
              <a:t>일때</a:t>
            </a:r>
            <a:r>
              <a:rPr lang="ko-KR" altLang="en-US" b="1" dirty="0"/>
              <a:t> 정상이기 때문에 정상이다 </a:t>
            </a:r>
            <a:r>
              <a:rPr lang="en-US" altLang="ko-KR" b="1" dirty="0"/>
              <a:t>!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42C59D3-63E5-4C1B-9B5E-70A3FDFCB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09" y="858200"/>
            <a:ext cx="5894821" cy="3507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65E3FA-82C7-47A9-969D-F139A0640CEF}"/>
              </a:ext>
            </a:extLst>
          </p:cNvPr>
          <p:cNvSpPr txBox="1"/>
          <p:nvPr/>
        </p:nvSpPr>
        <p:spPr>
          <a:xfrm>
            <a:off x="6267709" y="4541520"/>
            <a:ext cx="567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X=1</a:t>
            </a:r>
            <a:r>
              <a:rPr lang="ko-KR" altLang="en-US" dirty="0"/>
              <a:t>이면 </a:t>
            </a:r>
            <a:r>
              <a:rPr lang="en-US" altLang="ko-KR" dirty="0"/>
              <a:t>A1,B1</a:t>
            </a:r>
          </a:p>
          <a:p>
            <a:r>
              <a:rPr lang="en-US" altLang="ko-KR" dirty="0"/>
              <a:t>X=2 </a:t>
            </a:r>
            <a:r>
              <a:rPr lang="ko-KR" altLang="en-US" dirty="0"/>
              <a:t>이면 </a:t>
            </a:r>
            <a:r>
              <a:rPr lang="en-US" altLang="ko-KR" dirty="0"/>
              <a:t>A1,B2</a:t>
            </a:r>
          </a:p>
          <a:p>
            <a:r>
              <a:rPr lang="en-US" altLang="ko-KR" dirty="0"/>
              <a:t>X=3 </a:t>
            </a:r>
            <a:r>
              <a:rPr lang="ko-KR" altLang="en-US" dirty="0"/>
              <a:t>이면 </a:t>
            </a:r>
            <a:r>
              <a:rPr lang="en-US" altLang="ko-KR" dirty="0"/>
              <a:t>A1,B3</a:t>
            </a:r>
            <a:r>
              <a:rPr lang="ko-KR" altLang="en-US" dirty="0"/>
              <a:t>이므로 </a:t>
            </a:r>
            <a:endParaRPr lang="en-US" altLang="ko-KR" dirty="0"/>
          </a:p>
          <a:p>
            <a:r>
              <a:rPr lang="en-US" altLang="ko-KR" dirty="0"/>
              <a:t>Mamdani</a:t>
            </a:r>
            <a:r>
              <a:rPr lang="ko-KR" altLang="en-US" dirty="0"/>
              <a:t>방법의 결과를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67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54" y="491300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6. </a:t>
            </a:r>
            <a:r>
              <a:rPr lang="ko-KR" altLang="en-US" sz="4000" b="1" dirty="0"/>
              <a:t>무게중심법 계산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EA03F-937A-4A16-A9B7-9962A4339D4B}"/>
              </a:ext>
            </a:extLst>
          </p:cNvPr>
          <p:cNvSpPr txBox="1"/>
          <p:nvPr/>
        </p:nvSpPr>
        <p:spPr>
          <a:xfrm>
            <a:off x="386080" y="1270355"/>
            <a:ext cx="6014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b="1" dirty="0"/>
          </a:p>
          <a:p>
            <a:pPr fontAlgn="base"/>
            <a:r>
              <a:rPr lang="ko-KR" altLang="en-US" b="1" dirty="0"/>
              <a:t>무게중심법 계산법 </a:t>
            </a:r>
            <a:r>
              <a:rPr lang="en-US" altLang="ko-KR" b="1" dirty="0"/>
              <a:t>=</a:t>
            </a:r>
          </a:p>
          <a:p>
            <a:pPr fontAlgn="base"/>
            <a:r>
              <a:rPr lang="ko-KR" altLang="en-US" b="1" dirty="0"/>
              <a:t>∑</a:t>
            </a:r>
            <a:r>
              <a:rPr lang="en-US" altLang="ko-KR" b="1" dirty="0"/>
              <a:t>(</a:t>
            </a:r>
            <a:r>
              <a:rPr lang="ko-KR" altLang="en-US" b="1" dirty="0"/>
              <a:t>퍼지함수 결과값 * </a:t>
            </a:r>
            <a:r>
              <a:rPr lang="ko-KR" altLang="en-US" b="1" dirty="0" err="1"/>
              <a:t>소속값</a:t>
            </a:r>
            <a:r>
              <a:rPr lang="en-US" altLang="ko-KR" b="1" dirty="0"/>
              <a:t>) / </a:t>
            </a:r>
            <a:r>
              <a:rPr lang="ko-KR" altLang="en-US" b="1" dirty="0"/>
              <a:t>∑</a:t>
            </a:r>
            <a:r>
              <a:rPr lang="en-US" altLang="ko-KR" b="1" dirty="0"/>
              <a:t>(</a:t>
            </a:r>
            <a:r>
              <a:rPr lang="ko-KR" altLang="en-US" b="1" dirty="0"/>
              <a:t>퍼지함수 결과값</a:t>
            </a:r>
            <a:r>
              <a:rPr lang="en-US" altLang="ko-KR" b="1" dirty="0"/>
              <a:t>) = </a:t>
            </a:r>
            <a:r>
              <a:rPr lang="ko-KR" altLang="en-US" b="1" dirty="0"/>
              <a:t>결과</a:t>
            </a:r>
            <a:endParaRPr lang="en-US" altLang="ko-KR" b="1" dirty="0"/>
          </a:p>
          <a:p>
            <a:pPr fontAlgn="base"/>
            <a:r>
              <a:rPr lang="ko-KR" altLang="en-US" b="1" dirty="0"/>
              <a:t>이므로 이와 같이 정의한다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0%</a:t>
            </a:r>
            <a:r>
              <a:rPr lang="ko-KR" altLang="en-US" b="1" dirty="0"/>
              <a:t>이면 </a:t>
            </a:r>
            <a:r>
              <a:rPr lang="ko-KR" altLang="en-US" b="1" dirty="0" err="1"/>
              <a:t>키작고</a:t>
            </a:r>
            <a:r>
              <a:rPr lang="ko-KR" altLang="en-US" b="1" dirty="0"/>
              <a:t> </a:t>
            </a:r>
            <a:r>
              <a:rPr lang="ko-KR" altLang="en-US" b="1" dirty="0" err="1"/>
              <a:t>뚱뚱한거고</a:t>
            </a:r>
            <a:r>
              <a:rPr lang="en-US" altLang="ko-KR" b="1" dirty="0"/>
              <a:t>(a1, b3 = C1),</a:t>
            </a:r>
          </a:p>
          <a:p>
            <a:r>
              <a:rPr lang="en-US" altLang="ko-KR" b="1" dirty="0"/>
              <a:t> </a:t>
            </a:r>
            <a:r>
              <a:rPr lang="ko-KR" altLang="en-US" b="1" dirty="0" err="1"/>
              <a:t>키작고</a:t>
            </a:r>
            <a:r>
              <a:rPr lang="ko-KR" altLang="en-US" b="1" dirty="0"/>
              <a:t> </a:t>
            </a:r>
            <a:r>
              <a:rPr lang="ko-KR" altLang="en-US" b="1" dirty="0" err="1"/>
              <a:t>말른거</a:t>
            </a:r>
            <a:r>
              <a:rPr lang="en-US" altLang="ko-KR" b="1" dirty="0"/>
              <a:t>(a1, b1 = C4),</a:t>
            </a:r>
          </a:p>
          <a:p>
            <a:r>
              <a:rPr lang="en-US" altLang="ko-KR" b="1" dirty="0"/>
              <a:t> </a:t>
            </a:r>
            <a:r>
              <a:rPr lang="ko-KR" altLang="en-US" b="1" dirty="0"/>
              <a:t>키 적당하고 </a:t>
            </a:r>
            <a:r>
              <a:rPr lang="ko-KR" altLang="en-US" b="1" dirty="0" err="1"/>
              <a:t>뚱뚱한거</a:t>
            </a:r>
            <a:r>
              <a:rPr lang="en-US" altLang="ko-KR" b="1" dirty="0"/>
              <a:t>(a2, b3 = C2)</a:t>
            </a:r>
            <a:endParaRPr lang="ko-KR" altLang="en-US" b="1" dirty="0"/>
          </a:p>
          <a:p>
            <a:r>
              <a:rPr lang="en-US" altLang="ko-KR" b="1" dirty="0"/>
              <a:t>40%</a:t>
            </a:r>
            <a:r>
              <a:rPr lang="ko-KR" altLang="en-US" b="1" dirty="0"/>
              <a:t>이면</a:t>
            </a:r>
            <a:r>
              <a:rPr lang="en-US" altLang="ko-KR" b="1" dirty="0"/>
              <a:t> </a:t>
            </a:r>
            <a:r>
              <a:rPr lang="ko-KR" altLang="en-US" b="1" dirty="0" err="1"/>
              <a:t>키작고</a:t>
            </a:r>
            <a:r>
              <a:rPr lang="ko-KR" altLang="en-US" b="1" dirty="0"/>
              <a:t> </a:t>
            </a:r>
            <a:r>
              <a:rPr lang="ko-KR" altLang="en-US" b="1" dirty="0" err="1"/>
              <a:t>적당한거</a:t>
            </a:r>
            <a:r>
              <a:rPr lang="en-US" altLang="ko-KR" b="1" dirty="0"/>
              <a:t>(a1, b2 = C3)</a:t>
            </a:r>
            <a:endParaRPr lang="ko-KR" altLang="en-US" b="1" dirty="0"/>
          </a:p>
          <a:p>
            <a:r>
              <a:rPr lang="en-US" altLang="ko-KR" b="1" dirty="0"/>
              <a:t>80%</a:t>
            </a:r>
            <a:r>
              <a:rPr lang="ko-KR" altLang="en-US" b="1" dirty="0"/>
              <a:t>이면</a:t>
            </a:r>
            <a:r>
              <a:rPr lang="en-US" altLang="ko-KR" b="1" dirty="0"/>
              <a:t> </a:t>
            </a:r>
            <a:r>
              <a:rPr lang="ko-KR" altLang="en-US" b="1" dirty="0" err="1"/>
              <a:t>키크고</a:t>
            </a:r>
            <a:r>
              <a:rPr lang="ko-KR" altLang="en-US" b="1" dirty="0"/>
              <a:t> </a:t>
            </a:r>
            <a:r>
              <a:rPr lang="ko-KR" altLang="en-US" b="1" dirty="0" err="1"/>
              <a:t>뚱뚱한거</a:t>
            </a:r>
            <a:r>
              <a:rPr lang="en-US" altLang="ko-KR" b="1" dirty="0"/>
              <a:t>(a3, b3 = C2), </a:t>
            </a:r>
          </a:p>
          <a:p>
            <a:r>
              <a:rPr lang="ko-KR" altLang="en-US" b="1" dirty="0" err="1"/>
              <a:t>키적당하고</a:t>
            </a:r>
            <a:r>
              <a:rPr lang="ko-KR" altLang="en-US" b="1" dirty="0"/>
              <a:t> </a:t>
            </a:r>
            <a:r>
              <a:rPr lang="ko-KR" altLang="en-US" b="1" dirty="0" err="1"/>
              <a:t>마른거</a:t>
            </a:r>
            <a:r>
              <a:rPr lang="en-US" altLang="ko-KR" b="1" dirty="0"/>
              <a:t>(a2, b1 = C4)</a:t>
            </a:r>
            <a:endParaRPr lang="ko-KR" altLang="en-US" b="1" dirty="0"/>
          </a:p>
          <a:p>
            <a:r>
              <a:rPr lang="en-US" altLang="ko-KR" b="1" dirty="0"/>
              <a:t>100%</a:t>
            </a:r>
            <a:r>
              <a:rPr lang="ko-KR" altLang="en-US" b="1" dirty="0"/>
              <a:t>이면</a:t>
            </a:r>
            <a:r>
              <a:rPr lang="en-US" altLang="ko-KR" b="1" dirty="0"/>
              <a:t> </a:t>
            </a:r>
            <a:r>
              <a:rPr lang="ko-KR" altLang="en-US" b="1" dirty="0" err="1"/>
              <a:t>키크고</a:t>
            </a:r>
            <a:r>
              <a:rPr lang="ko-KR" altLang="en-US" b="1" dirty="0"/>
              <a:t> </a:t>
            </a:r>
            <a:r>
              <a:rPr lang="ko-KR" altLang="en-US" b="1" dirty="0" err="1"/>
              <a:t>적당한거</a:t>
            </a:r>
            <a:r>
              <a:rPr lang="en-US" altLang="ko-KR" b="1" dirty="0"/>
              <a:t>(a3, b2 = C3),</a:t>
            </a:r>
          </a:p>
          <a:p>
            <a:r>
              <a:rPr lang="en-US" altLang="ko-KR" b="1" dirty="0"/>
              <a:t> </a:t>
            </a:r>
            <a:r>
              <a:rPr lang="ko-KR" altLang="en-US" b="1" dirty="0" err="1"/>
              <a:t>키적당하고</a:t>
            </a:r>
            <a:r>
              <a:rPr lang="ko-KR" altLang="en-US" b="1" dirty="0"/>
              <a:t> </a:t>
            </a:r>
            <a:r>
              <a:rPr lang="ko-KR" altLang="en-US" b="1" dirty="0" err="1"/>
              <a:t>적당한거</a:t>
            </a:r>
            <a:r>
              <a:rPr lang="en-US" altLang="ko-KR" b="1" dirty="0"/>
              <a:t>(a2, b2 = C3),</a:t>
            </a:r>
          </a:p>
          <a:p>
            <a:r>
              <a:rPr lang="en-US" altLang="ko-KR" b="1" dirty="0"/>
              <a:t> </a:t>
            </a:r>
            <a:r>
              <a:rPr lang="ko-KR" altLang="en-US" b="1" dirty="0" err="1"/>
              <a:t>키크고</a:t>
            </a:r>
            <a:r>
              <a:rPr lang="ko-KR" altLang="en-US" b="1" dirty="0"/>
              <a:t> </a:t>
            </a:r>
            <a:r>
              <a:rPr lang="ko-KR" altLang="en-US" b="1" dirty="0" err="1"/>
              <a:t>마른거</a:t>
            </a:r>
            <a:r>
              <a:rPr lang="en-US" altLang="ko-KR" b="1" dirty="0"/>
              <a:t>(a3, b1 = C4)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22669B0D-C3E5-40A8-86D1-252865F82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60" y="1336040"/>
            <a:ext cx="5480808" cy="36220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6344C3-DB9F-4834-A014-37138577FE2B}"/>
              </a:ext>
            </a:extLst>
          </p:cNvPr>
          <p:cNvSpPr txBox="1"/>
          <p:nvPr/>
        </p:nvSpPr>
        <p:spPr>
          <a:xfrm>
            <a:off x="6322060" y="5090160"/>
            <a:ext cx="555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sum1</a:t>
            </a:r>
            <a:r>
              <a:rPr lang="ko-KR" altLang="en-US" b="1" dirty="0"/>
              <a:t>에 ∑</a:t>
            </a:r>
            <a:r>
              <a:rPr lang="en-US" altLang="ko-KR" b="1" dirty="0"/>
              <a:t>(</a:t>
            </a:r>
            <a:r>
              <a:rPr lang="ko-KR" altLang="en-US" b="1" dirty="0"/>
              <a:t>퍼지함수 결과값 * </a:t>
            </a:r>
            <a:r>
              <a:rPr lang="ko-KR" altLang="en-US" b="1" dirty="0" err="1"/>
              <a:t>소속값</a:t>
            </a:r>
            <a:r>
              <a:rPr lang="en-US" altLang="ko-KR" b="1" dirty="0"/>
              <a:t>)</a:t>
            </a:r>
            <a:r>
              <a:rPr lang="ko-KR" altLang="en-US" b="1" dirty="0"/>
              <a:t>을 대입</a:t>
            </a:r>
            <a:endParaRPr lang="en-US" altLang="ko-KR" b="1" dirty="0"/>
          </a:p>
          <a:p>
            <a:r>
              <a:rPr lang="en-US" altLang="ko-KR" b="1" dirty="0"/>
              <a:t>Sum2</a:t>
            </a:r>
            <a:r>
              <a:rPr lang="ko-KR" altLang="en-US" b="1" dirty="0"/>
              <a:t>에 ∑</a:t>
            </a:r>
            <a:r>
              <a:rPr lang="en-US" altLang="ko-KR" b="1" dirty="0"/>
              <a:t>(</a:t>
            </a:r>
            <a:r>
              <a:rPr lang="ko-KR" altLang="en-US" b="1" dirty="0"/>
              <a:t>퍼지함수 결과값</a:t>
            </a:r>
            <a:r>
              <a:rPr lang="en-US" altLang="ko-KR" b="1" dirty="0"/>
              <a:t>)</a:t>
            </a:r>
            <a:r>
              <a:rPr lang="ko-KR" altLang="en-US" b="1" dirty="0"/>
              <a:t>을 대입해</a:t>
            </a:r>
            <a:endParaRPr lang="en-US" altLang="ko-KR" b="1" dirty="0"/>
          </a:p>
          <a:p>
            <a:r>
              <a:rPr lang="ko-KR" altLang="en-US" b="1" dirty="0"/>
              <a:t>나눈 값을 </a:t>
            </a:r>
            <a:r>
              <a:rPr lang="en-US" altLang="ko-KR" b="1" dirty="0" err="1"/>
              <a:t>resul</a:t>
            </a:r>
            <a:r>
              <a:rPr lang="ko-KR" altLang="en-US" b="1" dirty="0"/>
              <a:t>에 대입한다</a:t>
            </a:r>
            <a:r>
              <a:rPr lang="en-US" altLang="ko-KR" b="1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25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54" y="491300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6. </a:t>
            </a:r>
            <a:r>
              <a:rPr lang="ko-KR" altLang="en-US" sz="4000" b="1" dirty="0"/>
              <a:t>소스코드 결과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F27CF3-B5F8-402A-997B-4612B058F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" y="1064521"/>
            <a:ext cx="5478780" cy="3068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C9FB91-6FF5-4C5A-9234-1C53D89DC198}"/>
              </a:ext>
            </a:extLst>
          </p:cNvPr>
          <p:cNvSpPr txBox="1"/>
          <p:nvPr/>
        </p:nvSpPr>
        <p:spPr>
          <a:xfrm>
            <a:off x="6004560" y="1064521"/>
            <a:ext cx="538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키 </a:t>
            </a:r>
            <a:r>
              <a:rPr lang="en-US" altLang="ko-KR" b="1" dirty="0"/>
              <a:t>170</a:t>
            </a:r>
            <a:r>
              <a:rPr lang="ko-KR" altLang="en-US" b="1" dirty="0"/>
              <a:t>에 몸무게 </a:t>
            </a:r>
            <a:r>
              <a:rPr lang="en-US" altLang="ko-KR" b="1" dirty="0"/>
              <a:t>70kg</a:t>
            </a:r>
            <a:r>
              <a:rPr lang="ko-KR" altLang="en-US" b="1" dirty="0"/>
              <a:t>의 </a:t>
            </a:r>
            <a:r>
              <a:rPr lang="en-US" altLang="ko-KR" b="1" dirty="0"/>
              <a:t>Mamdani</a:t>
            </a:r>
            <a:r>
              <a:rPr lang="ko-KR" altLang="en-US" b="1" dirty="0"/>
              <a:t>방법은 정상이고</a:t>
            </a:r>
            <a:endParaRPr lang="en-US" altLang="ko-KR" b="1" dirty="0"/>
          </a:p>
          <a:p>
            <a:r>
              <a:rPr lang="ko-KR" altLang="en-US" b="1" dirty="0"/>
              <a:t>무게중심법 결과에 의하면 </a:t>
            </a:r>
            <a:r>
              <a:rPr lang="en-US" altLang="ko-KR" b="1" dirty="0"/>
              <a:t>100%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가장 부합하는 체중과 키가 나왔다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617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54" y="491300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6. </a:t>
            </a:r>
            <a:r>
              <a:rPr lang="ko-KR" altLang="en-US" sz="4000" b="1" dirty="0"/>
              <a:t>소스코드 결과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9FB91-6FF5-4C5A-9234-1C53D89DC198}"/>
              </a:ext>
            </a:extLst>
          </p:cNvPr>
          <p:cNvSpPr txBox="1"/>
          <p:nvPr/>
        </p:nvSpPr>
        <p:spPr>
          <a:xfrm>
            <a:off x="6004560" y="1064521"/>
            <a:ext cx="603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키 </a:t>
            </a:r>
            <a:r>
              <a:rPr lang="en-US" altLang="ko-KR" b="1" dirty="0"/>
              <a:t>155</a:t>
            </a:r>
            <a:r>
              <a:rPr lang="ko-KR" altLang="en-US" b="1" dirty="0"/>
              <a:t>에 몸무게 </a:t>
            </a:r>
            <a:r>
              <a:rPr lang="en-US" altLang="ko-KR" b="1" dirty="0"/>
              <a:t>110kg</a:t>
            </a:r>
            <a:r>
              <a:rPr lang="ko-KR" altLang="en-US" b="1" dirty="0"/>
              <a:t>의 </a:t>
            </a:r>
            <a:r>
              <a:rPr lang="en-US" altLang="ko-KR" b="1" dirty="0"/>
              <a:t>Mamdani</a:t>
            </a:r>
            <a:r>
              <a:rPr lang="ko-KR" altLang="en-US" b="1" dirty="0"/>
              <a:t>방법은 과도비만이다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무게중심법 결과에 의하면 </a:t>
            </a:r>
            <a:r>
              <a:rPr lang="en-US" altLang="ko-KR" b="1" dirty="0"/>
              <a:t>0%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가장 부합하지 않는 체중과 키가 나왔다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81A18D-1D35-4542-B30A-E19F61B8F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" y="1030421"/>
            <a:ext cx="561594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2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54" y="491300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6. </a:t>
            </a:r>
            <a:r>
              <a:rPr lang="ko-KR" altLang="en-US" sz="4000" b="1" dirty="0"/>
              <a:t>소스코드 결과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77669-33C2-48E0-8EE3-7990EEC38C4C}"/>
              </a:ext>
            </a:extLst>
          </p:cNvPr>
          <p:cNvSpPr txBox="1"/>
          <p:nvPr/>
        </p:nvSpPr>
        <p:spPr>
          <a:xfrm>
            <a:off x="6207760" y="1136850"/>
            <a:ext cx="517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키 </a:t>
            </a:r>
            <a:r>
              <a:rPr lang="en-US" altLang="ko-KR" b="1" dirty="0"/>
              <a:t>160</a:t>
            </a:r>
            <a:r>
              <a:rPr lang="ko-KR" altLang="en-US" b="1" dirty="0"/>
              <a:t>에 몸무게 </a:t>
            </a:r>
            <a:r>
              <a:rPr lang="en-US" altLang="ko-KR" b="1" dirty="0"/>
              <a:t>85kg</a:t>
            </a:r>
            <a:r>
              <a:rPr lang="ko-KR" altLang="en-US" b="1" dirty="0"/>
              <a:t>의 </a:t>
            </a:r>
            <a:r>
              <a:rPr lang="en-US" altLang="ko-KR" b="1" dirty="0"/>
              <a:t>Mamdani</a:t>
            </a:r>
            <a:r>
              <a:rPr lang="ko-KR" altLang="en-US" b="1" dirty="0"/>
              <a:t>방법은 비만이다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무게중심법 결과에 의하면 </a:t>
            </a:r>
            <a:r>
              <a:rPr lang="en-US" altLang="ko-KR" b="1" dirty="0"/>
              <a:t>0%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가장 부합하지 않는 체중과 키가 나왔다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29ADF79-0D17-498E-B307-9B2623B55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1" y="1090740"/>
            <a:ext cx="576072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54" y="491300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6. </a:t>
            </a:r>
            <a:r>
              <a:rPr lang="ko-KR" altLang="en-US" sz="4000" b="1" dirty="0"/>
              <a:t>소스코드 결과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77669-33C2-48E0-8EE3-7990EEC38C4C}"/>
              </a:ext>
            </a:extLst>
          </p:cNvPr>
          <p:cNvSpPr txBox="1"/>
          <p:nvPr/>
        </p:nvSpPr>
        <p:spPr>
          <a:xfrm>
            <a:off x="6207760" y="1136850"/>
            <a:ext cx="517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키 </a:t>
            </a:r>
            <a:r>
              <a:rPr lang="en-US" altLang="ko-KR" b="1" dirty="0"/>
              <a:t>170</a:t>
            </a:r>
            <a:r>
              <a:rPr lang="ko-KR" altLang="en-US" b="1" dirty="0"/>
              <a:t>에 몸무게 </a:t>
            </a:r>
            <a:r>
              <a:rPr lang="en-US" altLang="ko-KR" b="1" dirty="0"/>
              <a:t>50kg</a:t>
            </a:r>
            <a:r>
              <a:rPr lang="ko-KR" altLang="en-US" b="1" dirty="0"/>
              <a:t>의 </a:t>
            </a:r>
            <a:r>
              <a:rPr lang="en-US" altLang="ko-KR" b="1" dirty="0"/>
              <a:t>Mamdani</a:t>
            </a:r>
            <a:r>
              <a:rPr lang="ko-KR" altLang="en-US" b="1" dirty="0"/>
              <a:t>방법은 </a:t>
            </a:r>
            <a:r>
              <a:rPr lang="ko-KR" altLang="en-US" b="1" dirty="0" err="1"/>
              <a:t>저체중이다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무게중심법 결과에 의하면 </a:t>
            </a:r>
            <a:r>
              <a:rPr lang="en-US" altLang="ko-KR" b="1" dirty="0"/>
              <a:t>80%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어느정도 부합하는 결과가 나왔다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2010DF-8B82-4C5F-89C3-BADA5F34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1090740"/>
            <a:ext cx="5615940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0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54" y="491300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7. </a:t>
            </a:r>
            <a:r>
              <a:rPr lang="ko-KR" altLang="en-US" sz="4000" b="1" dirty="0"/>
              <a:t>소스코드 전문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77669-33C2-48E0-8EE3-7990EEC38C4C}"/>
              </a:ext>
            </a:extLst>
          </p:cNvPr>
          <p:cNvSpPr txBox="1"/>
          <p:nvPr/>
        </p:nvSpPr>
        <p:spPr>
          <a:xfrm>
            <a:off x="6207760" y="1136850"/>
            <a:ext cx="51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4F6277C-7178-4943-B7D2-F2DE4F89E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8" y="1136850"/>
            <a:ext cx="5394960" cy="565438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97AB0FED-8371-494C-8B0A-FAC4ABD1B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82" y="1136850"/>
            <a:ext cx="5526517" cy="56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9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54" y="491300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7. </a:t>
            </a:r>
            <a:r>
              <a:rPr lang="ko-KR" altLang="en-US" sz="4000" b="1" dirty="0"/>
              <a:t>소스코드 전문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77669-33C2-48E0-8EE3-7990EEC38C4C}"/>
              </a:ext>
            </a:extLst>
          </p:cNvPr>
          <p:cNvSpPr txBox="1"/>
          <p:nvPr/>
        </p:nvSpPr>
        <p:spPr>
          <a:xfrm>
            <a:off x="6207760" y="1136850"/>
            <a:ext cx="51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C60B5007-B17C-4D5D-ADF4-52F98D196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" y="1030421"/>
            <a:ext cx="5425440" cy="5675179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434065BF-EA18-4AB5-AE80-70AFCD054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94" y="1031648"/>
            <a:ext cx="5741986" cy="56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94" y="103716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8. </a:t>
            </a:r>
            <a:r>
              <a:rPr lang="ko-KR" altLang="en-US" sz="4000" b="1" dirty="0"/>
              <a:t>소감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77669-33C2-48E0-8EE3-7990EEC38C4C}"/>
              </a:ext>
            </a:extLst>
          </p:cNvPr>
          <p:cNvSpPr txBox="1"/>
          <p:nvPr/>
        </p:nvSpPr>
        <p:spPr>
          <a:xfrm>
            <a:off x="6207760" y="1136850"/>
            <a:ext cx="51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3357D-9D0F-4EB9-BF6C-C973A3D0E76F}"/>
              </a:ext>
            </a:extLst>
          </p:cNvPr>
          <p:cNvSpPr txBox="1"/>
          <p:nvPr/>
        </p:nvSpPr>
        <p:spPr>
          <a:xfrm>
            <a:off x="181294" y="599440"/>
            <a:ext cx="1143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이번에는 퍼지이론을 적용해 애매모호한 것을 적용해보는 시간을 가졌다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기말고사 대체 리포트 과제를 내주신 점에 대해 교수님께 감사를 드린다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거두절미 하고</a:t>
            </a:r>
            <a:r>
              <a:rPr lang="en-US" altLang="ko-KR" dirty="0"/>
              <a:t>, </a:t>
            </a:r>
            <a:r>
              <a:rPr lang="ko-KR" altLang="en-US" dirty="0"/>
              <a:t>퍼지이론은 애매한 것의 결과값을 산출 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예로 사람의 주관이 담긴 </a:t>
            </a:r>
            <a:r>
              <a:rPr lang="en-US" altLang="ko-KR" dirty="0"/>
              <a:t>‘</a:t>
            </a:r>
            <a:r>
              <a:rPr lang="ko-KR" altLang="en-US" dirty="0"/>
              <a:t>이 사람의 키는 클까</a:t>
            </a:r>
            <a:r>
              <a:rPr lang="en-US" altLang="ko-KR" dirty="0"/>
              <a:t>?’ ‘</a:t>
            </a:r>
            <a:r>
              <a:rPr lang="ko-KR" altLang="en-US" dirty="0"/>
              <a:t>이 사람은 뚱뚱할까</a:t>
            </a:r>
            <a:r>
              <a:rPr lang="en-US" altLang="ko-KR" dirty="0"/>
              <a:t>?’</a:t>
            </a:r>
            <a:r>
              <a:rPr lang="ko-KR" altLang="en-US" dirty="0"/>
              <a:t>에 대한 정확하지 않은 표현의 데이터를 몇 개의 영역으로 나누어</a:t>
            </a:r>
            <a:r>
              <a:rPr lang="en-US" altLang="ko-KR" dirty="0"/>
              <a:t>, </a:t>
            </a:r>
            <a:r>
              <a:rPr lang="ko-KR" altLang="en-US" dirty="0"/>
              <a:t>규칙을 정하고 이를 통해 비 퍼지화 된 수치화 된 값을 얻을 수 있다</a:t>
            </a:r>
            <a:r>
              <a:rPr lang="en-US" altLang="ko-KR" dirty="0"/>
              <a:t>. </a:t>
            </a:r>
            <a:r>
              <a:rPr lang="ko-KR" altLang="en-US" dirty="0"/>
              <a:t>퍼지이론을 이용해 사람의 언어를 소속 정도에 따라 함수화 하여 추론하는 것 이것이 바로 퍼지이론이다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퍼지이론을 듣고나서 생각나는 것이 바로 사람의 몸무게나 키 외모 같은 </a:t>
            </a:r>
            <a:r>
              <a:rPr lang="ko-KR" altLang="en-US" dirty="0" err="1"/>
              <a:t>것이였다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이번에는 사람의 키와 몸무게를 입력 받아서 데이터와 추론을 바탕으로 </a:t>
            </a:r>
            <a:r>
              <a:rPr lang="ko-KR" altLang="en-US" dirty="0" err="1"/>
              <a:t>저체중</a:t>
            </a:r>
            <a:r>
              <a:rPr lang="en-US" altLang="ko-KR" dirty="0"/>
              <a:t>, </a:t>
            </a:r>
            <a:r>
              <a:rPr lang="ko-KR" altLang="en-US" dirty="0"/>
              <a:t>정상</a:t>
            </a:r>
            <a:r>
              <a:rPr lang="en-US" altLang="ko-KR" dirty="0"/>
              <a:t>, </a:t>
            </a:r>
            <a:r>
              <a:rPr lang="ko-KR" altLang="en-US" dirty="0"/>
              <a:t>비만</a:t>
            </a:r>
            <a:r>
              <a:rPr lang="en-US" altLang="ko-KR" dirty="0"/>
              <a:t>, </a:t>
            </a:r>
            <a:r>
              <a:rPr lang="ko-KR" altLang="en-US" dirty="0"/>
              <a:t>과도비만을 </a:t>
            </a:r>
            <a:r>
              <a:rPr lang="ko-KR" altLang="en-US" dirty="0" err="1"/>
              <a:t>나타내었다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처음에 개념을 이해하는데 많은 시간이 걸렸지만 퍼지집합화를 하고 그래프를 그린다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다음에 퍼지규칙을 정하고 </a:t>
            </a:r>
            <a:r>
              <a:rPr lang="en-US" altLang="ko-KR" dirty="0"/>
              <a:t>Mamdani </a:t>
            </a:r>
            <a:r>
              <a:rPr lang="ko-KR" altLang="en-US" dirty="0"/>
              <a:t>방법의 규칙을 계산하고 무게중심법을 계산하는 과정을 교수님께서 친절하게 올려 주신 예를 보고 공부했다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 코딩을 하는 것은 다른 과제에 비해서 훨씬 기계적이고 쉽게 할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객관적인 데이터 자료없이 나의 주관에 따라 정한 후 프로그램을 짜야 한다는 장애물이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학기 인공지능 수업을 듣기 전에 인공지능은 정말 수학적인 요소가 많고 엄청 어려울 거라 생각을 하였다</a:t>
            </a:r>
            <a:r>
              <a:rPr lang="en-US" altLang="ko-KR" dirty="0"/>
              <a:t>. </a:t>
            </a:r>
            <a:r>
              <a:rPr lang="ko-KR" altLang="en-US" dirty="0"/>
              <a:t>하지만 수업을 들으며 네트워크 모델</a:t>
            </a:r>
            <a:r>
              <a:rPr lang="en-US" altLang="ko-KR" dirty="0"/>
              <a:t>, </a:t>
            </a:r>
            <a:r>
              <a:rPr lang="ko-KR" altLang="en-US" dirty="0"/>
              <a:t>신경망</a:t>
            </a:r>
            <a:r>
              <a:rPr lang="en-US" altLang="ko-KR" dirty="0"/>
              <a:t>,</a:t>
            </a:r>
            <a:r>
              <a:rPr lang="ko-KR" altLang="en-US" dirty="0"/>
              <a:t>유전자 알고리즘 등을 배우면서 </a:t>
            </a:r>
            <a:r>
              <a:rPr lang="en-US" altLang="ko-KR" dirty="0"/>
              <a:t>AI</a:t>
            </a:r>
            <a:r>
              <a:rPr lang="ko-KR" altLang="en-US" dirty="0"/>
              <a:t>의 원리에 대해 어느정도 깨우쳤다</a:t>
            </a:r>
            <a:r>
              <a:rPr lang="en-US" altLang="ko-KR" dirty="0"/>
              <a:t>. </a:t>
            </a:r>
            <a:r>
              <a:rPr lang="ko-KR" altLang="en-US" dirty="0"/>
              <a:t>내 주관인 생각이지만 인공지능은 학습 </a:t>
            </a:r>
            <a:r>
              <a:rPr lang="en-US" altLang="ko-KR" dirty="0"/>
              <a:t>+ </a:t>
            </a:r>
            <a:r>
              <a:rPr lang="ko-KR" altLang="en-US" dirty="0"/>
              <a:t>완벽한 코딩으로 이루어져 있다고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완벽한 코딩을 하기 위해서는 수학적 지식 </a:t>
            </a:r>
            <a:r>
              <a:rPr lang="en-US" altLang="ko-KR" dirty="0"/>
              <a:t>, </a:t>
            </a:r>
            <a:r>
              <a:rPr lang="ko-KR" altLang="en-US" dirty="0"/>
              <a:t>천재적인 알고리즘이 필요하고</a:t>
            </a:r>
            <a:r>
              <a:rPr lang="en-US" altLang="ko-KR" dirty="0"/>
              <a:t>, </a:t>
            </a:r>
            <a:r>
              <a:rPr lang="ko-KR" altLang="en-US" dirty="0"/>
              <a:t>그걸 기계에 대입해서 학습을 하는 것은 감탄이 나오게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37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94" y="103716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8. </a:t>
            </a:r>
            <a:r>
              <a:rPr lang="ko-KR" altLang="en-US" sz="4000" b="1" dirty="0"/>
              <a:t>소감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77669-33C2-48E0-8EE3-7990EEC38C4C}"/>
              </a:ext>
            </a:extLst>
          </p:cNvPr>
          <p:cNvSpPr txBox="1"/>
          <p:nvPr/>
        </p:nvSpPr>
        <p:spPr>
          <a:xfrm>
            <a:off x="6207760" y="1136850"/>
            <a:ext cx="51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3357D-9D0F-4EB9-BF6C-C973A3D0E76F}"/>
              </a:ext>
            </a:extLst>
          </p:cNvPr>
          <p:cNvSpPr txBox="1"/>
          <p:nvPr/>
        </p:nvSpPr>
        <p:spPr>
          <a:xfrm>
            <a:off x="181294" y="599440"/>
            <a:ext cx="1143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난이도가 높은 과제들을 마주하면서 굽히지 않고 계속 달려온 결과 나는 주저앉지 않는 법을 배웠다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이 프로그래밍 훈련으로 인해 나의 실력은 많이 올라갔고 어떤 문제든 해결 할 수 있다는 자신감을 얻었다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 교수님은 대학교 </a:t>
            </a:r>
            <a:r>
              <a:rPr lang="en-US" altLang="ko-KR" dirty="0"/>
              <a:t>3</a:t>
            </a:r>
            <a:r>
              <a:rPr lang="ko-KR" altLang="en-US" dirty="0"/>
              <a:t>학년인데 불구하고 프로그래밍을 잘 하지 못하던 학생들이 많기에</a:t>
            </a:r>
            <a:r>
              <a:rPr lang="en-US" altLang="ko-KR" dirty="0"/>
              <a:t> </a:t>
            </a:r>
            <a:r>
              <a:rPr lang="ko-KR" altLang="en-US" dirty="0"/>
              <a:t>기본개념을 다시 짚어 볼 수 있게끔 또 인공지능까지 완벽한 이해를 할 수 있게끔 과제를 내주신 것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방학 때는 이번에 배운 내용과 주저앉지 않는 법과 함께 많은 프로젝트와 나의 실력 향상에 도움이 될 프로젝트를 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막힐 때 마다 인공지능 과제를 생각하며 할 수 있다라는 생각으로 나아갈 생각이다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0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7" y="82295"/>
            <a:ext cx="3132121" cy="12148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5AC2E-6F38-4B3E-8F22-563B0EE6F8EB}"/>
              </a:ext>
            </a:extLst>
          </p:cNvPr>
          <p:cNvSpPr txBox="1"/>
          <p:nvPr/>
        </p:nvSpPr>
        <p:spPr>
          <a:xfrm>
            <a:off x="755226" y="1302204"/>
            <a:ext cx="83383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/>
              <a:t>개요</a:t>
            </a:r>
            <a:endParaRPr lang="en-US" altLang="ko-KR" sz="2800" b="1" dirty="0"/>
          </a:p>
          <a:p>
            <a:pPr marL="514350" indent="-514350">
              <a:buAutoNum type="arabicPeriod"/>
            </a:pPr>
            <a:r>
              <a:rPr lang="ko-KR" altLang="en-US" sz="2800" b="1" dirty="0"/>
              <a:t>변수 선언 및 퍼지 함수 선언</a:t>
            </a:r>
            <a:endParaRPr lang="en-US" altLang="ko-KR" sz="2800" b="1" dirty="0"/>
          </a:p>
          <a:p>
            <a:r>
              <a:rPr lang="en-US" altLang="ko-KR" sz="2800" b="1" dirty="0"/>
              <a:t>2-1. </a:t>
            </a:r>
            <a:r>
              <a:rPr lang="ko-KR" altLang="en-US" sz="2800" b="1" dirty="0"/>
              <a:t>키 퍼지집합 그래프</a:t>
            </a:r>
            <a:endParaRPr lang="en-US" altLang="ko-KR" sz="2800" b="1" dirty="0"/>
          </a:p>
          <a:p>
            <a:r>
              <a:rPr lang="en-US" altLang="ko-KR" sz="2800" b="1" dirty="0"/>
              <a:t>2-2. </a:t>
            </a:r>
            <a:r>
              <a:rPr lang="ko-KR" altLang="en-US" sz="2800" b="1" dirty="0"/>
              <a:t>몸무게 퍼지집합 그래프</a:t>
            </a:r>
            <a:endParaRPr lang="en-US" altLang="ko-KR" sz="2800" b="1" dirty="0"/>
          </a:p>
          <a:p>
            <a:r>
              <a:rPr lang="en-US" altLang="ko-KR" sz="2800" b="1" dirty="0"/>
              <a:t>2-3 </a:t>
            </a:r>
            <a:r>
              <a:rPr lang="ko-KR" altLang="en-US" sz="2800" b="1" dirty="0"/>
              <a:t>몸무게 판단 기준 퍼지집합 그래프</a:t>
            </a:r>
            <a:endParaRPr lang="en-US" altLang="ko-KR" sz="2800" b="1" dirty="0"/>
          </a:p>
          <a:p>
            <a:r>
              <a:rPr lang="en-US" altLang="ko-KR" sz="2800" b="1" dirty="0"/>
              <a:t>3. </a:t>
            </a:r>
            <a:r>
              <a:rPr lang="ko-KR" altLang="en-US" sz="2800" b="1" dirty="0"/>
              <a:t>퍼지규칙</a:t>
            </a:r>
            <a:endParaRPr lang="en-US" altLang="ko-KR" sz="2800" b="1" dirty="0"/>
          </a:p>
          <a:p>
            <a:r>
              <a:rPr lang="en-US" altLang="ko-KR" sz="2800" b="1" dirty="0"/>
              <a:t>4.Mamdani </a:t>
            </a:r>
            <a:r>
              <a:rPr lang="ko-KR" altLang="en-US" sz="2800" b="1" dirty="0"/>
              <a:t>방법의 규칙 계산</a:t>
            </a:r>
            <a:endParaRPr lang="en-US" altLang="ko-KR" sz="2800" b="1" dirty="0"/>
          </a:p>
          <a:p>
            <a:r>
              <a:rPr lang="en-US" altLang="ko-KR" sz="2800" b="1" dirty="0"/>
              <a:t>5. Mamdani </a:t>
            </a:r>
            <a:r>
              <a:rPr lang="ko-KR" altLang="en-US" sz="2800" b="1" dirty="0"/>
              <a:t>방법의 결과</a:t>
            </a:r>
            <a:endParaRPr lang="en-US" altLang="ko-KR" sz="2800" b="1" dirty="0"/>
          </a:p>
          <a:p>
            <a:r>
              <a:rPr lang="en-US" altLang="ko-KR" sz="2800" b="1" dirty="0"/>
              <a:t>6. </a:t>
            </a:r>
            <a:r>
              <a:rPr lang="ko-KR" altLang="en-US" sz="2800" b="1" dirty="0"/>
              <a:t>무게중심법 계산 및 결과</a:t>
            </a:r>
            <a:endParaRPr lang="en-US" altLang="ko-KR" sz="2800" b="1" dirty="0"/>
          </a:p>
          <a:p>
            <a:r>
              <a:rPr lang="en-US" altLang="ko-KR" sz="2800" b="1" dirty="0"/>
              <a:t>7. </a:t>
            </a:r>
            <a:r>
              <a:rPr lang="ko-KR" altLang="en-US" sz="2800" b="1" dirty="0"/>
              <a:t>소스코드 결과</a:t>
            </a:r>
            <a:endParaRPr lang="en-US" altLang="ko-KR" sz="2800" b="1" dirty="0"/>
          </a:p>
          <a:p>
            <a:r>
              <a:rPr lang="en-US" altLang="ko-KR" sz="2800" b="1" dirty="0"/>
              <a:t>8. </a:t>
            </a:r>
            <a:r>
              <a:rPr lang="ko-KR" altLang="en-US" sz="2800" b="1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5950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9716"/>
            <a:ext cx="2551471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altLang="ko-KR" sz="4000" b="1" dirty="0"/>
              <a:t>1. </a:t>
            </a:r>
            <a:r>
              <a:rPr lang="ko-KR" altLang="en-US" sz="4000" b="1" dirty="0"/>
              <a:t>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5AC2E-6F38-4B3E-8F22-563B0EE6F8EB}"/>
              </a:ext>
            </a:extLst>
          </p:cNvPr>
          <p:cNvSpPr txBox="1"/>
          <p:nvPr/>
        </p:nvSpPr>
        <p:spPr>
          <a:xfrm>
            <a:off x="643465" y="1837518"/>
            <a:ext cx="1090201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/>
              <a:t>퍼지이론은 </a:t>
            </a:r>
            <a:r>
              <a:rPr lang="en-US" altLang="ko-KR" b="1" dirty="0"/>
              <a:t>1965</a:t>
            </a:r>
            <a:r>
              <a:rPr lang="ko-KR" altLang="en-US" b="1" dirty="0"/>
              <a:t>년 </a:t>
            </a:r>
            <a:r>
              <a:rPr lang="en-US" altLang="ko-KR" b="1" dirty="0"/>
              <a:t>Zadeh</a:t>
            </a:r>
            <a:r>
              <a:rPr lang="ko-KR" altLang="en-US" b="1" dirty="0"/>
              <a:t>교수가 제시한 인공지능 이론으로</a:t>
            </a:r>
            <a:r>
              <a:rPr lang="en-US" altLang="ko-KR" b="1" dirty="0"/>
              <a:t>, </a:t>
            </a:r>
            <a:r>
              <a:rPr lang="ko-KR" altLang="en-US" b="1" dirty="0"/>
              <a:t>인간의 언어를 컴퓨터로 표현하고 처리하는 것을 목표로 한다</a:t>
            </a:r>
            <a:r>
              <a:rPr lang="en-US" altLang="ko-KR" b="1" dirty="0"/>
              <a:t>. </a:t>
            </a:r>
          </a:p>
          <a:p>
            <a:pPr fontAlgn="base"/>
            <a:r>
              <a:rPr lang="ko-KR" altLang="en-US" b="1" dirty="0">
                <a:solidFill>
                  <a:srgbClr val="FF0000"/>
                </a:solidFill>
              </a:rPr>
              <a:t>퍼지이론의 ‘</a:t>
            </a:r>
            <a:r>
              <a:rPr lang="en-US" altLang="ko-KR" b="1" dirty="0">
                <a:solidFill>
                  <a:srgbClr val="FF0000"/>
                </a:solidFill>
              </a:rPr>
              <a:t>fuzzy’</a:t>
            </a:r>
            <a:r>
              <a:rPr lang="ko-KR" altLang="en-US" b="1" dirty="0">
                <a:solidFill>
                  <a:srgbClr val="FF0000"/>
                </a:solidFill>
              </a:rPr>
              <a:t>란 기존의 컴퓨터가 처리하는 </a:t>
            </a:r>
            <a:r>
              <a:rPr lang="ko-KR" altLang="en-US" b="1" dirty="0" err="1">
                <a:solidFill>
                  <a:srgbClr val="FF0000"/>
                </a:solidFill>
              </a:rPr>
              <a:t>수치화된</a:t>
            </a:r>
            <a:r>
              <a:rPr lang="ko-KR" altLang="en-US" b="1" dirty="0">
                <a:solidFill>
                  <a:srgbClr val="FF0000"/>
                </a:solidFill>
              </a:rPr>
              <a:t> 데이터가 아닌 애매하고 모호한 것을 의미</a:t>
            </a:r>
            <a:r>
              <a:rPr lang="ko-KR" altLang="en-US" b="1" dirty="0"/>
              <a:t>하며</a:t>
            </a:r>
            <a:r>
              <a:rPr lang="en-US" altLang="ko-KR" b="1" dirty="0"/>
              <a:t>, </a:t>
            </a:r>
            <a:r>
              <a:rPr lang="ko-KR" altLang="en-US" b="1" dirty="0"/>
              <a:t>이러한 </a:t>
            </a:r>
            <a:r>
              <a:rPr lang="en-US" altLang="ko-KR" b="1" dirty="0"/>
              <a:t>fuzzy </a:t>
            </a:r>
            <a:r>
              <a:rPr lang="ko-KR" altLang="en-US" b="1" dirty="0"/>
              <a:t>데이터를 전문적인 확률과 통계에 느낌 또는 개연성과 같은 추론을 더하여 결과값을 산출한다</a:t>
            </a:r>
            <a:r>
              <a:rPr lang="en-US" altLang="ko-KR" b="1" dirty="0"/>
              <a:t>. </a:t>
            </a:r>
            <a:r>
              <a:rPr lang="ko-KR" altLang="en-US" b="1" dirty="0"/>
              <a:t>퍼지이론을 사용할 때는 퍼지 집합</a:t>
            </a:r>
            <a:r>
              <a:rPr lang="en-US" altLang="ko-KR" b="1" dirty="0"/>
              <a:t>, </a:t>
            </a:r>
            <a:r>
              <a:rPr lang="ko-KR" altLang="en-US" b="1" dirty="0"/>
              <a:t>멤버십 </a:t>
            </a:r>
            <a:r>
              <a:rPr lang="ko-KR" altLang="en-US" b="1" dirty="0" err="1"/>
              <a:t>함수등을</a:t>
            </a:r>
            <a:r>
              <a:rPr lang="ko-KR" altLang="en-US" b="1" dirty="0"/>
              <a:t> 정하는 것이 중요하다</a:t>
            </a:r>
            <a:r>
              <a:rPr lang="en-US" altLang="ko-KR" b="1" dirty="0"/>
              <a:t>. </a:t>
            </a:r>
          </a:p>
          <a:p>
            <a:pPr fontAlgn="base"/>
            <a:r>
              <a:rPr lang="ko-KR" altLang="en-US" b="1" dirty="0"/>
              <a:t>퍼지 집합은 ‘키가 큰 </a:t>
            </a:r>
            <a:r>
              <a:rPr lang="ko-KR" altLang="en-US" b="1" dirty="0" err="1"/>
              <a:t>사람’의</a:t>
            </a:r>
            <a:r>
              <a:rPr lang="ko-KR" altLang="en-US" b="1" dirty="0"/>
              <a:t> 집합</a:t>
            </a:r>
            <a:r>
              <a:rPr lang="en-US" altLang="ko-KR" b="1" dirty="0"/>
              <a:t>, ‘</a:t>
            </a:r>
            <a:r>
              <a:rPr lang="ko-KR" altLang="en-US" b="1" dirty="0"/>
              <a:t>뚱뚱한 </a:t>
            </a:r>
            <a:r>
              <a:rPr lang="ko-KR" altLang="en-US" b="1" dirty="0" err="1"/>
              <a:t>사람’의</a:t>
            </a:r>
            <a:r>
              <a:rPr lang="ko-KR" altLang="en-US" b="1" dirty="0"/>
              <a:t> 집합 등이 있고</a:t>
            </a:r>
            <a:r>
              <a:rPr lang="en-US" altLang="ko-KR" b="1" dirty="0"/>
              <a:t>, </a:t>
            </a:r>
            <a:r>
              <a:rPr lang="ko-KR" altLang="en-US" b="1" dirty="0"/>
              <a:t>멤버십 함수로는 삼각형 함수</a:t>
            </a:r>
            <a:r>
              <a:rPr lang="en-US" altLang="ko-KR" b="1" dirty="0"/>
              <a:t>, </a:t>
            </a:r>
            <a:r>
              <a:rPr lang="ko-KR" altLang="en-US" b="1" dirty="0"/>
              <a:t>사다리꼴 함수 등의 </a:t>
            </a:r>
            <a:r>
              <a:rPr lang="ko-KR" altLang="en-US" b="1" dirty="0" err="1"/>
              <a:t>볼록집합이</a:t>
            </a:r>
            <a:r>
              <a:rPr lang="ko-KR" altLang="en-US" b="1" dirty="0"/>
              <a:t> 사용된다</a:t>
            </a:r>
            <a:r>
              <a:rPr lang="en-US" altLang="ko-KR" b="1" dirty="0"/>
              <a:t>. </a:t>
            </a:r>
          </a:p>
          <a:p>
            <a:pPr fontAlgn="base"/>
            <a:r>
              <a:rPr lang="en-US" altLang="ko-KR" b="1" dirty="0"/>
              <a:t>fuzzy </a:t>
            </a:r>
            <a:r>
              <a:rPr lang="ko-KR" altLang="en-US" b="1" dirty="0"/>
              <a:t>프로그램을 짤 때는 전문적으로 분석된 통계에 의해 산출된 값을 함수화 하여 </a:t>
            </a:r>
            <a:r>
              <a:rPr lang="en-US" altLang="ko-KR" b="1" dirty="0"/>
              <a:t>membership function</a:t>
            </a:r>
            <a:r>
              <a:rPr lang="ko-KR" altLang="en-US" b="1" dirty="0"/>
              <a:t>을 정의 하는 것이 중요하다</a:t>
            </a:r>
            <a:r>
              <a:rPr lang="en-US" altLang="ko-KR" b="1" dirty="0"/>
              <a:t>. </a:t>
            </a:r>
          </a:p>
          <a:p>
            <a:pPr fontAlgn="base"/>
            <a:r>
              <a:rPr lang="ko-KR" altLang="en-US" b="1" dirty="0"/>
              <a:t>사람마다 느끼는 </a:t>
            </a:r>
            <a:r>
              <a:rPr lang="en-US" altLang="ko-KR" b="1" dirty="0"/>
              <a:t>fuzzy</a:t>
            </a:r>
            <a:r>
              <a:rPr lang="ko-KR" altLang="en-US" b="1" dirty="0"/>
              <a:t>값</a:t>
            </a:r>
            <a:r>
              <a:rPr lang="en-US" altLang="ko-KR" b="1" dirty="0"/>
              <a:t>(</a:t>
            </a:r>
            <a:r>
              <a:rPr lang="ko-KR" altLang="en-US" b="1" dirty="0"/>
              <a:t>예를 들어</a:t>
            </a:r>
            <a:r>
              <a:rPr lang="en-US" altLang="ko-KR" b="1" dirty="0"/>
              <a:t>, </a:t>
            </a:r>
            <a:r>
              <a:rPr lang="ko-KR" altLang="en-US" b="1" dirty="0"/>
              <a:t>저 애는 어리다</a:t>
            </a:r>
            <a:r>
              <a:rPr lang="en-US" altLang="ko-KR" b="1" dirty="0"/>
              <a:t>, </a:t>
            </a:r>
            <a:r>
              <a:rPr lang="ko-KR" altLang="en-US" b="1" dirty="0"/>
              <a:t>저 사람은 키가 크다 등</a:t>
            </a:r>
            <a:r>
              <a:rPr lang="en-US" altLang="ko-KR" b="1" dirty="0"/>
              <a:t>)</a:t>
            </a:r>
            <a:r>
              <a:rPr lang="ko-KR" altLang="en-US" b="1" dirty="0"/>
              <a:t>이 다른데 이것을 최대한 객관적으로 분석한 값을 사용해야 보편적인 결과값을 얻을 수 있기 때문이다</a:t>
            </a:r>
            <a:r>
              <a:rPr lang="en-US" altLang="ko-KR" b="1" dirty="0"/>
              <a:t>. </a:t>
            </a:r>
            <a:endParaRPr lang="ko-KR" altLang="en-US" b="1" dirty="0"/>
          </a:p>
          <a:p>
            <a:pPr fontAlgn="base"/>
            <a:r>
              <a:rPr lang="ko-KR" altLang="en-US" b="1" dirty="0">
                <a:solidFill>
                  <a:srgbClr val="FF0000"/>
                </a:solidFill>
              </a:rPr>
              <a:t>이번 프로젝트에서는 사람의 몸무게와 키를 </a:t>
            </a:r>
            <a:r>
              <a:rPr lang="ko-KR" altLang="en-US" b="1" dirty="0" err="1">
                <a:solidFill>
                  <a:srgbClr val="FF0000"/>
                </a:solidFill>
              </a:rPr>
              <a:t>입력받아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저체중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정상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비만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과도비만을 나타내려고 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pPr fontAlgn="base"/>
            <a:r>
              <a:rPr lang="ko-KR" altLang="en-US" b="1" dirty="0">
                <a:solidFill>
                  <a:srgbClr val="FF0000"/>
                </a:solidFill>
              </a:rPr>
              <a:t>표본이 너무 많을 수 없어 </a:t>
            </a:r>
            <a:r>
              <a:rPr lang="en-US" altLang="ko-KR" b="1" dirty="0">
                <a:solidFill>
                  <a:srgbClr val="FF0000"/>
                </a:solidFill>
              </a:rPr>
              <a:t>20</a:t>
            </a:r>
            <a:r>
              <a:rPr lang="ko-KR" altLang="en-US" b="1" dirty="0">
                <a:solidFill>
                  <a:srgbClr val="FF0000"/>
                </a:solidFill>
              </a:rPr>
              <a:t>세 이상 성인 남자를 기준으로 퍼지이론을 적용 해봤다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758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334968"/>
            <a:ext cx="6858000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변수 선언 및 퍼지 함수 선언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A1662-6A13-4974-AFFE-3DDB5628C9AE}"/>
              </a:ext>
            </a:extLst>
          </p:cNvPr>
          <p:cNvSpPr txBox="1"/>
          <p:nvPr/>
        </p:nvSpPr>
        <p:spPr>
          <a:xfrm>
            <a:off x="398207" y="1106129"/>
            <a:ext cx="5673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r>
              <a:rPr lang="ko-KR" altLang="en-US" b="1" dirty="0"/>
              <a:t> 집합을 키  </a:t>
            </a:r>
            <a:r>
              <a:rPr lang="en-US" altLang="ko-KR" b="1" dirty="0"/>
              <a:t>=&gt; X={A1(</a:t>
            </a:r>
            <a:r>
              <a:rPr lang="ko-KR" altLang="en-US" b="1" dirty="0"/>
              <a:t>키가 작다</a:t>
            </a:r>
            <a:r>
              <a:rPr lang="en-US" altLang="ko-KR" b="1" dirty="0"/>
              <a:t>), A2(</a:t>
            </a:r>
            <a:r>
              <a:rPr lang="ko-KR" altLang="en-US" b="1" dirty="0"/>
              <a:t>적당하다</a:t>
            </a:r>
            <a:r>
              <a:rPr lang="en-US" altLang="ko-KR" b="1" dirty="0"/>
              <a:t>), A3(</a:t>
            </a:r>
            <a:r>
              <a:rPr lang="ko-KR" altLang="en-US" b="1" dirty="0"/>
              <a:t>키가 크다</a:t>
            </a:r>
            <a:r>
              <a:rPr lang="en-US" altLang="ko-KR" b="1" dirty="0"/>
              <a:t>)}</a:t>
            </a:r>
            <a:endParaRPr lang="ko-KR" altLang="en-US" b="1" dirty="0"/>
          </a:p>
          <a:p>
            <a:endParaRPr lang="en-US" altLang="ko-KR" b="1" dirty="0"/>
          </a:p>
          <a:p>
            <a:r>
              <a:rPr lang="en-US" altLang="ko-KR" b="1" dirty="0"/>
              <a:t>Y </a:t>
            </a:r>
            <a:r>
              <a:rPr lang="ko-KR" altLang="en-US" b="1" dirty="0"/>
              <a:t>집합을 몸무게 </a:t>
            </a:r>
            <a:r>
              <a:rPr lang="en-US" altLang="ko-KR" b="1" dirty="0"/>
              <a:t>=&gt; Y={B1(</a:t>
            </a:r>
            <a:r>
              <a:rPr lang="ko-KR" altLang="en-US" b="1" dirty="0"/>
              <a:t>말랐다</a:t>
            </a:r>
            <a:r>
              <a:rPr lang="en-US" altLang="ko-KR" b="1" dirty="0"/>
              <a:t>), B2(</a:t>
            </a:r>
            <a:r>
              <a:rPr lang="ko-KR" altLang="en-US" b="1" dirty="0"/>
              <a:t>적당하다</a:t>
            </a:r>
            <a:r>
              <a:rPr lang="en-US" altLang="ko-KR" b="1" dirty="0"/>
              <a:t>), B3(</a:t>
            </a:r>
            <a:r>
              <a:rPr lang="ko-KR" altLang="en-US" b="1" dirty="0"/>
              <a:t>뚱뚱하다</a:t>
            </a:r>
            <a:r>
              <a:rPr lang="en-US" altLang="ko-KR" b="1" dirty="0"/>
              <a:t>)}</a:t>
            </a:r>
            <a:endParaRPr lang="ko-KR" altLang="en-US" b="1" dirty="0"/>
          </a:p>
          <a:p>
            <a:endParaRPr lang="en-US" altLang="ko-KR" b="1" dirty="0"/>
          </a:p>
          <a:p>
            <a:r>
              <a:rPr lang="en-US" altLang="ko-KR" b="1" dirty="0"/>
              <a:t>Z </a:t>
            </a:r>
            <a:r>
              <a:rPr lang="ko-KR" altLang="en-US" b="1" dirty="0"/>
              <a:t>집합을 비만 단계로 정의한다</a:t>
            </a:r>
            <a:r>
              <a:rPr lang="en-US" altLang="ko-KR" b="1" dirty="0"/>
              <a:t>. =&gt; Z={C1(</a:t>
            </a:r>
            <a:r>
              <a:rPr lang="ko-KR" altLang="en-US" b="1" dirty="0"/>
              <a:t>과도비만</a:t>
            </a:r>
            <a:r>
              <a:rPr lang="en-US" altLang="ko-KR" b="1" dirty="0"/>
              <a:t>), C2(</a:t>
            </a:r>
            <a:r>
              <a:rPr lang="ko-KR" altLang="en-US" b="1" dirty="0"/>
              <a:t>비만</a:t>
            </a:r>
            <a:r>
              <a:rPr lang="en-US" altLang="ko-KR" b="1" dirty="0"/>
              <a:t>), C3(</a:t>
            </a:r>
            <a:r>
              <a:rPr lang="ko-KR" altLang="en-US" b="1" dirty="0"/>
              <a:t>정상</a:t>
            </a:r>
            <a:r>
              <a:rPr lang="en-US" altLang="ko-KR" b="1" dirty="0"/>
              <a:t>), C4(</a:t>
            </a:r>
            <a:r>
              <a:rPr lang="ko-KR" altLang="en-US" b="1" dirty="0" err="1"/>
              <a:t>저체중</a:t>
            </a:r>
            <a:r>
              <a:rPr lang="en-US" altLang="ko-KR" b="1" dirty="0"/>
              <a:t>)}</a:t>
            </a:r>
            <a:endParaRPr lang="ko-KR" altLang="en-US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E8883D-6D7E-4DFC-BD0F-1619918E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86" y="935049"/>
            <a:ext cx="4966274" cy="15361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990077-241F-4A39-BF5E-E311B1D8E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86" y="2862780"/>
            <a:ext cx="5673336" cy="1612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18F9E2-C3E3-428A-9609-6530A15DE3C7}"/>
              </a:ext>
            </a:extLst>
          </p:cNvPr>
          <p:cNvSpPr txBox="1"/>
          <p:nvPr/>
        </p:nvSpPr>
        <p:spPr>
          <a:xfrm>
            <a:off x="6219886" y="4704080"/>
            <a:ext cx="5570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배열과 </a:t>
            </a:r>
            <a:r>
              <a:rPr lang="en-US" altLang="ko-KR" dirty="0"/>
              <a:t>B</a:t>
            </a:r>
            <a:r>
              <a:rPr lang="ko-KR" altLang="en-US" dirty="0"/>
              <a:t>배열 </a:t>
            </a:r>
            <a:r>
              <a:rPr lang="en-US" altLang="ko-KR" dirty="0"/>
              <a:t>C</a:t>
            </a:r>
            <a:r>
              <a:rPr lang="ko-KR" altLang="en-US" dirty="0"/>
              <a:t>배열 </a:t>
            </a:r>
            <a:r>
              <a:rPr lang="en-US" altLang="ko-KR" dirty="0"/>
              <a:t>D</a:t>
            </a:r>
            <a:r>
              <a:rPr lang="ko-KR" altLang="en-US" dirty="0"/>
              <a:t>배열을 선언하고 </a:t>
            </a:r>
            <a:endParaRPr lang="en-US" altLang="ko-KR" dirty="0"/>
          </a:p>
          <a:p>
            <a:r>
              <a:rPr lang="ko-KR" altLang="en-US" dirty="0"/>
              <a:t>키와 몸무게를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334968"/>
            <a:ext cx="6858000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2-1. </a:t>
            </a:r>
            <a:r>
              <a:rPr lang="ko-KR" altLang="en-US" sz="4000" b="1" dirty="0"/>
              <a:t>키 퍼지집합 그래프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9" name="_x556204448">
            <a:extLst>
              <a:ext uri="{FF2B5EF4-FFF2-40B4-BE49-F238E27FC236}">
                <a16:creationId xmlns:a16="http://schemas.microsoft.com/office/drawing/2014/main" id="{CD175B87-FBB2-478A-A760-DC1251B1A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0" y="1198973"/>
            <a:ext cx="5400675" cy="32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C1A5C6-B2E2-4991-A070-B9F9A2498F54}"/>
              </a:ext>
            </a:extLst>
          </p:cNvPr>
          <p:cNvSpPr txBox="1"/>
          <p:nvPr/>
        </p:nvSpPr>
        <p:spPr>
          <a:xfrm>
            <a:off x="147484" y="4610181"/>
            <a:ext cx="5745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/>
              <a:t>키 퍼지집합을 정의 했다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/>
            <a:r>
              <a:rPr lang="en-US" altLang="ko-KR" b="1" dirty="0"/>
              <a:t>A1</a:t>
            </a:r>
            <a:r>
              <a:rPr lang="ko-KR" altLang="en-US" b="1" dirty="0"/>
              <a:t>은 </a:t>
            </a:r>
            <a:r>
              <a:rPr lang="en-US" altLang="ko-KR" b="1" dirty="0"/>
              <a:t>140~150</a:t>
            </a:r>
            <a:r>
              <a:rPr lang="ko-KR" altLang="en-US" b="1" dirty="0"/>
              <a:t>까지 키가 작은 사람을 정의했다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/>
            <a:r>
              <a:rPr lang="en-US" altLang="ko-KR" b="1" dirty="0"/>
              <a:t>150</a:t>
            </a:r>
            <a:r>
              <a:rPr lang="ko-KR" altLang="en-US" b="1" dirty="0"/>
              <a:t>에서 </a:t>
            </a:r>
            <a:r>
              <a:rPr lang="en-US" altLang="ko-KR" b="1" dirty="0"/>
              <a:t>160</a:t>
            </a:r>
            <a:r>
              <a:rPr lang="ko-KR" altLang="en-US" b="1" dirty="0"/>
              <a:t>까지는 키가 적당해지고 있다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/>
            <a:r>
              <a:rPr lang="en-US" altLang="ko-KR" b="1" dirty="0"/>
              <a:t>A2</a:t>
            </a:r>
            <a:r>
              <a:rPr lang="ko-KR" altLang="en-US" b="1" dirty="0"/>
              <a:t>는 </a:t>
            </a:r>
            <a:r>
              <a:rPr lang="en-US" altLang="ko-KR" b="1" dirty="0"/>
              <a:t>155</a:t>
            </a:r>
            <a:r>
              <a:rPr lang="ko-KR" altLang="en-US" b="1" dirty="0"/>
              <a:t>에서 </a:t>
            </a:r>
            <a:r>
              <a:rPr lang="en-US" altLang="ko-KR" b="1" dirty="0"/>
              <a:t>165</a:t>
            </a:r>
            <a:r>
              <a:rPr lang="ko-KR" altLang="en-US" b="1" dirty="0"/>
              <a:t>까지는 작았다가 적당해지고 있다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/>
            <a:r>
              <a:rPr lang="en-US" altLang="ko-KR" b="1" dirty="0"/>
              <a:t>165~175</a:t>
            </a:r>
            <a:r>
              <a:rPr lang="ko-KR" altLang="en-US" b="1" dirty="0"/>
              <a:t>까지 적당하다</a:t>
            </a:r>
          </a:p>
          <a:p>
            <a:pPr fontAlgn="base"/>
            <a:r>
              <a:rPr lang="en-US" altLang="ko-KR" b="1" dirty="0"/>
              <a:t>A3</a:t>
            </a:r>
            <a:r>
              <a:rPr lang="ko-KR" altLang="en-US" b="1" dirty="0"/>
              <a:t>은 </a:t>
            </a:r>
            <a:r>
              <a:rPr lang="en-US" altLang="ko-KR" b="1" dirty="0"/>
              <a:t>175~180</a:t>
            </a:r>
            <a:r>
              <a:rPr lang="ko-KR" altLang="en-US" b="1" dirty="0"/>
              <a:t>까지 키가 커지고 있다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/>
            <a:r>
              <a:rPr lang="en-US" altLang="ko-KR" b="1" dirty="0"/>
              <a:t>180</a:t>
            </a:r>
            <a:r>
              <a:rPr lang="ko-KR" altLang="en-US" b="1" dirty="0"/>
              <a:t>부터는 키가 크다고 정의한다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A3D49B68-1342-40D3-876B-93FDAF2A9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04" y="457200"/>
            <a:ext cx="5881741" cy="3675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D7744D-55C6-4F1B-ABEC-AF50F58A2EF3}"/>
              </a:ext>
            </a:extLst>
          </p:cNvPr>
          <p:cNvSpPr txBox="1"/>
          <p:nvPr/>
        </p:nvSpPr>
        <p:spPr>
          <a:xfrm>
            <a:off x="5878089" y="5494413"/>
            <a:ext cx="5805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그래프에 맞게끔 </a:t>
            </a:r>
            <a:r>
              <a:rPr lang="en-US" altLang="ko-KR" dirty="0"/>
              <a:t>small, suitable, big </a:t>
            </a:r>
            <a:r>
              <a:rPr lang="ko-KR" altLang="en-US" dirty="0"/>
              <a:t>함수를 정의해주었다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en-US" altLang="ko-KR" dirty="0"/>
              <a:t>A</a:t>
            </a:r>
            <a:r>
              <a:rPr lang="ko-KR" altLang="en-US" dirty="0"/>
              <a:t>배열을 선언해 </a:t>
            </a:r>
            <a:r>
              <a:rPr lang="en-US" altLang="ko-KR" dirty="0"/>
              <a:t>1,2,3 </a:t>
            </a:r>
            <a:r>
              <a:rPr lang="ko-KR" altLang="en-US" dirty="0"/>
              <a:t>인덱스 키가 </a:t>
            </a:r>
            <a:r>
              <a:rPr lang="ko-KR" altLang="en-US" dirty="0" err="1"/>
              <a:t>작을때</a:t>
            </a:r>
            <a:r>
              <a:rPr lang="en-US" altLang="ko-KR" dirty="0"/>
              <a:t>,</a:t>
            </a:r>
            <a:r>
              <a:rPr lang="ko-KR" altLang="en-US" dirty="0"/>
              <a:t> 적당할 때</a:t>
            </a:r>
            <a:r>
              <a:rPr lang="en-US" altLang="ko-KR" dirty="0"/>
              <a:t>,</a:t>
            </a:r>
            <a:r>
              <a:rPr lang="ko-KR" altLang="en-US" dirty="0"/>
              <a:t> 클 때 값을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B19F55-3D6A-4170-898D-0C9EBCEE4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963" y="4181355"/>
            <a:ext cx="5703771" cy="12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334968"/>
            <a:ext cx="6858000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2-1. </a:t>
            </a:r>
            <a:r>
              <a:rPr lang="ko-KR" altLang="en-US" sz="4000" b="1" dirty="0"/>
              <a:t>몸무게 퍼지집합 그래프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556181984">
            <a:extLst>
              <a:ext uri="{FF2B5EF4-FFF2-40B4-BE49-F238E27FC236}">
                <a16:creationId xmlns:a16="http://schemas.microsoft.com/office/drawing/2014/main" id="{57EFEEBC-166E-47C7-9179-8DDACB6D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9047"/>
            <a:ext cx="4421188" cy="27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E5411-BE53-48D6-8800-A1B40BC2137A}"/>
              </a:ext>
            </a:extLst>
          </p:cNvPr>
          <p:cNvSpPr txBox="1"/>
          <p:nvPr/>
        </p:nvSpPr>
        <p:spPr>
          <a:xfrm>
            <a:off x="643466" y="4318000"/>
            <a:ext cx="47616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/>
              <a:t>몸무게 퍼지집합을 정의 했다</a:t>
            </a:r>
            <a:r>
              <a:rPr lang="en-US" altLang="ko-KR" b="1" dirty="0"/>
              <a:t>. </a:t>
            </a:r>
            <a:endParaRPr lang="ko-KR" altLang="en-US" b="1" dirty="0"/>
          </a:p>
          <a:p>
            <a:pPr fontAlgn="base"/>
            <a:r>
              <a:rPr lang="en-US" altLang="ko-KR" b="1" dirty="0"/>
              <a:t>B1</a:t>
            </a:r>
            <a:r>
              <a:rPr lang="ko-KR" altLang="en-US" b="1" dirty="0"/>
              <a:t>의 </a:t>
            </a:r>
            <a:r>
              <a:rPr lang="en-US" altLang="ko-KR" b="1" dirty="0"/>
              <a:t>50</a:t>
            </a:r>
            <a:r>
              <a:rPr lang="ko-KR" altLang="en-US" b="1" dirty="0"/>
              <a:t>부터 </a:t>
            </a:r>
            <a:r>
              <a:rPr lang="en-US" altLang="ko-KR" b="1" dirty="0"/>
              <a:t>60</a:t>
            </a:r>
            <a:r>
              <a:rPr lang="ko-KR" altLang="en-US" b="1" dirty="0"/>
              <a:t>까지는 말랐다고 정의했다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/>
            <a:r>
              <a:rPr lang="en-US" altLang="ko-KR" b="1" dirty="0"/>
              <a:t>60</a:t>
            </a:r>
            <a:r>
              <a:rPr lang="ko-KR" altLang="en-US" b="1" dirty="0"/>
              <a:t>부터 </a:t>
            </a:r>
            <a:r>
              <a:rPr lang="en-US" altLang="ko-KR" b="1" dirty="0"/>
              <a:t>70</a:t>
            </a:r>
            <a:r>
              <a:rPr lang="ko-KR" altLang="en-US" b="1" dirty="0"/>
              <a:t>까지는 적당해지고 있다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/>
            <a:r>
              <a:rPr lang="en-US" altLang="ko-KR" b="1" dirty="0"/>
              <a:t>B2</a:t>
            </a:r>
            <a:r>
              <a:rPr lang="ko-KR" altLang="en-US" b="1" dirty="0"/>
              <a:t>의 </a:t>
            </a:r>
            <a:r>
              <a:rPr lang="en-US" altLang="ko-KR" b="1" dirty="0"/>
              <a:t>60</a:t>
            </a:r>
            <a:r>
              <a:rPr lang="ko-KR" altLang="en-US" b="1" dirty="0"/>
              <a:t>에서 </a:t>
            </a:r>
            <a:r>
              <a:rPr lang="en-US" altLang="ko-KR" b="1" dirty="0"/>
              <a:t>65</a:t>
            </a:r>
            <a:r>
              <a:rPr lang="ko-KR" altLang="en-US" b="1" dirty="0"/>
              <a:t>까지 적당해 지고 있고 </a:t>
            </a:r>
            <a:r>
              <a:rPr lang="en-US" altLang="ko-KR" b="1" dirty="0"/>
              <a:t>65</a:t>
            </a:r>
            <a:r>
              <a:rPr lang="ko-KR" altLang="en-US" b="1" dirty="0"/>
              <a:t>에서 </a:t>
            </a:r>
            <a:r>
              <a:rPr lang="en-US" altLang="ko-KR" b="1" dirty="0"/>
              <a:t>80</a:t>
            </a:r>
            <a:r>
              <a:rPr lang="ko-KR" altLang="en-US" b="1" dirty="0"/>
              <a:t>까지 적당하다고 했고 </a:t>
            </a:r>
            <a:r>
              <a:rPr lang="en-US" altLang="ko-KR" b="1" dirty="0"/>
              <a:t>80</a:t>
            </a:r>
            <a:r>
              <a:rPr lang="ko-KR" altLang="en-US" b="1" dirty="0"/>
              <a:t>에서 </a:t>
            </a:r>
            <a:r>
              <a:rPr lang="en-US" altLang="ko-KR" b="1" dirty="0"/>
              <a:t>85</a:t>
            </a:r>
            <a:r>
              <a:rPr lang="ko-KR" altLang="en-US" b="1" dirty="0"/>
              <a:t>는 </a:t>
            </a:r>
            <a:r>
              <a:rPr lang="ko-KR" altLang="en-US" b="1" dirty="0" err="1"/>
              <a:t>뚱뚱해짐을</a:t>
            </a:r>
            <a:r>
              <a:rPr lang="ko-KR" altLang="en-US" b="1" dirty="0"/>
              <a:t> 나타낸다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fontAlgn="base"/>
            <a:r>
              <a:rPr lang="en-US" altLang="ko-KR" b="1" dirty="0"/>
              <a:t>B3</a:t>
            </a:r>
            <a:r>
              <a:rPr lang="ko-KR" altLang="en-US" b="1" dirty="0"/>
              <a:t>의 </a:t>
            </a:r>
            <a:r>
              <a:rPr lang="en-US" altLang="ko-KR" b="1" dirty="0"/>
              <a:t>80</a:t>
            </a:r>
            <a:r>
              <a:rPr lang="ko-KR" altLang="en-US" b="1" dirty="0"/>
              <a:t>부터 </a:t>
            </a:r>
            <a:r>
              <a:rPr lang="en-US" altLang="ko-KR" b="1" dirty="0"/>
              <a:t>95</a:t>
            </a:r>
            <a:r>
              <a:rPr lang="ko-KR" altLang="en-US" b="1" dirty="0"/>
              <a:t>까지는 </a:t>
            </a:r>
            <a:r>
              <a:rPr lang="ko-KR" altLang="en-US" b="1" dirty="0" err="1"/>
              <a:t>뚱뚱해지고</a:t>
            </a:r>
            <a:r>
              <a:rPr lang="ko-KR" altLang="en-US" b="1" dirty="0"/>
              <a:t> 있고 </a:t>
            </a:r>
            <a:r>
              <a:rPr lang="en-US" altLang="ko-KR" b="1" dirty="0"/>
              <a:t>95</a:t>
            </a:r>
            <a:r>
              <a:rPr lang="ko-KR" altLang="en-US" b="1" dirty="0"/>
              <a:t>부터는 뚱뚱함을 나타낸다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D4336EB-6F67-44F8-B738-B8850218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874089"/>
            <a:ext cx="5241710" cy="32478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FA3EA1-2FF8-4927-A198-B3D98A4ACEB3}"/>
              </a:ext>
            </a:extLst>
          </p:cNvPr>
          <p:cNvSpPr txBox="1"/>
          <p:nvPr/>
        </p:nvSpPr>
        <p:spPr>
          <a:xfrm>
            <a:off x="6139006" y="5893585"/>
            <a:ext cx="515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그래프에 따라 몸무게 퍼지집합을 정의해주었다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배열에 </a:t>
            </a:r>
            <a:r>
              <a:rPr lang="en-US" altLang="ko-KR" dirty="0"/>
              <a:t>1,2,3 </a:t>
            </a:r>
            <a:r>
              <a:rPr lang="ko-KR" altLang="en-US" dirty="0"/>
              <a:t>인덱스에 무게를 넣어 말랐을 때</a:t>
            </a:r>
            <a:r>
              <a:rPr lang="en-US" altLang="ko-KR" dirty="0"/>
              <a:t>, </a:t>
            </a:r>
            <a:r>
              <a:rPr lang="ko-KR" altLang="en-US" dirty="0"/>
              <a:t>적당할 때</a:t>
            </a:r>
            <a:r>
              <a:rPr lang="en-US" altLang="ko-KR" dirty="0"/>
              <a:t>, </a:t>
            </a:r>
            <a:r>
              <a:rPr lang="ko-KR" altLang="en-US" dirty="0"/>
              <a:t>뚱뚱할 때 값을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C37FE82-826A-4127-A6D5-F6CBC0180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4179213"/>
            <a:ext cx="5241710" cy="14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14" y="431800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2-3 </a:t>
            </a:r>
            <a:r>
              <a:rPr lang="ko-KR" altLang="en-US" sz="4000" b="1" dirty="0"/>
              <a:t>몸무게 판단 기준 퍼지집합 그래프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556189904">
            <a:extLst>
              <a:ext uri="{FF2B5EF4-FFF2-40B4-BE49-F238E27FC236}">
                <a16:creationId xmlns:a16="http://schemas.microsoft.com/office/drawing/2014/main" id="{187C8F68-9A63-4FB7-9901-07FB2954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26" y="991241"/>
            <a:ext cx="8531014" cy="415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16F3D-E126-4532-8408-EE91F72947B7}"/>
              </a:ext>
            </a:extLst>
          </p:cNvPr>
          <p:cNvSpPr txBox="1"/>
          <p:nvPr/>
        </p:nvSpPr>
        <p:spPr>
          <a:xfrm>
            <a:off x="1544320" y="5405094"/>
            <a:ext cx="7670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200" b="1" dirty="0"/>
              <a:t>몸무게 판단 퍼지 집합으로 </a:t>
            </a:r>
            <a:r>
              <a:rPr lang="en-US" altLang="ko-KR" sz="2200" b="1" dirty="0"/>
              <a:t>C1</a:t>
            </a:r>
            <a:r>
              <a:rPr lang="ko-KR" altLang="en-US" sz="2200" b="1" dirty="0"/>
              <a:t>은 과도비만 </a:t>
            </a:r>
            <a:r>
              <a:rPr lang="en-US" altLang="ko-KR" sz="2200" b="1" dirty="0"/>
              <a:t>C2</a:t>
            </a:r>
            <a:r>
              <a:rPr lang="ko-KR" altLang="en-US" sz="2200" b="1" dirty="0"/>
              <a:t>는 비만 </a:t>
            </a:r>
            <a:r>
              <a:rPr lang="en-US" altLang="ko-KR" sz="2200" b="1" dirty="0"/>
              <a:t>C3</a:t>
            </a:r>
            <a:r>
              <a:rPr lang="ko-KR" altLang="en-US" sz="2200" b="1" dirty="0"/>
              <a:t>은 정상 </a:t>
            </a:r>
            <a:r>
              <a:rPr lang="en-US" altLang="ko-KR" sz="2200" b="1" dirty="0"/>
              <a:t>C4</a:t>
            </a:r>
            <a:r>
              <a:rPr lang="ko-KR" altLang="en-US" sz="2200" b="1" dirty="0"/>
              <a:t>는 </a:t>
            </a:r>
            <a:r>
              <a:rPr lang="ko-KR" altLang="en-US" sz="2200" b="1" dirty="0" err="1"/>
              <a:t>저체중을</a:t>
            </a:r>
            <a:r>
              <a:rPr lang="ko-KR" altLang="en-US" sz="2200" b="1" dirty="0"/>
              <a:t> 나타낸다</a:t>
            </a:r>
            <a:r>
              <a:rPr lang="en-US" altLang="ko-KR" sz="2200" b="1" dirty="0"/>
              <a:t>.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37444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14" y="431800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3. </a:t>
            </a:r>
            <a:r>
              <a:rPr lang="ko-KR" altLang="en-US" sz="4000" b="1" dirty="0"/>
              <a:t>퍼지규칙</a:t>
            </a: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E91A4-6AB1-46C3-90A2-EB9EB9896D18}"/>
              </a:ext>
            </a:extLst>
          </p:cNvPr>
          <p:cNvSpPr txBox="1"/>
          <p:nvPr/>
        </p:nvSpPr>
        <p:spPr>
          <a:xfrm>
            <a:off x="643465" y="1270355"/>
            <a:ext cx="10698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/>
              <a:t>퍼지규칙을 다음과 같이 정의한다</a:t>
            </a:r>
            <a:r>
              <a:rPr lang="en-US" altLang="ko-KR" b="1" dirty="0"/>
              <a:t>.</a:t>
            </a: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1 : </a:t>
            </a:r>
            <a:r>
              <a:rPr lang="ko-KR" altLang="en-US" b="1" dirty="0"/>
              <a:t>키가 작고 말랐다 </a:t>
            </a:r>
            <a:r>
              <a:rPr lang="ko-KR" altLang="en-US" b="1" dirty="0" err="1">
                <a:solidFill>
                  <a:srgbClr val="FF0000"/>
                </a:solidFill>
              </a:rPr>
              <a:t>저체중</a:t>
            </a:r>
            <a:r>
              <a:rPr lang="ko-KR" altLang="en-US" b="1" dirty="0"/>
              <a:t> </a:t>
            </a:r>
            <a:r>
              <a:rPr lang="en-US" altLang="ko-KR" b="1" dirty="0"/>
              <a:t>A1</a:t>
            </a:r>
            <a:r>
              <a:rPr lang="ko-KR" altLang="en-US" b="1" dirty="0"/>
              <a:t>이고 </a:t>
            </a:r>
            <a:r>
              <a:rPr lang="en-US" altLang="ko-KR" b="1" dirty="0"/>
              <a:t>B1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C4 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2 : </a:t>
            </a:r>
            <a:r>
              <a:rPr lang="ko-KR" altLang="en-US" b="1" dirty="0"/>
              <a:t>키가 작고 몸무게가 적당하다 </a:t>
            </a:r>
            <a:r>
              <a:rPr lang="ko-KR" altLang="en-US" b="1" dirty="0">
                <a:solidFill>
                  <a:srgbClr val="FF0000"/>
                </a:solidFill>
              </a:rPr>
              <a:t>정상</a:t>
            </a:r>
            <a:r>
              <a:rPr lang="ko-KR" altLang="en-US" b="1" dirty="0"/>
              <a:t> </a:t>
            </a:r>
            <a:r>
              <a:rPr lang="en-US" altLang="ko-KR" b="1" dirty="0"/>
              <a:t>A1</a:t>
            </a:r>
            <a:r>
              <a:rPr lang="ko-KR" altLang="en-US" b="1" dirty="0"/>
              <a:t>이고 </a:t>
            </a:r>
            <a:r>
              <a:rPr lang="en-US" altLang="ko-KR" b="1" dirty="0"/>
              <a:t>B2</a:t>
            </a:r>
            <a:r>
              <a:rPr lang="ko-KR" altLang="en-US" b="1" dirty="0"/>
              <a:t>면 </a:t>
            </a:r>
            <a:r>
              <a:rPr lang="en-US" altLang="ko-KR" b="1" dirty="0">
                <a:solidFill>
                  <a:srgbClr val="0070C0"/>
                </a:solidFill>
              </a:rPr>
              <a:t>C3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3 : </a:t>
            </a:r>
            <a:r>
              <a:rPr lang="ko-KR" altLang="en-US" b="1" dirty="0"/>
              <a:t>키가 작고 뚱뚱하다 </a:t>
            </a:r>
            <a:r>
              <a:rPr lang="ko-KR" altLang="en-US" b="1" dirty="0">
                <a:solidFill>
                  <a:srgbClr val="FF0000"/>
                </a:solidFill>
              </a:rPr>
              <a:t>과도비만이다</a:t>
            </a:r>
            <a:r>
              <a:rPr lang="ko-KR" altLang="en-US" b="1" dirty="0"/>
              <a:t> </a:t>
            </a:r>
            <a:r>
              <a:rPr lang="en-US" altLang="ko-KR" b="1" dirty="0"/>
              <a:t>A1</a:t>
            </a:r>
            <a:r>
              <a:rPr lang="ko-KR" altLang="en-US" b="1" dirty="0"/>
              <a:t>이고 </a:t>
            </a:r>
            <a:r>
              <a:rPr lang="en-US" altLang="ko-KR" b="1" dirty="0"/>
              <a:t>B3</a:t>
            </a:r>
            <a:r>
              <a:rPr lang="ko-KR" altLang="en-US" b="1" dirty="0"/>
              <a:t>면 </a:t>
            </a:r>
            <a:r>
              <a:rPr lang="en-US" altLang="ko-KR" b="1" dirty="0">
                <a:solidFill>
                  <a:srgbClr val="0070C0"/>
                </a:solidFill>
              </a:rPr>
              <a:t>C1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4 : </a:t>
            </a:r>
            <a:r>
              <a:rPr lang="ko-KR" altLang="en-US" b="1" dirty="0"/>
              <a:t>키가 적당하고 말랐다 </a:t>
            </a:r>
            <a:r>
              <a:rPr lang="ko-KR" altLang="en-US" b="1" dirty="0">
                <a:solidFill>
                  <a:srgbClr val="FF0000"/>
                </a:solidFill>
              </a:rPr>
              <a:t>제체중이다 </a:t>
            </a:r>
            <a:r>
              <a:rPr lang="en-US" altLang="ko-KR" b="1" dirty="0"/>
              <a:t>A2</a:t>
            </a:r>
            <a:r>
              <a:rPr lang="ko-KR" altLang="en-US" b="1" dirty="0"/>
              <a:t>이고 </a:t>
            </a:r>
            <a:r>
              <a:rPr lang="en-US" altLang="ko-KR" b="1" dirty="0"/>
              <a:t>B1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C4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5 : </a:t>
            </a:r>
            <a:r>
              <a:rPr lang="ko-KR" altLang="en-US" b="1" dirty="0"/>
              <a:t>키가 적당하고 몸무게가 </a:t>
            </a:r>
            <a:r>
              <a:rPr lang="ko-KR" altLang="en-US" b="1" dirty="0">
                <a:solidFill>
                  <a:srgbClr val="FF0000"/>
                </a:solidFill>
              </a:rPr>
              <a:t>적당하다</a:t>
            </a:r>
            <a:r>
              <a:rPr lang="ko-KR" altLang="en-US" b="1" dirty="0"/>
              <a:t> 정상 </a:t>
            </a:r>
            <a:r>
              <a:rPr lang="en-US" altLang="ko-KR" b="1" dirty="0"/>
              <a:t>A2</a:t>
            </a:r>
            <a:r>
              <a:rPr lang="ko-KR" altLang="en-US" b="1" dirty="0"/>
              <a:t>이고 </a:t>
            </a:r>
            <a:r>
              <a:rPr lang="en-US" altLang="ko-KR" b="1" dirty="0"/>
              <a:t>B2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C3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6 : </a:t>
            </a:r>
            <a:r>
              <a:rPr lang="ko-KR" altLang="en-US" b="1" dirty="0"/>
              <a:t>키가 적당하고 뚱뚱하다 </a:t>
            </a:r>
            <a:r>
              <a:rPr lang="ko-KR" altLang="en-US" b="1" dirty="0">
                <a:solidFill>
                  <a:srgbClr val="FF0000"/>
                </a:solidFill>
              </a:rPr>
              <a:t>비만</a:t>
            </a:r>
            <a:r>
              <a:rPr lang="ko-KR" altLang="en-US" b="1" dirty="0"/>
              <a:t> </a:t>
            </a:r>
            <a:r>
              <a:rPr lang="en-US" altLang="ko-KR" b="1" dirty="0"/>
              <a:t>A2</a:t>
            </a:r>
            <a:r>
              <a:rPr lang="ko-KR" altLang="en-US" b="1" dirty="0"/>
              <a:t>면 </a:t>
            </a:r>
            <a:r>
              <a:rPr lang="en-US" altLang="ko-KR" b="1" dirty="0"/>
              <a:t>B3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C2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7 : </a:t>
            </a:r>
            <a:r>
              <a:rPr lang="ko-KR" altLang="en-US" b="1" dirty="0"/>
              <a:t>키가 크고 말랐다 </a:t>
            </a:r>
            <a:r>
              <a:rPr lang="ko-KR" altLang="en-US" b="1" dirty="0" err="1">
                <a:solidFill>
                  <a:srgbClr val="FF0000"/>
                </a:solidFill>
              </a:rPr>
              <a:t>저체중</a:t>
            </a:r>
            <a:r>
              <a:rPr lang="ko-KR" altLang="en-US" b="1" dirty="0"/>
              <a:t> </a:t>
            </a:r>
            <a:r>
              <a:rPr lang="en-US" altLang="ko-KR" b="1" dirty="0"/>
              <a:t>A3</a:t>
            </a:r>
            <a:r>
              <a:rPr lang="ko-KR" altLang="en-US" b="1" dirty="0"/>
              <a:t>이고 </a:t>
            </a:r>
            <a:r>
              <a:rPr lang="en-US" altLang="ko-KR" b="1" dirty="0"/>
              <a:t>B1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C4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8 : </a:t>
            </a:r>
            <a:r>
              <a:rPr lang="ko-KR" altLang="en-US" b="1" dirty="0"/>
              <a:t>키가 크고 몸무게가 </a:t>
            </a:r>
            <a:r>
              <a:rPr lang="ko-KR" altLang="en-US" b="1" dirty="0">
                <a:solidFill>
                  <a:srgbClr val="FF0000"/>
                </a:solidFill>
              </a:rPr>
              <a:t>적당하다</a:t>
            </a:r>
            <a:r>
              <a:rPr lang="ko-KR" altLang="en-US" b="1" dirty="0"/>
              <a:t> 정상 </a:t>
            </a:r>
            <a:r>
              <a:rPr lang="en-US" altLang="ko-KR" b="1" dirty="0"/>
              <a:t>A3</a:t>
            </a:r>
            <a:r>
              <a:rPr lang="ko-KR" altLang="en-US" b="1" dirty="0"/>
              <a:t>이고 </a:t>
            </a:r>
            <a:r>
              <a:rPr lang="en-US" altLang="ko-KR" b="1" dirty="0"/>
              <a:t>B2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C3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9 : </a:t>
            </a:r>
            <a:r>
              <a:rPr lang="ko-KR" altLang="en-US" b="1" dirty="0"/>
              <a:t>키가 크고 뚱뚱하다 </a:t>
            </a:r>
            <a:r>
              <a:rPr lang="ko-KR" altLang="en-US" b="1" dirty="0">
                <a:solidFill>
                  <a:srgbClr val="FF0000"/>
                </a:solidFill>
              </a:rPr>
              <a:t>비만</a:t>
            </a:r>
            <a:r>
              <a:rPr lang="ko-KR" altLang="en-US" b="1" dirty="0"/>
              <a:t> </a:t>
            </a:r>
            <a:r>
              <a:rPr lang="en-US" altLang="ko-KR" b="1" dirty="0"/>
              <a:t>A3</a:t>
            </a:r>
            <a:r>
              <a:rPr lang="ko-KR" altLang="en-US" b="1" dirty="0"/>
              <a:t>이고 </a:t>
            </a:r>
            <a:r>
              <a:rPr lang="en-US" altLang="ko-KR" b="1" dirty="0"/>
              <a:t>B3</a:t>
            </a:r>
            <a:r>
              <a:rPr lang="ko-KR" altLang="en-US" b="1" dirty="0"/>
              <a:t>이면 </a:t>
            </a:r>
            <a:r>
              <a:rPr lang="en-US" altLang="ko-KR" b="1" dirty="0">
                <a:solidFill>
                  <a:srgbClr val="0070C0"/>
                </a:solidFill>
              </a:rPr>
              <a:t>C2</a:t>
            </a:r>
          </a:p>
          <a:p>
            <a:pPr fontAlgn="base"/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0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ED557-E9A4-46F8-AD4B-2483D151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34100"/>
            <a:ext cx="12191999" cy="689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C7BC7-AA1E-4135-8402-0E098210A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374" y="731234"/>
            <a:ext cx="9633266" cy="539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4.Mamdani </a:t>
            </a:r>
            <a:r>
              <a:rPr lang="ko-KR" altLang="en-US" sz="4000" b="1" dirty="0"/>
              <a:t>방법의 규칙 계산</a:t>
            </a:r>
            <a:br>
              <a:rPr lang="en-US" altLang="ko-KR" sz="4000" b="1" dirty="0"/>
            </a:br>
            <a:endParaRPr lang="en-US" altLang="ko-KR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94423-8FFD-4B76-9D29-2449FDB2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FCF9A6-56BF-45E8-8BFA-F5651DC0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A5730-9CDB-4FE6-8B27-BAB11DC8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2F9240-E8EC-4968-A82B-30EA2B09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5" y="599440"/>
            <a:ext cx="153470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EF22D-CE29-41B4-98C9-E8B55B1E2EC5}"/>
              </a:ext>
            </a:extLst>
          </p:cNvPr>
          <p:cNvSpPr txBox="1"/>
          <p:nvPr/>
        </p:nvSpPr>
        <p:spPr>
          <a:xfrm>
            <a:off x="313374" y="1000794"/>
            <a:ext cx="49291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키가 </a:t>
            </a:r>
            <a:r>
              <a:rPr lang="en-US" altLang="ko-KR" b="1" dirty="0"/>
              <a:t>170 </a:t>
            </a:r>
            <a:r>
              <a:rPr lang="ko-KR" altLang="en-US" b="1" dirty="0"/>
              <a:t>몸무게를 </a:t>
            </a:r>
            <a:r>
              <a:rPr lang="en-US" altLang="ko-KR" b="1" dirty="0"/>
              <a:t>70</a:t>
            </a:r>
            <a:r>
              <a:rPr lang="ko-KR" altLang="en-US" b="1" dirty="0"/>
              <a:t>으로 입력을 받을 경우</a:t>
            </a:r>
            <a:r>
              <a:rPr lang="en-US" altLang="ko-KR" b="1" dirty="0"/>
              <a:t>,</a:t>
            </a:r>
          </a:p>
          <a:p>
            <a:pPr fontAlgn="base"/>
            <a:r>
              <a:rPr lang="en-US" altLang="ko-KR" b="1" dirty="0"/>
              <a:t>A1 and B1</a:t>
            </a:r>
            <a:r>
              <a:rPr lang="ko-KR" altLang="en-US" b="1" dirty="0"/>
              <a:t>의 경우 </a:t>
            </a:r>
            <a:r>
              <a:rPr lang="en-US" altLang="ko-KR" b="1" dirty="0"/>
              <a:t>MIN(0,0)=0</a:t>
            </a:r>
            <a:endParaRPr lang="ko-KR" altLang="en-US" b="1" dirty="0"/>
          </a:p>
          <a:p>
            <a:pPr fontAlgn="base"/>
            <a:r>
              <a:rPr lang="en-US" altLang="ko-KR" b="1" dirty="0"/>
              <a:t>A1 and B2</a:t>
            </a:r>
            <a:r>
              <a:rPr lang="ko-KR" altLang="en-US" b="1" dirty="0"/>
              <a:t>의 경우 </a:t>
            </a:r>
            <a:r>
              <a:rPr lang="en-US" altLang="ko-KR" b="1" dirty="0"/>
              <a:t>MIN(0,1)=0</a:t>
            </a:r>
            <a:endParaRPr lang="ko-KR" altLang="en-US" b="1" dirty="0"/>
          </a:p>
          <a:p>
            <a:pPr fontAlgn="base"/>
            <a:r>
              <a:rPr lang="ko-KR" altLang="en-US" b="1" dirty="0"/>
              <a:t>위와 방식으로 </a:t>
            </a:r>
            <a:r>
              <a:rPr lang="en-US" altLang="ko-KR" b="1" dirty="0"/>
              <a:t>A3</a:t>
            </a:r>
            <a:r>
              <a:rPr lang="ko-KR" altLang="en-US" b="1" dirty="0"/>
              <a:t>와 </a:t>
            </a:r>
            <a:r>
              <a:rPr lang="en-US" altLang="ko-KR" b="1" dirty="0"/>
              <a:t>B3</a:t>
            </a:r>
            <a:r>
              <a:rPr lang="ko-KR" altLang="en-US" b="1" dirty="0"/>
              <a:t>까지 반복하면</a:t>
            </a:r>
            <a:endParaRPr lang="en-US" altLang="ko-KR" b="1" dirty="0"/>
          </a:p>
          <a:p>
            <a:pPr fontAlgn="base"/>
            <a:r>
              <a:rPr lang="en-US" altLang="ko-KR" b="1" dirty="0"/>
              <a:t>[</a:t>
            </a:r>
            <a:r>
              <a:rPr lang="ko-KR" altLang="en-US" b="1" dirty="0"/>
              <a:t>규칙 계산</a:t>
            </a:r>
            <a:r>
              <a:rPr lang="en-US" altLang="ko-KR" b="1" dirty="0"/>
              <a:t>]</a:t>
            </a:r>
            <a:endParaRPr lang="ko-KR" altLang="en-US" b="1" dirty="0"/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1 : C4 = 0 A1B1</a:t>
            </a: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2 : C3 = 0 A1B2</a:t>
            </a: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3 : C1 = 0 A1B3</a:t>
            </a: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4 : C4 = 0 A2B1</a:t>
            </a: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5 : C3 = 1 A2B2</a:t>
            </a: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6 : C2 = 0 A2B3</a:t>
            </a: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7 : C4 = 0 A3B1</a:t>
            </a: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8 : C3 = 0 A3B2</a:t>
            </a:r>
          </a:p>
          <a:p>
            <a:pPr fontAlgn="base"/>
            <a:r>
              <a:rPr lang="ko-KR" altLang="en-US" b="1" dirty="0"/>
              <a:t>규칙</a:t>
            </a:r>
            <a:r>
              <a:rPr lang="en-US" altLang="ko-KR" b="1" dirty="0"/>
              <a:t>9 : C2 = 0 A3B3</a:t>
            </a:r>
          </a:p>
          <a:p>
            <a:pPr fontAlgn="base"/>
            <a:r>
              <a:rPr lang="ko-KR" altLang="en-US" b="1" dirty="0" err="1"/>
              <a:t>으로</a:t>
            </a:r>
            <a:r>
              <a:rPr lang="en-US" altLang="ko-KR" b="1" dirty="0"/>
              <a:t> </a:t>
            </a:r>
            <a:r>
              <a:rPr lang="ko-KR" altLang="en-US" b="1" dirty="0"/>
              <a:t>정의 된다</a:t>
            </a:r>
            <a:r>
              <a:rPr lang="en-US" altLang="ko-KR" b="1" dirty="0"/>
              <a:t>.</a:t>
            </a:r>
          </a:p>
          <a:p>
            <a:pPr fontAlgn="base"/>
            <a:endParaRPr lang="ko-KR" altLang="en-US" b="1" dirty="0"/>
          </a:p>
          <a:p>
            <a:endParaRPr lang="ko-KR" altLang="en-US" b="1" dirty="0"/>
          </a:p>
        </p:txBody>
      </p:sp>
      <p:pic>
        <p:nvPicPr>
          <p:cNvPr id="14" name="그림 1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CBE49CC-58E7-4C82-9A5E-B6B97A6B8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807820"/>
            <a:ext cx="6177280" cy="39978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F5961-11B6-4F8A-8311-F4A96002CC1A}"/>
              </a:ext>
            </a:extLst>
          </p:cNvPr>
          <p:cNvSpPr txBox="1"/>
          <p:nvPr/>
        </p:nvSpPr>
        <p:spPr>
          <a:xfrm>
            <a:off x="5242560" y="5008880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Rule </a:t>
            </a:r>
            <a:r>
              <a:rPr lang="ko-KR" altLang="en-US" dirty="0"/>
              <a:t>변수 하나를 </a:t>
            </a:r>
            <a:r>
              <a:rPr lang="en-US" altLang="ko-KR" dirty="0"/>
              <a:t>1</a:t>
            </a:r>
            <a:r>
              <a:rPr lang="ko-KR" altLang="en-US" dirty="0"/>
              <a:t>로 초기화 한 후 </a:t>
            </a:r>
            <a:endParaRPr lang="en-US" altLang="ko-KR" dirty="0"/>
          </a:p>
          <a:p>
            <a:r>
              <a:rPr lang="en-US" altLang="ko-KR" dirty="0"/>
              <a:t>Mamdani </a:t>
            </a:r>
            <a:r>
              <a:rPr lang="ko-KR" altLang="en-US" dirty="0"/>
              <a:t>규칙으로 규칙</a:t>
            </a:r>
            <a:r>
              <a:rPr lang="en-US" altLang="ko-KR" dirty="0"/>
              <a:t>1~9</a:t>
            </a:r>
            <a:r>
              <a:rPr lang="ko-KR" altLang="en-US" dirty="0"/>
              <a:t>를 </a:t>
            </a:r>
            <a:r>
              <a:rPr lang="en-US" altLang="ko-KR" dirty="0"/>
              <a:t>min(A[</a:t>
            </a:r>
            <a:r>
              <a:rPr lang="en-US" altLang="ko-KR" dirty="0" err="1"/>
              <a:t>i</a:t>
            </a:r>
            <a:r>
              <a:rPr lang="en-US" altLang="ko-KR" dirty="0"/>
              <a:t>],B[j])</a:t>
            </a:r>
            <a:r>
              <a:rPr lang="ko-KR" altLang="en-US" dirty="0"/>
              <a:t>를 통해 최솟값을 대입 한 후 </a:t>
            </a:r>
            <a:r>
              <a:rPr lang="en-US" altLang="ko-KR" dirty="0"/>
              <a:t>D</a:t>
            </a:r>
            <a:r>
              <a:rPr lang="ko-KR" altLang="en-US" dirty="0"/>
              <a:t>배열 오름차순 정렬 후 </a:t>
            </a:r>
            <a:r>
              <a:rPr lang="en-US" altLang="ko-KR" dirty="0"/>
              <a:t>C</a:t>
            </a:r>
            <a:r>
              <a:rPr lang="ko-KR" altLang="en-US" dirty="0"/>
              <a:t>배열의 몇 번째 인덱스에 가장 </a:t>
            </a:r>
            <a:r>
              <a:rPr lang="ko-KR" altLang="en-US" dirty="0" err="1"/>
              <a:t>큰값이</a:t>
            </a:r>
            <a:r>
              <a:rPr lang="ko-KR" altLang="en-US" dirty="0"/>
              <a:t> 들어있는지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3107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3E8E2"/>
      </a:lt2>
      <a:accent1>
        <a:srgbClr val="BC96C6"/>
      </a:accent1>
      <a:accent2>
        <a:srgbClr val="947FBA"/>
      </a:accent2>
      <a:accent3>
        <a:srgbClr val="9699C6"/>
      </a:accent3>
      <a:accent4>
        <a:srgbClr val="7F9BBA"/>
      </a:accent4>
      <a:accent5>
        <a:srgbClr val="82ABB0"/>
      </a:accent5>
      <a:accent6>
        <a:srgbClr val="76AD9C"/>
      </a:accent6>
      <a:hlink>
        <a:srgbClr val="63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1624</Words>
  <Application>Microsoft Office PowerPoint</Application>
  <PresentationFormat>와이드스크린</PresentationFormat>
  <Paragraphs>170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Calibri</vt:lpstr>
      <vt:lpstr>AccentBoxVTI</vt:lpstr>
      <vt:lpstr>퍼지이론을 이용한 좋은 체형이란?</vt:lpstr>
      <vt:lpstr>목차</vt:lpstr>
      <vt:lpstr>1. 개요</vt:lpstr>
      <vt:lpstr>2. 변수 선언 및 퍼지 함수 선언</vt:lpstr>
      <vt:lpstr>2-1. 키 퍼지집합 그래프</vt:lpstr>
      <vt:lpstr>2-1. 몸무게 퍼지집합 그래프</vt:lpstr>
      <vt:lpstr>2-3 몸무게 판단 기준 퍼지집합 그래프</vt:lpstr>
      <vt:lpstr>3. 퍼지규칙</vt:lpstr>
      <vt:lpstr>4.Mamdani 방법의 규칙 계산 </vt:lpstr>
      <vt:lpstr>5. Mamdani 방법의 결과</vt:lpstr>
      <vt:lpstr>6. 무게중심법 계산</vt:lpstr>
      <vt:lpstr>6. 소스코드 결과</vt:lpstr>
      <vt:lpstr>6. 소스코드 결과</vt:lpstr>
      <vt:lpstr>6. 소스코드 결과</vt:lpstr>
      <vt:lpstr>6. 소스코드 결과</vt:lpstr>
      <vt:lpstr>7. 소스코드 전문</vt:lpstr>
      <vt:lpstr>7. 소스코드 전문</vt:lpstr>
      <vt:lpstr>8. 소감</vt:lpstr>
      <vt:lpstr>8.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퍼지이론을 이용한 좋은 체형이란?</dc:title>
  <dc:creator>유양우</dc:creator>
  <cp:lastModifiedBy>유양우</cp:lastModifiedBy>
  <cp:revision>26</cp:revision>
  <dcterms:created xsi:type="dcterms:W3CDTF">2020-06-29T10:08:33Z</dcterms:created>
  <dcterms:modified xsi:type="dcterms:W3CDTF">2020-06-29T12:41:48Z</dcterms:modified>
</cp:coreProperties>
</file>