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8" r:id="rId2"/>
    <p:sldId id="257" r:id="rId3"/>
    <p:sldId id="260" r:id="rId4"/>
    <p:sldId id="256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82"/>
  </p:normalViewPr>
  <p:slideViewPr>
    <p:cSldViewPr snapToGrid="0" snapToObjects="1">
      <p:cViewPr varScale="1">
        <p:scale>
          <a:sx n="55" d="100"/>
          <a:sy n="55" d="100"/>
        </p:scale>
        <p:origin x="-128" y="-3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F552-8FD1-0F41-94CD-722C24678D02}" type="datetimeFigureOut">
              <a:rPr kumimoji="1" lang="zh-CN" altLang="en-US" smtClean="0"/>
              <a:t>12/14/16</a:t>
            </a:fld>
            <a:endParaRPr kumimoji="1"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A4240D-F816-7540-888D-2E2D50F9BC4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F552-8FD1-0F41-94CD-722C24678D02}" type="datetimeFigureOut">
              <a:rPr kumimoji="1" lang="zh-CN" altLang="en-US" smtClean="0"/>
              <a:t>12/14/16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240D-F816-7540-888D-2E2D50F9BC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F552-8FD1-0F41-94CD-722C24678D02}" type="datetimeFigureOut">
              <a:rPr kumimoji="1" lang="zh-CN" altLang="en-US" smtClean="0"/>
              <a:t>12/14/16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240D-F816-7540-888D-2E2D50F9BC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F552-8FD1-0F41-94CD-722C24678D02}" type="datetimeFigureOut">
              <a:rPr kumimoji="1" lang="zh-CN" altLang="en-US" smtClean="0"/>
              <a:t>12/14/16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240D-F816-7540-888D-2E2D50F9BC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F552-8FD1-0F41-94CD-722C24678D02}" type="datetimeFigureOut">
              <a:rPr kumimoji="1" lang="zh-CN" altLang="en-US" smtClean="0"/>
              <a:t>12/14/16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240D-F816-7540-888D-2E2D50F9BC4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F552-8FD1-0F41-94CD-722C24678D02}" type="datetimeFigureOut">
              <a:rPr kumimoji="1" lang="zh-CN" altLang="en-US" smtClean="0"/>
              <a:t>12/14/16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240D-F816-7540-888D-2E2D50F9BC4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F552-8FD1-0F41-94CD-722C24678D02}" type="datetimeFigureOut">
              <a:rPr kumimoji="1" lang="zh-CN" altLang="en-US" smtClean="0"/>
              <a:t>12/14/16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240D-F816-7540-888D-2E2D50F9BC4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F552-8FD1-0F41-94CD-722C24678D02}" type="datetimeFigureOut">
              <a:rPr kumimoji="1" lang="zh-CN" altLang="en-US" smtClean="0"/>
              <a:t>12/14/16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240D-F816-7540-888D-2E2D50F9BC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F552-8FD1-0F41-94CD-722C24678D02}" type="datetimeFigureOut">
              <a:rPr kumimoji="1" lang="zh-CN" altLang="en-US" smtClean="0"/>
              <a:t>12/14/16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240D-F816-7540-888D-2E2D50F9BC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F552-8FD1-0F41-94CD-722C24678D02}" type="datetimeFigureOut">
              <a:rPr kumimoji="1" lang="zh-CN" altLang="en-US" smtClean="0"/>
              <a:t>12/14/16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240D-F816-7540-888D-2E2D50F9BC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F552-8FD1-0F41-94CD-722C24678D02}" type="datetimeFigureOut">
              <a:rPr kumimoji="1" lang="zh-CN" altLang="en-US" smtClean="0"/>
              <a:t>12/14/16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240D-F816-7540-888D-2E2D50F9BC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3C2F552-8FD1-0F41-94CD-722C24678D02}" type="datetimeFigureOut">
              <a:rPr kumimoji="1" lang="zh-CN" altLang="en-US" smtClean="0"/>
              <a:t>12/14/16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2A4240D-F816-7540-888D-2E2D50F9BC4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"/>
            <a:ext cx="10972800" cy="1861075"/>
          </a:xfrm>
        </p:spPr>
        <p:txBody>
          <a:bodyPr/>
          <a:lstStyle/>
          <a:p>
            <a:pPr algn="ctr"/>
            <a:r>
              <a:rPr lang="en-US" dirty="0" smtClean="0"/>
              <a:t>Get the</a:t>
            </a:r>
            <a:r>
              <a:rPr lang="zh-CN" altLang="en-US" dirty="0" smtClean="0"/>
              <a:t> </a:t>
            </a:r>
            <a:r>
              <a:rPr lang="en-US" dirty="0" smtClean="0"/>
              <a:t>si</a:t>
            </a:r>
            <a:r>
              <a:rPr lang="en-US" altLang="zh-CN" dirty="0" smtClean="0"/>
              <a:t>milarity</a:t>
            </a:r>
            <a:r>
              <a:rPr lang="en-US" dirty="0" smtClean="0"/>
              <a:t> of two </a:t>
            </a:r>
            <a:r>
              <a:rPr lang="en-US" altLang="zh-CN" dirty="0" smtClean="0"/>
              <a:t>source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76644"/>
            <a:ext cx="10972800" cy="3749520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v"/>
            </a:pPr>
            <a:r>
              <a:rPr lang="en-US" sz="3200" dirty="0" smtClean="0"/>
              <a:t>Used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Longest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Common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Subsequence</a:t>
            </a:r>
            <a:r>
              <a:rPr lang="zh-CN" altLang="en-US" sz="3200" dirty="0" smtClean="0"/>
              <a:t> </a:t>
            </a:r>
            <a:r>
              <a:rPr lang="zh-CN" altLang="zh-CN" sz="3200" dirty="0"/>
              <a:t>(</a:t>
            </a:r>
            <a:r>
              <a:rPr lang="en-US" altLang="zh-CN" sz="3200" dirty="0" smtClean="0"/>
              <a:t>LCS)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algorithm</a:t>
            </a:r>
            <a:r>
              <a:rPr lang="zh-CN" altLang="en-US" sz="3200" dirty="0" smtClean="0"/>
              <a:t>.</a:t>
            </a:r>
            <a:endParaRPr lang="en-US" altLang="zh-CN" sz="3200" dirty="0" smtClean="0"/>
          </a:p>
          <a:p>
            <a:pPr marL="0" indent="0">
              <a:buNone/>
            </a:pPr>
            <a:endParaRPr lang="en-US" altLang="zh-CN" sz="3200" dirty="0" smtClean="0"/>
          </a:p>
          <a:p>
            <a:pPr>
              <a:buFont typeface="Wingdings" charset="2"/>
              <a:buChar char="v"/>
            </a:pPr>
            <a:r>
              <a:rPr lang="en-US" sz="3200" dirty="0" smtClean="0"/>
              <a:t>LCS</a:t>
            </a:r>
            <a:r>
              <a:rPr lang="en-US" altLang="zh-CN" sz="3200" dirty="0" smtClean="0"/>
              <a:t>:</a:t>
            </a:r>
            <a:r>
              <a:rPr lang="zh-CN" altLang="en-US" sz="3200" dirty="0" smtClean="0"/>
              <a:t> </a:t>
            </a:r>
            <a:endParaRPr lang="en-US" altLang="zh-CN" sz="3200" dirty="0"/>
          </a:p>
          <a:p>
            <a:pPr marL="0" indent="0">
              <a:buNone/>
            </a:pPr>
            <a:r>
              <a:rPr lang="zh-CN" altLang="zh-CN" sz="3200" dirty="0" smtClean="0"/>
              <a:t> </a:t>
            </a:r>
            <a:r>
              <a:rPr lang="zh-CN" altLang="en-US" sz="3200" dirty="0" smtClean="0"/>
              <a:t>      </a:t>
            </a:r>
            <a:r>
              <a:rPr lang="en-US" altLang="zh-CN" sz="3200" dirty="0" smtClean="0"/>
              <a:t>The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longest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common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subsequence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problem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is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the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problem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of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the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finding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the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longest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subsequence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common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to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all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sequences</a:t>
            </a:r>
            <a:r>
              <a:rPr lang="zh-CN" altLang="en-US" sz="3200" dirty="0" smtClean="0"/>
              <a:t>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79123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515634"/>
              </p:ext>
            </p:extLst>
          </p:nvPr>
        </p:nvGraphicFramePr>
        <p:xfrm>
          <a:off x="995372" y="962557"/>
          <a:ext cx="5140328" cy="4952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541"/>
                <a:gridCol w="642541"/>
                <a:gridCol w="642541"/>
                <a:gridCol w="642541"/>
                <a:gridCol w="642541"/>
                <a:gridCol w="642541"/>
                <a:gridCol w="642541"/>
                <a:gridCol w="642541"/>
              </a:tblGrid>
              <a:tr h="61905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</a:tr>
              <a:tr h="61905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1905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1905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61905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1905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1905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1905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" name="直线连接符 5"/>
          <p:cNvCxnSpPr/>
          <p:nvPr/>
        </p:nvCxnSpPr>
        <p:spPr>
          <a:xfrm>
            <a:off x="4121160" y="2714629"/>
            <a:ext cx="185737" cy="214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>
            <a:off x="2816235" y="3331637"/>
            <a:ext cx="185737" cy="214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>
            <a:off x="4729966" y="3331637"/>
            <a:ext cx="185737" cy="214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/>
          <p:nvPr/>
        </p:nvCxnSpPr>
        <p:spPr>
          <a:xfrm>
            <a:off x="2168535" y="3941237"/>
            <a:ext cx="185737" cy="214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3472667" y="3941237"/>
            <a:ext cx="185737" cy="214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>
            <a:off x="5396716" y="3960551"/>
            <a:ext cx="185737" cy="214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>
            <a:off x="2816235" y="4554805"/>
            <a:ext cx="185737" cy="214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>
            <a:off x="4729966" y="4554805"/>
            <a:ext cx="185737" cy="214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2816234" y="5203430"/>
            <a:ext cx="185737" cy="214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/>
          <p:nvPr/>
        </p:nvCxnSpPr>
        <p:spPr>
          <a:xfrm>
            <a:off x="4729966" y="5203430"/>
            <a:ext cx="185737" cy="214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左箭头 17"/>
          <p:cNvSpPr/>
          <p:nvPr/>
        </p:nvSpPr>
        <p:spPr>
          <a:xfrm>
            <a:off x="8199449" y="5436263"/>
            <a:ext cx="657225" cy="2428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左箭头 18"/>
          <p:cNvSpPr/>
          <p:nvPr/>
        </p:nvSpPr>
        <p:spPr>
          <a:xfrm rot="5400000">
            <a:off x="7749393" y="5016241"/>
            <a:ext cx="657225" cy="2428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左箭头 19"/>
          <p:cNvSpPr/>
          <p:nvPr/>
        </p:nvSpPr>
        <p:spPr>
          <a:xfrm>
            <a:off x="8982087" y="4794784"/>
            <a:ext cx="657225" cy="2428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左箭头 20"/>
          <p:cNvSpPr/>
          <p:nvPr/>
        </p:nvSpPr>
        <p:spPr>
          <a:xfrm rot="5400000">
            <a:off x="9432143" y="5229094"/>
            <a:ext cx="657225" cy="2428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454356"/>
              </p:ext>
            </p:extLst>
          </p:nvPr>
        </p:nvGraphicFramePr>
        <p:xfrm>
          <a:off x="7643824" y="962557"/>
          <a:ext cx="1111250" cy="1123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625"/>
                <a:gridCol w="555625"/>
              </a:tblGrid>
              <a:tr h="561709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6170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a+1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017194"/>
              </p:ext>
            </p:extLst>
          </p:nvPr>
        </p:nvGraphicFramePr>
        <p:xfrm>
          <a:off x="7643824" y="2422531"/>
          <a:ext cx="1111250" cy="1201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625"/>
                <a:gridCol w="555625"/>
              </a:tblGrid>
              <a:tr h="561709">
                <a:tc>
                  <a:txBody>
                    <a:bodyPr/>
                    <a:lstStyle/>
                    <a:p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6170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max(</a:t>
                      </a:r>
                      <a:r>
                        <a:rPr lang="en-US" altLang="zh-CN" sz="1200" dirty="0" smtClean="0"/>
                        <a:t>b</a:t>
                      </a:r>
                      <a:r>
                        <a:rPr lang="en-US" altLang="zh-CN" sz="1200" baseline="0" dirty="0" smtClean="0"/>
                        <a:t> or </a:t>
                      </a:r>
                      <a:r>
                        <a:rPr lang="en-US" altLang="zh-CN" sz="1200" dirty="0" smtClean="0"/>
                        <a:t>c</a:t>
                      </a:r>
                      <a:r>
                        <a:rPr lang="en-US" altLang="zh-CN" sz="1200" dirty="0" smtClean="0"/>
                        <a:t>)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9286875" y="1457325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match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9286875" y="2808279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</a:t>
            </a:r>
            <a:r>
              <a:rPr kumimoji="1" lang="en-US" altLang="zh-CN" dirty="0" smtClean="0"/>
              <a:t>ot match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7014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190764"/>
              </p:ext>
            </p:extLst>
          </p:nvPr>
        </p:nvGraphicFramePr>
        <p:xfrm>
          <a:off x="995372" y="962557"/>
          <a:ext cx="5140328" cy="4952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541"/>
                <a:gridCol w="642541"/>
                <a:gridCol w="642541"/>
                <a:gridCol w="642541"/>
                <a:gridCol w="642541"/>
                <a:gridCol w="642541"/>
                <a:gridCol w="642541"/>
                <a:gridCol w="642541"/>
              </a:tblGrid>
              <a:tr h="61905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</a:tr>
              <a:tr h="61905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1905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1905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753E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753E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61905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753E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1905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753E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753E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1905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753E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1905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753E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" name="直线连接符 5"/>
          <p:cNvCxnSpPr/>
          <p:nvPr/>
        </p:nvCxnSpPr>
        <p:spPr>
          <a:xfrm>
            <a:off x="4121160" y="2714629"/>
            <a:ext cx="185737" cy="214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>
            <a:off x="2816235" y="3331637"/>
            <a:ext cx="185737" cy="214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>
            <a:off x="4729966" y="3331637"/>
            <a:ext cx="185737" cy="214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/>
          <p:nvPr/>
        </p:nvCxnSpPr>
        <p:spPr>
          <a:xfrm>
            <a:off x="2168535" y="3941237"/>
            <a:ext cx="185737" cy="214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3472667" y="3941237"/>
            <a:ext cx="185737" cy="214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>
            <a:off x="5396716" y="3960551"/>
            <a:ext cx="185737" cy="214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>
            <a:off x="2816235" y="4554805"/>
            <a:ext cx="185737" cy="214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>
            <a:off x="4729966" y="4554805"/>
            <a:ext cx="185737" cy="214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2816234" y="5203430"/>
            <a:ext cx="185737" cy="214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/>
          <p:nvPr/>
        </p:nvCxnSpPr>
        <p:spPr>
          <a:xfrm>
            <a:off x="4729966" y="5203430"/>
            <a:ext cx="185737" cy="214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328537"/>
              </p:ext>
            </p:extLst>
          </p:nvPr>
        </p:nvGraphicFramePr>
        <p:xfrm>
          <a:off x="7643824" y="962557"/>
          <a:ext cx="1111250" cy="1123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625"/>
                <a:gridCol w="555625"/>
              </a:tblGrid>
              <a:tr h="561709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6170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a+1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886254"/>
              </p:ext>
            </p:extLst>
          </p:nvPr>
        </p:nvGraphicFramePr>
        <p:xfrm>
          <a:off x="7643824" y="2422531"/>
          <a:ext cx="1111250" cy="1201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625"/>
                <a:gridCol w="555625"/>
              </a:tblGrid>
              <a:tr h="561709">
                <a:tc>
                  <a:txBody>
                    <a:bodyPr/>
                    <a:lstStyle/>
                    <a:p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6170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max(</a:t>
                      </a:r>
                      <a:r>
                        <a:rPr lang="en-US" altLang="zh-CN" sz="1200" dirty="0" smtClean="0"/>
                        <a:t>b</a:t>
                      </a:r>
                      <a:r>
                        <a:rPr lang="en-US" altLang="zh-CN" sz="1200" baseline="0" dirty="0" smtClean="0"/>
                        <a:t> or </a:t>
                      </a:r>
                      <a:r>
                        <a:rPr lang="en-US" altLang="zh-CN" sz="1200" dirty="0" smtClean="0"/>
                        <a:t>c</a:t>
                      </a:r>
                      <a:r>
                        <a:rPr lang="en-US" altLang="zh-CN" sz="1200" dirty="0" smtClean="0"/>
                        <a:t>)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9286875" y="1457325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match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9286875" y="2808279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</a:t>
            </a:r>
            <a:r>
              <a:rPr kumimoji="1" lang="en-US" altLang="zh-CN" dirty="0" smtClean="0"/>
              <a:t>ot match</a:t>
            </a:r>
            <a:endParaRPr kumimoji="1"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481455" y="4739469"/>
            <a:ext cx="3444886" cy="39676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LCS</a:t>
            </a:r>
            <a:r>
              <a:rPr lang="en-US" altLang="zh-CN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:</a:t>
            </a:r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</a:t>
            </a:r>
            <a:r>
              <a:rPr lang="en-US" altLang="zh-CN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BCB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0695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57601" y="731520"/>
            <a:ext cx="1592132" cy="62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Get LCS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657601" y="3110753"/>
            <a:ext cx="1592132" cy="62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Delete the string from the two files</a:t>
            </a:r>
            <a:endParaRPr kumimoji="1" lang="zh-CN" altLang="en-US" sz="1400" dirty="0"/>
          </a:p>
        </p:txBody>
      </p:sp>
      <p:sp>
        <p:nvSpPr>
          <p:cNvPr id="6" name="决策 5"/>
          <p:cNvSpPr/>
          <p:nvPr/>
        </p:nvSpPr>
        <p:spPr>
          <a:xfrm>
            <a:off x="3396055" y="1882252"/>
            <a:ext cx="2119256" cy="71807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Length&gt;10</a:t>
            </a:r>
            <a:endParaRPr kumimoji="1" lang="zh-CN" altLang="en-US" sz="1400" dirty="0"/>
          </a:p>
        </p:txBody>
      </p:sp>
      <p:cxnSp>
        <p:nvCxnSpPr>
          <p:cNvPr id="8" name="直线箭头连接符 7"/>
          <p:cNvCxnSpPr>
            <a:stCxn id="4" idx="2"/>
            <a:endCxn id="6" idx="0"/>
          </p:cNvCxnSpPr>
          <p:nvPr/>
        </p:nvCxnSpPr>
        <p:spPr>
          <a:xfrm>
            <a:off x="4453667" y="1355464"/>
            <a:ext cx="2016" cy="526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>
            <a:stCxn id="6" idx="2"/>
            <a:endCxn id="5" idx="0"/>
          </p:cNvCxnSpPr>
          <p:nvPr/>
        </p:nvCxnSpPr>
        <p:spPr>
          <a:xfrm flipH="1">
            <a:off x="4453667" y="2600325"/>
            <a:ext cx="2016" cy="510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24" idx="2"/>
            <a:endCxn id="4" idx="0"/>
          </p:cNvCxnSpPr>
          <p:nvPr/>
        </p:nvCxnSpPr>
        <p:spPr>
          <a:xfrm rot="5400000" flipH="1">
            <a:off x="2384892" y="2800295"/>
            <a:ext cx="4137549" cy="12700"/>
          </a:xfrm>
          <a:prstGeom prst="bentConnector5">
            <a:avLst>
              <a:gd name="adj1" fmla="val -5525"/>
              <a:gd name="adj2" fmla="val 11443236"/>
              <a:gd name="adj3" fmla="val 1055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/>
          <p:nvPr/>
        </p:nvCxnSpPr>
        <p:spPr>
          <a:xfrm rot="5400000">
            <a:off x="3622957" y="3076520"/>
            <a:ext cx="3253554" cy="1579434"/>
          </a:xfrm>
          <a:prstGeom prst="bentConnector3">
            <a:avLst>
              <a:gd name="adj1" fmla="val 917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>
            <a:stCxn id="6" idx="3"/>
          </p:cNvCxnSpPr>
          <p:nvPr/>
        </p:nvCxnSpPr>
        <p:spPr>
          <a:xfrm flipV="1">
            <a:off x="5515311" y="2239459"/>
            <a:ext cx="524137" cy="1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657601" y="4245125"/>
            <a:ext cx="1592132" cy="62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sum+=length</a:t>
            </a:r>
            <a:endParaRPr kumimoji="1" lang="zh-CN" altLang="en-US" dirty="0"/>
          </a:p>
        </p:txBody>
      </p:sp>
      <p:cxnSp>
        <p:nvCxnSpPr>
          <p:cNvPr id="28" name="直线箭头连接符 27"/>
          <p:cNvCxnSpPr>
            <a:stCxn id="5" idx="2"/>
            <a:endCxn id="24" idx="0"/>
          </p:cNvCxnSpPr>
          <p:nvPr/>
        </p:nvCxnSpPr>
        <p:spPr>
          <a:xfrm>
            <a:off x="4453667" y="3734697"/>
            <a:ext cx="0" cy="510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651250" y="5499364"/>
            <a:ext cx="1592132" cy="62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r>
              <a:rPr kumimoji="1" lang="en-US" altLang="zh-CN" dirty="0" smtClean="0"/>
              <a:t>eturn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sum</a:t>
            </a:r>
            <a:endParaRPr kumimoji="1" lang="zh-CN" altLang="en-US" dirty="0"/>
          </a:p>
        </p:txBody>
      </p:sp>
      <p:cxnSp>
        <p:nvCxnSpPr>
          <p:cNvPr id="35" name="直线连接符 34"/>
          <p:cNvCxnSpPr>
            <a:stCxn id="4" idx="3"/>
          </p:cNvCxnSpPr>
          <p:nvPr/>
        </p:nvCxnSpPr>
        <p:spPr>
          <a:xfrm flipV="1">
            <a:off x="5249733" y="1028700"/>
            <a:ext cx="336563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8615363" y="321973"/>
            <a:ext cx="3057525" cy="144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8772525" y="571500"/>
            <a:ext cx="1171575" cy="1047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String1</a:t>
            </a:r>
            <a:endParaRPr kumimoji="1"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10279856" y="571500"/>
            <a:ext cx="1171575" cy="1047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String2</a:t>
            </a:r>
            <a:endParaRPr kumimoji="1" lang="zh-CN" altLang="en-US" dirty="0"/>
          </a:p>
        </p:txBody>
      </p:sp>
      <p:cxnSp>
        <p:nvCxnSpPr>
          <p:cNvPr id="40" name="肘形连接符 39"/>
          <p:cNvCxnSpPr>
            <a:stCxn id="5" idx="3"/>
            <a:endCxn id="36" idx="2"/>
          </p:cNvCxnSpPr>
          <p:nvPr/>
        </p:nvCxnSpPr>
        <p:spPr>
          <a:xfrm flipV="1">
            <a:off x="5249733" y="1765010"/>
            <a:ext cx="4894393" cy="1657715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线形标注 2 (带边框和强调线) 40"/>
          <p:cNvSpPr/>
          <p:nvPr/>
        </p:nvSpPr>
        <p:spPr>
          <a:xfrm flipH="1">
            <a:off x="830015" y="3847019"/>
            <a:ext cx="1880824" cy="710078"/>
          </a:xfrm>
          <a:prstGeom prst="accentBorderCallout2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Sum of the same string </a:t>
            </a:r>
            <a:endParaRPr kumimoji="1" lang="zh-CN" altLang="en-US" sz="1600" dirty="0"/>
          </a:p>
        </p:txBody>
      </p:sp>
      <p:sp>
        <p:nvSpPr>
          <p:cNvPr id="42" name="线形标注 2 (带边框和强调线) 41"/>
          <p:cNvSpPr/>
          <p:nvPr/>
        </p:nvSpPr>
        <p:spPr>
          <a:xfrm flipH="1">
            <a:off x="830015" y="1355464"/>
            <a:ext cx="1880824" cy="710078"/>
          </a:xfrm>
          <a:prstGeom prst="accentBorderCallout2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Length of LCS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26187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1383</TotalTime>
  <Words>221</Words>
  <Application>Microsoft Macintosh PowerPoint</Application>
  <PresentationFormat>Custom</PresentationFormat>
  <Paragraphs>151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Executive</vt:lpstr>
      <vt:lpstr>Get the similarity of two source code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许晓晨</dc:creator>
  <cp:lastModifiedBy>yu yu</cp:lastModifiedBy>
  <cp:revision>15</cp:revision>
  <dcterms:created xsi:type="dcterms:W3CDTF">2016-12-14T20:59:59Z</dcterms:created>
  <dcterms:modified xsi:type="dcterms:W3CDTF">2016-12-15T21:46:05Z</dcterms:modified>
</cp:coreProperties>
</file>