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F990FFA-3FF4-4D50-A7F2-4DA8B4814F14}">
  <a:tblStyle styleId="{7F990FFA-3FF4-4D50-A7F2-4DA8B4814F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 name="Google Shape;4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9bf99d652_1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made a baseline that make the all of the prediction with score 4, which is the average rating score of the whole dataset.</a:t>
            </a:r>
            <a:endParaRPr/>
          </a:p>
        </p:txBody>
      </p:sp>
      <p:sp>
        <p:nvSpPr>
          <p:cNvPr id="141" name="Google Shape;141;g49bf99d652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9bf99d652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58000"/>
              </a:lnSpc>
              <a:spcBef>
                <a:spcPts val="600"/>
              </a:spcBef>
              <a:spcAft>
                <a:spcPts val="0"/>
              </a:spcAft>
              <a:buNone/>
            </a:pPr>
            <a:r>
              <a:rPr lang="en-US" sz="1000">
                <a:latin typeface="Georgia"/>
                <a:ea typeface="Georgia"/>
                <a:cs typeface="Georgia"/>
                <a:sym typeface="Georgia"/>
              </a:rPr>
              <a:t>As mentioned above, Collaborative Filtering (CF) is a mean of recommendation based on users’ past behavior. There are two categories of CF: </a:t>
            </a:r>
            <a:r>
              <a:rPr b="1" lang="en-US" sz="1000">
                <a:latin typeface="Georgia"/>
                <a:ea typeface="Georgia"/>
                <a:cs typeface="Georgia"/>
                <a:sym typeface="Georgia"/>
              </a:rPr>
              <a:t>User-based</a:t>
            </a:r>
            <a:r>
              <a:rPr lang="en-US" sz="1000">
                <a:latin typeface="Georgia"/>
                <a:ea typeface="Georgia"/>
                <a:cs typeface="Georgia"/>
                <a:sym typeface="Georgia"/>
              </a:rPr>
              <a:t>: </a:t>
            </a:r>
            <a:endParaRPr sz="1000">
              <a:latin typeface="Georgia"/>
              <a:ea typeface="Georgia"/>
              <a:cs typeface="Georgia"/>
              <a:sym typeface="Georgia"/>
            </a:endParaRPr>
          </a:p>
          <a:p>
            <a:pPr indent="0" lvl="0" marL="0" rtl="0" algn="l">
              <a:lnSpc>
                <a:spcPct val="158000"/>
              </a:lnSpc>
              <a:spcBef>
                <a:spcPts val="600"/>
              </a:spcBef>
              <a:spcAft>
                <a:spcPts val="0"/>
              </a:spcAft>
              <a:buNone/>
            </a:pPr>
            <a:r>
              <a:rPr b="1" lang="en-US" sz="1000">
                <a:latin typeface="Georgia"/>
                <a:ea typeface="Georgia"/>
                <a:cs typeface="Georgia"/>
                <a:sym typeface="Georgia"/>
              </a:rPr>
              <a:t>Item-based</a:t>
            </a:r>
            <a:r>
              <a:rPr lang="en-US" sz="1000">
                <a:latin typeface="Georgia"/>
                <a:ea typeface="Georgia"/>
                <a:cs typeface="Georgia"/>
                <a:sym typeface="Georgia"/>
              </a:rPr>
              <a:t>: </a:t>
            </a:r>
            <a:endParaRPr sz="1000">
              <a:latin typeface="Georgia"/>
              <a:ea typeface="Georgia"/>
              <a:cs typeface="Georgia"/>
              <a:sym typeface="Georgia"/>
            </a:endParaRPr>
          </a:p>
          <a:p>
            <a:pPr indent="0" lvl="0" marL="0" rtl="0" algn="l">
              <a:lnSpc>
                <a:spcPct val="158000"/>
              </a:lnSpc>
              <a:spcBef>
                <a:spcPts val="600"/>
              </a:spcBef>
              <a:spcAft>
                <a:spcPts val="0"/>
              </a:spcAft>
              <a:buNone/>
            </a:pPr>
            <a:r>
              <a:rPr lang="en-US" sz="1000">
                <a:latin typeface="Georgia"/>
                <a:ea typeface="Georgia"/>
                <a:cs typeface="Georgia"/>
                <a:sym typeface="Georgia"/>
              </a:rPr>
              <a:t>In this project, we used the user-based Collaborative Filtering.</a:t>
            </a:r>
            <a:endParaRPr sz="1000">
              <a:latin typeface="Georgia"/>
              <a:ea typeface="Georgia"/>
              <a:cs typeface="Georgia"/>
              <a:sym typeface="Georgia"/>
            </a:endParaRPr>
          </a:p>
          <a:p>
            <a:pPr indent="0" lvl="0" marL="0" rtl="0" algn="l">
              <a:spcBef>
                <a:spcPts val="0"/>
              </a:spcBef>
              <a:spcAft>
                <a:spcPts val="0"/>
              </a:spcAft>
              <a:buNone/>
            </a:pPr>
            <a:r>
              <a:t/>
            </a:r>
            <a:endParaRPr sz="1000"/>
          </a:p>
        </p:txBody>
      </p:sp>
      <p:sp>
        <p:nvSpPr>
          <p:cNvPr id="147" name="Google Shape;147;g49bf99d652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9bf99d652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9bf99d652_0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a:highlight>
                  <a:schemeClr val="lt1"/>
                </a:highlight>
                <a:latin typeface="Arial"/>
                <a:ea typeface="Arial"/>
                <a:cs typeface="Arial"/>
                <a:sym typeface="Arial"/>
              </a:rPr>
              <a:t>The key idea behind CF is that </a:t>
            </a:r>
            <a:r>
              <a:rPr lang="en-US">
                <a:highlight>
                  <a:srgbClr val="F1C232"/>
                </a:highlight>
                <a:latin typeface="Arial"/>
                <a:ea typeface="Arial"/>
                <a:cs typeface="Arial"/>
                <a:sym typeface="Arial"/>
              </a:rPr>
              <a:t>similar users share the same interest</a:t>
            </a:r>
            <a:r>
              <a:rPr lang="en-US">
                <a:highlight>
                  <a:schemeClr val="lt1"/>
                </a:highlight>
                <a:latin typeface="Arial"/>
                <a:ea typeface="Arial"/>
                <a:cs typeface="Arial"/>
                <a:sym typeface="Arial"/>
              </a:rPr>
              <a:t> and that similar items are liked by a user. For example, there are 6 users who has rated for some of the 6 books. Then it would generate a matrix. Each row of the matrix is the user’s vector which record the ratings that the user has made.</a:t>
            </a:r>
            <a:endParaRPr/>
          </a:p>
        </p:txBody>
      </p:sp>
      <p:sp>
        <p:nvSpPr>
          <p:cNvPr id="155" name="Google Shape;155;g49bf99d652_0_1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9c989ad03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9c989ad03_3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In this example, we want to estimate the how would the user1 would rate on the green book, which is the one that user1 has not read it. Firstly, we find all the users who has rated on this book. And we use the user vectors to calculate the similarities of each of these users with user1. Then, we pick top N similar users and get their ratings to the green book. And calculate the average or mode of these ratings to estimate how the user1 would rate on the book which user1 has never rated yet.</a:t>
            </a:r>
            <a:endParaRPr>
              <a:latin typeface="Times New Roman"/>
              <a:ea typeface="Times New Roman"/>
              <a:cs typeface="Times New Roman"/>
              <a:sym typeface="Times New Roman"/>
            </a:endParaRPr>
          </a:p>
        </p:txBody>
      </p:sp>
      <p:sp>
        <p:nvSpPr>
          <p:cNvPr id="168" name="Google Shape;168;g49c989ad03_3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9d0df9370_3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9d0df9370_3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To test if our model is accurate on estimating the ratings, here are the method that how we evaluate the model. We choose a book randomly that user1 has read and rated before. The we use the same method to estimate how would user1 rating for that book. And we will compare the predict rating and actual rating to calculate the MAE and RMSE of them.</a:t>
            </a:r>
            <a:endParaRPr>
              <a:latin typeface="Times New Roman"/>
              <a:ea typeface="Times New Roman"/>
              <a:cs typeface="Times New Roman"/>
              <a:sym typeface="Times New Roman"/>
            </a:endParaRPr>
          </a:p>
        </p:txBody>
      </p:sp>
      <p:sp>
        <p:nvSpPr>
          <p:cNvPr id="184" name="Google Shape;184;g49d0df9370_3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9d0df9370_3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9d0df9370_3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In this project, we have tried 2 methods to calculate the similarity. One is Cosine similarity and the other one is Pearson similarity. </a:t>
            </a:r>
            <a:r>
              <a:rPr lang="en-US">
                <a:highlight>
                  <a:srgbClr val="FFFFFF"/>
                </a:highlight>
                <a:latin typeface="Times New Roman"/>
                <a:ea typeface="Times New Roman"/>
                <a:cs typeface="Times New Roman"/>
                <a:sym typeface="Times New Roman"/>
              </a:rPr>
              <a:t>Both measures are commonly used. Both of them has the range from -1 to +1. The two users’ similarity is closer to +1, they are more similar. The difference is that Pearson Correlation is invariant to adding a constant to all elements. For cosine similarity, we got a MAE around 0.83, RME around 1.19. And for the Pearson Correlation, we got a MAE around 0.86 and RMSE around 1.18.</a:t>
            </a:r>
            <a:endParaRPr>
              <a:latin typeface="Times New Roman"/>
              <a:ea typeface="Times New Roman"/>
              <a:cs typeface="Times New Roman"/>
              <a:sym typeface="Times New Roman"/>
            </a:endParaRPr>
          </a:p>
        </p:txBody>
      </p:sp>
      <p:sp>
        <p:nvSpPr>
          <p:cNvPr id="196" name="Google Shape;196;g49d0df9370_3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9bf99d652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9bf99d652_0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highlight>
                  <a:srgbClr val="FFFFFF"/>
                </a:highlight>
                <a:latin typeface="Arial"/>
                <a:ea typeface="Arial"/>
                <a:cs typeface="Arial"/>
                <a:sym typeface="Arial"/>
              </a:rPr>
              <a:t>Although computing user-based CF is very simple, it suffers from several problems. One main issue is that users’ preference can change over time. It indicates that precomputing the matrix based on their neighboring users may lead to bad performance. The other is the high sparsity of the matrix with a large amount of users and books. This is a little part of our dataset, which has a high sparsity. That means 2 users who are not similar but may got a high similarity, which would lead to a bad result, too. Later my teammate will explain how we solve this kind of problem by </a:t>
            </a:r>
            <a:r>
              <a:rPr lang="en-US">
                <a:latin typeface="Arial"/>
                <a:ea typeface="Arial"/>
                <a:cs typeface="Arial"/>
                <a:sym typeface="Arial"/>
              </a:rPr>
              <a:t>Matrix Factorization.</a:t>
            </a:r>
            <a:endParaRPr>
              <a:latin typeface="Arial"/>
              <a:ea typeface="Arial"/>
              <a:cs typeface="Arial"/>
              <a:sym typeface="Arial"/>
            </a:endParaRPr>
          </a:p>
          <a:p>
            <a:pPr indent="0" lvl="0" marL="0" rtl="0" algn="l">
              <a:spcBef>
                <a:spcPts val="0"/>
              </a:spcBef>
              <a:spcAft>
                <a:spcPts val="0"/>
              </a:spcAft>
              <a:buNone/>
            </a:pPr>
            <a:r>
              <a:t/>
            </a:r>
            <a:endParaRPr sz="1400">
              <a:highlight>
                <a:srgbClr val="FFFFFF"/>
              </a:highlight>
              <a:latin typeface="Arial"/>
              <a:ea typeface="Arial"/>
              <a:cs typeface="Arial"/>
              <a:sym typeface="Arial"/>
            </a:endParaRPr>
          </a:p>
        </p:txBody>
      </p:sp>
      <p:sp>
        <p:nvSpPr>
          <p:cNvPr id="212" name="Google Shape;212;g49bf99d652_0_1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9bf99d652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49bf99d652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9bf99d652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9bf99d652_0_1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49bf99d652_0_1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9bf99d652_1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9bf99d652_1_1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49bf99d652_1_1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9bf99d652_1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9bf99d652_1_1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49bf99d652_1_1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9bf99d652_1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9bf99d652_1_2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0A0A0A"/>
                </a:solidFill>
                <a:highlight>
                  <a:srgbClr val="FFFFFF"/>
                </a:highlight>
                <a:latin typeface="Roboto"/>
                <a:ea typeface="Roboto"/>
                <a:cs typeface="Roboto"/>
                <a:sym typeface="Roboto"/>
              </a:rPr>
              <a:t>Matrix Factorization for Movie Recommendations</a:t>
            </a:r>
            <a:endParaRPr sz="1050">
              <a:solidFill>
                <a:srgbClr val="0A0A0A"/>
              </a:solidFill>
              <a:highlight>
                <a:srgbClr val="FFFFFF"/>
              </a:highlight>
              <a:latin typeface="Roboto"/>
              <a:ea typeface="Roboto"/>
              <a:cs typeface="Roboto"/>
              <a:sym typeface="Roboto"/>
            </a:endParaRPr>
          </a:p>
          <a:p>
            <a:pPr indent="0" lvl="0" marL="0" rtl="0" algn="l">
              <a:spcBef>
                <a:spcPts val="0"/>
              </a:spcBef>
              <a:spcAft>
                <a:spcPts val="0"/>
              </a:spcAft>
              <a:buNone/>
            </a:pPr>
            <a:r>
              <a:rPr lang="en-US">
                <a:latin typeface="Arial"/>
                <a:ea typeface="Arial"/>
                <a:cs typeface="Arial"/>
                <a:sym typeface="Arial"/>
              </a:rPr>
              <a:t>https://www.youtube.com/watch?v=aKQfUbxU96c</a:t>
            </a:r>
            <a:endParaRPr>
              <a:solidFill>
                <a:srgbClr val="0A0A0A"/>
              </a:solidFill>
              <a:highlight>
                <a:srgbClr val="FFFFFF"/>
              </a:highlight>
              <a:latin typeface="Roboto"/>
              <a:ea typeface="Roboto"/>
              <a:cs typeface="Roboto"/>
              <a:sym typeface="Roboto"/>
            </a:endParaRPr>
          </a:p>
        </p:txBody>
      </p:sp>
      <p:sp>
        <p:nvSpPr>
          <p:cNvPr id="264" name="Google Shape;264;g49bf99d652_1_2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9bf99d652_1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9bf99d652_1_2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49bf99d652_1_2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9bf99d652_1_2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9bf99d652_1_2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49bf99d652_1_2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9bf99d652_1_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9bf99d652_1_3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49bf99d652_1_3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9bf99d652_1_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9bf99d652_1_3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49bf99d652_1_3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9c989ad03_2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9c989ad03_2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49c989ad03_2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9c989ad03_2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9c989ad03_2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49c989ad03_2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9c989ad03_2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9c989ad03_2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49c989ad03_2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9c989ad03_2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9c989ad03_2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49c989ad03_2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9bf99d652_1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49bf99d652_1_2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49bf99d652_1_2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9c989ad03_2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9c989ad03_2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49c989ad03_2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49bf99d652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49bf99d652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49bf99d652_0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49bf99d652_0_1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49bf99d652_0_1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49bf99d652_1_3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9bf99d652_1_3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49bf99d652_1_3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9bf99d652_0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9bf99d652_0_1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49bf99d652_0_1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49bf99d652_3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49bf99d652_3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9bf99d652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7" name="Google Shape;87;g49bf99d652_0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152400" lvl="0" marL="0" rtl="0" algn="l">
              <a:lnSpc>
                <a:spcPct val="115000"/>
              </a:lnSpc>
              <a:spcBef>
                <a:spcPts val="0"/>
              </a:spcBef>
              <a:spcAft>
                <a:spcPts val="0"/>
              </a:spcAft>
              <a:buNone/>
            </a:pPr>
            <a:r>
              <a:rPr lang="en-US" sz="900">
                <a:latin typeface="Arial"/>
                <a:ea typeface="Arial"/>
                <a:cs typeface="Arial"/>
                <a:sym typeface="Arial"/>
              </a:rPr>
              <a:t>In fact, the recommendation system is an information filtering system. Its purpose is to predict the "rating" or "preference" a user would give to an item. So It can help us quickly find what we want to avoid overloading information. The recommendation system is mainly divided into two types. One is content-base and other is called collaborative filtering algorithm, which is more </a:t>
            </a:r>
            <a:r>
              <a:rPr lang="en-US" sz="900">
                <a:latin typeface="Arial"/>
                <a:ea typeface="Arial"/>
                <a:cs typeface="Arial"/>
                <a:sym typeface="Arial"/>
              </a:rPr>
              <a:t>widely</a:t>
            </a:r>
            <a:r>
              <a:rPr lang="en-US" sz="900">
                <a:latin typeface="Arial"/>
                <a:ea typeface="Arial"/>
                <a:cs typeface="Arial"/>
                <a:sym typeface="Arial"/>
              </a:rPr>
              <a:t> use. We used collaborative filter in our project. </a:t>
            </a:r>
            <a:endParaRPr sz="900">
              <a:latin typeface="Arial"/>
              <a:ea typeface="Arial"/>
              <a:cs typeface="Arial"/>
              <a:sym typeface="Arial"/>
            </a:endParaRPr>
          </a:p>
        </p:txBody>
      </p:sp>
      <p:sp>
        <p:nvSpPr>
          <p:cNvPr id="88" name="Google Shape;88;g49bf99d652_0_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9bf99d652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5" name="Google Shape;95;g49bf99d652_0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900">
                <a:latin typeface="Arial"/>
                <a:ea typeface="Arial"/>
                <a:cs typeface="Arial"/>
                <a:sym typeface="Arial"/>
              </a:rPr>
              <a:t>memory-based finds the most similar k users/items through the calculation of similarity, and then recommends according to these. </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The biggest difficulty in collaborative filtering is the sparsity of the matrix.</a:t>
            </a:r>
            <a:endParaRPr sz="900">
              <a:latin typeface="Arial"/>
              <a:ea typeface="Arial"/>
              <a:cs typeface="Arial"/>
              <a:sym typeface="Arial"/>
            </a:endParaRPr>
          </a:p>
          <a:p>
            <a:pPr indent="0" lvl="0" marL="0" rtl="0" algn="l">
              <a:spcBef>
                <a:spcPts val="0"/>
              </a:spcBef>
              <a:spcAft>
                <a:spcPts val="0"/>
              </a:spcAft>
              <a:buNone/>
            </a:pPr>
            <a:r>
              <a:t/>
            </a:r>
            <a:endParaRPr sz="900"/>
          </a:p>
        </p:txBody>
      </p:sp>
      <p:sp>
        <p:nvSpPr>
          <p:cNvPr id="96" name="Google Shape;96;g49bf99d652_0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9bf99d652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49bf99d652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9bf99d652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9bf99d652_0_1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900">
                <a:latin typeface="Arial"/>
                <a:ea typeface="Arial"/>
                <a:cs typeface="Arial"/>
                <a:sym typeface="Arial"/>
              </a:rPr>
              <a:t>But only less than one million rating data.The range of ratings is from 1 to 5. The most rated is 4, and rating 1 and 2 are very few. Through data observation, we can conclude that the standard deviation of each book is small, but the books rating by each user are very different. The smallest one has only evaluated one, and the largest has 200.</a:t>
            </a:r>
            <a:endParaRPr sz="900"/>
          </a:p>
        </p:txBody>
      </p:sp>
      <p:sp>
        <p:nvSpPr>
          <p:cNvPr id="111" name="Google Shape;111;g49bf99d652_0_1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9bf99d652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9bf99d652_0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152400" lvl="0" marL="0" rtl="0" algn="l">
              <a:lnSpc>
                <a:spcPct val="115000"/>
              </a:lnSpc>
              <a:spcBef>
                <a:spcPts val="0"/>
              </a:spcBef>
              <a:spcAft>
                <a:spcPts val="0"/>
              </a:spcAft>
              <a:buNone/>
            </a:pPr>
            <a:r>
              <a:rPr lang="en-US" sz="1000">
                <a:latin typeface="Arial"/>
                <a:ea typeface="Arial"/>
                <a:cs typeface="Arial"/>
                <a:sym typeface="Arial"/>
              </a:rPr>
              <a:t>Because the original matrix is too sparse, we extracted a small matrix from it. It is 48*35 matrix. The distribution of rating is basically the same as the original data.  The sparseness of the matrix has been continuously increased by 5 percent each time from 35 percent to 80 percent with a total of 10 data sets.</a:t>
            </a:r>
            <a:endParaRPr sz="1000">
              <a:latin typeface="Arial"/>
              <a:ea typeface="Arial"/>
              <a:cs typeface="Arial"/>
              <a:sym typeface="Arial"/>
            </a:endParaRPr>
          </a:p>
          <a:p>
            <a:pPr indent="152400" lvl="0" marL="0" rtl="0" algn="l">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spcBef>
                <a:spcPts val="0"/>
              </a:spcBef>
              <a:spcAft>
                <a:spcPts val="0"/>
              </a:spcAft>
              <a:buNone/>
            </a:pPr>
            <a:r>
              <a:t/>
            </a:r>
            <a:endParaRPr sz="1000"/>
          </a:p>
        </p:txBody>
      </p:sp>
      <p:sp>
        <p:nvSpPr>
          <p:cNvPr id="121" name="Google Shape;121;g49bf99d652_0_1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9bf99d652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9bf99d652_1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From this matrix we can see that these two classes do not have any overlap. Now I need to predict this user’s rating for all books. To minimize MAE/RMSE, I can make one of the simplest hypothesis, all missing ratings for this user are assumed to be 5.  But obviously, there are some problems with this hypothesis. </a:t>
            </a:r>
            <a:r>
              <a:rPr lang="en-US" sz="900"/>
              <a:t>The situation in the reality to that point is called MNAR. It means…</a:t>
            </a:r>
            <a:endParaRPr sz="900"/>
          </a:p>
          <a:p>
            <a:pPr indent="0" lvl="0" marL="0" rtl="0" algn="l">
              <a:spcBef>
                <a:spcPts val="0"/>
              </a:spcBef>
              <a:spcAft>
                <a:spcPts val="0"/>
              </a:spcAft>
              <a:buNone/>
            </a:pPr>
            <a:r>
              <a:t/>
            </a:r>
            <a:endParaRPr/>
          </a:p>
        </p:txBody>
      </p:sp>
      <p:sp>
        <p:nvSpPr>
          <p:cNvPr id="131" name="Google Shape;131;g49bf99d652_1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showMasterSp="0">
  <p:cSld name="标题幻灯片">
    <p:spTree>
      <p:nvGrpSpPr>
        <p:cNvPr id="17" name="Shape 17"/>
        <p:cNvGrpSpPr/>
        <p:nvPr/>
      </p:nvGrpSpPr>
      <p:grpSpPr>
        <a:xfrm>
          <a:off x="0" y="0"/>
          <a:ext cx="0" cy="0"/>
          <a:chOff x="0" y="0"/>
          <a:chExt cx="0" cy="0"/>
        </a:xfrm>
      </p:grpSpPr>
      <p:pic>
        <p:nvPicPr>
          <p:cNvPr id="18" name="Google Shape;18;p2"/>
          <p:cNvPicPr preferRelativeResize="0"/>
          <p:nvPr/>
        </p:nvPicPr>
        <p:blipFill rotWithShape="1">
          <a:blip r:embed="rId2">
            <a:alphaModFix/>
          </a:blip>
          <a:srcRect b="0" l="0" r="0" t="0"/>
          <a:stretch/>
        </p:blipFill>
        <p:spPr>
          <a:xfrm>
            <a:off x="0" y="3037350"/>
            <a:ext cx="7930836" cy="3820649"/>
          </a:xfrm>
          <a:prstGeom prst="rect">
            <a:avLst/>
          </a:prstGeom>
          <a:noFill/>
          <a:ln>
            <a:noFill/>
          </a:ln>
        </p:spPr>
      </p:pic>
      <p:sp>
        <p:nvSpPr>
          <p:cNvPr id="19" name="Google Shape;19;p2"/>
          <p:cNvSpPr txBox="1"/>
          <p:nvPr>
            <p:ph idx="1" type="subTitle"/>
          </p:nvPr>
        </p:nvSpPr>
        <p:spPr>
          <a:xfrm>
            <a:off x="669925" y="3079043"/>
            <a:ext cx="10850563" cy="475132"/>
          </a:xfrm>
          <a:prstGeom prst="rect">
            <a:avLst/>
          </a:prstGeom>
          <a:noFill/>
          <a:ln>
            <a:noFill/>
          </a:ln>
        </p:spPr>
        <p:txBody>
          <a:bodyPr anchorCtr="0" anchor="ctr" bIns="45700" lIns="91425" spcFirstLastPara="1" rIns="91425" wrap="square" tIns="45700"/>
          <a:lstStyle>
            <a:lvl1pPr lvl="0" marR="0" algn="r">
              <a:lnSpc>
                <a:spcPct val="90000"/>
              </a:lnSpc>
              <a:spcBef>
                <a:spcPts val="1000"/>
              </a:spcBef>
              <a:spcAft>
                <a:spcPts val="0"/>
              </a:spcAft>
              <a:buClr>
                <a:schemeClr val="dk1"/>
              </a:buClr>
              <a:buSzPts val="1600"/>
              <a:buFont typeface="Arial"/>
              <a:buNone/>
              <a:defRPr sz="16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
          <p:cNvSpPr txBox="1"/>
          <p:nvPr>
            <p:ph type="ctrTitle"/>
          </p:nvPr>
        </p:nvSpPr>
        <p:spPr>
          <a:xfrm>
            <a:off x="669926" y="2321170"/>
            <a:ext cx="10850562" cy="749082"/>
          </a:xfrm>
          <a:prstGeom prst="rect">
            <a:avLst/>
          </a:prstGeom>
          <a:noFill/>
          <a:ln>
            <a:noFill/>
          </a:ln>
        </p:spPr>
        <p:txBody>
          <a:bodyPr anchorCtr="0" anchor="ctr" bIns="45700" lIns="91425" spcFirstLastPara="1" rIns="91425" wrap="square" tIns="45700"/>
          <a:lstStyle>
            <a:lvl1pPr lvl="0" algn="r">
              <a:lnSpc>
                <a:spcPct val="90000"/>
              </a:lnSpc>
              <a:spcBef>
                <a:spcPts val="0"/>
              </a:spcBef>
              <a:spcAft>
                <a:spcPts val="0"/>
              </a:spcAft>
              <a:buClr>
                <a:schemeClr val="dk1"/>
              </a:buClr>
              <a:buSzPts val="3600"/>
              <a:buFont typeface="Arial"/>
              <a:buNone/>
              <a:defRPr b="1"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showMasterSp="0">
  <p:cSld name="节标题">
    <p:spTree>
      <p:nvGrpSpPr>
        <p:cNvPr id="22" name="Shape 22"/>
        <p:cNvGrpSpPr/>
        <p:nvPr/>
      </p:nvGrpSpPr>
      <p:grpSpPr>
        <a:xfrm>
          <a:off x="0" y="0"/>
          <a:ext cx="0" cy="0"/>
          <a:chOff x="0" y="0"/>
          <a:chExt cx="0" cy="0"/>
        </a:xfrm>
      </p:grpSpPr>
      <p:pic>
        <p:nvPicPr>
          <p:cNvPr id="23" name="Google Shape;23;p4"/>
          <p:cNvPicPr preferRelativeResize="0"/>
          <p:nvPr/>
        </p:nvPicPr>
        <p:blipFill rotWithShape="1">
          <a:blip r:embed="rId2">
            <a:alphaModFix/>
          </a:blip>
          <a:srcRect b="0" l="0" r="0" t="0"/>
          <a:stretch/>
        </p:blipFill>
        <p:spPr>
          <a:xfrm>
            <a:off x="46495" y="0"/>
            <a:ext cx="11473992" cy="2693989"/>
          </a:xfrm>
          <a:prstGeom prst="rect">
            <a:avLst/>
          </a:prstGeom>
          <a:noFill/>
          <a:ln>
            <a:noFill/>
          </a:ln>
        </p:spPr>
      </p:pic>
      <p:sp>
        <p:nvSpPr>
          <p:cNvPr id="24" name="Google Shape;24;p4"/>
          <p:cNvSpPr txBox="1"/>
          <p:nvPr>
            <p:ph type="title"/>
          </p:nvPr>
        </p:nvSpPr>
        <p:spPr>
          <a:xfrm>
            <a:off x="669924" y="2927838"/>
            <a:ext cx="10850564" cy="50116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2400"/>
              <a:buFont typeface="Arial"/>
              <a:buNone/>
              <a:defRPr b="1"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69924" y="3472000"/>
            <a:ext cx="10850564" cy="1082874"/>
          </a:xfrm>
          <a:prstGeom prst="rect">
            <a:avLst/>
          </a:prstGeom>
          <a:noFill/>
          <a:ln>
            <a:noFill/>
          </a:ln>
        </p:spPr>
        <p:txBody>
          <a:bodyPr anchorCtr="0" anchor="t" bIns="45700" lIns="91425" spcFirstLastPara="1" rIns="91425" wrap="square" tIns="45700"/>
          <a:lstStyle>
            <a:lvl1pPr indent="-228600" lvl="0" marL="457200" algn="l">
              <a:lnSpc>
                <a:spcPct val="150000"/>
              </a:lnSpc>
              <a:spcBef>
                <a:spcPts val="0"/>
              </a:spcBef>
              <a:spcAft>
                <a:spcPts val="0"/>
              </a:spcAft>
              <a:buClr>
                <a:schemeClr val="dk1"/>
              </a:buClr>
              <a:buSzPts val="1200"/>
              <a:buNone/>
              <a:defRPr sz="12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26" name="Google Shape;26;p4"/>
          <p:cNvCxnSpPr/>
          <p:nvPr/>
        </p:nvCxnSpPr>
        <p:spPr>
          <a:xfrm>
            <a:off x="669925" y="3471306"/>
            <a:ext cx="10850563" cy="0"/>
          </a:xfrm>
          <a:prstGeom prst="straightConnector1">
            <a:avLst/>
          </a:prstGeom>
          <a:noFill/>
          <a:ln cap="flat" cmpd="sng" w="9525">
            <a:solidFill>
              <a:srgbClr val="7F7F7F"/>
            </a:solidFill>
            <a:prstDash val="solid"/>
            <a:miter lim="800000"/>
            <a:headEnd len="sm" w="sm" type="none"/>
            <a:tailEnd len="sm" w="sm" type="none"/>
          </a:ln>
        </p:spPr>
      </p:cxnSp>
      <p:sp>
        <p:nvSpPr>
          <p:cNvPr id="27" name="Google Shape;27;p4"/>
          <p:cNvSpPr txBox="1"/>
          <p:nvPr>
            <p:ph idx="10" type="dt"/>
          </p:nvPr>
        </p:nvSpPr>
        <p:spPr>
          <a:xfrm>
            <a:off x="5401732" y="6235700"/>
            <a:ext cx="1388536" cy="206381"/>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showMasterSp="0" type="titleOnly">
  <p:cSld name="TITLE_ONLY">
    <p:spTree>
      <p:nvGrpSpPr>
        <p:cNvPr id="30" name="Shape 30"/>
        <p:cNvGrpSpPr/>
        <p:nvPr/>
      </p:nvGrpSpPr>
      <p:grpSpPr>
        <a:xfrm>
          <a:off x="0" y="0"/>
          <a:ext cx="0" cy="0"/>
          <a:chOff x="0" y="0"/>
          <a:chExt cx="0" cy="0"/>
        </a:xfrm>
      </p:grpSpPr>
      <p:sp>
        <p:nvSpPr>
          <p:cNvPr id="31" name="Google Shape;31;p5"/>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0" type="dt"/>
          </p:nvPr>
        </p:nvSpPr>
        <p:spPr>
          <a:xfrm>
            <a:off x="5401732" y="6235700"/>
            <a:ext cx="1388536" cy="206381"/>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末尾幻灯片" showMasterSp="0">
  <p:cSld name="末尾幻灯片">
    <p:spTree>
      <p:nvGrpSpPr>
        <p:cNvPr id="35" name="Shape 35"/>
        <p:cNvGrpSpPr/>
        <p:nvPr/>
      </p:nvGrpSpPr>
      <p:grpSpPr>
        <a:xfrm>
          <a:off x="0" y="0"/>
          <a:ext cx="0" cy="0"/>
          <a:chOff x="0" y="0"/>
          <a:chExt cx="0" cy="0"/>
        </a:xfrm>
      </p:grpSpPr>
      <p:pic>
        <p:nvPicPr>
          <p:cNvPr id="36" name="Google Shape;36;p6"/>
          <p:cNvPicPr preferRelativeResize="0"/>
          <p:nvPr/>
        </p:nvPicPr>
        <p:blipFill rotWithShape="1">
          <a:blip r:embed="rId2">
            <a:alphaModFix/>
          </a:blip>
          <a:srcRect b="0" l="0" r="0" t="0"/>
          <a:stretch/>
        </p:blipFill>
        <p:spPr>
          <a:xfrm>
            <a:off x="0" y="3037350"/>
            <a:ext cx="7930836" cy="3820649"/>
          </a:xfrm>
          <a:prstGeom prst="rect">
            <a:avLst/>
          </a:prstGeom>
          <a:noFill/>
          <a:ln>
            <a:noFill/>
          </a:ln>
        </p:spPr>
      </p:pic>
      <p:sp>
        <p:nvSpPr>
          <p:cNvPr id="37" name="Google Shape;37;p6"/>
          <p:cNvSpPr txBox="1"/>
          <p:nvPr>
            <p:ph type="ctrTitle"/>
          </p:nvPr>
        </p:nvSpPr>
        <p:spPr>
          <a:xfrm>
            <a:off x="6207126" y="2235084"/>
            <a:ext cx="4482645" cy="973538"/>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207126" y="3486125"/>
            <a:ext cx="4482645" cy="310871"/>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1400"/>
              <a:buNone/>
              <a:defRPr sz="1400">
                <a:solidFill>
                  <a:schemeClr val="dk1"/>
                </a:solidFill>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2" type="body"/>
          </p:nvPr>
        </p:nvSpPr>
        <p:spPr>
          <a:xfrm>
            <a:off x="6207126" y="3801759"/>
            <a:ext cx="4482645" cy="310871"/>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400"/>
              <a:buNone/>
              <a:defRPr sz="1400">
                <a:solidFill>
                  <a:schemeClr val="dk1"/>
                </a:solidFill>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40" name="Shape 40"/>
        <p:cNvGrpSpPr/>
        <p:nvPr/>
      </p:nvGrpSpPr>
      <p:grpSpPr>
        <a:xfrm>
          <a:off x="0" y="0"/>
          <a:ext cx="0" cy="0"/>
          <a:chOff x="0" y="0"/>
          <a:chExt cx="0" cy="0"/>
        </a:xfrm>
      </p:grpSpPr>
      <p:sp>
        <p:nvSpPr>
          <p:cNvPr id="41" name="Google Shape;41;p7"/>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669924" y="1123950"/>
            <a:ext cx="10850563" cy="5019675"/>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10" type="dt"/>
          </p:nvPr>
        </p:nvSpPr>
        <p:spPr>
          <a:xfrm>
            <a:off x="5401732" y="6235700"/>
            <a:ext cx="1388536" cy="206381"/>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69924" y="1123950"/>
            <a:ext cx="10850563" cy="5019675"/>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5401732" y="6235700"/>
            <a:ext cx="1388536" cy="206381"/>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0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669924" y="6235700"/>
            <a:ext cx="4140201" cy="206381"/>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599" y="6235700"/>
            <a:ext cx="2909888" cy="206381"/>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7F7F7F"/>
                </a:solidFill>
                <a:latin typeface="Arial"/>
                <a:ea typeface="Arial"/>
                <a:cs typeface="Arial"/>
                <a:sym typeface="Arial"/>
              </a:defRPr>
            </a:lvl1pPr>
            <a:lvl2pPr indent="0" lvl="1" marL="0" marR="0" rtl="0" algn="r">
              <a:spcBef>
                <a:spcPts val="0"/>
              </a:spcBef>
              <a:buNone/>
              <a:defRPr b="0" i="0" sz="1000" u="none" cap="none" strike="noStrike">
                <a:solidFill>
                  <a:srgbClr val="7F7F7F"/>
                </a:solidFill>
                <a:latin typeface="Arial"/>
                <a:ea typeface="Arial"/>
                <a:cs typeface="Arial"/>
                <a:sym typeface="Arial"/>
              </a:defRPr>
            </a:lvl2pPr>
            <a:lvl3pPr indent="0" lvl="2" marL="0" marR="0" rtl="0" algn="r">
              <a:spcBef>
                <a:spcPts val="0"/>
              </a:spcBef>
              <a:buNone/>
              <a:defRPr b="0" i="0" sz="1000" u="none" cap="none" strike="noStrike">
                <a:solidFill>
                  <a:srgbClr val="7F7F7F"/>
                </a:solidFill>
                <a:latin typeface="Arial"/>
                <a:ea typeface="Arial"/>
                <a:cs typeface="Arial"/>
                <a:sym typeface="Arial"/>
              </a:defRPr>
            </a:lvl3pPr>
            <a:lvl4pPr indent="0" lvl="3" marL="0" marR="0" rtl="0" algn="r">
              <a:spcBef>
                <a:spcPts val="0"/>
              </a:spcBef>
              <a:buNone/>
              <a:defRPr b="0" i="0" sz="1000" u="none" cap="none" strike="noStrike">
                <a:solidFill>
                  <a:srgbClr val="7F7F7F"/>
                </a:solidFill>
                <a:latin typeface="Arial"/>
                <a:ea typeface="Arial"/>
                <a:cs typeface="Arial"/>
                <a:sym typeface="Arial"/>
              </a:defRPr>
            </a:lvl4pPr>
            <a:lvl5pPr indent="0" lvl="4" marL="0" marR="0" rtl="0" algn="r">
              <a:spcBef>
                <a:spcPts val="0"/>
              </a:spcBef>
              <a:buNone/>
              <a:defRPr b="0" i="0" sz="1000" u="none" cap="none" strike="noStrike">
                <a:solidFill>
                  <a:srgbClr val="7F7F7F"/>
                </a:solidFill>
                <a:latin typeface="Arial"/>
                <a:ea typeface="Arial"/>
                <a:cs typeface="Arial"/>
                <a:sym typeface="Arial"/>
              </a:defRPr>
            </a:lvl5pPr>
            <a:lvl6pPr indent="0" lvl="5" marL="0" marR="0" rtl="0" algn="r">
              <a:spcBef>
                <a:spcPts val="0"/>
              </a:spcBef>
              <a:buNone/>
              <a:defRPr b="0" i="0" sz="1000" u="none" cap="none" strike="noStrike">
                <a:solidFill>
                  <a:srgbClr val="7F7F7F"/>
                </a:solidFill>
                <a:latin typeface="Arial"/>
                <a:ea typeface="Arial"/>
                <a:cs typeface="Arial"/>
                <a:sym typeface="Arial"/>
              </a:defRPr>
            </a:lvl6pPr>
            <a:lvl7pPr indent="0" lvl="6" marL="0" marR="0" rtl="0" algn="r">
              <a:spcBef>
                <a:spcPts val="0"/>
              </a:spcBef>
              <a:buNone/>
              <a:defRPr b="0" i="0" sz="1000" u="none" cap="none" strike="noStrike">
                <a:solidFill>
                  <a:srgbClr val="7F7F7F"/>
                </a:solidFill>
                <a:latin typeface="Arial"/>
                <a:ea typeface="Arial"/>
                <a:cs typeface="Arial"/>
                <a:sym typeface="Arial"/>
              </a:defRPr>
            </a:lvl7pPr>
            <a:lvl8pPr indent="0" lvl="7" marL="0" marR="0" rtl="0" algn="r">
              <a:spcBef>
                <a:spcPts val="0"/>
              </a:spcBef>
              <a:buNone/>
              <a:defRPr b="0" i="0" sz="1000" u="none" cap="none" strike="noStrike">
                <a:solidFill>
                  <a:srgbClr val="7F7F7F"/>
                </a:solidFill>
                <a:latin typeface="Arial"/>
                <a:ea typeface="Arial"/>
                <a:cs typeface="Arial"/>
                <a:sym typeface="Arial"/>
              </a:defRPr>
            </a:lvl8pPr>
            <a:lvl9pPr indent="0" lvl="8" marL="0" marR="0" rtl="0" algn="r">
              <a:spcBef>
                <a:spcPts val="0"/>
              </a:spcBef>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1"/>
          <p:cNvCxnSpPr/>
          <p:nvPr/>
        </p:nvCxnSpPr>
        <p:spPr>
          <a:xfrm>
            <a:off x="669924" y="6240463"/>
            <a:ext cx="10850564" cy="0"/>
          </a:xfrm>
          <a:prstGeom prst="straightConnector1">
            <a:avLst/>
          </a:prstGeom>
          <a:noFill/>
          <a:ln cap="flat" cmpd="sng" w="9525">
            <a:solidFill>
              <a:srgbClr val="7F7F7F"/>
            </a:solidFill>
            <a:prstDash val="solid"/>
            <a:miter lim="800000"/>
            <a:headEnd len="sm" w="sm" type="none"/>
            <a:tailEnd len="sm" w="sm" type="none"/>
          </a:ln>
        </p:spPr>
      </p:cxnSp>
      <p:sp>
        <p:nvSpPr>
          <p:cNvPr id="16" name="Google Shape;16;p1"/>
          <p:cNvSpPr/>
          <p:nvPr/>
        </p:nvSpPr>
        <p:spPr>
          <a:xfrm>
            <a:off x="669923" y="1028700"/>
            <a:ext cx="10850563" cy="72000"/>
          </a:xfrm>
          <a:prstGeom prst="rect">
            <a:avLst/>
          </a:prstGeom>
          <a:solidFill>
            <a:srgbClr val="C7CD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22">
          <p15:clr>
            <a:srgbClr val="F26B43"/>
          </p15:clr>
        </p15:guide>
        <p15:guide id="2" pos="7257">
          <p15:clr>
            <a:srgbClr val="F26B43"/>
          </p15:clr>
        </p15:guide>
        <p15:guide id="3" orient="horz" pos="648">
          <p15:clr>
            <a:srgbClr val="F26B43"/>
          </p15:clr>
        </p15:guide>
        <p15:guide id="4" orient="horz" pos="708">
          <p15:clr>
            <a:srgbClr val="F26B43"/>
          </p15:clr>
        </p15:guide>
        <p15:guide id="5" orient="horz" pos="3931">
          <p15:clr>
            <a:srgbClr val="F26B43"/>
          </p15:clr>
        </p15:guide>
        <p15:guide id="6" orient="horz" pos="387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philippsp/book-recommender-collaborative-filtering-shiny" TargetMode="External"/><Relationship Id="rId4" Type="http://schemas.openxmlformats.org/officeDocument/2006/relationships/hyperlink" Target="https://www.kaggle.com/philipp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hyperlink" Target="https://en.wikipedia.org/w/index.php?title=Root-mean-square_deviation&amp;oldid=856934073" TargetMode="External"/><Relationship Id="rId7" Type="http://schemas.openxmlformats.org/officeDocument/2006/relationships/hyperlink" Target="https://en.wikipedia.org/w/index.php?title=Root-mean-square_deviation&amp;oldid=85693407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8"/>
          <p:cNvSpPr txBox="1"/>
          <p:nvPr>
            <p:ph idx="1" type="subTitle"/>
          </p:nvPr>
        </p:nvSpPr>
        <p:spPr>
          <a:xfrm>
            <a:off x="669925" y="3084875"/>
            <a:ext cx="10850700" cy="621600"/>
          </a:xfrm>
          <a:prstGeom prst="rect">
            <a:avLst/>
          </a:prstGeom>
          <a:noFill/>
          <a:ln>
            <a:noFill/>
          </a:ln>
        </p:spPr>
        <p:txBody>
          <a:bodyPr anchorCtr="0" anchor="ctr" bIns="45700" lIns="91425" spcFirstLastPara="1" rIns="91425" wrap="square" tIns="45700">
            <a:noAutofit/>
          </a:bodyPr>
          <a:lstStyle/>
          <a:p>
            <a:pPr indent="0" lvl="0" marL="0" marR="0" rtl="0" algn="r">
              <a:lnSpc>
                <a:spcPct val="150000"/>
              </a:lnSpc>
              <a:spcBef>
                <a:spcPts val="0"/>
              </a:spcBef>
              <a:spcAft>
                <a:spcPts val="0"/>
              </a:spcAft>
              <a:buClr>
                <a:schemeClr val="dk1"/>
              </a:buClr>
              <a:buSzPts val="1600"/>
              <a:buFont typeface="Arial"/>
              <a:buNone/>
            </a:pPr>
            <a:r>
              <a:rPr lang="en-US" sz="1800"/>
              <a:t>Presenters: Liyi Cao, Yimeng Wang, Yu Zhao</a:t>
            </a:r>
            <a:endParaRPr sz="1800"/>
          </a:p>
          <a:p>
            <a:pPr indent="0" lvl="0" marL="0" marR="0" rtl="0" algn="r">
              <a:lnSpc>
                <a:spcPct val="90000"/>
              </a:lnSpc>
              <a:spcBef>
                <a:spcPts val="0"/>
              </a:spcBef>
              <a:spcAft>
                <a:spcPts val="0"/>
              </a:spcAft>
              <a:buClr>
                <a:schemeClr val="dk1"/>
              </a:buClr>
              <a:buSzPts val="1600"/>
              <a:buFont typeface="Arial"/>
              <a:buNone/>
            </a:pPr>
            <a:r>
              <a:rPr lang="en-US" sz="1800"/>
              <a:t>Github link:</a:t>
            </a:r>
            <a:r>
              <a:rPr lang="en-US"/>
              <a:t> </a:t>
            </a:r>
            <a:r>
              <a:rPr i="1" lang="en-US"/>
              <a:t>https://github.com/YuZ1225/BU-EC503-Project-Fall-2018</a:t>
            </a:r>
            <a:r>
              <a:rPr i="1" lang="en-US" sz="1400"/>
              <a:t> </a:t>
            </a:r>
            <a:endParaRPr i="1" sz="1400"/>
          </a:p>
        </p:txBody>
      </p:sp>
      <p:sp>
        <p:nvSpPr>
          <p:cNvPr id="52" name="Google Shape;52;p8"/>
          <p:cNvSpPr txBox="1"/>
          <p:nvPr>
            <p:ph type="ctrTitle"/>
          </p:nvPr>
        </p:nvSpPr>
        <p:spPr>
          <a:xfrm>
            <a:off x="669863" y="841573"/>
            <a:ext cx="10850700" cy="1674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3600"/>
              <a:buFont typeface="Arial"/>
              <a:buNone/>
            </a:pPr>
            <a:r>
              <a:rPr lang="en-US"/>
              <a:t>Different Collaborative Filtering Algorithms in Recommendation System</a:t>
            </a:r>
            <a:endParaRPr/>
          </a:p>
        </p:txBody>
      </p:sp>
      <p:cxnSp>
        <p:nvCxnSpPr>
          <p:cNvPr id="53" name="Google Shape;53;p8"/>
          <p:cNvCxnSpPr/>
          <p:nvPr/>
        </p:nvCxnSpPr>
        <p:spPr>
          <a:xfrm>
            <a:off x="3000375" y="2383326"/>
            <a:ext cx="8520113" cy="0"/>
          </a:xfrm>
          <a:prstGeom prst="straightConnector1">
            <a:avLst/>
          </a:prstGeom>
          <a:noFill/>
          <a:ln cap="flat" cmpd="sng" w="9525">
            <a:solidFill>
              <a:srgbClr val="A5A5A5"/>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669925" y="2136969"/>
            <a:ext cx="10850700" cy="1292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600"/>
              <a:t>Baseline</a:t>
            </a:r>
            <a:endParaRPr sz="3600"/>
          </a:p>
        </p:txBody>
      </p:sp>
      <p:sp>
        <p:nvSpPr>
          <p:cNvPr id="144" name="Google Shape;144;p17"/>
          <p:cNvSpPr txBox="1"/>
          <p:nvPr>
            <p:ph idx="1" type="body"/>
          </p:nvPr>
        </p:nvSpPr>
        <p:spPr>
          <a:xfrm>
            <a:off x="669925" y="3472000"/>
            <a:ext cx="10850700" cy="10515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Clr>
                <a:schemeClr val="dk1"/>
              </a:buClr>
              <a:buSzPts val="1200"/>
              <a:buNone/>
            </a:pPr>
            <a:r>
              <a:rPr lang="en-US" sz="2400"/>
              <a:t>Use the round value of overall mean rating, which is 4, to every user</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669925" y="2136969"/>
            <a:ext cx="10850700" cy="1292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600"/>
              <a:t>Memory-based CF</a:t>
            </a:r>
            <a:endParaRPr sz="3600"/>
          </a:p>
        </p:txBody>
      </p:sp>
      <p:sp>
        <p:nvSpPr>
          <p:cNvPr id="150" name="Google Shape;150;p18"/>
          <p:cNvSpPr txBox="1"/>
          <p:nvPr>
            <p:ph idx="1" type="body"/>
          </p:nvPr>
        </p:nvSpPr>
        <p:spPr>
          <a:xfrm>
            <a:off x="670650" y="3590250"/>
            <a:ext cx="10850700" cy="6675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Clr>
                <a:schemeClr val="dk1"/>
              </a:buClr>
              <a:buSzPts val="1200"/>
              <a:buNone/>
            </a:pPr>
            <a:r>
              <a:rPr lang="en-US" sz="1600"/>
              <a:t>User-based CF Algorithm </a:t>
            </a:r>
            <a:endParaRPr sz="1600"/>
          </a:p>
          <a:p>
            <a:pPr indent="0" lvl="0" marL="0" rtl="0" algn="l">
              <a:lnSpc>
                <a:spcPct val="150000"/>
              </a:lnSpc>
              <a:spcBef>
                <a:spcPts val="0"/>
              </a:spcBef>
              <a:spcAft>
                <a:spcPts val="0"/>
              </a:spcAft>
              <a:buClr>
                <a:schemeClr val="dk1"/>
              </a:buClr>
              <a:buSzPts val="1200"/>
              <a:buNone/>
            </a:pPr>
            <a:r>
              <a:rPr lang="en-US" sz="1600"/>
              <a:t>Cosine similarity and Pearson correlation</a:t>
            </a:r>
            <a:endParaRPr sz="1600"/>
          </a:p>
        </p:txBody>
      </p:sp>
      <p:sp>
        <p:nvSpPr>
          <p:cNvPr id="151" name="Google Shape;151;p18"/>
          <p:cNvSpPr/>
          <p:nvPr/>
        </p:nvSpPr>
        <p:spPr>
          <a:xfrm>
            <a:off x="10429874" y="2252306"/>
            <a:ext cx="1043925" cy="1178060"/>
          </a:xfrm>
          <a:prstGeom prst="rect">
            <a:avLst/>
          </a:prstGeom>
        </p:spPr>
        <p:txBody>
          <a:bodyPr>
            <a:prstTxWarp prst="textPlain"/>
          </a:bodyPr>
          <a:lstStyle/>
          <a:p>
            <a:pPr lvl="0" algn="l"/>
            <a:r>
              <a:rPr b="1" i="0">
                <a:ln>
                  <a:noFill/>
                </a:ln>
                <a:solidFill>
                  <a:schemeClr val="accent1"/>
                </a:solidFill>
                <a:latin typeface="Impact"/>
              </a:rPr>
              <a:t>03</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User-based Collaborative Filtering</a:t>
            </a:r>
            <a:endParaRPr/>
          </a:p>
        </p:txBody>
      </p:sp>
      <p:sp>
        <p:nvSpPr>
          <p:cNvPr id="158" name="Google Shape;158;p19"/>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9" name="Google Shape;159;p19"/>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highlight>
                  <a:srgbClr val="FFFFFF"/>
                </a:highlight>
              </a:rPr>
              <a:t>The key idea behind CF is that </a:t>
            </a:r>
            <a:r>
              <a:rPr lang="en-US" sz="2400">
                <a:highlight>
                  <a:srgbClr val="F1C232"/>
                </a:highlight>
              </a:rPr>
              <a:t>similar users share the same interest</a:t>
            </a:r>
            <a:r>
              <a:rPr lang="en-US" sz="2400">
                <a:highlight>
                  <a:srgbClr val="FFFFFF"/>
                </a:highlight>
              </a:rPr>
              <a:t> and that similar items are liked by a user.</a:t>
            </a:r>
            <a:endParaRPr sz="2400"/>
          </a:p>
        </p:txBody>
      </p:sp>
      <p:pic>
        <p:nvPicPr>
          <p:cNvPr id="160" name="Google Shape;160;p19"/>
          <p:cNvPicPr preferRelativeResize="0"/>
          <p:nvPr/>
        </p:nvPicPr>
        <p:blipFill>
          <a:blip r:embed="rId3">
            <a:alphaModFix/>
          </a:blip>
          <a:stretch>
            <a:fillRect/>
          </a:stretch>
        </p:blipFill>
        <p:spPr>
          <a:xfrm>
            <a:off x="669925" y="2385900"/>
            <a:ext cx="3045276" cy="2984774"/>
          </a:xfrm>
          <a:prstGeom prst="rect">
            <a:avLst/>
          </a:prstGeom>
          <a:noFill/>
          <a:ln>
            <a:noFill/>
          </a:ln>
        </p:spPr>
      </p:pic>
      <p:sp>
        <p:nvSpPr>
          <p:cNvPr id="161" name="Google Shape;161;p19"/>
          <p:cNvSpPr/>
          <p:nvPr/>
        </p:nvSpPr>
        <p:spPr>
          <a:xfrm>
            <a:off x="4425400" y="3906700"/>
            <a:ext cx="2017800" cy="68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62" name="Google Shape;162;p19"/>
          <p:cNvGraphicFramePr/>
          <p:nvPr/>
        </p:nvGraphicFramePr>
        <p:xfrm>
          <a:off x="7298650" y="2279163"/>
          <a:ext cx="3000000" cy="3000000"/>
        </p:xfrm>
        <a:graphic>
          <a:graphicData uri="http://schemas.openxmlformats.org/drawingml/2006/table">
            <a:tbl>
              <a:tblPr>
                <a:noFill/>
                <a:tableStyleId>{7F990FFA-3FF4-4D50-A7F2-4DA8B4814F14}</a:tableStyleId>
              </a:tblPr>
              <a:tblGrid>
                <a:gridCol w="610950"/>
                <a:gridCol w="610950"/>
                <a:gridCol w="610950"/>
                <a:gridCol w="610950"/>
                <a:gridCol w="610950"/>
                <a:gridCol w="610950"/>
              </a:tblGrid>
              <a:tr h="515250">
                <a:tc>
                  <a:txBody>
                    <a:bodyPr>
                      <a:noAutofit/>
                    </a:bodyPr>
                    <a:lstStyle/>
                    <a:p>
                      <a:pPr indent="0" lvl="0" marL="0" rtl="0" algn="ctr">
                        <a:spcBef>
                          <a:spcPts val="0"/>
                        </a:spcBef>
                        <a:spcAft>
                          <a:spcPts val="0"/>
                        </a:spcAft>
                        <a:buNone/>
                      </a:pPr>
                      <a:r>
                        <a:rPr lang="en-US"/>
                        <a:t>4</a:t>
                      </a:r>
                      <a:endParaRPr/>
                    </a:p>
                  </a:txBody>
                  <a:tcPr marT="91425" marB="91425" marR="91425" marL="91425" anchor="ctr"/>
                </a:tc>
                <a:tc>
                  <a:txBody>
                    <a:bodyPr>
                      <a:noAutofit/>
                    </a:bodyPr>
                    <a:lstStyle/>
                    <a:p>
                      <a:pPr indent="0" lvl="0" marL="0" rtl="0" algn="ctr">
                        <a:spcBef>
                          <a:spcPts val="0"/>
                        </a:spcBef>
                        <a:spcAft>
                          <a:spcPts val="0"/>
                        </a:spcAft>
                        <a:buNone/>
                      </a:pPr>
                      <a:r>
                        <a:rPr lang="en-US"/>
                        <a:t>3</a:t>
                      </a:r>
                      <a:endParaRPr/>
                    </a:p>
                  </a:txBody>
                  <a:tcPr marT="91425" marB="91425" marR="91425" marL="91425" anchor="ctr"/>
                </a:tc>
                <a:tc>
                  <a:txBody>
                    <a:bodyPr>
                      <a:noAutofit/>
                    </a:bodyPr>
                    <a:lstStyle/>
                    <a:p>
                      <a:pPr indent="0" lvl="0" marL="0" rtl="0" algn="ctr">
                        <a:spcBef>
                          <a:spcPts val="0"/>
                        </a:spcBef>
                        <a:spcAft>
                          <a:spcPts val="0"/>
                        </a:spcAft>
                        <a:buNone/>
                      </a:pPr>
                      <a:r>
                        <a:rPr lang="en-US"/>
                        <a:t>0</a:t>
                      </a:r>
                      <a:endParaRPr/>
                    </a:p>
                  </a:txBody>
                  <a:tcPr marT="91425" marB="91425" marR="91425" marL="91425" anchor="ctr"/>
                </a:tc>
                <a:tc>
                  <a:txBody>
                    <a:bodyPr>
                      <a:noAutofit/>
                    </a:bodyPr>
                    <a:lstStyle/>
                    <a:p>
                      <a:pPr indent="0" lvl="0" marL="0" rtl="0" algn="ctr">
                        <a:spcBef>
                          <a:spcPts val="0"/>
                        </a:spcBef>
                        <a:spcAft>
                          <a:spcPts val="0"/>
                        </a:spcAft>
                        <a:buNone/>
                      </a:pPr>
                      <a:r>
                        <a:rPr lang="en-US"/>
                        <a:t>0</a:t>
                      </a:r>
                      <a:endParaRPr/>
                    </a:p>
                  </a:txBody>
                  <a:tcPr marT="91425" marB="91425" marR="91425" marL="91425" anchor="ctr"/>
                </a:tc>
                <a:tc>
                  <a:txBody>
                    <a:bodyPr>
                      <a:noAutofit/>
                    </a:bodyPr>
                    <a:lstStyle/>
                    <a:p>
                      <a:pPr indent="0" lvl="0" marL="0" rtl="0" algn="ctr">
                        <a:spcBef>
                          <a:spcPts val="0"/>
                        </a:spcBef>
                        <a:spcAft>
                          <a:spcPts val="0"/>
                        </a:spcAft>
                        <a:buNone/>
                      </a:pPr>
                      <a:r>
                        <a:rPr lang="en-US"/>
                        <a:t>5</a:t>
                      </a:r>
                      <a:endParaRPr/>
                    </a:p>
                  </a:txBody>
                  <a:tcPr marT="91425" marB="91425" marR="91425" marL="91425" anchor="ctr"/>
                </a:tc>
                <a:tc>
                  <a:txBody>
                    <a:bodyPr>
                      <a:noAutofit/>
                    </a:bodyPr>
                    <a:lstStyle/>
                    <a:p>
                      <a:pPr indent="0" lvl="0" marL="0" rtl="0" algn="ctr">
                        <a:spcBef>
                          <a:spcPts val="0"/>
                        </a:spcBef>
                        <a:spcAft>
                          <a:spcPts val="0"/>
                        </a:spcAft>
                        <a:buNone/>
                      </a:pPr>
                      <a:r>
                        <a:rPr lang="en-US"/>
                        <a:t>0</a:t>
                      </a:r>
                      <a:endParaRPr/>
                    </a:p>
                  </a:txBody>
                  <a:tcPr marT="91425" marB="91425" marR="91425" marL="91425" anchor="ctr"/>
                </a:tc>
              </a:tr>
              <a:tr h="515250">
                <a:tc>
                  <a:txBody>
                    <a:bodyPr>
                      <a:noAutofit/>
                    </a:bodyPr>
                    <a:lstStyle/>
                    <a:p>
                      <a:pPr indent="0" lvl="0" marL="0" rtl="0" algn="ctr">
                        <a:spcBef>
                          <a:spcPts val="0"/>
                        </a:spcBef>
                        <a:spcAft>
                          <a:spcPts val="0"/>
                        </a:spcAft>
                        <a:buNone/>
                      </a:pPr>
                      <a:r>
                        <a:rPr lang="en-US"/>
                        <a:t>5</a:t>
                      </a:r>
                      <a:endParaRPr/>
                    </a:p>
                  </a:txBody>
                  <a:tcPr marT="91425" marB="91425" marR="91425" marL="91425" anchor="ctr"/>
                </a:tc>
                <a:tc>
                  <a:txBody>
                    <a:bodyPr>
                      <a:noAutofit/>
                    </a:bodyPr>
                    <a:lstStyle/>
                    <a:p>
                      <a:pPr indent="0" lvl="0" marL="0" rtl="0" algn="ctr">
                        <a:spcBef>
                          <a:spcPts val="0"/>
                        </a:spcBef>
                        <a:spcAft>
                          <a:spcPts val="0"/>
                        </a:spcAft>
                        <a:buNone/>
                      </a:pPr>
                      <a:r>
                        <a:rPr lang="en-US"/>
                        <a:t>0</a:t>
                      </a:r>
                      <a:endParaRPr/>
                    </a:p>
                  </a:txBody>
                  <a:tcPr marT="91425" marB="91425" marR="91425" marL="91425" anchor="ctr"/>
                </a:tc>
                <a:tc>
                  <a:txBody>
                    <a:bodyPr>
                      <a:noAutofit/>
                    </a:bodyPr>
                    <a:lstStyle/>
                    <a:p>
                      <a:pPr indent="0" lvl="0" marL="0" rtl="0" algn="ctr">
                        <a:spcBef>
                          <a:spcPts val="0"/>
                        </a:spcBef>
                        <a:spcAft>
                          <a:spcPts val="0"/>
                        </a:spcAft>
                        <a:buNone/>
                      </a:pPr>
                      <a:r>
                        <a:rPr lang="en-US"/>
                        <a:t>4</a:t>
                      </a:r>
                      <a:endParaRPr/>
                    </a:p>
                  </a:txBody>
                  <a:tcPr marT="91425" marB="91425" marR="91425" marL="91425" anchor="ctr"/>
                </a:tc>
                <a:tc>
                  <a:txBody>
                    <a:bodyPr>
                      <a:noAutofit/>
                    </a:bodyPr>
                    <a:lstStyle/>
                    <a:p>
                      <a:pPr indent="0" lvl="0" marL="0" rtl="0" algn="ctr">
                        <a:spcBef>
                          <a:spcPts val="0"/>
                        </a:spcBef>
                        <a:spcAft>
                          <a:spcPts val="0"/>
                        </a:spcAft>
                        <a:buNone/>
                      </a:pPr>
                      <a:r>
                        <a:rPr lang="en-US"/>
                        <a:t>0</a:t>
                      </a:r>
                      <a:endParaRPr/>
                    </a:p>
                  </a:txBody>
                  <a:tcPr marT="91425" marB="91425" marR="91425" marL="91425" anchor="ctr"/>
                </a:tc>
                <a:tc>
                  <a:txBody>
                    <a:bodyPr>
                      <a:noAutofit/>
                    </a:bodyPr>
                    <a:lstStyle/>
                    <a:p>
                      <a:pPr indent="0" lvl="0" marL="0" rtl="0" algn="ctr">
                        <a:spcBef>
                          <a:spcPts val="0"/>
                        </a:spcBef>
                        <a:spcAft>
                          <a:spcPts val="0"/>
                        </a:spcAft>
                        <a:buNone/>
                      </a:pPr>
                      <a:r>
                        <a:rPr lang="en-US"/>
                        <a:t>4</a:t>
                      </a:r>
                      <a:endParaRPr/>
                    </a:p>
                  </a:txBody>
                  <a:tcPr marT="91425" marB="91425" marR="91425" marL="91425" anchor="ctr"/>
                </a:tc>
                <a:tc>
                  <a:txBody>
                    <a:bodyPr>
                      <a:noAutofit/>
                    </a:bodyPr>
                    <a:lstStyle/>
                    <a:p>
                      <a:pPr indent="0" lvl="0" marL="0" rtl="0" algn="ctr">
                        <a:spcBef>
                          <a:spcPts val="0"/>
                        </a:spcBef>
                        <a:spcAft>
                          <a:spcPts val="0"/>
                        </a:spcAft>
                        <a:buNone/>
                      </a:pPr>
                      <a:r>
                        <a:rPr lang="en-US"/>
                        <a:t>0</a:t>
                      </a:r>
                      <a:endParaRPr/>
                    </a:p>
                  </a:txBody>
                  <a:tcPr marT="91425" marB="91425" marR="91425" marL="91425" anchor="ctr"/>
                </a:tc>
              </a:tr>
              <a:tr h="515250">
                <a:tc>
                  <a:txBody>
                    <a:bodyPr>
                      <a:noAutofit/>
                    </a:bodyPr>
                    <a:lstStyle/>
                    <a:p>
                      <a:pPr indent="0" lvl="0" marL="0" rtl="0" algn="ctr">
                        <a:spcBef>
                          <a:spcPts val="0"/>
                        </a:spcBef>
                        <a:spcAft>
                          <a:spcPts val="0"/>
                        </a:spcAft>
                        <a:buNone/>
                      </a:pPr>
                      <a:r>
                        <a:rPr lang="en-US"/>
                        <a:t>4</a:t>
                      </a:r>
                      <a:endParaRPr/>
                    </a:p>
                  </a:txBody>
                  <a:tcPr marT="91425" marB="91425" marR="91425" marL="91425" anchor="ctr"/>
                </a:tc>
                <a:tc>
                  <a:txBody>
                    <a:bodyPr>
                      <a:noAutofit/>
                    </a:bodyPr>
                    <a:lstStyle/>
                    <a:p>
                      <a:pPr indent="0" lvl="0" marL="0" rtl="0" algn="ctr">
                        <a:spcBef>
                          <a:spcPts val="0"/>
                        </a:spcBef>
                        <a:spcAft>
                          <a:spcPts val="0"/>
                        </a:spcAft>
                        <a:buNone/>
                      </a:pPr>
                      <a:r>
                        <a:rPr lang="en-US"/>
                        <a:t>0</a:t>
                      </a:r>
                      <a:endParaRPr/>
                    </a:p>
                  </a:txBody>
                  <a:tcPr marT="91425" marB="91425" marR="91425" marL="91425" anchor="ctr"/>
                </a:tc>
                <a:tc>
                  <a:txBody>
                    <a:bodyPr>
                      <a:noAutofit/>
                    </a:bodyPr>
                    <a:lstStyle/>
                    <a:p>
                      <a:pPr indent="0" lvl="0" marL="0" rtl="0" algn="ctr">
                        <a:spcBef>
                          <a:spcPts val="0"/>
                        </a:spcBef>
                        <a:spcAft>
                          <a:spcPts val="0"/>
                        </a:spcAft>
                        <a:buNone/>
                      </a:pPr>
                      <a:r>
                        <a:rPr lang="en-US"/>
                        <a:t>5</a:t>
                      </a:r>
                      <a:endParaRPr/>
                    </a:p>
                  </a:txBody>
                  <a:tcPr marT="91425" marB="91425" marR="91425" marL="91425" anchor="ctr"/>
                </a:tc>
                <a:tc>
                  <a:txBody>
                    <a:bodyPr>
                      <a:noAutofit/>
                    </a:bodyPr>
                    <a:lstStyle/>
                    <a:p>
                      <a:pPr indent="0" lvl="0" marL="0" rtl="0" algn="ctr">
                        <a:spcBef>
                          <a:spcPts val="0"/>
                        </a:spcBef>
                        <a:spcAft>
                          <a:spcPts val="0"/>
                        </a:spcAft>
                        <a:buNone/>
                      </a:pPr>
                      <a:r>
                        <a:rPr lang="en-US"/>
                        <a:t>3</a:t>
                      </a:r>
                      <a:endParaRPr/>
                    </a:p>
                  </a:txBody>
                  <a:tcPr marT="91425" marB="91425" marR="91425" marL="91425" anchor="ctr"/>
                </a:tc>
                <a:tc>
                  <a:txBody>
                    <a:bodyPr>
                      <a:noAutofit/>
                    </a:bodyPr>
                    <a:lstStyle/>
                    <a:p>
                      <a:pPr indent="0" lvl="0" marL="0" rtl="0" algn="ctr">
                        <a:spcBef>
                          <a:spcPts val="0"/>
                        </a:spcBef>
                        <a:spcAft>
                          <a:spcPts val="0"/>
                        </a:spcAft>
                        <a:buNone/>
                      </a:pPr>
                      <a:r>
                        <a:rPr lang="en-US"/>
                        <a:t>4</a:t>
                      </a:r>
                      <a:endParaRPr/>
                    </a:p>
                  </a:txBody>
                  <a:tcPr marT="91425" marB="91425" marR="91425" marL="91425" anchor="ctr"/>
                </a:tc>
                <a:tc>
                  <a:txBody>
                    <a:bodyPr>
                      <a:noAutofit/>
                    </a:bodyPr>
                    <a:lstStyle/>
                    <a:p>
                      <a:pPr indent="0" lvl="0" marL="0" rtl="0" algn="ctr">
                        <a:spcBef>
                          <a:spcPts val="0"/>
                        </a:spcBef>
                        <a:spcAft>
                          <a:spcPts val="0"/>
                        </a:spcAft>
                        <a:buNone/>
                      </a:pPr>
                      <a:r>
                        <a:rPr lang="en-US"/>
                        <a:t>0</a:t>
                      </a:r>
                      <a:endParaRPr/>
                    </a:p>
                  </a:txBody>
                  <a:tcPr marT="91425" marB="91425" marR="91425" marL="91425" anchor="ctr"/>
                </a:tc>
              </a:tr>
              <a:tr h="515250">
                <a:tc>
                  <a:txBody>
                    <a:bodyPr>
                      <a:noAutofit/>
                    </a:bodyPr>
                    <a:lstStyle/>
                    <a:p>
                      <a:pPr indent="0" lvl="0" marL="0" rtl="0" algn="ctr">
                        <a:spcBef>
                          <a:spcPts val="0"/>
                        </a:spcBef>
                        <a:spcAft>
                          <a:spcPts val="0"/>
                        </a:spcAft>
                        <a:buNone/>
                      </a:pPr>
                      <a:r>
                        <a:rPr lang="en-US"/>
                        <a:t>0</a:t>
                      </a:r>
                      <a:endParaRPr/>
                    </a:p>
                  </a:txBody>
                  <a:tcPr marT="91425" marB="91425" marR="91425" marL="91425" anchor="ctr"/>
                </a:tc>
                <a:tc>
                  <a:txBody>
                    <a:bodyPr>
                      <a:noAutofit/>
                    </a:bodyPr>
                    <a:lstStyle/>
                    <a:p>
                      <a:pPr indent="0" lvl="0" marL="0" rtl="0" algn="ctr">
                        <a:spcBef>
                          <a:spcPts val="0"/>
                        </a:spcBef>
                        <a:spcAft>
                          <a:spcPts val="0"/>
                        </a:spcAft>
                        <a:buNone/>
                      </a:pPr>
                      <a:r>
                        <a:rPr lang="en-US"/>
                        <a:t>3</a:t>
                      </a:r>
                      <a:endParaRPr/>
                    </a:p>
                  </a:txBody>
                  <a:tcPr marT="91425" marB="91425" marR="91425" marL="91425" anchor="ctr"/>
                </a:tc>
                <a:tc>
                  <a:txBody>
                    <a:bodyPr>
                      <a:noAutofit/>
                    </a:bodyPr>
                    <a:lstStyle/>
                    <a:p>
                      <a:pPr indent="0" lvl="0" marL="0" rtl="0" algn="ctr">
                        <a:spcBef>
                          <a:spcPts val="0"/>
                        </a:spcBef>
                        <a:spcAft>
                          <a:spcPts val="0"/>
                        </a:spcAft>
                        <a:buNone/>
                      </a:pPr>
                      <a:r>
                        <a:rPr lang="en-US"/>
                        <a:t>0</a:t>
                      </a:r>
                      <a:endParaRPr/>
                    </a:p>
                  </a:txBody>
                  <a:tcPr marT="91425" marB="91425" marR="91425" marL="91425" anchor="ctr"/>
                </a:tc>
                <a:tc>
                  <a:txBody>
                    <a:bodyPr>
                      <a:noAutofit/>
                    </a:bodyPr>
                    <a:lstStyle/>
                    <a:p>
                      <a:pPr indent="0" lvl="0" marL="0" rtl="0" algn="ctr">
                        <a:spcBef>
                          <a:spcPts val="0"/>
                        </a:spcBef>
                        <a:spcAft>
                          <a:spcPts val="0"/>
                        </a:spcAft>
                        <a:buNone/>
                      </a:pPr>
                      <a:r>
                        <a:rPr lang="en-US"/>
                        <a:t>0</a:t>
                      </a:r>
                      <a:endParaRPr/>
                    </a:p>
                  </a:txBody>
                  <a:tcPr marT="91425" marB="91425" marR="91425" marL="91425" anchor="ctr"/>
                </a:tc>
                <a:tc>
                  <a:txBody>
                    <a:bodyPr>
                      <a:noAutofit/>
                    </a:bodyPr>
                    <a:lstStyle/>
                    <a:p>
                      <a:pPr indent="0" lvl="0" marL="0" rtl="0" algn="ctr">
                        <a:spcBef>
                          <a:spcPts val="0"/>
                        </a:spcBef>
                        <a:spcAft>
                          <a:spcPts val="0"/>
                        </a:spcAft>
                        <a:buNone/>
                      </a:pPr>
                      <a:r>
                        <a:rPr lang="en-US"/>
                        <a:t>0</a:t>
                      </a:r>
                      <a:endParaRPr/>
                    </a:p>
                  </a:txBody>
                  <a:tcPr marT="91425" marB="91425" marR="91425" marL="91425" anchor="ctr"/>
                </a:tc>
                <a:tc>
                  <a:txBody>
                    <a:bodyPr>
                      <a:noAutofit/>
                    </a:bodyPr>
                    <a:lstStyle/>
                    <a:p>
                      <a:pPr indent="0" lvl="0" marL="0" rtl="0" algn="ctr">
                        <a:spcBef>
                          <a:spcPts val="0"/>
                        </a:spcBef>
                        <a:spcAft>
                          <a:spcPts val="0"/>
                        </a:spcAft>
                        <a:buNone/>
                      </a:pPr>
                      <a:r>
                        <a:rPr lang="en-US"/>
                        <a:t>5</a:t>
                      </a:r>
                      <a:endParaRPr/>
                    </a:p>
                  </a:txBody>
                  <a:tcPr marT="91425" marB="91425" marR="91425" marL="91425" anchor="ctr"/>
                </a:tc>
              </a:tr>
              <a:tr h="515250">
                <a:tc>
                  <a:txBody>
                    <a:bodyPr>
                      <a:noAutofit/>
                    </a:bodyPr>
                    <a:lstStyle/>
                    <a:p>
                      <a:pPr indent="0" lvl="0" marL="0" rtl="0" algn="ctr">
                        <a:spcBef>
                          <a:spcPts val="0"/>
                        </a:spcBef>
                        <a:spcAft>
                          <a:spcPts val="0"/>
                        </a:spcAft>
                        <a:buNone/>
                      </a:pPr>
                      <a:r>
                        <a:rPr lang="en-US"/>
                        <a:t>0</a:t>
                      </a:r>
                      <a:endParaRPr/>
                    </a:p>
                  </a:txBody>
                  <a:tcPr marT="91425" marB="91425" marR="91425" marL="91425" anchor="ctr"/>
                </a:tc>
                <a:tc>
                  <a:txBody>
                    <a:bodyPr>
                      <a:noAutofit/>
                    </a:bodyPr>
                    <a:lstStyle/>
                    <a:p>
                      <a:pPr indent="0" lvl="0" marL="0" rtl="0" algn="ctr">
                        <a:spcBef>
                          <a:spcPts val="0"/>
                        </a:spcBef>
                        <a:spcAft>
                          <a:spcPts val="0"/>
                        </a:spcAft>
                        <a:buNone/>
                      </a:pPr>
                      <a:r>
                        <a:rPr lang="en-US"/>
                        <a:t>4</a:t>
                      </a:r>
                      <a:endParaRPr/>
                    </a:p>
                  </a:txBody>
                  <a:tcPr marT="91425" marB="91425" marR="91425" marL="91425" anchor="ctr"/>
                </a:tc>
                <a:tc>
                  <a:txBody>
                    <a:bodyPr>
                      <a:noAutofit/>
                    </a:bodyPr>
                    <a:lstStyle/>
                    <a:p>
                      <a:pPr indent="0" lvl="0" marL="0" rtl="0" algn="ctr">
                        <a:spcBef>
                          <a:spcPts val="0"/>
                        </a:spcBef>
                        <a:spcAft>
                          <a:spcPts val="0"/>
                        </a:spcAft>
                        <a:buNone/>
                      </a:pPr>
                      <a:r>
                        <a:rPr lang="en-US"/>
                        <a:t>0</a:t>
                      </a:r>
                      <a:endParaRPr/>
                    </a:p>
                  </a:txBody>
                  <a:tcPr marT="91425" marB="91425" marR="91425" marL="91425" anchor="ctr"/>
                </a:tc>
                <a:tc>
                  <a:txBody>
                    <a:bodyPr>
                      <a:noAutofit/>
                    </a:bodyPr>
                    <a:lstStyle/>
                    <a:p>
                      <a:pPr indent="0" lvl="0" marL="0" rtl="0" algn="ctr">
                        <a:spcBef>
                          <a:spcPts val="0"/>
                        </a:spcBef>
                        <a:spcAft>
                          <a:spcPts val="0"/>
                        </a:spcAft>
                        <a:buNone/>
                      </a:pPr>
                      <a:r>
                        <a:rPr lang="en-US"/>
                        <a:t>0</a:t>
                      </a:r>
                      <a:endParaRPr/>
                    </a:p>
                  </a:txBody>
                  <a:tcPr marT="91425" marB="91425" marR="91425" marL="91425" anchor="ctr"/>
                </a:tc>
                <a:tc>
                  <a:txBody>
                    <a:bodyPr>
                      <a:noAutofit/>
                    </a:bodyPr>
                    <a:lstStyle/>
                    <a:p>
                      <a:pPr indent="0" lvl="0" marL="0" rtl="0" algn="ctr">
                        <a:spcBef>
                          <a:spcPts val="0"/>
                        </a:spcBef>
                        <a:spcAft>
                          <a:spcPts val="0"/>
                        </a:spcAft>
                        <a:buNone/>
                      </a:pPr>
                      <a:r>
                        <a:rPr lang="en-US"/>
                        <a:t>0</a:t>
                      </a:r>
                      <a:endParaRPr/>
                    </a:p>
                  </a:txBody>
                  <a:tcPr marT="91425" marB="91425" marR="91425" marL="91425" anchor="ctr"/>
                </a:tc>
                <a:tc>
                  <a:txBody>
                    <a:bodyPr>
                      <a:noAutofit/>
                    </a:bodyPr>
                    <a:lstStyle/>
                    <a:p>
                      <a:pPr indent="0" lvl="0" marL="0" rtl="0" algn="ctr">
                        <a:spcBef>
                          <a:spcPts val="0"/>
                        </a:spcBef>
                        <a:spcAft>
                          <a:spcPts val="0"/>
                        </a:spcAft>
                        <a:buNone/>
                      </a:pPr>
                      <a:r>
                        <a:rPr lang="en-US"/>
                        <a:t>4</a:t>
                      </a:r>
                      <a:endParaRPr/>
                    </a:p>
                  </a:txBody>
                  <a:tcPr marT="91425" marB="91425" marR="91425" marL="91425" anchor="ctr"/>
                </a:tc>
              </a:tr>
              <a:tr h="515250">
                <a:tc>
                  <a:txBody>
                    <a:bodyPr>
                      <a:noAutofit/>
                    </a:bodyPr>
                    <a:lstStyle/>
                    <a:p>
                      <a:pPr indent="0" lvl="0" marL="0" rtl="0" algn="ctr">
                        <a:spcBef>
                          <a:spcPts val="0"/>
                        </a:spcBef>
                        <a:spcAft>
                          <a:spcPts val="0"/>
                        </a:spcAft>
                        <a:buNone/>
                      </a:pPr>
                      <a:r>
                        <a:rPr lang="en-US"/>
                        <a:t>0</a:t>
                      </a:r>
                      <a:endParaRPr/>
                    </a:p>
                  </a:txBody>
                  <a:tcPr marT="91425" marB="91425" marR="91425" marL="91425" anchor="ctr"/>
                </a:tc>
                <a:tc>
                  <a:txBody>
                    <a:bodyPr>
                      <a:noAutofit/>
                    </a:bodyPr>
                    <a:lstStyle/>
                    <a:p>
                      <a:pPr indent="0" lvl="0" marL="0" rtl="0" algn="ctr">
                        <a:spcBef>
                          <a:spcPts val="0"/>
                        </a:spcBef>
                        <a:spcAft>
                          <a:spcPts val="0"/>
                        </a:spcAft>
                        <a:buNone/>
                      </a:pPr>
                      <a:r>
                        <a:rPr lang="en-US"/>
                        <a:t>0</a:t>
                      </a:r>
                      <a:endParaRPr/>
                    </a:p>
                  </a:txBody>
                  <a:tcPr marT="91425" marB="91425" marR="91425" marL="91425" anchor="ctr"/>
                </a:tc>
                <a:tc>
                  <a:txBody>
                    <a:bodyPr>
                      <a:noAutofit/>
                    </a:bodyPr>
                    <a:lstStyle/>
                    <a:p>
                      <a:pPr indent="0" lvl="0" marL="0" rtl="0" algn="ctr">
                        <a:spcBef>
                          <a:spcPts val="0"/>
                        </a:spcBef>
                        <a:spcAft>
                          <a:spcPts val="0"/>
                        </a:spcAft>
                        <a:buNone/>
                      </a:pPr>
                      <a:r>
                        <a:rPr lang="en-US"/>
                        <a:t>2</a:t>
                      </a:r>
                      <a:endParaRPr/>
                    </a:p>
                  </a:txBody>
                  <a:tcPr marT="91425" marB="91425" marR="91425" marL="91425" anchor="ctr"/>
                </a:tc>
                <a:tc>
                  <a:txBody>
                    <a:bodyPr>
                      <a:noAutofit/>
                    </a:bodyPr>
                    <a:lstStyle/>
                    <a:p>
                      <a:pPr indent="0" lvl="0" marL="0" rtl="0" algn="ctr">
                        <a:spcBef>
                          <a:spcPts val="0"/>
                        </a:spcBef>
                        <a:spcAft>
                          <a:spcPts val="0"/>
                        </a:spcAft>
                        <a:buNone/>
                      </a:pPr>
                      <a:r>
                        <a:rPr lang="en-US"/>
                        <a:t>4</a:t>
                      </a:r>
                      <a:endParaRPr/>
                    </a:p>
                  </a:txBody>
                  <a:tcPr marT="91425" marB="91425" marR="91425" marL="91425" anchor="ctr"/>
                </a:tc>
                <a:tc>
                  <a:txBody>
                    <a:bodyPr>
                      <a:noAutofit/>
                    </a:bodyPr>
                    <a:lstStyle/>
                    <a:p>
                      <a:pPr indent="0" lvl="0" marL="0" rtl="0" algn="ctr">
                        <a:spcBef>
                          <a:spcPts val="0"/>
                        </a:spcBef>
                        <a:spcAft>
                          <a:spcPts val="0"/>
                        </a:spcAft>
                        <a:buNone/>
                      </a:pPr>
                      <a:r>
                        <a:rPr lang="en-US"/>
                        <a:t>0</a:t>
                      </a:r>
                      <a:endParaRPr/>
                    </a:p>
                  </a:txBody>
                  <a:tcPr marT="91425" marB="91425" marR="91425" marL="91425" anchor="ctr"/>
                </a:tc>
                <a:tc>
                  <a:txBody>
                    <a:bodyPr>
                      <a:noAutofit/>
                    </a:bodyPr>
                    <a:lstStyle/>
                    <a:p>
                      <a:pPr indent="0" lvl="0" marL="0" rtl="0" algn="ctr">
                        <a:spcBef>
                          <a:spcPts val="0"/>
                        </a:spcBef>
                        <a:spcAft>
                          <a:spcPts val="0"/>
                        </a:spcAft>
                        <a:buNone/>
                      </a:pPr>
                      <a:r>
                        <a:rPr lang="en-US"/>
                        <a:t>5</a:t>
                      </a:r>
                      <a:endParaRPr/>
                    </a:p>
                  </a:txBody>
                  <a:tcPr marT="91425" marB="91425" marR="91425" marL="91425" anchor="ctr"/>
                </a:tc>
              </a:tr>
            </a:tbl>
          </a:graphicData>
        </a:graphic>
      </p:graphicFrame>
      <p:sp>
        <p:nvSpPr>
          <p:cNvPr id="163" name="Google Shape;163;p19"/>
          <p:cNvSpPr txBox="1"/>
          <p:nvPr/>
        </p:nvSpPr>
        <p:spPr>
          <a:xfrm>
            <a:off x="3943425" y="3086100"/>
            <a:ext cx="29100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User matrix which includes one vector for each user.</a:t>
            </a:r>
            <a:endParaRPr b="1"/>
          </a:p>
        </p:txBody>
      </p:sp>
      <p:sp>
        <p:nvSpPr>
          <p:cNvPr id="164" name="Google Shape;164;p19"/>
          <p:cNvSpPr txBox="1"/>
          <p:nvPr/>
        </p:nvSpPr>
        <p:spPr>
          <a:xfrm>
            <a:off x="1995450" y="2967975"/>
            <a:ext cx="3942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A61C00"/>
                </a:solidFill>
              </a:rPr>
              <a:t>?</a:t>
            </a:r>
            <a:endParaRPr b="1" sz="1800">
              <a:solidFill>
                <a:srgbClr val="A61C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User-based Collaborative Filtering</a:t>
            </a:r>
            <a:endParaRPr/>
          </a:p>
        </p:txBody>
      </p:sp>
      <p:sp>
        <p:nvSpPr>
          <p:cNvPr id="171" name="Google Shape;171;p20"/>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Calculate the similarity of user1 with each other users.</a:t>
            </a:r>
            <a:endParaRPr/>
          </a:p>
        </p:txBody>
      </p:sp>
      <p:sp>
        <p:nvSpPr>
          <p:cNvPr id="172" name="Google Shape;172;p20"/>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3" name="Google Shape;173;p20"/>
          <p:cNvPicPr preferRelativeResize="0"/>
          <p:nvPr/>
        </p:nvPicPr>
        <p:blipFill>
          <a:blip r:embed="rId3">
            <a:alphaModFix/>
          </a:blip>
          <a:stretch>
            <a:fillRect/>
          </a:stretch>
        </p:blipFill>
        <p:spPr>
          <a:xfrm>
            <a:off x="669925" y="1738473"/>
            <a:ext cx="10543326" cy="4502000"/>
          </a:xfrm>
          <a:prstGeom prst="rect">
            <a:avLst/>
          </a:prstGeom>
          <a:noFill/>
          <a:ln>
            <a:noFill/>
          </a:ln>
        </p:spPr>
      </p:pic>
      <p:sp>
        <p:nvSpPr>
          <p:cNvPr id="174" name="Google Shape;174;p20"/>
          <p:cNvSpPr txBox="1"/>
          <p:nvPr/>
        </p:nvSpPr>
        <p:spPr>
          <a:xfrm>
            <a:off x="5386725" y="1938950"/>
            <a:ext cx="4611300" cy="9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A64D79"/>
                </a:solidFill>
              </a:rPr>
              <a:t>Pick Top N similar users who have read the book and estimate how would the target user rating for that book.</a:t>
            </a:r>
            <a:endParaRPr b="1" sz="1800">
              <a:solidFill>
                <a:srgbClr val="A64D79"/>
              </a:solidFill>
            </a:endParaRPr>
          </a:p>
        </p:txBody>
      </p:sp>
      <p:sp>
        <p:nvSpPr>
          <p:cNvPr id="175" name="Google Shape;175;p20"/>
          <p:cNvSpPr/>
          <p:nvPr/>
        </p:nvSpPr>
        <p:spPr>
          <a:xfrm>
            <a:off x="3429150" y="2990000"/>
            <a:ext cx="2036400" cy="2193900"/>
          </a:xfrm>
          <a:prstGeom prst="rect">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3586550" y="3752000"/>
            <a:ext cx="473100" cy="669900"/>
          </a:xfrm>
          <a:prstGeom prst="rect">
            <a:avLst/>
          </a:prstGeom>
          <a:no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txBox="1"/>
          <p:nvPr/>
        </p:nvSpPr>
        <p:spPr>
          <a:xfrm>
            <a:off x="1537275" y="2464550"/>
            <a:ext cx="1839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A61C00"/>
                </a:solidFill>
              </a:rPr>
              <a:t>?</a:t>
            </a:r>
            <a:endParaRPr b="1">
              <a:solidFill>
                <a:srgbClr val="A61C00"/>
              </a:solidFill>
            </a:endParaRPr>
          </a:p>
        </p:txBody>
      </p:sp>
      <p:sp>
        <p:nvSpPr>
          <p:cNvPr id="178" name="Google Shape;178;p20"/>
          <p:cNvSpPr/>
          <p:nvPr/>
        </p:nvSpPr>
        <p:spPr>
          <a:xfrm>
            <a:off x="4514100" y="3536525"/>
            <a:ext cx="473100" cy="669900"/>
          </a:xfrm>
          <a:prstGeom prst="rect">
            <a:avLst/>
          </a:prstGeom>
          <a:no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20"/>
          <p:cNvPicPr preferRelativeResize="0"/>
          <p:nvPr/>
        </p:nvPicPr>
        <p:blipFill>
          <a:blip r:embed="rId4">
            <a:alphaModFix/>
          </a:blip>
          <a:stretch>
            <a:fillRect/>
          </a:stretch>
        </p:blipFill>
        <p:spPr>
          <a:xfrm>
            <a:off x="2326875" y="2102963"/>
            <a:ext cx="770600" cy="1143475"/>
          </a:xfrm>
          <a:prstGeom prst="rect">
            <a:avLst/>
          </a:prstGeom>
          <a:noFill/>
          <a:ln>
            <a:noFill/>
          </a:ln>
        </p:spPr>
      </p:pic>
      <p:sp>
        <p:nvSpPr>
          <p:cNvPr id="180" name="Google Shape;180;p20"/>
          <p:cNvSpPr/>
          <p:nvPr/>
        </p:nvSpPr>
        <p:spPr>
          <a:xfrm>
            <a:off x="1826925" y="2571500"/>
            <a:ext cx="394200" cy="20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How to test the accuracy?</a:t>
            </a:r>
            <a:endParaRPr/>
          </a:p>
        </p:txBody>
      </p:sp>
      <p:sp>
        <p:nvSpPr>
          <p:cNvPr id="187" name="Google Shape;187;p21"/>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8" name="Google Shape;188;p21"/>
          <p:cNvPicPr preferRelativeResize="0"/>
          <p:nvPr/>
        </p:nvPicPr>
        <p:blipFill rotWithShape="1">
          <a:blip r:embed="rId3">
            <a:alphaModFix/>
          </a:blip>
          <a:srcRect b="15297" l="0" r="47287" t="0"/>
          <a:stretch/>
        </p:blipFill>
        <p:spPr>
          <a:xfrm>
            <a:off x="2295293" y="1416425"/>
            <a:ext cx="7389770" cy="4431550"/>
          </a:xfrm>
          <a:prstGeom prst="rect">
            <a:avLst/>
          </a:prstGeom>
          <a:noFill/>
          <a:ln>
            <a:noFill/>
          </a:ln>
        </p:spPr>
      </p:pic>
      <p:sp>
        <p:nvSpPr>
          <p:cNvPr id="189" name="Google Shape;189;p21"/>
          <p:cNvSpPr txBox="1"/>
          <p:nvPr/>
        </p:nvSpPr>
        <p:spPr>
          <a:xfrm>
            <a:off x="4611575" y="1295200"/>
            <a:ext cx="5163300" cy="14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A64D79"/>
                </a:solidFill>
              </a:rPr>
              <a:t>Choose a book that the target user</a:t>
            </a:r>
            <a:r>
              <a:rPr b="1" lang="en-US" sz="1800">
                <a:solidFill>
                  <a:srgbClr val="38761D"/>
                </a:solidFill>
              </a:rPr>
              <a:t> has already rated</a:t>
            </a:r>
            <a:r>
              <a:rPr b="1" lang="en-US" sz="1800">
                <a:solidFill>
                  <a:srgbClr val="A64D79"/>
                </a:solidFill>
              </a:rPr>
              <a:t>. </a:t>
            </a:r>
            <a:r>
              <a:rPr b="1" lang="en-US" sz="1800">
                <a:solidFill>
                  <a:srgbClr val="A64D79"/>
                </a:solidFill>
              </a:rPr>
              <a:t>Pick Top N similar users who have also read the book and estimate how would the target user rating for that book (mode or average).</a:t>
            </a:r>
            <a:endParaRPr b="1" sz="1800">
              <a:solidFill>
                <a:srgbClr val="A64D79"/>
              </a:solidFill>
            </a:endParaRPr>
          </a:p>
        </p:txBody>
      </p:sp>
      <p:sp>
        <p:nvSpPr>
          <p:cNvPr id="190" name="Google Shape;190;p21"/>
          <p:cNvSpPr/>
          <p:nvPr/>
        </p:nvSpPr>
        <p:spPr>
          <a:xfrm>
            <a:off x="2295300" y="1416425"/>
            <a:ext cx="473100" cy="669900"/>
          </a:xfrm>
          <a:prstGeom prst="rect">
            <a:avLst/>
          </a:prstGeom>
          <a:no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6274575" y="3200375"/>
            <a:ext cx="473100" cy="669900"/>
          </a:xfrm>
          <a:prstGeom prst="rect">
            <a:avLst/>
          </a:prstGeom>
          <a:no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a:off x="7480525" y="2913000"/>
            <a:ext cx="473100" cy="669900"/>
          </a:xfrm>
          <a:prstGeom prst="rect">
            <a:avLst/>
          </a:prstGeom>
          <a:noFill/>
          <a:ln cap="flat" cmpd="sng" w="381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How to calculate the similarity?</a:t>
            </a:r>
            <a:endParaRPr/>
          </a:p>
        </p:txBody>
      </p:sp>
      <p:sp>
        <p:nvSpPr>
          <p:cNvPr id="199" name="Google Shape;199;p22"/>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0000"/>
              </a:buClr>
              <a:buSzPts val="1100"/>
              <a:buFont typeface="Arial"/>
              <a:buNone/>
            </a:pPr>
            <a:r>
              <a:t/>
            </a:r>
            <a:endParaRPr sz="1600">
              <a:solidFill>
                <a:srgbClr val="000000"/>
              </a:solidFill>
            </a:endParaRPr>
          </a:p>
          <a:p>
            <a:pPr indent="0" lvl="0" marL="0" rtl="0" algn="l">
              <a:spcBef>
                <a:spcPts val="1000"/>
              </a:spcBef>
              <a:spcAft>
                <a:spcPts val="0"/>
              </a:spcAft>
              <a:buNone/>
            </a:pPr>
            <a:r>
              <a:t/>
            </a:r>
            <a:endParaRPr/>
          </a:p>
        </p:txBody>
      </p:sp>
      <p:sp>
        <p:nvSpPr>
          <p:cNvPr id="200" name="Google Shape;200;p22"/>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01" name="Google Shape;201;p22"/>
          <p:cNvPicPr preferRelativeResize="0"/>
          <p:nvPr/>
        </p:nvPicPr>
        <p:blipFill>
          <a:blip r:embed="rId3">
            <a:alphaModFix/>
          </a:blip>
          <a:stretch>
            <a:fillRect/>
          </a:stretch>
        </p:blipFill>
        <p:spPr>
          <a:xfrm>
            <a:off x="669925" y="3961021"/>
            <a:ext cx="6442998" cy="2182600"/>
          </a:xfrm>
          <a:prstGeom prst="rect">
            <a:avLst/>
          </a:prstGeom>
          <a:noFill/>
          <a:ln>
            <a:noFill/>
          </a:ln>
        </p:spPr>
      </p:pic>
      <p:sp>
        <p:nvSpPr>
          <p:cNvPr id="202" name="Google Shape;202;p22"/>
          <p:cNvSpPr txBox="1"/>
          <p:nvPr/>
        </p:nvSpPr>
        <p:spPr>
          <a:xfrm>
            <a:off x="702950" y="3664550"/>
            <a:ext cx="25488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D85C6"/>
                </a:solidFill>
              </a:rPr>
              <a:t>Pearson Correlation</a:t>
            </a:r>
            <a:r>
              <a:rPr b="1" lang="en-US" sz="1800">
                <a:solidFill>
                  <a:srgbClr val="3D85C6"/>
                </a:solidFill>
              </a:rPr>
              <a:t>:</a:t>
            </a:r>
            <a:endParaRPr b="1" sz="1800">
              <a:solidFill>
                <a:srgbClr val="3D85C6"/>
              </a:solidFill>
            </a:endParaRPr>
          </a:p>
        </p:txBody>
      </p:sp>
      <p:sp>
        <p:nvSpPr>
          <p:cNvPr id="203" name="Google Shape;203;p22"/>
          <p:cNvSpPr txBox="1"/>
          <p:nvPr/>
        </p:nvSpPr>
        <p:spPr>
          <a:xfrm>
            <a:off x="7989750" y="4579375"/>
            <a:ext cx="2548800" cy="94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US" sz="2400"/>
              <a:t>MAE: 0.8575</a:t>
            </a:r>
            <a:endParaRPr b="1" i="1" sz="2400"/>
          </a:p>
          <a:p>
            <a:pPr indent="0" lvl="0" marL="0" rtl="0" algn="l">
              <a:lnSpc>
                <a:spcPct val="115000"/>
              </a:lnSpc>
              <a:spcBef>
                <a:spcPts val="0"/>
              </a:spcBef>
              <a:spcAft>
                <a:spcPts val="0"/>
              </a:spcAft>
              <a:buNone/>
            </a:pPr>
            <a:r>
              <a:rPr b="1" i="1" lang="en-US" sz="2400"/>
              <a:t>RMSE: 1.1876</a:t>
            </a:r>
            <a:endParaRPr b="1" i="1" sz="2400"/>
          </a:p>
          <a:p>
            <a:pPr indent="0" lvl="0" marL="0" rtl="0" algn="l">
              <a:spcBef>
                <a:spcPts val="0"/>
              </a:spcBef>
              <a:spcAft>
                <a:spcPts val="0"/>
              </a:spcAft>
              <a:buNone/>
            </a:pPr>
            <a:r>
              <a:t/>
            </a:r>
            <a:endParaRPr/>
          </a:p>
        </p:txBody>
      </p:sp>
      <p:pic>
        <p:nvPicPr>
          <p:cNvPr id="204" name="Google Shape;204;p22"/>
          <p:cNvPicPr preferRelativeResize="0"/>
          <p:nvPr/>
        </p:nvPicPr>
        <p:blipFill>
          <a:blip r:embed="rId4">
            <a:alphaModFix/>
          </a:blip>
          <a:stretch>
            <a:fillRect/>
          </a:stretch>
        </p:blipFill>
        <p:spPr>
          <a:xfrm>
            <a:off x="5072875" y="1268920"/>
            <a:ext cx="3413658" cy="2182600"/>
          </a:xfrm>
          <a:prstGeom prst="rect">
            <a:avLst/>
          </a:prstGeom>
          <a:noFill/>
          <a:ln>
            <a:noFill/>
          </a:ln>
        </p:spPr>
      </p:pic>
      <p:sp>
        <p:nvSpPr>
          <p:cNvPr id="205" name="Google Shape;205;p22"/>
          <p:cNvSpPr txBox="1"/>
          <p:nvPr/>
        </p:nvSpPr>
        <p:spPr>
          <a:xfrm>
            <a:off x="7989750" y="1985350"/>
            <a:ext cx="4151700" cy="94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US" sz="2400"/>
              <a:t>MAE: 0.8260</a:t>
            </a:r>
            <a:endParaRPr b="1" i="1" sz="2400"/>
          </a:p>
          <a:p>
            <a:pPr indent="0" lvl="0" marL="0" rtl="0" algn="l">
              <a:lnSpc>
                <a:spcPct val="115000"/>
              </a:lnSpc>
              <a:spcBef>
                <a:spcPts val="0"/>
              </a:spcBef>
              <a:spcAft>
                <a:spcPts val="0"/>
              </a:spcAft>
              <a:buNone/>
            </a:pPr>
            <a:r>
              <a:rPr b="1" i="1" lang="en-US" sz="2400"/>
              <a:t>RMSE: 1.1911</a:t>
            </a:r>
            <a:endParaRPr b="1" i="1" sz="2400"/>
          </a:p>
          <a:p>
            <a:pPr indent="0" lvl="0" marL="0" rtl="0" algn="l">
              <a:spcBef>
                <a:spcPts val="0"/>
              </a:spcBef>
              <a:spcAft>
                <a:spcPts val="0"/>
              </a:spcAft>
              <a:buNone/>
            </a:pPr>
            <a:r>
              <a:t/>
            </a:r>
            <a:endParaRPr/>
          </a:p>
        </p:txBody>
      </p:sp>
      <p:pic>
        <p:nvPicPr>
          <p:cNvPr id="206" name="Google Shape;206;p22"/>
          <p:cNvPicPr preferRelativeResize="0"/>
          <p:nvPr/>
        </p:nvPicPr>
        <p:blipFill>
          <a:blip r:embed="rId5">
            <a:alphaModFix/>
          </a:blip>
          <a:stretch>
            <a:fillRect/>
          </a:stretch>
        </p:blipFill>
        <p:spPr>
          <a:xfrm>
            <a:off x="669925" y="1252049"/>
            <a:ext cx="4953251" cy="2412500"/>
          </a:xfrm>
          <a:prstGeom prst="rect">
            <a:avLst/>
          </a:prstGeom>
          <a:noFill/>
          <a:ln>
            <a:noFill/>
          </a:ln>
        </p:spPr>
      </p:pic>
      <p:sp>
        <p:nvSpPr>
          <p:cNvPr id="207" name="Google Shape;207;p22"/>
          <p:cNvSpPr txBox="1"/>
          <p:nvPr/>
        </p:nvSpPr>
        <p:spPr>
          <a:xfrm>
            <a:off x="7360225" y="3500225"/>
            <a:ext cx="21813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range: [</a:t>
            </a:r>
            <a:r>
              <a:rPr lang="en-US" sz="2400"/>
              <a:t>-1,1]</a:t>
            </a:r>
            <a:endParaRPr sz="2400"/>
          </a:p>
        </p:txBody>
      </p:sp>
      <p:sp>
        <p:nvSpPr>
          <p:cNvPr id="208" name="Google Shape;208;p22"/>
          <p:cNvSpPr txBox="1"/>
          <p:nvPr/>
        </p:nvSpPr>
        <p:spPr>
          <a:xfrm>
            <a:off x="702950" y="1328350"/>
            <a:ext cx="23253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3D85C6"/>
                </a:solidFill>
              </a:rPr>
              <a:t>Cosine Similarity:</a:t>
            </a:r>
            <a:endParaRPr b="1" sz="1800">
              <a:solidFill>
                <a:srgbClr val="3D85C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Problems of user-based CF Recommendation System</a:t>
            </a:r>
            <a:endParaRPr/>
          </a:p>
        </p:txBody>
      </p:sp>
      <p:sp>
        <p:nvSpPr>
          <p:cNvPr id="215" name="Google Shape;215;p23"/>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6" name="Google Shape;216;p23"/>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SzPts val="2400"/>
              <a:buChar char="•"/>
            </a:pPr>
            <a:r>
              <a:rPr lang="en-US" sz="2400">
                <a:highlight>
                  <a:srgbClr val="FFFFFF"/>
                </a:highlight>
              </a:rPr>
              <a:t>Users’ preference can change over time, which indicates that precomputing the matrix based on their neighboring users may lead to bad performance.</a:t>
            </a:r>
            <a:endParaRPr sz="2400">
              <a:highlight>
                <a:srgbClr val="FFFFFF"/>
              </a:highlight>
            </a:endParaRPr>
          </a:p>
          <a:p>
            <a:pPr indent="0" lvl="0" marL="0" rtl="0" algn="l">
              <a:spcBef>
                <a:spcPts val="1000"/>
              </a:spcBef>
              <a:spcAft>
                <a:spcPts val="0"/>
              </a:spcAft>
              <a:buNone/>
            </a:pPr>
            <a:r>
              <a:t/>
            </a:r>
            <a:endParaRPr sz="2400">
              <a:highlight>
                <a:srgbClr val="FFFFFF"/>
              </a:highlight>
            </a:endParaRPr>
          </a:p>
          <a:p>
            <a:pPr indent="-381000" lvl="0" marL="457200" rtl="0" algn="l">
              <a:lnSpc>
                <a:spcPct val="115000"/>
              </a:lnSpc>
              <a:spcBef>
                <a:spcPts val="1000"/>
              </a:spcBef>
              <a:spcAft>
                <a:spcPts val="0"/>
              </a:spcAft>
              <a:buSzPts val="2400"/>
              <a:buChar char="•"/>
            </a:pPr>
            <a:r>
              <a:rPr lang="en-US" sz="2400">
                <a:highlight>
                  <a:srgbClr val="FFFFFF"/>
                </a:highlight>
              </a:rPr>
              <a:t>Sparsity is another concern.</a:t>
            </a:r>
            <a:endParaRPr sz="2400">
              <a:highlight>
                <a:srgbClr val="FFFFFF"/>
              </a:highlight>
            </a:endParaRPr>
          </a:p>
          <a:p>
            <a:pPr indent="0" lvl="0" marL="457200" rtl="0" algn="l">
              <a:spcBef>
                <a:spcPts val="1000"/>
              </a:spcBef>
              <a:spcAft>
                <a:spcPts val="0"/>
              </a:spcAft>
              <a:buNone/>
            </a:pPr>
            <a:r>
              <a:t/>
            </a:r>
            <a:endParaRPr sz="2400">
              <a:highlight>
                <a:srgbClr val="FFFFFF"/>
              </a:highlight>
            </a:endParaRPr>
          </a:p>
          <a:p>
            <a:pPr indent="0" lvl="0" marL="457200" rtl="0" algn="l">
              <a:spcBef>
                <a:spcPts val="1000"/>
              </a:spcBef>
              <a:spcAft>
                <a:spcPts val="0"/>
              </a:spcAft>
              <a:buNone/>
            </a:pPr>
            <a:r>
              <a:t/>
            </a:r>
            <a:endParaRPr sz="2400">
              <a:highlight>
                <a:srgbClr val="FFFFFF"/>
              </a:highlight>
            </a:endParaRPr>
          </a:p>
        </p:txBody>
      </p:sp>
      <p:sp>
        <p:nvSpPr>
          <p:cNvPr id="217" name="Google Shape;217;p23"/>
          <p:cNvSpPr/>
          <p:nvPr/>
        </p:nvSpPr>
        <p:spPr>
          <a:xfrm>
            <a:off x="4664100" y="2962688"/>
            <a:ext cx="394200" cy="31686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23"/>
          <p:cNvGrpSpPr/>
          <p:nvPr/>
        </p:nvGrpSpPr>
        <p:grpSpPr>
          <a:xfrm>
            <a:off x="4388225" y="2958600"/>
            <a:ext cx="3156025" cy="3176775"/>
            <a:chOff x="6493200" y="2453488"/>
            <a:chExt cx="3156025" cy="3176775"/>
          </a:xfrm>
        </p:grpSpPr>
        <p:sp>
          <p:nvSpPr>
            <p:cNvPr id="219" name="Google Shape;219;p23"/>
            <p:cNvSpPr txBox="1"/>
            <p:nvPr/>
          </p:nvSpPr>
          <p:spPr>
            <a:xfrm>
              <a:off x="6493200" y="2453488"/>
              <a:ext cx="3156000" cy="30996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1000"/>
                </a:spcBef>
                <a:spcAft>
                  <a:spcPts val="0"/>
                </a:spcAft>
                <a:buNone/>
              </a:pPr>
              <a:r>
                <a:rPr lang="en-US" sz="2400">
                  <a:solidFill>
                    <a:schemeClr val="dk1"/>
                  </a:solidFill>
                  <a:highlight>
                    <a:srgbClr val="FFFFFF"/>
                  </a:highlight>
                </a:rPr>
                <a:t>0	0	3	0	0	0</a:t>
              </a:r>
              <a:endParaRPr sz="2400">
                <a:solidFill>
                  <a:schemeClr val="dk1"/>
                </a:solidFill>
                <a:highlight>
                  <a:srgbClr val="FFFFFF"/>
                </a:highlight>
              </a:endParaRPr>
            </a:p>
            <a:p>
              <a:pPr indent="0" lvl="0" marL="457200" rtl="0" algn="l">
                <a:lnSpc>
                  <a:spcPct val="100000"/>
                </a:lnSpc>
                <a:spcBef>
                  <a:spcPts val="1000"/>
                </a:spcBef>
                <a:spcAft>
                  <a:spcPts val="0"/>
                </a:spcAft>
                <a:buNone/>
              </a:pPr>
              <a:r>
                <a:rPr lang="en-US" sz="2400">
                  <a:solidFill>
                    <a:schemeClr val="dk1"/>
                  </a:solidFill>
                  <a:highlight>
                    <a:srgbClr val="FFFFFF"/>
                  </a:highlight>
                </a:rPr>
                <a:t>0	0	0	0	0	0</a:t>
              </a:r>
              <a:endParaRPr sz="2400">
                <a:solidFill>
                  <a:schemeClr val="dk1"/>
                </a:solidFill>
                <a:highlight>
                  <a:srgbClr val="FFFFFF"/>
                </a:highlight>
              </a:endParaRPr>
            </a:p>
            <a:p>
              <a:pPr indent="0" lvl="0" marL="457200" rtl="0" algn="l">
                <a:lnSpc>
                  <a:spcPct val="100000"/>
                </a:lnSpc>
                <a:spcBef>
                  <a:spcPts val="1000"/>
                </a:spcBef>
                <a:spcAft>
                  <a:spcPts val="0"/>
                </a:spcAft>
                <a:buNone/>
              </a:pPr>
              <a:r>
                <a:rPr lang="en-US" sz="2400">
                  <a:solidFill>
                    <a:schemeClr val="dk1"/>
                  </a:solidFill>
                  <a:highlight>
                    <a:srgbClr val="FFFFFF"/>
                  </a:highlight>
                </a:rPr>
                <a:t>0	0	5	0	0	0</a:t>
              </a:r>
              <a:endParaRPr sz="2400">
                <a:solidFill>
                  <a:schemeClr val="dk1"/>
                </a:solidFill>
                <a:highlight>
                  <a:srgbClr val="FFFFFF"/>
                </a:highlight>
              </a:endParaRPr>
            </a:p>
            <a:p>
              <a:pPr indent="0" lvl="0" marL="457200" rtl="0" algn="l">
                <a:lnSpc>
                  <a:spcPct val="100000"/>
                </a:lnSpc>
                <a:spcBef>
                  <a:spcPts val="1000"/>
                </a:spcBef>
                <a:spcAft>
                  <a:spcPts val="0"/>
                </a:spcAft>
                <a:buNone/>
              </a:pPr>
              <a:r>
                <a:rPr lang="en-US" sz="2400">
                  <a:solidFill>
                    <a:schemeClr val="dk1"/>
                  </a:solidFill>
                  <a:highlight>
                    <a:srgbClr val="FFFFFF"/>
                  </a:highlight>
                </a:rPr>
                <a:t>0	0	0	0	0	0</a:t>
              </a:r>
              <a:endParaRPr sz="2400">
                <a:solidFill>
                  <a:schemeClr val="dk1"/>
                </a:solidFill>
                <a:highlight>
                  <a:srgbClr val="FFFFFF"/>
                </a:highlight>
              </a:endParaRPr>
            </a:p>
            <a:p>
              <a:pPr indent="0" lvl="0" marL="457200" rtl="0" algn="l">
                <a:lnSpc>
                  <a:spcPct val="100000"/>
                </a:lnSpc>
                <a:spcBef>
                  <a:spcPts val="1000"/>
                </a:spcBef>
                <a:spcAft>
                  <a:spcPts val="0"/>
                </a:spcAft>
                <a:buNone/>
              </a:pPr>
              <a:r>
                <a:rPr lang="en-US" sz="2400">
                  <a:solidFill>
                    <a:schemeClr val="dk1"/>
                  </a:solidFill>
                  <a:highlight>
                    <a:srgbClr val="FFFFFF"/>
                  </a:highlight>
                </a:rPr>
                <a:t>0	0	0	0	0	0</a:t>
              </a:r>
              <a:endParaRPr sz="2400">
                <a:solidFill>
                  <a:schemeClr val="dk1"/>
                </a:solidFill>
                <a:highlight>
                  <a:srgbClr val="FFFFFF"/>
                </a:highlight>
              </a:endParaRPr>
            </a:p>
            <a:p>
              <a:pPr indent="0" lvl="0" marL="457200" rtl="0" algn="l">
                <a:lnSpc>
                  <a:spcPct val="100000"/>
                </a:lnSpc>
                <a:spcBef>
                  <a:spcPts val="1000"/>
                </a:spcBef>
                <a:spcAft>
                  <a:spcPts val="0"/>
                </a:spcAft>
                <a:buNone/>
              </a:pPr>
              <a:r>
                <a:rPr lang="en-US" sz="2400">
                  <a:solidFill>
                    <a:schemeClr val="dk1"/>
                  </a:solidFill>
                  <a:highlight>
                    <a:srgbClr val="FFFFFF"/>
                  </a:highlight>
                </a:rPr>
                <a:t>0	0	3	0	0	0</a:t>
              </a:r>
              <a:endParaRPr sz="2400">
                <a:solidFill>
                  <a:schemeClr val="dk1"/>
                </a:solidFill>
                <a:highlight>
                  <a:srgbClr val="FFFFFF"/>
                </a:highlight>
              </a:endParaRPr>
            </a:p>
            <a:p>
              <a:pPr indent="0" lvl="0" marL="0" rtl="0" algn="l">
                <a:lnSpc>
                  <a:spcPct val="100000"/>
                </a:lnSpc>
                <a:spcBef>
                  <a:spcPts val="0"/>
                </a:spcBef>
                <a:spcAft>
                  <a:spcPts val="0"/>
                </a:spcAft>
                <a:buNone/>
              </a:pPr>
              <a:r>
                <a:t/>
              </a:r>
              <a:endParaRPr sz="2400"/>
            </a:p>
          </p:txBody>
        </p:sp>
        <p:sp>
          <p:nvSpPr>
            <p:cNvPr id="220" name="Google Shape;220;p23"/>
            <p:cNvSpPr/>
            <p:nvPr/>
          </p:nvSpPr>
          <p:spPr>
            <a:xfrm>
              <a:off x="9228925" y="2461663"/>
              <a:ext cx="420300" cy="31686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669925" y="2136969"/>
            <a:ext cx="10850700" cy="1292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600"/>
              <a:t>Model</a:t>
            </a:r>
            <a:r>
              <a:rPr lang="en-US" sz="3600"/>
              <a:t>-based CF</a:t>
            </a:r>
            <a:endParaRPr sz="3600"/>
          </a:p>
        </p:txBody>
      </p:sp>
      <p:sp>
        <p:nvSpPr>
          <p:cNvPr id="226" name="Google Shape;226;p24"/>
          <p:cNvSpPr txBox="1"/>
          <p:nvPr>
            <p:ph idx="1" type="body"/>
          </p:nvPr>
        </p:nvSpPr>
        <p:spPr>
          <a:xfrm>
            <a:off x="669925" y="3472000"/>
            <a:ext cx="10850700" cy="7224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Clr>
                <a:schemeClr val="dk1"/>
              </a:buClr>
              <a:buSzPts val="1200"/>
              <a:buNone/>
            </a:pPr>
            <a:r>
              <a:rPr lang="en-US" sz="1600"/>
              <a:t>Naive Bayes CF &amp; Probabilistic Matrix Factorization</a:t>
            </a:r>
            <a:endParaRPr sz="1600"/>
          </a:p>
        </p:txBody>
      </p:sp>
      <p:sp>
        <p:nvSpPr>
          <p:cNvPr id="227" name="Google Shape;227;p24"/>
          <p:cNvSpPr/>
          <p:nvPr/>
        </p:nvSpPr>
        <p:spPr>
          <a:xfrm>
            <a:off x="10429874" y="2252306"/>
            <a:ext cx="1042918" cy="1176695"/>
          </a:xfrm>
          <a:prstGeom prst="rect">
            <a:avLst/>
          </a:prstGeom>
        </p:spPr>
        <p:txBody>
          <a:bodyPr>
            <a:prstTxWarp prst="textPlain"/>
          </a:bodyPr>
          <a:lstStyle/>
          <a:p>
            <a:pPr lvl="0" algn="l"/>
            <a:r>
              <a:rPr b="1" i="0">
                <a:ln>
                  <a:noFill/>
                </a:ln>
                <a:solidFill>
                  <a:schemeClr val="accent1"/>
                </a:solidFill>
                <a:latin typeface="Impact"/>
              </a:rPr>
              <a:t>04</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Naives Bayes CF</a:t>
            </a:r>
            <a:endParaRPr/>
          </a:p>
        </p:txBody>
      </p:sp>
      <p:sp>
        <p:nvSpPr>
          <p:cNvPr id="234" name="Google Shape;234;p25"/>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5" name="Google Shape;235;p25"/>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457200" lvl="0" marL="0" rtl="0" algn="l">
              <a:lnSpc>
                <a:spcPct val="150000"/>
              </a:lnSpc>
              <a:spcBef>
                <a:spcPts val="1000"/>
              </a:spcBef>
              <a:spcAft>
                <a:spcPts val="0"/>
              </a:spcAft>
              <a:buNone/>
            </a:pPr>
            <a:r>
              <a:rPr lang="en-US"/>
              <a:t>Use the Naives Bayes classifier.</a:t>
            </a:r>
            <a:endParaRPr/>
          </a:p>
          <a:p>
            <a:pPr indent="457200" lvl="0" marL="0" rtl="0" algn="l">
              <a:lnSpc>
                <a:spcPct val="150000"/>
              </a:lnSpc>
              <a:spcBef>
                <a:spcPts val="1000"/>
              </a:spcBef>
              <a:spcAft>
                <a:spcPts val="0"/>
              </a:spcAft>
              <a:buNone/>
            </a:pPr>
            <a:r>
              <a:rPr lang="en-US"/>
              <a:t>Assuming the feature are independent given the class.</a:t>
            </a:r>
            <a:endParaRPr/>
          </a:p>
          <a:p>
            <a:pPr indent="0" lvl="0" marL="0" rtl="0" algn="l">
              <a:lnSpc>
                <a:spcPct val="150000"/>
              </a:lnSpc>
              <a:spcBef>
                <a:spcPts val="1000"/>
              </a:spcBef>
              <a:spcAft>
                <a:spcPts val="0"/>
              </a:spcAft>
              <a:buNone/>
            </a:pPr>
            <a:r>
              <a:t/>
            </a:r>
            <a:endParaRPr/>
          </a:p>
          <a:p>
            <a:pPr indent="0" lvl="0" marL="0" rtl="0" algn="l">
              <a:lnSpc>
                <a:spcPct val="150000"/>
              </a:lnSpc>
              <a:spcBef>
                <a:spcPts val="1000"/>
              </a:spcBef>
              <a:spcAft>
                <a:spcPts val="0"/>
              </a:spcAft>
              <a:buNone/>
            </a:pPr>
            <a:r>
              <a:t/>
            </a:r>
            <a:endParaRPr/>
          </a:p>
          <a:p>
            <a:pPr indent="0" lvl="0" marL="0" rtl="0" algn="l">
              <a:lnSpc>
                <a:spcPct val="150000"/>
              </a:lnSpc>
              <a:spcBef>
                <a:spcPts val="1000"/>
              </a:spcBef>
              <a:spcAft>
                <a:spcPts val="0"/>
              </a:spcAft>
              <a:buNone/>
            </a:pPr>
            <a:r>
              <a:rPr lang="en-US"/>
              <a:t>	To deal the condition that a conditional probability is 0, we use the </a:t>
            </a:r>
            <a:r>
              <a:rPr i="1" lang="en-US"/>
              <a:t>Laplace Estimator</a:t>
            </a:r>
            <a:r>
              <a:rPr lang="en-US"/>
              <a:t>.</a:t>
            </a:r>
            <a:endParaRPr/>
          </a:p>
          <a:p>
            <a:pPr indent="0" lvl="0" marL="0" rtl="0" algn="l">
              <a:lnSpc>
                <a:spcPct val="150000"/>
              </a:lnSpc>
              <a:spcBef>
                <a:spcPts val="1000"/>
              </a:spcBef>
              <a:spcAft>
                <a:spcPts val="0"/>
              </a:spcAft>
              <a:buNone/>
            </a:pPr>
            <a:r>
              <a:t/>
            </a:r>
            <a:endParaRPr/>
          </a:p>
          <a:p>
            <a:pPr indent="0" lvl="0" marL="0" rtl="0" algn="l">
              <a:lnSpc>
                <a:spcPct val="150000"/>
              </a:lnSpc>
              <a:spcBef>
                <a:spcPts val="1000"/>
              </a:spcBef>
              <a:spcAft>
                <a:spcPts val="0"/>
              </a:spcAft>
              <a:buNone/>
            </a:pPr>
            <a:r>
              <a:rPr lang="en-US"/>
              <a:t>	</a:t>
            </a:r>
            <a:endParaRPr/>
          </a:p>
        </p:txBody>
      </p:sp>
      <p:pic>
        <p:nvPicPr>
          <p:cNvPr id="236" name="Google Shape;236;p25"/>
          <p:cNvPicPr preferRelativeResize="0"/>
          <p:nvPr/>
        </p:nvPicPr>
        <p:blipFill>
          <a:blip r:embed="rId3">
            <a:alphaModFix/>
          </a:blip>
          <a:stretch>
            <a:fillRect/>
          </a:stretch>
        </p:blipFill>
        <p:spPr>
          <a:xfrm>
            <a:off x="2551974" y="2364900"/>
            <a:ext cx="5695375" cy="1184775"/>
          </a:xfrm>
          <a:prstGeom prst="rect">
            <a:avLst/>
          </a:prstGeom>
          <a:noFill/>
          <a:ln>
            <a:noFill/>
          </a:ln>
        </p:spPr>
      </p:pic>
      <p:pic>
        <p:nvPicPr>
          <p:cNvPr id="237" name="Google Shape;237;p25"/>
          <p:cNvPicPr preferRelativeResize="0"/>
          <p:nvPr/>
        </p:nvPicPr>
        <p:blipFill>
          <a:blip r:embed="rId4">
            <a:alphaModFix/>
          </a:blip>
          <a:stretch>
            <a:fillRect/>
          </a:stretch>
        </p:blipFill>
        <p:spPr>
          <a:xfrm>
            <a:off x="2551975" y="4144525"/>
            <a:ext cx="6079209" cy="1184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Naives Bayes CF</a:t>
            </a:r>
            <a:endParaRPr/>
          </a:p>
        </p:txBody>
      </p:sp>
      <p:sp>
        <p:nvSpPr>
          <p:cNvPr id="244" name="Google Shape;244;p26"/>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26"/>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e.g. suppose we are going to predict the rating of user i on item j. k stands for other users.</a:t>
            </a:r>
            <a:endParaRPr/>
          </a:p>
          <a:p>
            <a:pPr indent="0" lvl="0" marL="0" rtl="0" algn="l">
              <a:spcBef>
                <a:spcPts val="1000"/>
              </a:spcBef>
              <a:spcAft>
                <a:spcPts val="0"/>
              </a:spcAft>
              <a:buNone/>
            </a:pPr>
            <a:r>
              <a:rPr lang="en-US"/>
              <a:t>	</a:t>
            </a:r>
            <a:endParaRPr/>
          </a:p>
        </p:txBody>
      </p:sp>
      <p:pic>
        <p:nvPicPr>
          <p:cNvPr id="246" name="Google Shape;246;p26"/>
          <p:cNvPicPr preferRelativeResize="0"/>
          <p:nvPr/>
        </p:nvPicPr>
        <p:blipFill>
          <a:blip r:embed="rId3">
            <a:alphaModFix/>
          </a:blip>
          <a:stretch>
            <a:fillRect/>
          </a:stretch>
        </p:blipFill>
        <p:spPr>
          <a:xfrm>
            <a:off x="669925" y="1914225"/>
            <a:ext cx="5680576" cy="1372450"/>
          </a:xfrm>
          <a:prstGeom prst="rect">
            <a:avLst/>
          </a:prstGeom>
          <a:noFill/>
          <a:ln>
            <a:noFill/>
          </a:ln>
        </p:spPr>
      </p:pic>
      <p:pic>
        <p:nvPicPr>
          <p:cNvPr id="247" name="Google Shape;247;p26"/>
          <p:cNvPicPr preferRelativeResize="0"/>
          <p:nvPr/>
        </p:nvPicPr>
        <p:blipFill>
          <a:blip r:embed="rId4">
            <a:alphaModFix/>
          </a:blip>
          <a:stretch>
            <a:fillRect/>
          </a:stretch>
        </p:blipFill>
        <p:spPr>
          <a:xfrm>
            <a:off x="7047950" y="2216958"/>
            <a:ext cx="4405800" cy="3184017"/>
          </a:xfrm>
          <a:prstGeom prst="rect">
            <a:avLst/>
          </a:prstGeom>
          <a:noFill/>
          <a:ln>
            <a:noFill/>
          </a:ln>
        </p:spPr>
      </p:pic>
      <p:pic>
        <p:nvPicPr>
          <p:cNvPr id="248" name="Google Shape;248;p26"/>
          <p:cNvPicPr preferRelativeResize="0"/>
          <p:nvPr/>
        </p:nvPicPr>
        <p:blipFill>
          <a:blip r:embed="rId5">
            <a:alphaModFix/>
          </a:blip>
          <a:stretch>
            <a:fillRect/>
          </a:stretch>
        </p:blipFill>
        <p:spPr>
          <a:xfrm>
            <a:off x="669925" y="3715713"/>
            <a:ext cx="6286500" cy="197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grpSp>
        <p:nvGrpSpPr>
          <p:cNvPr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id="58" name="Google Shape;58;p9" title="iSlide™ 版权声明  COPYRIGHT NOTICE"/>
          <p:cNvGrpSpPr/>
          <p:nvPr/>
        </p:nvGrpSpPr>
        <p:grpSpPr>
          <a:xfrm>
            <a:off x="-1315371" y="666099"/>
            <a:ext cx="12835859" cy="5548842"/>
            <a:chOff x="-1315371" y="666099"/>
            <a:chExt cx="12835859" cy="5548842"/>
          </a:xfrm>
        </p:grpSpPr>
        <p:grpSp>
          <p:nvGrpSpPr>
            <p:cNvPr id="59" name="Google Shape;59;p9"/>
            <p:cNvGrpSpPr/>
            <p:nvPr/>
          </p:nvGrpSpPr>
          <p:grpSpPr>
            <a:xfrm>
              <a:off x="-1315371" y="666099"/>
              <a:ext cx="2875902" cy="5548842"/>
              <a:chOff x="-1315371" y="666099"/>
              <a:chExt cx="2875902" cy="5548842"/>
            </a:xfrm>
          </p:grpSpPr>
          <p:sp>
            <p:nvSpPr>
              <p:cNvPr id="60" name="Google Shape;60;p9"/>
              <p:cNvSpPr/>
              <p:nvPr/>
            </p:nvSpPr>
            <p:spPr>
              <a:xfrm rot="-8100000">
                <a:off x="-930105" y="3969472"/>
                <a:ext cx="1860208" cy="1860208"/>
              </a:xfrm>
              <a:custGeom>
                <a:rect b="b" l="l" r="r" t="t"/>
                <a:pathLst>
                  <a:path extrusionOk="0" h="2304255" w="2304255">
                    <a:moveTo>
                      <a:pt x="0" y="0"/>
                    </a:moveTo>
                    <a:lnTo>
                      <a:pt x="2304255" y="2304255"/>
                    </a:lnTo>
                    <a:lnTo>
                      <a:pt x="0" y="2304255"/>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1" name="Google Shape;61;p9"/>
              <p:cNvSpPr/>
              <p:nvPr/>
            </p:nvSpPr>
            <p:spPr>
              <a:xfrm rot="2700000">
                <a:off x="-930109" y="1051361"/>
                <a:ext cx="1860208" cy="1860208"/>
              </a:xfrm>
              <a:custGeom>
                <a:rect b="b" l="l" r="r" t="t"/>
                <a:pathLst>
                  <a:path extrusionOk="0" h="1860208" w="1860208">
                    <a:moveTo>
                      <a:pt x="0" y="0"/>
                    </a:moveTo>
                    <a:lnTo>
                      <a:pt x="1860208" y="0"/>
                    </a:lnTo>
                    <a:lnTo>
                      <a:pt x="1860208" y="1860208"/>
                    </a:lnTo>
                    <a:close/>
                  </a:path>
                </a:pathLst>
              </a:custGeom>
              <a:solidFill>
                <a:srgbClr val="688F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 name="Google Shape;62;p9"/>
              <p:cNvSpPr/>
              <p:nvPr/>
            </p:nvSpPr>
            <p:spPr>
              <a:xfrm rot="5400000">
                <a:off x="-780266" y="2648735"/>
                <a:ext cx="3121063" cy="1560531"/>
              </a:xfrm>
              <a:custGeom>
                <a:rect b="b" l="l" r="r" t="t"/>
                <a:pathLst>
                  <a:path extrusionOk="0" h="2367656" w="4735313">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dk2">
                  <a:alpha val="7686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63" name="Google Shape;63;p9"/>
            <p:cNvSpPr/>
            <p:nvPr/>
          </p:nvSpPr>
          <p:spPr>
            <a:xfrm>
              <a:off x="1543012" y="2978855"/>
              <a:ext cx="3742988" cy="923330"/>
            </a:xfrm>
            <a:prstGeom prst="rect">
              <a:avLst/>
            </a:prstGeom>
            <a:noFill/>
            <a:ln>
              <a:noFill/>
            </a:ln>
          </p:spPr>
          <p:txBody>
            <a:bodyPr anchorCtr="1" anchor="ctr" bIns="45700" lIns="91425" spcFirstLastPara="1" rIns="91425" wrap="square" tIns="45700">
              <a:noAutofit/>
            </a:bodyPr>
            <a:lstStyle/>
            <a:p>
              <a:pPr indent="0" lvl="0" marL="0" marR="0" rtl="0" algn="r">
                <a:lnSpc>
                  <a:spcPct val="90000"/>
                </a:lnSpc>
                <a:spcBef>
                  <a:spcPts val="0"/>
                </a:spcBef>
                <a:spcAft>
                  <a:spcPts val="0"/>
                </a:spcAft>
                <a:buNone/>
              </a:pPr>
              <a:r>
                <a:rPr b="1" i="0" lang="en-US" sz="4590" u="none" cap="none" strike="noStrike">
                  <a:solidFill>
                    <a:schemeClr val="dk2"/>
                  </a:solidFill>
                  <a:latin typeface="Arial"/>
                  <a:ea typeface="Arial"/>
                  <a:cs typeface="Arial"/>
                  <a:sym typeface="Arial"/>
                </a:rPr>
                <a:t>CONTENTS</a:t>
              </a:r>
              <a:endParaRPr/>
            </a:p>
          </p:txBody>
        </p:sp>
        <p:sp>
          <p:nvSpPr>
            <p:cNvPr id="64" name="Google Shape;64;p9"/>
            <p:cNvSpPr/>
            <p:nvPr/>
          </p:nvSpPr>
          <p:spPr>
            <a:xfrm>
              <a:off x="6276020" y="5029187"/>
              <a:ext cx="624349" cy="624349"/>
            </a:xfrm>
            <a:prstGeom prst="diamond">
              <a:avLst/>
            </a:prstGeom>
            <a:solidFill>
              <a:schemeClr val="accent5"/>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rPr b="0" i="0" lang="en-US" sz="1665" u="none" cap="none" strike="noStrike">
                  <a:solidFill>
                    <a:schemeClr val="lt1"/>
                  </a:solidFill>
                  <a:latin typeface="Impact"/>
                  <a:ea typeface="Impact"/>
                  <a:cs typeface="Impact"/>
                  <a:sym typeface="Impact"/>
                </a:rPr>
                <a:t>05</a:t>
              </a:r>
              <a:endParaRPr/>
            </a:p>
          </p:txBody>
        </p:sp>
        <p:sp>
          <p:nvSpPr>
            <p:cNvPr id="65" name="Google Shape;65;p9"/>
            <p:cNvSpPr/>
            <p:nvPr/>
          </p:nvSpPr>
          <p:spPr>
            <a:xfrm>
              <a:off x="6281459" y="4150611"/>
              <a:ext cx="624349" cy="624349"/>
            </a:xfrm>
            <a:prstGeom prst="diamond">
              <a:avLst/>
            </a:prstGeom>
            <a:solidFill>
              <a:schemeClr val="accent4"/>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rPr b="0" i="0" lang="en-US" sz="1665" u="none" cap="none" strike="noStrike">
                  <a:solidFill>
                    <a:schemeClr val="lt1"/>
                  </a:solidFill>
                  <a:latin typeface="Impact"/>
                  <a:ea typeface="Impact"/>
                  <a:cs typeface="Impact"/>
                  <a:sym typeface="Impact"/>
                </a:rPr>
                <a:t>04</a:t>
              </a:r>
              <a:endParaRPr/>
            </a:p>
          </p:txBody>
        </p:sp>
        <p:sp>
          <p:nvSpPr>
            <p:cNvPr id="66" name="Google Shape;66;p9"/>
            <p:cNvSpPr/>
            <p:nvPr/>
          </p:nvSpPr>
          <p:spPr>
            <a:xfrm>
              <a:off x="6281459" y="3272035"/>
              <a:ext cx="624349" cy="624349"/>
            </a:xfrm>
            <a:prstGeom prst="diamond">
              <a:avLst/>
            </a:prstGeom>
            <a:solidFill>
              <a:schemeClr val="accent3"/>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rPr b="0" i="0" lang="en-US" sz="1665" u="none" cap="none" strike="noStrike">
                  <a:solidFill>
                    <a:schemeClr val="lt1"/>
                  </a:solidFill>
                  <a:latin typeface="Impact"/>
                  <a:ea typeface="Impact"/>
                  <a:cs typeface="Impact"/>
                  <a:sym typeface="Impact"/>
                </a:rPr>
                <a:t>03</a:t>
              </a:r>
              <a:endParaRPr/>
            </a:p>
          </p:txBody>
        </p:sp>
        <p:sp>
          <p:nvSpPr>
            <p:cNvPr id="67" name="Google Shape;67;p9"/>
            <p:cNvSpPr/>
            <p:nvPr/>
          </p:nvSpPr>
          <p:spPr>
            <a:xfrm>
              <a:off x="6281459" y="2393459"/>
              <a:ext cx="624349" cy="624349"/>
            </a:xfrm>
            <a:prstGeom prst="diamond">
              <a:avLst/>
            </a:prstGeom>
            <a:solidFill>
              <a:schemeClr val="accent2"/>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rPr b="0" i="0" lang="en-US" sz="1665" u="none" cap="none" strike="noStrike">
                  <a:solidFill>
                    <a:schemeClr val="lt1"/>
                  </a:solidFill>
                  <a:latin typeface="Impact"/>
                  <a:ea typeface="Impact"/>
                  <a:cs typeface="Impact"/>
                  <a:sym typeface="Impact"/>
                </a:rPr>
                <a:t>02</a:t>
              </a:r>
              <a:endParaRPr/>
            </a:p>
          </p:txBody>
        </p:sp>
        <p:sp>
          <p:nvSpPr>
            <p:cNvPr id="68" name="Google Shape;68;p9"/>
            <p:cNvSpPr/>
            <p:nvPr/>
          </p:nvSpPr>
          <p:spPr>
            <a:xfrm>
              <a:off x="6281461" y="1514883"/>
              <a:ext cx="624349" cy="624349"/>
            </a:xfrm>
            <a:prstGeom prst="diamond">
              <a:avLst/>
            </a:prstGeom>
            <a:solidFill>
              <a:schemeClr val="accent1"/>
            </a:solidFill>
            <a:ln>
              <a:noFill/>
            </a:ln>
          </p:spPr>
          <p:txBody>
            <a:bodyPr anchorCtr="0" anchor="ctr" bIns="46800" lIns="90000" spcFirstLastPara="1" rIns="90000" wrap="square" tIns="46800">
              <a:noAutofit/>
            </a:bodyPr>
            <a:lstStyle/>
            <a:p>
              <a:pPr indent="0" lvl="0" marL="0" marR="0" rtl="0" algn="ctr">
                <a:lnSpc>
                  <a:spcPct val="80000"/>
                </a:lnSpc>
                <a:spcBef>
                  <a:spcPts val="0"/>
                </a:spcBef>
                <a:spcAft>
                  <a:spcPts val="0"/>
                </a:spcAft>
                <a:buNone/>
              </a:pPr>
              <a:r>
                <a:rPr b="0" i="0" lang="en-US" sz="1665" u="none" cap="none" strike="noStrike">
                  <a:solidFill>
                    <a:schemeClr val="lt1"/>
                  </a:solidFill>
                  <a:latin typeface="Impact"/>
                  <a:ea typeface="Impact"/>
                  <a:cs typeface="Impact"/>
                  <a:sym typeface="Impact"/>
                </a:rPr>
                <a:t>01</a:t>
              </a:r>
              <a:endParaRPr/>
            </a:p>
          </p:txBody>
        </p:sp>
        <p:sp>
          <p:nvSpPr>
            <p:cNvPr id="69" name="Google Shape;69;p9"/>
            <p:cNvSpPr txBox="1"/>
            <p:nvPr/>
          </p:nvSpPr>
          <p:spPr>
            <a:xfrm>
              <a:off x="6905850" y="5017672"/>
              <a:ext cx="3962700" cy="624300"/>
            </a:xfrm>
            <a:prstGeom prst="rect">
              <a:avLst/>
            </a:prstGeom>
            <a:noFill/>
            <a:ln>
              <a:noFill/>
            </a:ln>
          </p:spPr>
          <p:txBody>
            <a:bodyPr anchorCtr="0" anchor="ctr" bIns="46800" lIns="90000" spcFirstLastPara="1" rIns="90000" wrap="square" tIns="46800">
              <a:noAutofit/>
            </a:bodyPr>
            <a:lstStyle/>
            <a:p>
              <a:pPr indent="0" lvl="0" marL="0" marR="0" rtl="0" algn="l">
                <a:lnSpc>
                  <a:spcPct val="90000"/>
                </a:lnSpc>
                <a:spcBef>
                  <a:spcPts val="0"/>
                </a:spcBef>
                <a:spcAft>
                  <a:spcPts val="0"/>
                </a:spcAft>
                <a:buNone/>
              </a:pPr>
              <a:r>
                <a:rPr b="1" lang="en-US" sz="1800">
                  <a:solidFill>
                    <a:schemeClr val="dk1"/>
                  </a:solidFill>
                </a:rPr>
                <a:t>Result and Conclusion</a:t>
              </a:r>
              <a:endParaRPr b="1" sz="1800">
                <a:solidFill>
                  <a:schemeClr val="dk1"/>
                </a:solidFill>
                <a:latin typeface="Arial"/>
                <a:ea typeface="Arial"/>
                <a:cs typeface="Arial"/>
                <a:sym typeface="Arial"/>
              </a:endParaRPr>
            </a:p>
          </p:txBody>
        </p:sp>
        <p:sp>
          <p:nvSpPr>
            <p:cNvPr id="70" name="Google Shape;70;p9"/>
            <p:cNvSpPr txBox="1"/>
            <p:nvPr/>
          </p:nvSpPr>
          <p:spPr>
            <a:xfrm>
              <a:off x="6905850" y="4139100"/>
              <a:ext cx="3962700" cy="624300"/>
            </a:xfrm>
            <a:prstGeom prst="rect">
              <a:avLst/>
            </a:prstGeom>
            <a:noFill/>
            <a:ln>
              <a:noFill/>
            </a:ln>
          </p:spPr>
          <p:txBody>
            <a:bodyPr anchorCtr="0" anchor="ctr" bIns="46800" lIns="90000" spcFirstLastPara="1" rIns="90000" wrap="square" tIns="46800">
              <a:noAutofit/>
            </a:bodyPr>
            <a:lstStyle/>
            <a:p>
              <a:pPr indent="0" lvl="0" marL="0" marR="0" rtl="0" algn="l">
                <a:lnSpc>
                  <a:spcPct val="90000"/>
                </a:lnSpc>
                <a:spcBef>
                  <a:spcPts val="0"/>
                </a:spcBef>
                <a:spcAft>
                  <a:spcPts val="0"/>
                </a:spcAft>
                <a:buNone/>
              </a:pPr>
              <a:r>
                <a:rPr b="1" lang="en-US" sz="1800">
                  <a:solidFill>
                    <a:schemeClr val="dk1"/>
                  </a:solidFill>
                </a:rPr>
                <a:t>Model-based CF</a:t>
              </a:r>
              <a:endParaRPr b="1" sz="1800">
                <a:solidFill>
                  <a:schemeClr val="dk1"/>
                </a:solidFill>
                <a:latin typeface="Arial"/>
                <a:ea typeface="Arial"/>
                <a:cs typeface="Arial"/>
                <a:sym typeface="Arial"/>
              </a:endParaRPr>
            </a:p>
          </p:txBody>
        </p:sp>
        <p:sp>
          <p:nvSpPr>
            <p:cNvPr id="71" name="Google Shape;71;p9"/>
            <p:cNvSpPr txBox="1"/>
            <p:nvPr/>
          </p:nvSpPr>
          <p:spPr>
            <a:xfrm>
              <a:off x="6905850" y="3260524"/>
              <a:ext cx="3962700" cy="624300"/>
            </a:xfrm>
            <a:prstGeom prst="rect">
              <a:avLst/>
            </a:prstGeom>
            <a:noFill/>
            <a:ln>
              <a:noFill/>
            </a:ln>
          </p:spPr>
          <p:txBody>
            <a:bodyPr anchorCtr="0" anchor="ctr" bIns="46800" lIns="90000" spcFirstLastPara="1" rIns="90000" wrap="square" tIns="46800">
              <a:noAutofit/>
            </a:bodyPr>
            <a:lstStyle/>
            <a:p>
              <a:pPr indent="0" lvl="0" marL="0" marR="0" rtl="0" algn="l">
                <a:lnSpc>
                  <a:spcPct val="90000"/>
                </a:lnSpc>
                <a:spcBef>
                  <a:spcPts val="0"/>
                </a:spcBef>
                <a:spcAft>
                  <a:spcPts val="0"/>
                </a:spcAft>
                <a:buNone/>
              </a:pPr>
              <a:r>
                <a:rPr b="1" lang="en-US" sz="1800">
                  <a:solidFill>
                    <a:schemeClr val="dk1"/>
                  </a:solidFill>
                </a:rPr>
                <a:t>Memory-based CF</a:t>
              </a:r>
              <a:endParaRPr b="1" sz="1800">
                <a:solidFill>
                  <a:schemeClr val="dk1"/>
                </a:solidFill>
                <a:latin typeface="Arial"/>
                <a:ea typeface="Arial"/>
                <a:cs typeface="Arial"/>
                <a:sym typeface="Arial"/>
              </a:endParaRPr>
            </a:p>
          </p:txBody>
        </p:sp>
        <p:sp>
          <p:nvSpPr>
            <p:cNvPr id="72" name="Google Shape;72;p9"/>
            <p:cNvSpPr txBox="1"/>
            <p:nvPr/>
          </p:nvSpPr>
          <p:spPr>
            <a:xfrm>
              <a:off x="6905850" y="2381950"/>
              <a:ext cx="3962700" cy="624300"/>
            </a:xfrm>
            <a:prstGeom prst="rect">
              <a:avLst/>
            </a:prstGeom>
            <a:noFill/>
            <a:ln>
              <a:noFill/>
            </a:ln>
          </p:spPr>
          <p:txBody>
            <a:bodyPr anchorCtr="0" anchor="ctr" bIns="46800" lIns="90000" spcFirstLastPara="1" rIns="90000" wrap="square" tIns="46800">
              <a:noAutofit/>
            </a:bodyPr>
            <a:lstStyle/>
            <a:p>
              <a:pPr indent="0" lvl="0" marL="0" marR="0" rtl="0" algn="l">
                <a:lnSpc>
                  <a:spcPct val="90000"/>
                </a:lnSpc>
                <a:spcBef>
                  <a:spcPts val="0"/>
                </a:spcBef>
                <a:spcAft>
                  <a:spcPts val="0"/>
                </a:spcAft>
                <a:buNone/>
              </a:pPr>
              <a:r>
                <a:rPr b="1" lang="en-US" sz="1800">
                  <a:solidFill>
                    <a:schemeClr val="dk1"/>
                  </a:solidFill>
                </a:rPr>
                <a:t>Dataset and Evaluating Metric</a:t>
              </a:r>
              <a:endParaRPr b="1" sz="1800">
                <a:solidFill>
                  <a:schemeClr val="dk1"/>
                </a:solidFill>
                <a:latin typeface="Arial"/>
                <a:ea typeface="Arial"/>
                <a:cs typeface="Arial"/>
                <a:sym typeface="Arial"/>
              </a:endParaRPr>
            </a:p>
          </p:txBody>
        </p:sp>
        <p:sp>
          <p:nvSpPr>
            <p:cNvPr id="73" name="Google Shape;73;p9"/>
            <p:cNvSpPr txBox="1"/>
            <p:nvPr/>
          </p:nvSpPr>
          <p:spPr>
            <a:xfrm>
              <a:off x="6905850" y="1503375"/>
              <a:ext cx="3962700" cy="624300"/>
            </a:xfrm>
            <a:prstGeom prst="rect">
              <a:avLst/>
            </a:prstGeom>
            <a:noFill/>
            <a:ln>
              <a:noFill/>
            </a:ln>
          </p:spPr>
          <p:txBody>
            <a:bodyPr anchorCtr="0" anchor="ctr" bIns="46800" lIns="90000" spcFirstLastPara="1" rIns="90000" wrap="square" tIns="46800">
              <a:noAutofit/>
            </a:bodyPr>
            <a:lstStyle/>
            <a:p>
              <a:pPr indent="0" lvl="0" marL="0" marR="0" rtl="0" algn="l">
                <a:lnSpc>
                  <a:spcPct val="90000"/>
                </a:lnSpc>
                <a:spcBef>
                  <a:spcPts val="0"/>
                </a:spcBef>
                <a:spcAft>
                  <a:spcPts val="0"/>
                </a:spcAft>
                <a:buNone/>
              </a:pPr>
              <a:r>
                <a:rPr b="1" lang="en-US" sz="1800">
                  <a:solidFill>
                    <a:schemeClr val="dk1"/>
                  </a:solidFill>
                </a:rPr>
                <a:t>Introduction</a:t>
              </a:r>
              <a:endParaRPr b="1" sz="1800">
                <a:solidFill>
                  <a:schemeClr val="dk1"/>
                </a:solidFill>
                <a:latin typeface="Arial"/>
                <a:ea typeface="Arial"/>
                <a:cs typeface="Arial"/>
                <a:sym typeface="Arial"/>
              </a:endParaRPr>
            </a:p>
          </p:txBody>
        </p:sp>
        <p:cxnSp>
          <p:nvCxnSpPr>
            <p:cNvPr id="74" name="Google Shape;74;p9"/>
            <p:cNvCxnSpPr/>
            <p:nvPr/>
          </p:nvCxnSpPr>
          <p:spPr>
            <a:xfrm>
              <a:off x="6951000" y="2214000"/>
              <a:ext cx="4569488" cy="0"/>
            </a:xfrm>
            <a:prstGeom prst="straightConnector1">
              <a:avLst/>
            </a:prstGeom>
            <a:noFill/>
            <a:ln cap="rnd" cmpd="sng" w="9525">
              <a:solidFill>
                <a:srgbClr val="BFBFBF"/>
              </a:solidFill>
              <a:prstDash val="solid"/>
              <a:round/>
              <a:headEnd len="sm" w="sm" type="none"/>
              <a:tailEnd len="sm" w="sm" type="none"/>
            </a:ln>
          </p:spPr>
        </p:cxnSp>
        <p:cxnSp>
          <p:nvCxnSpPr>
            <p:cNvPr id="75" name="Google Shape;75;p9"/>
            <p:cNvCxnSpPr/>
            <p:nvPr/>
          </p:nvCxnSpPr>
          <p:spPr>
            <a:xfrm>
              <a:off x="6951000" y="3137925"/>
              <a:ext cx="4569488" cy="0"/>
            </a:xfrm>
            <a:prstGeom prst="straightConnector1">
              <a:avLst/>
            </a:prstGeom>
            <a:noFill/>
            <a:ln cap="rnd" cmpd="sng" w="9525">
              <a:solidFill>
                <a:srgbClr val="BFBFBF"/>
              </a:solidFill>
              <a:prstDash val="solid"/>
              <a:round/>
              <a:headEnd len="sm" w="sm" type="none"/>
              <a:tailEnd len="sm" w="sm" type="none"/>
            </a:ln>
          </p:spPr>
        </p:cxnSp>
        <p:cxnSp>
          <p:nvCxnSpPr>
            <p:cNvPr id="76" name="Google Shape;76;p9"/>
            <p:cNvCxnSpPr/>
            <p:nvPr/>
          </p:nvCxnSpPr>
          <p:spPr>
            <a:xfrm>
              <a:off x="6951000" y="4061850"/>
              <a:ext cx="4569488" cy="0"/>
            </a:xfrm>
            <a:prstGeom prst="straightConnector1">
              <a:avLst/>
            </a:prstGeom>
            <a:noFill/>
            <a:ln cap="rnd" cmpd="sng" w="9525">
              <a:solidFill>
                <a:srgbClr val="BFBFBF"/>
              </a:solidFill>
              <a:prstDash val="solid"/>
              <a:round/>
              <a:headEnd len="sm" w="sm" type="none"/>
              <a:tailEnd len="sm" w="sm" type="none"/>
            </a:ln>
          </p:spPr>
        </p:cxnSp>
        <p:cxnSp>
          <p:nvCxnSpPr>
            <p:cNvPr id="77" name="Google Shape;77;p9"/>
            <p:cNvCxnSpPr/>
            <p:nvPr/>
          </p:nvCxnSpPr>
          <p:spPr>
            <a:xfrm>
              <a:off x="6951000" y="4919100"/>
              <a:ext cx="4569488" cy="0"/>
            </a:xfrm>
            <a:prstGeom prst="straightConnector1">
              <a:avLst/>
            </a:prstGeom>
            <a:noFill/>
            <a:ln cap="rnd" cmpd="sng" w="9525">
              <a:solidFill>
                <a:srgbClr val="BFBFBF"/>
              </a:solidFill>
              <a:prstDash val="solid"/>
              <a:round/>
              <a:headEnd len="sm" w="sm" type="none"/>
              <a:tailEnd len="sm" w="sm" type="none"/>
            </a:ln>
          </p:spPr>
        </p:cxn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Probabilistic Matrix Factorization</a:t>
            </a:r>
            <a:endParaRPr/>
          </a:p>
        </p:txBody>
      </p:sp>
      <p:sp>
        <p:nvSpPr>
          <p:cNvPr id="255" name="Google Shape;255;p27"/>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6" name="Google Shape;256;p27"/>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a:t>	Factorize the (unknown) complete rating matrix R</a:t>
            </a:r>
            <a:r>
              <a:rPr baseline="30000" lang="en-US"/>
              <a:t>mxn</a:t>
            </a:r>
            <a:r>
              <a:rPr lang="en-US"/>
              <a:t> two matrix U</a:t>
            </a:r>
            <a:r>
              <a:rPr baseline="30000" lang="en-US"/>
              <a:t>mxd</a:t>
            </a:r>
            <a:r>
              <a:rPr lang="en-US"/>
              <a:t> and V</a:t>
            </a:r>
            <a:r>
              <a:rPr baseline="30000" lang="en-US"/>
              <a:t>nxd</a:t>
            </a:r>
            <a:r>
              <a:rPr lang="en-US"/>
              <a:t>:</a:t>
            </a:r>
            <a:endParaRPr/>
          </a:p>
          <a:p>
            <a:pPr indent="0" lvl="0" marL="0" rtl="0" algn="l">
              <a:lnSpc>
                <a:spcPct val="115000"/>
              </a:lnSpc>
              <a:spcBef>
                <a:spcPts val="1000"/>
              </a:spcBef>
              <a:spcAft>
                <a:spcPts val="0"/>
              </a:spcAft>
              <a:buNone/>
            </a:pPr>
            <a:r>
              <a:rPr lang="en-US"/>
              <a:t>		</a:t>
            </a:r>
            <a:r>
              <a:rPr lang="en-US"/>
              <a:t>R = U * V</a:t>
            </a:r>
            <a:r>
              <a:rPr baseline="30000" lang="en-US"/>
              <a:t>T</a:t>
            </a:r>
            <a:r>
              <a:rPr lang="en-US"/>
              <a:t>  ( + r</a:t>
            </a:r>
            <a:r>
              <a:rPr baseline="-25000" lang="en-US"/>
              <a:t>m</a:t>
            </a:r>
            <a:r>
              <a:rPr lang="en-US"/>
              <a:t>)</a:t>
            </a:r>
            <a:endParaRPr/>
          </a:p>
          <a:p>
            <a:pPr indent="0" lvl="0" marL="0" rtl="0" algn="l">
              <a:lnSpc>
                <a:spcPct val="115000"/>
              </a:lnSpc>
              <a:spcBef>
                <a:spcPts val="1000"/>
              </a:spcBef>
              <a:spcAft>
                <a:spcPts val="0"/>
              </a:spcAft>
              <a:buNone/>
            </a:pPr>
            <a:r>
              <a:rPr lang="en-US"/>
              <a:t>	r</a:t>
            </a:r>
            <a:r>
              <a:rPr baseline="-25000" lang="en-US"/>
              <a:t>m</a:t>
            </a:r>
            <a:r>
              <a:rPr lang="en-US"/>
              <a:t> is the rating offset of missing data</a:t>
            </a:r>
            <a:endParaRPr/>
          </a:p>
          <a:p>
            <a:pPr indent="0" lvl="0" marL="0" rtl="0" algn="l">
              <a:lnSpc>
                <a:spcPct val="115000"/>
              </a:lnSpc>
              <a:spcBef>
                <a:spcPts val="1000"/>
              </a:spcBef>
              <a:spcAft>
                <a:spcPts val="0"/>
              </a:spcAft>
              <a:buNone/>
            </a:pPr>
            <a:r>
              <a:rPr lang="en-US"/>
              <a:t>	d is the number of latent features.</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rPr lang="en-US"/>
              <a:t>											r</a:t>
            </a:r>
            <a:r>
              <a:rPr baseline="-25000" lang="en-US"/>
              <a:t>m</a:t>
            </a:r>
            <a:r>
              <a:rPr lang="en-US"/>
              <a:t>+</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a:t>
            </a:r>
            <a:endParaRPr/>
          </a:p>
        </p:txBody>
      </p:sp>
      <p:sp>
        <p:nvSpPr>
          <p:cNvPr id="257" name="Google Shape;257;p27"/>
          <p:cNvSpPr/>
          <p:nvPr/>
        </p:nvSpPr>
        <p:spPr>
          <a:xfrm>
            <a:off x="1083550" y="3386650"/>
            <a:ext cx="3497700" cy="222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sz="2400"/>
              <a:t>R</a:t>
            </a:r>
            <a:endParaRPr sz="2400"/>
          </a:p>
          <a:p>
            <a:pPr indent="0" lvl="0" marL="0" rtl="0" algn="ctr">
              <a:lnSpc>
                <a:spcPct val="150000"/>
              </a:lnSpc>
              <a:spcBef>
                <a:spcPts val="0"/>
              </a:spcBef>
              <a:spcAft>
                <a:spcPts val="0"/>
              </a:spcAft>
              <a:buNone/>
            </a:pPr>
            <a:r>
              <a:rPr lang="en-US"/>
              <a:t>m x n Matrix</a:t>
            </a:r>
            <a:endParaRPr/>
          </a:p>
        </p:txBody>
      </p:sp>
      <p:sp>
        <p:nvSpPr>
          <p:cNvPr id="258" name="Google Shape;258;p27"/>
          <p:cNvSpPr/>
          <p:nvPr/>
        </p:nvSpPr>
        <p:spPr>
          <a:xfrm>
            <a:off x="6476900" y="3386650"/>
            <a:ext cx="1155300" cy="222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sz="2400"/>
              <a:t>U</a:t>
            </a:r>
            <a:endParaRPr sz="2400"/>
          </a:p>
          <a:p>
            <a:pPr indent="0" lvl="0" marL="0" rtl="0" algn="ctr">
              <a:lnSpc>
                <a:spcPct val="150000"/>
              </a:lnSpc>
              <a:spcBef>
                <a:spcPts val="0"/>
              </a:spcBef>
              <a:spcAft>
                <a:spcPts val="0"/>
              </a:spcAft>
              <a:buNone/>
            </a:pPr>
            <a:r>
              <a:rPr lang="en-US"/>
              <a:t>m x d Matrix</a:t>
            </a:r>
            <a:endParaRPr/>
          </a:p>
        </p:txBody>
      </p:sp>
      <p:sp>
        <p:nvSpPr>
          <p:cNvPr id="259" name="Google Shape;259;p27"/>
          <p:cNvSpPr/>
          <p:nvPr/>
        </p:nvSpPr>
        <p:spPr>
          <a:xfrm>
            <a:off x="7908775" y="3386650"/>
            <a:ext cx="3497700" cy="115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2400"/>
              <a:t>V</a:t>
            </a:r>
            <a:r>
              <a:rPr baseline="30000" lang="en-US" sz="2400"/>
              <a:t>T</a:t>
            </a:r>
            <a:endParaRPr baseline="30000" sz="2400"/>
          </a:p>
          <a:p>
            <a:pPr indent="0" lvl="0" marL="0" rtl="0" algn="ctr">
              <a:lnSpc>
                <a:spcPct val="115000"/>
              </a:lnSpc>
              <a:spcBef>
                <a:spcPts val="0"/>
              </a:spcBef>
              <a:spcAft>
                <a:spcPts val="0"/>
              </a:spcAft>
              <a:buNone/>
            </a:pPr>
            <a:r>
              <a:rPr lang="en-US"/>
              <a:t>n x d Matrix</a:t>
            </a:r>
            <a:endParaRPr/>
          </a:p>
        </p:txBody>
      </p:sp>
      <p:sp>
        <p:nvSpPr>
          <p:cNvPr id="260" name="Google Shape;260;p27"/>
          <p:cNvSpPr/>
          <p:nvPr/>
        </p:nvSpPr>
        <p:spPr>
          <a:xfrm>
            <a:off x="4779213" y="4166925"/>
            <a:ext cx="794100" cy="48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Probabilistic Matrix Factorization</a:t>
            </a:r>
            <a:endParaRPr/>
          </a:p>
        </p:txBody>
      </p:sp>
      <p:sp>
        <p:nvSpPr>
          <p:cNvPr id="267" name="Google Shape;267;p28"/>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8" name="Google Shape;268;p28"/>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rPr lang="en-US"/>
              <a:t>Using the PMF model, the problem becomes an optimization of least square problem:</a:t>
            </a:r>
            <a:endParaRPr/>
          </a:p>
          <a:p>
            <a:pPr indent="457200" lvl="0" marL="457200" rtl="0" algn="l">
              <a:spcBef>
                <a:spcPts val="1000"/>
              </a:spcBef>
              <a:spcAft>
                <a:spcPts val="0"/>
              </a:spcAft>
              <a:buNone/>
            </a:pPr>
            <a:r>
              <a:t/>
            </a:r>
            <a:endParaRPr/>
          </a:p>
          <a:p>
            <a:pPr indent="457200" lvl="0" marL="4572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457200" lvl="0" marL="0" rtl="0" algn="l">
              <a:spcBef>
                <a:spcPts val="1000"/>
              </a:spcBef>
              <a:spcAft>
                <a:spcPts val="0"/>
              </a:spcAft>
              <a:buNone/>
            </a:pPr>
            <a:r>
              <a:rPr lang="en-US"/>
              <a:t>Parameters:</a:t>
            </a:r>
            <a:endParaRPr/>
          </a:p>
          <a:p>
            <a:pPr indent="457200" lvl="0" marL="0" rtl="0" algn="l">
              <a:spcBef>
                <a:spcPts val="1000"/>
              </a:spcBef>
              <a:spcAft>
                <a:spcPts val="0"/>
              </a:spcAft>
              <a:buNone/>
            </a:pPr>
            <a:r>
              <a:rPr lang="en-US" sz="1400"/>
              <a:t>	</a:t>
            </a:r>
            <a:r>
              <a:rPr lang="en-US" sz="1600"/>
              <a:t>R</a:t>
            </a:r>
            <a:r>
              <a:rPr baseline="30000" lang="en-US" sz="1600"/>
              <a:t>o&amp;i</a:t>
            </a:r>
            <a:r>
              <a:rPr lang="en-US" sz="1600"/>
              <a:t>: observed and missing rating matrix</a:t>
            </a:r>
            <a:endParaRPr sz="1600"/>
          </a:p>
          <a:p>
            <a:pPr indent="457200" lvl="0" marL="457200" rtl="0" algn="l">
              <a:spcBef>
                <a:spcPts val="1000"/>
              </a:spcBef>
              <a:spcAft>
                <a:spcPts val="0"/>
              </a:spcAft>
              <a:buNone/>
            </a:pPr>
            <a:r>
              <a:rPr lang="en-US" sz="1600"/>
              <a:t>U,V: item and user matrix with latent features</a:t>
            </a:r>
            <a:endParaRPr sz="1600"/>
          </a:p>
          <a:p>
            <a:pPr indent="457200" lvl="0" marL="457200" rtl="0" algn="l">
              <a:spcBef>
                <a:spcPts val="1000"/>
              </a:spcBef>
              <a:spcAft>
                <a:spcPts val="0"/>
              </a:spcAft>
              <a:buNone/>
            </a:pPr>
            <a:r>
              <a:rPr lang="en-US" sz="1600"/>
              <a:t>W: weight matrix</a:t>
            </a:r>
            <a:endParaRPr sz="1600"/>
          </a:p>
          <a:p>
            <a:pPr indent="457200" lvl="0" marL="457200" rtl="0" algn="l">
              <a:spcBef>
                <a:spcPts val="1000"/>
              </a:spcBef>
              <a:spcAft>
                <a:spcPts val="0"/>
              </a:spcAft>
              <a:buClr>
                <a:schemeClr val="dk1"/>
              </a:buClr>
              <a:buSzPts val="1100"/>
              <a:buFont typeface="Arial"/>
              <a:buNone/>
            </a:pPr>
            <a:r>
              <a:rPr lang="en-US" sz="1600"/>
              <a:t>d: number of latent features</a:t>
            </a:r>
            <a:endParaRPr sz="1600"/>
          </a:p>
          <a:p>
            <a:pPr indent="457200" lvl="0" marL="0" rtl="0" algn="l">
              <a:spcBef>
                <a:spcPts val="1000"/>
              </a:spcBef>
              <a:spcAft>
                <a:spcPts val="0"/>
              </a:spcAft>
              <a:buNone/>
            </a:pPr>
            <a:r>
              <a:rPr lang="en-US" sz="1600"/>
              <a:t>	r</a:t>
            </a:r>
            <a:r>
              <a:rPr baseline="-25000" lang="en-US" sz="1600"/>
              <a:t>m</a:t>
            </a:r>
            <a:r>
              <a:rPr lang="en-US" sz="1600"/>
              <a:t>: imputed rating offset</a:t>
            </a:r>
            <a:endParaRPr sz="1600"/>
          </a:p>
          <a:p>
            <a:pPr indent="457200" lvl="0" marL="0" rtl="0" algn="l">
              <a:spcBef>
                <a:spcPts val="1000"/>
              </a:spcBef>
              <a:spcAft>
                <a:spcPts val="0"/>
              </a:spcAft>
              <a:buNone/>
            </a:pPr>
            <a:r>
              <a:rPr lang="en-US" sz="1600"/>
              <a:t>	ƛ: regularization parameter</a:t>
            </a:r>
            <a:endParaRPr sz="1600"/>
          </a:p>
          <a:p>
            <a:pPr indent="457200" lvl="0" marL="0" rtl="0" algn="l">
              <a:spcBef>
                <a:spcPts val="1000"/>
              </a:spcBef>
              <a:spcAft>
                <a:spcPts val="0"/>
              </a:spcAft>
              <a:buNone/>
            </a:pPr>
            <a:r>
              <a:rPr lang="en-US"/>
              <a:t>	</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a:t>
            </a:r>
            <a:endParaRPr/>
          </a:p>
        </p:txBody>
      </p:sp>
      <p:pic>
        <p:nvPicPr>
          <p:cNvPr id="269" name="Google Shape;269;p28"/>
          <p:cNvPicPr preferRelativeResize="0"/>
          <p:nvPr/>
        </p:nvPicPr>
        <p:blipFill>
          <a:blip r:embed="rId3">
            <a:alphaModFix/>
          </a:blip>
          <a:stretch>
            <a:fillRect/>
          </a:stretch>
        </p:blipFill>
        <p:spPr>
          <a:xfrm>
            <a:off x="1202837" y="1882025"/>
            <a:ext cx="9786325" cy="1283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pic>
        <p:nvPicPr>
          <p:cNvPr id="275" name="Google Shape;275;p29"/>
          <p:cNvPicPr preferRelativeResize="0"/>
          <p:nvPr/>
        </p:nvPicPr>
        <p:blipFill rotWithShape="1">
          <a:blip r:embed="rId3">
            <a:alphaModFix/>
          </a:blip>
          <a:srcRect b="11512" l="0" r="0" t="0"/>
          <a:stretch/>
        </p:blipFill>
        <p:spPr>
          <a:xfrm>
            <a:off x="2675900" y="3388349"/>
            <a:ext cx="6840225" cy="1116900"/>
          </a:xfrm>
          <a:prstGeom prst="rect">
            <a:avLst/>
          </a:prstGeom>
          <a:noFill/>
          <a:ln>
            <a:noFill/>
          </a:ln>
        </p:spPr>
      </p:pic>
      <p:pic>
        <p:nvPicPr>
          <p:cNvPr id="276" name="Google Shape;276;p29"/>
          <p:cNvPicPr preferRelativeResize="0"/>
          <p:nvPr/>
        </p:nvPicPr>
        <p:blipFill>
          <a:blip r:embed="rId4">
            <a:alphaModFix/>
          </a:blip>
          <a:stretch>
            <a:fillRect/>
          </a:stretch>
        </p:blipFill>
        <p:spPr>
          <a:xfrm>
            <a:off x="2717950" y="1679225"/>
            <a:ext cx="6756101" cy="1190825"/>
          </a:xfrm>
          <a:prstGeom prst="rect">
            <a:avLst/>
          </a:prstGeom>
          <a:noFill/>
          <a:ln>
            <a:noFill/>
          </a:ln>
        </p:spPr>
      </p:pic>
      <p:sp>
        <p:nvSpPr>
          <p:cNvPr id="277" name="Google Shape;277;p29"/>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Probabilistic Matrix Factorization</a:t>
            </a:r>
            <a:endParaRPr/>
          </a:p>
        </p:txBody>
      </p:sp>
      <p:sp>
        <p:nvSpPr>
          <p:cNvPr id="278" name="Google Shape;278;p29"/>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9" name="Google Shape;279;p29"/>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	Use the gradient descent to solve the problem:</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t/>
            </a:r>
            <a:endParaRPr/>
          </a:p>
          <a:p>
            <a:pPr indent="457200" lvl="0" marL="0" rtl="0" algn="l">
              <a:spcBef>
                <a:spcPts val="1000"/>
              </a:spcBef>
              <a:spcAft>
                <a:spcPts val="0"/>
              </a:spcAft>
              <a:buNone/>
            </a:pPr>
            <a:r>
              <a:rPr lang="en-US"/>
              <a:t>For each iteration:</a:t>
            </a:r>
            <a:endParaRPr/>
          </a:p>
          <a:p>
            <a:pPr indent="457200" lvl="0" marL="0" rtl="0" algn="l">
              <a:spcBef>
                <a:spcPts val="1000"/>
              </a:spcBef>
              <a:spcAft>
                <a:spcPts val="0"/>
              </a:spcAft>
              <a:buNone/>
            </a:pPr>
            <a:r>
              <a:t/>
            </a:r>
            <a:endParaRPr/>
          </a:p>
          <a:p>
            <a:pPr indent="45720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 To initialize U and V, we need to make them random at the beginning.</a:t>
            </a:r>
            <a:endParaRPr/>
          </a:p>
          <a:p>
            <a:pPr indent="0" lvl="0" marL="0" rtl="0" algn="l">
              <a:spcBef>
                <a:spcPts val="1000"/>
              </a:spcBef>
              <a:spcAft>
                <a:spcPts val="0"/>
              </a:spcAft>
              <a:buNone/>
            </a:pPr>
            <a:r>
              <a:rPr lang="en-US"/>
              <a:t>	* U = ( (1 + 1 * randn(d, m)) * 1/sqrt(d/3) )';</a:t>
            </a:r>
            <a:endParaRPr/>
          </a:p>
          <a:p>
            <a:pPr indent="457200" lvl="0" marL="0" rtl="0" algn="l">
              <a:spcBef>
                <a:spcPts val="1000"/>
              </a:spcBef>
              <a:spcAft>
                <a:spcPts val="0"/>
              </a:spcAft>
              <a:buNone/>
            </a:pPr>
            <a:r>
              <a:rPr lang="en-US"/>
              <a:t>* V = ( (1 + 1 * randn(d, n)) * 1/sqrt(d/3)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0"/>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Optimize learning rate </a:t>
            </a:r>
            <a:r>
              <a:rPr lang="en-US"/>
              <a:t>ε</a:t>
            </a:r>
            <a:endParaRPr/>
          </a:p>
          <a:p>
            <a:pPr indent="0" lvl="0" marL="0" rtl="0" algn="l">
              <a:spcBef>
                <a:spcPts val="1000"/>
              </a:spcBef>
              <a:spcAft>
                <a:spcPts val="0"/>
              </a:spcAft>
              <a:buNone/>
            </a:pPr>
            <a:r>
              <a:rPr lang="en-US"/>
              <a:t>Default:</a:t>
            </a:r>
            <a:endParaRPr/>
          </a:p>
          <a:p>
            <a:pPr indent="0" lvl="0" marL="0" rtl="0" algn="l">
              <a:spcBef>
                <a:spcPts val="1000"/>
              </a:spcBef>
              <a:spcAft>
                <a:spcPts val="0"/>
              </a:spcAft>
              <a:buNone/>
            </a:pPr>
            <a:r>
              <a:rPr lang="en-US" sz="2400"/>
              <a:t>	</a:t>
            </a:r>
            <a:r>
              <a:rPr lang="en-US" sz="1800"/>
              <a:t>iteration = 100</a:t>
            </a:r>
            <a:endParaRPr sz="2400"/>
          </a:p>
          <a:p>
            <a:pPr indent="457200" lvl="0" marL="0" rtl="0" algn="l">
              <a:spcBef>
                <a:spcPts val="1000"/>
              </a:spcBef>
              <a:spcAft>
                <a:spcPts val="0"/>
              </a:spcAft>
              <a:buNone/>
            </a:pPr>
            <a:r>
              <a:rPr lang="en-US" sz="1800"/>
              <a:t>W</a:t>
            </a:r>
            <a:r>
              <a:rPr baseline="-25000" lang="en-US" sz="1800"/>
              <a:t>m</a:t>
            </a:r>
            <a:r>
              <a:rPr lang="en-US" sz="1800"/>
              <a:t> = 0 (Indicator Matrix)</a:t>
            </a:r>
            <a:endParaRPr sz="1800"/>
          </a:p>
          <a:p>
            <a:pPr indent="0" lvl="0" marL="0" rtl="0" algn="l">
              <a:spcBef>
                <a:spcPts val="1000"/>
              </a:spcBef>
              <a:spcAft>
                <a:spcPts val="0"/>
              </a:spcAft>
              <a:buNone/>
            </a:pPr>
            <a:r>
              <a:rPr lang="en-US" sz="1800"/>
              <a:t>	r</a:t>
            </a:r>
            <a:r>
              <a:rPr baseline="-25000" lang="en-US" sz="1800"/>
              <a:t>m</a:t>
            </a:r>
            <a:r>
              <a:rPr lang="en-US" sz="1800"/>
              <a:t> = 0</a:t>
            </a:r>
            <a:endParaRPr sz="1800"/>
          </a:p>
          <a:p>
            <a:pPr indent="0" lvl="0" marL="0" rtl="0" algn="l">
              <a:spcBef>
                <a:spcPts val="1000"/>
              </a:spcBef>
              <a:spcAft>
                <a:spcPts val="0"/>
              </a:spcAft>
              <a:buNone/>
            </a:pPr>
            <a:r>
              <a:rPr lang="en-US" sz="1800"/>
              <a:t>	d = 3</a:t>
            </a:r>
            <a:endParaRPr sz="1800"/>
          </a:p>
          <a:p>
            <a:pPr indent="0" lvl="0" marL="0" rtl="0" algn="l">
              <a:spcBef>
                <a:spcPts val="1000"/>
              </a:spcBef>
              <a:spcAft>
                <a:spcPts val="0"/>
              </a:spcAft>
              <a:buNone/>
            </a:pPr>
            <a:r>
              <a:rPr lang="en-US" sz="1800"/>
              <a:t>	ƛ = 0.01</a:t>
            </a:r>
            <a:endParaRPr/>
          </a:p>
        </p:txBody>
      </p:sp>
      <p:pic>
        <p:nvPicPr>
          <p:cNvPr id="286" name="Google Shape;286;p30"/>
          <p:cNvPicPr preferRelativeResize="0"/>
          <p:nvPr/>
        </p:nvPicPr>
        <p:blipFill rotWithShape="1">
          <a:blip r:embed="rId3">
            <a:alphaModFix/>
          </a:blip>
          <a:srcRect b="4377" l="9674" r="7640" t="4993"/>
          <a:stretch/>
        </p:blipFill>
        <p:spPr>
          <a:xfrm>
            <a:off x="3813050" y="1387475"/>
            <a:ext cx="7707576" cy="4540250"/>
          </a:xfrm>
          <a:prstGeom prst="rect">
            <a:avLst/>
          </a:prstGeom>
          <a:noFill/>
          <a:ln>
            <a:noFill/>
          </a:ln>
        </p:spPr>
      </p:pic>
      <p:sp>
        <p:nvSpPr>
          <p:cNvPr id="287" name="Google Shape;287;p30"/>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Probabilistic Matrix Factorization</a:t>
            </a:r>
            <a:endParaRPr/>
          </a:p>
        </p:txBody>
      </p:sp>
      <p:sp>
        <p:nvSpPr>
          <p:cNvPr id="288" name="Google Shape;288;p30"/>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1"/>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Probabilistic Matrix Factorization</a:t>
            </a:r>
            <a:endParaRPr/>
          </a:p>
        </p:txBody>
      </p:sp>
      <p:sp>
        <p:nvSpPr>
          <p:cNvPr id="295" name="Google Shape;295;p31"/>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6" name="Google Shape;296;p31"/>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Optimize ƛ: -0.04 to 0.05</a:t>
            </a:r>
            <a:endParaRPr/>
          </a:p>
          <a:p>
            <a:pPr indent="0" lvl="0" marL="0" rtl="0" algn="l">
              <a:spcBef>
                <a:spcPts val="1000"/>
              </a:spcBef>
              <a:spcAft>
                <a:spcPts val="0"/>
              </a:spcAft>
              <a:buClr>
                <a:schemeClr val="dk1"/>
              </a:buClr>
              <a:buSzPts val="1100"/>
              <a:buFont typeface="Arial"/>
              <a:buNone/>
            </a:pPr>
            <a:r>
              <a:rPr lang="en-US"/>
              <a:t>Default:</a:t>
            </a:r>
            <a:endParaRPr/>
          </a:p>
          <a:p>
            <a:pPr indent="0" lvl="0" marL="0" rtl="0" algn="l">
              <a:spcBef>
                <a:spcPts val="1000"/>
              </a:spcBef>
              <a:spcAft>
                <a:spcPts val="0"/>
              </a:spcAft>
              <a:buNone/>
            </a:pPr>
            <a:r>
              <a:rPr lang="en-US" sz="2400"/>
              <a:t>	</a:t>
            </a:r>
            <a:r>
              <a:rPr lang="en-US" sz="1800"/>
              <a:t>iteration = 100</a:t>
            </a:r>
            <a:endParaRPr sz="2400"/>
          </a:p>
          <a:p>
            <a:pPr indent="457200" lvl="0" marL="0" rtl="0" algn="l">
              <a:spcBef>
                <a:spcPts val="1000"/>
              </a:spcBef>
              <a:spcAft>
                <a:spcPts val="0"/>
              </a:spcAft>
              <a:buClr>
                <a:schemeClr val="dk1"/>
              </a:buClr>
              <a:buSzPts val="1100"/>
              <a:buFont typeface="Arial"/>
              <a:buNone/>
            </a:pPr>
            <a:r>
              <a:rPr lang="en-US" sz="1800"/>
              <a:t>W</a:t>
            </a:r>
            <a:r>
              <a:rPr baseline="-25000" lang="en-US" sz="1800"/>
              <a:t>m</a:t>
            </a:r>
            <a:r>
              <a:rPr lang="en-US" sz="1800"/>
              <a:t> = 0 (Indicator Matrix)</a:t>
            </a:r>
            <a:endParaRPr sz="1800"/>
          </a:p>
          <a:p>
            <a:pPr indent="0" lvl="0" marL="0" rtl="0" algn="l">
              <a:spcBef>
                <a:spcPts val="1000"/>
              </a:spcBef>
              <a:spcAft>
                <a:spcPts val="0"/>
              </a:spcAft>
              <a:buClr>
                <a:schemeClr val="dk1"/>
              </a:buClr>
              <a:buSzPts val="1100"/>
              <a:buFont typeface="Arial"/>
              <a:buNone/>
            </a:pPr>
            <a:r>
              <a:rPr lang="en-US" sz="1800"/>
              <a:t>	r</a:t>
            </a:r>
            <a:r>
              <a:rPr baseline="-25000" lang="en-US" sz="1800"/>
              <a:t>m</a:t>
            </a:r>
            <a:r>
              <a:rPr lang="en-US" sz="1800"/>
              <a:t> = 0</a:t>
            </a:r>
            <a:endParaRPr sz="1800"/>
          </a:p>
          <a:p>
            <a:pPr indent="0" lvl="0" marL="0" rtl="0" algn="l">
              <a:spcBef>
                <a:spcPts val="1000"/>
              </a:spcBef>
              <a:spcAft>
                <a:spcPts val="0"/>
              </a:spcAft>
              <a:buClr>
                <a:schemeClr val="dk1"/>
              </a:buClr>
              <a:buSzPts val="1100"/>
              <a:buFont typeface="Arial"/>
              <a:buNone/>
            </a:pPr>
            <a:r>
              <a:rPr lang="en-US" sz="1800"/>
              <a:t>	d = 3</a:t>
            </a:r>
            <a:endParaRPr sz="1800"/>
          </a:p>
          <a:p>
            <a:pPr indent="0" lvl="0" marL="0" rtl="0" algn="l">
              <a:spcBef>
                <a:spcPts val="1000"/>
              </a:spcBef>
              <a:spcAft>
                <a:spcPts val="0"/>
              </a:spcAft>
              <a:buClr>
                <a:schemeClr val="dk1"/>
              </a:buClr>
              <a:buSzPts val="1100"/>
              <a:buFont typeface="Arial"/>
              <a:buNone/>
            </a:pPr>
            <a:r>
              <a:rPr lang="en-US" sz="1800"/>
              <a:t>	ε = 0.001</a:t>
            </a:r>
            <a:endParaRPr sz="1800"/>
          </a:p>
          <a:p>
            <a:pPr indent="0" lvl="0" marL="0" rtl="0" algn="l">
              <a:spcBef>
                <a:spcPts val="1000"/>
              </a:spcBef>
              <a:spcAft>
                <a:spcPts val="0"/>
              </a:spcAft>
              <a:buNone/>
            </a:pPr>
            <a:r>
              <a:t/>
            </a:r>
            <a:endParaRPr sz="2400"/>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a:t>
            </a:r>
            <a:endParaRPr/>
          </a:p>
        </p:txBody>
      </p:sp>
      <p:pic>
        <p:nvPicPr>
          <p:cNvPr id="297" name="Google Shape;297;p31"/>
          <p:cNvPicPr preferRelativeResize="0"/>
          <p:nvPr/>
        </p:nvPicPr>
        <p:blipFill rotWithShape="1">
          <a:blip r:embed="rId3">
            <a:alphaModFix/>
          </a:blip>
          <a:srcRect b="4379" l="9671" r="7526" t="4769"/>
          <a:stretch/>
        </p:blipFill>
        <p:spPr>
          <a:xfrm>
            <a:off x="3721300" y="1387500"/>
            <a:ext cx="8101901" cy="44893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2"/>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Probabilistic Matrix Factorization</a:t>
            </a:r>
            <a:endParaRPr/>
          </a:p>
        </p:txBody>
      </p:sp>
      <p:sp>
        <p:nvSpPr>
          <p:cNvPr id="304" name="Google Shape;304;p32"/>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5" name="Google Shape;305;p32"/>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Optimize d: 1 to 20</a:t>
            </a:r>
            <a:endParaRPr/>
          </a:p>
          <a:p>
            <a:pPr indent="0" lvl="0" marL="0" rtl="0" algn="l">
              <a:spcBef>
                <a:spcPts val="1000"/>
              </a:spcBef>
              <a:spcAft>
                <a:spcPts val="0"/>
              </a:spcAft>
              <a:buClr>
                <a:schemeClr val="dk1"/>
              </a:buClr>
              <a:buSzPts val="1100"/>
              <a:buFont typeface="Arial"/>
              <a:buNone/>
            </a:pPr>
            <a:r>
              <a:rPr lang="en-US"/>
              <a:t>Default:</a:t>
            </a:r>
            <a:endParaRPr/>
          </a:p>
          <a:p>
            <a:pPr indent="0" lvl="0" marL="0" rtl="0" algn="l">
              <a:spcBef>
                <a:spcPts val="1000"/>
              </a:spcBef>
              <a:spcAft>
                <a:spcPts val="0"/>
              </a:spcAft>
              <a:buNone/>
            </a:pPr>
            <a:r>
              <a:rPr lang="en-US" sz="2400"/>
              <a:t>	</a:t>
            </a:r>
            <a:r>
              <a:rPr lang="en-US" sz="1800"/>
              <a:t>iteration = 30</a:t>
            </a:r>
            <a:endParaRPr sz="2400"/>
          </a:p>
          <a:p>
            <a:pPr indent="457200" lvl="0" marL="0" rtl="0" algn="l">
              <a:spcBef>
                <a:spcPts val="1000"/>
              </a:spcBef>
              <a:spcAft>
                <a:spcPts val="0"/>
              </a:spcAft>
              <a:buClr>
                <a:schemeClr val="dk1"/>
              </a:buClr>
              <a:buSzPts val="1100"/>
              <a:buFont typeface="Arial"/>
              <a:buNone/>
            </a:pPr>
            <a:r>
              <a:rPr lang="en-US" sz="1800"/>
              <a:t>W</a:t>
            </a:r>
            <a:r>
              <a:rPr baseline="-25000" lang="en-US" sz="1800"/>
              <a:t>m</a:t>
            </a:r>
            <a:r>
              <a:rPr lang="en-US" sz="1800"/>
              <a:t> = 0 (Indicator Matrix)</a:t>
            </a:r>
            <a:endParaRPr sz="1800"/>
          </a:p>
          <a:p>
            <a:pPr indent="0" lvl="0" marL="0" rtl="0" algn="l">
              <a:spcBef>
                <a:spcPts val="1000"/>
              </a:spcBef>
              <a:spcAft>
                <a:spcPts val="0"/>
              </a:spcAft>
              <a:buClr>
                <a:schemeClr val="dk1"/>
              </a:buClr>
              <a:buSzPts val="1100"/>
              <a:buFont typeface="Arial"/>
              <a:buNone/>
            </a:pPr>
            <a:r>
              <a:rPr lang="en-US" sz="1800"/>
              <a:t>	r</a:t>
            </a:r>
            <a:r>
              <a:rPr baseline="-25000" lang="en-US" sz="1800"/>
              <a:t>m</a:t>
            </a:r>
            <a:r>
              <a:rPr lang="en-US" sz="1800"/>
              <a:t> = 0</a:t>
            </a:r>
            <a:endParaRPr sz="1800"/>
          </a:p>
          <a:p>
            <a:pPr indent="0" lvl="0" marL="0" rtl="0" algn="l">
              <a:spcBef>
                <a:spcPts val="1000"/>
              </a:spcBef>
              <a:spcAft>
                <a:spcPts val="0"/>
              </a:spcAft>
              <a:buNone/>
            </a:pPr>
            <a:r>
              <a:rPr lang="en-US" sz="1800"/>
              <a:t>	ε = 0.005</a:t>
            </a:r>
            <a:endParaRPr sz="1800"/>
          </a:p>
          <a:p>
            <a:pPr indent="457200" lvl="0" marL="0" rtl="0" algn="l">
              <a:spcBef>
                <a:spcPts val="1000"/>
              </a:spcBef>
              <a:spcAft>
                <a:spcPts val="0"/>
              </a:spcAft>
              <a:buClr>
                <a:schemeClr val="dk1"/>
              </a:buClr>
              <a:buSzPts val="1100"/>
              <a:buFont typeface="Arial"/>
              <a:buNone/>
            </a:pPr>
            <a:r>
              <a:rPr lang="en-US" sz="1800"/>
              <a:t>ƛ = 0.01</a:t>
            </a:r>
            <a:endParaRPr sz="1800"/>
          </a:p>
          <a:p>
            <a:pPr indent="0" lvl="0" marL="0" rtl="0" algn="l">
              <a:spcBef>
                <a:spcPts val="1000"/>
              </a:spcBef>
              <a:spcAft>
                <a:spcPts val="0"/>
              </a:spcAft>
              <a:buNone/>
            </a:pPr>
            <a:r>
              <a:t/>
            </a:r>
            <a:endParaRPr sz="2400"/>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a:t>
            </a:r>
            <a:endParaRPr/>
          </a:p>
        </p:txBody>
      </p:sp>
      <p:pic>
        <p:nvPicPr>
          <p:cNvPr id="306" name="Google Shape;306;p32"/>
          <p:cNvPicPr preferRelativeResize="0"/>
          <p:nvPr/>
        </p:nvPicPr>
        <p:blipFill rotWithShape="1">
          <a:blip r:embed="rId3">
            <a:alphaModFix/>
          </a:blip>
          <a:srcRect b="4379" l="9456" r="7521" t="4769"/>
          <a:stretch/>
        </p:blipFill>
        <p:spPr>
          <a:xfrm>
            <a:off x="3794524" y="1311275"/>
            <a:ext cx="7885402" cy="4489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3"/>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Probabilistic Matrix Factorization</a:t>
            </a:r>
            <a:endParaRPr/>
          </a:p>
        </p:txBody>
      </p:sp>
      <p:sp>
        <p:nvSpPr>
          <p:cNvPr id="313" name="Google Shape;313;p33"/>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4" name="Google Shape;314;p33"/>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Visualize small datasets’ U and V matrix in 2d</a:t>
            </a:r>
            <a:endParaRPr/>
          </a:p>
        </p:txBody>
      </p:sp>
      <p:pic>
        <p:nvPicPr>
          <p:cNvPr id="315" name="Google Shape;315;p33"/>
          <p:cNvPicPr preferRelativeResize="0"/>
          <p:nvPr/>
        </p:nvPicPr>
        <p:blipFill rotWithShape="1">
          <a:blip r:embed="rId3">
            <a:alphaModFix/>
          </a:blip>
          <a:srcRect b="6477" l="10348" r="7522" t="4546"/>
          <a:stretch/>
        </p:blipFill>
        <p:spPr>
          <a:xfrm>
            <a:off x="1853462" y="1657675"/>
            <a:ext cx="8483626" cy="44858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4"/>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Probabilistic Matrix Factorization</a:t>
            </a:r>
            <a:endParaRPr/>
          </a:p>
        </p:txBody>
      </p:sp>
      <p:sp>
        <p:nvSpPr>
          <p:cNvPr id="322" name="Google Shape;322;p34"/>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3" name="Google Shape;323;p34"/>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Visualize small datasets’ U and V matrix in 3d</a:t>
            </a:r>
            <a:endParaRPr/>
          </a:p>
          <a:p>
            <a:pPr indent="0" lvl="0" marL="0" rtl="0" algn="l">
              <a:spcBef>
                <a:spcPts val="1000"/>
              </a:spcBef>
              <a:spcAft>
                <a:spcPts val="0"/>
              </a:spcAft>
              <a:buNone/>
            </a:pPr>
            <a:r>
              <a:rPr lang="en-US"/>
              <a:t>	</a:t>
            </a:r>
            <a:endParaRPr/>
          </a:p>
        </p:txBody>
      </p:sp>
      <p:pic>
        <p:nvPicPr>
          <p:cNvPr id="324" name="Google Shape;324;p34"/>
          <p:cNvPicPr preferRelativeResize="0"/>
          <p:nvPr/>
        </p:nvPicPr>
        <p:blipFill rotWithShape="1">
          <a:blip r:embed="rId3">
            <a:alphaModFix/>
          </a:blip>
          <a:srcRect b="6012" l="10244" r="6733" t="3848"/>
          <a:stretch/>
        </p:blipFill>
        <p:spPr>
          <a:xfrm>
            <a:off x="1873950" y="1670525"/>
            <a:ext cx="8442648" cy="4473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pic>
        <p:nvPicPr>
          <p:cNvPr id="330" name="Google Shape;330;p35"/>
          <p:cNvPicPr preferRelativeResize="0"/>
          <p:nvPr/>
        </p:nvPicPr>
        <p:blipFill>
          <a:blip r:embed="rId3">
            <a:alphaModFix/>
          </a:blip>
          <a:stretch>
            <a:fillRect/>
          </a:stretch>
        </p:blipFill>
        <p:spPr>
          <a:xfrm>
            <a:off x="773425" y="2647875"/>
            <a:ext cx="8724900" cy="3495675"/>
          </a:xfrm>
          <a:prstGeom prst="rect">
            <a:avLst/>
          </a:prstGeom>
          <a:noFill/>
          <a:ln>
            <a:noFill/>
          </a:ln>
        </p:spPr>
      </p:pic>
      <p:sp>
        <p:nvSpPr>
          <p:cNvPr id="331" name="Google Shape;331;p35"/>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Probabilistic Matrix Factorization</a:t>
            </a:r>
            <a:endParaRPr/>
          </a:p>
        </p:txBody>
      </p:sp>
      <p:sp>
        <p:nvSpPr>
          <p:cNvPr id="332" name="Google Shape;332;p35"/>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3" name="Google Shape;333;p35"/>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Typical Dataset:</a:t>
            </a:r>
            <a:endParaRPr/>
          </a:p>
          <a:p>
            <a:pPr indent="0" lvl="0" marL="0" rtl="0" algn="l">
              <a:spcBef>
                <a:spcPts val="1000"/>
              </a:spcBef>
              <a:spcAft>
                <a:spcPts val="0"/>
              </a:spcAft>
              <a:buNone/>
            </a:pPr>
            <a:r>
              <a:rPr lang="en-US"/>
              <a:t>	</a:t>
            </a:r>
            <a:endParaRPr/>
          </a:p>
        </p:txBody>
      </p:sp>
      <p:pic>
        <p:nvPicPr>
          <p:cNvPr id="334" name="Google Shape;334;p35"/>
          <p:cNvPicPr preferRelativeResize="0"/>
          <p:nvPr/>
        </p:nvPicPr>
        <p:blipFill>
          <a:blip r:embed="rId4">
            <a:alphaModFix/>
          </a:blip>
          <a:stretch>
            <a:fillRect/>
          </a:stretch>
        </p:blipFill>
        <p:spPr>
          <a:xfrm>
            <a:off x="6577763" y="217925"/>
            <a:ext cx="5400675" cy="304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6"/>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Probabilistic Matrix Factorization</a:t>
            </a:r>
            <a:endParaRPr/>
          </a:p>
        </p:txBody>
      </p:sp>
      <p:sp>
        <p:nvSpPr>
          <p:cNvPr id="341" name="Google Shape;341;p36"/>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2" name="Google Shape;342;p36"/>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Visualize typical dataset’s U and V matrix in 3d</a:t>
            </a:r>
            <a:endParaRPr/>
          </a:p>
          <a:p>
            <a:pPr indent="0" lvl="0" marL="0" rtl="0" algn="l">
              <a:spcBef>
                <a:spcPts val="1000"/>
              </a:spcBef>
              <a:spcAft>
                <a:spcPts val="0"/>
              </a:spcAft>
              <a:buNone/>
            </a:pPr>
            <a:r>
              <a:rPr lang="en-US"/>
              <a:t>	</a:t>
            </a:r>
            <a:endParaRPr/>
          </a:p>
        </p:txBody>
      </p:sp>
      <p:pic>
        <p:nvPicPr>
          <p:cNvPr id="343" name="Google Shape;343;p36"/>
          <p:cNvPicPr preferRelativeResize="0"/>
          <p:nvPr/>
        </p:nvPicPr>
        <p:blipFill rotWithShape="1">
          <a:blip r:embed="rId3">
            <a:alphaModFix/>
          </a:blip>
          <a:srcRect b="6271" l="10241" r="7297" t="4768"/>
          <a:stretch/>
        </p:blipFill>
        <p:spPr>
          <a:xfrm>
            <a:off x="1974338" y="1803525"/>
            <a:ext cx="8243323" cy="434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0"/>
          <p:cNvSpPr txBox="1"/>
          <p:nvPr>
            <p:ph type="title"/>
          </p:nvPr>
        </p:nvSpPr>
        <p:spPr>
          <a:xfrm>
            <a:off x="669925" y="2136969"/>
            <a:ext cx="10850700" cy="1292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4800"/>
              <a:t>Introduction</a:t>
            </a:r>
            <a:endParaRPr sz="4800"/>
          </a:p>
        </p:txBody>
      </p:sp>
      <p:sp>
        <p:nvSpPr>
          <p:cNvPr id="83" name="Google Shape;83;p10"/>
          <p:cNvSpPr txBox="1"/>
          <p:nvPr>
            <p:ph idx="1" type="body"/>
          </p:nvPr>
        </p:nvSpPr>
        <p:spPr>
          <a:xfrm>
            <a:off x="669925" y="3472000"/>
            <a:ext cx="10850700" cy="7224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Clr>
                <a:schemeClr val="dk1"/>
              </a:buClr>
              <a:buSzPts val="1200"/>
              <a:buNone/>
            </a:pPr>
            <a:r>
              <a:rPr lang="en-US" sz="1600"/>
              <a:t>Introduction of recommendation system and </a:t>
            </a:r>
            <a:r>
              <a:rPr lang="en-US" sz="1600"/>
              <a:t>collaborative</a:t>
            </a:r>
            <a:r>
              <a:rPr lang="en-US" sz="1600"/>
              <a:t> filter</a:t>
            </a:r>
            <a:endParaRPr sz="1600"/>
          </a:p>
        </p:txBody>
      </p:sp>
      <p:sp>
        <p:nvSpPr>
          <p:cNvPr id="84" name="Google Shape;84;p10"/>
          <p:cNvSpPr/>
          <p:nvPr/>
        </p:nvSpPr>
        <p:spPr>
          <a:xfrm>
            <a:off x="10429874" y="2252306"/>
            <a:ext cx="887890" cy="1176694"/>
          </a:xfrm>
          <a:prstGeom prst="rect">
            <a:avLst/>
          </a:prstGeom>
        </p:spPr>
        <p:txBody>
          <a:bodyPr>
            <a:prstTxWarp prst="textPlain"/>
          </a:bodyPr>
          <a:lstStyle/>
          <a:p>
            <a:pPr lvl="0" algn="l"/>
            <a:r>
              <a:rPr b="1" i="0">
                <a:ln>
                  <a:noFill/>
                </a:ln>
                <a:solidFill>
                  <a:schemeClr val="accent1"/>
                </a:solidFill>
                <a:latin typeface="Impact"/>
              </a:rPr>
              <a:t>01</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7"/>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Probabilistic Matrix Factorization</a:t>
            </a:r>
            <a:endParaRPr/>
          </a:p>
        </p:txBody>
      </p:sp>
      <p:sp>
        <p:nvSpPr>
          <p:cNvPr id="350" name="Google Shape;350;p37"/>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1" name="Google Shape;351;p37"/>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Learning entire dataset:</a:t>
            </a:r>
            <a:endParaRPr/>
          </a:p>
          <a:p>
            <a:pPr indent="0" lvl="0" marL="0" rtl="0" algn="l">
              <a:spcBef>
                <a:spcPts val="1000"/>
              </a:spcBef>
              <a:spcAft>
                <a:spcPts val="0"/>
              </a:spcAft>
              <a:buNone/>
            </a:pPr>
            <a:r>
              <a:rPr lang="en-US"/>
              <a:t>Default:</a:t>
            </a:r>
            <a:endParaRPr/>
          </a:p>
          <a:p>
            <a:pPr indent="0" lvl="0" marL="0" rtl="0" algn="l">
              <a:spcBef>
                <a:spcPts val="1000"/>
              </a:spcBef>
              <a:spcAft>
                <a:spcPts val="0"/>
              </a:spcAft>
              <a:buClr>
                <a:schemeClr val="dk1"/>
              </a:buClr>
              <a:buSzPts val="1100"/>
              <a:buFont typeface="Arial"/>
              <a:buNone/>
            </a:pPr>
            <a:r>
              <a:rPr lang="en-US" sz="2400"/>
              <a:t>	</a:t>
            </a:r>
            <a:r>
              <a:rPr lang="en-US" sz="1800"/>
              <a:t>iteration = 100</a:t>
            </a:r>
            <a:endParaRPr sz="2400"/>
          </a:p>
          <a:p>
            <a:pPr indent="457200" lvl="0" marL="0" rtl="0" algn="l">
              <a:spcBef>
                <a:spcPts val="1000"/>
              </a:spcBef>
              <a:spcAft>
                <a:spcPts val="0"/>
              </a:spcAft>
              <a:buClr>
                <a:schemeClr val="dk1"/>
              </a:buClr>
              <a:buSzPts val="1100"/>
              <a:buFont typeface="Arial"/>
              <a:buNone/>
            </a:pPr>
            <a:r>
              <a:rPr lang="en-US" sz="1800"/>
              <a:t>W</a:t>
            </a:r>
            <a:r>
              <a:rPr baseline="-25000" lang="en-US" sz="1800"/>
              <a:t>m</a:t>
            </a:r>
            <a:r>
              <a:rPr lang="en-US" sz="1800"/>
              <a:t> = 0 (Indicator Matrix)</a:t>
            </a:r>
            <a:endParaRPr sz="1800"/>
          </a:p>
          <a:p>
            <a:pPr indent="0" lvl="0" marL="0" rtl="0" algn="l">
              <a:spcBef>
                <a:spcPts val="1000"/>
              </a:spcBef>
              <a:spcAft>
                <a:spcPts val="0"/>
              </a:spcAft>
              <a:buClr>
                <a:schemeClr val="dk1"/>
              </a:buClr>
              <a:buSzPts val="1100"/>
              <a:buFont typeface="Arial"/>
              <a:buNone/>
            </a:pPr>
            <a:r>
              <a:rPr lang="en-US" sz="1800"/>
              <a:t>	r</a:t>
            </a:r>
            <a:r>
              <a:rPr baseline="-25000" lang="en-US" sz="1800"/>
              <a:t>m</a:t>
            </a:r>
            <a:r>
              <a:rPr lang="en-US" sz="1800"/>
              <a:t> = 0</a:t>
            </a:r>
            <a:endParaRPr sz="1800"/>
          </a:p>
          <a:p>
            <a:pPr indent="0" lvl="0" marL="0" rtl="0" algn="l">
              <a:spcBef>
                <a:spcPts val="1000"/>
              </a:spcBef>
              <a:spcAft>
                <a:spcPts val="0"/>
              </a:spcAft>
              <a:buClr>
                <a:schemeClr val="dk1"/>
              </a:buClr>
              <a:buSzPts val="1100"/>
              <a:buFont typeface="Arial"/>
              <a:buNone/>
            </a:pPr>
            <a:r>
              <a:rPr lang="en-US" sz="1800"/>
              <a:t>	ε = 0.003</a:t>
            </a:r>
            <a:endParaRPr sz="1800"/>
          </a:p>
          <a:p>
            <a:pPr indent="457200" lvl="0" marL="0" rtl="0" algn="l">
              <a:spcBef>
                <a:spcPts val="1000"/>
              </a:spcBef>
              <a:spcAft>
                <a:spcPts val="0"/>
              </a:spcAft>
              <a:buNone/>
            </a:pPr>
            <a:r>
              <a:rPr lang="en-US" sz="1800"/>
              <a:t>ƛ = 0.01</a:t>
            </a:r>
            <a:endParaRPr sz="1800"/>
          </a:p>
          <a:p>
            <a:pPr indent="457200" lvl="0" marL="0" rtl="0" algn="l">
              <a:spcBef>
                <a:spcPts val="1000"/>
              </a:spcBef>
              <a:spcAft>
                <a:spcPts val="0"/>
              </a:spcAft>
              <a:buClr>
                <a:schemeClr val="dk1"/>
              </a:buClr>
              <a:buSzPts val="1100"/>
              <a:buFont typeface="Arial"/>
              <a:buNone/>
            </a:pPr>
            <a:r>
              <a:rPr lang="en-US" sz="1800"/>
              <a:t>d = 3 or 10</a:t>
            </a:r>
            <a:endParaRPr sz="1800"/>
          </a:p>
        </p:txBody>
      </p:sp>
      <p:pic>
        <p:nvPicPr>
          <p:cNvPr id="352" name="Google Shape;352;p37"/>
          <p:cNvPicPr preferRelativeResize="0"/>
          <p:nvPr/>
        </p:nvPicPr>
        <p:blipFill rotWithShape="1">
          <a:blip r:embed="rId3">
            <a:alphaModFix/>
          </a:blip>
          <a:srcRect b="4377" l="9224" r="7525" t="3845"/>
          <a:stretch/>
        </p:blipFill>
        <p:spPr>
          <a:xfrm>
            <a:off x="3787375" y="1482425"/>
            <a:ext cx="7969526" cy="42875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Result on Entire Dataset</a:t>
            </a:r>
            <a:endParaRPr/>
          </a:p>
        </p:txBody>
      </p:sp>
      <p:sp>
        <p:nvSpPr>
          <p:cNvPr id="359" name="Google Shape;359;p38"/>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0" name="Google Shape;360;p38"/>
          <p:cNvPicPr preferRelativeResize="0"/>
          <p:nvPr/>
        </p:nvPicPr>
        <p:blipFill rotWithShape="1">
          <a:blip r:embed="rId3">
            <a:alphaModFix/>
          </a:blip>
          <a:srcRect b="4137" l="10342" r="8541" t="2882"/>
          <a:stretch/>
        </p:blipFill>
        <p:spPr>
          <a:xfrm>
            <a:off x="522872" y="1234025"/>
            <a:ext cx="11208028" cy="49096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9"/>
          <p:cNvSpPr txBox="1"/>
          <p:nvPr>
            <p:ph type="title"/>
          </p:nvPr>
        </p:nvSpPr>
        <p:spPr>
          <a:xfrm>
            <a:off x="669925" y="2136969"/>
            <a:ext cx="10850700" cy="1292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600"/>
              <a:t>Result and Conclusion</a:t>
            </a:r>
            <a:endParaRPr sz="3600"/>
          </a:p>
        </p:txBody>
      </p:sp>
      <p:sp>
        <p:nvSpPr>
          <p:cNvPr id="366" name="Google Shape;366;p39"/>
          <p:cNvSpPr/>
          <p:nvPr/>
        </p:nvSpPr>
        <p:spPr>
          <a:xfrm>
            <a:off x="10429874" y="2252306"/>
            <a:ext cx="1053991" cy="1176695"/>
          </a:xfrm>
          <a:prstGeom prst="rect">
            <a:avLst/>
          </a:prstGeom>
        </p:spPr>
        <p:txBody>
          <a:bodyPr>
            <a:prstTxWarp prst="textPlain"/>
          </a:bodyPr>
          <a:lstStyle/>
          <a:p>
            <a:pPr lvl="0" algn="l"/>
            <a:r>
              <a:rPr b="1" i="0">
                <a:ln>
                  <a:noFill/>
                </a:ln>
                <a:solidFill>
                  <a:schemeClr val="accent1"/>
                </a:solidFill>
                <a:latin typeface="Impact"/>
              </a:rPr>
              <a:t>05</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Result on 10 Small Datasets</a:t>
            </a:r>
            <a:endParaRPr/>
          </a:p>
        </p:txBody>
      </p:sp>
      <p:sp>
        <p:nvSpPr>
          <p:cNvPr id="373" name="Google Shape;373;p40"/>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4" name="Google Shape;374;p40"/>
          <p:cNvPicPr preferRelativeResize="0"/>
          <p:nvPr/>
        </p:nvPicPr>
        <p:blipFill rotWithShape="1">
          <a:blip r:embed="rId3">
            <a:alphaModFix/>
          </a:blip>
          <a:srcRect b="4372" l="9219" r="7868" t="3385"/>
          <a:stretch/>
        </p:blipFill>
        <p:spPr>
          <a:xfrm>
            <a:off x="1711850" y="1314275"/>
            <a:ext cx="8768299" cy="476030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1"/>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Result on Entire Dataset</a:t>
            </a:r>
            <a:endParaRPr/>
          </a:p>
        </p:txBody>
      </p:sp>
      <p:sp>
        <p:nvSpPr>
          <p:cNvPr id="381" name="Google Shape;381;p41"/>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82" name="Google Shape;382;p41"/>
          <p:cNvGraphicFramePr/>
          <p:nvPr/>
        </p:nvGraphicFramePr>
        <p:xfrm>
          <a:off x="952500" y="1225375"/>
          <a:ext cx="3000000" cy="3000000"/>
        </p:xfrm>
        <a:graphic>
          <a:graphicData uri="http://schemas.openxmlformats.org/drawingml/2006/table">
            <a:tbl>
              <a:tblPr>
                <a:noFill/>
                <a:tableStyleId>{7F990FFA-3FF4-4D50-A7F2-4DA8B4814F14}</a:tableStyleId>
              </a:tblPr>
              <a:tblGrid>
                <a:gridCol w="3429000"/>
                <a:gridCol w="3429000"/>
                <a:gridCol w="3429000"/>
              </a:tblGrid>
              <a:tr h="819700">
                <a:tc>
                  <a:txBody>
                    <a:bodyPr>
                      <a:noAutofit/>
                    </a:bodyPr>
                    <a:lstStyle/>
                    <a:p>
                      <a:pPr indent="0" lvl="0" marL="0" rtl="0" algn="l">
                        <a:spcBef>
                          <a:spcPts val="0"/>
                        </a:spcBef>
                        <a:spcAft>
                          <a:spcPts val="0"/>
                        </a:spcAft>
                        <a:buNone/>
                      </a:pPr>
                      <a:r>
                        <a:t/>
                      </a:r>
                      <a:endParaRPr sz="1800"/>
                    </a:p>
                  </a:txBody>
                  <a:tcPr marT="91425" marB="91425" marR="91425" marL="91425" anchor="ctr"/>
                </a:tc>
                <a:tc>
                  <a:txBody>
                    <a:bodyPr>
                      <a:noAutofit/>
                    </a:bodyPr>
                    <a:lstStyle/>
                    <a:p>
                      <a:pPr indent="0" lvl="0" marL="0" rtl="0" algn="ctr">
                        <a:spcBef>
                          <a:spcPts val="0"/>
                        </a:spcBef>
                        <a:spcAft>
                          <a:spcPts val="0"/>
                        </a:spcAft>
                        <a:buNone/>
                      </a:pPr>
                      <a:r>
                        <a:rPr lang="en-US" sz="1800"/>
                        <a:t>MAE</a:t>
                      </a:r>
                      <a:endParaRPr sz="1800"/>
                    </a:p>
                  </a:txBody>
                  <a:tcPr marT="91425" marB="91425" marR="91425" marL="91425" anchor="ctr"/>
                </a:tc>
                <a:tc>
                  <a:txBody>
                    <a:bodyPr>
                      <a:noAutofit/>
                    </a:bodyPr>
                    <a:lstStyle/>
                    <a:p>
                      <a:pPr indent="0" lvl="0" marL="0" rtl="0" algn="ctr">
                        <a:spcBef>
                          <a:spcPts val="0"/>
                        </a:spcBef>
                        <a:spcAft>
                          <a:spcPts val="0"/>
                        </a:spcAft>
                        <a:buNone/>
                      </a:pPr>
                      <a:r>
                        <a:rPr lang="en-US" sz="1800"/>
                        <a:t>RMSE</a:t>
                      </a:r>
                      <a:endParaRPr sz="1800"/>
                    </a:p>
                  </a:txBody>
                  <a:tcPr marT="91425" marB="91425" marR="91425" marL="91425" anchor="ctr"/>
                </a:tc>
              </a:tr>
              <a:tr h="819700">
                <a:tc>
                  <a:txBody>
                    <a:bodyPr>
                      <a:noAutofit/>
                    </a:bodyPr>
                    <a:lstStyle/>
                    <a:p>
                      <a:pPr indent="0" lvl="0" marL="0" rtl="0" algn="l">
                        <a:spcBef>
                          <a:spcPts val="0"/>
                        </a:spcBef>
                        <a:spcAft>
                          <a:spcPts val="0"/>
                        </a:spcAft>
                        <a:buNone/>
                      </a:pPr>
                      <a:r>
                        <a:rPr lang="en-US" sz="1800"/>
                        <a:t>Baseline (with Mean Value 4)</a:t>
                      </a:r>
                      <a:endParaRPr sz="1800"/>
                    </a:p>
                  </a:txBody>
                  <a:tcPr marT="91425" marB="91425" marR="91425" marL="91425" anchor="ctr"/>
                </a:tc>
                <a:tc>
                  <a:txBody>
                    <a:bodyPr>
                      <a:noAutofit/>
                    </a:bodyPr>
                    <a:lstStyle/>
                    <a:p>
                      <a:pPr indent="0" lvl="0" marL="0" rtl="0" algn="ctr">
                        <a:spcBef>
                          <a:spcPts val="0"/>
                        </a:spcBef>
                        <a:spcAft>
                          <a:spcPts val="0"/>
                        </a:spcAft>
                        <a:buNone/>
                      </a:pPr>
                      <a:r>
                        <a:rPr b="1" lang="en-US" sz="1800"/>
                        <a:t>0.7757</a:t>
                      </a:r>
                      <a:endParaRPr b="1" sz="1800"/>
                    </a:p>
                  </a:txBody>
                  <a:tcPr marT="91425" marB="91425" marR="91425" marL="91425" anchor="ctr"/>
                </a:tc>
                <a:tc>
                  <a:txBody>
                    <a:bodyPr>
                      <a:noAutofit/>
                    </a:bodyPr>
                    <a:lstStyle/>
                    <a:p>
                      <a:pPr indent="0" lvl="0" marL="0" rtl="0" algn="ctr">
                        <a:spcBef>
                          <a:spcPts val="0"/>
                        </a:spcBef>
                        <a:spcAft>
                          <a:spcPts val="0"/>
                        </a:spcAft>
                        <a:buNone/>
                      </a:pPr>
                      <a:r>
                        <a:rPr b="1" lang="en-US" sz="1800"/>
                        <a:t>1.0324</a:t>
                      </a:r>
                      <a:endParaRPr b="1" sz="1800"/>
                    </a:p>
                  </a:txBody>
                  <a:tcPr marT="91425" marB="91425" marR="91425" marL="91425" anchor="ctr"/>
                </a:tc>
              </a:tr>
              <a:tr h="819700">
                <a:tc>
                  <a:txBody>
                    <a:bodyPr>
                      <a:noAutofit/>
                    </a:bodyPr>
                    <a:lstStyle/>
                    <a:p>
                      <a:pPr indent="0" lvl="0" marL="0" rtl="0" algn="l">
                        <a:spcBef>
                          <a:spcPts val="0"/>
                        </a:spcBef>
                        <a:spcAft>
                          <a:spcPts val="0"/>
                        </a:spcAft>
                        <a:buNone/>
                      </a:pPr>
                      <a:r>
                        <a:rPr lang="en-US" sz="1800"/>
                        <a:t>Cosine Similarity</a:t>
                      </a:r>
                      <a:endParaRPr sz="1800"/>
                    </a:p>
                  </a:txBody>
                  <a:tcPr marT="91425" marB="91425" marR="91425" marL="91425" anchor="ctr"/>
                </a:tc>
                <a:tc>
                  <a:txBody>
                    <a:bodyPr>
                      <a:noAutofit/>
                    </a:bodyPr>
                    <a:lstStyle/>
                    <a:p>
                      <a:pPr indent="0" lvl="0" marL="0" rtl="0" algn="ctr">
                        <a:spcBef>
                          <a:spcPts val="0"/>
                        </a:spcBef>
                        <a:spcAft>
                          <a:spcPts val="0"/>
                        </a:spcAft>
                        <a:buNone/>
                      </a:pPr>
                      <a:r>
                        <a:rPr lang="en-US" sz="1600"/>
                        <a:t>0.8260</a:t>
                      </a:r>
                      <a:endParaRPr sz="1600"/>
                    </a:p>
                  </a:txBody>
                  <a:tcPr marT="91425" marB="91425" marR="91425" marL="91425" anchor="ctr"/>
                </a:tc>
                <a:tc>
                  <a:txBody>
                    <a:bodyPr>
                      <a:noAutofit/>
                    </a:bodyPr>
                    <a:lstStyle/>
                    <a:p>
                      <a:pPr indent="0" lvl="0" marL="0" rtl="0" algn="ctr">
                        <a:spcBef>
                          <a:spcPts val="0"/>
                        </a:spcBef>
                        <a:spcAft>
                          <a:spcPts val="0"/>
                        </a:spcAft>
                        <a:buNone/>
                      </a:pPr>
                      <a:r>
                        <a:rPr lang="en-US" sz="1600"/>
                        <a:t>1.1911</a:t>
                      </a:r>
                      <a:endParaRPr sz="1600"/>
                    </a:p>
                  </a:txBody>
                  <a:tcPr marT="91425" marB="91425" marR="91425" marL="91425" anchor="ctr"/>
                </a:tc>
              </a:tr>
              <a:tr h="819700">
                <a:tc>
                  <a:txBody>
                    <a:bodyPr>
                      <a:noAutofit/>
                    </a:bodyPr>
                    <a:lstStyle/>
                    <a:p>
                      <a:pPr indent="0" lvl="0" marL="0" rtl="0" algn="l">
                        <a:spcBef>
                          <a:spcPts val="0"/>
                        </a:spcBef>
                        <a:spcAft>
                          <a:spcPts val="0"/>
                        </a:spcAft>
                        <a:buNone/>
                      </a:pPr>
                      <a:r>
                        <a:rPr lang="en-US" sz="1800"/>
                        <a:t>Pearson </a:t>
                      </a:r>
                      <a:r>
                        <a:rPr lang="en-US" sz="1800"/>
                        <a:t>Correlation</a:t>
                      </a:r>
                      <a:endParaRPr sz="1800"/>
                    </a:p>
                  </a:txBody>
                  <a:tcPr marT="91425" marB="91425" marR="91425" marL="91425" anchor="ctr"/>
                </a:tc>
                <a:tc>
                  <a:txBody>
                    <a:bodyPr>
                      <a:noAutofit/>
                    </a:bodyPr>
                    <a:lstStyle/>
                    <a:p>
                      <a:pPr indent="0" lvl="0" marL="0" rtl="0" algn="ctr">
                        <a:spcBef>
                          <a:spcPts val="0"/>
                        </a:spcBef>
                        <a:spcAft>
                          <a:spcPts val="0"/>
                        </a:spcAft>
                        <a:buNone/>
                      </a:pPr>
                      <a:r>
                        <a:rPr lang="en-US" sz="1600"/>
                        <a:t>0.8575</a:t>
                      </a:r>
                      <a:endParaRPr sz="1600"/>
                    </a:p>
                  </a:txBody>
                  <a:tcPr marT="91425" marB="91425" marR="91425" marL="91425" anchor="ctr"/>
                </a:tc>
                <a:tc>
                  <a:txBody>
                    <a:bodyPr>
                      <a:noAutofit/>
                    </a:bodyPr>
                    <a:lstStyle/>
                    <a:p>
                      <a:pPr indent="0" lvl="0" marL="0" rtl="0" algn="ctr">
                        <a:spcBef>
                          <a:spcPts val="0"/>
                        </a:spcBef>
                        <a:spcAft>
                          <a:spcPts val="0"/>
                        </a:spcAft>
                        <a:buNone/>
                      </a:pPr>
                      <a:r>
                        <a:rPr lang="en-US" sz="1600"/>
                        <a:t>1.1876</a:t>
                      </a:r>
                      <a:endParaRPr sz="1600"/>
                    </a:p>
                  </a:txBody>
                  <a:tcPr marT="91425" marB="91425" marR="91425" marL="91425" anchor="ctr"/>
                </a:tc>
              </a:tr>
              <a:tr h="819700">
                <a:tc>
                  <a:txBody>
                    <a:bodyPr>
                      <a:noAutofit/>
                    </a:bodyPr>
                    <a:lstStyle/>
                    <a:p>
                      <a:pPr indent="0" lvl="0" marL="0" rtl="0" algn="l">
                        <a:spcBef>
                          <a:spcPts val="0"/>
                        </a:spcBef>
                        <a:spcAft>
                          <a:spcPts val="0"/>
                        </a:spcAft>
                        <a:buNone/>
                      </a:pPr>
                      <a:r>
                        <a:rPr lang="en-US" sz="1800"/>
                        <a:t>Naive Bayes</a:t>
                      </a:r>
                      <a:endParaRPr sz="1800"/>
                    </a:p>
                  </a:txBody>
                  <a:tcPr marT="91425" marB="91425" marR="91425" marL="91425" anchor="ctr"/>
                </a:tc>
                <a:tc>
                  <a:txBody>
                    <a:bodyPr>
                      <a:noAutofit/>
                    </a:bodyPr>
                    <a:lstStyle/>
                    <a:p>
                      <a:pPr indent="0" lvl="0" marL="0" rtl="0" algn="ctr">
                        <a:spcBef>
                          <a:spcPts val="0"/>
                        </a:spcBef>
                        <a:spcAft>
                          <a:spcPts val="0"/>
                        </a:spcAft>
                        <a:buNone/>
                      </a:pPr>
                      <a:r>
                        <a:rPr lang="en-US" sz="1600"/>
                        <a:t>1.4744</a:t>
                      </a:r>
                      <a:endParaRPr sz="1600"/>
                    </a:p>
                  </a:txBody>
                  <a:tcPr marT="91425" marB="91425" marR="91425" marL="91425" anchor="ctr"/>
                </a:tc>
                <a:tc>
                  <a:txBody>
                    <a:bodyPr>
                      <a:noAutofit/>
                    </a:bodyPr>
                    <a:lstStyle/>
                    <a:p>
                      <a:pPr indent="0" lvl="0" marL="0" rtl="0" algn="ctr">
                        <a:spcBef>
                          <a:spcPts val="0"/>
                        </a:spcBef>
                        <a:spcAft>
                          <a:spcPts val="0"/>
                        </a:spcAft>
                        <a:buNone/>
                      </a:pPr>
                      <a:r>
                        <a:rPr lang="en-US" sz="1600"/>
                        <a:t>1.8572</a:t>
                      </a:r>
                      <a:endParaRPr sz="1600"/>
                    </a:p>
                  </a:txBody>
                  <a:tcPr marT="91425" marB="91425" marR="91425" marL="91425" anchor="ctr"/>
                </a:tc>
              </a:tr>
              <a:tr h="819700">
                <a:tc>
                  <a:txBody>
                    <a:bodyPr>
                      <a:noAutofit/>
                    </a:bodyPr>
                    <a:lstStyle/>
                    <a:p>
                      <a:pPr indent="0" lvl="0" marL="0" rtl="0" algn="l">
                        <a:spcBef>
                          <a:spcPts val="0"/>
                        </a:spcBef>
                        <a:spcAft>
                          <a:spcPts val="0"/>
                        </a:spcAft>
                        <a:buNone/>
                      </a:pPr>
                      <a:r>
                        <a:rPr lang="en-US" sz="1800"/>
                        <a:t>Probabilistic Matrix Factorization</a:t>
                      </a:r>
                      <a:endParaRPr sz="1800"/>
                    </a:p>
                  </a:txBody>
                  <a:tcPr marT="91425" marB="91425" marR="91425" marL="91425" anchor="ctr"/>
                </a:tc>
                <a:tc>
                  <a:txBody>
                    <a:bodyPr>
                      <a:noAutofit/>
                    </a:bodyPr>
                    <a:lstStyle/>
                    <a:p>
                      <a:pPr indent="0" lvl="0" marL="0" rtl="0" algn="ctr">
                        <a:spcBef>
                          <a:spcPts val="0"/>
                        </a:spcBef>
                        <a:spcAft>
                          <a:spcPts val="0"/>
                        </a:spcAft>
                        <a:buNone/>
                      </a:pPr>
                      <a:r>
                        <a:rPr b="1" lang="en-US" sz="2400"/>
                        <a:t>0.6989</a:t>
                      </a:r>
                      <a:endParaRPr b="1" sz="2400"/>
                    </a:p>
                  </a:txBody>
                  <a:tcPr marT="91425" marB="91425" marR="91425" marL="91425" anchor="ctr"/>
                </a:tc>
                <a:tc>
                  <a:txBody>
                    <a:bodyPr>
                      <a:noAutofit/>
                    </a:bodyPr>
                    <a:lstStyle/>
                    <a:p>
                      <a:pPr indent="0" lvl="0" marL="0" rtl="0" algn="ctr">
                        <a:spcBef>
                          <a:spcPts val="0"/>
                        </a:spcBef>
                        <a:spcAft>
                          <a:spcPts val="0"/>
                        </a:spcAft>
                        <a:buNone/>
                      </a:pPr>
                      <a:r>
                        <a:rPr b="1" lang="en-US" sz="2400"/>
                        <a:t>0.9940</a:t>
                      </a:r>
                      <a:endParaRPr b="1" sz="2400"/>
                    </a:p>
                  </a:txBody>
                  <a:tcPr marT="91425" marB="91425" marR="91425" marL="91425" anchor="ct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2"/>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389" name="Google Shape;389;p42"/>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0" name="Google Shape;390;p42"/>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342900" lvl="0" marL="457200" rtl="0" algn="l">
              <a:lnSpc>
                <a:spcPct val="200000"/>
              </a:lnSpc>
              <a:spcBef>
                <a:spcPts val="1000"/>
              </a:spcBef>
              <a:spcAft>
                <a:spcPts val="0"/>
              </a:spcAft>
              <a:buSzPts val="1800"/>
              <a:buChar char="•"/>
            </a:pPr>
            <a:r>
              <a:rPr lang="en-US"/>
              <a:t>Sparsity will affect the results of some algorithms.</a:t>
            </a:r>
            <a:endParaRPr/>
          </a:p>
          <a:p>
            <a:pPr indent="-342900" lvl="0" marL="457200" rtl="0" algn="l">
              <a:lnSpc>
                <a:spcPct val="200000"/>
              </a:lnSpc>
              <a:spcBef>
                <a:spcPts val="0"/>
              </a:spcBef>
              <a:spcAft>
                <a:spcPts val="0"/>
              </a:spcAft>
              <a:buSzPts val="1800"/>
              <a:buChar char="•"/>
            </a:pPr>
            <a:r>
              <a:rPr lang="en-US"/>
              <a:t>For most cases Naive Bayes CF gives the worst prediction. However, it also gives a best prediction with the smallest sparsity.</a:t>
            </a:r>
            <a:endParaRPr/>
          </a:p>
          <a:p>
            <a:pPr indent="-342900" lvl="0" marL="457200" rtl="0" algn="l">
              <a:lnSpc>
                <a:spcPct val="200000"/>
              </a:lnSpc>
              <a:spcBef>
                <a:spcPts val="0"/>
              </a:spcBef>
              <a:spcAft>
                <a:spcPts val="0"/>
              </a:spcAft>
              <a:buSzPts val="1800"/>
              <a:buChar char="•"/>
            </a:pPr>
            <a:r>
              <a:rPr lang="en-US"/>
              <a:t>For most cases </a:t>
            </a:r>
            <a:r>
              <a:rPr lang="en-US"/>
              <a:t>P</a:t>
            </a:r>
            <a:r>
              <a:rPr lang="en-US"/>
              <a:t>MF model gives the best prediction, best running time with the price of using largest memory size.</a:t>
            </a:r>
            <a:endParaRPr/>
          </a:p>
          <a:p>
            <a:pPr indent="-342900" lvl="0" marL="457200" rtl="0" algn="l">
              <a:lnSpc>
                <a:spcPct val="200000"/>
              </a:lnSpc>
              <a:spcBef>
                <a:spcPts val="0"/>
              </a:spcBef>
              <a:spcAft>
                <a:spcPts val="0"/>
              </a:spcAft>
              <a:buSzPts val="1800"/>
              <a:buChar char="•"/>
            </a:pPr>
            <a:r>
              <a:rPr lang="en-US"/>
              <a:t>MNAR: </a:t>
            </a:r>
            <a:r>
              <a:rPr lang="en-US"/>
              <a:t>Rating are missing not at random problem. </a:t>
            </a:r>
            <a:endParaRPr/>
          </a:p>
          <a:p>
            <a:pPr indent="-342900" lvl="1" marL="1371600" rtl="0" algn="l">
              <a:lnSpc>
                <a:spcPct val="200000"/>
              </a:lnSpc>
              <a:spcBef>
                <a:spcPts val="0"/>
              </a:spcBef>
              <a:spcAft>
                <a:spcPts val="0"/>
              </a:spcAft>
              <a:buSzPts val="1800"/>
              <a:buChar char="•"/>
            </a:pPr>
            <a:r>
              <a:rPr lang="en-US"/>
              <a:t>Missing data mechanism cannot be ignored.</a:t>
            </a:r>
            <a:endParaRPr/>
          </a:p>
          <a:p>
            <a:pPr indent="0" lvl="0" marL="0" rtl="0" algn="l">
              <a:spcBef>
                <a:spcPts val="10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3"/>
          <p:cNvSpPr txBox="1"/>
          <p:nvPr>
            <p:ph type="ctrTitle"/>
          </p:nvPr>
        </p:nvSpPr>
        <p:spPr>
          <a:xfrm>
            <a:off x="6207125" y="2235076"/>
            <a:ext cx="4464000" cy="1741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sz="4800"/>
              <a:t>Thanks!</a:t>
            </a:r>
            <a:endParaRPr b="0" sz="4800"/>
          </a:p>
        </p:txBody>
      </p:sp>
      <p:cxnSp>
        <p:nvCxnSpPr>
          <p:cNvPr id="396" name="Google Shape;396;p43"/>
          <p:cNvCxnSpPr/>
          <p:nvPr/>
        </p:nvCxnSpPr>
        <p:spPr>
          <a:xfrm>
            <a:off x="6207126" y="2127252"/>
            <a:ext cx="5313362" cy="0"/>
          </a:xfrm>
          <a:prstGeom prst="straightConnector1">
            <a:avLst/>
          </a:prstGeom>
          <a:noFill/>
          <a:ln cap="flat" cmpd="sng" w="9525">
            <a:solidFill>
              <a:srgbClr val="A5A5A5"/>
            </a:solidFill>
            <a:prstDash val="solid"/>
            <a:miter lim="800000"/>
            <a:headEnd len="sm" w="sm" type="none"/>
            <a:tailEnd len="sm" w="sm" type="none"/>
          </a:ln>
        </p:spPr>
      </p:cxnSp>
      <p:cxnSp>
        <p:nvCxnSpPr>
          <p:cNvPr id="397" name="Google Shape;397;p43"/>
          <p:cNvCxnSpPr/>
          <p:nvPr/>
        </p:nvCxnSpPr>
        <p:spPr>
          <a:xfrm>
            <a:off x="6207126" y="4112630"/>
            <a:ext cx="5313362" cy="0"/>
          </a:xfrm>
          <a:prstGeom prst="straightConnector1">
            <a:avLst/>
          </a:prstGeom>
          <a:noFill/>
          <a:ln cap="flat" cmpd="sng" w="9525">
            <a:solidFill>
              <a:srgbClr val="A5A5A5"/>
            </a:solidFill>
            <a:prstDash val="solid"/>
            <a:miter lim="800000"/>
            <a:headEnd len="sm" w="sm" type="none"/>
            <a:tailEnd len="sm" w="sm"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4"/>
          <p:cNvSpPr txBox="1"/>
          <p:nvPr>
            <p:ph type="ctrTitle"/>
          </p:nvPr>
        </p:nvSpPr>
        <p:spPr>
          <a:xfrm>
            <a:off x="6207125" y="2235076"/>
            <a:ext cx="4464000" cy="1741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sz="4800"/>
              <a:t>Q &amp; A?</a:t>
            </a:r>
            <a:endParaRPr b="0" sz="4800"/>
          </a:p>
        </p:txBody>
      </p:sp>
      <p:cxnSp>
        <p:nvCxnSpPr>
          <p:cNvPr id="403" name="Google Shape;403;p44"/>
          <p:cNvCxnSpPr/>
          <p:nvPr/>
        </p:nvCxnSpPr>
        <p:spPr>
          <a:xfrm>
            <a:off x="6207126" y="2127252"/>
            <a:ext cx="5313300" cy="0"/>
          </a:xfrm>
          <a:prstGeom prst="straightConnector1">
            <a:avLst/>
          </a:prstGeom>
          <a:noFill/>
          <a:ln cap="flat" cmpd="sng" w="9525">
            <a:solidFill>
              <a:srgbClr val="A5A5A5"/>
            </a:solidFill>
            <a:prstDash val="solid"/>
            <a:miter lim="800000"/>
            <a:headEnd len="sm" w="sm" type="none"/>
            <a:tailEnd len="sm" w="sm" type="none"/>
          </a:ln>
        </p:spPr>
      </p:cxnSp>
      <p:cxnSp>
        <p:nvCxnSpPr>
          <p:cNvPr id="404" name="Google Shape;404;p44"/>
          <p:cNvCxnSpPr/>
          <p:nvPr/>
        </p:nvCxnSpPr>
        <p:spPr>
          <a:xfrm>
            <a:off x="6207126" y="4112630"/>
            <a:ext cx="5313300" cy="0"/>
          </a:xfrm>
          <a:prstGeom prst="straightConnector1">
            <a:avLst/>
          </a:prstGeom>
          <a:noFill/>
          <a:ln cap="flat" cmpd="sng" w="9525">
            <a:solidFill>
              <a:srgbClr val="A5A5A5"/>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1"/>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Recommendation System</a:t>
            </a:r>
            <a:endParaRPr/>
          </a:p>
        </p:txBody>
      </p:sp>
      <p:sp>
        <p:nvSpPr>
          <p:cNvPr id="91" name="Google Shape;91;p11"/>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 name="Google Shape;92;p11"/>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rPr b="1" lang="en-US"/>
              <a:t>P</a:t>
            </a:r>
            <a:r>
              <a:rPr b="1" lang="en-US"/>
              <a:t>urpose</a:t>
            </a:r>
            <a:endParaRPr b="1"/>
          </a:p>
          <a:p>
            <a:pPr indent="0" lvl="0" marL="457200" rtl="0" algn="l">
              <a:spcBef>
                <a:spcPts val="1000"/>
              </a:spcBef>
              <a:spcAft>
                <a:spcPts val="0"/>
              </a:spcAft>
              <a:buNone/>
            </a:pPr>
            <a:r>
              <a:rPr lang="en-US"/>
              <a:t>1. </a:t>
            </a:r>
            <a:r>
              <a:rPr lang="en-US"/>
              <a:t>information filtering system</a:t>
            </a:r>
            <a:endParaRPr/>
          </a:p>
          <a:p>
            <a:pPr indent="0" lvl="0" marL="457200" rtl="0" algn="l">
              <a:spcBef>
                <a:spcPts val="1000"/>
              </a:spcBef>
              <a:spcAft>
                <a:spcPts val="0"/>
              </a:spcAft>
              <a:buNone/>
            </a:pPr>
            <a:r>
              <a:rPr lang="en-US"/>
              <a:t>2. </a:t>
            </a:r>
            <a:r>
              <a:rPr lang="en-US"/>
              <a:t>predict the "rating" or "preference" a user would give to an item</a:t>
            </a:r>
            <a:endParaRPr/>
          </a:p>
          <a:p>
            <a:pPr indent="0" lvl="0" marL="0" rtl="0" algn="l">
              <a:spcBef>
                <a:spcPts val="1000"/>
              </a:spcBef>
              <a:spcAft>
                <a:spcPts val="0"/>
              </a:spcAft>
              <a:buNone/>
            </a:pPr>
            <a:r>
              <a:t/>
            </a:r>
            <a:endParaRPr/>
          </a:p>
          <a:p>
            <a:pPr indent="457200" lvl="0" marL="0" rtl="0" algn="l">
              <a:spcBef>
                <a:spcPts val="1000"/>
              </a:spcBef>
              <a:spcAft>
                <a:spcPts val="0"/>
              </a:spcAft>
              <a:buNone/>
            </a:pPr>
            <a:r>
              <a:rPr b="1" lang="en-US"/>
              <a:t>Significance</a:t>
            </a:r>
            <a:endParaRPr b="1"/>
          </a:p>
          <a:p>
            <a:pPr indent="457200" lvl="0" marL="0" rtl="0" algn="l">
              <a:spcBef>
                <a:spcPts val="1000"/>
              </a:spcBef>
              <a:spcAft>
                <a:spcPts val="0"/>
              </a:spcAft>
              <a:buNone/>
            </a:pPr>
            <a:r>
              <a:rPr lang="en-US"/>
              <a:t>1. </a:t>
            </a:r>
            <a:r>
              <a:rPr lang="en-US"/>
              <a:t>Quickly find what we want to know</a:t>
            </a:r>
            <a:endParaRPr/>
          </a:p>
          <a:p>
            <a:pPr indent="457200" lvl="0" marL="0" rtl="0" algn="l">
              <a:spcBef>
                <a:spcPts val="1000"/>
              </a:spcBef>
              <a:spcAft>
                <a:spcPts val="0"/>
              </a:spcAft>
              <a:buNone/>
            </a:pPr>
            <a:r>
              <a:rPr lang="en-US"/>
              <a:t>2. avoid information overload</a:t>
            </a:r>
            <a:endParaRPr/>
          </a:p>
          <a:p>
            <a:pPr indent="457200" lvl="0" marL="0" rtl="0" algn="l">
              <a:spcBef>
                <a:spcPts val="1000"/>
              </a:spcBef>
              <a:spcAft>
                <a:spcPts val="0"/>
              </a:spcAft>
              <a:buNone/>
            </a:pPr>
            <a:r>
              <a:t/>
            </a:r>
            <a:endParaRPr/>
          </a:p>
          <a:p>
            <a:pPr indent="457200" lvl="0" marL="0" rtl="0" algn="l">
              <a:spcBef>
                <a:spcPts val="1000"/>
              </a:spcBef>
              <a:spcAft>
                <a:spcPts val="0"/>
              </a:spcAft>
              <a:buClr>
                <a:schemeClr val="dk1"/>
              </a:buClr>
              <a:buSzPts val="1100"/>
              <a:buFont typeface="Arial"/>
              <a:buNone/>
            </a:pPr>
            <a:r>
              <a:rPr b="1" lang="en-US"/>
              <a:t>Types</a:t>
            </a:r>
            <a:endParaRPr b="1"/>
          </a:p>
          <a:p>
            <a:pPr indent="457200" lvl="0" marL="0" rtl="0" algn="l">
              <a:spcBef>
                <a:spcPts val="1000"/>
              </a:spcBef>
              <a:spcAft>
                <a:spcPts val="0"/>
              </a:spcAft>
              <a:buClr>
                <a:schemeClr val="dk1"/>
              </a:buClr>
              <a:buSzPts val="1100"/>
              <a:buFont typeface="Arial"/>
              <a:buNone/>
            </a:pPr>
            <a:r>
              <a:rPr lang="en-US"/>
              <a:t>1. content-based recommendation system</a:t>
            </a:r>
            <a:endParaRPr/>
          </a:p>
          <a:p>
            <a:pPr indent="457200" lvl="0" marL="0" rtl="0" algn="l">
              <a:spcBef>
                <a:spcPts val="1000"/>
              </a:spcBef>
              <a:spcAft>
                <a:spcPts val="0"/>
              </a:spcAft>
              <a:buNone/>
            </a:pPr>
            <a:r>
              <a:rPr lang="en-US"/>
              <a:t>2. </a:t>
            </a:r>
            <a:r>
              <a:rPr b="1" lang="en-US"/>
              <a:t>collaborative filter</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2"/>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Collaborative Filter</a:t>
            </a:r>
            <a:endParaRPr/>
          </a:p>
        </p:txBody>
      </p:sp>
      <p:sp>
        <p:nvSpPr>
          <p:cNvPr id="99" name="Google Shape;99;p12"/>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12"/>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rPr lang="en-US"/>
              <a:t>It</a:t>
            </a:r>
            <a:r>
              <a:rPr lang="en-US"/>
              <a:t> is to use the preferences of a group with similar interests and common experience to recommend information of interest to users.</a:t>
            </a:r>
            <a:endParaRPr/>
          </a:p>
          <a:p>
            <a:pPr indent="0" lvl="0" marL="0" rtl="0" algn="l">
              <a:spcBef>
                <a:spcPts val="1000"/>
              </a:spcBef>
              <a:spcAft>
                <a:spcPts val="0"/>
              </a:spcAft>
              <a:buNone/>
            </a:pPr>
            <a:r>
              <a:rPr lang="en-US"/>
              <a:t>      1. </a:t>
            </a:r>
            <a:r>
              <a:rPr b="1" lang="en-US"/>
              <a:t>Memory-based</a:t>
            </a:r>
            <a:endParaRPr b="1"/>
          </a:p>
          <a:p>
            <a:pPr indent="0" lvl="0" marL="0" rtl="0" algn="l">
              <a:spcBef>
                <a:spcPts val="1000"/>
              </a:spcBef>
              <a:spcAft>
                <a:spcPts val="0"/>
              </a:spcAft>
              <a:buNone/>
            </a:pPr>
            <a:r>
              <a:rPr lang="en-US"/>
              <a:t>		1.1 </a:t>
            </a:r>
            <a:r>
              <a:rPr b="1" lang="en-US"/>
              <a:t>User-based (Neighbor-based Collaborative Filtering)</a:t>
            </a:r>
            <a:endParaRPr b="1"/>
          </a:p>
          <a:p>
            <a:pPr indent="0" lvl="0" marL="0" rtl="0" algn="l">
              <a:spcBef>
                <a:spcPts val="1000"/>
              </a:spcBef>
              <a:spcAft>
                <a:spcPts val="0"/>
              </a:spcAft>
              <a:buNone/>
            </a:pPr>
            <a:r>
              <a:rPr b="1" lang="en-US"/>
              <a:t>	      </a:t>
            </a:r>
            <a:r>
              <a:rPr lang="en-US"/>
              <a:t>1.2 Iterm-based</a:t>
            </a:r>
            <a:endParaRPr/>
          </a:p>
          <a:p>
            <a:pPr indent="0" lvl="0" marL="457200" rtl="0" algn="l">
              <a:spcBef>
                <a:spcPts val="1000"/>
              </a:spcBef>
              <a:spcAft>
                <a:spcPts val="0"/>
              </a:spcAft>
              <a:buNone/>
            </a:pPr>
            <a:r>
              <a:rPr lang="en-US"/>
              <a:t>2. </a:t>
            </a:r>
            <a:r>
              <a:rPr b="1" lang="en-US"/>
              <a:t>Model-based</a:t>
            </a:r>
            <a:endParaRPr b="1"/>
          </a:p>
          <a:p>
            <a:pPr indent="0" lvl="0" marL="457200" rtl="0" algn="l">
              <a:spcBef>
                <a:spcPts val="1000"/>
              </a:spcBef>
              <a:spcAft>
                <a:spcPts val="0"/>
              </a:spcAft>
              <a:buNone/>
            </a:pPr>
            <a:r>
              <a:rPr b="1" lang="en-US"/>
              <a:t>	</a:t>
            </a:r>
            <a:r>
              <a:rPr lang="en-US"/>
              <a:t>Various kinds, such as models based on Bayesian, model based on matrix</a:t>
            </a:r>
            <a:endParaRPr/>
          </a:p>
          <a:p>
            <a:pPr indent="457200" lvl="0" marL="457200" rtl="0" algn="l">
              <a:spcBef>
                <a:spcPts val="1000"/>
              </a:spcBef>
              <a:spcAft>
                <a:spcPts val="0"/>
              </a:spcAft>
              <a:buNone/>
            </a:pPr>
            <a:r>
              <a:rPr lang="en-US"/>
              <a:t>factorization and so on.</a:t>
            </a:r>
            <a:endParaRPr/>
          </a:p>
          <a:p>
            <a:pPr indent="0" lvl="0" marL="457200" rtl="0" algn="l">
              <a:spcBef>
                <a:spcPts val="1000"/>
              </a:spcBef>
              <a:spcAft>
                <a:spcPts val="0"/>
              </a:spcAft>
              <a:buNone/>
            </a:pPr>
            <a:r>
              <a:rPr lang="en-US"/>
              <a:t>3. Hybrid collaborative filtering</a:t>
            </a:r>
            <a:endParaRPr/>
          </a:p>
          <a:p>
            <a:pPr indent="0" lvl="0" marL="457200" rtl="0" algn="l">
              <a:spcBef>
                <a:spcPts val="1000"/>
              </a:spcBef>
              <a:spcAft>
                <a:spcPts val="0"/>
              </a:spcAft>
              <a:buNone/>
            </a:pPr>
            <a:r>
              <a:rPr lang="en-US"/>
              <a:t> 	Combine collaborative filter with content based recommendation system.</a:t>
            </a:r>
            <a:endParaRPr/>
          </a:p>
          <a:p>
            <a:pPr indent="0" lvl="0" marL="0" rtl="0" algn="l">
              <a:spcBef>
                <a:spcPts val="1000"/>
              </a:spcBef>
              <a:spcAft>
                <a:spcPts val="0"/>
              </a:spcAft>
              <a:buNone/>
            </a:pPr>
            <a:r>
              <a:rPr lang="en-US"/>
              <a:t>      Difficulty：Matrix sparsity...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3"/>
          <p:cNvSpPr txBox="1"/>
          <p:nvPr>
            <p:ph type="title"/>
          </p:nvPr>
        </p:nvSpPr>
        <p:spPr>
          <a:xfrm>
            <a:off x="669925" y="2136969"/>
            <a:ext cx="10850700" cy="1292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3600"/>
              <a:t>Dataset and </a:t>
            </a:r>
            <a:r>
              <a:rPr lang="en-US" sz="3600"/>
              <a:t>Evaluating Metric</a:t>
            </a:r>
            <a:endParaRPr sz="3600"/>
          </a:p>
        </p:txBody>
      </p:sp>
      <p:sp>
        <p:nvSpPr>
          <p:cNvPr id="106" name="Google Shape;106;p13"/>
          <p:cNvSpPr txBox="1"/>
          <p:nvPr>
            <p:ph idx="1" type="body"/>
          </p:nvPr>
        </p:nvSpPr>
        <p:spPr>
          <a:xfrm>
            <a:off x="669925" y="3472000"/>
            <a:ext cx="10850700" cy="10104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Clr>
                <a:schemeClr val="dk1"/>
              </a:buClr>
              <a:buSzPts val="1200"/>
              <a:buNone/>
            </a:pPr>
            <a:r>
              <a:rPr lang="en-US" sz="1600"/>
              <a:t>we use the </a:t>
            </a:r>
            <a:r>
              <a:rPr i="1" lang="en-US" sz="1400" u="sng">
                <a:highlight>
                  <a:srgbClr val="FFFFFF"/>
                </a:highlight>
                <a:hlinkClick r:id="rId3"/>
              </a:rPr>
              <a:t>Book Recommender: Collaborative Filtering, Shiny</a:t>
            </a:r>
            <a:r>
              <a:rPr lang="en-US" sz="1600"/>
              <a:t> by </a:t>
            </a:r>
            <a:r>
              <a:rPr lang="en-US" sz="1600">
                <a:highlight>
                  <a:srgbClr val="FFFFFF"/>
                </a:highlight>
                <a:uFill>
                  <a:noFill/>
                </a:uFill>
                <a:hlinkClick r:id="rId4"/>
              </a:rPr>
              <a:t>Philipp Spachtholz</a:t>
            </a:r>
            <a:r>
              <a:rPr lang="en-US" sz="1600"/>
              <a:t> from kaggle.</a:t>
            </a:r>
            <a:endParaRPr sz="1600"/>
          </a:p>
          <a:p>
            <a:pPr indent="0" lvl="0" marL="0" rtl="0" algn="l">
              <a:lnSpc>
                <a:spcPct val="150000"/>
              </a:lnSpc>
              <a:spcBef>
                <a:spcPts val="0"/>
              </a:spcBef>
              <a:spcAft>
                <a:spcPts val="0"/>
              </a:spcAft>
              <a:buClr>
                <a:schemeClr val="dk1"/>
              </a:buClr>
              <a:buSzPts val="1200"/>
              <a:buNone/>
            </a:pPr>
            <a:r>
              <a:rPr lang="en-US" sz="1600"/>
              <a:t>the link is: </a:t>
            </a:r>
            <a:r>
              <a:rPr i="1" lang="en-US" sz="1400" u="sng"/>
              <a:t>https://www.kaggle.com/philippsp/book-recommender-collaborative-filtering-shiny/data</a:t>
            </a:r>
            <a:endParaRPr i="1" sz="1400" u="sng"/>
          </a:p>
        </p:txBody>
      </p:sp>
      <p:sp>
        <p:nvSpPr>
          <p:cNvPr id="107" name="Google Shape;107;p13"/>
          <p:cNvSpPr/>
          <p:nvPr/>
        </p:nvSpPr>
        <p:spPr>
          <a:xfrm>
            <a:off x="10429874" y="2252306"/>
            <a:ext cx="1027818" cy="1176695"/>
          </a:xfrm>
          <a:prstGeom prst="rect">
            <a:avLst/>
          </a:prstGeom>
        </p:spPr>
        <p:txBody>
          <a:bodyPr>
            <a:prstTxWarp prst="textPlain"/>
          </a:bodyPr>
          <a:lstStyle/>
          <a:p>
            <a:pPr lvl="0" algn="l"/>
            <a:r>
              <a:rPr b="1" i="0">
                <a:ln>
                  <a:noFill/>
                </a:ln>
                <a:solidFill>
                  <a:schemeClr val="accent1"/>
                </a:solidFill>
                <a:latin typeface="Impact"/>
              </a:rPr>
              <a:t>02</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Dataset</a:t>
            </a:r>
            <a:endParaRPr/>
          </a:p>
        </p:txBody>
      </p:sp>
      <p:sp>
        <p:nvSpPr>
          <p:cNvPr id="114" name="Google Shape;114;p14"/>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14"/>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10k*50k, 981756 ratings, sparsity 99.82%</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42900" lvl="0" marL="457200" rtl="0" algn="l">
              <a:lnSpc>
                <a:spcPct val="115000"/>
              </a:lnSpc>
              <a:spcBef>
                <a:spcPts val="1000"/>
              </a:spcBef>
              <a:spcAft>
                <a:spcPts val="0"/>
              </a:spcAft>
              <a:buSzPts val="1800"/>
              <a:buChar char="❖"/>
            </a:pPr>
            <a:r>
              <a:rPr lang="en-US"/>
              <a:t>For </a:t>
            </a:r>
            <a:r>
              <a:rPr lang="en-US"/>
              <a:t>observed data of </a:t>
            </a:r>
            <a:r>
              <a:rPr lang="en-US"/>
              <a:t>each book:</a:t>
            </a:r>
            <a:endParaRPr/>
          </a:p>
          <a:p>
            <a:pPr indent="-342900" lvl="1" marL="914400" rtl="0" algn="l">
              <a:lnSpc>
                <a:spcPct val="115000"/>
              </a:lnSpc>
              <a:spcBef>
                <a:spcPts val="0"/>
              </a:spcBef>
              <a:spcAft>
                <a:spcPts val="0"/>
              </a:spcAft>
              <a:buSzPts val="1800"/>
              <a:buChar char="➢"/>
            </a:pPr>
            <a:r>
              <a:rPr lang="en-US"/>
              <a:t>Mean: 97.9478</a:t>
            </a:r>
            <a:endParaRPr/>
          </a:p>
          <a:p>
            <a:pPr indent="-342900" lvl="1" marL="914400" rtl="0" algn="l">
              <a:lnSpc>
                <a:spcPct val="115000"/>
              </a:lnSpc>
              <a:spcBef>
                <a:spcPts val="0"/>
              </a:spcBef>
              <a:spcAft>
                <a:spcPts val="0"/>
              </a:spcAft>
              <a:buSzPts val="1800"/>
              <a:buChar char="➢"/>
            </a:pPr>
            <a:r>
              <a:rPr lang="en-US"/>
              <a:t>Std: 5.7593</a:t>
            </a:r>
            <a:endParaRPr/>
          </a:p>
          <a:p>
            <a:pPr indent="-342900" lvl="0" marL="457200" rtl="0" algn="l">
              <a:lnSpc>
                <a:spcPct val="115000"/>
              </a:lnSpc>
              <a:spcBef>
                <a:spcPts val="0"/>
              </a:spcBef>
              <a:spcAft>
                <a:spcPts val="0"/>
              </a:spcAft>
              <a:buSzPts val="1800"/>
              <a:buChar char="❖"/>
            </a:pPr>
            <a:r>
              <a:rPr lang="en-US"/>
              <a:t>For observed data of each user:</a:t>
            </a:r>
            <a:endParaRPr/>
          </a:p>
          <a:p>
            <a:pPr indent="-342900" lvl="1" marL="914400" rtl="0" algn="l">
              <a:lnSpc>
                <a:spcPct val="115000"/>
              </a:lnSpc>
              <a:spcBef>
                <a:spcPts val="0"/>
              </a:spcBef>
              <a:spcAft>
                <a:spcPts val="0"/>
              </a:spcAft>
              <a:buSzPts val="1800"/>
              <a:buChar char="➢"/>
            </a:pPr>
            <a:r>
              <a:rPr lang="en-US"/>
              <a:t>Mean: 18.3340</a:t>
            </a:r>
            <a:endParaRPr/>
          </a:p>
          <a:p>
            <a:pPr indent="-342900" lvl="1" marL="914400" rtl="0" algn="l">
              <a:lnSpc>
                <a:spcPct val="115000"/>
              </a:lnSpc>
              <a:spcBef>
                <a:spcPts val="0"/>
              </a:spcBef>
              <a:spcAft>
                <a:spcPts val="0"/>
              </a:spcAft>
              <a:buSzPts val="1800"/>
              <a:buChar char="➢"/>
            </a:pPr>
            <a:r>
              <a:rPr lang="en-US"/>
              <a:t>Std: 26.2246</a:t>
            </a:r>
            <a:endParaRPr/>
          </a:p>
          <a:p>
            <a:pPr indent="-342900" lvl="1" marL="914400" rtl="0" algn="l">
              <a:lnSpc>
                <a:spcPct val="115000"/>
              </a:lnSpc>
              <a:spcBef>
                <a:spcPts val="0"/>
              </a:spcBef>
              <a:spcAft>
                <a:spcPts val="0"/>
              </a:spcAft>
              <a:buSzPts val="1800"/>
              <a:buChar char="➢"/>
            </a:pPr>
            <a:r>
              <a:rPr lang="en-US"/>
              <a:t>Min:	1</a:t>
            </a:r>
            <a:endParaRPr/>
          </a:p>
          <a:p>
            <a:pPr indent="-342900" lvl="1" marL="914400" rtl="0" algn="l">
              <a:lnSpc>
                <a:spcPct val="115000"/>
              </a:lnSpc>
              <a:spcBef>
                <a:spcPts val="0"/>
              </a:spcBef>
              <a:spcAft>
                <a:spcPts val="0"/>
              </a:spcAft>
              <a:buSzPts val="1800"/>
              <a:buChar char="➢"/>
            </a:pPr>
            <a:r>
              <a:rPr lang="en-US"/>
              <a:t>Max: 200</a:t>
            </a:r>
            <a:endParaRPr/>
          </a:p>
        </p:txBody>
      </p:sp>
      <p:pic>
        <p:nvPicPr>
          <p:cNvPr id="116" name="Google Shape;116;p14"/>
          <p:cNvPicPr preferRelativeResize="0"/>
          <p:nvPr/>
        </p:nvPicPr>
        <p:blipFill rotWithShape="1">
          <a:blip r:embed="rId3">
            <a:alphaModFix/>
          </a:blip>
          <a:srcRect b="4374" l="27224" r="25641" t="4310"/>
          <a:stretch/>
        </p:blipFill>
        <p:spPr>
          <a:xfrm>
            <a:off x="6419075" y="1266250"/>
            <a:ext cx="5005272" cy="4731899"/>
          </a:xfrm>
          <a:prstGeom prst="rect">
            <a:avLst/>
          </a:prstGeom>
          <a:noFill/>
          <a:ln>
            <a:noFill/>
          </a:ln>
        </p:spPr>
      </p:pic>
      <p:graphicFrame>
        <p:nvGraphicFramePr>
          <p:cNvPr id="117" name="Google Shape;117;p14"/>
          <p:cNvGraphicFramePr/>
          <p:nvPr/>
        </p:nvGraphicFramePr>
        <p:xfrm>
          <a:off x="916825" y="1861900"/>
          <a:ext cx="3000000" cy="3000000"/>
        </p:xfrm>
        <a:graphic>
          <a:graphicData uri="http://schemas.openxmlformats.org/drawingml/2006/table">
            <a:tbl>
              <a:tblPr>
                <a:noFill/>
                <a:tableStyleId>{7F990FFA-3FF4-4D50-A7F2-4DA8B4814F14}</a:tableStyleId>
              </a:tblPr>
              <a:tblGrid>
                <a:gridCol w="834225"/>
                <a:gridCol w="834225"/>
                <a:gridCol w="834225"/>
                <a:gridCol w="834225"/>
                <a:gridCol w="834225"/>
                <a:gridCol w="834225"/>
              </a:tblGrid>
              <a:tr h="434050">
                <a:tc>
                  <a:txBody>
                    <a:bodyPr>
                      <a:noAutofit/>
                    </a:bodyPr>
                    <a:lstStyle/>
                    <a:p>
                      <a:pPr indent="0" lvl="0" marL="0" rtl="0" algn="l">
                        <a:spcBef>
                          <a:spcPts val="0"/>
                        </a:spcBef>
                        <a:spcAft>
                          <a:spcPts val="0"/>
                        </a:spcAft>
                        <a:buNone/>
                      </a:pPr>
                      <a:r>
                        <a:rPr lang="en-US"/>
                        <a:t>Rating</a:t>
                      </a:r>
                      <a:endParaRPr/>
                    </a:p>
                  </a:txBody>
                  <a:tcPr marT="91425" marB="91425" marR="91425" marL="91425" anchor="ctr"/>
                </a:tc>
                <a:tc>
                  <a:txBody>
                    <a:bodyPr>
                      <a:noAutofit/>
                    </a:bodyPr>
                    <a:lstStyle/>
                    <a:p>
                      <a:pPr indent="0" lvl="0" marL="0" rtl="0" algn="l">
                        <a:spcBef>
                          <a:spcPts val="0"/>
                        </a:spcBef>
                        <a:spcAft>
                          <a:spcPts val="0"/>
                        </a:spcAft>
                        <a:buNone/>
                      </a:pPr>
                      <a:r>
                        <a:rPr lang="en-US"/>
                        <a:t>1</a:t>
                      </a:r>
                      <a:endParaRPr/>
                    </a:p>
                  </a:txBody>
                  <a:tcPr marT="91425" marB="91425" marR="91425" marL="91425" anchor="ctr"/>
                </a:tc>
                <a:tc>
                  <a:txBody>
                    <a:bodyPr>
                      <a:noAutofit/>
                    </a:bodyPr>
                    <a:lstStyle/>
                    <a:p>
                      <a:pPr indent="0" lvl="0" marL="0" rtl="0" algn="l">
                        <a:spcBef>
                          <a:spcPts val="0"/>
                        </a:spcBef>
                        <a:spcAft>
                          <a:spcPts val="0"/>
                        </a:spcAft>
                        <a:buNone/>
                      </a:pPr>
                      <a:r>
                        <a:rPr lang="en-US"/>
                        <a:t>2</a:t>
                      </a:r>
                      <a:endParaRPr/>
                    </a:p>
                  </a:txBody>
                  <a:tcPr marT="91425" marB="91425" marR="91425" marL="91425" anchor="ctr"/>
                </a:tc>
                <a:tc>
                  <a:txBody>
                    <a:bodyPr>
                      <a:noAutofit/>
                    </a:bodyPr>
                    <a:lstStyle/>
                    <a:p>
                      <a:pPr indent="0" lvl="0" marL="0" rtl="0" algn="l">
                        <a:spcBef>
                          <a:spcPts val="0"/>
                        </a:spcBef>
                        <a:spcAft>
                          <a:spcPts val="0"/>
                        </a:spcAft>
                        <a:buNone/>
                      </a:pPr>
                      <a:r>
                        <a:rPr lang="en-US"/>
                        <a:t>3</a:t>
                      </a:r>
                      <a:endParaRPr/>
                    </a:p>
                  </a:txBody>
                  <a:tcPr marT="91425" marB="91425" marR="91425" marL="91425" anchor="ctr"/>
                </a:tc>
                <a:tc>
                  <a:txBody>
                    <a:bodyPr>
                      <a:noAutofit/>
                    </a:bodyPr>
                    <a:lstStyle/>
                    <a:p>
                      <a:pPr indent="0" lvl="0" marL="0" rtl="0" algn="l">
                        <a:spcBef>
                          <a:spcPts val="0"/>
                        </a:spcBef>
                        <a:spcAft>
                          <a:spcPts val="0"/>
                        </a:spcAft>
                        <a:buNone/>
                      </a:pPr>
                      <a:r>
                        <a:rPr lang="en-US"/>
                        <a:t>4</a:t>
                      </a:r>
                      <a:endParaRPr/>
                    </a:p>
                  </a:txBody>
                  <a:tcPr marT="91425" marB="91425" marR="91425" marL="91425" anchor="ctr"/>
                </a:tc>
                <a:tc>
                  <a:txBody>
                    <a:bodyPr>
                      <a:noAutofit/>
                    </a:bodyPr>
                    <a:lstStyle/>
                    <a:p>
                      <a:pPr indent="0" lvl="0" marL="0" rtl="0" algn="l">
                        <a:spcBef>
                          <a:spcPts val="0"/>
                        </a:spcBef>
                        <a:spcAft>
                          <a:spcPts val="0"/>
                        </a:spcAft>
                        <a:buNone/>
                      </a:pPr>
                      <a:r>
                        <a:rPr lang="en-US"/>
                        <a:t>5</a:t>
                      </a:r>
                      <a:endParaRPr/>
                    </a:p>
                  </a:txBody>
                  <a:tcPr marT="91425" marB="91425" marR="91425" marL="91425" anchor="ctr"/>
                </a:tc>
              </a:tr>
              <a:tr h="434050">
                <a:tc>
                  <a:txBody>
                    <a:bodyPr>
                      <a:noAutofit/>
                    </a:bodyPr>
                    <a:lstStyle/>
                    <a:p>
                      <a:pPr indent="0" lvl="0" marL="0" rtl="0" algn="l">
                        <a:spcBef>
                          <a:spcPts val="0"/>
                        </a:spcBef>
                        <a:spcAft>
                          <a:spcPts val="0"/>
                        </a:spcAft>
                        <a:buNone/>
                      </a:pPr>
                      <a:r>
                        <a:rPr lang="en-US"/>
                        <a:t>Number</a:t>
                      </a:r>
                      <a:endParaRPr/>
                    </a:p>
                  </a:txBody>
                  <a:tcPr marT="91425" marB="91425" marR="91425" marL="91425" anchor="ctr"/>
                </a:tc>
                <a:tc>
                  <a:txBody>
                    <a:bodyPr>
                      <a:noAutofit/>
                    </a:bodyPr>
                    <a:lstStyle/>
                    <a:p>
                      <a:pPr indent="0" lvl="0" marL="0" rtl="0" algn="l">
                        <a:spcBef>
                          <a:spcPts val="0"/>
                        </a:spcBef>
                        <a:spcAft>
                          <a:spcPts val="0"/>
                        </a:spcAft>
                        <a:buNone/>
                      </a:pPr>
                      <a:r>
                        <a:rPr lang="en-US"/>
                        <a:t>19575</a:t>
                      </a:r>
                      <a:endParaRPr/>
                    </a:p>
                  </a:txBody>
                  <a:tcPr marT="91425" marB="91425" marR="91425" marL="91425" anchor="ctr"/>
                </a:tc>
                <a:tc>
                  <a:txBody>
                    <a:bodyPr>
                      <a:noAutofit/>
                    </a:bodyPr>
                    <a:lstStyle/>
                    <a:p>
                      <a:pPr indent="0" lvl="0" marL="0" rtl="0" algn="l">
                        <a:spcBef>
                          <a:spcPts val="0"/>
                        </a:spcBef>
                        <a:spcAft>
                          <a:spcPts val="0"/>
                        </a:spcAft>
                        <a:buNone/>
                      </a:pPr>
                      <a:r>
                        <a:rPr lang="en-US"/>
                        <a:t>63231</a:t>
                      </a:r>
                      <a:endParaRPr/>
                    </a:p>
                  </a:txBody>
                  <a:tcPr marT="91425" marB="91425" marR="91425" marL="91425" anchor="ctr"/>
                </a:tc>
                <a:tc>
                  <a:txBody>
                    <a:bodyPr>
                      <a:noAutofit/>
                    </a:bodyPr>
                    <a:lstStyle/>
                    <a:p>
                      <a:pPr indent="0" lvl="0" marL="0" rtl="0" algn="l">
                        <a:spcBef>
                          <a:spcPts val="0"/>
                        </a:spcBef>
                        <a:spcAft>
                          <a:spcPts val="0"/>
                        </a:spcAft>
                        <a:buNone/>
                      </a:pPr>
                      <a:r>
                        <a:rPr lang="en-US"/>
                        <a:t>248623</a:t>
                      </a:r>
                      <a:endParaRPr/>
                    </a:p>
                  </a:txBody>
                  <a:tcPr marT="91425" marB="91425" marR="91425" marL="91425" anchor="ctr"/>
                </a:tc>
                <a:tc>
                  <a:txBody>
                    <a:bodyPr>
                      <a:noAutofit/>
                    </a:bodyPr>
                    <a:lstStyle/>
                    <a:p>
                      <a:pPr indent="0" lvl="0" marL="0" rtl="0" algn="l">
                        <a:spcBef>
                          <a:spcPts val="0"/>
                        </a:spcBef>
                        <a:spcAft>
                          <a:spcPts val="0"/>
                        </a:spcAft>
                        <a:buNone/>
                      </a:pPr>
                      <a:r>
                        <a:rPr lang="en-US"/>
                        <a:t>357366</a:t>
                      </a:r>
                      <a:endParaRPr/>
                    </a:p>
                  </a:txBody>
                  <a:tcPr marT="91425" marB="91425" marR="91425" marL="91425" anchor="ctr"/>
                </a:tc>
                <a:tc>
                  <a:txBody>
                    <a:bodyPr>
                      <a:noAutofit/>
                    </a:bodyPr>
                    <a:lstStyle/>
                    <a:p>
                      <a:pPr indent="0" lvl="0" marL="0" rtl="0" algn="l">
                        <a:spcBef>
                          <a:spcPts val="0"/>
                        </a:spcBef>
                        <a:spcAft>
                          <a:spcPts val="0"/>
                        </a:spcAft>
                        <a:buNone/>
                      </a:pPr>
                      <a:r>
                        <a:rPr lang="en-US"/>
                        <a:t>292961</a:t>
                      </a:r>
                      <a:endParaRPr/>
                    </a:p>
                  </a:txBody>
                  <a:tcPr marT="91425" marB="91425" marR="91425" marL="91425" anchor="ctr"/>
                </a:tc>
              </a:tr>
              <a:tr h="434050">
                <a:tc>
                  <a:txBody>
                    <a:bodyPr>
                      <a:noAutofit/>
                    </a:bodyPr>
                    <a:lstStyle/>
                    <a:p>
                      <a:pPr indent="0" lvl="0" marL="0" rtl="0" algn="l">
                        <a:spcBef>
                          <a:spcPts val="0"/>
                        </a:spcBef>
                        <a:spcAft>
                          <a:spcPts val="0"/>
                        </a:spcAft>
                        <a:buNone/>
                      </a:pPr>
                      <a:r>
                        <a:rPr lang="en-US"/>
                        <a:t>Percent</a:t>
                      </a:r>
                      <a:endParaRPr/>
                    </a:p>
                  </a:txBody>
                  <a:tcPr marT="91425" marB="91425" marR="91425" marL="91425" anchor="ctr"/>
                </a:tc>
                <a:tc>
                  <a:txBody>
                    <a:bodyPr>
                      <a:noAutofit/>
                    </a:bodyPr>
                    <a:lstStyle/>
                    <a:p>
                      <a:pPr indent="0" lvl="0" marL="0" rtl="0" algn="l">
                        <a:spcBef>
                          <a:spcPts val="0"/>
                        </a:spcBef>
                        <a:spcAft>
                          <a:spcPts val="0"/>
                        </a:spcAft>
                        <a:buNone/>
                      </a:pPr>
                      <a:r>
                        <a:rPr lang="en-US"/>
                        <a:t>1.99%</a:t>
                      </a:r>
                      <a:endParaRPr/>
                    </a:p>
                  </a:txBody>
                  <a:tcPr marT="91425" marB="91425" marR="91425" marL="91425" anchor="ctr"/>
                </a:tc>
                <a:tc>
                  <a:txBody>
                    <a:bodyPr>
                      <a:noAutofit/>
                    </a:bodyPr>
                    <a:lstStyle/>
                    <a:p>
                      <a:pPr indent="0" lvl="0" marL="0" rtl="0" algn="l">
                        <a:spcBef>
                          <a:spcPts val="0"/>
                        </a:spcBef>
                        <a:spcAft>
                          <a:spcPts val="0"/>
                        </a:spcAft>
                        <a:buNone/>
                      </a:pPr>
                      <a:r>
                        <a:rPr lang="en-US"/>
                        <a:t>6.44%</a:t>
                      </a:r>
                      <a:endParaRPr/>
                    </a:p>
                  </a:txBody>
                  <a:tcPr marT="91425" marB="91425" marR="91425" marL="91425" anchor="ctr"/>
                </a:tc>
                <a:tc>
                  <a:txBody>
                    <a:bodyPr>
                      <a:noAutofit/>
                    </a:bodyPr>
                    <a:lstStyle/>
                    <a:p>
                      <a:pPr indent="0" lvl="0" marL="0" rtl="0" algn="l">
                        <a:spcBef>
                          <a:spcPts val="0"/>
                        </a:spcBef>
                        <a:spcAft>
                          <a:spcPts val="0"/>
                        </a:spcAft>
                        <a:buNone/>
                      </a:pPr>
                      <a:r>
                        <a:rPr lang="en-US"/>
                        <a:t>25.32%</a:t>
                      </a:r>
                      <a:endParaRPr/>
                    </a:p>
                  </a:txBody>
                  <a:tcPr marT="91425" marB="91425" marR="91425" marL="91425" anchor="ctr"/>
                </a:tc>
                <a:tc>
                  <a:txBody>
                    <a:bodyPr>
                      <a:noAutofit/>
                    </a:bodyPr>
                    <a:lstStyle/>
                    <a:p>
                      <a:pPr indent="0" lvl="0" marL="0" rtl="0" algn="l">
                        <a:spcBef>
                          <a:spcPts val="0"/>
                        </a:spcBef>
                        <a:spcAft>
                          <a:spcPts val="0"/>
                        </a:spcAft>
                        <a:buNone/>
                      </a:pPr>
                      <a:r>
                        <a:rPr lang="en-US"/>
                        <a:t>36.40%</a:t>
                      </a:r>
                      <a:endParaRPr/>
                    </a:p>
                  </a:txBody>
                  <a:tcPr marT="91425" marB="91425" marR="91425" marL="91425" anchor="ctr"/>
                </a:tc>
                <a:tc>
                  <a:txBody>
                    <a:bodyPr>
                      <a:noAutofit/>
                    </a:bodyPr>
                    <a:lstStyle/>
                    <a:p>
                      <a:pPr indent="0" lvl="0" marL="0" rtl="0" algn="l">
                        <a:spcBef>
                          <a:spcPts val="0"/>
                        </a:spcBef>
                        <a:spcAft>
                          <a:spcPts val="0"/>
                        </a:spcAft>
                        <a:buNone/>
                      </a:pPr>
                      <a:r>
                        <a:rPr lang="en-US"/>
                        <a:t>29.84%</a:t>
                      </a:r>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Extracted Small Dataset</a:t>
            </a:r>
            <a:endParaRPr/>
          </a:p>
        </p:txBody>
      </p:sp>
      <p:sp>
        <p:nvSpPr>
          <p:cNvPr id="124" name="Google Shape;124;p15"/>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5" name="Google Shape;125;p15"/>
          <p:cNvSpPr txBox="1"/>
          <p:nvPr>
            <p:ph idx="1" type="body"/>
          </p:nvPr>
        </p:nvSpPr>
        <p:spPr>
          <a:xfrm>
            <a:off x="669924" y="1123950"/>
            <a:ext cx="10850700" cy="501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48*35, 1158 ratings, sparsity 31.07%</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Make 10 small datasets with sparsity from 35%-80%</a:t>
            </a:r>
            <a:endParaRPr/>
          </a:p>
        </p:txBody>
      </p:sp>
      <p:graphicFrame>
        <p:nvGraphicFramePr>
          <p:cNvPr id="126" name="Google Shape;126;p15"/>
          <p:cNvGraphicFramePr/>
          <p:nvPr/>
        </p:nvGraphicFramePr>
        <p:xfrm>
          <a:off x="937550" y="1865625"/>
          <a:ext cx="3000000" cy="3000000"/>
        </p:xfrm>
        <a:graphic>
          <a:graphicData uri="http://schemas.openxmlformats.org/drawingml/2006/table">
            <a:tbl>
              <a:tblPr>
                <a:noFill/>
                <a:tableStyleId>{7F990FFA-3FF4-4D50-A7F2-4DA8B4814F14}</a:tableStyleId>
              </a:tblPr>
              <a:tblGrid>
                <a:gridCol w="842200"/>
                <a:gridCol w="842200"/>
                <a:gridCol w="842200"/>
                <a:gridCol w="842200"/>
                <a:gridCol w="842200"/>
                <a:gridCol w="842200"/>
              </a:tblGrid>
              <a:tr h="426725">
                <a:tc>
                  <a:txBody>
                    <a:bodyPr>
                      <a:noAutofit/>
                    </a:bodyPr>
                    <a:lstStyle/>
                    <a:p>
                      <a:pPr indent="0" lvl="0" marL="0" rtl="0" algn="l">
                        <a:spcBef>
                          <a:spcPts val="0"/>
                        </a:spcBef>
                        <a:spcAft>
                          <a:spcPts val="0"/>
                        </a:spcAft>
                        <a:buNone/>
                      </a:pPr>
                      <a:r>
                        <a:rPr lang="en-US"/>
                        <a:t>Rating</a:t>
                      </a:r>
                      <a:endParaRPr/>
                    </a:p>
                  </a:txBody>
                  <a:tcPr marT="91425" marB="91425" marR="91425" marL="91425" anchor="ctr"/>
                </a:tc>
                <a:tc>
                  <a:txBody>
                    <a:bodyPr>
                      <a:noAutofit/>
                    </a:bodyPr>
                    <a:lstStyle/>
                    <a:p>
                      <a:pPr indent="0" lvl="0" marL="0" rtl="0" algn="l">
                        <a:spcBef>
                          <a:spcPts val="0"/>
                        </a:spcBef>
                        <a:spcAft>
                          <a:spcPts val="0"/>
                        </a:spcAft>
                        <a:buNone/>
                      </a:pPr>
                      <a:r>
                        <a:rPr lang="en-US"/>
                        <a:t>1</a:t>
                      </a:r>
                      <a:endParaRPr/>
                    </a:p>
                  </a:txBody>
                  <a:tcPr marT="91425" marB="91425" marR="91425" marL="91425" anchor="ctr"/>
                </a:tc>
                <a:tc>
                  <a:txBody>
                    <a:bodyPr>
                      <a:noAutofit/>
                    </a:bodyPr>
                    <a:lstStyle/>
                    <a:p>
                      <a:pPr indent="0" lvl="0" marL="0" rtl="0" algn="l">
                        <a:spcBef>
                          <a:spcPts val="0"/>
                        </a:spcBef>
                        <a:spcAft>
                          <a:spcPts val="0"/>
                        </a:spcAft>
                        <a:buNone/>
                      </a:pPr>
                      <a:r>
                        <a:rPr lang="en-US"/>
                        <a:t>2</a:t>
                      </a:r>
                      <a:endParaRPr/>
                    </a:p>
                  </a:txBody>
                  <a:tcPr marT="91425" marB="91425" marR="91425" marL="91425" anchor="ctr"/>
                </a:tc>
                <a:tc>
                  <a:txBody>
                    <a:bodyPr>
                      <a:noAutofit/>
                    </a:bodyPr>
                    <a:lstStyle/>
                    <a:p>
                      <a:pPr indent="0" lvl="0" marL="0" rtl="0" algn="l">
                        <a:spcBef>
                          <a:spcPts val="0"/>
                        </a:spcBef>
                        <a:spcAft>
                          <a:spcPts val="0"/>
                        </a:spcAft>
                        <a:buNone/>
                      </a:pPr>
                      <a:r>
                        <a:rPr lang="en-US"/>
                        <a:t>3</a:t>
                      </a:r>
                      <a:endParaRPr/>
                    </a:p>
                  </a:txBody>
                  <a:tcPr marT="91425" marB="91425" marR="91425" marL="91425" anchor="ctr"/>
                </a:tc>
                <a:tc>
                  <a:txBody>
                    <a:bodyPr>
                      <a:noAutofit/>
                    </a:bodyPr>
                    <a:lstStyle/>
                    <a:p>
                      <a:pPr indent="0" lvl="0" marL="0" rtl="0" algn="l">
                        <a:spcBef>
                          <a:spcPts val="0"/>
                        </a:spcBef>
                        <a:spcAft>
                          <a:spcPts val="0"/>
                        </a:spcAft>
                        <a:buNone/>
                      </a:pPr>
                      <a:r>
                        <a:rPr lang="en-US"/>
                        <a:t>4</a:t>
                      </a:r>
                      <a:endParaRPr/>
                    </a:p>
                  </a:txBody>
                  <a:tcPr marT="91425" marB="91425" marR="91425" marL="91425" anchor="ctr"/>
                </a:tc>
                <a:tc>
                  <a:txBody>
                    <a:bodyPr>
                      <a:noAutofit/>
                    </a:bodyPr>
                    <a:lstStyle/>
                    <a:p>
                      <a:pPr indent="0" lvl="0" marL="0" rtl="0" algn="l">
                        <a:spcBef>
                          <a:spcPts val="0"/>
                        </a:spcBef>
                        <a:spcAft>
                          <a:spcPts val="0"/>
                        </a:spcAft>
                        <a:buNone/>
                      </a:pPr>
                      <a:r>
                        <a:rPr lang="en-US"/>
                        <a:t>5</a:t>
                      </a:r>
                      <a:endParaRPr/>
                    </a:p>
                  </a:txBody>
                  <a:tcPr marT="91425" marB="91425" marR="91425" marL="91425" anchor="ctr"/>
                </a:tc>
              </a:tr>
              <a:tr h="426725">
                <a:tc>
                  <a:txBody>
                    <a:bodyPr>
                      <a:noAutofit/>
                    </a:bodyPr>
                    <a:lstStyle/>
                    <a:p>
                      <a:pPr indent="0" lvl="0" marL="0" rtl="0" algn="l">
                        <a:spcBef>
                          <a:spcPts val="0"/>
                        </a:spcBef>
                        <a:spcAft>
                          <a:spcPts val="0"/>
                        </a:spcAft>
                        <a:buNone/>
                      </a:pPr>
                      <a:r>
                        <a:rPr lang="en-US"/>
                        <a:t>Number</a:t>
                      </a:r>
                      <a:endParaRPr/>
                    </a:p>
                  </a:txBody>
                  <a:tcPr marT="91425" marB="91425" marR="91425" marL="91425" anchor="ctr"/>
                </a:tc>
                <a:tc>
                  <a:txBody>
                    <a:bodyPr>
                      <a:noAutofit/>
                    </a:bodyPr>
                    <a:lstStyle/>
                    <a:p>
                      <a:pPr indent="0" lvl="0" marL="0" rtl="0" algn="l">
                        <a:spcBef>
                          <a:spcPts val="0"/>
                        </a:spcBef>
                        <a:spcAft>
                          <a:spcPts val="0"/>
                        </a:spcAft>
                        <a:buNone/>
                      </a:pPr>
                      <a:r>
                        <a:rPr lang="en-US"/>
                        <a:t>25</a:t>
                      </a:r>
                      <a:endParaRPr/>
                    </a:p>
                  </a:txBody>
                  <a:tcPr marT="91425" marB="91425" marR="91425" marL="91425" anchor="ctr"/>
                </a:tc>
                <a:tc>
                  <a:txBody>
                    <a:bodyPr>
                      <a:noAutofit/>
                    </a:bodyPr>
                    <a:lstStyle/>
                    <a:p>
                      <a:pPr indent="0" lvl="0" marL="0" rtl="0" algn="l">
                        <a:spcBef>
                          <a:spcPts val="0"/>
                        </a:spcBef>
                        <a:spcAft>
                          <a:spcPts val="0"/>
                        </a:spcAft>
                        <a:buNone/>
                      </a:pPr>
                      <a:r>
                        <a:rPr lang="en-US"/>
                        <a:t>63231</a:t>
                      </a:r>
                      <a:endParaRPr/>
                    </a:p>
                  </a:txBody>
                  <a:tcPr marT="91425" marB="91425" marR="91425" marL="91425" anchor="ctr"/>
                </a:tc>
                <a:tc>
                  <a:txBody>
                    <a:bodyPr>
                      <a:noAutofit/>
                    </a:bodyPr>
                    <a:lstStyle/>
                    <a:p>
                      <a:pPr indent="0" lvl="0" marL="0" rtl="0" algn="l">
                        <a:spcBef>
                          <a:spcPts val="0"/>
                        </a:spcBef>
                        <a:spcAft>
                          <a:spcPts val="0"/>
                        </a:spcAft>
                        <a:buNone/>
                      </a:pPr>
                      <a:r>
                        <a:rPr lang="en-US"/>
                        <a:t>248623</a:t>
                      </a:r>
                      <a:endParaRPr/>
                    </a:p>
                  </a:txBody>
                  <a:tcPr marT="91425" marB="91425" marR="91425" marL="91425" anchor="ctr"/>
                </a:tc>
                <a:tc>
                  <a:txBody>
                    <a:bodyPr>
                      <a:noAutofit/>
                    </a:bodyPr>
                    <a:lstStyle/>
                    <a:p>
                      <a:pPr indent="0" lvl="0" marL="0" rtl="0" algn="l">
                        <a:spcBef>
                          <a:spcPts val="0"/>
                        </a:spcBef>
                        <a:spcAft>
                          <a:spcPts val="0"/>
                        </a:spcAft>
                        <a:buNone/>
                      </a:pPr>
                      <a:r>
                        <a:rPr lang="en-US"/>
                        <a:t>357366</a:t>
                      </a:r>
                      <a:endParaRPr/>
                    </a:p>
                  </a:txBody>
                  <a:tcPr marT="91425" marB="91425" marR="91425" marL="91425" anchor="ctr"/>
                </a:tc>
                <a:tc>
                  <a:txBody>
                    <a:bodyPr>
                      <a:noAutofit/>
                    </a:bodyPr>
                    <a:lstStyle/>
                    <a:p>
                      <a:pPr indent="0" lvl="0" marL="0" rtl="0" algn="l">
                        <a:spcBef>
                          <a:spcPts val="0"/>
                        </a:spcBef>
                        <a:spcAft>
                          <a:spcPts val="0"/>
                        </a:spcAft>
                        <a:buNone/>
                      </a:pPr>
                      <a:r>
                        <a:rPr lang="en-US"/>
                        <a:t>292961</a:t>
                      </a:r>
                      <a:endParaRPr/>
                    </a:p>
                  </a:txBody>
                  <a:tcPr marT="91425" marB="91425" marR="91425" marL="91425" anchor="ctr"/>
                </a:tc>
              </a:tr>
              <a:tr h="426725">
                <a:tc>
                  <a:txBody>
                    <a:bodyPr>
                      <a:noAutofit/>
                    </a:bodyPr>
                    <a:lstStyle/>
                    <a:p>
                      <a:pPr indent="0" lvl="0" marL="0" rtl="0" algn="l">
                        <a:spcBef>
                          <a:spcPts val="0"/>
                        </a:spcBef>
                        <a:spcAft>
                          <a:spcPts val="0"/>
                        </a:spcAft>
                        <a:buNone/>
                      </a:pPr>
                      <a:r>
                        <a:rPr lang="en-US"/>
                        <a:t>Percent</a:t>
                      </a:r>
                      <a:endParaRPr/>
                    </a:p>
                  </a:txBody>
                  <a:tcPr marT="91425" marB="91425" marR="91425" marL="91425" anchor="ctr"/>
                </a:tc>
                <a:tc>
                  <a:txBody>
                    <a:bodyPr>
                      <a:noAutofit/>
                    </a:bodyPr>
                    <a:lstStyle/>
                    <a:p>
                      <a:pPr indent="0" lvl="0" marL="0" rtl="0" algn="l">
                        <a:spcBef>
                          <a:spcPts val="0"/>
                        </a:spcBef>
                        <a:spcAft>
                          <a:spcPts val="0"/>
                        </a:spcAft>
                        <a:buNone/>
                      </a:pPr>
                      <a:r>
                        <a:rPr lang="en-US"/>
                        <a:t>2.16</a:t>
                      </a:r>
                      <a:r>
                        <a:rPr lang="en-US"/>
                        <a:t>%</a:t>
                      </a:r>
                      <a:endParaRPr/>
                    </a:p>
                  </a:txBody>
                  <a:tcPr marT="91425" marB="91425" marR="91425" marL="91425" anchor="ctr"/>
                </a:tc>
                <a:tc>
                  <a:txBody>
                    <a:bodyPr>
                      <a:noAutofit/>
                    </a:bodyPr>
                    <a:lstStyle/>
                    <a:p>
                      <a:pPr indent="0" lvl="0" marL="0" rtl="0" algn="l">
                        <a:spcBef>
                          <a:spcPts val="0"/>
                        </a:spcBef>
                        <a:spcAft>
                          <a:spcPts val="0"/>
                        </a:spcAft>
                        <a:buNone/>
                      </a:pPr>
                      <a:r>
                        <a:rPr lang="en-US"/>
                        <a:t>6.22</a:t>
                      </a:r>
                      <a:r>
                        <a:rPr lang="en-US"/>
                        <a:t>%</a:t>
                      </a:r>
                      <a:endParaRPr/>
                    </a:p>
                  </a:txBody>
                  <a:tcPr marT="91425" marB="91425" marR="91425" marL="91425" anchor="ctr"/>
                </a:tc>
                <a:tc>
                  <a:txBody>
                    <a:bodyPr>
                      <a:noAutofit/>
                    </a:bodyPr>
                    <a:lstStyle/>
                    <a:p>
                      <a:pPr indent="0" lvl="0" marL="0" rtl="0" algn="l">
                        <a:spcBef>
                          <a:spcPts val="0"/>
                        </a:spcBef>
                        <a:spcAft>
                          <a:spcPts val="0"/>
                        </a:spcAft>
                        <a:buNone/>
                      </a:pPr>
                      <a:r>
                        <a:rPr lang="en-US"/>
                        <a:t>21.42</a:t>
                      </a:r>
                      <a:r>
                        <a:rPr lang="en-US"/>
                        <a:t>%</a:t>
                      </a:r>
                      <a:endParaRPr/>
                    </a:p>
                  </a:txBody>
                  <a:tcPr marT="91425" marB="91425" marR="91425" marL="91425" anchor="ctr"/>
                </a:tc>
                <a:tc>
                  <a:txBody>
                    <a:bodyPr>
                      <a:noAutofit/>
                    </a:bodyPr>
                    <a:lstStyle/>
                    <a:p>
                      <a:pPr indent="0" lvl="0" marL="0" rtl="0" algn="l">
                        <a:spcBef>
                          <a:spcPts val="0"/>
                        </a:spcBef>
                        <a:spcAft>
                          <a:spcPts val="0"/>
                        </a:spcAft>
                        <a:buNone/>
                      </a:pPr>
                      <a:r>
                        <a:rPr lang="en-US"/>
                        <a:t>36.01</a:t>
                      </a:r>
                      <a:r>
                        <a:rPr lang="en-US"/>
                        <a:t>%</a:t>
                      </a:r>
                      <a:endParaRPr/>
                    </a:p>
                  </a:txBody>
                  <a:tcPr marT="91425" marB="91425" marR="91425" marL="91425" anchor="ctr"/>
                </a:tc>
                <a:tc>
                  <a:txBody>
                    <a:bodyPr>
                      <a:noAutofit/>
                    </a:bodyPr>
                    <a:lstStyle/>
                    <a:p>
                      <a:pPr indent="0" lvl="0" marL="0" rtl="0" algn="l">
                        <a:spcBef>
                          <a:spcPts val="0"/>
                        </a:spcBef>
                        <a:spcAft>
                          <a:spcPts val="0"/>
                        </a:spcAft>
                        <a:buNone/>
                      </a:pPr>
                      <a:r>
                        <a:rPr lang="en-US"/>
                        <a:t>34.20</a:t>
                      </a:r>
                      <a:r>
                        <a:rPr lang="en-US"/>
                        <a:t>%</a:t>
                      </a:r>
                      <a:endParaRPr/>
                    </a:p>
                  </a:txBody>
                  <a:tcPr marT="91425" marB="91425" marR="91425" marL="91425" anchor="ctr"/>
                </a:tc>
              </a:tr>
            </a:tbl>
          </a:graphicData>
        </a:graphic>
      </p:graphicFrame>
      <p:pic>
        <p:nvPicPr>
          <p:cNvPr id="127" name="Google Shape;127;p15"/>
          <p:cNvPicPr preferRelativeResize="0"/>
          <p:nvPr/>
        </p:nvPicPr>
        <p:blipFill rotWithShape="1">
          <a:blip r:embed="rId3">
            <a:alphaModFix/>
          </a:blip>
          <a:srcRect b="2639" l="5738" r="7175" t="2762"/>
          <a:stretch/>
        </p:blipFill>
        <p:spPr>
          <a:xfrm>
            <a:off x="7036300" y="1197625"/>
            <a:ext cx="4327324" cy="48691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16"/>
          <p:cNvPicPr preferRelativeResize="0"/>
          <p:nvPr/>
        </p:nvPicPr>
        <p:blipFill>
          <a:blip r:embed="rId3">
            <a:alphaModFix/>
          </a:blip>
          <a:stretch>
            <a:fillRect/>
          </a:stretch>
        </p:blipFill>
        <p:spPr>
          <a:xfrm>
            <a:off x="4990800" y="1110065"/>
            <a:ext cx="2208950" cy="693500"/>
          </a:xfrm>
          <a:prstGeom prst="rect">
            <a:avLst/>
          </a:prstGeom>
          <a:noFill/>
          <a:ln>
            <a:noFill/>
          </a:ln>
        </p:spPr>
      </p:pic>
      <p:pic>
        <p:nvPicPr>
          <p:cNvPr id="134" name="Google Shape;134;p16"/>
          <p:cNvPicPr preferRelativeResize="0"/>
          <p:nvPr/>
        </p:nvPicPr>
        <p:blipFill>
          <a:blip r:embed="rId4">
            <a:alphaModFix/>
          </a:blip>
          <a:stretch>
            <a:fillRect/>
          </a:stretch>
        </p:blipFill>
        <p:spPr>
          <a:xfrm>
            <a:off x="4990800" y="1884950"/>
            <a:ext cx="2552700" cy="819150"/>
          </a:xfrm>
          <a:prstGeom prst="rect">
            <a:avLst/>
          </a:prstGeom>
          <a:noFill/>
          <a:ln>
            <a:noFill/>
          </a:ln>
        </p:spPr>
      </p:pic>
      <p:pic>
        <p:nvPicPr>
          <p:cNvPr id="135" name="Google Shape;135;p16"/>
          <p:cNvPicPr preferRelativeResize="0"/>
          <p:nvPr/>
        </p:nvPicPr>
        <p:blipFill rotWithShape="1">
          <a:blip r:embed="rId5">
            <a:alphaModFix/>
          </a:blip>
          <a:srcRect b="5962" l="2134" r="4660" t="8618"/>
          <a:stretch/>
        </p:blipFill>
        <p:spPr>
          <a:xfrm>
            <a:off x="3530800" y="2562150"/>
            <a:ext cx="5472700" cy="2523750"/>
          </a:xfrm>
          <a:prstGeom prst="rect">
            <a:avLst/>
          </a:prstGeom>
          <a:noFill/>
          <a:ln>
            <a:noFill/>
          </a:ln>
        </p:spPr>
      </p:pic>
      <p:sp>
        <p:nvSpPr>
          <p:cNvPr id="136" name="Google Shape;136;p16"/>
          <p:cNvSpPr txBox="1"/>
          <p:nvPr>
            <p:ph type="title"/>
          </p:nvPr>
        </p:nvSpPr>
        <p:spPr>
          <a:xfrm>
            <a:off x="669924" y="1"/>
            <a:ext cx="10850700" cy="102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a:t>Evaluating Metric</a:t>
            </a:r>
            <a:endParaRPr/>
          </a:p>
        </p:txBody>
      </p:sp>
      <p:sp>
        <p:nvSpPr>
          <p:cNvPr id="137" name="Google Shape;137;p16"/>
          <p:cNvSpPr txBox="1"/>
          <p:nvPr>
            <p:ph idx="12" type="sldNum"/>
          </p:nvPr>
        </p:nvSpPr>
        <p:spPr>
          <a:xfrm>
            <a:off x="8610599" y="6235700"/>
            <a:ext cx="2910000" cy="206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8" name="Google Shape;138;p16"/>
          <p:cNvSpPr txBox="1"/>
          <p:nvPr>
            <p:ph idx="1" type="body"/>
          </p:nvPr>
        </p:nvSpPr>
        <p:spPr>
          <a:xfrm>
            <a:off x="669925" y="1123950"/>
            <a:ext cx="10850700" cy="5111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MAE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RMSE/</a:t>
            </a:r>
            <a:r>
              <a:rPr lang="en-US"/>
              <a:t>RMSD</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457200" lvl="0" marL="5943600" rtl="0" algn="l">
              <a:spcBef>
                <a:spcPts val="1000"/>
              </a:spcBef>
              <a:spcAft>
                <a:spcPts val="0"/>
              </a:spcAft>
              <a:buNone/>
            </a:pPr>
            <a:r>
              <a:t/>
            </a:r>
            <a:endParaRPr/>
          </a:p>
          <a:p>
            <a:pPr indent="457200" lvl="0" marL="59436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M</a:t>
            </a:r>
            <a:r>
              <a:rPr lang="en-US"/>
              <a:t>NAR：instead of giving low rate,  u</a:t>
            </a:r>
            <a:r>
              <a:rPr lang="en-US"/>
              <a:t>sers tend to not given a rating at all</a:t>
            </a:r>
            <a:endParaRPr/>
          </a:p>
          <a:p>
            <a:pPr indent="0" lvl="0" marL="0" rtl="0" algn="l">
              <a:spcBef>
                <a:spcPts val="1000"/>
              </a:spcBef>
              <a:spcAft>
                <a:spcPts val="0"/>
              </a:spcAft>
              <a:buNone/>
            </a:pPr>
            <a:r>
              <a:rPr lang="en-US"/>
              <a:t>* I</a:t>
            </a:r>
            <a:r>
              <a:rPr lang="en-US"/>
              <a:t>mportant conclusion：Rating are missing not at random.</a:t>
            </a:r>
            <a:endParaRPr sz="1050">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US" sz="1050">
                <a:solidFill>
                  <a:srgbClr val="222222"/>
                </a:solidFill>
              </a:rPr>
              <a:t>Wikipedia contributors. (2018, August 28). Root-mean-square deviation. In </a:t>
            </a:r>
            <a:r>
              <a:rPr i="1" lang="en-US" sz="1050">
                <a:solidFill>
                  <a:srgbClr val="222222"/>
                </a:solidFill>
              </a:rPr>
              <a:t>Wikipedia, The Free Encyclopedia</a:t>
            </a:r>
            <a:r>
              <a:rPr lang="en-US" sz="1050">
                <a:solidFill>
                  <a:srgbClr val="222222"/>
                </a:solidFill>
              </a:rPr>
              <a:t>. Retrieved 21:12, December 9, 2018, from </a:t>
            </a:r>
            <a:r>
              <a:rPr lang="en-US" sz="1050" u="sng">
                <a:solidFill>
                  <a:srgbClr val="663366"/>
                </a:solidFill>
                <a:hlinkClick r:id="rId6"/>
              </a:rPr>
              <a:t>https://en.wikipedia.org/w/index.php?title=Root-mean-square_deviation&amp;oldid=85693407</a:t>
            </a:r>
            <a:endParaRPr sz="1050" u="sng">
              <a:solidFill>
                <a:srgbClr val="663366"/>
              </a:solidFill>
              <a:hlinkClick r:id="rId7"/>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