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4" r:id="rId1"/>
  </p:sldMasterIdLst>
  <p:notesMasterIdLst>
    <p:notesMasterId r:id="rId20"/>
  </p:notesMasterIdLst>
  <p:sldIdLst>
    <p:sldId id="256" r:id="rId2"/>
    <p:sldId id="257" r:id="rId3"/>
    <p:sldId id="258" r:id="rId4"/>
    <p:sldId id="294" r:id="rId5"/>
    <p:sldId id="295" r:id="rId6"/>
    <p:sldId id="261" r:id="rId7"/>
    <p:sldId id="296" r:id="rId8"/>
    <p:sldId id="302" r:id="rId9"/>
    <p:sldId id="303" r:id="rId10"/>
    <p:sldId id="304" r:id="rId11"/>
    <p:sldId id="310" r:id="rId12"/>
    <p:sldId id="297" r:id="rId13"/>
    <p:sldId id="298" r:id="rId14"/>
    <p:sldId id="307" r:id="rId15"/>
    <p:sldId id="311" r:id="rId16"/>
    <p:sldId id="308" r:id="rId17"/>
    <p:sldId id="305" r:id="rId18"/>
    <p:sldId id="306" r:id="rId19"/>
  </p:sldIdLst>
  <p:sldSz cx="12192000" cy="6858000"/>
  <p:notesSz cx="6858000" cy="9144000"/>
  <p:embeddedFontLst>
    <p:embeddedFont>
      <p:font typeface="Georgia" panose="02040502050405020303" pitchFamily="18"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Impact" panose="020B0806030902050204" pitchFamily="34" charset="0"/>
      <p:regular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990FFA-3FF4-4D50-A7F2-4DA8B4814F14}">
  <a:tblStyle styleId="{7F990FFA-3FF4-4D50-A7F2-4DA8B4814F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4330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868208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49bf99d652_1_2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49bf99d652_1_2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49bf99d652_1_2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692998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49c989ad03_2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49c989ad03_2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g49c989ad03_2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688061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9bf99d652_0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9bf99d652_0_1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152400" algn="l" rtl="0">
              <a:lnSpc>
                <a:spcPct val="115000"/>
              </a:lnSpc>
              <a:spcBef>
                <a:spcPts val="0"/>
              </a:spcBef>
              <a:spcAft>
                <a:spcPts val="0"/>
              </a:spcAft>
              <a:buNone/>
            </a:pPr>
            <a:r>
              <a:rPr lang="en-US" sz="900">
                <a:latin typeface="Arial"/>
                <a:ea typeface="Arial"/>
                <a:cs typeface="Arial"/>
                <a:sym typeface="Arial"/>
              </a:rPr>
              <a:t>In fact, the recommendation system is an information filtering system. Its purpose is to predict the "rating" or "preference" a user would give to an item. So It can help us quickly find what we want to avoid overloading information. The recommendation system is mainly divided into two types. One is content-base and other is called collaborative filtering algorithm, which is more widely use. We used collaborative filter in our project. </a:t>
            </a:r>
            <a:endParaRPr sz="900">
              <a:latin typeface="Arial"/>
              <a:ea typeface="Arial"/>
              <a:cs typeface="Arial"/>
              <a:sym typeface="Arial"/>
            </a:endParaRPr>
          </a:p>
        </p:txBody>
      </p:sp>
      <p:sp>
        <p:nvSpPr>
          <p:cNvPr id="88" name="Google Shape;88;g49bf99d652_0_1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86235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9bf99d652_0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9bf99d652_0_1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152400" algn="l" rtl="0">
              <a:lnSpc>
                <a:spcPct val="115000"/>
              </a:lnSpc>
              <a:spcBef>
                <a:spcPts val="0"/>
              </a:spcBef>
              <a:spcAft>
                <a:spcPts val="0"/>
              </a:spcAft>
              <a:buNone/>
            </a:pPr>
            <a:r>
              <a:rPr lang="en-US" sz="900">
                <a:latin typeface="Arial"/>
                <a:ea typeface="Arial"/>
                <a:cs typeface="Arial"/>
                <a:sym typeface="Arial"/>
              </a:rPr>
              <a:t>In fact, the recommendation system is an information filtering system. Its purpose is to predict the "rating" or "preference" a user would give to an item. So It can help us quickly find what we want to avoid overloading information. The recommendation system is mainly divided into two types. One is content-base and other is called collaborative filtering algorithm, which is more widely use. We used collaborative filter in our project. </a:t>
            </a:r>
            <a:endParaRPr sz="900">
              <a:latin typeface="Arial"/>
              <a:ea typeface="Arial"/>
              <a:cs typeface="Arial"/>
              <a:sym typeface="Arial"/>
            </a:endParaRPr>
          </a:p>
        </p:txBody>
      </p:sp>
      <p:sp>
        <p:nvSpPr>
          <p:cNvPr id="88" name="Google Shape;88;g49bf99d652_0_1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002451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9bf99d652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58000"/>
              </a:lnSpc>
              <a:spcBef>
                <a:spcPts val="600"/>
              </a:spcBef>
              <a:spcAft>
                <a:spcPts val="0"/>
              </a:spcAft>
              <a:buNone/>
            </a:pPr>
            <a:r>
              <a:rPr lang="en-US" sz="1000">
                <a:latin typeface="Georgia"/>
                <a:ea typeface="Georgia"/>
                <a:cs typeface="Georgia"/>
                <a:sym typeface="Georgia"/>
              </a:rPr>
              <a:t>As mentioned above, Collaborative Filtering (CF) is a mean of recommendation based on users’ past behavior. There are two categories of CF: </a:t>
            </a:r>
            <a:r>
              <a:rPr lang="en-US" sz="1000" b="1">
                <a:latin typeface="Georgia"/>
                <a:ea typeface="Georgia"/>
                <a:cs typeface="Georgia"/>
                <a:sym typeface="Georgia"/>
              </a:rPr>
              <a:t>User-based</a:t>
            </a:r>
            <a:r>
              <a:rPr lang="en-US" sz="1000">
                <a:latin typeface="Georgia"/>
                <a:ea typeface="Georgia"/>
                <a:cs typeface="Georgia"/>
                <a:sym typeface="Georgia"/>
              </a:rPr>
              <a:t>: </a:t>
            </a:r>
            <a:endParaRPr sz="1000">
              <a:latin typeface="Georgia"/>
              <a:ea typeface="Georgia"/>
              <a:cs typeface="Georgia"/>
              <a:sym typeface="Georgia"/>
            </a:endParaRPr>
          </a:p>
          <a:p>
            <a:pPr marL="0" lvl="0" indent="0" algn="l" rtl="0">
              <a:lnSpc>
                <a:spcPct val="158000"/>
              </a:lnSpc>
              <a:spcBef>
                <a:spcPts val="600"/>
              </a:spcBef>
              <a:spcAft>
                <a:spcPts val="0"/>
              </a:spcAft>
              <a:buNone/>
            </a:pPr>
            <a:r>
              <a:rPr lang="en-US" sz="1000" b="1">
                <a:latin typeface="Georgia"/>
                <a:ea typeface="Georgia"/>
                <a:cs typeface="Georgia"/>
                <a:sym typeface="Georgia"/>
              </a:rPr>
              <a:t>Item-based</a:t>
            </a:r>
            <a:r>
              <a:rPr lang="en-US" sz="1000">
                <a:latin typeface="Georgia"/>
                <a:ea typeface="Georgia"/>
                <a:cs typeface="Georgia"/>
                <a:sym typeface="Georgia"/>
              </a:rPr>
              <a:t>: </a:t>
            </a:r>
            <a:endParaRPr sz="1000">
              <a:latin typeface="Georgia"/>
              <a:ea typeface="Georgia"/>
              <a:cs typeface="Georgia"/>
              <a:sym typeface="Georgia"/>
            </a:endParaRPr>
          </a:p>
          <a:p>
            <a:pPr marL="0" lvl="0" indent="0" algn="l" rtl="0">
              <a:lnSpc>
                <a:spcPct val="158000"/>
              </a:lnSpc>
              <a:spcBef>
                <a:spcPts val="600"/>
              </a:spcBef>
              <a:spcAft>
                <a:spcPts val="0"/>
              </a:spcAft>
              <a:buNone/>
            </a:pPr>
            <a:r>
              <a:rPr lang="en-US" sz="1000">
                <a:latin typeface="Georgia"/>
                <a:ea typeface="Georgia"/>
                <a:cs typeface="Georgia"/>
                <a:sym typeface="Georgia"/>
              </a:rPr>
              <a:t>In this project, we used the user-based Collaborative Filtering.</a:t>
            </a:r>
            <a:endParaRPr sz="1000">
              <a:latin typeface="Georgia"/>
              <a:ea typeface="Georgia"/>
              <a:cs typeface="Georgia"/>
              <a:sym typeface="Georgia"/>
            </a:endParaRPr>
          </a:p>
          <a:p>
            <a:pPr marL="0" lvl="0" indent="0" algn="l" rtl="0">
              <a:spcBef>
                <a:spcPts val="0"/>
              </a:spcBef>
              <a:spcAft>
                <a:spcPts val="0"/>
              </a:spcAft>
              <a:buNone/>
            </a:pPr>
            <a:endParaRPr sz="1000"/>
          </a:p>
        </p:txBody>
      </p:sp>
      <p:sp>
        <p:nvSpPr>
          <p:cNvPr id="147" name="Google Shape;147;g49bf99d652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9553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9bf99d652_0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9bf99d652_0_1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900">
                <a:latin typeface="Arial"/>
                <a:ea typeface="Arial"/>
                <a:cs typeface="Arial"/>
                <a:sym typeface="Arial"/>
              </a:rPr>
              <a:t>But only less than one million rating data.The range of ratings is from 1 to 5. The most rated is 4, and rating 1 and 2 are very few. Through data observation, we can conclude that the standard deviation of each book is small, but the books rating by each user are very different. The smallest one has only evaluated one, and the largest has 200.</a:t>
            </a:r>
            <a:endParaRPr sz="900"/>
          </a:p>
        </p:txBody>
      </p:sp>
      <p:sp>
        <p:nvSpPr>
          <p:cNvPr id="111" name="Google Shape;111;g49bf99d652_0_14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304604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9bf99d652_0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9bf99d652_0_1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900">
                <a:latin typeface="Arial"/>
                <a:ea typeface="Arial"/>
                <a:cs typeface="Arial"/>
                <a:sym typeface="Arial"/>
              </a:rPr>
              <a:t>But only less than one million rating data.The range of ratings is from 1 to 5. The most rated is 4, and rating 1 and 2 are very few. Through data observation, we can conclude that the standard deviation of each book is small, but the books rating by each user are very different. The smallest one has only evaluated one, and the largest has 200.</a:t>
            </a:r>
            <a:endParaRPr sz="900"/>
          </a:p>
        </p:txBody>
      </p:sp>
      <p:sp>
        <p:nvSpPr>
          <p:cNvPr id="111" name="Google Shape;111;g49bf99d652_0_14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063171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334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49bf99d652_3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g49bf99d652_3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298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63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245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9bf99d652_0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9bf99d652_0_1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152400" algn="l" rtl="0">
              <a:lnSpc>
                <a:spcPct val="115000"/>
              </a:lnSpc>
              <a:spcBef>
                <a:spcPts val="0"/>
              </a:spcBef>
              <a:spcAft>
                <a:spcPts val="0"/>
              </a:spcAft>
              <a:buNone/>
            </a:pPr>
            <a:r>
              <a:rPr lang="en-US" sz="900">
                <a:latin typeface="Arial"/>
                <a:ea typeface="Arial"/>
                <a:cs typeface="Arial"/>
                <a:sym typeface="Arial"/>
              </a:rPr>
              <a:t>In fact, the recommendation system is an information filtering system. Its purpose is to predict the "rating" or "preference" a user would give to an item. So It can help us quickly find what we want to avoid overloading information. The recommendation system is mainly divided into two types. One is content-base and other is called collaborative filtering algorithm, which is more widely use. We used collaborative filter in our project. </a:t>
            </a:r>
            <a:endParaRPr sz="900">
              <a:latin typeface="Arial"/>
              <a:ea typeface="Arial"/>
              <a:cs typeface="Arial"/>
              <a:sym typeface="Arial"/>
            </a:endParaRPr>
          </a:p>
        </p:txBody>
      </p:sp>
      <p:sp>
        <p:nvSpPr>
          <p:cNvPr id="88" name="Google Shape;88;g49bf99d652_0_1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330730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9bf99d652_0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9bf99d652_0_1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152400" algn="l" rtl="0">
              <a:lnSpc>
                <a:spcPct val="115000"/>
              </a:lnSpc>
              <a:spcBef>
                <a:spcPts val="0"/>
              </a:spcBef>
              <a:spcAft>
                <a:spcPts val="0"/>
              </a:spcAft>
              <a:buNone/>
            </a:pPr>
            <a:r>
              <a:rPr lang="en-US" sz="900">
                <a:latin typeface="Arial"/>
                <a:ea typeface="Arial"/>
                <a:cs typeface="Arial"/>
                <a:sym typeface="Arial"/>
              </a:rPr>
              <a:t>In fact, the recommendation system is an information filtering system. Its purpose is to predict the "rating" or "preference" a user would give to an item. So It can help us quickly find what we want to avoid overloading information. The recommendation system is mainly divided into two types. One is content-base and other is called collaborative filtering algorithm, which is more widely use. We used collaborative filter in our project. </a:t>
            </a:r>
            <a:endParaRPr sz="900">
              <a:latin typeface="Arial"/>
              <a:ea typeface="Arial"/>
              <a:cs typeface="Arial"/>
              <a:sym typeface="Arial"/>
            </a:endParaRPr>
          </a:p>
        </p:txBody>
      </p:sp>
      <p:sp>
        <p:nvSpPr>
          <p:cNvPr id="88" name="Google Shape;88;g49bf99d652_0_1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862292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9bf99d652_0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49bf99d652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1822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9bf99d652_0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9bf99d652_0_1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152400" algn="l" rtl="0">
              <a:lnSpc>
                <a:spcPct val="115000"/>
              </a:lnSpc>
              <a:spcBef>
                <a:spcPts val="0"/>
              </a:spcBef>
              <a:spcAft>
                <a:spcPts val="0"/>
              </a:spcAft>
              <a:buNone/>
            </a:pPr>
            <a:r>
              <a:rPr lang="en-US" sz="900">
                <a:latin typeface="Arial"/>
                <a:ea typeface="Arial"/>
                <a:cs typeface="Arial"/>
                <a:sym typeface="Arial"/>
              </a:rPr>
              <a:t>In fact, the recommendation system is an information filtering system. Its purpose is to predict the "rating" or "preference" a user would give to an item. So It can help us quickly find what we want to avoid overloading information. The recommendation system is mainly divided into two types. One is content-base and other is called collaborative filtering algorithm, which is more widely use. We used collaborative filter in our project. </a:t>
            </a:r>
            <a:endParaRPr sz="900">
              <a:latin typeface="Arial"/>
              <a:ea typeface="Arial"/>
              <a:cs typeface="Arial"/>
              <a:sym typeface="Arial"/>
            </a:endParaRPr>
          </a:p>
        </p:txBody>
      </p:sp>
      <p:sp>
        <p:nvSpPr>
          <p:cNvPr id="88" name="Google Shape;88;g49bf99d652_0_1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700847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9bf99d652_1_1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9bf99d652_1_1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49bf99d652_1_1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4071492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9bf99d652_1_2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9bf99d652_1_2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050">
                <a:solidFill>
                  <a:srgbClr val="0A0A0A"/>
                </a:solidFill>
                <a:highlight>
                  <a:srgbClr val="FFFFFF"/>
                </a:highlight>
                <a:latin typeface="Roboto"/>
                <a:ea typeface="Roboto"/>
                <a:cs typeface="Roboto"/>
                <a:sym typeface="Roboto"/>
              </a:rPr>
              <a:t>Matrix Factorization for Movie Recommendations</a:t>
            </a:r>
            <a:endParaRPr sz="1050">
              <a:solidFill>
                <a:srgbClr val="0A0A0A"/>
              </a:solidFill>
              <a:highlight>
                <a:srgbClr val="FFFFFF"/>
              </a:highlight>
              <a:latin typeface="Roboto"/>
              <a:ea typeface="Roboto"/>
              <a:cs typeface="Roboto"/>
              <a:sym typeface="Roboto"/>
            </a:endParaRPr>
          </a:p>
          <a:p>
            <a:pPr marL="0" lvl="0" indent="0" algn="l" rtl="0">
              <a:spcBef>
                <a:spcPts val="0"/>
              </a:spcBef>
              <a:spcAft>
                <a:spcPts val="0"/>
              </a:spcAft>
              <a:buNone/>
            </a:pPr>
            <a:r>
              <a:rPr lang="en-US">
                <a:latin typeface="Arial"/>
                <a:ea typeface="Arial"/>
                <a:cs typeface="Arial"/>
                <a:sym typeface="Arial"/>
              </a:rPr>
              <a:t>https://www.youtube.com/watch?v=aKQfUbxU96c</a:t>
            </a:r>
            <a:endParaRPr>
              <a:solidFill>
                <a:srgbClr val="0A0A0A"/>
              </a:solidFill>
              <a:highlight>
                <a:srgbClr val="FFFFFF"/>
              </a:highlight>
              <a:latin typeface="Roboto"/>
              <a:ea typeface="Roboto"/>
              <a:cs typeface="Roboto"/>
              <a:sym typeface="Roboto"/>
            </a:endParaRPr>
          </a:p>
        </p:txBody>
      </p:sp>
      <p:sp>
        <p:nvSpPr>
          <p:cNvPr id="264" name="Google Shape;264;g49bf99d652_1_20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214130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标题幻灯片">
  <p:cSld name="标题幻灯片">
    <p:spTree>
      <p:nvGrpSpPr>
        <p:cNvPr id="1" name="Shape 17"/>
        <p:cNvGrpSpPr/>
        <p:nvPr/>
      </p:nvGrpSpPr>
      <p:grpSpPr>
        <a:xfrm>
          <a:off x="0" y="0"/>
          <a:ext cx="0" cy="0"/>
          <a:chOff x="0" y="0"/>
          <a:chExt cx="0" cy="0"/>
        </a:xfrm>
      </p:grpSpPr>
      <p:pic>
        <p:nvPicPr>
          <p:cNvPr id="18" name="Google Shape;18;p2"/>
          <p:cNvPicPr preferRelativeResize="0"/>
          <p:nvPr/>
        </p:nvPicPr>
        <p:blipFill rotWithShape="1">
          <a:blip r:embed="rId2">
            <a:alphaModFix/>
          </a:blip>
          <a:srcRect/>
          <a:stretch/>
        </p:blipFill>
        <p:spPr>
          <a:xfrm>
            <a:off x="2" y="3037354"/>
            <a:ext cx="7930836" cy="3820649"/>
          </a:xfrm>
          <a:prstGeom prst="rect">
            <a:avLst/>
          </a:prstGeom>
          <a:noFill/>
          <a:ln>
            <a:noFill/>
          </a:ln>
        </p:spPr>
      </p:pic>
      <p:sp>
        <p:nvSpPr>
          <p:cNvPr id="19" name="Google Shape;19;p2"/>
          <p:cNvSpPr txBox="1">
            <a:spLocks noGrp="1"/>
          </p:cNvSpPr>
          <p:nvPr>
            <p:ph type="subTitle" idx="1"/>
          </p:nvPr>
        </p:nvSpPr>
        <p:spPr>
          <a:xfrm>
            <a:off x="669925" y="3079043"/>
            <a:ext cx="10850563" cy="475132"/>
          </a:xfrm>
          <a:prstGeom prst="rect">
            <a:avLst/>
          </a:prstGeom>
          <a:noFill/>
          <a:ln>
            <a:noFill/>
          </a:ln>
        </p:spPr>
        <p:txBody>
          <a:bodyPr spcFirstLastPara="1" wrap="square" lIns="91425" tIns="45700" rIns="91425" bIns="45700" anchor="ctr" anchorCtr="0"/>
          <a:lstStyle>
            <a:lvl1pPr marR="0" lvl="0" algn="r">
              <a:lnSpc>
                <a:spcPct val="90000"/>
              </a:lnSpc>
              <a:spcBef>
                <a:spcPts val="1000"/>
              </a:spcBef>
              <a:spcAft>
                <a:spcPts val="0"/>
              </a:spcAft>
              <a:buClr>
                <a:schemeClr val="dk1"/>
              </a:buClr>
              <a:buSzPts val="1600"/>
              <a:buFont typeface="Arial"/>
              <a:buNone/>
              <a:defRPr sz="16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
          <p:cNvSpPr txBox="1">
            <a:spLocks noGrp="1"/>
          </p:cNvSpPr>
          <p:nvPr>
            <p:ph type="ctrTitle"/>
          </p:nvPr>
        </p:nvSpPr>
        <p:spPr>
          <a:xfrm>
            <a:off x="669925" y="2321170"/>
            <a:ext cx="10850563" cy="749082"/>
          </a:xfrm>
          <a:prstGeom prst="rect">
            <a:avLst/>
          </a:prstGeom>
          <a:noFill/>
          <a:ln>
            <a:noFill/>
          </a:ln>
        </p:spPr>
        <p:txBody>
          <a:bodyPr spcFirstLastPara="1" wrap="square" lIns="91425" tIns="45700" rIns="91425" bIns="45700" anchor="ctr" anchorCtr="0"/>
          <a:lstStyle>
            <a:lvl1pPr lvl="0" algn="r">
              <a:lnSpc>
                <a:spcPct val="90000"/>
              </a:lnSpc>
              <a:spcBef>
                <a:spcPts val="0"/>
              </a:spcBef>
              <a:spcAft>
                <a:spcPts val="0"/>
              </a:spcAft>
              <a:buClr>
                <a:schemeClr val="dk1"/>
              </a:buClr>
              <a:buSzPts val="3600"/>
              <a:buFont typeface="Arial"/>
              <a:buNone/>
              <a:defRPr sz="36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空白"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节标题">
  <p:cSld name="节标题">
    <p:spTree>
      <p:nvGrpSpPr>
        <p:cNvPr id="1" name="Shape 22"/>
        <p:cNvGrpSpPr/>
        <p:nvPr/>
      </p:nvGrpSpPr>
      <p:grpSpPr>
        <a:xfrm>
          <a:off x="0" y="0"/>
          <a:ext cx="0" cy="0"/>
          <a:chOff x="0" y="0"/>
          <a:chExt cx="0" cy="0"/>
        </a:xfrm>
      </p:grpSpPr>
      <p:pic>
        <p:nvPicPr>
          <p:cNvPr id="23" name="Google Shape;23;p4"/>
          <p:cNvPicPr preferRelativeResize="0"/>
          <p:nvPr/>
        </p:nvPicPr>
        <p:blipFill rotWithShape="1">
          <a:blip r:embed="rId2">
            <a:alphaModFix/>
          </a:blip>
          <a:srcRect/>
          <a:stretch/>
        </p:blipFill>
        <p:spPr>
          <a:xfrm>
            <a:off x="46495" y="4"/>
            <a:ext cx="11473992" cy="2693989"/>
          </a:xfrm>
          <a:prstGeom prst="rect">
            <a:avLst/>
          </a:prstGeom>
          <a:noFill/>
          <a:ln>
            <a:noFill/>
          </a:ln>
        </p:spPr>
      </p:pic>
      <p:sp>
        <p:nvSpPr>
          <p:cNvPr id="24" name="Google Shape;24;p4"/>
          <p:cNvSpPr txBox="1">
            <a:spLocks noGrp="1"/>
          </p:cNvSpPr>
          <p:nvPr>
            <p:ph type="title"/>
          </p:nvPr>
        </p:nvSpPr>
        <p:spPr>
          <a:xfrm>
            <a:off x="669926" y="2927838"/>
            <a:ext cx="10850564" cy="5011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2400"/>
              <a:buFont typeface="Arial"/>
              <a:buNone/>
              <a:defRPr sz="24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69926" y="3472000"/>
            <a:ext cx="10850564" cy="1082874"/>
          </a:xfrm>
          <a:prstGeom prst="rect">
            <a:avLst/>
          </a:prstGeom>
          <a:noFill/>
          <a:ln>
            <a:noFill/>
          </a:ln>
        </p:spPr>
        <p:txBody>
          <a:bodyPr spcFirstLastPara="1" wrap="square" lIns="91425" tIns="45700" rIns="91425" bIns="45700" anchor="t" anchorCtr="0"/>
          <a:lstStyle>
            <a:lvl1pPr marL="457189" lvl="0" indent="-228594" algn="l">
              <a:lnSpc>
                <a:spcPct val="150000"/>
              </a:lnSpc>
              <a:spcBef>
                <a:spcPts val="0"/>
              </a:spcBef>
              <a:spcAft>
                <a:spcPts val="0"/>
              </a:spcAft>
              <a:buClr>
                <a:schemeClr val="dk1"/>
              </a:buClr>
              <a:buSzPts val="1200"/>
              <a:buNone/>
              <a:defRPr sz="1200">
                <a:solidFill>
                  <a:schemeClr val="dk1"/>
                </a:solidFill>
              </a:defRPr>
            </a:lvl1pPr>
            <a:lvl2pPr marL="914377" lvl="1" indent="-228594" algn="l">
              <a:lnSpc>
                <a:spcPct val="90000"/>
              </a:lnSpc>
              <a:spcBef>
                <a:spcPts val="500"/>
              </a:spcBef>
              <a:spcAft>
                <a:spcPts val="0"/>
              </a:spcAft>
              <a:buClr>
                <a:srgbClr val="888888"/>
              </a:buClr>
              <a:buSzPts val="2000"/>
              <a:buNone/>
              <a:defRPr sz="2000">
                <a:solidFill>
                  <a:srgbClr val="888888"/>
                </a:solidFill>
              </a:defRPr>
            </a:lvl2pPr>
            <a:lvl3pPr marL="1371566" lvl="2" indent="-228594" algn="l">
              <a:lnSpc>
                <a:spcPct val="90000"/>
              </a:lnSpc>
              <a:spcBef>
                <a:spcPts val="500"/>
              </a:spcBef>
              <a:spcAft>
                <a:spcPts val="0"/>
              </a:spcAft>
              <a:buClr>
                <a:srgbClr val="888888"/>
              </a:buClr>
              <a:buSzPts val="1800"/>
              <a:buNone/>
              <a:defRPr sz="1800">
                <a:solidFill>
                  <a:srgbClr val="888888"/>
                </a:solidFill>
              </a:defRPr>
            </a:lvl3pPr>
            <a:lvl4pPr marL="1828754" lvl="3" indent="-228594" algn="l">
              <a:lnSpc>
                <a:spcPct val="90000"/>
              </a:lnSpc>
              <a:spcBef>
                <a:spcPts val="500"/>
              </a:spcBef>
              <a:spcAft>
                <a:spcPts val="0"/>
              </a:spcAft>
              <a:buClr>
                <a:srgbClr val="888888"/>
              </a:buClr>
              <a:buSzPts val="1600"/>
              <a:buNone/>
              <a:defRPr sz="1600">
                <a:solidFill>
                  <a:srgbClr val="888888"/>
                </a:solidFill>
              </a:defRPr>
            </a:lvl4pPr>
            <a:lvl5pPr marL="2285943" lvl="4" indent="-228594" algn="l">
              <a:lnSpc>
                <a:spcPct val="90000"/>
              </a:lnSpc>
              <a:spcBef>
                <a:spcPts val="500"/>
              </a:spcBef>
              <a:spcAft>
                <a:spcPts val="0"/>
              </a:spcAft>
              <a:buClr>
                <a:srgbClr val="888888"/>
              </a:buClr>
              <a:buSzPts val="1600"/>
              <a:buNone/>
              <a:defRPr sz="1600">
                <a:solidFill>
                  <a:srgbClr val="888888"/>
                </a:solidFill>
              </a:defRPr>
            </a:lvl5pPr>
            <a:lvl6pPr marL="2743131" lvl="5" indent="-228594" algn="l">
              <a:lnSpc>
                <a:spcPct val="90000"/>
              </a:lnSpc>
              <a:spcBef>
                <a:spcPts val="500"/>
              </a:spcBef>
              <a:spcAft>
                <a:spcPts val="0"/>
              </a:spcAft>
              <a:buClr>
                <a:srgbClr val="888888"/>
              </a:buClr>
              <a:buSzPts val="1600"/>
              <a:buNone/>
              <a:defRPr sz="1600">
                <a:solidFill>
                  <a:srgbClr val="888888"/>
                </a:solidFill>
              </a:defRPr>
            </a:lvl6pPr>
            <a:lvl7pPr marL="3200320" lvl="6" indent="-228594" algn="l">
              <a:lnSpc>
                <a:spcPct val="90000"/>
              </a:lnSpc>
              <a:spcBef>
                <a:spcPts val="500"/>
              </a:spcBef>
              <a:spcAft>
                <a:spcPts val="0"/>
              </a:spcAft>
              <a:buClr>
                <a:srgbClr val="888888"/>
              </a:buClr>
              <a:buSzPts val="1600"/>
              <a:buNone/>
              <a:defRPr sz="1600">
                <a:solidFill>
                  <a:srgbClr val="888888"/>
                </a:solidFill>
              </a:defRPr>
            </a:lvl7pPr>
            <a:lvl8pPr marL="3657509" lvl="7" indent="-228594" algn="l">
              <a:lnSpc>
                <a:spcPct val="90000"/>
              </a:lnSpc>
              <a:spcBef>
                <a:spcPts val="500"/>
              </a:spcBef>
              <a:spcAft>
                <a:spcPts val="0"/>
              </a:spcAft>
              <a:buClr>
                <a:srgbClr val="888888"/>
              </a:buClr>
              <a:buSzPts val="1600"/>
              <a:buNone/>
              <a:defRPr sz="1600">
                <a:solidFill>
                  <a:srgbClr val="888888"/>
                </a:solidFill>
              </a:defRPr>
            </a:lvl8pPr>
            <a:lvl9pPr marL="4114697" lvl="8" indent="-228594"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26" name="Google Shape;26;p4"/>
          <p:cNvCxnSpPr/>
          <p:nvPr/>
        </p:nvCxnSpPr>
        <p:spPr>
          <a:xfrm>
            <a:off x="669925" y="3471306"/>
            <a:ext cx="10850563" cy="0"/>
          </a:xfrm>
          <a:prstGeom prst="straightConnector1">
            <a:avLst/>
          </a:prstGeom>
          <a:noFill/>
          <a:ln w="9525" cap="flat" cmpd="sng">
            <a:solidFill>
              <a:srgbClr val="7F7F7F"/>
            </a:solidFill>
            <a:prstDash val="solid"/>
            <a:miter lim="800000"/>
            <a:headEnd type="none" w="sm" len="sm"/>
            <a:tailEnd type="none" w="sm" len="sm"/>
          </a:ln>
        </p:spPr>
      </p:cxnSp>
      <p:sp>
        <p:nvSpPr>
          <p:cNvPr id="27" name="Google Shape;27;p4"/>
          <p:cNvSpPr txBox="1">
            <a:spLocks noGrp="1"/>
          </p:cNvSpPr>
          <p:nvPr>
            <p:ph type="dt" idx="10"/>
          </p:nvPr>
        </p:nvSpPr>
        <p:spPr>
          <a:xfrm>
            <a:off x="5401732" y="6235704"/>
            <a:ext cx="1388536" cy="206381"/>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669926" y="6235704"/>
            <a:ext cx="4140201" cy="206381"/>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599" y="6235704"/>
            <a:ext cx="2909888" cy="20638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仅标题" type="titleOnly">
  <p:cSld name="TITLE_ONLY">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69925" y="4"/>
            <a:ext cx="10850563" cy="1028699"/>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dt" idx="10"/>
          </p:nvPr>
        </p:nvSpPr>
        <p:spPr>
          <a:xfrm>
            <a:off x="5401732" y="6235704"/>
            <a:ext cx="1388536" cy="206381"/>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669926" y="6235704"/>
            <a:ext cx="4140201" cy="206381"/>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8610599" y="6235704"/>
            <a:ext cx="2909888" cy="20638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669925" y="4"/>
            <a:ext cx="10850563" cy="1028699"/>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669925" y="1123953"/>
            <a:ext cx="10850563" cy="5019675"/>
          </a:xfrm>
          <a:prstGeom prst="rect">
            <a:avLst/>
          </a:prstGeom>
          <a:noFill/>
          <a:ln>
            <a:noFill/>
          </a:ln>
        </p:spPr>
        <p:txBody>
          <a:bodyPr spcFirstLastPara="1" wrap="square" lIns="91425" tIns="45700" rIns="91425" bIns="45700" anchor="t" anchorCtr="0"/>
          <a:lstStyle>
            <a:lvl1pPr marL="457189" lvl="0" indent="-342891" algn="l">
              <a:lnSpc>
                <a:spcPct val="90000"/>
              </a:lnSpc>
              <a:spcBef>
                <a:spcPts val="1000"/>
              </a:spcBef>
              <a:spcAft>
                <a:spcPts val="0"/>
              </a:spcAft>
              <a:buClr>
                <a:schemeClr val="dk1"/>
              </a:buClr>
              <a:buSzPts val="1800"/>
              <a:buChar char="•"/>
              <a:defRPr/>
            </a:lvl1pPr>
            <a:lvl2pPr marL="914377" lvl="1" indent="-342891" algn="l">
              <a:lnSpc>
                <a:spcPct val="90000"/>
              </a:lnSpc>
              <a:spcBef>
                <a:spcPts val="500"/>
              </a:spcBef>
              <a:spcAft>
                <a:spcPts val="0"/>
              </a:spcAft>
              <a:buClr>
                <a:schemeClr val="dk1"/>
              </a:buClr>
              <a:buSzPts val="1800"/>
              <a:buChar char="•"/>
              <a:defRPr/>
            </a:lvl2pPr>
            <a:lvl3pPr marL="1371566" lvl="2" indent="-342891" algn="l">
              <a:lnSpc>
                <a:spcPct val="90000"/>
              </a:lnSpc>
              <a:spcBef>
                <a:spcPts val="500"/>
              </a:spcBef>
              <a:spcAft>
                <a:spcPts val="0"/>
              </a:spcAft>
              <a:buClr>
                <a:schemeClr val="dk1"/>
              </a:buClr>
              <a:buSzPts val="1800"/>
              <a:buChar char="•"/>
              <a:defRPr/>
            </a:lvl3pPr>
            <a:lvl4pPr marL="1828754" lvl="3" indent="-342891" algn="l">
              <a:lnSpc>
                <a:spcPct val="90000"/>
              </a:lnSpc>
              <a:spcBef>
                <a:spcPts val="500"/>
              </a:spcBef>
              <a:spcAft>
                <a:spcPts val="0"/>
              </a:spcAft>
              <a:buClr>
                <a:schemeClr val="dk1"/>
              </a:buClr>
              <a:buSzPts val="1800"/>
              <a:buChar char="•"/>
              <a:defRPr/>
            </a:lvl4pPr>
            <a:lvl5pPr marL="2285943" lvl="4" indent="-342891" algn="l">
              <a:lnSpc>
                <a:spcPct val="90000"/>
              </a:lnSpc>
              <a:spcBef>
                <a:spcPts val="500"/>
              </a:spcBef>
              <a:spcAft>
                <a:spcPts val="0"/>
              </a:spcAft>
              <a:buClr>
                <a:schemeClr val="dk1"/>
              </a:buClr>
              <a:buSzPts val="1800"/>
              <a:buChar char="•"/>
              <a:defRPr/>
            </a:lvl5pPr>
            <a:lvl6pPr marL="2743131" lvl="5" indent="-342891" algn="l">
              <a:lnSpc>
                <a:spcPct val="90000"/>
              </a:lnSpc>
              <a:spcBef>
                <a:spcPts val="5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
        <p:nvSpPr>
          <p:cNvPr id="43" name="Google Shape;43;p7"/>
          <p:cNvSpPr txBox="1">
            <a:spLocks noGrp="1"/>
          </p:cNvSpPr>
          <p:nvPr>
            <p:ph type="dt" idx="10"/>
          </p:nvPr>
        </p:nvSpPr>
        <p:spPr>
          <a:xfrm>
            <a:off x="5401732" y="6235704"/>
            <a:ext cx="1388536" cy="206381"/>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669926" y="6235704"/>
            <a:ext cx="4140201" cy="206381"/>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8610599" y="6235704"/>
            <a:ext cx="2909888" cy="20638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末尾幻灯片">
  <p:cSld name="末尾幻灯片">
    <p:spTree>
      <p:nvGrpSpPr>
        <p:cNvPr id="1" name="Shape 35"/>
        <p:cNvGrpSpPr/>
        <p:nvPr/>
      </p:nvGrpSpPr>
      <p:grpSpPr>
        <a:xfrm>
          <a:off x="0" y="0"/>
          <a:ext cx="0" cy="0"/>
          <a:chOff x="0" y="0"/>
          <a:chExt cx="0" cy="0"/>
        </a:xfrm>
      </p:grpSpPr>
      <p:pic>
        <p:nvPicPr>
          <p:cNvPr id="36" name="Google Shape;36;p6"/>
          <p:cNvPicPr preferRelativeResize="0"/>
          <p:nvPr/>
        </p:nvPicPr>
        <p:blipFill rotWithShape="1">
          <a:blip r:embed="rId2">
            <a:alphaModFix/>
          </a:blip>
          <a:srcRect/>
          <a:stretch/>
        </p:blipFill>
        <p:spPr>
          <a:xfrm>
            <a:off x="2" y="3037354"/>
            <a:ext cx="7930836" cy="3820649"/>
          </a:xfrm>
          <a:prstGeom prst="rect">
            <a:avLst/>
          </a:prstGeom>
          <a:noFill/>
          <a:ln>
            <a:noFill/>
          </a:ln>
        </p:spPr>
      </p:pic>
      <p:sp>
        <p:nvSpPr>
          <p:cNvPr id="37" name="Google Shape;37;p6"/>
          <p:cNvSpPr txBox="1">
            <a:spLocks noGrp="1"/>
          </p:cNvSpPr>
          <p:nvPr>
            <p:ph type="ctrTitle"/>
          </p:nvPr>
        </p:nvSpPr>
        <p:spPr>
          <a:xfrm>
            <a:off x="6207128" y="2235084"/>
            <a:ext cx="4482645" cy="973538"/>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07128" y="3486129"/>
            <a:ext cx="4482645" cy="310871"/>
          </a:xfrm>
          <a:prstGeom prst="rect">
            <a:avLst/>
          </a:prstGeom>
          <a:noFill/>
          <a:ln>
            <a:noFill/>
          </a:ln>
        </p:spPr>
        <p:txBody>
          <a:bodyPr spcFirstLastPara="1" wrap="square" lIns="91425" tIns="45700" rIns="91425" bIns="45700" anchor="b" anchorCtr="0"/>
          <a:lstStyle>
            <a:lvl1pPr marL="457189" lvl="0" indent="-228594" algn="l">
              <a:lnSpc>
                <a:spcPct val="90000"/>
              </a:lnSpc>
              <a:spcBef>
                <a:spcPts val="1000"/>
              </a:spcBef>
              <a:spcAft>
                <a:spcPts val="0"/>
              </a:spcAft>
              <a:buClr>
                <a:schemeClr val="dk1"/>
              </a:buClr>
              <a:buSzPts val="1400"/>
              <a:buNone/>
              <a:defRPr sz="1400">
                <a:solidFill>
                  <a:schemeClr val="dk1"/>
                </a:solidFill>
              </a:defRPr>
            </a:lvl1pPr>
            <a:lvl2pPr marL="914377" lvl="1" indent="-355591" algn="l">
              <a:lnSpc>
                <a:spcPct val="90000"/>
              </a:lnSpc>
              <a:spcBef>
                <a:spcPts val="500"/>
              </a:spcBef>
              <a:spcAft>
                <a:spcPts val="0"/>
              </a:spcAft>
              <a:buClr>
                <a:schemeClr val="dk1"/>
              </a:buClr>
              <a:buSzPts val="2000"/>
              <a:buChar char="•"/>
              <a:defRPr sz="2000"/>
            </a:lvl2pPr>
            <a:lvl3pPr marL="1371566" lvl="2" indent="-342891" algn="l">
              <a:lnSpc>
                <a:spcPct val="90000"/>
              </a:lnSpc>
              <a:spcBef>
                <a:spcPts val="500"/>
              </a:spcBef>
              <a:spcAft>
                <a:spcPts val="0"/>
              </a:spcAft>
              <a:buClr>
                <a:schemeClr val="dk1"/>
              </a:buClr>
              <a:buSzPts val="1800"/>
              <a:buChar char="•"/>
              <a:defRPr sz="1800"/>
            </a:lvl3pPr>
            <a:lvl4pPr marL="1828754" lvl="3" indent="-330192" algn="l">
              <a:lnSpc>
                <a:spcPct val="90000"/>
              </a:lnSpc>
              <a:spcBef>
                <a:spcPts val="500"/>
              </a:spcBef>
              <a:spcAft>
                <a:spcPts val="0"/>
              </a:spcAft>
              <a:buClr>
                <a:schemeClr val="dk1"/>
              </a:buClr>
              <a:buSzPts val="1600"/>
              <a:buChar char="•"/>
              <a:defRPr sz="1600"/>
            </a:lvl4pPr>
            <a:lvl5pPr marL="2285943" lvl="4" indent="-330192" algn="l">
              <a:lnSpc>
                <a:spcPct val="90000"/>
              </a:lnSpc>
              <a:spcBef>
                <a:spcPts val="500"/>
              </a:spcBef>
              <a:spcAft>
                <a:spcPts val="0"/>
              </a:spcAft>
              <a:buClr>
                <a:schemeClr val="dk1"/>
              </a:buClr>
              <a:buSzPts val="1600"/>
              <a:buChar char="•"/>
              <a:defRPr sz="1600"/>
            </a:lvl5pPr>
            <a:lvl6pPr marL="2743131" lvl="5" indent="-342891" algn="l">
              <a:lnSpc>
                <a:spcPct val="90000"/>
              </a:lnSpc>
              <a:spcBef>
                <a:spcPts val="5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
        <p:nvSpPr>
          <p:cNvPr id="39" name="Google Shape;39;p6"/>
          <p:cNvSpPr txBox="1">
            <a:spLocks noGrp="1"/>
          </p:cNvSpPr>
          <p:nvPr>
            <p:ph type="body" idx="2"/>
          </p:nvPr>
        </p:nvSpPr>
        <p:spPr>
          <a:xfrm>
            <a:off x="6207128" y="3801759"/>
            <a:ext cx="4482645" cy="310871"/>
          </a:xfrm>
          <a:prstGeom prst="rect">
            <a:avLst/>
          </a:prstGeom>
          <a:noFill/>
          <a:ln>
            <a:noFill/>
          </a:ln>
        </p:spPr>
        <p:txBody>
          <a:bodyPr spcFirstLastPara="1" wrap="square" lIns="91425" tIns="45700" rIns="91425" bIns="45700" anchor="t" anchorCtr="0"/>
          <a:lstStyle>
            <a:lvl1pPr marL="457189" lvl="0" indent="-228594" algn="l">
              <a:lnSpc>
                <a:spcPct val="90000"/>
              </a:lnSpc>
              <a:spcBef>
                <a:spcPts val="1000"/>
              </a:spcBef>
              <a:spcAft>
                <a:spcPts val="0"/>
              </a:spcAft>
              <a:buClr>
                <a:schemeClr val="dk1"/>
              </a:buClr>
              <a:buSzPts val="1400"/>
              <a:buNone/>
              <a:defRPr sz="1400">
                <a:solidFill>
                  <a:schemeClr val="dk1"/>
                </a:solidFill>
              </a:defRPr>
            </a:lvl1pPr>
            <a:lvl2pPr marL="914377" lvl="1" indent="-355591" algn="l">
              <a:lnSpc>
                <a:spcPct val="90000"/>
              </a:lnSpc>
              <a:spcBef>
                <a:spcPts val="500"/>
              </a:spcBef>
              <a:spcAft>
                <a:spcPts val="0"/>
              </a:spcAft>
              <a:buClr>
                <a:schemeClr val="dk1"/>
              </a:buClr>
              <a:buSzPts val="2000"/>
              <a:buChar char="•"/>
              <a:defRPr sz="2000"/>
            </a:lvl2pPr>
            <a:lvl3pPr marL="1371566" lvl="2" indent="-342891" algn="l">
              <a:lnSpc>
                <a:spcPct val="90000"/>
              </a:lnSpc>
              <a:spcBef>
                <a:spcPts val="500"/>
              </a:spcBef>
              <a:spcAft>
                <a:spcPts val="0"/>
              </a:spcAft>
              <a:buClr>
                <a:schemeClr val="dk1"/>
              </a:buClr>
              <a:buSzPts val="1800"/>
              <a:buChar char="•"/>
              <a:defRPr sz="1800"/>
            </a:lvl3pPr>
            <a:lvl4pPr marL="1828754" lvl="3" indent="-330192" algn="l">
              <a:lnSpc>
                <a:spcPct val="90000"/>
              </a:lnSpc>
              <a:spcBef>
                <a:spcPts val="500"/>
              </a:spcBef>
              <a:spcAft>
                <a:spcPts val="0"/>
              </a:spcAft>
              <a:buClr>
                <a:schemeClr val="dk1"/>
              </a:buClr>
              <a:buSzPts val="1600"/>
              <a:buChar char="•"/>
              <a:defRPr sz="1600"/>
            </a:lvl4pPr>
            <a:lvl5pPr marL="2285943" lvl="4" indent="-330192" algn="l">
              <a:lnSpc>
                <a:spcPct val="90000"/>
              </a:lnSpc>
              <a:spcBef>
                <a:spcPts val="500"/>
              </a:spcBef>
              <a:spcAft>
                <a:spcPts val="0"/>
              </a:spcAft>
              <a:buClr>
                <a:schemeClr val="dk1"/>
              </a:buClr>
              <a:buSzPts val="1600"/>
              <a:buChar char="•"/>
              <a:defRPr sz="1600"/>
            </a:lvl5pPr>
            <a:lvl6pPr marL="2743131" lvl="5" indent="-342891" algn="l">
              <a:lnSpc>
                <a:spcPct val="90000"/>
              </a:lnSpc>
              <a:spcBef>
                <a:spcPts val="5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8945530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69925" y="4"/>
            <a:ext cx="10850563" cy="1028699"/>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69925" y="1123953"/>
            <a:ext cx="10850563" cy="5019675"/>
          </a:xfrm>
          <a:prstGeom prst="rect">
            <a:avLst/>
          </a:prstGeom>
          <a:noFill/>
          <a:ln>
            <a:noFill/>
          </a:ln>
        </p:spPr>
        <p:txBody>
          <a:bodyPr spcFirstLastPara="1" wrap="square" lIns="91425" tIns="45700" rIns="91425" bIns="45700" anchor="t" anchorCtr="0"/>
          <a:lstStyle>
            <a:lvl1pPr marL="457200" marR="0" lvl="0" indent="-355600" algn="l"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5401732" y="6235704"/>
            <a:ext cx="1388536" cy="206381"/>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000" b="0" i="0" u="none" strike="noStrike" cap="none">
                <a:solidFill>
                  <a:srgbClr val="7F7F7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69926" y="6235704"/>
            <a:ext cx="4140201" cy="206381"/>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7F7F7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599" y="6235704"/>
            <a:ext cx="2909888" cy="206381"/>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7F7F7F"/>
                </a:solidFill>
                <a:latin typeface="Arial"/>
                <a:ea typeface="Arial"/>
                <a:cs typeface="Arial"/>
                <a:sym typeface="Arial"/>
              </a:defRPr>
            </a:lvl1pPr>
            <a:lvl2pPr marL="0" marR="0" lvl="1" indent="0" algn="r" rtl="0">
              <a:spcBef>
                <a:spcPts val="0"/>
              </a:spcBef>
              <a:buNone/>
              <a:defRPr sz="1000" b="0" i="0" u="none" strike="noStrike" cap="none">
                <a:solidFill>
                  <a:srgbClr val="7F7F7F"/>
                </a:solidFill>
                <a:latin typeface="Arial"/>
                <a:ea typeface="Arial"/>
                <a:cs typeface="Arial"/>
                <a:sym typeface="Arial"/>
              </a:defRPr>
            </a:lvl2pPr>
            <a:lvl3pPr marL="0" marR="0" lvl="2" indent="0" algn="r" rtl="0">
              <a:spcBef>
                <a:spcPts val="0"/>
              </a:spcBef>
              <a:buNone/>
              <a:defRPr sz="1000" b="0" i="0" u="none" strike="noStrike" cap="none">
                <a:solidFill>
                  <a:srgbClr val="7F7F7F"/>
                </a:solidFill>
                <a:latin typeface="Arial"/>
                <a:ea typeface="Arial"/>
                <a:cs typeface="Arial"/>
                <a:sym typeface="Arial"/>
              </a:defRPr>
            </a:lvl3pPr>
            <a:lvl4pPr marL="0" marR="0" lvl="3" indent="0" algn="r" rtl="0">
              <a:spcBef>
                <a:spcPts val="0"/>
              </a:spcBef>
              <a:buNone/>
              <a:defRPr sz="1000" b="0" i="0" u="none" strike="noStrike" cap="none">
                <a:solidFill>
                  <a:srgbClr val="7F7F7F"/>
                </a:solidFill>
                <a:latin typeface="Arial"/>
                <a:ea typeface="Arial"/>
                <a:cs typeface="Arial"/>
                <a:sym typeface="Arial"/>
              </a:defRPr>
            </a:lvl4pPr>
            <a:lvl5pPr marL="0" marR="0" lvl="4" indent="0" algn="r" rtl="0">
              <a:spcBef>
                <a:spcPts val="0"/>
              </a:spcBef>
              <a:buNone/>
              <a:defRPr sz="1000" b="0" i="0" u="none" strike="noStrike" cap="none">
                <a:solidFill>
                  <a:srgbClr val="7F7F7F"/>
                </a:solidFill>
                <a:latin typeface="Arial"/>
                <a:ea typeface="Arial"/>
                <a:cs typeface="Arial"/>
                <a:sym typeface="Arial"/>
              </a:defRPr>
            </a:lvl5pPr>
            <a:lvl6pPr marL="0" marR="0" lvl="5" indent="0" algn="r" rtl="0">
              <a:spcBef>
                <a:spcPts val="0"/>
              </a:spcBef>
              <a:buNone/>
              <a:defRPr sz="1000" b="0" i="0" u="none" strike="noStrike" cap="none">
                <a:solidFill>
                  <a:srgbClr val="7F7F7F"/>
                </a:solidFill>
                <a:latin typeface="Arial"/>
                <a:ea typeface="Arial"/>
                <a:cs typeface="Arial"/>
                <a:sym typeface="Arial"/>
              </a:defRPr>
            </a:lvl6pPr>
            <a:lvl7pPr marL="0" marR="0" lvl="6" indent="0" algn="r" rtl="0">
              <a:spcBef>
                <a:spcPts val="0"/>
              </a:spcBef>
              <a:buNone/>
              <a:defRPr sz="1000" b="0" i="0" u="none" strike="noStrike" cap="none">
                <a:solidFill>
                  <a:srgbClr val="7F7F7F"/>
                </a:solidFill>
                <a:latin typeface="Arial"/>
                <a:ea typeface="Arial"/>
                <a:cs typeface="Arial"/>
                <a:sym typeface="Arial"/>
              </a:defRPr>
            </a:lvl7pPr>
            <a:lvl8pPr marL="0" marR="0" lvl="7" indent="0" algn="r" rtl="0">
              <a:spcBef>
                <a:spcPts val="0"/>
              </a:spcBef>
              <a:buNone/>
              <a:defRPr sz="1000" b="0" i="0" u="none" strike="noStrike" cap="none">
                <a:solidFill>
                  <a:srgbClr val="7F7F7F"/>
                </a:solidFill>
                <a:latin typeface="Arial"/>
                <a:ea typeface="Arial"/>
                <a:cs typeface="Arial"/>
                <a:sym typeface="Arial"/>
              </a:defRPr>
            </a:lvl8pPr>
            <a:lvl9pPr marL="0" marR="0" lvl="8" indent="0" algn="r" rtl="0">
              <a:spcBef>
                <a:spcPts val="0"/>
              </a:spcBef>
              <a:buNone/>
              <a:defRPr sz="1000" b="0" i="0" u="none" strike="noStrike" cap="none">
                <a:solidFill>
                  <a:srgbClr val="7F7F7F"/>
                </a:solidFill>
                <a:latin typeface="Arial"/>
                <a:ea typeface="Arial"/>
                <a:cs typeface="Arial"/>
                <a:sym typeface="Arial"/>
              </a:defRPr>
            </a:lvl9pPr>
          </a:lstStyle>
          <a:p>
            <a:fld id="{00000000-1234-1234-1234-123412341234}" type="slidenum">
              <a:rPr lang="en-US" smtClean="0"/>
              <a:pPr/>
              <a:t>‹#›</a:t>
            </a:fld>
            <a:endParaRPr lang="en-US"/>
          </a:p>
        </p:txBody>
      </p:sp>
      <p:cxnSp>
        <p:nvCxnSpPr>
          <p:cNvPr id="15" name="Google Shape;15;p1"/>
          <p:cNvCxnSpPr/>
          <p:nvPr/>
        </p:nvCxnSpPr>
        <p:spPr>
          <a:xfrm>
            <a:off x="669926" y="6240463"/>
            <a:ext cx="10850564" cy="0"/>
          </a:xfrm>
          <a:prstGeom prst="straightConnector1">
            <a:avLst/>
          </a:prstGeom>
          <a:noFill/>
          <a:ln w="9525" cap="flat" cmpd="sng">
            <a:solidFill>
              <a:srgbClr val="7F7F7F"/>
            </a:solidFill>
            <a:prstDash val="solid"/>
            <a:miter lim="800000"/>
            <a:headEnd type="none" w="sm" len="sm"/>
            <a:tailEnd type="none" w="sm" len="sm"/>
          </a:ln>
        </p:spPr>
      </p:cxnSp>
      <p:sp>
        <p:nvSpPr>
          <p:cNvPr id="16" name="Google Shape;16;p1"/>
          <p:cNvSpPr/>
          <p:nvPr/>
        </p:nvSpPr>
        <p:spPr>
          <a:xfrm>
            <a:off x="669925" y="1028700"/>
            <a:ext cx="10850563" cy="72000"/>
          </a:xfrm>
          <a:prstGeom prst="rect">
            <a:avLst/>
          </a:prstGeom>
          <a:solidFill>
            <a:srgbClr val="C7CDD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pos="423"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YuZ1225/Furiosa-Panel-Intervie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github.com/YuZ1225/CS542-Projec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hyperlink" Target="https://leetcode.com/problems/scramble-string/" TargetMode="External"/><Relationship Id="rId4" Type="http://schemas.openxmlformats.org/officeDocument/2006/relationships/hyperlink" Target="https://leetcode.com/problems/scramble-string/discuss/635917/easy-understand-4ms-c-recursive-solutio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hyperlink" Target="https://leetcode.com/problems/edit-distance/" TargetMode="External"/><Relationship Id="rId4" Type="http://schemas.openxmlformats.org/officeDocument/2006/relationships/hyperlink" Target="https://github.com/YuZ1225/Furiosa-Panel-Interview/blob/master/README.md#ed"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github.com/YuZ1225/BU-EC503-Project-Fall-2018"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8"/>
          <p:cNvSpPr txBox="1">
            <a:spLocks noGrp="1"/>
          </p:cNvSpPr>
          <p:nvPr>
            <p:ph type="subTitle" idx="1"/>
          </p:nvPr>
        </p:nvSpPr>
        <p:spPr>
          <a:xfrm>
            <a:off x="669929" y="3084875"/>
            <a:ext cx="10850700" cy="621600"/>
          </a:xfrm>
          <a:prstGeom prst="rect">
            <a:avLst/>
          </a:prstGeom>
          <a:noFill/>
          <a:ln>
            <a:noFill/>
          </a:ln>
        </p:spPr>
        <p:txBody>
          <a:bodyPr spcFirstLastPara="1" wrap="square" lIns="91425" tIns="45700" rIns="91425" bIns="45700" anchor="ctr" anchorCtr="0">
            <a:noAutofit/>
          </a:bodyPr>
          <a:lstStyle/>
          <a:p>
            <a:pPr marL="0" indent="0">
              <a:lnSpc>
                <a:spcPct val="150000"/>
              </a:lnSpc>
              <a:spcBef>
                <a:spcPts val="0"/>
              </a:spcBef>
            </a:pPr>
            <a:r>
              <a:rPr lang="en-US" sz="1800" dirty="0"/>
              <a:t>Presenter: Yu Zhao</a:t>
            </a:r>
          </a:p>
          <a:p>
            <a:pPr marL="0" indent="0">
              <a:spcBef>
                <a:spcPts val="0"/>
              </a:spcBef>
            </a:pPr>
            <a:r>
              <a:rPr lang="en-US" altLang="zh-CN" sz="2000" dirty="0" err="1"/>
              <a:t>Github</a:t>
            </a:r>
            <a:r>
              <a:rPr lang="en-US" altLang="zh-CN" sz="2000" dirty="0"/>
              <a:t> link:</a:t>
            </a:r>
            <a:r>
              <a:rPr lang="en-US" altLang="zh-CN" sz="1800" dirty="0"/>
              <a:t> </a:t>
            </a:r>
            <a:r>
              <a:rPr lang="en-US" altLang="zh-CN" sz="1800" i="1" dirty="0">
                <a:hlinkClick r:id="rId3"/>
              </a:rPr>
              <a:t>https://github.com/YuZ1225/Furiosa-Panel-Interview</a:t>
            </a:r>
            <a:endParaRPr lang="en-US" altLang="zh-CN" sz="1800" i="1" dirty="0"/>
          </a:p>
        </p:txBody>
      </p:sp>
      <p:sp>
        <p:nvSpPr>
          <p:cNvPr id="52" name="Google Shape;52;p8"/>
          <p:cNvSpPr txBox="1">
            <a:spLocks noGrp="1"/>
          </p:cNvSpPr>
          <p:nvPr>
            <p:ph type="ctrTitle"/>
          </p:nvPr>
        </p:nvSpPr>
        <p:spPr>
          <a:xfrm>
            <a:off x="669866" y="841573"/>
            <a:ext cx="10850700" cy="1674000"/>
          </a:xfrm>
          <a:prstGeom prst="rect">
            <a:avLst/>
          </a:prstGeom>
          <a:noFill/>
          <a:ln>
            <a:noFill/>
          </a:ln>
        </p:spPr>
        <p:txBody>
          <a:bodyPr spcFirstLastPara="1" wrap="square" lIns="91425" tIns="45700" rIns="91425" bIns="45700" anchor="ctr" anchorCtr="0">
            <a:noAutofit/>
          </a:bodyPr>
          <a:lstStyle/>
          <a:p>
            <a:r>
              <a:rPr lang="en-US" altLang="zh-CN" dirty="0"/>
              <a:t>Panel Interview for SW Eng. Intern: Yu </a:t>
            </a:r>
            <a:r>
              <a:rPr lang="en-US" altLang="zh-CN" dirty="0" smtClean="0"/>
              <a:t>Zhao</a:t>
            </a:r>
            <a:endParaRPr dirty="0"/>
          </a:p>
        </p:txBody>
      </p:sp>
      <p:cxnSp>
        <p:nvCxnSpPr>
          <p:cNvPr id="53" name="Google Shape;53;p8"/>
          <p:cNvCxnSpPr/>
          <p:nvPr/>
        </p:nvCxnSpPr>
        <p:spPr>
          <a:xfrm>
            <a:off x="3000380" y="2383327"/>
            <a:ext cx="8520113" cy="0"/>
          </a:xfrm>
          <a:prstGeom prst="straightConnector1">
            <a:avLst/>
          </a:prstGeom>
          <a:noFill/>
          <a:ln w="9525" cap="flat" cmpd="sng">
            <a:solidFill>
              <a:srgbClr val="A5A5A5"/>
            </a:solidFill>
            <a:prstDash val="solid"/>
            <a:miter lim="800000"/>
            <a:headEnd type="none" w="sm" len="sm"/>
            <a:tailEnd type="none" w="sm" len="sm"/>
          </a:ln>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29"/>
          <p:cNvPicPr preferRelativeResize="0"/>
          <p:nvPr/>
        </p:nvPicPr>
        <p:blipFill rotWithShape="1">
          <a:blip r:embed="rId3">
            <a:alphaModFix/>
          </a:blip>
          <a:srcRect b="11512"/>
          <a:stretch/>
        </p:blipFill>
        <p:spPr>
          <a:xfrm>
            <a:off x="2675904" y="3388353"/>
            <a:ext cx="6840225" cy="1116900"/>
          </a:xfrm>
          <a:prstGeom prst="rect">
            <a:avLst/>
          </a:prstGeom>
          <a:noFill/>
          <a:ln>
            <a:noFill/>
          </a:ln>
        </p:spPr>
      </p:pic>
      <p:pic>
        <p:nvPicPr>
          <p:cNvPr id="276" name="Google Shape;276;p29"/>
          <p:cNvPicPr preferRelativeResize="0"/>
          <p:nvPr/>
        </p:nvPicPr>
        <p:blipFill>
          <a:blip r:embed="rId4">
            <a:alphaModFix/>
          </a:blip>
          <a:stretch>
            <a:fillRect/>
          </a:stretch>
        </p:blipFill>
        <p:spPr>
          <a:xfrm>
            <a:off x="2717951" y="1679229"/>
            <a:ext cx="6756101" cy="1190825"/>
          </a:xfrm>
          <a:prstGeom prst="rect">
            <a:avLst/>
          </a:prstGeom>
          <a:noFill/>
          <a:ln>
            <a:noFill/>
          </a:ln>
        </p:spPr>
      </p:pic>
      <p:sp>
        <p:nvSpPr>
          <p:cNvPr id="277" name="Google Shape;277;p29"/>
          <p:cNvSpPr txBox="1">
            <a:spLocks noGrp="1"/>
          </p:cNvSpPr>
          <p:nvPr>
            <p:ph type="title"/>
          </p:nvPr>
        </p:nvSpPr>
        <p:spPr>
          <a:xfrm>
            <a:off x="669927" y="5"/>
            <a:ext cx="10850700" cy="1028700"/>
          </a:xfrm>
          <a:prstGeom prst="rect">
            <a:avLst/>
          </a:prstGeom>
        </p:spPr>
        <p:txBody>
          <a:bodyPr spcFirstLastPara="1" wrap="square" lIns="91425" tIns="45700" rIns="91425" bIns="45700" anchor="b" anchorCtr="0">
            <a:noAutofit/>
          </a:bodyPr>
          <a:lstStyle/>
          <a:p>
            <a:r>
              <a:rPr lang="en-US"/>
              <a:t>Probabilistic Matrix Factorization</a:t>
            </a:r>
            <a:endParaRPr/>
          </a:p>
        </p:txBody>
      </p:sp>
      <p:sp>
        <p:nvSpPr>
          <p:cNvPr id="278" name="Google Shape;278;p29"/>
          <p:cNvSpPr txBox="1">
            <a:spLocks noGrp="1"/>
          </p:cNvSpPr>
          <p:nvPr>
            <p:ph type="sldNum" idx="12"/>
          </p:nvPr>
        </p:nvSpPr>
        <p:spPr>
          <a:xfrm>
            <a:off x="8610599" y="6235700"/>
            <a:ext cx="2910000" cy="206400"/>
          </a:xfrm>
          <a:prstGeom prst="rect">
            <a:avLst/>
          </a:prstGeom>
        </p:spPr>
        <p:txBody>
          <a:bodyPr spcFirstLastPara="1" wrap="square" lIns="91425" tIns="45700" rIns="91425" bIns="45700" anchor="ctr" anchorCtr="0">
            <a:noAutofit/>
          </a:bodyPr>
          <a:lstStyle/>
          <a:p>
            <a:fld id="{00000000-1234-1234-1234-123412341234}" type="slidenum">
              <a:rPr lang="en-US"/>
              <a:pPr/>
              <a:t>10</a:t>
            </a:fld>
            <a:endParaRPr/>
          </a:p>
        </p:txBody>
      </p:sp>
      <p:sp>
        <p:nvSpPr>
          <p:cNvPr id="279" name="Google Shape;279;p29"/>
          <p:cNvSpPr txBox="1">
            <a:spLocks noGrp="1"/>
          </p:cNvSpPr>
          <p:nvPr>
            <p:ph type="body" idx="1"/>
          </p:nvPr>
        </p:nvSpPr>
        <p:spPr>
          <a:xfrm>
            <a:off x="669927" y="1123951"/>
            <a:ext cx="10850700" cy="5019600"/>
          </a:xfrm>
          <a:prstGeom prst="rect">
            <a:avLst/>
          </a:prstGeom>
        </p:spPr>
        <p:txBody>
          <a:bodyPr spcFirstLastPara="1" wrap="square" lIns="91425" tIns="45700" rIns="91425" bIns="45700" anchor="t" anchorCtr="0">
            <a:noAutofit/>
          </a:bodyPr>
          <a:lstStyle/>
          <a:p>
            <a:pPr marL="0" indent="0">
              <a:buNone/>
            </a:pPr>
            <a:r>
              <a:rPr lang="en-US" dirty="0"/>
              <a:t>	Use the gradient descent to solve the problem:</a:t>
            </a:r>
            <a:endParaRPr dirty="0"/>
          </a:p>
          <a:p>
            <a:pPr marL="0" indent="0">
              <a:buNone/>
            </a:pPr>
            <a:endParaRPr dirty="0"/>
          </a:p>
          <a:p>
            <a:pPr marL="0" indent="0">
              <a:buNone/>
            </a:pPr>
            <a:r>
              <a:rPr lang="en-US" dirty="0"/>
              <a:t>	</a:t>
            </a:r>
            <a:endParaRPr dirty="0"/>
          </a:p>
          <a:p>
            <a:pPr marL="0" indent="0">
              <a:buNone/>
            </a:pPr>
            <a:endParaRPr dirty="0"/>
          </a:p>
          <a:p>
            <a:pPr marL="0" indent="457189">
              <a:buNone/>
            </a:pPr>
            <a:r>
              <a:rPr lang="en-US" dirty="0" smtClean="0"/>
              <a:t>	For </a:t>
            </a:r>
            <a:r>
              <a:rPr lang="en-US" dirty="0"/>
              <a:t>each iteration:</a:t>
            </a:r>
            <a:endParaRPr dirty="0"/>
          </a:p>
          <a:p>
            <a:pPr marL="0" indent="457189">
              <a:buNone/>
            </a:pPr>
            <a:endParaRPr dirty="0"/>
          </a:p>
          <a:p>
            <a:pPr marL="0" indent="457189">
              <a:buNone/>
            </a:pPr>
            <a:endParaRPr dirty="0"/>
          </a:p>
          <a:p>
            <a:pPr marL="0" indent="0">
              <a:buNone/>
            </a:pPr>
            <a:endParaRPr dirty="0"/>
          </a:p>
          <a:p>
            <a:pPr marL="0" indent="0">
              <a:buNone/>
            </a:pPr>
            <a:r>
              <a:rPr lang="en-US" dirty="0"/>
              <a:t>	* To initialize U and V, we need to make them random at the beginning.</a:t>
            </a:r>
            <a:endParaRPr dirty="0"/>
          </a:p>
          <a:p>
            <a:pPr marL="0" indent="0">
              <a:buNone/>
            </a:pPr>
            <a:r>
              <a:rPr lang="en-US" dirty="0"/>
              <a:t>	* U = ( (1 + 1 * </a:t>
            </a:r>
            <a:r>
              <a:rPr lang="en-US" dirty="0" err="1"/>
              <a:t>randn</a:t>
            </a:r>
            <a:r>
              <a:rPr lang="en-US" dirty="0"/>
              <a:t>(d, m)) * 1/</a:t>
            </a:r>
            <a:r>
              <a:rPr lang="en-US" dirty="0" err="1"/>
              <a:t>sqrt</a:t>
            </a:r>
            <a:r>
              <a:rPr lang="en-US" dirty="0"/>
              <a:t>(d/3) )';</a:t>
            </a:r>
            <a:endParaRPr dirty="0"/>
          </a:p>
          <a:p>
            <a:pPr marL="0" indent="457189">
              <a:buNone/>
            </a:pPr>
            <a:r>
              <a:rPr lang="en-US" dirty="0" smtClean="0"/>
              <a:t>	* V </a:t>
            </a:r>
            <a:r>
              <a:rPr lang="en-US" dirty="0"/>
              <a:t>= ( (1 + 1 * </a:t>
            </a:r>
            <a:r>
              <a:rPr lang="en-US" dirty="0" err="1"/>
              <a:t>randn</a:t>
            </a:r>
            <a:r>
              <a:rPr lang="en-US" dirty="0"/>
              <a:t>(d, n)) * 1/</a:t>
            </a:r>
            <a:r>
              <a:rPr lang="en-US" dirty="0" err="1"/>
              <a:t>sqrt</a:t>
            </a:r>
            <a:r>
              <a:rPr lang="en-US" dirty="0"/>
              <a:t>(d/3) )';</a:t>
            </a:r>
            <a:endParaRPr dirty="0"/>
          </a:p>
          <a:p>
            <a:pPr marL="0" indent="0">
              <a:buNone/>
            </a:pPr>
            <a:endParaRPr dirty="0"/>
          </a:p>
          <a:p>
            <a:pPr marL="0" indent="0">
              <a:buNone/>
            </a:pPr>
            <a:r>
              <a:rPr lang="en-US" dirty="0"/>
              <a:t>		</a:t>
            </a:r>
            <a:endParaRPr dirty="0"/>
          </a:p>
        </p:txBody>
      </p:sp>
    </p:spTree>
    <p:extLst>
      <p:ext uri="{BB962C8B-B14F-4D97-AF65-F5344CB8AC3E}">
        <p14:creationId xmlns:p14="http://schemas.microsoft.com/office/powerpoint/2010/main" val="1225102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8"/>
          <p:cNvSpPr txBox="1">
            <a:spLocks noGrp="1"/>
          </p:cNvSpPr>
          <p:nvPr>
            <p:ph type="title"/>
          </p:nvPr>
        </p:nvSpPr>
        <p:spPr>
          <a:xfrm>
            <a:off x="669927" y="5"/>
            <a:ext cx="10850700" cy="1028700"/>
          </a:xfrm>
          <a:prstGeom prst="rect">
            <a:avLst/>
          </a:prstGeom>
        </p:spPr>
        <p:txBody>
          <a:bodyPr spcFirstLastPara="1" wrap="square" lIns="91425" tIns="45700" rIns="91425" bIns="45700" anchor="b" anchorCtr="0">
            <a:noAutofit/>
          </a:bodyPr>
          <a:lstStyle/>
          <a:p>
            <a:r>
              <a:rPr lang="en-US"/>
              <a:t>Result on Entire Dataset</a:t>
            </a:r>
            <a:endParaRPr/>
          </a:p>
        </p:txBody>
      </p:sp>
      <p:sp>
        <p:nvSpPr>
          <p:cNvPr id="359" name="Google Shape;359;p38"/>
          <p:cNvSpPr txBox="1">
            <a:spLocks noGrp="1"/>
          </p:cNvSpPr>
          <p:nvPr>
            <p:ph type="sldNum" idx="12"/>
          </p:nvPr>
        </p:nvSpPr>
        <p:spPr>
          <a:xfrm>
            <a:off x="8610599" y="6235700"/>
            <a:ext cx="2910000" cy="206400"/>
          </a:xfrm>
          <a:prstGeom prst="rect">
            <a:avLst/>
          </a:prstGeom>
        </p:spPr>
        <p:txBody>
          <a:bodyPr spcFirstLastPara="1" wrap="square" lIns="91425" tIns="45700" rIns="91425" bIns="45700" anchor="ctr" anchorCtr="0">
            <a:noAutofit/>
          </a:bodyPr>
          <a:lstStyle/>
          <a:p>
            <a:fld id="{00000000-1234-1234-1234-123412341234}" type="slidenum">
              <a:rPr lang="en-US"/>
              <a:pPr/>
              <a:t>11</a:t>
            </a:fld>
            <a:endParaRPr/>
          </a:p>
        </p:txBody>
      </p:sp>
      <p:pic>
        <p:nvPicPr>
          <p:cNvPr id="360" name="Google Shape;360;p38"/>
          <p:cNvPicPr preferRelativeResize="0"/>
          <p:nvPr/>
        </p:nvPicPr>
        <p:blipFill rotWithShape="1">
          <a:blip r:embed="rId3">
            <a:alphaModFix/>
          </a:blip>
          <a:srcRect l="10342" t="2882" r="8541" b="4137"/>
          <a:stretch/>
        </p:blipFill>
        <p:spPr>
          <a:xfrm>
            <a:off x="522875" y="1234029"/>
            <a:ext cx="11208028" cy="4909601"/>
          </a:xfrm>
          <a:prstGeom prst="rect">
            <a:avLst/>
          </a:prstGeom>
          <a:noFill/>
          <a:ln>
            <a:noFill/>
          </a:ln>
        </p:spPr>
      </p:pic>
    </p:spTree>
    <p:extLst>
      <p:ext uri="{BB962C8B-B14F-4D97-AF65-F5344CB8AC3E}">
        <p14:creationId xmlns:p14="http://schemas.microsoft.com/office/powerpoint/2010/main" val="2632552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1026" name="Picture 2" descr="https://lh6.googleusercontent.com/RvQJavU_eqg0IIWd5TLtWvXXfQys1iiKPzewBvTSZCnzIxHsPc0GkRMa5m9-e4HjsNKg1Vhjq4mxmYa55MT0trgZyi9SlCW4kGodj6jlyc7tN3tOi7_v4EEiYeJsVJLSM7Gm-EWWv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728" y="1120855"/>
            <a:ext cx="4032871" cy="2688580"/>
          </a:xfrm>
          <a:prstGeom prst="rect">
            <a:avLst/>
          </a:prstGeom>
          <a:noFill/>
          <a:extLst>
            <a:ext uri="{909E8E84-426E-40DD-AFC4-6F175D3DCCD1}">
              <a14:hiddenFill xmlns:a14="http://schemas.microsoft.com/office/drawing/2010/main">
                <a:solidFill>
                  <a:srgbClr val="FFFFFF"/>
                </a:solidFill>
              </a14:hiddenFill>
            </a:ext>
          </a:extLst>
        </p:spPr>
      </p:pic>
      <p:sp>
        <p:nvSpPr>
          <p:cNvPr id="90" name="Google Shape;90;p11"/>
          <p:cNvSpPr txBox="1">
            <a:spLocks noGrp="1"/>
          </p:cNvSpPr>
          <p:nvPr>
            <p:ph type="title"/>
          </p:nvPr>
        </p:nvSpPr>
        <p:spPr>
          <a:xfrm>
            <a:off x="669927" y="5"/>
            <a:ext cx="10850700" cy="1028700"/>
          </a:xfrm>
          <a:prstGeom prst="rect">
            <a:avLst/>
          </a:prstGeom>
        </p:spPr>
        <p:txBody>
          <a:bodyPr spcFirstLastPara="1" wrap="square" lIns="91425" tIns="45700" rIns="91425" bIns="45700" anchor="b" anchorCtr="0">
            <a:noAutofit/>
          </a:bodyPr>
          <a:lstStyle/>
          <a:p>
            <a:r>
              <a:rPr lang="en-US" altLang="zh-CN" dirty="0" smtClean="0"/>
              <a:t>Drone </a:t>
            </a:r>
            <a:r>
              <a:rPr lang="en-US" altLang="zh-CN" dirty="0" smtClean="0"/>
              <a:t>Hacking</a:t>
            </a:r>
            <a:endParaRPr dirty="0"/>
          </a:p>
        </p:txBody>
      </p:sp>
      <p:sp>
        <p:nvSpPr>
          <p:cNvPr id="91" name="Google Shape;91;p11"/>
          <p:cNvSpPr txBox="1">
            <a:spLocks noGrp="1"/>
          </p:cNvSpPr>
          <p:nvPr>
            <p:ph type="sldNum" idx="12"/>
          </p:nvPr>
        </p:nvSpPr>
        <p:spPr>
          <a:xfrm>
            <a:off x="8610599" y="6235700"/>
            <a:ext cx="2910000" cy="206400"/>
          </a:xfrm>
          <a:prstGeom prst="rect">
            <a:avLst/>
          </a:prstGeom>
        </p:spPr>
        <p:txBody>
          <a:bodyPr spcFirstLastPara="1" wrap="square" lIns="91425" tIns="45700" rIns="91425" bIns="45700" anchor="ctr" anchorCtr="0">
            <a:noAutofit/>
          </a:bodyPr>
          <a:lstStyle/>
          <a:p>
            <a:fld id="{00000000-1234-1234-1234-123412341234}" type="slidenum">
              <a:rPr lang="en-US"/>
              <a:pPr/>
              <a:t>12</a:t>
            </a:fld>
            <a:endParaRPr/>
          </a:p>
        </p:txBody>
      </p:sp>
      <p:sp>
        <p:nvSpPr>
          <p:cNvPr id="92" name="Google Shape;92;p11"/>
          <p:cNvSpPr txBox="1">
            <a:spLocks noGrp="1"/>
          </p:cNvSpPr>
          <p:nvPr>
            <p:ph type="body" idx="1"/>
          </p:nvPr>
        </p:nvSpPr>
        <p:spPr>
          <a:xfrm>
            <a:off x="669927" y="1123951"/>
            <a:ext cx="10850700" cy="5019600"/>
          </a:xfrm>
          <a:prstGeom prst="rect">
            <a:avLst/>
          </a:prstGeom>
        </p:spPr>
        <p:txBody>
          <a:bodyPr spcFirstLastPara="1" wrap="square" lIns="91425" tIns="45700" rIns="91425" bIns="45700" anchor="t" anchorCtr="0">
            <a:noAutofit/>
          </a:bodyPr>
          <a:lstStyle/>
          <a:p>
            <a:r>
              <a:rPr lang="en-US" altLang="zh-CN" dirty="0" smtClean="0"/>
              <a:t>Problem: </a:t>
            </a:r>
            <a:r>
              <a:rPr lang="en-US" altLang="zh-CN" dirty="0" smtClean="0"/>
              <a:t>Hack a drone</a:t>
            </a:r>
          </a:p>
          <a:p>
            <a:r>
              <a:rPr lang="en-US" altLang="zh-CN" dirty="0" smtClean="0"/>
              <a:t>Target: DJI </a:t>
            </a:r>
            <a:r>
              <a:rPr lang="en-US" altLang="zh-CN" dirty="0" err="1" smtClean="0"/>
              <a:t>Tello</a:t>
            </a:r>
            <a:endParaRPr lang="en-US" altLang="zh-CN" dirty="0" smtClean="0"/>
          </a:p>
          <a:p>
            <a:r>
              <a:rPr lang="en-US" altLang="zh-CN" dirty="0" smtClean="0"/>
              <a:t>Process:</a:t>
            </a:r>
          </a:p>
          <a:p>
            <a:pPr lvl="1" fontAlgn="base"/>
            <a:r>
              <a:rPr lang="en-US" altLang="zh-CN" dirty="0"/>
              <a:t>Sniff </a:t>
            </a:r>
            <a:r>
              <a:rPr lang="en-US" altLang="zh-CN" dirty="0" smtClean="0"/>
              <a:t>packets:</a:t>
            </a:r>
            <a:endParaRPr lang="en-US" altLang="zh-CN" dirty="0"/>
          </a:p>
          <a:p>
            <a:pPr marL="1028675" lvl="2" indent="0">
              <a:buNone/>
            </a:pPr>
            <a:r>
              <a:rPr lang="en-US" altLang="zh-CN" dirty="0"/>
              <a:t>Using Kali, </a:t>
            </a:r>
            <a:r>
              <a:rPr lang="en-US" altLang="zh-CN" dirty="0" err="1"/>
              <a:t>WiFi</a:t>
            </a:r>
            <a:r>
              <a:rPr lang="en-US" altLang="zh-CN" dirty="0"/>
              <a:t> adapter and Wireshark to sniff </a:t>
            </a:r>
            <a:r>
              <a:rPr lang="en-US" altLang="zh-CN" dirty="0" smtClean="0"/>
              <a:t>packets</a:t>
            </a:r>
          </a:p>
          <a:p>
            <a:pPr lvl="1" fontAlgn="base"/>
            <a:r>
              <a:rPr lang="en-US" altLang="zh-CN" dirty="0" smtClean="0"/>
              <a:t>Reverse engineering:</a:t>
            </a:r>
          </a:p>
          <a:p>
            <a:pPr marL="1028675" lvl="2" indent="0">
              <a:buNone/>
            </a:pPr>
            <a:r>
              <a:rPr lang="en-US" altLang="zh-CN" dirty="0" smtClean="0"/>
              <a:t>Decompile </a:t>
            </a:r>
            <a:r>
              <a:rPr lang="en-US" altLang="zh-CN" dirty="0"/>
              <a:t>the official </a:t>
            </a:r>
            <a:r>
              <a:rPr lang="en-US" altLang="zh-CN" dirty="0" err="1"/>
              <a:t>apk</a:t>
            </a:r>
            <a:r>
              <a:rPr lang="en-US" altLang="zh-CN" dirty="0"/>
              <a:t> using </a:t>
            </a:r>
            <a:r>
              <a:rPr lang="en-US" altLang="zh-CN" dirty="0" err="1"/>
              <a:t>apktool</a:t>
            </a:r>
            <a:r>
              <a:rPr lang="en-US" altLang="zh-CN" dirty="0" smtClean="0"/>
              <a:t>, dex2jar </a:t>
            </a:r>
            <a:r>
              <a:rPr lang="en-US" altLang="zh-CN" dirty="0"/>
              <a:t>and </a:t>
            </a:r>
            <a:r>
              <a:rPr lang="en-US" altLang="zh-CN" dirty="0" err="1"/>
              <a:t>jd-gui</a:t>
            </a:r>
            <a:r>
              <a:rPr lang="en-US" altLang="zh-CN" dirty="0"/>
              <a:t> </a:t>
            </a:r>
            <a:endParaRPr lang="en-US" altLang="zh-CN" dirty="0"/>
          </a:p>
          <a:p>
            <a:pPr marL="1028675" lvl="2" indent="0">
              <a:buNone/>
            </a:pPr>
            <a:r>
              <a:rPr lang="en-US" altLang="zh-CN" dirty="0" smtClean="0"/>
              <a:t>to </a:t>
            </a:r>
            <a:r>
              <a:rPr lang="en-US" altLang="zh-CN" dirty="0"/>
              <a:t>get useful information.</a:t>
            </a:r>
            <a:endParaRPr lang="en-US" altLang="zh-CN" dirty="0"/>
          </a:p>
          <a:p>
            <a:pPr lvl="1" fontAlgn="base"/>
            <a:r>
              <a:rPr lang="en-US" altLang="zh-CN" dirty="0" err="1" smtClean="0"/>
              <a:t>Deauthentication</a:t>
            </a:r>
            <a:r>
              <a:rPr lang="en-US" altLang="zh-CN" dirty="0" smtClean="0"/>
              <a:t> attack:</a:t>
            </a:r>
            <a:endParaRPr lang="en-US" altLang="zh-CN" dirty="0"/>
          </a:p>
          <a:p>
            <a:pPr marL="1028675" lvl="2" indent="0">
              <a:buNone/>
            </a:pPr>
            <a:r>
              <a:rPr lang="en-US" altLang="zh-CN" dirty="0"/>
              <a:t>Using </a:t>
            </a:r>
            <a:r>
              <a:rPr lang="en-US" altLang="zh-CN" dirty="0" err="1"/>
              <a:t>aircrack</a:t>
            </a:r>
            <a:r>
              <a:rPr lang="en-US" altLang="zh-CN" dirty="0"/>
              <a:t>-ng to </a:t>
            </a:r>
            <a:r>
              <a:rPr lang="en-US" altLang="zh-CN" dirty="0" err="1"/>
              <a:t>deauthenticate</a:t>
            </a:r>
            <a:r>
              <a:rPr lang="en-US" altLang="zh-CN" dirty="0"/>
              <a:t> the current user </a:t>
            </a:r>
            <a:endParaRPr lang="en-US" altLang="zh-CN" dirty="0" smtClean="0"/>
          </a:p>
          <a:p>
            <a:r>
              <a:rPr lang="en-US" altLang="zh-CN" dirty="0" smtClean="0"/>
              <a:t>Result:</a:t>
            </a:r>
          </a:p>
          <a:p>
            <a:pPr lvl="1"/>
            <a:r>
              <a:rPr lang="en-US" altLang="zh-CN" dirty="0" smtClean="0"/>
              <a:t>Extract videos from packets</a:t>
            </a:r>
          </a:p>
          <a:p>
            <a:pPr lvl="1"/>
            <a:r>
              <a:rPr lang="en-US" altLang="zh-CN" dirty="0" smtClean="0"/>
              <a:t>Hijack script which can hijack the drone while flying</a:t>
            </a:r>
            <a:endParaRPr lang="en-US" altLang="zh-CN" dirty="0" smtClean="0"/>
          </a:p>
          <a:p>
            <a:pPr marL="571486" lvl="1" indent="0">
              <a:buNone/>
            </a:pPr>
            <a:endParaRPr lang="en-US" altLang="zh-CN" dirty="0" smtClean="0"/>
          </a:p>
        </p:txBody>
      </p:sp>
      <p:pic>
        <p:nvPicPr>
          <p:cNvPr id="1028" name="Picture 4" descr="https://lh4.googleusercontent.com/6sScfxrsvPVumbpbPEBh6EaczGAODhX5RERUQGkDyzSuGy9G7HYAtsZGHwm-f5Q121fgD6ue6oVsU7zoWXKrNOqzAnxYmdOE-PMnSWVYI7Rbv_iue90CrmFpp5_hMeNrFQmYQalpWI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7917" y="3901584"/>
            <a:ext cx="2472491" cy="224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459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669927" y="5"/>
            <a:ext cx="10850700" cy="1028700"/>
          </a:xfrm>
          <a:prstGeom prst="rect">
            <a:avLst/>
          </a:prstGeom>
        </p:spPr>
        <p:txBody>
          <a:bodyPr spcFirstLastPara="1" wrap="square" lIns="91425" tIns="45700" rIns="91425" bIns="45700" anchor="b" anchorCtr="0">
            <a:noAutofit/>
          </a:bodyPr>
          <a:lstStyle/>
          <a:p>
            <a:r>
              <a:rPr lang="en-US" altLang="zh-CN" dirty="0" smtClean="0"/>
              <a:t>Classification of Brazilian Names</a:t>
            </a:r>
            <a:endParaRPr dirty="0"/>
          </a:p>
        </p:txBody>
      </p:sp>
      <p:sp>
        <p:nvSpPr>
          <p:cNvPr id="91" name="Google Shape;91;p11"/>
          <p:cNvSpPr txBox="1">
            <a:spLocks noGrp="1"/>
          </p:cNvSpPr>
          <p:nvPr>
            <p:ph type="sldNum" idx="12"/>
          </p:nvPr>
        </p:nvSpPr>
        <p:spPr>
          <a:xfrm>
            <a:off x="8610599" y="6235700"/>
            <a:ext cx="2910000" cy="206400"/>
          </a:xfrm>
          <a:prstGeom prst="rect">
            <a:avLst/>
          </a:prstGeom>
        </p:spPr>
        <p:txBody>
          <a:bodyPr spcFirstLastPara="1" wrap="square" lIns="91425" tIns="45700" rIns="91425" bIns="45700" anchor="ctr" anchorCtr="0">
            <a:noAutofit/>
          </a:bodyPr>
          <a:lstStyle/>
          <a:p>
            <a:fld id="{00000000-1234-1234-1234-123412341234}" type="slidenum">
              <a:rPr lang="en-US"/>
              <a:pPr/>
              <a:t>13</a:t>
            </a:fld>
            <a:endParaRPr/>
          </a:p>
        </p:txBody>
      </p:sp>
      <p:sp>
        <p:nvSpPr>
          <p:cNvPr id="92" name="Google Shape;92;p11"/>
          <p:cNvSpPr txBox="1">
            <a:spLocks noGrp="1"/>
          </p:cNvSpPr>
          <p:nvPr>
            <p:ph type="body" idx="1"/>
          </p:nvPr>
        </p:nvSpPr>
        <p:spPr>
          <a:xfrm>
            <a:off x="669927" y="1123951"/>
            <a:ext cx="10850700" cy="5019600"/>
          </a:xfrm>
          <a:prstGeom prst="rect">
            <a:avLst/>
          </a:prstGeom>
        </p:spPr>
        <p:txBody>
          <a:bodyPr spcFirstLastPara="1" wrap="square" lIns="91425" tIns="45700" rIns="91425" bIns="45700" anchor="t" anchorCtr="0">
            <a:noAutofit/>
          </a:bodyPr>
          <a:lstStyle/>
          <a:p>
            <a:r>
              <a:rPr lang="en-US" altLang="zh-CN" dirty="0" smtClean="0"/>
              <a:t>Problem: </a:t>
            </a:r>
            <a:r>
              <a:rPr lang="en-US" altLang="zh-CN" dirty="0" smtClean="0"/>
              <a:t>Identify immigrants from Brazil in the U.S.A.</a:t>
            </a:r>
          </a:p>
          <a:p>
            <a:r>
              <a:rPr lang="en-US" altLang="zh-CN" dirty="0" smtClean="0"/>
              <a:t>Dataset:</a:t>
            </a:r>
          </a:p>
          <a:p>
            <a:pPr marL="571486" lvl="1" indent="0">
              <a:buNone/>
            </a:pPr>
            <a:r>
              <a:rPr lang="en-US" altLang="zh-CN" dirty="0" smtClean="0"/>
              <a:t>60k full names, with 48k names labeled</a:t>
            </a:r>
          </a:p>
          <a:p>
            <a:r>
              <a:rPr lang="en-US" altLang="zh-CN" dirty="0" smtClean="0"/>
              <a:t>Method:</a:t>
            </a:r>
          </a:p>
          <a:p>
            <a:pPr lvl="1"/>
            <a:r>
              <a:rPr lang="en-US" altLang="zh-CN" dirty="0" smtClean="0"/>
              <a:t>Logistic Classification</a:t>
            </a:r>
          </a:p>
          <a:p>
            <a:pPr lvl="1"/>
            <a:r>
              <a:rPr lang="en-US" altLang="zh-CN" dirty="0" smtClean="0"/>
              <a:t>KNN</a:t>
            </a:r>
          </a:p>
          <a:p>
            <a:pPr lvl="1"/>
            <a:r>
              <a:rPr lang="en-US" altLang="zh-CN" dirty="0" smtClean="0"/>
              <a:t>Cosine Similarity</a:t>
            </a:r>
          </a:p>
          <a:p>
            <a:pPr lvl="1"/>
            <a:r>
              <a:rPr lang="en-US" altLang="zh-CN" dirty="0" smtClean="0"/>
              <a:t>Recurrent Neural Network</a:t>
            </a:r>
            <a:endParaRPr lang="en-US" altLang="zh-CN" dirty="0"/>
          </a:p>
          <a:p>
            <a:pPr marL="571486" lvl="1" indent="0">
              <a:buNone/>
            </a:pPr>
            <a:endParaRPr lang="en-US" altLang="zh-CN" dirty="0" smtClean="0"/>
          </a:p>
          <a:p>
            <a:pPr marL="571486" lvl="1" indent="0">
              <a:buNone/>
            </a:pPr>
            <a:endParaRPr lang="en-US" altLang="zh-CN" dirty="0" smtClean="0"/>
          </a:p>
        </p:txBody>
      </p:sp>
      <p:pic>
        <p:nvPicPr>
          <p:cNvPr id="7" name="Picture 3">
            <a:extLst>
              <a:ext uri="{FF2B5EF4-FFF2-40B4-BE49-F238E27FC236}">
                <a16:creationId xmlns="" xmlns:a16="http://schemas.microsoft.com/office/drawing/2014/main" id="{2C7EE4D6-F3F2-9340-B993-7EBB78CEE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7632" y="1864582"/>
            <a:ext cx="3520556" cy="3538337"/>
          </a:xfrm>
          <a:prstGeom prst="rect">
            <a:avLst/>
          </a:prstGeom>
        </p:spPr>
      </p:pic>
      <p:sp>
        <p:nvSpPr>
          <p:cNvPr id="8" name="文本框 7"/>
          <p:cNvSpPr txBox="1"/>
          <p:nvPr/>
        </p:nvSpPr>
        <p:spPr>
          <a:xfrm>
            <a:off x="669927" y="6285850"/>
            <a:ext cx="8704053" cy="307777"/>
          </a:xfrm>
          <a:prstGeom prst="rect">
            <a:avLst/>
          </a:prstGeom>
          <a:noFill/>
        </p:spPr>
        <p:txBody>
          <a:bodyPr wrap="square" rtlCol="0">
            <a:spAutoFit/>
          </a:bodyPr>
          <a:lstStyle/>
          <a:p>
            <a:r>
              <a:rPr lang="en-US" altLang="zh-CN" dirty="0" err="1" smtClean="0"/>
              <a:t>Github</a:t>
            </a:r>
            <a:r>
              <a:rPr lang="en-US" altLang="zh-CN" dirty="0" smtClean="0"/>
              <a:t> repositories: </a:t>
            </a:r>
            <a:r>
              <a:rPr lang="en-US" altLang="zh-CN" i="1" dirty="0" smtClean="0">
                <a:hlinkClick r:id="rId4"/>
              </a:rPr>
              <a:t>https</a:t>
            </a:r>
            <a:r>
              <a:rPr lang="en-US" altLang="zh-CN" i="1" dirty="0">
                <a:hlinkClick r:id="rId4"/>
              </a:rPr>
              <a:t>://github.com/YuZ1225/CS542-Project</a:t>
            </a:r>
            <a:endParaRPr lang="zh-CN" altLang="en-US" i="1" dirty="0"/>
          </a:p>
        </p:txBody>
      </p:sp>
    </p:spTree>
    <p:extLst>
      <p:ext uri="{BB962C8B-B14F-4D97-AF65-F5344CB8AC3E}">
        <p14:creationId xmlns:p14="http://schemas.microsoft.com/office/powerpoint/2010/main" val="2135356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txBox="1">
            <a:spLocks noGrp="1"/>
          </p:cNvSpPr>
          <p:nvPr>
            <p:ph type="title"/>
          </p:nvPr>
        </p:nvSpPr>
        <p:spPr>
          <a:xfrm>
            <a:off x="669929" y="2136973"/>
            <a:ext cx="10850700" cy="1292100"/>
          </a:xfrm>
          <a:prstGeom prst="rect">
            <a:avLst/>
          </a:prstGeom>
          <a:noFill/>
          <a:ln>
            <a:noFill/>
          </a:ln>
        </p:spPr>
        <p:txBody>
          <a:bodyPr spcFirstLastPara="1" wrap="square" lIns="91425" tIns="45700" rIns="91425" bIns="45700" anchor="ctr" anchorCtr="0">
            <a:noAutofit/>
          </a:bodyPr>
          <a:lstStyle/>
          <a:p>
            <a:pPr>
              <a:buSzPts val="1100"/>
            </a:pPr>
            <a:r>
              <a:rPr lang="en-US" sz="3600" dirty="0" smtClean="0"/>
              <a:t>Extra Code Snippet</a:t>
            </a:r>
            <a:endParaRPr sz="3600" dirty="0"/>
          </a:p>
        </p:txBody>
      </p:sp>
      <p:sp>
        <p:nvSpPr>
          <p:cNvPr id="151" name="Google Shape;151;p18"/>
          <p:cNvSpPr/>
          <p:nvPr/>
        </p:nvSpPr>
        <p:spPr>
          <a:xfrm>
            <a:off x="10476704" y="2136973"/>
            <a:ext cx="1043925" cy="1178060"/>
          </a:xfrm>
          <a:prstGeom prst="rect">
            <a:avLst/>
          </a:prstGeom>
        </p:spPr>
        <p:txBody>
          <a:bodyPr>
            <a:prstTxWarp prst="textPlain">
              <a:avLst/>
            </a:prstTxWarp>
          </a:bodyPr>
          <a:lstStyle/>
          <a:p>
            <a:pPr lvl="0" algn="l"/>
            <a:r>
              <a:rPr b="1" dirty="0">
                <a:solidFill>
                  <a:schemeClr val="accent1"/>
                </a:solidFill>
                <a:latin typeface="Impact"/>
              </a:rPr>
              <a:t>03</a:t>
            </a:r>
          </a:p>
        </p:txBody>
      </p:sp>
    </p:spTree>
    <p:extLst>
      <p:ext uri="{BB962C8B-B14F-4D97-AF65-F5344CB8AC3E}">
        <p14:creationId xmlns:p14="http://schemas.microsoft.com/office/powerpoint/2010/main" val="4468736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669927" y="5"/>
            <a:ext cx="10850700" cy="1028700"/>
          </a:xfrm>
          <a:prstGeom prst="rect">
            <a:avLst/>
          </a:prstGeom>
        </p:spPr>
        <p:txBody>
          <a:bodyPr spcFirstLastPara="1" wrap="square" lIns="91425" tIns="45700" rIns="91425" bIns="45700" anchor="b" anchorCtr="0">
            <a:noAutofit/>
          </a:bodyPr>
          <a:lstStyle/>
          <a:p>
            <a:r>
              <a:rPr lang="en-US" dirty="0" err="1" smtClean="0"/>
              <a:t>Leetcode</a:t>
            </a:r>
            <a:r>
              <a:rPr lang="en-US" dirty="0" smtClean="0"/>
              <a:t> 87. Scramble String</a:t>
            </a:r>
            <a:endParaRPr dirty="0"/>
          </a:p>
        </p:txBody>
      </p:sp>
      <p:sp>
        <p:nvSpPr>
          <p:cNvPr id="114" name="Google Shape;114;p14"/>
          <p:cNvSpPr txBox="1">
            <a:spLocks noGrp="1"/>
          </p:cNvSpPr>
          <p:nvPr>
            <p:ph type="sldNum" idx="12"/>
          </p:nvPr>
        </p:nvSpPr>
        <p:spPr>
          <a:xfrm>
            <a:off x="8610599" y="6235700"/>
            <a:ext cx="2910000" cy="206400"/>
          </a:xfrm>
          <a:prstGeom prst="rect">
            <a:avLst/>
          </a:prstGeom>
        </p:spPr>
        <p:txBody>
          <a:bodyPr spcFirstLastPara="1" wrap="square" lIns="91425" tIns="45700" rIns="91425" bIns="45700" anchor="ctr" anchorCtr="0">
            <a:noAutofit/>
          </a:bodyPr>
          <a:lstStyle/>
          <a:p>
            <a:fld id="{00000000-1234-1234-1234-123412341234}" type="slidenum">
              <a:rPr lang="en-US"/>
              <a:pPr/>
              <a:t>15</a:t>
            </a:fld>
            <a:endParaRPr/>
          </a:p>
        </p:txBody>
      </p:sp>
      <p:sp>
        <p:nvSpPr>
          <p:cNvPr id="115" name="Google Shape;115;p14"/>
          <p:cNvSpPr txBox="1">
            <a:spLocks noGrp="1"/>
          </p:cNvSpPr>
          <p:nvPr>
            <p:ph type="body" idx="1"/>
          </p:nvPr>
        </p:nvSpPr>
        <p:spPr>
          <a:xfrm>
            <a:off x="669927" y="1123951"/>
            <a:ext cx="10850700" cy="5019600"/>
          </a:xfrm>
          <a:prstGeom prst="rect">
            <a:avLst/>
          </a:prstGeom>
        </p:spPr>
        <p:txBody>
          <a:bodyPr spcFirstLastPara="1" wrap="square" lIns="91425" tIns="45700" rIns="91425" bIns="45700" anchor="t" anchorCtr="0">
            <a:noAutofit/>
          </a:bodyPr>
          <a:lstStyle/>
          <a:p>
            <a:pPr marL="0" indent="0">
              <a:buNone/>
            </a:pPr>
            <a:r>
              <a:rPr lang="en-US" altLang="zh-CN" dirty="0"/>
              <a:t>Given two strings </a:t>
            </a:r>
            <a:r>
              <a:rPr lang="en-US" altLang="zh-CN" i="1" dirty="0"/>
              <a:t>s1</a:t>
            </a:r>
            <a:r>
              <a:rPr lang="en-US" altLang="zh-CN" dirty="0"/>
              <a:t> and </a:t>
            </a:r>
            <a:r>
              <a:rPr lang="en-US" altLang="zh-CN" i="1" dirty="0"/>
              <a:t>s2</a:t>
            </a:r>
            <a:r>
              <a:rPr lang="en-US" altLang="zh-CN" dirty="0"/>
              <a:t> of the same length, determine if </a:t>
            </a:r>
            <a:r>
              <a:rPr lang="en-US" altLang="zh-CN" i="1" dirty="0"/>
              <a:t>s2</a:t>
            </a:r>
            <a:r>
              <a:rPr lang="en-US" altLang="zh-CN" dirty="0"/>
              <a:t> is a scrambled string of </a:t>
            </a:r>
            <a:r>
              <a:rPr lang="en-US" altLang="zh-CN" i="1" dirty="0"/>
              <a:t>s1</a:t>
            </a:r>
            <a:r>
              <a:rPr lang="en-US" altLang="zh-CN" dirty="0"/>
              <a:t>.</a:t>
            </a:r>
            <a:endParaRPr dirty="0"/>
          </a:p>
        </p:txBody>
      </p:sp>
      <p:pic>
        <p:nvPicPr>
          <p:cNvPr id="2" name="图片 1"/>
          <p:cNvPicPr>
            <a:picLocks noChangeAspect="1"/>
          </p:cNvPicPr>
          <p:nvPr/>
        </p:nvPicPr>
        <p:blipFill>
          <a:blip r:embed="rId3"/>
          <a:stretch>
            <a:fillRect/>
          </a:stretch>
        </p:blipFill>
        <p:spPr>
          <a:xfrm>
            <a:off x="730312" y="1742592"/>
            <a:ext cx="10436604" cy="3070948"/>
          </a:xfrm>
          <a:prstGeom prst="rect">
            <a:avLst/>
          </a:prstGeom>
        </p:spPr>
      </p:pic>
      <p:sp>
        <p:nvSpPr>
          <p:cNvPr id="3" name="文本框 2"/>
          <p:cNvSpPr txBox="1"/>
          <p:nvPr/>
        </p:nvSpPr>
        <p:spPr>
          <a:xfrm>
            <a:off x="730312" y="5345854"/>
            <a:ext cx="10693930" cy="400110"/>
          </a:xfrm>
          <a:prstGeom prst="rect">
            <a:avLst/>
          </a:prstGeom>
          <a:noFill/>
        </p:spPr>
        <p:txBody>
          <a:bodyPr wrap="square" rtlCol="0">
            <a:spAutoFit/>
          </a:bodyPr>
          <a:lstStyle/>
          <a:p>
            <a:r>
              <a:rPr lang="en-US" altLang="zh-CN" sz="2000" dirty="0">
                <a:solidFill>
                  <a:schemeClr val="dk1"/>
                </a:solidFill>
              </a:rPr>
              <a:t>My solution: </a:t>
            </a:r>
            <a:r>
              <a:rPr lang="en-US" altLang="zh-CN" sz="1500" i="1" dirty="0">
                <a:solidFill>
                  <a:schemeClr val="dk1"/>
                </a:solidFill>
                <a:hlinkClick r:id="rId4"/>
              </a:rPr>
              <a:t>https://leetcode.com/problems/scramble-string/discuss/635917/easy-understand-4ms-c-recursive-solution</a:t>
            </a:r>
            <a:endParaRPr lang="zh-CN" altLang="en-US" sz="1500" i="1" dirty="0">
              <a:solidFill>
                <a:schemeClr val="dk1"/>
              </a:solidFill>
            </a:endParaRPr>
          </a:p>
        </p:txBody>
      </p:sp>
      <p:sp>
        <p:nvSpPr>
          <p:cNvPr id="7" name="文本框 6"/>
          <p:cNvSpPr txBox="1"/>
          <p:nvPr/>
        </p:nvSpPr>
        <p:spPr>
          <a:xfrm>
            <a:off x="730312" y="4905689"/>
            <a:ext cx="10693930" cy="400110"/>
          </a:xfrm>
          <a:prstGeom prst="rect">
            <a:avLst/>
          </a:prstGeom>
          <a:noFill/>
        </p:spPr>
        <p:txBody>
          <a:bodyPr wrap="square" rtlCol="0">
            <a:spAutoFit/>
          </a:bodyPr>
          <a:lstStyle/>
          <a:p>
            <a:r>
              <a:rPr lang="en-US" altLang="zh-CN" sz="2000" dirty="0" smtClean="0">
                <a:solidFill>
                  <a:schemeClr val="dk1"/>
                </a:solidFill>
              </a:rPr>
              <a:t>Link: </a:t>
            </a:r>
            <a:r>
              <a:rPr lang="en-US" altLang="zh-CN" sz="1600" i="1" dirty="0">
                <a:hlinkClick r:id="rId5"/>
              </a:rPr>
              <a:t>https://leetcode.com/problems/scramble-string/</a:t>
            </a:r>
            <a:endParaRPr lang="zh-CN" altLang="en-US" sz="1500" i="1" dirty="0">
              <a:solidFill>
                <a:schemeClr val="dk1"/>
              </a:solidFill>
            </a:endParaRPr>
          </a:p>
        </p:txBody>
      </p:sp>
    </p:spTree>
    <p:extLst>
      <p:ext uri="{BB962C8B-B14F-4D97-AF65-F5344CB8AC3E}">
        <p14:creationId xmlns:p14="http://schemas.microsoft.com/office/powerpoint/2010/main" val="3504758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669927" y="5"/>
            <a:ext cx="10850700" cy="1028700"/>
          </a:xfrm>
          <a:prstGeom prst="rect">
            <a:avLst/>
          </a:prstGeom>
        </p:spPr>
        <p:txBody>
          <a:bodyPr spcFirstLastPara="1" wrap="square" lIns="91425" tIns="45700" rIns="91425" bIns="45700" anchor="b" anchorCtr="0">
            <a:noAutofit/>
          </a:bodyPr>
          <a:lstStyle/>
          <a:p>
            <a:r>
              <a:rPr lang="en-US" dirty="0" err="1" smtClean="0"/>
              <a:t>Leetcode</a:t>
            </a:r>
            <a:r>
              <a:rPr lang="en-US" dirty="0" smtClean="0"/>
              <a:t> </a:t>
            </a:r>
            <a:r>
              <a:rPr lang="en-US" altLang="zh-CN" dirty="0"/>
              <a:t>72. Edit Distance</a:t>
            </a:r>
            <a:endParaRPr dirty="0"/>
          </a:p>
        </p:txBody>
      </p:sp>
      <p:sp>
        <p:nvSpPr>
          <p:cNvPr id="114" name="Google Shape;114;p14"/>
          <p:cNvSpPr txBox="1">
            <a:spLocks noGrp="1"/>
          </p:cNvSpPr>
          <p:nvPr>
            <p:ph type="sldNum" idx="12"/>
          </p:nvPr>
        </p:nvSpPr>
        <p:spPr>
          <a:xfrm>
            <a:off x="8610599" y="6235700"/>
            <a:ext cx="2910000" cy="206400"/>
          </a:xfrm>
          <a:prstGeom prst="rect">
            <a:avLst/>
          </a:prstGeom>
        </p:spPr>
        <p:txBody>
          <a:bodyPr spcFirstLastPara="1" wrap="square" lIns="91425" tIns="45700" rIns="91425" bIns="45700" anchor="ctr" anchorCtr="0">
            <a:noAutofit/>
          </a:bodyPr>
          <a:lstStyle/>
          <a:p>
            <a:fld id="{00000000-1234-1234-1234-123412341234}" type="slidenum">
              <a:rPr lang="en-US"/>
              <a:pPr/>
              <a:t>16</a:t>
            </a:fld>
            <a:endParaRPr/>
          </a:p>
        </p:txBody>
      </p:sp>
      <p:sp>
        <p:nvSpPr>
          <p:cNvPr id="115" name="Google Shape;115;p14"/>
          <p:cNvSpPr txBox="1">
            <a:spLocks noGrp="1"/>
          </p:cNvSpPr>
          <p:nvPr>
            <p:ph type="body" idx="1"/>
          </p:nvPr>
        </p:nvSpPr>
        <p:spPr>
          <a:xfrm>
            <a:off x="669927" y="1123951"/>
            <a:ext cx="10850700" cy="5019600"/>
          </a:xfrm>
          <a:prstGeom prst="rect">
            <a:avLst/>
          </a:prstGeom>
        </p:spPr>
        <p:txBody>
          <a:bodyPr spcFirstLastPara="1" wrap="square" lIns="91425" tIns="45700" rIns="91425" bIns="45700" anchor="t" anchorCtr="0">
            <a:noAutofit/>
          </a:bodyPr>
          <a:lstStyle/>
          <a:p>
            <a:pPr marL="0" indent="0">
              <a:lnSpc>
                <a:spcPct val="100000"/>
              </a:lnSpc>
              <a:buNone/>
            </a:pPr>
            <a:r>
              <a:rPr lang="en-US" altLang="zh-CN" sz="1600" dirty="0"/>
              <a:t>Given two words word1 and word2, find the minimum number of operations required to convert word1 to word2.</a:t>
            </a:r>
          </a:p>
          <a:p>
            <a:pPr marL="0" indent="0">
              <a:buNone/>
            </a:pPr>
            <a:r>
              <a:rPr lang="en-US" altLang="zh-CN" sz="1600" dirty="0"/>
              <a:t>You have the following 3 operations permitted on a word</a:t>
            </a:r>
            <a:r>
              <a:rPr lang="en-US" altLang="zh-CN" sz="1600" dirty="0"/>
              <a:t>:</a:t>
            </a:r>
          </a:p>
          <a:p>
            <a:pPr marL="0" indent="0">
              <a:buNone/>
            </a:pPr>
            <a:r>
              <a:rPr lang="en-US" altLang="zh-CN" sz="1600" dirty="0"/>
              <a:t>	1. Insert </a:t>
            </a:r>
            <a:r>
              <a:rPr lang="en-US" altLang="zh-CN" sz="1600" dirty="0"/>
              <a:t>a character</a:t>
            </a:r>
          </a:p>
          <a:p>
            <a:pPr marL="0" indent="0">
              <a:buNone/>
            </a:pPr>
            <a:r>
              <a:rPr lang="en-US" altLang="zh-CN" sz="1600" dirty="0"/>
              <a:t>	</a:t>
            </a:r>
            <a:r>
              <a:rPr lang="en-US" altLang="zh-CN" sz="1600" dirty="0"/>
              <a:t>2. Delete </a:t>
            </a:r>
            <a:r>
              <a:rPr lang="en-US" altLang="zh-CN" sz="1600" dirty="0"/>
              <a:t>a character</a:t>
            </a:r>
          </a:p>
          <a:p>
            <a:pPr marL="0" indent="0">
              <a:buNone/>
            </a:pPr>
            <a:r>
              <a:rPr lang="en-US" altLang="zh-CN" sz="1600" dirty="0"/>
              <a:t>	</a:t>
            </a:r>
            <a:r>
              <a:rPr lang="en-US" altLang="zh-CN" sz="1600" dirty="0"/>
              <a:t>3. Replace </a:t>
            </a:r>
            <a:r>
              <a:rPr lang="en-US" altLang="zh-CN" sz="1600" dirty="0"/>
              <a:t>a character</a:t>
            </a:r>
          </a:p>
          <a:p>
            <a:pPr marL="114298" indent="0">
              <a:buNone/>
            </a:pPr>
            <a:endParaRPr lang="en-US" altLang="zh-CN" dirty="0"/>
          </a:p>
        </p:txBody>
      </p:sp>
      <p:pic>
        <p:nvPicPr>
          <p:cNvPr id="3" name="图片 2"/>
          <p:cNvPicPr>
            <a:picLocks noChangeAspect="1"/>
          </p:cNvPicPr>
          <p:nvPr/>
        </p:nvPicPr>
        <p:blipFill>
          <a:blip r:embed="rId3"/>
          <a:stretch>
            <a:fillRect/>
          </a:stretch>
        </p:blipFill>
        <p:spPr>
          <a:xfrm>
            <a:off x="669927" y="2960077"/>
            <a:ext cx="9023159" cy="2327916"/>
          </a:xfrm>
          <a:prstGeom prst="rect">
            <a:avLst/>
          </a:prstGeom>
        </p:spPr>
      </p:pic>
      <p:sp>
        <p:nvSpPr>
          <p:cNvPr id="9" name="文本框 8"/>
          <p:cNvSpPr txBox="1"/>
          <p:nvPr/>
        </p:nvSpPr>
        <p:spPr>
          <a:xfrm>
            <a:off x="669927" y="5691683"/>
            <a:ext cx="10693930" cy="400110"/>
          </a:xfrm>
          <a:prstGeom prst="rect">
            <a:avLst/>
          </a:prstGeom>
          <a:noFill/>
        </p:spPr>
        <p:txBody>
          <a:bodyPr wrap="square" rtlCol="0">
            <a:spAutoFit/>
          </a:bodyPr>
          <a:lstStyle/>
          <a:p>
            <a:r>
              <a:rPr lang="en-US" altLang="zh-CN" sz="2000" dirty="0">
                <a:solidFill>
                  <a:schemeClr val="dk1"/>
                </a:solidFill>
              </a:rPr>
              <a:t>My solution: </a:t>
            </a:r>
            <a:r>
              <a:rPr lang="en-US" altLang="zh-CN" sz="1600" i="1" dirty="0">
                <a:hlinkClick r:id="rId4"/>
              </a:rPr>
              <a:t>https://github.com/YuZ1225/Furiosa-Panel-Interview/blob/master/README.md#ed</a:t>
            </a:r>
            <a:endParaRPr lang="zh-CN" altLang="en-US" sz="1500" i="1" dirty="0">
              <a:solidFill>
                <a:schemeClr val="dk1"/>
              </a:solidFill>
            </a:endParaRPr>
          </a:p>
        </p:txBody>
      </p:sp>
      <p:sp>
        <p:nvSpPr>
          <p:cNvPr id="10" name="文本框 9"/>
          <p:cNvSpPr txBox="1"/>
          <p:nvPr/>
        </p:nvSpPr>
        <p:spPr>
          <a:xfrm>
            <a:off x="669927" y="5287993"/>
            <a:ext cx="10693930" cy="400110"/>
          </a:xfrm>
          <a:prstGeom prst="rect">
            <a:avLst/>
          </a:prstGeom>
          <a:noFill/>
        </p:spPr>
        <p:txBody>
          <a:bodyPr wrap="square" rtlCol="0">
            <a:spAutoFit/>
          </a:bodyPr>
          <a:lstStyle/>
          <a:p>
            <a:r>
              <a:rPr lang="en-US" altLang="zh-CN" sz="2000" dirty="0" smtClean="0">
                <a:solidFill>
                  <a:schemeClr val="dk1"/>
                </a:solidFill>
              </a:rPr>
              <a:t>Link: </a:t>
            </a:r>
            <a:r>
              <a:rPr lang="en-US" altLang="zh-CN" sz="1600" i="1" dirty="0">
                <a:hlinkClick r:id="rId5"/>
              </a:rPr>
              <a:t>https://leetcode.com/problems/edit-distance/</a:t>
            </a:r>
            <a:endParaRPr lang="zh-CN" altLang="en-US" sz="1500" i="1" dirty="0">
              <a:solidFill>
                <a:schemeClr val="dk1"/>
              </a:solidFill>
            </a:endParaRPr>
          </a:p>
        </p:txBody>
      </p:sp>
    </p:spTree>
    <p:extLst>
      <p:ext uri="{BB962C8B-B14F-4D97-AF65-F5344CB8AC3E}">
        <p14:creationId xmlns:p14="http://schemas.microsoft.com/office/powerpoint/2010/main" val="1467426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ctrTitle"/>
          </p:nvPr>
        </p:nvSpPr>
        <p:spPr>
          <a:xfrm>
            <a:off x="6207125" y="2235076"/>
            <a:ext cx="4464000" cy="1741200"/>
          </a:xfrm>
          <a:prstGeom prst="rect">
            <a:avLst/>
          </a:prstGeom>
          <a:noFill/>
          <a:ln>
            <a:noFill/>
          </a:ln>
        </p:spPr>
        <p:txBody>
          <a:bodyPr spcFirstLastPara="1" wrap="square" lIns="91425" tIns="45700" rIns="91425" bIns="45700" anchor="ctr" anchorCtr="0">
            <a:noAutofit/>
          </a:bodyPr>
          <a:lstStyle/>
          <a:p>
            <a:r>
              <a:rPr lang="en-US" sz="4800"/>
              <a:t>Thanks!</a:t>
            </a:r>
            <a:endParaRPr sz="4800" b="0"/>
          </a:p>
        </p:txBody>
      </p:sp>
      <p:cxnSp>
        <p:nvCxnSpPr>
          <p:cNvPr id="396" name="Google Shape;396;p43"/>
          <p:cNvCxnSpPr/>
          <p:nvPr/>
        </p:nvCxnSpPr>
        <p:spPr>
          <a:xfrm>
            <a:off x="6207125" y="2127252"/>
            <a:ext cx="5313363" cy="0"/>
          </a:xfrm>
          <a:prstGeom prst="straightConnector1">
            <a:avLst/>
          </a:prstGeom>
          <a:noFill/>
          <a:ln w="9525" cap="flat" cmpd="sng">
            <a:solidFill>
              <a:srgbClr val="A5A5A5"/>
            </a:solidFill>
            <a:prstDash val="solid"/>
            <a:miter lim="800000"/>
            <a:headEnd type="none" w="sm" len="sm"/>
            <a:tailEnd type="none" w="sm" len="sm"/>
          </a:ln>
        </p:spPr>
      </p:cxnSp>
      <p:cxnSp>
        <p:nvCxnSpPr>
          <p:cNvPr id="397" name="Google Shape;397;p43"/>
          <p:cNvCxnSpPr/>
          <p:nvPr/>
        </p:nvCxnSpPr>
        <p:spPr>
          <a:xfrm>
            <a:off x="6207125" y="4112631"/>
            <a:ext cx="5313363" cy="0"/>
          </a:xfrm>
          <a:prstGeom prst="straightConnector1">
            <a:avLst/>
          </a:prstGeom>
          <a:noFill/>
          <a:ln w="9525" cap="flat" cmpd="sng">
            <a:solidFill>
              <a:srgbClr val="A5A5A5"/>
            </a:solidFill>
            <a:prstDash val="solid"/>
            <a:miter lim="800000"/>
            <a:headEnd type="none" w="sm" len="sm"/>
            <a:tailEnd type="none" w="sm" len="sm"/>
          </a:ln>
        </p:spPr>
      </p:cxnSp>
    </p:spTree>
    <p:extLst>
      <p:ext uri="{BB962C8B-B14F-4D97-AF65-F5344CB8AC3E}">
        <p14:creationId xmlns:p14="http://schemas.microsoft.com/office/powerpoint/2010/main" val="1098657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4"/>
          <p:cNvSpPr txBox="1">
            <a:spLocks noGrp="1"/>
          </p:cNvSpPr>
          <p:nvPr>
            <p:ph type="ctrTitle"/>
          </p:nvPr>
        </p:nvSpPr>
        <p:spPr>
          <a:xfrm>
            <a:off x="6207125" y="2235076"/>
            <a:ext cx="4464000" cy="1741200"/>
          </a:xfrm>
          <a:prstGeom prst="rect">
            <a:avLst/>
          </a:prstGeom>
          <a:noFill/>
          <a:ln>
            <a:noFill/>
          </a:ln>
        </p:spPr>
        <p:txBody>
          <a:bodyPr spcFirstLastPara="1" wrap="square" lIns="91425" tIns="45700" rIns="91425" bIns="45700" anchor="ctr" anchorCtr="0">
            <a:noAutofit/>
          </a:bodyPr>
          <a:lstStyle/>
          <a:p>
            <a:r>
              <a:rPr lang="en-US" sz="4800"/>
              <a:t>Q &amp; A?</a:t>
            </a:r>
            <a:endParaRPr sz="4800" b="0"/>
          </a:p>
        </p:txBody>
      </p:sp>
      <p:cxnSp>
        <p:nvCxnSpPr>
          <p:cNvPr id="403" name="Google Shape;403;p44"/>
          <p:cNvCxnSpPr/>
          <p:nvPr/>
        </p:nvCxnSpPr>
        <p:spPr>
          <a:xfrm>
            <a:off x="6207130" y="2127252"/>
            <a:ext cx="5313300" cy="0"/>
          </a:xfrm>
          <a:prstGeom prst="straightConnector1">
            <a:avLst/>
          </a:prstGeom>
          <a:noFill/>
          <a:ln w="9525" cap="flat" cmpd="sng">
            <a:solidFill>
              <a:srgbClr val="A5A5A5"/>
            </a:solidFill>
            <a:prstDash val="solid"/>
            <a:miter lim="800000"/>
            <a:headEnd type="none" w="sm" len="sm"/>
            <a:tailEnd type="none" w="sm" len="sm"/>
          </a:ln>
        </p:spPr>
      </p:cxnSp>
      <p:cxnSp>
        <p:nvCxnSpPr>
          <p:cNvPr id="404" name="Google Shape;404;p44"/>
          <p:cNvCxnSpPr/>
          <p:nvPr/>
        </p:nvCxnSpPr>
        <p:spPr>
          <a:xfrm>
            <a:off x="6207130" y="4112631"/>
            <a:ext cx="5313300" cy="0"/>
          </a:xfrm>
          <a:prstGeom prst="straightConnector1">
            <a:avLst/>
          </a:prstGeom>
          <a:noFill/>
          <a:ln w="9525" cap="flat" cmpd="sng">
            <a:solidFill>
              <a:srgbClr val="A5A5A5"/>
            </a:solidFill>
            <a:prstDash val="solid"/>
            <a:miter lim="800000"/>
            <a:headEnd type="none" w="sm" len="sm"/>
            <a:tailEnd type="none" w="sm" len="sm"/>
          </a:ln>
        </p:spPr>
      </p:cxnSp>
    </p:spTree>
    <p:extLst>
      <p:ext uri="{BB962C8B-B14F-4D97-AF65-F5344CB8AC3E}">
        <p14:creationId xmlns:p14="http://schemas.microsoft.com/office/powerpoint/2010/main" val="11269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1315371" y="666099"/>
            <a:ext cx="12835859" cy="5548842"/>
            <a:chOff x="-1315371" y="666099"/>
            <a:chExt cx="12835859" cy="5548842"/>
          </a:xfrm>
        </p:grpSpPr>
        <p:grpSp>
          <p:nvGrpSpPr>
            <p:cNvPr id="59" name="Google Shape;59;p9"/>
            <p:cNvGrpSpPr/>
            <p:nvPr/>
          </p:nvGrpSpPr>
          <p:grpSpPr>
            <a:xfrm>
              <a:off x="-1315371" y="666099"/>
              <a:ext cx="2875902" cy="5548842"/>
              <a:chOff x="-1315371" y="666099"/>
              <a:chExt cx="2875902" cy="5548842"/>
            </a:xfrm>
          </p:grpSpPr>
          <p:sp>
            <p:nvSpPr>
              <p:cNvPr id="60" name="Google Shape;60;p9"/>
              <p:cNvSpPr/>
              <p:nvPr/>
            </p:nvSpPr>
            <p:spPr>
              <a:xfrm rot="-8100000">
                <a:off x="-930105" y="3969472"/>
                <a:ext cx="1860208" cy="1860208"/>
              </a:xfrm>
              <a:custGeom>
                <a:avLst/>
                <a:gdLst/>
                <a:ahLst/>
                <a:cxnLst/>
                <a:rect l="l" t="t" r="r" b="b"/>
                <a:pathLst>
                  <a:path w="2304255" h="2304255" extrusionOk="0">
                    <a:moveTo>
                      <a:pt x="0" y="0"/>
                    </a:moveTo>
                    <a:lnTo>
                      <a:pt x="2304255" y="2304255"/>
                    </a:lnTo>
                    <a:lnTo>
                      <a:pt x="0" y="2304255"/>
                    </a:lnTo>
                    <a:lnTo>
                      <a:pt x="0" y="0"/>
                    </a:lnTo>
                    <a:close/>
                  </a:path>
                </a:pathLst>
              </a:custGeom>
              <a:solidFill>
                <a:schemeClr val="accent2"/>
              </a:solidFill>
              <a:ln>
                <a:noFill/>
              </a:ln>
            </p:spPr>
            <p:txBody>
              <a:bodyPr spcFirstLastPara="1" wrap="square" lIns="91425" tIns="45700" rIns="91425" bIns="45700" anchor="ctr" anchorCtr="0">
                <a:noAutofit/>
              </a:bodyPr>
              <a:lstStyle/>
              <a:p>
                <a:pPr algn="ctr"/>
                <a:endParaRPr sz="1800">
                  <a:solidFill>
                    <a:schemeClr val="dk1"/>
                  </a:solidFill>
                </a:endParaRPr>
              </a:p>
            </p:txBody>
          </p:sp>
          <p:sp>
            <p:nvSpPr>
              <p:cNvPr id="61" name="Google Shape;61;p9"/>
              <p:cNvSpPr/>
              <p:nvPr/>
            </p:nvSpPr>
            <p:spPr>
              <a:xfrm rot="2700000">
                <a:off x="-930109" y="1051361"/>
                <a:ext cx="1860208" cy="1860208"/>
              </a:xfrm>
              <a:custGeom>
                <a:avLst/>
                <a:gdLst/>
                <a:ahLst/>
                <a:cxnLst/>
                <a:rect l="l" t="t" r="r" b="b"/>
                <a:pathLst>
                  <a:path w="1860208" h="1860208" extrusionOk="0">
                    <a:moveTo>
                      <a:pt x="0" y="0"/>
                    </a:moveTo>
                    <a:lnTo>
                      <a:pt x="1860208" y="0"/>
                    </a:lnTo>
                    <a:lnTo>
                      <a:pt x="1860208" y="1860208"/>
                    </a:lnTo>
                    <a:close/>
                  </a:path>
                </a:pathLst>
              </a:custGeom>
              <a:solidFill>
                <a:srgbClr val="688FCE"/>
              </a:solidFill>
              <a:ln>
                <a:noFill/>
              </a:ln>
            </p:spPr>
            <p:txBody>
              <a:bodyPr spcFirstLastPara="1" wrap="square" lIns="91425" tIns="45700" rIns="91425" bIns="45700" anchor="ctr" anchorCtr="0">
                <a:noAutofit/>
              </a:bodyPr>
              <a:lstStyle/>
              <a:p>
                <a:pPr algn="ctr"/>
                <a:endParaRPr sz="1800">
                  <a:solidFill>
                    <a:schemeClr val="dk1"/>
                  </a:solidFill>
                </a:endParaRPr>
              </a:p>
            </p:txBody>
          </p:sp>
          <p:sp>
            <p:nvSpPr>
              <p:cNvPr id="62" name="Google Shape;62;p9"/>
              <p:cNvSpPr/>
              <p:nvPr/>
            </p:nvSpPr>
            <p:spPr>
              <a:xfrm rot="5400000">
                <a:off x="-780266" y="2648735"/>
                <a:ext cx="3121063" cy="1560531"/>
              </a:xfrm>
              <a:custGeom>
                <a:avLst/>
                <a:gdLst/>
                <a:ahLst/>
                <a:cxnLst/>
                <a:rect l="l" t="t" r="r" b="b"/>
                <a:pathLst>
                  <a:path w="4735313" h="2367656" extrusionOk="0">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dk2">
                  <a:alpha val="76862"/>
                </a:schemeClr>
              </a:solidFill>
              <a:ln>
                <a:noFill/>
              </a:ln>
            </p:spPr>
            <p:txBody>
              <a:bodyPr spcFirstLastPara="1" wrap="square" lIns="91425" tIns="45700" rIns="91425" bIns="45700" anchor="ctr" anchorCtr="0">
                <a:noAutofit/>
              </a:bodyPr>
              <a:lstStyle/>
              <a:p>
                <a:pPr algn="ctr"/>
                <a:endParaRPr sz="1800">
                  <a:solidFill>
                    <a:schemeClr val="dk1"/>
                  </a:solidFill>
                </a:endParaRPr>
              </a:p>
            </p:txBody>
          </p:sp>
        </p:grpSp>
        <p:sp>
          <p:nvSpPr>
            <p:cNvPr id="63" name="Google Shape;63;p9"/>
            <p:cNvSpPr/>
            <p:nvPr/>
          </p:nvSpPr>
          <p:spPr>
            <a:xfrm>
              <a:off x="1543012" y="2978855"/>
              <a:ext cx="3742988" cy="923330"/>
            </a:xfrm>
            <a:prstGeom prst="rect">
              <a:avLst/>
            </a:prstGeom>
            <a:noFill/>
            <a:ln>
              <a:noFill/>
            </a:ln>
          </p:spPr>
          <p:txBody>
            <a:bodyPr spcFirstLastPara="1" wrap="square" lIns="91425" tIns="45700" rIns="91425" bIns="45700" anchor="ctr" anchorCtr="1">
              <a:noAutofit/>
            </a:bodyPr>
            <a:lstStyle/>
            <a:p>
              <a:pPr algn="r">
                <a:lnSpc>
                  <a:spcPct val="90000"/>
                </a:lnSpc>
              </a:pPr>
              <a:r>
                <a:rPr lang="en-US" sz="4589" b="1">
                  <a:solidFill>
                    <a:schemeClr val="dk2"/>
                  </a:solidFill>
                </a:rPr>
                <a:t>CONTENTS</a:t>
              </a:r>
              <a:endParaRPr/>
            </a:p>
          </p:txBody>
        </p:sp>
        <p:sp>
          <p:nvSpPr>
            <p:cNvPr id="64" name="Google Shape;64;p9"/>
            <p:cNvSpPr/>
            <p:nvPr/>
          </p:nvSpPr>
          <p:spPr>
            <a:xfrm>
              <a:off x="6326651" y="4214272"/>
              <a:ext cx="624349" cy="624349"/>
            </a:xfrm>
            <a:prstGeom prst="diamond">
              <a:avLst/>
            </a:prstGeom>
            <a:solidFill>
              <a:schemeClr val="accent5"/>
            </a:solidFill>
            <a:ln>
              <a:noFill/>
            </a:ln>
          </p:spPr>
          <p:txBody>
            <a:bodyPr spcFirstLastPara="1" wrap="square" lIns="90000" tIns="46800" rIns="90000" bIns="46800" anchor="ctr" anchorCtr="0">
              <a:noAutofit/>
            </a:bodyPr>
            <a:lstStyle/>
            <a:p>
              <a:pPr algn="ctr">
                <a:lnSpc>
                  <a:spcPct val="80000"/>
                </a:lnSpc>
              </a:pPr>
              <a:r>
                <a:rPr lang="en-US" sz="1665" dirty="0" smtClean="0">
                  <a:solidFill>
                    <a:schemeClr val="lt1"/>
                  </a:solidFill>
                  <a:latin typeface="Impact"/>
                  <a:ea typeface="Impact"/>
                  <a:cs typeface="Impact"/>
                  <a:sym typeface="Impact"/>
                </a:rPr>
                <a:t>03</a:t>
              </a:r>
              <a:endParaRPr dirty="0"/>
            </a:p>
          </p:txBody>
        </p:sp>
        <p:sp>
          <p:nvSpPr>
            <p:cNvPr id="66" name="Google Shape;66;p9"/>
            <p:cNvSpPr/>
            <p:nvPr/>
          </p:nvSpPr>
          <p:spPr>
            <a:xfrm>
              <a:off x="6276018" y="3337677"/>
              <a:ext cx="624349" cy="624349"/>
            </a:xfrm>
            <a:prstGeom prst="diamond">
              <a:avLst/>
            </a:prstGeom>
            <a:solidFill>
              <a:schemeClr val="accent3"/>
            </a:solidFill>
            <a:ln>
              <a:noFill/>
            </a:ln>
          </p:spPr>
          <p:txBody>
            <a:bodyPr spcFirstLastPara="1" wrap="square" lIns="90000" tIns="46800" rIns="90000" bIns="46800" anchor="ctr" anchorCtr="0">
              <a:noAutofit/>
            </a:bodyPr>
            <a:lstStyle/>
            <a:p>
              <a:pPr algn="ctr">
                <a:lnSpc>
                  <a:spcPct val="80000"/>
                </a:lnSpc>
              </a:pPr>
              <a:r>
                <a:rPr lang="en-US" sz="1665" dirty="0">
                  <a:solidFill>
                    <a:schemeClr val="lt1"/>
                  </a:solidFill>
                  <a:latin typeface="Impact"/>
                  <a:ea typeface="Impact"/>
                  <a:cs typeface="Impact"/>
                  <a:sym typeface="Impact"/>
                </a:rPr>
                <a:t>02</a:t>
              </a:r>
              <a:endParaRPr dirty="0"/>
            </a:p>
          </p:txBody>
        </p:sp>
        <p:sp>
          <p:nvSpPr>
            <p:cNvPr id="68" name="Google Shape;68;p9"/>
            <p:cNvSpPr/>
            <p:nvPr/>
          </p:nvSpPr>
          <p:spPr>
            <a:xfrm>
              <a:off x="6276018" y="2442236"/>
              <a:ext cx="624349" cy="624349"/>
            </a:xfrm>
            <a:prstGeom prst="diamond">
              <a:avLst/>
            </a:prstGeom>
            <a:solidFill>
              <a:schemeClr val="accent1"/>
            </a:solidFill>
            <a:ln>
              <a:noFill/>
            </a:ln>
          </p:spPr>
          <p:txBody>
            <a:bodyPr spcFirstLastPara="1" wrap="square" lIns="90000" tIns="46800" rIns="90000" bIns="46800" anchor="ctr" anchorCtr="0">
              <a:noAutofit/>
            </a:bodyPr>
            <a:lstStyle/>
            <a:p>
              <a:pPr algn="ctr">
                <a:lnSpc>
                  <a:spcPct val="80000"/>
                </a:lnSpc>
              </a:pPr>
              <a:r>
                <a:rPr lang="en-US" sz="1665">
                  <a:solidFill>
                    <a:schemeClr val="lt1"/>
                  </a:solidFill>
                  <a:latin typeface="Impact"/>
                  <a:ea typeface="Impact"/>
                  <a:cs typeface="Impact"/>
                  <a:sym typeface="Impact"/>
                </a:rPr>
                <a:t>01</a:t>
              </a:r>
              <a:endParaRPr/>
            </a:p>
          </p:txBody>
        </p:sp>
        <p:sp>
          <p:nvSpPr>
            <p:cNvPr id="69" name="Google Shape;69;p9"/>
            <p:cNvSpPr txBox="1"/>
            <p:nvPr/>
          </p:nvSpPr>
          <p:spPr>
            <a:xfrm>
              <a:off x="6994130" y="4214321"/>
              <a:ext cx="3962700" cy="624300"/>
            </a:xfrm>
            <a:prstGeom prst="rect">
              <a:avLst/>
            </a:prstGeom>
            <a:noFill/>
            <a:ln>
              <a:noFill/>
            </a:ln>
          </p:spPr>
          <p:txBody>
            <a:bodyPr spcFirstLastPara="1" wrap="square" lIns="90000" tIns="46800" rIns="90000" bIns="46800" anchor="ctr" anchorCtr="0">
              <a:noAutofit/>
            </a:bodyPr>
            <a:lstStyle/>
            <a:p>
              <a:pPr>
                <a:lnSpc>
                  <a:spcPct val="90000"/>
                </a:lnSpc>
              </a:pPr>
              <a:r>
                <a:rPr lang="en-US" sz="1800" b="1" dirty="0" smtClean="0">
                  <a:solidFill>
                    <a:schemeClr val="dk1"/>
                  </a:solidFill>
                </a:rPr>
                <a:t>Extra Code Snippet</a:t>
              </a:r>
              <a:endParaRPr sz="1800" b="1" dirty="0">
                <a:solidFill>
                  <a:schemeClr val="dk1"/>
                </a:solidFill>
              </a:endParaRPr>
            </a:p>
          </p:txBody>
        </p:sp>
        <p:sp>
          <p:nvSpPr>
            <p:cNvPr id="72" name="Google Shape;72;p9"/>
            <p:cNvSpPr txBox="1"/>
            <p:nvPr/>
          </p:nvSpPr>
          <p:spPr>
            <a:xfrm>
              <a:off x="6994130" y="3333429"/>
              <a:ext cx="3962700" cy="624300"/>
            </a:xfrm>
            <a:prstGeom prst="rect">
              <a:avLst/>
            </a:prstGeom>
            <a:noFill/>
            <a:ln>
              <a:noFill/>
            </a:ln>
          </p:spPr>
          <p:txBody>
            <a:bodyPr spcFirstLastPara="1" wrap="square" lIns="90000" tIns="46800" rIns="90000" bIns="46800" anchor="ctr" anchorCtr="0">
              <a:noAutofit/>
            </a:bodyPr>
            <a:lstStyle/>
            <a:p>
              <a:pPr>
                <a:lnSpc>
                  <a:spcPct val="90000"/>
                </a:lnSpc>
              </a:pPr>
              <a:r>
                <a:rPr lang="en-US" sz="1800" b="1" dirty="0">
                  <a:solidFill>
                    <a:schemeClr val="dk1"/>
                  </a:solidFill>
                </a:rPr>
                <a:t>Development Projects and Experience</a:t>
              </a:r>
              <a:endParaRPr sz="1800" b="1" dirty="0">
                <a:solidFill>
                  <a:schemeClr val="dk1"/>
                </a:solidFill>
              </a:endParaRPr>
            </a:p>
          </p:txBody>
        </p:sp>
        <p:sp>
          <p:nvSpPr>
            <p:cNvPr id="73" name="Google Shape;73;p9"/>
            <p:cNvSpPr txBox="1"/>
            <p:nvPr/>
          </p:nvSpPr>
          <p:spPr>
            <a:xfrm>
              <a:off x="6994130" y="2442285"/>
              <a:ext cx="3962700" cy="624300"/>
            </a:xfrm>
            <a:prstGeom prst="rect">
              <a:avLst/>
            </a:prstGeom>
            <a:noFill/>
            <a:ln>
              <a:noFill/>
            </a:ln>
          </p:spPr>
          <p:txBody>
            <a:bodyPr spcFirstLastPara="1" wrap="square" lIns="90000" tIns="46800" rIns="90000" bIns="46800" anchor="ctr" anchorCtr="0">
              <a:noAutofit/>
            </a:bodyPr>
            <a:lstStyle/>
            <a:p>
              <a:pPr>
                <a:lnSpc>
                  <a:spcPct val="90000"/>
                </a:lnSpc>
              </a:pPr>
              <a:r>
                <a:rPr lang="en-US" sz="1800" b="1" dirty="0" smtClean="0">
                  <a:solidFill>
                    <a:schemeClr val="dk1"/>
                  </a:solidFill>
                </a:rPr>
                <a:t>Self Introduction</a:t>
              </a:r>
              <a:endParaRPr sz="1800" b="1" dirty="0">
                <a:solidFill>
                  <a:schemeClr val="dk1"/>
                </a:solidFill>
              </a:endParaRPr>
            </a:p>
          </p:txBody>
        </p:sp>
        <p:cxnSp>
          <p:nvCxnSpPr>
            <p:cNvPr id="74" name="Google Shape;74;p9"/>
            <p:cNvCxnSpPr/>
            <p:nvPr/>
          </p:nvCxnSpPr>
          <p:spPr>
            <a:xfrm>
              <a:off x="6951000" y="3154328"/>
              <a:ext cx="4569488" cy="0"/>
            </a:xfrm>
            <a:prstGeom prst="straightConnector1">
              <a:avLst/>
            </a:prstGeom>
            <a:noFill/>
            <a:ln w="9525" cap="rnd" cmpd="sng">
              <a:solidFill>
                <a:srgbClr val="BFBFBF"/>
              </a:solidFill>
              <a:prstDash val="solid"/>
              <a:round/>
              <a:headEnd type="none" w="sm" len="sm"/>
              <a:tailEnd type="none" w="sm" len="sm"/>
            </a:ln>
          </p:spPr>
        </p:cxnSp>
        <p:cxnSp>
          <p:nvCxnSpPr>
            <p:cNvPr id="75" name="Google Shape;75;p9"/>
            <p:cNvCxnSpPr/>
            <p:nvPr/>
          </p:nvCxnSpPr>
          <p:spPr>
            <a:xfrm>
              <a:off x="6951000" y="4069577"/>
              <a:ext cx="4569488" cy="0"/>
            </a:xfrm>
            <a:prstGeom prst="straightConnector1">
              <a:avLst/>
            </a:prstGeom>
            <a:noFill/>
            <a:ln w="9525" cap="rnd" cmpd="sng">
              <a:solidFill>
                <a:srgbClr val="BFBFBF"/>
              </a:solidFill>
              <a:prstDash val="solid"/>
              <a:round/>
              <a:headEnd type="none" w="sm" len="sm"/>
              <a:tailEnd type="none" w="sm" len="sm"/>
            </a:ln>
          </p:spPr>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669929" y="2136973"/>
            <a:ext cx="10850700" cy="1292100"/>
          </a:xfrm>
          <a:prstGeom prst="rect">
            <a:avLst/>
          </a:prstGeom>
          <a:noFill/>
          <a:ln>
            <a:noFill/>
          </a:ln>
        </p:spPr>
        <p:txBody>
          <a:bodyPr spcFirstLastPara="1" wrap="square" lIns="91425" tIns="45700" rIns="91425" bIns="45700" anchor="ctr" anchorCtr="0">
            <a:noAutofit/>
          </a:bodyPr>
          <a:lstStyle/>
          <a:p>
            <a:r>
              <a:rPr lang="en-US" sz="4800" dirty="0" smtClean="0"/>
              <a:t>Self Introduction</a:t>
            </a:r>
            <a:endParaRPr sz="4800" dirty="0"/>
          </a:p>
        </p:txBody>
      </p:sp>
      <p:sp>
        <p:nvSpPr>
          <p:cNvPr id="84" name="Google Shape;84;p10"/>
          <p:cNvSpPr/>
          <p:nvPr/>
        </p:nvSpPr>
        <p:spPr>
          <a:xfrm>
            <a:off x="10632738" y="2136973"/>
            <a:ext cx="887891" cy="1176695"/>
          </a:xfrm>
          <a:prstGeom prst="rect">
            <a:avLst/>
          </a:prstGeom>
        </p:spPr>
        <p:txBody>
          <a:bodyPr>
            <a:prstTxWarp prst="textPlain">
              <a:avLst/>
            </a:prstTxWarp>
          </a:bodyPr>
          <a:lstStyle/>
          <a:p>
            <a:pPr lvl="0" algn="l"/>
            <a:r>
              <a:rPr b="1" dirty="0">
                <a:solidFill>
                  <a:schemeClr val="accent1"/>
                </a:solidFill>
                <a:latin typeface="Impact"/>
              </a:rPr>
              <a:t>01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669927" y="5"/>
            <a:ext cx="10850700" cy="1028700"/>
          </a:xfrm>
          <a:prstGeom prst="rect">
            <a:avLst/>
          </a:prstGeom>
        </p:spPr>
        <p:txBody>
          <a:bodyPr spcFirstLastPara="1" wrap="square" lIns="91425" tIns="45700" rIns="91425" bIns="45700" anchor="b" anchorCtr="0">
            <a:noAutofit/>
          </a:bodyPr>
          <a:lstStyle/>
          <a:p>
            <a:r>
              <a:rPr lang="en-US" dirty="0" smtClean="0"/>
              <a:t>Education</a:t>
            </a:r>
            <a:endParaRPr dirty="0"/>
          </a:p>
        </p:txBody>
      </p:sp>
      <p:sp>
        <p:nvSpPr>
          <p:cNvPr id="91" name="Google Shape;91;p11"/>
          <p:cNvSpPr txBox="1">
            <a:spLocks noGrp="1"/>
          </p:cNvSpPr>
          <p:nvPr>
            <p:ph type="sldNum" idx="12"/>
          </p:nvPr>
        </p:nvSpPr>
        <p:spPr>
          <a:xfrm>
            <a:off x="8610599" y="6235700"/>
            <a:ext cx="2910000" cy="206400"/>
          </a:xfrm>
          <a:prstGeom prst="rect">
            <a:avLst/>
          </a:prstGeom>
        </p:spPr>
        <p:txBody>
          <a:bodyPr spcFirstLastPara="1" wrap="square" lIns="91425" tIns="45700" rIns="91425" bIns="45700" anchor="ctr" anchorCtr="0">
            <a:noAutofit/>
          </a:bodyPr>
          <a:lstStyle/>
          <a:p>
            <a:fld id="{00000000-1234-1234-1234-123412341234}" type="slidenum">
              <a:rPr lang="en-US"/>
              <a:pPr/>
              <a:t>4</a:t>
            </a:fld>
            <a:endParaRPr/>
          </a:p>
        </p:txBody>
      </p:sp>
      <p:sp>
        <p:nvSpPr>
          <p:cNvPr id="92" name="Google Shape;92;p11"/>
          <p:cNvSpPr txBox="1">
            <a:spLocks noGrp="1"/>
          </p:cNvSpPr>
          <p:nvPr>
            <p:ph type="body" idx="1"/>
          </p:nvPr>
        </p:nvSpPr>
        <p:spPr>
          <a:xfrm>
            <a:off x="669927" y="1123951"/>
            <a:ext cx="10850700" cy="5019600"/>
          </a:xfrm>
          <a:prstGeom prst="rect">
            <a:avLst/>
          </a:prstGeom>
        </p:spPr>
        <p:txBody>
          <a:bodyPr spcFirstLastPara="1" wrap="square" lIns="91425" tIns="45700" rIns="91425" bIns="45700" anchor="t" anchorCtr="0">
            <a:noAutofit/>
          </a:bodyPr>
          <a:lstStyle/>
          <a:p>
            <a:r>
              <a:rPr lang="en-US" altLang="zh-CN" b="1" dirty="0" smtClean="0"/>
              <a:t>Boston University</a:t>
            </a:r>
          </a:p>
          <a:p>
            <a:pPr marL="114297" indent="0">
              <a:buNone/>
            </a:pPr>
            <a:r>
              <a:rPr lang="en-US" altLang="zh-CN" b="1" dirty="0"/>
              <a:t>	</a:t>
            </a:r>
            <a:r>
              <a:rPr lang="en-US" altLang="zh-CN" dirty="0" smtClean="0"/>
              <a:t>M.S</a:t>
            </a:r>
            <a:r>
              <a:rPr lang="en-US" altLang="zh-CN" dirty="0"/>
              <a:t>. degree in Electrical and Computer </a:t>
            </a:r>
            <a:r>
              <a:rPr lang="en-US" altLang="zh-CN" dirty="0" smtClean="0"/>
              <a:t>Engineering, </a:t>
            </a:r>
            <a:r>
              <a:rPr lang="en-US" altLang="zh-CN" dirty="0"/>
              <a:t>May </a:t>
            </a:r>
            <a:r>
              <a:rPr lang="en-US" altLang="zh-CN" dirty="0" smtClean="0"/>
              <a:t>2019</a:t>
            </a:r>
          </a:p>
          <a:p>
            <a:pPr marL="114297" indent="0">
              <a:buNone/>
            </a:pPr>
            <a:r>
              <a:rPr lang="en-US" altLang="zh-CN" dirty="0"/>
              <a:t>	</a:t>
            </a:r>
            <a:r>
              <a:rPr lang="en-US" altLang="zh-CN" dirty="0" smtClean="0"/>
              <a:t>GPA 3.3</a:t>
            </a:r>
          </a:p>
          <a:p>
            <a:pPr marL="114297" indent="0">
              <a:buNone/>
            </a:pPr>
            <a:endParaRPr dirty="0" smtClean="0"/>
          </a:p>
          <a:p>
            <a:r>
              <a:rPr lang="en-US" altLang="zh-CN" b="1" dirty="0" smtClean="0"/>
              <a:t>Shanghai Jiao Tong University</a:t>
            </a:r>
          </a:p>
          <a:p>
            <a:pPr marL="114297" indent="0">
              <a:buNone/>
            </a:pPr>
            <a:r>
              <a:rPr lang="en-US" altLang="zh-CN" b="1" dirty="0"/>
              <a:t>	</a:t>
            </a:r>
            <a:r>
              <a:rPr lang="en-US" altLang="zh-CN" dirty="0" smtClean="0"/>
              <a:t>B.A</a:t>
            </a:r>
            <a:r>
              <a:rPr lang="en-US" altLang="zh-CN" dirty="0"/>
              <a:t>. degree in Electrical and Computer </a:t>
            </a:r>
            <a:r>
              <a:rPr lang="en-US" altLang="zh-CN" dirty="0" smtClean="0"/>
              <a:t>Engineering, </a:t>
            </a:r>
            <a:r>
              <a:rPr lang="en-US" altLang="zh-CN" dirty="0"/>
              <a:t>August </a:t>
            </a:r>
            <a:r>
              <a:rPr lang="en-US" altLang="zh-CN" dirty="0" smtClean="0"/>
              <a:t>2017</a:t>
            </a:r>
            <a:endParaRPr lang="en-US" dirty="0"/>
          </a:p>
          <a:p>
            <a:pPr marL="114297" indent="0">
              <a:buNone/>
            </a:pPr>
            <a:endParaRPr lang="en-US" altLang="zh-CN" dirty="0" smtClean="0"/>
          </a:p>
          <a:p>
            <a:pPr marL="114297" indent="0">
              <a:buNone/>
            </a:pPr>
            <a:endParaRPr lang="en-US" altLang="zh-CN" dirty="0"/>
          </a:p>
          <a:p>
            <a:r>
              <a:rPr lang="en-US" altLang="zh-CN" b="1" dirty="0" smtClean="0"/>
              <a:t>Chinese Mathematical </a:t>
            </a:r>
            <a:r>
              <a:rPr lang="en-US" altLang="zh-CN" b="1" dirty="0" smtClean="0"/>
              <a:t>Olympiad(CMO</a:t>
            </a:r>
            <a:r>
              <a:rPr lang="en-US" altLang="zh-CN" b="1" dirty="0" smtClean="0"/>
              <a:t>)</a:t>
            </a:r>
          </a:p>
          <a:p>
            <a:pPr marL="114297" indent="0">
              <a:buNone/>
            </a:pPr>
            <a:r>
              <a:rPr lang="en-US" altLang="zh-CN" b="1" dirty="0" smtClean="0"/>
              <a:t>	</a:t>
            </a:r>
            <a:r>
              <a:rPr lang="en-US" altLang="zh-CN" dirty="0" smtClean="0"/>
              <a:t>Bronze medalist, 2013</a:t>
            </a:r>
          </a:p>
        </p:txBody>
      </p:sp>
    </p:spTree>
    <p:extLst>
      <p:ext uri="{BB962C8B-B14F-4D97-AF65-F5344CB8AC3E}">
        <p14:creationId xmlns:p14="http://schemas.microsoft.com/office/powerpoint/2010/main" val="278123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xEl>
                                              <p:pRg st="8" end="8"/>
                                            </p:txEl>
                                          </p:spTgt>
                                        </p:tgtEl>
                                        <p:attrNameLst>
                                          <p:attrName>style.visibility</p:attrName>
                                        </p:attrNameLst>
                                      </p:cBhvr>
                                      <p:to>
                                        <p:strVal val="visible"/>
                                      </p:to>
                                    </p:set>
                                    <p:animEffect transition="in" filter="fade">
                                      <p:cBhvr>
                                        <p:cTn id="7" dur="500"/>
                                        <p:tgtEl>
                                          <p:spTgt spid="92">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
                                            <p:txEl>
                                              <p:pRg st="9" end="9"/>
                                            </p:txEl>
                                          </p:spTgt>
                                        </p:tgtEl>
                                        <p:attrNameLst>
                                          <p:attrName>style.visibility</p:attrName>
                                        </p:attrNameLst>
                                      </p:cBhvr>
                                      <p:to>
                                        <p:strVal val="visible"/>
                                      </p:to>
                                    </p:set>
                                    <p:animEffect transition="in" filter="fade">
                                      <p:cBhvr>
                                        <p:cTn id="10" dur="500"/>
                                        <p:tgtEl>
                                          <p:spTgt spid="9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669927" y="5"/>
            <a:ext cx="10850700" cy="1028700"/>
          </a:xfrm>
          <a:prstGeom prst="rect">
            <a:avLst/>
          </a:prstGeom>
        </p:spPr>
        <p:txBody>
          <a:bodyPr spcFirstLastPara="1" wrap="square" lIns="91425" tIns="45700" rIns="91425" bIns="45700" anchor="b" anchorCtr="0">
            <a:noAutofit/>
          </a:bodyPr>
          <a:lstStyle/>
          <a:p>
            <a:r>
              <a:rPr lang="en-US" dirty="0" smtClean="0"/>
              <a:t>Education</a:t>
            </a:r>
            <a:endParaRPr dirty="0"/>
          </a:p>
        </p:txBody>
      </p:sp>
      <p:sp>
        <p:nvSpPr>
          <p:cNvPr id="91" name="Google Shape;91;p11"/>
          <p:cNvSpPr txBox="1">
            <a:spLocks noGrp="1"/>
          </p:cNvSpPr>
          <p:nvPr>
            <p:ph type="sldNum" idx="12"/>
          </p:nvPr>
        </p:nvSpPr>
        <p:spPr>
          <a:xfrm>
            <a:off x="8610599" y="6235700"/>
            <a:ext cx="2910000" cy="206400"/>
          </a:xfrm>
          <a:prstGeom prst="rect">
            <a:avLst/>
          </a:prstGeom>
        </p:spPr>
        <p:txBody>
          <a:bodyPr spcFirstLastPara="1" wrap="square" lIns="91425" tIns="45700" rIns="91425" bIns="45700" anchor="ctr" anchorCtr="0">
            <a:noAutofit/>
          </a:bodyPr>
          <a:lstStyle/>
          <a:p>
            <a:fld id="{00000000-1234-1234-1234-123412341234}" type="slidenum">
              <a:rPr lang="en-US"/>
              <a:pPr/>
              <a:t>5</a:t>
            </a:fld>
            <a:endParaRPr/>
          </a:p>
        </p:txBody>
      </p:sp>
      <p:sp>
        <p:nvSpPr>
          <p:cNvPr id="92" name="Google Shape;92;p11"/>
          <p:cNvSpPr txBox="1">
            <a:spLocks noGrp="1"/>
          </p:cNvSpPr>
          <p:nvPr>
            <p:ph type="body" idx="1"/>
          </p:nvPr>
        </p:nvSpPr>
        <p:spPr>
          <a:xfrm>
            <a:off x="669927" y="1123951"/>
            <a:ext cx="10850700" cy="5019600"/>
          </a:xfrm>
          <a:prstGeom prst="rect">
            <a:avLst/>
          </a:prstGeom>
        </p:spPr>
        <p:txBody>
          <a:bodyPr spcFirstLastPara="1" wrap="square" lIns="91425" tIns="45700" rIns="91425" bIns="45700" anchor="t" anchorCtr="0">
            <a:noAutofit/>
          </a:bodyPr>
          <a:lstStyle/>
          <a:p>
            <a:r>
              <a:rPr lang="en-US" altLang="zh-CN" dirty="0" smtClean="0"/>
              <a:t>Software aspect:</a:t>
            </a:r>
            <a:endParaRPr lang="en-US" altLang="zh-CN" dirty="0" smtClean="0"/>
          </a:p>
          <a:p>
            <a:pPr lvl="1"/>
            <a:r>
              <a:rPr lang="en-US" altLang="zh-CN" b="1" dirty="0" smtClean="0"/>
              <a:t>C</a:t>
            </a:r>
            <a:r>
              <a:rPr lang="en-US" altLang="zh-CN" b="1" dirty="0" smtClean="0"/>
              <a:t>++</a:t>
            </a:r>
            <a:r>
              <a:rPr lang="en-US" altLang="zh-CN" dirty="0" smtClean="0"/>
              <a:t>, Python, JavaScript, </a:t>
            </a:r>
            <a:r>
              <a:rPr lang="en-US" altLang="zh-CN" dirty="0" err="1" smtClean="0"/>
              <a:t>Matlab</a:t>
            </a:r>
            <a:r>
              <a:rPr lang="en-US" altLang="zh-CN" dirty="0" smtClean="0"/>
              <a:t>, Bash…</a:t>
            </a:r>
            <a:endParaRPr lang="en-US" altLang="zh-CN" dirty="0" smtClean="0"/>
          </a:p>
          <a:p>
            <a:pPr lvl="1"/>
            <a:r>
              <a:rPr lang="en-US" altLang="zh-CN" dirty="0" smtClean="0"/>
              <a:t>Algorithms and data structure</a:t>
            </a:r>
            <a:endParaRPr lang="en-US" altLang="zh-CN" dirty="0" smtClean="0"/>
          </a:p>
          <a:p>
            <a:pPr lvl="1"/>
            <a:r>
              <a:rPr lang="en-US" altLang="zh-CN" dirty="0" smtClean="0"/>
              <a:t>Data analyzing</a:t>
            </a:r>
          </a:p>
          <a:p>
            <a:pPr lvl="1"/>
            <a:r>
              <a:rPr lang="en-US" altLang="zh-CN" dirty="0" smtClean="0"/>
              <a:t>Machine </a:t>
            </a:r>
            <a:r>
              <a:rPr lang="en-US" altLang="zh-CN" dirty="0" smtClean="0"/>
              <a:t>Learning</a:t>
            </a:r>
          </a:p>
          <a:p>
            <a:pPr lvl="1"/>
            <a:r>
              <a:rPr lang="en-US" altLang="zh-CN" dirty="0" smtClean="0"/>
              <a:t>Cybersecurity</a:t>
            </a:r>
          </a:p>
          <a:p>
            <a:pPr lvl="1"/>
            <a:r>
              <a:rPr lang="en-US" altLang="zh-CN" dirty="0" smtClean="0"/>
              <a:t>…</a:t>
            </a:r>
            <a:endParaRPr lang="en-US" altLang="zh-CN" dirty="0" smtClean="0"/>
          </a:p>
          <a:p>
            <a:endParaRPr lang="en-US" altLang="zh-CN" dirty="0" smtClean="0"/>
          </a:p>
          <a:p>
            <a:r>
              <a:rPr lang="en-US" altLang="zh-CN" dirty="0" smtClean="0"/>
              <a:t>Hardware aspect:</a:t>
            </a:r>
          </a:p>
          <a:p>
            <a:pPr lvl="1"/>
            <a:r>
              <a:rPr lang="en-US" altLang="zh-CN" dirty="0" smtClean="0"/>
              <a:t>Digital integrated circuits</a:t>
            </a:r>
            <a:endParaRPr lang="en-US" altLang="zh-CN" dirty="0" smtClean="0"/>
          </a:p>
          <a:p>
            <a:pPr lvl="1"/>
            <a:r>
              <a:rPr lang="en-US" altLang="zh-CN" dirty="0" smtClean="0"/>
              <a:t>Computer </a:t>
            </a:r>
            <a:r>
              <a:rPr lang="en-US" altLang="zh-CN" dirty="0" smtClean="0"/>
              <a:t>Architecture</a:t>
            </a:r>
          </a:p>
          <a:p>
            <a:pPr lvl="1"/>
            <a:r>
              <a:rPr lang="en-US" altLang="zh-CN" dirty="0" smtClean="0"/>
              <a:t>Verilog</a:t>
            </a:r>
            <a:endParaRPr lang="en-US" altLang="zh-CN" dirty="0" smtClean="0"/>
          </a:p>
          <a:p>
            <a:pPr lvl="1"/>
            <a:r>
              <a:rPr lang="en-US" altLang="zh-CN" dirty="0" smtClean="0"/>
              <a:t>FPGA projects</a:t>
            </a:r>
            <a:endParaRPr lang="en-US" altLang="zh-CN" dirty="0" smtClean="0"/>
          </a:p>
          <a:p>
            <a:endParaRPr lang="en-US" altLang="zh-CN" dirty="0" smtClean="0"/>
          </a:p>
        </p:txBody>
      </p:sp>
      <p:pic>
        <p:nvPicPr>
          <p:cNvPr id="2056" name="Picture 8" descr="The LeetCode Effect - C. H. Afzal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96" y="3444537"/>
            <a:ext cx="4313805" cy="162402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Massively Popular, Massively Challenged? Coursera and the rise of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9323" y="1974693"/>
            <a:ext cx="4226339" cy="84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33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fade">
                                      <p:cBhvr>
                                        <p:cTn id="7" dur="500"/>
                                        <p:tgtEl>
                                          <p:spTgt spid="2060"/>
                                        </p:tgtEl>
                                      </p:cBhvr>
                                    </p:animEffect>
                                  </p:childTnLst>
                                </p:cTn>
                              </p:par>
                              <p:par>
                                <p:cTn id="8" presetID="10" presetClass="entr" presetSubtype="0" fill="hold" nodeType="withEffect">
                                  <p:stCondLst>
                                    <p:cond delay="0"/>
                                  </p:stCondLst>
                                  <p:childTnLst>
                                    <p:set>
                                      <p:cBhvr>
                                        <p:cTn id="9" dur="1" fill="hold">
                                          <p:stCondLst>
                                            <p:cond delay="0"/>
                                          </p:stCondLst>
                                        </p:cTn>
                                        <p:tgtEl>
                                          <p:spTgt spid="2056"/>
                                        </p:tgtEl>
                                        <p:attrNameLst>
                                          <p:attrName>style.visibility</p:attrName>
                                        </p:attrNameLst>
                                      </p:cBhvr>
                                      <p:to>
                                        <p:strVal val="visible"/>
                                      </p:to>
                                    </p:set>
                                    <p:animEffect transition="in" filter="fade">
                                      <p:cBhvr>
                                        <p:cTn id="10"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669929" y="2136973"/>
            <a:ext cx="10850700" cy="1292100"/>
          </a:xfrm>
          <a:prstGeom prst="rect">
            <a:avLst/>
          </a:prstGeom>
          <a:noFill/>
          <a:ln>
            <a:noFill/>
          </a:ln>
        </p:spPr>
        <p:txBody>
          <a:bodyPr spcFirstLastPara="1" wrap="square" lIns="91425" tIns="45700" rIns="91425" bIns="45700" anchor="ctr" anchorCtr="0">
            <a:noAutofit/>
          </a:bodyPr>
          <a:lstStyle/>
          <a:p>
            <a:r>
              <a:rPr lang="en-US" sz="3600" dirty="0" smtClean="0"/>
              <a:t>Development </a:t>
            </a:r>
            <a:r>
              <a:rPr lang="en-US" sz="3600" dirty="0" smtClean="0"/>
              <a:t>Projects and Experience</a:t>
            </a:r>
            <a:endParaRPr sz="3600" dirty="0"/>
          </a:p>
        </p:txBody>
      </p:sp>
      <p:sp>
        <p:nvSpPr>
          <p:cNvPr id="107" name="Google Shape;107;p13"/>
          <p:cNvSpPr/>
          <p:nvPr/>
        </p:nvSpPr>
        <p:spPr>
          <a:xfrm>
            <a:off x="10492810" y="2136973"/>
            <a:ext cx="1027819" cy="1176695"/>
          </a:xfrm>
          <a:prstGeom prst="rect">
            <a:avLst/>
          </a:prstGeom>
        </p:spPr>
        <p:txBody>
          <a:bodyPr>
            <a:prstTxWarp prst="textPlain">
              <a:avLst/>
            </a:prstTxWarp>
          </a:bodyPr>
          <a:lstStyle/>
          <a:p>
            <a:pPr lvl="0" algn="l"/>
            <a:r>
              <a:rPr b="1" dirty="0">
                <a:solidFill>
                  <a:schemeClr val="accent1"/>
                </a:solidFill>
                <a:latin typeface="Impact"/>
              </a:rPr>
              <a:t>02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669927" y="5"/>
            <a:ext cx="10850700" cy="1028700"/>
          </a:xfrm>
          <a:prstGeom prst="rect">
            <a:avLst/>
          </a:prstGeom>
        </p:spPr>
        <p:txBody>
          <a:bodyPr spcFirstLastPara="1" wrap="square" lIns="91425" tIns="45700" rIns="91425" bIns="45700" anchor="b" anchorCtr="0">
            <a:noAutofit/>
          </a:bodyPr>
          <a:lstStyle/>
          <a:p>
            <a:r>
              <a:rPr lang="en-US" altLang="zh-CN" dirty="0"/>
              <a:t>Different Collaborative Filtering Algorithms in Recommendation System</a:t>
            </a:r>
            <a:endParaRPr dirty="0"/>
          </a:p>
        </p:txBody>
      </p:sp>
      <p:sp>
        <p:nvSpPr>
          <p:cNvPr id="91" name="Google Shape;91;p11"/>
          <p:cNvSpPr txBox="1">
            <a:spLocks noGrp="1"/>
          </p:cNvSpPr>
          <p:nvPr>
            <p:ph type="sldNum" idx="12"/>
          </p:nvPr>
        </p:nvSpPr>
        <p:spPr>
          <a:xfrm>
            <a:off x="8610599" y="6235700"/>
            <a:ext cx="2910000" cy="206400"/>
          </a:xfrm>
          <a:prstGeom prst="rect">
            <a:avLst/>
          </a:prstGeom>
        </p:spPr>
        <p:txBody>
          <a:bodyPr spcFirstLastPara="1" wrap="square" lIns="91425" tIns="45700" rIns="91425" bIns="45700" anchor="ctr" anchorCtr="0">
            <a:noAutofit/>
          </a:bodyPr>
          <a:lstStyle/>
          <a:p>
            <a:fld id="{00000000-1234-1234-1234-123412341234}" type="slidenum">
              <a:rPr lang="en-US"/>
              <a:pPr/>
              <a:t>7</a:t>
            </a:fld>
            <a:endParaRPr/>
          </a:p>
        </p:txBody>
      </p:sp>
      <p:sp>
        <p:nvSpPr>
          <p:cNvPr id="92" name="Google Shape;92;p11"/>
          <p:cNvSpPr txBox="1">
            <a:spLocks noGrp="1"/>
          </p:cNvSpPr>
          <p:nvPr>
            <p:ph type="body" idx="1"/>
          </p:nvPr>
        </p:nvSpPr>
        <p:spPr>
          <a:xfrm>
            <a:off x="669927" y="1123951"/>
            <a:ext cx="10850700" cy="5019600"/>
          </a:xfrm>
          <a:prstGeom prst="rect">
            <a:avLst/>
          </a:prstGeom>
        </p:spPr>
        <p:txBody>
          <a:bodyPr spcFirstLastPara="1" wrap="square" lIns="91425" tIns="45700" rIns="91425" bIns="45700" anchor="t" anchorCtr="0">
            <a:noAutofit/>
          </a:bodyPr>
          <a:lstStyle/>
          <a:p>
            <a:r>
              <a:rPr lang="en-US" altLang="zh-CN" dirty="0" smtClean="0"/>
              <a:t>Problem: Book Recommender</a:t>
            </a:r>
          </a:p>
          <a:p>
            <a:r>
              <a:rPr lang="en-US" altLang="zh-CN" dirty="0" smtClean="0"/>
              <a:t>Dataset:</a:t>
            </a:r>
          </a:p>
          <a:p>
            <a:pPr marL="571486" lvl="1" indent="0">
              <a:buNone/>
            </a:pPr>
            <a:r>
              <a:rPr lang="en-US" altLang="zh-CN" dirty="0" smtClean="0"/>
              <a:t>10k * 50k, </a:t>
            </a:r>
            <a:r>
              <a:rPr lang="en-US" altLang="zh-CN" dirty="0"/>
              <a:t>981756 ratings, sparsity 99.82</a:t>
            </a:r>
            <a:r>
              <a:rPr lang="en-US" altLang="zh-CN" dirty="0" smtClean="0"/>
              <a:t>%</a:t>
            </a:r>
          </a:p>
          <a:p>
            <a:r>
              <a:rPr lang="en-US" altLang="zh-CN" dirty="0" smtClean="0"/>
              <a:t>Methods:</a:t>
            </a:r>
          </a:p>
          <a:p>
            <a:pPr lvl="1"/>
            <a:r>
              <a:rPr lang="en-US" altLang="zh-CN" dirty="0" smtClean="0"/>
              <a:t>Memory-based CF:</a:t>
            </a:r>
          </a:p>
          <a:p>
            <a:pPr lvl="2"/>
            <a:r>
              <a:rPr lang="en-US" altLang="zh-CN" dirty="0" smtClean="0"/>
              <a:t>Pearson</a:t>
            </a:r>
          </a:p>
          <a:p>
            <a:pPr lvl="2"/>
            <a:r>
              <a:rPr lang="en-US" altLang="zh-CN" dirty="0" smtClean="0"/>
              <a:t>Cosine similarity</a:t>
            </a:r>
          </a:p>
          <a:p>
            <a:pPr lvl="2"/>
            <a:endParaRPr lang="en-US" altLang="zh-CN" dirty="0" smtClean="0"/>
          </a:p>
          <a:p>
            <a:pPr lvl="1"/>
            <a:r>
              <a:rPr lang="en-US" altLang="zh-CN" dirty="0" smtClean="0"/>
              <a:t>Model-based CF:</a:t>
            </a:r>
          </a:p>
          <a:p>
            <a:pPr lvl="2"/>
            <a:r>
              <a:rPr lang="en-US" altLang="zh-CN" dirty="0" smtClean="0"/>
              <a:t>Naïve Bayes</a:t>
            </a:r>
          </a:p>
          <a:p>
            <a:pPr lvl="2"/>
            <a:r>
              <a:rPr lang="en-US" altLang="zh-CN" dirty="0" smtClean="0"/>
              <a:t>Probabilistic Matrix Factorization</a:t>
            </a:r>
          </a:p>
          <a:p>
            <a:pPr marL="571486" lvl="1" indent="0">
              <a:buNone/>
            </a:pPr>
            <a:endParaRPr lang="en-US" altLang="zh-CN" dirty="0" smtClean="0"/>
          </a:p>
        </p:txBody>
      </p:sp>
      <p:pic>
        <p:nvPicPr>
          <p:cNvPr id="5" name="Google Shape;116;p14"/>
          <p:cNvPicPr preferRelativeResize="0"/>
          <p:nvPr/>
        </p:nvPicPr>
        <p:blipFill rotWithShape="1">
          <a:blip r:embed="rId3">
            <a:alphaModFix/>
          </a:blip>
          <a:srcRect l="27224" t="4310" r="25641" b="4374"/>
          <a:stretch/>
        </p:blipFill>
        <p:spPr>
          <a:xfrm>
            <a:off x="6419075" y="1266250"/>
            <a:ext cx="5005272" cy="4731899"/>
          </a:xfrm>
          <a:prstGeom prst="rect">
            <a:avLst/>
          </a:prstGeom>
          <a:noFill/>
          <a:ln>
            <a:noFill/>
          </a:ln>
        </p:spPr>
      </p:pic>
      <p:sp>
        <p:nvSpPr>
          <p:cNvPr id="2" name="文本框 1"/>
          <p:cNvSpPr txBox="1"/>
          <p:nvPr/>
        </p:nvSpPr>
        <p:spPr>
          <a:xfrm>
            <a:off x="669927" y="6285850"/>
            <a:ext cx="8704053" cy="307777"/>
          </a:xfrm>
          <a:prstGeom prst="rect">
            <a:avLst/>
          </a:prstGeom>
          <a:noFill/>
        </p:spPr>
        <p:txBody>
          <a:bodyPr wrap="square" rtlCol="0">
            <a:spAutoFit/>
          </a:bodyPr>
          <a:lstStyle/>
          <a:p>
            <a:r>
              <a:rPr lang="en-US" altLang="zh-CN" dirty="0" err="1" smtClean="0"/>
              <a:t>Github</a:t>
            </a:r>
            <a:r>
              <a:rPr lang="en-US" altLang="zh-CN" dirty="0" smtClean="0"/>
              <a:t> repositories: </a:t>
            </a:r>
            <a:r>
              <a:rPr lang="en-US" altLang="zh-CN" i="1" dirty="0">
                <a:hlinkClick r:id="rId4"/>
              </a:rPr>
              <a:t>https://github.com/YuZ1225/BU-EC503-Project-Fall-2018</a:t>
            </a:r>
            <a:endParaRPr lang="zh-CN" altLang="en-US" i="1" dirty="0"/>
          </a:p>
        </p:txBody>
      </p:sp>
    </p:spTree>
    <p:extLst>
      <p:ext uri="{BB962C8B-B14F-4D97-AF65-F5344CB8AC3E}">
        <p14:creationId xmlns:p14="http://schemas.microsoft.com/office/powerpoint/2010/main" val="3593602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txBox="1">
            <a:spLocks noGrp="1"/>
          </p:cNvSpPr>
          <p:nvPr>
            <p:ph type="title"/>
          </p:nvPr>
        </p:nvSpPr>
        <p:spPr>
          <a:xfrm>
            <a:off x="669927" y="5"/>
            <a:ext cx="10850700" cy="1028700"/>
          </a:xfrm>
          <a:prstGeom prst="rect">
            <a:avLst/>
          </a:prstGeom>
        </p:spPr>
        <p:txBody>
          <a:bodyPr spcFirstLastPara="1" wrap="square" lIns="91425" tIns="45700" rIns="91425" bIns="45700" anchor="b" anchorCtr="0">
            <a:noAutofit/>
          </a:bodyPr>
          <a:lstStyle/>
          <a:p>
            <a:r>
              <a:rPr lang="en-US"/>
              <a:t>Probabilistic Matrix Factorization</a:t>
            </a:r>
            <a:endParaRPr/>
          </a:p>
        </p:txBody>
      </p:sp>
      <p:sp>
        <p:nvSpPr>
          <p:cNvPr id="255" name="Google Shape;255;p27"/>
          <p:cNvSpPr txBox="1">
            <a:spLocks noGrp="1"/>
          </p:cNvSpPr>
          <p:nvPr>
            <p:ph type="sldNum" idx="12"/>
          </p:nvPr>
        </p:nvSpPr>
        <p:spPr>
          <a:xfrm>
            <a:off x="8610599" y="6235700"/>
            <a:ext cx="2910000" cy="206400"/>
          </a:xfrm>
          <a:prstGeom prst="rect">
            <a:avLst/>
          </a:prstGeom>
        </p:spPr>
        <p:txBody>
          <a:bodyPr spcFirstLastPara="1" wrap="square" lIns="91425" tIns="45700" rIns="91425" bIns="45700" anchor="ctr" anchorCtr="0">
            <a:noAutofit/>
          </a:bodyPr>
          <a:lstStyle/>
          <a:p>
            <a:fld id="{00000000-1234-1234-1234-123412341234}" type="slidenum">
              <a:rPr lang="en-US"/>
              <a:pPr/>
              <a:t>8</a:t>
            </a:fld>
            <a:endParaRPr/>
          </a:p>
        </p:txBody>
      </p:sp>
      <p:sp>
        <p:nvSpPr>
          <p:cNvPr id="256" name="Google Shape;256;p27"/>
          <p:cNvSpPr txBox="1">
            <a:spLocks noGrp="1"/>
          </p:cNvSpPr>
          <p:nvPr>
            <p:ph type="body" idx="1"/>
          </p:nvPr>
        </p:nvSpPr>
        <p:spPr>
          <a:xfrm>
            <a:off x="669927" y="1123951"/>
            <a:ext cx="10850700" cy="5019600"/>
          </a:xfrm>
          <a:prstGeom prst="rect">
            <a:avLst/>
          </a:prstGeom>
        </p:spPr>
        <p:txBody>
          <a:bodyPr spcFirstLastPara="1" wrap="square" lIns="91425" tIns="45700" rIns="91425" bIns="45700" anchor="t" anchorCtr="0">
            <a:noAutofit/>
          </a:bodyPr>
          <a:lstStyle/>
          <a:p>
            <a:pPr marL="0" indent="0">
              <a:lnSpc>
                <a:spcPct val="115000"/>
              </a:lnSpc>
              <a:buNone/>
            </a:pPr>
            <a:r>
              <a:rPr lang="en-US" dirty="0"/>
              <a:t>	Factorize the (unknown) complete rating matrix </a:t>
            </a:r>
            <a:r>
              <a:rPr lang="en-US" dirty="0" err="1"/>
              <a:t>R</a:t>
            </a:r>
            <a:r>
              <a:rPr lang="en-US" baseline="30000" dirty="0" err="1"/>
              <a:t>mxn</a:t>
            </a:r>
            <a:r>
              <a:rPr lang="en-US" dirty="0"/>
              <a:t> </a:t>
            </a:r>
            <a:r>
              <a:rPr lang="en-US" altLang="zh-CN" dirty="0" smtClean="0"/>
              <a:t>into </a:t>
            </a:r>
            <a:r>
              <a:rPr lang="en-US" dirty="0" smtClean="0"/>
              <a:t>two </a:t>
            </a:r>
            <a:r>
              <a:rPr lang="en-US" dirty="0"/>
              <a:t>matrix </a:t>
            </a:r>
            <a:r>
              <a:rPr lang="en-US" dirty="0" err="1"/>
              <a:t>U</a:t>
            </a:r>
            <a:r>
              <a:rPr lang="en-US" baseline="30000" dirty="0" err="1"/>
              <a:t>mxd</a:t>
            </a:r>
            <a:r>
              <a:rPr lang="en-US" dirty="0"/>
              <a:t> and </a:t>
            </a:r>
            <a:r>
              <a:rPr lang="en-US" dirty="0" err="1"/>
              <a:t>V</a:t>
            </a:r>
            <a:r>
              <a:rPr lang="en-US" baseline="30000" dirty="0" err="1"/>
              <a:t>nxd</a:t>
            </a:r>
            <a:r>
              <a:rPr lang="en-US" dirty="0"/>
              <a:t>:</a:t>
            </a:r>
            <a:endParaRPr dirty="0"/>
          </a:p>
          <a:p>
            <a:pPr marL="0" indent="0">
              <a:lnSpc>
                <a:spcPct val="115000"/>
              </a:lnSpc>
              <a:buNone/>
            </a:pPr>
            <a:r>
              <a:rPr lang="en-US" dirty="0"/>
              <a:t>		R = U * V</a:t>
            </a:r>
            <a:r>
              <a:rPr lang="en-US" baseline="30000" dirty="0"/>
              <a:t>T</a:t>
            </a:r>
            <a:r>
              <a:rPr lang="en-US" dirty="0"/>
              <a:t>  ( + </a:t>
            </a:r>
            <a:r>
              <a:rPr lang="en-US" dirty="0" err="1"/>
              <a:t>r</a:t>
            </a:r>
            <a:r>
              <a:rPr lang="en-US" baseline="-25000" dirty="0" err="1"/>
              <a:t>m</a:t>
            </a:r>
            <a:r>
              <a:rPr lang="en-US" dirty="0"/>
              <a:t>)</a:t>
            </a:r>
            <a:endParaRPr dirty="0"/>
          </a:p>
          <a:p>
            <a:pPr marL="0" indent="0">
              <a:lnSpc>
                <a:spcPct val="115000"/>
              </a:lnSpc>
              <a:buNone/>
            </a:pPr>
            <a:r>
              <a:rPr lang="en-US" dirty="0"/>
              <a:t>	</a:t>
            </a:r>
            <a:r>
              <a:rPr lang="en-US" dirty="0" err="1"/>
              <a:t>r</a:t>
            </a:r>
            <a:r>
              <a:rPr lang="en-US" baseline="-25000" dirty="0" err="1"/>
              <a:t>m</a:t>
            </a:r>
            <a:r>
              <a:rPr lang="en-US" dirty="0"/>
              <a:t> is the rating offset of missing data</a:t>
            </a:r>
            <a:endParaRPr dirty="0"/>
          </a:p>
          <a:p>
            <a:pPr marL="0" indent="0">
              <a:lnSpc>
                <a:spcPct val="115000"/>
              </a:lnSpc>
              <a:buNone/>
            </a:pPr>
            <a:r>
              <a:rPr lang="en-US" dirty="0"/>
              <a:t>	d is the number of latent features.</a:t>
            </a:r>
            <a:endParaRPr dirty="0"/>
          </a:p>
          <a:p>
            <a:pPr marL="0" indent="0">
              <a:lnSpc>
                <a:spcPct val="115000"/>
              </a:lnSpc>
              <a:buNone/>
            </a:pPr>
            <a:endParaRPr dirty="0"/>
          </a:p>
          <a:p>
            <a:pPr marL="0" indent="0">
              <a:lnSpc>
                <a:spcPct val="115000"/>
              </a:lnSpc>
              <a:buNone/>
            </a:pPr>
            <a:endParaRPr dirty="0"/>
          </a:p>
          <a:p>
            <a:pPr marL="0" indent="0">
              <a:lnSpc>
                <a:spcPct val="115000"/>
              </a:lnSpc>
              <a:buNone/>
            </a:pPr>
            <a:r>
              <a:rPr lang="en-US" dirty="0"/>
              <a:t>											</a:t>
            </a:r>
            <a:r>
              <a:rPr lang="en-US" dirty="0" err="1"/>
              <a:t>r</a:t>
            </a:r>
            <a:r>
              <a:rPr lang="en-US" baseline="-25000" dirty="0" err="1"/>
              <a:t>m</a:t>
            </a:r>
            <a:r>
              <a:rPr lang="en-US" dirty="0"/>
              <a:t>+</a:t>
            </a:r>
            <a:endParaRPr dirty="0"/>
          </a:p>
          <a:p>
            <a:pPr marL="0" indent="0">
              <a:buNone/>
            </a:pPr>
            <a:r>
              <a:rPr lang="en-US" dirty="0"/>
              <a:t>	</a:t>
            </a:r>
            <a:endParaRPr dirty="0"/>
          </a:p>
          <a:p>
            <a:pPr marL="0" indent="0">
              <a:buNone/>
            </a:pPr>
            <a:r>
              <a:rPr lang="en-US" dirty="0"/>
              <a:t>	</a:t>
            </a:r>
            <a:endParaRPr dirty="0"/>
          </a:p>
        </p:txBody>
      </p:sp>
      <p:sp>
        <p:nvSpPr>
          <p:cNvPr id="257" name="Google Shape;257;p27"/>
          <p:cNvSpPr/>
          <p:nvPr/>
        </p:nvSpPr>
        <p:spPr>
          <a:xfrm>
            <a:off x="1083554" y="3386654"/>
            <a:ext cx="3497700" cy="222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lnSpc>
                <a:spcPct val="150000"/>
              </a:lnSpc>
            </a:pPr>
            <a:r>
              <a:rPr lang="en-US" sz="2400"/>
              <a:t>R</a:t>
            </a:r>
            <a:endParaRPr sz="2400"/>
          </a:p>
          <a:p>
            <a:pPr algn="ctr">
              <a:lnSpc>
                <a:spcPct val="150000"/>
              </a:lnSpc>
            </a:pPr>
            <a:r>
              <a:rPr lang="en-US"/>
              <a:t>m x n Matrix</a:t>
            </a:r>
            <a:endParaRPr/>
          </a:p>
        </p:txBody>
      </p:sp>
      <p:sp>
        <p:nvSpPr>
          <p:cNvPr id="258" name="Google Shape;258;p27"/>
          <p:cNvSpPr/>
          <p:nvPr/>
        </p:nvSpPr>
        <p:spPr>
          <a:xfrm>
            <a:off x="6476903" y="3386654"/>
            <a:ext cx="1155300" cy="222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lnSpc>
                <a:spcPct val="150000"/>
              </a:lnSpc>
            </a:pPr>
            <a:r>
              <a:rPr lang="en-US" sz="2400"/>
              <a:t>U</a:t>
            </a:r>
            <a:endParaRPr sz="2400"/>
          </a:p>
          <a:p>
            <a:pPr algn="ctr">
              <a:lnSpc>
                <a:spcPct val="150000"/>
              </a:lnSpc>
            </a:pPr>
            <a:r>
              <a:rPr lang="en-US"/>
              <a:t>m x d Matrix</a:t>
            </a:r>
            <a:endParaRPr/>
          </a:p>
        </p:txBody>
      </p:sp>
      <p:sp>
        <p:nvSpPr>
          <p:cNvPr id="259" name="Google Shape;259;p27"/>
          <p:cNvSpPr/>
          <p:nvPr/>
        </p:nvSpPr>
        <p:spPr>
          <a:xfrm>
            <a:off x="7908778" y="3386651"/>
            <a:ext cx="3497700" cy="115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pPr>
            <a:r>
              <a:rPr lang="en-US" sz="2400"/>
              <a:t>V</a:t>
            </a:r>
            <a:r>
              <a:rPr lang="en-US" sz="2400" baseline="30000"/>
              <a:t>T</a:t>
            </a:r>
            <a:endParaRPr sz="2400" baseline="30000"/>
          </a:p>
          <a:p>
            <a:pPr algn="ctr">
              <a:lnSpc>
                <a:spcPct val="115000"/>
              </a:lnSpc>
            </a:pPr>
            <a:r>
              <a:rPr lang="en-US"/>
              <a:t>n x d Matrix</a:t>
            </a:r>
            <a:endParaRPr/>
          </a:p>
        </p:txBody>
      </p:sp>
      <p:sp>
        <p:nvSpPr>
          <p:cNvPr id="260" name="Google Shape;260;p27"/>
          <p:cNvSpPr/>
          <p:nvPr/>
        </p:nvSpPr>
        <p:spPr>
          <a:xfrm>
            <a:off x="4779217" y="4166929"/>
            <a:ext cx="794100" cy="481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474592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8"/>
          <p:cNvSpPr txBox="1">
            <a:spLocks noGrp="1"/>
          </p:cNvSpPr>
          <p:nvPr>
            <p:ph type="title"/>
          </p:nvPr>
        </p:nvSpPr>
        <p:spPr>
          <a:xfrm>
            <a:off x="669927" y="5"/>
            <a:ext cx="10850700" cy="1028700"/>
          </a:xfrm>
          <a:prstGeom prst="rect">
            <a:avLst/>
          </a:prstGeom>
        </p:spPr>
        <p:txBody>
          <a:bodyPr spcFirstLastPara="1" wrap="square" lIns="91425" tIns="45700" rIns="91425" bIns="45700" anchor="b" anchorCtr="0">
            <a:noAutofit/>
          </a:bodyPr>
          <a:lstStyle/>
          <a:p>
            <a:r>
              <a:rPr lang="en-US" dirty="0"/>
              <a:t>Probabilistic Matrix Factorization</a:t>
            </a:r>
            <a:endParaRPr dirty="0"/>
          </a:p>
        </p:txBody>
      </p:sp>
      <p:sp>
        <p:nvSpPr>
          <p:cNvPr id="267" name="Google Shape;267;p28"/>
          <p:cNvSpPr txBox="1">
            <a:spLocks noGrp="1"/>
          </p:cNvSpPr>
          <p:nvPr>
            <p:ph type="sldNum" idx="12"/>
          </p:nvPr>
        </p:nvSpPr>
        <p:spPr>
          <a:xfrm>
            <a:off x="8610599" y="6235700"/>
            <a:ext cx="2910000" cy="206400"/>
          </a:xfrm>
          <a:prstGeom prst="rect">
            <a:avLst/>
          </a:prstGeom>
        </p:spPr>
        <p:txBody>
          <a:bodyPr spcFirstLastPara="1" wrap="square" lIns="91425" tIns="45700" rIns="91425" bIns="45700" anchor="ctr" anchorCtr="0">
            <a:noAutofit/>
          </a:bodyPr>
          <a:lstStyle/>
          <a:p>
            <a:fld id="{00000000-1234-1234-1234-123412341234}" type="slidenum">
              <a:rPr lang="en-US"/>
              <a:pPr/>
              <a:t>9</a:t>
            </a:fld>
            <a:endParaRPr/>
          </a:p>
        </p:txBody>
      </p:sp>
      <p:sp>
        <p:nvSpPr>
          <p:cNvPr id="268" name="Google Shape;268;p28"/>
          <p:cNvSpPr txBox="1">
            <a:spLocks noGrp="1"/>
          </p:cNvSpPr>
          <p:nvPr>
            <p:ph type="body" idx="1"/>
          </p:nvPr>
        </p:nvSpPr>
        <p:spPr>
          <a:xfrm>
            <a:off x="669927" y="1123951"/>
            <a:ext cx="10850700" cy="5019600"/>
          </a:xfrm>
          <a:prstGeom prst="rect">
            <a:avLst/>
          </a:prstGeom>
        </p:spPr>
        <p:txBody>
          <a:bodyPr spcFirstLastPara="1" wrap="square" lIns="91425" tIns="45700" rIns="91425" bIns="45700" anchor="t" anchorCtr="0">
            <a:noAutofit/>
          </a:bodyPr>
          <a:lstStyle/>
          <a:p>
            <a:pPr indent="0">
              <a:buNone/>
            </a:pPr>
            <a:r>
              <a:rPr lang="en-US" dirty="0"/>
              <a:t>Using the PMF model, the problem becomes an optimization of least square problem:</a:t>
            </a:r>
            <a:endParaRPr dirty="0"/>
          </a:p>
          <a:p>
            <a:pPr indent="457189">
              <a:buNone/>
            </a:pPr>
            <a:endParaRPr dirty="0"/>
          </a:p>
          <a:p>
            <a:pPr indent="457189">
              <a:buNone/>
            </a:pPr>
            <a:endParaRPr dirty="0"/>
          </a:p>
          <a:p>
            <a:pPr marL="0" indent="0">
              <a:buNone/>
            </a:pPr>
            <a:endParaRPr dirty="0"/>
          </a:p>
          <a:p>
            <a:pPr marL="0" indent="0">
              <a:buNone/>
            </a:pPr>
            <a:endParaRPr dirty="0"/>
          </a:p>
          <a:p>
            <a:pPr marL="0" indent="457189">
              <a:buNone/>
            </a:pPr>
            <a:r>
              <a:rPr lang="en-US" dirty="0"/>
              <a:t>Parameters:</a:t>
            </a:r>
            <a:endParaRPr dirty="0"/>
          </a:p>
          <a:p>
            <a:pPr marL="0" indent="457189">
              <a:buNone/>
            </a:pPr>
            <a:r>
              <a:rPr lang="en-US" sz="1400" dirty="0"/>
              <a:t>	</a:t>
            </a:r>
            <a:r>
              <a:rPr lang="en-US" sz="1600" dirty="0" err="1"/>
              <a:t>R</a:t>
            </a:r>
            <a:r>
              <a:rPr lang="en-US" sz="1600" baseline="30000" dirty="0" err="1"/>
              <a:t>o&amp;i</a:t>
            </a:r>
            <a:r>
              <a:rPr lang="en-US" sz="1600" dirty="0"/>
              <a:t>: observed and missing rating matrix</a:t>
            </a:r>
            <a:endParaRPr sz="1600" dirty="0"/>
          </a:p>
          <a:p>
            <a:pPr indent="457189">
              <a:buNone/>
            </a:pPr>
            <a:r>
              <a:rPr lang="en-US" sz="1600" dirty="0"/>
              <a:t>U,V: item and user matrix with latent features</a:t>
            </a:r>
            <a:endParaRPr sz="1600" dirty="0"/>
          </a:p>
          <a:p>
            <a:pPr indent="457189">
              <a:buNone/>
            </a:pPr>
            <a:r>
              <a:rPr lang="en-US" sz="1600" dirty="0"/>
              <a:t>W: weight matrix</a:t>
            </a:r>
            <a:endParaRPr sz="1600" dirty="0"/>
          </a:p>
          <a:p>
            <a:pPr indent="457189">
              <a:buSzPts val="1100"/>
              <a:buNone/>
            </a:pPr>
            <a:r>
              <a:rPr lang="en-US" sz="1600" dirty="0"/>
              <a:t>d: number of latent features</a:t>
            </a:r>
            <a:endParaRPr sz="1600" dirty="0"/>
          </a:p>
          <a:p>
            <a:pPr marL="0" indent="457189">
              <a:buNone/>
            </a:pPr>
            <a:r>
              <a:rPr lang="en-US" sz="1600" dirty="0"/>
              <a:t>	</a:t>
            </a:r>
            <a:r>
              <a:rPr lang="en-US" sz="1600" dirty="0" err="1"/>
              <a:t>r</a:t>
            </a:r>
            <a:r>
              <a:rPr lang="en-US" sz="1600" baseline="-25000" dirty="0" err="1"/>
              <a:t>m</a:t>
            </a:r>
            <a:r>
              <a:rPr lang="en-US" sz="1600" dirty="0"/>
              <a:t>: imputed rating offset</a:t>
            </a:r>
            <a:endParaRPr sz="1600" dirty="0"/>
          </a:p>
          <a:p>
            <a:pPr marL="0" indent="457189">
              <a:buNone/>
            </a:pPr>
            <a:r>
              <a:rPr lang="en-US" sz="1600" dirty="0"/>
              <a:t>	ƛ: regularization parameter</a:t>
            </a:r>
            <a:endParaRPr sz="1600" dirty="0"/>
          </a:p>
          <a:p>
            <a:pPr marL="0" indent="457189">
              <a:buNone/>
            </a:pPr>
            <a:r>
              <a:rPr lang="en-US" dirty="0"/>
              <a:t>	</a:t>
            </a:r>
            <a:endParaRPr dirty="0"/>
          </a:p>
          <a:p>
            <a:pPr marL="0" indent="0">
              <a:buNone/>
            </a:pPr>
            <a:r>
              <a:rPr lang="en-US" dirty="0"/>
              <a:t>	</a:t>
            </a:r>
            <a:endParaRPr dirty="0"/>
          </a:p>
          <a:p>
            <a:pPr marL="0" indent="0">
              <a:buNone/>
            </a:pPr>
            <a:r>
              <a:rPr lang="en-US" dirty="0"/>
              <a:t>								</a:t>
            </a:r>
            <a:endParaRPr dirty="0"/>
          </a:p>
        </p:txBody>
      </p:sp>
      <p:pic>
        <p:nvPicPr>
          <p:cNvPr id="269" name="Google Shape;269;p28"/>
          <p:cNvPicPr preferRelativeResize="0"/>
          <p:nvPr/>
        </p:nvPicPr>
        <p:blipFill>
          <a:blip r:embed="rId3">
            <a:alphaModFix/>
          </a:blip>
          <a:stretch>
            <a:fillRect/>
          </a:stretch>
        </p:blipFill>
        <p:spPr>
          <a:xfrm>
            <a:off x="1202838" y="1882025"/>
            <a:ext cx="9786325" cy="1283251"/>
          </a:xfrm>
          <a:prstGeom prst="rect">
            <a:avLst/>
          </a:prstGeom>
          <a:noFill/>
          <a:ln>
            <a:noFill/>
          </a:ln>
        </p:spPr>
      </p:pic>
    </p:spTree>
    <p:extLst>
      <p:ext uri="{BB962C8B-B14F-4D97-AF65-F5344CB8AC3E}">
        <p14:creationId xmlns:p14="http://schemas.microsoft.com/office/powerpoint/2010/main" val="3634329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874</TotalTime>
  <Words>948</Words>
  <Application>Microsoft Office PowerPoint</Application>
  <PresentationFormat>宽屏</PresentationFormat>
  <Paragraphs>174</Paragraphs>
  <Slides>18</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Georgia</vt:lpstr>
      <vt:lpstr>Calibri</vt:lpstr>
      <vt:lpstr>Arial</vt:lpstr>
      <vt:lpstr>Impact</vt:lpstr>
      <vt:lpstr>Roboto</vt:lpstr>
      <vt:lpstr>主题5</vt:lpstr>
      <vt:lpstr>Panel Interview for SW Eng. Intern: Yu Zhao</vt:lpstr>
      <vt:lpstr>PowerPoint 演示文稿</vt:lpstr>
      <vt:lpstr>Self Introduction</vt:lpstr>
      <vt:lpstr>Education</vt:lpstr>
      <vt:lpstr>Education</vt:lpstr>
      <vt:lpstr>Development Projects and Experience</vt:lpstr>
      <vt:lpstr>Different Collaborative Filtering Algorithms in Recommendation System</vt:lpstr>
      <vt:lpstr>Probabilistic Matrix Factorization</vt:lpstr>
      <vt:lpstr>Probabilistic Matrix Factorization</vt:lpstr>
      <vt:lpstr>Probabilistic Matrix Factorization</vt:lpstr>
      <vt:lpstr>Result on Entire Dataset</vt:lpstr>
      <vt:lpstr>Drone Hacking</vt:lpstr>
      <vt:lpstr>Classification of Brazilian Names</vt:lpstr>
      <vt:lpstr>Extra Code Snippet</vt:lpstr>
      <vt:lpstr>Leetcode 87. Scramble String</vt:lpstr>
      <vt:lpstr>Leetcode 72. Edit Distance</vt:lpstr>
      <vt:lpstr>Thanks!</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Panel Interview for SW Eng. Intern: Yu Zhao</dc:title>
  <cp:lastModifiedBy>赵 昱</cp:lastModifiedBy>
  <cp:revision>31</cp:revision>
  <dcterms:modified xsi:type="dcterms:W3CDTF">2020-06-21T21:25:15Z</dcterms:modified>
</cp:coreProperties>
</file>