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479" r:id="rId3"/>
    <p:sldId id="466" r:id="rId4"/>
    <p:sldId id="467" r:id="rId5"/>
    <p:sldId id="468" r:id="rId6"/>
    <p:sldId id="508" r:id="rId7"/>
    <p:sldId id="501" r:id="rId8"/>
    <p:sldId id="502" r:id="rId9"/>
    <p:sldId id="469" r:id="rId10"/>
    <p:sldId id="492" r:id="rId11"/>
    <p:sldId id="482" r:id="rId12"/>
    <p:sldId id="484" r:id="rId13"/>
    <p:sldId id="483" r:id="rId14"/>
    <p:sldId id="486" r:id="rId15"/>
    <p:sldId id="485" r:id="rId16"/>
    <p:sldId id="491" r:id="rId17"/>
    <p:sldId id="510" r:id="rId18"/>
    <p:sldId id="470" r:id="rId19"/>
    <p:sldId id="503" r:id="rId20"/>
    <p:sldId id="506" r:id="rId21"/>
    <p:sldId id="505" r:id="rId22"/>
    <p:sldId id="507" r:id="rId23"/>
    <p:sldId id="512" r:id="rId24"/>
    <p:sldId id="516" r:id="rId25"/>
    <p:sldId id="513" r:id="rId26"/>
    <p:sldId id="514" r:id="rId27"/>
    <p:sldId id="515" r:id="rId28"/>
    <p:sldId id="471" r:id="rId29"/>
    <p:sldId id="511" r:id="rId30"/>
    <p:sldId id="472" r:id="rId31"/>
    <p:sldId id="495" r:id="rId32"/>
    <p:sldId id="496" r:id="rId33"/>
    <p:sldId id="474" r:id="rId34"/>
    <p:sldId id="504" r:id="rId3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1"/>
    <p:restoredTop sz="96143" autoAdjust="0"/>
  </p:normalViewPr>
  <p:slideViewPr>
    <p:cSldViewPr snapToGrid="0" snapToObjects="1">
      <p:cViewPr varScale="1">
        <p:scale>
          <a:sx n="117" d="100"/>
          <a:sy n="117" d="100"/>
        </p:scale>
        <p:origin x="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https://www.manrs.org/wp-content/uploads/2022/07/2022-07-04-RPKI-Week-Tutorial.pdf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20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r.net/docs/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应用场景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18352" y="2976315"/>
            <a:ext cx="1639528" cy="98129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Validator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(Cache)</a:t>
            </a:r>
          </a:p>
          <a:p>
            <a:pPr algn="ctr"/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4469" y="2976315"/>
            <a:ext cx="1101756" cy="956631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RPKI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REPO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03317" y="2976313"/>
            <a:ext cx="1466438" cy="95663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Router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B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(Relying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Party)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10" name="直线箭头连接符 9"/>
          <p:cNvCxnSpPr>
            <a:stCxn id="6" idx="3"/>
            <a:endCxn id="5" idx="1"/>
          </p:cNvCxnSpPr>
          <p:nvPr/>
        </p:nvCxnSpPr>
        <p:spPr>
          <a:xfrm>
            <a:off x="1706225" y="3454631"/>
            <a:ext cx="1512127" cy="1233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7" idx="1"/>
          </p:cNvCxnSpPr>
          <p:nvPr/>
        </p:nvCxnSpPr>
        <p:spPr>
          <a:xfrm flipV="1">
            <a:off x="4857880" y="3454630"/>
            <a:ext cx="1645437" cy="12331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1932881" y="2393688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sp>
        <p:nvSpPr>
          <p:cNvPr id="18" name="折角形 17"/>
          <p:cNvSpPr/>
          <p:nvPr/>
        </p:nvSpPr>
        <p:spPr>
          <a:xfrm>
            <a:off x="5107273" y="2389507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503317" y="1273005"/>
            <a:ext cx="1466438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Router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20" name="直线箭头连接符 19"/>
          <p:cNvCxnSpPr>
            <a:stCxn id="19" idx="2"/>
            <a:endCxn id="7" idx="0"/>
          </p:cNvCxnSpPr>
          <p:nvPr/>
        </p:nvCxnSpPr>
        <p:spPr>
          <a:xfrm>
            <a:off x="7236536" y="1716093"/>
            <a:ext cx="0" cy="126022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>
            <a:off x="7355118" y="1839716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Updates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cxnSp>
        <p:nvCxnSpPr>
          <p:cNvPr id="24" name="直线箭头连接符 23"/>
          <p:cNvCxnSpPr>
            <a:stCxn id="7" idx="2"/>
            <a:endCxn id="27" idx="0"/>
          </p:cNvCxnSpPr>
          <p:nvPr/>
        </p:nvCxnSpPr>
        <p:spPr>
          <a:xfrm>
            <a:off x="7236536" y="3932946"/>
            <a:ext cx="1158" cy="850702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37447" y="4783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起源是否真实？</a:t>
            </a:r>
          </a:p>
        </p:txBody>
      </p:sp>
      <p:grpSp>
        <p:nvGrpSpPr>
          <p:cNvPr id="28" name="组 27"/>
          <p:cNvGrpSpPr/>
          <p:nvPr/>
        </p:nvGrpSpPr>
        <p:grpSpPr>
          <a:xfrm>
            <a:off x="1799669" y="2144791"/>
            <a:ext cx="266424" cy="49779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9" name="椭圆 2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7" name="线形标注 1 36"/>
          <p:cNvSpPr/>
          <p:nvPr/>
        </p:nvSpPr>
        <p:spPr>
          <a:xfrm>
            <a:off x="1894663" y="4511297"/>
            <a:ext cx="756503" cy="446069"/>
          </a:xfrm>
          <a:prstGeom prst="borderCallout1">
            <a:avLst>
              <a:gd name="adj1" fmla="val -6125"/>
              <a:gd name="adj2" fmla="val 60336"/>
              <a:gd name="adj3" fmla="val -208331"/>
              <a:gd name="adj4" fmla="val 60664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rsync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线形标注 1 37"/>
          <p:cNvSpPr/>
          <p:nvPr/>
        </p:nvSpPr>
        <p:spPr>
          <a:xfrm>
            <a:off x="5107273" y="4514636"/>
            <a:ext cx="1134402" cy="446069"/>
          </a:xfrm>
          <a:prstGeom prst="borderCallout1">
            <a:avLst>
              <a:gd name="adj1" fmla="val -6125"/>
              <a:gd name="adj2" fmla="val 60336"/>
              <a:gd name="adj3" fmla="val -208331"/>
              <a:gd name="adj4" fmla="val 60664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RPKI-RTR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线形标注 1 38"/>
          <p:cNvSpPr/>
          <p:nvPr/>
        </p:nvSpPr>
        <p:spPr>
          <a:xfrm>
            <a:off x="5503917" y="1412654"/>
            <a:ext cx="582128" cy="446069"/>
          </a:xfrm>
          <a:prstGeom prst="borderCallout1">
            <a:avLst>
              <a:gd name="adj1" fmla="val 46389"/>
              <a:gd name="adj2" fmla="val 101638"/>
              <a:gd name="adj3" fmla="val 220076"/>
              <a:gd name="adj4" fmla="val 288800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BGP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233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主要概念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34355" y="1941142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IANA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4349" y="2701235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7" name="直线连接符 6"/>
          <p:cNvCxnSpPr>
            <a:stCxn id="6" idx="0"/>
            <a:endCxn id="5" idx="3"/>
          </p:cNvCxnSpPr>
          <p:nvPr/>
        </p:nvCxnSpPr>
        <p:spPr>
          <a:xfrm flipH="1" flipV="1">
            <a:off x="3890744" y="2162686"/>
            <a:ext cx="1321800" cy="53854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788838" y="2696249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210.0.0.0/7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948569" y="1725789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0" name="椭圆 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6091368" y="1844695"/>
            <a:ext cx="1546405" cy="539535"/>
          </a:xfrm>
          <a:prstGeom prst="wedgeRoundRectCallout">
            <a:avLst>
              <a:gd name="adj1" fmla="val -126936"/>
              <a:gd name="adj2" fmla="val 1158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Trust Anchor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52818" y="2637072"/>
            <a:ext cx="2637844" cy="630110"/>
          </a:xfrm>
          <a:prstGeom prst="wedgeRoundRectCallout">
            <a:avLst>
              <a:gd name="adj1" fmla="val 47855"/>
              <a:gd name="adj2" fmla="val -9212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Certificate Issuer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证书发布者发放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RC(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资源证书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1146660" y="3482835"/>
            <a:ext cx="3315881" cy="539535"/>
          </a:xfrm>
          <a:prstGeom prst="wedgeRoundRectCallout">
            <a:avLst>
              <a:gd name="adj1" fmla="val 46712"/>
              <a:gd name="adj2" fmla="val -22237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授权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(Delegate)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：通过发放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来转移对资源的监管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10255" y="1181358"/>
            <a:ext cx="2360965" cy="539535"/>
          </a:xfrm>
          <a:prstGeom prst="wedgeRoundRectCallout">
            <a:avLst>
              <a:gd name="adj1" fmla="val -68636"/>
              <a:gd name="adj2" fmla="val 12039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Allocate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：将对资源的监管转移给中间组织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幻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772585" y="370498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JPNIC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09542" y="474501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SONY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64897" y="578359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22" name="直线连接符 21"/>
          <p:cNvCxnSpPr>
            <a:stCxn id="20" idx="0"/>
            <a:endCxn id="19" idx="2"/>
          </p:cNvCxnSpPr>
          <p:nvPr/>
        </p:nvCxnSpPr>
        <p:spPr>
          <a:xfrm flipH="1" flipV="1">
            <a:off x="6250780" y="4148075"/>
            <a:ext cx="36957" cy="596942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H="1" flipV="1">
            <a:off x="6287737" y="5188105"/>
            <a:ext cx="28038" cy="59548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248266" y="6290981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95431" y="3709830"/>
            <a:ext cx="1850182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211.120.0.0/12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818277" y="4789736"/>
            <a:ext cx="2173985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5645209" y="383145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652897" y="478557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37" name="直线连接符 36"/>
          <p:cNvCxnSpPr>
            <a:stCxn id="19" idx="0"/>
            <a:endCxn id="6" idx="2"/>
          </p:cNvCxnSpPr>
          <p:nvPr/>
        </p:nvCxnSpPr>
        <p:spPr>
          <a:xfrm flipH="1" flipV="1">
            <a:off x="5212544" y="3144323"/>
            <a:ext cx="1038236" cy="56066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 41"/>
          <p:cNvGrpSpPr/>
          <p:nvPr/>
        </p:nvGrpSpPr>
        <p:grpSpPr>
          <a:xfrm>
            <a:off x="4647271" y="281992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3" name="椭圆 4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7" name="圆角矩形标注 46"/>
          <p:cNvSpPr/>
          <p:nvPr/>
        </p:nvSpPr>
        <p:spPr>
          <a:xfrm>
            <a:off x="6631297" y="4148075"/>
            <a:ext cx="2360965" cy="539535"/>
          </a:xfrm>
          <a:prstGeom prst="wedgeRoundRectCallout">
            <a:avLst>
              <a:gd name="adj1" fmla="val -67591"/>
              <a:gd name="adj2" fmla="val 1756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Assign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：将对资源的监管转移给末端组织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5525521" y="566410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9" name="椭圆 4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53" name="圆角矩形标注 52"/>
          <p:cNvSpPr/>
          <p:nvPr/>
        </p:nvSpPr>
        <p:spPr>
          <a:xfrm>
            <a:off x="308242" y="6080203"/>
            <a:ext cx="4332949" cy="539535"/>
          </a:xfrm>
          <a:prstGeom prst="wedgeRoundRectCallout">
            <a:avLst>
              <a:gd name="adj1" fmla="val 86892"/>
              <a:gd name="adj2" fmla="val -1671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ROA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Route Origination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Authorizations, 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路由起源授权，授权一个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声明一个前缀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1146661" y="5269480"/>
            <a:ext cx="4002584" cy="539535"/>
          </a:xfrm>
          <a:prstGeom prst="wedgeRoundRectCallout">
            <a:avLst>
              <a:gd name="adj1" fmla="val 59024"/>
              <a:gd name="adj2" fmla="val 4041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End-entity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(EE)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certificate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：证书内公钥对应的私钥不能签发其他证书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1373442" y="4266936"/>
            <a:ext cx="3805693" cy="796627"/>
          </a:xfrm>
          <a:prstGeom prst="wedgeRoundRectCallout">
            <a:avLst>
              <a:gd name="adj1" fmla="val 64512"/>
              <a:gd name="adj2" fmla="val -19088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：资源证书，绑定公钥和资源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CA 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证书：证书内公钥对应私钥可签发其他证书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911396" y="2012220"/>
            <a:ext cx="1546405" cy="539535"/>
          </a:xfrm>
          <a:prstGeom prst="wedgeRoundRectCallout">
            <a:avLst>
              <a:gd name="adj1" fmla="val 83555"/>
              <a:gd name="adj2" fmla="val -4413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Trust Anchor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1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21E-6 -6.15456E-7 L -0.07695 -6.15456E-7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945E-6 2.51273E-6 L -0.15685 2.5127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629E-6 -1.75382E-6 L -0.17439 -0.00324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5" grpId="0" animBg="1"/>
      <p:bldP spid="26" grpId="0" animBg="1"/>
      <p:bldP spid="47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折角形 20"/>
          <p:cNvSpPr/>
          <p:nvPr/>
        </p:nvSpPr>
        <p:spPr>
          <a:xfrm>
            <a:off x="5082888" y="4072414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endParaRPr kumimoji="1" lang="en-US" altLang="zh-CN" sz="28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1449227" y="4079562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sz="24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endParaRPr kumimoji="1" lang="en-US" altLang="zh-CN" sz="24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3714"/>
            <a:ext cx="8229600" cy="2860326"/>
          </a:xfrm>
        </p:spPr>
        <p:txBody>
          <a:bodyPr/>
          <a:lstStyle/>
          <a:p>
            <a:r>
              <a:rPr kumimoji="1" lang="en-US" altLang="zh-CN" dirty="0"/>
              <a:t>ROA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地址范围，一个</a:t>
            </a:r>
            <a:r>
              <a:rPr kumimoji="1" lang="en-US" altLang="zh-CN" dirty="0"/>
              <a:t>ASN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最大前缀长度（为什么？）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发布</a:t>
            </a:r>
            <a:r>
              <a:rPr kumimoji="1" lang="en-US" altLang="zh-CN" dirty="0"/>
              <a:t>ROA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创建包含被认证前缀的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证书（公钥和前缀）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构造</a:t>
            </a:r>
            <a:r>
              <a:rPr kumimoji="1" lang="en-US" altLang="zh-CN" dirty="0"/>
              <a:t>ROA</a:t>
            </a:r>
            <a:r>
              <a:rPr kumimoji="1" lang="zh-CN" altLang="en-US" dirty="0"/>
              <a:t>负载，包括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证书中的前缀和</a:t>
            </a:r>
            <a:r>
              <a:rPr kumimoji="1" lang="en-US" altLang="zh-CN" dirty="0"/>
              <a:t>AS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证书中公钥所对应的私钥对</a:t>
            </a:r>
            <a:r>
              <a:rPr kumimoji="1" lang="en-US" altLang="zh-CN" dirty="0"/>
              <a:t>ROA</a:t>
            </a:r>
            <a:r>
              <a:rPr kumimoji="1" lang="zh-CN" altLang="en-US" dirty="0"/>
              <a:t>签名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证书和</a:t>
            </a:r>
            <a:r>
              <a:rPr kumimoji="1" lang="en-US" altLang="zh-CN" dirty="0"/>
              <a:t>ROA</a:t>
            </a:r>
            <a:r>
              <a:rPr kumimoji="1" lang="zh-CN" altLang="en-US" dirty="0"/>
              <a:t>上传到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AS 0 ROA</a:t>
            </a:r>
            <a:r>
              <a:rPr kumimoji="1" lang="zh-CN" altLang="en-US" dirty="0"/>
              <a:t>：前缀不可全球路由，例如</a:t>
            </a:r>
            <a:r>
              <a:rPr kumimoji="1" lang="en-US" altLang="zh-CN" dirty="0"/>
              <a:t>192.168/16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307409" y="4546276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2009" y="5131790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812658" y="4105882"/>
            <a:ext cx="540460" cy="1009809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239900" y="5112202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3234452" y="4121981"/>
            <a:ext cx="540460" cy="1009809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3" name="椭圆 2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178997" y="4114363"/>
            <a:ext cx="540460" cy="1009809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75198" y="3745224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私钥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704264" y="3741984"/>
            <a:ext cx="90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私钥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82838" y="3743455"/>
            <a:ext cx="90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公钥</a:t>
            </a:r>
          </a:p>
        </p:txBody>
      </p:sp>
      <p:cxnSp>
        <p:nvCxnSpPr>
          <p:cNvPr id="36" name="直线箭头连接符 35"/>
          <p:cNvCxnSpPr>
            <a:stCxn id="23" idx="6"/>
            <a:endCxn id="13" idx="2"/>
          </p:cNvCxnSpPr>
          <p:nvPr/>
        </p:nvCxnSpPr>
        <p:spPr>
          <a:xfrm flipV="1">
            <a:off x="3774912" y="4312111"/>
            <a:ext cx="1037746" cy="16099"/>
          </a:xfrm>
          <a:prstGeom prst="straightConnector1">
            <a:avLst/>
          </a:prstGeom>
          <a:ln w="57150" cmpd="sng">
            <a:solidFill>
              <a:srgbClr val="008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5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REPO</a:t>
            </a:r>
            <a:r>
              <a:rPr kumimoji="1" lang="zh-CN" altLang="en-US" dirty="0"/>
              <a:t>及所存储数据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544431"/>
          </a:xfrm>
        </p:spPr>
        <p:txBody>
          <a:bodyPr/>
          <a:lstStyle/>
          <a:p>
            <a:r>
              <a:rPr lang="zh-CN" altLang="en-US" sz="2000" b="1" dirty="0"/>
              <a:t>目的：一个分布式</a:t>
            </a:r>
            <a:r>
              <a:rPr lang="en-US" altLang="zh-CN" sz="2000" b="1" dirty="0"/>
              <a:t>REPO</a:t>
            </a:r>
            <a:r>
              <a:rPr lang="zh-CN" altLang="en-US" sz="2000" b="1" dirty="0"/>
              <a:t>存储签名对象，提供给</a:t>
            </a:r>
            <a:r>
              <a:rPr lang="en-US" altLang="zh-CN" sz="2000" b="1" dirty="0"/>
              <a:t>LIR/ISP</a:t>
            </a:r>
            <a:r>
              <a:rPr lang="zh-CN" altLang="en-US" sz="2000" b="1" dirty="0"/>
              <a:t>来验证所有</a:t>
            </a:r>
            <a:r>
              <a:rPr lang="en-US" altLang="zh-CN" sz="2000" b="1" dirty="0"/>
              <a:t>ROA</a:t>
            </a:r>
          </a:p>
          <a:p>
            <a:r>
              <a:rPr lang="zh-CN" altLang="en-US" sz="2000" b="1" dirty="0"/>
              <a:t>一个</a:t>
            </a:r>
            <a:r>
              <a:rPr lang="en-US" altLang="zh-CN" sz="2000" b="1" dirty="0"/>
              <a:t>CA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REPO</a:t>
            </a:r>
            <a:r>
              <a:rPr lang="zh-CN" altLang="en-US" sz="2000" b="1" dirty="0"/>
              <a:t>数据库：</a:t>
            </a:r>
            <a:endParaRPr lang="en-US" altLang="zh-CN" sz="2000" b="1" dirty="0"/>
          </a:p>
          <a:p>
            <a:pPr lvl="1"/>
            <a:r>
              <a:rPr lang="en-US" altLang="zh-CN" sz="1600" b="1" dirty="0"/>
              <a:t>manifest</a:t>
            </a:r>
            <a:r>
              <a:rPr lang="zh-CN" altLang="en-US" sz="1600" b="1" dirty="0"/>
              <a:t>（清单）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REPO</a:t>
            </a:r>
            <a:r>
              <a:rPr lang="zh-CN" altLang="en-US" sz="1600" b="1" dirty="0"/>
              <a:t>中所有签名对象的列表</a:t>
            </a:r>
            <a:r>
              <a:rPr lang="zh-CN" altLang="zh-CN" sz="1600" b="1" dirty="0"/>
              <a:t>（</a:t>
            </a:r>
            <a:r>
              <a:rPr lang="zh-CN" altLang="en-US" sz="1600" b="1" dirty="0"/>
              <a:t>除清单之外），清单的签名被包含在一个</a:t>
            </a:r>
            <a:r>
              <a:rPr lang="en-US" altLang="zh-CN" sz="1600" b="1" dirty="0"/>
              <a:t>EE</a:t>
            </a:r>
            <a:r>
              <a:rPr lang="zh-CN" altLang="en-US" sz="1600" b="1" dirty="0"/>
              <a:t>证书中</a:t>
            </a:r>
            <a:endParaRPr lang="en-US" altLang="zh-CN" sz="1600" b="1" dirty="0"/>
          </a:p>
          <a:p>
            <a:pPr lvl="2"/>
            <a:r>
              <a:rPr lang="en-US" altLang="zh-CN" sz="1600" dirty="0"/>
              <a:t>(1) </a:t>
            </a:r>
            <a:r>
              <a:rPr lang="zh-CN" altLang="en-US" sz="1600" dirty="0"/>
              <a:t>清单号（数字递增）</a:t>
            </a:r>
            <a:endParaRPr lang="en-US" altLang="zh-CN" sz="1600" dirty="0"/>
          </a:p>
          <a:p>
            <a:pPr lvl="2"/>
            <a:r>
              <a:rPr lang="en-US" altLang="zh-CN" sz="1600" dirty="0"/>
              <a:t>(2)</a:t>
            </a:r>
            <a:r>
              <a:rPr lang="zh-CN" altLang="en-US" sz="1600" dirty="0"/>
              <a:t> 发布时间</a:t>
            </a:r>
            <a:endParaRPr lang="en-US" altLang="zh-CN" sz="1600" dirty="0"/>
          </a:p>
          <a:p>
            <a:pPr lvl="2"/>
            <a:r>
              <a:rPr lang="en-US" altLang="zh-CN" sz="1600" dirty="0"/>
              <a:t>(3)</a:t>
            </a:r>
            <a:r>
              <a:rPr lang="zh-CN" altLang="en-US" sz="1600" dirty="0"/>
              <a:t> 下一次计划更新时间</a:t>
            </a:r>
            <a:endParaRPr lang="en-US" altLang="zh-CN" sz="1600" dirty="0"/>
          </a:p>
          <a:p>
            <a:pPr lvl="2"/>
            <a:r>
              <a:rPr lang="en-US" altLang="zh-CN" sz="1600" dirty="0"/>
              <a:t>(4) </a:t>
            </a:r>
            <a:r>
              <a:rPr lang="zh-CN" altLang="en-US" sz="1600" dirty="0"/>
              <a:t>一个文件和哈希值对的列表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所有</a:t>
            </a:r>
            <a:r>
              <a:rPr lang="en-US" altLang="zh-CN" sz="1600" b="1" dirty="0"/>
              <a:t>RC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CA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EE</a:t>
            </a:r>
            <a:r>
              <a:rPr lang="zh-CN" altLang="en-US" sz="1600" b="1" dirty="0"/>
              <a:t>证书</a:t>
            </a:r>
            <a:endParaRPr lang="en-US" altLang="zh-CN" sz="1600" b="1" dirty="0"/>
          </a:p>
          <a:p>
            <a:pPr lvl="1"/>
            <a:r>
              <a:rPr lang="en-US" altLang="zh-CN" sz="1600" b="1" dirty="0"/>
              <a:t>CRL(</a:t>
            </a:r>
            <a:r>
              <a:rPr lang="zh-CN" altLang="en-US" sz="1600" b="1" dirty="0"/>
              <a:t>证书召回列表</a:t>
            </a:r>
            <a:r>
              <a:rPr lang="en-US" altLang="zh-CN" sz="1600" b="1" dirty="0"/>
              <a:t>)</a:t>
            </a:r>
          </a:p>
          <a:p>
            <a:pPr lvl="1"/>
            <a:r>
              <a:rPr lang="en-US" altLang="zh-CN" sz="1600" b="1" dirty="0"/>
              <a:t>ROA</a:t>
            </a:r>
          </a:p>
          <a:p>
            <a:r>
              <a:rPr lang="zh-CN" altLang="en-US" sz="2000" b="1" dirty="0"/>
              <a:t>理想情况下，每个</a:t>
            </a:r>
            <a:r>
              <a:rPr lang="en-US" altLang="zh-CN" sz="2000" dirty="0"/>
              <a:t>RIR</a:t>
            </a:r>
            <a:r>
              <a:rPr lang="zh-CN" altLang="en-US" sz="2000" dirty="0"/>
              <a:t>维护本地区内所有实体的</a:t>
            </a:r>
            <a:r>
              <a:rPr lang="en-US" altLang="zh-CN" sz="2000" dirty="0"/>
              <a:t>PKI</a:t>
            </a:r>
            <a:r>
              <a:rPr lang="zh-CN" altLang="en-US" sz="2000" dirty="0"/>
              <a:t>数据。</a:t>
            </a:r>
            <a:endParaRPr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18" name="幻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149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Trust Anchor Locator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altLang="zh-CN" sz="1600" dirty="0" err="1"/>
              <a:t>An</a:t>
            </a:r>
            <a:r>
              <a:rPr lang="pl-PL" altLang="zh-CN" sz="1600" dirty="0"/>
              <a:t> </a:t>
            </a:r>
            <a:r>
              <a:rPr lang="pl-PL" altLang="zh-CN" sz="1600" dirty="0" err="1"/>
              <a:t>rsync</a:t>
            </a:r>
            <a:r>
              <a:rPr lang="pl-PL" altLang="zh-CN" sz="1600" dirty="0"/>
              <a:t> URI [RFC5781],</a:t>
            </a:r>
          </a:p>
          <a:p>
            <a:pPr>
              <a:buFont typeface="+mj-lt"/>
              <a:buAutoNum type="arabicPeriod"/>
            </a:pPr>
            <a:r>
              <a:rPr lang="pl-PL" altLang="zh-CN" sz="1600" dirty="0"/>
              <a:t>A &lt;CRLF&gt; </a:t>
            </a:r>
            <a:r>
              <a:rPr lang="pl-PL" altLang="zh-CN" sz="1600" dirty="0" err="1"/>
              <a:t>or</a:t>
            </a:r>
            <a:r>
              <a:rPr lang="pl-PL" altLang="zh-CN" sz="1600" dirty="0"/>
              <a:t> &lt;LF&gt; </a:t>
            </a:r>
            <a:r>
              <a:rPr lang="pl-PL" altLang="zh-CN" sz="1600" dirty="0" err="1"/>
              <a:t>line</a:t>
            </a:r>
            <a:r>
              <a:rPr lang="pl-PL" altLang="zh-CN" sz="1600" dirty="0"/>
              <a:t> </a:t>
            </a:r>
            <a:r>
              <a:rPr lang="pl-PL" altLang="zh-CN" sz="1600" dirty="0" err="1"/>
              <a:t>break</a:t>
            </a:r>
            <a:r>
              <a:rPr lang="pl-PL" altLang="zh-CN" sz="1600" dirty="0"/>
              <a:t>, and</a:t>
            </a:r>
          </a:p>
          <a:p>
            <a:pPr>
              <a:buFont typeface="+mj-lt"/>
              <a:buAutoNum type="arabicPeriod"/>
            </a:pPr>
            <a:r>
              <a:rPr lang="pl-PL" altLang="zh-CN" sz="1600" dirty="0"/>
              <a:t>A </a:t>
            </a:r>
            <a:r>
              <a:rPr lang="pl-PL" altLang="zh-CN" sz="1600" dirty="0" err="1"/>
              <a:t>subjectPublicKeyInfo</a:t>
            </a:r>
            <a:r>
              <a:rPr lang="pl-PL" altLang="zh-CN" sz="1600" dirty="0"/>
              <a:t> [RFC5280] in DER format [X.509], </a:t>
            </a:r>
            <a:r>
              <a:rPr lang="pl-PL" altLang="zh-CN" sz="1600" dirty="0" err="1"/>
              <a:t>encoded</a:t>
            </a:r>
            <a:r>
              <a:rPr lang="pl-PL" altLang="zh-CN" sz="1600" dirty="0"/>
              <a:t> in Base64</a:t>
            </a:r>
          </a:p>
          <a:p>
            <a:pPr marL="0" indent="0">
              <a:buNone/>
            </a:pPr>
            <a:r>
              <a:rPr lang="en-US" altLang="zh-CN" sz="1600" dirty="0" err="1"/>
              <a:t>SubjectPublicKeyInfo</a:t>
            </a:r>
            <a:r>
              <a:rPr lang="en-US" altLang="zh-CN" sz="1600" dirty="0"/>
              <a:t>  ::=  SEQUENCE  {</a:t>
            </a:r>
          </a:p>
          <a:p>
            <a:pPr marL="0" indent="0">
              <a:buNone/>
            </a:pPr>
            <a:r>
              <a:rPr lang="en-US" altLang="zh-CN" sz="1600" dirty="0"/>
              <a:t>        algorithm            </a:t>
            </a:r>
            <a:r>
              <a:rPr lang="en-US" altLang="zh-CN" sz="1600" dirty="0" err="1"/>
              <a:t>AlgorithmIdentifier</a:t>
            </a:r>
            <a:r>
              <a:rPr lang="en-US" altLang="zh-CN" sz="1600" dirty="0"/>
              <a:t>,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subjectPublicKey</a:t>
            </a:r>
            <a:r>
              <a:rPr lang="en-US" altLang="zh-CN" sz="1600" dirty="0"/>
              <a:t>     BIT STRING  }</a:t>
            </a:r>
          </a:p>
          <a:p>
            <a:pPr marL="0" indent="0">
              <a:buNone/>
            </a:pPr>
            <a:r>
              <a:rPr lang="zh-CN" altLang="en-US" sz="1600" dirty="0"/>
              <a:t>一个</a:t>
            </a:r>
            <a:r>
              <a:rPr lang="en-US" altLang="zh-CN" sz="1600" dirty="0"/>
              <a:t>TAL</a:t>
            </a:r>
            <a:r>
              <a:rPr lang="zh-CN" altLang="en-US" sz="1600" dirty="0"/>
              <a:t>例子：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rsync</a:t>
            </a:r>
            <a:r>
              <a:rPr lang="en-US" altLang="zh-CN" sz="1600" dirty="0"/>
              <a:t>://</a:t>
            </a:r>
            <a:r>
              <a:rPr lang="en-US" altLang="zh-CN" sz="1600" dirty="0" err="1"/>
              <a:t>rpki.example.org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rpki</a:t>
            </a:r>
            <a:r>
              <a:rPr lang="en-US" altLang="zh-CN" sz="1600" dirty="0"/>
              <a:t>/hedgehog/</a:t>
            </a:r>
            <a:r>
              <a:rPr lang="en-US" altLang="zh-CN" sz="1600" dirty="0" err="1"/>
              <a:t>root.cer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MIIBIjANBgkqhkiG9w0BAQEFAAOCAQ8AMIIBCgKCAQEAovWQL2lh6knDx</a:t>
            </a:r>
          </a:p>
          <a:p>
            <a:pPr marL="0" indent="0">
              <a:buNone/>
            </a:pPr>
            <a:r>
              <a:rPr lang="en-US" altLang="zh-CN" sz="1600" dirty="0"/>
              <a:t>   GUG5hbtCXvvh4AOzjhDkSHlj22gn/1oiM9IeDATIwP44vhQ6L/xvuk7W6</a:t>
            </a:r>
          </a:p>
          <a:p>
            <a:pPr marL="0" indent="0">
              <a:buNone/>
            </a:pPr>
            <a:r>
              <a:rPr lang="en-US" altLang="zh-CN" sz="1600" dirty="0"/>
              <a:t>   Kfa5ygmqQ+xOZOwTWPcrUbqaQyPNxokuivzyvqVZVDecOEqs78q58mSp9</a:t>
            </a:r>
          </a:p>
          <a:p>
            <a:pPr marL="0" indent="0">
              <a:buNone/>
            </a:pPr>
            <a:r>
              <a:rPr lang="en-US" altLang="zh-CN" sz="1600" dirty="0"/>
              <a:t>   nbtxmLRW7B67SJCBSzfa5XpVyXYEgYAjkk3fpmefU+AcxtxvvHB5OVPIa</a:t>
            </a:r>
          </a:p>
          <a:p>
            <a:pPr marL="0" indent="0">
              <a:buNone/>
            </a:pPr>
            <a:r>
              <a:rPr lang="en-US" altLang="zh-CN" sz="1600" dirty="0"/>
              <a:t>   BfPcs80ICMgHQX+fphvute9XLxjfJKJWkhZqZ0v7pZm2uhkcPx1PMGcrG</a:t>
            </a:r>
          </a:p>
          <a:p>
            <a:pPr marL="0" indent="0">
              <a:buNone/>
            </a:pPr>
            <a:r>
              <a:rPr lang="en-US" altLang="zh-CN" sz="1600" dirty="0"/>
              <a:t>   ee0WSDC3fr3erLueagpiLsFjwwpX6F+Ms8vqz45H+DKmYKvPSstZjCCq9</a:t>
            </a:r>
          </a:p>
          <a:p>
            <a:pPr marL="0" indent="0">
              <a:buNone/>
            </a:pPr>
            <a:r>
              <a:rPr lang="en-US" altLang="zh-CN" sz="1600" dirty="0"/>
              <a:t>   aJ0qANT9OtnfSDOS+aLRPjZryCNyvvBHxZXqj5YCGKtwIDAQAB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3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REPO Publication Point(</a:t>
            </a:r>
            <a:r>
              <a:rPr kumimoji="1" lang="zh-CN" altLang="en-US" dirty="0"/>
              <a:t>发布点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折角形 4"/>
          <p:cNvSpPr/>
          <p:nvPr/>
        </p:nvSpPr>
        <p:spPr>
          <a:xfrm>
            <a:off x="3458973" y="1058961"/>
            <a:ext cx="2101721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40121" y="1427042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7791" y="1948556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08480" y="3516882"/>
            <a:ext cx="2978095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zh-CN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</a:t>
            </a:r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9628" y="388496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77298" y="4406477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5425060" y="3516882"/>
            <a:ext cx="3094750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C</a:t>
            </a: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92612" y="388496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80282" y="4406477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2616" y="3020602"/>
            <a:ext cx="8618447" cy="2280863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肘形连接符 16"/>
          <p:cNvCxnSpPr>
            <a:stCxn id="7" idx="2"/>
            <a:endCxn id="15" idx="0"/>
          </p:cNvCxnSpPr>
          <p:nvPr/>
        </p:nvCxnSpPr>
        <p:spPr>
          <a:xfrm rot="16200000" flipH="1">
            <a:off x="4165775" y="2704537"/>
            <a:ext cx="628958" cy="3171"/>
          </a:xfrm>
          <a:prstGeom prst="bentConnector3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  <a:endCxn id="5" idx="1"/>
          </p:cNvCxnSpPr>
          <p:nvPr/>
        </p:nvCxnSpPr>
        <p:spPr>
          <a:xfrm rot="10800000" flipH="1">
            <a:off x="1189627" y="1768545"/>
            <a:ext cx="2269345" cy="2337963"/>
          </a:xfrm>
          <a:prstGeom prst="bentConnector3">
            <a:avLst>
              <a:gd name="adj1" fmla="val -10073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3"/>
            <a:endCxn id="5" idx="3"/>
          </p:cNvCxnSpPr>
          <p:nvPr/>
        </p:nvCxnSpPr>
        <p:spPr>
          <a:xfrm flipH="1" flipV="1">
            <a:off x="5560694" y="1768544"/>
            <a:ext cx="2433674" cy="2337963"/>
          </a:xfrm>
          <a:prstGeom prst="bentConnector3">
            <a:avLst>
              <a:gd name="adj1" fmla="val -9393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70225" y="5880929"/>
            <a:ext cx="2128592" cy="8282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42073" y="5880929"/>
            <a:ext cx="2128592" cy="8282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7" name="肘形连接符 26"/>
          <p:cNvCxnSpPr>
            <a:stCxn id="10" idx="2"/>
            <a:endCxn id="25" idx="0"/>
          </p:cNvCxnSpPr>
          <p:nvPr/>
        </p:nvCxnSpPr>
        <p:spPr>
          <a:xfrm rot="16200000" flipH="1">
            <a:off x="1215666" y="5362074"/>
            <a:ext cx="1031364" cy="6345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2"/>
            <a:endCxn id="26" idx="0"/>
          </p:cNvCxnSpPr>
          <p:nvPr/>
        </p:nvCxnSpPr>
        <p:spPr>
          <a:xfrm rot="5400000">
            <a:off x="6653083" y="5102852"/>
            <a:ext cx="1031364" cy="524791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线形标注 1 35"/>
          <p:cNvSpPr/>
          <p:nvPr/>
        </p:nvSpPr>
        <p:spPr>
          <a:xfrm>
            <a:off x="5918247" y="1181358"/>
            <a:ext cx="2872816" cy="446069"/>
          </a:xfrm>
          <a:prstGeom prst="borderCallout1">
            <a:avLst>
              <a:gd name="adj1" fmla="val 51917"/>
              <a:gd name="adj2" fmla="val -2324"/>
              <a:gd name="adj3" fmla="val 189673"/>
              <a:gd name="adj4" fmla="val -32898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03154"/>
                </a:solidFill>
              </a:rPr>
              <a:t>Subject Information Access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26556" y="1467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8" name="线形标注 1 37"/>
          <p:cNvSpPr/>
          <p:nvPr/>
        </p:nvSpPr>
        <p:spPr>
          <a:xfrm>
            <a:off x="367978" y="1110723"/>
            <a:ext cx="2872816" cy="446069"/>
          </a:xfrm>
          <a:prstGeom prst="borderCallout1">
            <a:avLst>
              <a:gd name="adj1" fmla="val 71265"/>
              <a:gd name="adj2" fmla="val 101109"/>
              <a:gd name="adj3" fmla="val 115047"/>
              <a:gd name="adj4" fmla="val 12332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03154"/>
                </a:solidFill>
              </a:rPr>
              <a:t>Authority Information Access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27502" y="3884963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CRLDP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93880" y="4596817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14344" y="3884965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CRLDP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44" name="肘形连接符 43"/>
          <p:cNvCxnSpPr>
            <a:stCxn id="43" idx="1"/>
            <a:endCxn id="40" idx="0"/>
          </p:cNvCxnSpPr>
          <p:nvPr/>
        </p:nvCxnSpPr>
        <p:spPr>
          <a:xfrm rot="10800000" flipV="1">
            <a:off x="4544758" y="4106509"/>
            <a:ext cx="969586" cy="490308"/>
          </a:xfrm>
          <a:prstGeom prst="bentConnector2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9" idx="3"/>
            <a:endCxn id="40" idx="0"/>
          </p:cNvCxnSpPr>
          <p:nvPr/>
        </p:nvCxnSpPr>
        <p:spPr>
          <a:xfrm>
            <a:off x="3529258" y="4106507"/>
            <a:ext cx="1015500" cy="490310"/>
          </a:xfrm>
          <a:prstGeom prst="bentConnector2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RPKI-RTR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路由器从</a:t>
            </a:r>
            <a:r>
              <a:rPr lang="en-US" altLang="zh-CN" sz="1400" dirty="0"/>
              <a:t>ROA</a:t>
            </a:r>
            <a:r>
              <a:rPr lang="zh-CN" altLang="en-US" sz="1400" dirty="0"/>
              <a:t>缓存中获得所需</a:t>
            </a:r>
            <a:r>
              <a:rPr lang="en-US" altLang="zh-CN" sz="1400" dirty="0"/>
              <a:t>ROA</a:t>
            </a:r>
            <a:r>
              <a:rPr lang="zh-CN" altLang="en-US" sz="1400" dirty="0"/>
              <a:t>信息，通过</a:t>
            </a:r>
            <a:r>
              <a:rPr lang="en-US" altLang="zh-CN" sz="1400" dirty="0"/>
              <a:t>TCP</a:t>
            </a:r>
            <a:r>
              <a:rPr lang="zh-CN" altLang="en-US" sz="1400" dirty="0"/>
              <a:t>，</a:t>
            </a:r>
            <a:r>
              <a:rPr lang="en-US" altLang="zh-CN" sz="1400" dirty="0"/>
              <a:t>TLS</a:t>
            </a:r>
            <a:r>
              <a:rPr lang="zh-CN" altLang="en-US" sz="1400" dirty="0"/>
              <a:t>，</a:t>
            </a:r>
            <a:r>
              <a:rPr lang="en-US" altLang="zh-CN" sz="1400" dirty="0"/>
              <a:t>SSH</a:t>
            </a:r>
            <a:r>
              <a:rPr lang="zh-CN" altLang="en-US" sz="1400" dirty="0"/>
              <a:t>等协议传输</a:t>
            </a:r>
            <a:r>
              <a:rPr lang="fr-FR" altLang="zh-CN" sz="1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zh-CN" altLang="en-US" sz="1400" dirty="0">
                <a:latin typeface="Courier"/>
                <a:cs typeface="Courier"/>
              </a:rPr>
              <a:t>路由器启动后执行协议的过程：</a:t>
            </a: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Cache                         Router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~                             ~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&lt;----- Reset </a:t>
            </a:r>
            <a:r>
              <a:rPr lang="fr-FR" altLang="zh-CN" sz="1400" dirty="0" err="1">
                <a:latin typeface="Courier"/>
                <a:cs typeface="Courier"/>
              </a:rPr>
              <a:t>Query</a:t>
            </a:r>
            <a:r>
              <a:rPr lang="fr-FR" altLang="zh-CN" sz="1400" dirty="0">
                <a:latin typeface="Courier"/>
                <a:cs typeface="Courier"/>
              </a:rPr>
              <a:t> -------- | R </a:t>
            </a:r>
            <a:r>
              <a:rPr lang="fr-FR" altLang="zh-CN" sz="1400" dirty="0" err="1">
                <a:latin typeface="Courier"/>
                <a:cs typeface="Courier"/>
              </a:rPr>
              <a:t>requests</a:t>
            </a:r>
            <a:r>
              <a:rPr lang="fr-FR" altLang="zh-CN" sz="1400" dirty="0">
                <a:latin typeface="Courier"/>
                <a:cs typeface="Courier"/>
              </a:rPr>
              <a:t> data (or Serial </a:t>
            </a:r>
            <a:r>
              <a:rPr lang="fr-FR" altLang="zh-CN" sz="1400" dirty="0" err="1">
                <a:latin typeface="Courier"/>
                <a:cs typeface="Courier"/>
              </a:rPr>
              <a:t>Query</a:t>
            </a:r>
            <a:r>
              <a:rPr lang="fr-FR" altLang="zh-CN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                            |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----- Cache </a:t>
            </a:r>
            <a:r>
              <a:rPr lang="fr-FR" altLang="zh-CN" sz="1400" dirty="0" err="1">
                <a:latin typeface="Courier"/>
                <a:cs typeface="Courier"/>
              </a:rPr>
              <a:t>Response</a:t>
            </a:r>
            <a:r>
              <a:rPr lang="fr-FR" altLang="zh-CN" sz="1400" dirty="0">
                <a:latin typeface="Courier"/>
                <a:cs typeface="Courier"/>
              </a:rPr>
              <a:t> -----&gt; | C </a:t>
            </a:r>
            <a:r>
              <a:rPr lang="fr-FR" altLang="zh-CN" sz="1400" dirty="0" err="1">
                <a:latin typeface="Courier"/>
                <a:cs typeface="Courier"/>
              </a:rPr>
              <a:t>confirms</a:t>
            </a:r>
            <a:r>
              <a:rPr lang="fr-FR" altLang="zh-CN" sz="1400" dirty="0">
                <a:latin typeface="Courier"/>
                <a:cs typeface="Courier"/>
              </a:rPr>
              <a:t> </a:t>
            </a:r>
            <a:r>
              <a:rPr lang="fr-FR" altLang="zh-CN" sz="1400" dirty="0" err="1">
                <a:latin typeface="Courier"/>
                <a:cs typeface="Courier"/>
              </a:rPr>
              <a:t>request</a:t>
            </a: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C sends zero or more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  IPv4 and IPv6 Prefix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  Payload PDUs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  End of Data ------&gt; | C sends End of Data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                            |   and sends new serial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~                             ~</a:t>
            </a:r>
            <a:endParaRPr kumimoji="1" lang="zh-CN" altLang="en-US" sz="14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2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CC11-91BA-FBC8-16B1-4607F7ED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起源验证配置</a:t>
            </a:r>
            <a:r>
              <a:rPr lang="zh-CN" altLang="en-US"/>
              <a:t>（</a:t>
            </a:r>
            <a:r>
              <a:rPr lang="en-US" altLang="zh-CN"/>
              <a:t>Cisco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9BFD-5E21-3E5B-93CF-507DF531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AF10BB-E7F4-DEB5-4343-39E56AA0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9676"/>
            <a:ext cx="7598229" cy="1077218"/>
          </a:xfrm>
          <a:prstGeom prst="rect">
            <a:avLst/>
          </a:prstGeom>
          <a:solidFill>
            <a:srgbClr val="EDE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conf t</a:t>
            </a:r>
            <a:r>
              <a:rPr lang="en-US" altLang="en-CN" sz="16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en-CN" sz="1600" b="1">
                <a:solidFill>
                  <a:srgbClr val="007F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配置终端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router bgp $ASN</a:t>
            </a:r>
            <a:r>
              <a:rPr lang="zh-CN" altLang="en-US" sz="16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600" b="1">
                <a:solidFill>
                  <a:srgbClr val="007F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配置</a:t>
            </a:r>
            <a:r>
              <a:rPr lang="en-US" altLang="zh-CN" sz="1600" b="1">
                <a:solidFill>
                  <a:srgbClr val="007F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BGP</a:t>
            </a:r>
            <a:r>
              <a:rPr lang="zh-CN" altLang="en-US" sz="1600" b="1">
                <a:solidFill>
                  <a:srgbClr val="007F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协议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(config-router)#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bgp rpki server tcp 100.64.1.1 port 8323 refresh 300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(config-router)#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bgp rpki server tcp 100.64.1.1 port 3323 refresh 300 </a:t>
            </a:r>
            <a:endParaRPr kumimoji="0" lang="en-CN" altLang="en-CN" sz="1600" b="0" i="0" u="none" strike="noStrike" cap="none" normalizeH="0" baseline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83F757-B151-D7B3-5BCE-45FF1355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09198"/>
            <a:ext cx="7598229" cy="1631216"/>
          </a:xfrm>
          <a:prstGeom prst="rect">
            <a:avLst/>
          </a:prstGeom>
          <a:solidFill>
            <a:srgbClr val="EDE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(config-router)#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route-map rpki-accept permit 10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配置一个route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-map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en-CN" altLang="en-CN" sz="1600" b="1" i="0" u="none" strike="noStrike" cap="none" normalizeH="0" baseline="0">
              <a:ln>
                <a:noFill/>
              </a:ln>
              <a:solidFill>
                <a:srgbClr val="007FF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(route-map)#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match rpki valid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匹配有效的路径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(route-map)#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set local-preference 100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设置</a:t>
            </a:r>
            <a:r>
              <a:rPr lang="zh-CN" altLang="en-US" sz="1600" b="1">
                <a:solidFill>
                  <a:srgbClr val="007F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较高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本地优先级</a:t>
            </a:r>
            <a:endParaRPr kumimoji="0" lang="en-CN" altLang="en-CN" sz="1600" b="1" i="0" u="none" strike="noStrike" cap="none" normalizeH="0" baseline="0">
              <a:ln>
                <a:noFill/>
              </a:ln>
              <a:solidFill>
                <a:srgbClr val="007FF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(route-map)#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route-map rpki-accept permit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(route-map)#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match rpki not-found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配置未找到的路径</a:t>
            </a:r>
            <a:endParaRPr kumimoji="0" lang="en-CN" altLang="en-CN" sz="1600" b="0" i="0" u="none" strike="noStrike" cap="none" normalizeH="0" baseline="0">
              <a:ln>
                <a:noFill/>
              </a:ln>
              <a:solidFill>
                <a:srgbClr val="007FF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(route-map)#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set local-preference 80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设置较低本地优先级</a:t>
            </a:r>
            <a:endParaRPr kumimoji="0" lang="en-CN" altLang="en-CN" sz="1600" b="0" i="0" u="none" strike="noStrike" cap="none" normalizeH="0" baseline="0">
              <a:ln>
                <a:noFill/>
              </a:ln>
              <a:solidFill>
                <a:srgbClr val="007FF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C39C800-2CC9-ECE1-D8E5-7F8F66B2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824680"/>
            <a:ext cx="7598229" cy="1323439"/>
          </a:xfrm>
          <a:prstGeom prst="rect">
            <a:avLst/>
          </a:prstGeom>
          <a:solidFill>
            <a:srgbClr val="EDE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router bgp $ASN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address-family ipv4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neighbor 192.168.1.254 route-map rpki-accept in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007F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处理邻居更新</a:t>
            </a:r>
            <a:endParaRPr kumimoji="0" lang="en-CN" altLang="en-CN" sz="1600" b="1" i="0" u="none" strike="noStrike" cap="none" normalizeH="0" baseline="0">
              <a:ln>
                <a:noFill/>
              </a:ln>
              <a:solidFill>
                <a:srgbClr val="007FF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address-family ipv6</a:t>
            </a:r>
            <a:b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0" lang="en-CN" altLang="en-CN" sz="1600" b="0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(config)# </a:t>
            </a:r>
            <a:r>
              <a:rPr kumimoji="0" lang="en-CN" altLang="en-CN" sz="1600" b="1" i="0" u="none" strike="noStrike" cap="none" normalizeH="0" baseline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neighbor 2002:eeee:ffff::a route-map rpki-accept in </a:t>
            </a:r>
            <a:endParaRPr kumimoji="0" lang="en-CN" altLang="en-CN" sz="1600" b="0" i="0" u="none" strike="noStrike" cap="none" normalizeH="0" baseline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7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1844" y="150427"/>
            <a:ext cx="2853974" cy="1143000"/>
          </a:xfrm>
        </p:spPr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示例：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334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$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-h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whois.bgpmon.net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186.0.0.0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Prefix:              186.0.0.0/18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 description:  UNE-ETP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Country code:        CO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AS:           13489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 Name:      EPM </a:t>
            </a:r>
            <a:r>
              <a:rPr kumimoji="1" lang="en-US" altLang="zh-CN" sz="1200" dirty="0" err="1">
                <a:latin typeface="Courier"/>
                <a:cs typeface="Courier"/>
              </a:rPr>
              <a:t>Telecomunicaciones</a:t>
            </a:r>
            <a:r>
              <a:rPr kumimoji="1" lang="en-US" altLang="zh-CN" sz="1200" dirty="0">
                <a:latin typeface="Courier"/>
                <a:cs typeface="Courier"/>
              </a:rPr>
              <a:t> S.A. E.S.P.,CO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RPKI status:         ROA validation successful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First seen:          2011-11-05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Last seen:           2015-02-28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Seen by #peers:      227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$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-h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whois.bgpmon.net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" --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roa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13489 186.0.0.0/18"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0 – Valid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ROA Details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ASN:       AS13489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Not valid Before: 2014-09-29 03:00:00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Not valid After:  2016-09-29 03:00:00  Expires in 1y212d2h58m1.60000000149012s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Trust Anchor:     </a:t>
            </a:r>
            <a:r>
              <a:rPr kumimoji="1" lang="en-US" altLang="zh-CN" sz="1200" dirty="0" err="1">
                <a:latin typeface="Courier"/>
                <a:cs typeface="Courier"/>
              </a:rPr>
              <a:t>repository.lacnic.net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Prefixes:         190.128.64.0/18 (max length /18)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2803:d80::/28 (max length /28)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190.151.192.0/18 (max length /18)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190.128.0.0/18 (max length /19)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201.236.224.0/19 (max length /19)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201.236.192.0/19 (max length /21)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191.98.0.0/17 (max length /17)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186.0.0.0/17 (max length /18)</a:t>
            </a:r>
            <a:endParaRPr kumimoji="1" lang="zh-CN" altLang="en-US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5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：请思考</a:t>
            </a:r>
            <a:r>
              <a:rPr lang="en-US" altLang="zh-CN" dirty="0"/>
              <a:t>RPKI</a:t>
            </a:r>
            <a:r>
              <a:rPr lang="zh-CN" altLang="en-US" dirty="0"/>
              <a:t>的</a:t>
            </a:r>
            <a:r>
              <a:rPr lang="en-US" altLang="zh-CN" dirty="0"/>
              <a:t>ROA</a:t>
            </a:r>
            <a:r>
              <a:rPr lang="zh-CN" altLang="en-US" dirty="0"/>
              <a:t>中包含最大前缀长度的作用可能是什么？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：如果一个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RPKI</a:t>
            </a:r>
            <a:r>
              <a:rPr lang="zh-CN" altLang="en-US" dirty="0"/>
              <a:t>私钥被泄露，并且攻击者以该</a:t>
            </a:r>
            <a:r>
              <a:rPr lang="en-US" altLang="zh-CN" dirty="0"/>
              <a:t>AS</a:t>
            </a:r>
            <a:r>
              <a:rPr lang="zh-CN" altLang="en-US" dirty="0"/>
              <a:t>的身份伪造前缀起源声明被发现，则该</a:t>
            </a:r>
            <a:r>
              <a:rPr lang="en-US" altLang="zh-CN" dirty="0"/>
              <a:t>AS</a:t>
            </a:r>
            <a:r>
              <a:rPr lang="zh-CN" altLang="en-US" dirty="0"/>
              <a:t>应该如何应急响应？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00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3.RPKI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BGPsec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2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50C3-F765-42A2-2C7B-378A173E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ROA最大长度例子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763A3-D2FD-1469-4541-37421B6F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73339-BCE9-F43A-53E9-6C90745B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1551607"/>
            <a:ext cx="6498771" cy="4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8842-8594-89FC-67FD-F2AF0EF0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RPKI部署情况</a:t>
            </a:r>
            <a:r>
              <a:rPr lang="en-US" sz="1800"/>
              <a:t>http://certification-stats.ripe.net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3808-6501-EECD-EDC6-F04BAD5D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33DA8-B17C-54A8-9F83-14692AD9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9116"/>
            <a:ext cx="7772400" cy="577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B8A-4B45-AEA4-5A3B-E69D896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RPKI部署情况</a:t>
            </a:r>
            <a:r>
              <a:rPr lang="en-US" sz="2400"/>
              <a:t>https://roa-stats.manrs.org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4059-73F3-E133-FCFD-82E6DB72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257B5-36E7-1494-9283-6B33D3E1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171" y="2064116"/>
            <a:ext cx="7772400" cy="32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8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0BF-4193-FA53-620B-64FF305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/>
              <a:t>IRR互联网路由注册数据库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AB6D-C3AC-D8FC-13DA-79BC3C40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2323842"/>
          </a:xfrm>
        </p:spPr>
        <p:txBody>
          <a:bodyPr/>
          <a:lstStyle/>
          <a:p>
            <a:r>
              <a:rPr lang="en-US" sz="1600">
                <a:hlinkClick r:id="rId2"/>
              </a:rPr>
              <a:t>https://www.irr.net/docs/list.html</a:t>
            </a:r>
            <a:endParaRPr lang="en-US" sz="1600"/>
          </a:p>
          <a:p>
            <a:r>
              <a:rPr lang="en-US" altLang="zh-CN" sz="1600"/>
              <a:t>1994 </a:t>
            </a:r>
            <a:r>
              <a:rPr lang="zh-CN" altLang="en-US" sz="1600"/>
              <a:t>年美国国家科学基金会</a:t>
            </a:r>
            <a:r>
              <a:rPr lang="en-US" altLang="zh-CN" sz="1600"/>
              <a:t>(</a:t>
            </a:r>
            <a:r>
              <a:rPr lang="en-US" sz="1600"/>
              <a:t>NSF)</a:t>
            </a:r>
            <a:r>
              <a:rPr lang="zh-CN" altLang="en-US" sz="1600"/>
              <a:t>对 </a:t>
            </a:r>
            <a:r>
              <a:rPr lang="en-US" sz="1600"/>
              <a:t>Merit </a:t>
            </a:r>
            <a:r>
              <a:rPr lang="zh-CN" altLang="en-US" sz="1600"/>
              <a:t>网络资助中的一部分用来资助设立一个“路由仲裁者”</a:t>
            </a:r>
            <a:r>
              <a:rPr lang="en-US" altLang="zh-CN" sz="1600"/>
              <a:t>(</a:t>
            </a:r>
            <a:r>
              <a:rPr lang="en-US" sz="1600"/>
              <a:t>routing arbiter)</a:t>
            </a:r>
          </a:p>
          <a:p>
            <a:r>
              <a:rPr lang="zh-CN" altLang="en-US" sz="1600"/>
              <a:t>路由注册机构使用“开放写访问”策略</a:t>
            </a:r>
            <a:r>
              <a:rPr lang="en-US" altLang="zh-CN" sz="1600"/>
              <a:t>:</a:t>
            </a:r>
            <a:r>
              <a:rPr lang="zh-CN" altLang="en-US" sz="1600"/>
              <a:t>对进 入一些数据库的内容几乎没有验证，而对这些 </a:t>
            </a:r>
            <a:r>
              <a:rPr lang="en-US" sz="1600"/>
              <a:t>IRR </a:t>
            </a:r>
            <a:r>
              <a:rPr lang="zh-CN" altLang="en-US" sz="1600"/>
              <a:t>数据库进行融合时，融合后的数据库也继承了这些真实性存疑的条目。这些数据库中的对象是否是真实的，或者是否后来被篡改，都是未知的。</a:t>
            </a:r>
            <a:endParaRPr lang="en-US" sz="1600"/>
          </a:p>
          <a:p>
            <a:endParaRPr lang="en-CN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69C3-242F-AE60-3928-3C1C7305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842D8-AC89-A81D-85B6-D3AD7629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890486" y="3314700"/>
            <a:ext cx="49276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3BF7D2-7E5A-2DB5-3EF1-A90A1793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36436" y="4714875"/>
            <a:ext cx="6235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3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F067-1DEA-3341-884A-A32F8DD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/>
              <a:t>RPKI陈旧数据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7992-814F-D201-8C4A-EB9F0522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 </a:t>
            </a:r>
            <a:r>
              <a:rPr lang="en-US" sz="1400">
                <a:effectLst/>
                <a:latin typeface="ArialMT"/>
              </a:rPr>
              <a:t>Routinator 3000 RPKI </a:t>
            </a:r>
            <a:r>
              <a:rPr lang="zh-CN" alt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验证器的输出中发现了第三个操作问题的例子</a:t>
            </a:r>
            <a:r>
              <a:rPr lang="en-US" altLang="zh-CN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endParaRPr lang="zh-CN" altLang="en-US" sz="1800"/>
          </a:p>
          <a:p>
            <a:r>
              <a:rPr lang="en-US" sz="1400">
                <a:effectLst/>
                <a:latin typeface="ArialMT"/>
              </a:rPr>
              <a:t>rsync://rpki-repo.registro.br/repo/HqatGkF4QDP6Set7UcbXnGGj2TkehDBZ24LGiaLAbd zu/0/ABE2B87282296266F69CE04223629CFC8BFD6354.mft</a:t>
            </a:r>
            <a:r>
              <a:rPr 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sz="1400">
                <a:effectLst/>
                <a:latin typeface="ArialMT"/>
              </a:rPr>
              <a:t>stale manifest</a:t>
            </a:r>
          </a:p>
          <a:p>
            <a:r>
              <a:rPr lang="en-US" sz="1400">
                <a:effectLst/>
                <a:latin typeface="ArialMT"/>
              </a:rPr>
              <a:t>rsync://rpki-repo.registro.br/repo/HqatGkF4QDP6Set7UcbXnGGj2TkehDBZ24LGiaLAbd zu/0/ABE2B87282296266F69CE04223629CFC8BFD6354.crl</a:t>
            </a:r>
            <a:r>
              <a:rPr 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sz="1400">
                <a:effectLst/>
                <a:latin typeface="ArialMT"/>
              </a:rPr>
              <a:t>stale CRL</a:t>
            </a:r>
          </a:p>
          <a:p>
            <a:r>
              <a:rPr lang="en-US" sz="1400">
                <a:effectLst/>
                <a:latin typeface="ArialMT"/>
              </a:rPr>
              <a:t>rsync://rpki-repo.registro.br/repo/DmyLDjMgaeUsYnfjUCfi8BYTx4tsZvsFPDws5wDs4x Fa/0/AB06C1515EDB643DB9DF8E7E1361A8BB0683DE7A.mft</a:t>
            </a:r>
            <a:r>
              <a:rPr 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sz="1400">
                <a:effectLst/>
                <a:latin typeface="ArialMT"/>
              </a:rPr>
              <a:t>stale manifest</a:t>
            </a:r>
          </a:p>
          <a:p>
            <a:r>
              <a:rPr lang="en-US" sz="1400">
                <a:effectLst/>
                <a:latin typeface="ArialMT"/>
              </a:rPr>
              <a:t>rsync://rpki-repo.registro.br/repo/DmyLDjMgaeUsYnfjUCfi8BYTx4tsZvsFPDws5wDs4x Fa/0/AB06C1515EDB643DB9DF8E7E1361A8BB0683DE7A.crl</a:t>
            </a:r>
            <a:r>
              <a:rPr lang="en-US" sz="14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sz="1400">
                <a:effectLst/>
                <a:latin typeface="ArialMT"/>
              </a:rPr>
              <a:t>stale CRL </a:t>
            </a:r>
          </a:p>
          <a:p>
            <a:endParaRPr lang="en-US" sz="1400">
              <a:latin typeface="ArialMT"/>
            </a:endParaRPr>
          </a:p>
          <a:p>
            <a:r>
              <a:rPr lang="en-US" altLang="zh-CN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br</a:t>
            </a:r>
            <a:r>
              <a:rPr lang="zh-CN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给出的解释是</a:t>
            </a:r>
            <a:r>
              <a:rPr lang="en-US" altLang="zh-CN" sz="1800">
                <a:effectLst/>
                <a:latin typeface="ArialMT"/>
              </a:rPr>
              <a:t>.</a:t>
            </a:r>
            <a:r>
              <a:rPr lang="en-US" sz="1800">
                <a:effectLst/>
                <a:latin typeface="ArialMT"/>
              </a:rPr>
              <a:t>br </a:t>
            </a:r>
            <a:r>
              <a:rPr lang="zh-CN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成员正在使用 </a:t>
            </a:r>
            <a:r>
              <a:rPr lang="en-US" sz="1800">
                <a:effectLst/>
                <a:latin typeface="ArialMT"/>
              </a:rPr>
              <a:t>RPKI </a:t>
            </a:r>
            <a:r>
              <a:rPr lang="zh-CN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授权资料库模型。在过去的某个时候，至少有两个成员建立了自己的资料库，但停止了对它们的维护。这些资料库现在处于 脱机状态，导致与这些资料库关联的数据过时。 </a:t>
            </a:r>
            <a:endParaRPr lang="zh-CN" altLang="en-US" sz="1400"/>
          </a:p>
          <a:p>
            <a:endParaRPr lang="en-US" sz="1800"/>
          </a:p>
          <a:p>
            <a:endParaRPr lang="en-CN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4B061-0352-DE31-B90A-DD8D3206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5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FB2B-7885-C291-8954-E6CD05C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不重要的起源 </a:t>
            </a:r>
            <a:r>
              <a:rPr lang="en-US" b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ASN</a:t>
            </a:r>
            <a:endParaRPr lang="en-CN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45C7-6B45-04AC-2CB8-FD622D45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ROA </a:t>
            </a:r>
            <a:r>
              <a:rPr lang="zh-CN" altLang="en-US"/>
              <a:t>由 </a:t>
            </a:r>
            <a:r>
              <a:rPr lang="en-US"/>
              <a:t>IP </a:t>
            </a:r>
            <a:r>
              <a:rPr lang="zh-CN" altLang="en-US"/>
              <a:t>前缀的所有者签名，而不是由 </a:t>
            </a:r>
            <a:r>
              <a:rPr lang="en-US"/>
              <a:t>AS </a:t>
            </a:r>
            <a:r>
              <a:rPr lang="zh-CN" altLang="en-US"/>
              <a:t>号的所有者签名。因此，完全可以在系统中插入不重要的</a:t>
            </a:r>
            <a:r>
              <a:rPr lang="en-US"/>
              <a:t>ROA，</a:t>
            </a:r>
            <a:r>
              <a:rPr lang="zh-CN" altLang="en-US"/>
              <a:t>由地址块的合法所有者签名，但是以一些任意的 </a:t>
            </a:r>
            <a:r>
              <a:rPr lang="en-US"/>
              <a:t>AS </a:t>
            </a:r>
            <a:r>
              <a:rPr lang="zh-CN" altLang="en-US"/>
              <a:t>号作为授权 的起源 </a:t>
            </a:r>
            <a:r>
              <a:rPr lang="en-US"/>
              <a:t>AS。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 sz="1400"/>
              <a:t>前缀 </a:t>
            </a:r>
            <a:r>
              <a:rPr lang="en-US" altLang="zh-CN" sz="1400"/>
              <a:t>103.118.18.0/24 </a:t>
            </a:r>
            <a:r>
              <a:rPr lang="zh-CN" altLang="en-US" sz="1400"/>
              <a:t>已由 </a:t>
            </a:r>
            <a:r>
              <a:rPr lang="en-US" sz="1400"/>
              <a:t>APNIC </a:t>
            </a:r>
            <a:r>
              <a:rPr lang="zh-CN" altLang="en-US" sz="1400"/>
              <a:t>分配给孟加拉国的 </a:t>
            </a:r>
            <a:r>
              <a:rPr lang="en-US" sz="1400"/>
              <a:t>Healthcare Pharmaceuticals，Ltd。AS137519 </a:t>
            </a:r>
            <a:r>
              <a:rPr lang="zh-CN" altLang="en-US" sz="1400"/>
              <a:t>也被指派到孟加拉国的 </a:t>
            </a:r>
            <a:r>
              <a:rPr lang="en-US" sz="1400"/>
              <a:t>Healthcare Pharmaceuticals，Ltd. </a:t>
            </a:r>
            <a:r>
              <a:rPr lang="zh-CN" altLang="en-US" sz="1400"/>
              <a:t>公司，因此第一个 </a:t>
            </a:r>
            <a:r>
              <a:rPr lang="en-US" sz="1400"/>
              <a:t>ROA </a:t>
            </a:r>
            <a:r>
              <a:rPr lang="zh-CN" altLang="en-US" sz="1400"/>
              <a:t>是预期的。然而，</a:t>
            </a:r>
            <a:r>
              <a:rPr lang="en-US" sz="1400"/>
              <a:t>AS5 </a:t>
            </a:r>
            <a:r>
              <a:rPr lang="zh-CN" altLang="en-US" sz="1400"/>
              <a:t>被指派给 </a:t>
            </a:r>
            <a:r>
              <a:rPr lang="en-US" sz="1400"/>
              <a:t>Symbolics Inc.，</a:t>
            </a:r>
            <a:r>
              <a:rPr lang="zh-CN" altLang="en-US" sz="1400"/>
              <a:t>一家总部位于美国马萨诸塞州的已倒闭的计算机制造商。</a:t>
            </a:r>
            <a:r>
              <a:rPr lang="en-US" sz="1400"/>
              <a:t>AS10 </a:t>
            </a:r>
            <a:r>
              <a:rPr lang="zh-CN" altLang="en-US" sz="1400"/>
              <a:t>被指派给位于马萨诸塞州的由 </a:t>
            </a:r>
            <a:r>
              <a:rPr lang="en-US" sz="1400"/>
              <a:t>BBN Systems and Technologies Inc.</a:t>
            </a:r>
            <a:r>
              <a:rPr lang="zh-CN" altLang="en-US" sz="1400"/>
              <a:t>托管的 </a:t>
            </a:r>
            <a:r>
              <a:rPr lang="en-US" sz="1400"/>
              <a:t>CSNET </a:t>
            </a:r>
            <a:r>
              <a:rPr lang="zh-CN" altLang="en-US" sz="1400"/>
              <a:t>协调和信息中心。</a:t>
            </a:r>
            <a:r>
              <a:rPr lang="en-US" sz="1400"/>
              <a:t>AS11 </a:t>
            </a:r>
            <a:r>
              <a:rPr lang="zh-CN" altLang="en-US" sz="1400"/>
              <a:t>指派给马萨诸塞州的哈佛大学。作 者联系了 </a:t>
            </a:r>
            <a:r>
              <a:rPr lang="en-US" altLang="zh-CN" sz="1400"/>
              <a:t>103.118.18.0/24 </a:t>
            </a:r>
            <a:r>
              <a:rPr lang="zh-CN" altLang="en-US" sz="1400"/>
              <a:t>网络管理员，试图了解后三个声明。结果是一个配置错误。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193B-C9AB-EE67-D56F-8E510FA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94D65-561A-2639-B5F4-4CE003FB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2000" y="3192857"/>
            <a:ext cx="7772400" cy="16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3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67A-0482-7DF2-E563-4F5FECD0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不同的最大前缀长度</a:t>
            </a:r>
            <a:endParaRPr lang="en-C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33BA-4437-6080-F7E8-EA962A76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1600"/>
              <a:t>前缀 </a:t>
            </a:r>
            <a:r>
              <a:rPr lang="en-US" altLang="zh-CN" sz="1600"/>
              <a:t>100.20.0.0/14 </a:t>
            </a:r>
            <a:r>
              <a:rPr lang="zh-CN" altLang="en-US" sz="1600"/>
              <a:t>和 </a:t>
            </a:r>
            <a:r>
              <a:rPr lang="en-US" sz="1600"/>
              <a:t>ASN8987、14618、16509 </a:t>
            </a:r>
            <a:r>
              <a:rPr lang="zh-CN" altLang="en-US" sz="1600"/>
              <a:t>都分配给 </a:t>
            </a:r>
            <a:r>
              <a:rPr lang="en-US" sz="1600"/>
              <a:t>Amazon Inc。</a:t>
            </a:r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r>
              <a:rPr lang="zh-CN" altLang="en-US" sz="1600"/>
              <a:t>最后一个 </a:t>
            </a:r>
            <a:r>
              <a:rPr lang="en-US" sz="1600"/>
              <a:t>ROA </a:t>
            </a:r>
            <a:r>
              <a:rPr lang="zh-CN" altLang="en-US" sz="1600"/>
              <a:t>的最大前缀长度设置为 </a:t>
            </a:r>
            <a:r>
              <a:rPr lang="en-US" altLang="zh-CN" sz="1600"/>
              <a:t>14</a:t>
            </a:r>
            <a:r>
              <a:rPr lang="zh-CN" altLang="en-US" sz="1600"/>
              <a:t>。它说明只有前缀 </a:t>
            </a:r>
            <a:r>
              <a:rPr lang="en-US" altLang="zh-CN" sz="1600"/>
              <a:t>100.20.0.0/14 </a:t>
            </a:r>
            <a:r>
              <a:rPr lang="zh-CN" altLang="en-US" sz="1600"/>
              <a:t>本身可以由 </a:t>
            </a:r>
            <a:r>
              <a:rPr lang="en-US" sz="1600"/>
              <a:t>AS16509 </a:t>
            </a:r>
            <a:r>
              <a:rPr lang="zh-CN" altLang="en-US" sz="1600"/>
              <a:t>起源。它还说明，任何子前缀都应该被拒绝。第四个 </a:t>
            </a:r>
            <a:r>
              <a:rPr lang="en-US" sz="1600"/>
              <a:t>ROA </a:t>
            </a:r>
            <a:r>
              <a:rPr lang="zh-CN" altLang="en-US" sz="1600"/>
              <a:t>的不允许子前缀与第三个 </a:t>
            </a:r>
            <a:r>
              <a:rPr lang="en-US" sz="1600"/>
              <a:t>ROA </a:t>
            </a:r>
            <a:r>
              <a:rPr lang="zh-CN" altLang="en-US" sz="1600"/>
              <a:t>的允许子前缀相矛盾。</a:t>
            </a:r>
          </a:p>
          <a:p>
            <a:pPr algn="just"/>
            <a:r>
              <a:rPr lang="zh-CN" altLang="en-US" sz="1600"/>
              <a:t>路由验证器被配置为接受与任何 </a:t>
            </a:r>
            <a:r>
              <a:rPr lang="en-US" sz="1600"/>
              <a:t>ROA </a:t>
            </a:r>
            <a:r>
              <a:rPr lang="zh-CN" altLang="en-US" sz="1600"/>
              <a:t>匹配的任何前缀，实际上在所有 </a:t>
            </a:r>
            <a:r>
              <a:rPr lang="en-US" sz="1600"/>
              <a:t>ROA </a:t>
            </a:r>
            <a:r>
              <a:rPr lang="zh-CN" altLang="en-US" sz="1600"/>
              <a:t>之间执行 逻辑或。因此最后一个最大前缀长度为 </a:t>
            </a:r>
            <a:r>
              <a:rPr lang="en-US" altLang="zh-CN" sz="1600"/>
              <a:t>14 </a:t>
            </a:r>
            <a:r>
              <a:rPr lang="zh-CN" altLang="en-US" sz="1600"/>
              <a:t>的 </a:t>
            </a:r>
            <a:r>
              <a:rPr lang="en-US" sz="1600"/>
              <a:t>ROA </a:t>
            </a:r>
            <a:r>
              <a:rPr lang="zh-CN" altLang="en-US" sz="1600"/>
              <a:t>将被忽略。</a:t>
            </a:r>
          </a:p>
          <a:p>
            <a:pPr algn="just"/>
            <a:r>
              <a:rPr lang="en-US" sz="1600"/>
              <a:t>Amazon，</a:t>
            </a:r>
            <a:r>
              <a:rPr lang="zh-CN" altLang="en-US" sz="1600"/>
              <a:t>给出的解释是，这种情况是由于使用 </a:t>
            </a:r>
            <a:r>
              <a:rPr lang="en-US" sz="1600"/>
              <a:t>ARIN </a:t>
            </a:r>
            <a:r>
              <a:rPr lang="zh-CN" altLang="en-US" sz="1600"/>
              <a:t>托管的 </a:t>
            </a:r>
            <a:r>
              <a:rPr lang="en-US" sz="1600"/>
              <a:t>RPKI </a:t>
            </a:r>
            <a:r>
              <a:rPr lang="zh-CN" altLang="en-US" sz="1600"/>
              <a:t>工具集删除 </a:t>
            </a:r>
            <a:r>
              <a:rPr lang="en-US" sz="1600"/>
              <a:t>ARIN </a:t>
            </a:r>
            <a:r>
              <a:rPr lang="zh-CN" altLang="en-US" sz="1600"/>
              <a:t>区域的 </a:t>
            </a:r>
            <a:r>
              <a:rPr lang="en-US" sz="1600"/>
              <a:t>ROA </a:t>
            </a:r>
            <a:r>
              <a:rPr lang="zh-CN" altLang="en-US" sz="1600"/>
              <a:t>时出现的操作困难所致。较大的 </a:t>
            </a:r>
            <a:r>
              <a:rPr lang="en-US" sz="1600"/>
              <a:t>ROA </a:t>
            </a:r>
            <a:r>
              <a:rPr lang="zh-CN" altLang="en-US" sz="1600"/>
              <a:t>将保留在系统中直到过期。</a:t>
            </a:r>
            <a:endParaRPr lang="en-US" altLang="zh-CN" sz="1600"/>
          </a:p>
          <a:p>
            <a:pPr algn="just"/>
            <a:r>
              <a:rPr lang="zh-CN" altLang="en-US" sz="1600"/>
              <a:t>在引入更具体的 </a:t>
            </a:r>
            <a:r>
              <a:rPr lang="en-US" sz="1600"/>
              <a:t>ROA </a:t>
            </a:r>
            <a:r>
              <a:rPr lang="zh-CN" altLang="en-US" sz="1600"/>
              <a:t>之后，保留与 </a:t>
            </a:r>
            <a:r>
              <a:rPr lang="en-US" sz="1600"/>
              <a:t>RIR </a:t>
            </a:r>
            <a:r>
              <a:rPr lang="zh-CN" altLang="en-US" sz="1600"/>
              <a:t>分配的前缀长度相同的 </a:t>
            </a:r>
            <a:r>
              <a:rPr lang="en-US" sz="1600"/>
              <a:t>ROA </a:t>
            </a:r>
            <a:r>
              <a:rPr lang="zh-CN" altLang="en-US" sz="1600"/>
              <a:t>已经成为一种相当普遍的做法。</a:t>
            </a:r>
            <a:r>
              <a:rPr lang="en-US" sz="1600"/>
              <a:t>IETF SIDROPS </a:t>
            </a:r>
            <a:r>
              <a:rPr lang="zh-CN" altLang="en-US" sz="1600"/>
              <a:t>工作组目前的建议是，“只要可能，运营商应 使用“最小 </a:t>
            </a:r>
            <a:r>
              <a:rPr lang="en-US" sz="1600"/>
              <a:t>ROA”，</a:t>
            </a:r>
            <a:r>
              <a:rPr lang="zh-CN" altLang="en-US" sz="1600"/>
              <a:t>只包括那些实际上起源自 </a:t>
            </a:r>
            <a:r>
              <a:rPr lang="en-US" sz="1600"/>
              <a:t>BGP </a:t>
            </a:r>
            <a:r>
              <a:rPr lang="zh-CN" altLang="en-US" sz="1600"/>
              <a:t>的 </a:t>
            </a:r>
            <a:r>
              <a:rPr lang="en-US" sz="1600"/>
              <a:t>IP </a:t>
            </a:r>
            <a:r>
              <a:rPr lang="zh-CN" altLang="en-US" sz="1600"/>
              <a:t>前缀，而不包括其他前缀。”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1CE9-0C5C-F6B8-D597-E6E0E5E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D50DF-F334-2C6A-89D9-EE3FB2E9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09600" y="1777148"/>
            <a:ext cx="7772400" cy="16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6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B08-8AE0-224C-4FB9-E6D0E285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1A77-FA75-51B5-8437-F35FB86E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DAA1-17FE-E89A-0A96-1BCEF39A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48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不改变</a:t>
            </a:r>
            <a:r>
              <a:rPr kumimoji="1" lang="en-US" altLang="zh-CN" dirty="0"/>
              <a:t>BGP</a:t>
            </a:r>
            <a:r>
              <a:rPr kumimoji="1" lang="zh-CN" altLang="en-US" dirty="0"/>
              <a:t>，路由不需要在线密码学计算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前缀劫持检测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有效激励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无法阻止不改变前缀起源的攻击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陈旧数据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人为失误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引入新复杂性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治理，</a:t>
            </a:r>
            <a:r>
              <a:rPr kumimoji="1" lang="zh-CN" altLang="en-CN" dirty="0"/>
              <a:t>信任</a:t>
            </a:r>
            <a:r>
              <a:rPr kumimoji="1" lang="zh-CN" altLang="en-US" dirty="0"/>
              <a:t>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sz="1600" dirty="0"/>
              <a:t>ICANN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CTO</a:t>
            </a:r>
            <a:r>
              <a:rPr kumimoji="1" lang="zh-CN" altLang="en-US" sz="1600" dirty="0"/>
              <a:t>办公室发布的</a:t>
            </a:r>
            <a:r>
              <a:rPr kumimoji="1" lang="en-US" altLang="zh-CN" sz="1600" dirty="0"/>
              <a:t>RPKI</a:t>
            </a:r>
            <a:r>
              <a:rPr kumimoji="1" lang="zh-CN" altLang="en-US" sz="1600" dirty="0"/>
              <a:t>技术分析报告：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200" dirty="0"/>
              <a:t>https://github.com/YuZhang/Security-Courseware/blob/master/internet-security/RPKI</a:t>
            </a:r>
            <a:r>
              <a:rPr kumimoji="1" lang="zh-CN" altLang="en-US" sz="1200" dirty="0"/>
              <a:t>技术分析</a:t>
            </a:r>
            <a:r>
              <a:rPr kumimoji="1" lang="en-US" altLang="zh-CN" sz="1200" dirty="0"/>
              <a:t>-1209.pdf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68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：请思考多个信任锚有什么问题？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2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路由异常检测方法与局限性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从多个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路由器收集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路由更新消息，与历史信息比较分析</a:t>
            </a:r>
            <a:endParaRPr kumimoji="1" lang="en-US" altLang="zh-CN" sz="2000" dirty="0"/>
          </a:p>
          <a:p>
            <a:r>
              <a:rPr kumimoji="1" lang="zh-CN" altLang="en-US" sz="2000" dirty="0"/>
              <a:t>以下情况可能是异常：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多起源</a:t>
            </a:r>
            <a:r>
              <a:rPr kumimoji="1" lang="en-US" altLang="zh-CN" sz="1600" dirty="0"/>
              <a:t>(MOAS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Multiple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Origin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AS)</a:t>
            </a:r>
            <a:r>
              <a:rPr kumimoji="1" lang="zh-CN" altLang="en-US" sz="1600" dirty="0"/>
              <a:t>前缀</a:t>
            </a:r>
            <a:r>
              <a:rPr kumimoji="1" lang="zh-CN" altLang="zh-CN" sz="1600" dirty="0"/>
              <a:t>：</a:t>
            </a:r>
            <a:r>
              <a:rPr kumimoji="1" lang="zh-CN" altLang="en-US" sz="1600" dirty="0"/>
              <a:t>同一个前缀由多个不同起源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声明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</a:t>
            </a:r>
            <a:r>
              <a:rPr kumimoji="1" lang="en-US" altLang="en-US" sz="1400" dirty="0" err="1"/>
              <a:t>多个Provider可能同时声明同一个</a:t>
            </a:r>
            <a:r>
              <a:rPr kumimoji="1" lang="zh-CN" altLang="en-US" sz="1400" dirty="0"/>
              <a:t>无独立</a:t>
            </a:r>
            <a:r>
              <a:rPr kumimoji="1" lang="en-US" altLang="zh-CN" sz="1400" dirty="0" err="1"/>
              <a:t>AS</a:t>
            </a:r>
            <a:r>
              <a:rPr kumimoji="1" lang="en-US" altLang="en-US" sz="1400" dirty="0" err="1"/>
              <a:t>号的Multihoming网络</a:t>
            </a:r>
            <a:r>
              <a:rPr kumimoji="1" lang="zh-CN" altLang="en-US" sz="1400" dirty="0"/>
              <a:t>的</a:t>
            </a:r>
            <a:r>
              <a:rPr kumimoji="1" lang="en-US" altLang="en-US" sz="1400" dirty="0"/>
              <a:t>前缀</a:t>
            </a:r>
            <a:r>
              <a:rPr kumimoji="1" lang="zh-CN" altLang="zh-CN" sz="1400" dirty="0"/>
              <a:t>，</a:t>
            </a:r>
            <a:r>
              <a:rPr kumimoji="1" lang="zh-CN" altLang="en-US" sz="1400" dirty="0"/>
              <a:t>或者做路由聚合时忽略了小于</a:t>
            </a:r>
            <a:r>
              <a:rPr kumimoji="1" lang="en-US" altLang="zh-CN" sz="1400" dirty="0"/>
              <a:t>/24</a:t>
            </a:r>
            <a:r>
              <a:rPr kumimoji="1" lang="zh-CN" altLang="en-US" sz="1400" dirty="0"/>
              <a:t>的前缀的起源</a:t>
            </a:r>
            <a:r>
              <a:rPr kumimoji="1" lang="en-US" altLang="zh-CN" sz="1400" dirty="0"/>
              <a:t>AS</a:t>
            </a:r>
            <a:endParaRPr kumimoji="1" lang="en-US" altLang="en-US" sz="1400" dirty="0"/>
          </a:p>
          <a:p>
            <a:pPr lvl="2"/>
            <a:r>
              <a:rPr kumimoji="1" lang="zh-CN" altLang="en-US" sz="1400" dirty="0"/>
              <a:t>或者，一个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可能更换了</a:t>
            </a:r>
            <a:r>
              <a:rPr kumimoji="1" lang="en-US" altLang="zh-CN" sz="1400" dirty="0"/>
              <a:t>Provider</a:t>
            </a:r>
          </a:p>
          <a:p>
            <a:pPr lvl="1"/>
            <a:r>
              <a:rPr kumimoji="1" lang="zh-CN" altLang="en-US" sz="1600" dirty="0"/>
              <a:t>一条路由不是无谷的：这意味着路径是伪造的，或者存在路由泄露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然而，无谷模型是对现实的一种抽象，并非</a:t>
            </a:r>
            <a:r>
              <a:rPr kumimoji="1" lang="en-US" altLang="zh-CN" sz="1400" dirty="0"/>
              <a:t>100%</a:t>
            </a:r>
            <a:r>
              <a:rPr kumimoji="1" lang="zh-CN" altLang="en-US" sz="1400" dirty="0"/>
              <a:t>符合，例如两个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在不同地区的关系可能不同，据说中国电信在中国地区是其他</a:t>
            </a:r>
            <a:r>
              <a:rPr kumimoji="1" lang="en-US" altLang="zh-CN" sz="1400" dirty="0"/>
              <a:t>Tier1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ISP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Provider</a:t>
            </a:r>
            <a:r>
              <a:rPr kumimoji="1" lang="zh-CN" altLang="en-US" sz="1400" dirty="0"/>
              <a:t>，在国外是</a:t>
            </a:r>
            <a:r>
              <a:rPr kumimoji="1" lang="en-US" altLang="zh-CN" sz="1400" dirty="0"/>
              <a:t>Customer</a:t>
            </a:r>
          </a:p>
          <a:p>
            <a:pPr lvl="2"/>
            <a:r>
              <a:rPr kumimoji="1" lang="zh-CN" altLang="en-US" sz="1400" dirty="0"/>
              <a:t>或者，已有链接发生了问题，路由切换到用于备份的隐藏链接上，该链接之前未出现过</a:t>
            </a:r>
            <a:endParaRPr kumimoji="1" lang="en-US" altLang="zh-CN" sz="1400" dirty="0"/>
          </a:p>
          <a:p>
            <a:pPr lvl="1"/>
            <a:r>
              <a:rPr kumimoji="1" lang="en-US" altLang="zh-CN" sz="1600" dirty="0"/>
              <a:t>BGP</a:t>
            </a:r>
            <a:r>
              <a:rPr kumimoji="1" lang="zh-CN" altLang="en-US" sz="1600" dirty="0"/>
              <a:t>路由和由</a:t>
            </a:r>
            <a:r>
              <a:rPr kumimoji="1" lang="en-US" altLang="zh-CN" sz="1600" dirty="0" err="1"/>
              <a:t>traceroute</a:t>
            </a:r>
            <a:r>
              <a:rPr kumimoji="1" lang="zh-CN" altLang="en-US" sz="1600" dirty="0"/>
              <a:t>发现的路径之间存在显著不同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然而，攻击者可以篡改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头部的</a:t>
            </a:r>
            <a:r>
              <a:rPr kumimoji="1" lang="en-US" altLang="zh-CN" sz="1400" dirty="0"/>
              <a:t>TTL</a:t>
            </a:r>
            <a:r>
              <a:rPr kumimoji="1" lang="zh-CN" altLang="en-US" sz="1400" dirty="0"/>
              <a:t>值，增加</a:t>
            </a:r>
            <a:r>
              <a:rPr kumimoji="1" lang="en-US" altLang="zh-CN" sz="1400" dirty="0"/>
              <a:t>TTL</a:t>
            </a:r>
            <a:r>
              <a:rPr kumimoji="1" lang="zh-CN" altLang="en-US" sz="1400" dirty="0"/>
              <a:t>以“跳过”攻击者的网络，或者伪造应答包的源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地址</a:t>
            </a:r>
            <a:endParaRPr kumimoji="1" lang="en-US" altLang="zh-CN" sz="1400" dirty="0"/>
          </a:p>
          <a:p>
            <a:pPr lvl="2"/>
            <a:r>
              <a:rPr kumimoji="1" lang="zh-CN" altLang="en-US" sz="1400" dirty="0"/>
              <a:t>另外，由于多种原因，</a:t>
            </a:r>
            <a:r>
              <a:rPr kumimoji="1" lang="en-US" altLang="zh-CN" sz="1400" dirty="0"/>
              <a:t>BGP</a:t>
            </a:r>
            <a:r>
              <a:rPr kumimoji="1" lang="zh-CN" altLang="en-US" sz="1400" dirty="0"/>
              <a:t>路由与实际</a:t>
            </a:r>
            <a:r>
              <a:rPr kumimoji="1" lang="en-US" altLang="zh-CN" sz="1400" dirty="0" err="1"/>
              <a:t>traceroute</a:t>
            </a:r>
            <a:r>
              <a:rPr kumimoji="1" lang="zh-CN" altLang="en-US" sz="1400" dirty="0"/>
              <a:t>经过路由可能不同</a:t>
            </a:r>
            <a:endParaRPr kumimoji="1" lang="en-US" altLang="zh-CN" sz="1400" dirty="0"/>
          </a:p>
          <a:p>
            <a:r>
              <a:rPr kumimoji="1" lang="en-US" altLang="zh-CN" sz="2000" dirty="0"/>
              <a:t>“</a:t>
            </a:r>
            <a:r>
              <a:rPr kumimoji="1" lang="zh-CN" altLang="en-US" sz="2000" dirty="0"/>
              <a:t>异常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是相对的，任何对策都无法完全区别出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异常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正常</a:t>
            </a:r>
            <a:r>
              <a:rPr kumimoji="1" lang="en-US" altLang="zh-CN" sz="2000" dirty="0"/>
              <a:t>”</a:t>
            </a:r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08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BGPsec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961944"/>
          </a:xfrm>
        </p:spPr>
        <p:txBody>
          <a:bodyPr/>
          <a:lstStyle/>
          <a:p>
            <a:r>
              <a:rPr kumimoji="1" lang="en-US" altLang="zh-CN" sz="2000" dirty="0" err="1"/>
              <a:t>BGPsec</a:t>
            </a:r>
            <a:r>
              <a:rPr kumimoji="1" lang="zh-CN" altLang="en-US" sz="2000" dirty="0"/>
              <a:t>依赖于</a:t>
            </a:r>
            <a:r>
              <a:rPr kumimoji="1" lang="en-US" altLang="zh-CN" sz="2000" dirty="0"/>
              <a:t>RPKI</a:t>
            </a:r>
          </a:p>
          <a:p>
            <a:r>
              <a:rPr kumimoji="1" lang="en-US" altLang="zh-CN" sz="2000" dirty="0"/>
              <a:t>BGP</a:t>
            </a:r>
            <a:r>
              <a:rPr kumimoji="1" lang="zh-CN" altLang="en-US" sz="2000" dirty="0"/>
              <a:t>更新消息中一条路径上的每个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对自己的路由声明做签名</a:t>
            </a:r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39301" y="3714889"/>
            <a:ext cx="1389835" cy="858454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74423" y="3599260"/>
            <a:ext cx="719592" cy="304810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AS1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cxnSp>
        <p:nvCxnSpPr>
          <p:cNvPr id="7" name="直线连接符 6"/>
          <p:cNvCxnSpPr>
            <a:stCxn id="9" idx="2"/>
            <a:endCxn id="5" idx="6"/>
          </p:cNvCxnSpPr>
          <p:nvPr/>
        </p:nvCxnSpPr>
        <p:spPr>
          <a:xfrm flipH="1">
            <a:off x="2229136" y="4144116"/>
            <a:ext cx="1034355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63491" y="3714889"/>
            <a:ext cx="1389835" cy="858454"/>
          </a:xfrm>
          <a:prstGeom prst="ellipse">
            <a:avLst/>
          </a:prstGeom>
          <a:noFill/>
          <a:ln w="57150" cmpd="sng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98613" y="3599260"/>
            <a:ext cx="719592" cy="304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AS2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04441" y="3713417"/>
            <a:ext cx="1389835" cy="858454"/>
          </a:xfrm>
          <a:prstGeom prst="ellipse">
            <a:avLst/>
          </a:prstGeom>
          <a:noFill/>
          <a:ln w="57150" cmpd="sng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39563" y="3597788"/>
            <a:ext cx="719592" cy="30481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AS3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9301" y="4047036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1.2.3.0/24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912837" y="3389798"/>
            <a:ext cx="239375" cy="447254"/>
            <a:chOff x="4049059" y="1703294"/>
            <a:chExt cx="567765" cy="1060824"/>
          </a:xfrm>
          <a:solidFill>
            <a:srgbClr val="3366FF"/>
          </a:solidFill>
        </p:grpSpPr>
        <p:sp>
          <p:nvSpPr>
            <p:cNvPr id="23" name="椭圆 2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347350" y="3420663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694655" y="3440138"/>
            <a:ext cx="239375" cy="447254"/>
            <a:chOff x="4049059" y="1703294"/>
            <a:chExt cx="567765" cy="1060824"/>
          </a:xfrm>
          <a:solidFill>
            <a:schemeClr val="accent5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076557" y="4924123"/>
            <a:ext cx="2240223" cy="707883"/>
            <a:chOff x="1964317" y="4924123"/>
            <a:chExt cx="2240223" cy="707883"/>
          </a:xfrm>
        </p:grpSpPr>
        <p:sp>
          <p:nvSpPr>
            <p:cNvPr id="21" name="圆角矩形标注 20"/>
            <p:cNvSpPr/>
            <p:nvPr/>
          </p:nvSpPr>
          <p:spPr>
            <a:xfrm>
              <a:off x="1964317" y="4924123"/>
              <a:ext cx="2167108" cy="707883"/>
            </a:xfrm>
            <a:prstGeom prst="wedgeRoundRectCallout">
              <a:avLst>
                <a:gd name="adj1" fmla="val 1284"/>
                <a:gd name="adj2" fmla="val -149463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3965165" y="5050448"/>
              <a:ext cx="239375" cy="447254"/>
              <a:chOff x="4049059" y="1703294"/>
              <a:chExt cx="567765" cy="1060824"/>
            </a:xfrm>
            <a:solidFill>
              <a:srgbClr val="3366FF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3779320" y="4142644"/>
            <a:ext cx="2249858" cy="2231665"/>
            <a:chOff x="3779320" y="4142644"/>
            <a:chExt cx="2249858" cy="2231665"/>
          </a:xfrm>
        </p:grpSpPr>
        <p:cxnSp>
          <p:nvCxnSpPr>
            <p:cNvPr id="16" name="直线连接符 15"/>
            <p:cNvCxnSpPr>
              <a:stCxn id="13" idx="2"/>
              <a:endCxn id="9" idx="6"/>
            </p:cNvCxnSpPr>
            <p:nvPr/>
          </p:nvCxnSpPr>
          <p:spPr>
            <a:xfrm flipH="1">
              <a:off x="4653326" y="4142644"/>
              <a:ext cx="951115" cy="1472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标注 41"/>
            <p:cNvSpPr/>
            <p:nvPr/>
          </p:nvSpPr>
          <p:spPr>
            <a:xfrm>
              <a:off x="3779320" y="4924123"/>
              <a:ext cx="2161482" cy="707883"/>
            </a:xfrm>
            <a:prstGeom prst="wedgeRoundRectCallout">
              <a:avLst>
                <a:gd name="adj1" fmla="val -21421"/>
                <a:gd name="adj2" fmla="val -149463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</a:rPr>
                <a:t>AS3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48" name="组 47"/>
            <p:cNvGrpSpPr/>
            <p:nvPr/>
          </p:nvGrpSpPr>
          <p:grpSpPr>
            <a:xfrm>
              <a:off x="5789803" y="5047298"/>
              <a:ext cx="239375" cy="447254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49" name="椭圆 48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53" name="圆角矩形标注 52"/>
            <p:cNvSpPr/>
            <p:nvPr/>
          </p:nvSpPr>
          <p:spPr>
            <a:xfrm>
              <a:off x="3779320" y="5666426"/>
              <a:ext cx="2167108" cy="707883"/>
            </a:xfrm>
            <a:prstGeom prst="wedgeRoundRectCallout">
              <a:avLst>
                <a:gd name="adj1" fmla="val 15412"/>
                <a:gd name="adj2" fmla="val -51742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5780168" y="5792751"/>
              <a:ext cx="239375" cy="447254"/>
              <a:chOff x="4049059" y="1703294"/>
              <a:chExt cx="567765" cy="1060824"/>
            </a:xfrm>
            <a:solidFill>
              <a:srgbClr val="3366FF"/>
            </a:solidFill>
          </p:grpSpPr>
          <p:sp>
            <p:nvSpPr>
              <p:cNvPr id="55" name="椭圆 54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60" name="圆角矩形 59"/>
          <p:cNvSpPr/>
          <p:nvPr/>
        </p:nvSpPr>
        <p:spPr>
          <a:xfrm>
            <a:off x="3277424" y="2102346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IANA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229136" y="2559556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RIR1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74200" y="2559551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RIR2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cxnSp>
        <p:nvCxnSpPr>
          <p:cNvPr id="64" name="直线连接符 63"/>
          <p:cNvCxnSpPr>
            <a:stCxn id="60" idx="1"/>
            <a:endCxn id="61" idx="0"/>
          </p:cNvCxnSpPr>
          <p:nvPr/>
        </p:nvCxnSpPr>
        <p:spPr>
          <a:xfrm flipH="1">
            <a:off x="2588932" y="2254751"/>
            <a:ext cx="688492" cy="30480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61" idx="2"/>
            <a:endCxn id="6" idx="0"/>
          </p:cNvCxnSpPr>
          <p:nvPr/>
        </p:nvCxnSpPr>
        <p:spPr>
          <a:xfrm flipH="1">
            <a:off x="1534219" y="2864366"/>
            <a:ext cx="1054713" cy="73489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stCxn id="60" idx="3"/>
            <a:endCxn id="62" idx="0"/>
          </p:cNvCxnSpPr>
          <p:nvPr/>
        </p:nvCxnSpPr>
        <p:spPr>
          <a:xfrm>
            <a:off x="3997016" y="2254751"/>
            <a:ext cx="1136980" cy="30480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>
            <a:stCxn id="62" idx="2"/>
            <a:endCxn id="14" idx="0"/>
          </p:cNvCxnSpPr>
          <p:nvPr/>
        </p:nvCxnSpPr>
        <p:spPr>
          <a:xfrm>
            <a:off x="5133996" y="2864361"/>
            <a:ext cx="1165363" cy="73342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>
            <a:stCxn id="61" idx="2"/>
            <a:endCxn id="10" idx="0"/>
          </p:cNvCxnSpPr>
          <p:nvPr/>
        </p:nvCxnSpPr>
        <p:spPr>
          <a:xfrm>
            <a:off x="2588932" y="2864366"/>
            <a:ext cx="1369477" cy="73489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圆角矩形标注 58"/>
          <p:cNvSpPr/>
          <p:nvPr/>
        </p:nvSpPr>
        <p:spPr>
          <a:xfrm>
            <a:off x="6331101" y="4866510"/>
            <a:ext cx="2455089" cy="1539879"/>
          </a:xfrm>
          <a:prstGeom prst="wedgeRoundRectCallout">
            <a:avLst>
              <a:gd name="adj1" fmla="val -21991"/>
              <a:gd name="adj2" fmla="val -10974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accent5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zh-CN" sz="1600" dirty="0">
                <a:solidFill>
                  <a:schemeClr val="accent5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  <a:endParaRPr kumimoji="1" lang="en-US" altLang="zh-CN" sz="1600" dirty="0">
              <a:solidFill>
                <a:srgbClr val="FF7F0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得到</a:t>
            </a:r>
            <a:endParaRPr kumimoji="1" lang="en-US" altLang="zh-CN" sz="16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                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5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BGPsec_Path</a:t>
            </a:r>
            <a:r>
              <a:rPr kumimoji="1" lang="zh-CN" altLang="en-US" dirty="0"/>
              <a:t>格式：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21934" y="2171110"/>
            <a:ext cx="3453847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AS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Number (4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21934" y="2980480"/>
            <a:ext cx="3452365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Flags (1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21934" y="2574525"/>
            <a:ext cx="3453847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pCount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(1 octet) 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0319" y="2591459"/>
            <a:ext cx="3741383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Secure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_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Path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Segment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40320" y="3408758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Algorithm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Suite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Id.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0319" y="2168570"/>
            <a:ext cx="3741383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Secure_Path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40320" y="3002803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Signature_Block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Length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0320" y="3814713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Segments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84454" y="4223624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Length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(2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84454" y="3817669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Subject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Key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Id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(20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84454" y="4629579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4733669" y="2119503"/>
            <a:ext cx="3854491" cy="1314412"/>
          </a:xfrm>
          <a:prstGeom prst="borderCallout1">
            <a:avLst>
              <a:gd name="adj1" fmla="val 53891"/>
              <a:gd name="adj2" fmla="val -2680"/>
              <a:gd name="adj3" fmla="val 54010"/>
              <a:gd name="adj4" fmla="val -1674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4733669" y="3721810"/>
            <a:ext cx="3854491" cy="1445853"/>
          </a:xfrm>
          <a:prstGeom prst="borderCallout1">
            <a:avLst>
              <a:gd name="adj1" fmla="val 57131"/>
              <a:gd name="adj2" fmla="val -1721"/>
              <a:gd name="adj3" fmla="val 20584"/>
              <a:gd name="adj4" fmla="val -13228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曲线连接符 15"/>
          <p:cNvCxnSpPr>
            <a:stCxn id="12" idx="1"/>
            <a:endCxn id="21" idx="1"/>
          </p:cNvCxnSpPr>
          <p:nvPr/>
        </p:nvCxnSpPr>
        <p:spPr>
          <a:xfrm rot="10800000" flipH="1" flipV="1">
            <a:off x="740318" y="2794437"/>
            <a:ext cx="1" cy="1223254"/>
          </a:xfrm>
          <a:prstGeom prst="curvedConnector3">
            <a:avLst>
              <a:gd name="adj1" fmla="val -22860000000"/>
            </a:avLst>
          </a:prstGeom>
          <a:ln w="57150" cmpd="sng">
            <a:solidFill>
              <a:srgbClr val="0080FF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线形标注 1 28"/>
          <p:cNvSpPr/>
          <p:nvPr/>
        </p:nvSpPr>
        <p:spPr>
          <a:xfrm>
            <a:off x="1494260" y="5249577"/>
            <a:ext cx="1015007" cy="460694"/>
          </a:xfrm>
          <a:prstGeom prst="borderCallout1">
            <a:avLst>
              <a:gd name="adj1" fmla="val 53891"/>
              <a:gd name="adj2" fmla="val -9968"/>
              <a:gd name="adj3" fmla="val -403616"/>
              <a:gd name="adj4" fmla="val -9570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一一对应</a:t>
            </a:r>
          </a:p>
        </p:txBody>
      </p:sp>
      <p:sp>
        <p:nvSpPr>
          <p:cNvPr id="30" name="线形标注 1 29"/>
          <p:cNvSpPr/>
          <p:nvPr/>
        </p:nvSpPr>
        <p:spPr>
          <a:xfrm>
            <a:off x="3906927" y="5616828"/>
            <a:ext cx="1900353" cy="739521"/>
          </a:xfrm>
          <a:prstGeom prst="borderCallout1">
            <a:avLst>
              <a:gd name="adj1" fmla="val 42221"/>
              <a:gd name="adj2" fmla="val -1533"/>
              <a:gd name="adj3" fmla="val -322583"/>
              <a:gd name="adj4" fmla="val -6339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Signature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block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，用于新旧算法兼容</a:t>
            </a:r>
          </a:p>
        </p:txBody>
      </p:sp>
      <p:sp>
        <p:nvSpPr>
          <p:cNvPr id="31" name="线形标注 1 30"/>
          <p:cNvSpPr/>
          <p:nvPr/>
        </p:nvSpPr>
        <p:spPr>
          <a:xfrm>
            <a:off x="6241681" y="5616828"/>
            <a:ext cx="1900353" cy="739521"/>
          </a:xfrm>
          <a:prstGeom prst="borderCallout1">
            <a:avLst>
              <a:gd name="adj1" fmla="val 50557"/>
              <a:gd name="adj2" fmla="val -2182"/>
              <a:gd name="adj3" fmla="val -219219"/>
              <a:gd name="adj4" fmla="val -10193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RPKI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中证书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SKI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3426" y="1355119"/>
            <a:ext cx="7683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BGPsec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更新消息：用一个可选属性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BGPsec_Path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 替代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AS_Path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98184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</a:t>
            </a:r>
            <a:r>
              <a:rPr kumimoji="1" lang="en-US" altLang="zh-CN" dirty="0" err="1"/>
              <a:t>BGPsec</a:t>
            </a:r>
            <a:r>
              <a:rPr kumimoji="1" lang="zh-CN" altLang="en-US" dirty="0"/>
              <a:t>更新消息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 err="1"/>
              <a:t>BGPsec_Path</a:t>
            </a:r>
            <a:r>
              <a:rPr kumimoji="1" lang="zh-CN" altLang="en-US" sz="1800" dirty="0"/>
              <a:t>语法正确性</a:t>
            </a:r>
            <a:endParaRPr kumimoji="1" lang="en-US" altLang="zh-CN" sz="1800" dirty="0"/>
          </a:p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 err="1"/>
              <a:t>Secure_Path</a:t>
            </a:r>
            <a:r>
              <a:rPr kumimoji="1" lang="zh-CN" altLang="en-US" sz="1800" dirty="0"/>
              <a:t>片段</a:t>
            </a:r>
            <a:endParaRPr kumimoji="1" lang="en-US" altLang="zh-CN" sz="18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检查每个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片段有一个对应的</a:t>
            </a:r>
            <a:r>
              <a:rPr kumimoji="1" lang="en-US" altLang="zh-CN" sz="1400" dirty="0"/>
              <a:t>Signature</a:t>
            </a:r>
            <a:r>
              <a:rPr kumimoji="1" lang="zh-CN" altLang="en-US" sz="1400" dirty="0"/>
              <a:t>片段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检查消息中不包含</a:t>
            </a:r>
            <a:r>
              <a:rPr kumimoji="1" lang="en-US" altLang="zh-CN" sz="1400" dirty="0"/>
              <a:t>AS_PATH</a:t>
            </a:r>
            <a:r>
              <a:rPr kumimoji="1" lang="zh-CN" altLang="en-US" sz="1400" dirty="0"/>
              <a:t>属性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若更新消息不是来自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confederation</a:t>
            </a:r>
            <a:r>
              <a:rPr kumimoji="1" lang="zh-CN" altLang="en-US" sz="1400" dirty="0"/>
              <a:t>的，检查确保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片段中不包含</a:t>
            </a:r>
            <a:r>
              <a:rPr kumimoji="1" lang="en-US" altLang="zh-CN" sz="1400" dirty="0" err="1"/>
              <a:t>Confed_Sequence</a:t>
            </a:r>
            <a:r>
              <a:rPr kumimoji="1" lang="zh-CN" altLang="en-US" sz="1400" dirty="0"/>
              <a:t>标记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若更新消息应该来自一个</a:t>
            </a:r>
            <a:r>
              <a:rPr kumimoji="1" lang="en-US" altLang="zh-CN" sz="1400" dirty="0"/>
              <a:t>pCount≠0</a:t>
            </a:r>
            <a:r>
              <a:rPr kumimoji="1" lang="zh-CN" altLang="en-US" sz="1400" dirty="0"/>
              <a:t>的对等体，则检查确保最近加入的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片段中</a:t>
            </a:r>
            <a:r>
              <a:rPr kumimoji="1" lang="en-US" altLang="zh-CN" sz="1400" dirty="0"/>
              <a:t>pCount≠0</a:t>
            </a:r>
          </a:p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/>
              <a:t>Signature</a:t>
            </a:r>
            <a:r>
              <a:rPr kumimoji="1" lang="zh-CN" altLang="en-US" sz="1800" dirty="0"/>
              <a:t>片段</a:t>
            </a:r>
            <a:endParaRPr kumimoji="1" lang="en-US" altLang="zh-CN" sz="18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通过</a:t>
            </a:r>
            <a:r>
              <a:rPr kumimoji="1" lang="en-US" altLang="zh-CN" sz="1400" dirty="0"/>
              <a:t>RPKI</a:t>
            </a:r>
            <a:r>
              <a:rPr kumimoji="1" lang="zh-CN" altLang="en-US" sz="1400" dirty="0"/>
              <a:t>获得验证签名所需的有效的（</a:t>
            </a:r>
            <a:r>
              <a:rPr kumimoji="1" lang="en-US" altLang="zh-CN" sz="1400" dirty="0" err="1"/>
              <a:t>AS</a:t>
            </a:r>
            <a:r>
              <a:rPr kumimoji="1" lang="en-US" altLang="en-US" sz="1400" dirty="0" err="1"/>
              <a:t>号，SKI</a:t>
            </a:r>
            <a:r>
              <a:rPr kumimoji="1" lang="en-US" altLang="en-US" sz="1400" dirty="0"/>
              <a:t>，</a:t>
            </a:r>
            <a:r>
              <a:rPr kumimoji="1" lang="zh-CN" altLang="en-US" sz="1400" dirty="0"/>
              <a:t>公钥）三元组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计算被签名内容的摘要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以签名、公钥、摘要作为输入，用指定算法来验证签名</a:t>
            </a: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r>
              <a:rPr kumimoji="1" lang="en-US" altLang="zh-CN" sz="2000" dirty="0"/>
              <a:t>RPKI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1"/>
            <a:r>
              <a:rPr lang="zh-CN" altLang="en-US" dirty="0"/>
              <a:t>获得</a:t>
            </a:r>
            <a:r>
              <a:rPr lang="en-US" altLang="zh-CN" dirty="0"/>
              <a:t>ROA</a:t>
            </a:r>
            <a:r>
              <a:rPr lang="zh-CN" altLang="en-US" dirty="0"/>
              <a:t>来验证前缀起源</a:t>
            </a:r>
            <a:r>
              <a:rPr lang="en-US" altLang="zh-CN" dirty="0"/>
              <a:t>(AS</a:t>
            </a:r>
            <a:r>
              <a:rPr lang="zh-CN" altLang="en-US" dirty="0"/>
              <a:t>号与</a:t>
            </a:r>
            <a:r>
              <a:rPr lang="en-US" altLang="zh-CN" dirty="0"/>
              <a:t>IP</a:t>
            </a:r>
            <a:r>
              <a:rPr lang="zh-CN" altLang="en-US" dirty="0"/>
              <a:t>地址前缀</a:t>
            </a:r>
            <a:r>
              <a:rPr lang="en-US" altLang="zh-CN" dirty="0"/>
              <a:t>)</a:t>
            </a:r>
            <a:r>
              <a:rPr lang="zh-CN" altLang="en-US" dirty="0"/>
              <a:t>的真实性</a:t>
            </a:r>
            <a:endParaRPr lang="en-US" altLang="zh-CN" dirty="0"/>
          </a:p>
          <a:p>
            <a:pPr lvl="1"/>
            <a:r>
              <a:rPr lang="en-US" altLang="zh-CN" dirty="0"/>
              <a:t>Router Certificates</a:t>
            </a:r>
            <a:r>
              <a:rPr lang="zh-CN" altLang="en-US" dirty="0"/>
              <a:t>：证明路由器可以代表一个</a:t>
            </a:r>
            <a:r>
              <a:rPr lang="en-US" altLang="zh-CN" dirty="0"/>
              <a:t>AS</a:t>
            </a:r>
            <a:r>
              <a:rPr lang="zh-CN" altLang="en-US" dirty="0"/>
              <a:t>，及其公钥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06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BGPSEC</a:t>
            </a:r>
            <a:r>
              <a:rPr kumimoji="1"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阻止路径伪造，</a:t>
            </a:r>
            <a:r>
              <a:rPr kumimoji="1" lang="en-US" altLang="zh-CN" dirty="0"/>
              <a:t>BGPSEC</a:t>
            </a:r>
            <a:r>
              <a:rPr kumimoji="1" lang="zh-CN" altLang="en-US" dirty="0"/>
              <a:t>对</a:t>
            </a:r>
            <a:r>
              <a:rPr kumimoji="1" lang="en-US" altLang="zh-CN" dirty="0"/>
              <a:t>AS</a:t>
            </a:r>
            <a:r>
              <a:rPr kumimoji="1" lang="zh-CN" altLang="en-US" dirty="0"/>
              <a:t>间链接做签名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挑战：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需要在线签名，路由器必须签名和验证路由更新消息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0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：为什么在</a:t>
            </a:r>
            <a:r>
              <a:rPr lang="en-US" altLang="zh-CN" dirty="0" err="1"/>
              <a:t>BGPsec</a:t>
            </a:r>
            <a:r>
              <a:rPr lang="zh-CN" altLang="en-US" dirty="0"/>
              <a:t>中声明一条新路径并签名时需要在该路径中添加接收方的</a:t>
            </a:r>
            <a:r>
              <a:rPr lang="en-US" altLang="zh-CN" dirty="0"/>
              <a:t>AS</a:t>
            </a:r>
            <a:r>
              <a:rPr lang="zh-CN" altLang="en-US" dirty="0"/>
              <a:t>号？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：如果你是一个网络运营商的</a:t>
            </a:r>
            <a:r>
              <a:rPr lang="en-US" altLang="zh-CN" dirty="0"/>
              <a:t>CTO</a:t>
            </a:r>
            <a:r>
              <a:rPr lang="zh-CN" altLang="en-US" dirty="0"/>
              <a:t>，如何劝说你的</a:t>
            </a:r>
            <a:r>
              <a:rPr lang="en-US" altLang="zh-CN" dirty="0"/>
              <a:t>CEO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不要”</a:t>
            </a:r>
            <a:r>
              <a:rPr lang="zh-CN" altLang="en-US" dirty="0"/>
              <a:t>部署</a:t>
            </a:r>
            <a:r>
              <a:rPr lang="en-US" altLang="zh-CN" dirty="0"/>
              <a:t>RPKI</a:t>
            </a:r>
            <a:r>
              <a:rPr lang="zh-CN" altLang="en-US" dirty="0"/>
              <a:t>和</a:t>
            </a:r>
            <a:r>
              <a:rPr lang="en-US" altLang="zh-CN" dirty="0"/>
              <a:t>BGPSEC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基于密码学的</a:t>
            </a:r>
            <a:r>
              <a:rPr kumimoji="1" lang="en-US" altLang="zh-CN" dirty="0"/>
              <a:t>BGP</a:t>
            </a:r>
            <a:r>
              <a:rPr kumimoji="1" lang="zh-CN" altLang="en-US" dirty="0"/>
              <a:t>安全方案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从体系结构上看，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安全的关键在于保护信息的完整性和真实性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起源验证</a:t>
            </a:r>
            <a:r>
              <a:rPr kumimoji="1" lang="en-US" altLang="zh-CN" sz="2000" dirty="0"/>
              <a:t>(Origin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Authentication)</a:t>
            </a:r>
            <a:r>
              <a:rPr kumimoji="1" lang="zh-CN" altLang="en-US" sz="2000" dirty="0"/>
              <a:t>：保护前缀和起源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的对应关系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例如，</a:t>
            </a:r>
            <a:r>
              <a:rPr kumimoji="1" lang="en-US" altLang="zh-CN" sz="1600" dirty="0"/>
              <a:t>RPKI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Resource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PKI</a:t>
            </a:r>
            <a:r>
              <a:rPr kumimoji="1" lang="zh-CN" altLang="en-US" sz="1600" dirty="0"/>
              <a:t>）</a:t>
            </a:r>
            <a:r>
              <a:rPr kumimoji="1" lang="en-US" altLang="zh-CN" sz="1600" dirty="0"/>
              <a:t>[RFC6480~RFC6493, RFC7128]</a:t>
            </a:r>
          </a:p>
          <a:p>
            <a:pPr lvl="1"/>
            <a:endParaRPr kumimoji="1" lang="en-US" altLang="zh-CN" sz="1600" dirty="0"/>
          </a:p>
          <a:p>
            <a:r>
              <a:rPr kumimoji="1" lang="zh-CN" altLang="en-US" sz="2000" dirty="0"/>
              <a:t>路径验证</a:t>
            </a:r>
            <a:r>
              <a:rPr kumimoji="1" lang="en-US" altLang="zh-CN" sz="2000" dirty="0"/>
              <a:t>(Path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Authentication)</a:t>
            </a:r>
            <a:r>
              <a:rPr kumimoji="1" lang="zh-CN" altLang="en-US" sz="2000" dirty="0"/>
              <a:t>：保护整条路径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例如，</a:t>
            </a:r>
            <a:r>
              <a:rPr kumimoji="1" lang="en-US" altLang="zh-CN" sz="1600" dirty="0" err="1"/>
              <a:t>BGPsec</a:t>
            </a:r>
            <a:r>
              <a:rPr kumimoji="1" lang="en-US" altLang="zh-CN" sz="1600" dirty="0"/>
              <a:t> [draft-ietf-sidr-bgpsec-protocol-13]</a:t>
            </a:r>
          </a:p>
          <a:p>
            <a:pPr lvl="1"/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datatracker.ietf.org</a:t>
            </a:r>
            <a:r>
              <a:rPr kumimoji="1" lang="en-US" altLang="zh-CN" sz="1600" dirty="0"/>
              <a:t>/doc/draft-</a:t>
            </a:r>
            <a:r>
              <a:rPr kumimoji="1" lang="en-US" altLang="zh-CN" sz="1600" dirty="0" err="1"/>
              <a:t>ietf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sidr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bgpsec</a:t>
            </a:r>
            <a:r>
              <a:rPr kumimoji="1" lang="en-US" altLang="zh-CN" sz="1600" dirty="0"/>
              <a:t>-protocol/</a:t>
            </a:r>
          </a:p>
          <a:p>
            <a:endParaRPr kumimoji="1" lang="en-US" altLang="zh-CN" sz="2000" dirty="0"/>
          </a:p>
          <a:p>
            <a:r>
              <a:rPr kumimoji="1" lang="en-US" altLang="en-US" sz="2000" dirty="0" err="1"/>
              <a:t>其他BGP安全方案参考</a:t>
            </a:r>
            <a:r>
              <a:rPr kumimoji="1" lang="en-US" altLang="zh-CN" sz="2000" dirty="0"/>
              <a:t>[</a:t>
            </a:r>
            <a:r>
              <a:rPr lang="en-US" altLang="zh-CN" sz="2000" dirty="0"/>
              <a:t>A Survey of BGP Security Issues and Solutions PIEEE 10</a:t>
            </a:r>
            <a:r>
              <a:rPr kumimoji="1" lang="en-US" altLang="zh-CN" sz="2000" dirty="0"/>
              <a:t>]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4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34355" y="1941142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IANA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6" name="直线连接符 5"/>
          <p:cNvCxnSpPr>
            <a:stCxn id="8" idx="0"/>
            <a:endCxn id="5" idx="1"/>
          </p:cNvCxnSpPr>
          <p:nvPr/>
        </p:nvCxnSpPr>
        <p:spPr>
          <a:xfrm flipV="1">
            <a:off x="2150142" y="2162686"/>
            <a:ext cx="784213" cy="505775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671947" y="2668461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AT&amp;T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34349" y="2701235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04401" y="3704987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AS7018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07632" y="3709830"/>
            <a:ext cx="132179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TELSTRA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72585" y="370498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JPNIC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09542" y="474501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SONY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37141" y="5002217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AS1221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64897" y="578359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18" name="直线连接符 17"/>
          <p:cNvCxnSpPr>
            <a:stCxn id="9" idx="0"/>
            <a:endCxn id="5" idx="3"/>
          </p:cNvCxnSpPr>
          <p:nvPr/>
        </p:nvCxnSpPr>
        <p:spPr>
          <a:xfrm flipH="1" flipV="1">
            <a:off x="3890744" y="2162686"/>
            <a:ext cx="1321800" cy="53854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0"/>
            <a:endCxn id="8" idx="2"/>
          </p:cNvCxnSpPr>
          <p:nvPr/>
        </p:nvCxnSpPr>
        <p:spPr>
          <a:xfrm flipV="1">
            <a:off x="1555279" y="3111549"/>
            <a:ext cx="594863" cy="59343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1" idx="0"/>
            <a:endCxn id="9" idx="1"/>
          </p:cNvCxnSpPr>
          <p:nvPr/>
        </p:nvCxnSpPr>
        <p:spPr>
          <a:xfrm flipV="1">
            <a:off x="3968532" y="2922779"/>
            <a:ext cx="765817" cy="787051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2" idx="0"/>
            <a:endCxn id="9" idx="3"/>
          </p:cNvCxnSpPr>
          <p:nvPr/>
        </p:nvCxnSpPr>
        <p:spPr>
          <a:xfrm flipH="1" flipV="1">
            <a:off x="5690738" y="2922779"/>
            <a:ext cx="560042" cy="78220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3" idx="0"/>
            <a:endCxn id="12" idx="2"/>
          </p:cNvCxnSpPr>
          <p:nvPr/>
        </p:nvCxnSpPr>
        <p:spPr>
          <a:xfrm flipH="1" flipV="1">
            <a:off x="6250780" y="4148075"/>
            <a:ext cx="36957" cy="596942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15" idx="0"/>
            <a:endCxn id="13" idx="2"/>
          </p:cNvCxnSpPr>
          <p:nvPr/>
        </p:nvCxnSpPr>
        <p:spPr>
          <a:xfrm flipH="1" flipV="1">
            <a:off x="6287737" y="5188105"/>
            <a:ext cx="28038" cy="59548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14" idx="0"/>
            <a:endCxn id="11" idx="2"/>
          </p:cNvCxnSpPr>
          <p:nvPr/>
        </p:nvCxnSpPr>
        <p:spPr>
          <a:xfrm flipV="1">
            <a:off x="3388019" y="4152918"/>
            <a:ext cx="580513" cy="84929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48063" y="2685247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12.0.0.0/8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85678" y="4209884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12.0.0.0/8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801168" y="2634604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210.0.0.0/7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163020" y="2656603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354833" y="5517330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202.12.128.0/18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48266" y="6290981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795431" y="3709830"/>
            <a:ext cx="1850182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211.120.0.0/12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34551" y="4217218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202.12.128.0/18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818277" y="4789736"/>
            <a:ext cx="2173985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5334979" y="1510670"/>
            <a:ext cx="2048303" cy="1009778"/>
          </a:xfrm>
          <a:prstGeom prst="wedgeRoundRectCallout">
            <a:avLst>
              <a:gd name="adj1" fmla="val -49596"/>
              <a:gd name="adj2" fmla="val 7697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RIRs:	APNIC</a:t>
            </a: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RIPE		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AfriNIC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ARIN	LACNIC</a:t>
            </a:r>
          </a:p>
        </p:txBody>
      </p:sp>
      <p:grpSp>
        <p:nvGrpSpPr>
          <p:cNvPr id="31" name="组 30"/>
          <p:cNvGrpSpPr/>
          <p:nvPr/>
        </p:nvGrpSpPr>
        <p:grpSpPr>
          <a:xfrm>
            <a:off x="5092856" y="3012406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187944" y="354168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0" name="椭圆 3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645209" y="383145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5" name="椭圆 5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652897" y="478557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0" name="椭圆 5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2508648" y="2854065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5" name="椭圆 6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948569" y="1725789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70" name="椭圆 6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4" name="内容占位符 2"/>
          <p:cNvSpPr>
            <a:spLocks noGrp="1"/>
          </p:cNvSpPr>
          <p:nvPr>
            <p:ph idx="1"/>
          </p:nvPr>
        </p:nvSpPr>
        <p:spPr>
          <a:xfrm>
            <a:off x="457200" y="909142"/>
            <a:ext cx="8229600" cy="544431"/>
          </a:xfrm>
        </p:spPr>
        <p:txBody>
          <a:bodyPr/>
          <a:lstStyle/>
          <a:p>
            <a:r>
              <a:rPr kumimoji="1" lang="zh-CN" altLang="en-US" sz="2000" dirty="0"/>
              <a:t>基于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</a:t>
            </a:r>
            <a:r>
              <a:rPr kumimoji="1" lang="en-US" altLang="zh-CN" sz="2000" dirty="0"/>
              <a:t>/ASN</a:t>
            </a:r>
            <a:r>
              <a:rPr kumimoji="1" lang="zh-CN" altLang="en-US" sz="2000" dirty="0"/>
              <a:t>分配结构建立</a:t>
            </a:r>
            <a:r>
              <a:rPr kumimoji="1" lang="en-US" altLang="zh-CN" sz="2000" dirty="0"/>
              <a:t>PKI</a:t>
            </a:r>
          </a:p>
          <a:p>
            <a:r>
              <a:rPr kumimoji="1" lang="zh-CN" altLang="en-US" sz="2000" dirty="0"/>
              <a:t>绑定“标识符资源和所有者的公钥”</a:t>
            </a:r>
            <a:endParaRPr kumimoji="1" lang="en-US" altLang="zh-CN" sz="2000" dirty="0"/>
          </a:p>
        </p:txBody>
      </p:sp>
      <p:sp>
        <p:nvSpPr>
          <p:cNvPr id="7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grpSp>
        <p:nvGrpSpPr>
          <p:cNvPr id="76" name="组 75"/>
          <p:cNvGrpSpPr/>
          <p:nvPr/>
        </p:nvGrpSpPr>
        <p:grpSpPr>
          <a:xfrm>
            <a:off x="5437075" y="5716363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77" name="椭圆 7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2467701" y="4968251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2" name="椭圆 8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676150" y="3680274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7" name="椭圆 8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23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043E-7 3.54003E-6 L 0.14139 -0.00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4.50255E-6 L -3.87355E-7 -0.06941 " pathEditMode="relative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945E-6 2.51273E-6 L -0.15685 2.51273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629E-6 -1.75382E-6 L -0.17439 -0.00324 " pathEditMode="relative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7 -0.00255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21E-6 -6.15456E-7 L -0.07695 -6.15456E-7 " pathEditMode="relative" ptsTypes="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2C2-0DF2-84C4-9D47-4994B636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验证概念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F077-396D-AF22-8B42-76E7836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7104E-4EA0-FBF7-9A57-E7545038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1286066"/>
            <a:ext cx="7402287" cy="5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en-US" altLang="en-US" dirty="0"/>
              <a:t>数字</a:t>
            </a:r>
            <a:r>
              <a:rPr kumimoji="1" lang="zh-CN" altLang="en-US" dirty="0"/>
              <a:t>证书</a:t>
            </a:r>
            <a:r>
              <a:rPr kumimoji="1" lang="en-US" altLang="zh-CN" dirty="0"/>
              <a:t>(certificate)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zh-CN" altLang="en-US" dirty="0"/>
              <a:t>数字证书：证明一个公钥所有权：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证书权威</a:t>
            </a:r>
            <a:r>
              <a:rPr kumimoji="1" lang="en-US" altLang="zh-CN" dirty="0"/>
              <a:t>(CA)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Bob</a:t>
            </a:r>
            <a:r>
              <a:rPr kumimoji="1" lang="zh-CN" altLang="en-US" dirty="0"/>
              <a:t>都相信的可信第三方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Alice</a:t>
            </a:r>
            <a:r>
              <a:rPr kumimoji="1" lang="zh-CN" altLang="zh-CN" dirty="0"/>
              <a:t>：</a:t>
            </a:r>
            <a:r>
              <a:rPr kumimoji="1" lang="zh-CN" altLang="en-US" dirty="0"/>
              <a:t>将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发送给</a:t>
            </a:r>
            <a:r>
              <a:rPr kumimoji="1" lang="en-US" altLang="zh-CN" dirty="0"/>
              <a:t>CA</a:t>
            </a:r>
            <a:r>
              <a:rPr kumimoji="1" lang="zh-CN" altLang="en-US" dirty="0"/>
              <a:t>，获得</a:t>
            </a:r>
            <a:r>
              <a:rPr kumimoji="1" lang="en-US" altLang="zh-CN" dirty="0"/>
              <a:t>CA</a:t>
            </a:r>
            <a:r>
              <a:rPr kumimoji="1" lang="zh-CN" altLang="en-US" dirty="0"/>
              <a:t>签名的证书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Bob</a:t>
            </a:r>
            <a:r>
              <a:rPr kumimoji="1" lang="zh-CN" altLang="en-US" dirty="0"/>
              <a:t>：收到证书后，用</a:t>
            </a:r>
            <a:r>
              <a:rPr kumimoji="1" lang="en-US" altLang="zh-CN" dirty="0"/>
              <a:t>PK</a:t>
            </a:r>
            <a:r>
              <a:rPr kumimoji="1" lang="en-US" altLang="zh-CN" baseline="-25000" dirty="0"/>
              <a:t>CA</a:t>
            </a:r>
            <a:r>
              <a:rPr kumimoji="1" lang="zh-CN" altLang="en-US" dirty="0"/>
              <a:t>验证证书，确认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的真实性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4137337" y="1171168"/>
            <a:ext cx="328708" cy="634506"/>
            <a:chOff x="7336117" y="1996734"/>
            <a:chExt cx="478118" cy="922912"/>
          </a:xfrm>
        </p:grpSpPr>
        <p:sp>
          <p:nvSpPr>
            <p:cNvPr id="11" name="椭圆 10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85576" y="2422277"/>
            <a:ext cx="328708" cy="634506"/>
            <a:chOff x="7336117" y="1996734"/>
            <a:chExt cx="478118" cy="922912"/>
          </a:xfrm>
          <a:solidFill>
            <a:schemeClr val="accent1"/>
          </a:solidFill>
        </p:grpSpPr>
        <p:sp>
          <p:nvSpPr>
            <p:cNvPr id="15" name="椭圆 14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0822" y="2422277"/>
            <a:ext cx="328708" cy="634506"/>
            <a:chOff x="7336117" y="1996734"/>
            <a:chExt cx="478118" cy="922912"/>
          </a:xfrm>
          <a:solidFill>
            <a:srgbClr val="008000"/>
          </a:solidFill>
        </p:grpSpPr>
        <p:sp>
          <p:nvSpPr>
            <p:cNvPr id="18" name="椭圆 17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049058" y="1883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95262" y="3080507"/>
            <a:ext cx="71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Alice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3338" y="3080507"/>
            <a:ext cx="62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Bob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2411925" y="3056783"/>
            <a:ext cx="3971413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组 54"/>
          <p:cNvGrpSpPr/>
          <p:nvPr/>
        </p:nvGrpSpPr>
        <p:grpSpPr>
          <a:xfrm>
            <a:off x="7007014" y="2432773"/>
            <a:ext cx="683638" cy="1018401"/>
            <a:chOff x="6323376" y="1385356"/>
            <a:chExt cx="683638" cy="1018401"/>
          </a:xfrm>
        </p:grpSpPr>
        <p:grpSp>
          <p:nvGrpSpPr>
            <p:cNvPr id="6" name="组 5"/>
            <p:cNvGrpSpPr/>
            <p:nvPr/>
          </p:nvGrpSpPr>
          <p:grpSpPr>
            <a:xfrm>
              <a:off x="6507184" y="1385356"/>
              <a:ext cx="330012" cy="616603"/>
              <a:chOff x="4049059" y="1703294"/>
              <a:chExt cx="567765" cy="1060824"/>
            </a:xfrm>
            <a:solidFill>
              <a:srgbClr val="0080FF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323376" y="2034425"/>
              <a:ext cx="68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>
                  <a:latin typeface="微软雅黑"/>
                  <a:ea typeface="微软雅黑"/>
                  <a:cs typeface="微软雅黑"/>
                </a:rPr>
                <a:t>CA</a:t>
              </a:r>
              <a:endParaRPr kumimoji="1" lang="zh-CN" altLang="en-US" baseline="-25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34" name="直线连接符 33"/>
          <p:cNvCxnSpPr>
            <a:stCxn id="20" idx="1"/>
          </p:cNvCxnSpPr>
          <p:nvPr/>
        </p:nvCxnSpPr>
        <p:spPr>
          <a:xfrm flipH="1">
            <a:off x="2411925" y="2068262"/>
            <a:ext cx="1637133" cy="7649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2411925" y="1689315"/>
            <a:ext cx="1637133" cy="73296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组 53"/>
          <p:cNvGrpSpPr/>
          <p:nvPr/>
        </p:nvGrpSpPr>
        <p:grpSpPr>
          <a:xfrm>
            <a:off x="2579977" y="1065654"/>
            <a:ext cx="827082" cy="1021523"/>
            <a:chOff x="2126368" y="1181358"/>
            <a:chExt cx="827082" cy="1021523"/>
          </a:xfrm>
        </p:grpSpPr>
        <p:grpSp>
          <p:nvGrpSpPr>
            <p:cNvPr id="48" name="组 47"/>
            <p:cNvGrpSpPr/>
            <p:nvPr/>
          </p:nvGrpSpPr>
          <p:grpSpPr>
            <a:xfrm>
              <a:off x="2299180" y="1181358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0" name="椭圆 49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126368" y="1833549"/>
              <a:ext cx="82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 err="1">
                  <a:latin typeface="微软雅黑"/>
                  <a:ea typeface="微软雅黑"/>
                  <a:cs typeface="微软雅黑"/>
                </a:rPr>
                <a:t>Alice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6" name="圆角矩形标注 55"/>
          <p:cNvSpPr/>
          <p:nvPr/>
        </p:nvSpPr>
        <p:spPr>
          <a:xfrm>
            <a:off x="7250912" y="2614790"/>
            <a:ext cx="1698851" cy="521723"/>
          </a:xfrm>
          <a:prstGeom prst="wedgeRoundRectCallout">
            <a:avLst>
              <a:gd name="adj1" fmla="val -59770"/>
              <a:gd name="adj2" fmla="val 1554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Alice</a:t>
            </a:r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真实性？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3860550" y="2510050"/>
            <a:ext cx="1446137" cy="1302333"/>
            <a:chOff x="3860550" y="2510050"/>
            <a:chExt cx="1446137" cy="1302333"/>
          </a:xfrm>
        </p:grpSpPr>
        <p:sp>
          <p:nvSpPr>
            <p:cNvPr id="57" name="折角形 56"/>
            <p:cNvSpPr/>
            <p:nvPr/>
          </p:nvSpPr>
          <p:spPr>
            <a:xfrm>
              <a:off x="3860550" y="2510050"/>
              <a:ext cx="1100573" cy="1074379"/>
            </a:xfrm>
            <a:prstGeom prst="foldedCorner">
              <a:avLst>
                <a:gd name="adj" fmla="val 26471"/>
              </a:avLst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103154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endParaRPr kumimoji="1" lang="zh-CN" altLang="en-US" dirty="0">
                <a:solidFill>
                  <a:srgbClr val="103154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4631051" y="2790860"/>
              <a:ext cx="675636" cy="1021523"/>
              <a:chOff x="2698590" y="2833236"/>
              <a:chExt cx="675636" cy="1021523"/>
            </a:xfrm>
          </p:grpSpPr>
          <p:grpSp>
            <p:nvGrpSpPr>
              <p:cNvPr id="26" name="组 25"/>
              <p:cNvGrpSpPr/>
              <p:nvPr/>
            </p:nvGrpSpPr>
            <p:grpSpPr>
              <a:xfrm>
                <a:off x="2871402" y="2833236"/>
                <a:ext cx="330012" cy="616603"/>
                <a:chOff x="4049059" y="1703294"/>
                <a:chExt cx="567765" cy="1060824"/>
              </a:xfrm>
              <a:solidFill>
                <a:srgbClr val="FF0000"/>
              </a:solidFill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4049059" y="1703294"/>
                  <a:ext cx="567765" cy="43329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235823" y="2032000"/>
                  <a:ext cx="194236" cy="73211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332941" y="2472764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332941" y="2226235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698590" y="3485427"/>
                <a:ext cx="67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微软雅黑"/>
                    <a:ea typeface="微软雅黑"/>
                    <a:cs typeface="微软雅黑"/>
                  </a:rPr>
                  <a:t>SK</a:t>
                </a:r>
                <a:r>
                  <a:rPr kumimoji="1" lang="en-US" altLang="zh-CN" baseline="-25000" dirty="0">
                    <a:latin typeface="微软雅黑"/>
                    <a:ea typeface="微软雅黑"/>
                    <a:cs typeface="微软雅黑"/>
                  </a:rPr>
                  <a:t>CA</a:t>
                </a:r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4152745" y="2729277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9" name="椭圆 58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6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endCxn id="61" idx="1"/>
          </p:cNvCxnSpPr>
          <p:nvPr/>
        </p:nvCxnSpPr>
        <p:spPr>
          <a:xfrm>
            <a:off x="2217868" y="2057647"/>
            <a:ext cx="4448173" cy="3837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折角形 34"/>
          <p:cNvSpPr/>
          <p:nvPr/>
        </p:nvSpPr>
        <p:spPr>
          <a:xfrm>
            <a:off x="3237884" y="1538940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0" name="折角形 59"/>
          <p:cNvSpPr/>
          <p:nvPr/>
        </p:nvSpPr>
        <p:spPr>
          <a:xfrm>
            <a:off x="4976624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1" name="折角形 60"/>
          <p:cNvSpPr/>
          <p:nvPr/>
        </p:nvSpPr>
        <p:spPr>
          <a:xfrm>
            <a:off x="6666041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公钥基础设施</a:t>
            </a:r>
            <a:r>
              <a:rPr kumimoji="1" lang="en-US" altLang="zh-CN" dirty="0"/>
              <a:t>(PKI)</a:t>
            </a:r>
            <a:r>
              <a:rPr kumimoji="1" lang="zh-CN" altLang="en-US" dirty="0"/>
              <a:t>提供认证链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：一套提供基于数字签名的公钥认证的软硬件集合</a:t>
            </a:r>
            <a:endParaRPr kumimoji="1" lang="en-US" altLang="zh-CN" sz="2000" dirty="0"/>
          </a:p>
          <a:p>
            <a:r>
              <a:rPr kumimoji="1" lang="zh-CN" altLang="en-US" sz="2000" dirty="0"/>
              <a:t>认证链：以一个公钥为起点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信任锚，</a:t>
            </a:r>
            <a:r>
              <a:rPr kumimoji="1" lang="en-US" altLang="zh-CN" sz="2000" dirty="0"/>
              <a:t>Trust Anchor)</a:t>
            </a:r>
            <a:r>
              <a:rPr kumimoji="1" lang="zh-CN" altLang="en-US" sz="2000" dirty="0"/>
              <a:t>，对下一个公钥证书进行认证，被认证的公钥用来对再下一个证书进行认证，如此认证下去</a:t>
            </a:r>
            <a:endParaRPr kumimoji="1" lang="en-US" altLang="zh-CN" sz="2000" dirty="0"/>
          </a:p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中只需要安全发布信任锚，就可以实现所有其他公钥的安全发布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501526" y="1577927"/>
            <a:ext cx="330012" cy="616603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7" name="椭圆 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317718" y="2226996"/>
            <a:ext cx="5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958235" y="1610393"/>
            <a:ext cx="330012" cy="61660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785423" y="2262584"/>
            <a:ext cx="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1809985" y="1577927"/>
            <a:ext cx="330012" cy="61660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0" name="椭圆 4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637173" y="2230118"/>
            <a:ext cx="58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5212369" y="1610393"/>
            <a:ext cx="330012" cy="61660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47" name="椭圆 4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028561" y="2259462"/>
            <a:ext cx="57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4015193" y="1417005"/>
            <a:ext cx="274181" cy="512288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3" name="椭圆 6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5753933" y="1447780"/>
            <a:ext cx="274181" cy="512288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68" name="椭圆 6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7443350" y="1444540"/>
            <a:ext cx="274181" cy="512288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73" name="椭圆 7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865936" y="1115202"/>
            <a:ext cx="5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021" y="1132101"/>
            <a:ext cx="56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74405" y="1159585"/>
            <a:ext cx="56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37846" y="1105742"/>
            <a:ext cx="13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Trust Anchor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54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RPKI</a:t>
            </a:r>
            <a:r>
              <a:rPr kumimoji="1" lang="zh-CN" altLang="en-US" sz="2000" dirty="0"/>
              <a:t>采用支持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地址和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号</a:t>
            </a:r>
            <a:r>
              <a:rPr kumimoji="1" lang="en-US" altLang="zh-CN" sz="2000" dirty="0"/>
              <a:t>[RFC3779</a:t>
            </a:r>
            <a:r>
              <a:rPr kumimoji="1" lang="zh-CN" altLang="zh-CN" sz="2000" dirty="0"/>
              <a:t>]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X.509 PKI</a:t>
            </a:r>
            <a:r>
              <a:rPr kumimoji="1" lang="zh-CN" altLang="en-US" sz="2000" dirty="0"/>
              <a:t>证书</a:t>
            </a:r>
            <a:r>
              <a:rPr kumimoji="1" lang="en-US" altLang="zh-CN" sz="2000" dirty="0"/>
              <a:t>[RFC5280</a:t>
            </a:r>
            <a:r>
              <a:rPr kumimoji="1" lang="zh-CN" altLang="zh-CN" sz="2000" dirty="0"/>
              <a:t>]</a:t>
            </a:r>
            <a:endParaRPr kumimoji="1" lang="en-US" altLang="zh-CN" sz="2000" dirty="0"/>
          </a:p>
          <a:p>
            <a:r>
              <a:rPr lang="zh-CN" altLang="en-US" sz="2000" dirty="0"/>
              <a:t>三个组件：</a:t>
            </a:r>
            <a:endParaRPr lang="en-US" altLang="zh-CN" sz="2000" dirty="0"/>
          </a:p>
          <a:p>
            <a:pPr lvl="1"/>
            <a:r>
              <a:rPr lang="en-US" altLang="zh-CN" dirty="0"/>
              <a:t>RPKI</a:t>
            </a:r>
            <a:r>
              <a:rPr lang="zh-CN" altLang="zh-CN" dirty="0"/>
              <a:t>：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自治域号空间</a:t>
            </a:r>
            <a:r>
              <a:rPr kumimoji="1" lang="en-US" altLang="zh-CN" dirty="0"/>
              <a:t>(</a:t>
            </a:r>
            <a:r>
              <a:rPr kumimoji="1" lang="zh-CN" altLang="en-US" dirty="0"/>
              <a:t>资源</a:t>
            </a:r>
            <a:r>
              <a:rPr kumimoji="1" lang="en-US" altLang="zh-CN" dirty="0"/>
              <a:t>Resource)</a:t>
            </a:r>
            <a:r>
              <a:rPr kumimoji="1" lang="zh-CN" altLang="en-US" dirty="0"/>
              <a:t>分配的层次化结构上建立</a:t>
            </a:r>
            <a:r>
              <a:rPr kumimoji="1" lang="en-US" altLang="zh-CN" dirty="0"/>
              <a:t>PKI</a:t>
            </a:r>
            <a:endParaRPr lang="en-US" altLang="zh-CN" dirty="0"/>
          </a:p>
          <a:p>
            <a:pPr lvl="1"/>
            <a:r>
              <a:rPr lang="en-US" altLang="zh-CN" dirty="0"/>
              <a:t>ROA</a:t>
            </a:r>
            <a:r>
              <a:rPr lang="zh-CN" altLang="en-US" dirty="0"/>
              <a:t>：</a:t>
            </a:r>
            <a:r>
              <a:rPr lang="en-US" altLang="zh-CN" dirty="0"/>
              <a:t>Route Origination</a:t>
            </a:r>
            <a:r>
              <a:rPr lang="zh-CN" altLang="en-US" dirty="0"/>
              <a:t> </a:t>
            </a:r>
            <a:r>
              <a:rPr lang="en-US" altLang="zh-CN" dirty="0"/>
              <a:t>Authorizations (ROAs)</a:t>
            </a:r>
            <a:r>
              <a:rPr lang="zh-CN" altLang="en-US" dirty="0"/>
              <a:t>绑定“资源标示符和资源拥有者的公钥”，而不包括资源拥有者的身份，因此，</a:t>
            </a:r>
            <a:r>
              <a:rPr lang="en-US" altLang="zh-CN" dirty="0"/>
              <a:t>provide authorization, but not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</a:p>
          <a:p>
            <a:pPr lvl="1"/>
            <a:r>
              <a:rPr lang="en-US" altLang="zh-CN" dirty="0"/>
              <a:t>REPO</a:t>
            </a:r>
            <a:r>
              <a:rPr lang="zh-CN" altLang="en-US" dirty="0"/>
              <a:t>：一个分布式信息库系统，负责保存</a:t>
            </a:r>
            <a:r>
              <a:rPr lang="en-US" altLang="zh-CN" dirty="0"/>
              <a:t>PKI</a:t>
            </a:r>
            <a:r>
              <a:rPr lang="zh-CN" altLang="en-US" dirty="0"/>
              <a:t>对象和</a:t>
            </a:r>
            <a:r>
              <a:rPr lang="en-US" altLang="zh-CN" dirty="0"/>
              <a:t>ROA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REPO</a:t>
            </a:r>
            <a:r>
              <a:rPr lang="zh-CN" altLang="en-US" dirty="0"/>
              <a:t>间通过</a:t>
            </a:r>
            <a:r>
              <a:rPr lang="en-US" altLang="zh-CN" dirty="0" err="1"/>
              <a:t>Rsync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000" dirty="0"/>
              <a:t>IAB</a:t>
            </a:r>
            <a:r>
              <a:rPr kumimoji="1" lang="zh-CN" altLang="en-US" sz="2000" dirty="0"/>
              <a:t>对</a:t>
            </a:r>
            <a:r>
              <a:rPr kumimoji="1" lang="en-US" altLang="zh-CN" sz="2000" dirty="0"/>
              <a:t>RPKI</a:t>
            </a:r>
            <a:r>
              <a:rPr kumimoji="1" lang="zh-CN" altLang="en-US" sz="2000" dirty="0"/>
              <a:t>的评论</a:t>
            </a:r>
            <a:endParaRPr kumimoji="1" lang="en-US" altLang="zh-CN" sz="2000" dirty="0"/>
          </a:p>
          <a:p>
            <a:pPr lvl="1"/>
            <a:r>
              <a:rPr lang="en-US" altLang="zh-CN" sz="1600" dirty="0"/>
              <a:t>1.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RPKI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single</a:t>
            </a:r>
            <a:r>
              <a:rPr lang="zh-CN" altLang="en-US" sz="1600" dirty="0"/>
              <a:t> </a:t>
            </a:r>
            <a:r>
              <a:rPr lang="en-US" altLang="zh-CN" sz="1600" dirty="0"/>
              <a:t>authoritative</a:t>
            </a:r>
            <a:r>
              <a:rPr lang="zh-CN" altLang="en-US" sz="1600" dirty="0"/>
              <a:t> </a:t>
            </a:r>
            <a:r>
              <a:rPr lang="en-US" altLang="zh-CN" sz="1600" dirty="0"/>
              <a:t>trust</a:t>
            </a:r>
            <a:r>
              <a:rPr lang="zh-CN" altLang="en-US" sz="1600" dirty="0"/>
              <a:t> </a:t>
            </a:r>
            <a:r>
              <a:rPr lang="en-US" altLang="zh-CN" sz="1600" dirty="0"/>
              <a:t>anchor </a:t>
            </a:r>
          </a:p>
          <a:p>
            <a:pPr lvl="1"/>
            <a:r>
              <a:rPr lang="zh-CN" altLang="zh-CN" sz="1600" dirty="0"/>
              <a:t>2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trust</a:t>
            </a:r>
            <a:r>
              <a:rPr lang="zh-CN" altLang="en-US" sz="1600" dirty="0"/>
              <a:t> </a:t>
            </a:r>
            <a:r>
              <a:rPr lang="en-US" altLang="zh-CN" sz="1600" dirty="0"/>
              <a:t>anchor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aligned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registry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root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zh-CN" sz="1600" dirty="0"/>
              <a:t> </a:t>
            </a:r>
            <a:r>
              <a:rPr lang="en-US" altLang="zh-CN" sz="1600" dirty="0"/>
              <a:t>the allocation</a:t>
            </a:r>
            <a:r>
              <a:rPr lang="zh-CN" altLang="en-US" sz="1600" dirty="0"/>
              <a:t> </a:t>
            </a:r>
            <a:r>
              <a:rPr lang="en-US" altLang="zh-CN" sz="1600" dirty="0"/>
              <a:t>hierarchy 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19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3|1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0.8|5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4.9|104.5|20|19.5|30.7|48.1|3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1.6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36733</TotalTime>
  <Words>3015</Words>
  <Application>Microsoft Macintosh PowerPoint</Application>
  <PresentationFormat>On-screen Show (4:3)</PresentationFormat>
  <Paragraphs>427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ArialMT</vt:lpstr>
      <vt:lpstr>Microsoft YaHei</vt:lpstr>
      <vt:lpstr>Microsoft YaHei</vt:lpstr>
      <vt:lpstr>SimSun</vt:lpstr>
      <vt:lpstr>Arial</vt:lpstr>
      <vt:lpstr>Arial Black</vt:lpstr>
      <vt:lpstr>Calibri</vt:lpstr>
      <vt:lpstr>Courier</vt:lpstr>
      <vt:lpstr>默认主题</vt:lpstr>
      <vt:lpstr>网络与信息安全</vt:lpstr>
      <vt:lpstr>3.RPKI与BGPsec</vt:lpstr>
      <vt:lpstr>BGP路由异常检测方法与局限性</vt:lpstr>
      <vt:lpstr>基于密码学的BGP安全方案</vt:lpstr>
      <vt:lpstr>RPKI</vt:lpstr>
      <vt:lpstr>验证概念</vt:lpstr>
      <vt:lpstr>数字证书(certificate)</vt:lpstr>
      <vt:lpstr>公钥基础设施(PKI)提供认证链</vt:lpstr>
      <vt:lpstr>RPKI体系结构</vt:lpstr>
      <vt:lpstr>RPKI应用场景</vt:lpstr>
      <vt:lpstr>RPKI主要概念</vt:lpstr>
      <vt:lpstr>ROA</vt:lpstr>
      <vt:lpstr>REPO及所存储数据</vt:lpstr>
      <vt:lpstr>Trust Anchor Locator</vt:lpstr>
      <vt:lpstr>REPO Publication Point(发布点)</vt:lpstr>
      <vt:lpstr>RPKI-RTR</vt:lpstr>
      <vt:lpstr>起源验证配置（Cisco）</vt:lpstr>
      <vt:lpstr>RPKI示例：</vt:lpstr>
      <vt:lpstr>课堂问题</vt:lpstr>
      <vt:lpstr>ROA最大长度例子</vt:lpstr>
      <vt:lpstr>RPKI部署情况http://certification-stats.ripe.net</vt:lpstr>
      <vt:lpstr>RPKI部署情况https://roa-stats.manrs.org</vt:lpstr>
      <vt:lpstr>IRR互联网路由注册数据库</vt:lpstr>
      <vt:lpstr>RPKI陈旧数据</vt:lpstr>
      <vt:lpstr>不重要的起源 ASN</vt:lpstr>
      <vt:lpstr>不同的最大前缀长度</vt:lpstr>
      <vt:lpstr>PowerPoint Presentation</vt:lpstr>
      <vt:lpstr>RPKI优缺点</vt:lpstr>
      <vt:lpstr>课堂问题</vt:lpstr>
      <vt:lpstr>BGPsec</vt:lpstr>
      <vt:lpstr>BGPsec_Path格式：</vt:lpstr>
      <vt:lpstr>处理BGPsec更新消息</vt:lpstr>
      <vt:lpstr>BGPSEC优缺点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Microsoft Office User</cp:lastModifiedBy>
  <cp:revision>4774</cp:revision>
  <dcterms:created xsi:type="dcterms:W3CDTF">2014-12-29T07:26:19Z</dcterms:created>
  <dcterms:modified xsi:type="dcterms:W3CDTF">2022-09-16T01:15:21Z</dcterms:modified>
</cp:coreProperties>
</file>