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434" r:id="rId3"/>
    <p:sldId id="436" r:id="rId4"/>
    <p:sldId id="437" r:id="rId5"/>
    <p:sldId id="438" r:id="rId6"/>
    <p:sldId id="441" r:id="rId7"/>
    <p:sldId id="442" r:id="rId8"/>
    <p:sldId id="444" r:id="rId9"/>
    <p:sldId id="445" r:id="rId10"/>
    <p:sldId id="446" r:id="rId11"/>
    <p:sldId id="447" r:id="rId12"/>
    <p:sldId id="448" r:id="rId13"/>
    <p:sldId id="516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8"/>
    <p:restoredTop sz="94634" autoAdjust="0"/>
  </p:normalViewPr>
  <p:slideViewPr>
    <p:cSldViewPr snapToGrid="0" snapToObjects="1">
      <p:cViewPr varScale="1">
        <p:scale>
          <a:sx n="128" d="100"/>
          <a:sy n="128" d="100"/>
        </p:scale>
        <p:origin x="2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1E45F-CF3E-E240-B930-53178E4CD38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10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BGP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策略实现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 </a:t>
            </a:r>
            <a:r>
              <a:rPr kumimoji="1" lang="zh-CN" altLang="en-US" dirty="0"/>
              <a:t>影响上游入界入口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6787" y="6293323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499571" y="933653"/>
            <a:ext cx="8229600" cy="878967"/>
          </a:xfrm>
        </p:spPr>
        <p:txBody>
          <a:bodyPr/>
          <a:lstStyle/>
          <a:p>
            <a:r>
              <a:rPr kumimoji="1" lang="en-US" altLang="zh-CN" dirty="0" err="1"/>
              <a:t>Multihoming：</a:t>
            </a:r>
            <a:r>
              <a:rPr kumimoji="1" lang="en-US" altLang="en-US" dirty="0" err="1"/>
              <a:t>同时连接多个提供商以</a:t>
            </a:r>
            <a:r>
              <a:rPr kumimoji="1" lang="zh-CN" altLang="en-US" dirty="0"/>
              <a:t>获得可靠接入</a:t>
            </a:r>
            <a:endParaRPr kumimoji="1" lang="en-US" altLang="en-US" dirty="0"/>
          </a:p>
          <a:p>
            <a:r>
              <a:rPr kumimoji="1" lang="en-US" altLang="zh-CN" dirty="0"/>
              <a:t>AS7</a:t>
            </a:r>
            <a:r>
              <a:rPr kumimoji="1" lang="zh-CN" altLang="en-US" dirty="0"/>
              <a:t>希望</a:t>
            </a:r>
            <a:r>
              <a:rPr kumimoji="1" lang="en-US" altLang="zh-CN" dirty="0"/>
              <a:t>AS2</a:t>
            </a:r>
            <a:r>
              <a:rPr kumimoji="1" lang="zh-CN" altLang="en-US" dirty="0"/>
              <a:t>经过与</a:t>
            </a:r>
            <a:r>
              <a:rPr kumimoji="1" lang="en-US" altLang="zh-CN" dirty="0"/>
              <a:t>AS5</a:t>
            </a:r>
            <a:r>
              <a:rPr kumimoji="1" lang="zh-CN" altLang="en-US" dirty="0"/>
              <a:t>间的链接来访问自己</a:t>
            </a:r>
            <a:endParaRPr kumimoji="1" lang="en-US" altLang="zh-CN" dirty="0"/>
          </a:p>
          <a:p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en-US" dirty="0"/>
              <a:t>prepending</a:t>
            </a:r>
            <a:r>
              <a:rPr kumimoji="1" lang="zh-CN" altLang="en-US" dirty="0"/>
              <a:t>：通过重复添加自己来降低路径优先级</a:t>
            </a:r>
            <a:endParaRPr kumimoji="1" lang="en-US" altLang="zh-CN" dirty="0"/>
          </a:p>
        </p:txBody>
      </p:sp>
      <p:grpSp>
        <p:nvGrpSpPr>
          <p:cNvPr id="99" name="组 98"/>
          <p:cNvGrpSpPr/>
          <p:nvPr/>
        </p:nvGrpSpPr>
        <p:grpSpPr>
          <a:xfrm>
            <a:off x="3911271" y="2806187"/>
            <a:ext cx="1403793" cy="961050"/>
            <a:chOff x="3486539" y="3558483"/>
            <a:chExt cx="1441904" cy="1010576"/>
          </a:xfrm>
        </p:grpSpPr>
        <p:sp>
          <p:nvSpPr>
            <p:cNvPr id="100" name="椭圆 99"/>
            <p:cNvSpPr/>
            <p:nvPr/>
          </p:nvSpPr>
          <p:spPr>
            <a:xfrm>
              <a:off x="3486539" y="3678444"/>
              <a:ext cx="1441904" cy="890615"/>
            </a:xfrm>
            <a:prstGeom prst="ellipse">
              <a:avLst/>
            </a:prstGeom>
            <a:noFill/>
            <a:ln w="57150" cmpd="sng">
              <a:solidFill>
                <a:srgbClr val="008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3789238" y="3558483"/>
              <a:ext cx="746551" cy="316229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AS2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2609513" y="4105371"/>
            <a:ext cx="1403793" cy="961050"/>
            <a:chOff x="3261629" y="3558483"/>
            <a:chExt cx="1441904" cy="1010576"/>
          </a:xfrm>
        </p:grpSpPr>
        <p:sp>
          <p:nvSpPr>
            <p:cNvPr id="103" name="椭圆 102"/>
            <p:cNvSpPr/>
            <p:nvPr/>
          </p:nvSpPr>
          <p:spPr>
            <a:xfrm>
              <a:off x="3261629" y="3678444"/>
              <a:ext cx="1441904" cy="890615"/>
            </a:xfrm>
            <a:prstGeom prst="ellipse">
              <a:avLst/>
            </a:prstGeom>
            <a:noFill/>
            <a:ln w="57150" cmpd="sng">
              <a:solidFill>
                <a:srgbClr val="008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3594312" y="3558483"/>
              <a:ext cx="746551" cy="316229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AS4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105" name="组 104"/>
          <p:cNvGrpSpPr/>
          <p:nvPr/>
        </p:nvGrpSpPr>
        <p:grpSpPr>
          <a:xfrm>
            <a:off x="5110581" y="4070509"/>
            <a:ext cx="1403793" cy="990248"/>
            <a:chOff x="3246635" y="3558483"/>
            <a:chExt cx="1441904" cy="1041279"/>
          </a:xfrm>
        </p:grpSpPr>
        <p:sp>
          <p:nvSpPr>
            <p:cNvPr id="106" name="椭圆 105"/>
            <p:cNvSpPr/>
            <p:nvPr/>
          </p:nvSpPr>
          <p:spPr>
            <a:xfrm>
              <a:off x="3246635" y="3709147"/>
              <a:ext cx="1441904" cy="890615"/>
            </a:xfrm>
            <a:prstGeom prst="ellipse">
              <a:avLst/>
            </a:prstGeom>
            <a:noFill/>
            <a:ln w="57150" cmpd="sng">
              <a:solidFill>
                <a:srgbClr val="008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3594312" y="3558483"/>
              <a:ext cx="746551" cy="316229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AS5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108" name="组 107"/>
          <p:cNvGrpSpPr/>
          <p:nvPr/>
        </p:nvGrpSpPr>
        <p:grpSpPr>
          <a:xfrm>
            <a:off x="3928491" y="5573633"/>
            <a:ext cx="1403793" cy="961050"/>
            <a:chOff x="3246635" y="3558483"/>
            <a:chExt cx="1441904" cy="1010576"/>
          </a:xfrm>
        </p:grpSpPr>
        <p:sp>
          <p:nvSpPr>
            <p:cNvPr id="109" name="椭圆 108"/>
            <p:cNvSpPr/>
            <p:nvPr/>
          </p:nvSpPr>
          <p:spPr>
            <a:xfrm>
              <a:off x="3246635" y="3678444"/>
              <a:ext cx="1441904" cy="890615"/>
            </a:xfrm>
            <a:prstGeom prst="ellipse">
              <a:avLst/>
            </a:prstGeom>
            <a:noFill/>
            <a:ln w="57150" cmpd="sng">
              <a:solidFill>
                <a:srgbClr val="008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3594312" y="3558483"/>
              <a:ext cx="746551" cy="316229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AS7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cxnSp>
        <p:nvCxnSpPr>
          <p:cNvPr id="111" name="直线连接符 110"/>
          <p:cNvCxnSpPr>
            <a:stCxn id="103" idx="4"/>
            <a:endCxn id="110" idx="1"/>
          </p:cNvCxnSpPr>
          <p:nvPr/>
        </p:nvCxnSpPr>
        <p:spPr>
          <a:xfrm>
            <a:off x="3311410" y="5066421"/>
            <a:ext cx="955569" cy="65757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/>
          <p:cNvCxnSpPr>
            <a:stCxn id="106" idx="4"/>
            <a:endCxn id="110" idx="3"/>
          </p:cNvCxnSpPr>
          <p:nvPr/>
        </p:nvCxnSpPr>
        <p:spPr>
          <a:xfrm flipH="1">
            <a:off x="4993798" y="5060757"/>
            <a:ext cx="818680" cy="663242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/>
          <p:cNvCxnSpPr>
            <a:stCxn id="100" idx="5"/>
            <a:endCxn id="107" idx="0"/>
          </p:cNvCxnSpPr>
          <p:nvPr/>
        </p:nvCxnSpPr>
        <p:spPr>
          <a:xfrm>
            <a:off x="5109483" y="3643201"/>
            <a:ext cx="702996" cy="427308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/>
          <p:cNvCxnSpPr>
            <a:stCxn id="100" idx="3"/>
            <a:endCxn id="104" idx="0"/>
          </p:cNvCxnSpPr>
          <p:nvPr/>
        </p:nvCxnSpPr>
        <p:spPr>
          <a:xfrm flipH="1">
            <a:off x="3296813" y="3643201"/>
            <a:ext cx="820039" cy="46217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/>
          <p:cNvCxnSpPr>
            <a:stCxn id="103" idx="6"/>
            <a:endCxn id="106" idx="2"/>
          </p:cNvCxnSpPr>
          <p:nvPr/>
        </p:nvCxnSpPr>
        <p:spPr>
          <a:xfrm flipV="1">
            <a:off x="4013306" y="4637273"/>
            <a:ext cx="1097275" cy="5664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3479077" y="4760476"/>
            <a:ext cx="940302" cy="1500528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4832126" y="3533022"/>
            <a:ext cx="754766" cy="1227454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/>
          <p:nvPr/>
        </p:nvCxnSpPr>
        <p:spPr>
          <a:xfrm flipH="1">
            <a:off x="4832126" y="4760476"/>
            <a:ext cx="863568" cy="1500528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4188892" y="6292097"/>
            <a:ext cx="878011" cy="3663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起源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2921829" y="5390457"/>
            <a:ext cx="878011" cy="1144226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5370762" y="5531382"/>
            <a:ext cx="878011" cy="38523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3599379" y="2770785"/>
            <a:ext cx="1820494" cy="32427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AS5</a:t>
            </a:r>
            <a:r>
              <a:rPr kumimoji="1" lang="zh-CN" altLang="zh-CN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6294338" y="4297930"/>
            <a:ext cx="878011" cy="587639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1905586" y="4119768"/>
            <a:ext cx="878011" cy="1144226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3605798" y="3142170"/>
            <a:ext cx="2364899" cy="32427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AS4</a:t>
            </a:r>
            <a:r>
              <a:rPr kumimoji="1" lang="zh-CN" altLang="zh-CN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7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策略实现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(4) </a:t>
            </a:r>
            <a:r>
              <a:rPr kumimoji="1" lang="zh-CN" altLang="en-US" dirty="0"/>
              <a:t>影响邻居入界入口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36721" y="6356350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499571" y="933653"/>
            <a:ext cx="8229600" cy="878967"/>
          </a:xfrm>
        </p:spPr>
        <p:txBody>
          <a:bodyPr/>
          <a:lstStyle/>
          <a:p>
            <a:r>
              <a:rPr kumimoji="1" lang="en-US" altLang="zh-CN" dirty="0"/>
              <a:t>AS7</a:t>
            </a:r>
            <a:r>
              <a:rPr kumimoji="1" lang="zh-CN" altLang="en-US" dirty="0"/>
              <a:t>希望</a:t>
            </a:r>
            <a:r>
              <a:rPr kumimoji="1" lang="en-US" altLang="zh-CN" dirty="0"/>
              <a:t>AS4</a:t>
            </a:r>
            <a:r>
              <a:rPr kumimoji="1" lang="zh-CN" altLang="en-US" dirty="0"/>
              <a:t>经过链接</a:t>
            </a:r>
            <a:r>
              <a:rPr kumimoji="1" lang="en-US" altLang="zh-CN" dirty="0"/>
              <a:t>(a-c)</a:t>
            </a:r>
            <a:r>
              <a:rPr kumimoji="1" lang="zh-CN" altLang="en-US" dirty="0"/>
              <a:t>来访问自己</a:t>
            </a:r>
            <a:endParaRPr kumimoji="1" lang="en-US" altLang="zh-CN" dirty="0"/>
          </a:p>
          <a:p>
            <a:r>
              <a:rPr kumimoji="1" lang="en-US" altLang="zh-CN" dirty="0"/>
              <a:t>AS7</a:t>
            </a:r>
            <a:r>
              <a:rPr kumimoji="1" lang="zh-CN" altLang="en-US" dirty="0"/>
              <a:t>在</a:t>
            </a:r>
            <a:r>
              <a:rPr kumimoji="1" lang="en-US" altLang="zh-CN" dirty="0"/>
              <a:t>(c)</a:t>
            </a:r>
            <a:r>
              <a:rPr kumimoji="1" lang="zh-CN" altLang="en-US" dirty="0"/>
              <a:t>发出的路由声明上配置较低</a:t>
            </a:r>
            <a:r>
              <a:rPr kumimoji="1" lang="en-US" altLang="zh-CN" dirty="0"/>
              <a:t>MED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en-US" altLang="zh-CN" dirty="0"/>
              <a:t>AS4</a:t>
            </a:r>
            <a:r>
              <a:rPr kumimoji="1" lang="zh-CN" altLang="en-US" dirty="0"/>
              <a:t>在路径选择时，倾向于选择</a:t>
            </a:r>
            <a:r>
              <a:rPr kumimoji="1" lang="en-US" altLang="zh-CN" dirty="0"/>
              <a:t>MED</a:t>
            </a:r>
            <a:r>
              <a:rPr kumimoji="1" lang="zh-CN" altLang="en-US" dirty="0"/>
              <a:t>值较低的</a:t>
            </a:r>
            <a:r>
              <a:rPr kumimoji="1" lang="en-US" altLang="zh-CN" dirty="0"/>
              <a:t>(a)</a:t>
            </a:r>
            <a:r>
              <a:rPr kumimoji="1" lang="zh-CN" altLang="en-US" dirty="0"/>
              <a:t>出口</a:t>
            </a:r>
            <a:endParaRPr kumimoji="1" lang="en-US" altLang="zh-CN" dirty="0"/>
          </a:p>
        </p:txBody>
      </p:sp>
      <p:grpSp>
        <p:nvGrpSpPr>
          <p:cNvPr id="102" name="组 101"/>
          <p:cNvGrpSpPr/>
          <p:nvPr/>
        </p:nvGrpSpPr>
        <p:grpSpPr>
          <a:xfrm>
            <a:off x="2609513" y="2888211"/>
            <a:ext cx="3943687" cy="961050"/>
            <a:chOff x="3261629" y="3558483"/>
            <a:chExt cx="1441904" cy="1010576"/>
          </a:xfrm>
        </p:grpSpPr>
        <p:sp>
          <p:nvSpPr>
            <p:cNvPr id="103" name="椭圆 102"/>
            <p:cNvSpPr/>
            <p:nvPr/>
          </p:nvSpPr>
          <p:spPr>
            <a:xfrm>
              <a:off x="3261629" y="3678444"/>
              <a:ext cx="1441904" cy="890615"/>
            </a:xfrm>
            <a:prstGeom prst="ellipse">
              <a:avLst/>
            </a:prstGeom>
            <a:noFill/>
            <a:ln w="57150" cmpd="sng">
              <a:solidFill>
                <a:srgbClr val="008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3793452" y="3558483"/>
              <a:ext cx="348271" cy="316229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AS4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108" name="组 107"/>
          <p:cNvGrpSpPr/>
          <p:nvPr/>
        </p:nvGrpSpPr>
        <p:grpSpPr>
          <a:xfrm>
            <a:off x="2609513" y="4766600"/>
            <a:ext cx="3943687" cy="1000740"/>
            <a:chOff x="3246635" y="3516747"/>
            <a:chExt cx="1441904" cy="1052312"/>
          </a:xfrm>
        </p:grpSpPr>
        <p:sp>
          <p:nvSpPr>
            <p:cNvPr id="109" name="椭圆 108"/>
            <p:cNvSpPr/>
            <p:nvPr/>
          </p:nvSpPr>
          <p:spPr>
            <a:xfrm>
              <a:off x="3246635" y="3678444"/>
              <a:ext cx="1441904" cy="890615"/>
            </a:xfrm>
            <a:prstGeom prst="ellipse">
              <a:avLst/>
            </a:prstGeom>
            <a:noFill/>
            <a:ln w="57150" cmpd="sng">
              <a:solidFill>
                <a:srgbClr val="008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3776039" y="3516747"/>
              <a:ext cx="383098" cy="316229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AS7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cxnSp>
        <p:nvCxnSpPr>
          <p:cNvPr id="111" name="直线连接符 110"/>
          <p:cNvCxnSpPr>
            <a:stCxn id="35" idx="2"/>
            <a:endCxn id="44" idx="0"/>
          </p:cNvCxnSpPr>
          <p:nvPr/>
        </p:nvCxnSpPr>
        <p:spPr>
          <a:xfrm>
            <a:off x="3187053" y="3964710"/>
            <a:ext cx="0" cy="828353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/>
          <p:cNvCxnSpPr>
            <a:stCxn id="41" idx="2"/>
            <a:endCxn id="43" idx="0"/>
          </p:cNvCxnSpPr>
          <p:nvPr/>
        </p:nvCxnSpPr>
        <p:spPr>
          <a:xfrm>
            <a:off x="5975660" y="4004400"/>
            <a:ext cx="0" cy="788663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468431" y="3456823"/>
            <a:ext cx="0" cy="2020318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4188892" y="5564447"/>
            <a:ext cx="878011" cy="3663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起源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974027" y="3538659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62634" y="3578349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b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762634" y="4793063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d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974027" y="4793063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87901" y="4230652"/>
            <a:ext cx="1195818" cy="401365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MED=0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6081417" y="4243882"/>
            <a:ext cx="1195818" cy="401365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MED=10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6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609513" y="2806187"/>
            <a:ext cx="4562836" cy="3852261"/>
            <a:chOff x="2609513" y="2806187"/>
            <a:chExt cx="4562836" cy="3852261"/>
          </a:xfrm>
        </p:grpSpPr>
        <p:grpSp>
          <p:nvGrpSpPr>
            <p:cNvPr id="39" name="组 38"/>
            <p:cNvGrpSpPr/>
            <p:nvPr/>
          </p:nvGrpSpPr>
          <p:grpSpPr>
            <a:xfrm>
              <a:off x="3911271" y="2806187"/>
              <a:ext cx="1403793" cy="961050"/>
              <a:chOff x="3531521" y="3558483"/>
              <a:chExt cx="1441904" cy="1010576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531521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849214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2609513" y="4105371"/>
              <a:ext cx="1403793" cy="961050"/>
              <a:chOff x="3261629" y="3558483"/>
              <a:chExt cx="1441904" cy="101057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261629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5139777" y="4070509"/>
              <a:ext cx="1403793" cy="990248"/>
              <a:chOff x="3321605" y="3558483"/>
              <a:chExt cx="1441904" cy="1041279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3321605" y="3709147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366928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8" name="组 47"/>
            <p:cNvGrpSpPr/>
            <p:nvPr/>
          </p:nvGrpSpPr>
          <p:grpSpPr>
            <a:xfrm>
              <a:off x="3928491" y="5573633"/>
              <a:ext cx="1403793" cy="961050"/>
              <a:chOff x="3246635" y="3558483"/>
              <a:chExt cx="1441904" cy="101057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51" name="直线连接符 50"/>
            <p:cNvCxnSpPr>
              <a:stCxn id="70" idx="4"/>
              <a:endCxn id="65" idx="1"/>
            </p:cNvCxnSpPr>
            <p:nvPr/>
          </p:nvCxnSpPr>
          <p:spPr>
            <a:xfrm>
              <a:off x="3311410" y="5066421"/>
              <a:ext cx="955569" cy="65757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>
              <a:stCxn id="68" idx="4"/>
              <a:endCxn id="65" idx="3"/>
            </p:cNvCxnSpPr>
            <p:nvPr/>
          </p:nvCxnSpPr>
          <p:spPr>
            <a:xfrm flipH="1">
              <a:off x="4993798" y="5060757"/>
              <a:ext cx="847876" cy="663242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>
              <a:stCxn id="76" idx="5"/>
              <a:endCxn id="69" idx="0"/>
            </p:cNvCxnSpPr>
            <p:nvPr/>
          </p:nvCxnSpPr>
          <p:spPr>
            <a:xfrm>
              <a:off x="5109483" y="3643201"/>
              <a:ext cx="732192" cy="42730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76" idx="3"/>
              <a:endCxn id="71" idx="0"/>
            </p:cNvCxnSpPr>
            <p:nvPr/>
          </p:nvCxnSpPr>
          <p:spPr>
            <a:xfrm flipH="1">
              <a:off x="3296813" y="3643201"/>
              <a:ext cx="820039" cy="46217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70" idx="6"/>
              <a:endCxn id="68" idx="2"/>
            </p:cNvCxnSpPr>
            <p:nvPr/>
          </p:nvCxnSpPr>
          <p:spPr>
            <a:xfrm flipV="1">
              <a:off x="4013306" y="4637273"/>
              <a:ext cx="1126471" cy="5664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3479077" y="4760476"/>
              <a:ext cx="940302" cy="1500528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 flipH="1">
              <a:off x="4832126" y="4760476"/>
              <a:ext cx="863568" cy="1500528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>
              <a:off x="4188892" y="6292097"/>
              <a:ext cx="878011" cy="366351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>
                  <a:latin typeface="微软雅黑"/>
                  <a:ea typeface="微软雅黑"/>
                  <a:cs typeface="微软雅黑"/>
                </a:rPr>
                <a:t>声明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2921829" y="5390457"/>
              <a:ext cx="878011" cy="1144226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AS7</a:t>
              </a:r>
            </a:p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AS7</a:t>
              </a:r>
            </a:p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AS7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370762" y="5531382"/>
              <a:ext cx="878011" cy="385231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AS7</a:t>
              </a: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294338" y="4297930"/>
              <a:ext cx="878011" cy="587639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AS7</a:t>
              </a:r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2254731" y="3291980"/>
            <a:ext cx="2289039" cy="320954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AS4</a:t>
            </a:r>
            <a:r>
              <a:rPr kumimoji="1" lang="zh-CN" altLang="zh-CN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648906" y="3252553"/>
            <a:ext cx="1678644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10.0.0.0/23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策略实现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(5) </a:t>
            </a:r>
            <a:r>
              <a:rPr kumimoji="1" lang="zh-CN" altLang="en-US" dirty="0"/>
              <a:t>增加前缀长度来竞争流量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499571" y="1130862"/>
            <a:ext cx="8229600" cy="878967"/>
          </a:xfrm>
        </p:spPr>
        <p:txBody>
          <a:bodyPr/>
          <a:lstStyle/>
          <a:p>
            <a:r>
              <a:rPr kumimoji="1" lang="en-US" altLang="zh-CN" dirty="0"/>
              <a:t>IP</a:t>
            </a:r>
            <a:r>
              <a:rPr kumimoji="1" lang="zh-CN" altLang="en-US" dirty="0"/>
              <a:t>路由采用最长前缀匹配</a:t>
            </a:r>
            <a:r>
              <a:rPr kumimoji="1" lang="en-US" altLang="zh-CN" dirty="0"/>
              <a:t>(Longest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Match)</a:t>
            </a:r>
          </a:p>
          <a:p>
            <a:r>
              <a:rPr kumimoji="1" lang="en-US" altLang="zh-CN" dirty="0"/>
              <a:t>AS4</a:t>
            </a:r>
            <a:r>
              <a:rPr kumimoji="1" lang="zh-CN" altLang="en-US" dirty="0"/>
              <a:t>希望</a:t>
            </a:r>
            <a:r>
              <a:rPr kumimoji="1" lang="en-US" altLang="zh-CN" dirty="0"/>
              <a:t>AS2</a:t>
            </a:r>
            <a:r>
              <a:rPr kumimoji="1" lang="zh-CN" altLang="en-US" dirty="0"/>
              <a:t>到</a:t>
            </a:r>
            <a:r>
              <a:rPr kumimoji="1" lang="en-US" altLang="zh-CN" dirty="0"/>
              <a:t>AS7</a:t>
            </a:r>
            <a:r>
              <a:rPr kumimoji="1" lang="zh-CN" altLang="en-US" dirty="0"/>
              <a:t>的流量经过自己</a:t>
            </a:r>
            <a:endParaRPr kumimoji="1" lang="en-US" altLang="zh-CN" dirty="0"/>
          </a:p>
          <a:p>
            <a:r>
              <a:rPr kumimoji="1" lang="zh-CN" altLang="en-US" dirty="0"/>
              <a:t>通过将一个前缀拆成多个更长前缀获得流量</a:t>
            </a:r>
            <a:endParaRPr kumimoji="1" lang="en-US" altLang="zh-CN" dirty="0"/>
          </a:p>
        </p:txBody>
      </p:sp>
      <p:cxnSp>
        <p:nvCxnSpPr>
          <p:cNvPr id="83" name="直线箭头连接符 82"/>
          <p:cNvCxnSpPr/>
          <p:nvPr/>
        </p:nvCxnSpPr>
        <p:spPr>
          <a:xfrm>
            <a:off x="4832126" y="3518423"/>
            <a:ext cx="754766" cy="1063518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1905586" y="4119768"/>
            <a:ext cx="878011" cy="1144226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2241891" y="2928281"/>
            <a:ext cx="1820494" cy="32427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AS5</a:t>
            </a:r>
            <a:r>
              <a:rPr kumimoji="1" lang="zh-CN" altLang="zh-CN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016504" y="6287816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10.0.0.0/23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65267" y="4211309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10.0.0.0/23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7015862" y="4393581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10.0.0.0/23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63247" y="2899083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10.0.0.0/23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59262" y="4929978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10.0.0.0/24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59262" y="5216283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10.0.0.1/24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585045" y="3256622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10.0.0.0/24</a:t>
            </a:r>
          </a:p>
        </p:txBody>
      </p:sp>
      <p:cxnSp>
        <p:nvCxnSpPr>
          <p:cNvPr id="46" name="直线箭头连接符 45"/>
          <p:cNvCxnSpPr/>
          <p:nvPr/>
        </p:nvCxnSpPr>
        <p:spPr>
          <a:xfrm flipH="1">
            <a:off x="3550268" y="3533022"/>
            <a:ext cx="716712" cy="1109915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54731" y="3641853"/>
            <a:ext cx="2289039" cy="32427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AS4</a:t>
            </a:r>
            <a:r>
              <a:rPr kumimoji="1" lang="zh-CN" altLang="zh-CN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AS7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590685" y="3612655"/>
            <a:ext cx="1815495" cy="38523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10.0.0.1/24</a:t>
            </a:r>
          </a:p>
        </p:txBody>
      </p:sp>
      <p:cxnSp>
        <p:nvCxnSpPr>
          <p:cNvPr id="56" name="直线箭头连接符 55"/>
          <p:cNvCxnSpPr>
            <a:stCxn id="40" idx="0"/>
            <a:endCxn id="36" idx="2"/>
          </p:cNvCxnSpPr>
          <p:nvPr/>
        </p:nvCxnSpPr>
        <p:spPr>
          <a:xfrm flipV="1">
            <a:off x="1167010" y="4596540"/>
            <a:ext cx="6005" cy="33343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17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8" grpId="1"/>
      <p:bldP spid="98" grpId="0" animBg="1"/>
      <p:bldP spid="82" grpId="0" animBg="1"/>
      <p:bldP spid="82" grpId="1" animBg="1"/>
      <p:bldP spid="35" grpId="0"/>
      <p:bldP spid="36" grpId="0"/>
      <p:bldP spid="36" grpId="1"/>
      <p:bldP spid="37" grpId="0"/>
      <p:bldP spid="38" grpId="0"/>
      <p:bldP spid="40" grpId="0"/>
      <p:bldP spid="41" grpId="0"/>
      <p:bldP spid="44" grpId="0"/>
      <p:bldP spid="47" grpId="0" animBg="1"/>
      <p:bldP spid="47" grpId="1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13F04-8893-4A5B-B2E6-5661138A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9C87F-5AFC-4F2E-844D-E4DB7874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81358"/>
            <a:ext cx="8686801" cy="5398818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：请根据最优路径选择算法挑选出同一前缀的最优路径</a:t>
            </a:r>
            <a:endParaRPr lang="en-US" altLang="zh-CN" dirty="0"/>
          </a:p>
          <a:p>
            <a:r>
              <a:rPr kumimoji="1" lang="zh-CN" altLang="en-US" sz="1800" dirty="0"/>
              <a:t>属性：</a:t>
            </a:r>
            <a:r>
              <a:rPr kumimoji="1" lang="en-US" altLang="zh-CN" sz="1800" dirty="0"/>
              <a:t>TIME, </a:t>
            </a:r>
            <a:r>
              <a:rPr lang="en-US" altLang="zh-CN" sz="1800" dirty="0"/>
              <a:t>LOCAL_PREF,</a:t>
            </a:r>
            <a:r>
              <a:rPr lang="zh-CN" altLang="en-US" sz="1800" dirty="0"/>
              <a:t> </a:t>
            </a:r>
            <a:r>
              <a:rPr lang="en-US" altLang="zh-CN" sz="1800" dirty="0"/>
              <a:t>AS_PATH,</a:t>
            </a:r>
            <a:r>
              <a:rPr lang="zh-CN" altLang="en-US" sz="1800" dirty="0"/>
              <a:t> </a:t>
            </a:r>
            <a:r>
              <a:rPr lang="en-US" altLang="zh-CN" sz="1800" dirty="0"/>
              <a:t>MED</a:t>
            </a:r>
            <a:endParaRPr kumimoji="1" lang="en-US" altLang="zh-CN" sz="1800" dirty="0"/>
          </a:p>
          <a:p>
            <a:r>
              <a:rPr kumimoji="1" lang="en-US" altLang="zh-CN" sz="1800" dirty="0"/>
              <a:t>A:      13:01,  100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10 20 40,   80</a:t>
            </a:r>
          </a:p>
          <a:p>
            <a:r>
              <a:rPr kumimoji="1" lang="en-US" altLang="zh-CN" sz="1800" dirty="0"/>
              <a:t>B:      14:52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200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50 60 40,   70</a:t>
            </a:r>
          </a:p>
          <a:p>
            <a:r>
              <a:rPr kumimoji="1" lang="en-US" altLang="zh-CN" sz="1800" dirty="0"/>
              <a:t>C:      10:33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200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10 20 30 40, 80</a:t>
            </a:r>
          </a:p>
          <a:p>
            <a:r>
              <a:rPr kumimoji="1" lang="en-US" altLang="zh-CN" sz="1800" dirty="0"/>
              <a:t>D:      12:17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200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50 60 40,  80</a:t>
            </a:r>
          </a:p>
          <a:p>
            <a:r>
              <a:rPr kumimoji="1" lang="en-US" altLang="zh-CN" sz="1800" dirty="0"/>
              <a:t>E:       11:08,  200,  70 60 40,  70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：类比互联网体系结构中的表达力和</a:t>
            </a:r>
            <a:r>
              <a:rPr kumimoji="1" lang="en-US" altLang="zh-CN" dirty="0"/>
              <a:t>PHB </a:t>
            </a:r>
            <a:r>
              <a:rPr kumimoji="1" lang="zh-CN" altLang="en-US" dirty="0"/>
              <a:t>概念，</a:t>
            </a:r>
            <a:r>
              <a:rPr kumimoji="1" lang="en-US" altLang="zh-CN" dirty="0"/>
              <a:t>BGP</a:t>
            </a:r>
            <a:r>
              <a:rPr kumimoji="1" lang="zh-CN" altLang="en-US" dirty="0"/>
              <a:t>设计中的表达力和</a:t>
            </a:r>
            <a:r>
              <a:rPr kumimoji="1" lang="en-US" altLang="zh-CN" dirty="0"/>
              <a:t>PHB</a:t>
            </a:r>
            <a:r>
              <a:rPr kumimoji="1" lang="zh-CN" altLang="en-US" dirty="0"/>
              <a:t>分别是什么？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677B9-5CB1-4F1C-AF32-FC21BB7E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域际路由协议历史</a:t>
            </a:r>
            <a:r>
              <a:rPr kumimoji="1" lang="en-US" altLang="zh-CN" dirty="0"/>
              <a:t> </a:t>
            </a:r>
            <a:r>
              <a:rPr kumimoji="1" lang="en-US" altLang="zh-CN" sz="1400" dirty="0"/>
              <a:t>[RFC5773]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3366FF"/>
                </a:solidFill>
              </a:rPr>
              <a:t>1984</a:t>
            </a:r>
            <a:r>
              <a:rPr kumimoji="1" lang="zh-CN" altLang="en-US" sz="2000" dirty="0">
                <a:solidFill>
                  <a:srgbClr val="3366FF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EGP(Exterior</a:t>
            </a:r>
            <a:r>
              <a:rPr kumimoji="1" lang="zh-CN" altLang="en-US" sz="2000" dirty="0">
                <a:solidFill>
                  <a:srgbClr val="103154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Gateway</a:t>
            </a:r>
            <a:r>
              <a:rPr kumimoji="1" lang="zh-CN" altLang="en-US" sz="2000" dirty="0">
                <a:solidFill>
                  <a:srgbClr val="103154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Protocol)</a:t>
            </a:r>
            <a:r>
              <a:rPr kumimoji="1" lang="zh-CN" altLang="en-US" sz="2000" dirty="0">
                <a:solidFill>
                  <a:srgbClr val="103154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[Mills]</a:t>
            </a:r>
          </a:p>
          <a:p>
            <a:r>
              <a:rPr kumimoji="1" lang="en-US" altLang="zh-CN" sz="2000" dirty="0">
                <a:solidFill>
                  <a:srgbClr val="3366FF"/>
                </a:solidFill>
              </a:rPr>
              <a:t>1989</a:t>
            </a:r>
            <a:r>
              <a:rPr kumimoji="1" lang="en-US" altLang="zh-CN" sz="2000" dirty="0"/>
              <a:t> NSFNET</a:t>
            </a:r>
            <a:r>
              <a:rPr kumimoji="1" lang="zh-CN" altLang="en-US" sz="2000" dirty="0"/>
              <a:t>取代</a:t>
            </a:r>
            <a:r>
              <a:rPr kumimoji="1" lang="en-US" altLang="zh-CN" sz="2000" dirty="0"/>
              <a:t>APARNET</a:t>
            </a:r>
            <a:r>
              <a:rPr kumimoji="1" lang="zh-CN" altLang="en-US" sz="2000" dirty="0"/>
              <a:t>成为互联网骨干，需要新的</a:t>
            </a:r>
            <a:r>
              <a:rPr kumimoji="1" lang="en-US" altLang="zh-CN" sz="2000" dirty="0"/>
              <a:t>EGP</a:t>
            </a:r>
            <a:endParaRPr kumimoji="1" lang="en-US" altLang="zh-CN" sz="2000" dirty="0">
              <a:solidFill>
                <a:srgbClr val="103154"/>
              </a:solidFill>
            </a:endParaRPr>
          </a:p>
          <a:p>
            <a:r>
              <a:rPr kumimoji="1" lang="en-US" altLang="zh-CN" sz="2000" dirty="0">
                <a:solidFill>
                  <a:srgbClr val="3366FF"/>
                </a:solidFill>
              </a:rPr>
              <a:t>1989</a:t>
            </a:r>
            <a:r>
              <a:rPr kumimoji="1" lang="en-US" altLang="zh-CN" sz="2000" dirty="0"/>
              <a:t> BGP1</a:t>
            </a:r>
            <a:r>
              <a:rPr kumimoji="1" lang="zh-CN" altLang="en-US" sz="2000" dirty="0"/>
              <a:t>(</a:t>
            </a:r>
            <a:r>
              <a:rPr kumimoji="1" lang="en-US" altLang="zh-CN" sz="2000" dirty="0"/>
              <a:t>Border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Gateway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Protocol)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</a:t>
            </a:r>
            <a:r>
              <a:rPr lang="en-US" altLang="zh-CN" sz="2000" dirty="0" err="1"/>
              <a:t>Lougheed</a:t>
            </a:r>
            <a:r>
              <a:rPr lang="zh-CN" altLang="zh-CN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Rekhter</a:t>
            </a:r>
            <a:r>
              <a:rPr kumimoji="1" lang="en-US" altLang="zh-CN" sz="2000" dirty="0"/>
              <a:t>]</a:t>
            </a:r>
          </a:p>
          <a:p>
            <a:r>
              <a:rPr kumimoji="1" lang="en-US" altLang="zh-CN" sz="2000" dirty="0">
                <a:solidFill>
                  <a:srgbClr val="3366FF"/>
                </a:solidFill>
              </a:rPr>
              <a:t>1993</a:t>
            </a:r>
            <a:r>
              <a:rPr kumimoji="1" lang="zh-CN" altLang="en-US" sz="2000" dirty="0">
                <a:solidFill>
                  <a:srgbClr val="3366FF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ISO</a:t>
            </a:r>
            <a:r>
              <a:rPr kumimoji="1" lang="zh-CN" altLang="en-US" sz="2000" dirty="0">
                <a:solidFill>
                  <a:srgbClr val="103154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IDRP(Inter-domain</a:t>
            </a:r>
            <a:r>
              <a:rPr kumimoji="1" lang="zh-CN" altLang="en-US" sz="2000" dirty="0">
                <a:solidFill>
                  <a:srgbClr val="103154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Routing</a:t>
            </a:r>
            <a:r>
              <a:rPr kumimoji="1" lang="zh-CN" altLang="en-US" sz="2000" dirty="0">
                <a:solidFill>
                  <a:srgbClr val="103154"/>
                </a:solidFill>
              </a:rPr>
              <a:t> </a:t>
            </a:r>
            <a:r>
              <a:rPr kumimoji="1" lang="en-US" altLang="zh-CN" sz="2000" dirty="0">
                <a:solidFill>
                  <a:srgbClr val="103154"/>
                </a:solidFill>
              </a:rPr>
              <a:t>Protocol)</a:t>
            </a:r>
          </a:p>
          <a:p>
            <a:r>
              <a:rPr kumimoji="1" lang="en-US" altLang="zh-CN" sz="2000" dirty="0">
                <a:solidFill>
                  <a:srgbClr val="3366FF"/>
                </a:solidFill>
              </a:rPr>
              <a:t>1995</a:t>
            </a:r>
            <a:r>
              <a:rPr kumimoji="1" lang="zh-CN" altLang="en-US" sz="2000" dirty="0">
                <a:solidFill>
                  <a:srgbClr val="3366FF"/>
                </a:solidFill>
              </a:rPr>
              <a:t> </a:t>
            </a:r>
            <a:r>
              <a:rPr kumimoji="1" lang="en-US" altLang="zh-CN" sz="2000" dirty="0"/>
              <a:t>BGP4</a:t>
            </a:r>
            <a:r>
              <a:rPr lang="zh-CN" altLang="en-US" sz="2000" dirty="0"/>
              <a:t>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Rekhter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Tony</a:t>
            </a:r>
            <a:r>
              <a:rPr lang="zh-CN" altLang="en-US" sz="2000" dirty="0"/>
              <a:t> </a:t>
            </a:r>
            <a:r>
              <a:rPr lang="en-US" altLang="zh-CN" sz="2000" dirty="0"/>
              <a:t>Li]</a:t>
            </a:r>
            <a:r>
              <a:rPr lang="zh-CN" altLang="en-US" sz="2000" dirty="0"/>
              <a:t> 发表，当前的域际路由协议标准</a:t>
            </a:r>
            <a:endParaRPr lang="en-US" altLang="zh-CN" sz="2000" dirty="0"/>
          </a:p>
          <a:p>
            <a:r>
              <a:rPr kumimoji="1" lang="zh-CN" altLang="zh-CN" sz="2000" dirty="0">
                <a:solidFill>
                  <a:srgbClr val="3366FF"/>
                </a:solidFill>
              </a:rPr>
              <a:t>2</a:t>
            </a:r>
            <a:r>
              <a:rPr kumimoji="1" lang="en-US" altLang="zh-CN" sz="2000" dirty="0">
                <a:solidFill>
                  <a:srgbClr val="3366FF"/>
                </a:solidFill>
              </a:rPr>
              <a:t>00</a:t>
            </a:r>
            <a:r>
              <a:rPr kumimoji="1" lang="zh-CN" altLang="zh-CN" sz="2000" dirty="0">
                <a:solidFill>
                  <a:srgbClr val="3366FF"/>
                </a:solidFill>
              </a:rPr>
              <a:t>6</a:t>
            </a:r>
            <a:r>
              <a:rPr kumimoji="1" lang="zh-CN" altLang="en-US" sz="2000" dirty="0">
                <a:solidFill>
                  <a:srgbClr val="3366FF"/>
                </a:solidFill>
              </a:rPr>
              <a:t> </a:t>
            </a:r>
            <a:r>
              <a:rPr kumimoji="1" lang="zh-CN" altLang="en-US" sz="2000" dirty="0">
                <a:solidFill>
                  <a:srgbClr val="103154"/>
                </a:solidFill>
              </a:rPr>
              <a:t>最新的</a:t>
            </a:r>
            <a:r>
              <a:rPr kumimoji="1" lang="en-US" altLang="zh-CN" sz="2000" dirty="0">
                <a:solidFill>
                  <a:srgbClr val="103154"/>
                </a:solidFill>
              </a:rPr>
              <a:t>BGP4</a:t>
            </a:r>
            <a:r>
              <a:rPr kumimoji="1" lang="en-US" altLang="en-US" sz="2000" dirty="0">
                <a:solidFill>
                  <a:srgbClr val="103154"/>
                </a:solidFill>
              </a:rPr>
              <a:t>标准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[RFC4271] (</a:t>
            </a:r>
            <a:r>
              <a:rPr kumimoji="1" lang="zh-CN" altLang="en-US" sz="2000" dirty="0">
                <a:solidFill>
                  <a:srgbClr val="103154"/>
                </a:solidFill>
              </a:rPr>
              <a:t>支持</a:t>
            </a:r>
            <a:r>
              <a:rPr kumimoji="1" lang="zh-CN" altLang="zh-CN" sz="2000" dirty="0"/>
              <a:t>4</a:t>
            </a:r>
            <a:r>
              <a:rPr kumimoji="1" lang="zh-CN" altLang="en-US" sz="2000" dirty="0"/>
              <a:t>字节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号</a:t>
            </a:r>
            <a:r>
              <a:rPr kumimoji="1" lang="en-US" altLang="zh-CN" sz="2000" dirty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0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BGP4</a:t>
            </a:r>
            <a:r>
              <a:rPr kumimoji="1"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交换网络层可达性信息</a:t>
            </a:r>
            <a:r>
              <a:rPr kumimoji="1" lang="en-US" altLang="zh-CN" sz="2000" dirty="0"/>
              <a:t>(NLRI,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Network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Layer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Reachability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Info)</a:t>
            </a:r>
          </a:p>
          <a:p>
            <a:pPr lvl="1"/>
            <a:r>
              <a:rPr kumimoji="1" lang="zh-CN" altLang="en-US" sz="1800" dirty="0"/>
              <a:t>对于</a:t>
            </a:r>
            <a:r>
              <a:rPr kumimoji="1" lang="en-US" altLang="zh-CN" sz="1800" dirty="0"/>
              <a:t>IP</a:t>
            </a:r>
            <a:r>
              <a:rPr kumimoji="1" lang="zh-CN" altLang="en-US" sz="1800" dirty="0"/>
              <a:t>网络，即</a:t>
            </a:r>
            <a:r>
              <a:rPr kumimoji="1" lang="en-US" altLang="zh-CN" sz="1800" dirty="0"/>
              <a:t>IP</a:t>
            </a:r>
            <a:r>
              <a:rPr kumimoji="1" lang="zh-CN" altLang="en-US" sz="1800" dirty="0"/>
              <a:t>地址前缀</a:t>
            </a:r>
            <a:endParaRPr kumimoji="1" lang="en-US" altLang="zh-CN" sz="1800" dirty="0"/>
          </a:p>
          <a:p>
            <a:r>
              <a:rPr kumimoji="1" lang="zh-CN" altLang="en-US" sz="2000" dirty="0"/>
              <a:t>基于路径向量协议，支持基于策略的路由，采用累积更新模式</a:t>
            </a:r>
            <a:endParaRPr kumimoji="1" lang="en-US" altLang="zh-CN" sz="2000" dirty="0"/>
          </a:p>
          <a:p>
            <a:r>
              <a:rPr kumimoji="1" lang="zh-CN" altLang="en-US" sz="2000" dirty="0"/>
              <a:t>两台相邻路由器，互称为</a:t>
            </a:r>
            <a:r>
              <a:rPr kumimoji="1" lang="en-US" altLang="zh-CN" sz="2000" dirty="0"/>
              <a:t>peer</a:t>
            </a:r>
            <a:r>
              <a:rPr kumimoji="1" lang="zh-CN" altLang="en-US" sz="2000" dirty="0"/>
              <a:t>，通过</a:t>
            </a:r>
            <a:r>
              <a:rPr kumimoji="1" lang="en-US" altLang="zh-CN" sz="2000" dirty="0"/>
              <a:t>TCP</a:t>
            </a:r>
            <a:r>
              <a:rPr kumimoji="1" lang="zh-CN" altLang="en-US" sz="2000" dirty="0"/>
              <a:t>端口</a:t>
            </a:r>
            <a:r>
              <a:rPr kumimoji="1" lang="en-US" altLang="zh-CN" sz="2000" dirty="0"/>
              <a:t>179</a:t>
            </a:r>
            <a:r>
              <a:rPr kumimoji="1" lang="zh-CN" altLang="en-US" sz="2000" dirty="0"/>
              <a:t>通信</a:t>
            </a:r>
            <a:endParaRPr kumimoji="1" lang="en-US" altLang="zh-CN" sz="2000" dirty="0"/>
          </a:p>
          <a:p>
            <a:r>
              <a:rPr kumimoji="1" lang="en-US" altLang="zh-CN" sz="2000" dirty="0" err="1"/>
              <a:t>eBGP</a:t>
            </a:r>
            <a:r>
              <a:rPr kumimoji="1" lang="zh-CN" altLang="zh-CN" sz="2000" dirty="0"/>
              <a:t>：</a:t>
            </a:r>
            <a:r>
              <a:rPr kumimoji="1" lang="zh-CN" altLang="en-US" sz="2000" dirty="0"/>
              <a:t>不同自治域间</a:t>
            </a:r>
            <a:r>
              <a:rPr kumimoji="1" lang="en-US" altLang="zh-CN" sz="2000" dirty="0" err="1"/>
              <a:t>BGP</a:t>
            </a:r>
            <a:r>
              <a:rPr kumimoji="1" lang="en-US" altLang="en-US" sz="2000" dirty="0" err="1"/>
              <a:t>过程</a:t>
            </a:r>
            <a:r>
              <a:rPr kumimoji="1" lang="zh-CN" altLang="zh-CN" sz="2000" dirty="0"/>
              <a:t>，</a:t>
            </a:r>
            <a:r>
              <a:rPr kumimoji="1" lang="zh-CN" altLang="en-US" sz="2000" dirty="0"/>
              <a:t>路由器代表各自的自治域交换信息</a:t>
            </a:r>
            <a:endParaRPr kumimoji="1" lang="en-US" altLang="zh-CN" sz="2000" dirty="0"/>
          </a:p>
          <a:p>
            <a:r>
              <a:rPr kumimoji="1" lang="en-US" altLang="zh-CN" sz="2000" dirty="0" err="1"/>
              <a:t>iBGP</a:t>
            </a:r>
            <a:r>
              <a:rPr kumimoji="1" lang="zh-CN" altLang="zh-CN" sz="2000" dirty="0"/>
              <a:t>：</a:t>
            </a:r>
            <a:r>
              <a:rPr kumimoji="1" lang="zh-CN" altLang="en-US" sz="2000" dirty="0"/>
              <a:t>同一自治域内的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过程</a:t>
            </a:r>
            <a:r>
              <a:rPr kumimoji="1" lang="zh-CN" altLang="zh-CN" sz="2000" dirty="0"/>
              <a:t>，</a:t>
            </a:r>
            <a:r>
              <a:rPr kumimoji="1" lang="zh-CN" altLang="en-US" sz="2000" dirty="0"/>
              <a:t>路由器间同步所有域内域外信息</a:t>
            </a:r>
            <a:endParaRPr kumimoji="1" lang="en-US" altLang="zh-CN" sz="2000" dirty="0"/>
          </a:p>
          <a:p>
            <a:r>
              <a:rPr kumimoji="1" lang="zh-CN" altLang="en-US" sz="2000" dirty="0"/>
              <a:t>路径属性：</a:t>
            </a:r>
            <a:r>
              <a:rPr kumimoji="1" lang="en-US" altLang="zh-CN" sz="2000" dirty="0"/>
              <a:t>Origin,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AS_path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Next_hop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Local_pref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 (略</a:t>
            </a:r>
            <a:r>
              <a:rPr kumimoji="1" lang="en-US" altLang="zh-CN" sz="2000" dirty="0"/>
              <a:t>)</a:t>
            </a:r>
          </a:p>
          <a:p>
            <a:r>
              <a:rPr kumimoji="1" lang="zh-CN" altLang="en-US" sz="2000" dirty="0"/>
              <a:t>最优路径选择：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_</a:t>
            </a:r>
            <a:r>
              <a:rPr kumimoji="1" lang="en-US" altLang="zh-CN" sz="2000" dirty="0" err="1"/>
              <a:t>pref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AS_path</a:t>
            </a:r>
            <a:r>
              <a:rPr kumimoji="1" lang="en-US" altLang="zh-CN" sz="2000" dirty="0"/>
              <a:t>, Origin, MED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略</a:t>
            </a:r>
            <a:r>
              <a:rPr kumimoji="1" lang="en-US" altLang="zh-CN" sz="2000" dirty="0"/>
              <a:t>)</a:t>
            </a:r>
          </a:p>
          <a:p>
            <a:r>
              <a:rPr kumimoji="1" lang="zh-CN" altLang="en-US" sz="2000" dirty="0"/>
              <a:t>四种消息：</a:t>
            </a:r>
            <a:r>
              <a:rPr kumimoji="1" lang="en-US" altLang="zh-CN" sz="2000" dirty="0"/>
              <a:t>Open,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Keepalive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Update,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Notification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09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823999" y="1021167"/>
            <a:ext cx="7456115" cy="2310407"/>
          </a:xfrm>
          <a:custGeom>
            <a:avLst/>
            <a:gdLst/>
            <a:ahLst/>
            <a:cxnLst/>
            <a:rect l="l" t="t" r="r" b="b"/>
            <a:pathLst>
              <a:path w="7456115" h="2258914">
                <a:moveTo>
                  <a:pt x="2581957" y="0"/>
                </a:moveTo>
                <a:lnTo>
                  <a:pt x="4858378" y="0"/>
                </a:lnTo>
                <a:cubicBezTo>
                  <a:pt x="4981297" y="0"/>
                  <a:pt x="5080943" y="99646"/>
                  <a:pt x="5080943" y="222565"/>
                </a:cubicBezTo>
                <a:lnTo>
                  <a:pt x="5080943" y="923551"/>
                </a:lnTo>
                <a:lnTo>
                  <a:pt x="7233550" y="923551"/>
                </a:lnTo>
                <a:cubicBezTo>
                  <a:pt x="7356469" y="923551"/>
                  <a:pt x="7456115" y="1023197"/>
                  <a:pt x="7456115" y="1146116"/>
                </a:cubicBezTo>
                <a:lnTo>
                  <a:pt x="7456115" y="2036349"/>
                </a:lnTo>
                <a:cubicBezTo>
                  <a:pt x="7456115" y="2159268"/>
                  <a:pt x="7356469" y="2258914"/>
                  <a:pt x="7233550" y="2258914"/>
                </a:cubicBezTo>
                <a:lnTo>
                  <a:pt x="222565" y="2258914"/>
                </a:lnTo>
                <a:cubicBezTo>
                  <a:pt x="99646" y="2258914"/>
                  <a:pt x="0" y="2159268"/>
                  <a:pt x="0" y="2036349"/>
                </a:cubicBezTo>
                <a:lnTo>
                  <a:pt x="0" y="1146116"/>
                </a:lnTo>
                <a:cubicBezTo>
                  <a:pt x="0" y="1023197"/>
                  <a:pt x="99646" y="923551"/>
                  <a:pt x="222565" y="923551"/>
                </a:cubicBezTo>
                <a:lnTo>
                  <a:pt x="2359392" y="923551"/>
                </a:lnTo>
                <a:lnTo>
                  <a:pt x="2359392" y="222565"/>
                </a:lnTo>
                <a:cubicBezTo>
                  <a:pt x="2359392" y="99646"/>
                  <a:pt x="2459038" y="0"/>
                  <a:pt x="2581957" y="0"/>
                </a:cubicBezTo>
                <a:close/>
              </a:path>
            </a:pathLst>
          </a:custGeom>
          <a:noFill/>
          <a:ln w="38100" cmpd="sng">
            <a:solidFill>
              <a:srgbClr val="009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BGP中基于策略的路由框架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05434" y="2302371"/>
            <a:ext cx="1800500" cy="719176"/>
          </a:xfrm>
          <a:prstGeom prst="roundRect">
            <a:avLst/>
          </a:prstGeom>
          <a:noFill/>
          <a:ln w="38100" cmpd="sng">
            <a:solidFill>
              <a:srgbClr val="009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导入策略</a:t>
            </a:r>
            <a:endParaRPr kumimoji="1" lang="en-US" altLang="zh-CN" b="1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kumimoji="1" lang="zh-CN" altLang="en-US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policy</a:t>
            </a:r>
            <a:endParaRPr kumimoji="1" lang="zh-CN" altLang="en-US" b="1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16894" y="2302371"/>
            <a:ext cx="2079154" cy="719176"/>
          </a:xfrm>
          <a:prstGeom prst="roundRect">
            <a:avLst/>
          </a:prstGeom>
          <a:noFill/>
          <a:ln w="38100" cmpd="sng">
            <a:solidFill>
              <a:srgbClr val="009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决策过程</a:t>
            </a:r>
            <a:endParaRPr kumimoji="1" lang="en-US" altLang="zh-CN" b="1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decision</a:t>
            </a:r>
            <a:r>
              <a:rPr kumimoji="1" lang="zh-CN" altLang="en-US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process</a:t>
            </a:r>
            <a:endParaRPr kumimoji="1" lang="zh-CN" altLang="en-US" b="1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23505" y="2302371"/>
            <a:ext cx="1777432" cy="719176"/>
          </a:xfrm>
          <a:prstGeom prst="roundRect">
            <a:avLst/>
          </a:prstGeom>
          <a:noFill/>
          <a:ln w="38100" cmpd="sng">
            <a:solidFill>
              <a:srgbClr val="009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导出策略</a:t>
            </a:r>
            <a:endParaRPr kumimoji="1" lang="en-US" altLang="zh-CN" b="1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kumimoji="1" lang="zh-CN" altLang="en-US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policy</a:t>
            </a:r>
            <a:endParaRPr kumimoji="1" lang="zh-CN" altLang="en-US" b="1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>
            <a:off x="2805934" y="2661959"/>
            <a:ext cx="710960" cy="0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7" idx="3"/>
            <a:endCxn id="8" idx="1"/>
          </p:cNvCxnSpPr>
          <p:nvPr/>
        </p:nvCxnSpPr>
        <p:spPr>
          <a:xfrm>
            <a:off x="5596048" y="2661959"/>
            <a:ext cx="727457" cy="0"/>
          </a:xfrm>
          <a:prstGeom prst="straightConnector1">
            <a:avLst/>
          </a:prstGeom>
          <a:ln w="5715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908380" y="1021167"/>
            <a:ext cx="1980550" cy="719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mpd="sng">
            <a:solidFill>
              <a:srgbClr val="0096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Adj</a:t>
            </a:r>
            <a:r>
              <a:rPr kumimoji="1" lang="en-US" altLang="zh-CN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-RIB-In</a:t>
            </a:r>
          </a:p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未处理路由更新</a:t>
            </a:r>
          </a:p>
        </p:txBody>
      </p:sp>
      <p:cxnSp>
        <p:nvCxnSpPr>
          <p:cNvPr id="19" name="直线箭头连接符 18"/>
          <p:cNvCxnSpPr>
            <a:stCxn id="18" idx="2"/>
            <a:endCxn id="6" idx="0"/>
          </p:cNvCxnSpPr>
          <p:nvPr/>
        </p:nvCxnSpPr>
        <p:spPr>
          <a:xfrm>
            <a:off x="1898655" y="1740343"/>
            <a:ext cx="7029" cy="562028"/>
          </a:xfrm>
          <a:prstGeom prst="straightConnector1">
            <a:avLst/>
          </a:prstGeom>
          <a:ln w="7620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221946" y="1021167"/>
            <a:ext cx="1980550" cy="719176"/>
          </a:xfrm>
          <a:prstGeom prst="roundRect">
            <a:avLst/>
          </a:prstGeom>
          <a:solidFill>
            <a:srgbClr val="99D5FF"/>
          </a:solidFill>
          <a:ln w="38100" cmpd="sng">
            <a:solidFill>
              <a:srgbClr val="0096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Adj</a:t>
            </a:r>
            <a:r>
              <a:rPr kumimoji="1" lang="en-US" altLang="zh-CN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-RIB-Out</a:t>
            </a:r>
          </a:p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rPr>
              <a:t>待发送路由更新</a:t>
            </a:r>
          </a:p>
        </p:txBody>
      </p:sp>
      <p:cxnSp>
        <p:nvCxnSpPr>
          <p:cNvPr id="38" name="直线箭头连接符 37"/>
          <p:cNvCxnSpPr>
            <a:stCxn id="8" idx="0"/>
            <a:endCxn id="37" idx="2"/>
          </p:cNvCxnSpPr>
          <p:nvPr/>
        </p:nvCxnSpPr>
        <p:spPr>
          <a:xfrm flipV="1">
            <a:off x="7212221" y="1740343"/>
            <a:ext cx="0" cy="562028"/>
          </a:xfrm>
          <a:prstGeom prst="straightConnector1">
            <a:avLst/>
          </a:prstGeom>
          <a:ln w="7620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726523" y="3368956"/>
            <a:ext cx="2344264" cy="1459922"/>
          </a:xfrm>
          <a:prstGeom prst="wedgeRoundRectCallout">
            <a:avLst>
              <a:gd name="adj1" fmla="val -1450"/>
              <a:gd name="adj2" fmla="val -6973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确定哪些路由通告应该被过滤掉，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如何添加或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更改路径属性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3391637" y="3368956"/>
            <a:ext cx="2344264" cy="1459922"/>
          </a:xfrm>
          <a:prstGeom prst="wedgeRoundRectCallout">
            <a:avLst>
              <a:gd name="adj1" fmla="val -42"/>
              <a:gd name="adj2" fmla="val -6913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基于导入的路由通告，当前路由表，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以及优先级设置，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来确定最优路径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6043889" y="3368956"/>
            <a:ext cx="2344264" cy="1459922"/>
          </a:xfrm>
          <a:prstGeom prst="wedgeRoundRectCallout">
            <a:avLst>
              <a:gd name="adj1" fmla="val -746"/>
              <a:gd name="adj2" fmla="val -6973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确定哪些路由可以被通告给哪些邻居，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如何添加或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更改路径属性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6" name="直线箭头连接符 55"/>
          <p:cNvCxnSpPr>
            <a:stCxn id="7" idx="0"/>
            <a:endCxn id="57" idx="2"/>
          </p:cNvCxnSpPr>
          <p:nvPr/>
        </p:nvCxnSpPr>
        <p:spPr>
          <a:xfrm flipV="1">
            <a:off x="4556471" y="1843258"/>
            <a:ext cx="2440" cy="459113"/>
          </a:xfrm>
          <a:prstGeom prst="straightConnector1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568636" y="1124082"/>
            <a:ext cx="1980550" cy="7191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0096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103154"/>
                </a:solidFill>
                <a:latin typeface="Arial Black"/>
                <a:ea typeface="微软雅黑"/>
                <a:cs typeface="Arial Black"/>
              </a:rPr>
              <a:t>RIB</a:t>
            </a:r>
          </a:p>
          <a:p>
            <a:pPr algn="ctr"/>
            <a:r>
              <a:rPr kumimoji="1" lang="zh-CN" altLang="en-US" b="1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路由表</a:t>
            </a:r>
            <a:endParaRPr kumimoji="1" lang="en-US" altLang="zh-CN" b="1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464619" y="5281707"/>
            <a:ext cx="6330510" cy="949532"/>
          </a:xfrm>
          <a:prstGeom prst="roundRect">
            <a:avLst/>
          </a:prstGeom>
          <a:noFill/>
          <a:ln w="28575" cmpd="sng">
            <a:solidFill>
              <a:srgbClr val="249F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Route-map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Map:</a:t>
            </a:r>
            <a:r>
              <a:rPr kumimoji="1" lang="zh-CN" altLang="en-US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 条件</a:t>
            </a:r>
            <a:r>
              <a:rPr kumimoji="1" lang="en-US" altLang="zh-CN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(</a:t>
            </a:r>
            <a:r>
              <a:rPr kumimoji="1" lang="zh-CN" altLang="en-US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哪些路由</a:t>
            </a:r>
            <a:r>
              <a:rPr kumimoji="1" lang="en-US" altLang="zh-CN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)</a:t>
            </a:r>
            <a:r>
              <a:rPr kumimoji="1" lang="zh-CN" altLang="en-US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           </a:t>
            </a:r>
            <a:r>
              <a:rPr kumimoji="1" lang="en-US" altLang="zh-CN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Action</a:t>
            </a:r>
            <a:r>
              <a:rPr kumimoji="1" lang="zh-CN" altLang="en-US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:动作</a:t>
            </a:r>
            <a:r>
              <a:rPr kumimoji="1" lang="en-US" altLang="zh-CN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(</a:t>
            </a:r>
            <a:r>
              <a:rPr kumimoji="1" lang="zh-CN" altLang="en-US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过滤</a:t>
            </a:r>
            <a:r>
              <a:rPr kumimoji="1" lang="en-US" altLang="zh-CN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更改</a:t>
            </a:r>
            <a:r>
              <a:rPr kumimoji="1" lang="en-US" altLang="zh-CN" sz="16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)</a:t>
            </a:r>
          </a:p>
        </p:txBody>
      </p:sp>
      <p:cxnSp>
        <p:nvCxnSpPr>
          <p:cNvPr id="23" name="直线箭头连接符 22"/>
          <p:cNvCxnSpPr>
            <a:stCxn id="20" idx="0"/>
            <a:endCxn id="51" idx="2"/>
          </p:cNvCxnSpPr>
          <p:nvPr/>
        </p:nvCxnSpPr>
        <p:spPr>
          <a:xfrm flipH="1" flipV="1">
            <a:off x="1898655" y="4828878"/>
            <a:ext cx="2731219" cy="452829"/>
          </a:xfrm>
          <a:prstGeom prst="straightConnector1">
            <a:avLst/>
          </a:prstGeom>
          <a:ln w="7620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0" idx="0"/>
            <a:endCxn id="53" idx="2"/>
          </p:cNvCxnSpPr>
          <p:nvPr/>
        </p:nvCxnSpPr>
        <p:spPr>
          <a:xfrm flipV="1">
            <a:off x="4629874" y="4828878"/>
            <a:ext cx="2586147" cy="452829"/>
          </a:xfrm>
          <a:prstGeom prst="straightConnector1">
            <a:avLst/>
          </a:prstGeom>
          <a:ln w="76200" cmpd="sng">
            <a:solidFill>
              <a:srgbClr val="008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004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" grpId="0" animBg="1"/>
      <p:bldP spid="7" grpId="0" animBg="1"/>
      <p:bldP spid="8" grpId="0" animBg="1"/>
      <p:bldP spid="18" grpId="0" animBg="1"/>
      <p:bldP spid="37" grpId="0" animBg="1"/>
      <p:bldP spid="51" grpId="0" animBg="1"/>
      <p:bldP spid="52" grpId="0" animBg="1"/>
      <p:bldP spid="53" grpId="0" animBg="1"/>
      <p:bldP spid="5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/>
        </p:nvGrpSpPr>
        <p:grpSpPr>
          <a:xfrm>
            <a:off x="2161597" y="1113284"/>
            <a:ext cx="4635905" cy="3476986"/>
            <a:chOff x="3246634" y="3584159"/>
            <a:chExt cx="2616847" cy="1784244"/>
          </a:xfrm>
        </p:grpSpPr>
        <p:sp>
          <p:nvSpPr>
            <p:cNvPr id="73" name="椭圆 72"/>
            <p:cNvSpPr/>
            <p:nvPr/>
          </p:nvSpPr>
          <p:spPr>
            <a:xfrm>
              <a:off x="3246634" y="3678444"/>
              <a:ext cx="2616847" cy="1689959"/>
            </a:xfrm>
            <a:prstGeom prst="ellipse">
              <a:avLst/>
            </a:prstGeom>
            <a:noFill/>
            <a:ln w="57150" cmpd="sng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340806" y="3584159"/>
              <a:ext cx="421410" cy="19635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AS2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238093" y="1881963"/>
            <a:ext cx="1517262" cy="1854537"/>
            <a:chOff x="1605530" y="4967123"/>
            <a:chExt cx="2616847" cy="1854537"/>
          </a:xfrm>
        </p:grpSpPr>
        <p:sp>
          <p:nvSpPr>
            <p:cNvPr id="71" name="椭圆 70"/>
            <p:cNvSpPr/>
            <p:nvPr/>
          </p:nvSpPr>
          <p:spPr>
            <a:xfrm>
              <a:off x="1605530" y="5131701"/>
              <a:ext cx="2616847" cy="1689959"/>
            </a:xfrm>
            <a:prstGeom prst="ellipse">
              <a:avLst/>
            </a:prstGeom>
            <a:noFill/>
            <a:ln w="57150" cmpd="sng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45951" y="4967123"/>
              <a:ext cx="1454816" cy="31622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AS1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7143592" y="1615030"/>
            <a:ext cx="1787342" cy="2609866"/>
            <a:chOff x="4905686" y="5036030"/>
            <a:chExt cx="2616847" cy="1782574"/>
          </a:xfrm>
        </p:grpSpPr>
        <p:sp>
          <p:nvSpPr>
            <p:cNvPr id="69" name="椭圆 68"/>
            <p:cNvSpPr/>
            <p:nvPr/>
          </p:nvSpPr>
          <p:spPr>
            <a:xfrm>
              <a:off x="4905686" y="5128645"/>
              <a:ext cx="2616847" cy="1689959"/>
            </a:xfrm>
            <a:prstGeom prst="ellipse">
              <a:avLst/>
            </a:prstGeom>
            <a:noFill/>
            <a:ln w="57150" cmpd="sng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601899" y="5036030"/>
              <a:ext cx="1202325" cy="21598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 Black"/>
                  <a:cs typeface="Arial Black"/>
                </a:rPr>
                <a:t>AS3</a:t>
              </a:r>
              <a:endParaRPr kumimoji="1" lang="zh-CN" altLang="en-US" dirty="0">
                <a:latin typeface="Arial Black"/>
                <a:cs typeface="Arial Black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路由交换过程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303312" y="1950876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a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193145" y="3336287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b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422957" y="2126959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1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39451" y="3166380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2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408492" y="2126959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g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036269" y="2163901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3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036269" y="3566677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4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grpSp>
        <p:nvGrpSpPr>
          <p:cNvPr id="193" name="组 192"/>
          <p:cNvGrpSpPr/>
          <p:nvPr/>
        </p:nvGrpSpPr>
        <p:grpSpPr>
          <a:xfrm>
            <a:off x="1863119" y="2163902"/>
            <a:ext cx="5187261" cy="1625186"/>
            <a:chOff x="1806675" y="2163902"/>
            <a:chExt cx="5187261" cy="1625186"/>
          </a:xfrm>
        </p:grpSpPr>
        <p:cxnSp>
          <p:nvCxnSpPr>
            <p:cNvPr id="60" name="直线连接符 59"/>
            <p:cNvCxnSpPr>
              <a:stCxn id="45" idx="3"/>
              <a:endCxn id="46" idx="1"/>
            </p:cNvCxnSpPr>
            <p:nvPr/>
          </p:nvCxnSpPr>
          <p:spPr>
            <a:xfrm>
              <a:off x="6792210" y="2339985"/>
              <a:ext cx="201726" cy="36942"/>
            </a:xfrm>
            <a:prstGeom prst="line">
              <a:avLst/>
            </a:prstGeom>
            <a:ln w="76200" cmpd="sng">
              <a:solidFill>
                <a:srgbClr val="25A24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/>
            <p:cNvCxnSpPr>
              <a:stCxn id="39" idx="1"/>
              <a:endCxn id="44" idx="3"/>
            </p:cNvCxnSpPr>
            <p:nvPr/>
          </p:nvCxnSpPr>
          <p:spPr>
            <a:xfrm flipH="1" flipV="1">
              <a:off x="1809058" y="3379406"/>
              <a:ext cx="327643" cy="169907"/>
            </a:xfrm>
            <a:prstGeom prst="line">
              <a:avLst/>
            </a:prstGeom>
            <a:ln w="76200" cmpd="sng">
              <a:solidFill>
                <a:srgbClr val="25A24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40" idx="3"/>
              <a:endCxn id="47" idx="1"/>
            </p:cNvCxnSpPr>
            <p:nvPr/>
          </p:nvCxnSpPr>
          <p:spPr>
            <a:xfrm flipV="1">
              <a:off x="6565073" y="3779703"/>
              <a:ext cx="414752" cy="9385"/>
            </a:xfrm>
            <a:prstGeom prst="line">
              <a:avLst/>
            </a:prstGeom>
            <a:ln w="76200" cmpd="sng">
              <a:solidFill>
                <a:srgbClr val="25A24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/>
            <p:cNvCxnSpPr>
              <a:stCxn id="37" idx="1"/>
              <a:endCxn id="42" idx="3"/>
            </p:cNvCxnSpPr>
            <p:nvPr/>
          </p:nvCxnSpPr>
          <p:spPr>
            <a:xfrm flipH="1">
              <a:off x="1806675" y="2163902"/>
              <a:ext cx="454304" cy="176083"/>
            </a:xfrm>
            <a:prstGeom prst="line">
              <a:avLst/>
            </a:prstGeom>
            <a:ln w="76200" cmpd="sng">
              <a:solidFill>
                <a:srgbClr val="25A24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组 191"/>
          <p:cNvGrpSpPr/>
          <p:nvPr/>
        </p:nvGrpSpPr>
        <p:grpSpPr>
          <a:xfrm>
            <a:off x="2619196" y="2126960"/>
            <a:ext cx="3789296" cy="1662128"/>
            <a:chOff x="2562752" y="2126960"/>
            <a:chExt cx="3789296" cy="1662128"/>
          </a:xfrm>
        </p:grpSpPr>
        <p:cxnSp>
          <p:nvCxnSpPr>
            <p:cNvPr id="50" name="直线连接符 49"/>
            <p:cNvCxnSpPr>
              <a:stCxn id="37" idx="3"/>
              <a:endCxn id="38" idx="1"/>
            </p:cNvCxnSpPr>
            <p:nvPr/>
          </p:nvCxnSpPr>
          <p:spPr>
            <a:xfrm>
              <a:off x="2672919" y="2163902"/>
              <a:ext cx="640195" cy="280010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39" idx="3"/>
              <a:endCxn id="124" idx="1"/>
            </p:cNvCxnSpPr>
            <p:nvPr/>
          </p:nvCxnSpPr>
          <p:spPr>
            <a:xfrm flipV="1">
              <a:off x="2562752" y="3541976"/>
              <a:ext cx="1243268" cy="7337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>
              <a:stCxn id="38" idx="3"/>
              <a:endCxn id="134" idx="1"/>
            </p:cNvCxnSpPr>
            <p:nvPr/>
          </p:nvCxnSpPr>
          <p:spPr>
            <a:xfrm flipV="1">
              <a:off x="3739165" y="2126960"/>
              <a:ext cx="1428269" cy="316952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>
              <a:stCxn id="38" idx="2"/>
              <a:endCxn id="124" idx="0"/>
            </p:cNvCxnSpPr>
            <p:nvPr/>
          </p:nvCxnSpPr>
          <p:spPr>
            <a:xfrm>
              <a:off x="3526140" y="2656937"/>
              <a:ext cx="492906" cy="672013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>
              <a:stCxn id="40" idx="1"/>
              <a:endCxn id="129" idx="3"/>
            </p:cNvCxnSpPr>
            <p:nvPr/>
          </p:nvCxnSpPr>
          <p:spPr>
            <a:xfrm flipH="1" flipV="1">
              <a:off x="5508222" y="3605137"/>
              <a:ext cx="630800" cy="183951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125"/>
            <p:cNvCxnSpPr>
              <a:stCxn id="129" idx="1"/>
              <a:endCxn id="124" idx="3"/>
            </p:cNvCxnSpPr>
            <p:nvPr/>
          </p:nvCxnSpPr>
          <p:spPr>
            <a:xfrm flipH="1" flipV="1">
              <a:off x="4232071" y="3541976"/>
              <a:ext cx="850100" cy="63161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/>
            <p:cNvCxnSpPr>
              <a:stCxn id="45" idx="1"/>
              <a:endCxn id="134" idx="3"/>
            </p:cNvCxnSpPr>
            <p:nvPr/>
          </p:nvCxnSpPr>
          <p:spPr>
            <a:xfrm flipH="1" flipV="1">
              <a:off x="5593485" y="2126960"/>
              <a:ext cx="758563" cy="213025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连接符 151"/>
            <p:cNvCxnSpPr>
              <a:stCxn id="134" idx="2"/>
              <a:endCxn id="129" idx="0"/>
            </p:cNvCxnSpPr>
            <p:nvPr/>
          </p:nvCxnSpPr>
          <p:spPr>
            <a:xfrm flipH="1">
              <a:off x="5295197" y="2339985"/>
              <a:ext cx="85263" cy="1052126"/>
            </a:xfrm>
            <a:prstGeom prst="lin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 193"/>
          <p:cNvGrpSpPr/>
          <p:nvPr/>
        </p:nvGrpSpPr>
        <p:grpSpPr>
          <a:xfrm>
            <a:off x="2406171" y="2010946"/>
            <a:ext cx="4348308" cy="1929092"/>
            <a:chOff x="2349727" y="2010946"/>
            <a:chExt cx="4348308" cy="1929092"/>
          </a:xfrm>
        </p:grpSpPr>
        <p:sp>
          <p:nvSpPr>
            <p:cNvPr id="174" name="任意形状 173"/>
            <p:cNvSpPr/>
            <p:nvPr/>
          </p:nvSpPr>
          <p:spPr>
            <a:xfrm rot="1109641">
              <a:off x="2373125" y="2942130"/>
              <a:ext cx="4324910" cy="381486"/>
            </a:xfrm>
            <a:custGeom>
              <a:avLst/>
              <a:gdLst>
                <a:gd name="connsiteX0" fmla="*/ 0 w 3249368"/>
                <a:gd name="connsiteY0" fmla="*/ 34853 h 315277"/>
                <a:gd name="connsiteX1" fmla="*/ 923678 w 3249368"/>
                <a:gd name="connsiteY1" fmla="*/ 1862 h 315277"/>
                <a:gd name="connsiteX2" fmla="*/ 2177241 w 3249368"/>
                <a:gd name="connsiteY2" fmla="*/ 84340 h 315277"/>
                <a:gd name="connsiteX3" fmla="*/ 3249368 w 3249368"/>
                <a:gd name="connsiteY3" fmla="*/ 315277 h 31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368" h="315277">
                  <a:moveTo>
                    <a:pt x="0" y="34853"/>
                  </a:moveTo>
                  <a:cubicBezTo>
                    <a:pt x="280402" y="14233"/>
                    <a:pt x="560805" y="-6386"/>
                    <a:pt x="923678" y="1862"/>
                  </a:cubicBezTo>
                  <a:cubicBezTo>
                    <a:pt x="1286551" y="10110"/>
                    <a:pt x="1789626" y="32104"/>
                    <a:pt x="2177241" y="84340"/>
                  </a:cubicBezTo>
                  <a:cubicBezTo>
                    <a:pt x="2564856" y="136576"/>
                    <a:pt x="3249368" y="315277"/>
                    <a:pt x="3249368" y="315277"/>
                  </a:cubicBezTo>
                </a:path>
              </a:pathLst>
            </a:custGeom>
            <a:ln w="57150" cmpd="sng">
              <a:solidFill>
                <a:srgbClr val="25A24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任意形状 170"/>
            <p:cNvSpPr/>
            <p:nvPr/>
          </p:nvSpPr>
          <p:spPr>
            <a:xfrm>
              <a:off x="2705054" y="2010946"/>
              <a:ext cx="3843161" cy="413891"/>
            </a:xfrm>
            <a:custGeom>
              <a:avLst/>
              <a:gdLst>
                <a:gd name="connsiteX0" fmla="*/ 0 w 3843161"/>
                <a:gd name="connsiteY0" fmla="*/ 50990 h 413891"/>
                <a:gd name="connsiteX1" fmla="*/ 841207 w 3843161"/>
                <a:gd name="connsiteY1" fmla="*/ 413891 h 413891"/>
                <a:gd name="connsiteX2" fmla="*/ 841207 w 3843161"/>
                <a:gd name="connsiteY2" fmla="*/ 413891 h 413891"/>
                <a:gd name="connsiteX3" fmla="*/ 2672069 w 3843161"/>
                <a:gd name="connsiteY3" fmla="*/ 1504 h 413891"/>
                <a:gd name="connsiteX4" fmla="*/ 3843161 w 3843161"/>
                <a:gd name="connsiteY4" fmla="*/ 265432 h 41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3161" h="413891">
                  <a:moveTo>
                    <a:pt x="0" y="50990"/>
                  </a:moveTo>
                  <a:lnTo>
                    <a:pt x="841207" y="413891"/>
                  </a:lnTo>
                  <a:lnTo>
                    <a:pt x="841207" y="413891"/>
                  </a:lnTo>
                  <a:cubicBezTo>
                    <a:pt x="1146351" y="345160"/>
                    <a:pt x="2171744" y="26247"/>
                    <a:pt x="2672069" y="1504"/>
                  </a:cubicBezTo>
                  <a:cubicBezTo>
                    <a:pt x="3172394" y="-23239"/>
                    <a:pt x="3843161" y="265432"/>
                    <a:pt x="3843161" y="265432"/>
                  </a:cubicBezTo>
                </a:path>
              </a:pathLst>
            </a:custGeom>
            <a:ln w="57150" cmpd="sng">
              <a:solidFill>
                <a:srgbClr val="25A24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2477512" y="3624761"/>
              <a:ext cx="3931736" cy="315277"/>
            </a:xfrm>
            <a:custGeom>
              <a:avLst/>
              <a:gdLst>
                <a:gd name="connsiteX0" fmla="*/ 0 w 3249368"/>
                <a:gd name="connsiteY0" fmla="*/ 34853 h 315277"/>
                <a:gd name="connsiteX1" fmla="*/ 923678 w 3249368"/>
                <a:gd name="connsiteY1" fmla="*/ 1862 h 315277"/>
                <a:gd name="connsiteX2" fmla="*/ 2177241 w 3249368"/>
                <a:gd name="connsiteY2" fmla="*/ 84340 h 315277"/>
                <a:gd name="connsiteX3" fmla="*/ 3249368 w 3249368"/>
                <a:gd name="connsiteY3" fmla="*/ 315277 h 31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368" h="315277">
                  <a:moveTo>
                    <a:pt x="0" y="34853"/>
                  </a:moveTo>
                  <a:cubicBezTo>
                    <a:pt x="280402" y="14233"/>
                    <a:pt x="560805" y="-6386"/>
                    <a:pt x="923678" y="1862"/>
                  </a:cubicBezTo>
                  <a:cubicBezTo>
                    <a:pt x="1286551" y="10110"/>
                    <a:pt x="1789626" y="32104"/>
                    <a:pt x="2177241" y="84340"/>
                  </a:cubicBezTo>
                  <a:cubicBezTo>
                    <a:pt x="2564856" y="136576"/>
                    <a:pt x="3249368" y="315277"/>
                    <a:pt x="3249368" y="315277"/>
                  </a:cubicBezTo>
                </a:path>
              </a:pathLst>
            </a:custGeom>
            <a:ln w="57150" cmpd="sng">
              <a:solidFill>
                <a:srgbClr val="25A24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任意形状 172"/>
            <p:cNvSpPr/>
            <p:nvPr/>
          </p:nvSpPr>
          <p:spPr>
            <a:xfrm rot="20261446">
              <a:off x="2473617" y="2760628"/>
              <a:ext cx="4062085" cy="346805"/>
            </a:xfrm>
            <a:custGeom>
              <a:avLst/>
              <a:gdLst>
                <a:gd name="connsiteX0" fmla="*/ 0 w 3249368"/>
                <a:gd name="connsiteY0" fmla="*/ 34853 h 315277"/>
                <a:gd name="connsiteX1" fmla="*/ 923678 w 3249368"/>
                <a:gd name="connsiteY1" fmla="*/ 1862 h 315277"/>
                <a:gd name="connsiteX2" fmla="*/ 2177241 w 3249368"/>
                <a:gd name="connsiteY2" fmla="*/ 84340 h 315277"/>
                <a:gd name="connsiteX3" fmla="*/ 3249368 w 3249368"/>
                <a:gd name="connsiteY3" fmla="*/ 315277 h 31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368" h="315277">
                  <a:moveTo>
                    <a:pt x="0" y="34853"/>
                  </a:moveTo>
                  <a:cubicBezTo>
                    <a:pt x="280402" y="14233"/>
                    <a:pt x="560805" y="-6386"/>
                    <a:pt x="923678" y="1862"/>
                  </a:cubicBezTo>
                  <a:cubicBezTo>
                    <a:pt x="1286551" y="10110"/>
                    <a:pt x="1789626" y="32104"/>
                    <a:pt x="2177241" y="84340"/>
                  </a:cubicBezTo>
                  <a:cubicBezTo>
                    <a:pt x="2564856" y="136576"/>
                    <a:pt x="3249368" y="315277"/>
                    <a:pt x="3249368" y="315277"/>
                  </a:cubicBezTo>
                </a:path>
              </a:pathLst>
            </a:custGeom>
            <a:ln w="57150" cmpd="sng">
              <a:solidFill>
                <a:srgbClr val="25A24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9" name="直线连接符 178"/>
            <p:cNvCxnSpPr>
              <a:stCxn id="37" idx="2"/>
              <a:endCxn id="39" idx="0"/>
            </p:cNvCxnSpPr>
            <p:nvPr/>
          </p:nvCxnSpPr>
          <p:spPr>
            <a:xfrm flipH="1">
              <a:off x="2349727" y="2376927"/>
              <a:ext cx="110167" cy="959360"/>
            </a:xfrm>
            <a:prstGeom prst="line">
              <a:avLst/>
            </a:prstGeom>
            <a:ln w="57150" cmpd="sng">
              <a:solidFill>
                <a:srgbClr val="25A24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>
              <a:stCxn id="45" idx="2"/>
              <a:endCxn id="40" idx="0"/>
            </p:cNvCxnSpPr>
            <p:nvPr/>
          </p:nvCxnSpPr>
          <p:spPr>
            <a:xfrm flipH="1">
              <a:off x="6352048" y="2553010"/>
              <a:ext cx="213026" cy="1023052"/>
            </a:xfrm>
            <a:prstGeom prst="line">
              <a:avLst/>
            </a:prstGeom>
            <a:ln w="57150" cmpd="sng">
              <a:solidFill>
                <a:srgbClr val="25A24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/>
        </p:nvSpPr>
        <p:spPr>
          <a:xfrm>
            <a:off x="3369558" y="2230886"/>
            <a:ext cx="426051" cy="4260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c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3862464" y="3328950"/>
            <a:ext cx="426051" cy="4260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d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138615" y="3392111"/>
            <a:ext cx="426051" cy="4260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f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5223878" y="1913934"/>
            <a:ext cx="426051" cy="4260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e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382476" y="2658838"/>
            <a:ext cx="1066006" cy="449122"/>
          </a:xfrm>
          <a:prstGeom prst="roundRect">
            <a:avLst/>
          </a:prstGeom>
          <a:solidFill>
            <a:srgbClr val="FF10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IP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前缀</a:t>
            </a:r>
          </a:p>
          <a:p>
            <a:pPr algn="ctr"/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10.0.0.0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24</a:t>
            </a:r>
          </a:p>
        </p:txBody>
      </p:sp>
      <p:sp>
        <p:nvSpPr>
          <p:cNvPr id="188" name="圆角矩形标注 187"/>
          <p:cNvSpPr/>
          <p:nvPr/>
        </p:nvSpPr>
        <p:spPr>
          <a:xfrm>
            <a:off x="2116763" y="828963"/>
            <a:ext cx="1449384" cy="889878"/>
          </a:xfrm>
          <a:prstGeom prst="wedgeRoundRectCallout">
            <a:avLst>
              <a:gd name="adj1" fmla="val -52749"/>
              <a:gd name="adj2" fmla="val 10461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1)AS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间路由器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建立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eBGP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会话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session)</a:t>
            </a:r>
          </a:p>
        </p:txBody>
      </p:sp>
      <p:sp>
        <p:nvSpPr>
          <p:cNvPr id="189" name="圆角矩形标注 188"/>
          <p:cNvSpPr/>
          <p:nvPr/>
        </p:nvSpPr>
        <p:spPr>
          <a:xfrm>
            <a:off x="3987520" y="403724"/>
            <a:ext cx="1449384" cy="566349"/>
          </a:xfrm>
          <a:prstGeom prst="wedgeRoundRectCallout">
            <a:avLst>
              <a:gd name="adj1" fmla="val -33278"/>
              <a:gd name="adj2" fmla="val 22512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1)AS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内路由器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建立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iBGP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会话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128021" y="828962"/>
            <a:ext cx="1929129" cy="895207"/>
          </a:xfrm>
          <a:prstGeom prst="wedgeRoundRectCallout">
            <a:avLst>
              <a:gd name="adj1" fmla="val 13024"/>
              <a:gd name="adj2" fmla="val 12245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0)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前缀起源自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通过静态配置或动态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Redistribution</a:t>
            </a:r>
          </a:p>
        </p:txBody>
      </p:sp>
      <p:sp>
        <p:nvSpPr>
          <p:cNvPr id="191" name="圆角矩形标注 190"/>
          <p:cNvSpPr/>
          <p:nvPr/>
        </p:nvSpPr>
        <p:spPr>
          <a:xfrm>
            <a:off x="5658245" y="620890"/>
            <a:ext cx="1356120" cy="676130"/>
          </a:xfrm>
          <a:prstGeom prst="wedgeRoundRectCallout">
            <a:avLst>
              <a:gd name="adj1" fmla="val -125231"/>
              <a:gd name="adj2" fmla="val 18860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)AS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内运行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IGP,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例如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IS-IS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或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IEGRP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195466" y="3576062"/>
            <a:ext cx="426051" cy="4260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cs typeface="Arial Black"/>
              </a:rPr>
              <a:t>h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195" name="圆角矩形标注 194"/>
          <p:cNvSpPr/>
          <p:nvPr/>
        </p:nvSpPr>
        <p:spPr>
          <a:xfrm>
            <a:off x="50910" y="3812500"/>
            <a:ext cx="2346302" cy="1154611"/>
          </a:xfrm>
          <a:prstGeom prst="wedgeRoundRectCallout">
            <a:avLst>
              <a:gd name="adj1" fmla="val 15102"/>
              <a:gd name="adj2" fmla="val -69540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建立了新会话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依据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策略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发送路由更新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0.0.0.0/24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路径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:AS1</a:t>
            </a: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下一跳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:2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相连的接口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96" name="圆角矩形标注 195"/>
          <p:cNvSpPr/>
          <p:nvPr/>
        </p:nvSpPr>
        <p:spPr>
          <a:xfrm>
            <a:off x="156324" y="5228759"/>
            <a:ext cx="3000590" cy="1154611"/>
          </a:xfrm>
          <a:prstGeom prst="wedgeRoundRectCallout">
            <a:avLst>
              <a:gd name="adj1" fmla="val 25432"/>
              <a:gd name="adj2" fmla="val -17708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eBGP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会话接收更新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依据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策略和决策过程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更新路由表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下一跳不变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0.0.0.0/24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路径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:AS1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下一跳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:2</a:t>
            </a:r>
          </a:p>
        </p:txBody>
      </p:sp>
      <p:sp>
        <p:nvSpPr>
          <p:cNvPr id="200" name="圆角矩形标注 199"/>
          <p:cNvSpPr/>
          <p:nvPr/>
        </p:nvSpPr>
        <p:spPr>
          <a:xfrm>
            <a:off x="6049872" y="5569104"/>
            <a:ext cx="2636927" cy="1154611"/>
          </a:xfrm>
          <a:prstGeom prst="wedgeRoundRectCallout">
            <a:avLst>
              <a:gd name="adj1" fmla="val -31044"/>
              <a:gd name="adj2" fmla="val -181978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依据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策略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eBGP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会话发送更新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0.0.0.0/24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路径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:AS2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下一跳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:h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相连的接口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99" name="圆角矩形标注 198"/>
          <p:cNvSpPr/>
          <p:nvPr/>
        </p:nvSpPr>
        <p:spPr>
          <a:xfrm>
            <a:off x="5811995" y="4577014"/>
            <a:ext cx="3300649" cy="1154611"/>
          </a:xfrm>
          <a:prstGeom prst="wedgeRoundRectCallout">
            <a:avLst>
              <a:gd name="adj1" fmla="val -5093"/>
              <a:gd name="adj2" fmla="val -96427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eBGP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会话接收更新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依据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策略和决策过程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更新路由表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0.0.0.0/24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路径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:AS2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AS1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下一跳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:h</a:t>
            </a:r>
          </a:p>
        </p:txBody>
      </p:sp>
      <p:sp>
        <p:nvSpPr>
          <p:cNvPr id="201" name="圆角矩形标注 200"/>
          <p:cNvSpPr/>
          <p:nvPr/>
        </p:nvSpPr>
        <p:spPr>
          <a:xfrm>
            <a:off x="3221247" y="5566864"/>
            <a:ext cx="3000590" cy="1154611"/>
          </a:xfrm>
          <a:prstGeom prst="wedgeRoundRectCallout">
            <a:avLst>
              <a:gd name="adj1" fmla="val -69028"/>
              <a:gd name="adj2" fmla="val -216122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)b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通过路由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redistribution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将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BGP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路由信息注入给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IGP,IGP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中路由器在路由表中添加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0.0.0.0/24</a:t>
            </a:r>
          </a:p>
        </p:txBody>
      </p:sp>
      <p:sp>
        <p:nvSpPr>
          <p:cNvPr id="202" name="圆角矩形标注 201"/>
          <p:cNvSpPr/>
          <p:nvPr/>
        </p:nvSpPr>
        <p:spPr>
          <a:xfrm>
            <a:off x="7106242" y="256061"/>
            <a:ext cx="1804996" cy="1197805"/>
          </a:xfrm>
          <a:prstGeom prst="wedgeRoundRectCallout">
            <a:avLst>
              <a:gd name="adj1" fmla="val 12362"/>
              <a:gd name="adj2" fmla="val 14972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最终所有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AS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,所有路由器都会找到通往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10.0.0.0/24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的路径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1305738" y="3124118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1286294" y="2376927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2199906" y="3673618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2526058" y="2271986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067547" y="3865085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421921" y="2068345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4015189" y="3648395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3714194" y="2484155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5152269" y="2212668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5426148" y="3683003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3" name="圆角矩形 212"/>
          <p:cNvSpPr/>
          <p:nvPr/>
        </p:nvSpPr>
        <p:spPr>
          <a:xfrm>
            <a:off x="7303986" y="3851398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4" name="圆角矩形 213"/>
          <p:cNvSpPr/>
          <p:nvPr/>
        </p:nvSpPr>
        <p:spPr>
          <a:xfrm>
            <a:off x="7188994" y="2485702"/>
            <a:ext cx="273326" cy="21216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8" name="圆角矩形标注 197"/>
          <p:cNvSpPr/>
          <p:nvPr/>
        </p:nvSpPr>
        <p:spPr>
          <a:xfrm>
            <a:off x="2854365" y="3988684"/>
            <a:ext cx="2809333" cy="1049646"/>
          </a:xfrm>
          <a:prstGeom prst="wedgeRoundRectCallout">
            <a:avLst>
              <a:gd name="adj1" fmla="val 64458"/>
              <a:gd name="adj2" fmla="val -46242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)b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iBGP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会话发送更新给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h</a:t>
            </a:r>
          </a:p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h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更新路由表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下一跳不变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0.0.0.0/24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路径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:AS1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下一跳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:2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9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8" grpId="0" animBg="1"/>
      <p:bldP spid="189" grpId="0" animBg="1"/>
      <p:bldP spid="190" grpId="0" animBg="1"/>
      <p:bldP spid="191" grpId="0" animBg="1"/>
      <p:bldP spid="195" grpId="0" animBg="1"/>
      <p:bldP spid="196" grpId="0" animBg="1"/>
      <p:bldP spid="200" grpId="0" animBg="1"/>
      <p:bldP spid="199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路由</a:t>
            </a:r>
            <a:r>
              <a:rPr kumimoji="1" lang="en-US" altLang="en-US" dirty="0"/>
              <a:t>属性</a:t>
            </a:r>
            <a:r>
              <a:rPr kumimoji="1" lang="en-US" altLang="zh-CN" dirty="0"/>
              <a:t>(Cisco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1316"/>
              </p:ext>
            </p:extLst>
          </p:nvPr>
        </p:nvGraphicFramePr>
        <p:xfrm>
          <a:off x="296332" y="973858"/>
          <a:ext cx="8551334" cy="52232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代码</a:t>
                      </a: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路由属性</a:t>
                      </a: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分类</a:t>
                      </a: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说明</a:t>
                      </a: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ORIGIN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公认必选</a:t>
                      </a:r>
                      <a:endParaRPr lang="en-US" altLang="zh-CN" sz="14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必须支持并传递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起源类型，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IGP=0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,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EGP=1,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INCOMPLETE=2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AS_PATH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eBGP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时添加当前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号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iBGP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时不变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NEXT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HOP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eBGP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时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为与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peer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同子网的本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接口;</a:t>
                      </a:r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iBGP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时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不改变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NEXT_HOP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dirty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endParaRPr lang="zh-CN" altLang="en-US" sz="16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LOCAL_PREF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公认自选</a:t>
                      </a:r>
                      <a:endParaRPr lang="en-US" altLang="zh-CN" sz="14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zh-CN" sz="1400" dirty="0"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必须支持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传递可选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iBGP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间交换</a:t>
                      </a:r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确定本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内出口点</a:t>
                      </a: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Atomic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Aggregate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在路由聚合中有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被丢弃掉</a:t>
                      </a: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Aggregator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任选可传递</a:t>
                      </a:r>
                      <a:endParaRPr lang="en-US" altLang="zh-CN" sz="14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zh-CN" sz="1400" dirty="0"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若不支持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也可传递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执行路由聚合的路由器的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号和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地址</a:t>
                      </a: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Community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路径标签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例如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no-export,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no-advertise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MED</a:t>
                      </a:r>
                    </a:p>
                    <a:p>
                      <a:pPr algn="ctr"/>
                      <a:r>
                        <a:rPr lang="en-US" altLang="en-US" sz="1600" dirty="0"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MULTI_EXIT_DISC</a:t>
                      </a:r>
                      <a:r>
                        <a:rPr lang="en-US" altLang="en-US" sz="1600" dirty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可选非传递</a:t>
                      </a:r>
                      <a:endParaRPr lang="en-US" altLang="zh-CN" sz="14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zh-CN" sz="1400" dirty="0"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若不支持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则忽略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且不传递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影响</a:t>
                      </a:r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eBGP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邻居对通往本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的多个入口作区分</a:t>
                      </a:r>
                      <a:endParaRPr lang="en-US" altLang="zh-CN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9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ORIGINATOR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ID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err="1">
                          <a:latin typeface="微软雅黑"/>
                          <a:ea typeface="微软雅黑"/>
                          <a:cs typeface="微软雅黑"/>
                        </a:rPr>
                        <a:t>路由发起者的R</a:t>
                      </a:r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ID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，在路由反射器簇中防止回路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43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Cluster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List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已经过路由反射器簇的列表，防止回路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13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Cluster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ID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路由反射器簇的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ID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，防止回路</a:t>
                      </a:r>
                    </a:p>
                  </a:txBody>
                  <a:tcPr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WIEGHT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Cisco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专有，本地权重配置，不在路由器间交换</a:t>
                      </a:r>
                    </a:p>
                  </a:txBody>
                  <a:tcP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8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最优路径选择算法</a:t>
            </a:r>
            <a:r>
              <a:rPr kumimoji="1" lang="en-US" altLang="zh-CN" dirty="0"/>
              <a:t>(Cisco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5132"/>
              </p:ext>
            </p:extLst>
          </p:nvPr>
        </p:nvGraphicFramePr>
        <p:xfrm>
          <a:off x="296332" y="1264918"/>
          <a:ext cx="8551334" cy="40649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0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/>
                          <a:ea typeface="微软雅黑"/>
                          <a:cs typeface="微软雅黑"/>
                        </a:rPr>
                        <a:t>Step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路由属性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WEIGHT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本地权重配置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lang="zh-CN" altLang="en-US" sz="16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LOCAL_PREF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iBGP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间交换</a:t>
                      </a:r>
                      <a:r>
                        <a:rPr lang="zh-CN" altLang="zh-CN" sz="1600" dirty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确定本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内出口点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Self-originated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本路由器起源的路径优先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AS_PATH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LENGTH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路径长度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AS_SET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长度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=1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ORIGIN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起源类型，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IGP=0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,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EGP=1,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INCOMPLETE=2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9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MED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eBGP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间交换，区分到达相同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AS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的多个出口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eBGP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&gt;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iBGP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若为</a:t>
                      </a:r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eBGP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跳到第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Cost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若为</a:t>
                      </a:r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iBGP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，挑选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代价最小的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/>
                          <a:ea typeface="微软雅黑"/>
                          <a:cs typeface="微软雅黑"/>
                        </a:rPr>
                        <a:t>eBGP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Oldest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path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老路径优于新路径，减小路由摆动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Router</a:t>
                      </a:r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ID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/>
                          <a:ea typeface="微软雅黑"/>
                          <a:cs typeface="微软雅黑"/>
                        </a:rPr>
                        <a:t>用于打破僵局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6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策略实现 </a:t>
            </a:r>
            <a:r>
              <a:rPr kumimoji="1" lang="en-US" altLang="zh-CN" dirty="0"/>
              <a:t>	</a:t>
            </a:r>
            <a:r>
              <a:rPr kumimoji="1" lang="en-US" altLang="en-US" dirty="0"/>
              <a:t>(</a:t>
            </a:r>
            <a:r>
              <a:rPr kumimoji="1" lang="en-US" altLang="zh-CN" dirty="0"/>
              <a:t>1) </a:t>
            </a:r>
            <a:r>
              <a:rPr kumimoji="1" lang="zh-CN" altLang="en-US" dirty="0"/>
              <a:t>入界流量控制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7737" y="6292864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499571" y="913170"/>
            <a:ext cx="8229600" cy="878967"/>
          </a:xfrm>
        </p:spPr>
        <p:txBody>
          <a:bodyPr/>
          <a:lstStyle/>
          <a:p>
            <a:r>
              <a:rPr kumimoji="1" lang="zh-CN" altLang="en-US" sz="2000" dirty="0"/>
              <a:t>公布路由是一种承诺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即会携带数据包到达对应目的</a:t>
            </a:r>
            <a:endParaRPr kumimoji="1" lang="en-US" altLang="zh-CN" sz="2000" dirty="0"/>
          </a:p>
          <a:p>
            <a:r>
              <a:rPr kumimoji="1" lang="zh-CN" altLang="en-US" sz="2000" dirty="0"/>
              <a:t>通过控制向邻居输出的路由信息，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不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告诉谁</a:t>
            </a:r>
            <a:r>
              <a:rPr kumimoji="1" lang="en-US" altLang="zh-CN" sz="2000" dirty="0"/>
              <a:t>=(</a:t>
            </a:r>
            <a:r>
              <a:rPr kumimoji="1" lang="zh-CN" altLang="en-US" sz="2000" dirty="0"/>
              <a:t>不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为谁提供传递服务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对客户，通告所有路由信息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对提供商和对等体，只通告自己及自己客户的信息</a:t>
            </a:r>
            <a:endParaRPr kumimoji="1" lang="en-US" altLang="zh-CN" sz="1800" dirty="0"/>
          </a:p>
        </p:txBody>
      </p:sp>
      <p:grpSp>
        <p:nvGrpSpPr>
          <p:cNvPr id="37" name="组 36"/>
          <p:cNvGrpSpPr/>
          <p:nvPr/>
        </p:nvGrpSpPr>
        <p:grpSpPr>
          <a:xfrm>
            <a:off x="1427049" y="2908380"/>
            <a:ext cx="6152979" cy="3728496"/>
            <a:chOff x="954129" y="1665459"/>
            <a:chExt cx="6320023" cy="3920639"/>
          </a:xfrm>
        </p:grpSpPr>
        <p:grpSp>
          <p:nvGrpSpPr>
            <p:cNvPr id="39" name="组 38"/>
            <p:cNvGrpSpPr/>
            <p:nvPr/>
          </p:nvGrpSpPr>
          <p:grpSpPr>
            <a:xfrm>
              <a:off x="4435446" y="1665459"/>
              <a:ext cx="1441904" cy="1010576"/>
              <a:chOff x="3246635" y="3558483"/>
              <a:chExt cx="1441904" cy="1010576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2392404" y="1665459"/>
              <a:ext cx="1441904" cy="1010576"/>
              <a:chOff x="3246635" y="3558483"/>
              <a:chExt cx="1441904" cy="1010576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AS1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2" name="组 41"/>
            <p:cNvGrpSpPr/>
            <p:nvPr/>
          </p:nvGrpSpPr>
          <p:grpSpPr>
            <a:xfrm>
              <a:off x="954129" y="3031595"/>
              <a:ext cx="1441904" cy="1010576"/>
              <a:chOff x="3246635" y="3558483"/>
              <a:chExt cx="1441904" cy="1010576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3368240" y="3031595"/>
              <a:ext cx="1441904" cy="1010576"/>
              <a:chOff x="3246635" y="3558483"/>
              <a:chExt cx="1441904" cy="101057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5832248" y="2994936"/>
              <a:ext cx="1441904" cy="1025927"/>
              <a:chOff x="3246635" y="3558483"/>
              <a:chExt cx="1441904" cy="1025927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3246635" y="3693795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6" name="组 45"/>
            <p:cNvGrpSpPr/>
            <p:nvPr/>
          </p:nvGrpSpPr>
          <p:grpSpPr>
            <a:xfrm>
              <a:off x="968484" y="4575522"/>
              <a:ext cx="1441904" cy="1010576"/>
              <a:chOff x="3246635" y="3558483"/>
              <a:chExt cx="1441904" cy="1010576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AS6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8" name="组 47"/>
            <p:cNvGrpSpPr/>
            <p:nvPr/>
          </p:nvGrpSpPr>
          <p:grpSpPr>
            <a:xfrm>
              <a:off x="4738021" y="4575522"/>
              <a:ext cx="1441904" cy="1010576"/>
              <a:chOff x="3246635" y="3558483"/>
              <a:chExt cx="1441904" cy="101057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49" name="直线连接符 48"/>
            <p:cNvCxnSpPr>
              <a:stCxn id="72" idx="4"/>
              <a:endCxn id="67" idx="0"/>
            </p:cNvCxnSpPr>
            <p:nvPr/>
          </p:nvCxnSpPr>
          <p:spPr>
            <a:xfrm>
              <a:off x="1675081" y="4042171"/>
              <a:ext cx="14356" cy="53335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0" idx="4"/>
              <a:endCxn id="65" idx="1"/>
            </p:cNvCxnSpPr>
            <p:nvPr/>
          </p:nvCxnSpPr>
          <p:spPr>
            <a:xfrm>
              <a:off x="4089192" y="4042171"/>
              <a:ext cx="996506" cy="691466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>
              <a:stCxn id="68" idx="4"/>
              <a:endCxn id="65" idx="3"/>
            </p:cNvCxnSpPr>
            <p:nvPr/>
          </p:nvCxnSpPr>
          <p:spPr>
            <a:xfrm flipH="1">
              <a:off x="5832249" y="4020863"/>
              <a:ext cx="720951" cy="712774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>
              <a:stCxn id="76" idx="5"/>
              <a:endCxn id="69" idx="0"/>
            </p:cNvCxnSpPr>
            <p:nvPr/>
          </p:nvCxnSpPr>
          <p:spPr>
            <a:xfrm>
              <a:off x="5666188" y="2545607"/>
              <a:ext cx="887013" cy="44932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endCxn id="71" idx="0"/>
            </p:cNvCxnSpPr>
            <p:nvPr/>
          </p:nvCxnSpPr>
          <p:spPr>
            <a:xfrm>
              <a:off x="3486632" y="2545607"/>
              <a:ext cx="602561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stCxn id="74" idx="3"/>
              <a:endCxn id="73" idx="0"/>
            </p:cNvCxnSpPr>
            <p:nvPr/>
          </p:nvCxnSpPr>
          <p:spPr>
            <a:xfrm flipH="1">
              <a:off x="1675082" y="2545607"/>
              <a:ext cx="928484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75" idx="3"/>
              <a:endCxn id="77" idx="1"/>
            </p:cNvCxnSpPr>
            <p:nvPr/>
          </p:nvCxnSpPr>
          <p:spPr>
            <a:xfrm>
              <a:off x="3486632" y="1823574"/>
              <a:ext cx="1296491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>
              <a:stCxn id="72" idx="6"/>
            </p:cNvCxnSpPr>
            <p:nvPr/>
          </p:nvCxnSpPr>
          <p:spPr>
            <a:xfrm>
              <a:off x="2396033" y="3596864"/>
              <a:ext cx="1090599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70" idx="6"/>
              <a:endCxn id="68" idx="2"/>
            </p:cNvCxnSpPr>
            <p:nvPr/>
          </p:nvCxnSpPr>
          <p:spPr>
            <a:xfrm flipV="1">
              <a:off x="4810144" y="3575556"/>
              <a:ext cx="1022104" cy="21307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圆角矩形 2"/>
          <p:cNvSpPr/>
          <p:nvPr/>
        </p:nvSpPr>
        <p:spPr>
          <a:xfrm>
            <a:off x="1729734" y="6211115"/>
            <a:ext cx="878011" cy="366351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起源</a:t>
            </a:r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2342529" y="4745130"/>
            <a:ext cx="14015" cy="1506515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V="1">
            <a:off x="2506332" y="3526103"/>
            <a:ext cx="1047228" cy="1184165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2506332" y="4862669"/>
            <a:ext cx="1972919" cy="0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>
            <a:off x="3661653" y="3526103"/>
            <a:ext cx="1787764" cy="0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4661515" y="4862669"/>
            <a:ext cx="940302" cy="1500528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5601817" y="3526103"/>
            <a:ext cx="1167513" cy="1336566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H="1">
            <a:off x="6014564" y="4862669"/>
            <a:ext cx="863568" cy="1500528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>
            <a:off x="3661653" y="3745394"/>
            <a:ext cx="569449" cy="964874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组 124"/>
          <p:cNvGrpSpPr/>
          <p:nvPr/>
        </p:nvGrpSpPr>
        <p:grpSpPr>
          <a:xfrm>
            <a:off x="4437550" y="5328120"/>
            <a:ext cx="608034" cy="828956"/>
            <a:chOff x="4437550" y="4922820"/>
            <a:chExt cx="608034" cy="828956"/>
          </a:xfrm>
        </p:grpSpPr>
        <p:cxnSp>
          <p:nvCxnSpPr>
            <p:cNvPr id="104" name="直线箭头连接符 103"/>
            <p:cNvCxnSpPr/>
            <p:nvPr/>
          </p:nvCxnSpPr>
          <p:spPr>
            <a:xfrm flipH="1" flipV="1">
              <a:off x="4437550" y="4922820"/>
              <a:ext cx="608034" cy="828956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乘 101"/>
            <p:cNvSpPr/>
            <p:nvPr/>
          </p:nvSpPr>
          <p:spPr>
            <a:xfrm>
              <a:off x="4452937" y="5088331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19" name="组 118"/>
          <p:cNvGrpSpPr/>
          <p:nvPr/>
        </p:nvGrpSpPr>
        <p:grpSpPr>
          <a:xfrm>
            <a:off x="6514722" y="5328120"/>
            <a:ext cx="726820" cy="633173"/>
            <a:chOff x="6514722" y="4922820"/>
            <a:chExt cx="726820" cy="633173"/>
          </a:xfrm>
        </p:grpSpPr>
        <p:sp>
          <p:nvSpPr>
            <p:cNvPr id="101" name="乘 100"/>
            <p:cNvSpPr/>
            <p:nvPr/>
          </p:nvSpPr>
          <p:spPr>
            <a:xfrm>
              <a:off x="6541747" y="4990370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cxnSp>
          <p:nvCxnSpPr>
            <p:cNvPr id="107" name="直线箭头连接符 106"/>
            <p:cNvCxnSpPr/>
            <p:nvPr/>
          </p:nvCxnSpPr>
          <p:spPr>
            <a:xfrm flipV="1">
              <a:off x="6514722" y="4922820"/>
              <a:ext cx="726820" cy="565623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 117"/>
          <p:cNvGrpSpPr/>
          <p:nvPr/>
        </p:nvGrpSpPr>
        <p:grpSpPr>
          <a:xfrm>
            <a:off x="4277037" y="3607079"/>
            <a:ext cx="565623" cy="565623"/>
            <a:chOff x="4277037" y="3201779"/>
            <a:chExt cx="565623" cy="565623"/>
          </a:xfrm>
        </p:grpSpPr>
        <p:sp>
          <p:nvSpPr>
            <p:cNvPr id="103" name="乘 102"/>
            <p:cNvSpPr/>
            <p:nvPr/>
          </p:nvSpPr>
          <p:spPr>
            <a:xfrm>
              <a:off x="4277037" y="3201779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cxnSp>
          <p:nvCxnSpPr>
            <p:cNvPr id="110" name="直线箭头连接符 109"/>
            <p:cNvCxnSpPr/>
            <p:nvPr/>
          </p:nvCxnSpPr>
          <p:spPr>
            <a:xfrm flipH="1" flipV="1">
              <a:off x="4277038" y="3201780"/>
              <a:ext cx="539314" cy="565622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5181146" y="4664070"/>
            <a:ext cx="995089" cy="565623"/>
            <a:chOff x="5181146" y="4258770"/>
            <a:chExt cx="995089" cy="565623"/>
          </a:xfrm>
        </p:grpSpPr>
        <p:sp>
          <p:nvSpPr>
            <p:cNvPr id="94" name="乘 93"/>
            <p:cNvSpPr/>
            <p:nvPr/>
          </p:nvSpPr>
          <p:spPr>
            <a:xfrm>
              <a:off x="5394893" y="4258770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cxnSp>
          <p:nvCxnSpPr>
            <p:cNvPr id="113" name="直线箭头连接符 112"/>
            <p:cNvCxnSpPr/>
            <p:nvPr/>
          </p:nvCxnSpPr>
          <p:spPr>
            <a:xfrm>
              <a:off x="5181146" y="4552861"/>
              <a:ext cx="995089" cy="0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 123"/>
          <p:cNvGrpSpPr/>
          <p:nvPr/>
        </p:nvGrpSpPr>
        <p:grpSpPr>
          <a:xfrm>
            <a:off x="5181146" y="4172702"/>
            <a:ext cx="833418" cy="565623"/>
            <a:chOff x="5181146" y="3767402"/>
            <a:chExt cx="833418" cy="565623"/>
          </a:xfrm>
        </p:grpSpPr>
        <p:cxnSp>
          <p:nvCxnSpPr>
            <p:cNvPr id="120" name="直线箭头连接符 119"/>
            <p:cNvCxnSpPr/>
            <p:nvPr/>
          </p:nvCxnSpPr>
          <p:spPr>
            <a:xfrm flipH="1">
              <a:off x="5181146" y="4068133"/>
              <a:ext cx="833418" cy="0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乘 122"/>
            <p:cNvSpPr/>
            <p:nvPr/>
          </p:nvSpPr>
          <p:spPr>
            <a:xfrm>
              <a:off x="5385478" y="3767402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47998" y="2823759"/>
            <a:ext cx="8134552" cy="3828260"/>
            <a:chOff x="447998" y="2823759"/>
            <a:chExt cx="8134552" cy="3828260"/>
          </a:xfrm>
        </p:grpSpPr>
        <p:sp>
          <p:nvSpPr>
            <p:cNvPr id="82" name="圆角矩形 81"/>
            <p:cNvSpPr/>
            <p:nvPr/>
          </p:nvSpPr>
          <p:spPr>
            <a:xfrm>
              <a:off x="447998" y="4029685"/>
              <a:ext cx="1281736" cy="271698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AS6</a:t>
              </a: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861299" y="3073262"/>
              <a:ext cx="1898417" cy="271698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AS3</a:t>
              </a:r>
              <a:r>
                <a:rPr kumimoji="1" lang="zh-CN" altLang="en-US" sz="1600" dirty="0">
                  <a:latin typeface="Arial Black"/>
                  <a:ea typeface="微软雅黑"/>
                  <a:cs typeface="Arial Black"/>
                </a:rPr>
                <a:t> </a:t>
              </a:r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AS6</a:t>
              </a: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220145" y="2823759"/>
              <a:ext cx="2362405" cy="312357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AS1</a:t>
              </a:r>
              <a:r>
                <a:rPr kumimoji="1" lang="zh-CN" altLang="en-US" sz="1600" dirty="0">
                  <a:latin typeface="Arial Black"/>
                  <a:ea typeface="微软雅黑"/>
                  <a:cs typeface="Arial Black"/>
                </a:rPr>
                <a:t> </a:t>
              </a:r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AS3</a:t>
              </a:r>
              <a:r>
                <a:rPr kumimoji="1" lang="zh-CN" altLang="en-US" sz="1600" dirty="0">
                  <a:latin typeface="Arial Black"/>
                  <a:ea typeface="微软雅黑"/>
                  <a:cs typeface="Arial Black"/>
                </a:rPr>
                <a:t> </a:t>
              </a:r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AS6</a:t>
              </a: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7684264" y="3676762"/>
              <a:ext cx="810698" cy="1538332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AS2</a:t>
              </a:r>
              <a:r>
                <a:rPr kumimoji="1" lang="zh-CN" altLang="en-US" sz="1600" dirty="0">
                  <a:latin typeface="Arial Black"/>
                  <a:ea typeface="微软雅黑"/>
                  <a:cs typeface="Arial Black"/>
                </a:rPr>
                <a:t> </a:t>
              </a:r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AS1</a:t>
              </a:r>
              <a:r>
                <a:rPr kumimoji="1" lang="zh-CN" altLang="en-US" sz="1600" dirty="0">
                  <a:latin typeface="Arial Black"/>
                  <a:ea typeface="微软雅黑"/>
                  <a:cs typeface="Arial Black"/>
                </a:rPr>
                <a:t> </a:t>
              </a:r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AS3</a:t>
              </a:r>
              <a:r>
                <a:rPr kumimoji="1" lang="zh-CN" altLang="en-US" sz="1600" dirty="0">
                  <a:latin typeface="Arial Black"/>
                  <a:ea typeface="微软雅黑"/>
                  <a:cs typeface="Arial Black"/>
                </a:rPr>
                <a:t> </a:t>
              </a:r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AS6</a:t>
              </a: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363785" y="4958160"/>
              <a:ext cx="748961" cy="831748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?</a:t>
              </a: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4661515" y="6339662"/>
              <a:ext cx="2362405" cy="312357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 Black"/>
                  <a:ea typeface="微软雅黑"/>
                  <a:cs typeface="Arial Black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09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线箭头连接符 92"/>
          <p:cNvCxnSpPr/>
          <p:nvPr/>
        </p:nvCxnSpPr>
        <p:spPr>
          <a:xfrm>
            <a:off x="3630419" y="3336622"/>
            <a:ext cx="569449" cy="964874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策略实现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r>
              <a:rPr kumimoji="1" lang="zh-CN" altLang="en-US" dirty="0"/>
              <a:t> 出界流量控制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0197" y="6356350"/>
            <a:ext cx="2895600" cy="365125"/>
          </a:xfrm>
        </p:spPr>
        <p:txBody>
          <a:bodyPr/>
          <a:lstStyle/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499571" y="1219697"/>
            <a:ext cx="8229600" cy="878967"/>
          </a:xfrm>
        </p:spPr>
        <p:txBody>
          <a:bodyPr/>
          <a:lstStyle/>
          <a:p>
            <a:r>
              <a:rPr kumimoji="1" lang="zh-CN" altLang="en-US" sz="2000" dirty="0"/>
              <a:t>为通往客户、对等、提供商的出口从高到低设定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preference</a:t>
            </a:r>
          </a:p>
          <a:p>
            <a:r>
              <a:rPr kumimoji="1" lang="zh-CN" altLang="en-US" sz="2000" dirty="0"/>
              <a:t>或者，为通往客户、对等、提供商的出口从低到高设定</a:t>
            </a:r>
            <a:r>
              <a:rPr kumimoji="1" lang="en-US" altLang="zh-CN" sz="2000" dirty="0"/>
              <a:t>IGP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Cost</a:t>
            </a:r>
          </a:p>
          <a:p>
            <a:endParaRPr kumimoji="1" lang="en-US" altLang="zh-CN" sz="2000" dirty="0"/>
          </a:p>
        </p:txBody>
      </p:sp>
      <p:grpSp>
        <p:nvGrpSpPr>
          <p:cNvPr id="129" name="组 128"/>
          <p:cNvGrpSpPr/>
          <p:nvPr/>
        </p:nvGrpSpPr>
        <p:grpSpPr>
          <a:xfrm>
            <a:off x="3107876" y="3621414"/>
            <a:ext cx="830665" cy="1436261"/>
            <a:chOff x="3107876" y="3581089"/>
            <a:chExt cx="830665" cy="1436261"/>
          </a:xfrm>
        </p:grpSpPr>
        <p:sp>
          <p:nvSpPr>
            <p:cNvPr id="127" name="圆角矩形 126"/>
            <p:cNvSpPr/>
            <p:nvPr/>
          </p:nvSpPr>
          <p:spPr>
            <a:xfrm>
              <a:off x="3107876" y="4509157"/>
              <a:ext cx="553777" cy="50819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>
                  <a:latin typeface="微软雅黑"/>
                  <a:ea typeface="微软雅黑"/>
                  <a:cs typeface="微软雅黑"/>
                </a:rPr>
                <a:t>高</a:t>
              </a: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3384764" y="3581089"/>
              <a:ext cx="553777" cy="50819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>
                  <a:latin typeface="微软雅黑"/>
                  <a:ea typeface="微软雅黑"/>
                  <a:cs typeface="微软雅黑"/>
                </a:rPr>
                <a:t>低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447998" y="2531779"/>
            <a:ext cx="8134552" cy="3740122"/>
            <a:chOff x="447998" y="2531779"/>
            <a:chExt cx="8134552" cy="3740122"/>
          </a:xfrm>
        </p:grpSpPr>
        <p:grpSp>
          <p:nvGrpSpPr>
            <p:cNvPr id="37" name="组 36"/>
            <p:cNvGrpSpPr/>
            <p:nvPr/>
          </p:nvGrpSpPr>
          <p:grpSpPr>
            <a:xfrm>
              <a:off x="1427049" y="2543405"/>
              <a:ext cx="6152979" cy="3728496"/>
              <a:chOff x="954129" y="1665459"/>
              <a:chExt cx="6320023" cy="3920639"/>
            </a:xfrm>
          </p:grpSpPr>
          <p:grpSp>
            <p:nvGrpSpPr>
              <p:cNvPr id="39" name="组 38"/>
              <p:cNvGrpSpPr/>
              <p:nvPr/>
            </p:nvGrpSpPr>
            <p:grpSpPr>
              <a:xfrm>
                <a:off x="4435446" y="1665459"/>
                <a:ext cx="1441904" cy="1010576"/>
                <a:chOff x="3246635" y="3558483"/>
                <a:chExt cx="1441904" cy="1010576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3246635" y="3678444"/>
                  <a:ext cx="1441904" cy="890615"/>
                </a:xfrm>
                <a:prstGeom prst="ellipse">
                  <a:avLst/>
                </a:prstGeom>
                <a:noFill/>
                <a:ln w="57150" cmpd="sng">
                  <a:solidFill>
                    <a:srgbClr val="0080FF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>
                  <a:off x="3594312" y="3558483"/>
                  <a:ext cx="746551" cy="316229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Arial Black"/>
                      <a:cs typeface="Arial Black"/>
                    </a:rPr>
                    <a:t>AS2</a:t>
                  </a:r>
                  <a:endParaRPr kumimoji="1" lang="zh-CN" altLang="en-US" dirty="0">
                    <a:latin typeface="Arial Black"/>
                    <a:cs typeface="Arial Black"/>
                  </a:endParaRPr>
                </a:p>
              </p:txBody>
            </p:sp>
          </p:grpSp>
          <p:grpSp>
            <p:nvGrpSpPr>
              <p:cNvPr id="40" name="组 39"/>
              <p:cNvGrpSpPr/>
              <p:nvPr/>
            </p:nvGrpSpPr>
            <p:grpSpPr>
              <a:xfrm>
                <a:off x="2392404" y="1665459"/>
                <a:ext cx="1441904" cy="1010576"/>
                <a:chOff x="3246635" y="3558483"/>
                <a:chExt cx="1441904" cy="1010576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3246635" y="3678444"/>
                  <a:ext cx="1441904" cy="890615"/>
                </a:xfrm>
                <a:prstGeom prst="ellipse">
                  <a:avLst/>
                </a:prstGeom>
                <a:noFill/>
                <a:ln w="57150" cmpd="sng">
                  <a:solidFill>
                    <a:srgbClr val="0080FF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>
                  <a:off x="3594312" y="3558483"/>
                  <a:ext cx="746551" cy="316229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Arial Black"/>
                      <a:cs typeface="Arial Black"/>
                    </a:rPr>
                    <a:t>AS1</a:t>
                  </a:r>
                  <a:endParaRPr kumimoji="1" lang="zh-CN" altLang="en-US" dirty="0">
                    <a:latin typeface="Arial Black"/>
                    <a:cs typeface="Arial Black"/>
                  </a:endParaRPr>
                </a:p>
              </p:txBody>
            </p:sp>
          </p:grpSp>
          <p:grpSp>
            <p:nvGrpSpPr>
              <p:cNvPr id="42" name="组 41"/>
              <p:cNvGrpSpPr/>
              <p:nvPr/>
            </p:nvGrpSpPr>
            <p:grpSpPr>
              <a:xfrm>
                <a:off x="954129" y="3031595"/>
                <a:ext cx="1441904" cy="1010576"/>
                <a:chOff x="3246635" y="3558483"/>
                <a:chExt cx="1441904" cy="1010576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3246635" y="3678444"/>
                  <a:ext cx="1441904" cy="890615"/>
                </a:xfrm>
                <a:prstGeom prst="ellipse">
                  <a:avLst/>
                </a:prstGeom>
                <a:noFill/>
                <a:ln w="57150" cmpd="sng">
                  <a:solidFill>
                    <a:srgbClr val="0080FF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3594312" y="3558483"/>
                  <a:ext cx="746551" cy="316229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Arial Black"/>
                      <a:cs typeface="Arial Black"/>
                    </a:rPr>
                    <a:t>AS3</a:t>
                  </a:r>
                  <a:endParaRPr kumimoji="1" lang="zh-CN" altLang="en-US" dirty="0">
                    <a:latin typeface="Arial Black"/>
                    <a:cs typeface="Arial Black"/>
                  </a:endParaRPr>
                </a:p>
              </p:txBody>
            </p:sp>
          </p:grpSp>
          <p:grpSp>
            <p:nvGrpSpPr>
              <p:cNvPr id="43" name="组 42"/>
              <p:cNvGrpSpPr/>
              <p:nvPr/>
            </p:nvGrpSpPr>
            <p:grpSpPr>
              <a:xfrm>
                <a:off x="3368240" y="3031595"/>
                <a:ext cx="1441904" cy="1010576"/>
                <a:chOff x="3246635" y="3558483"/>
                <a:chExt cx="1441904" cy="1010576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3246635" y="3678444"/>
                  <a:ext cx="1441904" cy="890615"/>
                </a:xfrm>
                <a:prstGeom prst="ellipse">
                  <a:avLst/>
                </a:prstGeom>
                <a:noFill/>
                <a:ln w="57150" cmpd="sng">
                  <a:solidFill>
                    <a:srgbClr val="0080FF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3594312" y="3558483"/>
                  <a:ext cx="746551" cy="316229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Arial Black"/>
                      <a:cs typeface="Arial Black"/>
                    </a:rPr>
                    <a:t>AS4</a:t>
                  </a:r>
                  <a:endParaRPr kumimoji="1" lang="zh-CN" altLang="en-US" dirty="0">
                    <a:latin typeface="Arial Black"/>
                    <a:cs typeface="Arial Black"/>
                  </a:endParaRPr>
                </a:p>
              </p:txBody>
            </p:sp>
          </p:grpSp>
          <p:grpSp>
            <p:nvGrpSpPr>
              <p:cNvPr id="45" name="组 44"/>
              <p:cNvGrpSpPr/>
              <p:nvPr/>
            </p:nvGrpSpPr>
            <p:grpSpPr>
              <a:xfrm>
                <a:off x="5832248" y="2994936"/>
                <a:ext cx="1441904" cy="1041279"/>
                <a:chOff x="3246635" y="3558483"/>
                <a:chExt cx="1441904" cy="1041279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3246635" y="3709147"/>
                  <a:ext cx="1441904" cy="890615"/>
                </a:xfrm>
                <a:prstGeom prst="ellipse">
                  <a:avLst/>
                </a:prstGeom>
                <a:noFill/>
                <a:ln w="57150" cmpd="sng">
                  <a:solidFill>
                    <a:srgbClr val="0080FF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>
                  <a:off x="3594312" y="3558483"/>
                  <a:ext cx="746551" cy="316229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Arial Black"/>
                      <a:cs typeface="Arial Black"/>
                    </a:rPr>
                    <a:t>AS5</a:t>
                  </a:r>
                  <a:endParaRPr kumimoji="1" lang="zh-CN" altLang="en-US" dirty="0">
                    <a:latin typeface="Arial Black"/>
                    <a:cs typeface="Arial Black"/>
                  </a:endParaRPr>
                </a:p>
              </p:txBody>
            </p:sp>
          </p:grpSp>
          <p:grpSp>
            <p:nvGrpSpPr>
              <p:cNvPr id="46" name="组 45"/>
              <p:cNvGrpSpPr/>
              <p:nvPr/>
            </p:nvGrpSpPr>
            <p:grpSpPr>
              <a:xfrm>
                <a:off x="968484" y="4575522"/>
                <a:ext cx="1441904" cy="1010576"/>
                <a:chOff x="3246635" y="3558483"/>
                <a:chExt cx="1441904" cy="1010576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3246635" y="3678444"/>
                  <a:ext cx="1441904" cy="890615"/>
                </a:xfrm>
                <a:prstGeom prst="ellipse">
                  <a:avLst/>
                </a:prstGeom>
                <a:noFill/>
                <a:ln w="57150" cmpd="sng">
                  <a:solidFill>
                    <a:srgbClr val="0080FF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>
                  <a:off x="3594312" y="3558483"/>
                  <a:ext cx="746551" cy="316229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Arial Black"/>
                      <a:cs typeface="Arial Black"/>
                    </a:rPr>
                    <a:t>AS6</a:t>
                  </a:r>
                  <a:endParaRPr kumimoji="1" lang="zh-CN" altLang="en-US" dirty="0">
                    <a:latin typeface="Arial Black"/>
                    <a:cs typeface="Arial Black"/>
                  </a:endParaRPr>
                </a:p>
              </p:txBody>
            </p:sp>
          </p:grpSp>
          <p:grpSp>
            <p:nvGrpSpPr>
              <p:cNvPr id="48" name="组 47"/>
              <p:cNvGrpSpPr/>
              <p:nvPr/>
            </p:nvGrpSpPr>
            <p:grpSpPr>
              <a:xfrm>
                <a:off x="4738021" y="4575522"/>
                <a:ext cx="1441904" cy="1010576"/>
                <a:chOff x="3246635" y="3558483"/>
                <a:chExt cx="1441904" cy="1010576"/>
              </a:xfrm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3246635" y="3678444"/>
                  <a:ext cx="1441904" cy="890615"/>
                </a:xfrm>
                <a:prstGeom prst="ellipse">
                  <a:avLst/>
                </a:prstGeom>
                <a:noFill/>
                <a:ln w="57150" cmpd="sng">
                  <a:solidFill>
                    <a:srgbClr val="0080FF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3594312" y="3558483"/>
                  <a:ext cx="746551" cy="316229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Arial Black"/>
                      <a:cs typeface="Arial Black"/>
                    </a:rPr>
                    <a:t>AS7</a:t>
                  </a:r>
                  <a:endParaRPr kumimoji="1" lang="zh-CN" altLang="en-US" dirty="0">
                    <a:latin typeface="Arial Black"/>
                    <a:cs typeface="Arial Black"/>
                  </a:endParaRPr>
                </a:p>
              </p:txBody>
            </p:sp>
          </p:grpSp>
          <p:cxnSp>
            <p:nvCxnSpPr>
              <p:cNvPr id="49" name="直线连接符 48"/>
              <p:cNvCxnSpPr>
                <a:stCxn id="72" idx="4"/>
                <a:endCxn id="67" idx="0"/>
              </p:cNvCxnSpPr>
              <p:nvPr/>
            </p:nvCxnSpPr>
            <p:spPr>
              <a:xfrm>
                <a:off x="1675081" y="4042171"/>
                <a:ext cx="14356" cy="533351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>
                <a:stCxn id="70" idx="4"/>
                <a:endCxn id="65" idx="1"/>
              </p:cNvCxnSpPr>
              <p:nvPr/>
            </p:nvCxnSpPr>
            <p:spPr>
              <a:xfrm>
                <a:off x="4089192" y="4042171"/>
                <a:ext cx="996506" cy="691466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>
                <a:stCxn id="68" idx="4"/>
                <a:endCxn id="65" idx="3"/>
              </p:cNvCxnSpPr>
              <p:nvPr/>
            </p:nvCxnSpPr>
            <p:spPr>
              <a:xfrm flipH="1">
                <a:off x="5832249" y="4036215"/>
                <a:ext cx="720951" cy="697421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/>
              <p:cNvCxnSpPr>
                <a:stCxn id="76" idx="5"/>
                <a:endCxn id="69" idx="0"/>
              </p:cNvCxnSpPr>
              <p:nvPr/>
            </p:nvCxnSpPr>
            <p:spPr>
              <a:xfrm>
                <a:off x="5666188" y="2545607"/>
                <a:ext cx="887013" cy="449329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/>
              <p:cNvCxnSpPr>
                <a:endCxn id="71" idx="0"/>
              </p:cNvCxnSpPr>
              <p:nvPr/>
            </p:nvCxnSpPr>
            <p:spPr>
              <a:xfrm>
                <a:off x="3486632" y="2545607"/>
                <a:ext cx="602561" cy="485988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/>
              <p:cNvCxnSpPr>
                <a:stCxn id="74" idx="3"/>
                <a:endCxn id="73" idx="0"/>
              </p:cNvCxnSpPr>
              <p:nvPr/>
            </p:nvCxnSpPr>
            <p:spPr>
              <a:xfrm flipH="1">
                <a:off x="1675082" y="2545607"/>
                <a:ext cx="928484" cy="485988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/>
              <p:cNvCxnSpPr>
                <a:stCxn id="75" idx="3"/>
                <a:endCxn id="77" idx="1"/>
              </p:cNvCxnSpPr>
              <p:nvPr/>
            </p:nvCxnSpPr>
            <p:spPr>
              <a:xfrm>
                <a:off x="3486632" y="1823574"/>
                <a:ext cx="1296491" cy="0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59"/>
              <p:cNvCxnSpPr>
                <a:stCxn id="72" idx="6"/>
              </p:cNvCxnSpPr>
              <p:nvPr/>
            </p:nvCxnSpPr>
            <p:spPr>
              <a:xfrm>
                <a:off x="2396033" y="3596864"/>
                <a:ext cx="1090599" cy="0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/>
              <p:cNvCxnSpPr>
                <a:stCxn id="70" idx="6"/>
                <a:endCxn id="68" idx="2"/>
              </p:cNvCxnSpPr>
              <p:nvPr/>
            </p:nvCxnSpPr>
            <p:spPr>
              <a:xfrm flipV="1">
                <a:off x="4810144" y="3590908"/>
                <a:ext cx="1022104" cy="5956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圆角矩形 2"/>
            <p:cNvSpPr/>
            <p:nvPr/>
          </p:nvSpPr>
          <p:spPr>
            <a:xfrm>
              <a:off x="1729734" y="5846140"/>
              <a:ext cx="878011" cy="366351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>
                  <a:latin typeface="微软雅黑"/>
                  <a:ea typeface="微软雅黑"/>
                  <a:cs typeface="微软雅黑"/>
                </a:rPr>
                <a:t>起源</a:t>
              </a:r>
            </a:p>
          </p:txBody>
        </p:sp>
        <p:cxnSp>
          <p:nvCxnSpPr>
            <p:cNvPr id="7" name="直线箭头连接符 6"/>
            <p:cNvCxnSpPr/>
            <p:nvPr/>
          </p:nvCxnSpPr>
          <p:spPr>
            <a:xfrm flipH="1" flipV="1">
              <a:off x="2342529" y="4380155"/>
              <a:ext cx="14015" cy="1506515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/>
            <p:nvPr/>
          </p:nvCxnSpPr>
          <p:spPr>
            <a:xfrm flipV="1">
              <a:off x="2506332" y="3161128"/>
              <a:ext cx="1047228" cy="1184165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2506332" y="4497694"/>
              <a:ext cx="1972919" cy="0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/>
            <p:nvPr/>
          </p:nvCxnSpPr>
          <p:spPr>
            <a:xfrm>
              <a:off x="3661653" y="3161128"/>
              <a:ext cx="1787764" cy="0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4661515" y="4497694"/>
              <a:ext cx="940302" cy="1500528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>
              <a:off x="5601817" y="3161128"/>
              <a:ext cx="1167513" cy="1336566"/>
            </a:xfrm>
            <a:prstGeom prst="straightConnector1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 5"/>
            <p:cNvGrpSpPr/>
            <p:nvPr/>
          </p:nvGrpSpPr>
          <p:grpSpPr>
            <a:xfrm>
              <a:off x="447998" y="2531779"/>
              <a:ext cx="8134552" cy="2391335"/>
              <a:chOff x="447998" y="2531779"/>
              <a:chExt cx="8134552" cy="2391335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447998" y="3737705"/>
                <a:ext cx="1281736" cy="271698"/>
              </a:xfrm>
              <a:prstGeom prst="roundRect">
                <a:avLst/>
              </a:prstGeom>
              <a:solidFill>
                <a:srgbClr val="25A24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AS6</a:t>
                </a: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861299" y="2781282"/>
                <a:ext cx="1898417" cy="271698"/>
              </a:xfrm>
              <a:prstGeom prst="roundRect">
                <a:avLst/>
              </a:prstGeom>
              <a:solidFill>
                <a:srgbClr val="25A24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AS3</a:t>
                </a:r>
                <a:r>
                  <a:rPr kumimoji="1" lang="zh-CN" altLang="en-US" sz="1600" dirty="0">
                    <a:latin typeface="Arial Black"/>
                    <a:ea typeface="微软雅黑"/>
                    <a:cs typeface="Arial Black"/>
                  </a:rPr>
                  <a:t> </a:t>
                </a:r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AS6</a:t>
                </a: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6220145" y="2531779"/>
                <a:ext cx="2362405" cy="312357"/>
              </a:xfrm>
              <a:prstGeom prst="roundRect">
                <a:avLst/>
              </a:prstGeom>
              <a:solidFill>
                <a:srgbClr val="25A24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AS1</a:t>
                </a:r>
                <a:r>
                  <a:rPr kumimoji="1" lang="zh-CN" altLang="en-US" sz="1600" dirty="0">
                    <a:latin typeface="Arial Black"/>
                    <a:ea typeface="微软雅黑"/>
                    <a:cs typeface="Arial Black"/>
                  </a:rPr>
                  <a:t> </a:t>
                </a:r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AS3</a:t>
                </a:r>
                <a:r>
                  <a:rPr kumimoji="1" lang="zh-CN" altLang="en-US" sz="1600" dirty="0">
                    <a:latin typeface="Arial Black"/>
                    <a:ea typeface="微软雅黑"/>
                    <a:cs typeface="Arial Black"/>
                  </a:rPr>
                  <a:t> </a:t>
                </a:r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AS6</a:t>
                </a:r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7684264" y="3384782"/>
                <a:ext cx="810698" cy="1538332"/>
              </a:xfrm>
              <a:prstGeom prst="roundRect">
                <a:avLst/>
              </a:prstGeom>
              <a:solidFill>
                <a:srgbClr val="25A24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AS2</a:t>
                </a:r>
                <a:r>
                  <a:rPr kumimoji="1" lang="zh-CN" altLang="en-US" sz="1600" dirty="0">
                    <a:latin typeface="Arial Black"/>
                    <a:ea typeface="微软雅黑"/>
                    <a:cs typeface="Arial Black"/>
                  </a:rPr>
                  <a:t> </a:t>
                </a:r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AS1</a:t>
                </a:r>
                <a:r>
                  <a:rPr kumimoji="1" lang="zh-CN" altLang="en-US" sz="1600" dirty="0">
                    <a:latin typeface="Arial Black"/>
                    <a:ea typeface="微软雅黑"/>
                    <a:cs typeface="Arial Black"/>
                  </a:rPr>
                  <a:t> </a:t>
                </a:r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AS3</a:t>
                </a:r>
                <a:r>
                  <a:rPr kumimoji="1" lang="zh-CN" altLang="en-US" sz="1600" dirty="0">
                    <a:latin typeface="Arial Black"/>
                    <a:ea typeface="微软雅黑"/>
                    <a:cs typeface="Arial Black"/>
                  </a:rPr>
                  <a:t> </a:t>
                </a:r>
                <a:r>
                  <a:rPr kumimoji="1" lang="en-US" altLang="zh-CN" sz="1600" dirty="0">
                    <a:latin typeface="Arial Black"/>
                    <a:ea typeface="微软雅黑"/>
                    <a:cs typeface="Arial Black"/>
                  </a:rPr>
                  <a:t>AS6</a:t>
                </a:r>
              </a:p>
            </p:txBody>
          </p:sp>
        </p:grpSp>
      </p:grpSp>
      <p:sp>
        <p:nvSpPr>
          <p:cNvPr id="89" name="圆角矩形 88"/>
          <p:cNvSpPr/>
          <p:nvPr/>
        </p:nvSpPr>
        <p:spPr>
          <a:xfrm>
            <a:off x="3165797" y="5048069"/>
            <a:ext cx="1297301" cy="347666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AS3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AS6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661515" y="6047682"/>
            <a:ext cx="2362405" cy="312357"/>
          </a:xfrm>
          <a:prstGeom prst="roundRec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AS4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AS3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AS6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3891715" y="6409075"/>
            <a:ext cx="3966558" cy="33933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最短路径优先</a:t>
            </a:r>
          </a:p>
        </p:txBody>
      </p:sp>
      <p:cxnSp>
        <p:nvCxnSpPr>
          <p:cNvPr id="95" name="直线箭头连接符 94"/>
          <p:cNvCxnSpPr/>
          <p:nvPr/>
        </p:nvCxnSpPr>
        <p:spPr>
          <a:xfrm flipH="1">
            <a:off x="5991788" y="4504104"/>
            <a:ext cx="863568" cy="1500528"/>
          </a:xfrm>
          <a:prstGeom prst="straightConnector1">
            <a:avLst/>
          </a:prstGeom>
          <a:ln w="76200" cmpd="sng">
            <a:solidFill>
              <a:srgbClr val="25A24E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302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5.1|7.2|18.3|16.3|12.8|10.6|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7.1|62.5|18|17.4|13.7|6.8|18.4|1.4|3.4|48|37.5|4.4|14.9|5.6|15.6|30|25.4|19.5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2.3|21.6|19.1|2.9|24.2|17|3.4|2.9|14.2|6.9|9|18.2|15.1|27.5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43|12.7|4.3|2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4|4.2|11.4|12.6|1|9.4|5.5|1.6|2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11.8|5|4.3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0.5|36|1.2|9.6|0.8|7.1|17.6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36041</TotalTime>
  <Words>1478</Words>
  <Application>Microsoft Office PowerPoint</Application>
  <PresentationFormat>全屏显示(4:3)</PresentationFormat>
  <Paragraphs>327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域际路由协议历史 [RFC5773]</vt:lpstr>
      <vt:lpstr>BGP4要点</vt:lpstr>
      <vt:lpstr>BGP中基于策略的路由框架</vt:lpstr>
      <vt:lpstr>BGP路由交换过程</vt:lpstr>
      <vt:lpstr>BGP路由属性(Cisco实现)</vt:lpstr>
      <vt:lpstr>BGP最优路径选择算法(Cisco实现)</vt:lpstr>
      <vt:lpstr>策略实现  (1) 入界流量控制</vt:lpstr>
      <vt:lpstr>策略实现  (2) 出界流量控制</vt:lpstr>
      <vt:lpstr>策略实现  (3) 影响上游入界入口</vt:lpstr>
      <vt:lpstr>策略实现  (4) 影响邻居入界入口</vt:lpstr>
      <vt:lpstr>策略实现  (5) 增加前缀长度来竞争流量</vt:lpstr>
      <vt:lpstr>课堂问题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4748</cp:revision>
  <dcterms:created xsi:type="dcterms:W3CDTF">2014-12-29T07:26:19Z</dcterms:created>
  <dcterms:modified xsi:type="dcterms:W3CDTF">2020-10-07T10:22:10Z</dcterms:modified>
</cp:coreProperties>
</file>