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477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512" r:id="rId11"/>
    <p:sldId id="460" r:id="rId12"/>
    <p:sldId id="461" r:id="rId13"/>
    <p:sldId id="462" r:id="rId14"/>
    <p:sldId id="463" r:id="rId15"/>
    <p:sldId id="464" r:id="rId16"/>
    <p:sldId id="509" r:id="rId17"/>
    <p:sldId id="510" r:id="rId18"/>
    <p:sldId id="511" r:id="rId19"/>
    <p:sldId id="465" r:id="rId20"/>
    <p:sldId id="513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9" autoAdjust="0"/>
    <p:restoredTop sz="95212" autoAdjust="0"/>
  </p:normalViewPr>
  <p:slideViewPr>
    <p:cSldViewPr snapToGrid="0" snapToObjects="1">
      <p:cViewPr varScale="1">
        <p:scale>
          <a:sx n="129" d="100"/>
          <a:sy n="129" d="100"/>
        </p:scale>
        <p:origin x="12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0-03-30T16:11:04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24058 8885 0,'0'-16'77</inkml:trace>
  <inkml:trace contextRef="#ctx0" brushRef="#br0" timeOffset="1302">23714 8448 0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BGP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16019-0EB9-4FE7-96CB-CCE75DC0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64922-2157-4C94-945E-35CAADD1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9576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：假设</a:t>
            </a:r>
            <a:r>
              <a:rPr lang="en-US" altLang="zh-CN" dirty="0"/>
              <a:t>AS6</a:t>
            </a:r>
            <a:r>
              <a:rPr lang="zh-CN" altLang="en-US" dirty="0"/>
              <a:t>被恶意控制并对</a:t>
            </a:r>
            <a:r>
              <a:rPr lang="en-US" altLang="zh-CN" dirty="0"/>
              <a:t>AS2</a:t>
            </a:r>
            <a:r>
              <a:rPr lang="zh-CN" altLang="en-US" dirty="0"/>
              <a:t>中一个前缀实施前缀劫持控制，哪些</a:t>
            </a:r>
            <a:r>
              <a:rPr lang="en-US" altLang="zh-CN" dirty="0"/>
              <a:t>AS</a:t>
            </a:r>
            <a:r>
              <a:rPr lang="zh-CN" altLang="en-US" dirty="0"/>
              <a:t>会受到影响？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：如何用非密码学方法检测这种攻击？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A3D08-9ED4-4928-B03B-07F271F5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grpSp>
        <p:nvGrpSpPr>
          <p:cNvPr id="5" name="组 7">
            <a:extLst>
              <a:ext uri="{FF2B5EF4-FFF2-40B4-BE49-F238E27FC236}">
                <a16:creationId xmlns:a16="http://schemas.microsoft.com/office/drawing/2014/main" id="{202A4105-936F-4B6D-8C19-65F4394E2E97}"/>
              </a:ext>
            </a:extLst>
          </p:cNvPr>
          <p:cNvGrpSpPr/>
          <p:nvPr/>
        </p:nvGrpSpPr>
        <p:grpSpPr>
          <a:xfrm>
            <a:off x="1809026" y="2438213"/>
            <a:ext cx="6091799" cy="3779060"/>
            <a:chOff x="954129" y="1665459"/>
            <a:chExt cx="6320023" cy="3920639"/>
          </a:xfrm>
        </p:grpSpPr>
        <p:grpSp>
          <p:nvGrpSpPr>
            <p:cNvPr id="6" name="组 8">
              <a:extLst>
                <a:ext uri="{FF2B5EF4-FFF2-40B4-BE49-F238E27FC236}">
                  <a16:creationId xmlns:a16="http://schemas.microsoft.com/office/drawing/2014/main" id="{8E1BB4CA-1235-4888-B6C2-78597F9FEA14}"/>
                </a:ext>
              </a:extLst>
            </p:cNvPr>
            <p:cNvGrpSpPr/>
            <p:nvPr/>
          </p:nvGrpSpPr>
          <p:grpSpPr>
            <a:xfrm>
              <a:off x="4435446" y="1665459"/>
              <a:ext cx="1441904" cy="1010576"/>
              <a:chOff x="3246635" y="3558483"/>
              <a:chExt cx="1441904" cy="1010576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2F306A9-8BC6-4B94-8C9A-228DCBC1CCE1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5" name="圆角矩形 37">
                <a:extLst>
                  <a:ext uri="{FF2B5EF4-FFF2-40B4-BE49-F238E27FC236}">
                    <a16:creationId xmlns:a16="http://schemas.microsoft.com/office/drawing/2014/main" id="{98F9B709-C4A9-4280-AF95-3C846F1CF81B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AS2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7" name="组 9">
              <a:extLst>
                <a:ext uri="{FF2B5EF4-FFF2-40B4-BE49-F238E27FC236}">
                  <a16:creationId xmlns:a16="http://schemas.microsoft.com/office/drawing/2014/main" id="{D9392CD3-A6A3-4366-8224-A1212C1B7FAB}"/>
                </a:ext>
              </a:extLst>
            </p:cNvPr>
            <p:cNvGrpSpPr/>
            <p:nvPr/>
          </p:nvGrpSpPr>
          <p:grpSpPr>
            <a:xfrm>
              <a:off x="2392404" y="1665459"/>
              <a:ext cx="1441904" cy="1010576"/>
              <a:chOff x="3246635" y="3558483"/>
              <a:chExt cx="1441904" cy="1010576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8953ABB4-E46F-4DB0-A281-74DF47269C4B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3" name="圆角矩形 35">
                <a:extLst>
                  <a:ext uri="{FF2B5EF4-FFF2-40B4-BE49-F238E27FC236}">
                    <a16:creationId xmlns:a16="http://schemas.microsoft.com/office/drawing/2014/main" id="{F50B442D-E0BC-4C54-8434-671393537F4E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AS1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8" name="组 10">
              <a:extLst>
                <a:ext uri="{FF2B5EF4-FFF2-40B4-BE49-F238E27FC236}">
                  <a16:creationId xmlns:a16="http://schemas.microsoft.com/office/drawing/2014/main" id="{49B36589-20DE-4039-B056-B3597883FA00}"/>
                </a:ext>
              </a:extLst>
            </p:cNvPr>
            <p:cNvGrpSpPr/>
            <p:nvPr/>
          </p:nvGrpSpPr>
          <p:grpSpPr>
            <a:xfrm>
              <a:off x="954129" y="3031595"/>
              <a:ext cx="1441904" cy="1010576"/>
              <a:chOff x="3246635" y="3558483"/>
              <a:chExt cx="1441904" cy="10105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73F2553-673B-495D-989C-A32D4F53A523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1" name="圆角矩形 33">
                <a:extLst>
                  <a:ext uri="{FF2B5EF4-FFF2-40B4-BE49-F238E27FC236}">
                    <a16:creationId xmlns:a16="http://schemas.microsoft.com/office/drawing/2014/main" id="{3212CC41-A1C5-4512-8EEA-BB0190154C7B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AS3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9" name="组 11">
              <a:extLst>
                <a:ext uri="{FF2B5EF4-FFF2-40B4-BE49-F238E27FC236}">
                  <a16:creationId xmlns:a16="http://schemas.microsoft.com/office/drawing/2014/main" id="{72D87259-6211-4F8C-B3D2-12419B978C0F}"/>
                </a:ext>
              </a:extLst>
            </p:cNvPr>
            <p:cNvGrpSpPr/>
            <p:nvPr/>
          </p:nvGrpSpPr>
          <p:grpSpPr>
            <a:xfrm>
              <a:off x="3368240" y="3031595"/>
              <a:ext cx="1441904" cy="1010576"/>
              <a:chOff x="3246635" y="3558483"/>
              <a:chExt cx="1441904" cy="101057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C3050C0-DC02-4689-8873-D7E282A70CA4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9" name="圆角矩形 31">
                <a:extLst>
                  <a:ext uri="{FF2B5EF4-FFF2-40B4-BE49-F238E27FC236}">
                    <a16:creationId xmlns:a16="http://schemas.microsoft.com/office/drawing/2014/main" id="{210C69B2-3A3B-46CC-97FB-ED7B9DDE6FBD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AS4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0" name="组 12">
              <a:extLst>
                <a:ext uri="{FF2B5EF4-FFF2-40B4-BE49-F238E27FC236}">
                  <a16:creationId xmlns:a16="http://schemas.microsoft.com/office/drawing/2014/main" id="{3F7270B0-DCFE-46A0-9059-C5F4A49BE206}"/>
                </a:ext>
              </a:extLst>
            </p:cNvPr>
            <p:cNvGrpSpPr/>
            <p:nvPr/>
          </p:nvGrpSpPr>
          <p:grpSpPr>
            <a:xfrm>
              <a:off x="5832248" y="2994936"/>
              <a:ext cx="1441904" cy="1010576"/>
              <a:chOff x="3246635" y="3558483"/>
              <a:chExt cx="1441904" cy="1010576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3D8952E9-16C3-47CF-80D6-BA809D632177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7" name="圆角矩形 29">
                <a:extLst>
                  <a:ext uri="{FF2B5EF4-FFF2-40B4-BE49-F238E27FC236}">
                    <a16:creationId xmlns:a16="http://schemas.microsoft.com/office/drawing/2014/main" id="{CE290141-33C1-47E8-BF22-53D9C0ED071C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AS5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1" name="组 13">
              <a:extLst>
                <a:ext uri="{FF2B5EF4-FFF2-40B4-BE49-F238E27FC236}">
                  <a16:creationId xmlns:a16="http://schemas.microsoft.com/office/drawing/2014/main" id="{C2A429EF-B003-4F28-94CF-E0DFFC587622}"/>
                </a:ext>
              </a:extLst>
            </p:cNvPr>
            <p:cNvGrpSpPr/>
            <p:nvPr/>
          </p:nvGrpSpPr>
          <p:grpSpPr>
            <a:xfrm>
              <a:off x="968484" y="4575522"/>
              <a:ext cx="1441904" cy="1010576"/>
              <a:chOff x="3246635" y="3558483"/>
              <a:chExt cx="1441904" cy="101057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7CD9F9D-0641-4D13-90E8-239A773BDC3F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5" name="圆角矩形 27">
                <a:extLst>
                  <a:ext uri="{FF2B5EF4-FFF2-40B4-BE49-F238E27FC236}">
                    <a16:creationId xmlns:a16="http://schemas.microsoft.com/office/drawing/2014/main" id="{14B99965-DBBC-4DA3-B6E9-ECDBFB404C65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AS6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2" name="组 14">
              <a:extLst>
                <a:ext uri="{FF2B5EF4-FFF2-40B4-BE49-F238E27FC236}">
                  <a16:creationId xmlns:a16="http://schemas.microsoft.com/office/drawing/2014/main" id="{5A8EB355-3485-434D-9BB1-FAC323FDE0D1}"/>
                </a:ext>
              </a:extLst>
            </p:cNvPr>
            <p:cNvGrpSpPr/>
            <p:nvPr/>
          </p:nvGrpSpPr>
          <p:grpSpPr>
            <a:xfrm>
              <a:off x="4738021" y="4575522"/>
              <a:ext cx="1441904" cy="1010576"/>
              <a:chOff x="3246635" y="3558483"/>
              <a:chExt cx="1441904" cy="1010576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9FFDF76D-C35C-4FB9-B776-F09D5908C040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3" name="圆角矩形 25">
                <a:extLst>
                  <a:ext uri="{FF2B5EF4-FFF2-40B4-BE49-F238E27FC236}">
                    <a16:creationId xmlns:a16="http://schemas.microsoft.com/office/drawing/2014/main" id="{F6E24FF3-9E9F-42FC-B007-E873386909EB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AS7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13" name="直线连接符 15">
              <a:extLst>
                <a:ext uri="{FF2B5EF4-FFF2-40B4-BE49-F238E27FC236}">
                  <a16:creationId xmlns:a16="http://schemas.microsoft.com/office/drawing/2014/main" id="{2C6B9B39-91BF-4171-98D6-EEA9B9625B4B}"/>
                </a:ext>
              </a:extLst>
            </p:cNvPr>
            <p:cNvCxnSpPr>
              <a:stCxn id="30" idx="4"/>
              <a:endCxn id="25" idx="0"/>
            </p:cNvCxnSpPr>
            <p:nvPr/>
          </p:nvCxnSpPr>
          <p:spPr>
            <a:xfrm>
              <a:off x="1675081" y="4042171"/>
              <a:ext cx="14356" cy="53335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6">
              <a:extLst>
                <a:ext uri="{FF2B5EF4-FFF2-40B4-BE49-F238E27FC236}">
                  <a16:creationId xmlns:a16="http://schemas.microsoft.com/office/drawing/2014/main" id="{A9E1B2B3-7496-4769-91E0-85894D885D17}"/>
                </a:ext>
              </a:extLst>
            </p:cNvPr>
            <p:cNvCxnSpPr>
              <a:stCxn id="28" idx="4"/>
              <a:endCxn id="23" idx="1"/>
            </p:cNvCxnSpPr>
            <p:nvPr/>
          </p:nvCxnSpPr>
          <p:spPr>
            <a:xfrm>
              <a:off x="4089192" y="4042171"/>
              <a:ext cx="996506" cy="691466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7">
              <a:extLst>
                <a:ext uri="{FF2B5EF4-FFF2-40B4-BE49-F238E27FC236}">
                  <a16:creationId xmlns:a16="http://schemas.microsoft.com/office/drawing/2014/main" id="{9CDCB583-7AAD-4AB8-BA47-E1BE7F5DD001}"/>
                </a:ext>
              </a:extLst>
            </p:cNvPr>
            <p:cNvCxnSpPr>
              <a:stCxn id="26" idx="4"/>
              <a:endCxn id="23" idx="3"/>
            </p:cNvCxnSpPr>
            <p:nvPr/>
          </p:nvCxnSpPr>
          <p:spPr>
            <a:xfrm flipH="1">
              <a:off x="5832249" y="4005512"/>
              <a:ext cx="720951" cy="728125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8">
              <a:extLst>
                <a:ext uri="{FF2B5EF4-FFF2-40B4-BE49-F238E27FC236}">
                  <a16:creationId xmlns:a16="http://schemas.microsoft.com/office/drawing/2014/main" id="{354EA7CB-D575-432E-8621-54C916812282}"/>
                </a:ext>
              </a:extLst>
            </p:cNvPr>
            <p:cNvCxnSpPr>
              <a:stCxn id="34" idx="5"/>
              <a:endCxn id="27" idx="0"/>
            </p:cNvCxnSpPr>
            <p:nvPr/>
          </p:nvCxnSpPr>
          <p:spPr>
            <a:xfrm>
              <a:off x="5666188" y="2545607"/>
              <a:ext cx="887013" cy="44932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88D3CCE-FF01-4A65-9976-377D5D2FE94F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3486632" y="2545607"/>
              <a:ext cx="602561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5EBCB34E-828A-4674-A530-52B81AEA1FCC}"/>
                </a:ext>
              </a:extLst>
            </p:cNvPr>
            <p:cNvCxnSpPr>
              <a:stCxn id="32" idx="3"/>
              <a:endCxn id="31" idx="0"/>
            </p:cNvCxnSpPr>
            <p:nvPr/>
          </p:nvCxnSpPr>
          <p:spPr>
            <a:xfrm flipH="1">
              <a:off x="1675082" y="2545607"/>
              <a:ext cx="928484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21">
              <a:extLst>
                <a:ext uri="{FF2B5EF4-FFF2-40B4-BE49-F238E27FC236}">
                  <a16:creationId xmlns:a16="http://schemas.microsoft.com/office/drawing/2014/main" id="{A97A2579-67D1-4081-BA29-48D73C8FA9A8}"/>
                </a:ext>
              </a:extLst>
            </p:cNvPr>
            <p:cNvCxnSpPr>
              <a:stCxn id="33" idx="3"/>
              <a:endCxn id="35" idx="1"/>
            </p:cNvCxnSpPr>
            <p:nvPr/>
          </p:nvCxnSpPr>
          <p:spPr>
            <a:xfrm>
              <a:off x="3486632" y="1823574"/>
              <a:ext cx="1296491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22">
              <a:extLst>
                <a:ext uri="{FF2B5EF4-FFF2-40B4-BE49-F238E27FC236}">
                  <a16:creationId xmlns:a16="http://schemas.microsoft.com/office/drawing/2014/main" id="{2859E2F9-D41F-45F5-8C12-5826FC0CBA14}"/>
                </a:ext>
              </a:extLst>
            </p:cNvPr>
            <p:cNvCxnSpPr>
              <a:stCxn id="30" idx="6"/>
              <a:endCxn id="28" idx="2"/>
            </p:cNvCxnSpPr>
            <p:nvPr/>
          </p:nvCxnSpPr>
          <p:spPr>
            <a:xfrm>
              <a:off x="2396033" y="3596863"/>
              <a:ext cx="972207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3">
              <a:extLst>
                <a:ext uri="{FF2B5EF4-FFF2-40B4-BE49-F238E27FC236}">
                  <a16:creationId xmlns:a16="http://schemas.microsoft.com/office/drawing/2014/main" id="{23A8F792-B9D3-431A-97BE-01DAEB128AB4}"/>
                </a:ext>
              </a:extLst>
            </p:cNvPr>
            <p:cNvCxnSpPr>
              <a:stCxn id="28" idx="6"/>
              <a:endCxn id="26" idx="2"/>
            </p:cNvCxnSpPr>
            <p:nvPr/>
          </p:nvCxnSpPr>
          <p:spPr>
            <a:xfrm flipV="1">
              <a:off x="4810144" y="3560205"/>
              <a:ext cx="1022104" cy="3665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圆角矩形 49">
            <a:extLst>
              <a:ext uri="{FF2B5EF4-FFF2-40B4-BE49-F238E27FC236}">
                <a16:creationId xmlns:a16="http://schemas.microsoft.com/office/drawing/2014/main" id="{767428E6-42B3-48FE-840F-3A9814247538}"/>
              </a:ext>
            </a:extLst>
          </p:cNvPr>
          <p:cNvSpPr/>
          <p:nvPr/>
        </p:nvSpPr>
        <p:spPr>
          <a:xfrm>
            <a:off x="5164628" y="2814125"/>
            <a:ext cx="1555450" cy="3663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37" name="圆角矩形 54">
            <a:extLst>
              <a:ext uri="{FF2B5EF4-FFF2-40B4-BE49-F238E27FC236}">
                <a16:creationId xmlns:a16="http://schemas.microsoft.com/office/drawing/2014/main" id="{A55335AB-7A0F-4B43-93BB-D2D0C00A0984}"/>
              </a:ext>
            </a:extLst>
          </p:cNvPr>
          <p:cNvSpPr/>
          <p:nvPr/>
        </p:nvSpPr>
        <p:spPr>
          <a:xfrm>
            <a:off x="1769855" y="5699480"/>
            <a:ext cx="1555450" cy="36635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7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路由泄露</a:t>
            </a:r>
            <a:r>
              <a:rPr kumimoji="1" lang="zh-CN" altLang="zh-CN" dirty="0"/>
              <a:t>(</a:t>
            </a:r>
            <a:r>
              <a:rPr kumimoji="1" lang="en-US" altLang="zh-CN" dirty="0"/>
              <a:t>Leak)</a:t>
            </a:r>
            <a:r>
              <a:rPr kumimoji="1" lang="zh-CN" altLang="en-US" dirty="0"/>
              <a:t>：示例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12" y="1056618"/>
            <a:ext cx="8810899" cy="1275855"/>
          </a:xfrm>
        </p:spPr>
        <p:txBody>
          <a:bodyPr/>
          <a:lstStyle/>
          <a:p>
            <a:r>
              <a:rPr kumimoji="1" lang="zh-CN" altLang="en-US" sz="1800" dirty="0"/>
              <a:t>路由泄露：违背路由策略，“泄漏”有效的路由信息</a:t>
            </a:r>
            <a:endParaRPr kumimoji="1" lang="en-US" altLang="zh-CN" sz="1800" dirty="0"/>
          </a:p>
          <a:p>
            <a:r>
              <a:rPr kumimoji="1" lang="en-US" altLang="zh-CN" sz="1800" dirty="0"/>
              <a:t>AS7</a:t>
            </a:r>
            <a:r>
              <a:rPr kumimoji="1" lang="zh-CN" altLang="en-US" sz="1800" dirty="0"/>
              <a:t>违背无谷模型，将来自</a:t>
            </a:r>
            <a:r>
              <a:rPr kumimoji="1" lang="en-US" altLang="zh-CN" sz="1800" dirty="0"/>
              <a:t>AS4</a:t>
            </a:r>
            <a:r>
              <a:rPr kumimoji="1" lang="zh-CN" altLang="en-US" sz="1800" dirty="0"/>
              <a:t>的路由消息“泄露”给</a:t>
            </a:r>
            <a:r>
              <a:rPr kumimoji="1" lang="en-US" altLang="zh-CN" sz="1800" dirty="0"/>
              <a:t>AS5</a:t>
            </a:r>
          </a:p>
          <a:p>
            <a:r>
              <a:rPr kumimoji="1" lang="zh-CN" altLang="en-US" sz="1800" dirty="0"/>
              <a:t>根据客户优先策略，</a:t>
            </a:r>
            <a:r>
              <a:rPr kumimoji="1" lang="en-US" altLang="zh-CN" sz="1800" dirty="0"/>
              <a:t>AS5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AS2</a:t>
            </a:r>
            <a:r>
              <a:rPr kumimoji="1" lang="zh-CN" altLang="en-US" sz="1800" dirty="0"/>
              <a:t>选择了经过</a:t>
            </a:r>
            <a:r>
              <a:rPr kumimoji="1" lang="en-US" altLang="zh-CN" sz="1800" dirty="0"/>
              <a:t>AS7</a:t>
            </a:r>
            <a:r>
              <a:rPr kumimoji="1" lang="zh-CN" altLang="en-US" sz="1800" dirty="0"/>
              <a:t>的路由</a:t>
            </a:r>
            <a:endParaRPr kumimoji="1" lang="en-US" altLang="zh-CN" sz="1800" dirty="0"/>
          </a:p>
          <a:p>
            <a:r>
              <a:rPr kumimoji="1" lang="zh-CN" altLang="en-US" sz="1800" dirty="0"/>
              <a:t>若</a:t>
            </a:r>
            <a:r>
              <a:rPr kumimoji="1" lang="en-US" altLang="zh-CN" sz="1800" dirty="0"/>
              <a:t>AS4</a:t>
            </a:r>
            <a:r>
              <a:rPr kumimoji="1" lang="zh-CN" altLang="en-US" sz="1800" dirty="0"/>
              <a:t>对入界流量进行过滤，只允许源地址为</a:t>
            </a:r>
            <a:r>
              <a:rPr kumimoji="1" lang="en-US" altLang="zh-CN" sz="1800" dirty="0"/>
              <a:t>AS7</a:t>
            </a:r>
            <a:r>
              <a:rPr kumimoji="1" lang="zh-CN" altLang="en-US" sz="1800" dirty="0"/>
              <a:t>起源的流量，则导致路由黑洞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6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grpSp>
        <p:nvGrpSpPr>
          <p:cNvPr id="42" name="组 41"/>
          <p:cNvGrpSpPr/>
          <p:nvPr/>
        </p:nvGrpSpPr>
        <p:grpSpPr>
          <a:xfrm>
            <a:off x="1499324" y="2706130"/>
            <a:ext cx="6091799" cy="3779060"/>
            <a:chOff x="954129" y="1665459"/>
            <a:chExt cx="6320023" cy="3920639"/>
          </a:xfrm>
        </p:grpSpPr>
        <p:grpSp>
          <p:nvGrpSpPr>
            <p:cNvPr id="43" name="组 42"/>
            <p:cNvGrpSpPr/>
            <p:nvPr/>
          </p:nvGrpSpPr>
          <p:grpSpPr>
            <a:xfrm>
              <a:off x="4435446" y="1665459"/>
              <a:ext cx="1441904" cy="1010576"/>
              <a:chOff x="3246635" y="3558483"/>
              <a:chExt cx="1441904" cy="1010576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AS2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4" name="组 43"/>
            <p:cNvGrpSpPr/>
            <p:nvPr/>
          </p:nvGrpSpPr>
          <p:grpSpPr>
            <a:xfrm>
              <a:off x="2392404" y="1665459"/>
              <a:ext cx="1441904" cy="1010576"/>
              <a:chOff x="3246635" y="3558483"/>
              <a:chExt cx="1441904" cy="1010576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AS1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5" name="组 44"/>
            <p:cNvGrpSpPr/>
            <p:nvPr/>
          </p:nvGrpSpPr>
          <p:grpSpPr>
            <a:xfrm>
              <a:off x="954129" y="3031595"/>
              <a:ext cx="1441904" cy="1010576"/>
              <a:chOff x="3246635" y="3558483"/>
              <a:chExt cx="1441904" cy="1010576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AS3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6" name="组 45"/>
            <p:cNvGrpSpPr/>
            <p:nvPr/>
          </p:nvGrpSpPr>
          <p:grpSpPr>
            <a:xfrm>
              <a:off x="3368240" y="3031595"/>
              <a:ext cx="1441904" cy="1010576"/>
              <a:chOff x="3246635" y="3558483"/>
              <a:chExt cx="1441904" cy="101057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AS4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7" name="组 46"/>
            <p:cNvGrpSpPr/>
            <p:nvPr/>
          </p:nvGrpSpPr>
          <p:grpSpPr>
            <a:xfrm>
              <a:off x="5832248" y="2994936"/>
              <a:ext cx="1441904" cy="1010576"/>
              <a:chOff x="3246635" y="3558483"/>
              <a:chExt cx="1441904" cy="1010576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AS5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48" name="组 47"/>
            <p:cNvGrpSpPr/>
            <p:nvPr/>
          </p:nvGrpSpPr>
          <p:grpSpPr>
            <a:xfrm>
              <a:off x="968484" y="4575522"/>
              <a:ext cx="1441904" cy="1010576"/>
              <a:chOff x="3246635" y="3558483"/>
              <a:chExt cx="1441904" cy="101057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AS6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51" name="组 50"/>
            <p:cNvGrpSpPr/>
            <p:nvPr/>
          </p:nvGrpSpPr>
          <p:grpSpPr>
            <a:xfrm>
              <a:off x="4738021" y="4575522"/>
              <a:ext cx="1441904" cy="1010576"/>
              <a:chOff x="3246635" y="3558483"/>
              <a:chExt cx="1441904" cy="1010576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AS7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52" name="直线连接符 51"/>
            <p:cNvCxnSpPr>
              <a:stCxn id="70" idx="4"/>
              <a:endCxn id="65" idx="0"/>
            </p:cNvCxnSpPr>
            <p:nvPr/>
          </p:nvCxnSpPr>
          <p:spPr>
            <a:xfrm>
              <a:off x="1675081" y="4042171"/>
              <a:ext cx="14356" cy="53335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/>
            <p:cNvCxnSpPr>
              <a:stCxn id="68" idx="4"/>
              <a:endCxn id="63" idx="1"/>
            </p:cNvCxnSpPr>
            <p:nvPr/>
          </p:nvCxnSpPr>
          <p:spPr>
            <a:xfrm>
              <a:off x="4089192" y="4042171"/>
              <a:ext cx="996506" cy="691466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>
              <a:stCxn id="66" idx="4"/>
              <a:endCxn id="63" idx="3"/>
            </p:cNvCxnSpPr>
            <p:nvPr/>
          </p:nvCxnSpPr>
          <p:spPr>
            <a:xfrm flipH="1">
              <a:off x="5832249" y="4005512"/>
              <a:ext cx="720951" cy="728125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/>
            <p:cNvCxnSpPr>
              <a:stCxn id="74" idx="5"/>
              <a:endCxn id="67" idx="0"/>
            </p:cNvCxnSpPr>
            <p:nvPr/>
          </p:nvCxnSpPr>
          <p:spPr>
            <a:xfrm>
              <a:off x="5666188" y="2545607"/>
              <a:ext cx="887013" cy="44932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>
              <a:endCxn id="69" idx="0"/>
            </p:cNvCxnSpPr>
            <p:nvPr/>
          </p:nvCxnSpPr>
          <p:spPr>
            <a:xfrm>
              <a:off x="3486632" y="2545607"/>
              <a:ext cx="602561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/>
            <p:cNvCxnSpPr>
              <a:stCxn id="72" idx="3"/>
              <a:endCxn id="71" idx="0"/>
            </p:cNvCxnSpPr>
            <p:nvPr/>
          </p:nvCxnSpPr>
          <p:spPr>
            <a:xfrm flipH="1">
              <a:off x="1675082" y="2545607"/>
              <a:ext cx="928484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/>
            <p:cNvCxnSpPr>
              <a:stCxn id="73" idx="3"/>
              <a:endCxn id="75" idx="1"/>
            </p:cNvCxnSpPr>
            <p:nvPr/>
          </p:nvCxnSpPr>
          <p:spPr>
            <a:xfrm>
              <a:off x="3486632" y="1823574"/>
              <a:ext cx="1296491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/>
            <p:cNvCxnSpPr>
              <a:stCxn id="70" idx="6"/>
              <a:endCxn id="68" idx="2"/>
            </p:cNvCxnSpPr>
            <p:nvPr/>
          </p:nvCxnSpPr>
          <p:spPr>
            <a:xfrm>
              <a:off x="2396033" y="3596863"/>
              <a:ext cx="972207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68" idx="6"/>
              <a:endCxn id="66" idx="2"/>
            </p:cNvCxnSpPr>
            <p:nvPr/>
          </p:nvCxnSpPr>
          <p:spPr>
            <a:xfrm flipV="1">
              <a:off x="4810144" y="3560205"/>
              <a:ext cx="1022104" cy="3665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任意形状 75"/>
          <p:cNvSpPr/>
          <p:nvPr/>
        </p:nvSpPr>
        <p:spPr>
          <a:xfrm>
            <a:off x="1982383" y="4800850"/>
            <a:ext cx="41300" cy="1393798"/>
          </a:xfrm>
          <a:custGeom>
            <a:avLst/>
            <a:gdLst>
              <a:gd name="connsiteX0" fmla="*/ 41300 w 41300"/>
              <a:gd name="connsiteY0" fmla="*/ 0 h 1393798"/>
              <a:gd name="connsiteX1" fmla="*/ 0 w 41300"/>
              <a:gd name="connsiteY1" fmla="*/ 1393798 h 139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00" h="1393798">
                <a:moveTo>
                  <a:pt x="41300" y="0"/>
                </a:moveTo>
                <a:cubicBezTo>
                  <a:pt x="27533" y="576447"/>
                  <a:pt x="13766" y="1152895"/>
                  <a:pt x="0" y="1393798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7" name="任意形状 76"/>
          <p:cNvSpPr/>
          <p:nvPr/>
        </p:nvSpPr>
        <p:spPr>
          <a:xfrm>
            <a:off x="1759105" y="2962719"/>
            <a:ext cx="3516926" cy="3118368"/>
          </a:xfrm>
          <a:custGeom>
            <a:avLst/>
            <a:gdLst>
              <a:gd name="connsiteX0" fmla="*/ 3516926 w 3516926"/>
              <a:gd name="connsiteY0" fmla="*/ 113960 h 3118368"/>
              <a:gd name="connsiteX1" fmla="*/ 1875265 w 3516926"/>
              <a:gd name="connsiteY1" fmla="*/ 155258 h 3118368"/>
              <a:gd name="connsiteX2" fmla="*/ 192304 w 3516926"/>
              <a:gd name="connsiteY2" fmla="*/ 1621326 h 3118368"/>
              <a:gd name="connsiteX3" fmla="*/ 37431 w 3516926"/>
              <a:gd name="connsiteY3" fmla="*/ 3118368 h 311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926" h="3118368">
                <a:moveTo>
                  <a:pt x="3516926" y="113960"/>
                </a:moveTo>
                <a:cubicBezTo>
                  <a:pt x="2973147" y="8995"/>
                  <a:pt x="2429369" y="-95970"/>
                  <a:pt x="1875265" y="155258"/>
                </a:cubicBezTo>
                <a:cubicBezTo>
                  <a:pt x="1321161" y="406486"/>
                  <a:pt x="498610" y="1127474"/>
                  <a:pt x="192304" y="1621326"/>
                </a:cubicBezTo>
                <a:cubicBezTo>
                  <a:pt x="-114002" y="2115178"/>
                  <a:pt x="37431" y="3118368"/>
                  <a:pt x="37431" y="3118368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任意形状 77"/>
          <p:cNvSpPr/>
          <p:nvPr/>
        </p:nvSpPr>
        <p:spPr>
          <a:xfrm>
            <a:off x="2173818" y="3345114"/>
            <a:ext cx="1429577" cy="2901164"/>
          </a:xfrm>
          <a:custGeom>
            <a:avLst/>
            <a:gdLst>
              <a:gd name="connsiteX0" fmla="*/ 1429577 w 1429577"/>
              <a:gd name="connsiteY0" fmla="*/ 0 h 2901164"/>
              <a:gd name="connsiteX1" fmla="*/ 190588 w 1429577"/>
              <a:gd name="connsiteY1" fmla="*/ 1187309 h 2901164"/>
              <a:gd name="connsiteX2" fmla="*/ 4740 w 1429577"/>
              <a:gd name="connsiteY2" fmla="*/ 2901164 h 290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77" h="2901164">
                <a:moveTo>
                  <a:pt x="1429577" y="0"/>
                </a:moveTo>
                <a:cubicBezTo>
                  <a:pt x="928819" y="351891"/>
                  <a:pt x="428061" y="703782"/>
                  <a:pt x="190588" y="1187309"/>
                </a:cubicBezTo>
                <a:cubicBezTo>
                  <a:pt x="-46885" y="1670836"/>
                  <a:pt x="4740" y="2901164"/>
                  <a:pt x="4740" y="2901164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任意形状 78"/>
          <p:cNvSpPr/>
          <p:nvPr/>
        </p:nvSpPr>
        <p:spPr>
          <a:xfrm>
            <a:off x="2333260" y="4422612"/>
            <a:ext cx="2158078" cy="1730746"/>
          </a:xfrm>
          <a:custGeom>
            <a:avLst/>
            <a:gdLst>
              <a:gd name="connsiteX0" fmla="*/ 2158078 w 2158078"/>
              <a:gd name="connsiteY0" fmla="*/ 109811 h 1730746"/>
              <a:gd name="connsiteX1" fmla="*/ 340893 w 2158078"/>
              <a:gd name="connsiteY1" fmla="*/ 171758 h 1730746"/>
              <a:gd name="connsiteX2" fmla="*/ 171 w 2158078"/>
              <a:gd name="connsiteY2" fmla="*/ 1730746 h 173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8078" h="1730746">
                <a:moveTo>
                  <a:pt x="2158078" y="109811"/>
                </a:moveTo>
                <a:cubicBezTo>
                  <a:pt x="1429311" y="5706"/>
                  <a:pt x="700544" y="-98398"/>
                  <a:pt x="340893" y="171758"/>
                </a:cubicBezTo>
                <a:cubicBezTo>
                  <a:pt x="-18758" y="441914"/>
                  <a:pt x="171" y="1730746"/>
                  <a:pt x="171" y="1730746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任意形状 79"/>
          <p:cNvSpPr/>
          <p:nvPr/>
        </p:nvSpPr>
        <p:spPr>
          <a:xfrm>
            <a:off x="1619295" y="2821374"/>
            <a:ext cx="5690744" cy="3218415"/>
          </a:xfrm>
          <a:custGeom>
            <a:avLst/>
            <a:gdLst>
              <a:gd name="connsiteX0" fmla="*/ 5690744 w 5690744"/>
              <a:gd name="connsiteY0" fmla="*/ 1711049 h 3218415"/>
              <a:gd name="connsiteX1" fmla="*/ 4678902 w 5690744"/>
              <a:gd name="connsiteY1" fmla="*/ 317252 h 3218415"/>
              <a:gd name="connsiteX2" fmla="*/ 1994425 w 5690744"/>
              <a:gd name="connsiteY2" fmla="*/ 79790 h 3218415"/>
              <a:gd name="connsiteX3" fmla="*/ 249515 w 5690744"/>
              <a:gd name="connsiteY3" fmla="*/ 1401316 h 3218415"/>
              <a:gd name="connsiteX4" fmla="*/ 12042 w 5690744"/>
              <a:gd name="connsiteY4" fmla="*/ 3218415 h 321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0744" h="3218415">
                <a:moveTo>
                  <a:pt x="5690744" y="1711049"/>
                </a:moveTo>
                <a:cubicBezTo>
                  <a:pt x="5492849" y="1150088"/>
                  <a:pt x="5294955" y="589128"/>
                  <a:pt x="4678902" y="317252"/>
                </a:cubicBezTo>
                <a:cubicBezTo>
                  <a:pt x="4062849" y="45376"/>
                  <a:pt x="2732656" y="-100887"/>
                  <a:pt x="1994425" y="79790"/>
                </a:cubicBezTo>
                <a:cubicBezTo>
                  <a:pt x="1256194" y="260467"/>
                  <a:pt x="579912" y="878212"/>
                  <a:pt x="249515" y="1401316"/>
                </a:cubicBezTo>
                <a:cubicBezTo>
                  <a:pt x="-80882" y="1924420"/>
                  <a:pt x="12042" y="3218415"/>
                  <a:pt x="12042" y="3218415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任意形状 80"/>
          <p:cNvSpPr/>
          <p:nvPr/>
        </p:nvSpPr>
        <p:spPr>
          <a:xfrm>
            <a:off x="2570904" y="4689294"/>
            <a:ext cx="3107799" cy="1474388"/>
          </a:xfrm>
          <a:custGeom>
            <a:avLst/>
            <a:gdLst>
              <a:gd name="connsiteX0" fmla="*/ 3107799 w 3107799"/>
              <a:gd name="connsiteY0" fmla="*/ 1464064 h 1474388"/>
              <a:gd name="connsiteX1" fmla="*/ 2034008 w 3107799"/>
              <a:gd name="connsiteY1" fmla="*/ 235457 h 1474388"/>
              <a:gd name="connsiteX2" fmla="*/ 526571 w 3107799"/>
              <a:gd name="connsiteY2" fmla="*/ 8320 h 1474388"/>
              <a:gd name="connsiteX3" fmla="*/ 134224 w 3107799"/>
              <a:gd name="connsiteY3" fmla="*/ 369675 h 1474388"/>
              <a:gd name="connsiteX4" fmla="*/ 0 w 3107799"/>
              <a:gd name="connsiteY4" fmla="*/ 1474388 h 14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7799" h="1474388">
                <a:moveTo>
                  <a:pt x="3107799" y="1464064"/>
                </a:moveTo>
                <a:cubicBezTo>
                  <a:pt x="2786006" y="971072"/>
                  <a:pt x="2464213" y="478081"/>
                  <a:pt x="2034008" y="235457"/>
                </a:cubicBezTo>
                <a:cubicBezTo>
                  <a:pt x="1603803" y="-7167"/>
                  <a:pt x="843201" y="-14050"/>
                  <a:pt x="526571" y="8320"/>
                </a:cubicBezTo>
                <a:cubicBezTo>
                  <a:pt x="209941" y="30690"/>
                  <a:pt x="221986" y="125330"/>
                  <a:pt x="134224" y="369675"/>
                </a:cubicBezTo>
                <a:cubicBezTo>
                  <a:pt x="46462" y="614020"/>
                  <a:pt x="0" y="1474388"/>
                  <a:pt x="0" y="1474388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1430355" y="6245783"/>
            <a:ext cx="1555450" cy="3663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85" name="任意形状 84"/>
          <p:cNvSpPr/>
          <p:nvPr/>
        </p:nvSpPr>
        <p:spPr>
          <a:xfrm>
            <a:off x="5967798" y="4542750"/>
            <a:ext cx="1078506" cy="1445419"/>
          </a:xfrm>
          <a:custGeom>
            <a:avLst/>
            <a:gdLst>
              <a:gd name="connsiteX0" fmla="*/ 1011841 w 1078506"/>
              <a:gd name="connsiteY0" fmla="*/ 0 h 1445419"/>
              <a:gd name="connsiteX1" fmla="*/ 970542 w 1078506"/>
              <a:gd name="connsiteY1" fmla="*/ 443950 h 1445419"/>
              <a:gd name="connsiteX2" fmla="*/ 0 w 1078506"/>
              <a:gd name="connsiteY2" fmla="*/ 1445419 h 144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06" h="1445419">
                <a:moveTo>
                  <a:pt x="1011841" y="0"/>
                </a:moveTo>
                <a:cubicBezTo>
                  <a:pt x="1075511" y="101523"/>
                  <a:pt x="1139182" y="203047"/>
                  <a:pt x="970542" y="443950"/>
                </a:cubicBezTo>
                <a:cubicBezTo>
                  <a:pt x="801902" y="684853"/>
                  <a:pt x="0" y="1445419"/>
                  <a:pt x="0" y="1445419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任意形状 85"/>
          <p:cNvSpPr/>
          <p:nvPr/>
        </p:nvSpPr>
        <p:spPr>
          <a:xfrm>
            <a:off x="5833576" y="3066362"/>
            <a:ext cx="1742494" cy="3056030"/>
          </a:xfrm>
          <a:custGeom>
            <a:avLst/>
            <a:gdLst>
              <a:gd name="connsiteX0" fmla="*/ 0 w 1742494"/>
              <a:gd name="connsiteY0" fmla="*/ 0 h 3056030"/>
              <a:gd name="connsiteX1" fmla="*/ 1590036 w 1742494"/>
              <a:gd name="connsiteY1" fmla="*/ 846603 h 3056030"/>
              <a:gd name="connsiteX2" fmla="*/ 1651986 w 1742494"/>
              <a:gd name="connsiteY2" fmla="*/ 1393797 h 3056030"/>
              <a:gd name="connsiteX3" fmla="*/ 1352563 w 1742494"/>
              <a:gd name="connsiteY3" fmla="*/ 2013263 h 3056030"/>
              <a:gd name="connsiteX4" fmla="*/ 268448 w 1742494"/>
              <a:gd name="connsiteY4" fmla="*/ 3056030 h 305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2494" h="3056030">
                <a:moveTo>
                  <a:pt x="0" y="0"/>
                </a:moveTo>
                <a:cubicBezTo>
                  <a:pt x="657352" y="307152"/>
                  <a:pt x="1314705" y="614304"/>
                  <a:pt x="1590036" y="846603"/>
                </a:cubicBezTo>
                <a:cubicBezTo>
                  <a:pt x="1865367" y="1078903"/>
                  <a:pt x="1691565" y="1199354"/>
                  <a:pt x="1651986" y="1393797"/>
                </a:cubicBezTo>
                <a:cubicBezTo>
                  <a:pt x="1612407" y="1588240"/>
                  <a:pt x="1583153" y="1736224"/>
                  <a:pt x="1352563" y="2013263"/>
                </a:cubicBezTo>
                <a:cubicBezTo>
                  <a:pt x="1121973" y="2290302"/>
                  <a:pt x="268448" y="3056030"/>
                  <a:pt x="268448" y="3056030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>
            <a:off x="5386328" y="4717533"/>
            <a:ext cx="1905059" cy="1656956"/>
          </a:xfrm>
          <a:custGeom>
            <a:avLst/>
            <a:gdLst>
              <a:gd name="connsiteX0" fmla="*/ 0 w 1905059"/>
              <a:gd name="connsiteY0" fmla="*/ 1258765 h 1656956"/>
              <a:gd name="connsiteX1" fmla="*/ 215453 w 1905059"/>
              <a:gd name="connsiteY1" fmla="*/ 1496909 h 1656956"/>
              <a:gd name="connsiteX2" fmla="*/ 487604 w 1905059"/>
              <a:gd name="connsiteY2" fmla="*/ 1644332 h 1656956"/>
              <a:gd name="connsiteX3" fmla="*/ 816454 w 1905059"/>
              <a:gd name="connsiteY3" fmla="*/ 1462889 h 1656956"/>
              <a:gd name="connsiteX4" fmla="*/ 1905059 w 1905059"/>
              <a:gd name="connsiteY4" fmla="*/ 0 h 165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59" h="1656956">
                <a:moveTo>
                  <a:pt x="0" y="1258765"/>
                </a:moveTo>
                <a:cubicBezTo>
                  <a:pt x="67093" y="1345706"/>
                  <a:pt x="134186" y="1432648"/>
                  <a:pt x="215453" y="1496909"/>
                </a:cubicBezTo>
                <a:cubicBezTo>
                  <a:pt x="296720" y="1561170"/>
                  <a:pt x="387437" y="1650002"/>
                  <a:pt x="487604" y="1644332"/>
                </a:cubicBezTo>
                <a:cubicBezTo>
                  <a:pt x="587771" y="1638662"/>
                  <a:pt x="580212" y="1736944"/>
                  <a:pt x="816454" y="1462889"/>
                </a:cubicBezTo>
                <a:cubicBezTo>
                  <a:pt x="1052697" y="1188834"/>
                  <a:pt x="1905059" y="0"/>
                  <a:pt x="1905059" y="0"/>
                </a:cubicBezTo>
              </a:path>
            </a:pathLst>
          </a:custGeom>
          <a:ln w="571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0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0" grpId="0" animBg="1"/>
      <p:bldP spid="85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路由泄露：分析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9918"/>
            <a:ext cx="8229600" cy="1665797"/>
          </a:xfrm>
        </p:spPr>
        <p:txBody>
          <a:bodyPr/>
          <a:lstStyle/>
          <a:p>
            <a:r>
              <a:rPr kumimoji="1" lang="zh-CN" altLang="en-US" sz="2000" dirty="0"/>
              <a:t>违背无谷模型：向</a:t>
            </a:r>
            <a:r>
              <a:rPr kumimoji="1" lang="en-US" altLang="zh-CN" sz="2000" dirty="0"/>
              <a:t>Provider/Peer</a:t>
            </a:r>
            <a:r>
              <a:rPr kumimoji="1" lang="zh-CN" altLang="en-US" sz="2000" dirty="0"/>
              <a:t>泄露来自其他</a:t>
            </a:r>
            <a:r>
              <a:rPr kumimoji="1" lang="en-US" altLang="zh-CN" sz="2000" dirty="0"/>
              <a:t>Provider</a:t>
            </a:r>
            <a:r>
              <a:rPr kumimoji="1" lang="zh-CN" altLang="en-US" sz="2000" dirty="0"/>
              <a:t>/</a:t>
            </a:r>
            <a:r>
              <a:rPr kumimoji="1" lang="en-US" altLang="zh-CN" sz="2000" dirty="0"/>
              <a:t>Peer</a:t>
            </a:r>
            <a:r>
              <a:rPr kumimoji="1" lang="zh-CN" altLang="en-US" sz="2000" dirty="0"/>
              <a:t>的路由</a:t>
            </a:r>
            <a:endParaRPr kumimoji="1" lang="en-US" altLang="zh-CN" sz="2000" dirty="0"/>
          </a:p>
          <a:p>
            <a:r>
              <a:rPr kumimoji="1" lang="zh-CN" altLang="en-US" sz="2000" dirty="0"/>
              <a:t>向谁</a:t>
            </a:r>
            <a:r>
              <a:rPr kumimoji="1" lang="en-US" altLang="zh-CN" sz="2000" dirty="0"/>
              <a:t>“</a:t>
            </a:r>
            <a:r>
              <a:rPr kumimoji="1" lang="zh-CN" altLang="en-US" sz="2000" dirty="0"/>
              <a:t>泄露</a:t>
            </a:r>
            <a:r>
              <a:rPr kumimoji="1" lang="en-US" altLang="zh-CN" sz="2000" dirty="0"/>
              <a:t>”</a:t>
            </a:r>
            <a:r>
              <a:rPr kumimoji="1" lang="zh-CN" altLang="en-US" sz="2000" dirty="0"/>
              <a:t>路由意味着为谁提供流量传递服务</a:t>
            </a:r>
            <a:r>
              <a:rPr kumimoji="1" lang="en-US" altLang="zh-CN" sz="2000" dirty="0"/>
              <a:t>，</a:t>
            </a:r>
            <a:r>
              <a:rPr kumimoji="1" lang="zh-CN" altLang="en-US" sz="2000" dirty="0"/>
              <a:t>从而截获流量</a:t>
            </a:r>
            <a:endParaRPr kumimoji="1" lang="en-US" altLang="zh-CN" sz="2000" dirty="0"/>
          </a:p>
          <a:p>
            <a:r>
              <a:rPr kumimoji="1" lang="zh-CN" altLang="en-US" sz="2000" dirty="0"/>
              <a:t>具体效果依赖于“存在的路由”和“泄露路由”哪一个更优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32947" y="6356350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107" name="乘 106"/>
          <p:cNvSpPr/>
          <p:nvPr/>
        </p:nvSpPr>
        <p:spPr>
          <a:xfrm>
            <a:off x="2225382" y="4294597"/>
            <a:ext cx="565623" cy="565623"/>
          </a:xfrm>
          <a:prstGeom prst="mathMultipl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114" name="同心圆 113"/>
          <p:cNvSpPr/>
          <p:nvPr/>
        </p:nvSpPr>
        <p:spPr>
          <a:xfrm>
            <a:off x="4933676" y="6237910"/>
            <a:ext cx="459396" cy="459396"/>
          </a:xfrm>
          <a:prstGeom prst="donu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15" name="同心圆 114"/>
          <p:cNvSpPr/>
          <p:nvPr/>
        </p:nvSpPr>
        <p:spPr>
          <a:xfrm>
            <a:off x="4931504" y="2437497"/>
            <a:ext cx="459396" cy="459396"/>
          </a:xfrm>
          <a:prstGeom prst="donu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16" name="同心圆 115"/>
          <p:cNvSpPr/>
          <p:nvPr/>
        </p:nvSpPr>
        <p:spPr>
          <a:xfrm>
            <a:off x="2238894" y="3370052"/>
            <a:ext cx="459396" cy="459396"/>
          </a:xfrm>
          <a:prstGeom prst="donu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17" name="同心圆 116"/>
          <p:cNvSpPr/>
          <p:nvPr/>
        </p:nvSpPr>
        <p:spPr>
          <a:xfrm>
            <a:off x="5750438" y="5728739"/>
            <a:ext cx="459396" cy="459396"/>
          </a:xfrm>
          <a:prstGeom prst="donu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18" name="乘 117"/>
          <p:cNvSpPr/>
          <p:nvPr/>
        </p:nvSpPr>
        <p:spPr>
          <a:xfrm>
            <a:off x="6274511" y="3325092"/>
            <a:ext cx="565623" cy="565623"/>
          </a:xfrm>
          <a:prstGeom prst="mathMultipl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119" name="乘 118"/>
          <p:cNvSpPr/>
          <p:nvPr/>
        </p:nvSpPr>
        <p:spPr>
          <a:xfrm>
            <a:off x="7052871" y="4691328"/>
            <a:ext cx="565623" cy="565623"/>
          </a:xfrm>
          <a:prstGeom prst="mathMultipl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120" name="乘 119"/>
          <p:cNvSpPr/>
          <p:nvPr/>
        </p:nvSpPr>
        <p:spPr>
          <a:xfrm>
            <a:off x="2869104" y="5658777"/>
            <a:ext cx="565623" cy="565623"/>
          </a:xfrm>
          <a:prstGeom prst="mathMultipl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121" name="同心圆 120"/>
          <p:cNvSpPr/>
          <p:nvPr/>
        </p:nvSpPr>
        <p:spPr>
          <a:xfrm>
            <a:off x="1440764" y="4785670"/>
            <a:ext cx="459396" cy="459396"/>
          </a:xfrm>
          <a:prstGeom prst="donu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126" name="组 125"/>
          <p:cNvGrpSpPr/>
          <p:nvPr/>
        </p:nvGrpSpPr>
        <p:grpSpPr>
          <a:xfrm>
            <a:off x="1284154" y="2437496"/>
            <a:ext cx="6413720" cy="4243501"/>
            <a:chOff x="1059046" y="1768437"/>
            <a:chExt cx="6413720" cy="4243501"/>
          </a:xfrm>
        </p:grpSpPr>
        <p:grpSp>
          <p:nvGrpSpPr>
            <p:cNvPr id="108" name="组 107"/>
            <p:cNvGrpSpPr/>
            <p:nvPr/>
          </p:nvGrpSpPr>
          <p:grpSpPr>
            <a:xfrm>
              <a:off x="1059046" y="1768437"/>
              <a:ext cx="6413720" cy="4243501"/>
              <a:chOff x="1059046" y="1768437"/>
              <a:chExt cx="6413720" cy="4243501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3931129" y="3668643"/>
                <a:ext cx="746551" cy="443088"/>
              </a:xfrm>
              <a:prstGeom prst="roundRect">
                <a:avLst/>
              </a:prstGeom>
              <a:solidFill>
                <a:srgbClr val="25A24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5380060" y="3669873"/>
                <a:ext cx="746551" cy="443088"/>
              </a:xfrm>
              <a:prstGeom prst="roundRect">
                <a:avLst/>
              </a:prstGeom>
              <a:solidFill>
                <a:srgbClr val="25A24E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P2P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2458948" y="3669873"/>
                <a:ext cx="746551" cy="443088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7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059046" y="3669873"/>
                <a:ext cx="746551" cy="443088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3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726215" y="3669873"/>
                <a:ext cx="746551" cy="443088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5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3931129" y="4605544"/>
                <a:ext cx="746551" cy="443088"/>
              </a:xfrm>
              <a:prstGeom prst="roundRect">
                <a:avLst/>
              </a:prstGeom>
              <a:solidFill>
                <a:srgbClr val="25A24E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P2C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3931129" y="5568850"/>
                <a:ext cx="746551" cy="443088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9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2477522" y="4605544"/>
                <a:ext cx="746551" cy="443088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8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2477522" y="2717300"/>
                <a:ext cx="746551" cy="443088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2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3931129" y="2717300"/>
                <a:ext cx="746551" cy="443088"/>
              </a:xfrm>
              <a:prstGeom prst="roundRect">
                <a:avLst/>
              </a:prstGeom>
              <a:solidFill>
                <a:srgbClr val="25A24E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C2P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3931129" y="1768437"/>
                <a:ext cx="746551" cy="443088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1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5380060" y="2717300"/>
                <a:ext cx="746551" cy="443088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4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5380060" y="4605544"/>
                <a:ext cx="746551" cy="443088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latin typeface="Arial Black"/>
                    <a:cs typeface="Arial Black"/>
                  </a:rPr>
                  <a:t>6</a:t>
                </a:r>
                <a:endParaRPr kumimoji="1" lang="zh-CN" altLang="en-US" sz="1600" dirty="0">
                  <a:latin typeface="Arial Black"/>
                  <a:cs typeface="Arial Black"/>
                </a:endParaRPr>
              </a:p>
            </p:txBody>
          </p:sp>
          <p:cxnSp>
            <p:nvCxnSpPr>
              <p:cNvPr id="70" name="直线连接符 69"/>
              <p:cNvCxnSpPr>
                <a:stCxn id="66" idx="2"/>
                <a:endCxn id="57" idx="0"/>
              </p:cNvCxnSpPr>
              <p:nvPr/>
            </p:nvCxnSpPr>
            <p:spPr>
              <a:xfrm>
                <a:off x="4304405" y="3160388"/>
                <a:ext cx="0" cy="508255"/>
              </a:xfrm>
              <a:prstGeom prst="line">
                <a:avLst/>
              </a:prstGeom>
              <a:ln w="76200" cmpd="sng">
                <a:solidFill>
                  <a:srgbClr val="008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/>
              <p:cNvCxnSpPr>
                <a:stCxn id="67" idx="2"/>
                <a:endCxn id="66" idx="0"/>
              </p:cNvCxnSpPr>
              <p:nvPr/>
            </p:nvCxnSpPr>
            <p:spPr>
              <a:xfrm>
                <a:off x="4304405" y="2211525"/>
                <a:ext cx="0" cy="505775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连接符 75"/>
              <p:cNvCxnSpPr>
                <a:stCxn id="57" idx="2"/>
                <a:endCxn id="62" idx="0"/>
              </p:cNvCxnSpPr>
              <p:nvPr/>
            </p:nvCxnSpPr>
            <p:spPr>
              <a:xfrm>
                <a:off x="4304405" y="4111731"/>
                <a:ext cx="0" cy="493813"/>
              </a:xfrm>
              <a:prstGeom prst="line">
                <a:avLst/>
              </a:prstGeom>
              <a:ln w="76200" cmpd="sng">
                <a:solidFill>
                  <a:srgbClr val="00800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/>
              <p:cNvCxnSpPr>
                <a:stCxn id="62" idx="2"/>
                <a:endCxn id="63" idx="0"/>
              </p:cNvCxnSpPr>
              <p:nvPr/>
            </p:nvCxnSpPr>
            <p:spPr>
              <a:xfrm>
                <a:off x="4304405" y="5048632"/>
                <a:ext cx="0" cy="520218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>
                <a:stCxn id="57" idx="3"/>
                <a:endCxn id="58" idx="1"/>
              </p:cNvCxnSpPr>
              <p:nvPr/>
            </p:nvCxnSpPr>
            <p:spPr>
              <a:xfrm>
                <a:off x="4677680" y="3890187"/>
                <a:ext cx="702380" cy="1230"/>
              </a:xfrm>
              <a:prstGeom prst="line">
                <a:avLst/>
              </a:prstGeom>
              <a:ln w="76200" cmpd="sng">
                <a:solidFill>
                  <a:srgbClr val="008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/>
              <p:cNvCxnSpPr>
                <a:stCxn id="58" idx="3"/>
                <a:endCxn id="61" idx="1"/>
              </p:cNvCxnSpPr>
              <p:nvPr/>
            </p:nvCxnSpPr>
            <p:spPr>
              <a:xfrm>
                <a:off x="6126611" y="3891417"/>
                <a:ext cx="599604" cy="0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>
                <a:stCxn id="65" idx="3"/>
                <a:endCxn id="66" idx="1"/>
              </p:cNvCxnSpPr>
              <p:nvPr/>
            </p:nvCxnSpPr>
            <p:spPr>
              <a:xfrm>
                <a:off x="3224073" y="2938844"/>
                <a:ext cx="707056" cy="0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连接符 90"/>
              <p:cNvCxnSpPr>
                <a:stCxn id="68" idx="2"/>
                <a:endCxn id="58" idx="0"/>
              </p:cNvCxnSpPr>
              <p:nvPr/>
            </p:nvCxnSpPr>
            <p:spPr>
              <a:xfrm>
                <a:off x="5753336" y="3160388"/>
                <a:ext cx="0" cy="509485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连接符 93"/>
              <p:cNvCxnSpPr>
                <a:stCxn id="58" idx="2"/>
                <a:endCxn id="69" idx="0"/>
              </p:cNvCxnSpPr>
              <p:nvPr/>
            </p:nvCxnSpPr>
            <p:spPr>
              <a:xfrm>
                <a:off x="5753336" y="4112961"/>
                <a:ext cx="0" cy="492583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连接符 96"/>
              <p:cNvCxnSpPr>
                <a:stCxn id="66" idx="2"/>
                <a:endCxn id="60" idx="0"/>
              </p:cNvCxnSpPr>
              <p:nvPr/>
            </p:nvCxnSpPr>
            <p:spPr>
              <a:xfrm flipH="1">
                <a:off x="1432322" y="3160388"/>
                <a:ext cx="2872083" cy="509485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连接符 102"/>
              <p:cNvCxnSpPr>
                <a:stCxn id="64" idx="3"/>
                <a:endCxn id="62" idx="1"/>
              </p:cNvCxnSpPr>
              <p:nvPr/>
            </p:nvCxnSpPr>
            <p:spPr>
              <a:xfrm>
                <a:off x="3224073" y="4827088"/>
                <a:ext cx="707056" cy="0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直线连接符 121"/>
            <p:cNvCxnSpPr>
              <a:stCxn id="59" idx="2"/>
              <a:endCxn id="62" idx="0"/>
            </p:cNvCxnSpPr>
            <p:nvPr/>
          </p:nvCxnSpPr>
          <p:spPr>
            <a:xfrm>
              <a:off x="2832224" y="4112961"/>
              <a:ext cx="1472181" cy="492583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27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路由泄露实例：</a:t>
            </a:r>
            <a:r>
              <a:rPr kumimoji="1" lang="en-US" altLang="zh-CN" dirty="0" err="1"/>
              <a:t>Moratel</a:t>
            </a:r>
            <a:r>
              <a:rPr kumimoji="1" lang="zh-CN" altLang="en-US" dirty="0"/>
              <a:t>事故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904150"/>
          </a:xfrm>
        </p:spPr>
        <p:txBody>
          <a:bodyPr/>
          <a:lstStyle/>
          <a:p>
            <a:r>
              <a:rPr kumimoji="1" lang="en-US" altLang="zh-CN" sz="2000" dirty="0"/>
              <a:t>2012</a:t>
            </a:r>
            <a:r>
              <a:rPr kumimoji="1" lang="zh-CN" altLang="en-US" sz="2000" dirty="0"/>
              <a:t>年</a:t>
            </a:r>
            <a:r>
              <a:rPr kumimoji="1" lang="en-US" altLang="zh-CN" sz="2000" dirty="0"/>
              <a:t>11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6</a:t>
            </a:r>
            <a:r>
              <a:rPr kumimoji="1" lang="zh-CN" altLang="en-US" sz="2000" dirty="0"/>
              <a:t>日，印尼的本地</a:t>
            </a:r>
            <a:r>
              <a:rPr kumimoji="1" lang="en-US" altLang="zh-CN" sz="2000" dirty="0"/>
              <a:t>ISP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Moratel</a:t>
            </a:r>
            <a:r>
              <a:rPr kumimoji="1" lang="zh-CN" altLang="en-US" sz="2000" dirty="0"/>
              <a:t>向其提供商</a:t>
            </a:r>
            <a:r>
              <a:rPr kumimoji="1" lang="en-US" altLang="zh-CN" sz="2000" dirty="0"/>
              <a:t>PCCW</a:t>
            </a:r>
            <a:r>
              <a:rPr kumimoji="1" lang="zh-CN" altLang="en-US" sz="2000" dirty="0"/>
              <a:t>（盈科电讯）泄露了</a:t>
            </a:r>
            <a:r>
              <a:rPr kumimoji="1" lang="en-US" altLang="zh-CN" sz="2000" dirty="0"/>
              <a:t>Google</a:t>
            </a:r>
            <a:r>
              <a:rPr kumimoji="1" lang="zh-CN" altLang="en-US" sz="2000" dirty="0"/>
              <a:t>的一个前缀，导致大量流量流向</a:t>
            </a:r>
            <a:r>
              <a:rPr kumimoji="1" lang="en-US" altLang="zh-CN" sz="2000" dirty="0" err="1"/>
              <a:t>Moratel</a:t>
            </a:r>
            <a:r>
              <a:rPr kumimoji="1" lang="zh-CN" altLang="en-US" sz="2000" dirty="0"/>
              <a:t>，使得</a:t>
            </a:r>
            <a:r>
              <a:rPr kumimoji="1" lang="en-US" altLang="zh-CN" sz="2000" dirty="0" err="1"/>
              <a:t>Moratel</a:t>
            </a:r>
            <a:r>
              <a:rPr kumimoji="1" lang="zh-CN" altLang="en-US" sz="2000" dirty="0"/>
              <a:t>网络瘫痪，形成路由黑洞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80658" y="4298154"/>
            <a:ext cx="1736166" cy="6282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8.8.8.0/24</a:t>
            </a:r>
          </a:p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23947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15169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06462" y="4984984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AS23947</a:t>
            </a:r>
          </a:p>
          <a:p>
            <a:pPr algn="ctr"/>
            <a:r>
              <a:rPr kumimoji="1" lang="en-US" altLang="zh-CN" sz="1600" dirty="0" err="1">
                <a:solidFill>
                  <a:srgbClr val="3366FF"/>
                </a:solidFill>
                <a:latin typeface="Arial Black"/>
                <a:cs typeface="Arial Black"/>
              </a:rPr>
              <a:t>Moratel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72160" y="2882144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AS4436</a:t>
            </a:r>
          </a:p>
          <a:p>
            <a:pPr algn="ctr"/>
            <a:r>
              <a:rPr kumimoji="1" lang="en-US" altLang="zh-CN" sz="1600" dirty="0" err="1">
                <a:solidFill>
                  <a:srgbClr val="3366FF"/>
                </a:solidFill>
                <a:latin typeface="Arial Black"/>
                <a:cs typeface="Arial Black"/>
              </a:rPr>
              <a:t>nLayer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cxnSp>
        <p:nvCxnSpPr>
          <p:cNvPr id="8" name="直线连接符 7"/>
          <p:cNvCxnSpPr>
            <a:stCxn id="9" idx="4"/>
            <a:endCxn id="6" idx="0"/>
          </p:cNvCxnSpPr>
          <p:nvPr/>
        </p:nvCxnSpPr>
        <p:spPr>
          <a:xfrm>
            <a:off x="4660711" y="3937425"/>
            <a:ext cx="0" cy="1047559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806462" y="2882144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AS3491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PCCW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686999" y="2882144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AS15169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Google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cxnSp>
        <p:nvCxnSpPr>
          <p:cNvPr id="14" name="直线连接符 13"/>
          <p:cNvCxnSpPr>
            <a:stCxn id="10" idx="2"/>
            <a:endCxn id="9" idx="6"/>
          </p:cNvCxnSpPr>
          <p:nvPr/>
        </p:nvCxnSpPr>
        <p:spPr>
          <a:xfrm flipH="1">
            <a:off x="5514960" y="3409785"/>
            <a:ext cx="1172039" cy="0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10" idx="4"/>
            <a:endCxn id="6" idx="6"/>
          </p:cNvCxnSpPr>
          <p:nvPr/>
        </p:nvCxnSpPr>
        <p:spPr>
          <a:xfrm flipH="1">
            <a:off x="5514960" y="3937425"/>
            <a:ext cx="2026288" cy="1575200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9" idx="2"/>
            <a:endCxn id="7" idx="6"/>
          </p:cNvCxnSpPr>
          <p:nvPr/>
        </p:nvCxnSpPr>
        <p:spPr>
          <a:xfrm flipH="1">
            <a:off x="2880658" y="3409785"/>
            <a:ext cx="925804" cy="0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任意形状 22"/>
          <p:cNvSpPr/>
          <p:nvPr/>
        </p:nvSpPr>
        <p:spPr>
          <a:xfrm>
            <a:off x="2085729" y="3035399"/>
            <a:ext cx="3181792" cy="2184196"/>
          </a:xfrm>
          <a:custGeom>
            <a:avLst/>
            <a:gdLst>
              <a:gd name="connsiteX0" fmla="*/ 0 w 3181792"/>
              <a:gd name="connsiteY0" fmla="*/ 28783 h 2184196"/>
              <a:gd name="connsiteX1" fmla="*/ 2726596 w 3181792"/>
              <a:gd name="connsiteY1" fmla="*/ 52085 h 2184196"/>
              <a:gd name="connsiteX2" fmla="*/ 3181029 w 3181792"/>
              <a:gd name="connsiteY2" fmla="*/ 506469 h 2184196"/>
              <a:gd name="connsiteX3" fmla="*/ 2843117 w 3181792"/>
              <a:gd name="connsiteY3" fmla="*/ 2184196 h 218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792" h="2184196">
                <a:moveTo>
                  <a:pt x="0" y="28783"/>
                </a:moveTo>
                <a:cubicBezTo>
                  <a:pt x="1098212" y="627"/>
                  <a:pt x="2196425" y="-27529"/>
                  <a:pt x="2726596" y="52085"/>
                </a:cubicBezTo>
                <a:cubicBezTo>
                  <a:pt x="3256767" y="131699"/>
                  <a:pt x="3161609" y="151117"/>
                  <a:pt x="3181029" y="506469"/>
                </a:cubicBezTo>
                <a:cubicBezTo>
                  <a:pt x="3200449" y="861821"/>
                  <a:pt x="2843117" y="2184196"/>
                  <a:pt x="2843117" y="2184196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686999" y="2085508"/>
            <a:ext cx="1736166" cy="62823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8.8.8.0/24</a:t>
            </a:r>
          </a:p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15169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0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前缀窃听</a:t>
            </a:r>
            <a:r>
              <a:rPr kumimoji="1" lang="en-US" altLang="zh-CN" dirty="0"/>
              <a:t>：</a:t>
            </a:r>
            <a:r>
              <a:rPr kumimoji="1" lang="zh-CN" altLang="en-US" dirty="0"/>
              <a:t>示例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12" y="1067958"/>
            <a:ext cx="8810899" cy="1275855"/>
          </a:xfrm>
        </p:spPr>
        <p:txBody>
          <a:bodyPr/>
          <a:lstStyle/>
          <a:p>
            <a:r>
              <a:rPr kumimoji="1" lang="zh-CN" altLang="en-US" sz="1800" dirty="0"/>
              <a:t>窃听：攻击者通过改变路由使自己位于通信路径上</a:t>
            </a:r>
            <a:endParaRPr kumimoji="1" lang="en-US" altLang="zh-CN" sz="1800" dirty="0"/>
          </a:p>
          <a:p>
            <a:r>
              <a:rPr kumimoji="1" lang="en-US" altLang="zh-CN" sz="1800" dirty="0"/>
              <a:t>AS5</a:t>
            </a:r>
            <a:r>
              <a:rPr kumimoji="1" lang="zh-CN" altLang="en-US" sz="1800" dirty="0"/>
              <a:t>通过向</a:t>
            </a:r>
            <a:r>
              <a:rPr kumimoji="1" lang="en-US" altLang="zh-CN" sz="1800" dirty="0"/>
              <a:t>AS4</a:t>
            </a:r>
            <a:r>
              <a:rPr kumimoji="1" lang="zh-CN" altLang="en-US" sz="1800" dirty="0"/>
              <a:t>声明</a:t>
            </a:r>
            <a:r>
              <a:rPr kumimoji="1" lang="en-US" altLang="zh-CN" sz="1800" dirty="0"/>
              <a:t>10.0.0.0</a:t>
            </a:r>
            <a:r>
              <a:rPr kumimoji="1" lang="zh-CN" altLang="en-US" sz="1800" dirty="0"/>
              <a:t>/</a:t>
            </a:r>
            <a:r>
              <a:rPr kumimoji="1" lang="en-US" altLang="zh-CN" sz="1800" dirty="0"/>
              <a:t>16</a:t>
            </a:r>
            <a:r>
              <a:rPr kumimoji="1" lang="zh-CN" altLang="en-US" sz="1800" dirty="0"/>
              <a:t>劫持该前缀</a:t>
            </a:r>
            <a:endParaRPr kumimoji="1" lang="en-US" altLang="zh-CN" sz="1800" dirty="0"/>
          </a:p>
          <a:p>
            <a:r>
              <a:rPr kumimoji="1" lang="en-US" altLang="zh-CN" sz="1800" dirty="0"/>
              <a:t>AS4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AS7</a:t>
            </a:r>
            <a:r>
              <a:rPr kumimoji="1" lang="zh-CN" altLang="en-US" sz="1800" dirty="0"/>
              <a:t>通往被劫持前缀的路由经过</a:t>
            </a:r>
            <a:r>
              <a:rPr kumimoji="1" lang="en-US" altLang="zh-CN" sz="1800" dirty="0"/>
              <a:t>AS5</a:t>
            </a:r>
            <a:endParaRPr kumimoji="1" lang="zh-CN" altLang="en-US" sz="18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6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499324" y="2706130"/>
            <a:ext cx="6091799" cy="3779060"/>
            <a:chOff x="954129" y="1665459"/>
            <a:chExt cx="6320023" cy="3920639"/>
          </a:xfrm>
        </p:grpSpPr>
        <p:grpSp>
          <p:nvGrpSpPr>
            <p:cNvPr id="9" name="组 8"/>
            <p:cNvGrpSpPr/>
            <p:nvPr/>
          </p:nvGrpSpPr>
          <p:grpSpPr>
            <a:xfrm>
              <a:off x="4435446" y="1665459"/>
              <a:ext cx="1441904" cy="1010576"/>
              <a:chOff x="3246635" y="3558483"/>
              <a:chExt cx="1441904" cy="101057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AS2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2392404" y="1665459"/>
              <a:ext cx="1441904" cy="1010576"/>
              <a:chOff x="3246635" y="3558483"/>
              <a:chExt cx="1441904" cy="101057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AS1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954129" y="3031595"/>
              <a:ext cx="1441904" cy="1010576"/>
              <a:chOff x="3246635" y="3558483"/>
              <a:chExt cx="1441904" cy="101057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AS3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3368240" y="3031595"/>
              <a:ext cx="1441904" cy="1010576"/>
              <a:chOff x="3246635" y="3558483"/>
              <a:chExt cx="1441904" cy="101057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AS4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5832248" y="2994936"/>
              <a:ext cx="1441904" cy="1010576"/>
              <a:chOff x="3246635" y="3558483"/>
              <a:chExt cx="1441904" cy="101057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AS5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968484" y="4575522"/>
              <a:ext cx="1441904" cy="1010576"/>
              <a:chOff x="3246635" y="3558483"/>
              <a:chExt cx="1441904" cy="101057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AS6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4738021" y="4575522"/>
              <a:ext cx="1441904" cy="1010576"/>
              <a:chOff x="3246635" y="3558483"/>
              <a:chExt cx="1441904" cy="101057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AS7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16" name="直线连接符 15"/>
            <p:cNvCxnSpPr>
              <a:stCxn id="33" idx="4"/>
              <a:endCxn id="28" idx="0"/>
            </p:cNvCxnSpPr>
            <p:nvPr/>
          </p:nvCxnSpPr>
          <p:spPr>
            <a:xfrm>
              <a:off x="1675081" y="4042171"/>
              <a:ext cx="14356" cy="53335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31" idx="4"/>
              <a:endCxn id="26" idx="1"/>
            </p:cNvCxnSpPr>
            <p:nvPr/>
          </p:nvCxnSpPr>
          <p:spPr>
            <a:xfrm>
              <a:off x="4089192" y="4042171"/>
              <a:ext cx="996506" cy="691466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37" idx="5"/>
              <a:endCxn id="30" idx="0"/>
            </p:cNvCxnSpPr>
            <p:nvPr/>
          </p:nvCxnSpPr>
          <p:spPr>
            <a:xfrm>
              <a:off x="5666188" y="2545607"/>
              <a:ext cx="887013" cy="44932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endCxn id="32" idx="0"/>
            </p:cNvCxnSpPr>
            <p:nvPr/>
          </p:nvCxnSpPr>
          <p:spPr>
            <a:xfrm>
              <a:off x="3486632" y="2545607"/>
              <a:ext cx="602561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35" idx="3"/>
              <a:endCxn id="34" idx="0"/>
            </p:cNvCxnSpPr>
            <p:nvPr/>
          </p:nvCxnSpPr>
          <p:spPr>
            <a:xfrm flipH="1">
              <a:off x="1675082" y="2545607"/>
              <a:ext cx="928484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36" idx="3"/>
              <a:endCxn id="38" idx="1"/>
            </p:cNvCxnSpPr>
            <p:nvPr/>
          </p:nvCxnSpPr>
          <p:spPr>
            <a:xfrm>
              <a:off x="3486632" y="1823574"/>
              <a:ext cx="1296491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33" idx="6"/>
              <a:endCxn id="31" idx="2"/>
            </p:cNvCxnSpPr>
            <p:nvPr/>
          </p:nvCxnSpPr>
          <p:spPr>
            <a:xfrm>
              <a:off x="2396033" y="3596863"/>
              <a:ext cx="972207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31" idx="6"/>
              <a:endCxn id="29" idx="2"/>
            </p:cNvCxnSpPr>
            <p:nvPr/>
          </p:nvCxnSpPr>
          <p:spPr>
            <a:xfrm flipV="1">
              <a:off x="4810144" y="3560205"/>
              <a:ext cx="1022104" cy="3665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任意形状 48"/>
          <p:cNvSpPr/>
          <p:nvPr/>
        </p:nvSpPr>
        <p:spPr>
          <a:xfrm>
            <a:off x="2570904" y="4689294"/>
            <a:ext cx="3107799" cy="1474388"/>
          </a:xfrm>
          <a:custGeom>
            <a:avLst/>
            <a:gdLst>
              <a:gd name="connsiteX0" fmla="*/ 3107799 w 3107799"/>
              <a:gd name="connsiteY0" fmla="*/ 1464064 h 1474388"/>
              <a:gd name="connsiteX1" fmla="*/ 2034008 w 3107799"/>
              <a:gd name="connsiteY1" fmla="*/ 235457 h 1474388"/>
              <a:gd name="connsiteX2" fmla="*/ 526571 w 3107799"/>
              <a:gd name="connsiteY2" fmla="*/ 8320 h 1474388"/>
              <a:gd name="connsiteX3" fmla="*/ 134224 w 3107799"/>
              <a:gd name="connsiteY3" fmla="*/ 369675 h 1474388"/>
              <a:gd name="connsiteX4" fmla="*/ 0 w 3107799"/>
              <a:gd name="connsiteY4" fmla="*/ 1474388 h 14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7799" h="1474388">
                <a:moveTo>
                  <a:pt x="3107799" y="1464064"/>
                </a:moveTo>
                <a:cubicBezTo>
                  <a:pt x="2786006" y="971072"/>
                  <a:pt x="2464213" y="478081"/>
                  <a:pt x="2034008" y="235457"/>
                </a:cubicBezTo>
                <a:cubicBezTo>
                  <a:pt x="1603803" y="-7167"/>
                  <a:pt x="843201" y="-14050"/>
                  <a:pt x="526571" y="8320"/>
                </a:cubicBezTo>
                <a:cubicBezTo>
                  <a:pt x="209941" y="30690"/>
                  <a:pt x="221986" y="125330"/>
                  <a:pt x="134224" y="369675"/>
                </a:cubicBezTo>
                <a:cubicBezTo>
                  <a:pt x="46462" y="614020"/>
                  <a:pt x="0" y="1474388"/>
                  <a:pt x="0" y="1474388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430355" y="6245783"/>
            <a:ext cx="1555450" cy="3663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201288" y="4532454"/>
            <a:ext cx="2715447" cy="464562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AS5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39" name="任意形状 38"/>
          <p:cNvSpPr/>
          <p:nvPr/>
        </p:nvSpPr>
        <p:spPr>
          <a:xfrm>
            <a:off x="2227568" y="3181164"/>
            <a:ext cx="4746792" cy="2901468"/>
          </a:xfrm>
          <a:custGeom>
            <a:avLst/>
            <a:gdLst>
              <a:gd name="connsiteX0" fmla="*/ 3881793 w 4746792"/>
              <a:gd name="connsiteY0" fmla="*/ 2901468 h 2901468"/>
              <a:gd name="connsiteX1" fmla="*/ 2892530 w 4746792"/>
              <a:gd name="connsiteY1" fmla="*/ 1577994 h 2901468"/>
              <a:gd name="connsiteX2" fmla="*/ 4683898 w 4746792"/>
              <a:gd name="connsiteY2" fmla="*/ 1283889 h 2901468"/>
              <a:gd name="connsiteX3" fmla="*/ 4082319 w 4746792"/>
              <a:gd name="connsiteY3" fmla="*/ 307994 h 2901468"/>
              <a:gd name="connsiteX4" fmla="*/ 1622530 w 4746792"/>
              <a:gd name="connsiteY4" fmla="*/ 80731 h 2901468"/>
              <a:gd name="connsiteX5" fmla="*/ 111898 w 4746792"/>
              <a:gd name="connsiteY5" fmla="*/ 1551257 h 2901468"/>
              <a:gd name="connsiteX6" fmla="*/ 111898 w 4746792"/>
              <a:gd name="connsiteY6" fmla="*/ 2861362 h 290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6792" h="2901468">
                <a:moveTo>
                  <a:pt x="3881793" y="2901468"/>
                </a:moveTo>
                <a:cubicBezTo>
                  <a:pt x="3320319" y="2374529"/>
                  <a:pt x="2758846" y="1847590"/>
                  <a:pt x="2892530" y="1577994"/>
                </a:cubicBezTo>
                <a:cubicBezTo>
                  <a:pt x="3026214" y="1308398"/>
                  <a:pt x="4485600" y="1495556"/>
                  <a:pt x="4683898" y="1283889"/>
                </a:cubicBezTo>
                <a:cubicBezTo>
                  <a:pt x="4882196" y="1072222"/>
                  <a:pt x="4592547" y="508520"/>
                  <a:pt x="4082319" y="307994"/>
                </a:cubicBezTo>
                <a:cubicBezTo>
                  <a:pt x="3572091" y="107468"/>
                  <a:pt x="2284267" y="-126479"/>
                  <a:pt x="1622530" y="80731"/>
                </a:cubicBezTo>
                <a:cubicBezTo>
                  <a:pt x="960793" y="287941"/>
                  <a:pt x="363670" y="1087818"/>
                  <a:pt x="111898" y="1551257"/>
                </a:cubicBezTo>
                <a:cubicBezTo>
                  <a:pt x="-139874" y="2014695"/>
                  <a:pt x="111898" y="2861362"/>
                  <a:pt x="111898" y="2861362"/>
                </a:cubicBezTo>
              </a:path>
            </a:pathLst>
          </a:custGeom>
          <a:ln w="57150" cmpd="sng">
            <a:solidFill>
              <a:srgbClr val="FF7F0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6390105" y="2492184"/>
            <a:ext cx="2624906" cy="783079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注意路由是非对称的</a:t>
            </a:r>
            <a:r>
              <a:rPr kumimoji="1" lang="zh-CN" altLang="zh-CN" sz="1600" dirty="0">
                <a:latin typeface="Arial Black"/>
                <a:ea typeface="微软雅黑"/>
                <a:cs typeface="Arial Black"/>
              </a:rPr>
              <a:t>，</a:t>
            </a:r>
            <a:endParaRPr kumimoji="1" lang="en-US" altLang="zh-CN" sz="1600" dirty="0">
              <a:latin typeface="Arial Black"/>
              <a:ea typeface="微软雅黑"/>
              <a:cs typeface="Arial Black"/>
            </a:endParaRPr>
          </a:p>
          <a:p>
            <a:pPr algn="ctr"/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被窃听的是通往目标前缀的流量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56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39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前缀劫持实例：中国电信事故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787641"/>
          </a:xfrm>
        </p:spPr>
        <p:txBody>
          <a:bodyPr/>
          <a:lstStyle/>
          <a:p>
            <a:r>
              <a:rPr kumimoji="1" lang="en-US" altLang="zh-CN" sz="2000" dirty="0"/>
              <a:t>2010</a:t>
            </a:r>
            <a:r>
              <a:rPr kumimoji="1" lang="zh-CN" altLang="en-US" sz="2000" dirty="0"/>
              <a:t>年</a:t>
            </a:r>
            <a:r>
              <a:rPr kumimoji="1" lang="en-US" altLang="zh-CN" sz="2000" dirty="0"/>
              <a:t>4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8</a:t>
            </a:r>
            <a:r>
              <a:rPr kumimoji="1" lang="zh-CN" altLang="en-US" sz="2000" dirty="0"/>
              <a:t>日，中国电信由于配置错误劫持了</a:t>
            </a:r>
            <a:r>
              <a:rPr kumimoji="1" lang="en-US" altLang="zh-CN" sz="2000" dirty="0"/>
              <a:t>15%</a:t>
            </a:r>
            <a:r>
              <a:rPr kumimoji="1" lang="zh-CN" altLang="en-US" sz="2000" dirty="0"/>
              <a:t>的网络前缀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395397" y="5380175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AS22724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China</a:t>
            </a:r>
            <a:r>
              <a:rPr kumimoji="1" lang="zh-CN" altLang="en-US" sz="16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Telecom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cxnSp>
        <p:nvCxnSpPr>
          <p:cNvPr id="7" name="直线连接符 6"/>
          <p:cNvCxnSpPr>
            <a:stCxn id="11" idx="4"/>
            <a:endCxn id="5" idx="0"/>
          </p:cNvCxnSpPr>
          <p:nvPr/>
        </p:nvCxnSpPr>
        <p:spPr>
          <a:xfrm>
            <a:off x="2249646" y="4537301"/>
            <a:ext cx="0" cy="842874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9912" y="2583298"/>
            <a:ext cx="2611920" cy="6282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66.174.161.0/24</a:t>
            </a:r>
          </a:p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4134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22724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22724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395397" y="3482020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AS4134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China</a:t>
            </a:r>
            <a:r>
              <a:rPr kumimoji="1" lang="zh-CN" altLang="en-US" sz="16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Telecom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535458" y="1996677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AS7018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AT&amp;T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21051" y="1996677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AS3356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Level3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29549" y="3329217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AS6167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Verizon</a:t>
            </a:r>
            <a:r>
              <a:rPr kumimoji="1" lang="zh-CN" altLang="en-US" sz="16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Wireless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29549" y="5272284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AS22394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Verizon</a:t>
            </a:r>
            <a:r>
              <a:rPr kumimoji="1" lang="zh-CN" altLang="en-US" sz="16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Wireless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cxnSp>
        <p:nvCxnSpPr>
          <p:cNvPr id="17" name="直线连接符 16"/>
          <p:cNvCxnSpPr>
            <a:stCxn id="15" idx="4"/>
            <a:endCxn id="16" idx="0"/>
          </p:cNvCxnSpPr>
          <p:nvPr/>
        </p:nvCxnSpPr>
        <p:spPr>
          <a:xfrm>
            <a:off x="7583798" y="4384498"/>
            <a:ext cx="0" cy="887786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4" idx="5"/>
            <a:endCxn id="15" idx="1"/>
          </p:cNvCxnSpPr>
          <p:nvPr/>
        </p:nvCxnSpPr>
        <p:spPr>
          <a:xfrm>
            <a:off x="6479345" y="2897416"/>
            <a:ext cx="500408" cy="586343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3" idx="6"/>
            <a:endCxn id="14" idx="2"/>
          </p:cNvCxnSpPr>
          <p:nvPr/>
        </p:nvCxnSpPr>
        <p:spPr>
          <a:xfrm>
            <a:off x="4243956" y="2524318"/>
            <a:ext cx="777095" cy="0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1" idx="6"/>
            <a:endCxn id="14" idx="3"/>
          </p:cNvCxnSpPr>
          <p:nvPr/>
        </p:nvCxnSpPr>
        <p:spPr>
          <a:xfrm flipV="1">
            <a:off x="3103895" y="2897416"/>
            <a:ext cx="2167360" cy="1112245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13" idx="3"/>
            <a:endCxn id="11" idx="0"/>
          </p:cNvCxnSpPr>
          <p:nvPr/>
        </p:nvCxnSpPr>
        <p:spPr>
          <a:xfrm flipH="1">
            <a:off x="2249646" y="2897416"/>
            <a:ext cx="536016" cy="584604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任意形状 43"/>
          <p:cNvSpPr/>
          <p:nvPr/>
        </p:nvSpPr>
        <p:spPr>
          <a:xfrm>
            <a:off x="2374024" y="2312521"/>
            <a:ext cx="5071677" cy="3221647"/>
          </a:xfrm>
          <a:custGeom>
            <a:avLst/>
            <a:gdLst>
              <a:gd name="connsiteX0" fmla="*/ 1028392 w 5071677"/>
              <a:gd name="connsiteY0" fmla="*/ 297276 h 3221647"/>
              <a:gd name="connsiteX1" fmla="*/ 72918 w 5071677"/>
              <a:gd name="connsiteY1" fmla="*/ 1171092 h 3221647"/>
              <a:gd name="connsiteX2" fmla="*/ 399178 w 5071677"/>
              <a:gd name="connsiteY2" fmla="*/ 1567222 h 3221647"/>
              <a:gd name="connsiteX3" fmla="*/ 3032557 w 5071677"/>
              <a:gd name="connsiteY3" fmla="*/ 134163 h 3221647"/>
              <a:gd name="connsiteX4" fmla="*/ 3754988 w 5071677"/>
              <a:gd name="connsiteY4" fmla="*/ 215719 h 3221647"/>
              <a:gd name="connsiteX5" fmla="*/ 4803679 w 5071677"/>
              <a:gd name="connsiteY5" fmla="*/ 1497316 h 3221647"/>
              <a:gd name="connsiteX6" fmla="*/ 5071677 w 5071677"/>
              <a:gd name="connsiteY6" fmla="*/ 3221647 h 322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1677" h="3221647">
                <a:moveTo>
                  <a:pt x="1028392" y="297276"/>
                </a:moveTo>
                <a:cubicBezTo>
                  <a:pt x="603089" y="628355"/>
                  <a:pt x="177787" y="959434"/>
                  <a:pt x="72918" y="1171092"/>
                </a:cubicBezTo>
                <a:cubicBezTo>
                  <a:pt x="-31951" y="1382750"/>
                  <a:pt x="-94095" y="1740043"/>
                  <a:pt x="399178" y="1567222"/>
                </a:cubicBezTo>
                <a:cubicBezTo>
                  <a:pt x="892451" y="1394401"/>
                  <a:pt x="2473255" y="359413"/>
                  <a:pt x="3032557" y="134163"/>
                </a:cubicBezTo>
                <a:cubicBezTo>
                  <a:pt x="3591859" y="-91087"/>
                  <a:pt x="3459801" y="-11473"/>
                  <a:pt x="3754988" y="215719"/>
                </a:cubicBezTo>
                <a:cubicBezTo>
                  <a:pt x="4050175" y="442911"/>
                  <a:pt x="4584231" y="996328"/>
                  <a:pt x="4803679" y="1497316"/>
                </a:cubicBezTo>
                <a:cubicBezTo>
                  <a:pt x="5023127" y="1998304"/>
                  <a:pt x="5071677" y="3221647"/>
                  <a:pt x="5071677" y="3221647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374917" y="1654881"/>
            <a:ext cx="3070784" cy="6282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66.174.161.0/24</a:t>
            </a:r>
          </a:p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3356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6167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22394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22394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7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流量误导攻击实例：白俄罗斯事故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1009392"/>
          </a:xfrm>
        </p:spPr>
        <p:txBody>
          <a:bodyPr/>
          <a:lstStyle/>
          <a:p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月白俄罗斯</a:t>
            </a:r>
            <a:r>
              <a:rPr lang="en-US" dirty="0"/>
              <a:t>ISP </a:t>
            </a:r>
            <a:r>
              <a:rPr lang="en-US" dirty="0" err="1"/>
              <a:t>GlobalOneBel</a:t>
            </a:r>
            <a:r>
              <a:rPr lang="zh-CN" altLang="en-US" dirty="0"/>
              <a:t>误导了美国，韩国，德国，捷克，利比亚，伊朗等国流量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09787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流量误导攻击实例：冰岛事故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1180842"/>
          </a:xfrm>
        </p:spPr>
        <p:txBody>
          <a:bodyPr/>
          <a:lstStyle/>
          <a:p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月冰岛</a:t>
            </a:r>
            <a:r>
              <a:rPr lang="en-US" altLang="zh-CN" dirty="0"/>
              <a:t>ISP</a:t>
            </a:r>
            <a:r>
              <a:rPr lang="zh-CN" altLang="en-US" dirty="0"/>
              <a:t> </a:t>
            </a:r>
            <a:r>
              <a:rPr lang="en-US" altLang="zh-CN" dirty="0" err="1"/>
              <a:t>Opin</a:t>
            </a:r>
            <a:r>
              <a:rPr lang="zh-CN" altLang="en-US" dirty="0"/>
              <a:t> </a:t>
            </a:r>
            <a:r>
              <a:rPr lang="en-US" altLang="zh-CN" dirty="0" err="1"/>
              <a:t>Kerfi</a:t>
            </a:r>
            <a:r>
              <a:rPr lang="zh-CN" altLang="en-US" dirty="0"/>
              <a:t> </a:t>
            </a:r>
            <a:r>
              <a:rPr lang="en-US" altLang="zh-CN" dirty="0"/>
              <a:t>(AS48685)</a:t>
            </a:r>
            <a:r>
              <a:rPr lang="zh-CN" altLang="en-US" dirty="0"/>
              <a:t>声明了原本属于美国一家</a:t>
            </a:r>
            <a:r>
              <a:rPr lang="en-US" altLang="zh-CN" dirty="0"/>
              <a:t>VoIP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前缀。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28875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275"/>
            <a:ext cx="9144000" cy="58007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</p:spPr>
        <p:txBody>
          <a:bodyPr/>
          <a:lstStyle/>
          <a:p>
            <a:r>
              <a:rPr lang="zh-CN" altLang="en-US" dirty="0"/>
              <a:t>流量误导攻击实例：乌克兰事故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前缀窃听：分析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12" y="1181358"/>
            <a:ext cx="8810899" cy="1948544"/>
          </a:xfrm>
        </p:spPr>
        <p:txBody>
          <a:bodyPr/>
          <a:lstStyle/>
          <a:p>
            <a:r>
              <a:rPr kumimoji="1" lang="zh-CN" altLang="en-US" sz="1800" dirty="0">
                <a:solidFill>
                  <a:srgbClr val="3366FF"/>
                </a:solidFill>
              </a:rPr>
              <a:t>攻击者如何在不影响目标网络可达性的情况下，窃听尽可能大范围？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r>
              <a:rPr kumimoji="1" lang="zh-CN" altLang="en-US" sz="1800" dirty="0"/>
              <a:t>任务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：攻击者若要实现窃听，必须令邻居通往目标前缀的路由经过攻击者</a:t>
            </a:r>
            <a:endParaRPr kumimoji="1" lang="en-US" altLang="zh-CN" sz="1800" dirty="0"/>
          </a:p>
          <a:p>
            <a:r>
              <a:rPr kumimoji="1" lang="zh-CN" altLang="en-US" sz="1800" dirty="0"/>
              <a:t>方法：满足前缀劫持条件，让“经过攻击者路由”优于“已存在的路由”。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任务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：利用另外的“通往目标前缀的路由”，该路由与受影响路由无重合</a:t>
            </a:r>
            <a:endParaRPr kumimoji="1" lang="en-US" altLang="zh-CN" sz="1800" dirty="0"/>
          </a:p>
          <a:p>
            <a:r>
              <a:rPr kumimoji="1" lang="zh-CN" altLang="en-US" sz="1800" dirty="0"/>
              <a:t>方法：向受害邻居声明 “通往目标前缀的路由”，该路由上的</a:t>
            </a:r>
            <a:r>
              <a:rPr kumimoji="1" lang="en-US" altLang="zh-CN" sz="1800" dirty="0"/>
              <a:t>AS</a:t>
            </a:r>
            <a:r>
              <a:rPr kumimoji="1" lang="zh-CN" altLang="en-US" sz="1800" dirty="0"/>
              <a:t>都不会采纳该路由，因而不会受该声明影响。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>
                <a:solidFill>
                  <a:srgbClr val="3366FF"/>
                </a:solidFill>
              </a:rPr>
              <a:t>一种实现前缀窃听的简单可行方法：向</a:t>
            </a:r>
            <a:r>
              <a:rPr kumimoji="1" lang="en-US" altLang="zh-CN" sz="1800" dirty="0">
                <a:solidFill>
                  <a:srgbClr val="3366FF"/>
                </a:solidFill>
              </a:rPr>
              <a:t>Provider</a:t>
            </a:r>
            <a:r>
              <a:rPr kumimoji="1" lang="zh-CN" altLang="en-US" sz="1800" dirty="0">
                <a:solidFill>
                  <a:srgbClr val="3366FF"/>
                </a:solidFill>
              </a:rPr>
              <a:t>或</a:t>
            </a:r>
            <a:r>
              <a:rPr kumimoji="1" lang="en-US" altLang="zh-CN" sz="1800" dirty="0">
                <a:solidFill>
                  <a:srgbClr val="3366FF"/>
                </a:solidFill>
              </a:rPr>
              <a:t>Peer</a:t>
            </a:r>
            <a:r>
              <a:rPr kumimoji="1" lang="zh-CN" altLang="en-US" sz="1800" dirty="0">
                <a:solidFill>
                  <a:srgbClr val="3366FF"/>
                </a:solidFill>
              </a:rPr>
              <a:t>进行“路由泄露”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endParaRPr kumimoji="1" lang="en-US" altLang="zh-CN" sz="1800" dirty="0"/>
          </a:p>
          <a:p>
            <a:endParaRPr kumimoji="1" lang="en-US" altLang="zh-CN" sz="1800" dirty="0"/>
          </a:p>
          <a:p>
            <a:endParaRPr kumimoji="1" lang="en-US" altLang="zh-CN" sz="18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sp>
        <p:nvSpPr>
          <p:cNvPr id="6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07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48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2.BGP</a:t>
            </a:r>
            <a:r>
              <a:rPr kumimoji="1" lang="en-US" altLang="en-US" dirty="0"/>
              <a:t>安全问题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86158"/>
            <a:ext cx="9142377" cy="46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8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16019-0EB9-4FE7-96CB-CCE75DC0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64922-2157-4C94-945E-35CAADD1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：假设</a:t>
            </a:r>
            <a:r>
              <a:rPr lang="en-US" altLang="zh-CN" dirty="0"/>
              <a:t>AS4</a:t>
            </a:r>
            <a:r>
              <a:rPr lang="zh-CN" altLang="en-US" dirty="0"/>
              <a:t>被恶意控制，怎样对</a:t>
            </a:r>
            <a:r>
              <a:rPr lang="en-US" altLang="zh-CN" dirty="0"/>
              <a:t>AS5</a:t>
            </a:r>
            <a:r>
              <a:rPr lang="zh-CN" altLang="en-US" dirty="0"/>
              <a:t>中一个前缀实施“前缀窃听攻击”？</a:t>
            </a:r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：如何采用非密码学手段防御这种攻击？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A3D08-9ED4-4928-B03B-07F271F5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grpSp>
        <p:nvGrpSpPr>
          <p:cNvPr id="5" name="组 7">
            <a:extLst>
              <a:ext uri="{FF2B5EF4-FFF2-40B4-BE49-F238E27FC236}">
                <a16:creationId xmlns:a16="http://schemas.microsoft.com/office/drawing/2014/main" id="{6772648B-EF3C-426D-BBBA-56852310A05B}"/>
              </a:ext>
            </a:extLst>
          </p:cNvPr>
          <p:cNvGrpSpPr/>
          <p:nvPr/>
        </p:nvGrpSpPr>
        <p:grpSpPr>
          <a:xfrm>
            <a:off x="1817379" y="2709446"/>
            <a:ext cx="6091799" cy="3779060"/>
            <a:chOff x="954129" y="1665459"/>
            <a:chExt cx="6320023" cy="3920639"/>
          </a:xfrm>
        </p:grpSpPr>
        <p:grpSp>
          <p:nvGrpSpPr>
            <p:cNvPr id="6" name="组 8">
              <a:extLst>
                <a:ext uri="{FF2B5EF4-FFF2-40B4-BE49-F238E27FC236}">
                  <a16:creationId xmlns:a16="http://schemas.microsoft.com/office/drawing/2014/main" id="{EF5B92DF-ECC1-47D1-BCA0-AB243BCC0FFB}"/>
                </a:ext>
              </a:extLst>
            </p:cNvPr>
            <p:cNvGrpSpPr/>
            <p:nvPr/>
          </p:nvGrpSpPr>
          <p:grpSpPr>
            <a:xfrm>
              <a:off x="4435446" y="1665459"/>
              <a:ext cx="1441904" cy="1010576"/>
              <a:chOff x="3246635" y="3558483"/>
              <a:chExt cx="1441904" cy="10105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B57AA58-DF37-4320-8A94-958F6ACB1162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4" name="圆角矩形 37">
                <a:extLst>
                  <a:ext uri="{FF2B5EF4-FFF2-40B4-BE49-F238E27FC236}">
                    <a16:creationId xmlns:a16="http://schemas.microsoft.com/office/drawing/2014/main" id="{B90E8573-C063-421B-9849-95BBFEF07741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AS2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7" name="组 9">
              <a:extLst>
                <a:ext uri="{FF2B5EF4-FFF2-40B4-BE49-F238E27FC236}">
                  <a16:creationId xmlns:a16="http://schemas.microsoft.com/office/drawing/2014/main" id="{C63F6D62-C6FE-480F-AB4D-729E2CF312A7}"/>
                </a:ext>
              </a:extLst>
            </p:cNvPr>
            <p:cNvGrpSpPr/>
            <p:nvPr/>
          </p:nvGrpSpPr>
          <p:grpSpPr>
            <a:xfrm>
              <a:off x="2392404" y="1665459"/>
              <a:ext cx="1441904" cy="1010576"/>
              <a:chOff x="3246635" y="3558483"/>
              <a:chExt cx="1441904" cy="101057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2C1ED03A-23FC-4C5F-AFE4-5446A6B29F4B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2" name="圆角矩形 35">
                <a:extLst>
                  <a:ext uri="{FF2B5EF4-FFF2-40B4-BE49-F238E27FC236}">
                    <a16:creationId xmlns:a16="http://schemas.microsoft.com/office/drawing/2014/main" id="{D52AEA7F-532C-4348-A232-D6848C658DAA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AS1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8" name="组 10">
              <a:extLst>
                <a:ext uri="{FF2B5EF4-FFF2-40B4-BE49-F238E27FC236}">
                  <a16:creationId xmlns:a16="http://schemas.microsoft.com/office/drawing/2014/main" id="{0C60C9CE-C915-4746-B8BD-EE7B694D82AF}"/>
                </a:ext>
              </a:extLst>
            </p:cNvPr>
            <p:cNvGrpSpPr/>
            <p:nvPr/>
          </p:nvGrpSpPr>
          <p:grpSpPr>
            <a:xfrm>
              <a:off x="954129" y="3031595"/>
              <a:ext cx="1441904" cy="1010576"/>
              <a:chOff x="3246635" y="3558483"/>
              <a:chExt cx="1441904" cy="1010576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30D5398-E112-4DD6-A159-B2547959AED5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0" name="圆角矩形 33">
                <a:extLst>
                  <a:ext uri="{FF2B5EF4-FFF2-40B4-BE49-F238E27FC236}">
                    <a16:creationId xmlns:a16="http://schemas.microsoft.com/office/drawing/2014/main" id="{8B776E00-4E27-4C49-824F-6A62D7B460DF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7FFE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AS3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9" name="组 11">
              <a:extLst>
                <a:ext uri="{FF2B5EF4-FFF2-40B4-BE49-F238E27FC236}">
                  <a16:creationId xmlns:a16="http://schemas.microsoft.com/office/drawing/2014/main" id="{CC47F9CC-9ED9-494F-BDE1-8DF0C921CCE7}"/>
                </a:ext>
              </a:extLst>
            </p:cNvPr>
            <p:cNvGrpSpPr/>
            <p:nvPr/>
          </p:nvGrpSpPr>
          <p:grpSpPr>
            <a:xfrm>
              <a:off x="3368240" y="3031595"/>
              <a:ext cx="1441904" cy="1010576"/>
              <a:chOff x="3246635" y="3558483"/>
              <a:chExt cx="1441904" cy="1010576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6EAD7D-4969-46B2-BC8B-6D052DAC0B31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8" name="圆角矩形 31">
                <a:extLst>
                  <a:ext uri="{FF2B5EF4-FFF2-40B4-BE49-F238E27FC236}">
                    <a16:creationId xmlns:a16="http://schemas.microsoft.com/office/drawing/2014/main" id="{C3FD60AD-3869-41B7-A886-A4E3C232E0EF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AS4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0" name="组 12">
              <a:extLst>
                <a:ext uri="{FF2B5EF4-FFF2-40B4-BE49-F238E27FC236}">
                  <a16:creationId xmlns:a16="http://schemas.microsoft.com/office/drawing/2014/main" id="{60E3C2C6-60EE-4F8C-8971-17EBD3F00AF1}"/>
                </a:ext>
              </a:extLst>
            </p:cNvPr>
            <p:cNvGrpSpPr/>
            <p:nvPr/>
          </p:nvGrpSpPr>
          <p:grpSpPr>
            <a:xfrm>
              <a:off x="5832248" y="2994936"/>
              <a:ext cx="1441904" cy="1010576"/>
              <a:chOff x="3246635" y="3558483"/>
              <a:chExt cx="1441904" cy="101057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E854505-8338-4479-8CDF-3FF22AB95EC8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6" name="圆角矩形 29">
                <a:extLst>
                  <a:ext uri="{FF2B5EF4-FFF2-40B4-BE49-F238E27FC236}">
                    <a16:creationId xmlns:a16="http://schemas.microsoft.com/office/drawing/2014/main" id="{80837487-E81E-4F74-A852-3186BCF0FB27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AS5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1" name="组 13">
              <a:extLst>
                <a:ext uri="{FF2B5EF4-FFF2-40B4-BE49-F238E27FC236}">
                  <a16:creationId xmlns:a16="http://schemas.microsoft.com/office/drawing/2014/main" id="{CB56F67B-9CD6-4745-BBFD-31DB1B3523DF}"/>
                </a:ext>
              </a:extLst>
            </p:cNvPr>
            <p:cNvGrpSpPr/>
            <p:nvPr/>
          </p:nvGrpSpPr>
          <p:grpSpPr>
            <a:xfrm>
              <a:off x="968484" y="4575522"/>
              <a:ext cx="1441904" cy="1010576"/>
              <a:chOff x="3246635" y="3558483"/>
              <a:chExt cx="1441904" cy="101057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9AE077C-6C2E-41A2-898A-96863E7EAFD3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4" name="圆角矩形 27">
                <a:extLst>
                  <a:ext uri="{FF2B5EF4-FFF2-40B4-BE49-F238E27FC236}">
                    <a16:creationId xmlns:a16="http://schemas.microsoft.com/office/drawing/2014/main" id="{9CE932C6-308B-46D7-8E91-D767FDD38162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AS6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2" name="组 14">
              <a:extLst>
                <a:ext uri="{FF2B5EF4-FFF2-40B4-BE49-F238E27FC236}">
                  <a16:creationId xmlns:a16="http://schemas.microsoft.com/office/drawing/2014/main" id="{EDE3B566-63C0-4D3A-A0E5-CEB0BC5D2625}"/>
                </a:ext>
              </a:extLst>
            </p:cNvPr>
            <p:cNvGrpSpPr/>
            <p:nvPr/>
          </p:nvGrpSpPr>
          <p:grpSpPr>
            <a:xfrm>
              <a:off x="4738021" y="4575522"/>
              <a:ext cx="1441904" cy="1010576"/>
              <a:chOff x="3246635" y="3558483"/>
              <a:chExt cx="1441904" cy="1010576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DA47B038-FB37-4609-BF61-B6EFB08BF973}"/>
                  </a:ext>
                </a:extLst>
              </p:cNvPr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2" name="圆角矩形 25">
                <a:extLst>
                  <a:ext uri="{FF2B5EF4-FFF2-40B4-BE49-F238E27FC236}">
                    <a16:creationId xmlns:a16="http://schemas.microsoft.com/office/drawing/2014/main" id="{2448A2F7-9640-4815-9967-1B022E4FE653}"/>
                  </a:ext>
                </a:extLst>
              </p:cNvPr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AS7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13" name="直线连接符 15">
              <a:extLst>
                <a:ext uri="{FF2B5EF4-FFF2-40B4-BE49-F238E27FC236}">
                  <a16:creationId xmlns:a16="http://schemas.microsoft.com/office/drawing/2014/main" id="{0DE4E8A6-A83B-43B3-9F55-4D9F958CF3B7}"/>
                </a:ext>
              </a:extLst>
            </p:cNvPr>
            <p:cNvCxnSpPr>
              <a:stCxn id="29" idx="4"/>
              <a:endCxn id="24" idx="0"/>
            </p:cNvCxnSpPr>
            <p:nvPr/>
          </p:nvCxnSpPr>
          <p:spPr>
            <a:xfrm>
              <a:off x="1675081" y="4042171"/>
              <a:ext cx="14356" cy="53335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6">
              <a:extLst>
                <a:ext uri="{FF2B5EF4-FFF2-40B4-BE49-F238E27FC236}">
                  <a16:creationId xmlns:a16="http://schemas.microsoft.com/office/drawing/2014/main" id="{F5720797-4A12-4282-9BC9-0FAAD6FEAE00}"/>
                </a:ext>
              </a:extLst>
            </p:cNvPr>
            <p:cNvCxnSpPr>
              <a:stCxn id="27" idx="4"/>
              <a:endCxn id="22" idx="1"/>
            </p:cNvCxnSpPr>
            <p:nvPr/>
          </p:nvCxnSpPr>
          <p:spPr>
            <a:xfrm>
              <a:off x="4089192" y="4042171"/>
              <a:ext cx="996506" cy="691466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8">
              <a:extLst>
                <a:ext uri="{FF2B5EF4-FFF2-40B4-BE49-F238E27FC236}">
                  <a16:creationId xmlns:a16="http://schemas.microsoft.com/office/drawing/2014/main" id="{1D518FE2-F281-4C19-8685-2F698658E6F8}"/>
                </a:ext>
              </a:extLst>
            </p:cNvPr>
            <p:cNvCxnSpPr>
              <a:stCxn id="33" idx="5"/>
              <a:endCxn id="26" idx="0"/>
            </p:cNvCxnSpPr>
            <p:nvPr/>
          </p:nvCxnSpPr>
          <p:spPr>
            <a:xfrm>
              <a:off x="5666188" y="2545607"/>
              <a:ext cx="887013" cy="44932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9">
              <a:extLst>
                <a:ext uri="{FF2B5EF4-FFF2-40B4-BE49-F238E27FC236}">
                  <a16:creationId xmlns:a16="http://schemas.microsoft.com/office/drawing/2014/main" id="{BB6EE601-A673-4746-9ACE-438BB5295C87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3486632" y="2545607"/>
              <a:ext cx="602561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20">
              <a:extLst>
                <a:ext uri="{FF2B5EF4-FFF2-40B4-BE49-F238E27FC236}">
                  <a16:creationId xmlns:a16="http://schemas.microsoft.com/office/drawing/2014/main" id="{E5310FDD-1DB9-4C76-A2BA-094E42DF8209}"/>
                </a:ext>
              </a:extLst>
            </p:cNvPr>
            <p:cNvCxnSpPr>
              <a:stCxn id="31" idx="3"/>
              <a:endCxn id="30" idx="0"/>
            </p:cNvCxnSpPr>
            <p:nvPr/>
          </p:nvCxnSpPr>
          <p:spPr>
            <a:xfrm flipH="1">
              <a:off x="1675082" y="2545607"/>
              <a:ext cx="928484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1">
              <a:extLst>
                <a:ext uri="{FF2B5EF4-FFF2-40B4-BE49-F238E27FC236}">
                  <a16:creationId xmlns:a16="http://schemas.microsoft.com/office/drawing/2014/main" id="{3E1AD200-FCC2-4A45-9656-F5838A1A7B29}"/>
                </a:ext>
              </a:extLst>
            </p:cNvPr>
            <p:cNvCxnSpPr>
              <a:stCxn id="32" idx="3"/>
              <a:endCxn id="34" idx="1"/>
            </p:cNvCxnSpPr>
            <p:nvPr/>
          </p:nvCxnSpPr>
          <p:spPr>
            <a:xfrm>
              <a:off x="3486632" y="1823574"/>
              <a:ext cx="1296491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22">
              <a:extLst>
                <a:ext uri="{FF2B5EF4-FFF2-40B4-BE49-F238E27FC236}">
                  <a16:creationId xmlns:a16="http://schemas.microsoft.com/office/drawing/2014/main" id="{5AB23FD7-1D79-450F-A2B4-4B58BD008AED}"/>
                </a:ext>
              </a:extLst>
            </p:cNvPr>
            <p:cNvCxnSpPr>
              <a:stCxn id="29" idx="6"/>
              <a:endCxn id="27" idx="2"/>
            </p:cNvCxnSpPr>
            <p:nvPr/>
          </p:nvCxnSpPr>
          <p:spPr>
            <a:xfrm>
              <a:off x="2396033" y="3596863"/>
              <a:ext cx="972207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23">
              <a:extLst>
                <a:ext uri="{FF2B5EF4-FFF2-40B4-BE49-F238E27FC236}">
                  <a16:creationId xmlns:a16="http://schemas.microsoft.com/office/drawing/2014/main" id="{ADE75E04-A1B2-4619-848C-75B09B5F1D5D}"/>
                </a:ext>
              </a:extLst>
            </p:cNvPr>
            <p:cNvCxnSpPr>
              <a:stCxn id="27" idx="6"/>
              <a:endCxn id="25" idx="2"/>
            </p:cNvCxnSpPr>
            <p:nvPr/>
          </p:nvCxnSpPr>
          <p:spPr>
            <a:xfrm flipV="1">
              <a:off x="4810144" y="3560205"/>
              <a:ext cx="1022104" cy="3665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圆角矩形 49">
            <a:extLst>
              <a:ext uri="{FF2B5EF4-FFF2-40B4-BE49-F238E27FC236}">
                <a16:creationId xmlns:a16="http://schemas.microsoft.com/office/drawing/2014/main" id="{549A941E-CBA6-4E57-8627-FA72269FE2CC}"/>
              </a:ext>
            </a:extLst>
          </p:cNvPr>
          <p:cNvSpPr/>
          <p:nvPr/>
        </p:nvSpPr>
        <p:spPr>
          <a:xfrm>
            <a:off x="6519344" y="4352024"/>
            <a:ext cx="1555450" cy="3663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536D771B-72AB-4BA2-B7F9-8CA754D186EC}"/>
                  </a:ext>
                </a:extLst>
              </p14:cNvPr>
              <p14:cNvContentPartPr/>
              <p14:nvPr/>
            </p14:nvContentPartPr>
            <p14:xfrm>
              <a:off x="8537040" y="3041280"/>
              <a:ext cx="124200" cy="15768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536D771B-72AB-4BA2-B7F9-8CA754D186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7680" y="3031920"/>
                <a:ext cx="142920" cy="1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99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安全事件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1800" dirty="0"/>
              <a:t>1</a:t>
            </a:r>
            <a:r>
              <a:rPr kumimoji="1" lang="zh-CN" altLang="zh-CN" sz="1800" dirty="0"/>
              <a:t>9</a:t>
            </a:r>
            <a:r>
              <a:rPr kumimoji="1" lang="en-US" altLang="zh-CN" sz="1800" dirty="0"/>
              <a:t>97</a:t>
            </a:r>
            <a:r>
              <a:rPr kumimoji="1" lang="zh-CN" altLang="en-US" sz="1800" dirty="0"/>
              <a:t>.</a:t>
            </a:r>
            <a:r>
              <a:rPr kumimoji="1" lang="en-US" altLang="zh-CN" sz="1800" dirty="0"/>
              <a:t>04.25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AS7007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MAI</a:t>
            </a:r>
            <a:r>
              <a:rPr kumimoji="1" lang="zh-CN" altLang="en-US" sz="1800" dirty="0"/>
              <a:t>）泄露大量前缀</a:t>
            </a:r>
            <a:endParaRPr kumimoji="1" lang="en-US" altLang="zh-CN" sz="1800" dirty="0"/>
          </a:p>
          <a:p>
            <a:r>
              <a:rPr kumimoji="1" lang="zh-CN" altLang="zh-CN" sz="1800" dirty="0"/>
              <a:t>2</a:t>
            </a:r>
            <a:r>
              <a:rPr kumimoji="1" lang="en-US" altLang="zh-CN" sz="1800" dirty="0"/>
              <a:t>004.12.24</a:t>
            </a:r>
            <a:r>
              <a:rPr kumimoji="1" lang="zh-CN" altLang="en-US" sz="1800" dirty="0"/>
              <a:t> 土耳其 </a:t>
            </a:r>
            <a:r>
              <a:rPr kumimoji="1" lang="en-US" altLang="zh-CN" sz="1800" dirty="0" err="1"/>
              <a:t>TTNet</a:t>
            </a:r>
            <a:r>
              <a:rPr kumimoji="1" lang="en-US" altLang="zh-CN" sz="1800" dirty="0"/>
              <a:t> (AS9121)</a:t>
            </a:r>
            <a:r>
              <a:rPr kumimoji="1" lang="zh-CN" altLang="en-US" sz="1800" dirty="0"/>
              <a:t>声明整个路由表</a:t>
            </a:r>
            <a:endParaRPr kumimoji="1" lang="en-US" altLang="zh-CN" sz="1800" dirty="0"/>
          </a:p>
          <a:p>
            <a:r>
              <a:rPr kumimoji="1" lang="zh-CN" altLang="zh-CN" sz="1800" dirty="0"/>
              <a:t>2</a:t>
            </a:r>
            <a:r>
              <a:rPr kumimoji="1" lang="en-US" altLang="zh-CN" sz="1800" dirty="0"/>
              <a:t>005.05.07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AS174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Cogent</a:t>
            </a:r>
            <a:r>
              <a:rPr kumimoji="1" lang="zh-CN" altLang="zh-CN" sz="1800" dirty="0"/>
              <a:t>）</a:t>
            </a:r>
            <a:r>
              <a:rPr kumimoji="1" lang="zh-CN" altLang="en-US" sz="1800" dirty="0"/>
              <a:t>劫持</a:t>
            </a:r>
            <a:r>
              <a:rPr kumimoji="1" lang="en-US" altLang="zh-CN" sz="1800" dirty="0"/>
              <a:t>Google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64.233.161.0</a:t>
            </a:r>
            <a:r>
              <a:rPr kumimoji="1" lang="zh-CN" altLang="en-US" sz="1800" dirty="0"/>
              <a:t>/</a:t>
            </a:r>
            <a:r>
              <a:rPr kumimoji="1" lang="en-US" altLang="zh-CN" sz="1800" dirty="0"/>
              <a:t>24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r>
              <a:rPr kumimoji="1" lang="en-US" altLang="zh-CN" sz="1800" dirty="0"/>
              <a:t>2006.01</a:t>
            </a:r>
            <a:r>
              <a:rPr kumimoji="1" lang="zh-CN" altLang="en-US" sz="1800" dirty="0"/>
              <a:t>.</a:t>
            </a:r>
            <a:r>
              <a:rPr kumimoji="1" lang="en-US" altLang="zh-CN" sz="1800" dirty="0"/>
              <a:t>22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 Edison (AS27506)</a:t>
            </a:r>
            <a:r>
              <a:rPr kumimoji="1" lang="zh-CN" altLang="en-US" sz="1800" dirty="0"/>
              <a:t>劫持</a:t>
            </a:r>
            <a:r>
              <a:rPr kumimoji="1" lang="en-US" altLang="zh-CN" sz="1800" dirty="0" err="1"/>
              <a:t>Panix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NIC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AS2033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r>
              <a:rPr kumimoji="1" lang="en-US" altLang="zh-CN" sz="1800" dirty="0"/>
              <a:t>2008.</a:t>
            </a:r>
            <a:r>
              <a:rPr kumimoji="1" lang="zh-CN" altLang="en-US" sz="1800" dirty="0"/>
              <a:t>0</a:t>
            </a:r>
            <a:r>
              <a:rPr kumimoji="1" lang="en-US" altLang="zh-CN" sz="1800" dirty="0"/>
              <a:t>2.24</a:t>
            </a:r>
            <a:r>
              <a:rPr kumimoji="1" lang="zh-CN" altLang="en-US" sz="1800" dirty="0"/>
              <a:t> 巴基斯坦电信</a:t>
            </a:r>
            <a:r>
              <a:rPr kumimoji="1" lang="zh-CN" altLang="zh-CN" sz="1800" dirty="0"/>
              <a:t>（</a:t>
            </a:r>
            <a:r>
              <a:rPr kumimoji="1" lang="en-US" altLang="zh-CN" sz="1800" dirty="0"/>
              <a:t>AS17557</a:t>
            </a:r>
            <a:r>
              <a:rPr kumimoji="1" lang="zh-CN" altLang="zh-CN" sz="1800" dirty="0"/>
              <a:t>）</a:t>
            </a:r>
            <a:r>
              <a:rPr kumimoji="1" lang="zh-CN" altLang="en-US" sz="1800" dirty="0"/>
              <a:t>劫持</a:t>
            </a:r>
            <a:r>
              <a:rPr kumimoji="1" lang="en-US" altLang="zh-CN" sz="1800" dirty="0"/>
              <a:t>YouTube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AS36561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r>
              <a:rPr kumimoji="1" lang="zh-CN" altLang="zh-CN" sz="1800" dirty="0"/>
              <a:t>2</a:t>
            </a:r>
            <a:r>
              <a:rPr kumimoji="1" lang="en-US" altLang="zh-CN" sz="1800" dirty="0"/>
              <a:t>009.02.16</a:t>
            </a:r>
            <a:r>
              <a:rPr kumimoji="1" lang="zh-CN" altLang="en-US" sz="1800" dirty="0"/>
              <a:t> 捷克</a:t>
            </a:r>
            <a:r>
              <a:rPr lang="en-US" altLang="zh-CN" sz="1800" dirty="0" err="1"/>
              <a:t>SuproNet</a:t>
            </a:r>
            <a:r>
              <a:rPr lang="en-US" altLang="zh-CN" sz="1800" dirty="0"/>
              <a:t> (AS 47868) </a:t>
            </a:r>
            <a:r>
              <a:rPr lang="zh-CN" altLang="en-US" sz="1800" dirty="0"/>
              <a:t>触发了思科路由器</a:t>
            </a:r>
            <a:r>
              <a:rPr lang="en-US" altLang="zh-CN" sz="1800" dirty="0"/>
              <a:t>ISO</a:t>
            </a:r>
            <a:r>
              <a:rPr lang="zh-CN" altLang="en-US" sz="1800" dirty="0"/>
              <a:t>的</a:t>
            </a:r>
            <a:r>
              <a:rPr lang="en-US" altLang="zh-CN" sz="1800" dirty="0"/>
              <a:t>Bug</a:t>
            </a:r>
            <a:endParaRPr kumimoji="1" lang="en-US" altLang="zh-CN" sz="1800" dirty="0"/>
          </a:p>
          <a:p>
            <a:r>
              <a:rPr kumimoji="1" lang="zh-CN" altLang="zh-CN" sz="1800" dirty="0"/>
              <a:t>2</a:t>
            </a:r>
            <a:r>
              <a:rPr kumimoji="1" lang="en-US" altLang="zh-CN" sz="1800" dirty="0"/>
              <a:t>010.04</a:t>
            </a:r>
            <a:r>
              <a:rPr kumimoji="1" lang="zh-CN" altLang="en-US" sz="1800" dirty="0"/>
              <a:t>.</a:t>
            </a:r>
            <a:r>
              <a:rPr kumimoji="1" lang="en-US" altLang="zh-CN" sz="1800" dirty="0"/>
              <a:t>08</a:t>
            </a:r>
            <a:r>
              <a:rPr kumimoji="1" lang="zh-CN" altLang="en-US" sz="1800" dirty="0"/>
              <a:t> 中国电信</a:t>
            </a:r>
            <a:r>
              <a:rPr kumimoji="1" lang="zh-CN" altLang="zh-CN" sz="1800" dirty="0"/>
              <a:t>（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AS23724 </a:t>
            </a:r>
            <a:r>
              <a:rPr kumimoji="1" lang="zh-CN" altLang="en-US" sz="1800" dirty="0"/>
              <a:t>）劫持了约</a:t>
            </a:r>
            <a:r>
              <a:rPr kumimoji="1" lang="en-US" altLang="zh-CN" sz="1800" dirty="0"/>
              <a:t>15%</a:t>
            </a:r>
            <a:r>
              <a:rPr kumimoji="1" lang="zh-CN" altLang="en-US" sz="1800" dirty="0"/>
              <a:t>的互联网流量</a:t>
            </a:r>
            <a:endParaRPr kumimoji="1" lang="en-US" altLang="zh-CN" sz="1800" dirty="0"/>
          </a:p>
          <a:p>
            <a:r>
              <a:rPr kumimoji="1" lang="zh-CN" altLang="zh-CN" sz="1800" dirty="0"/>
              <a:t>2</a:t>
            </a:r>
            <a:r>
              <a:rPr kumimoji="1" lang="en-US" altLang="zh-CN" sz="1800" dirty="0"/>
              <a:t>012.11.06</a:t>
            </a:r>
            <a:r>
              <a:rPr kumimoji="1" lang="zh-CN" altLang="en-US" sz="1800" dirty="0"/>
              <a:t> 印度尼西亚</a:t>
            </a:r>
            <a:r>
              <a:rPr kumimoji="1" lang="en-US" altLang="zh-CN" sz="1800" dirty="0"/>
              <a:t>ISP</a:t>
            </a:r>
            <a:r>
              <a:rPr kumimoji="1" lang="zh-CN" altLang="en-US" sz="1800" dirty="0"/>
              <a:t> </a:t>
            </a:r>
            <a:r>
              <a:rPr lang="en-US" altLang="zh-CN" sz="1800" dirty="0" err="1"/>
              <a:t>Moratel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AS23947</a:t>
            </a:r>
            <a:r>
              <a:rPr kumimoji="1" lang="zh-CN" altLang="en-US" sz="1800" dirty="0"/>
              <a:t>）劫持</a:t>
            </a:r>
            <a:r>
              <a:rPr kumimoji="1" lang="en-US" altLang="zh-CN" sz="1800" dirty="0"/>
              <a:t>Google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AS</a:t>
            </a:r>
            <a:r>
              <a:rPr lang="en-US" altLang="zh-CN" sz="1800" dirty="0"/>
              <a:t>15169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r>
              <a:rPr kumimoji="1" lang="en-US" altLang="zh-CN" sz="1800" dirty="0"/>
              <a:t>2013.02~07</a:t>
            </a:r>
            <a:r>
              <a:rPr kumimoji="1" lang="zh-CN" altLang="en-US" sz="1800" dirty="0"/>
              <a:t> 白俄罗斯、冰岛</a:t>
            </a:r>
            <a:r>
              <a:rPr kumimoji="1" lang="en-US" altLang="zh-CN" sz="1800" dirty="0"/>
              <a:t>ISP</a:t>
            </a:r>
            <a:r>
              <a:rPr kumimoji="1" lang="zh-CN" altLang="en-US" sz="1800" dirty="0"/>
              <a:t>劫持美国流量</a:t>
            </a:r>
            <a:endParaRPr kumimoji="1" lang="en-US" altLang="zh-CN" sz="1800" dirty="0"/>
          </a:p>
          <a:p>
            <a:r>
              <a:rPr kumimoji="1" lang="zh-CN" altLang="zh-CN" sz="1800" dirty="0"/>
              <a:t>2</a:t>
            </a:r>
            <a:r>
              <a:rPr kumimoji="1" lang="en-US" altLang="zh-CN" sz="1800" dirty="0"/>
              <a:t>014.02~05</a:t>
            </a:r>
            <a:r>
              <a:rPr kumimoji="1" lang="zh-CN" altLang="en-US" sz="1800" dirty="0"/>
              <a:t> 黑客通过劫持</a:t>
            </a:r>
            <a:r>
              <a:rPr kumimoji="1" lang="en-US" altLang="zh-CN" sz="1800" dirty="0"/>
              <a:t>19</a:t>
            </a:r>
            <a:r>
              <a:rPr kumimoji="1" lang="zh-CN" altLang="en-US" sz="1800" dirty="0"/>
              <a:t>个</a:t>
            </a:r>
            <a:r>
              <a:rPr kumimoji="1" lang="en-US" altLang="zh-CN" sz="1800" dirty="0"/>
              <a:t>ISP</a:t>
            </a:r>
            <a:r>
              <a:rPr kumimoji="1" lang="zh-CN" altLang="en-US" sz="1800" dirty="0"/>
              <a:t>的电子货币矿工，获得</a:t>
            </a:r>
            <a:r>
              <a:rPr kumimoji="1" lang="en-US" altLang="zh-CN" sz="1800" dirty="0"/>
              <a:t>$8,3000</a:t>
            </a:r>
            <a:r>
              <a:rPr kumimoji="1" lang="zh-CN" altLang="en-US" sz="1800" dirty="0"/>
              <a:t>赃款</a:t>
            </a:r>
            <a:endParaRPr kumimoji="1" lang="en-US" altLang="zh-CN" sz="1800" dirty="0"/>
          </a:p>
          <a:p>
            <a:endParaRPr kumimoji="1"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499" y="6252852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0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安全威胁</a:t>
            </a:r>
            <a:br>
              <a:rPr kumimoji="1" lang="en-US" altLang="zh-CN" dirty="0"/>
            </a:br>
            <a:r>
              <a:rPr kumimoji="1" lang="en-US" altLang="zh-CN" sz="1200" dirty="0"/>
              <a:t>[</a:t>
            </a:r>
            <a:r>
              <a:rPr lang="en-US" altLang="zh-CN" sz="1200" dirty="0"/>
              <a:t>A Survey of BGP Security Issues and Solutions PIEEE 10</a:t>
            </a:r>
            <a:r>
              <a:rPr kumimoji="1" lang="en-US" altLang="zh-CN" sz="1200" dirty="0"/>
              <a:t>]</a:t>
            </a:r>
            <a:endParaRPr kumimoji="1" lang="zh-CN" altLang="en-US" sz="1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(BGP)</a:t>
            </a:r>
            <a:r>
              <a:rPr kumimoji="1" lang="zh-CN" altLang="en-US" sz="2000" dirty="0"/>
              <a:t>路由安全问题</a:t>
            </a:r>
            <a:r>
              <a:rPr kumimoji="1" lang="zh-CN" altLang="zh-CN" sz="2000" dirty="0"/>
              <a:t>，</a:t>
            </a:r>
            <a:r>
              <a:rPr kumimoji="1" lang="zh-CN" altLang="en-US" sz="2000" dirty="0"/>
              <a:t>即路由器间的</a:t>
            </a:r>
            <a:r>
              <a:rPr kumimoji="1" lang="en-US" altLang="zh-CN" sz="2000" dirty="0">
                <a:solidFill>
                  <a:srgbClr val="3366FF"/>
                </a:solidFill>
              </a:rPr>
              <a:t>Byzantine</a:t>
            </a:r>
            <a:r>
              <a:rPr kumimoji="1" lang="zh-CN" altLang="en-US" sz="2000" dirty="0">
                <a:solidFill>
                  <a:srgbClr val="3366FF"/>
                </a:solidFill>
              </a:rPr>
              <a:t>（拜占庭）故障</a:t>
            </a:r>
            <a:r>
              <a:rPr kumimoji="1" lang="zh-CN" altLang="en-US" sz="2000" dirty="0"/>
              <a:t>问题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当某些路由器发生故障或恶意行为时，所有无故障路由器必须在有限时间内</a:t>
            </a:r>
            <a:r>
              <a:rPr kumimoji="1" lang="en-US" altLang="zh-CN" sz="1600" dirty="0"/>
              <a:t>(</a:t>
            </a:r>
            <a:r>
              <a:rPr kumimoji="1" lang="en-US" altLang="zh-CN" sz="1600" dirty="0">
                <a:solidFill>
                  <a:srgbClr val="3366FF"/>
                </a:solidFill>
              </a:rPr>
              <a:t>termination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对特定消息达成一致</a:t>
            </a:r>
            <a:r>
              <a:rPr kumimoji="1" lang="en-US" altLang="zh-CN" sz="1600" dirty="0"/>
              <a:t>(</a:t>
            </a:r>
            <a:r>
              <a:rPr kumimoji="1" lang="en-US" altLang="zh-CN" sz="1600" dirty="0">
                <a:solidFill>
                  <a:srgbClr val="3366FF"/>
                </a:solidFill>
              </a:rPr>
              <a:t>agreement</a:t>
            </a:r>
            <a:r>
              <a:rPr kumimoji="1" lang="en-US" altLang="zh-CN" sz="1600" dirty="0"/>
              <a:t>)</a:t>
            </a:r>
            <a:r>
              <a:rPr kumimoji="1" lang="zh-CN" altLang="en-US" sz="1600" dirty="0"/>
              <a:t>，该消息必须是由消息源所发送的</a:t>
            </a:r>
            <a:r>
              <a:rPr kumimoji="1" lang="en-US" altLang="zh-CN" sz="1600" dirty="0"/>
              <a:t>(</a:t>
            </a:r>
            <a:r>
              <a:rPr kumimoji="1" lang="en-US" altLang="zh-CN" sz="1600" dirty="0">
                <a:solidFill>
                  <a:srgbClr val="3366FF"/>
                </a:solidFill>
              </a:rPr>
              <a:t>validity</a:t>
            </a:r>
            <a:r>
              <a:rPr kumimoji="1" lang="en-US" altLang="zh-CN" sz="1600" dirty="0"/>
              <a:t>)</a:t>
            </a:r>
          </a:p>
          <a:p>
            <a:r>
              <a:rPr kumimoji="1" lang="zh-CN" altLang="en-US" sz="2000" dirty="0">
                <a:solidFill>
                  <a:srgbClr val="3366FF"/>
                </a:solidFill>
              </a:rPr>
              <a:t>前缀劫持</a:t>
            </a:r>
            <a:r>
              <a:rPr kumimoji="1" lang="en-US" altLang="zh-CN" sz="2000" dirty="0">
                <a:solidFill>
                  <a:srgbClr val="3366FF"/>
                </a:solidFill>
              </a:rPr>
              <a:t>(Prefix</a:t>
            </a:r>
            <a:r>
              <a:rPr kumimoji="1" lang="zh-CN" altLang="en-US" sz="2000" dirty="0">
                <a:solidFill>
                  <a:srgbClr val="3366FF"/>
                </a:solidFill>
              </a:rPr>
              <a:t> </a:t>
            </a:r>
            <a:r>
              <a:rPr kumimoji="1" lang="en-US" altLang="zh-CN" sz="2000" dirty="0">
                <a:solidFill>
                  <a:srgbClr val="3366FF"/>
                </a:solidFill>
              </a:rPr>
              <a:t>hijacking)</a:t>
            </a:r>
            <a:r>
              <a:rPr kumimoji="1" lang="zh-CN" altLang="en-US" sz="2000" dirty="0"/>
              <a:t>：一个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声明一个属于其他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的前缀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蓄意的或配置错误</a:t>
            </a:r>
            <a:endParaRPr kumimoji="1" lang="en-US" altLang="zh-CN" sz="1600" dirty="0"/>
          </a:p>
          <a:p>
            <a:r>
              <a:rPr kumimoji="1" lang="zh-CN" altLang="en-US" sz="2000" dirty="0"/>
              <a:t>信道攻击：攻击邻居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路由器间</a:t>
            </a:r>
            <a:r>
              <a:rPr kumimoji="1" lang="en-US" altLang="zh-CN" sz="2000" dirty="0"/>
              <a:t>TCP</a:t>
            </a:r>
            <a:r>
              <a:rPr kumimoji="1" lang="zh-CN" altLang="en-US" sz="2000" dirty="0"/>
              <a:t>通信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窃听、篡改、中间人攻击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拒绝服务：打断</a:t>
            </a:r>
            <a:r>
              <a:rPr kumimoji="1" lang="en-US" altLang="zh-CN" sz="1600" dirty="0"/>
              <a:t>TCP</a:t>
            </a:r>
            <a:r>
              <a:rPr kumimoji="1" lang="zh-CN" altLang="en-US" sz="1600" dirty="0"/>
              <a:t>链接（引起路由震荡），剪断通信光纤</a:t>
            </a:r>
            <a:endParaRPr kumimoji="1" lang="en-US" altLang="zh-CN" sz="1600" dirty="0"/>
          </a:p>
          <a:p>
            <a:r>
              <a:rPr kumimoji="1" lang="zh-CN" altLang="en-US" sz="2000" dirty="0"/>
              <a:t>利用路由策略攻击：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截断路径：令路径更短，从而占优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延长路径：令伪造路径看起来像真实路径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删除特定</a:t>
            </a:r>
            <a:r>
              <a:rPr kumimoji="1" lang="en-US" altLang="zh-CN" sz="1600" dirty="0"/>
              <a:t>AS</a:t>
            </a:r>
            <a:r>
              <a:rPr kumimoji="1" lang="zh-CN" altLang="en-US" sz="1600" dirty="0"/>
              <a:t>：隐藏该</a:t>
            </a:r>
            <a:r>
              <a:rPr kumimoji="1" lang="en-US" altLang="zh-CN" sz="1600" dirty="0"/>
              <a:t>AS</a:t>
            </a:r>
            <a:r>
              <a:rPr kumimoji="1" lang="zh-CN" altLang="en-US" sz="1600" dirty="0"/>
              <a:t>，使得与该</a:t>
            </a:r>
            <a:r>
              <a:rPr kumimoji="1" lang="en-US" altLang="zh-CN" sz="1600" dirty="0"/>
              <a:t>AS</a:t>
            </a:r>
            <a:r>
              <a:rPr kumimoji="1" lang="zh-CN" altLang="en-US" sz="1600" dirty="0"/>
              <a:t>相关策略失效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添加特定</a:t>
            </a:r>
            <a:r>
              <a:rPr kumimoji="1" lang="en-US" altLang="zh-CN" sz="1600" dirty="0"/>
              <a:t>AS</a:t>
            </a:r>
            <a:r>
              <a:rPr kumimoji="1" lang="zh-CN" altLang="en-US" sz="1600" dirty="0"/>
              <a:t>：使得该</a:t>
            </a:r>
            <a:r>
              <a:rPr kumimoji="1" lang="en-US" altLang="zh-CN" sz="1600" dirty="0"/>
              <a:t>AS</a:t>
            </a:r>
            <a:r>
              <a:rPr kumimoji="1" lang="zh-CN" altLang="en-US" sz="1600" dirty="0"/>
              <a:t>为了避免环路，而自动删除该路由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篡改</a:t>
            </a:r>
            <a:r>
              <a:rPr kumimoji="1" lang="en-US" altLang="zh-CN" sz="1600" dirty="0"/>
              <a:t>MED</a:t>
            </a:r>
            <a:r>
              <a:rPr kumimoji="1" lang="zh-CN" altLang="en-US" sz="1600" dirty="0"/>
              <a:t>或</a:t>
            </a:r>
            <a:r>
              <a:rPr kumimoji="1" lang="en-US" altLang="zh-CN" sz="1600" dirty="0"/>
              <a:t>ORIGIN</a:t>
            </a:r>
            <a:r>
              <a:rPr kumimoji="1" lang="zh-CN" altLang="en-US" sz="1600" dirty="0"/>
              <a:t>：影响邻居路由决策</a:t>
            </a:r>
            <a:endParaRPr kumimoji="1" lang="en-US" altLang="zh-CN" sz="1600" dirty="0"/>
          </a:p>
          <a:p>
            <a:pPr lvl="1"/>
            <a:endParaRPr kumimoji="1" lang="en-US" altLang="zh-CN" sz="1600" dirty="0"/>
          </a:p>
          <a:p>
            <a:pPr marL="457200" lvl="1" indent="0">
              <a:buNone/>
            </a:pPr>
            <a:endParaRPr kumimoji="1" lang="en-US" altLang="zh-CN" sz="160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499" y="6252852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9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前缀劫持成功的三种效果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黑洞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Blackhole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：流量被劫持到攻击者网络后被丢弃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绝大多数由配置错误引发的劫持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例如，巴基斯坦电信劫持</a:t>
            </a:r>
            <a:r>
              <a:rPr kumimoji="1" lang="en-US" altLang="zh-CN" dirty="0" err="1"/>
              <a:t>Youtube</a:t>
            </a:r>
            <a:endParaRPr kumimoji="1" lang="en-US" altLang="zh-CN" dirty="0"/>
          </a:p>
          <a:p>
            <a:r>
              <a:rPr kumimoji="1" lang="zh-CN" altLang="en-US" dirty="0"/>
              <a:t>仿冒</a:t>
            </a:r>
            <a:r>
              <a:rPr kumimoji="1" lang="en-US" altLang="zh-CN" dirty="0"/>
              <a:t>(Phishing)</a:t>
            </a:r>
            <a:r>
              <a:rPr kumimoji="1" lang="zh-CN" altLang="en-US" dirty="0"/>
              <a:t>：攻击者假冒受害网络中的网站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攻击者源地址欺骗</a:t>
            </a:r>
            <a:r>
              <a:rPr kumimoji="1" lang="en-US" altLang="zh-CN" dirty="0"/>
              <a:t>(spoofing)</a:t>
            </a:r>
          </a:p>
          <a:p>
            <a:pPr lvl="1"/>
            <a:r>
              <a:rPr kumimoji="1" lang="zh-CN" altLang="en-US" dirty="0"/>
              <a:t>例如，</a:t>
            </a:r>
            <a:r>
              <a:rPr kumimoji="1" lang="en-US" altLang="zh-CN" dirty="0"/>
              <a:t>2014</a:t>
            </a:r>
            <a:r>
              <a:rPr kumimoji="1" lang="zh-CN" altLang="en-US" dirty="0"/>
              <a:t> 黑客通过劫持电子货币矿工</a:t>
            </a:r>
            <a:endParaRPr kumimoji="1" lang="en-US" altLang="zh-CN" dirty="0"/>
          </a:p>
          <a:p>
            <a:r>
              <a:rPr kumimoji="1" lang="zh-CN" altLang="en-US" dirty="0"/>
              <a:t>窃听</a:t>
            </a:r>
            <a:r>
              <a:rPr kumimoji="1" lang="en-US" altLang="zh-CN" dirty="0"/>
              <a:t>(</a:t>
            </a:r>
            <a:r>
              <a:rPr lang="en-US" altLang="zh-CN" dirty="0"/>
              <a:t>Interception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：攻击者将劫持的流量又返还给受害网络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例如，</a:t>
            </a:r>
            <a:r>
              <a:rPr kumimoji="1" lang="en-US" altLang="zh-CN" dirty="0"/>
              <a:t>2010</a:t>
            </a:r>
            <a:r>
              <a:rPr kumimoji="1" lang="zh-CN" altLang="en-US" dirty="0"/>
              <a:t>中国电信事故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66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前缀劫持示例</a:t>
            </a:r>
            <a:r>
              <a:rPr kumimoji="1" lang="zh-CN" altLang="zh-CN" dirty="0"/>
              <a:t>：</a:t>
            </a:r>
            <a:r>
              <a:rPr kumimoji="1" lang="zh-CN" altLang="en-US" dirty="0"/>
              <a:t>伪造前缀声明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12" y="1181358"/>
            <a:ext cx="8810899" cy="1275855"/>
          </a:xfrm>
        </p:spPr>
        <p:txBody>
          <a:bodyPr/>
          <a:lstStyle/>
          <a:p>
            <a:r>
              <a:rPr kumimoji="1" lang="en-US" altLang="zh-CN" sz="1800" dirty="0"/>
              <a:t>AS6</a:t>
            </a:r>
            <a:r>
              <a:rPr kumimoji="1" lang="zh-CN" altLang="en-US" sz="1800" dirty="0"/>
              <a:t>拥有前缀</a:t>
            </a:r>
            <a:r>
              <a:rPr kumimoji="1" lang="en-US" altLang="zh-CN" sz="1800" dirty="0"/>
              <a:t>10.0.0.0/16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AS7</a:t>
            </a:r>
            <a:r>
              <a:rPr kumimoji="1" lang="zh-CN" altLang="en-US" sz="1800" dirty="0"/>
              <a:t>通过声明</a:t>
            </a:r>
            <a:r>
              <a:rPr kumimoji="1" lang="en-US" altLang="zh-CN" sz="1800" dirty="0"/>
              <a:t>10.0.0.0</a:t>
            </a:r>
            <a:r>
              <a:rPr kumimoji="1" lang="zh-CN" altLang="en-US" sz="1800" dirty="0"/>
              <a:t>/</a:t>
            </a:r>
            <a:r>
              <a:rPr kumimoji="1" lang="en-US" altLang="zh-CN" sz="1800" dirty="0"/>
              <a:t>16</a:t>
            </a:r>
            <a:r>
              <a:rPr kumimoji="1" lang="zh-CN" altLang="en-US" sz="1800" dirty="0"/>
              <a:t>劫持相同前缀</a:t>
            </a:r>
            <a:endParaRPr kumimoji="1" lang="en-US" altLang="zh-CN" sz="1800" dirty="0"/>
          </a:p>
          <a:p>
            <a:r>
              <a:rPr kumimoji="1" lang="zh-CN" altLang="en-US" sz="1800" dirty="0"/>
              <a:t>根据路由策略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无谷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客户优先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短路径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AS7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2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5</a:t>
            </a:r>
            <a:r>
              <a:rPr kumimoji="1" lang="zh-CN" altLang="en-US" sz="1800" dirty="0"/>
              <a:t>改变路由，</a:t>
            </a:r>
            <a:r>
              <a:rPr kumimoji="1" lang="en-US" altLang="zh-CN" sz="1800" dirty="0"/>
              <a:t>AS3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6</a:t>
            </a:r>
            <a:r>
              <a:rPr kumimoji="1" lang="zh-CN" altLang="en-US" sz="1800" dirty="0"/>
              <a:t>不变</a:t>
            </a:r>
            <a:endParaRPr kumimoji="1" lang="en-US" altLang="zh-CN" sz="1800" dirty="0"/>
          </a:p>
          <a:p>
            <a:r>
              <a:rPr kumimoji="1" lang="en-US" altLang="zh-CN" sz="1800" dirty="0"/>
              <a:t>AS1</a:t>
            </a:r>
            <a:r>
              <a:rPr kumimoji="1" lang="zh-CN" altLang="en-US" sz="1800" dirty="0"/>
              <a:t>上路由选择依赖于其他因素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6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499324" y="2706130"/>
            <a:ext cx="6091799" cy="3779060"/>
            <a:chOff x="954129" y="1665459"/>
            <a:chExt cx="6320023" cy="3920639"/>
          </a:xfrm>
        </p:grpSpPr>
        <p:grpSp>
          <p:nvGrpSpPr>
            <p:cNvPr id="9" name="组 8"/>
            <p:cNvGrpSpPr/>
            <p:nvPr/>
          </p:nvGrpSpPr>
          <p:grpSpPr>
            <a:xfrm>
              <a:off x="4435446" y="1665459"/>
              <a:ext cx="1441904" cy="1010576"/>
              <a:chOff x="3246635" y="3558483"/>
              <a:chExt cx="1441904" cy="101057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AS2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2392404" y="1665459"/>
              <a:ext cx="1441904" cy="1010576"/>
              <a:chOff x="3246635" y="3558483"/>
              <a:chExt cx="1441904" cy="101057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AS1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954129" y="3031595"/>
              <a:ext cx="1441904" cy="1010576"/>
              <a:chOff x="3246635" y="3558483"/>
              <a:chExt cx="1441904" cy="101057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AS3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3368240" y="3031595"/>
              <a:ext cx="1441904" cy="1010576"/>
              <a:chOff x="3246635" y="3558483"/>
              <a:chExt cx="1441904" cy="101057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AS4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5832248" y="2994936"/>
              <a:ext cx="1441904" cy="1010576"/>
              <a:chOff x="3246635" y="3558483"/>
              <a:chExt cx="1441904" cy="101057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AS5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968484" y="4575522"/>
              <a:ext cx="1441904" cy="1010576"/>
              <a:chOff x="3246635" y="3558483"/>
              <a:chExt cx="1441904" cy="101057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AS6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4738021" y="4575522"/>
              <a:ext cx="1441904" cy="1010576"/>
              <a:chOff x="3246635" y="3558483"/>
              <a:chExt cx="1441904" cy="101057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AS7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16" name="直线连接符 15"/>
            <p:cNvCxnSpPr>
              <a:stCxn id="33" idx="4"/>
              <a:endCxn id="28" idx="0"/>
            </p:cNvCxnSpPr>
            <p:nvPr/>
          </p:nvCxnSpPr>
          <p:spPr>
            <a:xfrm>
              <a:off x="1675081" y="4042171"/>
              <a:ext cx="14356" cy="53335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31" idx="4"/>
              <a:endCxn id="26" idx="1"/>
            </p:cNvCxnSpPr>
            <p:nvPr/>
          </p:nvCxnSpPr>
          <p:spPr>
            <a:xfrm>
              <a:off x="4089192" y="4042171"/>
              <a:ext cx="996506" cy="691466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29" idx="4"/>
              <a:endCxn id="26" idx="3"/>
            </p:cNvCxnSpPr>
            <p:nvPr/>
          </p:nvCxnSpPr>
          <p:spPr>
            <a:xfrm flipH="1">
              <a:off x="5832249" y="4005512"/>
              <a:ext cx="720951" cy="728125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37" idx="5"/>
              <a:endCxn id="30" idx="0"/>
            </p:cNvCxnSpPr>
            <p:nvPr/>
          </p:nvCxnSpPr>
          <p:spPr>
            <a:xfrm>
              <a:off x="5666188" y="2545607"/>
              <a:ext cx="887013" cy="44932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endCxn id="32" idx="0"/>
            </p:cNvCxnSpPr>
            <p:nvPr/>
          </p:nvCxnSpPr>
          <p:spPr>
            <a:xfrm>
              <a:off x="3486632" y="2545607"/>
              <a:ext cx="602561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35" idx="3"/>
              <a:endCxn id="34" idx="0"/>
            </p:cNvCxnSpPr>
            <p:nvPr/>
          </p:nvCxnSpPr>
          <p:spPr>
            <a:xfrm flipH="1">
              <a:off x="1675082" y="2545607"/>
              <a:ext cx="928484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36" idx="3"/>
              <a:endCxn id="38" idx="1"/>
            </p:cNvCxnSpPr>
            <p:nvPr/>
          </p:nvCxnSpPr>
          <p:spPr>
            <a:xfrm>
              <a:off x="3486632" y="1823574"/>
              <a:ext cx="1296491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33" idx="6"/>
              <a:endCxn id="31" idx="2"/>
            </p:cNvCxnSpPr>
            <p:nvPr/>
          </p:nvCxnSpPr>
          <p:spPr>
            <a:xfrm>
              <a:off x="2396033" y="3596863"/>
              <a:ext cx="972207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31" idx="6"/>
              <a:endCxn id="29" idx="2"/>
            </p:cNvCxnSpPr>
            <p:nvPr/>
          </p:nvCxnSpPr>
          <p:spPr>
            <a:xfrm flipV="1">
              <a:off x="4810144" y="3560205"/>
              <a:ext cx="1022104" cy="3665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任意形状 41"/>
          <p:cNvSpPr/>
          <p:nvPr/>
        </p:nvSpPr>
        <p:spPr>
          <a:xfrm>
            <a:off x="1982383" y="4800850"/>
            <a:ext cx="41300" cy="1393798"/>
          </a:xfrm>
          <a:custGeom>
            <a:avLst/>
            <a:gdLst>
              <a:gd name="connsiteX0" fmla="*/ 41300 w 41300"/>
              <a:gd name="connsiteY0" fmla="*/ 0 h 1393798"/>
              <a:gd name="connsiteX1" fmla="*/ 0 w 41300"/>
              <a:gd name="connsiteY1" fmla="*/ 1393798 h 139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00" h="1393798">
                <a:moveTo>
                  <a:pt x="41300" y="0"/>
                </a:moveTo>
                <a:cubicBezTo>
                  <a:pt x="27533" y="576447"/>
                  <a:pt x="13766" y="1152895"/>
                  <a:pt x="0" y="1393798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任意形状 43"/>
          <p:cNvSpPr/>
          <p:nvPr/>
        </p:nvSpPr>
        <p:spPr>
          <a:xfrm>
            <a:off x="1759105" y="2962719"/>
            <a:ext cx="3516926" cy="3118368"/>
          </a:xfrm>
          <a:custGeom>
            <a:avLst/>
            <a:gdLst>
              <a:gd name="connsiteX0" fmla="*/ 3516926 w 3516926"/>
              <a:gd name="connsiteY0" fmla="*/ 113960 h 3118368"/>
              <a:gd name="connsiteX1" fmla="*/ 1875265 w 3516926"/>
              <a:gd name="connsiteY1" fmla="*/ 155258 h 3118368"/>
              <a:gd name="connsiteX2" fmla="*/ 192304 w 3516926"/>
              <a:gd name="connsiteY2" fmla="*/ 1621326 h 3118368"/>
              <a:gd name="connsiteX3" fmla="*/ 37431 w 3516926"/>
              <a:gd name="connsiteY3" fmla="*/ 3118368 h 311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926" h="3118368">
                <a:moveTo>
                  <a:pt x="3516926" y="113960"/>
                </a:moveTo>
                <a:cubicBezTo>
                  <a:pt x="2973147" y="8995"/>
                  <a:pt x="2429369" y="-95970"/>
                  <a:pt x="1875265" y="155258"/>
                </a:cubicBezTo>
                <a:cubicBezTo>
                  <a:pt x="1321161" y="406486"/>
                  <a:pt x="498610" y="1127474"/>
                  <a:pt x="192304" y="1621326"/>
                </a:cubicBezTo>
                <a:cubicBezTo>
                  <a:pt x="-114002" y="2115178"/>
                  <a:pt x="37431" y="3118368"/>
                  <a:pt x="37431" y="3118368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/>
          <p:cNvSpPr/>
          <p:nvPr/>
        </p:nvSpPr>
        <p:spPr>
          <a:xfrm>
            <a:off x="2173818" y="3345114"/>
            <a:ext cx="1429577" cy="2901164"/>
          </a:xfrm>
          <a:custGeom>
            <a:avLst/>
            <a:gdLst>
              <a:gd name="connsiteX0" fmla="*/ 1429577 w 1429577"/>
              <a:gd name="connsiteY0" fmla="*/ 0 h 2901164"/>
              <a:gd name="connsiteX1" fmla="*/ 190588 w 1429577"/>
              <a:gd name="connsiteY1" fmla="*/ 1187309 h 2901164"/>
              <a:gd name="connsiteX2" fmla="*/ 4740 w 1429577"/>
              <a:gd name="connsiteY2" fmla="*/ 2901164 h 290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77" h="2901164">
                <a:moveTo>
                  <a:pt x="1429577" y="0"/>
                </a:moveTo>
                <a:cubicBezTo>
                  <a:pt x="928819" y="351891"/>
                  <a:pt x="428061" y="703782"/>
                  <a:pt x="190588" y="1187309"/>
                </a:cubicBezTo>
                <a:cubicBezTo>
                  <a:pt x="-46885" y="1670836"/>
                  <a:pt x="4740" y="2901164"/>
                  <a:pt x="4740" y="2901164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任意形状 46"/>
          <p:cNvSpPr/>
          <p:nvPr/>
        </p:nvSpPr>
        <p:spPr>
          <a:xfrm>
            <a:off x="2333260" y="4422612"/>
            <a:ext cx="2158078" cy="1730746"/>
          </a:xfrm>
          <a:custGeom>
            <a:avLst/>
            <a:gdLst>
              <a:gd name="connsiteX0" fmla="*/ 2158078 w 2158078"/>
              <a:gd name="connsiteY0" fmla="*/ 109811 h 1730746"/>
              <a:gd name="connsiteX1" fmla="*/ 340893 w 2158078"/>
              <a:gd name="connsiteY1" fmla="*/ 171758 h 1730746"/>
              <a:gd name="connsiteX2" fmla="*/ 171 w 2158078"/>
              <a:gd name="connsiteY2" fmla="*/ 1730746 h 173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8078" h="1730746">
                <a:moveTo>
                  <a:pt x="2158078" y="109811"/>
                </a:moveTo>
                <a:cubicBezTo>
                  <a:pt x="1429311" y="5706"/>
                  <a:pt x="700544" y="-98398"/>
                  <a:pt x="340893" y="171758"/>
                </a:cubicBezTo>
                <a:cubicBezTo>
                  <a:pt x="-18758" y="441914"/>
                  <a:pt x="171" y="1730746"/>
                  <a:pt x="171" y="1730746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任意形状 47"/>
          <p:cNvSpPr/>
          <p:nvPr/>
        </p:nvSpPr>
        <p:spPr>
          <a:xfrm>
            <a:off x="1619295" y="2821374"/>
            <a:ext cx="5690744" cy="3218415"/>
          </a:xfrm>
          <a:custGeom>
            <a:avLst/>
            <a:gdLst>
              <a:gd name="connsiteX0" fmla="*/ 5690744 w 5690744"/>
              <a:gd name="connsiteY0" fmla="*/ 1711049 h 3218415"/>
              <a:gd name="connsiteX1" fmla="*/ 4678902 w 5690744"/>
              <a:gd name="connsiteY1" fmla="*/ 317252 h 3218415"/>
              <a:gd name="connsiteX2" fmla="*/ 1994425 w 5690744"/>
              <a:gd name="connsiteY2" fmla="*/ 79790 h 3218415"/>
              <a:gd name="connsiteX3" fmla="*/ 249515 w 5690744"/>
              <a:gd name="connsiteY3" fmla="*/ 1401316 h 3218415"/>
              <a:gd name="connsiteX4" fmla="*/ 12042 w 5690744"/>
              <a:gd name="connsiteY4" fmla="*/ 3218415 h 321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0744" h="3218415">
                <a:moveTo>
                  <a:pt x="5690744" y="1711049"/>
                </a:moveTo>
                <a:cubicBezTo>
                  <a:pt x="5492849" y="1150088"/>
                  <a:pt x="5294955" y="589128"/>
                  <a:pt x="4678902" y="317252"/>
                </a:cubicBezTo>
                <a:cubicBezTo>
                  <a:pt x="4062849" y="45376"/>
                  <a:pt x="2732656" y="-100887"/>
                  <a:pt x="1994425" y="79790"/>
                </a:cubicBezTo>
                <a:cubicBezTo>
                  <a:pt x="1256194" y="260467"/>
                  <a:pt x="579912" y="878212"/>
                  <a:pt x="249515" y="1401316"/>
                </a:cubicBezTo>
                <a:cubicBezTo>
                  <a:pt x="-80882" y="1924420"/>
                  <a:pt x="12042" y="3218415"/>
                  <a:pt x="12042" y="3218415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任意形状 48"/>
          <p:cNvSpPr/>
          <p:nvPr/>
        </p:nvSpPr>
        <p:spPr>
          <a:xfrm>
            <a:off x="2570904" y="4689294"/>
            <a:ext cx="3107799" cy="1474388"/>
          </a:xfrm>
          <a:custGeom>
            <a:avLst/>
            <a:gdLst>
              <a:gd name="connsiteX0" fmla="*/ 3107799 w 3107799"/>
              <a:gd name="connsiteY0" fmla="*/ 1464064 h 1474388"/>
              <a:gd name="connsiteX1" fmla="*/ 2034008 w 3107799"/>
              <a:gd name="connsiteY1" fmla="*/ 235457 h 1474388"/>
              <a:gd name="connsiteX2" fmla="*/ 526571 w 3107799"/>
              <a:gd name="connsiteY2" fmla="*/ 8320 h 1474388"/>
              <a:gd name="connsiteX3" fmla="*/ 134224 w 3107799"/>
              <a:gd name="connsiteY3" fmla="*/ 369675 h 1474388"/>
              <a:gd name="connsiteX4" fmla="*/ 0 w 3107799"/>
              <a:gd name="connsiteY4" fmla="*/ 1474388 h 14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7799" h="1474388">
                <a:moveTo>
                  <a:pt x="3107799" y="1464064"/>
                </a:moveTo>
                <a:cubicBezTo>
                  <a:pt x="2786006" y="971072"/>
                  <a:pt x="2464213" y="478081"/>
                  <a:pt x="2034008" y="235457"/>
                </a:cubicBezTo>
                <a:cubicBezTo>
                  <a:pt x="1603803" y="-7167"/>
                  <a:pt x="843201" y="-14050"/>
                  <a:pt x="526571" y="8320"/>
                </a:cubicBezTo>
                <a:cubicBezTo>
                  <a:pt x="209941" y="30690"/>
                  <a:pt x="221986" y="125330"/>
                  <a:pt x="134224" y="369675"/>
                </a:cubicBezTo>
                <a:cubicBezTo>
                  <a:pt x="46462" y="614020"/>
                  <a:pt x="0" y="1474388"/>
                  <a:pt x="0" y="1474388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430355" y="6245783"/>
            <a:ext cx="1555450" cy="3663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51" name="任意形状 50"/>
          <p:cNvSpPr/>
          <p:nvPr/>
        </p:nvSpPr>
        <p:spPr>
          <a:xfrm>
            <a:off x="4542961" y="4530965"/>
            <a:ext cx="1228665" cy="1591420"/>
          </a:xfrm>
          <a:custGeom>
            <a:avLst/>
            <a:gdLst>
              <a:gd name="connsiteX0" fmla="*/ 0 w 1228665"/>
              <a:gd name="connsiteY0" fmla="*/ 125351 h 1591420"/>
              <a:gd name="connsiteX1" fmla="*/ 371697 w 1228665"/>
              <a:gd name="connsiteY1" fmla="*/ 146000 h 1591420"/>
              <a:gd name="connsiteX2" fmla="*/ 1228665 w 1228665"/>
              <a:gd name="connsiteY2" fmla="*/ 1591420 h 159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665" h="1591420">
                <a:moveTo>
                  <a:pt x="0" y="125351"/>
                </a:moveTo>
                <a:cubicBezTo>
                  <a:pt x="83460" y="13503"/>
                  <a:pt x="166920" y="-98345"/>
                  <a:pt x="371697" y="146000"/>
                </a:cubicBezTo>
                <a:cubicBezTo>
                  <a:pt x="576474" y="390345"/>
                  <a:pt x="1228665" y="1591420"/>
                  <a:pt x="1228665" y="1591420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任意形状 51"/>
          <p:cNvSpPr/>
          <p:nvPr/>
        </p:nvSpPr>
        <p:spPr>
          <a:xfrm>
            <a:off x="5398387" y="6308220"/>
            <a:ext cx="982550" cy="393802"/>
          </a:xfrm>
          <a:custGeom>
            <a:avLst/>
            <a:gdLst>
              <a:gd name="connsiteX0" fmla="*/ 166740 w 982550"/>
              <a:gd name="connsiteY0" fmla="*/ 20649 h 393802"/>
              <a:gd name="connsiteX1" fmla="*/ 32517 w 982550"/>
              <a:gd name="connsiteY1" fmla="*/ 309733 h 393802"/>
              <a:gd name="connsiteX2" fmla="*/ 703636 w 982550"/>
              <a:gd name="connsiteY2" fmla="*/ 392328 h 393802"/>
              <a:gd name="connsiteX3" fmla="*/ 982408 w 982550"/>
              <a:gd name="connsiteY3" fmla="*/ 258111 h 393802"/>
              <a:gd name="connsiteX4" fmla="*/ 744936 w 982550"/>
              <a:gd name="connsiteY4" fmla="*/ 0 h 39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50" h="393802">
                <a:moveTo>
                  <a:pt x="166740" y="20649"/>
                </a:moveTo>
                <a:cubicBezTo>
                  <a:pt x="54887" y="134218"/>
                  <a:pt x="-56966" y="247787"/>
                  <a:pt x="32517" y="309733"/>
                </a:cubicBezTo>
                <a:cubicBezTo>
                  <a:pt x="122000" y="371680"/>
                  <a:pt x="545321" y="400932"/>
                  <a:pt x="703636" y="392328"/>
                </a:cubicBezTo>
                <a:cubicBezTo>
                  <a:pt x="861951" y="383724"/>
                  <a:pt x="975525" y="323499"/>
                  <a:pt x="982408" y="258111"/>
                </a:cubicBezTo>
                <a:cubicBezTo>
                  <a:pt x="989291" y="192723"/>
                  <a:pt x="744936" y="0"/>
                  <a:pt x="744936" y="0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任意形状 52"/>
          <p:cNvSpPr/>
          <p:nvPr/>
        </p:nvSpPr>
        <p:spPr>
          <a:xfrm>
            <a:off x="5967798" y="4542750"/>
            <a:ext cx="1078506" cy="1445419"/>
          </a:xfrm>
          <a:custGeom>
            <a:avLst/>
            <a:gdLst>
              <a:gd name="connsiteX0" fmla="*/ 1011841 w 1078506"/>
              <a:gd name="connsiteY0" fmla="*/ 0 h 1445419"/>
              <a:gd name="connsiteX1" fmla="*/ 970542 w 1078506"/>
              <a:gd name="connsiteY1" fmla="*/ 443950 h 1445419"/>
              <a:gd name="connsiteX2" fmla="*/ 0 w 1078506"/>
              <a:gd name="connsiteY2" fmla="*/ 1445419 h 144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06" h="1445419">
                <a:moveTo>
                  <a:pt x="1011841" y="0"/>
                </a:moveTo>
                <a:cubicBezTo>
                  <a:pt x="1075511" y="101523"/>
                  <a:pt x="1139182" y="203047"/>
                  <a:pt x="970542" y="443950"/>
                </a:cubicBezTo>
                <a:cubicBezTo>
                  <a:pt x="801902" y="684853"/>
                  <a:pt x="0" y="1445419"/>
                  <a:pt x="0" y="1445419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任意形状 53"/>
          <p:cNvSpPr/>
          <p:nvPr/>
        </p:nvSpPr>
        <p:spPr>
          <a:xfrm>
            <a:off x="5833576" y="3066362"/>
            <a:ext cx="1742494" cy="3056030"/>
          </a:xfrm>
          <a:custGeom>
            <a:avLst/>
            <a:gdLst>
              <a:gd name="connsiteX0" fmla="*/ 0 w 1742494"/>
              <a:gd name="connsiteY0" fmla="*/ 0 h 3056030"/>
              <a:gd name="connsiteX1" fmla="*/ 1590036 w 1742494"/>
              <a:gd name="connsiteY1" fmla="*/ 846603 h 3056030"/>
              <a:gd name="connsiteX2" fmla="*/ 1651986 w 1742494"/>
              <a:gd name="connsiteY2" fmla="*/ 1393797 h 3056030"/>
              <a:gd name="connsiteX3" fmla="*/ 1352563 w 1742494"/>
              <a:gd name="connsiteY3" fmla="*/ 2013263 h 3056030"/>
              <a:gd name="connsiteX4" fmla="*/ 268448 w 1742494"/>
              <a:gd name="connsiteY4" fmla="*/ 3056030 h 305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2494" h="3056030">
                <a:moveTo>
                  <a:pt x="0" y="0"/>
                </a:moveTo>
                <a:cubicBezTo>
                  <a:pt x="657352" y="307152"/>
                  <a:pt x="1314705" y="614304"/>
                  <a:pt x="1590036" y="846603"/>
                </a:cubicBezTo>
                <a:cubicBezTo>
                  <a:pt x="1865367" y="1078903"/>
                  <a:pt x="1691565" y="1199354"/>
                  <a:pt x="1651986" y="1393797"/>
                </a:cubicBezTo>
                <a:cubicBezTo>
                  <a:pt x="1612407" y="1588240"/>
                  <a:pt x="1583153" y="1736224"/>
                  <a:pt x="1352563" y="2013263"/>
                </a:cubicBezTo>
                <a:cubicBezTo>
                  <a:pt x="1121973" y="2290302"/>
                  <a:pt x="268448" y="3056030"/>
                  <a:pt x="268448" y="3056030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131915" y="6118839"/>
            <a:ext cx="1555450" cy="36635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244761" y="2274037"/>
            <a:ext cx="2770250" cy="36635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如何劫持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AS1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和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AS3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72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>
            <a:off x="5069965" y="6005275"/>
            <a:ext cx="1555450" cy="36635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前缀劫持示例：声明更长前缀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12" y="1181358"/>
            <a:ext cx="8810899" cy="1275855"/>
          </a:xfrm>
        </p:spPr>
        <p:txBody>
          <a:bodyPr/>
          <a:lstStyle/>
          <a:p>
            <a:r>
              <a:rPr kumimoji="1" lang="en-US" altLang="zh-CN" sz="1800" dirty="0"/>
              <a:t>AS7</a:t>
            </a:r>
            <a:r>
              <a:rPr kumimoji="1" lang="zh-CN" altLang="en-US" sz="1800" dirty="0"/>
              <a:t>通过声明</a:t>
            </a:r>
            <a:r>
              <a:rPr kumimoji="1" lang="en-US" altLang="zh-CN" sz="1800" dirty="0"/>
              <a:t>10.0.0.0</a:t>
            </a:r>
            <a:r>
              <a:rPr kumimoji="1" lang="zh-CN" altLang="en-US" sz="1800" dirty="0"/>
              <a:t>/</a:t>
            </a:r>
            <a:r>
              <a:rPr kumimoji="1" lang="en-US" altLang="zh-CN" sz="1800" dirty="0"/>
              <a:t>17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10.0.128.0/17</a:t>
            </a:r>
            <a:r>
              <a:rPr kumimoji="1" lang="zh-CN" altLang="en-US" sz="1800" dirty="0"/>
              <a:t>劫持相同前缀</a:t>
            </a:r>
            <a:endParaRPr kumimoji="1" lang="en-US" altLang="zh-CN" sz="1800" dirty="0"/>
          </a:p>
          <a:p>
            <a:r>
              <a:rPr kumimoji="1" lang="zh-CN" altLang="en-US" sz="1800" dirty="0"/>
              <a:t>除</a:t>
            </a:r>
            <a:r>
              <a:rPr kumimoji="1" lang="en-US" altLang="zh-CN" sz="1800" dirty="0"/>
              <a:t>AS6</a:t>
            </a:r>
            <a:r>
              <a:rPr kumimoji="1" lang="zh-CN" altLang="en-US" sz="1800" dirty="0"/>
              <a:t>外，根据最长前缀匹配规则，所有</a:t>
            </a:r>
            <a:r>
              <a:rPr kumimoji="1" lang="en-US" altLang="zh-CN" sz="1800" dirty="0"/>
              <a:t>AS</a:t>
            </a:r>
            <a:r>
              <a:rPr kumimoji="1" lang="zh-CN" altLang="en-US" sz="1800" dirty="0"/>
              <a:t>都选择来自</a:t>
            </a:r>
            <a:r>
              <a:rPr kumimoji="1" lang="en-US" altLang="zh-CN" sz="1800" dirty="0"/>
              <a:t>AS7</a:t>
            </a:r>
            <a:r>
              <a:rPr kumimoji="1" lang="zh-CN" altLang="en-US" sz="1800" dirty="0"/>
              <a:t>的路由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6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499324" y="2706130"/>
            <a:ext cx="6091799" cy="3779060"/>
            <a:chOff x="954129" y="1665459"/>
            <a:chExt cx="6320023" cy="3920639"/>
          </a:xfrm>
        </p:grpSpPr>
        <p:grpSp>
          <p:nvGrpSpPr>
            <p:cNvPr id="9" name="组 8"/>
            <p:cNvGrpSpPr/>
            <p:nvPr/>
          </p:nvGrpSpPr>
          <p:grpSpPr>
            <a:xfrm>
              <a:off x="4435446" y="1665459"/>
              <a:ext cx="1441904" cy="1010576"/>
              <a:chOff x="3246635" y="3558483"/>
              <a:chExt cx="1441904" cy="101057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AS2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2392404" y="1665459"/>
              <a:ext cx="1441904" cy="1010576"/>
              <a:chOff x="3246635" y="3558483"/>
              <a:chExt cx="1441904" cy="101057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AS1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954129" y="3031595"/>
              <a:ext cx="1441904" cy="1010576"/>
              <a:chOff x="3246635" y="3558483"/>
              <a:chExt cx="1441904" cy="101057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AS3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2" name="组 11"/>
            <p:cNvGrpSpPr/>
            <p:nvPr/>
          </p:nvGrpSpPr>
          <p:grpSpPr>
            <a:xfrm>
              <a:off x="3368240" y="3031595"/>
              <a:ext cx="1441904" cy="1010576"/>
              <a:chOff x="3246635" y="3558483"/>
              <a:chExt cx="1441904" cy="101057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AS4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5832248" y="2994936"/>
              <a:ext cx="1441904" cy="1010576"/>
              <a:chOff x="3246635" y="3558483"/>
              <a:chExt cx="1441904" cy="1010576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AS5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968484" y="4575522"/>
              <a:ext cx="1441904" cy="1010576"/>
              <a:chOff x="3246635" y="3558483"/>
              <a:chExt cx="1441904" cy="101057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AS6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4738021" y="4575522"/>
              <a:ext cx="1441904" cy="1010576"/>
              <a:chOff x="3246635" y="3558483"/>
              <a:chExt cx="1441904" cy="101057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246635" y="3678444"/>
                <a:ext cx="1441904" cy="890615"/>
              </a:xfrm>
              <a:prstGeom prst="ellipse">
                <a:avLst/>
              </a:prstGeom>
              <a:noFill/>
              <a:ln w="57150" cmpd="sng">
                <a:solidFill>
                  <a:srgbClr val="0080FF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0" dirty="0">
                  <a:latin typeface="Arial Black"/>
                  <a:cs typeface="Arial Black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3594312" y="3558483"/>
                <a:ext cx="746551" cy="316229"/>
              </a:xfrm>
              <a:prstGeom prst="roundRect">
                <a:avLst/>
              </a:prstGeom>
              <a:solidFill>
                <a:srgbClr val="0080FF"/>
              </a:solidFill>
              <a:ln>
                <a:solidFill>
                  <a:srgbClr val="008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Arial Black"/>
                    <a:cs typeface="Arial Black"/>
                  </a:rPr>
                  <a:t>AS7</a:t>
                </a:r>
                <a:endParaRPr kumimoji="1" lang="zh-CN" altLang="en-US" dirty="0">
                  <a:latin typeface="Arial Black"/>
                  <a:cs typeface="Arial Black"/>
                </a:endParaRPr>
              </a:p>
            </p:txBody>
          </p:sp>
        </p:grpSp>
        <p:cxnSp>
          <p:nvCxnSpPr>
            <p:cNvPr id="16" name="直线连接符 15"/>
            <p:cNvCxnSpPr>
              <a:stCxn id="33" idx="4"/>
              <a:endCxn id="28" idx="0"/>
            </p:cNvCxnSpPr>
            <p:nvPr/>
          </p:nvCxnSpPr>
          <p:spPr>
            <a:xfrm>
              <a:off x="1675081" y="4042171"/>
              <a:ext cx="14356" cy="533351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31" idx="4"/>
              <a:endCxn id="26" idx="1"/>
            </p:cNvCxnSpPr>
            <p:nvPr/>
          </p:nvCxnSpPr>
          <p:spPr>
            <a:xfrm>
              <a:off x="4089192" y="4042171"/>
              <a:ext cx="996506" cy="691466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>
              <a:stCxn id="29" idx="4"/>
              <a:endCxn id="26" idx="3"/>
            </p:cNvCxnSpPr>
            <p:nvPr/>
          </p:nvCxnSpPr>
          <p:spPr>
            <a:xfrm flipH="1">
              <a:off x="5832249" y="4005512"/>
              <a:ext cx="720951" cy="728125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>
              <a:stCxn id="37" idx="5"/>
              <a:endCxn id="30" idx="0"/>
            </p:cNvCxnSpPr>
            <p:nvPr/>
          </p:nvCxnSpPr>
          <p:spPr>
            <a:xfrm>
              <a:off x="5666188" y="2545607"/>
              <a:ext cx="887013" cy="44932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endCxn id="32" idx="0"/>
            </p:cNvCxnSpPr>
            <p:nvPr/>
          </p:nvCxnSpPr>
          <p:spPr>
            <a:xfrm>
              <a:off x="3486632" y="2545607"/>
              <a:ext cx="602561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/>
            <p:cNvCxnSpPr>
              <a:stCxn id="35" idx="3"/>
              <a:endCxn id="34" idx="0"/>
            </p:cNvCxnSpPr>
            <p:nvPr/>
          </p:nvCxnSpPr>
          <p:spPr>
            <a:xfrm flipH="1">
              <a:off x="1675082" y="2545607"/>
              <a:ext cx="928484" cy="485988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>
              <a:stCxn id="36" idx="3"/>
              <a:endCxn id="38" idx="1"/>
            </p:cNvCxnSpPr>
            <p:nvPr/>
          </p:nvCxnSpPr>
          <p:spPr>
            <a:xfrm>
              <a:off x="3486632" y="1823574"/>
              <a:ext cx="1296491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>
              <a:stCxn id="33" idx="6"/>
              <a:endCxn id="31" idx="2"/>
            </p:cNvCxnSpPr>
            <p:nvPr/>
          </p:nvCxnSpPr>
          <p:spPr>
            <a:xfrm>
              <a:off x="2396033" y="3596863"/>
              <a:ext cx="972207" cy="0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>
              <a:stCxn id="31" idx="6"/>
              <a:endCxn id="29" idx="2"/>
            </p:cNvCxnSpPr>
            <p:nvPr/>
          </p:nvCxnSpPr>
          <p:spPr>
            <a:xfrm flipV="1">
              <a:off x="4810144" y="3560205"/>
              <a:ext cx="1022104" cy="36659"/>
            </a:xfrm>
            <a:prstGeom prst="line">
              <a:avLst/>
            </a:prstGeom>
            <a:ln w="76200" cmpd="sng">
              <a:solidFill>
                <a:srgbClr val="0080FF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任意形状 41"/>
          <p:cNvSpPr/>
          <p:nvPr/>
        </p:nvSpPr>
        <p:spPr>
          <a:xfrm>
            <a:off x="1982383" y="4800850"/>
            <a:ext cx="41300" cy="1393798"/>
          </a:xfrm>
          <a:custGeom>
            <a:avLst/>
            <a:gdLst>
              <a:gd name="connsiteX0" fmla="*/ 41300 w 41300"/>
              <a:gd name="connsiteY0" fmla="*/ 0 h 1393798"/>
              <a:gd name="connsiteX1" fmla="*/ 0 w 41300"/>
              <a:gd name="connsiteY1" fmla="*/ 1393798 h 139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300" h="1393798">
                <a:moveTo>
                  <a:pt x="41300" y="0"/>
                </a:moveTo>
                <a:cubicBezTo>
                  <a:pt x="27533" y="576447"/>
                  <a:pt x="13766" y="1152895"/>
                  <a:pt x="0" y="1393798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任意形状 45"/>
          <p:cNvSpPr/>
          <p:nvPr/>
        </p:nvSpPr>
        <p:spPr>
          <a:xfrm>
            <a:off x="2173818" y="3345114"/>
            <a:ext cx="1429577" cy="2901164"/>
          </a:xfrm>
          <a:custGeom>
            <a:avLst/>
            <a:gdLst>
              <a:gd name="connsiteX0" fmla="*/ 1429577 w 1429577"/>
              <a:gd name="connsiteY0" fmla="*/ 0 h 2901164"/>
              <a:gd name="connsiteX1" fmla="*/ 190588 w 1429577"/>
              <a:gd name="connsiteY1" fmla="*/ 1187309 h 2901164"/>
              <a:gd name="connsiteX2" fmla="*/ 4740 w 1429577"/>
              <a:gd name="connsiteY2" fmla="*/ 2901164 h 290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577" h="2901164">
                <a:moveTo>
                  <a:pt x="1429577" y="0"/>
                </a:moveTo>
                <a:cubicBezTo>
                  <a:pt x="928819" y="351891"/>
                  <a:pt x="428061" y="703782"/>
                  <a:pt x="190588" y="1187309"/>
                </a:cubicBezTo>
                <a:cubicBezTo>
                  <a:pt x="-46885" y="1670836"/>
                  <a:pt x="4740" y="2901164"/>
                  <a:pt x="4740" y="2901164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430355" y="6245783"/>
            <a:ext cx="1555450" cy="366351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10.0.0.0/16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51" name="任意形状 50"/>
          <p:cNvSpPr/>
          <p:nvPr/>
        </p:nvSpPr>
        <p:spPr>
          <a:xfrm>
            <a:off x="4542961" y="4530965"/>
            <a:ext cx="1228665" cy="1591420"/>
          </a:xfrm>
          <a:custGeom>
            <a:avLst/>
            <a:gdLst>
              <a:gd name="connsiteX0" fmla="*/ 0 w 1228665"/>
              <a:gd name="connsiteY0" fmla="*/ 125351 h 1591420"/>
              <a:gd name="connsiteX1" fmla="*/ 371697 w 1228665"/>
              <a:gd name="connsiteY1" fmla="*/ 146000 h 1591420"/>
              <a:gd name="connsiteX2" fmla="*/ 1228665 w 1228665"/>
              <a:gd name="connsiteY2" fmla="*/ 1591420 h 159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665" h="1591420">
                <a:moveTo>
                  <a:pt x="0" y="125351"/>
                </a:moveTo>
                <a:cubicBezTo>
                  <a:pt x="83460" y="13503"/>
                  <a:pt x="166920" y="-98345"/>
                  <a:pt x="371697" y="146000"/>
                </a:cubicBezTo>
                <a:cubicBezTo>
                  <a:pt x="576474" y="390345"/>
                  <a:pt x="1228665" y="1591420"/>
                  <a:pt x="1228665" y="1591420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任意形状 51"/>
          <p:cNvSpPr/>
          <p:nvPr/>
        </p:nvSpPr>
        <p:spPr>
          <a:xfrm>
            <a:off x="5398387" y="6308220"/>
            <a:ext cx="982550" cy="393802"/>
          </a:xfrm>
          <a:custGeom>
            <a:avLst/>
            <a:gdLst>
              <a:gd name="connsiteX0" fmla="*/ 166740 w 982550"/>
              <a:gd name="connsiteY0" fmla="*/ 20649 h 393802"/>
              <a:gd name="connsiteX1" fmla="*/ 32517 w 982550"/>
              <a:gd name="connsiteY1" fmla="*/ 309733 h 393802"/>
              <a:gd name="connsiteX2" fmla="*/ 703636 w 982550"/>
              <a:gd name="connsiteY2" fmla="*/ 392328 h 393802"/>
              <a:gd name="connsiteX3" fmla="*/ 982408 w 982550"/>
              <a:gd name="connsiteY3" fmla="*/ 258111 h 393802"/>
              <a:gd name="connsiteX4" fmla="*/ 744936 w 982550"/>
              <a:gd name="connsiteY4" fmla="*/ 0 h 39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50" h="393802">
                <a:moveTo>
                  <a:pt x="166740" y="20649"/>
                </a:moveTo>
                <a:cubicBezTo>
                  <a:pt x="54887" y="134218"/>
                  <a:pt x="-56966" y="247787"/>
                  <a:pt x="32517" y="309733"/>
                </a:cubicBezTo>
                <a:cubicBezTo>
                  <a:pt x="122000" y="371680"/>
                  <a:pt x="545321" y="400932"/>
                  <a:pt x="703636" y="392328"/>
                </a:cubicBezTo>
                <a:cubicBezTo>
                  <a:pt x="861951" y="383724"/>
                  <a:pt x="975525" y="323499"/>
                  <a:pt x="982408" y="258111"/>
                </a:cubicBezTo>
                <a:cubicBezTo>
                  <a:pt x="989291" y="192723"/>
                  <a:pt x="744936" y="0"/>
                  <a:pt x="744936" y="0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任意形状 52"/>
          <p:cNvSpPr/>
          <p:nvPr/>
        </p:nvSpPr>
        <p:spPr>
          <a:xfrm>
            <a:off x="5967798" y="4542750"/>
            <a:ext cx="1078506" cy="1445419"/>
          </a:xfrm>
          <a:custGeom>
            <a:avLst/>
            <a:gdLst>
              <a:gd name="connsiteX0" fmla="*/ 1011841 w 1078506"/>
              <a:gd name="connsiteY0" fmla="*/ 0 h 1445419"/>
              <a:gd name="connsiteX1" fmla="*/ 970542 w 1078506"/>
              <a:gd name="connsiteY1" fmla="*/ 443950 h 1445419"/>
              <a:gd name="connsiteX2" fmla="*/ 0 w 1078506"/>
              <a:gd name="connsiteY2" fmla="*/ 1445419 h 144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06" h="1445419">
                <a:moveTo>
                  <a:pt x="1011841" y="0"/>
                </a:moveTo>
                <a:cubicBezTo>
                  <a:pt x="1075511" y="101523"/>
                  <a:pt x="1139182" y="203047"/>
                  <a:pt x="970542" y="443950"/>
                </a:cubicBezTo>
                <a:cubicBezTo>
                  <a:pt x="801902" y="684853"/>
                  <a:pt x="0" y="1445419"/>
                  <a:pt x="0" y="1445419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任意形状 53"/>
          <p:cNvSpPr/>
          <p:nvPr/>
        </p:nvSpPr>
        <p:spPr>
          <a:xfrm>
            <a:off x="5833576" y="3066362"/>
            <a:ext cx="1742494" cy="3056030"/>
          </a:xfrm>
          <a:custGeom>
            <a:avLst/>
            <a:gdLst>
              <a:gd name="connsiteX0" fmla="*/ 0 w 1742494"/>
              <a:gd name="connsiteY0" fmla="*/ 0 h 3056030"/>
              <a:gd name="connsiteX1" fmla="*/ 1590036 w 1742494"/>
              <a:gd name="connsiteY1" fmla="*/ 846603 h 3056030"/>
              <a:gd name="connsiteX2" fmla="*/ 1651986 w 1742494"/>
              <a:gd name="connsiteY2" fmla="*/ 1393797 h 3056030"/>
              <a:gd name="connsiteX3" fmla="*/ 1352563 w 1742494"/>
              <a:gd name="connsiteY3" fmla="*/ 2013263 h 3056030"/>
              <a:gd name="connsiteX4" fmla="*/ 268448 w 1742494"/>
              <a:gd name="connsiteY4" fmla="*/ 3056030 h 305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2494" h="3056030">
                <a:moveTo>
                  <a:pt x="0" y="0"/>
                </a:moveTo>
                <a:cubicBezTo>
                  <a:pt x="657352" y="307152"/>
                  <a:pt x="1314705" y="614304"/>
                  <a:pt x="1590036" y="846603"/>
                </a:cubicBezTo>
                <a:cubicBezTo>
                  <a:pt x="1865367" y="1078903"/>
                  <a:pt x="1691565" y="1199354"/>
                  <a:pt x="1651986" y="1393797"/>
                </a:cubicBezTo>
                <a:cubicBezTo>
                  <a:pt x="1612407" y="1588240"/>
                  <a:pt x="1583153" y="1736224"/>
                  <a:pt x="1352563" y="2013263"/>
                </a:cubicBezTo>
                <a:cubicBezTo>
                  <a:pt x="1121973" y="2290302"/>
                  <a:pt x="268448" y="3056030"/>
                  <a:pt x="268448" y="3056030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334462" y="6011472"/>
            <a:ext cx="1555450" cy="36635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 Black"/>
                <a:ea typeface="微软雅黑"/>
                <a:cs typeface="Arial Black"/>
              </a:rPr>
              <a:t>10.0.0.0/17</a:t>
            </a:r>
            <a:endParaRPr kumimoji="1" lang="zh-CN" altLang="en-US" sz="14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908825" y="6013738"/>
            <a:ext cx="1555450" cy="36635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Arial Black"/>
                <a:ea typeface="微软雅黑"/>
                <a:cs typeface="Arial Black"/>
              </a:rPr>
              <a:t>10.0.128.0/17</a:t>
            </a:r>
            <a:endParaRPr kumimoji="1" lang="zh-CN" altLang="en-US" sz="14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4" name="任意形状 3"/>
          <p:cNvSpPr/>
          <p:nvPr/>
        </p:nvSpPr>
        <p:spPr>
          <a:xfrm>
            <a:off x="4057690" y="3221221"/>
            <a:ext cx="1765560" cy="2694675"/>
          </a:xfrm>
          <a:custGeom>
            <a:avLst/>
            <a:gdLst>
              <a:gd name="connsiteX0" fmla="*/ 0 w 1765560"/>
              <a:gd name="connsiteY0" fmla="*/ 0 h 2694675"/>
              <a:gd name="connsiteX1" fmla="*/ 1053141 w 1765560"/>
              <a:gd name="connsiteY1" fmla="*/ 1269904 h 2694675"/>
              <a:gd name="connsiteX2" fmla="*/ 1765560 w 1765560"/>
              <a:gd name="connsiteY2" fmla="*/ 2694675 h 26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560" h="2694675">
                <a:moveTo>
                  <a:pt x="0" y="0"/>
                </a:moveTo>
                <a:cubicBezTo>
                  <a:pt x="379440" y="410396"/>
                  <a:pt x="758881" y="820792"/>
                  <a:pt x="1053141" y="1269904"/>
                </a:cubicBezTo>
                <a:cubicBezTo>
                  <a:pt x="1347401" y="1719017"/>
                  <a:pt x="1765560" y="2694675"/>
                  <a:pt x="1765560" y="2694675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>
            <a:off x="2477979" y="4479964"/>
            <a:ext cx="2994224" cy="1508203"/>
          </a:xfrm>
          <a:custGeom>
            <a:avLst/>
            <a:gdLst>
              <a:gd name="connsiteX0" fmla="*/ 0 w 2994224"/>
              <a:gd name="connsiteY0" fmla="*/ 104081 h 1508203"/>
              <a:gd name="connsiteX1" fmla="*/ 1734585 w 2994224"/>
              <a:gd name="connsiteY1" fmla="*/ 145379 h 1508203"/>
              <a:gd name="connsiteX2" fmla="*/ 2994224 w 2994224"/>
              <a:gd name="connsiteY2" fmla="*/ 1508203 h 15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4224" h="1508203">
                <a:moveTo>
                  <a:pt x="0" y="104081"/>
                </a:moveTo>
                <a:cubicBezTo>
                  <a:pt x="617774" y="7720"/>
                  <a:pt x="1235548" y="-88641"/>
                  <a:pt x="1734585" y="145379"/>
                </a:cubicBezTo>
                <a:cubicBezTo>
                  <a:pt x="2233622" y="379399"/>
                  <a:pt x="2994224" y="1508203"/>
                  <a:pt x="2994224" y="1508203"/>
                </a:cubicBezTo>
              </a:path>
            </a:pathLst>
          </a:custGeom>
          <a:ln w="571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6244761" y="1911351"/>
            <a:ext cx="2770250" cy="1309870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如果前缀是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10.0.0.0/24,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 而通常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BGP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路由器配置会</a:t>
            </a:r>
            <a:endParaRPr kumimoji="1" lang="en-US" altLang="zh-CN" sz="1600" dirty="0">
              <a:latin typeface="Arial Black"/>
              <a:ea typeface="微软雅黑"/>
              <a:cs typeface="Arial Black"/>
            </a:endParaRPr>
          </a:p>
          <a:p>
            <a:pPr algn="ctr"/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过滤掉长于</a:t>
            </a:r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/24</a:t>
            </a:r>
            <a:r>
              <a:rPr kumimoji="1" lang="zh-CN" altLang="en-US" sz="1600" dirty="0">
                <a:latin typeface="Arial Black"/>
                <a:ea typeface="微软雅黑"/>
                <a:cs typeface="Arial Black"/>
              </a:rPr>
              <a:t>的前缀，则此方法无法成功。</a:t>
            </a:r>
            <a:endParaRPr kumimoji="1" lang="en-US" altLang="zh-CN" sz="1600" dirty="0">
              <a:latin typeface="Arial Black"/>
              <a:ea typeface="微软雅黑"/>
              <a:cs typeface="Arial Blac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7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2" grpId="0" animBg="1"/>
      <p:bldP spid="46" grpId="0" animBg="1"/>
      <p:bldP spid="56" grpId="0" animBg="1"/>
      <p:bldP spid="57" grpId="0" animBg="1"/>
      <p:bldP spid="4" grpId="0" animBg="1"/>
      <p:bldP spid="7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前缀劫持实例：巴基斯坦电信事故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974055"/>
          </a:xfrm>
        </p:spPr>
        <p:txBody>
          <a:bodyPr/>
          <a:lstStyle/>
          <a:p>
            <a:r>
              <a:rPr kumimoji="1" lang="en-US" altLang="zh-CN" sz="2000" dirty="0"/>
              <a:t>2008</a:t>
            </a:r>
            <a:r>
              <a:rPr kumimoji="1" lang="zh-CN" altLang="en-US" sz="2000" dirty="0"/>
              <a:t>年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24</a:t>
            </a:r>
            <a:r>
              <a:rPr kumimoji="1" lang="zh-CN" altLang="en-US" sz="2000" dirty="0"/>
              <a:t>日，巴基斯坦政府封杀</a:t>
            </a:r>
            <a:r>
              <a:rPr kumimoji="1" lang="en-US" altLang="zh-CN" sz="2000" dirty="0"/>
              <a:t>YouTube</a:t>
            </a:r>
            <a:r>
              <a:rPr kumimoji="1" lang="zh-CN" altLang="en-US" sz="2000" dirty="0"/>
              <a:t>，巴基斯坦电信计划在国内网络劫持</a:t>
            </a:r>
            <a:r>
              <a:rPr kumimoji="1" lang="en-US" altLang="zh-CN" sz="2000" dirty="0"/>
              <a:t>YouTube</a:t>
            </a:r>
            <a:r>
              <a:rPr kumimoji="1" lang="zh-CN" altLang="en-US" sz="2000" dirty="0"/>
              <a:t>的一个子前缀，但由于配置错误，该路由被泄露到上游网络提供商</a:t>
            </a:r>
            <a:r>
              <a:rPr kumimoji="1" lang="en-US" altLang="zh-CN" sz="2000" dirty="0"/>
              <a:t>PCCW</a:t>
            </a:r>
            <a:r>
              <a:rPr kumimoji="1" lang="zh-CN" altLang="en-US" sz="2000" dirty="0"/>
              <a:t>（盈科电讯），导致</a:t>
            </a:r>
            <a:r>
              <a:rPr kumimoji="1" lang="en-US" altLang="zh-CN" sz="2000" dirty="0"/>
              <a:t>YouTube</a:t>
            </a:r>
            <a:r>
              <a:rPr kumimoji="1" lang="zh-CN" altLang="en-US" sz="2000" dirty="0"/>
              <a:t>网站下线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5898" y="3623307"/>
            <a:ext cx="2112957" cy="6282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208.65.153.0/24</a:t>
            </a:r>
          </a:p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17557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32383" y="4072861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AS17557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Pakistan</a:t>
            </a:r>
            <a:r>
              <a:rPr kumimoji="1" lang="zh-CN" altLang="en-US" sz="16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Telecom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11852" y="5484719"/>
            <a:ext cx="1831967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AS18173</a:t>
            </a:r>
          </a:p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Allied</a:t>
            </a:r>
            <a:r>
              <a:rPr kumimoji="1" lang="zh-CN" altLang="en-US" sz="14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Bank</a:t>
            </a:r>
            <a:r>
              <a:rPr kumimoji="1" lang="zh-CN" altLang="en-US" sz="14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Pakistan</a:t>
            </a:r>
          </a:p>
        </p:txBody>
      </p:sp>
      <p:cxnSp>
        <p:nvCxnSpPr>
          <p:cNvPr id="8" name="直线连接符 7"/>
          <p:cNvCxnSpPr>
            <a:stCxn id="9" idx="4"/>
            <a:endCxn id="6" idx="0"/>
          </p:cNvCxnSpPr>
          <p:nvPr/>
        </p:nvCxnSpPr>
        <p:spPr>
          <a:xfrm>
            <a:off x="2586632" y="3562185"/>
            <a:ext cx="0" cy="510676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732383" y="2506904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AS3491</a:t>
            </a:r>
          </a:p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PCCW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945673" y="3623307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AS25462</a:t>
            </a:r>
          </a:p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RETN</a:t>
            </a:r>
            <a:r>
              <a:rPr kumimoji="1" lang="zh-CN" altLang="en-US" sz="14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Ltd</a:t>
            </a:r>
            <a:endParaRPr kumimoji="1" lang="zh-CN" altLang="en-US" sz="14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cxnSp>
        <p:nvCxnSpPr>
          <p:cNvPr id="11" name="直线连接符 10"/>
          <p:cNvCxnSpPr>
            <a:stCxn id="42" idx="2"/>
            <a:endCxn id="9" idx="6"/>
          </p:cNvCxnSpPr>
          <p:nvPr/>
        </p:nvCxnSpPr>
        <p:spPr>
          <a:xfrm flipH="1">
            <a:off x="3440881" y="3034545"/>
            <a:ext cx="716067" cy="0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6" idx="5"/>
            <a:endCxn id="7" idx="0"/>
          </p:cNvCxnSpPr>
          <p:nvPr/>
        </p:nvCxnSpPr>
        <p:spPr>
          <a:xfrm>
            <a:off x="3190677" y="4973600"/>
            <a:ext cx="137159" cy="511119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548295" y="4802373"/>
            <a:ext cx="2193367" cy="62823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208.65.153.0/22</a:t>
            </a:r>
          </a:p>
          <a:p>
            <a:r>
              <a:rPr kumimoji="1" lang="en-US" altLang="zh-CN" sz="1600" dirty="0">
                <a:latin typeface="Arial Black"/>
                <a:ea typeface="微软雅黑"/>
                <a:cs typeface="Arial Black"/>
              </a:rPr>
              <a:t>36561</a:t>
            </a:r>
            <a:endParaRPr kumimoji="1" lang="zh-CN" altLang="en-US" sz="1600" dirty="0">
              <a:latin typeface="Arial Black"/>
              <a:ea typeface="微软雅黑"/>
              <a:cs typeface="Arial Black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383515" y="5484719"/>
            <a:ext cx="2112957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AS58467</a:t>
            </a:r>
          </a:p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Lahore</a:t>
            </a:r>
            <a:r>
              <a:rPr kumimoji="1" lang="zh-CN" altLang="en-US" sz="14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Stock</a:t>
            </a:r>
            <a:r>
              <a:rPr kumimoji="1" lang="zh-CN" altLang="en-US" sz="14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Exchange</a:t>
            </a:r>
          </a:p>
        </p:txBody>
      </p:sp>
      <p:cxnSp>
        <p:nvCxnSpPr>
          <p:cNvPr id="18" name="直线连接符 17"/>
          <p:cNvCxnSpPr>
            <a:stCxn id="6" idx="6"/>
            <a:endCxn id="17" idx="1"/>
          </p:cNvCxnSpPr>
          <p:nvPr/>
        </p:nvCxnSpPr>
        <p:spPr>
          <a:xfrm>
            <a:off x="3440881" y="4600502"/>
            <a:ext cx="1252069" cy="1038759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65898" y="5512625"/>
            <a:ext cx="2112957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AS18173</a:t>
            </a:r>
          </a:p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Aga</a:t>
            </a:r>
            <a:r>
              <a:rPr kumimoji="1" lang="zh-CN" altLang="en-US" sz="14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Khan</a:t>
            </a:r>
          </a:p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University</a:t>
            </a:r>
          </a:p>
        </p:txBody>
      </p:sp>
      <p:cxnSp>
        <p:nvCxnSpPr>
          <p:cNvPr id="26" name="直线连接符 25"/>
          <p:cNvCxnSpPr>
            <a:stCxn id="6" idx="3"/>
            <a:endCxn id="25" idx="0"/>
          </p:cNvCxnSpPr>
          <p:nvPr/>
        </p:nvCxnSpPr>
        <p:spPr>
          <a:xfrm flipH="1">
            <a:off x="1222377" y="4973600"/>
            <a:ext cx="760210" cy="539025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4156948" y="2506904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AS3327</a:t>
            </a:r>
          </a:p>
          <a:p>
            <a:pPr algn="ctr"/>
            <a:r>
              <a:rPr kumimoji="1" lang="en-US" altLang="zh-CN" sz="1600" dirty="0" err="1">
                <a:solidFill>
                  <a:srgbClr val="3366FF"/>
                </a:solidFill>
                <a:latin typeface="Arial Black"/>
                <a:cs typeface="Arial Black"/>
              </a:rPr>
              <a:t>Linx</a:t>
            </a:r>
            <a:r>
              <a:rPr kumimoji="1" lang="zh-CN" altLang="en-US" sz="1600" dirty="0">
                <a:solidFill>
                  <a:srgbClr val="3366FF"/>
                </a:solidFill>
                <a:latin typeface="Arial Black"/>
                <a:cs typeface="Arial Black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Arial Black"/>
                <a:cs typeface="Arial Black"/>
              </a:rPr>
              <a:t>Telecom</a:t>
            </a:r>
            <a:endParaRPr kumimoji="1" lang="zh-CN" altLang="en-US" sz="16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978302" y="5484718"/>
            <a:ext cx="1708498" cy="1055281"/>
          </a:xfrm>
          <a:prstGeom prst="ellipse">
            <a:avLst/>
          </a:prstGeom>
          <a:noFill/>
          <a:ln w="57150" cmpd="sng">
            <a:solidFill>
              <a:srgbClr val="008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AS36561</a:t>
            </a:r>
          </a:p>
          <a:p>
            <a:pPr algn="ctr"/>
            <a:r>
              <a:rPr kumimoji="1" lang="en-US" altLang="zh-CN" sz="1400" dirty="0">
                <a:solidFill>
                  <a:srgbClr val="3366FF"/>
                </a:solidFill>
                <a:latin typeface="Arial Black"/>
                <a:cs typeface="Arial Black"/>
              </a:rPr>
              <a:t>YouTube</a:t>
            </a:r>
            <a:endParaRPr kumimoji="1" lang="zh-CN" altLang="en-US" sz="1400" dirty="0">
              <a:solidFill>
                <a:srgbClr val="3366FF"/>
              </a:solidFill>
              <a:latin typeface="Arial Black"/>
              <a:cs typeface="Arial Black"/>
            </a:endParaRPr>
          </a:p>
        </p:txBody>
      </p:sp>
      <p:cxnSp>
        <p:nvCxnSpPr>
          <p:cNvPr id="47" name="直线连接符 46"/>
          <p:cNvCxnSpPr>
            <a:stCxn id="42" idx="6"/>
            <a:endCxn id="10" idx="1"/>
          </p:cNvCxnSpPr>
          <p:nvPr/>
        </p:nvCxnSpPr>
        <p:spPr>
          <a:xfrm>
            <a:off x="5865446" y="3034545"/>
            <a:ext cx="1330431" cy="743304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10" idx="4"/>
            <a:endCxn id="46" idx="0"/>
          </p:cNvCxnSpPr>
          <p:nvPr/>
        </p:nvCxnSpPr>
        <p:spPr>
          <a:xfrm>
            <a:off x="7799922" y="4678588"/>
            <a:ext cx="32629" cy="806130"/>
          </a:xfrm>
          <a:prstGeom prst="line">
            <a:avLst/>
          </a:prstGeom>
          <a:ln w="76200" cmpd="sng">
            <a:solidFill>
              <a:srgbClr val="0080F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任意形状 60"/>
          <p:cNvSpPr/>
          <p:nvPr/>
        </p:nvSpPr>
        <p:spPr>
          <a:xfrm>
            <a:off x="1293385" y="4963275"/>
            <a:ext cx="873909" cy="664101"/>
          </a:xfrm>
          <a:custGeom>
            <a:avLst/>
            <a:gdLst>
              <a:gd name="connsiteX0" fmla="*/ 0 w 873909"/>
              <a:gd name="connsiteY0" fmla="*/ 664101 h 664101"/>
              <a:gd name="connsiteX1" fmla="*/ 873909 w 873909"/>
              <a:gd name="connsiteY1" fmla="*/ 0 h 66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3909" h="664101">
                <a:moveTo>
                  <a:pt x="0" y="664101"/>
                </a:moveTo>
                <a:lnTo>
                  <a:pt x="873909" y="0"/>
                </a:ln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任意形状 61"/>
          <p:cNvSpPr/>
          <p:nvPr/>
        </p:nvSpPr>
        <p:spPr>
          <a:xfrm>
            <a:off x="3006247" y="4951625"/>
            <a:ext cx="209738" cy="652449"/>
          </a:xfrm>
          <a:custGeom>
            <a:avLst/>
            <a:gdLst>
              <a:gd name="connsiteX0" fmla="*/ 209738 w 209738"/>
              <a:gd name="connsiteY0" fmla="*/ 652449 h 652449"/>
              <a:gd name="connsiteX1" fmla="*/ 0 w 209738"/>
              <a:gd name="connsiteY1" fmla="*/ 0 h 652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738" h="652449">
                <a:moveTo>
                  <a:pt x="209738" y="652449"/>
                </a:moveTo>
                <a:lnTo>
                  <a:pt x="0" y="0"/>
                </a:ln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任意形状 62"/>
          <p:cNvSpPr/>
          <p:nvPr/>
        </p:nvSpPr>
        <p:spPr>
          <a:xfrm>
            <a:off x="3309202" y="4648702"/>
            <a:ext cx="1351645" cy="1130135"/>
          </a:xfrm>
          <a:custGeom>
            <a:avLst/>
            <a:gdLst>
              <a:gd name="connsiteX0" fmla="*/ 1351645 w 1351645"/>
              <a:gd name="connsiteY0" fmla="*/ 1130135 h 1130135"/>
              <a:gd name="connsiteX1" fmla="*/ 0 w 1351645"/>
              <a:gd name="connsiteY1" fmla="*/ 0 h 113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1645" h="1130135">
                <a:moveTo>
                  <a:pt x="1351645" y="1130135"/>
                </a:moveTo>
                <a:lnTo>
                  <a:pt x="0" y="0"/>
                </a:ln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任意形状 63"/>
          <p:cNvSpPr/>
          <p:nvPr/>
        </p:nvSpPr>
        <p:spPr>
          <a:xfrm>
            <a:off x="2263549" y="2664334"/>
            <a:ext cx="5252067" cy="1553285"/>
          </a:xfrm>
          <a:custGeom>
            <a:avLst/>
            <a:gdLst>
              <a:gd name="connsiteX0" fmla="*/ 5252067 w 5252067"/>
              <a:gd name="connsiteY0" fmla="*/ 1203759 h 1553285"/>
              <a:gd name="connsiteX1" fmla="*/ 3445989 w 5252067"/>
              <a:gd name="connsiteY1" fmla="*/ 190132 h 1553285"/>
              <a:gd name="connsiteX2" fmla="*/ 556264 w 5252067"/>
              <a:gd name="connsiteY2" fmla="*/ 15369 h 1553285"/>
              <a:gd name="connsiteX3" fmla="*/ 8614 w 5252067"/>
              <a:gd name="connsiteY3" fmla="*/ 399848 h 1553285"/>
              <a:gd name="connsiteX4" fmla="*/ 206700 w 5252067"/>
              <a:gd name="connsiteY4" fmla="*/ 1553285 h 155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2067" h="1553285">
                <a:moveTo>
                  <a:pt x="5252067" y="1203759"/>
                </a:moveTo>
                <a:cubicBezTo>
                  <a:pt x="4740345" y="795978"/>
                  <a:pt x="4228623" y="388197"/>
                  <a:pt x="3445989" y="190132"/>
                </a:cubicBezTo>
                <a:cubicBezTo>
                  <a:pt x="2663355" y="-7933"/>
                  <a:pt x="1129160" y="-19584"/>
                  <a:pt x="556264" y="15369"/>
                </a:cubicBezTo>
                <a:cubicBezTo>
                  <a:pt x="-16632" y="50322"/>
                  <a:pt x="66875" y="143529"/>
                  <a:pt x="8614" y="399848"/>
                </a:cubicBezTo>
                <a:cubicBezTo>
                  <a:pt x="-49647" y="656167"/>
                  <a:pt x="206700" y="1553285"/>
                  <a:pt x="206700" y="1553285"/>
                </a:cubicBez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7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前缀劫持：影响范围分析</a:t>
            </a:r>
            <a:br>
              <a:rPr kumimoji="1" lang="en-US" altLang="zh-CN" dirty="0"/>
            </a:br>
            <a:r>
              <a:rPr kumimoji="1" lang="en-US" altLang="zh-CN" sz="1200" dirty="0"/>
              <a:t>[</a:t>
            </a:r>
            <a:r>
              <a:rPr lang="en-US" altLang="zh-CN" sz="1200" b="1" dirty="0"/>
              <a:t>A Study of Prefix Hijacking and Interception in the Internet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SIGCOMM07</a:t>
            </a:r>
            <a:r>
              <a:rPr kumimoji="1" lang="en-US" altLang="zh-CN" sz="1200" dirty="0"/>
              <a:t>]</a:t>
            </a:r>
            <a:endParaRPr kumimoji="1"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12" y="1181358"/>
            <a:ext cx="8810899" cy="1275855"/>
          </a:xfrm>
        </p:spPr>
        <p:txBody>
          <a:bodyPr/>
          <a:lstStyle/>
          <a:p>
            <a:r>
              <a:rPr kumimoji="1" lang="zh-CN" altLang="en-US" sz="1800" dirty="0"/>
              <a:t>当一个</a:t>
            </a:r>
            <a:r>
              <a:rPr kumimoji="1" lang="en-US" altLang="zh-CN" sz="1800" dirty="0"/>
              <a:t>AS</a:t>
            </a:r>
            <a:r>
              <a:rPr kumimoji="1" lang="zh-CN" altLang="en-US" sz="1800" dirty="0"/>
              <a:t>同时收到了</a:t>
            </a:r>
            <a:r>
              <a:rPr kumimoji="1" lang="en-US" altLang="zh-CN" sz="1800" dirty="0"/>
              <a:t>“</a:t>
            </a:r>
            <a:r>
              <a:rPr kumimoji="1" lang="zh-CN" altLang="en-US" sz="1800" dirty="0"/>
              <a:t>虚假路由</a:t>
            </a:r>
            <a:r>
              <a:rPr kumimoji="1" lang="en-US" altLang="zh-CN" sz="1800" dirty="0"/>
              <a:t>”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“</a:t>
            </a:r>
            <a:r>
              <a:rPr kumimoji="1" lang="zh-CN" altLang="en-US" sz="1800" dirty="0"/>
              <a:t>真实路由</a:t>
            </a:r>
            <a:r>
              <a:rPr kumimoji="1" lang="en-US" altLang="zh-CN" sz="1800" dirty="0"/>
              <a:t>”</a:t>
            </a:r>
            <a:r>
              <a:rPr kumimoji="1" lang="zh-CN" altLang="en-US" sz="1800" dirty="0"/>
              <a:t>，将根据客户优先</a:t>
            </a:r>
            <a:r>
              <a:rPr kumimoji="1" lang="en-US" altLang="zh-CN" sz="1800" dirty="0"/>
              <a:t>+</a:t>
            </a:r>
            <a:r>
              <a:rPr kumimoji="1" lang="zh-CN" altLang="en-US" sz="1800" dirty="0"/>
              <a:t>短路径策略来决定采用哪一个路由，具体结果如下表：（</a:t>
            </a:r>
            <a:r>
              <a:rPr kumimoji="1" lang="en-US" altLang="zh-CN" sz="1800" dirty="0"/>
              <a:t>n</a:t>
            </a:r>
            <a:r>
              <a:rPr kumimoji="1" lang="zh-CN" altLang="en-US" sz="1800" dirty="0"/>
              <a:t>为虚假路由长度）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6" name="页脚占位符 3"/>
          <p:cNvSpPr txBox="1">
            <a:spLocks/>
          </p:cNvSpPr>
          <p:nvPr/>
        </p:nvSpPr>
        <p:spPr>
          <a:xfrm>
            <a:off x="305499" y="62528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/>
              <a:t>HIT ComNet-II</a:t>
            </a:r>
            <a:endParaRPr kumimoji="1" lang="zh-CN" altLang="en-US" dirty="0"/>
          </a:p>
        </p:txBody>
      </p:sp>
      <p:pic>
        <p:nvPicPr>
          <p:cNvPr id="4" name="图片 3" descr="Screen Shot 2015-02-24 at 9.29.5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02718"/>
            <a:ext cx="9144000" cy="39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63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4|51.2|1.2|2.4|1.7|2.6|0.9|6.7|20|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0.9|0.5|4|6|3.1|0.8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8|7.2|29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7|0.8|68.8|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8.6|2.3|12.3|8.3|0.5|1.4|8.3|0.5|5.9|1.7|0.8|7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|3.7|2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|31.7|2.9|2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6|24.3|37.1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35950</TotalTime>
  <Words>1400</Words>
  <Application>Microsoft Office PowerPoint</Application>
  <PresentationFormat>全屏显示(4:3)</PresentationFormat>
  <Paragraphs>243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Arial Black</vt:lpstr>
      <vt:lpstr>Calibri</vt:lpstr>
      <vt:lpstr>默认主题</vt:lpstr>
      <vt:lpstr>网络与信息安全</vt:lpstr>
      <vt:lpstr>2.BGP安全问题</vt:lpstr>
      <vt:lpstr>BGP安全事件</vt:lpstr>
      <vt:lpstr>BGP安全威胁 [A Survey of BGP Security Issues and Solutions PIEEE 10]</vt:lpstr>
      <vt:lpstr>前缀劫持成功的三种效果</vt:lpstr>
      <vt:lpstr>BGP前缀劫持示例：伪造前缀声明</vt:lpstr>
      <vt:lpstr>BGP前缀劫持示例：声明更长前缀</vt:lpstr>
      <vt:lpstr>前缀劫持实例：巴基斯坦电信事故</vt:lpstr>
      <vt:lpstr>BGP前缀劫持：影响范围分析 [A Study of Prefix Hijacking and Interception in the Internet SIGCOMM07]</vt:lpstr>
      <vt:lpstr>课堂问题</vt:lpstr>
      <vt:lpstr>BGP路由泄露(Leak)：示例</vt:lpstr>
      <vt:lpstr>BGP路由泄露：分析</vt:lpstr>
      <vt:lpstr>路由泄露实例：Moratel事故</vt:lpstr>
      <vt:lpstr>BGP前缀窃听：示例</vt:lpstr>
      <vt:lpstr>前缀劫持实例：中国电信事故</vt:lpstr>
      <vt:lpstr>流量误导攻击实例：白俄罗斯事故</vt:lpstr>
      <vt:lpstr>流量误导攻击实例：冰岛事故</vt:lpstr>
      <vt:lpstr>流量误导攻击实例：乌克兰事故</vt:lpstr>
      <vt:lpstr>BGP前缀窃听：分析</vt:lpstr>
      <vt:lpstr>课堂问题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4738</cp:revision>
  <dcterms:created xsi:type="dcterms:W3CDTF">2014-12-29T07:26:19Z</dcterms:created>
  <dcterms:modified xsi:type="dcterms:W3CDTF">2020-10-07T10:22:28Z</dcterms:modified>
</cp:coreProperties>
</file>