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479" r:id="rId3"/>
    <p:sldId id="466" r:id="rId4"/>
    <p:sldId id="467" r:id="rId5"/>
    <p:sldId id="501" r:id="rId6"/>
    <p:sldId id="502" r:id="rId7"/>
    <p:sldId id="468" r:id="rId8"/>
    <p:sldId id="469" r:id="rId9"/>
    <p:sldId id="492" r:id="rId10"/>
    <p:sldId id="482" r:id="rId11"/>
    <p:sldId id="484" r:id="rId12"/>
    <p:sldId id="483" r:id="rId13"/>
    <p:sldId id="486" r:id="rId14"/>
    <p:sldId id="485" r:id="rId15"/>
    <p:sldId id="491" r:id="rId16"/>
    <p:sldId id="470" r:id="rId17"/>
    <p:sldId id="471" r:id="rId18"/>
    <p:sldId id="493" r:id="rId19"/>
    <p:sldId id="503" r:id="rId20"/>
    <p:sldId id="472" r:id="rId21"/>
    <p:sldId id="495" r:id="rId22"/>
    <p:sldId id="496" r:id="rId23"/>
    <p:sldId id="474" r:id="rId24"/>
    <p:sldId id="504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FE"/>
    <a:srgbClr val="0080FF"/>
    <a:srgbClr val="000000"/>
    <a:srgbClr val="AE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18"/>
    <p:restoredTop sz="97114" autoAdjust="0"/>
  </p:normalViewPr>
  <p:slideViewPr>
    <p:cSldViewPr snapToGrid="0" snapToObjects="1">
      <p:cViewPr varScale="1">
        <p:scale>
          <a:sx n="131" d="100"/>
          <a:sy n="131" d="100"/>
        </p:scale>
        <p:origin x="20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205E-831A-E54F-A049-F1EEDA2CD3A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3E386-79BB-5444-866E-E03ABADB8B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51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3E386-79BB-5444-866E-E03ABADB8B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5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03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64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39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5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0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2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8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9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8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7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83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81358"/>
            <a:ext cx="8229600" cy="5398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微软雅黑"/>
                <a:cs typeface="Arial Black"/>
              </a:defRPr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A379-993E-574B-AC78-555753883A10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5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3366FF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nnic.cn/gjymaqzx/aqzxwxbz/201501/W020150126452074581246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2023" y="276013"/>
            <a:ext cx="6362074" cy="1470025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2800" dirty="0">
                <a:latin typeface="+mj-lt"/>
              </a:rPr>
              <a:t>网络与信息安全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0550" y="2017643"/>
            <a:ext cx="7924800" cy="1752600"/>
          </a:xfrm>
        </p:spPr>
        <p:txBody>
          <a:bodyPr>
            <a:noAutofit/>
          </a:bodyPr>
          <a:lstStyle/>
          <a:p>
            <a:r>
              <a:rPr kumimoji="1" lang="en-US" altLang="zh-CN" sz="4800" dirty="0">
                <a:solidFill>
                  <a:srgbClr val="3366FF"/>
                </a:solidFill>
              </a:rPr>
              <a:t> </a:t>
            </a:r>
            <a:r>
              <a:rPr kumimoji="1" lang="zh-CN" altLang="en-US" sz="4800" dirty="0">
                <a:solidFill>
                  <a:srgbClr val="3366FF"/>
                </a:solidFill>
              </a:rPr>
              <a:t>关键互联网基础设施安全</a:t>
            </a:r>
          </a:p>
          <a:p>
            <a:r>
              <a:rPr kumimoji="1" lang="en-US" altLang="zh-CN" sz="4800" dirty="0">
                <a:solidFill>
                  <a:srgbClr val="3366FF"/>
                </a:solidFill>
              </a:rPr>
              <a:t>BGP</a:t>
            </a:r>
            <a:r>
              <a:rPr kumimoji="1" lang="zh-CN" altLang="en-US" sz="4800" dirty="0">
                <a:solidFill>
                  <a:srgbClr val="3366FF"/>
                </a:solidFill>
              </a:rPr>
              <a:t>安全</a:t>
            </a:r>
            <a:endParaRPr kumimoji="1" lang="en-US" altLang="zh-CN" sz="4800" dirty="0">
              <a:solidFill>
                <a:srgbClr val="3366FF"/>
              </a:solidFill>
            </a:endParaRPr>
          </a:p>
          <a:p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张宇 副教授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网络与信息安全实验室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 哈尔滨工业大学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en-US" altLang="zh-CN" sz="2800" dirty="0" err="1">
                <a:solidFill>
                  <a:srgbClr val="3366FF"/>
                </a:solidFill>
              </a:rPr>
              <a:t>yuzhang@hit.edu.cn</a:t>
            </a:r>
            <a:endParaRPr kumimoji="1" lang="zh-CN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Freeform 73"/>
          <p:cNvSpPr>
            <a:spLocks noEditPoints="1"/>
          </p:cNvSpPr>
          <p:nvPr/>
        </p:nvSpPr>
        <p:spPr bwMode="auto">
          <a:xfrm>
            <a:off x="2128534" y="661621"/>
            <a:ext cx="699934" cy="675868"/>
          </a:xfrm>
          <a:custGeom>
            <a:avLst/>
            <a:gdLst>
              <a:gd name="T0" fmla="*/ 1799 w 2278"/>
              <a:gd name="T1" fmla="*/ 879 h 2201"/>
              <a:gd name="T2" fmla="*/ 1711 w 2278"/>
              <a:gd name="T3" fmla="*/ 335 h 2201"/>
              <a:gd name="T4" fmla="*/ 1363 w 2278"/>
              <a:gd name="T5" fmla="*/ 315 h 2201"/>
              <a:gd name="T6" fmla="*/ 1068 w 2278"/>
              <a:gd name="T7" fmla="*/ 0 h 2201"/>
              <a:gd name="T8" fmla="*/ 810 w 2278"/>
              <a:gd name="T9" fmla="*/ 412 h 2201"/>
              <a:gd name="T10" fmla="*/ 408 w 2278"/>
              <a:gd name="T11" fmla="*/ 325 h 2201"/>
              <a:gd name="T12" fmla="*/ 246 w 2278"/>
              <a:gd name="T13" fmla="*/ 841 h 2201"/>
              <a:gd name="T14" fmla="*/ 0 w 2278"/>
              <a:gd name="T15" fmla="*/ 1138 h 2201"/>
              <a:gd name="T16" fmla="*/ 338 w 2278"/>
              <a:gd name="T17" fmla="*/ 1396 h 2201"/>
              <a:gd name="T18" fmla="*/ 166 w 2278"/>
              <a:gd name="T19" fmla="*/ 1885 h 2201"/>
              <a:gd name="T20" fmla="*/ 769 w 2278"/>
              <a:gd name="T21" fmla="*/ 1966 h 2201"/>
              <a:gd name="T22" fmla="*/ 1053 w 2278"/>
              <a:gd name="T23" fmla="*/ 2200 h 2201"/>
              <a:gd name="T24" fmla="*/ 1081 w 2278"/>
              <a:gd name="T25" fmla="*/ 2201 h 2201"/>
              <a:gd name="T26" fmla="*/ 1184 w 2278"/>
              <a:gd name="T27" fmla="*/ 1949 h 2201"/>
              <a:gd name="T28" fmla="*/ 1666 w 2278"/>
              <a:gd name="T29" fmla="*/ 1872 h 2201"/>
              <a:gd name="T30" fmla="*/ 1874 w 2278"/>
              <a:gd name="T31" fmla="*/ 1743 h 2201"/>
              <a:gd name="T32" fmla="*/ 2060 w 2278"/>
              <a:gd name="T33" fmla="*/ 1273 h 2201"/>
              <a:gd name="T34" fmla="*/ 1940 w 2278"/>
              <a:gd name="T35" fmla="*/ 1369 h 2201"/>
              <a:gd name="T36" fmla="*/ 1385 w 2278"/>
              <a:gd name="T37" fmla="*/ 1279 h 2201"/>
              <a:gd name="T38" fmla="*/ 1837 w 2278"/>
              <a:gd name="T39" fmla="*/ 1733 h 2201"/>
              <a:gd name="T40" fmla="*/ 1302 w 2278"/>
              <a:gd name="T41" fmla="*/ 1393 h 2201"/>
              <a:gd name="T42" fmla="*/ 1433 w 2278"/>
              <a:gd name="T43" fmla="*/ 1759 h 2201"/>
              <a:gd name="T44" fmla="*/ 1193 w 2278"/>
              <a:gd name="T45" fmla="*/ 1461 h 2201"/>
              <a:gd name="T46" fmla="*/ 1156 w 2278"/>
              <a:gd name="T47" fmla="*/ 1924 h 2201"/>
              <a:gd name="T48" fmla="*/ 1053 w 2278"/>
              <a:gd name="T49" fmla="*/ 1484 h 2201"/>
              <a:gd name="T50" fmla="*/ 878 w 2278"/>
              <a:gd name="T51" fmla="*/ 1857 h 2201"/>
              <a:gd name="T52" fmla="*/ 804 w 2278"/>
              <a:gd name="T53" fmla="*/ 1753 h 2201"/>
              <a:gd name="T54" fmla="*/ 438 w 2278"/>
              <a:gd name="T55" fmla="*/ 1789 h 2201"/>
              <a:gd name="T56" fmla="*/ 369 w 2278"/>
              <a:gd name="T57" fmla="*/ 1741 h 2201"/>
              <a:gd name="T58" fmla="*/ 551 w 2278"/>
              <a:gd name="T59" fmla="*/ 1362 h 2201"/>
              <a:gd name="T60" fmla="*/ 447 w 2278"/>
              <a:gd name="T61" fmla="*/ 1287 h 2201"/>
              <a:gd name="T62" fmla="*/ 723 w 2278"/>
              <a:gd name="T63" fmla="*/ 1153 h 2201"/>
              <a:gd name="T64" fmla="*/ 253 w 2278"/>
              <a:gd name="T65" fmla="*/ 1023 h 2201"/>
              <a:gd name="T66" fmla="*/ 745 w 2278"/>
              <a:gd name="T67" fmla="*/ 1014 h 2201"/>
              <a:gd name="T68" fmla="*/ 386 w 2278"/>
              <a:gd name="T69" fmla="*/ 736 h 2201"/>
              <a:gd name="T70" fmla="*/ 813 w 2278"/>
              <a:gd name="T71" fmla="*/ 904 h 2201"/>
              <a:gd name="T72" fmla="*/ 701 w 2278"/>
              <a:gd name="T73" fmla="*/ 530 h 2201"/>
              <a:gd name="T74" fmla="*/ 944 w 2278"/>
              <a:gd name="T75" fmla="*/ 815 h 2201"/>
              <a:gd name="T76" fmla="*/ 996 w 2278"/>
              <a:gd name="T77" fmla="*/ 287 h 2201"/>
              <a:gd name="T78" fmla="*/ 1083 w 2278"/>
              <a:gd name="T79" fmla="*/ 792 h 2201"/>
              <a:gd name="T80" fmla="*/ 1253 w 2278"/>
              <a:gd name="T81" fmla="*/ 424 h 2201"/>
              <a:gd name="T82" fmla="*/ 1331 w 2278"/>
              <a:gd name="T83" fmla="*/ 529 h 2201"/>
              <a:gd name="T84" fmla="*/ 1558 w 2278"/>
              <a:gd name="T85" fmla="*/ 488 h 2201"/>
              <a:gd name="T86" fmla="*/ 1618 w 2278"/>
              <a:gd name="T87" fmla="*/ 610 h 2201"/>
              <a:gd name="T88" fmla="*/ 1586 w 2278"/>
              <a:gd name="T89" fmla="*/ 914 h 2201"/>
              <a:gd name="T90" fmla="*/ 1690 w 2278"/>
              <a:gd name="T91" fmla="*/ 989 h 2201"/>
              <a:gd name="T92" fmla="*/ 1414 w 2278"/>
              <a:gd name="T93" fmla="*/ 1123 h 2201"/>
              <a:gd name="T94" fmla="*/ 2028 w 2278"/>
              <a:gd name="T95" fmla="*/ 1253 h 2201"/>
              <a:gd name="T96" fmla="*/ 1292 w 2278"/>
              <a:gd name="T97" fmla="*/ 936 h 2201"/>
              <a:gd name="T98" fmla="*/ 1083 w 2278"/>
              <a:gd name="T99" fmla="*/ 837 h 2201"/>
              <a:gd name="T100" fmla="*/ 945 w 2278"/>
              <a:gd name="T101" fmla="*/ 863 h 2201"/>
              <a:gd name="T102" fmla="*/ 787 w 2278"/>
              <a:gd name="T103" fmla="*/ 1031 h 2201"/>
              <a:gd name="T104" fmla="*/ 787 w 2278"/>
              <a:gd name="T105" fmla="*/ 1245 h 2201"/>
              <a:gd name="T106" fmla="*/ 945 w 2278"/>
              <a:gd name="T107" fmla="*/ 1412 h 2201"/>
              <a:gd name="T108" fmla="*/ 1083 w 2278"/>
              <a:gd name="T109" fmla="*/ 1439 h 2201"/>
              <a:gd name="T110" fmla="*/ 1292 w 2278"/>
              <a:gd name="T111" fmla="*/ 1340 h 2201"/>
              <a:gd name="T112" fmla="*/ 1370 w 2278"/>
              <a:gd name="T113" fmla="*/ 1138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78" h="2201">
                <a:moveTo>
                  <a:pt x="2125" y="983"/>
                </a:moveTo>
                <a:cubicBezTo>
                  <a:pt x="2074" y="983"/>
                  <a:pt x="2030" y="1007"/>
                  <a:pt x="2002" y="1045"/>
                </a:cubicBezTo>
                <a:cubicBezTo>
                  <a:pt x="1787" y="929"/>
                  <a:pt x="1787" y="929"/>
                  <a:pt x="1787" y="929"/>
                </a:cubicBezTo>
                <a:cubicBezTo>
                  <a:pt x="1795" y="914"/>
                  <a:pt x="1799" y="897"/>
                  <a:pt x="1799" y="879"/>
                </a:cubicBezTo>
                <a:cubicBezTo>
                  <a:pt x="1799" y="828"/>
                  <a:pt x="1764" y="785"/>
                  <a:pt x="1715" y="773"/>
                </a:cubicBezTo>
                <a:cubicBezTo>
                  <a:pt x="1729" y="640"/>
                  <a:pt x="1729" y="640"/>
                  <a:pt x="1729" y="640"/>
                </a:cubicBezTo>
                <a:cubicBezTo>
                  <a:pt x="1805" y="630"/>
                  <a:pt x="1863" y="566"/>
                  <a:pt x="1863" y="488"/>
                </a:cubicBezTo>
                <a:cubicBezTo>
                  <a:pt x="1863" y="404"/>
                  <a:pt x="1795" y="335"/>
                  <a:pt x="1711" y="335"/>
                </a:cubicBezTo>
                <a:cubicBezTo>
                  <a:pt x="1645" y="335"/>
                  <a:pt x="1589" y="377"/>
                  <a:pt x="1567" y="435"/>
                </a:cubicBezTo>
                <a:cubicBezTo>
                  <a:pt x="1472" y="427"/>
                  <a:pt x="1472" y="427"/>
                  <a:pt x="1472" y="427"/>
                </a:cubicBezTo>
                <a:cubicBezTo>
                  <a:pt x="1472" y="426"/>
                  <a:pt x="1472" y="425"/>
                  <a:pt x="1472" y="424"/>
                </a:cubicBezTo>
                <a:cubicBezTo>
                  <a:pt x="1472" y="364"/>
                  <a:pt x="1423" y="315"/>
                  <a:pt x="1363" y="315"/>
                </a:cubicBezTo>
                <a:cubicBezTo>
                  <a:pt x="1334" y="315"/>
                  <a:pt x="1309" y="326"/>
                  <a:pt x="1289" y="343"/>
                </a:cubicBezTo>
                <a:cubicBezTo>
                  <a:pt x="1187" y="250"/>
                  <a:pt x="1187" y="250"/>
                  <a:pt x="1187" y="250"/>
                </a:cubicBezTo>
                <a:cubicBezTo>
                  <a:pt x="1208" y="223"/>
                  <a:pt x="1221" y="190"/>
                  <a:pt x="1221" y="153"/>
                </a:cubicBezTo>
                <a:cubicBezTo>
                  <a:pt x="1221" y="69"/>
                  <a:pt x="1153" y="0"/>
                  <a:pt x="1068" y="0"/>
                </a:cubicBezTo>
                <a:cubicBezTo>
                  <a:pt x="984" y="0"/>
                  <a:pt x="916" y="69"/>
                  <a:pt x="916" y="153"/>
                </a:cubicBezTo>
                <a:cubicBezTo>
                  <a:pt x="916" y="197"/>
                  <a:pt x="935" y="237"/>
                  <a:pt x="965" y="265"/>
                </a:cubicBezTo>
                <a:cubicBezTo>
                  <a:pt x="856" y="422"/>
                  <a:pt x="856" y="422"/>
                  <a:pt x="856" y="422"/>
                </a:cubicBezTo>
                <a:cubicBezTo>
                  <a:pt x="842" y="416"/>
                  <a:pt x="827" y="412"/>
                  <a:pt x="810" y="412"/>
                </a:cubicBezTo>
                <a:cubicBezTo>
                  <a:pt x="760" y="412"/>
                  <a:pt x="717" y="446"/>
                  <a:pt x="705" y="493"/>
                </a:cubicBezTo>
                <a:cubicBezTo>
                  <a:pt x="561" y="480"/>
                  <a:pt x="561" y="480"/>
                  <a:pt x="561" y="480"/>
                </a:cubicBezTo>
                <a:cubicBezTo>
                  <a:pt x="561" y="480"/>
                  <a:pt x="561" y="479"/>
                  <a:pt x="561" y="478"/>
                </a:cubicBezTo>
                <a:cubicBezTo>
                  <a:pt x="561" y="394"/>
                  <a:pt x="493" y="325"/>
                  <a:pt x="408" y="325"/>
                </a:cubicBezTo>
                <a:cubicBezTo>
                  <a:pt x="324" y="325"/>
                  <a:pt x="256" y="394"/>
                  <a:pt x="256" y="478"/>
                </a:cubicBezTo>
                <a:cubicBezTo>
                  <a:pt x="256" y="546"/>
                  <a:pt x="300" y="603"/>
                  <a:pt x="362" y="623"/>
                </a:cubicBezTo>
                <a:cubicBezTo>
                  <a:pt x="348" y="732"/>
                  <a:pt x="348" y="732"/>
                  <a:pt x="348" y="732"/>
                </a:cubicBezTo>
                <a:cubicBezTo>
                  <a:pt x="291" y="736"/>
                  <a:pt x="246" y="783"/>
                  <a:pt x="246" y="841"/>
                </a:cubicBezTo>
                <a:cubicBezTo>
                  <a:pt x="246" y="873"/>
                  <a:pt x="259" y="901"/>
                  <a:pt x="281" y="921"/>
                </a:cubicBezTo>
                <a:cubicBezTo>
                  <a:pt x="221" y="1002"/>
                  <a:pt x="221" y="1002"/>
                  <a:pt x="221" y="1002"/>
                </a:cubicBezTo>
                <a:cubicBezTo>
                  <a:pt x="201" y="991"/>
                  <a:pt x="177" y="985"/>
                  <a:pt x="153" y="985"/>
                </a:cubicBezTo>
                <a:cubicBezTo>
                  <a:pt x="68" y="985"/>
                  <a:pt x="0" y="1054"/>
                  <a:pt x="0" y="1138"/>
                </a:cubicBezTo>
                <a:cubicBezTo>
                  <a:pt x="0" y="1222"/>
                  <a:pt x="68" y="1291"/>
                  <a:pt x="153" y="1291"/>
                </a:cubicBezTo>
                <a:cubicBezTo>
                  <a:pt x="190" y="1291"/>
                  <a:pt x="225" y="1277"/>
                  <a:pt x="251" y="1254"/>
                </a:cubicBezTo>
                <a:cubicBezTo>
                  <a:pt x="354" y="1339"/>
                  <a:pt x="354" y="1339"/>
                  <a:pt x="354" y="1339"/>
                </a:cubicBezTo>
                <a:cubicBezTo>
                  <a:pt x="344" y="1356"/>
                  <a:pt x="338" y="1375"/>
                  <a:pt x="338" y="1396"/>
                </a:cubicBezTo>
                <a:cubicBezTo>
                  <a:pt x="338" y="1436"/>
                  <a:pt x="359" y="1471"/>
                  <a:pt x="392" y="1490"/>
                </a:cubicBezTo>
                <a:cubicBezTo>
                  <a:pt x="332" y="1733"/>
                  <a:pt x="332" y="1733"/>
                  <a:pt x="332" y="1733"/>
                </a:cubicBezTo>
                <a:cubicBezTo>
                  <a:pt x="328" y="1732"/>
                  <a:pt x="323" y="1732"/>
                  <a:pt x="319" y="1732"/>
                </a:cubicBezTo>
                <a:cubicBezTo>
                  <a:pt x="235" y="1732"/>
                  <a:pt x="166" y="1800"/>
                  <a:pt x="166" y="1885"/>
                </a:cubicBezTo>
                <a:cubicBezTo>
                  <a:pt x="166" y="1969"/>
                  <a:pt x="235" y="2038"/>
                  <a:pt x="319" y="2038"/>
                </a:cubicBezTo>
                <a:cubicBezTo>
                  <a:pt x="399" y="2038"/>
                  <a:pt x="464" y="1977"/>
                  <a:pt x="471" y="1899"/>
                </a:cubicBezTo>
                <a:cubicBezTo>
                  <a:pt x="664" y="1884"/>
                  <a:pt x="664" y="1884"/>
                  <a:pt x="664" y="1884"/>
                </a:cubicBezTo>
                <a:cubicBezTo>
                  <a:pt x="676" y="1931"/>
                  <a:pt x="718" y="1966"/>
                  <a:pt x="769" y="1966"/>
                </a:cubicBezTo>
                <a:cubicBezTo>
                  <a:pt x="802" y="1966"/>
                  <a:pt x="832" y="1951"/>
                  <a:pt x="852" y="1928"/>
                </a:cubicBezTo>
                <a:cubicBezTo>
                  <a:pt x="931" y="1982"/>
                  <a:pt x="931" y="1982"/>
                  <a:pt x="931" y="1982"/>
                </a:cubicBezTo>
                <a:cubicBezTo>
                  <a:pt x="921" y="2002"/>
                  <a:pt x="916" y="2024"/>
                  <a:pt x="916" y="2049"/>
                </a:cubicBezTo>
                <a:cubicBezTo>
                  <a:pt x="916" y="2128"/>
                  <a:pt x="976" y="2193"/>
                  <a:pt x="1053" y="2200"/>
                </a:cubicBezTo>
                <a:cubicBezTo>
                  <a:pt x="1053" y="2201"/>
                  <a:pt x="1053" y="2201"/>
                  <a:pt x="1053" y="2201"/>
                </a:cubicBezTo>
                <a:cubicBezTo>
                  <a:pt x="1056" y="2201"/>
                  <a:pt x="1056" y="2201"/>
                  <a:pt x="1056" y="2201"/>
                </a:cubicBezTo>
                <a:cubicBezTo>
                  <a:pt x="1060" y="2201"/>
                  <a:pt x="1064" y="2201"/>
                  <a:pt x="1068" y="2201"/>
                </a:cubicBezTo>
                <a:cubicBezTo>
                  <a:pt x="1073" y="2201"/>
                  <a:pt x="1077" y="2201"/>
                  <a:pt x="1081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161" y="2193"/>
                  <a:pt x="1221" y="2128"/>
                  <a:pt x="1221" y="2049"/>
                </a:cubicBezTo>
                <a:cubicBezTo>
                  <a:pt x="1221" y="2011"/>
                  <a:pt x="1207" y="1976"/>
                  <a:pt x="1184" y="1949"/>
                </a:cubicBezTo>
                <a:cubicBezTo>
                  <a:pt x="1268" y="1853"/>
                  <a:pt x="1268" y="1853"/>
                  <a:pt x="1268" y="1853"/>
                </a:cubicBezTo>
                <a:cubicBezTo>
                  <a:pt x="1285" y="1863"/>
                  <a:pt x="1304" y="1869"/>
                  <a:pt x="1324" y="1869"/>
                </a:cubicBezTo>
                <a:cubicBezTo>
                  <a:pt x="1364" y="1869"/>
                  <a:pt x="1399" y="1847"/>
                  <a:pt x="1418" y="1815"/>
                </a:cubicBezTo>
                <a:cubicBezTo>
                  <a:pt x="1666" y="1872"/>
                  <a:pt x="1666" y="1872"/>
                  <a:pt x="1666" y="1872"/>
                </a:cubicBezTo>
                <a:cubicBezTo>
                  <a:pt x="1665" y="1876"/>
                  <a:pt x="1665" y="1880"/>
                  <a:pt x="1665" y="1885"/>
                </a:cubicBezTo>
                <a:cubicBezTo>
                  <a:pt x="1665" y="1969"/>
                  <a:pt x="1734" y="2038"/>
                  <a:pt x="1818" y="2038"/>
                </a:cubicBezTo>
                <a:cubicBezTo>
                  <a:pt x="1902" y="2038"/>
                  <a:pt x="1971" y="1969"/>
                  <a:pt x="1971" y="1885"/>
                </a:cubicBezTo>
                <a:cubicBezTo>
                  <a:pt x="1971" y="1820"/>
                  <a:pt x="1931" y="1765"/>
                  <a:pt x="1874" y="1743"/>
                </a:cubicBezTo>
                <a:cubicBezTo>
                  <a:pt x="1893" y="1572"/>
                  <a:pt x="1893" y="1572"/>
                  <a:pt x="1893" y="1572"/>
                </a:cubicBezTo>
                <a:cubicBezTo>
                  <a:pt x="1949" y="1567"/>
                  <a:pt x="1994" y="1520"/>
                  <a:pt x="1994" y="1463"/>
                </a:cubicBezTo>
                <a:cubicBezTo>
                  <a:pt x="1994" y="1436"/>
                  <a:pt x="1984" y="1412"/>
                  <a:pt x="1969" y="1393"/>
                </a:cubicBezTo>
                <a:cubicBezTo>
                  <a:pt x="2060" y="1273"/>
                  <a:pt x="2060" y="1273"/>
                  <a:pt x="2060" y="1273"/>
                </a:cubicBezTo>
                <a:cubicBezTo>
                  <a:pt x="2080" y="1283"/>
                  <a:pt x="2102" y="1288"/>
                  <a:pt x="2125" y="1288"/>
                </a:cubicBezTo>
                <a:cubicBezTo>
                  <a:pt x="2209" y="1288"/>
                  <a:pt x="2278" y="1220"/>
                  <a:pt x="2278" y="1135"/>
                </a:cubicBezTo>
                <a:cubicBezTo>
                  <a:pt x="2278" y="1051"/>
                  <a:pt x="2209" y="983"/>
                  <a:pt x="2125" y="983"/>
                </a:cubicBezTo>
                <a:close/>
                <a:moveTo>
                  <a:pt x="1940" y="1369"/>
                </a:moveTo>
                <a:cubicBezTo>
                  <a:pt x="1924" y="1359"/>
                  <a:pt x="1905" y="1353"/>
                  <a:pt x="1884" y="1353"/>
                </a:cubicBezTo>
                <a:cubicBezTo>
                  <a:pt x="1838" y="1353"/>
                  <a:pt x="1798" y="1383"/>
                  <a:pt x="1782" y="1424"/>
                </a:cubicBezTo>
                <a:cubicBezTo>
                  <a:pt x="1392" y="1262"/>
                  <a:pt x="1392" y="1262"/>
                  <a:pt x="1392" y="1262"/>
                </a:cubicBezTo>
                <a:cubicBezTo>
                  <a:pt x="1390" y="1268"/>
                  <a:pt x="1387" y="1273"/>
                  <a:pt x="1385" y="1279"/>
                </a:cubicBezTo>
                <a:cubicBezTo>
                  <a:pt x="1777" y="1441"/>
                  <a:pt x="1777" y="1441"/>
                  <a:pt x="1777" y="1441"/>
                </a:cubicBezTo>
                <a:cubicBezTo>
                  <a:pt x="1776" y="1448"/>
                  <a:pt x="1775" y="1455"/>
                  <a:pt x="1775" y="1463"/>
                </a:cubicBezTo>
                <a:cubicBezTo>
                  <a:pt x="1775" y="1513"/>
                  <a:pt x="1809" y="1555"/>
                  <a:pt x="1855" y="1568"/>
                </a:cubicBezTo>
                <a:cubicBezTo>
                  <a:pt x="1837" y="1733"/>
                  <a:pt x="1837" y="1733"/>
                  <a:pt x="1837" y="1733"/>
                </a:cubicBezTo>
                <a:cubicBezTo>
                  <a:pt x="1831" y="1733"/>
                  <a:pt x="1825" y="1732"/>
                  <a:pt x="1818" y="1732"/>
                </a:cubicBezTo>
                <a:cubicBezTo>
                  <a:pt x="1781" y="1732"/>
                  <a:pt x="1746" y="1746"/>
                  <a:pt x="1720" y="1768"/>
                </a:cubicBezTo>
                <a:cubicBezTo>
                  <a:pt x="1324" y="1372"/>
                  <a:pt x="1324" y="1372"/>
                  <a:pt x="1324" y="1372"/>
                </a:cubicBezTo>
                <a:cubicBezTo>
                  <a:pt x="1317" y="1379"/>
                  <a:pt x="1310" y="1386"/>
                  <a:pt x="1302" y="1393"/>
                </a:cubicBezTo>
                <a:cubicBezTo>
                  <a:pt x="1699" y="1789"/>
                  <a:pt x="1699" y="1789"/>
                  <a:pt x="1699" y="1789"/>
                </a:cubicBezTo>
                <a:cubicBezTo>
                  <a:pt x="1688" y="1803"/>
                  <a:pt x="1679" y="1818"/>
                  <a:pt x="1674" y="1835"/>
                </a:cubicBezTo>
                <a:cubicBezTo>
                  <a:pt x="1432" y="1779"/>
                  <a:pt x="1432" y="1779"/>
                  <a:pt x="1432" y="1779"/>
                </a:cubicBezTo>
                <a:cubicBezTo>
                  <a:pt x="1433" y="1773"/>
                  <a:pt x="1433" y="1766"/>
                  <a:pt x="1433" y="1759"/>
                </a:cubicBezTo>
                <a:cubicBezTo>
                  <a:pt x="1433" y="1699"/>
                  <a:pt x="1385" y="1650"/>
                  <a:pt x="1324" y="1650"/>
                </a:cubicBezTo>
                <a:cubicBezTo>
                  <a:pt x="1313" y="1650"/>
                  <a:pt x="1302" y="1652"/>
                  <a:pt x="1292" y="1655"/>
                </a:cubicBezTo>
                <a:cubicBezTo>
                  <a:pt x="1209" y="1454"/>
                  <a:pt x="1209" y="1454"/>
                  <a:pt x="1209" y="1454"/>
                </a:cubicBezTo>
                <a:cubicBezTo>
                  <a:pt x="1204" y="1457"/>
                  <a:pt x="1198" y="1459"/>
                  <a:pt x="1193" y="1461"/>
                </a:cubicBezTo>
                <a:cubicBezTo>
                  <a:pt x="1276" y="1662"/>
                  <a:pt x="1276" y="1662"/>
                  <a:pt x="1276" y="1662"/>
                </a:cubicBezTo>
                <a:cubicBezTo>
                  <a:pt x="1240" y="1680"/>
                  <a:pt x="1215" y="1717"/>
                  <a:pt x="1215" y="1759"/>
                </a:cubicBezTo>
                <a:cubicBezTo>
                  <a:pt x="1215" y="1786"/>
                  <a:pt x="1224" y="1810"/>
                  <a:pt x="1240" y="1828"/>
                </a:cubicBezTo>
                <a:cubicBezTo>
                  <a:pt x="1156" y="1924"/>
                  <a:pt x="1156" y="1924"/>
                  <a:pt x="1156" y="1924"/>
                </a:cubicBezTo>
                <a:cubicBezTo>
                  <a:pt x="1135" y="1909"/>
                  <a:pt x="1110" y="1899"/>
                  <a:pt x="1083" y="1897"/>
                </a:cubicBezTo>
                <a:cubicBezTo>
                  <a:pt x="1083" y="1484"/>
                  <a:pt x="1083" y="1484"/>
                  <a:pt x="1083" y="1484"/>
                </a:cubicBezTo>
                <a:cubicBezTo>
                  <a:pt x="1078" y="1484"/>
                  <a:pt x="1073" y="1484"/>
                  <a:pt x="1068" y="1484"/>
                </a:cubicBezTo>
                <a:cubicBezTo>
                  <a:pt x="1063" y="1484"/>
                  <a:pt x="1058" y="1484"/>
                  <a:pt x="1053" y="1484"/>
                </a:cubicBezTo>
                <a:cubicBezTo>
                  <a:pt x="1053" y="1897"/>
                  <a:pt x="1053" y="1897"/>
                  <a:pt x="1053" y="1897"/>
                </a:cubicBezTo>
                <a:cubicBezTo>
                  <a:pt x="1013" y="1901"/>
                  <a:pt x="977" y="1920"/>
                  <a:pt x="952" y="1950"/>
                </a:cubicBezTo>
                <a:cubicBezTo>
                  <a:pt x="871" y="1895"/>
                  <a:pt x="871" y="1895"/>
                  <a:pt x="871" y="1895"/>
                </a:cubicBezTo>
                <a:cubicBezTo>
                  <a:pt x="876" y="1883"/>
                  <a:pt x="878" y="1870"/>
                  <a:pt x="878" y="1857"/>
                </a:cubicBezTo>
                <a:cubicBezTo>
                  <a:pt x="878" y="1815"/>
                  <a:pt x="855" y="1779"/>
                  <a:pt x="820" y="1760"/>
                </a:cubicBezTo>
                <a:cubicBezTo>
                  <a:pt x="944" y="1461"/>
                  <a:pt x="944" y="1461"/>
                  <a:pt x="944" y="1461"/>
                </a:cubicBezTo>
                <a:cubicBezTo>
                  <a:pt x="939" y="1459"/>
                  <a:pt x="933" y="1457"/>
                  <a:pt x="928" y="1454"/>
                </a:cubicBezTo>
                <a:cubicBezTo>
                  <a:pt x="804" y="1753"/>
                  <a:pt x="804" y="1753"/>
                  <a:pt x="804" y="1753"/>
                </a:cubicBezTo>
                <a:cubicBezTo>
                  <a:pt x="793" y="1749"/>
                  <a:pt x="781" y="1747"/>
                  <a:pt x="769" y="1747"/>
                </a:cubicBezTo>
                <a:cubicBezTo>
                  <a:pt x="712" y="1747"/>
                  <a:pt x="666" y="1791"/>
                  <a:pt x="660" y="1846"/>
                </a:cubicBezTo>
                <a:cubicBezTo>
                  <a:pt x="470" y="1861"/>
                  <a:pt x="470" y="1861"/>
                  <a:pt x="470" y="1861"/>
                </a:cubicBezTo>
                <a:cubicBezTo>
                  <a:pt x="466" y="1834"/>
                  <a:pt x="454" y="1810"/>
                  <a:pt x="438" y="1789"/>
                </a:cubicBezTo>
                <a:cubicBezTo>
                  <a:pt x="835" y="1393"/>
                  <a:pt x="835" y="1393"/>
                  <a:pt x="835" y="1393"/>
                </a:cubicBezTo>
                <a:cubicBezTo>
                  <a:pt x="827" y="1386"/>
                  <a:pt x="820" y="1379"/>
                  <a:pt x="813" y="1372"/>
                </a:cubicBezTo>
                <a:cubicBezTo>
                  <a:pt x="417" y="1768"/>
                  <a:pt x="417" y="1768"/>
                  <a:pt x="417" y="1768"/>
                </a:cubicBezTo>
                <a:cubicBezTo>
                  <a:pt x="403" y="1756"/>
                  <a:pt x="387" y="1747"/>
                  <a:pt x="369" y="1741"/>
                </a:cubicBezTo>
                <a:cubicBezTo>
                  <a:pt x="428" y="1504"/>
                  <a:pt x="428" y="1504"/>
                  <a:pt x="428" y="1504"/>
                </a:cubicBezTo>
                <a:cubicBezTo>
                  <a:pt x="434" y="1505"/>
                  <a:pt x="440" y="1505"/>
                  <a:pt x="447" y="1505"/>
                </a:cubicBezTo>
                <a:cubicBezTo>
                  <a:pt x="507" y="1505"/>
                  <a:pt x="556" y="1457"/>
                  <a:pt x="556" y="1396"/>
                </a:cubicBezTo>
                <a:cubicBezTo>
                  <a:pt x="556" y="1384"/>
                  <a:pt x="554" y="1373"/>
                  <a:pt x="551" y="1362"/>
                </a:cubicBezTo>
                <a:cubicBezTo>
                  <a:pt x="752" y="1279"/>
                  <a:pt x="752" y="1279"/>
                  <a:pt x="752" y="1279"/>
                </a:cubicBezTo>
                <a:cubicBezTo>
                  <a:pt x="750" y="1273"/>
                  <a:pt x="747" y="1268"/>
                  <a:pt x="745" y="1262"/>
                </a:cubicBezTo>
                <a:cubicBezTo>
                  <a:pt x="544" y="1345"/>
                  <a:pt x="544" y="1345"/>
                  <a:pt x="544" y="1345"/>
                </a:cubicBezTo>
                <a:cubicBezTo>
                  <a:pt x="525" y="1311"/>
                  <a:pt x="489" y="1287"/>
                  <a:pt x="447" y="1287"/>
                </a:cubicBezTo>
                <a:cubicBezTo>
                  <a:pt x="421" y="1287"/>
                  <a:pt x="397" y="1296"/>
                  <a:pt x="379" y="1311"/>
                </a:cubicBezTo>
                <a:cubicBezTo>
                  <a:pt x="277" y="1226"/>
                  <a:pt x="277" y="1226"/>
                  <a:pt x="277" y="1226"/>
                </a:cubicBezTo>
                <a:cubicBezTo>
                  <a:pt x="292" y="1205"/>
                  <a:pt x="302" y="1180"/>
                  <a:pt x="305" y="1153"/>
                </a:cubicBezTo>
                <a:cubicBezTo>
                  <a:pt x="723" y="1153"/>
                  <a:pt x="723" y="1153"/>
                  <a:pt x="723" y="1153"/>
                </a:cubicBezTo>
                <a:cubicBezTo>
                  <a:pt x="722" y="1148"/>
                  <a:pt x="722" y="1143"/>
                  <a:pt x="722" y="1138"/>
                </a:cubicBezTo>
                <a:cubicBezTo>
                  <a:pt x="722" y="1133"/>
                  <a:pt x="722" y="1128"/>
                  <a:pt x="723" y="1123"/>
                </a:cubicBezTo>
                <a:cubicBezTo>
                  <a:pt x="305" y="1123"/>
                  <a:pt x="305" y="1123"/>
                  <a:pt x="305" y="1123"/>
                </a:cubicBezTo>
                <a:cubicBezTo>
                  <a:pt x="301" y="1083"/>
                  <a:pt x="281" y="1048"/>
                  <a:pt x="253" y="1023"/>
                </a:cubicBezTo>
                <a:cubicBezTo>
                  <a:pt x="312" y="942"/>
                  <a:pt x="312" y="942"/>
                  <a:pt x="312" y="942"/>
                </a:cubicBezTo>
                <a:cubicBezTo>
                  <a:pt x="325" y="947"/>
                  <a:pt x="340" y="950"/>
                  <a:pt x="355" y="950"/>
                </a:cubicBezTo>
                <a:cubicBezTo>
                  <a:pt x="397" y="950"/>
                  <a:pt x="433" y="927"/>
                  <a:pt x="451" y="892"/>
                </a:cubicBezTo>
                <a:cubicBezTo>
                  <a:pt x="745" y="1014"/>
                  <a:pt x="745" y="1014"/>
                  <a:pt x="745" y="1014"/>
                </a:cubicBezTo>
                <a:cubicBezTo>
                  <a:pt x="747" y="1008"/>
                  <a:pt x="750" y="1003"/>
                  <a:pt x="752" y="997"/>
                </a:cubicBezTo>
                <a:cubicBezTo>
                  <a:pt x="458" y="875"/>
                  <a:pt x="458" y="875"/>
                  <a:pt x="458" y="875"/>
                </a:cubicBezTo>
                <a:cubicBezTo>
                  <a:pt x="462" y="865"/>
                  <a:pt x="464" y="853"/>
                  <a:pt x="464" y="841"/>
                </a:cubicBezTo>
                <a:cubicBezTo>
                  <a:pt x="464" y="792"/>
                  <a:pt x="431" y="750"/>
                  <a:pt x="386" y="736"/>
                </a:cubicBezTo>
                <a:cubicBezTo>
                  <a:pt x="399" y="630"/>
                  <a:pt x="399" y="630"/>
                  <a:pt x="399" y="630"/>
                </a:cubicBezTo>
                <a:cubicBezTo>
                  <a:pt x="402" y="630"/>
                  <a:pt x="405" y="631"/>
                  <a:pt x="408" y="631"/>
                </a:cubicBezTo>
                <a:cubicBezTo>
                  <a:pt x="445" y="631"/>
                  <a:pt x="479" y="618"/>
                  <a:pt x="505" y="596"/>
                </a:cubicBezTo>
                <a:cubicBezTo>
                  <a:pt x="813" y="904"/>
                  <a:pt x="813" y="904"/>
                  <a:pt x="813" y="904"/>
                </a:cubicBezTo>
                <a:cubicBezTo>
                  <a:pt x="820" y="897"/>
                  <a:pt x="827" y="889"/>
                  <a:pt x="835" y="883"/>
                </a:cubicBezTo>
                <a:cubicBezTo>
                  <a:pt x="527" y="575"/>
                  <a:pt x="527" y="575"/>
                  <a:pt x="527" y="575"/>
                </a:cubicBezTo>
                <a:cubicBezTo>
                  <a:pt x="540" y="558"/>
                  <a:pt x="550" y="539"/>
                  <a:pt x="556" y="518"/>
                </a:cubicBezTo>
                <a:cubicBezTo>
                  <a:pt x="701" y="530"/>
                  <a:pt x="701" y="530"/>
                  <a:pt x="701" y="530"/>
                </a:cubicBezTo>
                <a:cubicBezTo>
                  <a:pt x="706" y="587"/>
                  <a:pt x="753" y="631"/>
                  <a:pt x="810" y="631"/>
                </a:cubicBezTo>
                <a:cubicBezTo>
                  <a:pt x="823" y="631"/>
                  <a:pt x="835" y="628"/>
                  <a:pt x="846" y="624"/>
                </a:cubicBezTo>
                <a:cubicBezTo>
                  <a:pt x="928" y="822"/>
                  <a:pt x="928" y="822"/>
                  <a:pt x="928" y="822"/>
                </a:cubicBezTo>
                <a:cubicBezTo>
                  <a:pt x="933" y="819"/>
                  <a:pt x="939" y="817"/>
                  <a:pt x="944" y="815"/>
                </a:cubicBezTo>
                <a:cubicBezTo>
                  <a:pt x="863" y="617"/>
                  <a:pt x="863" y="617"/>
                  <a:pt x="863" y="617"/>
                </a:cubicBezTo>
                <a:cubicBezTo>
                  <a:pt x="896" y="599"/>
                  <a:pt x="919" y="563"/>
                  <a:pt x="919" y="521"/>
                </a:cubicBezTo>
                <a:cubicBezTo>
                  <a:pt x="919" y="491"/>
                  <a:pt x="907" y="464"/>
                  <a:pt x="887" y="444"/>
                </a:cubicBezTo>
                <a:cubicBezTo>
                  <a:pt x="996" y="287"/>
                  <a:pt x="996" y="287"/>
                  <a:pt x="996" y="287"/>
                </a:cubicBezTo>
                <a:cubicBezTo>
                  <a:pt x="1013" y="297"/>
                  <a:pt x="1033" y="303"/>
                  <a:pt x="1053" y="305"/>
                </a:cubicBezTo>
                <a:cubicBezTo>
                  <a:pt x="1053" y="792"/>
                  <a:pt x="1053" y="792"/>
                  <a:pt x="1053" y="792"/>
                </a:cubicBezTo>
                <a:cubicBezTo>
                  <a:pt x="1058" y="792"/>
                  <a:pt x="1063" y="792"/>
                  <a:pt x="1068" y="792"/>
                </a:cubicBezTo>
                <a:cubicBezTo>
                  <a:pt x="1073" y="792"/>
                  <a:pt x="1078" y="792"/>
                  <a:pt x="1083" y="792"/>
                </a:cubicBezTo>
                <a:cubicBezTo>
                  <a:pt x="1083" y="305"/>
                  <a:pt x="1083" y="305"/>
                  <a:pt x="1083" y="305"/>
                </a:cubicBezTo>
                <a:cubicBezTo>
                  <a:pt x="1112" y="302"/>
                  <a:pt x="1138" y="292"/>
                  <a:pt x="1159" y="276"/>
                </a:cubicBezTo>
                <a:cubicBezTo>
                  <a:pt x="1266" y="373"/>
                  <a:pt x="1266" y="373"/>
                  <a:pt x="1266" y="373"/>
                </a:cubicBezTo>
                <a:cubicBezTo>
                  <a:pt x="1258" y="388"/>
                  <a:pt x="1253" y="406"/>
                  <a:pt x="1253" y="424"/>
                </a:cubicBezTo>
                <a:cubicBezTo>
                  <a:pt x="1253" y="467"/>
                  <a:pt x="1278" y="504"/>
                  <a:pt x="1314" y="522"/>
                </a:cubicBezTo>
                <a:cubicBezTo>
                  <a:pt x="1193" y="815"/>
                  <a:pt x="1193" y="815"/>
                  <a:pt x="1193" y="815"/>
                </a:cubicBezTo>
                <a:cubicBezTo>
                  <a:pt x="1198" y="817"/>
                  <a:pt x="1204" y="819"/>
                  <a:pt x="1209" y="822"/>
                </a:cubicBezTo>
                <a:cubicBezTo>
                  <a:pt x="1331" y="529"/>
                  <a:pt x="1331" y="529"/>
                  <a:pt x="1331" y="529"/>
                </a:cubicBezTo>
                <a:cubicBezTo>
                  <a:pt x="1341" y="532"/>
                  <a:pt x="1351" y="533"/>
                  <a:pt x="1363" y="533"/>
                </a:cubicBezTo>
                <a:cubicBezTo>
                  <a:pt x="1409" y="533"/>
                  <a:pt x="1448" y="505"/>
                  <a:pt x="1464" y="464"/>
                </a:cubicBezTo>
                <a:cubicBezTo>
                  <a:pt x="1559" y="472"/>
                  <a:pt x="1559" y="472"/>
                  <a:pt x="1559" y="472"/>
                </a:cubicBezTo>
                <a:cubicBezTo>
                  <a:pt x="1558" y="477"/>
                  <a:pt x="1558" y="483"/>
                  <a:pt x="1558" y="488"/>
                </a:cubicBezTo>
                <a:cubicBezTo>
                  <a:pt x="1558" y="527"/>
                  <a:pt x="1572" y="562"/>
                  <a:pt x="1596" y="589"/>
                </a:cubicBezTo>
                <a:cubicBezTo>
                  <a:pt x="1302" y="883"/>
                  <a:pt x="1302" y="883"/>
                  <a:pt x="1302" y="883"/>
                </a:cubicBezTo>
                <a:cubicBezTo>
                  <a:pt x="1310" y="889"/>
                  <a:pt x="1317" y="897"/>
                  <a:pt x="1324" y="904"/>
                </a:cubicBezTo>
                <a:cubicBezTo>
                  <a:pt x="1618" y="610"/>
                  <a:pt x="1618" y="610"/>
                  <a:pt x="1618" y="610"/>
                </a:cubicBezTo>
                <a:cubicBezTo>
                  <a:pt x="1639" y="625"/>
                  <a:pt x="1664" y="636"/>
                  <a:pt x="1691" y="640"/>
                </a:cubicBezTo>
                <a:cubicBezTo>
                  <a:pt x="1678" y="771"/>
                  <a:pt x="1678" y="771"/>
                  <a:pt x="1678" y="771"/>
                </a:cubicBezTo>
                <a:cubicBezTo>
                  <a:pt x="1623" y="777"/>
                  <a:pt x="1581" y="823"/>
                  <a:pt x="1581" y="879"/>
                </a:cubicBezTo>
                <a:cubicBezTo>
                  <a:pt x="1581" y="891"/>
                  <a:pt x="1583" y="903"/>
                  <a:pt x="1586" y="914"/>
                </a:cubicBezTo>
                <a:cubicBezTo>
                  <a:pt x="1385" y="997"/>
                  <a:pt x="1385" y="997"/>
                  <a:pt x="1385" y="997"/>
                </a:cubicBezTo>
                <a:cubicBezTo>
                  <a:pt x="1387" y="1003"/>
                  <a:pt x="1390" y="1008"/>
                  <a:pt x="1392" y="1014"/>
                </a:cubicBezTo>
                <a:cubicBezTo>
                  <a:pt x="1593" y="930"/>
                  <a:pt x="1593" y="930"/>
                  <a:pt x="1593" y="930"/>
                </a:cubicBezTo>
                <a:cubicBezTo>
                  <a:pt x="1612" y="965"/>
                  <a:pt x="1648" y="989"/>
                  <a:pt x="1690" y="989"/>
                </a:cubicBezTo>
                <a:cubicBezTo>
                  <a:pt x="1719" y="989"/>
                  <a:pt x="1745" y="978"/>
                  <a:pt x="1764" y="960"/>
                </a:cubicBezTo>
                <a:cubicBezTo>
                  <a:pt x="1983" y="1078"/>
                  <a:pt x="1983" y="1078"/>
                  <a:pt x="1983" y="1078"/>
                </a:cubicBezTo>
                <a:cubicBezTo>
                  <a:pt x="1978" y="1092"/>
                  <a:pt x="1974" y="1107"/>
                  <a:pt x="1973" y="1123"/>
                </a:cubicBezTo>
                <a:cubicBezTo>
                  <a:pt x="1414" y="1123"/>
                  <a:pt x="1414" y="1123"/>
                  <a:pt x="1414" y="1123"/>
                </a:cubicBezTo>
                <a:cubicBezTo>
                  <a:pt x="1415" y="1128"/>
                  <a:pt x="1415" y="1133"/>
                  <a:pt x="1415" y="1138"/>
                </a:cubicBezTo>
                <a:cubicBezTo>
                  <a:pt x="1415" y="1143"/>
                  <a:pt x="1415" y="1148"/>
                  <a:pt x="1414" y="1153"/>
                </a:cubicBezTo>
                <a:cubicBezTo>
                  <a:pt x="1973" y="1153"/>
                  <a:pt x="1973" y="1153"/>
                  <a:pt x="1973" y="1153"/>
                </a:cubicBezTo>
                <a:cubicBezTo>
                  <a:pt x="1978" y="1193"/>
                  <a:pt x="1998" y="1229"/>
                  <a:pt x="2028" y="1253"/>
                </a:cubicBezTo>
                <a:lnTo>
                  <a:pt x="1940" y="1369"/>
                </a:lnTo>
                <a:close/>
                <a:moveTo>
                  <a:pt x="1350" y="1031"/>
                </a:moveTo>
                <a:cubicBezTo>
                  <a:pt x="1348" y="1025"/>
                  <a:pt x="1345" y="1020"/>
                  <a:pt x="1343" y="1014"/>
                </a:cubicBezTo>
                <a:cubicBezTo>
                  <a:pt x="1330" y="985"/>
                  <a:pt x="1313" y="959"/>
                  <a:pt x="1292" y="936"/>
                </a:cubicBezTo>
                <a:cubicBezTo>
                  <a:pt x="1285" y="928"/>
                  <a:pt x="1278" y="921"/>
                  <a:pt x="1270" y="915"/>
                </a:cubicBezTo>
                <a:cubicBezTo>
                  <a:pt x="1247" y="894"/>
                  <a:pt x="1221" y="876"/>
                  <a:pt x="1192" y="863"/>
                </a:cubicBezTo>
                <a:cubicBezTo>
                  <a:pt x="1186" y="861"/>
                  <a:pt x="1181" y="858"/>
                  <a:pt x="1175" y="856"/>
                </a:cubicBezTo>
                <a:cubicBezTo>
                  <a:pt x="1147" y="845"/>
                  <a:pt x="1116" y="839"/>
                  <a:pt x="1083" y="837"/>
                </a:cubicBezTo>
                <a:cubicBezTo>
                  <a:pt x="1079" y="837"/>
                  <a:pt x="1073" y="837"/>
                  <a:pt x="1068" y="837"/>
                </a:cubicBezTo>
                <a:cubicBezTo>
                  <a:pt x="1063" y="837"/>
                  <a:pt x="1058" y="837"/>
                  <a:pt x="1053" y="837"/>
                </a:cubicBezTo>
                <a:cubicBezTo>
                  <a:pt x="1021" y="839"/>
                  <a:pt x="990" y="845"/>
                  <a:pt x="962" y="856"/>
                </a:cubicBezTo>
                <a:cubicBezTo>
                  <a:pt x="956" y="858"/>
                  <a:pt x="950" y="861"/>
                  <a:pt x="945" y="863"/>
                </a:cubicBezTo>
                <a:cubicBezTo>
                  <a:pt x="916" y="876"/>
                  <a:pt x="890" y="894"/>
                  <a:pt x="866" y="915"/>
                </a:cubicBezTo>
                <a:cubicBezTo>
                  <a:pt x="859" y="921"/>
                  <a:pt x="852" y="928"/>
                  <a:pt x="845" y="936"/>
                </a:cubicBezTo>
                <a:cubicBezTo>
                  <a:pt x="824" y="959"/>
                  <a:pt x="807" y="985"/>
                  <a:pt x="794" y="1014"/>
                </a:cubicBezTo>
                <a:cubicBezTo>
                  <a:pt x="791" y="1020"/>
                  <a:pt x="789" y="1025"/>
                  <a:pt x="787" y="1031"/>
                </a:cubicBezTo>
                <a:cubicBezTo>
                  <a:pt x="776" y="1060"/>
                  <a:pt x="769" y="1091"/>
                  <a:pt x="768" y="1123"/>
                </a:cubicBezTo>
                <a:cubicBezTo>
                  <a:pt x="767" y="1128"/>
                  <a:pt x="767" y="1133"/>
                  <a:pt x="767" y="1138"/>
                </a:cubicBezTo>
                <a:cubicBezTo>
                  <a:pt x="767" y="1143"/>
                  <a:pt x="767" y="1148"/>
                  <a:pt x="768" y="1153"/>
                </a:cubicBezTo>
                <a:cubicBezTo>
                  <a:pt x="769" y="1185"/>
                  <a:pt x="776" y="1216"/>
                  <a:pt x="787" y="1245"/>
                </a:cubicBezTo>
                <a:cubicBezTo>
                  <a:pt x="789" y="1250"/>
                  <a:pt x="791" y="1256"/>
                  <a:pt x="794" y="1261"/>
                </a:cubicBezTo>
                <a:cubicBezTo>
                  <a:pt x="807" y="1290"/>
                  <a:pt x="824" y="1317"/>
                  <a:pt x="845" y="1340"/>
                </a:cubicBezTo>
                <a:cubicBezTo>
                  <a:pt x="852" y="1347"/>
                  <a:pt x="859" y="1354"/>
                  <a:pt x="866" y="1361"/>
                </a:cubicBezTo>
                <a:cubicBezTo>
                  <a:pt x="890" y="1382"/>
                  <a:pt x="916" y="1399"/>
                  <a:pt x="945" y="1412"/>
                </a:cubicBezTo>
                <a:cubicBezTo>
                  <a:pt x="950" y="1415"/>
                  <a:pt x="956" y="1417"/>
                  <a:pt x="962" y="1419"/>
                </a:cubicBezTo>
                <a:cubicBezTo>
                  <a:pt x="990" y="1430"/>
                  <a:pt x="1021" y="1437"/>
                  <a:pt x="1053" y="1439"/>
                </a:cubicBezTo>
                <a:cubicBezTo>
                  <a:pt x="1058" y="1439"/>
                  <a:pt x="1063" y="1439"/>
                  <a:pt x="1068" y="1439"/>
                </a:cubicBezTo>
                <a:cubicBezTo>
                  <a:pt x="1073" y="1439"/>
                  <a:pt x="1079" y="1439"/>
                  <a:pt x="1083" y="1439"/>
                </a:cubicBezTo>
                <a:cubicBezTo>
                  <a:pt x="1116" y="1437"/>
                  <a:pt x="1147" y="1430"/>
                  <a:pt x="1175" y="1419"/>
                </a:cubicBezTo>
                <a:cubicBezTo>
                  <a:pt x="1181" y="1417"/>
                  <a:pt x="1186" y="1415"/>
                  <a:pt x="1192" y="1412"/>
                </a:cubicBezTo>
                <a:cubicBezTo>
                  <a:pt x="1221" y="1399"/>
                  <a:pt x="1247" y="1382"/>
                  <a:pt x="1270" y="1361"/>
                </a:cubicBezTo>
                <a:cubicBezTo>
                  <a:pt x="1278" y="1354"/>
                  <a:pt x="1285" y="1347"/>
                  <a:pt x="1292" y="1340"/>
                </a:cubicBezTo>
                <a:cubicBezTo>
                  <a:pt x="1313" y="1317"/>
                  <a:pt x="1330" y="1290"/>
                  <a:pt x="1343" y="1261"/>
                </a:cubicBezTo>
                <a:cubicBezTo>
                  <a:pt x="1345" y="1256"/>
                  <a:pt x="1348" y="1250"/>
                  <a:pt x="1350" y="1245"/>
                </a:cubicBezTo>
                <a:cubicBezTo>
                  <a:pt x="1361" y="1216"/>
                  <a:pt x="1368" y="1185"/>
                  <a:pt x="1369" y="1153"/>
                </a:cubicBezTo>
                <a:cubicBezTo>
                  <a:pt x="1369" y="1148"/>
                  <a:pt x="1370" y="1143"/>
                  <a:pt x="1370" y="1138"/>
                </a:cubicBezTo>
                <a:cubicBezTo>
                  <a:pt x="1370" y="1133"/>
                  <a:pt x="1369" y="1128"/>
                  <a:pt x="1369" y="1123"/>
                </a:cubicBezTo>
                <a:cubicBezTo>
                  <a:pt x="1368" y="1091"/>
                  <a:pt x="1361" y="1060"/>
                  <a:pt x="1350" y="1031"/>
                </a:cubicBezTo>
                <a:close/>
              </a:path>
            </a:pathLst>
          </a:custGeom>
          <a:solidFill>
            <a:srgbClr val="2749FF"/>
          </a:solidFill>
          <a:ln>
            <a:noFill/>
          </a:ln>
        </p:spPr>
        <p:txBody>
          <a:bodyPr vert="horz" wrap="square" lIns="121871" tIns="60936" rIns="121871" bIns="60936" numCol="1" anchor="t" anchorCtr="0" compatLnSpc="1">
            <a:prstTxWarp prst="textNoShape">
              <a:avLst/>
            </a:prstTxWarp>
          </a:bodyPr>
          <a:lstStyle/>
          <a:p>
            <a:pPr defTabSz="914037"/>
            <a:endParaRPr lang="en-US" sz="1866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0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RPKI</a:t>
            </a:r>
            <a:r>
              <a:rPr kumimoji="1" lang="zh-CN" altLang="en-US" dirty="0"/>
              <a:t>主要概念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934355" y="1941142"/>
            <a:ext cx="956389" cy="443088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IANA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34349" y="2701235"/>
            <a:ext cx="956389" cy="443088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APNIC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cxnSp>
        <p:nvCxnSpPr>
          <p:cNvPr id="7" name="直线连接符 6"/>
          <p:cNvCxnSpPr>
            <a:stCxn id="6" idx="0"/>
            <a:endCxn id="5" idx="3"/>
          </p:cNvCxnSpPr>
          <p:nvPr/>
        </p:nvCxnSpPr>
        <p:spPr>
          <a:xfrm flipH="1" flipV="1">
            <a:off x="3890744" y="2162686"/>
            <a:ext cx="1321800" cy="538549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788838" y="2696249"/>
            <a:ext cx="145544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210.0.0.0/7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2948569" y="1725789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10" name="椭圆 9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14" name="圆角矩形标注 13"/>
          <p:cNvSpPr/>
          <p:nvPr/>
        </p:nvSpPr>
        <p:spPr>
          <a:xfrm>
            <a:off x="6091368" y="1844695"/>
            <a:ext cx="1546405" cy="539535"/>
          </a:xfrm>
          <a:prstGeom prst="wedgeRoundRectCallout">
            <a:avLst>
              <a:gd name="adj1" fmla="val -126936"/>
              <a:gd name="adj2" fmla="val 115822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Trust Anchor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752818" y="2637072"/>
            <a:ext cx="2637844" cy="630110"/>
          </a:xfrm>
          <a:prstGeom prst="wedgeRoundRectCallout">
            <a:avLst>
              <a:gd name="adj1" fmla="val 47855"/>
              <a:gd name="adj2" fmla="val -9212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Certificate Issuer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证书发布者发放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RC(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资源证书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)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1146660" y="3482835"/>
            <a:ext cx="3315881" cy="539535"/>
          </a:xfrm>
          <a:prstGeom prst="wedgeRoundRectCallout">
            <a:avLst>
              <a:gd name="adj1" fmla="val 46712"/>
              <a:gd name="adj2" fmla="val -22237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授权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(Delegate)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：通过发放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RC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来转移对资源的监管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4510255" y="1181358"/>
            <a:ext cx="2360965" cy="539535"/>
          </a:xfrm>
          <a:prstGeom prst="wedgeRoundRectCallout">
            <a:avLst>
              <a:gd name="adj1" fmla="val -68636"/>
              <a:gd name="adj2" fmla="val 120391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Allocate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：将对资源的监管转移给中间组织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幻灯片编号占位符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"/>
                <a:cs typeface="Arial Black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35BB53-2BF5-C745-A0E3-3E773430534C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772585" y="3704987"/>
            <a:ext cx="956389" cy="443088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JPNIC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809542" y="4745017"/>
            <a:ext cx="956389" cy="443088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SONY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764897" y="5783593"/>
            <a:ext cx="1101756" cy="44308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AS2527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cxnSp>
        <p:nvCxnSpPr>
          <p:cNvPr id="22" name="直线连接符 21"/>
          <p:cNvCxnSpPr>
            <a:stCxn id="20" idx="0"/>
            <a:endCxn id="19" idx="2"/>
          </p:cNvCxnSpPr>
          <p:nvPr/>
        </p:nvCxnSpPr>
        <p:spPr>
          <a:xfrm flipH="1" flipV="1">
            <a:off x="6250780" y="4148075"/>
            <a:ext cx="36957" cy="596942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21" idx="0"/>
            <a:endCxn id="20" idx="2"/>
          </p:cNvCxnSpPr>
          <p:nvPr/>
        </p:nvCxnSpPr>
        <p:spPr>
          <a:xfrm flipH="1" flipV="1">
            <a:off x="6287737" y="5188105"/>
            <a:ext cx="28038" cy="595488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5248266" y="6290981"/>
            <a:ext cx="213501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211.120.132.0/22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795431" y="3709830"/>
            <a:ext cx="1850182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211.120.0.0/12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818277" y="4789736"/>
            <a:ext cx="2173985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211.120.132.0/22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5645209" y="3831458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28" name="椭圆 27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5652897" y="4785570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33" name="椭圆 3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cxnSp>
        <p:nvCxnSpPr>
          <p:cNvPr id="37" name="直线连接符 36"/>
          <p:cNvCxnSpPr>
            <a:stCxn id="19" idx="0"/>
            <a:endCxn id="6" idx="2"/>
          </p:cNvCxnSpPr>
          <p:nvPr/>
        </p:nvCxnSpPr>
        <p:spPr>
          <a:xfrm flipH="1" flipV="1">
            <a:off x="5212544" y="3144323"/>
            <a:ext cx="1038236" cy="560664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组 41"/>
          <p:cNvGrpSpPr/>
          <p:nvPr/>
        </p:nvGrpSpPr>
        <p:grpSpPr>
          <a:xfrm>
            <a:off x="4647271" y="2819928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43" name="椭圆 4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47" name="圆角矩形标注 46"/>
          <p:cNvSpPr/>
          <p:nvPr/>
        </p:nvSpPr>
        <p:spPr>
          <a:xfrm>
            <a:off x="6631297" y="4148075"/>
            <a:ext cx="2360965" cy="539535"/>
          </a:xfrm>
          <a:prstGeom prst="wedgeRoundRectCallout">
            <a:avLst>
              <a:gd name="adj1" fmla="val -67591"/>
              <a:gd name="adj2" fmla="val 17561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Assign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：将对资源的监管转移给末端组织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48" name="组 47"/>
          <p:cNvGrpSpPr/>
          <p:nvPr/>
        </p:nvGrpSpPr>
        <p:grpSpPr>
          <a:xfrm>
            <a:off x="5525521" y="5664100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49" name="椭圆 48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53" name="圆角矩形标注 52"/>
          <p:cNvSpPr/>
          <p:nvPr/>
        </p:nvSpPr>
        <p:spPr>
          <a:xfrm>
            <a:off x="308242" y="6080203"/>
            <a:ext cx="4332949" cy="539535"/>
          </a:xfrm>
          <a:prstGeom prst="wedgeRoundRectCallout">
            <a:avLst>
              <a:gd name="adj1" fmla="val 86892"/>
              <a:gd name="adj2" fmla="val -1671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ROA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Route Origination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Authorizations, 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路由起源授权，授权一个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AS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声明一个前缀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4" name="圆角矩形标注 53"/>
          <p:cNvSpPr/>
          <p:nvPr/>
        </p:nvSpPr>
        <p:spPr>
          <a:xfrm>
            <a:off x="1146661" y="5269480"/>
            <a:ext cx="4002584" cy="539535"/>
          </a:xfrm>
          <a:prstGeom prst="wedgeRoundRectCallout">
            <a:avLst>
              <a:gd name="adj1" fmla="val 59024"/>
              <a:gd name="adj2" fmla="val 40412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End-entity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(EE)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certificate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：证书内公钥对应的私钥不能签发其他证书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5" name="圆角矩形标注 54"/>
          <p:cNvSpPr/>
          <p:nvPr/>
        </p:nvSpPr>
        <p:spPr>
          <a:xfrm>
            <a:off x="1373442" y="4266936"/>
            <a:ext cx="3805693" cy="796627"/>
          </a:xfrm>
          <a:prstGeom prst="wedgeRoundRectCallout">
            <a:avLst>
              <a:gd name="adj1" fmla="val 64512"/>
              <a:gd name="adj2" fmla="val -190883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RC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：资源证书，绑定公钥和资源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CA 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证书：证书内公钥对应私钥可签发其他证书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6" name="圆角矩形标注 55"/>
          <p:cNvSpPr/>
          <p:nvPr/>
        </p:nvSpPr>
        <p:spPr>
          <a:xfrm>
            <a:off x="911396" y="2012220"/>
            <a:ext cx="1546405" cy="539535"/>
          </a:xfrm>
          <a:prstGeom prst="wedgeRoundRectCallout">
            <a:avLst>
              <a:gd name="adj1" fmla="val 83555"/>
              <a:gd name="adj2" fmla="val -4413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Trust Anchor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815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921E-6 -6.15456E-7 L -0.07695 -6.15456E-7 " pathEditMode="relative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945E-6 2.51273E-6 L -0.15685 2.51273E-6 " pathEditMode="relative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7629E-6 -1.75382E-6 L -0.17439 -0.00324 " pathEditMode="relative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5" grpId="0" animBg="1"/>
      <p:bldP spid="26" grpId="0" animBg="1"/>
      <p:bldP spid="47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折角形 20"/>
          <p:cNvSpPr/>
          <p:nvPr/>
        </p:nvSpPr>
        <p:spPr>
          <a:xfrm>
            <a:off x="5082888" y="4072414"/>
            <a:ext cx="2573851" cy="1657519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ROA</a:t>
            </a:r>
          </a:p>
          <a:p>
            <a:pPr algn="ctr"/>
            <a:endParaRPr kumimoji="1" lang="en-US" altLang="zh-CN" sz="28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折角形 19"/>
          <p:cNvSpPr/>
          <p:nvPr/>
        </p:nvSpPr>
        <p:spPr>
          <a:xfrm>
            <a:off x="1449227" y="4079562"/>
            <a:ext cx="2573851" cy="1657519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EE</a:t>
            </a:r>
            <a:r>
              <a:rPr kumimoji="1" lang="zh-CN" altLang="en-US" sz="24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证书</a:t>
            </a:r>
            <a:endParaRPr kumimoji="1" lang="en-US" altLang="zh-CN" sz="24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3714"/>
            <a:ext cx="8229600" cy="2860326"/>
          </a:xfrm>
        </p:spPr>
        <p:txBody>
          <a:bodyPr/>
          <a:lstStyle/>
          <a:p>
            <a:r>
              <a:rPr kumimoji="1" lang="en-US" altLang="zh-CN" dirty="0"/>
              <a:t>ROA</a:t>
            </a:r>
            <a:r>
              <a:rPr kumimoji="1" lang="zh-CN" altLang="en-US" dirty="0"/>
              <a:t>：</a:t>
            </a:r>
            <a:r>
              <a:rPr kumimoji="1" lang="en-US" altLang="zh-CN" dirty="0"/>
              <a:t>IP</a:t>
            </a:r>
            <a:r>
              <a:rPr kumimoji="1" lang="zh-CN" altLang="en-US" dirty="0"/>
              <a:t>地址范围，一个</a:t>
            </a:r>
            <a:r>
              <a:rPr kumimoji="1" lang="en-US" altLang="zh-CN" dirty="0"/>
              <a:t>ASN</a:t>
            </a:r>
            <a:r>
              <a:rPr kumimoji="1" lang="zh-CN" altLang="en-US" dirty="0"/>
              <a:t>，</a:t>
            </a:r>
            <a:r>
              <a:rPr kumimoji="1" lang="zh-CN" altLang="en-US" dirty="0">
                <a:solidFill>
                  <a:srgbClr val="FF0000"/>
                </a:solidFill>
              </a:rPr>
              <a:t>最大前缀长度（为什么？）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发布</a:t>
            </a:r>
            <a:r>
              <a:rPr kumimoji="1" lang="en-US" altLang="zh-CN" dirty="0"/>
              <a:t>ROA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创建包含被认证前缀的</a:t>
            </a:r>
            <a:r>
              <a:rPr kumimoji="1" lang="en-US" altLang="zh-CN" dirty="0"/>
              <a:t>EE</a:t>
            </a:r>
            <a:r>
              <a:rPr kumimoji="1" lang="zh-CN" altLang="en-US" dirty="0"/>
              <a:t>证书（公钥和前缀）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构造</a:t>
            </a:r>
            <a:r>
              <a:rPr kumimoji="1" lang="en-US" altLang="zh-CN" dirty="0"/>
              <a:t>ROA</a:t>
            </a:r>
            <a:r>
              <a:rPr kumimoji="1" lang="zh-CN" altLang="en-US" dirty="0"/>
              <a:t>负载，包括</a:t>
            </a:r>
            <a:r>
              <a:rPr kumimoji="1" lang="en-US" altLang="zh-CN" dirty="0"/>
              <a:t>EE</a:t>
            </a:r>
            <a:r>
              <a:rPr kumimoji="1" lang="zh-CN" altLang="en-US" dirty="0"/>
              <a:t>证书中的前缀和</a:t>
            </a:r>
            <a:r>
              <a:rPr kumimoji="1" lang="en-US" altLang="zh-CN" dirty="0"/>
              <a:t>AS</a:t>
            </a:r>
            <a:r>
              <a:rPr kumimoji="1" lang="zh-CN" altLang="en-US" dirty="0"/>
              <a:t>号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用</a:t>
            </a:r>
            <a:r>
              <a:rPr kumimoji="1" lang="en-US" altLang="zh-CN" dirty="0"/>
              <a:t>EE</a:t>
            </a:r>
            <a:r>
              <a:rPr kumimoji="1" lang="zh-CN" altLang="en-US" dirty="0"/>
              <a:t>证书中公钥所对应的私钥对</a:t>
            </a:r>
            <a:r>
              <a:rPr kumimoji="1" lang="en-US" altLang="zh-CN" dirty="0"/>
              <a:t>ROA</a:t>
            </a:r>
            <a:r>
              <a:rPr kumimoji="1" lang="zh-CN" altLang="en-US" dirty="0"/>
              <a:t>签名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将</a:t>
            </a:r>
            <a:r>
              <a:rPr kumimoji="1" lang="en-US" altLang="zh-CN" dirty="0"/>
              <a:t>EE</a:t>
            </a:r>
            <a:r>
              <a:rPr kumimoji="1" lang="zh-CN" altLang="en-US" dirty="0"/>
              <a:t>证书和</a:t>
            </a:r>
            <a:r>
              <a:rPr kumimoji="1" lang="en-US" altLang="zh-CN" dirty="0"/>
              <a:t>ROA</a:t>
            </a:r>
            <a:r>
              <a:rPr kumimoji="1" lang="zh-CN" altLang="en-US" dirty="0"/>
              <a:t>上传到</a:t>
            </a:r>
            <a:r>
              <a:rPr kumimoji="1" lang="en-US" altLang="zh-CN" dirty="0"/>
              <a:t>REPO</a:t>
            </a:r>
            <a:r>
              <a:rPr kumimoji="1" lang="zh-CN" altLang="en-US" dirty="0"/>
              <a:t>系统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AS 0 ROA</a:t>
            </a:r>
            <a:r>
              <a:rPr kumimoji="1" lang="zh-CN" altLang="en-US" dirty="0"/>
              <a:t>：前缀不可全球路由，例如</a:t>
            </a:r>
            <a:r>
              <a:rPr kumimoji="1" lang="en-US" altLang="zh-CN" dirty="0"/>
              <a:t>192.168/16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307409" y="4546276"/>
            <a:ext cx="1101756" cy="44308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AS2527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92009" y="5131790"/>
            <a:ext cx="213501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211.120.132.0/22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4812658" y="4105882"/>
            <a:ext cx="540460" cy="1009809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13" name="椭圆 1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5239900" y="5112202"/>
            <a:ext cx="213501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211.120.132.0/22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3234452" y="4121981"/>
            <a:ext cx="540460" cy="1009809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23" name="椭圆 2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1178997" y="4114363"/>
            <a:ext cx="540460" cy="1009809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28" name="椭圆 27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75198" y="3745224"/>
            <a:ext cx="96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CA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私钥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704264" y="3741984"/>
            <a:ext cx="90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EE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私钥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182838" y="3743455"/>
            <a:ext cx="90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EE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公钥</a:t>
            </a:r>
          </a:p>
        </p:txBody>
      </p:sp>
      <p:cxnSp>
        <p:nvCxnSpPr>
          <p:cNvPr id="36" name="直线箭头连接符 35"/>
          <p:cNvCxnSpPr>
            <a:stCxn id="23" idx="6"/>
            <a:endCxn id="13" idx="2"/>
          </p:cNvCxnSpPr>
          <p:nvPr/>
        </p:nvCxnSpPr>
        <p:spPr>
          <a:xfrm flipV="1">
            <a:off x="3774912" y="4312111"/>
            <a:ext cx="1037746" cy="16099"/>
          </a:xfrm>
          <a:prstGeom prst="straightConnector1">
            <a:avLst/>
          </a:prstGeom>
          <a:ln w="57150" cmpd="sng">
            <a:solidFill>
              <a:srgbClr val="008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456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REPO</a:t>
            </a:r>
            <a:r>
              <a:rPr kumimoji="1" lang="zh-CN" altLang="en-US" dirty="0"/>
              <a:t>及所存储数据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544431"/>
          </a:xfrm>
        </p:spPr>
        <p:txBody>
          <a:bodyPr/>
          <a:lstStyle/>
          <a:p>
            <a:r>
              <a:rPr lang="zh-CN" altLang="en-US" sz="2000" b="1" dirty="0"/>
              <a:t>目的：一个分布式</a:t>
            </a:r>
            <a:r>
              <a:rPr lang="en-US" altLang="zh-CN" sz="2000" b="1" dirty="0"/>
              <a:t>REPO</a:t>
            </a:r>
            <a:r>
              <a:rPr lang="zh-CN" altLang="en-US" sz="2000" b="1" dirty="0"/>
              <a:t>存储签名对象，提供给</a:t>
            </a:r>
            <a:r>
              <a:rPr lang="en-US" altLang="zh-CN" sz="2000" b="1" dirty="0"/>
              <a:t>LIR/ISP</a:t>
            </a:r>
            <a:r>
              <a:rPr lang="zh-CN" altLang="en-US" sz="2000" b="1" dirty="0"/>
              <a:t>来验证所有</a:t>
            </a:r>
            <a:r>
              <a:rPr lang="en-US" altLang="zh-CN" sz="2000" b="1" dirty="0"/>
              <a:t>ROA</a:t>
            </a:r>
          </a:p>
          <a:p>
            <a:r>
              <a:rPr lang="zh-CN" altLang="en-US" sz="2000" b="1" dirty="0"/>
              <a:t>一个</a:t>
            </a:r>
            <a:r>
              <a:rPr lang="en-US" altLang="zh-CN" sz="2000" b="1" dirty="0"/>
              <a:t>CA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REPO</a:t>
            </a:r>
            <a:r>
              <a:rPr lang="zh-CN" altLang="en-US" sz="2000" b="1" dirty="0"/>
              <a:t>数据库：</a:t>
            </a:r>
            <a:endParaRPr lang="en-US" altLang="zh-CN" sz="2000" b="1" dirty="0"/>
          </a:p>
          <a:p>
            <a:pPr lvl="1"/>
            <a:r>
              <a:rPr lang="en-US" altLang="zh-CN" sz="1600" b="1" dirty="0"/>
              <a:t>manifest</a:t>
            </a:r>
            <a:r>
              <a:rPr lang="zh-CN" altLang="en-US" sz="1600" b="1" dirty="0"/>
              <a:t>（清单）</a:t>
            </a:r>
            <a:r>
              <a:rPr lang="zh-CN" altLang="zh-CN" sz="1600" b="1" dirty="0"/>
              <a:t>：</a:t>
            </a:r>
            <a:r>
              <a:rPr lang="en-US" altLang="zh-CN" sz="1600" b="1" dirty="0"/>
              <a:t>REPO</a:t>
            </a:r>
            <a:r>
              <a:rPr lang="zh-CN" altLang="en-US" sz="1600" b="1" dirty="0"/>
              <a:t>中所有签名对象的列表</a:t>
            </a:r>
            <a:r>
              <a:rPr lang="zh-CN" altLang="zh-CN" sz="1600" b="1" dirty="0"/>
              <a:t>（</a:t>
            </a:r>
            <a:r>
              <a:rPr lang="zh-CN" altLang="en-US" sz="1600" b="1" dirty="0"/>
              <a:t>除清单之外），清单的签名被包含在一个</a:t>
            </a:r>
            <a:r>
              <a:rPr lang="en-US" altLang="zh-CN" sz="1600" b="1" dirty="0"/>
              <a:t>EE</a:t>
            </a:r>
            <a:r>
              <a:rPr lang="zh-CN" altLang="en-US" sz="1600" b="1" dirty="0"/>
              <a:t>证书中</a:t>
            </a:r>
            <a:endParaRPr lang="en-US" altLang="zh-CN" sz="1600" b="1" dirty="0"/>
          </a:p>
          <a:p>
            <a:pPr lvl="2"/>
            <a:r>
              <a:rPr lang="en-US" altLang="zh-CN" sz="1600" dirty="0"/>
              <a:t>(1) </a:t>
            </a:r>
            <a:r>
              <a:rPr lang="zh-CN" altLang="en-US" sz="1600" dirty="0"/>
              <a:t>清单号（数字递增）</a:t>
            </a:r>
            <a:endParaRPr lang="en-US" altLang="zh-CN" sz="1600" dirty="0"/>
          </a:p>
          <a:p>
            <a:pPr lvl="2"/>
            <a:r>
              <a:rPr lang="en-US" altLang="zh-CN" sz="1600" dirty="0"/>
              <a:t>(2)</a:t>
            </a:r>
            <a:r>
              <a:rPr lang="zh-CN" altLang="en-US" sz="1600" dirty="0"/>
              <a:t> 发布时间</a:t>
            </a:r>
            <a:endParaRPr lang="en-US" altLang="zh-CN" sz="1600" dirty="0"/>
          </a:p>
          <a:p>
            <a:pPr lvl="2"/>
            <a:r>
              <a:rPr lang="en-US" altLang="zh-CN" sz="1600" dirty="0"/>
              <a:t>(3)</a:t>
            </a:r>
            <a:r>
              <a:rPr lang="zh-CN" altLang="en-US" sz="1600" dirty="0"/>
              <a:t> 下一次计划更新时间</a:t>
            </a:r>
            <a:endParaRPr lang="en-US" altLang="zh-CN" sz="1600" dirty="0"/>
          </a:p>
          <a:p>
            <a:pPr lvl="2"/>
            <a:r>
              <a:rPr lang="en-US" altLang="zh-CN" sz="1600" dirty="0"/>
              <a:t>(4) </a:t>
            </a:r>
            <a:r>
              <a:rPr lang="zh-CN" altLang="en-US" sz="1600" dirty="0"/>
              <a:t>一个文件和哈希值对的列表</a:t>
            </a:r>
            <a:r>
              <a:rPr lang="en-US" altLang="zh-CN" sz="1600" dirty="0"/>
              <a:t>.</a:t>
            </a:r>
            <a:endParaRPr lang="en-US" altLang="zh-CN" sz="1600" b="1" dirty="0"/>
          </a:p>
          <a:p>
            <a:pPr lvl="1"/>
            <a:r>
              <a:rPr lang="zh-CN" altLang="en-US" sz="1600" b="1" dirty="0"/>
              <a:t>所有</a:t>
            </a:r>
            <a:r>
              <a:rPr lang="en-US" altLang="zh-CN" sz="1600" b="1" dirty="0"/>
              <a:t>RC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CA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EE</a:t>
            </a:r>
            <a:r>
              <a:rPr lang="zh-CN" altLang="en-US" sz="1600" b="1" dirty="0"/>
              <a:t>证书</a:t>
            </a:r>
            <a:endParaRPr lang="en-US" altLang="zh-CN" sz="1600" b="1" dirty="0"/>
          </a:p>
          <a:p>
            <a:pPr lvl="1"/>
            <a:r>
              <a:rPr lang="en-US" altLang="zh-CN" sz="1600" b="1" dirty="0"/>
              <a:t>CRL(</a:t>
            </a:r>
            <a:r>
              <a:rPr lang="zh-CN" altLang="en-US" sz="1600" b="1" dirty="0"/>
              <a:t>证书召回列表</a:t>
            </a:r>
            <a:r>
              <a:rPr lang="en-US" altLang="zh-CN" sz="1600" b="1" dirty="0"/>
              <a:t>)</a:t>
            </a:r>
          </a:p>
          <a:p>
            <a:pPr lvl="1"/>
            <a:r>
              <a:rPr lang="en-US" altLang="zh-CN" sz="1600" b="1" dirty="0"/>
              <a:t>ROA</a:t>
            </a:r>
          </a:p>
          <a:p>
            <a:r>
              <a:rPr lang="zh-CN" altLang="en-US" sz="2000" b="1" dirty="0"/>
              <a:t>理想情况下，每个</a:t>
            </a:r>
            <a:r>
              <a:rPr lang="en-US" altLang="zh-CN" sz="2000" dirty="0"/>
              <a:t>RIR</a:t>
            </a:r>
            <a:r>
              <a:rPr lang="zh-CN" altLang="en-US" sz="2000" dirty="0"/>
              <a:t>维护本地区内所有实体的</a:t>
            </a:r>
            <a:r>
              <a:rPr lang="en-US" altLang="zh-CN" sz="2000" dirty="0"/>
              <a:t>PKI</a:t>
            </a:r>
            <a:r>
              <a:rPr lang="zh-CN" altLang="en-US" sz="2000" dirty="0"/>
              <a:t>数据。</a:t>
            </a:r>
            <a:endParaRPr lang="en-US" altLang="zh-CN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18" name="幻灯片编号占位符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"/>
                <a:cs typeface="Arial Black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35BB53-2BF5-C745-A0E3-3E773430534C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48" name="内容占位符 2"/>
          <p:cNvSpPr txBox="1">
            <a:spLocks/>
          </p:cNvSpPr>
          <p:nvPr/>
        </p:nvSpPr>
        <p:spPr>
          <a:xfrm>
            <a:off x="457200" y="1181358"/>
            <a:ext cx="8229600" cy="5398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5149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Trust Anchor Locator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altLang="zh-CN" sz="1600" dirty="0" err="1"/>
              <a:t>An</a:t>
            </a:r>
            <a:r>
              <a:rPr lang="pl-PL" altLang="zh-CN" sz="1600" dirty="0"/>
              <a:t> </a:t>
            </a:r>
            <a:r>
              <a:rPr lang="pl-PL" altLang="zh-CN" sz="1600" dirty="0" err="1"/>
              <a:t>rsync</a:t>
            </a:r>
            <a:r>
              <a:rPr lang="pl-PL" altLang="zh-CN" sz="1600" dirty="0"/>
              <a:t> URI [RFC5781],</a:t>
            </a:r>
          </a:p>
          <a:p>
            <a:pPr>
              <a:buFont typeface="+mj-lt"/>
              <a:buAutoNum type="arabicPeriod"/>
            </a:pPr>
            <a:r>
              <a:rPr lang="pl-PL" altLang="zh-CN" sz="1600" dirty="0"/>
              <a:t>A &lt;CRLF&gt; </a:t>
            </a:r>
            <a:r>
              <a:rPr lang="pl-PL" altLang="zh-CN" sz="1600" dirty="0" err="1"/>
              <a:t>or</a:t>
            </a:r>
            <a:r>
              <a:rPr lang="pl-PL" altLang="zh-CN" sz="1600" dirty="0"/>
              <a:t> &lt;LF&gt; </a:t>
            </a:r>
            <a:r>
              <a:rPr lang="pl-PL" altLang="zh-CN" sz="1600" dirty="0" err="1"/>
              <a:t>line</a:t>
            </a:r>
            <a:r>
              <a:rPr lang="pl-PL" altLang="zh-CN" sz="1600" dirty="0"/>
              <a:t> </a:t>
            </a:r>
            <a:r>
              <a:rPr lang="pl-PL" altLang="zh-CN" sz="1600" dirty="0" err="1"/>
              <a:t>break</a:t>
            </a:r>
            <a:r>
              <a:rPr lang="pl-PL" altLang="zh-CN" sz="1600" dirty="0"/>
              <a:t>, and</a:t>
            </a:r>
          </a:p>
          <a:p>
            <a:pPr>
              <a:buFont typeface="+mj-lt"/>
              <a:buAutoNum type="arabicPeriod"/>
            </a:pPr>
            <a:r>
              <a:rPr lang="pl-PL" altLang="zh-CN" sz="1600" dirty="0"/>
              <a:t>A </a:t>
            </a:r>
            <a:r>
              <a:rPr lang="pl-PL" altLang="zh-CN" sz="1600" dirty="0" err="1"/>
              <a:t>subjectPublicKeyInfo</a:t>
            </a:r>
            <a:r>
              <a:rPr lang="pl-PL" altLang="zh-CN" sz="1600" dirty="0"/>
              <a:t> [RFC5280] in DER format [X.509], </a:t>
            </a:r>
            <a:r>
              <a:rPr lang="pl-PL" altLang="zh-CN" sz="1600" dirty="0" err="1"/>
              <a:t>encoded</a:t>
            </a:r>
            <a:r>
              <a:rPr lang="pl-PL" altLang="zh-CN" sz="1600" dirty="0"/>
              <a:t> in Base64</a:t>
            </a:r>
          </a:p>
          <a:p>
            <a:pPr marL="0" indent="0">
              <a:buNone/>
            </a:pPr>
            <a:r>
              <a:rPr lang="en-US" altLang="zh-CN" sz="1600" dirty="0" err="1"/>
              <a:t>SubjectPublicKeyInfo</a:t>
            </a:r>
            <a:r>
              <a:rPr lang="en-US" altLang="zh-CN" sz="1600" dirty="0"/>
              <a:t>  ::=  SEQUENCE  {</a:t>
            </a:r>
          </a:p>
          <a:p>
            <a:pPr marL="0" indent="0">
              <a:buNone/>
            </a:pPr>
            <a:r>
              <a:rPr lang="en-US" altLang="zh-CN" sz="1600" dirty="0"/>
              <a:t>        algorithm            </a:t>
            </a:r>
            <a:r>
              <a:rPr lang="en-US" altLang="zh-CN" sz="1600" dirty="0" err="1"/>
              <a:t>AlgorithmIdentifier</a:t>
            </a:r>
            <a:r>
              <a:rPr lang="en-US" altLang="zh-CN" sz="1600" dirty="0"/>
              <a:t>,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subjectPublicKey</a:t>
            </a:r>
            <a:r>
              <a:rPr lang="en-US" altLang="zh-CN" sz="1600" dirty="0"/>
              <a:t>     BIT STRING  }</a:t>
            </a:r>
          </a:p>
          <a:p>
            <a:pPr marL="0" indent="0">
              <a:buNone/>
            </a:pPr>
            <a:r>
              <a:rPr lang="zh-CN" altLang="en-US" sz="1600" dirty="0"/>
              <a:t>一个</a:t>
            </a:r>
            <a:r>
              <a:rPr lang="en-US" altLang="zh-CN" sz="1600" dirty="0"/>
              <a:t>TAL</a:t>
            </a:r>
            <a:r>
              <a:rPr lang="zh-CN" altLang="en-US" sz="1600" dirty="0"/>
              <a:t>例子：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/>
              <a:t>rsync</a:t>
            </a:r>
            <a:r>
              <a:rPr lang="en-US" altLang="zh-CN" sz="1600" dirty="0"/>
              <a:t>://</a:t>
            </a:r>
            <a:r>
              <a:rPr lang="en-US" altLang="zh-CN" sz="1600" dirty="0" err="1"/>
              <a:t>rpki.example.org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rpki</a:t>
            </a:r>
            <a:r>
              <a:rPr lang="en-US" altLang="zh-CN" sz="1600" dirty="0"/>
              <a:t>/hedgehog/</a:t>
            </a:r>
            <a:r>
              <a:rPr lang="en-US" altLang="zh-CN" sz="1600" dirty="0" err="1"/>
              <a:t>root.cer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MIIBIjANBgkqhkiG9w0BAQEFAAOCAQ8AMIIBCgKCAQEAovWQL2lh6knDx</a:t>
            </a:r>
          </a:p>
          <a:p>
            <a:pPr marL="0" indent="0">
              <a:buNone/>
            </a:pPr>
            <a:r>
              <a:rPr lang="en-US" altLang="zh-CN" sz="1600" dirty="0"/>
              <a:t>   GUG5hbtCXvvh4AOzjhDkSHlj22gn/1oiM9IeDATIwP44vhQ6L/xvuk7W6</a:t>
            </a:r>
          </a:p>
          <a:p>
            <a:pPr marL="0" indent="0">
              <a:buNone/>
            </a:pPr>
            <a:r>
              <a:rPr lang="en-US" altLang="zh-CN" sz="1600" dirty="0"/>
              <a:t>   Kfa5ygmqQ+xOZOwTWPcrUbqaQyPNxokuivzyvqVZVDecOEqs78q58mSp9</a:t>
            </a:r>
          </a:p>
          <a:p>
            <a:pPr marL="0" indent="0">
              <a:buNone/>
            </a:pPr>
            <a:r>
              <a:rPr lang="en-US" altLang="zh-CN" sz="1600" dirty="0"/>
              <a:t>   nbtxmLRW7B67SJCBSzfa5XpVyXYEgYAjkk3fpmefU+AcxtxvvHB5OVPIa</a:t>
            </a:r>
          </a:p>
          <a:p>
            <a:pPr marL="0" indent="0">
              <a:buNone/>
            </a:pPr>
            <a:r>
              <a:rPr lang="en-US" altLang="zh-CN" sz="1600" dirty="0"/>
              <a:t>   BfPcs80ICMgHQX+fphvute9XLxjfJKJWkhZqZ0v7pZm2uhkcPx1PMGcrG</a:t>
            </a:r>
          </a:p>
          <a:p>
            <a:pPr marL="0" indent="0">
              <a:buNone/>
            </a:pPr>
            <a:r>
              <a:rPr lang="en-US" altLang="zh-CN" sz="1600" dirty="0"/>
              <a:t>   ee0WSDC3fr3erLueagpiLsFjwwpX6F+Ms8vqz45H+DKmYKvPSstZjCCq9</a:t>
            </a:r>
          </a:p>
          <a:p>
            <a:pPr marL="0" indent="0">
              <a:buNone/>
            </a:pPr>
            <a:r>
              <a:rPr lang="en-US" altLang="zh-CN" sz="1600" dirty="0"/>
              <a:t>   aJ0qANT9OtnfSDOS+aLRPjZryCNyvvBHxZXqj5YCGKtwIDAQAB</a:t>
            </a:r>
          </a:p>
          <a:p>
            <a:pPr marL="0" indent="0">
              <a:buNone/>
            </a:pPr>
            <a:endParaRPr kumimoji="1" lang="zh-CN" altLang="en-US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3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REPO Publication Point(</a:t>
            </a:r>
            <a:r>
              <a:rPr kumimoji="1" lang="zh-CN" altLang="en-US" dirty="0"/>
              <a:t>发布点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  <p:sp>
        <p:nvSpPr>
          <p:cNvPr id="5" name="折角形 4"/>
          <p:cNvSpPr/>
          <p:nvPr/>
        </p:nvSpPr>
        <p:spPr>
          <a:xfrm>
            <a:off x="3458973" y="1058961"/>
            <a:ext cx="2101721" cy="1419166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证书</a:t>
            </a:r>
            <a:r>
              <a:rPr kumimoji="1" lang="en-US" altLang="zh-CN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A</a:t>
            </a:r>
          </a:p>
          <a:p>
            <a:pPr algn="ctr"/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940121" y="1427042"/>
            <a:ext cx="1101756" cy="44308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AIA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27791" y="1948556"/>
            <a:ext cx="1101756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SIA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708480" y="3516882"/>
            <a:ext cx="2978095" cy="1419166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证书</a:t>
            </a:r>
            <a:r>
              <a:rPr kumimoji="1" lang="zh-CN" altLang="zh-CN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B</a:t>
            </a:r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89628" y="3884963"/>
            <a:ext cx="1101756" cy="44308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AIA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77298" y="4406477"/>
            <a:ext cx="1101756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SIA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2" name="折角形 11"/>
          <p:cNvSpPr/>
          <p:nvPr/>
        </p:nvSpPr>
        <p:spPr>
          <a:xfrm>
            <a:off x="5425060" y="3516882"/>
            <a:ext cx="3094750" cy="1419166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证书</a:t>
            </a:r>
            <a:r>
              <a:rPr kumimoji="1" lang="en-US" altLang="zh-CN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C</a:t>
            </a:r>
          </a:p>
          <a:p>
            <a:pPr algn="ctr"/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892612" y="3884963"/>
            <a:ext cx="1101756" cy="44308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AIA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880282" y="4406477"/>
            <a:ext cx="1101756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SIA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72616" y="3020602"/>
            <a:ext cx="8618447" cy="2280863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A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Repo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目录</a:t>
            </a:r>
            <a:endParaRPr kumimoji="1" lang="en-US" altLang="zh-CN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与清单</a:t>
            </a:r>
            <a:endParaRPr kumimoji="1" lang="en-US" altLang="zh-CN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zh-CN" altLang="en-US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7" name="肘形连接符 16"/>
          <p:cNvCxnSpPr>
            <a:stCxn id="7" idx="2"/>
            <a:endCxn id="15" idx="0"/>
          </p:cNvCxnSpPr>
          <p:nvPr/>
        </p:nvCxnSpPr>
        <p:spPr>
          <a:xfrm rot="16200000" flipH="1">
            <a:off x="4165775" y="2704537"/>
            <a:ext cx="628958" cy="3171"/>
          </a:xfrm>
          <a:prstGeom prst="bentConnector3">
            <a:avLst/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9" idx="1"/>
            <a:endCxn id="5" idx="1"/>
          </p:cNvCxnSpPr>
          <p:nvPr/>
        </p:nvCxnSpPr>
        <p:spPr>
          <a:xfrm rot="10800000" flipH="1">
            <a:off x="1189627" y="1768545"/>
            <a:ext cx="2269345" cy="2337963"/>
          </a:xfrm>
          <a:prstGeom prst="bentConnector3">
            <a:avLst>
              <a:gd name="adj1" fmla="val -10073"/>
            </a:avLst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3" idx="3"/>
            <a:endCxn id="5" idx="3"/>
          </p:cNvCxnSpPr>
          <p:nvPr/>
        </p:nvCxnSpPr>
        <p:spPr>
          <a:xfrm flipH="1" flipV="1">
            <a:off x="5560694" y="1768544"/>
            <a:ext cx="2433674" cy="2337963"/>
          </a:xfrm>
          <a:prstGeom prst="bentConnector3">
            <a:avLst>
              <a:gd name="adj1" fmla="val -9393"/>
            </a:avLst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670225" y="5880929"/>
            <a:ext cx="2128592" cy="8282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B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Repo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目录</a:t>
            </a:r>
            <a:endParaRPr kumimoji="1" lang="en-US" altLang="zh-CN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与清单</a:t>
            </a:r>
            <a:endParaRPr kumimoji="1" lang="en-US" altLang="zh-CN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842073" y="5880929"/>
            <a:ext cx="2128592" cy="8282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C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Repo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目录</a:t>
            </a:r>
            <a:endParaRPr kumimoji="1" lang="en-US" altLang="zh-CN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与清单</a:t>
            </a:r>
            <a:endParaRPr kumimoji="1" lang="en-US" altLang="zh-CN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7" name="肘形连接符 26"/>
          <p:cNvCxnSpPr>
            <a:stCxn id="10" idx="2"/>
            <a:endCxn id="25" idx="0"/>
          </p:cNvCxnSpPr>
          <p:nvPr/>
        </p:nvCxnSpPr>
        <p:spPr>
          <a:xfrm rot="16200000" flipH="1">
            <a:off x="1215666" y="5362074"/>
            <a:ext cx="1031364" cy="6345"/>
          </a:xfrm>
          <a:prstGeom prst="bentConnector3">
            <a:avLst>
              <a:gd name="adj1" fmla="val 50000"/>
            </a:avLst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4" idx="2"/>
            <a:endCxn id="26" idx="0"/>
          </p:cNvCxnSpPr>
          <p:nvPr/>
        </p:nvCxnSpPr>
        <p:spPr>
          <a:xfrm rot="5400000">
            <a:off x="6653083" y="5102852"/>
            <a:ext cx="1031364" cy="524791"/>
          </a:xfrm>
          <a:prstGeom prst="bentConnector3">
            <a:avLst>
              <a:gd name="adj1" fmla="val 50000"/>
            </a:avLst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线形标注 1 35"/>
          <p:cNvSpPr/>
          <p:nvPr/>
        </p:nvSpPr>
        <p:spPr>
          <a:xfrm>
            <a:off x="5918247" y="1181358"/>
            <a:ext cx="2872816" cy="446069"/>
          </a:xfrm>
          <a:prstGeom prst="borderCallout1">
            <a:avLst>
              <a:gd name="adj1" fmla="val 51917"/>
              <a:gd name="adj2" fmla="val -2324"/>
              <a:gd name="adj3" fmla="val 189673"/>
              <a:gd name="adj4" fmla="val -32898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103154"/>
                </a:solidFill>
              </a:rPr>
              <a:t>Subject Information Access</a:t>
            </a:r>
            <a:endParaRPr kumimoji="1" lang="zh-CN" altLang="en-US" sz="16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126556" y="14671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8" name="线形标注 1 37"/>
          <p:cNvSpPr/>
          <p:nvPr/>
        </p:nvSpPr>
        <p:spPr>
          <a:xfrm>
            <a:off x="367978" y="1110723"/>
            <a:ext cx="2872816" cy="446069"/>
          </a:xfrm>
          <a:prstGeom prst="borderCallout1">
            <a:avLst>
              <a:gd name="adj1" fmla="val 71265"/>
              <a:gd name="adj2" fmla="val 101109"/>
              <a:gd name="adj3" fmla="val 115047"/>
              <a:gd name="adj4" fmla="val 123325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103154"/>
                </a:solidFill>
              </a:rPr>
              <a:t>Authority Information Access</a:t>
            </a:r>
            <a:endParaRPr kumimoji="1" lang="zh-CN" altLang="en-US" sz="16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427502" y="3884963"/>
            <a:ext cx="1101756" cy="443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CRLDP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993880" y="4596817"/>
            <a:ext cx="1101756" cy="443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CRL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514344" y="3884965"/>
            <a:ext cx="1101756" cy="443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CRLDP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cxnSp>
        <p:nvCxnSpPr>
          <p:cNvPr id="44" name="肘形连接符 43"/>
          <p:cNvCxnSpPr>
            <a:stCxn id="43" idx="1"/>
            <a:endCxn id="40" idx="0"/>
          </p:cNvCxnSpPr>
          <p:nvPr/>
        </p:nvCxnSpPr>
        <p:spPr>
          <a:xfrm rot="10800000" flipV="1">
            <a:off x="4544758" y="4106509"/>
            <a:ext cx="969586" cy="490308"/>
          </a:xfrm>
          <a:prstGeom prst="bentConnector2">
            <a:avLst/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9" idx="3"/>
            <a:endCxn id="40" idx="0"/>
          </p:cNvCxnSpPr>
          <p:nvPr/>
        </p:nvCxnSpPr>
        <p:spPr>
          <a:xfrm>
            <a:off x="3529258" y="4106507"/>
            <a:ext cx="1015500" cy="490310"/>
          </a:xfrm>
          <a:prstGeom prst="bentConnector2">
            <a:avLst/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87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RPKI-RTR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400" dirty="0"/>
              <a:t>路由器从</a:t>
            </a:r>
            <a:r>
              <a:rPr lang="en-US" altLang="zh-CN" sz="1400" dirty="0"/>
              <a:t>ROA</a:t>
            </a:r>
            <a:r>
              <a:rPr lang="zh-CN" altLang="en-US" sz="1400" dirty="0"/>
              <a:t>缓存中获得所需</a:t>
            </a:r>
            <a:r>
              <a:rPr lang="en-US" altLang="zh-CN" sz="1400" dirty="0"/>
              <a:t>ROA</a:t>
            </a:r>
            <a:r>
              <a:rPr lang="zh-CN" altLang="en-US" sz="1400" dirty="0"/>
              <a:t>信息，通过</a:t>
            </a:r>
            <a:r>
              <a:rPr lang="en-US" altLang="zh-CN" sz="1400" dirty="0"/>
              <a:t>TCP</a:t>
            </a:r>
            <a:r>
              <a:rPr lang="zh-CN" altLang="en-US" sz="1400" dirty="0"/>
              <a:t>，</a:t>
            </a:r>
            <a:r>
              <a:rPr lang="en-US" altLang="zh-CN" sz="1400" dirty="0"/>
              <a:t>TLS</a:t>
            </a:r>
            <a:r>
              <a:rPr lang="zh-CN" altLang="en-US" sz="1400" dirty="0"/>
              <a:t>，</a:t>
            </a:r>
            <a:r>
              <a:rPr lang="en-US" altLang="zh-CN" sz="1400" dirty="0"/>
              <a:t>SSH</a:t>
            </a:r>
            <a:r>
              <a:rPr lang="zh-CN" altLang="en-US" sz="1400" dirty="0"/>
              <a:t>等协议传输</a:t>
            </a:r>
            <a:r>
              <a:rPr lang="fr-FR" altLang="zh-CN" sz="14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fr-FR" altLang="zh-CN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zh-CN" altLang="en-US" sz="1400" dirty="0">
                <a:latin typeface="Courier"/>
                <a:cs typeface="Courier"/>
              </a:rPr>
              <a:t>路由器启动后执行协议的过程：</a:t>
            </a:r>
            <a:endParaRPr lang="fr-FR" altLang="zh-CN" sz="1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altLang="zh-CN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altLang="zh-CN" sz="1400" dirty="0">
                <a:latin typeface="Courier"/>
                <a:cs typeface="Courier"/>
              </a:rPr>
              <a:t>Cache                         Router</a:t>
            </a:r>
          </a:p>
          <a:p>
            <a:pPr marL="0" indent="0">
              <a:buNone/>
            </a:pPr>
            <a:r>
              <a:rPr lang="fr-FR" altLang="zh-CN" sz="1400" dirty="0">
                <a:latin typeface="Courier"/>
                <a:cs typeface="Courier"/>
              </a:rPr>
              <a:t>     ~                             ~</a:t>
            </a:r>
          </a:p>
          <a:p>
            <a:pPr marL="0" indent="0">
              <a:buNone/>
            </a:pPr>
            <a:r>
              <a:rPr lang="fr-FR" altLang="zh-CN" sz="1400" dirty="0">
                <a:latin typeface="Courier"/>
                <a:cs typeface="Courier"/>
              </a:rPr>
              <a:t>     | &lt;----- Reset </a:t>
            </a:r>
            <a:r>
              <a:rPr lang="fr-FR" altLang="zh-CN" sz="1400" dirty="0" err="1">
                <a:latin typeface="Courier"/>
                <a:cs typeface="Courier"/>
              </a:rPr>
              <a:t>Query</a:t>
            </a:r>
            <a:r>
              <a:rPr lang="fr-FR" altLang="zh-CN" sz="1400" dirty="0">
                <a:latin typeface="Courier"/>
                <a:cs typeface="Courier"/>
              </a:rPr>
              <a:t> -------- | R </a:t>
            </a:r>
            <a:r>
              <a:rPr lang="fr-FR" altLang="zh-CN" sz="1400" dirty="0" err="1">
                <a:latin typeface="Courier"/>
                <a:cs typeface="Courier"/>
              </a:rPr>
              <a:t>requests</a:t>
            </a:r>
            <a:r>
              <a:rPr lang="fr-FR" altLang="zh-CN" sz="1400" dirty="0">
                <a:latin typeface="Courier"/>
                <a:cs typeface="Courier"/>
              </a:rPr>
              <a:t> data (or Serial </a:t>
            </a:r>
            <a:r>
              <a:rPr lang="fr-FR" altLang="zh-CN" sz="1400" dirty="0" err="1">
                <a:latin typeface="Courier"/>
                <a:cs typeface="Courier"/>
              </a:rPr>
              <a:t>Query</a:t>
            </a:r>
            <a:r>
              <a:rPr lang="fr-FR" altLang="zh-CN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fr-FR" altLang="zh-CN" sz="1400" dirty="0">
                <a:latin typeface="Courier"/>
                <a:cs typeface="Courier"/>
              </a:rPr>
              <a:t>     |                             |</a:t>
            </a:r>
          </a:p>
          <a:p>
            <a:pPr marL="0" indent="0">
              <a:buNone/>
            </a:pPr>
            <a:r>
              <a:rPr lang="fr-FR" altLang="zh-CN" sz="1400" dirty="0">
                <a:latin typeface="Courier"/>
                <a:cs typeface="Courier"/>
              </a:rPr>
              <a:t>     | ----- Cache </a:t>
            </a:r>
            <a:r>
              <a:rPr lang="fr-FR" altLang="zh-CN" sz="1400" dirty="0" err="1">
                <a:latin typeface="Courier"/>
                <a:cs typeface="Courier"/>
              </a:rPr>
              <a:t>Response</a:t>
            </a:r>
            <a:r>
              <a:rPr lang="fr-FR" altLang="zh-CN" sz="1400" dirty="0">
                <a:latin typeface="Courier"/>
                <a:cs typeface="Courier"/>
              </a:rPr>
              <a:t> -----&gt; | C </a:t>
            </a:r>
            <a:r>
              <a:rPr lang="fr-FR" altLang="zh-CN" sz="1400" dirty="0" err="1">
                <a:latin typeface="Courier"/>
                <a:cs typeface="Courier"/>
              </a:rPr>
              <a:t>confirms</a:t>
            </a:r>
            <a:r>
              <a:rPr lang="fr-FR" altLang="zh-CN" sz="1400" dirty="0">
                <a:latin typeface="Courier"/>
                <a:cs typeface="Courier"/>
              </a:rPr>
              <a:t> </a:t>
            </a:r>
            <a:r>
              <a:rPr lang="fr-FR" altLang="zh-CN" sz="1400" dirty="0" err="1">
                <a:latin typeface="Courier"/>
                <a:cs typeface="Courier"/>
              </a:rPr>
              <a:t>request</a:t>
            </a:r>
            <a:endParaRPr lang="fr-FR" altLang="zh-CN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"/>
                <a:cs typeface="Courier"/>
              </a:rPr>
              <a:t>     | ------- </a:t>
            </a:r>
            <a:r>
              <a:rPr lang="en-US" altLang="zh-CN" sz="1400" dirty="0" err="1">
                <a:latin typeface="Courier"/>
                <a:cs typeface="Courier"/>
              </a:rPr>
              <a:t>IPvX</a:t>
            </a:r>
            <a:r>
              <a:rPr lang="en-US" altLang="zh-CN" sz="1400" dirty="0">
                <a:latin typeface="Courier"/>
                <a:cs typeface="Courier"/>
              </a:rPr>
              <a:t> Prefix ------&gt; | C sends zero or more</a:t>
            </a:r>
          </a:p>
          <a:p>
            <a:pPr marL="0" indent="0">
              <a:buNone/>
            </a:pPr>
            <a:r>
              <a:rPr lang="en-US" altLang="zh-CN" sz="1400" dirty="0">
                <a:latin typeface="Courier"/>
                <a:cs typeface="Courier"/>
              </a:rPr>
              <a:t>     | ------- </a:t>
            </a:r>
            <a:r>
              <a:rPr lang="en-US" altLang="zh-CN" sz="1400" dirty="0" err="1">
                <a:latin typeface="Courier"/>
                <a:cs typeface="Courier"/>
              </a:rPr>
              <a:t>IPvX</a:t>
            </a:r>
            <a:r>
              <a:rPr lang="en-US" altLang="zh-CN" sz="1400" dirty="0">
                <a:latin typeface="Courier"/>
                <a:cs typeface="Courier"/>
              </a:rPr>
              <a:t> Prefix ------&gt; |   IPv4 and IPv6 Prefix</a:t>
            </a:r>
          </a:p>
          <a:p>
            <a:pPr marL="0" indent="0">
              <a:buNone/>
            </a:pPr>
            <a:r>
              <a:rPr lang="en-US" altLang="zh-CN" sz="1400" dirty="0">
                <a:latin typeface="Courier"/>
                <a:cs typeface="Courier"/>
              </a:rPr>
              <a:t>     | ------- </a:t>
            </a:r>
            <a:r>
              <a:rPr lang="en-US" altLang="zh-CN" sz="1400" dirty="0" err="1">
                <a:latin typeface="Courier"/>
                <a:cs typeface="Courier"/>
              </a:rPr>
              <a:t>IPvX</a:t>
            </a:r>
            <a:r>
              <a:rPr lang="en-US" altLang="zh-CN" sz="1400" dirty="0">
                <a:latin typeface="Courier"/>
                <a:cs typeface="Courier"/>
              </a:rPr>
              <a:t> Prefix ------&gt; |   Payload PDUs</a:t>
            </a:r>
          </a:p>
          <a:p>
            <a:pPr marL="0" indent="0">
              <a:buNone/>
            </a:pPr>
            <a:r>
              <a:rPr lang="en-US" altLang="zh-CN" sz="1400" dirty="0">
                <a:latin typeface="Courier"/>
                <a:cs typeface="Courier"/>
              </a:rPr>
              <a:t>     | ------  End of Data ------&gt; | C sends End of Data</a:t>
            </a:r>
          </a:p>
          <a:p>
            <a:pPr marL="0" indent="0">
              <a:buNone/>
            </a:pPr>
            <a:r>
              <a:rPr lang="en-US" altLang="zh-CN" sz="1400" dirty="0">
                <a:latin typeface="Courier"/>
                <a:cs typeface="Courier"/>
              </a:rPr>
              <a:t>     |                             |   and sends new serial</a:t>
            </a:r>
          </a:p>
          <a:p>
            <a:pPr marL="0" indent="0">
              <a:buNone/>
            </a:pPr>
            <a:r>
              <a:rPr lang="en-US" altLang="zh-CN" sz="1400" dirty="0">
                <a:latin typeface="Courier"/>
                <a:cs typeface="Courier"/>
              </a:rPr>
              <a:t>     ~                             ~</a:t>
            </a:r>
            <a:endParaRPr kumimoji="1" lang="zh-CN" altLang="en-US" sz="1400" dirty="0">
              <a:latin typeface="Courier"/>
              <a:cs typeface="Courier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42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1844" y="150427"/>
            <a:ext cx="2853974" cy="1143000"/>
          </a:xfrm>
        </p:spPr>
        <p:txBody>
          <a:bodyPr/>
          <a:lstStyle/>
          <a:p>
            <a:r>
              <a:rPr kumimoji="1" lang="en-US" altLang="zh-CN" dirty="0"/>
              <a:t>RPKI</a:t>
            </a:r>
            <a:r>
              <a:rPr kumimoji="1" lang="zh-CN" altLang="en-US" dirty="0"/>
              <a:t>示例：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334"/>
            <a:ext cx="8229600" cy="539881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200" dirty="0">
                <a:solidFill>
                  <a:srgbClr val="3366FF"/>
                </a:solidFill>
                <a:latin typeface="Courier"/>
                <a:cs typeface="Courier"/>
              </a:rPr>
              <a:t>$ </a:t>
            </a:r>
            <a:r>
              <a:rPr kumimoji="1" lang="en-US" altLang="zh-CN" sz="1200" dirty="0" err="1">
                <a:solidFill>
                  <a:srgbClr val="3366FF"/>
                </a:solidFill>
                <a:latin typeface="Courier"/>
                <a:cs typeface="Courier"/>
              </a:rPr>
              <a:t>whois</a:t>
            </a:r>
            <a:r>
              <a:rPr kumimoji="1" lang="en-US" altLang="zh-CN" sz="1200" dirty="0">
                <a:solidFill>
                  <a:srgbClr val="3366FF"/>
                </a:solidFill>
                <a:latin typeface="Courier"/>
                <a:cs typeface="Courier"/>
              </a:rPr>
              <a:t> -h </a:t>
            </a:r>
            <a:r>
              <a:rPr kumimoji="1" lang="en-US" altLang="zh-CN" sz="1200" dirty="0" err="1">
                <a:solidFill>
                  <a:srgbClr val="3366FF"/>
                </a:solidFill>
                <a:latin typeface="Courier"/>
                <a:cs typeface="Courier"/>
              </a:rPr>
              <a:t>whois.bgpmon.net</a:t>
            </a:r>
            <a:r>
              <a:rPr kumimoji="1" lang="en-US" altLang="zh-CN" sz="1200" dirty="0">
                <a:solidFill>
                  <a:srgbClr val="3366FF"/>
                </a:solidFill>
                <a:latin typeface="Courier"/>
                <a:cs typeface="Courier"/>
              </a:rPr>
              <a:t> 186.0.0.0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Prefix:              186.0.0.0/18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Prefix description:  UNE-ETP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Country code:        CO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Origin AS:           13489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Origin AS Name:      EPM </a:t>
            </a:r>
            <a:r>
              <a:rPr kumimoji="1" lang="en-US" altLang="zh-CN" sz="1200" dirty="0" err="1">
                <a:latin typeface="Courier"/>
                <a:cs typeface="Courier"/>
              </a:rPr>
              <a:t>Telecomunicaciones</a:t>
            </a:r>
            <a:r>
              <a:rPr kumimoji="1" lang="en-US" altLang="zh-CN" sz="1200" dirty="0">
                <a:latin typeface="Courier"/>
                <a:cs typeface="Courier"/>
              </a:rPr>
              <a:t> S.A. E.S.P.,CO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RPKI status:         ROA validation successful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First seen:          2011-11-05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Last seen:           2015-02-28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Seen by #peers:      227</a:t>
            </a:r>
          </a:p>
          <a:p>
            <a:pPr marL="0" indent="0">
              <a:buNone/>
            </a:pP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solidFill>
                  <a:srgbClr val="3366FF"/>
                </a:solidFill>
                <a:latin typeface="Courier"/>
                <a:cs typeface="Courier"/>
              </a:rPr>
              <a:t>$ </a:t>
            </a:r>
            <a:r>
              <a:rPr kumimoji="1" lang="en-US" altLang="zh-CN" sz="1200" dirty="0" err="1">
                <a:solidFill>
                  <a:srgbClr val="3366FF"/>
                </a:solidFill>
                <a:latin typeface="Courier"/>
                <a:cs typeface="Courier"/>
              </a:rPr>
              <a:t>whois</a:t>
            </a:r>
            <a:r>
              <a:rPr kumimoji="1" lang="en-US" altLang="zh-CN" sz="1200" dirty="0">
                <a:solidFill>
                  <a:srgbClr val="3366FF"/>
                </a:solidFill>
                <a:latin typeface="Courier"/>
                <a:cs typeface="Courier"/>
              </a:rPr>
              <a:t> -h </a:t>
            </a:r>
            <a:r>
              <a:rPr kumimoji="1" lang="en-US" altLang="zh-CN" sz="1200" dirty="0" err="1">
                <a:solidFill>
                  <a:srgbClr val="3366FF"/>
                </a:solidFill>
                <a:latin typeface="Courier"/>
                <a:cs typeface="Courier"/>
              </a:rPr>
              <a:t>whois.bgpmon.net</a:t>
            </a:r>
            <a:r>
              <a:rPr kumimoji="1" lang="en-US" altLang="zh-CN" sz="1200" dirty="0">
                <a:solidFill>
                  <a:srgbClr val="3366FF"/>
                </a:solidFill>
                <a:latin typeface="Courier"/>
                <a:cs typeface="Courier"/>
              </a:rPr>
              <a:t> " --</a:t>
            </a:r>
            <a:r>
              <a:rPr kumimoji="1" lang="en-US" altLang="zh-CN" sz="1200" dirty="0" err="1">
                <a:solidFill>
                  <a:srgbClr val="3366FF"/>
                </a:solidFill>
                <a:latin typeface="Courier"/>
                <a:cs typeface="Courier"/>
              </a:rPr>
              <a:t>roa</a:t>
            </a:r>
            <a:r>
              <a:rPr kumimoji="1" lang="en-US" altLang="zh-CN" sz="1200" dirty="0">
                <a:solidFill>
                  <a:srgbClr val="3366FF"/>
                </a:solidFill>
                <a:latin typeface="Courier"/>
                <a:cs typeface="Courier"/>
              </a:rPr>
              <a:t> 13489 186.0.0.0/18"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0 – Valid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ROA Details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Origin ASN:       AS13489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Not valid Before: 2014-09-29 03:00:00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Not valid After:  2016-09-29 03:00:00  Expires in 1y212d2h58m1.60000000149012s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Trust Anchor:     </a:t>
            </a:r>
            <a:r>
              <a:rPr kumimoji="1" lang="en-US" altLang="zh-CN" sz="1200" dirty="0" err="1">
                <a:latin typeface="Courier"/>
                <a:cs typeface="Courier"/>
              </a:rPr>
              <a:t>repository.lacnic.net</a:t>
            </a: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Prefixes:         190.128.64.0/18 (max length /18)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                  2803:d80::/28 (max length /28)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                  190.151.192.0/18 (max length /18)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                  190.128.0.0/18 (max length /19)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                  201.236.224.0/19 (max length /19)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                  201.236.192.0/19 (max length /21)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                  191.98.0.0/17 (max length /17)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                  186.0.0.0/17 (max length /18)</a:t>
            </a:r>
            <a:endParaRPr kumimoji="1" lang="zh-CN" altLang="en-US" sz="1200" dirty="0">
              <a:latin typeface="Courier"/>
              <a:cs typeface="Courier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05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RPKI</a:t>
            </a:r>
            <a:r>
              <a:rPr kumimoji="1" lang="zh-CN" altLang="en-US" dirty="0"/>
              <a:t>优缺点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优点：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不改变</a:t>
            </a:r>
            <a:r>
              <a:rPr kumimoji="1" lang="en-US" altLang="zh-CN" dirty="0"/>
              <a:t>BGP</a:t>
            </a:r>
            <a:r>
              <a:rPr kumimoji="1" lang="zh-CN" altLang="en-US" dirty="0"/>
              <a:t>，路由不需要在线密码学计算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前缀劫持检测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有效激励</a:t>
            </a:r>
            <a:endParaRPr kumimoji="1" lang="en-US" altLang="zh-CN" dirty="0"/>
          </a:p>
          <a:p>
            <a:r>
              <a:rPr kumimoji="1" lang="zh-CN" altLang="en-US" dirty="0"/>
              <a:t>缺点：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无法阻止不改变前缀起源的攻击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659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RPKI</a:t>
            </a:r>
            <a:r>
              <a:rPr kumimoji="1" lang="zh-CN" altLang="en-US" dirty="0"/>
              <a:t>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/>
              <a:t>互联网域名管理技术国家工程实验室 </a:t>
            </a:r>
            <a:r>
              <a:rPr kumimoji="1" lang="zh-CN" altLang="en-US" sz="1600" dirty="0"/>
              <a:t>技术白皮书</a:t>
            </a:r>
          </a:p>
          <a:p>
            <a:pPr marL="0" indent="0">
              <a:buNone/>
            </a:pPr>
            <a:r>
              <a:rPr kumimoji="1" lang="en-US" altLang="zh-CN" sz="1600" dirty="0"/>
              <a:t>《RPKI </a:t>
            </a:r>
            <a:r>
              <a:rPr kumimoji="1" lang="zh-CN" altLang="en-US" sz="1600" dirty="0"/>
              <a:t>测试环境搭建</a:t>
            </a:r>
            <a:r>
              <a:rPr kumimoji="1" lang="en-US" altLang="zh-CN" sz="1600" dirty="0"/>
              <a:t>》</a:t>
            </a:r>
          </a:p>
          <a:p>
            <a:pPr marL="0" indent="0">
              <a:buNone/>
            </a:pPr>
            <a:r>
              <a:rPr kumimoji="1" lang="nb-NO" altLang="zh-CN" sz="1600" dirty="0">
                <a:hlinkClick r:id="rId2"/>
              </a:rPr>
              <a:t>http://cnnic.cn/gjymaqzx/aqzxwxbz/201501/W020150126452074581246.pdf</a:t>
            </a:r>
            <a:endParaRPr kumimoji="1" lang="nb-NO" altLang="zh-CN" sz="1600" dirty="0"/>
          </a:p>
          <a:p>
            <a:pPr marL="0" indent="0">
              <a:buNone/>
            </a:pPr>
            <a:endParaRPr kumimoji="1" lang="nb-NO" altLang="zh-CN" sz="1600" dirty="0"/>
          </a:p>
          <a:p>
            <a:pPr marL="0" indent="0">
              <a:buNone/>
            </a:pPr>
            <a:endParaRPr kumimoji="1" lang="zh-CN" altLang="en-US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2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DA9EC-0637-49D9-9131-EF44C2C7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C2060-EBD5-4D5C-8D86-1830D8EC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：请思考</a:t>
            </a:r>
            <a:r>
              <a:rPr lang="en-US" altLang="zh-CN" dirty="0"/>
              <a:t>RPKI</a:t>
            </a:r>
            <a:r>
              <a:rPr lang="zh-CN" altLang="en-US" dirty="0"/>
              <a:t>的</a:t>
            </a:r>
            <a:r>
              <a:rPr lang="en-US" altLang="zh-CN" dirty="0"/>
              <a:t>ROA</a:t>
            </a:r>
            <a:r>
              <a:rPr lang="zh-CN" altLang="en-US" dirty="0"/>
              <a:t>中包含最大前缀长度的作用可能是什么？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：如果一个</a:t>
            </a:r>
            <a:r>
              <a:rPr lang="en-US" altLang="zh-CN" dirty="0"/>
              <a:t>AS</a:t>
            </a:r>
            <a:r>
              <a:rPr lang="zh-CN" altLang="en-US" dirty="0"/>
              <a:t>的</a:t>
            </a:r>
            <a:r>
              <a:rPr lang="en-US" altLang="zh-CN" dirty="0"/>
              <a:t>RPKI</a:t>
            </a:r>
            <a:r>
              <a:rPr lang="zh-CN" altLang="en-US" dirty="0"/>
              <a:t>私钥被泄露，并且攻击者以该</a:t>
            </a:r>
            <a:r>
              <a:rPr lang="en-US" altLang="zh-CN" dirty="0"/>
              <a:t>AS</a:t>
            </a:r>
            <a:r>
              <a:rPr lang="zh-CN" altLang="en-US" dirty="0"/>
              <a:t>的身份伪造前缀起源声明被发现，则该</a:t>
            </a:r>
            <a:r>
              <a:rPr lang="en-US" altLang="zh-CN" dirty="0"/>
              <a:t>AS</a:t>
            </a:r>
            <a:r>
              <a:rPr lang="zh-CN" altLang="en-US" dirty="0"/>
              <a:t>应该如何应急响应？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062B7-0A84-4890-9EF5-B5A4F66E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00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098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3.RPKI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BGPsec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426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BGPsec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961944"/>
          </a:xfrm>
        </p:spPr>
        <p:txBody>
          <a:bodyPr/>
          <a:lstStyle/>
          <a:p>
            <a:r>
              <a:rPr kumimoji="1" lang="en-US" altLang="zh-CN" sz="2000" dirty="0" err="1"/>
              <a:t>BGPsec</a:t>
            </a:r>
            <a:r>
              <a:rPr kumimoji="1" lang="zh-CN" altLang="en-US" sz="2000" dirty="0"/>
              <a:t>依赖于</a:t>
            </a:r>
            <a:r>
              <a:rPr kumimoji="1" lang="en-US" altLang="zh-CN" sz="2000" dirty="0"/>
              <a:t>RPKI</a:t>
            </a:r>
          </a:p>
          <a:p>
            <a:r>
              <a:rPr kumimoji="1" lang="en-US" altLang="zh-CN" sz="2000" dirty="0"/>
              <a:t>BGP</a:t>
            </a:r>
            <a:r>
              <a:rPr kumimoji="1" lang="zh-CN" altLang="en-US" sz="2000" dirty="0"/>
              <a:t>更新消息中一条路径上的每个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对自己的路由声明做签名</a:t>
            </a:r>
            <a:endParaRPr kumimoji="1" lang="en-US" altLang="zh-CN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39301" y="3714889"/>
            <a:ext cx="1389835" cy="858454"/>
          </a:xfrm>
          <a:prstGeom prst="ellipse">
            <a:avLst/>
          </a:prstGeom>
          <a:noFill/>
          <a:ln w="57150" cmpd="sng">
            <a:solidFill>
              <a:srgbClr val="0080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atin typeface="Arial Black"/>
              <a:cs typeface="Arial Black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74423" y="3599260"/>
            <a:ext cx="719592" cy="304810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 Black"/>
                <a:cs typeface="Arial Black"/>
              </a:rPr>
              <a:t>AS1</a:t>
            </a:r>
            <a:endParaRPr kumimoji="1" lang="zh-CN" altLang="en-US" dirty="0">
              <a:latin typeface="Arial Black"/>
              <a:cs typeface="Arial Black"/>
            </a:endParaRPr>
          </a:p>
        </p:txBody>
      </p:sp>
      <p:cxnSp>
        <p:nvCxnSpPr>
          <p:cNvPr id="7" name="直线连接符 6"/>
          <p:cNvCxnSpPr>
            <a:stCxn id="9" idx="2"/>
            <a:endCxn id="5" idx="6"/>
          </p:cNvCxnSpPr>
          <p:nvPr/>
        </p:nvCxnSpPr>
        <p:spPr>
          <a:xfrm flipH="1">
            <a:off x="2229136" y="4144116"/>
            <a:ext cx="1034355" cy="0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263491" y="3714889"/>
            <a:ext cx="1389835" cy="858454"/>
          </a:xfrm>
          <a:prstGeom prst="ellipse">
            <a:avLst/>
          </a:prstGeom>
          <a:noFill/>
          <a:ln w="57150" cmpd="sng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atin typeface="Arial Black"/>
              <a:cs typeface="Arial Black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598613" y="3599260"/>
            <a:ext cx="719592" cy="304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 Black"/>
                <a:cs typeface="Arial Black"/>
              </a:rPr>
              <a:t>AS2</a:t>
            </a:r>
            <a:endParaRPr kumimoji="1" lang="zh-CN" altLang="en-US" dirty="0">
              <a:latin typeface="Arial Black"/>
              <a:cs typeface="Arial Black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604441" y="3713417"/>
            <a:ext cx="1389835" cy="858454"/>
          </a:xfrm>
          <a:prstGeom prst="ellipse">
            <a:avLst/>
          </a:prstGeom>
          <a:noFill/>
          <a:ln w="57150" cmpd="sng">
            <a:solidFill>
              <a:schemeClr val="accent5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atin typeface="Arial Black"/>
              <a:cs typeface="Arial Black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39563" y="3597788"/>
            <a:ext cx="719592" cy="30481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 Black"/>
                <a:cs typeface="Arial Black"/>
              </a:rPr>
              <a:t>AS3</a:t>
            </a:r>
            <a:endParaRPr kumimoji="1" lang="zh-CN" altLang="en-US" dirty="0">
              <a:latin typeface="Arial Black"/>
              <a:cs typeface="Arial Black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39301" y="4047036"/>
            <a:ext cx="145544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1.2.3.0/24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1912837" y="3389798"/>
            <a:ext cx="239375" cy="447254"/>
            <a:chOff x="4049059" y="1703294"/>
            <a:chExt cx="567765" cy="1060824"/>
          </a:xfrm>
          <a:solidFill>
            <a:srgbClr val="3366FF"/>
          </a:solidFill>
        </p:grpSpPr>
        <p:sp>
          <p:nvSpPr>
            <p:cNvPr id="23" name="椭圆 2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4347350" y="3420663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28" name="椭圆 27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6694655" y="3440138"/>
            <a:ext cx="239375" cy="447254"/>
            <a:chOff x="4049059" y="1703294"/>
            <a:chExt cx="567765" cy="1060824"/>
          </a:xfrm>
          <a:solidFill>
            <a:schemeClr val="accent5"/>
          </a:solidFill>
        </p:grpSpPr>
        <p:sp>
          <p:nvSpPr>
            <p:cNvPr id="33" name="椭圆 3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78" name="组 77"/>
          <p:cNvGrpSpPr/>
          <p:nvPr/>
        </p:nvGrpSpPr>
        <p:grpSpPr>
          <a:xfrm>
            <a:off x="1076557" y="4924123"/>
            <a:ext cx="2240223" cy="707883"/>
            <a:chOff x="1964317" y="4924123"/>
            <a:chExt cx="2240223" cy="707883"/>
          </a:xfrm>
        </p:grpSpPr>
        <p:sp>
          <p:nvSpPr>
            <p:cNvPr id="21" name="圆角矩形标注 20"/>
            <p:cNvSpPr/>
            <p:nvPr/>
          </p:nvSpPr>
          <p:spPr>
            <a:xfrm>
              <a:off x="1964317" y="4924123"/>
              <a:ext cx="2167108" cy="707883"/>
            </a:xfrm>
            <a:prstGeom prst="wedgeRoundRectCallout">
              <a:avLst>
                <a:gd name="adj1" fmla="val 1284"/>
                <a:gd name="adj2" fmla="val -149463"/>
                <a:gd name="adj3" fmla="val 16667"/>
              </a:avLst>
            </a:prstGeom>
            <a:noFill/>
            <a:ln w="12700" cmpd="sng"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1.2.3.0</a:t>
              </a:r>
              <a:r>
                <a:rPr kumimoji="1" lang="zh-CN" altLang="en-US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/</a:t>
              </a:r>
              <a:r>
                <a:rPr kumimoji="1" lang="en-US" altLang="zh-CN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24</a:t>
              </a:r>
              <a:r>
                <a:rPr kumimoji="1" lang="zh-CN" altLang="en-US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AS2</a:t>
              </a:r>
              <a:r>
                <a:rPr kumimoji="1" lang="zh-CN" altLang="en-US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AS1</a:t>
              </a:r>
            </a:p>
          </p:txBody>
        </p:sp>
        <p:grpSp>
          <p:nvGrpSpPr>
            <p:cNvPr id="37" name="组 36"/>
            <p:cNvGrpSpPr/>
            <p:nvPr/>
          </p:nvGrpSpPr>
          <p:grpSpPr>
            <a:xfrm>
              <a:off x="3965165" y="5050448"/>
              <a:ext cx="239375" cy="447254"/>
              <a:chOff x="4049059" y="1703294"/>
              <a:chExt cx="567765" cy="1060824"/>
            </a:xfrm>
            <a:solidFill>
              <a:srgbClr val="3366FF"/>
            </a:solidFill>
          </p:grpSpPr>
          <p:sp>
            <p:nvSpPr>
              <p:cNvPr id="38" name="椭圆 37"/>
              <p:cNvSpPr/>
              <p:nvPr/>
            </p:nvSpPr>
            <p:spPr>
              <a:xfrm>
                <a:off x="4049059" y="1703294"/>
                <a:ext cx="567765" cy="43329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235823" y="2032000"/>
                <a:ext cx="194236" cy="73211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332941" y="2472764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332941" y="2226235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2" name="组 11"/>
          <p:cNvGrpSpPr/>
          <p:nvPr/>
        </p:nvGrpSpPr>
        <p:grpSpPr>
          <a:xfrm>
            <a:off x="3779320" y="4142644"/>
            <a:ext cx="2249858" cy="2231665"/>
            <a:chOff x="3779320" y="4142644"/>
            <a:chExt cx="2249858" cy="2231665"/>
          </a:xfrm>
        </p:grpSpPr>
        <p:cxnSp>
          <p:nvCxnSpPr>
            <p:cNvPr id="16" name="直线连接符 15"/>
            <p:cNvCxnSpPr>
              <a:stCxn id="13" idx="2"/>
              <a:endCxn id="9" idx="6"/>
            </p:cNvCxnSpPr>
            <p:nvPr/>
          </p:nvCxnSpPr>
          <p:spPr>
            <a:xfrm flipH="1">
              <a:off x="4653326" y="4142644"/>
              <a:ext cx="951115" cy="1472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圆角矩形标注 41"/>
            <p:cNvSpPr/>
            <p:nvPr/>
          </p:nvSpPr>
          <p:spPr>
            <a:xfrm>
              <a:off x="3779320" y="4924123"/>
              <a:ext cx="2161482" cy="707883"/>
            </a:xfrm>
            <a:prstGeom prst="wedgeRoundRectCallout">
              <a:avLst>
                <a:gd name="adj1" fmla="val -21421"/>
                <a:gd name="adj2" fmla="val -149463"/>
                <a:gd name="adj3" fmla="val 16667"/>
              </a:avLst>
            </a:prstGeom>
            <a:noFill/>
            <a:ln w="12700" cmpd="sng"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1.2.3.0</a:t>
              </a:r>
              <a:r>
                <a:rPr kumimoji="1" lang="zh-CN" altLang="en-US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/</a:t>
              </a:r>
              <a:r>
                <a:rPr kumimoji="1" lang="en-US" altLang="zh-CN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24</a:t>
              </a:r>
              <a:r>
                <a:rPr kumimoji="1" lang="zh-CN" altLang="en-US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chemeClr val="accent5"/>
                  </a:solidFill>
                  <a:latin typeface="微软雅黑"/>
                  <a:ea typeface="微软雅黑"/>
                  <a:cs typeface="微软雅黑"/>
                </a:rPr>
                <a:t>AS3</a:t>
              </a:r>
              <a:r>
                <a:rPr kumimoji="1" lang="zh-CN" altLang="en-US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FF7F01"/>
                  </a:solidFill>
                  <a:latin typeface="微软雅黑"/>
                  <a:ea typeface="微软雅黑"/>
                  <a:cs typeface="微软雅黑"/>
                </a:rPr>
                <a:t>AS2</a:t>
              </a:r>
              <a:r>
                <a:rPr kumimoji="1" lang="zh-CN" altLang="en-US" sz="1600" dirty="0">
                  <a:solidFill>
                    <a:srgbClr val="FF7F0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AS1</a:t>
              </a:r>
            </a:p>
          </p:txBody>
        </p:sp>
        <p:grpSp>
          <p:nvGrpSpPr>
            <p:cNvPr id="48" name="组 47"/>
            <p:cNvGrpSpPr/>
            <p:nvPr/>
          </p:nvGrpSpPr>
          <p:grpSpPr>
            <a:xfrm>
              <a:off x="5789803" y="5047298"/>
              <a:ext cx="239375" cy="447254"/>
              <a:chOff x="4049059" y="1703294"/>
              <a:chExt cx="567765" cy="1060824"/>
            </a:xfrm>
            <a:solidFill>
              <a:schemeClr val="accent1"/>
            </a:solidFill>
          </p:grpSpPr>
          <p:sp>
            <p:nvSpPr>
              <p:cNvPr id="49" name="椭圆 48"/>
              <p:cNvSpPr/>
              <p:nvPr/>
            </p:nvSpPr>
            <p:spPr>
              <a:xfrm>
                <a:off x="4049059" y="1703294"/>
                <a:ext cx="567765" cy="43329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235823" y="2032000"/>
                <a:ext cx="194236" cy="73211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332941" y="2472764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332941" y="2226235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</p:grpSp>
        <p:sp>
          <p:nvSpPr>
            <p:cNvPr id="53" name="圆角矩形标注 52"/>
            <p:cNvSpPr/>
            <p:nvPr/>
          </p:nvSpPr>
          <p:spPr>
            <a:xfrm>
              <a:off x="3779320" y="5666426"/>
              <a:ext cx="2167108" cy="707883"/>
            </a:xfrm>
            <a:prstGeom prst="wedgeRoundRectCallout">
              <a:avLst>
                <a:gd name="adj1" fmla="val 15412"/>
                <a:gd name="adj2" fmla="val -51742"/>
                <a:gd name="adj3" fmla="val 16667"/>
              </a:avLst>
            </a:prstGeom>
            <a:noFill/>
            <a:ln w="12700" cmpd="sng"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1.2.3.0</a:t>
              </a:r>
              <a:r>
                <a:rPr kumimoji="1" lang="zh-CN" altLang="en-US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/</a:t>
              </a:r>
              <a:r>
                <a:rPr kumimoji="1" lang="en-US" altLang="zh-CN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24</a:t>
              </a:r>
              <a:r>
                <a:rPr kumimoji="1" lang="zh-CN" altLang="en-US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FF7F01"/>
                  </a:solidFill>
                  <a:latin typeface="微软雅黑"/>
                  <a:ea typeface="微软雅黑"/>
                  <a:cs typeface="微软雅黑"/>
                </a:rPr>
                <a:t>AS2</a:t>
              </a:r>
              <a:r>
                <a:rPr kumimoji="1" lang="zh-CN" altLang="en-US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3366FF"/>
                  </a:solidFill>
                  <a:latin typeface="微软雅黑"/>
                  <a:ea typeface="微软雅黑"/>
                  <a:cs typeface="微软雅黑"/>
                </a:rPr>
                <a:t>AS1</a:t>
              </a:r>
            </a:p>
          </p:txBody>
        </p:sp>
        <p:grpSp>
          <p:nvGrpSpPr>
            <p:cNvPr id="54" name="组 53"/>
            <p:cNvGrpSpPr/>
            <p:nvPr/>
          </p:nvGrpSpPr>
          <p:grpSpPr>
            <a:xfrm>
              <a:off x="5780168" y="5792751"/>
              <a:ext cx="239375" cy="447254"/>
              <a:chOff x="4049059" y="1703294"/>
              <a:chExt cx="567765" cy="1060824"/>
            </a:xfrm>
            <a:solidFill>
              <a:srgbClr val="3366FF"/>
            </a:solidFill>
          </p:grpSpPr>
          <p:sp>
            <p:nvSpPr>
              <p:cNvPr id="55" name="椭圆 54"/>
              <p:cNvSpPr/>
              <p:nvPr/>
            </p:nvSpPr>
            <p:spPr>
              <a:xfrm>
                <a:off x="4049059" y="1703294"/>
                <a:ext cx="567765" cy="43329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235823" y="2032000"/>
                <a:ext cx="194236" cy="73211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332941" y="2472764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332941" y="2226235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</p:grpSp>
      </p:grpSp>
      <p:sp>
        <p:nvSpPr>
          <p:cNvPr id="60" name="圆角矩形 59"/>
          <p:cNvSpPr/>
          <p:nvPr/>
        </p:nvSpPr>
        <p:spPr>
          <a:xfrm>
            <a:off x="3277424" y="2102346"/>
            <a:ext cx="719592" cy="30481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rial Black"/>
                <a:cs typeface="Arial Black"/>
              </a:rPr>
              <a:t>IANA</a:t>
            </a:r>
            <a:endParaRPr kumimoji="1" lang="zh-CN" altLang="en-US" sz="1400" dirty="0">
              <a:latin typeface="Arial Black"/>
              <a:cs typeface="Arial Black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2229136" y="2559556"/>
            <a:ext cx="719592" cy="30481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rial Black"/>
                <a:cs typeface="Arial Black"/>
              </a:rPr>
              <a:t>RIR1</a:t>
            </a:r>
            <a:endParaRPr kumimoji="1" lang="zh-CN" altLang="en-US" sz="1400" dirty="0">
              <a:latin typeface="Arial Black"/>
              <a:cs typeface="Arial Black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774200" y="2559551"/>
            <a:ext cx="719592" cy="30481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rial Black"/>
                <a:cs typeface="Arial Black"/>
              </a:rPr>
              <a:t>RIR2</a:t>
            </a:r>
            <a:endParaRPr kumimoji="1" lang="zh-CN" altLang="en-US" sz="1400" dirty="0">
              <a:latin typeface="Arial Black"/>
              <a:cs typeface="Arial Black"/>
            </a:endParaRPr>
          </a:p>
        </p:txBody>
      </p:sp>
      <p:cxnSp>
        <p:nvCxnSpPr>
          <p:cNvPr id="64" name="直线连接符 63"/>
          <p:cNvCxnSpPr>
            <a:stCxn id="60" idx="1"/>
            <a:endCxn id="61" idx="0"/>
          </p:cNvCxnSpPr>
          <p:nvPr/>
        </p:nvCxnSpPr>
        <p:spPr>
          <a:xfrm flipH="1">
            <a:off x="2588932" y="2254751"/>
            <a:ext cx="688492" cy="304805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>
            <a:stCxn id="61" idx="2"/>
            <a:endCxn id="6" idx="0"/>
          </p:cNvCxnSpPr>
          <p:nvPr/>
        </p:nvCxnSpPr>
        <p:spPr>
          <a:xfrm flipH="1">
            <a:off x="1534219" y="2864366"/>
            <a:ext cx="1054713" cy="73489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>
            <a:stCxn id="60" idx="3"/>
            <a:endCxn id="62" idx="0"/>
          </p:cNvCxnSpPr>
          <p:nvPr/>
        </p:nvCxnSpPr>
        <p:spPr>
          <a:xfrm>
            <a:off x="3997016" y="2254751"/>
            <a:ext cx="1136980" cy="30480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>
            <a:stCxn id="62" idx="2"/>
            <a:endCxn id="14" idx="0"/>
          </p:cNvCxnSpPr>
          <p:nvPr/>
        </p:nvCxnSpPr>
        <p:spPr>
          <a:xfrm>
            <a:off x="5133996" y="2864361"/>
            <a:ext cx="1165363" cy="73342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>
            <a:stCxn id="61" idx="2"/>
            <a:endCxn id="10" idx="0"/>
          </p:cNvCxnSpPr>
          <p:nvPr/>
        </p:nvCxnSpPr>
        <p:spPr>
          <a:xfrm>
            <a:off x="2588932" y="2864366"/>
            <a:ext cx="1369477" cy="73489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圆角矩形标注 58"/>
          <p:cNvSpPr/>
          <p:nvPr/>
        </p:nvSpPr>
        <p:spPr>
          <a:xfrm>
            <a:off x="6331101" y="4866510"/>
            <a:ext cx="2455089" cy="1539879"/>
          </a:xfrm>
          <a:prstGeom prst="wedgeRoundRectCallout">
            <a:avLst>
              <a:gd name="adj1" fmla="val -21991"/>
              <a:gd name="adj2" fmla="val -109743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验证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1.2.3.0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24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chemeClr val="accent5"/>
                </a:solidFill>
                <a:latin typeface="微软雅黑"/>
                <a:ea typeface="微软雅黑"/>
                <a:cs typeface="微软雅黑"/>
              </a:rPr>
              <a:t>AS</a:t>
            </a:r>
            <a:r>
              <a:rPr kumimoji="1" lang="zh-CN" altLang="zh-CN" sz="1600" dirty="0">
                <a:solidFill>
                  <a:schemeClr val="accent5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FF7F01"/>
                </a:solidFill>
                <a:latin typeface="微软雅黑"/>
                <a:ea typeface="微软雅黑"/>
                <a:cs typeface="微软雅黑"/>
              </a:rPr>
              <a:t>AS</a:t>
            </a:r>
            <a:r>
              <a:rPr kumimoji="1" lang="zh-CN" altLang="zh-CN" sz="1600" dirty="0">
                <a:solidFill>
                  <a:srgbClr val="FF7F01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600" dirty="0">
                <a:solidFill>
                  <a:srgbClr val="FF7F0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AS1</a:t>
            </a:r>
            <a:endParaRPr kumimoji="1" lang="en-US" altLang="zh-CN" sz="1600" dirty="0">
              <a:solidFill>
                <a:srgbClr val="FF7F0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1.2.3.0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24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FF7F01"/>
                </a:solidFill>
                <a:latin typeface="微软雅黑"/>
                <a:ea typeface="微软雅黑"/>
                <a:cs typeface="微软雅黑"/>
              </a:rPr>
              <a:t>AS2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AS1</a:t>
            </a:r>
          </a:p>
          <a:p>
            <a:r>
              <a:rPr kumimoji="1" lang="zh-CN" altLang="en-US" sz="16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得到</a:t>
            </a:r>
            <a:endParaRPr kumimoji="1" lang="en-US" altLang="zh-CN" sz="1600" dirty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1.2.3.0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24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FF7F01"/>
                </a:solidFill>
                <a:latin typeface="微软雅黑"/>
                <a:ea typeface="微软雅黑"/>
                <a:cs typeface="微软雅黑"/>
              </a:rPr>
              <a:t>AS2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AS1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                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359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BGPsec_Path</a:t>
            </a:r>
            <a:r>
              <a:rPr kumimoji="1" lang="zh-CN" altLang="en-US" dirty="0"/>
              <a:t>格式：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21934" y="2171110"/>
            <a:ext cx="3453847" cy="40341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AS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Number (4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octets)</a:t>
            </a:r>
            <a:endParaRPr kumimoji="1" lang="zh-CN" altLang="en-US" sz="1600" b="1" dirty="0">
              <a:solidFill>
                <a:schemeClr val="tx1"/>
              </a:solidFill>
              <a:latin typeface="Arial Black"/>
              <a:ea typeface="黑体"/>
              <a:cs typeface="Arial Black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21934" y="2980480"/>
            <a:ext cx="3452365" cy="40341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Flags (1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octet)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921934" y="2574525"/>
            <a:ext cx="3453847" cy="40341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err="1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pCount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(1 octet) </a:t>
            </a:r>
            <a:endParaRPr kumimoji="1" lang="zh-CN" altLang="en-US" sz="1600" b="1" dirty="0">
              <a:solidFill>
                <a:schemeClr val="tx1"/>
              </a:solidFill>
              <a:latin typeface="Arial Black"/>
              <a:ea typeface="黑体"/>
              <a:cs typeface="Arial Black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40319" y="2591459"/>
            <a:ext cx="3741383" cy="40595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Secure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_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Path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Segment</a:t>
            </a:r>
            <a:endParaRPr kumimoji="1" lang="zh-CN" altLang="en-US" sz="1600" b="1" dirty="0">
              <a:solidFill>
                <a:schemeClr val="tx1"/>
              </a:solidFill>
              <a:latin typeface="Arial Black"/>
              <a:ea typeface="黑体"/>
              <a:cs typeface="Arial Black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40320" y="3408758"/>
            <a:ext cx="3742056" cy="40595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Algorithm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Suite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Id.</a:t>
            </a:r>
            <a:endParaRPr kumimoji="1" lang="zh-CN" altLang="en-US" sz="1600" b="1" dirty="0">
              <a:solidFill>
                <a:schemeClr val="tx1"/>
              </a:solidFill>
              <a:latin typeface="Arial Black"/>
              <a:ea typeface="黑体"/>
              <a:cs typeface="Arial Black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40319" y="2168570"/>
            <a:ext cx="3741383" cy="40595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err="1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Secure_Path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Len</a:t>
            </a:r>
            <a:endParaRPr kumimoji="1" lang="zh-CN" altLang="en-US" sz="1600" b="1" dirty="0">
              <a:solidFill>
                <a:schemeClr val="tx1"/>
              </a:solidFill>
              <a:latin typeface="Arial Black"/>
              <a:ea typeface="黑体"/>
              <a:cs typeface="Arial Black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40320" y="3002803"/>
            <a:ext cx="3742056" cy="40595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err="1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Signature_Block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Length</a:t>
            </a:r>
            <a:endParaRPr kumimoji="1" lang="zh-CN" altLang="en-US" sz="1600" b="1" dirty="0">
              <a:solidFill>
                <a:schemeClr val="tx1"/>
              </a:solidFill>
              <a:latin typeface="Arial Black"/>
              <a:ea typeface="黑体"/>
              <a:cs typeface="Arial Black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40320" y="3814713"/>
            <a:ext cx="3742056" cy="40595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Signature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Segments</a:t>
            </a:r>
            <a:endParaRPr kumimoji="1" lang="zh-CN" altLang="en-US" sz="1600" b="1" dirty="0">
              <a:solidFill>
                <a:schemeClr val="tx1"/>
              </a:solidFill>
              <a:latin typeface="Arial Black"/>
              <a:ea typeface="黑体"/>
              <a:cs typeface="Arial Black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784454" y="4223624"/>
            <a:ext cx="3742056" cy="40595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Signature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Length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(2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octets)</a:t>
            </a:r>
            <a:endParaRPr kumimoji="1" lang="zh-CN" altLang="en-US" sz="1600" b="1" dirty="0">
              <a:solidFill>
                <a:schemeClr val="tx1"/>
              </a:solidFill>
              <a:latin typeface="Arial Black"/>
              <a:ea typeface="黑体"/>
              <a:cs typeface="Arial Black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784454" y="3817669"/>
            <a:ext cx="3742056" cy="40595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Subject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Key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Id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(20</a:t>
            </a:r>
            <a:r>
              <a: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octets)</a:t>
            </a:r>
            <a:endParaRPr kumimoji="1" lang="zh-CN" altLang="en-US" sz="1600" b="1" dirty="0">
              <a:solidFill>
                <a:schemeClr val="tx1"/>
              </a:solidFill>
              <a:latin typeface="Arial Black"/>
              <a:ea typeface="黑体"/>
              <a:cs typeface="Arial Black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784454" y="4629579"/>
            <a:ext cx="3742056" cy="405955"/>
          </a:xfrm>
          <a:prstGeom prst="roundRect">
            <a:avLst/>
          </a:prstGeom>
          <a:noFill/>
          <a:ln w="381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Signature</a:t>
            </a:r>
            <a:endParaRPr kumimoji="1" lang="zh-CN" altLang="en-US" sz="1600" b="1" dirty="0">
              <a:solidFill>
                <a:schemeClr val="tx1"/>
              </a:solidFill>
              <a:latin typeface="Arial Black"/>
              <a:ea typeface="黑体"/>
              <a:cs typeface="Arial Black"/>
            </a:endParaRPr>
          </a:p>
        </p:txBody>
      </p:sp>
      <p:sp>
        <p:nvSpPr>
          <p:cNvPr id="26" name="线形标注 1 25"/>
          <p:cNvSpPr/>
          <p:nvPr/>
        </p:nvSpPr>
        <p:spPr>
          <a:xfrm>
            <a:off x="4733669" y="2119503"/>
            <a:ext cx="3854491" cy="1314412"/>
          </a:xfrm>
          <a:prstGeom prst="borderCallout1">
            <a:avLst>
              <a:gd name="adj1" fmla="val 53891"/>
              <a:gd name="adj2" fmla="val -2680"/>
              <a:gd name="adj3" fmla="val 54010"/>
              <a:gd name="adj4" fmla="val -1674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6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8" name="线形标注 1 27"/>
          <p:cNvSpPr/>
          <p:nvPr/>
        </p:nvSpPr>
        <p:spPr>
          <a:xfrm>
            <a:off x="4733669" y="3721810"/>
            <a:ext cx="3854491" cy="1445853"/>
          </a:xfrm>
          <a:prstGeom prst="borderCallout1">
            <a:avLst>
              <a:gd name="adj1" fmla="val 57131"/>
              <a:gd name="adj2" fmla="val -1721"/>
              <a:gd name="adj3" fmla="val 20584"/>
              <a:gd name="adj4" fmla="val -13228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6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6" name="曲线连接符 15"/>
          <p:cNvCxnSpPr>
            <a:stCxn id="12" idx="1"/>
            <a:endCxn id="21" idx="1"/>
          </p:cNvCxnSpPr>
          <p:nvPr/>
        </p:nvCxnSpPr>
        <p:spPr>
          <a:xfrm rot="10800000" flipH="1" flipV="1">
            <a:off x="740318" y="2794437"/>
            <a:ext cx="1" cy="1223254"/>
          </a:xfrm>
          <a:prstGeom prst="curvedConnector3">
            <a:avLst>
              <a:gd name="adj1" fmla="val -22860000000"/>
            </a:avLst>
          </a:prstGeom>
          <a:ln w="57150" cmpd="sng">
            <a:solidFill>
              <a:srgbClr val="0080FF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线形标注 1 28"/>
          <p:cNvSpPr/>
          <p:nvPr/>
        </p:nvSpPr>
        <p:spPr>
          <a:xfrm>
            <a:off x="1494260" y="5249577"/>
            <a:ext cx="1015007" cy="460694"/>
          </a:xfrm>
          <a:prstGeom prst="borderCallout1">
            <a:avLst>
              <a:gd name="adj1" fmla="val 53891"/>
              <a:gd name="adj2" fmla="val -9968"/>
              <a:gd name="adj3" fmla="val -403616"/>
              <a:gd name="adj4" fmla="val -95705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一一对应</a:t>
            </a:r>
          </a:p>
        </p:txBody>
      </p:sp>
      <p:sp>
        <p:nvSpPr>
          <p:cNvPr id="30" name="线形标注 1 29"/>
          <p:cNvSpPr/>
          <p:nvPr/>
        </p:nvSpPr>
        <p:spPr>
          <a:xfrm>
            <a:off x="3906927" y="5616828"/>
            <a:ext cx="1900353" cy="739521"/>
          </a:xfrm>
          <a:prstGeom prst="borderCallout1">
            <a:avLst>
              <a:gd name="adj1" fmla="val 42221"/>
              <a:gd name="adj2" fmla="val -1533"/>
              <a:gd name="adj3" fmla="val -322583"/>
              <a:gd name="adj4" fmla="val -63395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或</a:t>
            </a:r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个</a:t>
            </a:r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Signature</a:t>
            </a:r>
            <a:r>
              <a:rPr kumimoji="1" lang="zh-CN" altLang="en-US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block</a:t>
            </a:r>
            <a:r>
              <a:rPr kumimoji="1" lang="zh-CN" altLang="en-US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，用于新旧算法兼容</a:t>
            </a:r>
          </a:p>
        </p:txBody>
      </p:sp>
      <p:sp>
        <p:nvSpPr>
          <p:cNvPr id="31" name="线形标注 1 30"/>
          <p:cNvSpPr/>
          <p:nvPr/>
        </p:nvSpPr>
        <p:spPr>
          <a:xfrm>
            <a:off x="6241681" y="5616828"/>
            <a:ext cx="1900353" cy="739521"/>
          </a:xfrm>
          <a:prstGeom prst="borderCallout1">
            <a:avLst>
              <a:gd name="adj1" fmla="val 50557"/>
              <a:gd name="adj2" fmla="val -2182"/>
              <a:gd name="adj3" fmla="val -219219"/>
              <a:gd name="adj4" fmla="val -10193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RPKI</a:t>
            </a:r>
            <a:r>
              <a:rPr kumimoji="1" lang="zh-CN" altLang="en-US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中证书</a:t>
            </a:r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SKI</a:t>
            </a:r>
            <a:endParaRPr kumimoji="1" lang="zh-CN" altLang="en-US" sz="16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43426" y="1355119"/>
            <a:ext cx="7683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BGPsec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更新消息：用一个可选属性 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BGPsec_Path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 替代 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AS_Path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98184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处理</a:t>
            </a:r>
            <a:r>
              <a:rPr kumimoji="1" lang="en-US" altLang="zh-CN" dirty="0" err="1"/>
              <a:t>BGPsec</a:t>
            </a:r>
            <a:r>
              <a:rPr kumimoji="1" lang="zh-CN" altLang="en-US" dirty="0"/>
              <a:t>更新消息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kumimoji="1" lang="zh-CN" altLang="en-US" sz="1800" dirty="0"/>
              <a:t>检查</a:t>
            </a:r>
            <a:r>
              <a:rPr kumimoji="1" lang="en-US" altLang="zh-CN" sz="1800" dirty="0" err="1"/>
              <a:t>BGPsec_Path</a:t>
            </a:r>
            <a:r>
              <a:rPr kumimoji="1" lang="zh-CN" altLang="en-US" sz="1800" dirty="0"/>
              <a:t>语法正确性</a:t>
            </a:r>
            <a:endParaRPr kumimoji="1" lang="en-US" altLang="zh-CN" sz="1800" dirty="0"/>
          </a:p>
          <a:p>
            <a:pPr>
              <a:buFont typeface="+mj-lt"/>
              <a:buAutoNum type="arabicPeriod"/>
            </a:pPr>
            <a:r>
              <a:rPr kumimoji="1" lang="zh-CN" altLang="en-US" sz="1800" dirty="0"/>
              <a:t>检查</a:t>
            </a:r>
            <a:r>
              <a:rPr kumimoji="1" lang="en-US" altLang="zh-CN" sz="1800" dirty="0" err="1"/>
              <a:t>Secure_Path</a:t>
            </a:r>
            <a:r>
              <a:rPr kumimoji="1" lang="zh-CN" altLang="en-US" sz="1800" dirty="0"/>
              <a:t>片段</a:t>
            </a:r>
            <a:endParaRPr kumimoji="1" lang="en-US" altLang="zh-CN" sz="1800" dirty="0"/>
          </a:p>
          <a:p>
            <a:pPr lvl="1">
              <a:buFont typeface="+mj-lt"/>
              <a:buAutoNum type="arabicPeriod"/>
            </a:pPr>
            <a:r>
              <a:rPr kumimoji="1" lang="zh-CN" altLang="en-US" sz="1400" dirty="0"/>
              <a:t>检查每个</a:t>
            </a:r>
            <a:r>
              <a:rPr kumimoji="1" lang="en-US" altLang="zh-CN" sz="1400" dirty="0" err="1"/>
              <a:t>Secure_Path</a:t>
            </a:r>
            <a:r>
              <a:rPr kumimoji="1" lang="zh-CN" altLang="en-US" sz="1400" dirty="0"/>
              <a:t>片段有一个对应的</a:t>
            </a:r>
            <a:r>
              <a:rPr kumimoji="1" lang="en-US" altLang="zh-CN" sz="1400" dirty="0"/>
              <a:t>Signature</a:t>
            </a:r>
            <a:r>
              <a:rPr kumimoji="1" lang="zh-CN" altLang="en-US" sz="1400" dirty="0"/>
              <a:t>片段</a:t>
            </a:r>
            <a:endParaRPr kumimoji="1" lang="en-US" altLang="zh-CN" sz="1400" dirty="0"/>
          </a:p>
          <a:p>
            <a:pPr lvl="1">
              <a:buFont typeface="+mj-lt"/>
              <a:buAutoNum type="arabicPeriod"/>
            </a:pPr>
            <a:r>
              <a:rPr kumimoji="1" lang="zh-CN" altLang="en-US" sz="1400" dirty="0"/>
              <a:t>检查消息中不包含</a:t>
            </a:r>
            <a:r>
              <a:rPr kumimoji="1" lang="en-US" altLang="zh-CN" sz="1400" dirty="0"/>
              <a:t>AS_PATH</a:t>
            </a:r>
            <a:r>
              <a:rPr kumimoji="1" lang="zh-CN" altLang="en-US" sz="1400" dirty="0"/>
              <a:t>属性</a:t>
            </a:r>
            <a:endParaRPr kumimoji="1" lang="en-US" altLang="zh-CN" sz="1400" dirty="0"/>
          </a:p>
          <a:p>
            <a:pPr lvl="1">
              <a:buFont typeface="+mj-lt"/>
              <a:buAutoNum type="arabicPeriod"/>
            </a:pPr>
            <a:r>
              <a:rPr kumimoji="1" lang="zh-CN" altLang="en-US" sz="1400" dirty="0"/>
              <a:t>若更新消息不是来自</a:t>
            </a:r>
            <a:r>
              <a:rPr kumimoji="1" lang="en-US" altLang="zh-CN" sz="1400" dirty="0"/>
              <a:t>AS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confederation</a:t>
            </a:r>
            <a:r>
              <a:rPr kumimoji="1" lang="zh-CN" altLang="en-US" sz="1400" dirty="0"/>
              <a:t>的，检查确保</a:t>
            </a:r>
            <a:r>
              <a:rPr kumimoji="1" lang="en-US" altLang="zh-CN" sz="1400" dirty="0" err="1"/>
              <a:t>Secure_Path</a:t>
            </a:r>
            <a:r>
              <a:rPr kumimoji="1" lang="zh-CN" altLang="en-US" sz="1400" dirty="0"/>
              <a:t>片段中不包含</a:t>
            </a:r>
            <a:r>
              <a:rPr kumimoji="1" lang="en-US" altLang="zh-CN" sz="1400" dirty="0" err="1"/>
              <a:t>Confed_Sequence</a:t>
            </a:r>
            <a:r>
              <a:rPr kumimoji="1" lang="zh-CN" altLang="en-US" sz="1400" dirty="0"/>
              <a:t>标记</a:t>
            </a:r>
            <a:endParaRPr kumimoji="1" lang="en-US" altLang="zh-CN" sz="1400" dirty="0"/>
          </a:p>
          <a:p>
            <a:pPr lvl="1">
              <a:buFont typeface="+mj-lt"/>
              <a:buAutoNum type="arabicPeriod"/>
            </a:pPr>
            <a:r>
              <a:rPr kumimoji="1" lang="zh-CN" altLang="en-US" sz="1400" dirty="0"/>
              <a:t>若更新消息应该来自一个</a:t>
            </a:r>
            <a:r>
              <a:rPr kumimoji="1" lang="en-US" altLang="zh-CN" sz="1400" dirty="0"/>
              <a:t>pCount≠0</a:t>
            </a:r>
            <a:r>
              <a:rPr kumimoji="1" lang="zh-CN" altLang="en-US" sz="1400" dirty="0"/>
              <a:t>的对等体，则检查确保最近加入的</a:t>
            </a:r>
            <a:r>
              <a:rPr kumimoji="1" lang="en-US" altLang="zh-CN" sz="1400" dirty="0" err="1"/>
              <a:t>Secure_Path</a:t>
            </a:r>
            <a:r>
              <a:rPr kumimoji="1" lang="zh-CN" altLang="en-US" sz="1400" dirty="0"/>
              <a:t>片段中</a:t>
            </a:r>
            <a:r>
              <a:rPr kumimoji="1" lang="en-US" altLang="zh-CN" sz="1400" dirty="0"/>
              <a:t>pCount≠0</a:t>
            </a:r>
          </a:p>
          <a:p>
            <a:pPr>
              <a:buFont typeface="+mj-lt"/>
              <a:buAutoNum type="arabicPeriod"/>
            </a:pPr>
            <a:r>
              <a:rPr kumimoji="1" lang="zh-CN" altLang="en-US" sz="1800" dirty="0"/>
              <a:t>检查</a:t>
            </a:r>
            <a:r>
              <a:rPr kumimoji="1" lang="en-US" altLang="zh-CN" sz="1800" dirty="0"/>
              <a:t>Signature</a:t>
            </a:r>
            <a:r>
              <a:rPr kumimoji="1" lang="zh-CN" altLang="en-US" sz="1800" dirty="0"/>
              <a:t>片段</a:t>
            </a:r>
            <a:endParaRPr kumimoji="1" lang="en-US" altLang="zh-CN" sz="1800" dirty="0"/>
          </a:p>
          <a:p>
            <a:pPr lvl="1">
              <a:buFont typeface="+mj-lt"/>
              <a:buAutoNum type="arabicPeriod"/>
            </a:pPr>
            <a:r>
              <a:rPr kumimoji="1" lang="zh-CN" altLang="en-US" sz="1400" dirty="0"/>
              <a:t>通过</a:t>
            </a:r>
            <a:r>
              <a:rPr kumimoji="1" lang="en-US" altLang="zh-CN" sz="1400" dirty="0"/>
              <a:t>RPKI</a:t>
            </a:r>
            <a:r>
              <a:rPr kumimoji="1" lang="zh-CN" altLang="en-US" sz="1400" dirty="0"/>
              <a:t>获得验证签名所需的有效的（</a:t>
            </a:r>
            <a:r>
              <a:rPr kumimoji="1" lang="en-US" altLang="zh-CN" sz="1400" dirty="0" err="1"/>
              <a:t>AS</a:t>
            </a:r>
            <a:r>
              <a:rPr kumimoji="1" lang="en-US" altLang="en-US" sz="1400" dirty="0" err="1"/>
              <a:t>号，SKI</a:t>
            </a:r>
            <a:r>
              <a:rPr kumimoji="1" lang="en-US" altLang="en-US" sz="1400" dirty="0"/>
              <a:t>，</a:t>
            </a:r>
            <a:r>
              <a:rPr kumimoji="1" lang="zh-CN" altLang="en-US" sz="1400" dirty="0"/>
              <a:t>公钥）三元组</a:t>
            </a:r>
            <a:endParaRPr kumimoji="1" lang="en-US" altLang="zh-CN" sz="1400" dirty="0"/>
          </a:p>
          <a:p>
            <a:pPr lvl="1">
              <a:buFont typeface="+mj-lt"/>
              <a:buAutoNum type="arabicPeriod"/>
            </a:pPr>
            <a:r>
              <a:rPr kumimoji="1" lang="zh-CN" altLang="en-US" sz="1400" dirty="0"/>
              <a:t>计算被签名内容的摘要</a:t>
            </a:r>
            <a:endParaRPr kumimoji="1" lang="en-US" altLang="zh-CN" sz="1400" dirty="0"/>
          </a:p>
          <a:p>
            <a:pPr lvl="1">
              <a:buFont typeface="+mj-lt"/>
              <a:buAutoNum type="arabicPeriod"/>
            </a:pPr>
            <a:r>
              <a:rPr kumimoji="1" lang="zh-CN" altLang="en-US" sz="1400" dirty="0"/>
              <a:t>以签名、公钥、摘要作为输入，用指定算法来验证签名</a:t>
            </a:r>
            <a:endParaRPr kumimoji="1" lang="en-US" altLang="zh-CN" sz="1400" dirty="0"/>
          </a:p>
          <a:p>
            <a:pPr marL="457200" lvl="1" indent="0">
              <a:buNone/>
            </a:pPr>
            <a:endParaRPr kumimoji="1" lang="en-US" altLang="zh-CN" sz="1400" dirty="0"/>
          </a:p>
          <a:p>
            <a:r>
              <a:rPr kumimoji="1" lang="en-US" altLang="zh-CN" sz="2000" dirty="0"/>
              <a:t>RPKI</a:t>
            </a:r>
            <a:r>
              <a:rPr kumimoji="1" lang="zh-CN" altLang="en-US" sz="2000" dirty="0"/>
              <a:t>：</a:t>
            </a:r>
            <a:endParaRPr kumimoji="1" lang="en-US" altLang="zh-CN" sz="2000" dirty="0"/>
          </a:p>
          <a:p>
            <a:pPr lvl="1"/>
            <a:r>
              <a:rPr lang="zh-CN" altLang="en-US" dirty="0"/>
              <a:t>获得</a:t>
            </a:r>
            <a:r>
              <a:rPr lang="en-US" altLang="zh-CN" dirty="0"/>
              <a:t>ROA</a:t>
            </a:r>
            <a:r>
              <a:rPr lang="zh-CN" altLang="en-US" dirty="0"/>
              <a:t>来验证前缀起源</a:t>
            </a:r>
            <a:r>
              <a:rPr lang="en-US" altLang="zh-CN" dirty="0"/>
              <a:t>(AS</a:t>
            </a:r>
            <a:r>
              <a:rPr lang="zh-CN" altLang="en-US" dirty="0"/>
              <a:t>号与</a:t>
            </a:r>
            <a:r>
              <a:rPr lang="en-US" altLang="zh-CN" dirty="0"/>
              <a:t>IP</a:t>
            </a:r>
            <a:r>
              <a:rPr lang="zh-CN" altLang="en-US" dirty="0"/>
              <a:t>地址前缀</a:t>
            </a:r>
            <a:r>
              <a:rPr lang="en-US" altLang="zh-CN" dirty="0"/>
              <a:t>)</a:t>
            </a:r>
            <a:r>
              <a:rPr lang="zh-CN" altLang="en-US" dirty="0"/>
              <a:t>的真实性</a:t>
            </a:r>
            <a:endParaRPr lang="en-US" altLang="zh-CN" dirty="0"/>
          </a:p>
          <a:p>
            <a:pPr lvl="1"/>
            <a:r>
              <a:rPr lang="en-US" altLang="zh-CN" dirty="0"/>
              <a:t>Router Certificates</a:t>
            </a:r>
            <a:r>
              <a:rPr lang="zh-CN" altLang="en-US" dirty="0"/>
              <a:t>：证明路由器可以代表一个</a:t>
            </a:r>
            <a:r>
              <a:rPr lang="en-US" altLang="zh-CN" dirty="0"/>
              <a:t>AS</a:t>
            </a:r>
            <a:r>
              <a:rPr lang="zh-CN" altLang="en-US" dirty="0"/>
              <a:t>，及其公钥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069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BGPSEC</a:t>
            </a:r>
            <a:r>
              <a:rPr kumimoji="1" lang="zh-CN" altLang="en-US" dirty="0"/>
              <a:t>优缺点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优点：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阻止路径伪造，</a:t>
            </a:r>
            <a:r>
              <a:rPr kumimoji="1" lang="en-US" altLang="zh-CN" dirty="0"/>
              <a:t>BGPSEC</a:t>
            </a:r>
            <a:r>
              <a:rPr kumimoji="1" lang="zh-CN" altLang="en-US" dirty="0"/>
              <a:t>对</a:t>
            </a:r>
            <a:r>
              <a:rPr kumimoji="1" lang="en-US" altLang="zh-CN" dirty="0"/>
              <a:t>AS</a:t>
            </a:r>
            <a:r>
              <a:rPr kumimoji="1" lang="zh-CN" altLang="en-US" dirty="0"/>
              <a:t>间链接做签名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挑战：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需要在线签名，路由器必须签名和验证路由更新消息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00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DA9EC-0637-49D9-9131-EF44C2C7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C2060-EBD5-4D5C-8D86-1830D8EC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：为什么在</a:t>
            </a:r>
            <a:r>
              <a:rPr lang="en-US" altLang="zh-CN" dirty="0" err="1"/>
              <a:t>BGPsec</a:t>
            </a:r>
            <a:r>
              <a:rPr lang="zh-CN" altLang="en-US" dirty="0"/>
              <a:t>中声明一条新路径并签名时需要在该路径中添加接收方的</a:t>
            </a:r>
            <a:r>
              <a:rPr lang="en-US" altLang="zh-CN" dirty="0"/>
              <a:t>AS</a:t>
            </a:r>
            <a:r>
              <a:rPr lang="zh-CN" altLang="en-US" dirty="0"/>
              <a:t>号？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：如果你是一个网络运营商的</a:t>
            </a:r>
            <a:r>
              <a:rPr lang="en-US" altLang="zh-CN" dirty="0"/>
              <a:t>CTO</a:t>
            </a:r>
            <a:r>
              <a:rPr lang="zh-CN" altLang="en-US" dirty="0"/>
              <a:t>，如何劝说你的</a:t>
            </a:r>
            <a:r>
              <a:rPr lang="en-US" altLang="zh-CN" dirty="0"/>
              <a:t>CEO</a:t>
            </a:r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不要”</a:t>
            </a:r>
            <a:r>
              <a:rPr lang="zh-CN" altLang="en-US" dirty="0"/>
              <a:t>部署</a:t>
            </a:r>
            <a:r>
              <a:rPr lang="en-US" altLang="zh-CN" dirty="0"/>
              <a:t>RPKI</a:t>
            </a:r>
            <a:r>
              <a:rPr lang="zh-CN" altLang="en-US" dirty="0"/>
              <a:t>和</a:t>
            </a:r>
            <a:r>
              <a:rPr lang="en-US" altLang="zh-CN" dirty="0"/>
              <a:t>BGPSEC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062B7-0A84-4890-9EF5-B5A4F66E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35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BGP</a:t>
            </a:r>
            <a:r>
              <a:rPr kumimoji="1" lang="zh-CN" altLang="en-US" dirty="0"/>
              <a:t>路由异常检测方法与局限性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/>
              <a:t>从多个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的</a:t>
            </a:r>
            <a:r>
              <a:rPr kumimoji="1" lang="en-US" altLang="zh-CN" sz="2000" dirty="0"/>
              <a:t>BGP</a:t>
            </a:r>
            <a:r>
              <a:rPr kumimoji="1" lang="zh-CN" altLang="en-US" sz="2000" dirty="0"/>
              <a:t>路由器收集</a:t>
            </a:r>
            <a:r>
              <a:rPr kumimoji="1" lang="en-US" altLang="zh-CN" sz="2000" dirty="0"/>
              <a:t>BGP</a:t>
            </a:r>
            <a:r>
              <a:rPr kumimoji="1" lang="zh-CN" altLang="en-US" sz="2000" dirty="0"/>
              <a:t>路由更新消息，与历史信息比较分析</a:t>
            </a:r>
            <a:endParaRPr kumimoji="1" lang="en-US" altLang="zh-CN" sz="2000" dirty="0"/>
          </a:p>
          <a:p>
            <a:r>
              <a:rPr kumimoji="1" lang="zh-CN" altLang="en-US" sz="2000" dirty="0"/>
              <a:t>以下情况可能是异常：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多起源</a:t>
            </a:r>
            <a:r>
              <a:rPr kumimoji="1" lang="en-US" altLang="zh-CN" sz="1600" dirty="0"/>
              <a:t>(MOAS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Multiple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Origin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AS)</a:t>
            </a:r>
            <a:r>
              <a:rPr kumimoji="1" lang="zh-CN" altLang="en-US" sz="1600" dirty="0"/>
              <a:t>前缀</a:t>
            </a:r>
            <a:r>
              <a:rPr kumimoji="1" lang="zh-CN" altLang="zh-CN" sz="1600" dirty="0"/>
              <a:t>：</a:t>
            </a:r>
            <a:r>
              <a:rPr kumimoji="1" lang="zh-CN" altLang="en-US" sz="1600" dirty="0"/>
              <a:t>同一个前缀由多个不同起源</a:t>
            </a:r>
            <a:r>
              <a:rPr kumimoji="1" lang="en-US" altLang="zh-CN" sz="1600" dirty="0"/>
              <a:t>AS</a:t>
            </a:r>
            <a:r>
              <a:rPr kumimoji="1" lang="zh-CN" altLang="en-US" sz="1600" dirty="0"/>
              <a:t>声明</a:t>
            </a:r>
            <a:endParaRPr kumimoji="1" lang="en-US" altLang="zh-CN" sz="1600" dirty="0"/>
          </a:p>
          <a:p>
            <a:pPr lvl="2"/>
            <a:r>
              <a:rPr kumimoji="1" lang="zh-CN" altLang="en-US" sz="1400" dirty="0"/>
              <a:t>然而，</a:t>
            </a:r>
            <a:r>
              <a:rPr kumimoji="1" lang="en-US" altLang="en-US" sz="1400" dirty="0" err="1"/>
              <a:t>多个Provider可能同时声明同一个</a:t>
            </a:r>
            <a:r>
              <a:rPr kumimoji="1" lang="zh-CN" altLang="en-US" sz="1400" dirty="0"/>
              <a:t>无独立</a:t>
            </a:r>
            <a:r>
              <a:rPr kumimoji="1" lang="en-US" altLang="zh-CN" sz="1400" dirty="0" err="1"/>
              <a:t>AS</a:t>
            </a:r>
            <a:r>
              <a:rPr kumimoji="1" lang="en-US" altLang="en-US" sz="1400" dirty="0" err="1"/>
              <a:t>号的Multihoming网络</a:t>
            </a:r>
            <a:r>
              <a:rPr kumimoji="1" lang="zh-CN" altLang="en-US" sz="1400" dirty="0"/>
              <a:t>的</a:t>
            </a:r>
            <a:r>
              <a:rPr kumimoji="1" lang="en-US" altLang="en-US" sz="1400" dirty="0"/>
              <a:t>前缀</a:t>
            </a:r>
            <a:r>
              <a:rPr kumimoji="1" lang="zh-CN" altLang="zh-CN" sz="1400" dirty="0"/>
              <a:t>，</a:t>
            </a:r>
            <a:r>
              <a:rPr kumimoji="1" lang="zh-CN" altLang="en-US" sz="1400" dirty="0"/>
              <a:t>或者做路由聚合时忽略了小于</a:t>
            </a:r>
            <a:r>
              <a:rPr kumimoji="1" lang="en-US" altLang="zh-CN" sz="1400" dirty="0"/>
              <a:t>/24</a:t>
            </a:r>
            <a:r>
              <a:rPr kumimoji="1" lang="zh-CN" altLang="en-US" sz="1400" dirty="0"/>
              <a:t>的前缀的起源</a:t>
            </a:r>
            <a:r>
              <a:rPr kumimoji="1" lang="en-US" altLang="zh-CN" sz="1400" dirty="0"/>
              <a:t>AS</a:t>
            </a:r>
            <a:endParaRPr kumimoji="1" lang="en-US" altLang="en-US" sz="1400" dirty="0"/>
          </a:p>
          <a:p>
            <a:pPr lvl="2"/>
            <a:r>
              <a:rPr kumimoji="1" lang="zh-CN" altLang="en-US" sz="1400" dirty="0"/>
              <a:t>或者，一个</a:t>
            </a:r>
            <a:r>
              <a:rPr kumimoji="1" lang="en-US" altLang="zh-CN" sz="1400" dirty="0"/>
              <a:t>AS</a:t>
            </a:r>
            <a:r>
              <a:rPr kumimoji="1" lang="zh-CN" altLang="en-US" sz="1400" dirty="0"/>
              <a:t>可能更换了</a:t>
            </a:r>
            <a:r>
              <a:rPr kumimoji="1" lang="en-US" altLang="zh-CN" sz="1400" dirty="0"/>
              <a:t>Provider</a:t>
            </a:r>
          </a:p>
          <a:p>
            <a:pPr lvl="1"/>
            <a:r>
              <a:rPr kumimoji="1" lang="zh-CN" altLang="en-US" sz="1600" dirty="0"/>
              <a:t>一条路由不是无谷的：这意味着路径是伪造的，或者存在路由泄露</a:t>
            </a:r>
            <a:endParaRPr kumimoji="1" lang="en-US" altLang="zh-CN" sz="1600" dirty="0"/>
          </a:p>
          <a:p>
            <a:pPr lvl="2"/>
            <a:r>
              <a:rPr kumimoji="1" lang="zh-CN" altLang="en-US" sz="1400" dirty="0"/>
              <a:t>然而，无谷模型是对现实的一种抽象，并非</a:t>
            </a:r>
            <a:r>
              <a:rPr kumimoji="1" lang="en-US" altLang="zh-CN" sz="1400" dirty="0"/>
              <a:t>100%</a:t>
            </a:r>
            <a:r>
              <a:rPr kumimoji="1" lang="zh-CN" altLang="en-US" sz="1400" dirty="0"/>
              <a:t>符合，例如两个</a:t>
            </a:r>
            <a:r>
              <a:rPr kumimoji="1" lang="en-US" altLang="zh-CN" sz="1400" dirty="0"/>
              <a:t>AS</a:t>
            </a:r>
            <a:r>
              <a:rPr kumimoji="1" lang="zh-CN" altLang="en-US" sz="1400" dirty="0"/>
              <a:t>在不同地区的关系可能不同，据说中国电信在中国地区是其他</a:t>
            </a:r>
            <a:r>
              <a:rPr kumimoji="1" lang="en-US" altLang="zh-CN" sz="1400" dirty="0"/>
              <a:t>Tier1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ISP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Provider</a:t>
            </a:r>
            <a:r>
              <a:rPr kumimoji="1" lang="zh-CN" altLang="en-US" sz="1400" dirty="0"/>
              <a:t>，在国外是</a:t>
            </a:r>
            <a:r>
              <a:rPr kumimoji="1" lang="en-US" altLang="zh-CN" sz="1400" dirty="0"/>
              <a:t>Customer</a:t>
            </a:r>
          </a:p>
          <a:p>
            <a:pPr lvl="2"/>
            <a:r>
              <a:rPr kumimoji="1" lang="zh-CN" altLang="en-US" sz="1400" dirty="0"/>
              <a:t>或者，已有链接发生了问题，路由切换到用于备份的隐藏链接上，该链接之前未出现过</a:t>
            </a:r>
            <a:endParaRPr kumimoji="1" lang="en-US" altLang="zh-CN" sz="1400" dirty="0"/>
          </a:p>
          <a:p>
            <a:pPr lvl="1"/>
            <a:r>
              <a:rPr kumimoji="1" lang="en-US" altLang="zh-CN" sz="1600" dirty="0"/>
              <a:t>BGP</a:t>
            </a:r>
            <a:r>
              <a:rPr kumimoji="1" lang="zh-CN" altLang="en-US" sz="1600" dirty="0"/>
              <a:t>路由和由</a:t>
            </a:r>
            <a:r>
              <a:rPr kumimoji="1" lang="en-US" altLang="zh-CN" sz="1600" dirty="0" err="1"/>
              <a:t>traceroute</a:t>
            </a:r>
            <a:r>
              <a:rPr kumimoji="1" lang="zh-CN" altLang="en-US" sz="1600" dirty="0"/>
              <a:t>发现的路径之间存在显著不同</a:t>
            </a:r>
            <a:endParaRPr kumimoji="1" lang="en-US" altLang="zh-CN" sz="1600" dirty="0"/>
          </a:p>
          <a:p>
            <a:pPr lvl="2"/>
            <a:r>
              <a:rPr kumimoji="1" lang="zh-CN" altLang="en-US" sz="1400" dirty="0"/>
              <a:t>然而，攻击者可以篡改</a:t>
            </a:r>
            <a:r>
              <a:rPr kumimoji="1" lang="en-US" altLang="zh-CN" sz="1400" dirty="0"/>
              <a:t>IP</a:t>
            </a:r>
            <a:r>
              <a:rPr kumimoji="1" lang="zh-CN" altLang="en-US" sz="1400" dirty="0"/>
              <a:t>头部的</a:t>
            </a:r>
            <a:r>
              <a:rPr kumimoji="1" lang="en-US" altLang="zh-CN" sz="1400" dirty="0"/>
              <a:t>TTL</a:t>
            </a:r>
            <a:r>
              <a:rPr kumimoji="1" lang="zh-CN" altLang="en-US" sz="1400" dirty="0"/>
              <a:t>值，增加</a:t>
            </a:r>
            <a:r>
              <a:rPr kumimoji="1" lang="en-US" altLang="zh-CN" sz="1400" dirty="0"/>
              <a:t>TTL</a:t>
            </a:r>
            <a:r>
              <a:rPr kumimoji="1" lang="zh-CN" altLang="en-US" sz="1400" dirty="0"/>
              <a:t>以“跳过”攻击者的网络，或者伪造应答包的源</a:t>
            </a:r>
            <a:r>
              <a:rPr kumimoji="1" lang="en-US" altLang="zh-CN" sz="1400" dirty="0"/>
              <a:t>IP</a:t>
            </a:r>
            <a:r>
              <a:rPr kumimoji="1" lang="zh-CN" altLang="en-US" sz="1400" dirty="0"/>
              <a:t>地址</a:t>
            </a:r>
            <a:endParaRPr kumimoji="1" lang="en-US" altLang="zh-CN" sz="1400" dirty="0"/>
          </a:p>
          <a:p>
            <a:pPr lvl="2"/>
            <a:r>
              <a:rPr kumimoji="1" lang="zh-CN" altLang="en-US" sz="1400" dirty="0"/>
              <a:t>另外，由于多种原因，</a:t>
            </a:r>
            <a:r>
              <a:rPr kumimoji="1" lang="en-US" altLang="zh-CN" sz="1400" dirty="0"/>
              <a:t>BGP</a:t>
            </a:r>
            <a:r>
              <a:rPr kumimoji="1" lang="zh-CN" altLang="en-US" sz="1400" dirty="0"/>
              <a:t>路由与实际</a:t>
            </a:r>
            <a:r>
              <a:rPr kumimoji="1" lang="en-US" altLang="zh-CN" sz="1400" dirty="0" err="1"/>
              <a:t>traceroute</a:t>
            </a:r>
            <a:r>
              <a:rPr kumimoji="1" lang="zh-CN" altLang="en-US" sz="1400" dirty="0"/>
              <a:t>经过路由可能不同</a:t>
            </a:r>
            <a:endParaRPr kumimoji="1" lang="en-US" altLang="zh-CN" sz="1400" dirty="0"/>
          </a:p>
          <a:p>
            <a:r>
              <a:rPr kumimoji="1" lang="en-US" altLang="zh-CN" sz="2000" dirty="0"/>
              <a:t>“</a:t>
            </a:r>
            <a:r>
              <a:rPr kumimoji="1" lang="zh-CN" altLang="en-US" sz="2000" dirty="0"/>
              <a:t>异常</a:t>
            </a:r>
            <a:r>
              <a:rPr kumimoji="1" lang="en-US" altLang="zh-CN" sz="2000" dirty="0"/>
              <a:t>”</a:t>
            </a:r>
            <a:r>
              <a:rPr kumimoji="1" lang="zh-CN" altLang="en-US" sz="2000" dirty="0"/>
              <a:t>是相对的，任何对策都无法完全区别出</a:t>
            </a:r>
            <a:r>
              <a:rPr kumimoji="1" lang="en-US" altLang="zh-CN" sz="2000" dirty="0"/>
              <a:t>“</a:t>
            </a:r>
            <a:r>
              <a:rPr kumimoji="1" lang="zh-CN" altLang="en-US" sz="2000" dirty="0"/>
              <a:t>异常</a:t>
            </a:r>
            <a:r>
              <a:rPr kumimoji="1" lang="en-US" altLang="zh-CN" sz="2000" dirty="0"/>
              <a:t>”</a:t>
            </a:r>
            <a:r>
              <a:rPr kumimoji="1" lang="zh-CN" altLang="en-US" sz="2000" dirty="0"/>
              <a:t>和</a:t>
            </a:r>
            <a:r>
              <a:rPr kumimoji="1" lang="en-US" altLang="zh-CN" sz="2000" dirty="0"/>
              <a:t>“</a:t>
            </a:r>
            <a:r>
              <a:rPr kumimoji="1" lang="zh-CN" altLang="en-US" sz="2000" dirty="0"/>
              <a:t>正常</a:t>
            </a:r>
            <a:r>
              <a:rPr kumimoji="1" lang="en-US" altLang="zh-CN" sz="2000" dirty="0"/>
              <a:t>”</a:t>
            </a:r>
          </a:p>
          <a:p>
            <a:pPr lvl="1"/>
            <a:endParaRPr kumimoji="1" lang="en-US" altLang="zh-CN" sz="1600" dirty="0"/>
          </a:p>
          <a:p>
            <a:pPr lvl="1"/>
            <a:endParaRPr kumimoji="1" lang="en-US" altLang="zh-CN" sz="1600" dirty="0"/>
          </a:p>
          <a:p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499" y="6252852"/>
            <a:ext cx="2895600" cy="365125"/>
          </a:xfrm>
        </p:spPr>
        <p:txBody>
          <a:bodyPr/>
          <a:lstStyle/>
          <a:p>
            <a:pPr algn="l"/>
            <a:r>
              <a:rPr kumimoji="1" lang="en-US" altLang="zh-CN" dirty="0"/>
              <a:t>HIT </a:t>
            </a:r>
            <a:r>
              <a:rPr kumimoji="1" lang="en-US" altLang="zh-CN" dirty="0" err="1"/>
              <a:t>ComNet</a:t>
            </a:r>
            <a:r>
              <a:rPr kumimoji="1" lang="en-US" altLang="zh-CN" dirty="0"/>
              <a:t>-II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00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基于密码学的</a:t>
            </a:r>
            <a:r>
              <a:rPr kumimoji="1" lang="en-US" altLang="zh-CN" dirty="0"/>
              <a:t>BGP</a:t>
            </a:r>
            <a:r>
              <a:rPr kumimoji="1" lang="zh-CN" altLang="en-US" dirty="0"/>
              <a:t>安全方案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/>
              <a:t>从体系结构上看，</a:t>
            </a:r>
            <a:r>
              <a:rPr kumimoji="1" lang="en-US" altLang="zh-CN" sz="2000" dirty="0"/>
              <a:t>BGP</a:t>
            </a:r>
            <a:r>
              <a:rPr kumimoji="1" lang="zh-CN" altLang="en-US" sz="2000" dirty="0"/>
              <a:t>安全的关键在于保护信息的完整性和真实性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起源验证</a:t>
            </a:r>
            <a:r>
              <a:rPr kumimoji="1" lang="en-US" altLang="zh-CN" sz="2000" dirty="0"/>
              <a:t>(Origin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Authentication)</a:t>
            </a:r>
            <a:r>
              <a:rPr kumimoji="1" lang="zh-CN" altLang="en-US" sz="2000" dirty="0"/>
              <a:t>：保护前缀和起源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的对应关系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例如，</a:t>
            </a:r>
            <a:r>
              <a:rPr kumimoji="1" lang="en-US" altLang="zh-CN" sz="1600" dirty="0"/>
              <a:t>RPKI</a:t>
            </a:r>
            <a:r>
              <a:rPr kumimoji="1" lang="zh-CN" altLang="en-US" sz="1600" dirty="0"/>
              <a:t>（</a:t>
            </a:r>
            <a:r>
              <a:rPr kumimoji="1" lang="en-US" altLang="zh-CN" sz="1600" dirty="0"/>
              <a:t>Resource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PKI</a:t>
            </a:r>
            <a:r>
              <a:rPr kumimoji="1" lang="zh-CN" altLang="en-US" sz="1600" dirty="0"/>
              <a:t>）</a:t>
            </a:r>
            <a:r>
              <a:rPr kumimoji="1" lang="en-US" altLang="zh-CN" sz="1600" dirty="0"/>
              <a:t>[RFC6480~RFC6493, RFC7128]</a:t>
            </a:r>
          </a:p>
          <a:p>
            <a:pPr lvl="1"/>
            <a:endParaRPr kumimoji="1" lang="en-US" altLang="zh-CN" sz="1600" dirty="0"/>
          </a:p>
          <a:p>
            <a:r>
              <a:rPr kumimoji="1" lang="zh-CN" altLang="en-US" sz="2000" dirty="0"/>
              <a:t>路径验证</a:t>
            </a:r>
            <a:r>
              <a:rPr kumimoji="1" lang="en-US" altLang="zh-CN" sz="2000" dirty="0"/>
              <a:t>(Path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Authentication)</a:t>
            </a:r>
            <a:r>
              <a:rPr kumimoji="1" lang="zh-CN" altLang="en-US" sz="2000" dirty="0"/>
              <a:t>：保护整条路径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例如，</a:t>
            </a:r>
            <a:r>
              <a:rPr kumimoji="1" lang="en-US" altLang="zh-CN" sz="1600" dirty="0" err="1"/>
              <a:t>BGPsec</a:t>
            </a:r>
            <a:r>
              <a:rPr kumimoji="1" lang="en-US" altLang="zh-CN" sz="1600" dirty="0"/>
              <a:t> [draft-ietf-sidr-bgpsec-protocol-13]</a:t>
            </a:r>
          </a:p>
          <a:p>
            <a:pPr lvl="1"/>
            <a:r>
              <a:rPr kumimoji="1" lang="en-US" altLang="zh-CN" sz="1600" dirty="0"/>
              <a:t>https://</a:t>
            </a:r>
            <a:r>
              <a:rPr kumimoji="1" lang="en-US" altLang="zh-CN" sz="1600" dirty="0" err="1"/>
              <a:t>datatracker.ietf.org</a:t>
            </a:r>
            <a:r>
              <a:rPr kumimoji="1" lang="en-US" altLang="zh-CN" sz="1600" dirty="0"/>
              <a:t>/doc/draft-</a:t>
            </a:r>
            <a:r>
              <a:rPr kumimoji="1" lang="en-US" altLang="zh-CN" sz="1600" dirty="0" err="1"/>
              <a:t>ietf</a:t>
            </a:r>
            <a:r>
              <a:rPr kumimoji="1" lang="en-US" altLang="zh-CN" sz="1600" dirty="0"/>
              <a:t>-</a:t>
            </a:r>
            <a:r>
              <a:rPr kumimoji="1" lang="en-US" altLang="zh-CN" sz="1600" dirty="0" err="1"/>
              <a:t>sidr</a:t>
            </a:r>
            <a:r>
              <a:rPr kumimoji="1" lang="en-US" altLang="zh-CN" sz="1600" dirty="0"/>
              <a:t>-</a:t>
            </a:r>
            <a:r>
              <a:rPr kumimoji="1" lang="en-US" altLang="zh-CN" sz="1600" dirty="0" err="1"/>
              <a:t>bgpsec</a:t>
            </a:r>
            <a:r>
              <a:rPr kumimoji="1" lang="en-US" altLang="zh-CN" sz="1600" dirty="0"/>
              <a:t>-protocol/</a:t>
            </a:r>
          </a:p>
          <a:p>
            <a:endParaRPr kumimoji="1" lang="en-US" altLang="zh-CN" sz="2000" dirty="0"/>
          </a:p>
          <a:p>
            <a:r>
              <a:rPr kumimoji="1" lang="en-US" altLang="en-US" sz="2000" dirty="0" err="1"/>
              <a:t>其他BGP安全方案参考</a:t>
            </a:r>
            <a:r>
              <a:rPr kumimoji="1" lang="en-US" altLang="zh-CN" sz="2000" dirty="0"/>
              <a:t>[</a:t>
            </a:r>
            <a:r>
              <a:rPr lang="en-US" altLang="zh-CN" sz="2000" dirty="0"/>
              <a:t>A Survey of BGP Security Issues and Solutions PIEEE 10</a:t>
            </a:r>
            <a:r>
              <a:rPr kumimoji="1" lang="en-US" altLang="zh-CN" sz="2000" dirty="0"/>
              <a:t>]</a:t>
            </a: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sp>
        <p:nvSpPr>
          <p:cNvPr id="5" name="页脚占位符 3"/>
          <p:cNvSpPr txBox="1">
            <a:spLocks/>
          </p:cNvSpPr>
          <p:nvPr/>
        </p:nvSpPr>
        <p:spPr>
          <a:xfrm>
            <a:off x="305499" y="62528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dirty="0"/>
              <a:t>HIT </a:t>
            </a:r>
            <a:r>
              <a:rPr kumimoji="1" lang="en-US" altLang="zh-CN" dirty="0" err="1"/>
              <a:t>ComNet</a:t>
            </a:r>
            <a:r>
              <a:rPr kumimoji="1" lang="en-US" altLang="zh-CN" dirty="0"/>
              <a:t>-II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46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168"/>
            <a:ext cx="8229600" cy="1143000"/>
          </a:xfrm>
        </p:spPr>
        <p:txBody>
          <a:bodyPr/>
          <a:lstStyle/>
          <a:p>
            <a:r>
              <a:rPr kumimoji="1" lang="en-US" altLang="en-US" dirty="0"/>
              <a:t>数字</a:t>
            </a:r>
            <a:r>
              <a:rPr kumimoji="1" lang="zh-CN" altLang="en-US" dirty="0"/>
              <a:t>证书</a:t>
            </a:r>
            <a:r>
              <a:rPr kumimoji="1" lang="en-US" altLang="zh-CN" dirty="0"/>
              <a:t>(certificate)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19176"/>
            <a:ext cx="8229600" cy="2561000"/>
          </a:xfrm>
        </p:spPr>
        <p:txBody>
          <a:bodyPr/>
          <a:lstStyle/>
          <a:p>
            <a:r>
              <a:rPr kumimoji="1" lang="zh-CN" altLang="en-US" dirty="0"/>
              <a:t>数字证书：证明一个公钥所有权：</a:t>
            </a:r>
            <a:r>
              <a:rPr kumimoji="1" lang="en-US" altLang="zh-CN" dirty="0"/>
              <a:t>Alice’s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PK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PK</a:t>
            </a:r>
            <a:r>
              <a:rPr kumimoji="1" lang="en-US" altLang="zh-CN" baseline="-25000" dirty="0" err="1"/>
              <a:t>Alice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证书权威</a:t>
            </a:r>
            <a:r>
              <a:rPr kumimoji="1" lang="en-US" altLang="zh-CN" dirty="0"/>
              <a:t>(CA)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Alice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Bob</a:t>
            </a:r>
            <a:r>
              <a:rPr kumimoji="1" lang="zh-CN" altLang="en-US" dirty="0"/>
              <a:t>都相信的可信第三方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Alice</a:t>
            </a:r>
            <a:r>
              <a:rPr kumimoji="1" lang="zh-CN" altLang="zh-CN" dirty="0"/>
              <a:t>：</a:t>
            </a:r>
            <a:r>
              <a:rPr kumimoji="1" lang="zh-CN" altLang="en-US" dirty="0"/>
              <a:t>将</a:t>
            </a:r>
            <a:r>
              <a:rPr kumimoji="1" lang="en-US" altLang="zh-CN" dirty="0" err="1"/>
              <a:t>PK</a:t>
            </a:r>
            <a:r>
              <a:rPr kumimoji="1" lang="en-US" altLang="zh-CN" baseline="-25000" dirty="0" err="1"/>
              <a:t>Alice</a:t>
            </a:r>
            <a:r>
              <a:rPr kumimoji="1" lang="zh-CN" altLang="en-US" dirty="0"/>
              <a:t>发送给</a:t>
            </a:r>
            <a:r>
              <a:rPr kumimoji="1" lang="en-US" altLang="zh-CN" dirty="0"/>
              <a:t>CA</a:t>
            </a:r>
            <a:r>
              <a:rPr kumimoji="1" lang="zh-CN" altLang="en-US" dirty="0"/>
              <a:t>，获得</a:t>
            </a:r>
            <a:r>
              <a:rPr kumimoji="1" lang="en-US" altLang="zh-CN" dirty="0"/>
              <a:t>CA</a:t>
            </a:r>
            <a:r>
              <a:rPr kumimoji="1" lang="zh-CN" altLang="en-US" dirty="0"/>
              <a:t>签名的证书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Bob</a:t>
            </a:r>
            <a:r>
              <a:rPr kumimoji="1" lang="zh-CN" altLang="en-US" dirty="0"/>
              <a:t>：收到证书后，用</a:t>
            </a:r>
            <a:r>
              <a:rPr kumimoji="1" lang="en-US" altLang="zh-CN" dirty="0"/>
              <a:t>PK</a:t>
            </a:r>
            <a:r>
              <a:rPr kumimoji="1" lang="en-US" altLang="zh-CN" baseline="-25000" dirty="0"/>
              <a:t>CA</a:t>
            </a:r>
            <a:r>
              <a:rPr kumimoji="1" lang="zh-CN" altLang="en-US" dirty="0"/>
              <a:t>验证证书，确认</a:t>
            </a:r>
            <a:r>
              <a:rPr kumimoji="1" lang="en-US" altLang="zh-CN" dirty="0" err="1"/>
              <a:t>PK</a:t>
            </a:r>
            <a:r>
              <a:rPr kumimoji="1" lang="en-US" altLang="zh-CN" baseline="-25000" dirty="0" err="1"/>
              <a:t>Alice</a:t>
            </a:r>
            <a:r>
              <a:rPr kumimoji="1" lang="zh-CN" altLang="en-US" dirty="0"/>
              <a:t>的真实性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grpSp>
        <p:nvGrpSpPr>
          <p:cNvPr id="13" name="组 12"/>
          <p:cNvGrpSpPr/>
          <p:nvPr/>
        </p:nvGrpSpPr>
        <p:grpSpPr>
          <a:xfrm>
            <a:off x="4137337" y="1171168"/>
            <a:ext cx="328708" cy="634506"/>
            <a:chOff x="7336117" y="1996734"/>
            <a:chExt cx="478118" cy="922912"/>
          </a:xfrm>
        </p:grpSpPr>
        <p:sp>
          <p:nvSpPr>
            <p:cNvPr id="11" name="椭圆 10"/>
            <p:cNvSpPr/>
            <p:nvPr/>
          </p:nvSpPr>
          <p:spPr>
            <a:xfrm>
              <a:off x="7358529" y="1996734"/>
              <a:ext cx="433294" cy="425543"/>
            </a:xfrm>
            <a:prstGeom prst="ellipse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7336117" y="2109633"/>
              <a:ext cx="478118" cy="810013"/>
            </a:xfrm>
            <a:prstGeom prst="triangle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1885576" y="2422277"/>
            <a:ext cx="328708" cy="634506"/>
            <a:chOff x="7336117" y="1996734"/>
            <a:chExt cx="478118" cy="922912"/>
          </a:xfrm>
          <a:solidFill>
            <a:schemeClr val="accent1"/>
          </a:solidFill>
        </p:grpSpPr>
        <p:sp>
          <p:nvSpPr>
            <p:cNvPr id="15" name="椭圆 14"/>
            <p:cNvSpPr/>
            <p:nvPr/>
          </p:nvSpPr>
          <p:spPr>
            <a:xfrm>
              <a:off x="7358529" y="1996734"/>
              <a:ext cx="433294" cy="42554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7336117" y="2109633"/>
              <a:ext cx="478118" cy="810013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530822" y="2422277"/>
            <a:ext cx="328708" cy="634506"/>
            <a:chOff x="7336117" y="1996734"/>
            <a:chExt cx="478118" cy="922912"/>
          </a:xfrm>
          <a:solidFill>
            <a:srgbClr val="008000"/>
          </a:solidFill>
        </p:grpSpPr>
        <p:sp>
          <p:nvSpPr>
            <p:cNvPr id="18" name="椭圆 17"/>
            <p:cNvSpPr/>
            <p:nvPr/>
          </p:nvSpPr>
          <p:spPr>
            <a:xfrm>
              <a:off x="7358529" y="1996734"/>
              <a:ext cx="433294" cy="42554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7336117" y="2109633"/>
              <a:ext cx="478118" cy="810013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049058" y="18835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CA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95262" y="3080507"/>
            <a:ext cx="71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Alice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383338" y="3080507"/>
            <a:ext cx="62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Bob</a:t>
            </a:r>
          </a:p>
        </p:txBody>
      </p:sp>
      <p:cxnSp>
        <p:nvCxnSpPr>
          <p:cNvPr id="23" name="直线连接符 22"/>
          <p:cNvCxnSpPr/>
          <p:nvPr/>
        </p:nvCxnSpPr>
        <p:spPr>
          <a:xfrm>
            <a:off x="2411925" y="3056783"/>
            <a:ext cx="3971413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组 54"/>
          <p:cNvGrpSpPr/>
          <p:nvPr/>
        </p:nvGrpSpPr>
        <p:grpSpPr>
          <a:xfrm>
            <a:off x="7007014" y="2432773"/>
            <a:ext cx="683638" cy="1018401"/>
            <a:chOff x="6323376" y="1385356"/>
            <a:chExt cx="683638" cy="1018401"/>
          </a:xfrm>
        </p:grpSpPr>
        <p:grpSp>
          <p:nvGrpSpPr>
            <p:cNvPr id="6" name="组 5"/>
            <p:cNvGrpSpPr/>
            <p:nvPr/>
          </p:nvGrpSpPr>
          <p:grpSpPr>
            <a:xfrm>
              <a:off x="6507184" y="1385356"/>
              <a:ext cx="330012" cy="616603"/>
              <a:chOff x="4049059" y="1703294"/>
              <a:chExt cx="567765" cy="1060824"/>
            </a:xfrm>
            <a:solidFill>
              <a:srgbClr val="0080FF"/>
            </a:solidFill>
          </p:grpSpPr>
          <p:sp>
            <p:nvSpPr>
              <p:cNvPr id="7" name="椭圆 6"/>
              <p:cNvSpPr/>
              <p:nvPr/>
            </p:nvSpPr>
            <p:spPr>
              <a:xfrm>
                <a:off x="4049059" y="1703294"/>
                <a:ext cx="567765" cy="43329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235823" y="2032000"/>
                <a:ext cx="194236" cy="73211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332941" y="2472764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332941" y="2226235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6323376" y="2034425"/>
              <a:ext cx="683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微软雅黑"/>
                  <a:ea typeface="微软雅黑"/>
                  <a:cs typeface="微软雅黑"/>
                </a:rPr>
                <a:t>PK</a:t>
              </a:r>
              <a:r>
                <a:rPr kumimoji="1" lang="en-US" altLang="zh-CN" baseline="-25000" dirty="0">
                  <a:latin typeface="微软雅黑"/>
                  <a:ea typeface="微软雅黑"/>
                  <a:cs typeface="微软雅黑"/>
                </a:rPr>
                <a:t>CA</a:t>
              </a:r>
              <a:endParaRPr kumimoji="1" lang="zh-CN" altLang="en-US" baseline="-25000" dirty="0"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34" name="直线连接符 33"/>
          <p:cNvCxnSpPr>
            <a:stCxn id="20" idx="1"/>
          </p:cNvCxnSpPr>
          <p:nvPr/>
        </p:nvCxnSpPr>
        <p:spPr>
          <a:xfrm flipH="1">
            <a:off x="2411925" y="2068262"/>
            <a:ext cx="1637133" cy="764974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 flipV="1">
            <a:off x="2411925" y="1689315"/>
            <a:ext cx="1637133" cy="732962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组 53"/>
          <p:cNvGrpSpPr/>
          <p:nvPr/>
        </p:nvGrpSpPr>
        <p:grpSpPr>
          <a:xfrm>
            <a:off x="2579977" y="1065654"/>
            <a:ext cx="827082" cy="1021523"/>
            <a:chOff x="2126368" y="1181358"/>
            <a:chExt cx="827082" cy="1021523"/>
          </a:xfrm>
        </p:grpSpPr>
        <p:grpSp>
          <p:nvGrpSpPr>
            <p:cNvPr id="48" name="组 47"/>
            <p:cNvGrpSpPr/>
            <p:nvPr/>
          </p:nvGrpSpPr>
          <p:grpSpPr>
            <a:xfrm>
              <a:off x="2299180" y="1181358"/>
              <a:ext cx="330012" cy="616603"/>
              <a:chOff x="4049059" y="1703294"/>
              <a:chExt cx="567765" cy="1060824"/>
            </a:xfrm>
            <a:solidFill>
              <a:schemeClr val="accent1"/>
            </a:solidFill>
          </p:grpSpPr>
          <p:sp>
            <p:nvSpPr>
              <p:cNvPr id="50" name="椭圆 49"/>
              <p:cNvSpPr/>
              <p:nvPr/>
            </p:nvSpPr>
            <p:spPr>
              <a:xfrm>
                <a:off x="4049059" y="1703294"/>
                <a:ext cx="567765" cy="43329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235823" y="2032000"/>
                <a:ext cx="194236" cy="73211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332941" y="2472764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332941" y="2226235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2126368" y="1833549"/>
              <a:ext cx="82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微软雅黑"/>
                  <a:ea typeface="微软雅黑"/>
                  <a:cs typeface="微软雅黑"/>
                </a:rPr>
                <a:t>PK</a:t>
              </a:r>
              <a:r>
                <a:rPr kumimoji="1" lang="en-US" altLang="zh-CN" baseline="-25000" dirty="0" err="1">
                  <a:latin typeface="微软雅黑"/>
                  <a:ea typeface="微软雅黑"/>
                  <a:cs typeface="微软雅黑"/>
                </a:rPr>
                <a:t>Alice</a:t>
              </a:r>
              <a:endParaRPr kumimoji="1" lang="zh-CN" altLang="en-US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56" name="圆角矩形标注 55"/>
          <p:cNvSpPr/>
          <p:nvPr/>
        </p:nvSpPr>
        <p:spPr>
          <a:xfrm>
            <a:off x="7250912" y="2614790"/>
            <a:ext cx="1698851" cy="521723"/>
          </a:xfrm>
          <a:prstGeom prst="wedgeRoundRectCallout">
            <a:avLst>
              <a:gd name="adj1" fmla="val -59770"/>
              <a:gd name="adj2" fmla="val 15549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PK</a:t>
            </a:r>
            <a:r>
              <a:rPr kumimoji="1" lang="en-US" altLang="zh-CN" baseline="-25000" dirty="0" err="1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Alice</a:t>
            </a:r>
            <a:r>
              <a:rPr kumimoji="1" lang="zh-CN" altLang="en-US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的</a:t>
            </a:r>
            <a:endParaRPr kumimoji="1" lang="en-US" altLang="zh-CN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真实性？</a:t>
            </a:r>
            <a:endParaRPr kumimoji="1" lang="en-US" altLang="zh-CN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3" name="组 62"/>
          <p:cNvGrpSpPr/>
          <p:nvPr/>
        </p:nvGrpSpPr>
        <p:grpSpPr>
          <a:xfrm>
            <a:off x="3860550" y="2510050"/>
            <a:ext cx="1446137" cy="1302333"/>
            <a:chOff x="3860550" y="2510050"/>
            <a:chExt cx="1446137" cy="1302333"/>
          </a:xfrm>
        </p:grpSpPr>
        <p:sp>
          <p:nvSpPr>
            <p:cNvPr id="57" name="折角形 56"/>
            <p:cNvSpPr/>
            <p:nvPr/>
          </p:nvSpPr>
          <p:spPr>
            <a:xfrm>
              <a:off x="3860550" y="2510050"/>
              <a:ext cx="1100573" cy="1074379"/>
            </a:xfrm>
            <a:prstGeom prst="foldedCorner">
              <a:avLst>
                <a:gd name="adj" fmla="val 26471"/>
              </a:avLst>
            </a:prstGeom>
            <a:solidFill>
              <a:schemeClr val="bg1"/>
            </a:solidFill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rgbClr val="103154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endParaRPr kumimoji="1" lang="zh-CN" altLang="en-US" dirty="0">
                <a:solidFill>
                  <a:srgbClr val="103154"/>
                </a:solidFill>
                <a:latin typeface="Arial Black"/>
                <a:cs typeface="Arial Black"/>
              </a:endParaRPr>
            </a:p>
          </p:txBody>
        </p:sp>
        <p:grpSp>
          <p:nvGrpSpPr>
            <p:cNvPr id="33" name="组 32"/>
            <p:cNvGrpSpPr/>
            <p:nvPr/>
          </p:nvGrpSpPr>
          <p:grpSpPr>
            <a:xfrm>
              <a:off x="4631051" y="2790860"/>
              <a:ext cx="675636" cy="1021523"/>
              <a:chOff x="2698590" y="2833236"/>
              <a:chExt cx="675636" cy="1021523"/>
            </a:xfrm>
          </p:grpSpPr>
          <p:grpSp>
            <p:nvGrpSpPr>
              <p:cNvPr id="26" name="组 25"/>
              <p:cNvGrpSpPr/>
              <p:nvPr/>
            </p:nvGrpSpPr>
            <p:grpSpPr>
              <a:xfrm>
                <a:off x="2871402" y="2833236"/>
                <a:ext cx="330012" cy="616603"/>
                <a:chOff x="4049059" y="1703294"/>
                <a:chExt cx="567765" cy="1060824"/>
              </a:xfrm>
              <a:solidFill>
                <a:srgbClr val="FF0000"/>
              </a:solidFill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4049059" y="1703294"/>
                  <a:ext cx="567765" cy="433294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4235823" y="2032000"/>
                  <a:ext cx="194236" cy="732118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4332941" y="2472764"/>
                  <a:ext cx="283883" cy="164353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4332941" y="2226235"/>
                  <a:ext cx="283883" cy="164353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dirty="0">
                    <a:latin typeface="Arial Black"/>
                    <a:cs typeface="Arial Black"/>
                  </a:endParaRPr>
                </a:p>
              </p:txBody>
            </p:sp>
          </p:grpSp>
          <p:sp>
            <p:nvSpPr>
              <p:cNvPr id="31" name="文本框 30"/>
              <p:cNvSpPr txBox="1"/>
              <p:nvPr/>
            </p:nvSpPr>
            <p:spPr>
              <a:xfrm>
                <a:off x="2698590" y="3485427"/>
                <a:ext cx="675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微软雅黑"/>
                    <a:ea typeface="微软雅黑"/>
                    <a:cs typeface="微软雅黑"/>
                  </a:rPr>
                  <a:t>SK</a:t>
                </a:r>
                <a:r>
                  <a:rPr kumimoji="1" lang="en-US" altLang="zh-CN" baseline="-25000" dirty="0">
                    <a:latin typeface="微软雅黑"/>
                    <a:ea typeface="微软雅黑"/>
                    <a:cs typeface="微软雅黑"/>
                  </a:rPr>
                  <a:t>CA</a:t>
                </a:r>
                <a:endParaRPr kumimoji="1" lang="zh-CN" altLang="en-US" dirty="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58" name="组 57"/>
            <p:cNvGrpSpPr/>
            <p:nvPr/>
          </p:nvGrpSpPr>
          <p:grpSpPr>
            <a:xfrm>
              <a:off x="4152745" y="2729277"/>
              <a:ext cx="330012" cy="616603"/>
              <a:chOff x="4049059" y="1703294"/>
              <a:chExt cx="567765" cy="1060824"/>
            </a:xfrm>
            <a:solidFill>
              <a:schemeClr val="accent1"/>
            </a:solidFill>
          </p:grpSpPr>
          <p:sp>
            <p:nvSpPr>
              <p:cNvPr id="59" name="椭圆 58"/>
              <p:cNvSpPr/>
              <p:nvPr/>
            </p:nvSpPr>
            <p:spPr>
              <a:xfrm>
                <a:off x="4049059" y="1703294"/>
                <a:ext cx="567765" cy="43329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235823" y="2032000"/>
                <a:ext cx="194236" cy="73211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32941" y="2472764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332941" y="2226235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864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线连接符 22"/>
          <p:cNvCxnSpPr>
            <a:endCxn id="61" idx="1"/>
          </p:cNvCxnSpPr>
          <p:nvPr/>
        </p:nvCxnSpPr>
        <p:spPr>
          <a:xfrm>
            <a:off x="2217868" y="2057647"/>
            <a:ext cx="4448173" cy="3837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折角形 34"/>
          <p:cNvSpPr/>
          <p:nvPr/>
        </p:nvSpPr>
        <p:spPr>
          <a:xfrm>
            <a:off x="3237884" y="1538940"/>
            <a:ext cx="914400" cy="10655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60" name="折角形 59"/>
          <p:cNvSpPr/>
          <p:nvPr/>
        </p:nvSpPr>
        <p:spPr>
          <a:xfrm>
            <a:off x="4976624" y="1563241"/>
            <a:ext cx="914400" cy="10655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61" name="折角形 60"/>
          <p:cNvSpPr/>
          <p:nvPr/>
        </p:nvSpPr>
        <p:spPr>
          <a:xfrm>
            <a:off x="6666041" y="1563241"/>
            <a:ext cx="914400" cy="10655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168"/>
            <a:ext cx="8229600" cy="1143000"/>
          </a:xfrm>
        </p:spPr>
        <p:txBody>
          <a:bodyPr/>
          <a:lstStyle/>
          <a:p>
            <a:r>
              <a:rPr kumimoji="1" lang="zh-CN" altLang="en-US" dirty="0"/>
              <a:t>公钥基础设施</a:t>
            </a:r>
            <a:r>
              <a:rPr kumimoji="1" lang="en-US" altLang="zh-CN" dirty="0"/>
              <a:t>(PKI)</a:t>
            </a:r>
            <a:r>
              <a:rPr kumimoji="1" lang="zh-CN" altLang="en-US" dirty="0"/>
              <a:t>提供认证链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19176"/>
            <a:ext cx="8229600" cy="2561000"/>
          </a:xfrm>
        </p:spPr>
        <p:txBody>
          <a:bodyPr/>
          <a:lstStyle/>
          <a:p>
            <a:r>
              <a:rPr kumimoji="1" lang="en-US" altLang="zh-CN" sz="2000" dirty="0"/>
              <a:t>PKI</a:t>
            </a:r>
            <a:r>
              <a:rPr kumimoji="1" lang="zh-CN" altLang="en-US" sz="2000" dirty="0"/>
              <a:t>：一套提供基于数字签名的公钥认证的软硬件集合</a:t>
            </a:r>
            <a:endParaRPr kumimoji="1" lang="en-US" altLang="zh-CN" sz="2000" dirty="0"/>
          </a:p>
          <a:p>
            <a:r>
              <a:rPr kumimoji="1" lang="zh-CN" altLang="en-US" sz="2000" dirty="0"/>
              <a:t>认证链：以一个公钥为起点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信任锚，</a:t>
            </a:r>
            <a:r>
              <a:rPr kumimoji="1" lang="en-US" altLang="zh-CN" sz="2000" dirty="0"/>
              <a:t>Trust Anchor)</a:t>
            </a:r>
            <a:r>
              <a:rPr kumimoji="1" lang="zh-CN" altLang="en-US" sz="2000" dirty="0"/>
              <a:t>，对下一个公钥证书进行认证，被认证的公钥用来对再下一个证书进行认证，如此认证下去</a:t>
            </a:r>
            <a:endParaRPr kumimoji="1" lang="en-US" altLang="zh-CN" sz="2000" dirty="0"/>
          </a:p>
          <a:p>
            <a:r>
              <a:rPr kumimoji="1" lang="en-US" altLang="zh-CN" sz="2000" dirty="0"/>
              <a:t>PKI</a:t>
            </a:r>
            <a:r>
              <a:rPr kumimoji="1" lang="zh-CN" altLang="en-US" sz="2000" dirty="0"/>
              <a:t>中只需要安全发布信任锚，就可以实现所有其他公钥的安全发布</a:t>
            </a:r>
            <a:endParaRPr kumimoji="1" lang="en-US" altLang="zh-CN" sz="2000" dirty="0"/>
          </a:p>
          <a:p>
            <a:endParaRPr kumimoji="1" lang="en-US" altLang="zh-CN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3501526" y="1577927"/>
            <a:ext cx="330012" cy="616603"/>
            <a:chOff x="4049059" y="1703294"/>
            <a:chExt cx="567765" cy="1060824"/>
          </a:xfrm>
          <a:solidFill>
            <a:srgbClr val="0080FF"/>
          </a:solidFill>
        </p:grpSpPr>
        <p:sp>
          <p:nvSpPr>
            <p:cNvPr id="7" name="椭圆 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317718" y="2226996"/>
            <a:ext cx="56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PK</a:t>
            </a:r>
            <a:r>
              <a:rPr kumimoji="1" lang="en-US" altLang="zh-CN" baseline="-25000" dirty="0">
                <a:latin typeface="微软雅黑"/>
                <a:ea typeface="微软雅黑"/>
                <a:cs typeface="微软雅黑"/>
              </a:rPr>
              <a:t>B</a:t>
            </a:r>
            <a:endParaRPr kumimoji="1" lang="zh-CN" altLang="en-US" baseline="-250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6958235" y="1610393"/>
            <a:ext cx="330012" cy="616603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27" name="椭圆 2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785423" y="2262584"/>
            <a:ext cx="58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PK</a:t>
            </a:r>
            <a:r>
              <a:rPr kumimoji="1" lang="en-US" altLang="zh-CN" baseline="-25000" dirty="0">
                <a:latin typeface="微软雅黑"/>
                <a:ea typeface="微软雅黑"/>
                <a:cs typeface="微软雅黑"/>
              </a:rPr>
              <a:t>D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48" name="组 47"/>
          <p:cNvGrpSpPr/>
          <p:nvPr/>
        </p:nvGrpSpPr>
        <p:grpSpPr>
          <a:xfrm>
            <a:off x="1809985" y="1577927"/>
            <a:ext cx="330012" cy="616603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50" name="椭圆 49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637173" y="2230118"/>
            <a:ext cx="58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PK</a:t>
            </a:r>
            <a:r>
              <a:rPr kumimoji="1" lang="en-US" altLang="zh-CN" baseline="-25000" dirty="0"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45" name="组 44"/>
          <p:cNvGrpSpPr/>
          <p:nvPr/>
        </p:nvGrpSpPr>
        <p:grpSpPr>
          <a:xfrm>
            <a:off x="5212369" y="1610393"/>
            <a:ext cx="330012" cy="616603"/>
            <a:chOff x="4049059" y="1703294"/>
            <a:chExt cx="567765" cy="1060824"/>
          </a:xfrm>
          <a:solidFill>
            <a:srgbClr val="008000"/>
          </a:solidFill>
        </p:grpSpPr>
        <p:sp>
          <p:nvSpPr>
            <p:cNvPr id="47" name="椭圆 4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5028561" y="2259462"/>
            <a:ext cx="57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PK</a:t>
            </a:r>
            <a:r>
              <a:rPr kumimoji="1" lang="en-US" altLang="zh-CN" baseline="-25000" dirty="0">
                <a:latin typeface="微软雅黑"/>
                <a:ea typeface="微软雅黑"/>
                <a:cs typeface="微软雅黑"/>
              </a:rPr>
              <a:t>C</a:t>
            </a:r>
            <a:endParaRPr kumimoji="1" lang="zh-CN" altLang="en-US" baseline="-250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4015193" y="1417005"/>
            <a:ext cx="274181" cy="512288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63" name="椭圆 6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5753933" y="1447780"/>
            <a:ext cx="274181" cy="512288"/>
            <a:chOff x="4049059" y="1703294"/>
            <a:chExt cx="567765" cy="1060824"/>
          </a:xfrm>
          <a:solidFill>
            <a:srgbClr val="0080FF"/>
          </a:solidFill>
        </p:grpSpPr>
        <p:sp>
          <p:nvSpPr>
            <p:cNvPr id="68" name="椭圆 67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72" name="组 71"/>
          <p:cNvGrpSpPr/>
          <p:nvPr/>
        </p:nvGrpSpPr>
        <p:grpSpPr>
          <a:xfrm>
            <a:off x="7443350" y="1444540"/>
            <a:ext cx="274181" cy="512288"/>
            <a:chOff x="4049059" y="1703294"/>
            <a:chExt cx="567765" cy="1060824"/>
          </a:xfrm>
          <a:solidFill>
            <a:srgbClr val="008000"/>
          </a:solidFill>
        </p:grpSpPr>
        <p:sp>
          <p:nvSpPr>
            <p:cNvPr id="73" name="椭圆 7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3865936" y="1115202"/>
            <a:ext cx="5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SK</a:t>
            </a:r>
            <a:r>
              <a:rPr kumimoji="1" lang="en-US" altLang="zh-CN" baseline="-25000" dirty="0"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605021" y="1132101"/>
            <a:ext cx="56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SK</a:t>
            </a:r>
            <a:r>
              <a:rPr kumimoji="1" lang="en-US" altLang="zh-CN" baseline="-25000" dirty="0">
                <a:latin typeface="微软雅黑"/>
                <a:ea typeface="微软雅黑"/>
                <a:cs typeface="微软雅黑"/>
              </a:rPr>
              <a:t>B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274405" y="1159585"/>
            <a:ext cx="56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SK</a:t>
            </a:r>
            <a:r>
              <a:rPr kumimoji="1" lang="en-US" altLang="zh-CN" baseline="-25000" dirty="0">
                <a:latin typeface="微软雅黑"/>
                <a:ea typeface="微软雅黑"/>
                <a:cs typeface="微软雅黑"/>
              </a:rPr>
              <a:t>C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337846" y="1105742"/>
            <a:ext cx="139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Trust Anchor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2542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RPKI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934355" y="1941142"/>
            <a:ext cx="956389" cy="443088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IANA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cxnSp>
        <p:nvCxnSpPr>
          <p:cNvPr id="6" name="直线连接符 5"/>
          <p:cNvCxnSpPr>
            <a:stCxn id="8" idx="0"/>
            <a:endCxn id="5" idx="1"/>
          </p:cNvCxnSpPr>
          <p:nvPr/>
        </p:nvCxnSpPr>
        <p:spPr>
          <a:xfrm flipV="1">
            <a:off x="2150142" y="2162686"/>
            <a:ext cx="784213" cy="505775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671947" y="2668461"/>
            <a:ext cx="956389" cy="443088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AT&amp;T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734349" y="2701235"/>
            <a:ext cx="956389" cy="443088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APNIC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004401" y="3704987"/>
            <a:ext cx="1101756" cy="44308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AS7018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07632" y="3709830"/>
            <a:ext cx="1321799" cy="443088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TELSTRA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772585" y="3704987"/>
            <a:ext cx="956389" cy="443088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JPNIC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809542" y="4745017"/>
            <a:ext cx="956389" cy="443088"/>
          </a:xfrm>
          <a:prstGeom prst="roundRect">
            <a:avLst/>
          </a:prstGeom>
          <a:solidFill>
            <a:srgbClr val="0080FF"/>
          </a:solidFill>
          <a:ln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SONY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37141" y="5002217"/>
            <a:ext cx="1101756" cy="44308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AS1221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764897" y="5783593"/>
            <a:ext cx="1101756" cy="44308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AS2527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cxnSp>
        <p:nvCxnSpPr>
          <p:cNvPr id="18" name="直线连接符 17"/>
          <p:cNvCxnSpPr>
            <a:stCxn id="9" idx="0"/>
            <a:endCxn id="5" idx="3"/>
          </p:cNvCxnSpPr>
          <p:nvPr/>
        </p:nvCxnSpPr>
        <p:spPr>
          <a:xfrm flipH="1" flipV="1">
            <a:off x="3890744" y="2162686"/>
            <a:ext cx="1321800" cy="538549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0" idx="0"/>
            <a:endCxn id="8" idx="2"/>
          </p:cNvCxnSpPr>
          <p:nvPr/>
        </p:nvCxnSpPr>
        <p:spPr>
          <a:xfrm flipV="1">
            <a:off x="1555279" y="3111549"/>
            <a:ext cx="594863" cy="593438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11" idx="0"/>
            <a:endCxn id="9" idx="1"/>
          </p:cNvCxnSpPr>
          <p:nvPr/>
        </p:nvCxnSpPr>
        <p:spPr>
          <a:xfrm flipV="1">
            <a:off x="3968532" y="2922779"/>
            <a:ext cx="765817" cy="787051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12" idx="0"/>
            <a:endCxn id="9" idx="3"/>
          </p:cNvCxnSpPr>
          <p:nvPr/>
        </p:nvCxnSpPr>
        <p:spPr>
          <a:xfrm flipH="1" flipV="1">
            <a:off x="5690738" y="2922779"/>
            <a:ext cx="560042" cy="782208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13" idx="0"/>
            <a:endCxn id="12" idx="2"/>
          </p:cNvCxnSpPr>
          <p:nvPr/>
        </p:nvCxnSpPr>
        <p:spPr>
          <a:xfrm flipH="1" flipV="1">
            <a:off x="6250780" y="4148075"/>
            <a:ext cx="36957" cy="596942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stCxn id="15" idx="0"/>
            <a:endCxn id="13" idx="2"/>
          </p:cNvCxnSpPr>
          <p:nvPr/>
        </p:nvCxnSpPr>
        <p:spPr>
          <a:xfrm flipH="1" flipV="1">
            <a:off x="6287737" y="5188105"/>
            <a:ext cx="28038" cy="595488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14" idx="0"/>
            <a:endCxn id="11" idx="2"/>
          </p:cNvCxnSpPr>
          <p:nvPr/>
        </p:nvCxnSpPr>
        <p:spPr>
          <a:xfrm flipV="1">
            <a:off x="3388019" y="4152918"/>
            <a:ext cx="580513" cy="849299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148063" y="2685247"/>
            <a:ext cx="145544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12.0.0.0/8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85678" y="4209884"/>
            <a:ext cx="145544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12.0.0.0/8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801168" y="2634604"/>
            <a:ext cx="145544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210.0.0.0/7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163020" y="2656603"/>
            <a:ext cx="145544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202.0.0.0/7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354833" y="5517330"/>
            <a:ext cx="213501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202.12.128.0/18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248266" y="6290981"/>
            <a:ext cx="213501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211.120.132.0/22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795431" y="3709830"/>
            <a:ext cx="1850182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211.120.0.0/12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2834551" y="4217218"/>
            <a:ext cx="2135017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202.12.128.0/18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818277" y="4789736"/>
            <a:ext cx="2173985" cy="4430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211.120.132.0/22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50" name="圆角矩形标注 49"/>
          <p:cNvSpPr/>
          <p:nvPr/>
        </p:nvSpPr>
        <p:spPr>
          <a:xfrm>
            <a:off x="5334979" y="1510670"/>
            <a:ext cx="2048303" cy="1009778"/>
          </a:xfrm>
          <a:prstGeom prst="wedgeRoundRectCallout">
            <a:avLst>
              <a:gd name="adj1" fmla="val -49596"/>
              <a:gd name="adj2" fmla="val 7697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RIRs:	APNIC</a:t>
            </a:r>
          </a:p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RIPE		</a:t>
            </a:r>
            <a:r>
              <a:rPr kumimoji="1" lang="en-US" altLang="zh-CN" sz="16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AfriNIC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ARIN	LACNIC</a:t>
            </a:r>
          </a:p>
        </p:txBody>
      </p:sp>
      <p:grpSp>
        <p:nvGrpSpPr>
          <p:cNvPr id="31" name="组 30"/>
          <p:cNvGrpSpPr/>
          <p:nvPr/>
        </p:nvGrpSpPr>
        <p:grpSpPr>
          <a:xfrm>
            <a:off x="5092856" y="3012406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33" name="椭圆 3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3187944" y="3541688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40" name="椭圆 39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5645209" y="3831458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55" name="椭圆 54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5652897" y="4785570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60" name="椭圆 59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2508648" y="2854065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65" name="椭圆 64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2948569" y="1725789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70" name="椭圆 69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74" name="内容占位符 2"/>
          <p:cNvSpPr>
            <a:spLocks noGrp="1"/>
          </p:cNvSpPr>
          <p:nvPr>
            <p:ph idx="1"/>
          </p:nvPr>
        </p:nvSpPr>
        <p:spPr>
          <a:xfrm>
            <a:off x="457200" y="909142"/>
            <a:ext cx="8229600" cy="544431"/>
          </a:xfrm>
        </p:spPr>
        <p:txBody>
          <a:bodyPr/>
          <a:lstStyle/>
          <a:p>
            <a:r>
              <a:rPr kumimoji="1" lang="zh-CN" altLang="en-US" sz="2000" dirty="0"/>
              <a:t>基于</a:t>
            </a:r>
            <a:r>
              <a:rPr kumimoji="1" lang="en-US" altLang="zh-CN" sz="2000" dirty="0"/>
              <a:t>IP</a:t>
            </a:r>
            <a:r>
              <a:rPr kumimoji="1" lang="zh-CN" altLang="en-US" sz="2000" dirty="0"/>
              <a:t>地址</a:t>
            </a:r>
            <a:r>
              <a:rPr kumimoji="1" lang="en-US" altLang="zh-CN" sz="2000" dirty="0"/>
              <a:t>/ASN</a:t>
            </a:r>
            <a:r>
              <a:rPr kumimoji="1" lang="zh-CN" altLang="en-US" sz="2000" dirty="0"/>
              <a:t>分配结构建立</a:t>
            </a:r>
            <a:r>
              <a:rPr kumimoji="1" lang="en-US" altLang="zh-CN" sz="2000" dirty="0"/>
              <a:t>PKI</a:t>
            </a:r>
          </a:p>
          <a:p>
            <a:r>
              <a:rPr kumimoji="1" lang="zh-CN" altLang="en-US" sz="2000" dirty="0"/>
              <a:t>绑定“标识符资源和所有者的公钥”</a:t>
            </a:r>
            <a:endParaRPr kumimoji="1" lang="en-US" altLang="zh-CN" sz="2000" dirty="0"/>
          </a:p>
        </p:txBody>
      </p:sp>
      <p:sp>
        <p:nvSpPr>
          <p:cNvPr id="75" name="页脚占位符 3"/>
          <p:cNvSpPr txBox="1">
            <a:spLocks/>
          </p:cNvSpPr>
          <p:nvPr/>
        </p:nvSpPr>
        <p:spPr>
          <a:xfrm>
            <a:off x="305499" y="62528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dirty="0"/>
              <a:t>HIT </a:t>
            </a:r>
            <a:r>
              <a:rPr kumimoji="1" lang="en-US" altLang="zh-CN" dirty="0" err="1"/>
              <a:t>ComNet</a:t>
            </a:r>
            <a:r>
              <a:rPr kumimoji="1" lang="en-US" altLang="zh-CN" dirty="0"/>
              <a:t>-II</a:t>
            </a:r>
            <a:endParaRPr kumimoji="1" lang="zh-CN" altLang="en-US" dirty="0"/>
          </a:p>
        </p:txBody>
      </p:sp>
      <p:grpSp>
        <p:nvGrpSpPr>
          <p:cNvPr id="76" name="组 75"/>
          <p:cNvGrpSpPr/>
          <p:nvPr/>
        </p:nvGrpSpPr>
        <p:grpSpPr>
          <a:xfrm>
            <a:off x="5437075" y="5716363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77" name="椭圆 7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81" name="组 80"/>
          <p:cNvGrpSpPr/>
          <p:nvPr/>
        </p:nvGrpSpPr>
        <p:grpSpPr>
          <a:xfrm>
            <a:off x="2467701" y="4968251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82" name="椭圆 81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86" name="组 85"/>
          <p:cNvGrpSpPr/>
          <p:nvPr/>
        </p:nvGrpSpPr>
        <p:grpSpPr>
          <a:xfrm>
            <a:off x="676150" y="3680274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87" name="椭圆 8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2237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9043E-7 3.54003E-6 L 0.14139 -0.0025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7355E-7 4.50255E-6 L -3.87355E-7 -0.06941 " pathEditMode="relative" ptsTypes="AA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945E-6 2.51273E-6 L -0.15685 2.51273E-6 " pathEditMode="relative" ptsTypes="AA"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7629E-6 -1.75382E-6 L -0.17439 -0.00324 " pathEditMode="relative" ptsTypes="AA">
                                      <p:cBhvr>
                                        <p:cTn id="3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697 -0.00255 " pathEditMode="relative" ptsTypes="AA">
                                      <p:cBhvr>
                                        <p:cTn id="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921E-6 -6.15456E-7 L -0.07695 -6.15456E-7 " pathEditMode="relative" ptsTypes="AA">
                                      <p:cBhvr>
                                        <p:cTn id="3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41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RPKI</a:t>
            </a:r>
            <a:r>
              <a:rPr kumimoji="1" lang="zh-CN" altLang="en-US" dirty="0"/>
              <a:t>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/>
              <a:t>RPKI</a:t>
            </a:r>
            <a:r>
              <a:rPr kumimoji="1" lang="zh-CN" altLang="en-US" sz="2000" dirty="0"/>
              <a:t>采用支持</a:t>
            </a:r>
            <a:r>
              <a:rPr kumimoji="1" lang="en-US" altLang="zh-CN" sz="2000" dirty="0"/>
              <a:t>IP</a:t>
            </a:r>
            <a:r>
              <a:rPr kumimoji="1" lang="zh-CN" altLang="en-US" sz="2000" dirty="0"/>
              <a:t>地址和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号</a:t>
            </a:r>
            <a:r>
              <a:rPr kumimoji="1" lang="en-US" altLang="zh-CN" sz="2000" dirty="0"/>
              <a:t>[RFC3779</a:t>
            </a:r>
            <a:r>
              <a:rPr kumimoji="1" lang="zh-CN" altLang="zh-CN" sz="2000" dirty="0"/>
              <a:t>]</a:t>
            </a:r>
            <a:r>
              <a:rPr kumimoji="1" lang="zh-CN" altLang="en-US" sz="2000" dirty="0"/>
              <a:t>的</a:t>
            </a:r>
            <a:r>
              <a:rPr kumimoji="1" lang="en-US" altLang="zh-CN" sz="2000" dirty="0"/>
              <a:t>X.509 PKI</a:t>
            </a:r>
            <a:r>
              <a:rPr kumimoji="1" lang="zh-CN" altLang="en-US" sz="2000" dirty="0"/>
              <a:t>证书</a:t>
            </a:r>
            <a:r>
              <a:rPr kumimoji="1" lang="en-US" altLang="zh-CN" sz="2000" dirty="0"/>
              <a:t>[RFC5280</a:t>
            </a:r>
            <a:r>
              <a:rPr kumimoji="1" lang="zh-CN" altLang="zh-CN" sz="2000" dirty="0"/>
              <a:t>]</a:t>
            </a:r>
            <a:endParaRPr kumimoji="1" lang="en-US" altLang="zh-CN" sz="2000" dirty="0"/>
          </a:p>
          <a:p>
            <a:r>
              <a:rPr lang="zh-CN" altLang="en-US" sz="2000" dirty="0"/>
              <a:t>三个组件：</a:t>
            </a:r>
            <a:endParaRPr lang="en-US" altLang="zh-CN" sz="2000" dirty="0"/>
          </a:p>
          <a:p>
            <a:pPr lvl="1"/>
            <a:r>
              <a:rPr lang="en-US" altLang="zh-CN" dirty="0"/>
              <a:t>RPKI</a:t>
            </a:r>
            <a:r>
              <a:rPr lang="zh-CN" altLang="zh-CN" dirty="0"/>
              <a:t>：</a:t>
            </a:r>
            <a:r>
              <a:rPr kumimoji="1" lang="zh-CN" altLang="en-US" dirty="0"/>
              <a:t>在</a:t>
            </a:r>
            <a:r>
              <a:rPr kumimoji="1" lang="en-US" altLang="zh-CN" dirty="0"/>
              <a:t>IP</a:t>
            </a:r>
            <a:r>
              <a:rPr kumimoji="1" lang="zh-CN" altLang="en-US" dirty="0"/>
              <a:t>地址</a:t>
            </a:r>
            <a:r>
              <a:rPr kumimoji="1" lang="en-US" altLang="zh-CN" dirty="0"/>
              <a:t>/</a:t>
            </a:r>
            <a:r>
              <a:rPr kumimoji="1" lang="zh-CN" altLang="en-US" dirty="0"/>
              <a:t>自治域号空间</a:t>
            </a:r>
            <a:r>
              <a:rPr kumimoji="1" lang="en-US" altLang="zh-CN" dirty="0"/>
              <a:t>(</a:t>
            </a:r>
            <a:r>
              <a:rPr kumimoji="1" lang="zh-CN" altLang="en-US" dirty="0"/>
              <a:t>资源</a:t>
            </a:r>
            <a:r>
              <a:rPr kumimoji="1" lang="en-US" altLang="zh-CN" dirty="0"/>
              <a:t>Resource)</a:t>
            </a:r>
            <a:r>
              <a:rPr kumimoji="1" lang="zh-CN" altLang="en-US" dirty="0"/>
              <a:t>分配的层次化结构上建立</a:t>
            </a:r>
            <a:r>
              <a:rPr kumimoji="1" lang="en-US" altLang="zh-CN" dirty="0"/>
              <a:t>PKI</a:t>
            </a:r>
            <a:endParaRPr lang="en-US" altLang="zh-CN" dirty="0"/>
          </a:p>
          <a:p>
            <a:pPr lvl="1"/>
            <a:r>
              <a:rPr lang="en-US" altLang="zh-CN" dirty="0"/>
              <a:t>ROA</a:t>
            </a:r>
            <a:r>
              <a:rPr lang="zh-CN" altLang="en-US" dirty="0"/>
              <a:t>：</a:t>
            </a:r>
            <a:r>
              <a:rPr lang="en-US" altLang="zh-CN" dirty="0"/>
              <a:t>Route Origination</a:t>
            </a:r>
            <a:r>
              <a:rPr lang="zh-CN" altLang="en-US" dirty="0"/>
              <a:t> </a:t>
            </a:r>
            <a:r>
              <a:rPr lang="en-US" altLang="zh-CN" dirty="0"/>
              <a:t>Authorizations (ROAs)</a:t>
            </a:r>
            <a:r>
              <a:rPr lang="zh-CN" altLang="en-US" dirty="0"/>
              <a:t>绑定“资源标示符和资源拥有者的公钥”，而不包括资源拥有者的身份，因此，</a:t>
            </a:r>
            <a:r>
              <a:rPr lang="en-US" altLang="zh-CN" dirty="0"/>
              <a:t>provide authorization, but not</a:t>
            </a:r>
            <a:r>
              <a:rPr lang="zh-CN" altLang="en-US" dirty="0"/>
              <a:t> </a:t>
            </a:r>
            <a:r>
              <a:rPr lang="en-US" altLang="zh-CN" dirty="0"/>
              <a:t>authentication</a:t>
            </a:r>
          </a:p>
          <a:p>
            <a:pPr lvl="1"/>
            <a:r>
              <a:rPr lang="en-US" altLang="zh-CN" dirty="0"/>
              <a:t>REPO</a:t>
            </a:r>
            <a:r>
              <a:rPr lang="zh-CN" altLang="en-US" dirty="0"/>
              <a:t>：一个分布式信息库系统，负责保存</a:t>
            </a:r>
            <a:r>
              <a:rPr lang="en-US" altLang="zh-CN" dirty="0"/>
              <a:t>PKI</a:t>
            </a:r>
            <a:r>
              <a:rPr lang="zh-CN" altLang="en-US" dirty="0"/>
              <a:t>对象和</a:t>
            </a:r>
            <a:r>
              <a:rPr lang="en-US" altLang="zh-CN" dirty="0"/>
              <a:t>ROA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2"/>
            <a:r>
              <a:rPr lang="en-US" altLang="zh-CN" dirty="0"/>
              <a:t>REPO</a:t>
            </a:r>
            <a:r>
              <a:rPr lang="zh-CN" altLang="en-US" dirty="0"/>
              <a:t>间通过</a:t>
            </a:r>
            <a:r>
              <a:rPr lang="en-US" altLang="zh-CN" dirty="0" err="1"/>
              <a:t>Rsync</a:t>
            </a:r>
            <a:r>
              <a:rPr lang="zh-CN" altLang="en-US" dirty="0"/>
              <a:t>同步</a:t>
            </a:r>
            <a:endParaRPr lang="en-US" altLang="zh-CN" dirty="0"/>
          </a:p>
          <a:p>
            <a:pPr lvl="1"/>
            <a:endParaRPr kumimoji="1" lang="en-US" altLang="zh-CN" sz="2000" dirty="0"/>
          </a:p>
          <a:p>
            <a:r>
              <a:rPr kumimoji="1" lang="en-US" altLang="zh-CN" sz="2000" dirty="0"/>
              <a:t>IAB</a:t>
            </a:r>
            <a:r>
              <a:rPr kumimoji="1" lang="zh-CN" altLang="en-US" sz="2000" dirty="0"/>
              <a:t>对</a:t>
            </a:r>
            <a:r>
              <a:rPr kumimoji="1" lang="en-US" altLang="zh-CN" sz="2000" dirty="0"/>
              <a:t>RPKI</a:t>
            </a:r>
            <a:r>
              <a:rPr kumimoji="1" lang="zh-CN" altLang="en-US" sz="2000" dirty="0"/>
              <a:t>的评论</a:t>
            </a:r>
            <a:endParaRPr kumimoji="1" lang="en-US" altLang="zh-CN" sz="2000" dirty="0"/>
          </a:p>
          <a:p>
            <a:pPr lvl="1"/>
            <a:r>
              <a:rPr lang="en-US" altLang="zh-CN" sz="1600" dirty="0"/>
              <a:t>1.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RPKI</a:t>
            </a:r>
            <a:r>
              <a:rPr lang="zh-CN" altLang="en-US" sz="1600" dirty="0"/>
              <a:t> </a:t>
            </a:r>
            <a:r>
              <a:rPr lang="en-US" altLang="zh-CN" sz="1600" dirty="0"/>
              <a:t>should</a:t>
            </a:r>
            <a:r>
              <a:rPr lang="zh-CN" altLang="en-US" sz="1600" dirty="0"/>
              <a:t> </a:t>
            </a:r>
            <a:r>
              <a:rPr lang="en-US" altLang="zh-CN" sz="1600" dirty="0"/>
              <a:t>have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single</a:t>
            </a:r>
            <a:r>
              <a:rPr lang="zh-CN" altLang="en-US" sz="1600" dirty="0"/>
              <a:t> </a:t>
            </a:r>
            <a:r>
              <a:rPr lang="en-US" altLang="zh-CN" sz="1600" dirty="0"/>
              <a:t>authoritative</a:t>
            </a:r>
            <a:r>
              <a:rPr lang="zh-CN" altLang="en-US" sz="1600" dirty="0"/>
              <a:t> </a:t>
            </a:r>
            <a:r>
              <a:rPr lang="en-US" altLang="zh-CN" sz="1600" dirty="0"/>
              <a:t>trust</a:t>
            </a:r>
            <a:r>
              <a:rPr lang="zh-CN" altLang="en-US" sz="1600" dirty="0"/>
              <a:t> </a:t>
            </a:r>
            <a:r>
              <a:rPr lang="en-US" altLang="zh-CN" sz="1600" dirty="0"/>
              <a:t>anchor </a:t>
            </a:r>
          </a:p>
          <a:p>
            <a:pPr lvl="1"/>
            <a:r>
              <a:rPr lang="zh-CN" altLang="zh-CN" sz="1600" dirty="0"/>
              <a:t>2</a:t>
            </a:r>
            <a:r>
              <a:rPr lang="en-US" altLang="zh-CN" sz="1600" dirty="0"/>
              <a:t>.</a:t>
            </a:r>
            <a:r>
              <a:rPr lang="zh-CN" altLang="en-US" sz="1600" dirty="0"/>
              <a:t> </a:t>
            </a:r>
            <a:r>
              <a:rPr lang="en-US" altLang="zh-CN" sz="1600" dirty="0"/>
              <a:t>this</a:t>
            </a:r>
            <a:r>
              <a:rPr lang="zh-CN" altLang="en-US" sz="1600" dirty="0"/>
              <a:t> </a:t>
            </a:r>
            <a:r>
              <a:rPr lang="en-US" altLang="zh-CN" sz="1600" dirty="0"/>
              <a:t>trust</a:t>
            </a:r>
            <a:r>
              <a:rPr lang="zh-CN" altLang="en-US" sz="1600" dirty="0"/>
              <a:t> </a:t>
            </a:r>
            <a:r>
              <a:rPr lang="en-US" altLang="zh-CN" sz="1600" dirty="0"/>
              <a:t>anchor</a:t>
            </a:r>
            <a:r>
              <a:rPr lang="zh-CN" altLang="en-US" sz="1600" dirty="0"/>
              <a:t> </a:t>
            </a:r>
            <a:r>
              <a:rPr lang="en-US" altLang="zh-CN" sz="1600" dirty="0"/>
              <a:t>should</a:t>
            </a:r>
            <a:r>
              <a:rPr lang="zh-CN" altLang="en-US" sz="1600" dirty="0"/>
              <a:t> </a:t>
            </a:r>
            <a:r>
              <a:rPr lang="en-US" altLang="zh-CN" sz="1600" dirty="0"/>
              <a:t>be</a:t>
            </a:r>
            <a:r>
              <a:rPr lang="zh-CN" altLang="en-US" sz="1600" dirty="0"/>
              <a:t> </a:t>
            </a:r>
            <a:r>
              <a:rPr lang="en-US" altLang="zh-CN" sz="1600" dirty="0"/>
              <a:t>aligned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registry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root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zh-CN" sz="1600" dirty="0"/>
              <a:t> </a:t>
            </a:r>
            <a:r>
              <a:rPr lang="en-US" altLang="zh-CN" sz="1600" dirty="0"/>
              <a:t>the allocation</a:t>
            </a:r>
            <a:r>
              <a:rPr lang="zh-CN" altLang="en-US" sz="1600" dirty="0"/>
              <a:t> </a:t>
            </a:r>
            <a:r>
              <a:rPr lang="en-US" altLang="zh-CN" sz="1600" dirty="0"/>
              <a:t>hierarchy </a:t>
            </a:r>
          </a:p>
          <a:p>
            <a:pPr marL="0" indent="0">
              <a:buNone/>
            </a:pPr>
            <a:endParaRPr lang="en-US" altLang="zh-CN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sp>
        <p:nvSpPr>
          <p:cNvPr id="5" name="页脚占位符 3"/>
          <p:cNvSpPr txBox="1">
            <a:spLocks/>
          </p:cNvSpPr>
          <p:nvPr/>
        </p:nvSpPr>
        <p:spPr>
          <a:xfrm>
            <a:off x="305499" y="62528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dirty="0"/>
              <a:t>HIT </a:t>
            </a:r>
            <a:r>
              <a:rPr kumimoji="1" lang="en-US" altLang="zh-CN" dirty="0" err="1"/>
              <a:t>ComNet</a:t>
            </a:r>
            <a:r>
              <a:rPr kumimoji="1" lang="en-US" altLang="zh-CN" dirty="0"/>
              <a:t>-II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41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RPKI</a:t>
            </a:r>
            <a:r>
              <a:rPr kumimoji="1" lang="zh-CN" altLang="en-US" dirty="0"/>
              <a:t>应用场景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18352" y="2976315"/>
            <a:ext cx="1639528" cy="98129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Validator</a:t>
            </a:r>
          </a:p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(Cache)</a:t>
            </a:r>
          </a:p>
          <a:p>
            <a:pPr algn="ctr"/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4469" y="2976315"/>
            <a:ext cx="1101756" cy="956631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RPKI</a:t>
            </a:r>
          </a:p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REPO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503317" y="2976313"/>
            <a:ext cx="1466438" cy="95663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Router</a:t>
            </a:r>
            <a:r>
              <a:rPr kumimoji="1" lang="zh-CN" altLang="en-US" sz="1600" dirty="0">
                <a:latin typeface="Arial Black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cs typeface="Arial Black"/>
              </a:rPr>
              <a:t>B</a:t>
            </a:r>
          </a:p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(Relying</a:t>
            </a:r>
            <a:r>
              <a:rPr kumimoji="1" lang="zh-CN" altLang="en-US" sz="1600" dirty="0">
                <a:latin typeface="Arial Black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cs typeface="Arial Black"/>
              </a:rPr>
              <a:t>Party)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cxnSp>
        <p:nvCxnSpPr>
          <p:cNvPr id="10" name="直线箭头连接符 9"/>
          <p:cNvCxnSpPr>
            <a:stCxn id="6" idx="3"/>
            <a:endCxn id="5" idx="1"/>
          </p:cNvCxnSpPr>
          <p:nvPr/>
        </p:nvCxnSpPr>
        <p:spPr>
          <a:xfrm>
            <a:off x="1706225" y="3454631"/>
            <a:ext cx="1512127" cy="12330"/>
          </a:xfrm>
          <a:prstGeom prst="straightConnector1">
            <a:avLst/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5" idx="3"/>
            <a:endCxn id="7" idx="1"/>
          </p:cNvCxnSpPr>
          <p:nvPr/>
        </p:nvCxnSpPr>
        <p:spPr>
          <a:xfrm flipV="1">
            <a:off x="4857880" y="3454630"/>
            <a:ext cx="1645437" cy="12331"/>
          </a:xfrm>
          <a:prstGeom prst="straightConnector1">
            <a:avLst/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折角形 16"/>
          <p:cNvSpPr/>
          <p:nvPr/>
        </p:nvSpPr>
        <p:spPr>
          <a:xfrm>
            <a:off x="1932881" y="2393688"/>
            <a:ext cx="1134402" cy="97632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ROA</a:t>
            </a:r>
          </a:p>
          <a:p>
            <a:pPr algn="ctr"/>
            <a:r>
              <a:rPr kumimoji="1" lang="zh-CN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2.3.0/24</a:t>
            </a:r>
          </a:p>
          <a:p>
            <a:pPr algn="ctr"/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AS6789</a:t>
            </a:r>
          </a:p>
        </p:txBody>
      </p:sp>
      <p:sp>
        <p:nvSpPr>
          <p:cNvPr id="18" name="折角形 17"/>
          <p:cNvSpPr/>
          <p:nvPr/>
        </p:nvSpPr>
        <p:spPr>
          <a:xfrm>
            <a:off x="5107273" y="2389507"/>
            <a:ext cx="1134402" cy="97632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ROA</a:t>
            </a:r>
          </a:p>
          <a:p>
            <a:pPr algn="ctr"/>
            <a:r>
              <a:rPr kumimoji="1" lang="zh-CN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2.3.0/24</a:t>
            </a:r>
          </a:p>
          <a:p>
            <a:pPr algn="ctr"/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AS6789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503317" y="1273005"/>
            <a:ext cx="1466438" cy="443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Router</a:t>
            </a:r>
            <a:r>
              <a:rPr kumimoji="1" lang="zh-CN" altLang="en-US" sz="1600" dirty="0">
                <a:latin typeface="Arial Black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cs typeface="Arial Black"/>
              </a:rPr>
              <a:t>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cxnSp>
        <p:nvCxnSpPr>
          <p:cNvPr id="20" name="直线箭头连接符 19"/>
          <p:cNvCxnSpPr>
            <a:stCxn id="19" idx="2"/>
            <a:endCxn id="7" idx="0"/>
          </p:cNvCxnSpPr>
          <p:nvPr/>
        </p:nvCxnSpPr>
        <p:spPr>
          <a:xfrm>
            <a:off x="7236536" y="1716093"/>
            <a:ext cx="0" cy="1260220"/>
          </a:xfrm>
          <a:prstGeom prst="straightConnector1">
            <a:avLst/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折角形 22"/>
          <p:cNvSpPr/>
          <p:nvPr/>
        </p:nvSpPr>
        <p:spPr>
          <a:xfrm>
            <a:off x="7355118" y="1839716"/>
            <a:ext cx="1134402" cy="97632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Updates</a:t>
            </a:r>
          </a:p>
          <a:p>
            <a:pPr algn="ctr"/>
            <a:r>
              <a:rPr kumimoji="1" lang="zh-CN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2.3.0/24</a:t>
            </a:r>
          </a:p>
          <a:p>
            <a:pPr algn="ctr"/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AS6789</a:t>
            </a:r>
          </a:p>
        </p:txBody>
      </p:sp>
      <p:cxnSp>
        <p:nvCxnSpPr>
          <p:cNvPr id="24" name="直线箭头连接符 23"/>
          <p:cNvCxnSpPr>
            <a:stCxn id="7" idx="2"/>
            <a:endCxn id="27" idx="0"/>
          </p:cNvCxnSpPr>
          <p:nvPr/>
        </p:nvCxnSpPr>
        <p:spPr>
          <a:xfrm>
            <a:off x="7236536" y="3932946"/>
            <a:ext cx="1158" cy="850702"/>
          </a:xfrm>
          <a:prstGeom prst="straightConnector1">
            <a:avLst/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37447" y="47836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起源是否真实？</a:t>
            </a:r>
          </a:p>
        </p:txBody>
      </p:sp>
      <p:grpSp>
        <p:nvGrpSpPr>
          <p:cNvPr id="28" name="组 27"/>
          <p:cNvGrpSpPr/>
          <p:nvPr/>
        </p:nvGrpSpPr>
        <p:grpSpPr>
          <a:xfrm>
            <a:off x="1799669" y="2144791"/>
            <a:ext cx="266424" cy="497793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29" name="椭圆 28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37" name="线形标注 1 36"/>
          <p:cNvSpPr/>
          <p:nvPr/>
        </p:nvSpPr>
        <p:spPr>
          <a:xfrm>
            <a:off x="1894663" y="4511297"/>
            <a:ext cx="756503" cy="446069"/>
          </a:xfrm>
          <a:prstGeom prst="borderCallout1">
            <a:avLst>
              <a:gd name="adj1" fmla="val -6125"/>
              <a:gd name="adj2" fmla="val 60336"/>
              <a:gd name="adj3" fmla="val -208331"/>
              <a:gd name="adj4" fmla="val 60664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err="1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rsync</a:t>
            </a:r>
            <a:endParaRPr kumimoji="1" lang="zh-CN" altLang="en-US" sz="16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8" name="线形标注 1 37"/>
          <p:cNvSpPr/>
          <p:nvPr/>
        </p:nvSpPr>
        <p:spPr>
          <a:xfrm>
            <a:off x="5107273" y="4514636"/>
            <a:ext cx="1134402" cy="446069"/>
          </a:xfrm>
          <a:prstGeom prst="borderCallout1">
            <a:avLst>
              <a:gd name="adj1" fmla="val -6125"/>
              <a:gd name="adj2" fmla="val 60336"/>
              <a:gd name="adj3" fmla="val -208331"/>
              <a:gd name="adj4" fmla="val 60664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RPKI-RTR</a:t>
            </a:r>
            <a:endParaRPr kumimoji="1" lang="zh-CN" altLang="en-US" sz="16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线形标注 1 38"/>
          <p:cNvSpPr/>
          <p:nvPr/>
        </p:nvSpPr>
        <p:spPr>
          <a:xfrm>
            <a:off x="5503917" y="1412654"/>
            <a:ext cx="582128" cy="446069"/>
          </a:xfrm>
          <a:prstGeom prst="borderCallout1">
            <a:avLst>
              <a:gd name="adj1" fmla="val 46389"/>
              <a:gd name="adj2" fmla="val 101638"/>
              <a:gd name="adj3" fmla="val 220076"/>
              <a:gd name="adj4" fmla="val 288800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BGP</a:t>
            </a:r>
            <a:endParaRPr kumimoji="1" lang="zh-CN" altLang="en-US" sz="16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72331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0.8|5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73|1.3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4.9|104.5|20|19.5|30.7|48.1|37|15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9|1.6"/>
</p:tagLst>
</file>

<file path=ppt/theme/theme1.xml><?xml version="1.0" encoding="utf-8"?>
<a:theme xmlns:a="http://schemas.openxmlformats.org/drawingml/2006/main" name="默认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0FF"/>
        </a:solidFill>
        <a:ln>
          <a:noFill/>
        </a:ln>
        <a:effectLst/>
      </a:spPr>
      <a:bodyPr rtlCol="0" anchor="ctr"/>
      <a:lstStyle>
        <a:defPPr algn="ctr">
          <a:defRPr kumimoji="1" sz="2800" dirty="0" smtClean="0">
            <a:latin typeface="Arial Black"/>
            <a:cs typeface="Arial Black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solidFill>
            <a:srgbClr val="0080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35790</TotalTime>
  <Words>2129</Words>
  <Application>Microsoft Office PowerPoint</Application>
  <PresentationFormat>全屏显示(4:3)</PresentationFormat>
  <Paragraphs>364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Courier</vt:lpstr>
      <vt:lpstr>黑体</vt:lpstr>
      <vt:lpstr>宋体</vt:lpstr>
      <vt:lpstr>微软雅黑</vt:lpstr>
      <vt:lpstr>Arial</vt:lpstr>
      <vt:lpstr>Arial Black</vt:lpstr>
      <vt:lpstr>Calibri</vt:lpstr>
      <vt:lpstr>默认主题</vt:lpstr>
      <vt:lpstr>网络与信息安全</vt:lpstr>
      <vt:lpstr>3.RPKI与BGPsec</vt:lpstr>
      <vt:lpstr>BGP路由异常检测方法与局限性</vt:lpstr>
      <vt:lpstr>基于密码学的BGP安全方案</vt:lpstr>
      <vt:lpstr>数字证书(certificate)</vt:lpstr>
      <vt:lpstr>公钥基础设施(PKI)提供认证链</vt:lpstr>
      <vt:lpstr>RPKI</vt:lpstr>
      <vt:lpstr>RPKI体系结构</vt:lpstr>
      <vt:lpstr>RPKI应用场景</vt:lpstr>
      <vt:lpstr>RPKI主要概念</vt:lpstr>
      <vt:lpstr>ROA</vt:lpstr>
      <vt:lpstr>REPO及所存储数据</vt:lpstr>
      <vt:lpstr>Trust Anchor Locator</vt:lpstr>
      <vt:lpstr>REPO Publication Point(发布点)</vt:lpstr>
      <vt:lpstr>RPKI-RTR</vt:lpstr>
      <vt:lpstr>RPKI示例：</vt:lpstr>
      <vt:lpstr>RPKI优缺点</vt:lpstr>
      <vt:lpstr>RPKI环境搭建</vt:lpstr>
      <vt:lpstr>课堂问题</vt:lpstr>
      <vt:lpstr>BGPsec</vt:lpstr>
      <vt:lpstr>BGPsec_Path格式：</vt:lpstr>
      <vt:lpstr>处理BGPsec更新消息</vt:lpstr>
      <vt:lpstr>BGPSEC优缺点</vt:lpstr>
      <vt:lpstr>课堂问题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Zhang</dc:creator>
  <cp:lastModifiedBy>Yuzhang</cp:lastModifiedBy>
  <cp:revision>4746</cp:revision>
  <dcterms:created xsi:type="dcterms:W3CDTF">2014-12-29T07:26:19Z</dcterms:created>
  <dcterms:modified xsi:type="dcterms:W3CDTF">2020-10-07T10:22:45Z</dcterms:modified>
</cp:coreProperties>
</file>