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479" r:id="rId3"/>
    <p:sldId id="466" r:id="rId4"/>
    <p:sldId id="519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04" r:id="rId19"/>
    <p:sldId id="518" r:id="rId20"/>
    <p:sldId id="522" r:id="rId21"/>
    <p:sldId id="526" r:id="rId22"/>
    <p:sldId id="527" r:id="rId23"/>
    <p:sldId id="528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7FFE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8" autoAdjust="0"/>
    <p:restoredTop sz="96536" autoAdjust="0"/>
  </p:normalViewPr>
  <p:slideViewPr>
    <p:cSldViewPr snapToGrid="0" snapToObjects="1">
      <p:cViewPr varScale="1">
        <p:scale>
          <a:sx n="135" d="100"/>
          <a:sy n="135" d="100"/>
        </p:scale>
        <p:origin x="62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BGP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0896F-31B2-4A2E-99F7-F4431549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02BDF-6311-43DA-95F3-919182B2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E3B54-0D8C-4303-A6E6-877B92C3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6418CF-7832-495D-8AD0-D84DCACA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0" y="0"/>
            <a:ext cx="887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A94CE-1170-487D-874E-758E14EB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F46CA-CE02-4EF9-B3BA-D04728C5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71ABC-ACB0-4B4E-9E0E-4DF8323B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8CEE6-472A-4205-AB78-7095DDF5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" y="0"/>
            <a:ext cx="9080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5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D5A4F-564E-46BC-ABF3-A8D80DA5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85EAB-0CBD-435C-A5FC-56FC8E23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B139A-AC03-4730-AAEC-3459E9B8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841C0E-E8E5-4F0D-A02C-2320BFC6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7" y="0"/>
            <a:ext cx="8880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5253-A8C6-4757-BBB9-75D966A3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DC674-8772-494F-AD13-00496182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E8C54-B1AB-4FCA-A057-5D83618E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E345BE-959C-4B25-9FA0-266A64C2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236"/>
            <a:ext cx="9144000" cy="56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0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7B71A-F04E-4BBA-AB9C-F8EE07E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9BCD-B235-49BD-B77C-9FD55A75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AE5AB9-E31A-4849-98ED-B8AE75C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ABF772-7388-4862-B4D9-6BFFA5C2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449"/>
            <a:ext cx="9144000" cy="55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46401-A4E3-4C43-94FA-733B5DB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34174-DF67-4767-9971-A90CD1C6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ADC50-E555-47BD-A765-554FB656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9BAD33-F4A2-43AA-B397-83E903F4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417"/>
            <a:ext cx="9144000" cy="54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7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80357-062D-49A9-B0DB-18975943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7E12C-496F-45A3-97F8-92D9951E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ADB2D-70E7-4F79-AB3F-BFDD5940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47AF4B-509B-452B-A980-E3CE2A399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142"/>
            <a:ext cx="9144000" cy="54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E66AF-67B9-4A11-BBD8-EC85ECF1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3CBA-717C-4250-BA43-7DD9D7A3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1656D4-1DA3-43F5-9155-DA975F66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E1BD24-8302-4E77-A8D8-1C4469FF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347"/>
            <a:ext cx="9144000" cy="55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1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A9EC-0637-49D9-9131-EF44C2C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2060-EBD5-4D5C-8D86-1830D8EC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：在一个</a:t>
            </a:r>
            <a:r>
              <a:rPr lang="en-US" altLang="zh-CN" dirty="0"/>
              <a:t>IXP</a:t>
            </a:r>
            <a:r>
              <a:rPr lang="zh-CN" altLang="en-US" dirty="0"/>
              <a:t>（</a:t>
            </a:r>
            <a:r>
              <a:rPr lang="en-US" altLang="zh-CN" dirty="0"/>
              <a:t>AS90</a:t>
            </a:r>
            <a:r>
              <a:rPr lang="zh-CN" altLang="en-US" dirty="0"/>
              <a:t>）中，</a:t>
            </a:r>
            <a:r>
              <a:rPr lang="en-US" altLang="zh-CN" dirty="0"/>
              <a:t>AS10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前缀</a:t>
            </a:r>
            <a:r>
              <a:rPr lang="en-US" altLang="zh-CN" dirty="0"/>
              <a:t>10.0.0.0/24</a:t>
            </a:r>
            <a:r>
              <a:rPr lang="zh-CN" altLang="en-US" dirty="0"/>
              <a:t>被</a:t>
            </a:r>
            <a:r>
              <a:rPr lang="en-US" altLang="zh-CN" dirty="0"/>
              <a:t>DDoS</a:t>
            </a:r>
            <a:r>
              <a:rPr lang="zh-CN" altLang="en-US" dirty="0"/>
              <a:t>攻击，只有来自</a:t>
            </a:r>
            <a:r>
              <a:rPr lang="en-US" altLang="zh-CN" dirty="0"/>
              <a:t>AS60</a:t>
            </a:r>
            <a:r>
              <a:rPr lang="zh-CN" altLang="en-US" dirty="0"/>
              <a:t>的流量是合法的，</a:t>
            </a:r>
            <a:r>
              <a:rPr lang="en-US" altLang="zh-CN" dirty="0"/>
              <a:t>AS10</a:t>
            </a:r>
            <a:r>
              <a:rPr lang="zh-CN" altLang="en-US" dirty="0"/>
              <a:t>应该向路由服务器发送怎样的</a:t>
            </a:r>
            <a:r>
              <a:rPr lang="en-US" altLang="zh-CN" dirty="0"/>
              <a:t>BGP</a:t>
            </a:r>
            <a:r>
              <a:rPr lang="zh-CN" altLang="en-US" dirty="0"/>
              <a:t>声明？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90:90,    0:60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：请从体系结构的表达力和</a:t>
            </a:r>
            <a:r>
              <a:rPr lang="en-US" altLang="zh-CN" dirty="0"/>
              <a:t>PHB</a:t>
            </a:r>
            <a:r>
              <a:rPr lang="zh-CN" altLang="en-US" dirty="0"/>
              <a:t>（包括表达力在</a:t>
            </a:r>
            <a:r>
              <a:rPr lang="en-US" altLang="zh-CN" dirty="0"/>
              <a:t>PHB</a:t>
            </a:r>
            <a:r>
              <a:rPr lang="zh-CN" altLang="en-US" dirty="0"/>
              <a:t>上作用的三个维度）的角度描述</a:t>
            </a:r>
            <a:r>
              <a:rPr lang="en-US" altLang="zh-CN" dirty="0"/>
              <a:t>BGP</a:t>
            </a:r>
            <a:r>
              <a:rPr lang="zh-CN" altLang="en-US" dirty="0"/>
              <a:t>黑洞这一机制？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62B7-0A84-4890-9EF5-B5A4F66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35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B2B892-3D70-44F6-9B97-BBD32B1B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6" y="575864"/>
            <a:ext cx="7506748" cy="570627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F7724F-A0DA-441A-8BE5-29DE99C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98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4. BGP</a:t>
            </a:r>
            <a:r>
              <a:rPr kumimoji="1" lang="zh-CN" altLang="en-US" dirty="0"/>
              <a:t>黑洞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2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65F740-C97C-4D58-AD05-D455DE48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9190C3-733F-4B17-A848-E3E58301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1" y="183161"/>
            <a:ext cx="4138009" cy="31086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565381-C001-409F-B751-FC0A537A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87" y="183161"/>
            <a:ext cx="4050845" cy="3040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53C797-B26D-432E-ADBB-D3F130922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1" y="3412791"/>
            <a:ext cx="4138008" cy="3146127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9E467AB-0A23-46CE-A617-3238856D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84686" y="3368610"/>
            <a:ext cx="4202113" cy="31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35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46554-9379-4A81-8712-40577FC5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8CA9D-65C8-4544-885A-515B1835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5" y="135302"/>
            <a:ext cx="3904016" cy="2914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B12CB9-39D8-4A83-9D17-63A7C4CF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00" y="151196"/>
            <a:ext cx="3850692" cy="28987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80ACBD-4962-49AC-9992-760E4C39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94592"/>
            <a:ext cx="3821285" cy="28767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2DB241-44FB-4C49-877D-27BF20E4E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408" y="3300291"/>
            <a:ext cx="3829584" cy="28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E059EDD-49F7-42FC-B4AB-BB1E3C3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524" y="3161211"/>
            <a:ext cx="4877247" cy="356026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CDEAA-23C2-4C1B-BB8C-5CB192BE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2B266A-6E5E-4B64-850C-DA0FDE54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9" y="38358"/>
            <a:ext cx="4425771" cy="34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1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78D9-6F37-48E9-9FC5-93F6EA05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45CAB-110E-4A74-B25F-9107BE88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：请分析上文针对</a:t>
            </a:r>
            <a:r>
              <a:rPr lang="en-US" altLang="zh-CN" dirty="0"/>
              <a:t>BGP</a:t>
            </a:r>
            <a:r>
              <a:rPr lang="zh-CN" altLang="en-US" dirty="0"/>
              <a:t>黑洞的测量方法存在什么不足？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54470-24A5-4097-9B17-1C713DE4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50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黑洞（</a:t>
            </a:r>
            <a:r>
              <a:rPr kumimoji="1" lang="en-US" altLang="zh-CN" dirty="0"/>
              <a:t>blackhole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1358"/>
            <a:ext cx="8549235" cy="132121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BGP</a:t>
            </a:r>
            <a:r>
              <a:rPr kumimoji="1" lang="zh-CN" altLang="en-US" dirty="0"/>
              <a:t>黑洞（</a:t>
            </a:r>
            <a:r>
              <a:rPr kumimoji="1" lang="en-US" altLang="zh-CN" dirty="0"/>
              <a:t>BGP blackholing</a:t>
            </a:r>
            <a:r>
              <a:rPr kumimoji="1" lang="zh-CN" altLang="en-US" dirty="0"/>
              <a:t>）：利用</a:t>
            </a:r>
            <a:r>
              <a:rPr kumimoji="1" lang="en-US" altLang="zh-CN" dirty="0"/>
              <a:t>BGP</a:t>
            </a:r>
            <a:r>
              <a:rPr kumimoji="1" lang="zh-CN" altLang="en-US" dirty="0"/>
              <a:t>协议来限制指定目标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地址的流量，通常用于缓解</a:t>
            </a:r>
            <a:r>
              <a:rPr kumimoji="1" lang="en-US" altLang="zh-CN" dirty="0"/>
              <a:t>DoS</a:t>
            </a:r>
            <a:r>
              <a:rPr kumimoji="1" lang="zh-CN" altLang="en-US" dirty="0"/>
              <a:t>攻击。</a:t>
            </a:r>
            <a:endParaRPr kumimoji="1" lang="en-US" altLang="zh-CN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+--Peering AS---+            +--Victim AS--+</a:t>
            </a: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DoS  ===&gt; |======||       |&lt;===BGP ===&gt;|===&gt; target  |</a:t>
            </a: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traffic    +------||-------+            +-------------+</a:t>
            </a: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</a:t>
            </a: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blackhole</a:t>
            </a:r>
          </a:p>
          <a:p>
            <a:pPr lvl="1"/>
            <a:endParaRPr kumimoji="1" lang="en-US" altLang="zh-CN" sz="16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499" y="6252852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E827C-0C8E-4F1D-B531-714BF77D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2EE6B-44C6-4DDD-B75D-1756639B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AD82A2-893D-4DBC-A7B8-28E3AFAD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3" y="123267"/>
            <a:ext cx="4405449" cy="33057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8795AD-8653-4E68-8389-835A4BF9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32" y="63653"/>
            <a:ext cx="4325109" cy="3207565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C884DF-DF06-4DA0-BB67-E1E43EC9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4770" y="3271218"/>
            <a:ext cx="4534459" cy="34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6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355D-756D-4A5F-96F7-AC5A1A37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Blackhole Community </a:t>
            </a:r>
            <a:r>
              <a:rPr lang="zh-CN" altLang="en-US" dirty="0"/>
              <a:t>（</a:t>
            </a:r>
            <a:r>
              <a:rPr lang="en-US" altLang="zh-CN" dirty="0"/>
              <a:t>RFC7999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089AF-DC12-4745-9516-E1288BD1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一个起源</a:t>
            </a:r>
            <a:r>
              <a:rPr lang="en-US" altLang="zh-CN" sz="2000" dirty="0"/>
              <a:t>AS</a:t>
            </a:r>
            <a:r>
              <a:rPr lang="zh-CN" altLang="en-US" sz="2000" dirty="0"/>
              <a:t>利用</a:t>
            </a:r>
            <a:r>
              <a:rPr lang="zh-CN" altLang="en-US" sz="2000" dirty="0">
                <a:solidFill>
                  <a:srgbClr val="0080FF"/>
                </a:solidFill>
              </a:rPr>
              <a:t>“</a:t>
            </a:r>
            <a:r>
              <a:rPr lang="en-US" altLang="zh-CN" sz="2000" dirty="0">
                <a:solidFill>
                  <a:srgbClr val="0080FF"/>
                </a:solidFill>
              </a:rPr>
              <a:t>BLACKHOLE”</a:t>
            </a:r>
            <a:r>
              <a:rPr lang="zh-CN" altLang="en-US" sz="2000" dirty="0">
                <a:solidFill>
                  <a:srgbClr val="0080FF"/>
                </a:solidFill>
              </a:rPr>
              <a:t>团体</a:t>
            </a:r>
            <a:r>
              <a:rPr lang="zh-CN" altLang="en-US" sz="2000" dirty="0"/>
              <a:t>属性令邻居</a:t>
            </a:r>
            <a:r>
              <a:rPr lang="en-US" altLang="zh-CN" sz="2000" dirty="0"/>
              <a:t>AS</a:t>
            </a:r>
            <a:r>
              <a:rPr lang="zh-CN" altLang="en-US" sz="2000" dirty="0"/>
              <a:t>丢弃以指定</a:t>
            </a:r>
            <a:r>
              <a:rPr lang="en-US" altLang="zh-CN" sz="2000" dirty="0"/>
              <a:t>IP</a:t>
            </a:r>
            <a:r>
              <a:rPr lang="zh-CN" altLang="en-US" sz="2000" dirty="0"/>
              <a:t>前缀为目的的流量</a:t>
            </a:r>
            <a:endParaRPr lang="en-US" altLang="zh-CN" sz="2000" dirty="0"/>
          </a:p>
          <a:p>
            <a:r>
              <a:rPr lang="zh-CN" altLang="en-US" sz="2000" dirty="0"/>
              <a:t>利用定义的团体属性实现黑洞的好处：有统一标准会更容易地实现和监测黑洞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0080FF"/>
                </a:solidFill>
              </a:rPr>
              <a:t>团体（</a:t>
            </a:r>
            <a:r>
              <a:rPr lang="en-US" altLang="zh-CN" sz="2000" dirty="0">
                <a:solidFill>
                  <a:srgbClr val="0080FF"/>
                </a:solidFill>
              </a:rPr>
              <a:t>community</a:t>
            </a:r>
            <a:r>
              <a:rPr lang="zh-CN" altLang="en-US" sz="2000" dirty="0">
                <a:solidFill>
                  <a:srgbClr val="0080FF"/>
                </a:solidFill>
              </a:rPr>
              <a:t>）</a:t>
            </a:r>
            <a:r>
              <a:rPr lang="zh-CN" altLang="en-US" sz="2000" dirty="0"/>
              <a:t>属性可以添加在每一个路由前缀中，由</a:t>
            </a:r>
            <a:r>
              <a:rPr lang="en-US" altLang="zh-CN" sz="2000" dirty="0"/>
              <a:t>RFC1997</a:t>
            </a:r>
            <a:r>
              <a:rPr lang="zh-CN" altLang="en-US" sz="2000" dirty="0"/>
              <a:t>定义，是一个</a:t>
            </a:r>
            <a:r>
              <a:rPr lang="en-US" altLang="zh-CN" sz="2000" dirty="0"/>
              <a:t>transitive optional</a:t>
            </a:r>
            <a:r>
              <a:rPr lang="zh-CN" altLang="en-US" sz="2000" dirty="0"/>
              <a:t>属性。包含有团体属性的路由，表示该路由是一个路由团体中的一员，该路由团体具有某种或多种相同的特征</a:t>
            </a:r>
          </a:p>
          <a:p>
            <a:r>
              <a:rPr lang="zh-CN" altLang="en-US" sz="2000" dirty="0"/>
              <a:t>团体属性类型码为</a:t>
            </a:r>
            <a:r>
              <a:rPr lang="en-US" altLang="zh-CN" sz="2000" dirty="0"/>
              <a:t>8</a:t>
            </a:r>
            <a:r>
              <a:rPr lang="zh-CN" altLang="en-US" sz="2000" dirty="0"/>
              <a:t>，数值为</a:t>
            </a:r>
            <a:r>
              <a:rPr lang="en-US" altLang="zh-CN" sz="2000" dirty="0"/>
              <a:t>32</a:t>
            </a:r>
            <a:r>
              <a:rPr lang="zh-CN" altLang="en-US" sz="2000" dirty="0"/>
              <a:t>位，高</a:t>
            </a:r>
            <a:r>
              <a:rPr lang="en-US" altLang="zh-CN" sz="2000" dirty="0"/>
              <a:t>16</a:t>
            </a:r>
            <a:r>
              <a:rPr lang="zh-CN" altLang="en-US" sz="2000" dirty="0"/>
              <a:t>位</a:t>
            </a:r>
            <a:r>
              <a:rPr lang="en-US" altLang="zh-CN" sz="2000" dirty="0"/>
              <a:t>`0x0000`</a:t>
            </a:r>
            <a:r>
              <a:rPr lang="zh-CN" altLang="en-US" sz="2000" dirty="0"/>
              <a:t>和</a:t>
            </a:r>
            <a:r>
              <a:rPr lang="en-US" altLang="zh-CN" sz="2000" dirty="0"/>
              <a:t>`0xFFFF`</a:t>
            </a:r>
            <a:r>
              <a:rPr lang="zh-CN" altLang="en-US" sz="2000" dirty="0"/>
              <a:t>为保留，</a:t>
            </a:r>
            <a:r>
              <a:rPr lang="zh-CN" altLang="en-US" sz="2000" dirty="0">
                <a:solidFill>
                  <a:srgbClr val="0080FF"/>
                </a:solidFill>
              </a:rPr>
              <a:t>其余通常为</a:t>
            </a:r>
            <a:r>
              <a:rPr lang="en-US" altLang="zh-CN" sz="2000" dirty="0">
                <a:solidFill>
                  <a:srgbClr val="0080FF"/>
                </a:solidFill>
              </a:rPr>
              <a:t>`ASN`</a:t>
            </a:r>
            <a:r>
              <a:rPr lang="zh-CN" altLang="en-US" sz="2000" dirty="0">
                <a:solidFill>
                  <a:srgbClr val="0080FF"/>
                </a:solidFill>
              </a:rPr>
              <a:t>；低</a:t>
            </a:r>
            <a:r>
              <a:rPr lang="en-US" altLang="zh-CN" sz="2000" dirty="0">
                <a:solidFill>
                  <a:srgbClr val="0080FF"/>
                </a:solidFill>
              </a:rPr>
              <a:t>16</a:t>
            </a:r>
            <a:r>
              <a:rPr lang="zh-CN" altLang="en-US" sz="2000" dirty="0">
                <a:solidFill>
                  <a:srgbClr val="0080FF"/>
                </a:solidFill>
              </a:rPr>
              <a:t>位按功能来定义</a:t>
            </a:r>
            <a:endParaRPr lang="zh-CN" altLang="en-US" sz="2000" dirty="0"/>
          </a:p>
          <a:p>
            <a:r>
              <a:rPr lang="zh-CN" altLang="en-US" sz="2000" dirty="0"/>
              <a:t>黑洞团体注册为：</a:t>
            </a:r>
            <a:r>
              <a:rPr lang="en-US" altLang="zh-CN" sz="2000" dirty="0"/>
              <a:t>"BGP Well-known Communities" `BLACKHOLE (= </a:t>
            </a:r>
            <a:r>
              <a:rPr lang="en-US" altLang="zh-CN" sz="2000" dirty="0">
                <a:solidFill>
                  <a:srgbClr val="0080FF"/>
                </a:solidFill>
              </a:rPr>
              <a:t>0xFFFF029A)`</a:t>
            </a:r>
            <a:r>
              <a:rPr lang="zh-CN" altLang="en-US" sz="2000" dirty="0">
                <a:solidFill>
                  <a:srgbClr val="0080FF"/>
                </a:solidFill>
              </a:rPr>
              <a:t>，低</a:t>
            </a:r>
            <a:r>
              <a:rPr lang="en-US" altLang="zh-CN" sz="2000" dirty="0">
                <a:solidFill>
                  <a:srgbClr val="0080FF"/>
                </a:solidFill>
              </a:rPr>
              <a:t>16</a:t>
            </a:r>
            <a:r>
              <a:rPr lang="zh-CN" altLang="en-US" sz="2000" dirty="0">
                <a:solidFill>
                  <a:srgbClr val="0080FF"/>
                </a:solidFill>
              </a:rPr>
              <a:t>位数值</a:t>
            </a:r>
            <a:r>
              <a:rPr lang="en-US" altLang="zh-CN" sz="2000" dirty="0">
                <a:solidFill>
                  <a:srgbClr val="0080FF"/>
                </a:solidFill>
              </a:rPr>
              <a:t>666</a:t>
            </a:r>
            <a:r>
              <a:rPr lang="zh-CN" altLang="en-US" sz="2000" dirty="0">
                <a:solidFill>
                  <a:srgbClr val="0080FF"/>
                </a:solidFill>
              </a:rPr>
              <a:t>，为</a:t>
            </a:r>
            <a:r>
              <a:rPr lang="en-US" altLang="zh-CN" sz="2000" dirty="0">
                <a:solidFill>
                  <a:srgbClr val="0080FF"/>
                </a:solidFill>
              </a:rPr>
              <a:t>ISP</a:t>
            </a:r>
            <a:r>
              <a:rPr lang="zh-CN" altLang="en-US" sz="2000" dirty="0">
                <a:solidFill>
                  <a:srgbClr val="0080FF"/>
                </a:solidFill>
              </a:rPr>
              <a:t>常用值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0498D-6303-409C-90D2-AA8291AB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C868-39F0-4A95-910D-A6B1E867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Blackhole Community </a:t>
            </a:r>
            <a:r>
              <a:rPr lang="zh-CN" altLang="en-US" dirty="0"/>
              <a:t>（</a:t>
            </a:r>
            <a:r>
              <a:rPr lang="en-US" altLang="zh-CN" dirty="0"/>
              <a:t>RFC7999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50564-71D3-4E12-81C1-366AD7E6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当一个网络遭受</a:t>
            </a:r>
            <a:r>
              <a:rPr lang="en-US" altLang="zh-CN" sz="2000" dirty="0"/>
              <a:t>DDoS</a:t>
            </a:r>
            <a:r>
              <a:rPr lang="zh-CN" altLang="en-US" sz="2000" dirty="0"/>
              <a:t>攻击时，该网络可以声明一个涵盖了</a:t>
            </a:r>
            <a:r>
              <a:rPr lang="zh-CN" altLang="en-US" sz="2000" dirty="0">
                <a:solidFill>
                  <a:srgbClr val="0080FF"/>
                </a:solidFill>
              </a:rPr>
              <a:t>受害者</a:t>
            </a:r>
            <a:r>
              <a:rPr lang="en-US" altLang="zh-CN" sz="2000" dirty="0">
                <a:solidFill>
                  <a:srgbClr val="0080FF"/>
                </a:solidFill>
              </a:rPr>
              <a:t>IP</a:t>
            </a:r>
            <a:r>
              <a:rPr lang="zh-CN" altLang="en-US" sz="2000" dirty="0">
                <a:solidFill>
                  <a:srgbClr val="0080FF"/>
                </a:solidFill>
              </a:rPr>
              <a:t>地址的</a:t>
            </a:r>
            <a:r>
              <a:rPr lang="en-US" altLang="zh-CN" sz="2000" dirty="0">
                <a:solidFill>
                  <a:srgbClr val="0080FF"/>
                </a:solidFill>
              </a:rPr>
              <a:t>IP</a:t>
            </a:r>
            <a:r>
              <a:rPr lang="zh-CN" altLang="en-US" sz="2000" dirty="0">
                <a:solidFill>
                  <a:srgbClr val="0080FF"/>
                </a:solidFill>
              </a:rPr>
              <a:t>前缀，该声明附带黑洞团体属性</a:t>
            </a:r>
            <a:r>
              <a:rPr lang="zh-CN" altLang="en-US" sz="2000" dirty="0"/>
              <a:t>，来通知邻居网络任何以该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地址为目的的流量都应该被丢弃。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0080FF"/>
                </a:solidFill>
              </a:rPr>
              <a:t>局部黑洞</a:t>
            </a:r>
            <a:r>
              <a:rPr lang="zh-CN" altLang="en-US" sz="2000" dirty="0"/>
              <a:t>：当一台路由器收到带有黑洞团体属性的路由声明时，应该添加</a:t>
            </a:r>
            <a:r>
              <a:rPr lang="en-US" altLang="zh-CN" sz="2000" dirty="0"/>
              <a:t>`NO_ADVERTISE`</a:t>
            </a:r>
            <a:r>
              <a:rPr lang="zh-CN" altLang="en-US" sz="2000" dirty="0"/>
              <a:t>（</a:t>
            </a:r>
            <a:r>
              <a:rPr lang="en-US" altLang="zh-CN" sz="2000" dirty="0"/>
              <a:t>0xFFFFFF02</a:t>
            </a:r>
            <a:r>
              <a:rPr lang="zh-CN" altLang="en-US" sz="2000" dirty="0"/>
              <a:t>，该路径禁止被通告给其他相连路由器）或</a:t>
            </a:r>
            <a:r>
              <a:rPr lang="en-US" altLang="zh-CN" sz="2000" dirty="0"/>
              <a:t>`NO_EXPORT`</a:t>
            </a:r>
            <a:r>
              <a:rPr lang="zh-CN" altLang="en-US" sz="2000" dirty="0"/>
              <a:t>（</a:t>
            </a:r>
            <a:r>
              <a:rPr lang="en-US" altLang="zh-CN" sz="2000" dirty="0"/>
              <a:t>0xFFFFFF01</a:t>
            </a:r>
            <a:r>
              <a:rPr lang="zh-CN" altLang="en-US" sz="2000" dirty="0"/>
              <a:t>，该路径禁止被通告给</a:t>
            </a:r>
            <a:r>
              <a:rPr lang="en-US" altLang="zh-CN" sz="2000" dirty="0"/>
              <a:t>AS</a:t>
            </a:r>
            <a:r>
              <a:rPr lang="zh-CN" altLang="en-US" sz="2000" dirty="0"/>
              <a:t>或联盟外部的路由器）团体来阻止该前缀被传播到本自治域之外。</a:t>
            </a:r>
          </a:p>
          <a:p>
            <a:r>
              <a:rPr lang="zh-CN" altLang="en-US" sz="2000" dirty="0"/>
              <a:t>接受黑洞</a:t>
            </a:r>
            <a:r>
              <a:rPr lang="en-US" altLang="zh-CN" sz="2000" dirty="0"/>
              <a:t>IP</a:t>
            </a:r>
            <a:r>
              <a:rPr lang="zh-CN" altLang="en-US" sz="2000" dirty="0"/>
              <a:t>前缀：</a:t>
            </a:r>
          </a:p>
          <a:p>
            <a:pPr lvl="1"/>
            <a:r>
              <a:rPr lang="zh-CN" altLang="en-US" sz="1600" dirty="0"/>
              <a:t>通常</a:t>
            </a:r>
            <a:r>
              <a:rPr lang="en-US" altLang="zh-CN" sz="1600" dirty="0"/>
              <a:t>BGP</a:t>
            </a:r>
            <a:r>
              <a:rPr lang="zh-CN" altLang="en-US" sz="1600" dirty="0"/>
              <a:t>路由器不会接受长度大于</a:t>
            </a:r>
            <a:r>
              <a:rPr lang="en-US" altLang="zh-CN" sz="1600" dirty="0"/>
              <a:t>/24 (IPv4)</a:t>
            </a:r>
            <a:r>
              <a:rPr lang="zh-CN" altLang="en-US" sz="1600" dirty="0"/>
              <a:t>和</a:t>
            </a:r>
            <a:r>
              <a:rPr lang="en-US" altLang="zh-CN" sz="1600" dirty="0"/>
              <a:t>/48 (IPv6)</a:t>
            </a:r>
            <a:r>
              <a:rPr lang="zh-CN" altLang="en-US" sz="1600" dirty="0"/>
              <a:t>的声明。但黑洞前缀长度应该尽可能的长来防止未被攻击的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地址收到影响。通常，黑洞前缀采用</a:t>
            </a:r>
            <a:r>
              <a:rPr lang="en-US" altLang="zh-CN" sz="1600" dirty="0"/>
              <a:t>/32 (IPv4)</a:t>
            </a:r>
            <a:r>
              <a:rPr lang="zh-CN" altLang="en-US" sz="1600" dirty="0"/>
              <a:t>和</a:t>
            </a:r>
            <a:r>
              <a:rPr lang="en-US" altLang="zh-CN" sz="1600" dirty="0"/>
              <a:t>/128 (IPv6)</a:t>
            </a:r>
            <a:endParaRPr lang="zh-CN" altLang="en-US" sz="1600" dirty="0"/>
          </a:p>
          <a:p>
            <a:pPr lvl="1"/>
            <a:r>
              <a:rPr lang="zh-CN" altLang="en-US" sz="1600" dirty="0"/>
              <a:t>一个</a:t>
            </a:r>
            <a:r>
              <a:rPr lang="en-US" altLang="zh-CN" sz="1600" dirty="0"/>
              <a:t>AS</a:t>
            </a:r>
            <a:r>
              <a:rPr lang="zh-CN" altLang="en-US" sz="1600" dirty="0"/>
              <a:t>声明的黑洞前缀应该被该</a:t>
            </a:r>
            <a:r>
              <a:rPr lang="en-US" altLang="zh-CN" sz="1600" dirty="0"/>
              <a:t>AS</a:t>
            </a:r>
            <a:r>
              <a:rPr lang="zh-CN" altLang="en-US" sz="1600" dirty="0"/>
              <a:t>有权声明的前缀所覆盖</a:t>
            </a:r>
          </a:p>
          <a:p>
            <a:pPr lvl="1"/>
            <a:r>
              <a:rPr lang="zh-CN" altLang="en-US" sz="1600" dirty="0"/>
              <a:t>接收方已经同意在特定</a:t>
            </a:r>
            <a:r>
              <a:rPr lang="en-US" altLang="zh-CN" sz="1600" dirty="0"/>
              <a:t>BGP</a:t>
            </a:r>
            <a:r>
              <a:rPr lang="zh-CN" altLang="en-US" sz="1600" dirty="0"/>
              <a:t>会话中接受</a:t>
            </a:r>
            <a:r>
              <a:rPr lang="en-US" altLang="zh-CN" sz="1600" dirty="0"/>
              <a:t>BLACKHOLE</a:t>
            </a:r>
            <a:r>
              <a:rPr lang="zh-CN" altLang="en-US" sz="1600" dirty="0"/>
              <a:t>团体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6FF25-A4B5-4E23-BF16-E05C29FC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6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3B148-CDF3-4601-A1B4-0FEFD4F2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IXP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874B3-3554-4115-9A63-191F0EE3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FF"/>
                </a:solidFill>
              </a:rPr>
              <a:t>IXP</a:t>
            </a:r>
            <a:r>
              <a:rPr lang="zh-CN" altLang="en-US" sz="1800" dirty="0">
                <a:solidFill>
                  <a:srgbClr val="0080FF"/>
                </a:solidFill>
              </a:rPr>
              <a:t>（</a:t>
            </a:r>
            <a:r>
              <a:rPr lang="en-US" altLang="zh-CN" sz="1800" dirty="0">
                <a:solidFill>
                  <a:srgbClr val="0080FF"/>
                </a:solidFill>
              </a:rPr>
              <a:t>Internet Exchange Point</a:t>
            </a:r>
            <a:r>
              <a:rPr lang="zh-CN" altLang="en-US" sz="1800" dirty="0">
                <a:solidFill>
                  <a:srgbClr val="0080FF"/>
                </a:solidFill>
              </a:rPr>
              <a:t>）</a:t>
            </a:r>
            <a:r>
              <a:rPr lang="zh-CN" altLang="en-US" sz="1800" dirty="0"/>
              <a:t>：互联网交换中心是为电信运营商</a:t>
            </a:r>
            <a:r>
              <a:rPr lang="en-US" altLang="zh-CN" sz="1800" dirty="0"/>
              <a:t>(ISP)/</a:t>
            </a:r>
            <a:r>
              <a:rPr lang="zh-CN" altLang="en-US" sz="1800" dirty="0"/>
              <a:t>内容服务提供商</a:t>
            </a:r>
            <a:r>
              <a:rPr lang="en-US" altLang="zh-CN" sz="1800" dirty="0"/>
              <a:t>(CSP)</a:t>
            </a:r>
            <a:r>
              <a:rPr lang="zh-CN" altLang="en-US" sz="1800" dirty="0"/>
              <a:t>之间建立的集中交换平台，一般由第三方中立运营，是互联网重要基础设施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>
                <a:solidFill>
                  <a:srgbClr val="0080FF"/>
                </a:solidFill>
              </a:rPr>
              <a:t>1. </a:t>
            </a:r>
            <a:r>
              <a:rPr lang="zh-CN" altLang="en-US" sz="1800" dirty="0">
                <a:solidFill>
                  <a:srgbClr val="0080FF"/>
                </a:solidFill>
              </a:rPr>
              <a:t>中立性</a:t>
            </a:r>
            <a:r>
              <a:rPr lang="zh-CN" altLang="en-US" sz="1800" dirty="0"/>
              <a:t>：一般由非电信运营商控制的第三方建立并运营；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>
                <a:solidFill>
                  <a:srgbClr val="0080FF"/>
                </a:solidFill>
              </a:rPr>
              <a:t>2. </a:t>
            </a:r>
            <a:r>
              <a:rPr lang="zh-CN" altLang="en-US" sz="1800" dirty="0">
                <a:solidFill>
                  <a:srgbClr val="0080FF"/>
                </a:solidFill>
              </a:rPr>
              <a:t>对等互联</a:t>
            </a:r>
            <a:r>
              <a:rPr lang="zh-CN" altLang="en-US" sz="1800" dirty="0"/>
              <a:t>：</a:t>
            </a:r>
            <a:r>
              <a:rPr lang="en-US" altLang="zh-CN" sz="1800" dirty="0"/>
              <a:t>AS</a:t>
            </a:r>
            <a:r>
              <a:rPr lang="zh-CN" altLang="en-US" sz="1800" dirty="0"/>
              <a:t>之间一般采用免费对等互联（</a:t>
            </a:r>
            <a:r>
              <a:rPr lang="en-US" altLang="zh-CN" sz="1800" dirty="0"/>
              <a:t>Peering);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80FF"/>
                </a:solidFill>
              </a:rPr>
              <a:t>3. </a:t>
            </a:r>
            <a:r>
              <a:rPr lang="zh-CN" altLang="en-US" sz="1800" dirty="0">
                <a:solidFill>
                  <a:srgbClr val="0080FF"/>
                </a:solidFill>
              </a:rPr>
              <a:t>微利或非盈利性</a:t>
            </a:r>
            <a:r>
              <a:rPr lang="zh-CN" altLang="en-US" sz="1800" dirty="0"/>
              <a:t>：本身只提供接入平台，不参与成员间的流量交换，在收费模式上只收取端口占用费。</a:t>
            </a:r>
          </a:p>
          <a:p>
            <a:r>
              <a:rPr lang="zh-CN" altLang="en-US" sz="1800" dirty="0">
                <a:solidFill>
                  <a:srgbClr val="0080FF"/>
                </a:solidFill>
              </a:rPr>
              <a:t>优点：</a:t>
            </a:r>
            <a:r>
              <a:rPr lang="en-US" altLang="zh-CN" sz="1800" dirty="0"/>
              <a:t>IXP</a:t>
            </a:r>
            <a:r>
              <a:rPr lang="zh-CN" altLang="en-US" sz="1800" dirty="0"/>
              <a:t>利于本地</a:t>
            </a:r>
            <a:r>
              <a:rPr lang="en-US" altLang="zh-CN" sz="1800" dirty="0"/>
              <a:t>ISP</a:t>
            </a:r>
            <a:r>
              <a:rPr lang="zh-CN" altLang="en-US" sz="1800" dirty="0"/>
              <a:t>之间对等互联，降低互联成本，提高带宽，降低延迟，促进互联网扁平化。</a:t>
            </a:r>
          </a:p>
          <a:p>
            <a:r>
              <a:rPr lang="en-US" altLang="zh-CN" sz="1800" dirty="0">
                <a:solidFill>
                  <a:srgbClr val="0080FF"/>
                </a:solidFill>
              </a:rPr>
              <a:t>IXP</a:t>
            </a:r>
            <a:r>
              <a:rPr lang="zh-CN" altLang="en-US" sz="1800" dirty="0">
                <a:solidFill>
                  <a:srgbClr val="0080FF"/>
                </a:solidFill>
              </a:rPr>
              <a:t>的经济学动机</a:t>
            </a:r>
            <a:r>
              <a:rPr lang="zh-CN" altLang="en-US" sz="1800" dirty="0"/>
              <a:t>来自于在流量相当的</a:t>
            </a:r>
            <a:r>
              <a:rPr lang="en-US" altLang="zh-CN" sz="1800" dirty="0"/>
              <a:t>ISP</a:t>
            </a:r>
            <a:r>
              <a:rPr lang="zh-CN" altLang="en-US" sz="1800" dirty="0"/>
              <a:t>之间、</a:t>
            </a:r>
            <a:r>
              <a:rPr lang="en-US" altLang="zh-CN" sz="1800" dirty="0"/>
              <a:t>ISP</a:t>
            </a:r>
            <a:r>
              <a:rPr lang="zh-CN" altLang="en-US" sz="1800" dirty="0"/>
              <a:t>与</a:t>
            </a:r>
            <a:r>
              <a:rPr lang="en-US" altLang="zh-CN" sz="1800" dirty="0"/>
              <a:t>CSP</a:t>
            </a:r>
            <a:r>
              <a:rPr lang="zh-CN" altLang="en-US" sz="1800" dirty="0"/>
              <a:t>之间的免费互联来降低成本，并具有</a:t>
            </a:r>
            <a:r>
              <a:rPr lang="en-US" altLang="zh-CN" sz="1800" dirty="0"/>
              <a:t>“</a:t>
            </a:r>
            <a:r>
              <a:rPr lang="zh-CN" altLang="en-US" sz="1800" dirty="0"/>
              <a:t>网络效应”，</a:t>
            </a:r>
            <a:r>
              <a:rPr lang="en-US" altLang="zh-CN" sz="1800" dirty="0"/>
              <a:t> </a:t>
            </a:r>
            <a:r>
              <a:rPr lang="zh-CN" altLang="en-US" sz="1800" dirty="0"/>
              <a:t>即</a:t>
            </a:r>
            <a:r>
              <a:rPr lang="en-US" altLang="zh-CN" sz="1800" dirty="0"/>
              <a:t>IXP</a:t>
            </a:r>
            <a:r>
              <a:rPr lang="zh-CN" altLang="en-US" sz="1800" dirty="0"/>
              <a:t>成员越多，对每个成员带来的好处越大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80FF"/>
                </a:solidFill>
              </a:rPr>
              <a:t>路由服务器（</a:t>
            </a:r>
            <a:r>
              <a:rPr lang="en-US" altLang="zh-CN" sz="1800" dirty="0">
                <a:solidFill>
                  <a:srgbClr val="0080FF"/>
                </a:solidFill>
              </a:rPr>
              <a:t>Route Server</a:t>
            </a:r>
            <a:r>
              <a:rPr lang="zh-CN" altLang="en-US" sz="1800" dirty="0">
                <a:solidFill>
                  <a:srgbClr val="0080FF"/>
                </a:solidFill>
              </a:rPr>
              <a:t>）</a:t>
            </a:r>
            <a:r>
              <a:rPr lang="zh-CN" altLang="en-US" sz="1800" dirty="0"/>
              <a:t>：</a:t>
            </a:r>
            <a:r>
              <a:rPr lang="en-US" altLang="zh-CN" sz="1800" dirty="0"/>
              <a:t>IXP</a:t>
            </a:r>
            <a:r>
              <a:rPr lang="zh-CN" altLang="en-US" sz="1800" dirty="0"/>
              <a:t>提供的一个</a:t>
            </a:r>
            <a:r>
              <a:rPr lang="en-US" altLang="zh-CN" sz="1800" dirty="0"/>
              <a:t>BGP</a:t>
            </a:r>
            <a:r>
              <a:rPr lang="zh-CN" altLang="en-US" sz="1800" dirty="0"/>
              <a:t>路由器，只转发路由消息（参与控制平面），但不转发流量（不参与数据平面）。路由服务器将</a:t>
            </a:r>
            <a:r>
              <a:rPr lang="en-US" altLang="zh-CN" sz="1800" dirty="0"/>
              <a:t>N</a:t>
            </a:r>
            <a:r>
              <a:rPr lang="zh-CN" altLang="en-US" sz="1800" dirty="0"/>
              <a:t>个路由器之间</a:t>
            </a:r>
            <a:r>
              <a:rPr lang="en-US" altLang="zh-CN" sz="1800" dirty="0" err="1"/>
              <a:t>NxN</a:t>
            </a:r>
            <a:r>
              <a:rPr lang="zh-CN" altLang="en-US" sz="1800" dirty="0"/>
              <a:t>个</a:t>
            </a:r>
            <a:r>
              <a:rPr lang="en-US" altLang="zh-CN" sz="1800" dirty="0"/>
              <a:t>BGP</a:t>
            </a:r>
            <a:r>
              <a:rPr lang="zh-CN" altLang="en-US" sz="1800" dirty="0"/>
              <a:t>会话稀疏化为与路由服务器之间的</a:t>
            </a:r>
            <a:r>
              <a:rPr lang="en-US" altLang="zh-CN" sz="1800" dirty="0"/>
              <a:t>N</a:t>
            </a:r>
            <a:r>
              <a:rPr lang="zh-CN" altLang="en-US" sz="1800" dirty="0"/>
              <a:t>个会话。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ACED5-8A76-4002-8EB0-0E2D7730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5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7F840-A217-4E27-9D5F-C9C66B8B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IXP</a:t>
            </a:r>
            <a:r>
              <a:rPr lang="zh-CN" altLang="en-US" dirty="0"/>
              <a:t>实现黑洞服务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1A5A8-C8FB-46C5-A6E3-77BE63C9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5398818"/>
          </a:xfrm>
        </p:spPr>
        <p:txBody>
          <a:bodyPr/>
          <a:lstStyle/>
          <a:p>
            <a:r>
              <a:rPr lang="zh-CN" altLang="en-US" sz="2000" dirty="0"/>
              <a:t>受害用户向路由服务器（</a:t>
            </a:r>
            <a:r>
              <a:rPr lang="en-US" altLang="zh-CN" sz="2000" dirty="0"/>
              <a:t>RS</a:t>
            </a:r>
            <a:r>
              <a:rPr lang="zh-CN" altLang="en-US" sz="2000" dirty="0"/>
              <a:t>）声明带有黑洞标记的</a:t>
            </a:r>
            <a:r>
              <a:rPr lang="en-US" altLang="zh-CN" sz="2000" dirty="0"/>
              <a:t>IP</a:t>
            </a:r>
            <a:r>
              <a:rPr lang="zh-CN" altLang="en-US" sz="2000" dirty="0"/>
              <a:t>前缀，团体属性</a:t>
            </a:r>
            <a:r>
              <a:rPr lang="en-US" altLang="zh-CN" sz="2000" dirty="0"/>
              <a:t> (65535:666)</a:t>
            </a:r>
          </a:p>
          <a:p>
            <a:r>
              <a:rPr lang="zh-CN" altLang="en-US" sz="2000" dirty="0">
                <a:solidFill>
                  <a:srgbClr val="0080FF"/>
                </a:solidFill>
              </a:rPr>
              <a:t>在某些</a:t>
            </a:r>
            <a:r>
              <a:rPr lang="en-US" altLang="zh-CN" sz="2000" dirty="0">
                <a:solidFill>
                  <a:srgbClr val="0080FF"/>
                </a:solidFill>
              </a:rPr>
              <a:t>IXP</a:t>
            </a:r>
            <a:r>
              <a:rPr lang="zh-CN" altLang="en-US" sz="2000" dirty="0">
                <a:solidFill>
                  <a:srgbClr val="0080FF"/>
                </a:solidFill>
              </a:rPr>
              <a:t>上，可以通知</a:t>
            </a:r>
            <a:r>
              <a:rPr lang="en-US" altLang="zh-CN" sz="2000" dirty="0">
                <a:solidFill>
                  <a:srgbClr val="0080FF"/>
                </a:solidFill>
              </a:rPr>
              <a:t>RS</a:t>
            </a:r>
            <a:r>
              <a:rPr lang="zh-CN" altLang="en-US" sz="2000" dirty="0">
                <a:solidFill>
                  <a:srgbClr val="0080FF"/>
                </a:solidFill>
              </a:rPr>
              <a:t>发出黑洞声明时排除无攻击流量的</a:t>
            </a:r>
            <a:r>
              <a:rPr lang="en-US" altLang="zh-CN" sz="2000" dirty="0">
                <a:solidFill>
                  <a:srgbClr val="0080FF"/>
                </a:solidFill>
              </a:rPr>
              <a:t>AS</a:t>
            </a:r>
            <a:r>
              <a:rPr lang="zh-CN" altLang="en-US" sz="2000" dirty="0">
                <a:solidFill>
                  <a:srgbClr val="0080FF"/>
                </a:solidFill>
              </a:rPr>
              <a:t>， 团体属性</a:t>
            </a:r>
            <a:r>
              <a:rPr lang="en-US" altLang="zh-CN" sz="2000" dirty="0">
                <a:solidFill>
                  <a:srgbClr val="0080FF"/>
                </a:solidFill>
              </a:rPr>
              <a:t>(IXP</a:t>
            </a:r>
            <a:r>
              <a:rPr lang="zh-CN" altLang="en-US" sz="2000" dirty="0">
                <a:solidFill>
                  <a:srgbClr val="0080FF"/>
                </a:solidFill>
              </a:rPr>
              <a:t>的</a:t>
            </a:r>
            <a:r>
              <a:rPr lang="en-US" altLang="zh-CN" sz="2000" dirty="0">
                <a:solidFill>
                  <a:srgbClr val="0080FF"/>
                </a:solidFill>
              </a:rPr>
              <a:t>ASN:IXP</a:t>
            </a:r>
            <a:r>
              <a:rPr lang="zh-CN" altLang="en-US" sz="2000" dirty="0">
                <a:solidFill>
                  <a:srgbClr val="0080FF"/>
                </a:solidFill>
              </a:rPr>
              <a:t>的</a:t>
            </a:r>
            <a:r>
              <a:rPr lang="en-US" altLang="zh-CN" sz="2000" dirty="0">
                <a:solidFill>
                  <a:srgbClr val="0080FF"/>
                </a:solidFill>
              </a:rPr>
              <a:t>ASN) (0:</a:t>
            </a:r>
            <a:r>
              <a:rPr lang="zh-CN" altLang="en-US" sz="2000" dirty="0">
                <a:solidFill>
                  <a:srgbClr val="0080FF"/>
                </a:solidFill>
              </a:rPr>
              <a:t>被排除</a:t>
            </a:r>
            <a:r>
              <a:rPr lang="en-US" altLang="zh-CN" sz="2000" dirty="0">
                <a:solidFill>
                  <a:srgbClr val="0080FF"/>
                </a:solidFill>
              </a:rPr>
              <a:t>AS)</a:t>
            </a:r>
            <a:endParaRPr lang="en-US" altLang="zh-CN" sz="2000" dirty="0"/>
          </a:p>
          <a:p>
            <a:r>
              <a:rPr lang="en-US" altLang="zh-CN" sz="2000" dirty="0"/>
              <a:t>IP</a:t>
            </a:r>
            <a:r>
              <a:rPr lang="zh-CN" altLang="en-US" sz="2000" dirty="0"/>
              <a:t>前缀长度范围：</a:t>
            </a:r>
            <a:endParaRPr lang="en-US" altLang="zh-CN" sz="2000" dirty="0"/>
          </a:p>
          <a:p>
            <a:pPr lvl="1"/>
            <a:r>
              <a:rPr lang="en-US" altLang="zh-CN" sz="1600" dirty="0"/>
              <a:t>IPv4: /8 ≤ </a:t>
            </a:r>
            <a:r>
              <a:rPr lang="zh-CN" altLang="en-US" sz="1600" dirty="0"/>
              <a:t>前缀长度 </a:t>
            </a:r>
            <a:r>
              <a:rPr lang="en-US" altLang="zh-CN" sz="1600" dirty="0"/>
              <a:t>≤ /32</a:t>
            </a:r>
          </a:p>
          <a:p>
            <a:pPr lvl="1"/>
            <a:r>
              <a:rPr lang="en-US" altLang="zh-CN" sz="1600" dirty="0"/>
              <a:t>IPv6: /19 ≤</a:t>
            </a:r>
            <a:r>
              <a:rPr lang="zh-CN" altLang="en-US" sz="1600" dirty="0"/>
              <a:t>前缀长度</a:t>
            </a:r>
            <a:r>
              <a:rPr lang="en-US" altLang="zh-CN" sz="1600" dirty="0"/>
              <a:t>≤ /128</a:t>
            </a:r>
          </a:p>
          <a:p>
            <a:r>
              <a:rPr lang="en-US" altLang="zh-CN" sz="2000" dirty="0">
                <a:solidFill>
                  <a:srgbClr val="0080FF"/>
                </a:solidFill>
              </a:rPr>
              <a:t>IP</a:t>
            </a:r>
            <a:r>
              <a:rPr lang="zh-CN" altLang="en-US" sz="2000" dirty="0">
                <a:solidFill>
                  <a:srgbClr val="0080FF"/>
                </a:solidFill>
              </a:rPr>
              <a:t>前缀验证</a:t>
            </a:r>
            <a:r>
              <a:rPr lang="zh-CN" altLang="en-US" sz="2000" dirty="0"/>
              <a:t>：</a:t>
            </a:r>
            <a:r>
              <a:rPr lang="en-US" altLang="zh-CN" sz="2000" dirty="0"/>
              <a:t>RIR</a:t>
            </a:r>
            <a:r>
              <a:rPr lang="zh-CN" altLang="en-US" sz="2000" dirty="0"/>
              <a:t>（地区互联网注册）过滤来阻止非授权使用</a:t>
            </a:r>
            <a:endParaRPr lang="en-US" altLang="zh-CN" sz="2000" dirty="0"/>
          </a:p>
          <a:p>
            <a:r>
              <a:rPr lang="en-US" altLang="zh-CN" sz="2000" dirty="0"/>
              <a:t>RS</a:t>
            </a:r>
            <a:r>
              <a:rPr lang="zh-CN" altLang="en-US" sz="2000" dirty="0"/>
              <a:t>将该</a:t>
            </a:r>
            <a:r>
              <a:rPr lang="en-US" altLang="zh-CN" sz="2000" dirty="0"/>
              <a:t>IP</a:t>
            </a:r>
            <a:r>
              <a:rPr lang="zh-CN" altLang="en-US" sz="2000" dirty="0"/>
              <a:t>前缀的下一跳改写为</a:t>
            </a:r>
            <a:r>
              <a:rPr lang="zh-CN" altLang="en-US" sz="2000" dirty="0">
                <a:solidFill>
                  <a:srgbClr val="0080FF"/>
                </a:solidFill>
              </a:rPr>
              <a:t>黑洞下一跳（</a:t>
            </a:r>
            <a:r>
              <a:rPr lang="en-US" altLang="zh-CN" sz="2000" dirty="0">
                <a:solidFill>
                  <a:srgbClr val="0080FF"/>
                </a:solidFill>
              </a:rPr>
              <a:t>BN</a:t>
            </a:r>
            <a:r>
              <a:rPr lang="zh-CN" altLang="en-US" sz="2000" dirty="0">
                <a:solidFill>
                  <a:srgbClr val="0080FF"/>
                </a:solidFill>
              </a:rPr>
              <a:t>）</a:t>
            </a:r>
            <a:endParaRPr lang="en-US" altLang="zh-CN" sz="2000" dirty="0">
              <a:solidFill>
                <a:srgbClr val="0080FF"/>
              </a:solidFill>
            </a:endParaRPr>
          </a:p>
          <a:p>
            <a:r>
              <a:rPr lang="en-US" altLang="zh-CN" sz="2000" dirty="0"/>
              <a:t>BN</a:t>
            </a:r>
            <a:r>
              <a:rPr lang="zh-CN" altLang="en-US" sz="2000" dirty="0"/>
              <a:t>有一个唯一的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地址（由</a:t>
            </a:r>
            <a:r>
              <a:rPr lang="en-US" altLang="zh-CN" sz="2000" dirty="0"/>
              <a:t>ARP/NDP</a:t>
            </a:r>
            <a:r>
              <a:rPr lang="zh-CN" altLang="en-US" sz="2000" dirty="0"/>
              <a:t>确定）</a:t>
            </a:r>
            <a:endParaRPr lang="en-US" altLang="zh-CN" sz="2000" dirty="0"/>
          </a:p>
          <a:p>
            <a:r>
              <a:rPr lang="zh-CN" altLang="en-US" sz="2000" dirty="0"/>
              <a:t>以</a:t>
            </a:r>
            <a:r>
              <a:rPr lang="en-US" altLang="zh-CN" sz="2000" dirty="0"/>
              <a:t>BN</a:t>
            </a:r>
            <a:r>
              <a:rPr lang="zh-CN" altLang="en-US" sz="2000" dirty="0"/>
              <a:t>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地址为目的的帧都将被所有客户端口上的链路层</a:t>
            </a:r>
            <a:r>
              <a:rPr lang="en-US" altLang="zh-CN" sz="2000" dirty="0"/>
              <a:t>ACL</a:t>
            </a:r>
            <a:r>
              <a:rPr lang="zh-CN" altLang="en-US" sz="2000" dirty="0"/>
              <a:t>过滤掉</a:t>
            </a:r>
            <a:endParaRPr lang="en-US" altLang="zh-CN" sz="2000" dirty="0"/>
          </a:p>
          <a:p>
            <a:r>
              <a:rPr lang="zh-CN" altLang="en-US" sz="2000" dirty="0"/>
              <a:t>所以，所有被黑洞的</a:t>
            </a:r>
            <a:r>
              <a:rPr lang="en-US" altLang="zh-CN" sz="2000" dirty="0"/>
              <a:t>IP</a:t>
            </a:r>
            <a:r>
              <a:rPr lang="zh-CN" altLang="en-US" sz="2000" dirty="0"/>
              <a:t>前缀的流量都将在交换设施上被丢弃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EBD74-AE71-4698-8609-3652C563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85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BFD06-1AB6-44D5-BAE2-C67DABE6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BE9B4-9514-4AB3-807D-A3EF7948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2D435-0854-431F-B6FE-81EE7632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" y="0"/>
            <a:ext cx="9057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6630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36381</TotalTime>
  <Words>1008</Words>
  <Application>Microsoft Office PowerPoint</Application>
  <PresentationFormat>全屏显示(4:3)</PresentationFormat>
  <Paragraphs>84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Arial Black</vt:lpstr>
      <vt:lpstr>Calibri</vt:lpstr>
      <vt:lpstr>Courier New</vt:lpstr>
      <vt:lpstr>默认主题</vt:lpstr>
      <vt:lpstr>网络与信息安全</vt:lpstr>
      <vt:lpstr>4. BGP黑洞</vt:lpstr>
      <vt:lpstr>BGP黑洞（blackhole）</vt:lpstr>
      <vt:lpstr>PowerPoint 演示文稿</vt:lpstr>
      <vt:lpstr>Blackhole Community （RFC7999）</vt:lpstr>
      <vt:lpstr>Blackhole Community （RFC7999）</vt:lpstr>
      <vt:lpstr>IXP</vt:lpstr>
      <vt:lpstr>IXP实现黑洞服务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课堂问题</vt:lpstr>
      <vt:lpstr>PowerPoint 演示文稿</vt:lpstr>
      <vt:lpstr>PowerPoint 演示文稿</vt:lpstr>
      <vt:lpstr>PowerPoint 演示文稿</vt:lpstr>
      <vt:lpstr>PowerPoint 演示文稿</vt:lpstr>
      <vt:lpstr>课堂问题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4801</cp:revision>
  <dcterms:created xsi:type="dcterms:W3CDTF">2014-12-29T07:26:19Z</dcterms:created>
  <dcterms:modified xsi:type="dcterms:W3CDTF">2020-10-07T10:23:02Z</dcterms:modified>
</cp:coreProperties>
</file>