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479" r:id="rId3"/>
    <p:sldId id="466" r:id="rId4"/>
    <p:sldId id="505" r:id="rId5"/>
    <p:sldId id="506" r:id="rId6"/>
    <p:sldId id="510" r:id="rId7"/>
    <p:sldId id="507" r:id="rId8"/>
    <p:sldId id="508" r:id="rId9"/>
    <p:sldId id="509" r:id="rId10"/>
    <p:sldId id="504" r:id="rId11"/>
    <p:sldId id="513" r:id="rId12"/>
    <p:sldId id="512" r:id="rId13"/>
    <p:sldId id="514" r:id="rId14"/>
    <p:sldId id="515" r:id="rId15"/>
    <p:sldId id="516" r:id="rId16"/>
    <p:sldId id="511" r:id="rId17"/>
    <p:sldId id="517" r:id="rId18"/>
    <p:sldId id="518" r:id="rId19"/>
    <p:sldId id="521" r:id="rId20"/>
    <p:sldId id="519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E"/>
    <a:srgbClr val="0080FF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6" autoAdjust="0"/>
    <p:restoredTop sz="96517" autoAdjust="0"/>
  </p:normalViewPr>
  <p:slideViewPr>
    <p:cSldViewPr snapToGrid="0" snapToObjects="1">
      <p:cViewPr varScale="1">
        <p:scale>
          <a:sx n="135" d="100"/>
          <a:sy n="135" d="100"/>
        </p:scale>
        <p:origin x="84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BGP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DA9EC-0637-49D9-9131-EF44C2C7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C2060-EBD5-4D5C-8D86-1830D8EC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：上面的配置中发生哪些错误会导致路由泄露发生？答案至少有</a:t>
            </a:r>
            <a:r>
              <a:rPr lang="en-US" altLang="zh-CN" dirty="0"/>
              <a:t>5</a:t>
            </a:r>
            <a:r>
              <a:rPr lang="zh-CN" altLang="en-US" dirty="0"/>
              <a:t>处以上。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062B7-0A84-4890-9EF5-B5A4F66E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35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10093"/>
            <a:ext cx="8229600" cy="2642739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5. </a:t>
            </a:r>
            <a:r>
              <a:rPr kumimoji="1" lang="zh-CN" altLang="en-US" dirty="0"/>
              <a:t>路由泄露防御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lang="zh-CN" altLang="en-US" dirty="0"/>
              <a:t>思路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AS</a:t>
            </a:r>
            <a:r>
              <a:rPr lang="zh-CN" altLang="en-US" dirty="0"/>
              <a:t>内部防止泄露路由给邻居</a:t>
            </a:r>
            <a:br>
              <a:rPr lang="en-US" altLang="zh-CN" dirty="0"/>
            </a:br>
            <a:r>
              <a:rPr lang="zh-CN" altLang="en-US" dirty="0"/>
              <a:t>思路</a:t>
            </a:r>
            <a:r>
              <a:rPr lang="en-US" altLang="zh-CN" dirty="0"/>
              <a:t>2</a:t>
            </a:r>
            <a:r>
              <a:rPr lang="zh-CN" altLang="en-US" dirty="0"/>
              <a:t>：检测来自邻居</a:t>
            </a:r>
            <a:r>
              <a:rPr lang="en-US" altLang="zh-CN" dirty="0"/>
              <a:t>AS</a:t>
            </a:r>
            <a:r>
              <a:rPr lang="zh-CN" altLang="en-US" dirty="0"/>
              <a:t>的路由泄露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92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36CD8-6E4E-417B-B2F3-C06E5487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基于角色的路由泄露阻止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FFE6C-AC8F-404D-9765-B8040BCE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63"/>
            <a:ext cx="8229600" cy="5398818"/>
          </a:xfrm>
        </p:spPr>
        <p:txBody>
          <a:bodyPr/>
          <a:lstStyle/>
          <a:p>
            <a:r>
              <a:rPr lang="zh-CN" altLang="en-US" sz="2000" dirty="0"/>
              <a:t>参考文献：</a:t>
            </a:r>
            <a:r>
              <a:rPr lang="en-US" altLang="zh-CN" sz="2000" dirty="0"/>
              <a:t>Internet Draft: Route Leak Prevention using Roles in Update and Open messages (2018)</a:t>
            </a:r>
          </a:p>
          <a:p>
            <a:r>
              <a:rPr lang="zh-CN" altLang="en-US" sz="2000" dirty="0"/>
              <a:t>思路：在</a:t>
            </a:r>
            <a:r>
              <a:rPr lang="en-US" altLang="zh-CN" sz="2000" dirty="0"/>
              <a:t>BGP</a:t>
            </a:r>
            <a:r>
              <a:rPr lang="zh-CN" altLang="en-US" sz="2000" dirty="0"/>
              <a:t>中直接加入角色概念，在两个</a:t>
            </a:r>
            <a:r>
              <a:rPr lang="en-US" altLang="zh-CN" sz="2000" dirty="0"/>
              <a:t>BGP</a:t>
            </a:r>
            <a:r>
              <a:rPr lang="zh-CN" altLang="en-US" sz="2000" dirty="0"/>
              <a:t>路由器在</a:t>
            </a:r>
            <a:r>
              <a:rPr lang="en-US" altLang="zh-CN" sz="2000" dirty="0"/>
              <a:t>OPEN</a:t>
            </a:r>
            <a:r>
              <a:rPr lang="zh-CN" altLang="en-US" sz="2000" dirty="0"/>
              <a:t>消息中对其所在</a:t>
            </a:r>
            <a:r>
              <a:rPr lang="en-US" altLang="zh-CN" sz="2000" dirty="0"/>
              <a:t>AS</a:t>
            </a:r>
            <a:r>
              <a:rPr lang="zh-CN" altLang="en-US" sz="2000" dirty="0"/>
              <a:t>间角色</a:t>
            </a:r>
            <a:r>
              <a:rPr lang="en-US" altLang="zh-CN" sz="2000" dirty="0"/>
              <a:t>/</a:t>
            </a:r>
            <a:r>
              <a:rPr lang="zh-CN" altLang="en-US" sz="2000" dirty="0"/>
              <a:t>关系达成一致。随后传播的</a:t>
            </a:r>
            <a:r>
              <a:rPr lang="en-US" altLang="zh-CN" sz="2000" dirty="0"/>
              <a:t>UPDATE</a:t>
            </a:r>
            <a:r>
              <a:rPr lang="zh-CN" altLang="en-US" sz="2000" dirty="0"/>
              <a:t>信息根据该角色</a:t>
            </a:r>
            <a:r>
              <a:rPr lang="en-US" altLang="zh-CN" sz="2000" dirty="0"/>
              <a:t>/</a:t>
            </a:r>
            <a:r>
              <a:rPr lang="zh-CN" altLang="en-US" sz="2000" dirty="0"/>
              <a:t>关系来用一个属性标记，从而阻止路由泄露。</a:t>
            </a:r>
            <a:endParaRPr lang="en-US" altLang="zh-CN" sz="2000" dirty="0"/>
          </a:p>
          <a:p>
            <a:r>
              <a:rPr lang="en-US" altLang="zh-CN" sz="2000" dirty="0"/>
              <a:t>BGP</a:t>
            </a:r>
            <a:r>
              <a:rPr lang="zh-CN" altLang="en-US" sz="2000" dirty="0"/>
              <a:t>角色：</a:t>
            </a:r>
            <a:r>
              <a:rPr lang="en-US" altLang="zh-CN" sz="2000" dirty="0"/>
              <a:t>BGP</a:t>
            </a:r>
            <a:r>
              <a:rPr lang="zh-CN" altLang="en-US" sz="2000" dirty="0"/>
              <a:t>会话中一个新的可配置选项来反映对互联关系所达成的一致，可取值：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- 0 Peer</a:t>
            </a:r>
            <a:r>
              <a:rPr lang="zh-CN" altLang="en-US" sz="2000" dirty="0"/>
              <a:t>：发送方和邻居是</a:t>
            </a:r>
            <a:r>
              <a:rPr lang="en-US" altLang="zh-CN" sz="2000" dirty="0"/>
              <a:t>peer</a:t>
            </a:r>
            <a:r>
              <a:rPr lang="zh-CN" altLang="en-US" sz="2000" dirty="0"/>
              <a:t>；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- 1 Provider</a:t>
            </a:r>
            <a:r>
              <a:rPr lang="zh-CN" altLang="en-US" sz="2000" dirty="0"/>
              <a:t>：发送方是</a:t>
            </a:r>
            <a:r>
              <a:rPr lang="en-US" altLang="zh-CN" sz="2000" dirty="0"/>
              <a:t>provider</a:t>
            </a:r>
            <a:r>
              <a:rPr lang="zh-CN" altLang="en-US" sz="2000" dirty="0"/>
              <a:t>；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- 2 Customer: </a:t>
            </a:r>
            <a:r>
              <a:rPr lang="zh-CN" altLang="en-US" sz="2000" dirty="0"/>
              <a:t>发送方是</a:t>
            </a:r>
            <a:r>
              <a:rPr lang="en-US" altLang="zh-CN" sz="2000" dirty="0"/>
              <a:t>customer</a:t>
            </a:r>
            <a:r>
              <a:rPr lang="zh-CN" altLang="en-US" sz="2000" dirty="0"/>
              <a:t>；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- 3 Internal</a:t>
            </a:r>
            <a:r>
              <a:rPr lang="zh-CN" altLang="en-US" sz="2000" dirty="0"/>
              <a:t>：发送方和邻居属于同一组织；</a:t>
            </a:r>
          </a:p>
          <a:p>
            <a:r>
              <a:rPr lang="zh-CN" altLang="en-US" sz="2000" dirty="0"/>
              <a:t>		</a:t>
            </a:r>
            <a:r>
              <a:rPr lang="en-US" altLang="zh-CN" sz="2000" dirty="0"/>
              <a:t>- </a:t>
            </a:r>
            <a:r>
              <a:rPr lang="en-US" altLang="zh-CN" sz="2000" dirty="0" err="1"/>
              <a:t>iBGP</a:t>
            </a:r>
            <a:r>
              <a:rPr lang="zh-CN" altLang="en-US" sz="2000" dirty="0"/>
              <a:t>会话只能配置</a:t>
            </a:r>
            <a:r>
              <a:rPr lang="en-US" altLang="zh-CN" sz="2000" dirty="0"/>
              <a:t>Internal</a:t>
            </a:r>
            <a:r>
              <a:rPr lang="zh-CN" altLang="en-US" sz="2000" dirty="0"/>
              <a:t>角色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OPEN</a:t>
            </a:r>
            <a:r>
              <a:rPr lang="zh-CN" altLang="en-US" sz="2000" dirty="0"/>
              <a:t>消息中以</a:t>
            </a:r>
            <a:r>
              <a:rPr lang="en-US" altLang="zh-CN" sz="2000" dirty="0"/>
              <a:t>Capability</a:t>
            </a:r>
            <a:r>
              <a:rPr lang="zh-CN" altLang="en-US" sz="2000" dirty="0"/>
              <a:t>选项来传递 </a:t>
            </a:r>
            <a:r>
              <a:rPr lang="en-US" altLang="zh-CN" sz="2000" dirty="0"/>
              <a:t>[RFC5492]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645A67-88E9-47A2-A0C2-E7C41F5B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18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958DD-7212-4CE3-9425-55055E2E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建立连接时角色检查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209CF-D30D-4FF3-BDAE-6C4792E2A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当收到对端发过来的角色能力时，检查自己的角色是否匹配？</a:t>
            </a:r>
          </a:p>
          <a:p>
            <a:r>
              <a:rPr lang="zh-CN" altLang="en-US" sz="2000" dirty="0"/>
              <a:t>发送方 </a:t>
            </a:r>
            <a:r>
              <a:rPr lang="en-US" altLang="zh-CN" sz="2000" dirty="0"/>
              <a:t>--- </a:t>
            </a:r>
            <a:r>
              <a:rPr lang="zh-CN" altLang="en-US" sz="2000" dirty="0"/>
              <a:t>接收方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Peer  --- </a:t>
            </a:r>
            <a:r>
              <a:rPr lang="zh-CN" altLang="en-US" sz="2000" dirty="0">
                <a:solidFill>
                  <a:srgbClr val="FF0000"/>
                </a:solidFill>
              </a:rPr>
              <a:t>？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Provider --- </a:t>
            </a:r>
            <a:r>
              <a:rPr lang="zh-CN" altLang="en-US" sz="2000" dirty="0">
                <a:solidFill>
                  <a:srgbClr val="FF0000"/>
                </a:solidFill>
              </a:rPr>
              <a:t>？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Customer --- </a:t>
            </a:r>
            <a:r>
              <a:rPr lang="zh-CN" altLang="en-US" sz="2000" dirty="0">
                <a:solidFill>
                  <a:srgbClr val="FF0000"/>
                </a:solidFill>
              </a:rPr>
              <a:t>？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Internal --- </a:t>
            </a:r>
            <a:r>
              <a:rPr lang="zh-CN" altLang="en-US" sz="2000" dirty="0">
                <a:solidFill>
                  <a:srgbClr val="FF0000"/>
                </a:solidFill>
              </a:rPr>
              <a:t>？</a:t>
            </a:r>
          </a:p>
          <a:p>
            <a:r>
              <a:rPr lang="zh-CN" altLang="en-US" sz="2000" dirty="0"/>
              <a:t>若发现不匹配，则必须发送一个</a:t>
            </a:r>
            <a:r>
              <a:rPr lang="en-US" altLang="zh-CN" sz="2000" dirty="0"/>
              <a:t>NOTIFICATION</a:t>
            </a:r>
            <a:r>
              <a:rPr lang="zh-CN" altLang="en-US" sz="2000" dirty="0"/>
              <a:t>消息 </a:t>
            </a:r>
            <a:r>
              <a:rPr lang="en-US" altLang="zh-CN" sz="2000" dirty="0"/>
              <a:t>(</a:t>
            </a:r>
            <a:r>
              <a:rPr lang="zh-CN" altLang="en-US" sz="2000" dirty="0"/>
              <a:t>代码 </a:t>
            </a:r>
            <a:r>
              <a:rPr lang="en-US" altLang="zh-CN" sz="2000" dirty="0"/>
              <a:t>2, </a:t>
            </a:r>
            <a:r>
              <a:rPr lang="zh-CN" altLang="en-US" sz="2000" dirty="0"/>
              <a:t>子码 </a:t>
            </a:r>
            <a:r>
              <a:rPr lang="en-US" altLang="zh-CN" sz="2000" dirty="0"/>
              <a:t>&lt;TBD&gt;)</a:t>
            </a:r>
            <a:r>
              <a:rPr lang="zh-CN" altLang="en-US" sz="2000" dirty="0"/>
              <a:t>。</a:t>
            </a:r>
          </a:p>
          <a:p>
            <a:r>
              <a:rPr lang="en-US" altLang="zh-CN" sz="2000" dirty="0"/>
              <a:t>Strict mode</a:t>
            </a:r>
            <a:r>
              <a:rPr lang="zh-CN" altLang="en-US" sz="2000" dirty="0"/>
              <a:t>：一个新的</a:t>
            </a:r>
            <a:r>
              <a:rPr lang="en-US" altLang="zh-CN" sz="2000" dirty="0"/>
              <a:t>BGP</a:t>
            </a:r>
            <a:r>
              <a:rPr lang="zh-CN" altLang="en-US" sz="2000" dirty="0"/>
              <a:t>配置选项，</a:t>
            </a:r>
            <a:r>
              <a:rPr lang="en-US" altLang="zh-CN" sz="2000" dirty="0"/>
              <a:t>true</a:t>
            </a:r>
            <a:r>
              <a:rPr lang="zh-CN" altLang="en-US" sz="2000" dirty="0"/>
              <a:t>或</a:t>
            </a:r>
            <a:r>
              <a:rPr lang="en-US" altLang="zh-CN" sz="2000" dirty="0"/>
              <a:t>false</a:t>
            </a:r>
            <a:endParaRPr lang="zh-CN" altLang="en-US" sz="2000" dirty="0"/>
          </a:p>
          <a:p>
            <a:pPr lvl="1"/>
            <a:r>
              <a:rPr lang="zh-CN" altLang="en-US" sz="1600" dirty="0"/>
              <a:t>若配置为</a:t>
            </a:r>
            <a:r>
              <a:rPr lang="en-US" altLang="zh-CN" sz="1600" dirty="0"/>
              <a:t>true</a:t>
            </a:r>
            <a:r>
              <a:rPr lang="zh-CN" altLang="en-US" sz="1600" dirty="0"/>
              <a:t>，则当角色不匹配时，必须拒绝建立</a:t>
            </a:r>
            <a:r>
              <a:rPr lang="en-US" altLang="zh-CN" sz="1600" dirty="0"/>
              <a:t>BGP</a:t>
            </a:r>
            <a:r>
              <a:rPr lang="zh-CN" altLang="en-US" sz="1600" dirty="0"/>
              <a:t>会话，发送</a:t>
            </a:r>
            <a:r>
              <a:rPr lang="en-US" altLang="zh-CN" sz="1600" dirty="0"/>
              <a:t>Connection Rejected Notification (</a:t>
            </a:r>
            <a:r>
              <a:rPr lang="zh-CN" altLang="en-US" sz="1600" dirty="0"/>
              <a:t>错误码</a:t>
            </a:r>
            <a:r>
              <a:rPr lang="en-US" altLang="zh-CN" sz="1600" dirty="0"/>
              <a:t>6</a:t>
            </a:r>
            <a:r>
              <a:rPr lang="zh-CN" altLang="en-US" sz="1600" dirty="0"/>
              <a:t>，子码</a:t>
            </a:r>
            <a:r>
              <a:rPr lang="en-US" altLang="zh-CN" sz="1600" dirty="0"/>
              <a:t>5) [RFC4486] </a:t>
            </a: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96E6B-204B-4080-A3DB-371ECD7A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83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CBC49-B03A-4E49-BD82-787055A0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iOTC</a:t>
            </a:r>
            <a:r>
              <a:rPr lang="zh-CN" altLang="en-US" dirty="0"/>
              <a:t>属性与路由泄露检测规则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D7168-5278-4C1C-8EB5-9D98BBC1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1" y="1043133"/>
            <a:ext cx="9052560" cy="5398818"/>
          </a:xfrm>
        </p:spPr>
        <p:txBody>
          <a:bodyPr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UPDATE</a:t>
            </a:r>
            <a:r>
              <a:rPr lang="zh-CN" altLang="en-US" sz="2000" dirty="0"/>
              <a:t>消息中，添加一个新的非传递路径属性</a:t>
            </a:r>
            <a:r>
              <a:rPr lang="en-US" altLang="zh-CN" sz="2000" dirty="0" err="1">
                <a:solidFill>
                  <a:srgbClr val="007FFE"/>
                </a:solidFill>
              </a:rPr>
              <a:t>iOTC</a:t>
            </a:r>
            <a:r>
              <a:rPr lang="zh-CN" altLang="en-US" sz="2000" dirty="0">
                <a:solidFill>
                  <a:srgbClr val="007FFE"/>
                </a:solidFill>
              </a:rPr>
              <a:t>（</a:t>
            </a:r>
            <a:r>
              <a:rPr lang="en-US" altLang="zh-CN" sz="2000" dirty="0">
                <a:solidFill>
                  <a:srgbClr val="007FFE"/>
                </a:solidFill>
              </a:rPr>
              <a:t>Internal Only To Customer</a:t>
            </a:r>
            <a:r>
              <a:rPr lang="zh-CN" altLang="en-US" sz="2000" dirty="0">
                <a:solidFill>
                  <a:srgbClr val="007FFE"/>
                </a:solidFill>
              </a:rPr>
              <a:t>，只能发送给内部</a:t>
            </a:r>
            <a:r>
              <a:rPr lang="en-US" altLang="zh-CN" sz="2000" dirty="0">
                <a:solidFill>
                  <a:srgbClr val="007FFE"/>
                </a:solidFill>
              </a:rPr>
              <a:t>/</a:t>
            </a:r>
            <a:r>
              <a:rPr lang="zh-CN" altLang="en-US" sz="2000" dirty="0">
                <a:solidFill>
                  <a:srgbClr val="007FFE"/>
                </a:solidFill>
              </a:rPr>
              <a:t>客户</a:t>
            </a:r>
            <a:r>
              <a:rPr lang="zh-CN" altLang="en-US" sz="2000" dirty="0"/>
              <a:t>），该属性只是一个标记</a:t>
            </a:r>
            <a:endParaRPr lang="en-US" altLang="zh-CN" sz="2000" dirty="0"/>
          </a:p>
          <a:p>
            <a:r>
              <a:rPr lang="en-US" altLang="zh-CN" sz="2000" dirty="0" err="1"/>
              <a:t>iOTC</a:t>
            </a:r>
            <a:r>
              <a:rPr lang="zh-CN" altLang="en-US" sz="2000" dirty="0"/>
              <a:t>使用规则如下：</a:t>
            </a:r>
          </a:p>
          <a:p>
            <a:pPr lvl="1"/>
            <a:r>
              <a:rPr lang="zh-CN" altLang="en-US" dirty="0"/>
              <a:t>若接收方角色为</a:t>
            </a:r>
            <a:r>
              <a:rPr lang="en-US" altLang="zh-CN" dirty="0"/>
              <a:t>Customer</a:t>
            </a:r>
            <a:r>
              <a:rPr lang="zh-CN" altLang="en-US" dirty="0"/>
              <a:t>或</a:t>
            </a:r>
            <a:r>
              <a:rPr lang="en-US" altLang="zh-CN" dirty="0"/>
              <a:t>Peer</a:t>
            </a:r>
            <a:r>
              <a:rPr lang="zh-CN" altLang="en-US" dirty="0"/>
              <a:t>，则</a:t>
            </a:r>
            <a:r>
              <a:rPr lang="en-US" altLang="zh-CN" dirty="0" err="1"/>
              <a:t>iOTC</a:t>
            </a:r>
            <a:r>
              <a:rPr lang="zh-CN" altLang="en-US" dirty="0"/>
              <a:t>属性必须被添加到所有收到的路由中</a:t>
            </a:r>
            <a:endParaRPr lang="en-US" altLang="zh-CN" dirty="0"/>
          </a:p>
          <a:p>
            <a:pPr lvl="2"/>
            <a:r>
              <a:rPr lang="zh-CN" altLang="en-US" sz="2000" dirty="0">
                <a:solidFill>
                  <a:srgbClr val="007FFE"/>
                </a:solidFill>
              </a:rPr>
              <a:t>标记来自于</a:t>
            </a:r>
            <a:r>
              <a:rPr lang="en-US" altLang="zh-CN" sz="2000" dirty="0">
                <a:solidFill>
                  <a:srgbClr val="007FFE"/>
                </a:solidFill>
              </a:rPr>
              <a:t>Provider</a:t>
            </a:r>
            <a:r>
              <a:rPr lang="zh-CN" altLang="en-US" sz="2000" dirty="0">
                <a:solidFill>
                  <a:srgbClr val="007FFE"/>
                </a:solidFill>
              </a:rPr>
              <a:t>或</a:t>
            </a:r>
            <a:r>
              <a:rPr lang="en-US" altLang="zh-CN" sz="2000" dirty="0">
                <a:solidFill>
                  <a:srgbClr val="007FFE"/>
                </a:solidFill>
              </a:rPr>
              <a:t>Peer</a:t>
            </a:r>
            <a:r>
              <a:rPr lang="zh-CN" altLang="en-US" sz="2000" dirty="0">
                <a:solidFill>
                  <a:srgbClr val="007FFE"/>
                </a:solidFill>
              </a:rPr>
              <a:t>的路由</a:t>
            </a:r>
            <a:endParaRPr lang="en-US" altLang="zh-CN" sz="2000" dirty="0">
              <a:solidFill>
                <a:srgbClr val="007FFE"/>
              </a:solidFill>
            </a:endParaRPr>
          </a:p>
          <a:p>
            <a:pPr lvl="1"/>
            <a:r>
              <a:rPr lang="zh-CN" altLang="en-US" dirty="0"/>
              <a:t>若发送方角色为</a:t>
            </a:r>
            <a:r>
              <a:rPr lang="en-US" altLang="zh-CN" dirty="0"/>
              <a:t>Customer</a:t>
            </a:r>
            <a:r>
              <a:rPr lang="zh-CN" altLang="en-US" dirty="0"/>
              <a:t>或</a:t>
            </a:r>
            <a:r>
              <a:rPr lang="en-US" altLang="zh-CN" dirty="0"/>
              <a:t>Peer</a:t>
            </a:r>
            <a:r>
              <a:rPr lang="zh-CN" altLang="en-US" dirty="0"/>
              <a:t>，则禁止声明带有</a:t>
            </a:r>
            <a:r>
              <a:rPr lang="en-US" altLang="zh-CN" dirty="0" err="1"/>
              <a:t>iOTC</a:t>
            </a:r>
            <a:r>
              <a:rPr lang="zh-CN" altLang="en-US" dirty="0"/>
              <a:t>属性的路由消息</a:t>
            </a:r>
            <a:endParaRPr lang="en-US" altLang="zh-CN" dirty="0"/>
          </a:p>
          <a:p>
            <a:pPr lvl="2"/>
            <a:r>
              <a:rPr lang="zh-CN" altLang="en-US" sz="2000" dirty="0">
                <a:solidFill>
                  <a:srgbClr val="007FFE"/>
                </a:solidFill>
              </a:rPr>
              <a:t>不能将</a:t>
            </a:r>
            <a:r>
              <a:rPr lang="en-US" altLang="zh-CN" sz="2000" dirty="0" err="1">
                <a:solidFill>
                  <a:srgbClr val="007FFE"/>
                </a:solidFill>
              </a:rPr>
              <a:t>iOTC</a:t>
            </a:r>
            <a:r>
              <a:rPr lang="zh-CN" altLang="en-US" sz="2000" dirty="0">
                <a:solidFill>
                  <a:srgbClr val="007FFE"/>
                </a:solidFill>
              </a:rPr>
              <a:t>路由发送给</a:t>
            </a:r>
            <a:r>
              <a:rPr lang="en-US" altLang="zh-CN" sz="2000" dirty="0">
                <a:solidFill>
                  <a:srgbClr val="007FFE"/>
                </a:solidFill>
              </a:rPr>
              <a:t>Provider</a:t>
            </a:r>
            <a:r>
              <a:rPr lang="zh-CN" altLang="en-US" sz="2000" dirty="0">
                <a:solidFill>
                  <a:srgbClr val="007FFE"/>
                </a:solidFill>
              </a:rPr>
              <a:t>或</a:t>
            </a:r>
            <a:r>
              <a:rPr lang="en-US" altLang="zh-CN" sz="2000" dirty="0">
                <a:solidFill>
                  <a:srgbClr val="007FFE"/>
                </a:solidFill>
              </a:rPr>
              <a:t>Peer</a:t>
            </a:r>
            <a:r>
              <a:rPr lang="zh-CN" altLang="en-US" sz="2000" dirty="0">
                <a:solidFill>
                  <a:srgbClr val="007FFE"/>
                </a:solidFill>
              </a:rPr>
              <a:t>，即禁止路由泄露</a:t>
            </a:r>
            <a:endParaRPr lang="en-US" altLang="zh-CN" sz="2000" dirty="0">
              <a:solidFill>
                <a:srgbClr val="007FFE"/>
              </a:solidFill>
            </a:endParaRPr>
          </a:p>
          <a:p>
            <a:pPr lvl="1"/>
            <a:r>
              <a:rPr lang="zh-CN" altLang="en-US" dirty="0"/>
              <a:t>禁止非</a:t>
            </a:r>
            <a:r>
              <a:rPr lang="en-US" altLang="zh-CN" dirty="0"/>
              <a:t>Internal</a:t>
            </a:r>
            <a:r>
              <a:rPr lang="zh-CN" altLang="en-US" dirty="0"/>
              <a:t>的发送方在</a:t>
            </a:r>
            <a:r>
              <a:rPr lang="en-US" altLang="zh-CN" dirty="0"/>
              <a:t>UPDATE</a:t>
            </a:r>
            <a:r>
              <a:rPr lang="zh-CN" altLang="en-US" dirty="0"/>
              <a:t>消息中添加</a:t>
            </a:r>
            <a:r>
              <a:rPr lang="en-US" altLang="zh-CN" dirty="0" err="1"/>
              <a:t>iOTC</a:t>
            </a:r>
            <a:r>
              <a:rPr lang="zh-CN" altLang="en-US" dirty="0"/>
              <a:t>属性。</a:t>
            </a:r>
            <a:endParaRPr lang="en-US" altLang="zh-CN" dirty="0"/>
          </a:p>
          <a:p>
            <a:pPr lvl="2"/>
            <a:r>
              <a:rPr lang="en-US" altLang="zh-CN" sz="2000" dirty="0" err="1">
                <a:solidFill>
                  <a:srgbClr val="007FFE"/>
                </a:solidFill>
              </a:rPr>
              <a:t>iOTC</a:t>
            </a:r>
            <a:r>
              <a:rPr lang="zh-CN" altLang="en-US" sz="2000" dirty="0">
                <a:solidFill>
                  <a:srgbClr val="007FFE"/>
                </a:solidFill>
              </a:rPr>
              <a:t>属性由接收方添加</a:t>
            </a:r>
            <a:endParaRPr lang="en-US" altLang="zh-CN" sz="2000" dirty="0">
              <a:solidFill>
                <a:srgbClr val="007FFE"/>
              </a:solidFill>
            </a:endParaRPr>
          </a:p>
          <a:p>
            <a:pPr lvl="1"/>
            <a:r>
              <a:rPr lang="zh-CN" altLang="en-US" dirty="0"/>
              <a:t>若从</a:t>
            </a:r>
            <a:r>
              <a:rPr lang="en-US" altLang="zh-CN" dirty="0" err="1"/>
              <a:t>eBGP</a:t>
            </a:r>
            <a:r>
              <a:rPr lang="zh-CN" altLang="en-US" dirty="0"/>
              <a:t>收到包含</a:t>
            </a:r>
            <a:r>
              <a:rPr lang="en-US" altLang="zh-CN" dirty="0" err="1"/>
              <a:t>iOTC</a:t>
            </a:r>
            <a:r>
              <a:rPr lang="zh-CN" altLang="en-US" dirty="0"/>
              <a:t>属性的</a:t>
            </a:r>
            <a:r>
              <a:rPr lang="en-US" altLang="zh-CN" dirty="0"/>
              <a:t>UPDATE</a:t>
            </a:r>
            <a:r>
              <a:rPr lang="zh-CN" altLang="en-US" dirty="0"/>
              <a:t>消息，且接收方角色非</a:t>
            </a:r>
            <a:r>
              <a:rPr lang="en-US" altLang="zh-CN" dirty="0"/>
              <a:t>Internal</a:t>
            </a:r>
            <a:r>
              <a:rPr lang="zh-CN" altLang="en-US" dirty="0"/>
              <a:t>，则该属性必须被移除。</a:t>
            </a:r>
            <a:endParaRPr lang="en-US" altLang="zh-CN" dirty="0"/>
          </a:p>
          <a:p>
            <a:pPr lvl="2"/>
            <a:r>
              <a:rPr lang="en-US" altLang="zh-CN" sz="2000" dirty="0" err="1">
                <a:solidFill>
                  <a:srgbClr val="007FFE"/>
                </a:solidFill>
              </a:rPr>
              <a:t>iOTC</a:t>
            </a:r>
            <a:r>
              <a:rPr lang="zh-CN" altLang="en-US" sz="2000" dirty="0">
                <a:solidFill>
                  <a:srgbClr val="007FFE"/>
                </a:solidFill>
              </a:rPr>
              <a:t>属性不能被传递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95340-35E6-4CCF-9FD3-813892EB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33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35ECB-5563-4A86-BCF4-5BF7395A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BE33D-541F-40C8-8335-EC7DFF06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请解释为什么基于角色的方案可以阻止“</a:t>
            </a:r>
            <a:r>
              <a:rPr lang="en-US" altLang="zh-CN" dirty="0"/>
              <a:t>5</a:t>
            </a:r>
            <a:r>
              <a:rPr lang="zh-CN" altLang="en-US" dirty="0"/>
              <a:t>”的“路由泄露”情况发生？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05498-C2A9-4EB2-90A8-F03BAD1C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9BF760-991C-4C2F-9F9F-6386256D2C63}"/>
              </a:ext>
            </a:extLst>
          </p:cNvPr>
          <p:cNvGrpSpPr/>
          <p:nvPr/>
        </p:nvGrpSpPr>
        <p:grpSpPr>
          <a:xfrm>
            <a:off x="1703893" y="2624890"/>
            <a:ext cx="5067565" cy="3352846"/>
            <a:chOff x="1284154" y="2437496"/>
            <a:chExt cx="6413720" cy="4243501"/>
          </a:xfrm>
        </p:grpSpPr>
        <p:sp>
          <p:nvSpPr>
            <p:cNvPr id="6" name="乘 106">
              <a:extLst>
                <a:ext uri="{FF2B5EF4-FFF2-40B4-BE49-F238E27FC236}">
                  <a16:creationId xmlns:a16="http://schemas.microsoft.com/office/drawing/2014/main" id="{2C9938EA-AD2C-439A-A642-FDA977A40832}"/>
                </a:ext>
              </a:extLst>
            </p:cNvPr>
            <p:cNvSpPr/>
            <p:nvPr/>
          </p:nvSpPr>
          <p:spPr>
            <a:xfrm>
              <a:off x="2225382" y="4294597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7" name="同心圆 114">
              <a:extLst>
                <a:ext uri="{FF2B5EF4-FFF2-40B4-BE49-F238E27FC236}">
                  <a16:creationId xmlns:a16="http://schemas.microsoft.com/office/drawing/2014/main" id="{42285549-02CF-4CD5-9A8E-A2CEF61FA141}"/>
                </a:ext>
              </a:extLst>
            </p:cNvPr>
            <p:cNvSpPr/>
            <p:nvPr/>
          </p:nvSpPr>
          <p:spPr>
            <a:xfrm>
              <a:off x="4931504" y="2437497"/>
              <a:ext cx="459396" cy="459396"/>
            </a:xfrm>
            <a:prstGeom prst="donu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8" name="同心圆 115">
              <a:extLst>
                <a:ext uri="{FF2B5EF4-FFF2-40B4-BE49-F238E27FC236}">
                  <a16:creationId xmlns:a16="http://schemas.microsoft.com/office/drawing/2014/main" id="{C483FB72-496D-4C0F-A79D-38F69482D8E6}"/>
                </a:ext>
              </a:extLst>
            </p:cNvPr>
            <p:cNvSpPr/>
            <p:nvPr/>
          </p:nvSpPr>
          <p:spPr>
            <a:xfrm>
              <a:off x="2238894" y="3370052"/>
              <a:ext cx="459396" cy="459396"/>
            </a:xfrm>
            <a:prstGeom prst="donu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9" name="同心圆 116">
              <a:extLst>
                <a:ext uri="{FF2B5EF4-FFF2-40B4-BE49-F238E27FC236}">
                  <a16:creationId xmlns:a16="http://schemas.microsoft.com/office/drawing/2014/main" id="{70E4D1F6-24A2-4C3B-9BCA-3F79CF88E6D5}"/>
                </a:ext>
              </a:extLst>
            </p:cNvPr>
            <p:cNvSpPr/>
            <p:nvPr/>
          </p:nvSpPr>
          <p:spPr>
            <a:xfrm>
              <a:off x="5750438" y="5728739"/>
              <a:ext cx="459396" cy="459396"/>
            </a:xfrm>
            <a:prstGeom prst="donu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0" name="乘 117">
              <a:extLst>
                <a:ext uri="{FF2B5EF4-FFF2-40B4-BE49-F238E27FC236}">
                  <a16:creationId xmlns:a16="http://schemas.microsoft.com/office/drawing/2014/main" id="{9A3CBFF2-9DBF-49FC-804B-A033562CF89A}"/>
                </a:ext>
              </a:extLst>
            </p:cNvPr>
            <p:cNvSpPr/>
            <p:nvPr/>
          </p:nvSpPr>
          <p:spPr>
            <a:xfrm>
              <a:off x="6274511" y="3325092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1" name="乘 118">
              <a:extLst>
                <a:ext uri="{FF2B5EF4-FFF2-40B4-BE49-F238E27FC236}">
                  <a16:creationId xmlns:a16="http://schemas.microsoft.com/office/drawing/2014/main" id="{3F02B8C7-93B2-4CA5-919C-7FFE3DD4171B}"/>
                </a:ext>
              </a:extLst>
            </p:cNvPr>
            <p:cNvSpPr/>
            <p:nvPr/>
          </p:nvSpPr>
          <p:spPr>
            <a:xfrm>
              <a:off x="7052871" y="4691328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2" name="乘 119">
              <a:extLst>
                <a:ext uri="{FF2B5EF4-FFF2-40B4-BE49-F238E27FC236}">
                  <a16:creationId xmlns:a16="http://schemas.microsoft.com/office/drawing/2014/main" id="{2BED4607-9A41-4EA9-9FCF-BB4F14F5BF86}"/>
                </a:ext>
              </a:extLst>
            </p:cNvPr>
            <p:cNvSpPr/>
            <p:nvPr/>
          </p:nvSpPr>
          <p:spPr>
            <a:xfrm>
              <a:off x="2869104" y="5658777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3" name="同心圆 120">
              <a:extLst>
                <a:ext uri="{FF2B5EF4-FFF2-40B4-BE49-F238E27FC236}">
                  <a16:creationId xmlns:a16="http://schemas.microsoft.com/office/drawing/2014/main" id="{1C2C36CB-DA55-4A6B-B057-A0F6A6B096B5}"/>
                </a:ext>
              </a:extLst>
            </p:cNvPr>
            <p:cNvSpPr/>
            <p:nvPr/>
          </p:nvSpPr>
          <p:spPr>
            <a:xfrm>
              <a:off x="1440764" y="4785670"/>
              <a:ext cx="459396" cy="459396"/>
            </a:xfrm>
            <a:prstGeom prst="donu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grpSp>
          <p:nvGrpSpPr>
            <p:cNvPr id="14" name="组 125">
              <a:extLst>
                <a:ext uri="{FF2B5EF4-FFF2-40B4-BE49-F238E27FC236}">
                  <a16:creationId xmlns:a16="http://schemas.microsoft.com/office/drawing/2014/main" id="{E251FADD-406F-4B09-B894-0629CDF1CF52}"/>
                </a:ext>
              </a:extLst>
            </p:cNvPr>
            <p:cNvGrpSpPr/>
            <p:nvPr/>
          </p:nvGrpSpPr>
          <p:grpSpPr>
            <a:xfrm>
              <a:off x="1284154" y="2437496"/>
              <a:ext cx="6413720" cy="4243501"/>
              <a:chOff x="1059046" y="1768437"/>
              <a:chExt cx="6413720" cy="4243501"/>
            </a:xfrm>
          </p:grpSpPr>
          <p:grpSp>
            <p:nvGrpSpPr>
              <p:cNvPr id="15" name="组 107">
                <a:extLst>
                  <a:ext uri="{FF2B5EF4-FFF2-40B4-BE49-F238E27FC236}">
                    <a16:creationId xmlns:a16="http://schemas.microsoft.com/office/drawing/2014/main" id="{326C45A0-70EA-477B-8A98-4A359455EC11}"/>
                  </a:ext>
                </a:extLst>
              </p:cNvPr>
              <p:cNvGrpSpPr/>
              <p:nvPr/>
            </p:nvGrpSpPr>
            <p:grpSpPr>
              <a:xfrm>
                <a:off x="1059046" y="1768437"/>
                <a:ext cx="6413720" cy="4243501"/>
                <a:chOff x="1059046" y="1768437"/>
                <a:chExt cx="6413720" cy="4243501"/>
              </a:xfrm>
            </p:grpSpPr>
            <p:sp>
              <p:nvSpPr>
                <p:cNvPr id="17" name="圆角矩形 56">
                  <a:extLst>
                    <a:ext uri="{FF2B5EF4-FFF2-40B4-BE49-F238E27FC236}">
                      <a16:creationId xmlns:a16="http://schemas.microsoft.com/office/drawing/2014/main" id="{27415C09-8FA8-45DD-917D-22DDCA09313E}"/>
                    </a:ext>
                  </a:extLst>
                </p:cNvPr>
                <p:cNvSpPr/>
                <p:nvPr/>
              </p:nvSpPr>
              <p:spPr>
                <a:xfrm>
                  <a:off x="3931129" y="3668643"/>
                  <a:ext cx="746551" cy="443088"/>
                </a:xfrm>
                <a:prstGeom prst="roundRect">
                  <a:avLst/>
                </a:prstGeom>
                <a:solidFill>
                  <a:srgbClr val="25A24E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latin typeface="Arial Black"/>
                      <a:cs typeface="Arial Black"/>
                    </a:rPr>
                    <a:t>0</a:t>
                  </a:r>
                  <a:endParaRPr kumimoji="1" lang="zh-CN" altLang="en-US" sz="14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18" name="圆角矩形 57">
                  <a:extLst>
                    <a:ext uri="{FF2B5EF4-FFF2-40B4-BE49-F238E27FC236}">
                      <a16:creationId xmlns:a16="http://schemas.microsoft.com/office/drawing/2014/main" id="{927A2417-28B7-40BC-B89F-6D1BD4E987DE}"/>
                    </a:ext>
                  </a:extLst>
                </p:cNvPr>
                <p:cNvSpPr/>
                <p:nvPr/>
              </p:nvSpPr>
              <p:spPr>
                <a:xfrm>
                  <a:off x="5380060" y="3669873"/>
                  <a:ext cx="746551" cy="443088"/>
                </a:xfrm>
                <a:prstGeom prst="roundRect">
                  <a:avLst/>
                </a:prstGeom>
                <a:solidFill>
                  <a:srgbClr val="25A24E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P2P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19" name="圆角矩形 58">
                  <a:extLst>
                    <a:ext uri="{FF2B5EF4-FFF2-40B4-BE49-F238E27FC236}">
                      <a16:creationId xmlns:a16="http://schemas.microsoft.com/office/drawing/2014/main" id="{60F659DA-8A3A-4664-AE2B-5F9C3EEBEDD8}"/>
                    </a:ext>
                  </a:extLst>
                </p:cNvPr>
                <p:cNvSpPr/>
                <p:nvPr/>
              </p:nvSpPr>
              <p:spPr>
                <a:xfrm>
                  <a:off x="2458948" y="3669873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latin typeface="Arial Black"/>
                      <a:cs typeface="Arial Black"/>
                    </a:rPr>
                    <a:t>7</a:t>
                  </a:r>
                  <a:endParaRPr kumimoji="1" lang="zh-CN" altLang="en-US" sz="14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0" name="圆角矩形 59">
                  <a:extLst>
                    <a:ext uri="{FF2B5EF4-FFF2-40B4-BE49-F238E27FC236}">
                      <a16:creationId xmlns:a16="http://schemas.microsoft.com/office/drawing/2014/main" id="{B92FBD77-CC5A-4FED-957C-09EFD047678B}"/>
                    </a:ext>
                  </a:extLst>
                </p:cNvPr>
                <p:cNvSpPr/>
                <p:nvPr/>
              </p:nvSpPr>
              <p:spPr>
                <a:xfrm>
                  <a:off x="1059046" y="3669873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latin typeface="Arial Black"/>
                      <a:cs typeface="Arial Black"/>
                    </a:rPr>
                    <a:t>3</a:t>
                  </a:r>
                  <a:endParaRPr kumimoji="1" lang="zh-CN" altLang="en-US" sz="14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1" name="圆角矩形 60">
                  <a:extLst>
                    <a:ext uri="{FF2B5EF4-FFF2-40B4-BE49-F238E27FC236}">
                      <a16:creationId xmlns:a16="http://schemas.microsoft.com/office/drawing/2014/main" id="{0B827880-A13C-4AA0-87B9-1F9E6A2FE1A3}"/>
                    </a:ext>
                  </a:extLst>
                </p:cNvPr>
                <p:cNvSpPr/>
                <p:nvPr/>
              </p:nvSpPr>
              <p:spPr>
                <a:xfrm>
                  <a:off x="6726215" y="3669873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5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2" name="圆角矩形 61">
                  <a:extLst>
                    <a:ext uri="{FF2B5EF4-FFF2-40B4-BE49-F238E27FC236}">
                      <a16:creationId xmlns:a16="http://schemas.microsoft.com/office/drawing/2014/main" id="{C46DF554-1B55-40D8-8A2D-E480C0EA1B42}"/>
                    </a:ext>
                  </a:extLst>
                </p:cNvPr>
                <p:cNvSpPr/>
                <p:nvPr/>
              </p:nvSpPr>
              <p:spPr>
                <a:xfrm>
                  <a:off x="3931129" y="4605544"/>
                  <a:ext cx="746551" cy="443088"/>
                </a:xfrm>
                <a:prstGeom prst="roundRect">
                  <a:avLst/>
                </a:prstGeom>
                <a:solidFill>
                  <a:srgbClr val="25A24E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P2C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3" name="圆角矩形 62">
                  <a:extLst>
                    <a:ext uri="{FF2B5EF4-FFF2-40B4-BE49-F238E27FC236}">
                      <a16:creationId xmlns:a16="http://schemas.microsoft.com/office/drawing/2014/main" id="{3BBA1B11-64B0-49EF-981F-6F37A87C9997}"/>
                    </a:ext>
                  </a:extLst>
                </p:cNvPr>
                <p:cNvSpPr/>
                <p:nvPr/>
              </p:nvSpPr>
              <p:spPr>
                <a:xfrm>
                  <a:off x="3931129" y="5568850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9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4" name="圆角矩形 63">
                  <a:extLst>
                    <a:ext uri="{FF2B5EF4-FFF2-40B4-BE49-F238E27FC236}">
                      <a16:creationId xmlns:a16="http://schemas.microsoft.com/office/drawing/2014/main" id="{1809C541-AF02-464F-8EC7-E4F71782E23A}"/>
                    </a:ext>
                  </a:extLst>
                </p:cNvPr>
                <p:cNvSpPr/>
                <p:nvPr/>
              </p:nvSpPr>
              <p:spPr>
                <a:xfrm>
                  <a:off x="2477522" y="4605544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8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5" name="圆角矩形 64">
                  <a:extLst>
                    <a:ext uri="{FF2B5EF4-FFF2-40B4-BE49-F238E27FC236}">
                      <a16:creationId xmlns:a16="http://schemas.microsoft.com/office/drawing/2014/main" id="{107B54A6-A7E9-4A32-89E1-89BFDACDE430}"/>
                    </a:ext>
                  </a:extLst>
                </p:cNvPr>
                <p:cNvSpPr/>
                <p:nvPr/>
              </p:nvSpPr>
              <p:spPr>
                <a:xfrm>
                  <a:off x="2477522" y="2717300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2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6" name="圆角矩形 65">
                  <a:extLst>
                    <a:ext uri="{FF2B5EF4-FFF2-40B4-BE49-F238E27FC236}">
                      <a16:creationId xmlns:a16="http://schemas.microsoft.com/office/drawing/2014/main" id="{9CC2ACBD-E10D-4E90-B0C6-BCC8CDB49639}"/>
                    </a:ext>
                  </a:extLst>
                </p:cNvPr>
                <p:cNvSpPr/>
                <p:nvPr/>
              </p:nvSpPr>
              <p:spPr>
                <a:xfrm>
                  <a:off x="3931129" y="2717300"/>
                  <a:ext cx="746551" cy="443088"/>
                </a:xfrm>
                <a:prstGeom prst="roundRect">
                  <a:avLst/>
                </a:prstGeom>
                <a:solidFill>
                  <a:srgbClr val="25A24E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C2P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7" name="圆角矩形 66">
                  <a:extLst>
                    <a:ext uri="{FF2B5EF4-FFF2-40B4-BE49-F238E27FC236}">
                      <a16:creationId xmlns:a16="http://schemas.microsoft.com/office/drawing/2014/main" id="{8488F64A-FFED-4016-B754-6E663F2B17E9}"/>
                    </a:ext>
                  </a:extLst>
                </p:cNvPr>
                <p:cNvSpPr/>
                <p:nvPr/>
              </p:nvSpPr>
              <p:spPr>
                <a:xfrm>
                  <a:off x="3931129" y="1768437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1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8" name="圆角矩形 67">
                  <a:extLst>
                    <a:ext uri="{FF2B5EF4-FFF2-40B4-BE49-F238E27FC236}">
                      <a16:creationId xmlns:a16="http://schemas.microsoft.com/office/drawing/2014/main" id="{D2E1348F-1773-4A67-B864-4BDD396B7035}"/>
                    </a:ext>
                  </a:extLst>
                </p:cNvPr>
                <p:cNvSpPr/>
                <p:nvPr/>
              </p:nvSpPr>
              <p:spPr>
                <a:xfrm>
                  <a:off x="5380060" y="2717300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4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9" name="圆角矩形 68">
                  <a:extLst>
                    <a:ext uri="{FF2B5EF4-FFF2-40B4-BE49-F238E27FC236}">
                      <a16:creationId xmlns:a16="http://schemas.microsoft.com/office/drawing/2014/main" id="{CC6AC225-288E-4233-A13D-40A6A4E44D73}"/>
                    </a:ext>
                  </a:extLst>
                </p:cNvPr>
                <p:cNvSpPr/>
                <p:nvPr/>
              </p:nvSpPr>
              <p:spPr>
                <a:xfrm>
                  <a:off x="5380060" y="4605544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6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cxnSp>
              <p:nvCxnSpPr>
                <p:cNvPr id="30" name="直线连接符 69">
                  <a:extLst>
                    <a:ext uri="{FF2B5EF4-FFF2-40B4-BE49-F238E27FC236}">
                      <a16:creationId xmlns:a16="http://schemas.microsoft.com/office/drawing/2014/main" id="{5C0A91B7-C683-496A-92A8-83F4F0EE7037}"/>
                    </a:ext>
                  </a:extLst>
                </p:cNvPr>
                <p:cNvCxnSpPr>
                  <a:stCxn id="26" idx="2"/>
                  <a:endCxn id="17" idx="0"/>
                </p:cNvCxnSpPr>
                <p:nvPr/>
              </p:nvCxnSpPr>
              <p:spPr>
                <a:xfrm>
                  <a:off x="4304405" y="3160388"/>
                  <a:ext cx="0" cy="508255"/>
                </a:xfrm>
                <a:prstGeom prst="line">
                  <a:avLst/>
                </a:prstGeom>
                <a:ln w="76200" cmpd="sng">
                  <a:solidFill>
                    <a:srgbClr val="00800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连接符 72">
                  <a:extLst>
                    <a:ext uri="{FF2B5EF4-FFF2-40B4-BE49-F238E27FC236}">
                      <a16:creationId xmlns:a16="http://schemas.microsoft.com/office/drawing/2014/main" id="{CF5CC50D-5822-4211-885E-29BF6D342AED}"/>
                    </a:ext>
                  </a:extLst>
                </p:cNvPr>
                <p:cNvCxnSpPr>
                  <a:stCxn id="27" idx="2"/>
                  <a:endCxn id="26" idx="0"/>
                </p:cNvCxnSpPr>
                <p:nvPr/>
              </p:nvCxnSpPr>
              <p:spPr>
                <a:xfrm>
                  <a:off x="4304405" y="2211525"/>
                  <a:ext cx="0" cy="505775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连接符 75">
                  <a:extLst>
                    <a:ext uri="{FF2B5EF4-FFF2-40B4-BE49-F238E27FC236}">
                      <a16:creationId xmlns:a16="http://schemas.microsoft.com/office/drawing/2014/main" id="{605E1B14-25F0-4F9F-AF70-0D013965802B}"/>
                    </a:ext>
                  </a:extLst>
                </p:cNvPr>
                <p:cNvCxnSpPr>
                  <a:stCxn id="17" idx="2"/>
                  <a:endCxn id="22" idx="0"/>
                </p:cNvCxnSpPr>
                <p:nvPr/>
              </p:nvCxnSpPr>
              <p:spPr>
                <a:xfrm>
                  <a:off x="4304405" y="4111731"/>
                  <a:ext cx="0" cy="493813"/>
                </a:xfrm>
                <a:prstGeom prst="line">
                  <a:avLst/>
                </a:prstGeom>
                <a:ln w="76200" cmpd="sng">
                  <a:solidFill>
                    <a:srgbClr val="00800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连接符 78">
                  <a:extLst>
                    <a:ext uri="{FF2B5EF4-FFF2-40B4-BE49-F238E27FC236}">
                      <a16:creationId xmlns:a16="http://schemas.microsoft.com/office/drawing/2014/main" id="{EECE793B-D4C8-4525-B23F-6B1D14E67B90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4304405" y="5048632"/>
                  <a:ext cx="0" cy="520218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连接符 81">
                  <a:extLst>
                    <a:ext uri="{FF2B5EF4-FFF2-40B4-BE49-F238E27FC236}">
                      <a16:creationId xmlns:a16="http://schemas.microsoft.com/office/drawing/2014/main" id="{EE209D78-CC96-47F8-96BA-D70D14670487}"/>
                    </a:ext>
                  </a:extLst>
                </p:cNvPr>
                <p:cNvCxnSpPr>
                  <a:stCxn id="17" idx="3"/>
                  <a:endCxn id="18" idx="1"/>
                </p:cNvCxnSpPr>
                <p:nvPr/>
              </p:nvCxnSpPr>
              <p:spPr>
                <a:xfrm>
                  <a:off x="4677680" y="3890187"/>
                  <a:ext cx="702380" cy="1230"/>
                </a:xfrm>
                <a:prstGeom prst="line">
                  <a:avLst/>
                </a:prstGeom>
                <a:ln w="76200" cmpd="sng">
                  <a:solidFill>
                    <a:srgbClr val="00800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符 84">
                  <a:extLst>
                    <a:ext uri="{FF2B5EF4-FFF2-40B4-BE49-F238E27FC236}">
                      <a16:creationId xmlns:a16="http://schemas.microsoft.com/office/drawing/2014/main" id="{7C2BF65F-5376-4B42-B89D-1D04822DE602}"/>
                    </a:ext>
                  </a:extLst>
                </p:cNvPr>
                <p:cNvCxnSpPr>
                  <a:stCxn id="18" idx="3"/>
                  <a:endCxn id="21" idx="1"/>
                </p:cNvCxnSpPr>
                <p:nvPr/>
              </p:nvCxnSpPr>
              <p:spPr>
                <a:xfrm>
                  <a:off x="6126611" y="3891417"/>
                  <a:ext cx="599604" cy="0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连接符 87">
                  <a:extLst>
                    <a:ext uri="{FF2B5EF4-FFF2-40B4-BE49-F238E27FC236}">
                      <a16:creationId xmlns:a16="http://schemas.microsoft.com/office/drawing/2014/main" id="{65F2F4AA-3B30-4B72-88DC-0D226A4944E1}"/>
                    </a:ext>
                  </a:extLst>
                </p:cNvPr>
                <p:cNvCxnSpPr>
                  <a:stCxn id="25" idx="3"/>
                  <a:endCxn id="26" idx="1"/>
                </p:cNvCxnSpPr>
                <p:nvPr/>
              </p:nvCxnSpPr>
              <p:spPr>
                <a:xfrm>
                  <a:off x="3224073" y="2938844"/>
                  <a:ext cx="707056" cy="0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符 90">
                  <a:extLst>
                    <a:ext uri="{FF2B5EF4-FFF2-40B4-BE49-F238E27FC236}">
                      <a16:creationId xmlns:a16="http://schemas.microsoft.com/office/drawing/2014/main" id="{74903BAE-FE55-4D6D-BB3E-E2D5934F8EB9}"/>
                    </a:ext>
                  </a:extLst>
                </p:cNvPr>
                <p:cNvCxnSpPr>
                  <a:stCxn id="28" idx="2"/>
                  <a:endCxn id="18" idx="0"/>
                </p:cNvCxnSpPr>
                <p:nvPr/>
              </p:nvCxnSpPr>
              <p:spPr>
                <a:xfrm>
                  <a:off x="5753336" y="3160388"/>
                  <a:ext cx="0" cy="509485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符 93">
                  <a:extLst>
                    <a:ext uri="{FF2B5EF4-FFF2-40B4-BE49-F238E27FC236}">
                      <a16:creationId xmlns:a16="http://schemas.microsoft.com/office/drawing/2014/main" id="{26710C28-6200-453D-88B1-1414979BB71C}"/>
                    </a:ext>
                  </a:extLst>
                </p:cNvPr>
                <p:cNvCxnSpPr>
                  <a:stCxn id="18" idx="2"/>
                  <a:endCxn id="29" idx="0"/>
                </p:cNvCxnSpPr>
                <p:nvPr/>
              </p:nvCxnSpPr>
              <p:spPr>
                <a:xfrm>
                  <a:off x="5753336" y="4112961"/>
                  <a:ext cx="0" cy="492583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符 96">
                  <a:extLst>
                    <a:ext uri="{FF2B5EF4-FFF2-40B4-BE49-F238E27FC236}">
                      <a16:creationId xmlns:a16="http://schemas.microsoft.com/office/drawing/2014/main" id="{8BA6620C-5495-4351-8087-EC9555F31341}"/>
                    </a:ext>
                  </a:extLst>
                </p:cNvPr>
                <p:cNvCxnSpPr>
                  <a:stCxn id="26" idx="2"/>
                  <a:endCxn id="20" idx="0"/>
                </p:cNvCxnSpPr>
                <p:nvPr/>
              </p:nvCxnSpPr>
              <p:spPr>
                <a:xfrm flipH="1">
                  <a:off x="1432322" y="3160388"/>
                  <a:ext cx="2872083" cy="509485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符 102">
                  <a:extLst>
                    <a:ext uri="{FF2B5EF4-FFF2-40B4-BE49-F238E27FC236}">
                      <a16:creationId xmlns:a16="http://schemas.microsoft.com/office/drawing/2014/main" id="{96B806AC-EA2D-4A75-A458-2F7540BA2D17}"/>
                    </a:ext>
                  </a:extLst>
                </p:cNvPr>
                <p:cNvCxnSpPr>
                  <a:stCxn id="24" idx="3"/>
                  <a:endCxn id="22" idx="1"/>
                </p:cNvCxnSpPr>
                <p:nvPr/>
              </p:nvCxnSpPr>
              <p:spPr>
                <a:xfrm>
                  <a:off x="3224073" y="4827088"/>
                  <a:ext cx="707056" cy="0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线连接符 121">
                <a:extLst>
                  <a:ext uri="{FF2B5EF4-FFF2-40B4-BE49-F238E27FC236}">
                    <a16:creationId xmlns:a16="http://schemas.microsoft.com/office/drawing/2014/main" id="{25FF524E-6FD5-4529-A304-8CD2C237EC26}"/>
                  </a:ext>
                </a:extLst>
              </p:cNvPr>
              <p:cNvCxnSpPr>
                <a:stCxn id="19" idx="2"/>
                <a:endCxn id="22" idx="0"/>
              </p:cNvCxnSpPr>
              <p:nvPr/>
            </p:nvCxnSpPr>
            <p:spPr>
              <a:xfrm>
                <a:off x="2832224" y="4112961"/>
                <a:ext cx="1472181" cy="492583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9613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25C23-3412-4619-BAA2-877293CA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基于路由标记的路由泄露阻止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D2C88-095F-4D11-B8BD-A7C4B7DC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参考资料：</a:t>
            </a:r>
            <a:r>
              <a:rPr lang="en-US" altLang="zh-CN" sz="2000" dirty="0"/>
              <a:t>Internet Draft: Methods for Detection and Mitigation of BGP Route Leaks</a:t>
            </a:r>
          </a:p>
          <a:p>
            <a:r>
              <a:rPr lang="zh-CN" altLang="en-US" sz="2000" dirty="0"/>
              <a:t>思路：在路由声明中添加一个</a:t>
            </a:r>
            <a:r>
              <a:rPr lang="en-US" altLang="zh-CN" sz="2000" dirty="0">
                <a:solidFill>
                  <a:srgbClr val="007FFE"/>
                </a:solidFill>
              </a:rPr>
              <a:t>RLP</a:t>
            </a:r>
            <a:r>
              <a:rPr lang="zh-CN" altLang="en-US" sz="2000" dirty="0">
                <a:solidFill>
                  <a:srgbClr val="007FFE"/>
                </a:solidFill>
              </a:rPr>
              <a:t>（</a:t>
            </a:r>
            <a:r>
              <a:rPr lang="en-US" altLang="zh-CN" sz="2000" dirty="0">
                <a:solidFill>
                  <a:srgbClr val="007FFE"/>
                </a:solidFill>
              </a:rPr>
              <a:t>Route-Leak Protection</a:t>
            </a:r>
            <a:r>
              <a:rPr lang="zh-CN" altLang="en-US" sz="2000" dirty="0">
                <a:solidFill>
                  <a:srgbClr val="007FFE"/>
                </a:solidFill>
              </a:rPr>
              <a:t>）</a:t>
            </a:r>
            <a:r>
              <a:rPr lang="zh-CN" altLang="en-US" sz="2000" dirty="0"/>
              <a:t>标记，</a:t>
            </a:r>
            <a:r>
              <a:rPr lang="zh-CN" altLang="en-US" sz="2000" dirty="0">
                <a:solidFill>
                  <a:srgbClr val="007FFE"/>
                </a:solidFill>
              </a:rPr>
              <a:t>当</a:t>
            </a:r>
            <a:r>
              <a:rPr lang="en-US" altLang="zh-CN" sz="2000" dirty="0">
                <a:solidFill>
                  <a:srgbClr val="007FFE"/>
                </a:solidFill>
              </a:rPr>
              <a:t>provider</a:t>
            </a:r>
            <a:r>
              <a:rPr lang="zh-CN" altLang="en-US" sz="2000" dirty="0">
                <a:solidFill>
                  <a:srgbClr val="007FFE"/>
                </a:solidFill>
              </a:rPr>
              <a:t>或</a:t>
            </a:r>
            <a:r>
              <a:rPr lang="en-US" altLang="zh-CN" sz="2000" dirty="0">
                <a:solidFill>
                  <a:srgbClr val="007FFE"/>
                </a:solidFill>
              </a:rPr>
              <a:t>peer</a:t>
            </a:r>
            <a:r>
              <a:rPr lang="zh-CN" altLang="en-US" sz="2000" dirty="0">
                <a:solidFill>
                  <a:srgbClr val="007FFE"/>
                </a:solidFill>
              </a:rPr>
              <a:t>向</a:t>
            </a:r>
            <a:r>
              <a:rPr lang="en-US" altLang="zh-CN" sz="2000" dirty="0">
                <a:solidFill>
                  <a:srgbClr val="007FFE"/>
                </a:solidFill>
              </a:rPr>
              <a:t>Customer</a:t>
            </a:r>
            <a:r>
              <a:rPr lang="zh-CN" altLang="en-US" sz="2000" dirty="0">
                <a:solidFill>
                  <a:srgbClr val="007FFE"/>
                </a:solidFill>
              </a:rPr>
              <a:t>或</a:t>
            </a:r>
            <a:r>
              <a:rPr lang="en-US" altLang="zh-CN" sz="2000" dirty="0">
                <a:solidFill>
                  <a:srgbClr val="007FFE"/>
                </a:solidFill>
              </a:rPr>
              <a:t>Peer</a:t>
            </a:r>
            <a:r>
              <a:rPr lang="zh-CN" altLang="en-US" sz="2000" dirty="0">
                <a:solidFill>
                  <a:srgbClr val="007FFE"/>
                </a:solidFill>
              </a:rPr>
              <a:t>发送路由声明时添加该标记，此后若被“向上或横向”传播，则为路由泄露。</a:t>
            </a:r>
          </a:p>
          <a:p>
            <a:r>
              <a:rPr lang="en-US" altLang="zh-CN" sz="2000" dirty="0">
                <a:solidFill>
                  <a:srgbClr val="007FFE"/>
                </a:solidFill>
              </a:rPr>
              <a:t>RLP</a:t>
            </a:r>
            <a:r>
              <a:rPr lang="zh-CN" altLang="en-US" sz="2000" dirty="0">
                <a:solidFill>
                  <a:srgbClr val="007FFE"/>
                </a:solidFill>
              </a:rPr>
              <a:t>属性</a:t>
            </a:r>
            <a:r>
              <a:rPr lang="zh-CN" altLang="en-US" sz="2000" dirty="0"/>
              <a:t>：一个新的</a:t>
            </a:r>
            <a:r>
              <a:rPr lang="en-US" altLang="zh-CN" sz="2000" dirty="0"/>
              <a:t>BGP</a:t>
            </a:r>
            <a:r>
              <a:rPr lang="zh-CN" altLang="en-US" sz="2000" dirty="0"/>
              <a:t>可选传递属性。类型码待定；长度占</a:t>
            </a:r>
            <a:r>
              <a:rPr lang="en-US" altLang="zh-CN" sz="2000" dirty="0"/>
              <a:t>8</a:t>
            </a:r>
            <a:r>
              <a:rPr lang="zh-CN" altLang="en-US" sz="2000" dirty="0"/>
              <a:t>位；数值为一个</a:t>
            </a:r>
            <a:r>
              <a:rPr lang="en-US" altLang="zh-CN" sz="2000" dirty="0"/>
              <a:t>ASN</a:t>
            </a:r>
            <a:r>
              <a:rPr lang="zh-CN" altLang="en-US" sz="2000" dirty="0"/>
              <a:t>（</a:t>
            </a:r>
            <a:r>
              <a:rPr lang="en-US" altLang="zh-CN" sz="2000" dirty="0"/>
              <a:t>32</a:t>
            </a:r>
            <a:r>
              <a:rPr lang="zh-CN" altLang="en-US" sz="2000" dirty="0"/>
              <a:t>位）和</a:t>
            </a:r>
            <a:r>
              <a:rPr lang="en-US" altLang="zh-CN" sz="2000" dirty="0"/>
              <a:t>RLP</a:t>
            </a:r>
            <a:r>
              <a:rPr lang="zh-CN" altLang="en-US" sz="2000" dirty="0"/>
              <a:t>字段（</a:t>
            </a:r>
            <a:r>
              <a:rPr lang="en-US" altLang="zh-CN" sz="2000" dirty="0"/>
              <a:t>8</a:t>
            </a:r>
            <a:r>
              <a:rPr lang="zh-CN" altLang="en-US" sz="2000" dirty="0"/>
              <a:t>位）对的序列；</a:t>
            </a:r>
            <a:endParaRPr lang="en-US" altLang="zh-CN" sz="2000" dirty="0"/>
          </a:p>
          <a:p>
            <a:pPr lvl="1"/>
            <a:r>
              <a:rPr lang="en-US" altLang="zh-CN" dirty="0"/>
              <a:t>RLP</a:t>
            </a:r>
            <a:r>
              <a:rPr lang="zh-CN" altLang="en-US" dirty="0"/>
              <a:t>字段缺省为</a:t>
            </a:r>
            <a:r>
              <a:rPr lang="en-US" altLang="zh-CN" dirty="0"/>
              <a:t>0</a:t>
            </a:r>
            <a:r>
              <a:rPr lang="zh-CN" altLang="en-US" dirty="0"/>
              <a:t>，即未设定；为</a:t>
            </a:r>
            <a:r>
              <a:rPr lang="en-US" altLang="zh-CN" dirty="0"/>
              <a:t>1</a:t>
            </a:r>
            <a:r>
              <a:rPr lang="zh-CN" altLang="en-US" dirty="0"/>
              <a:t>时，“禁止向上或横向传播”；</a:t>
            </a:r>
            <a:endParaRPr lang="en-US" altLang="zh-CN" dirty="0"/>
          </a:p>
          <a:p>
            <a:pPr lvl="1"/>
            <a:r>
              <a:rPr lang="en-US" altLang="zh-CN" dirty="0"/>
              <a:t>AS_PATH</a:t>
            </a:r>
            <a:r>
              <a:rPr lang="zh-CN" altLang="en-US" dirty="0"/>
              <a:t>上每个支持</a:t>
            </a:r>
            <a:r>
              <a:rPr lang="en-US" altLang="zh-CN" dirty="0"/>
              <a:t>RLP</a:t>
            </a:r>
            <a:r>
              <a:rPr lang="zh-CN" altLang="en-US" dirty="0"/>
              <a:t>的</a:t>
            </a:r>
            <a:r>
              <a:rPr lang="en-US" altLang="zh-CN" dirty="0"/>
              <a:t>AS</a:t>
            </a:r>
            <a:r>
              <a:rPr lang="zh-CN" altLang="en-US" dirty="0"/>
              <a:t>插入自己的</a:t>
            </a:r>
            <a:r>
              <a:rPr lang="en-US" altLang="zh-CN" dirty="0"/>
              <a:t>`{ASN, RLP}`</a:t>
            </a:r>
            <a:r>
              <a:rPr lang="zh-CN" altLang="en-US" dirty="0"/>
              <a:t>字段；（排除</a:t>
            </a:r>
            <a:r>
              <a:rPr lang="en-US" altLang="zh-CN" dirty="0"/>
              <a:t>prepending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2510BA-978A-4921-973C-21489A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121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82A34-21AA-4535-BED7-B285C5B2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路由泄露检测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92A29-E11C-4BFD-BE51-D61400CA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接收方检测路由泄露：一条路由更新</a:t>
            </a:r>
            <a:r>
              <a:rPr lang="zh-CN" altLang="en-US" sz="2000" dirty="0">
                <a:solidFill>
                  <a:srgbClr val="007FFE"/>
                </a:solidFill>
              </a:rPr>
              <a:t>同时满足</a:t>
            </a:r>
            <a:r>
              <a:rPr lang="zh-CN" altLang="en-US" sz="2000" dirty="0"/>
              <a:t>如下条件，则标记为路由泄露</a:t>
            </a:r>
            <a:endParaRPr lang="en-US" altLang="zh-CN" sz="2000" dirty="0"/>
          </a:p>
          <a:p>
            <a:pPr lvl="1"/>
            <a:r>
              <a:rPr lang="zh-CN" altLang="en-US" dirty="0"/>
              <a:t>更新来自于</a:t>
            </a:r>
            <a:r>
              <a:rPr lang="en-US" altLang="zh-CN" dirty="0"/>
              <a:t>customer</a:t>
            </a:r>
            <a:r>
              <a:rPr lang="zh-CN" altLang="en-US" dirty="0"/>
              <a:t>或</a:t>
            </a:r>
            <a:r>
              <a:rPr lang="en-US" altLang="zh-CN" dirty="0"/>
              <a:t>peer</a:t>
            </a:r>
          </a:p>
          <a:p>
            <a:pPr lvl="1"/>
            <a:r>
              <a:rPr lang="zh-CN" altLang="en-US" dirty="0">
                <a:solidFill>
                  <a:srgbClr val="007FFE"/>
                </a:solidFill>
              </a:rPr>
              <a:t>除最近一跳外</a:t>
            </a:r>
            <a:r>
              <a:rPr lang="zh-CN" altLang="en-US" dirty="0"/>
              <a:t>，一跳或多跳的</a:t>
            </a:r>
            <a:r>
              <a:rPr lang="en-US" altLang="zh-CN" dirty="0"/>
              <a:t>RLP</a:t>
            </a:r>
            <a:r>
              <a:rPr lang="zh-CN" altLang="en-US" dirty="0"/>
              <a:t>字段为</a:t>
            </a:r>
            <a:r>
              <a:rPr lang="en-US" altLang="zh-CN" dirty="0"/>
              <a:t>1</a:t>
            </a:r>
            <a:r>
              <a:rPr lang="zh-CN" altLang="en-US" dirty="0"/>
              <a:t>（即禁止向上或横向传播）</a:t>
            </a:r>
            <a:endParaRPr lang="en-US" altLang="zh-CN" dirty="0"/>
          </a:p>
          <a:p>
            <a:r>
              <a:rPr lang="zh-CN" altLang="en-US" sz="2000" dirty="0">
                <a:solidFill>
                  <a:srgbClr val="007FFE"/>
                </a:solidFill>
              </a:rPr>
              <a:t>排除“最近一跳”的原因</a:t>
            </a:r>
            <a:r>
              <a:rPr lang="zh-CN" altLang="en-US" sz="2000" dirty="0"/>
              <a:t>：接收方应该检查“最近一跳”的前一跳是否设置了</a:t>
            </a:r>
            <a:r>
              <a:rPr lang="en-US" altLang="zh-CN" sz="2000" dirty="0"/>
              <a:t>RLP</a:t>
            </a:r>
            <a:r>
              <a:rPr lang="zh-CN" altLang="en-US" sz="2000" dirty="0"/>
              <a:t>来判断是否发生路由泄露；而且接收方已经知道更新来自于</a:t>
            </a:r>
            <a:r>
              <a:rPr lang="en-US" altLang="zh-CN" sz="2000" dirty="0"/>
              <a:t>customer</a:t>
            </a:r>
            <a:r>
              <a:rPr lang="zh-CN" altLang="en-US" sz="2000" dirty="0"/>
              <a:t>或</a:t>
            </a:r>
            <a:r>
              <a:rPr lang="en-US" altLang="zh-CN" sz="2000" dirty="0"/>
              <a:t>peer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CC1DC-7C60-4F21-8CEE-45A84CD6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94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C82D4-C187-4AA3-8A38-D9698F92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路由泄露阻止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6F3A1-42B1-483A-B685-C20173C2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当检测到路由泄露后，</a:t>
            </a:r>
            <a:r>
              <a:rPr lang="zh-CN" altLang="en-US" sz="2000" dirty="0">
                <a:solidFill>
                  <a:srgbClr val="007FFE"/>
                </a:solidFill>
              </a:rPr>
              <a:t>基本原则</a:t>
            </a:r>
            <a:r>
              <a:rPr lang="zh-CN" altLang="en-US" sz="2000" dirty="0"/>
              <a:t>是，若一个</a:t>
            </a:r>
            <a:r>
              <a:rPr lang="en-US" altLang="zh-CN" sz="2000" dirty="0"/>
              <a:t>AS</a:t>
            </a:r>
            <a:r>
              <a:rPr lang="zh-CN" altLang="en-US" sz="2000" dirty="0"/>
              <a:t>收到并标记了一个来自</a:t>
            </a:r>
            <a:r>
              <a:rPr lang="en-US" altLang="zh-CN" sz="2000" dirty="0"/>
              <a:t>customer</a:t>
            </a:r>
            <a:r>
              <a:rPr lang="zh-CN" altLang="en-US" sz="2000" dirty="0"/>
              <a:t>的路由为“路由泄露”，则这个</a:t>
            </a:r>
            <a:r>
              <a:rPr lang="en-US" altLang="zh-CN" sz="2000" dirty="0"/>
              <a:t>AS</a:t>
            </a:r>
            <a:r>
              <a:rPr lang="zh-CN" altLang="en-US" sz="2000" dirty="0"/>
              <a:t>应该</a:t>
            </a:r>
            <a:r>
              <a:rPr lang="zh-CN" altLang="en-US" sz="2000" dirty="0">
                <a:solidFill>
                  <a:srgbClr val="007FFE"/>
                </a:solidFill>
              </a:rPr>
              <a:t>否决“客户优先”（</a:t>
            </a:r>
            <a:r>
              <a:rPr lang="en-US" altLang="zh-CN" sz="2000" dirty="0">
                <a:solidFill>
                  <a:srgbClr val="007FFE"/>
                </a:solidFill>
              </a:rPr>
              <a:t>prefer customer</a:t>
            </a:r>
            <a:r>
              <a:rPr lang="zh-CN" altLang="en-US" sz="2000" dirty="0">
                <a:solidFill>
                  <a:srgbClr val="007FFE"/>
                </a:solidFill>
              </a:rPr>
              <a:t>）政策，并且优先选择其他“干净”的路由</a:t>
            </a:r>
            <a:r>
              <a:rPr lang="zh-CN" altLang="en-US" sz="2000" dirty="0"/>
              <a:t>。这可以通过调整“</a:t>
            </a:r>
            <a:r>
              <a:rPr lang="en-US" altLang="zh-CN" sz="2000" dirty="0"/>
              <a:t>Local preference”</a:t>
            </a:r>
            <a:r>
              <a:rPr lang="zh-CN" altLang="en-US" sz="2000" dirty="0"/>
              <a:t>来实现</a:t>
            </a:r>
            <a:r>
              <a:rPr lang="en-US" altLang="zh-CN" sz="2000" dirty="0"/>
              <a:t>;</a:t>
            </a:r>
          </a:p>
          <a:p>
            <a:r>
              <a:rPr lang="zh-CN" altLang="en-US" sz="2000" dirty="0"/>
              <a:t>若来自</a:t>
            </a:r>
            <a:r>
              <a:rPr lang="en-US" altLang="zh-CN" sz="2000" dirty="0"/>
              <a:t>customer</a:t>
            </a:r>
            <a:r>
              <a:rPr lang="zh-CN" altLang="en-US" sz="2000" dirty="0"/>
              <a:t>或</a:t>
            </a:r>
            <a:r>
              <a:rPr lang="en-US" altLang="zh-CN" sz="2000" dirty="0"/>
              <a:t>peer</a:t>
            </a:r>
            <a:r>
              <a:rPr lang="zh-CN" altLang="en-US" sz="2000" dirty="0"/>
              <a:t>的更新被标记为“路由泄露”，则接收方应该</a:t>
            </a:r>
            <a:r>
              <a:rPr lang="zh-CN" altLang="en-US" sz="2000" dirty="0">
                <a:solidFill>
                  <a:srgbClr val="007FFE"/>
                </a:solidFill>
              </a:rPr>
              <a:t>优先选择其他未被标记的替代路由</a:t>
            </a:r>
            <a:r>
              <a:rPr lang="zh-CN" altLang="en-US" sz="2000" dirty="0"/>
              <a:t>；</a:t>
            </a:r>
          </a:p>
          <a:p>
            <a:r>
              <a:rPr lang="zh-CN" altLang="en-US" sz="2000" dirty="0"/>
              <a:t>若没有未被标记的替代路由，则一个被标记为“路由泄露”的路径也可以被接受；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0C6E40-FDCF-46FB-8DC7-B4017986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00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35ECB-5563-4A86-BCF4-5BF7395A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BE33D-541F-40C8-8335-EC7DFF06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请解释为什么基于路由标记的方案可以阻止“</a:t>
            </a:r>
            <a:r>
              <a:rPr lang="en-US" altLang="zh-CN" dirty="0"/>
              <a:t>5</a:t>
            </a:r>
            <a:r>
              <a:rPr lang="zh-CN" altLang="en-US" dirty="0"/>
              <a:t>”的“路由泄露”情况发生？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D05498-C2A9-4EB2-90A8-F03BAD1C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9BF760-991C-4C2F-9F9F-6386256D2C63}"/>
              </a:ext>
            </a:extLst>
          </p:cNvPr>
          <p:cNvGrpSpPr/>
          <p:nvPr/>
        </p:nvGrpSpPr>
        <p:grpSpPr>
          <a:xfrm>
            <a:off x="1703893" y="2624890"/>
            <a:ext cx="5067565" cy="3352846"/>
            <a:chOff x="1284154" y="2437496"/>
            <a:chExt cx="6413720" cy="4243501"/>
          </a:xfrm>
        </p:grpSpPr>
        <p:sp>
          <p:nvSpPr>
            <p:cNvPr id="6" name="乘 106">
              <a:extLst>
                <a:ext uri="{FF2B5EF4-FFF2-40B4-BE49-F238E27FC236}">
                  <a16:creationId xmlns:a16="http://schemas.microsoft.com/office/drawing/2014/main" id="{2C9938EA-AD2C-439A-A642-FDA977A40832}"/>
                </a:ext>
              </a:extLst>
            </p:cNvPr>
            <p:cNvSpPr/>
            <p:nvPr/>
          </p:nvSpPr>
          <p:spPr>
            <a:xfrm>
              <a:off x="2225382" y="4294597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7" name="同心圆 114">
              <a:extLst>
                <a:ext uri="{FF2B5EF4-FFF2-40B4-BE49-F238E27FC236}">
                  <a16:creationId xmlns:a16="http://schemas.microsoft.com/office/drawing/2014/main" id="{42285549-02CF-4CD5-9A8E-A2CEF61FA141}"/>
                </a:ext>
              </a:extLst>
            </p:cNvPr>
            <p:cNvSpPr/>
            <p:nvPr/>
          </p:nvSpPr>
          <p:spPr>
            <a:xfrm>
              <a:off x="4931504" y="2437497"/>
              <a:ext cx="459396" cy="459396"/>
            </a:xfrm>
            <a:prstGeom prst="donu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8" name="同心圆 115">
              <a:extLst>
                <a:ext uri="{FF2B5EF4-FFF2-40B4-BE49-F238E27FC236}">
                  <a16:creationId xmlns:a16="http://schemas.microsoft.com/office/drawing/2014/main" id="{C483FB72-496D-4C0F-A79D-38F69482D8E6}"/>
                </a:ext>
              </a:extLst>
            </p:cNvPr>
            <p:cNvSpPr/>
            <p:nvPr/>
          </p:nvSpPr>
          <p:spPr>
            <a:xfrm>
              <a:off x="2238894" y="3370052"/>
              <a:ext cx="459396" cy="459396"/>
            </a:xfrm>
            <a:prstGeom prst="donu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9" name="同心圆 116">
              <a:extLst>
                <a:ext uri="{FF2B5EF4-FFF2-40B4-BE49-F238E27FC236}">
                  <a16:creationId xmlns:a16="http://schemas.microsoft.com/office/drawing/2014/main" id="{70E4D1F6-24A2-4C3B-9BCA-3F79CF88E6D5}"/>
                </a:ext>
              </a:extLst>
            </p:cNvPr>
            <p:cNvSpPr/>
            <p:nvPr/>
          </p:nvSpPr>
          <p:spPr>
            <a:xfrm>
              <a:off x="5750438" y="5728739"/>
              <a:ext cx="459396" cy="459396"/>
            </a:xfrm>
            <a:prstGeom prst="donu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0" name="乘 117">
              <a:extLst>
                <a:ext uri="{FF2B5EF4-FFF2-40B4-BE49-F238E27FC236}">
                  <a16:creationId xmlns:a16="http://schemas.microsoft.com/office/drawing/2014/main" id="{9A3CBFF2-9DBF-49FC-804B-A033562CF89A}"/>
                </a:ext>
              </a:extLst>
            </p:cNvPr>
            <p:cNvSpPr/>
            <p:nvPr/>
          </p:nvSpPr>
          <p:spPr>
            <a:xfrm>
              <a:off x="6274511" y="3325092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1" name="乘 118">
              <a:extLst>
                <a:ext uri="{FF2B5EF4-FFF2-40B4-BE49-F238E27FC236}">
                  <a16:creationId xmlns:a16="http://schemas.microsoft.com/office/drawing/2014/main" id="{3F02B8C7-93B2-4CA5-919C-7FFE3DD4171B}"/>
                </a:ext>
              </a:extLst>
            </p:cNvPr>
            <p:cNvSpPr/>
            <p:nvPr/>
          </p:nvSpPr>
          <p:spPr>
            <a:xfrm>
              <a:off x="7052871" y="4691328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2" name="乘 119">
              <a:extLst>
                <a:ext uri="{FF2B5EF4-FFF2-40B4-BE49-F238E27FC236}">
                  <a16:creationId xmlns:a16="http://schemas.microsoft.com/office/drawing/2014/main" id="{2BED4607-9A41-4EA9-9FCF-BB4F14F5BF86}"/>
                </a:ext>
              </a:extLst>
            </p:cNvPr>
            <p:cNvSpPr/>
            <p:nvPr/>
          </p:nvSpPr>
          <p:spPr>
            <a:xfrm>
              <a:off x="2869104" y="5658777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3" name="同心圆 120">
              <a:extLst>
                <a:ext uri="{FF2B5EF4-FFF2-40B4-BE49-F238E27FC236}">
                  <a16:creationId xmlns:a16="http://schemas.microsoft.com/office/drawing/2014/main" id="{1C2C36CB-DA55-4A6B-B057-A0F6A6B096B5}"/>
                </a:ext>
              </a:extLst>
            </p:cNvPr>
            <p:cNvSpPr/>
            <p:nvPr/>
          </p:nvSpPr>
          <p:spPr>
            <a:xfrm>
              <a:off x="1440764" y="4785670"/>
              <a:ext cx="459396" cy="459396"/>
            </a:xfrm>
            <a:prstGeom prst="donu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grpSp>
          <p:nvGrpSpPr>
            <p:cNvPr id="14" name="组 125">
              <a:extLst>
                <a:ext uri="{FF2B5EF4-FFF2-40B4-BE49-F238E27FC236}">
                  <a16:creationId xmlns:a16="http://schemas.microsoft.com/office/drawing/2014/main" id="{E251FADD-406F-4B09-B894-0629CDF1CF52}"/>
                </a:ext>
              </a:extLst>
            </p:cNvPr>
            <p:cNvGrpSpPr/>
            <p:nvPr/>
          </p:nvGrpSpPr>
          <p:grpSpPr>
            <a:xfrm>
              <a:off x="1284154" y="2437496"/>
              <a:ext cx="6413720" cy="4243501"/>
              <a:chOff x="1059046" y="1768437"/>
              <a:chExt cx="6413720" cy="4243501"/>
            </a:xfrm>
          </p:grpSpPr>
          <p:grpSp>
            <p:nvGrpSpPr>
              <p:cNvPr id="15" name="组 107">
                <a:extLst>
                  <a:ext uri="{FF2B5EF4-FFF2-40B4-BE49-F238E27FC236}">
                    <a16:creationId xmlns:a16="http://schemas.microsoft.com/office/drawing/2014/main" id="{326C45A0-70EA-477B-8A98-4A359455EC11}"/>
                  </a:ext>
                </a:extLst>
              </p:cNvPr>
              <p:cNvGrpSpPr/>
              <p:nvPr/>
            </p:nvGrpSpPr>
            <p:grpSpPr>
              <a:xfrm>
                <a:off x="1059046" y="1768437"/>
                <a:ext cx="6413720" cy="4243501"/>
                <a:chOff x="1059046" y="1768437"/>
                <a:chExt cx="6413720" cy="4243501"/>
              </a:xfrm>
            </p:grpSpPr>
            <p:sp>
              <p:nvSpPr>
                <p:cNvPr id="17" name="圆角矩形 56">
                  <a:extLst>
                    <a:ext uri="{FF2B5EF4-FFF2-40B4-BE49-F238E27FC236}">
                      <a16:creationId xmlns:a16="http://schemas.microsoft.com/office/drawing/2014/main" id="{27415C09-8FA8-45DD-917D-22DDCA09313E}"/>
                    </a:ext>
                  </a:extLst>
                </p:cNvPr>
                <p:cNvSpPr/>
                <p:nvPr/>
              </p:nvSpPr>
              <p:spPr>
                <a:xfrm>
                  <a:off x="3931129" y="3668643"/>
                  <a:ext cx="746551" cy="443088"/>
                </a:xfrm>
                <a:prstGeom prst="roundRect">
                  <a:avLst/>
                </a:prstGeom>
                <a:solidFill>
                  <a:srgbClr val="25A24E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18" name="圆角矩形 57">
                  <a:extLst>
                    <a:ext uri="{FF2B5EF4-FFF2-40B4-BE49-F238E27FC236}">
                      <a16:creationId xmlns:a16="http://schemas.microsoft.com/office/drawing/2014/main" id="{927A2417-28B7-40BC-B89F-6D1BD4E987DE}"/>
                    </a:ext>
                  </a:extLst>
                </p:cNvPr>
                <p:cNvSpPr/>
                <p:nvPr/>
              </p:nvSpPr>
              <p:spPr>
                <a:xfrm>
                  <a:off x="5380060" y="3669873"/>
                  <a:ext cx="746551" cy="443088"/>
                </a:xfrm>
                <a:prstGeom prst="roundRect">
                  <a:avLst/>
                </a:prstGeom>
                <a:solidFill>
                  <a:srgbClr val="25A24E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P2P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19" name="圆角矩形 58">
                  <a:extLst>
                    <a:ext uri="{FF2B5EF4-FFF2-40B4-BE49-F238E27FC236}">
                      <a16:creationId xmlns:a16="http://schemas.microsoft.com/office/drawing/2014/main" id="{60F659DA-8A3A-4664-AE2B-5F9C3EEBEDD8}"/>
                    </a:ext>
                  </a:extLst>
                </p:cNvPr>
                <p:cNvSpPr/>
                <p:nvPr/>
              </p:nvSpPr>
              <p:spPr>
                <a:xfrm>
                  <a:off x="2458948" y="3669873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latin typeface="Arial Black"/>
                      <a:cs typeface="Arial Black"/>
                    </a:rPr>
                    <a:t>7</a:t>
                  </a:r>
                  <a:endParaRPr kumimoji="1" lang="zh-CN" altLang="en-US" sz="14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0" name="圆角矩形 59">
                  <a:extLst>
                    <a:ext uri="{FF2B5EF4-FFF2-40B4-BE49-F238E27FC236}">
                      <a16:creationId xmlns:a16="http://schemas.microsoft.com/office/drawing/2014/main" id="{B92FBD77-CC5A-4FED-957C-09EFD047678B}"/>
                    </a:ext>
                  </a:extLst>
                </p:cNvPr>
                <p:cNvSpPr/>
                <p:nvPr/>
              </p:nvSpPr>
              <p:spPr>
                <a:xfrm>
                  <a:off x="1059046" y="3669873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latin typeface="Arial Black"/>
                      <a:cs typeface="Arial Black"/>
                    </a:rPr>
                    <a:t>3</a:t>
                  </a:r>
                  <a:endParaRPr kumimoji="1" lang="zh-CN" altLang="en-US" sz="14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1" name="圆角矩形 60">
                  <a:extLst>
                    <a:ext uri="{FF2B5EF4-FFF2-40B4-BE49-F238E27FC236}">
                      <a16:creationId xmlns:a16="http://schemas.microsoft.com/office/drawing/2014/main" id="{0B827880-A13C-4AA0-87B9-1F9E6A2FE1A3}"/>
                    </a:ext>
                  </a:extLst>
                </p:cNvPr>
                <p:cNvSpPr/>
                <p:nvPr/>
              </p:nvSpPr>
              <p:spPr>
                <a:xfrm>
                  <a:off x="6726215" y="3669873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5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2" name="圆角矩形 61">
                  <a:extLst>
                    <a:ext uri="{FF2B5EF4-FFF2-40B4-BE49-F238E27FC236}">
                      <a16:creationId xmlns:a16="http://schemas.microsoft.com/office/drawing/2014/main" id="{C46DF554-1B55-40D8-8A2D-E480C0EA1B42}"/>
                    </a:ext>
                  </a:extLst>
                </p:cNvPr>
                <p:cNvSpPr/>
                <p:nvPr/>
              </p:nvSpPr>
              <p:spPr>
                <a:xfrm>
                  <a:off x="3931129" y="4605544"/>
                  <a:ext cx="746551" cy="443088"/>
                </a:xfrm>
                <a:prstGeom prst="roundRect">
                  <a:avLst/>
                </a:prstGeom>
                <a:solidFill>
                  <a:srgbClr val="25A24E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P2C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3" name="圆角矩形 62">
                  <a:extLst>
                    <a:ext uri="{FF2B5EF4-FFF2-40B4-BE49-F238E27FC236}">
                      <a16:creationId xmlns:a16="http://schemas.microsoft.com/office/drawing/2014/main" id="{3BBA1B11-64B0-49EF-981F-6F37A87C9997}"/>
                    </a:ext>
                  </a:extLst>
                </p:cNvPr>
                <p:cNvSpPr/>
                <p:nvPr/>
              </p:nvSpPr>
              <p:spPr>
                <a:xfrm>
                  <a:off x="3931129" y="5568850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9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4" name="圆角矩形 63">
                  <a:extLst>
                    <a:ext uri="{FF2B5EF4-FFF2-40B4-BE49-F238E27FC236}">
                      <a16:creationId xmlns:a16="http://schemas.microsoft.com/office/drawing/2014/main" id="{1809C541-AF02-464F-8EC7-E4F71782E23A}"/>
                    </a:ext>
                  </a:extLst>
                </p:cNvPr>
                <p:cNvSpPr/>
                <p:nvPr/>
              </p:nvSpPr>
              <p:spPr>
                <a:xfrm>
                  <a:off x="2477522" y="4605544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8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5" name="圆角矩形 64">
                  <a:extLst>
                    <a:ext uri="{FF2B5EF4-FFF2-40B4-BE49-F238E27FC236}">
                      <a16:creationId xmlns:a16="http://schemas.microsoft.com/office/drawing/2014/main" id="{107B54A6-A7E9-4A32-89E1-89BFDACDE430}"/>
                    </a:ext>
                  </a:extLst>
                </p:cNvPr>
                <p:cNvSpPr/>
                <p:nvPr/>
              </p:nvSpPr>
              <p:spPr>
                <a:xfrm>
                  <a:off x="2477522" y="2717300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2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6" name="圆角矩形 65">
                  <a:extLst>
                    <a:ext uri="{FF2B5EF4-FFF2-40B4-BE49-F238E27FC236}">
                      <a16:creationId xmlns:a16="http://schemas.microsoft.com/office/drawing/2014/main" id="{9CC2ACBD-E10D-4E90-B0C6-BCC8CDB49639}"/>
                    </a:ext>
                  </a:extLst>
                </p:cNvPr>
                <p:cNvSpPr/>
                <p:nvPr/>
              </p:nvSpPr>
              <p:spPr>
                <a:xfrm>
                  <a:off x="3931129" y="2717300"/>
                  <a:ext cx="746551" cy="443088"/>
                </a:xfrm>
                <a:prstGeom prst="roundRect">
                  <a:avLst/>
                </a:prstGeom>
                <a:solidFill>
                  <a:srgbClr val="25A24E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C2P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7" name="圆角矩形 66">
                  <a:extLst>
                    <a:ext uri="{FF2B5EF4-FFF2-40B4-BE49-F238E27FC236}">
                      <a16:creationId xmlns:a16="http://schemas.microsoft.com/office/drawing/2014/main" id="{8488F64A-FFED-4016-B754-6E663F2B17E9}"/>
                    </a:ext>
                  </a:extLst>
                </p:cNvPr>
                <p:cNvSpPr/>
                <p:nvPr/>
              </p:nvSpPr>
              <p:spPr>
                <a:xfrm>
                  <a:off x="3931129" y="1768437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1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8" name="圆角矩形 67">
                  <a:extLst>
                    <a:ext uri="{FF2B5EF4-FFF2-40B4-BE49-F238E27FC236}">
                      <a16:creationId xmlns:a16="http://schemas.microsoft.com/office/drawing/2014/main" id="{D2E1348F-1773-4A67-B864-4BDD396B7035}"/>
                    </a:ext>
                  </a:extLst>
                </p:cNvPr>
                <p:cNvSpPr/>
                <p:nvPr/>
              </p:nvSpPr>
              <p:spPr>
                <a:xfrm>
                  <a:off x="5380060" y="2717300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4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9" name="圆角矩形 68">
                  <a:extLst>
                    <a:ext uri="{FF2B5EF4-FFF2-40B4-BE49-F238E27FC236}">
                      <a16:creationId xmlns:a16="http://schemas.microsoft.com/office/drawing/2014/main" id="{CC6AC225-288E-4233-A13D-40A6A4E44D73}"/>
                    </a:ext>
                  </a:extLst>
                </p:cNvPr>
                <p:cNvSpPr/>
                <p:nvPr/>
              </p:nvSpPr>
              <p:spPr>
                <a:xfrm>
                  <a:off x="5380060" y="4605544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6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cxnSp>
              <p:nvCxnSpPr>
                <p:cNvPr id="30" name="直线连接符 69">
                  <a:extLst>
                    <a:ext uri="{FF2B5EF4-FFF2-40B4-BE49-F238E27FC236}">
                      <a16:creationId xmlns:a16="http://schemas.microsoft.com/office/drawing/2014/main" id="{5C0A91B7-C683-496A-92A8-83F4F0EE7037}"/>
                    </a:ext>
                  </a:extLst>
                </p:cNvPr>
                <p:cNvCxnSpPr>
                  <a:stCxn id="26" idx="2"/>
                  <a:endCxn id="17" idx="0"/>
                </p:cNvCxnSpPr>
                <p:nvPr/>
              </p:nvCxnSpPr>
              <p:spPr>
                <a:xfrm>
                  <a:off x="4304405" y="3160388"/>
                  <a:ext cx="0" cy="508255"/>
                </a:xfrm>
                <a:prstGeom prst="line">
                  <a:avLst/>
                </a:prstGeom>
                <a:ln w="76200" cmpd="sng">
                  <a:solidFill>
                    <a:srgbClr val="00800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连接符 72">
                  <a:extLst>
                    <a:ext uri="{FF2B5EF4-FFF2-40B4-BE49-F238E27FC236}">
                      <a16:creationId xmlns:a16="http://schemas.microsoft.com/office/drawing/2014/main" id="{CF5CC50D-5822-4211-885E-29BF6D342AED}"/>
                    </a:ext>
                  </a:extLst>
                </p:cNvPr>
                <p:cNvCxnSpPr>
                  <a:stCxn id="27" idx="2"/>
                  <a:endCxn id="26" idx="0"/>
                </p:cNvCxnSpPr>
                <p:nvPr/>
              </p:nvCxnSpPr>
              <p:spPr>
                <a:xfrm>
                  <a:off x="4304405" y="2211525"/>
                  <a:ext cx="0" cy="505775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连接符 75">
                  <a:extLst>
                    <a:ext uri="{FF2B5EF4-FFF2-40B4-BE49-F238E27FC236}">
                      <a16:creationId xmlns:a16="http://schemas.microsoft.com/office/drawing/2014/main" id="{605E1B14-25F0-4F9F-AF70-0D013965802B}"/>
                    </a:ext>
                  </a:extLst>
                </p:cNvPr>
                <p:cNvCxnSpPr>
                  <a:stCxn id="17" idx="2"/>
                  <a:endCxn id="22" idx="0"/>
                </p:cNvCxnSpPr>
                <p:nvPr/>
              </p:nvCxnSpPr>
              <p:spPr>
                <a:xfrm>
                  <a:off x="4304405" y="4111731"/>
                  <a:ext cx="0" cy="493813"/>
                </a:xfrm>
                <a:prstGeom prst="line">
                  <a:avLst/>
                </a:prstGeom>
                <a:ln w="76200" cmpd="sng">
                  <a:solidFill>
                    <a:srgbClr val="00800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连接符 78">
                  <a:extLst>
                    <a:ext uri="{FF2B5EF4-FFF2-40B4-BE49-F238E27FC236}">
                      <a16:creationId xmlns:a16="http://schemas.microsoft.com/office/drawing/2014/main" id="{EECE793B-D4C8-4525-B23F-6B1D14E67B90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4304405" y="5048632"/>
                  <a:ext cx="0" cy="520218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连接符 81">
                  <a:extLst>
                    <a:ext uri="{FF2B5EF4-FFF2-40B4-BE49-F238E27FC236}">
                      <a16:creationId xmlns:a16="http://schemas.microsoft.com/office/drawing/2014/main" id="{EE209D78-CC96-47F8-96BA-D70D14670487}"/>
                    </a:ext>
                  </a:extLst>
                </p:cNvPr>
                <p:cNvCxnSpPr>
                  <a:stCxn id="17" idx="3"/>
                  <a:endCxn id="18" idx="1"/>
                </p:cNvCxnSpPr>
                <p:nvPr/>
              </p:nvCxnSpPr>
              <p:spPr>
                <a:xfrm>
                  <a:off x="4677680" y="3890187"/>
                  <a:ext cx="702380" cy="1230"/>
                </a:xfrm>
                <a:prstGeom prst="line">
                  <a:avLst/>
                </a:prstGeom>
                <a:ln w="76200" cmpd="sng">
                  <a:solidFill>
                    <a:srgbClr val="00800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符 84">
                  <a:extLst>
                    <a:ext uri="{FF2B5EF4-FFF2-40B4-BE49-F238E27FC236}">
                      <a16:creationId xmlns:a16="http://schemas.microsoft.com/office/drawing/2014/main" id="{7C2BF65F-5376-4B42-B89D-1D04822DE602}"/>
                    </a:ext>
                  </a:extLst>
                </p:cNvPr>
                <p:cNvCxnSpPr>
                  <a:stCxn id="18" idx="3"/>
                  <a:endCxn id="21" idx="1"/>
                </p:cNvCxnSpPr>
                <p:nvPr/>
              </p:nvCxnSpPr>
              <p:spPr>
                <a:xfrm>
                  <a:off x="6126611" y="3891417"/>
                  <a:ext cx="599604" cy="0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连接符 87">
                  <a:extLst>
                    <a:ext uri="{FF2B5EF4-FFF2-40B4-BE49-F238E27FC236}">
                      <a16:creationId xmlns:a16="http://schemas.microsoft.com/office/drawing/2014/main" id="{65F2F4AA-3B30-4B72-88DC-0D226A4944E1}"/>
                    </a:ext>
                  </a:extLst>
                </p:cNvPr>
                <p:cNvCxnSpPr>
                  <a:stCxn id="25" idx="3"/>
                  <a:endCxn id="26" idx="1"/>
                </p:cNvCxnSpPr>
                <p:nvPr/>
              </p:nvCxnSpPr>
              <p:spPr>
                <a:xfrm>
                  <a:off x="3224073" y="2938844"/>
                  <a:ext cx="707056" cy="0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符 90">
                  <a:extLst>
                    <a:ext uri="{FF2B5EF4-FFF2-40B4-BE49-F238E27FC236}">
                      <a16:creationId xmlns:a16="http://schemas.microsoft.com/office/drawing/2014/main" id="{74903BAE-FE55-4D6D-BB3E-E2D5934F8EB9}"/>
                    </a:ext>
                  </a:extLst>
                </p:cNvPr>
                <p:cNvCxnSpPr>
                  <a:stCxn id="28" idx="2"/>
                  <a:endCxn id="18" idx="0"/>
                </p:cNvCxnSpPr>
                <p:nvPr/>
              </p:nvCxnSpPr>
              <p:spPr>
                <a:xfrm>
                  <a:off x="5753336" y="3160388"/>
                  <a:ext cx="0" cy="509485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符 93">
                  <a:extLst>
                    <a:ext uri="{FF2B5EF4-FFF2-40B4-BE49-F238E27FC236}">
                      <a16:creationId xmlns:a16="http://schemas.microsoft.com/office/drawing/2014/main" id="{26710C28-6200-453D-88B1-1414979BB71C}"/>
                    </a:ext>
                  </a:extLst>
                </p:cNvPr>
                <p:cNvCxnSpPr>
                  <a:stCxn id="18" idx="2"/>
                  <a:endCxn id="29" idx="0"/>
                </p:cNvCxnSpPr>
                <p:nvPr/>
              </p:nvCxnSpPr>
              <p:spPr>
                <a:xfrm>
                  <a:off x="5753336" y="4112961"/>
                  <a:ext cx="0" cy="492583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符 96">
                  <a:extLst>
                    <a:ext uri="{FF2B5EF4-FFF2-40B4-BE49-F238E27FC236}">
                      <a16:creationId xmlns:a16="http://schemas.microsoft.com/office/drawing/2014/main" id="{8BA6620C-5495-4351-8087-EC9555F31341}"/>
                    </a:ext>
                  </a:extLst>
                </p:cNvPr>
                <p:cNvCxnSpPr>
                  <a:stCxn id="26" idx="2"/>
                  <a:endCxn id="20" idx="0"/>
                </p:cNvCxnSpPr>
                <p:nvPr/>
              </p:nvCxnSpPr>
              <p:spPr>
                <a:xfrm flipH="1">
                  <a:off x="1432322" y="3160388"/>
                  <a:ext cx="2872083" cy="509485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符 102">
                  <a:extLst>
                    <a:ext uri="{FF2B5EF4-FFF2-40B4-BE49-F238E27FC236}">
                      <a16:creationId xmlns:a16="http://schemas.microsoft.com/office/drawing/2014/main" id="{96B806AC-EA2D-4A75-A458-2F7540BA2D17}"/>
                    </a:ext>
                  </a:extLst>
                </p:cNvPr>
                <p:cNvCxnSpPr>
                  <a:stCxn id="24" idx="3"/>
                  <a:endCxn id="22" idx="1"/>
                </p:cNvCxnSpPr>
                <p:nvPr/>
              </p:nvCxnSpPr>
              <p:spPr>
                <a:xfrm>
                  <a:off x="3224073" y="4827088"/>
                  <a:ext cx="707056" cy="0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线连接符 121">
                <a:extLst>
                  <a:ext uri="{FF2B5EF4-FFF2-40B4-BE49-F238E27FC236}">
                    <a16:creationId xmlns:a16="http://schemas.microsoft.com/office/drawing/2014/main" id="{25FF524E-6FD5-4529-A304-8CD2C237EC26}"/>
                  </a:ext>
                </a:extLst>
              </p:cNvPr>
              <p:cNvCxnSpPr>
                <a:stCxn id="19" idx="2"/>
                <a:endCxn id="22" idx="0"/>
              </p:cNvCxnSpPr>
              <p:nvPr/>
            </p:nvCxnSpPr>
            <p:spPr>
              <a:xfrm>
                <a:off x="2832224" y="4112961"/>
                <a:ext cx="1472181" cy="492583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000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98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5. </a:t>
            </a:r>
            <a:r>
              <a:rPr kumimoji="1" lang="zh-CN" altLang="en-US" dirty="0"/>
              <a:t>路由泄露防御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42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4D142-72B8-4314-AD7D-BCD305B0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994CF-3197-478C-89F3-F563EE04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FFE"/>
                </a:solidFill>
              </a:rPr>
              <a:t>比较基于角色的方法与基于路由标记的方法：</a:t>
            </a:r>
          </a:p>
          <a:p>
            <a:r>
              <a:rPr lang="en-US" altLang="zh-CN" dirty="0"/>
              <a:t>AS</a:t>
            </a:r>
            <a:r>
              <a:rPr lang="zh-CN" altLang="en-US" dirty="0"/>
              <a:t>内部限制输出 </a:t>
            </a:r>
            <a:r>
              <a:rPr lang="en-US" altLang="zh-CN" dirty="0"/>
              <a:t>vs. </a:t>
            </a:r>
            <a:r>
              <a:rPr lang="zh-CN" altLang="en-US" dirty="0">
                <a:solidFill>
                  <a:srgbClr val="007FFE"/>
                </a:solidFill>
              </a:rPr>
              <a:t>检测外部输入</a:t>
            </a:r>
          </a:p>
          <a:p>
            <a:r>
              <a:rPr lang="en-US" altLang="zh-CN" dirty="0">
                <a:solidFill>
                  <a:srgbClr val="007FFE"/>
                </a:solidFill>
              </a:rPr>
              <a:t>AS</a:t>
            </a:r>
            <a:r>
              <a:rPr lang="zh-CN" altLang="en-US" dirty="0">
                <a:solidFill>
                  <a:srgbClr val="007FFE"/>
                </a:solidFill>
              </a:rPr>
              <a:t>粒度</a:t>
            </a:r>
            <a:r>
              <a:rPr lang="zh-CN" altLang="en-US" dirty="0"/>
              <a:t> </a:t>
            </a:r>
            <a:r>
              <a:rPr lang="en-US" altLang="zh-CN" dirty="0"/>
              <a:t>vs. </a:t>
            </a:r>
            <a:r>
              <a:rPr lang="zh-CN" altLang="en-US" dirty="0"/>
              <a:t>前缀粒度</a:t>
            </a:r>
          </a:p>
          <a:p>
            <a:r>
              <a:rPr lang="zh-CN" altLang="en-US" dirty="0"/>
              <a:t>需要所有邻居</a:t>
            </a:r>
            <a:r>
              <a:rPr lang="en-US" altLang="zh-CN" dirty="0"/>
              <a:t>AS</a:t>
            </a:r>
            <a:r>
              <a:rPr lang="zh-CN" altLang="en-US" dirty="0"/>
              <a:t>支持 </a:t>
            </a:r>
            <a:r>
              <a:rPr lang="en-US" altLang="zh-CN" dirty="0"/>
              <a:t>vs. </a:t>
            </a:r>
            <a:r>
              <a:rPr lang="zh-CN" altLang="en-US" dirty="0">
                <a:solidFill>
                  <a:srgbClr val="007FFE"/>
                </a:solidFill>
              </a:rPr>
              <a:t>需要大型</a:t>
            </a:r>
            <a:r>
              <a:rPr lang="en-US" altLang="zh-CN" dirty="0">
                <a:solidFill>
                  <a:srgbClr val="007FFE"/>
                </a:solidFill>
              </a:rPr>
              <a:t>provider</a:t>
            </a:r>
            <a:r>
              <a:rPr lang="zh-CN" altLang="en-US" dirty="0">
                <a:solidFill>
                  <a:srgbClr val="007FFE"/>
                </a:solidFill>
              </a:rPr>
              <a:t>支持</a:t>
            </a:r>
            <a:endParaRPr lang="en-US" altLang="zh-CN" dirty="0">
              <a:solidFill>
                <a:srgbClr val="007FFE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66438-40F2-4317-A5F7-450D70D9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2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路由泄露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13376"/>
          </a:xfrm>
        </p:spPr>
        <p:txBody>
          <a:bodyPr/>
          <a:lstStyle/>
          <a:p>
            <a:r>
              <a:rPr kumimoji="1" lang="zh-CN" altLang="en-US" sz="2000" dirty="0">
                <a:solidFill>
                  <a:srgbClr val="007FFE"/>
                </a:solidFill>
              </a:rPr>
              <a:t>路由泄露（</a:t>
            </a:r>
            <a:r>
              <a:rPr kumimoji="1" lang="en-US" altLang="zh-CN" sz="2000" dirty="0">
                <a:solidFill>
                  <a:srgbClr val="007FFE"/>
                </a:solidFill>
              </a:rPr>
              <a:t>route leak</a:t>
            </a:r>
            <a:r>
              <a:rPr kumimoji="1" lang="zh-CN" altLang="en-US" sz="2000" dirty="0">
                <a:solidFill>
                  <a:srgbClr val="007FFE"/>
                </a:solidFill>
              </a:rPr>
              <a:t>）</a:t>
            </a:r>
            <a:r>
              <a:rPr kumimoji="1" lang="zh-CN" altLang="en-US" sz="2000" dirty="0"/>
              <a:t>：超过了预期范围的路由声明扩散</a:t>
            </a:r>
          </a:p>
          <a:p>
            <a:r>
              <a:rPr kumimoji="1" lang="zh-CN" altLang="en-US" sz="2000" dirty="0">
                <a:solidFill>
                  <a:srgbClr val="007FFE"/>
                </a:solidFill>
              </a:rPr>
              <a:t>从一个</a:t>
            </a:r>
            <a:r>
              <a:rPr kumimoji="1" lang="en-US" altLang="zh-CN" sz="2000" dirty="0">
                <a:solidFill>
                  <a:srgbClr val="007FFE"/>
                </a:solidFill>
              </a:rPr>
              <a:t>AS</a:t>
            </a:r>
            <a:r>
              <a:rPr kumimoji="1" lang="zh-CN" altLang="en-US" sz="2000" dirty="0">
                <a:solidFill>
                  <a:srgbClr val="007FFE"/>
                </a:solidFill>
              </a:rPr>
              <a:t>到另一个</a:t>
            </a:r>
            <a:r>
              <a:rPr kumimoji="1" lang="en-US" altLang="zh-CN" sz="2000" dirty="0">
                <a:solidFill>
                  <a:srgbClr val="007FFE"/>
                </a:solidFill>
              </a:rPr>
              <a:t>AS</a:t>
            </a:r>
            <a:r>
              <a:rPr kumimoji="1" lang="zh-CN" altLang="en-US" sz="2000" dirty="0">
                <a:solidFill>
                  <a:srgbClr val="007FFE"/>
                </a:solidFill>
              </a:rPr>
              <a:t>的路由声明违背了接收者、发送者和</a:t>
            </a:r>
            <a:r>
              <a:rPr kumimoji="1" lang="en-US" altLang="zh-CN" sz="2000" dirty="0">
                <a:solidFill>
                  <a:srgbClr val="007FFE"/>
                </a:solidFill>
              </a:rPr>
              <a:t>/</a:t>
            </a:r>
            <a:r>
              <a:rPr kumimoji="1" lang="zh-CN" altLang="en-US" sz="2000" dirty="0">
                <a:solidFill>
                  <a:srgbClr val="007FFE"/>
                </a:solidFill>
              </a:rPr>
              <a:t>或之前</a:t>
            </a:r>
            <a:r>
              <a:rPr kumimoji="1" lang="en-US" altLang="zh-CN" sz="2000" dirty="0">
                <a:solidFill>
                  <a:srgbClr val="007FFE"/>
                </a:solidFill>
              </a:rPr>
              <a:t>AS</a:t>
            </a:r>
            <a:r>
              <a:rPr kumimoji="1" lang="zh-CN" altLang="en-US" sz="2000" dirty="0">
                <a:solidFill>
                  <a:srgbClr val="007FFE"/>
                </a:solidFill>
              </a:rPr>
              <a:t>路径上某个</a:t>
            </a:r>
            <a:r>
              <a:rPr kumimoji="1" lang="en-US" altLang="zh-CN" sz="2000" dirty="0">
                <a:solidFill>
                  <a:srgbClr val="007FFE"/>
                </a:solidFill>
              </a:rPr>
              <a:t>AS</a:t>
            </a:r>
            <a:r>
              <a:rPr kumimoji="1" lang="zh-CN" altLang="en-US" sz="2000" dirty="0">
                <a:solidFill>
                  <a:srgbClr val="007FFE"/>
                </a:solidFill>
              </a:rPr>
              <a:t>的预期政策。</a:t>
            </a:r>
            <a:r>
              <a:rPr kumimoji="1" lang="zh-CN" altLang="en-US" sz="2000" dirty="0"/>
              <a:t>预期范围通常由本地的重发布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过滤政策来定义，这些预期政策又通常以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间互联商业关系来定义。</a:t>
            </a:r>
          </a:p>
          <a:p>
            <a:r>
              <a:rPr kumimoji="1" lang="zh-CN" altLang="en-US" sz="2000" dirty="0">
                <a:solidFill>
                  <a:srgbClr val="007FFE"/>
                </a:solidFill>
              </a:rPr>
              <a:t>无谷</a:t>
            </a:r>
            <a:r>
              <a:rPr kumimoji="1" lang="en-US" altLang="zh-CN" sz="2000" dirty="0">
                <a:solidFill>
                  <a:srgbClr val="007FFE"/>
                </a:solidFill>
              </a:rPr>
              <a:t>(Valley-free)</a:t>
            </a:r>
            <a:r>
              <a:rPr kumimoji="1" lang="zh-CN" altLang="en-US" sz="2000" dirty="0">
                <a:solidFill>
                  <a:srgbClr val="007FFE"/>
                </a:solidFill>
              </a:rPr>
              <a:t>模型</a:t>
            </a:r>
            <a:r>
              <a:rPr kumimoji="1" lang="zh-CN" altLang="en-US" sz="2000" dirty="0"/>
              <a:t>：一条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路径中在</a:t>
            </a:r>
            <a:r>
              <a:rPr kumimoji="1" lang="en-US" altLang="zh-CN" sz="2000" dirty="0"/>
              <a:t>P2C</a:t>
            </a:r>
            <a:r>
              <a:rPr kumimoji="1" lang="zh-CN" altLang="en-US" sz="2000" dirty="0"/>
              <a:t>或</a:t>
            </a:r>
            <a:r>
              <a:rPr kumimoji="1" lang="en-US" altLang="zh-CN" sz="2000" dirty="0"/>
              <a:t>P2P</a:t>
            </a:r>
            <a:r>
              <a:rPr kumimoji="1" lang="zh-CN" altLang="en-US" sz="2000" dirty="0"/>
              <a:t>之后不存在</a:t>
            </a:r>
            <a:r>
              <a:rPr kumimoji="1" lang="en-US" altLang="zh-CN" sz="2000" dirty="0"/>
              <a:t>C2P</a:t>
            </a:r>
            <a:r>
              <a:rPr kumimoji="1" lang="zh-CN" altLang="en-US" sz="2000" dirty="0"/>
              <a:t>或</a:t>
            </a:r>
            <a:r>
              <a:rPr kumimoji="1" lang="en-US" altLang="zh-CN" sz="2000" dirty="0"/>
              <a:t>P2P</a:t>
            </a:r>
            <a:r>
              <a:rPr kumimoji="1" lang="zh-CN" altLang="en-US" sz="2000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5499" y="6252852"/>
            <a:ext cx="2895600" cy="365125"/>
          </a:xfrm>
        </p:spPr>
        <p:txBody>
          <a:bodyPr/>
          <a:lstStyle/>
          <a:p>
            <a:pPr algn="l"/>
            <a:r>
              <a:rPr kumimoji="1" lang="en-US" altLang="zh-CN" dirty="0"/>
              <a:t>HIT </a:t>
            </a:r>
            <a:r>
              <a:rPr kumimoji="1" lang="en-US" altLang="zh-CN" dirty="0" err="1"/>
              <a:t>ComNet</a:t>
            </a:r>
            <a:r>
              <a:rPr kumimoji="1" lang="en-US" altLang="zh-CN" dirty="0"/>
              <a:t>-II</a:t>
            </a:r>
            <a:endParaRPr kumimoji="1"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CA4D499-9CEC-4702-AB8D-8866323FA5AC}"/>
              </a:ext>
            </a:extLst>
          </p:cNvPr>
          <p:cNvGrpSpPr/>
          <p:nvPr/>
        </p:nvGrpSpPr>
        <p:grpSpPr>
          <a:xfrm>
            <a:off x="1874014" y="3153106"/>
            <a:ext cx="5067565" cy="3352846"/>
            <a:chOff x="1284154" y="2437496"/>
            <a:chExt cx="6413720" cy="4243501"/>
          </a:xfrm>
        </p:grpSpPr>
        <p:sp>
          <p:nvSpPr>
            <p:cNvPr id="6" name="乘 106">
              <a:extLst>
                <a:ext uri="{FF2B5EF4-FFF2-40B4-BE49-F238E27FC236}">
                  <a16:creationId xmlns:a16="http://schemas.microsoft.com/office/drawing/2014/main" id="{0DEA3FE2-DB79-415B-A926-A6766D6317DB}"/>
                </a:ext>
              </a:extLst>
            </p:cNvPr>
            <p:cNvSpPr/>
            <p:nvPr/>
          </p:nvSpPr>
          <p:spPr>
            <a:xfrm>
              <a:off x="2225382" y="4294597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7" name="同心圆 114">
              <a:extLst>
                <a:ext uri="{FF2B5EF4-FFF2-40B4-BE49-F238E27FC236}">
                  <a16:creationId xmlns:a16="http://schemas.microsoft.com/office/drawing/2014/main" id="{4DAA542E-3E8E-4248-8287-42D1DC9ABC2C}"/>
                </a:ext>
              </a:extLst>
            </p:cNvPr>
            <p:cNvSpPr/>
            <p:nvPr/>
          </p:nvSpPr>
          <p:spPr>
            <a:xfrm>
              <a:off x="4931504" y="2437497"/>
              <a:ext cx="459396" cy="459396"/>
            </a:xfrm>
            <a:prstGeom prst="donu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8" name="同心圆 115">
              <a:extLst>
                <a:ext uri="{FF2B5EF4-FFF2-40B4-BE49-F238E27FC236}">
                  <a16:creationId xmlns:a16="http://schemas.microsoft.com/office/drawing/2014/main" id="{ECE0DC2E-E1BF-4C6F-AC5E-3A6EB648E9AB}"/>
                </a:ext>
              </a:extLst>
            </p:cNvPr>
            <p:cNvSpPr/>
            <p:nvPr/>
          </p:nvSpPr>
          <p:spPr>
            <a:xfrm>
              <a:off x="2238894" y="3370052"/>
              <a:ext cx="459396" cy="459396"/>
            </a:xfrm>
            <a:prstGeom prst="donu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9" name="同心圆 116">
              <a:extLst>
                <a:ext uri="{FF2B5EF4-FFF2-40B4-BE49-F238E27FC236}">
                  <a16:creationId xmlns:a16="http://schemas.microsoft.com/office/drawing/2014/main" id="{58323946-DC70-4250-ACE5-76F52EE4017A}"/>
                </a:ext>
              </a:extLst>
            </p:cNvPr>
            <p:cNvSpPr/>
            <p:nvPr/>
          </p:nvSpPr>
          <p:spPr>
            <a:xfrm>
              <a:off x="5750438" y="5728739"/>
              <a:ext cx="459396" cy="459396"/>
            </a:xfrm>
            <a:prstGeom prst="donu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0" name="乘 117">
              <a:extLst>
                <a:ext uri="{FF2B5EF4-FFF2-40B4-BE49-F238E27FC236}">
                  <a16:creationId xmlns:a16="http://schemas.microsoft.com/office/drawing/2014/main" id="{3A8081E7-DA70-4411-8DF9-9159DA6320FF}"/>
                </a:ext>
              </a:extLst>
            </p:cNvPr>
            <p:cNvSpPr/>
            <p:nvPr/>
          </p:nvSpPr>
          <p:spPr>
            <a:xfrm>
              <a:off x="6274511" y="3325092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1" name="乘 118">
              <a:extLst>
                <a:ext uri="{FF2B5EF4-FFF2-40B4-BE49-F238E27FC236}">
                  <a16:creationId xmlns:a16="http://schemas.microsoft.com/office/drawing/2014/main" id="{4806FD3F-3175-4247-8188-7D2DE8585507}"/>
                </a:ext>
              </a:extLst>
            </p:cNvPr>
            <p:cNvSpPr/>
            <p:nvPr/>
          </p:nvSpPr>
          <p:spPr>
            <a:xfrm>
              <a:off x="7052871" y="4691328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2" name="乘 119">
              <a:extLst>
                <a:ext uri="{FF2B5EF4-FFF2-40B4-BE49-F238E27FC236}">
                  <a16:creationId xmlns:a16="http://schemas.microsoft.com/office/drawing/2014/main" id="{48098141-A830-46B8-B455-5AA4B57150BF}"/>
                </a:ext>
              </a:extLst>
            </p:cNvPr>
            <p:cNvSpPr/>
            <p:nvPr/>
          </p:nvSpPr>
          <p:spPr>
            <a:xfrm>
              <a:off x="2869104" y="5658777"/>
              <a:ext cx="565623" cy="565623"/>
            </a:xfrm>
            <a:prstGeom prst="mathMultiply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Arial Black"/>
                <a:cs typeface="Arial Black"/>
              </a:endParaRPr>
            </a:p>
          </p:txBody>
        </p:sp>
        <p:sp>
          <p:nvSpPr>
            <p:cNvPr id="13" name="同心圆 120">
              <a:extLst>
                <a:ext uri="{FF2B5EF4-FFF2-40B4-BE49-F238E27FC236}">
                  <a16:creationId xmlns:a16="http://schemas.microsoft.com/office/drawing/2014/main" id="{F07772D4-98BE-431D-A71A-3E7F32B82F11}"/>
                </a:ext>
              </a:extLst>
            </p:cNvPr>
            <p:cNvSpPr/>
            <p:nvPr/>
          </p:nvSpPr>
          <p:spPr>
            <a:xfrm>
              <a:off x="1440764" y="4785670"/>
              <a:ext cx="459396" cy="459396"/>
            </a:xfrm>
            <a:prstGeom prst="donut">
              <a:avLst/>
            </a:prstGeom>
            <a:solidFill>
              <a:srgbClr val="25A24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grpSp>
          <p:nvGrpSpPr>
            <p:cNvPr id="14" name="组 125">
              <a:extLst>
                <a:ext uri="{FF2B5EF4-FFF2-40B4-BE49-F238E27FC236}">
                  <a16:creationId xmlns:a16="http://schemas.microsoft.com/office/drawing/2014/main" id="{AF067BF5-E334-4353-99D3-58056F51D15D}"/>
                </a:ext>
              </a:extLst>
            </p:cNvPr>
            <p:cNvGrpSpPr/>
            <p:nvPr/>
          </p:nvGrpSpPr>
          <p:grpSpPr>
            <a:xfrm>
              <a:off x="1284154" y="2437496"/>
              <a:ext cx="6413720" cy="4243501"/>
              <a:chOff x="1059046" y="1768437"/>
              <a:chExt cx="6413720" cy="4243501"/>
            </a:xfrm>
          </p:grpSpPr>
          <p:grpSp>
            <p:nvGrpSpPr>
              <p:cNvPr id="15" name="组 107">
                <a:extLst>
                  <a:ext uri="{FF2B5EF4-FFF2-40B4-BE49-F238E27FC236}">
                    <a16:creationId xmlns:a16="http://schemas.microsoft.com/office/drawing/2014/main" id="{9CCD1B26-8C27-4424-BBEC-08D95339BE3B}"/>
                  </a:ext>
                </a:extLst>
              </p:cNvPr>
              <p:cNvGrpSpPr/>
              <p:nvPr/>
            </p:nvGrpSpPr>
            <p:grpSpPr>
              <a:xfrm>
                <a:off x="1059046" y="1768437"/>
                <a:ext cx="6413720" cy="4243501"/>
                <a:chOff x="1059046" y="1768437"/>
                <a:chExt cx="6413720" cy="4243501"/>
              </a:xfrm>
            </p:grpSpPr>
            <p:sp>
              <p:nvSpPr>
                <p:cNvPr id="17" name="圆角矩形 56">
                  <a:extLst>
                    <a:ext uri="{FF2B5EF4-FFF2-40B4-BE49-F238E27FC236}">
                      <a16:creationId xmlns:a16="http://schemas.microsoft.com/office/drawing/2014/main" id="{79BB46C5-F979-4B98-B797-3B4D34DE70D6}"/>
                    </a:ext>
                  </a:extLst>
                </p:cNvPr>
                <p:cNvSpPr/>
                <p:nvPr/>
              </p:nvSpPr>
              <p:spPr>
                <a:xfrm>
                  <a:off x="3931129" y="3668643"/>
                  <a:ext cx="746551" cy="443088"/>
                </a:xfrm>
                <a:prstGeom prst="roundRect">
                  <a:avLst/>
                </a:prstGeom>
                <a:solidFill>
                  <a:srgbClr val="25A24E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latin typeface="Arial Black"/>
                      <a:cs typeface="Arial Black"/>
                    </a:rPr>
                    <a:t>0</a:t>
                  </a:r>
                  <a:endParaRPr kumimoji="1" lang="zh-CN" altLang="en-US" sz="14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18" name="圆角矩形 57">
                  <a:extLst>
                    <a:ext uri="{FF2B5EF4-FFF2-40B4-BE49-F238E27FC236}">
                      <a16:creationId xmlns:a16="http://schemas.microsoft.com/office/drawing/2014/main" id="{2BCA5B90-A4F4-4053-9514-24B9058405EA}"/>
                    </a:ext>
                  </a:extLst>
                </p:cNvPr>
                <p:cNvSpPr/>
                <p:nvPr/>
              </p:nvSpPr>
              <p:spPr>
                <a:xfrm>
                  <a:off x="5380060" y="3669873"/>
                  <a:ext cx="746551" cy="443088"/>
                </a:xfrm>
                <a:prstGeom prst="roundRect">
                  <a:avLst/>
                </a:prstGeom>
                <a:solidFill>
                  <a:srgbClr val="25A24E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P2P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19" name="圆角矩形 58">
                  <a:extLst>
                    <a:ext uri="{FF2B5EF4-FFF2-40B4-BE49-F238E27FC236}">
                      <a16:creationId xmlns:a16="http://schemas.microsoft.com/office/drawing/2014/main" id="{5E6E4B2B-EF12-48D2-93D7-73CA3EA4BE6E}"/>
                    </a:ext>
                  </a:extLst>
                </p:cNvPr>
                <p:cNvSpPr/>
                <p:nvPr/>
              </p:nvSpPr>
              <p:spPr>
                <a:xfrm>
                  <a:off x="2458948" y="3669873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latin typeface="Arial Black"/>
                      <a:cs typeface="Arial Black"/>
                    </a:rPr>
                    <a:t>7</a:t>
                  </a:r>
                  <a:endParaRPr kumimoji="1" lang="zh-CN" altLang="en-US" sz="14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0" name="圆角矩形 59">
                  <a:extLst>
                    <a:ext uri="{FF2B5EF4-FFF2-40B4-BE49-F238E27FC236}">
                      <a16:creationId xmlns:a16="http://schemas.microsoft.com/office/drawing/2014/main" id="{F18D1284-8FAD-428D-BF57-A349FE8CC6B1}"/>
                    </a:ext>
                  </a:extLst>
                </p:cNvPr>
                <p:cNvSpPr/>
                <p:nvPr/>
              </p:nvSpPr>
              <p:spPr>
                <a:xfrm>
                  <a:off x="1059046" y="3669873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latin typeface="Arial Black"/>
                      <a:cs typeface="Arial Black"/>
                    </a:rPr>
                    <a:t>3</a:t>
                  </a:r>
                  <a:endParaRPr kumimoji="1" lang="zh-CN" altLang="en-US" sz="14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1" name="圆角矩形 60">
                  <a:extLst>
                    <a:ext uri="{FF2B5EF4-FFF2-40B4-BE49-F238E27FC236}">
                      <a16:creationId xmlns:a16="http://schemas.microsoft.com/office/drawing/2014/main" id="{E74C7BC4-62CC-4F4D-8639-561EE26B5230}"/>
                    </a:ext>
                  </a:extLst>
                </p:cNvPr>
                <p:cNvSpPr/>
                <p:nvPr/>
              </p:nvSpPr>
              <p:spPr>
                <a:xfrm>
                  <a:off x="6726215" y="3669873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5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2" name="圆角矩形 61">
                  <a:extLst>
                    <a:ext uri="{FF2B5EF4-FFF2-40B4-BE49-F238E27FC236}">
                      <a16:creationId xmlns:a16="http://schemas.microsoft.com/office/drawing/2014/main" id="{65145C33-9482-4987-818B-C950C29FF003}"/>
                    </a:ext>
                  </a:extLst>
                </p:cNvPr>
                <p:cNvSpPr/>
                <p:nvPr/>
              </p:nvSpPr>
              <p:spPr>
                <a:xfrm>
                  <a:off x="3931129" y="4605544"/>
                  <a:ext cx="746551" cy="443088"/>
                </a:xfrm>
                <a:prstGeom prst="roundRect">
                  <a:avLst/>
                </a:prstGeom>
                <a:solidFill>
                  <a:srgbClr val="25A24E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P2C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3" name="圆角矩形 62">
                  <a:extLst>
                    <a:ext uri="{FF2B5EF4-FFF2-40B4-BE49-F238E27FC236}">
                      <a16:creationId xmlns:a16="http://schemas.microsoft.com/office/drawing/2014/main" id="{94A755E6-7978-4955-88D1-0F95483F44CC}"/>
                    </a:ext>
                  </a:extLst>
                </p:cNvPr>
                <p:cNvSpPr/>
                <p:nvPr/>
              </p:nvSpPr>
              <p:spPr>
                <a:xfrm>
                  <a:off x="3931129" y="5568850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9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4" name="圆角矩形 63">
                  <a:extLst>
                    <a:ext uri="{FF2B5EF4-FFF2-40B4-BE49-F238E27FC236}">
                      <a16:creationId xmlns:a16="http://schemas.microsoft.com/office/drawing/2014/main" id="{DA74000F-B7B2-4F76-BEDF-A99D1DE74846}"/>
                    </a:ext>
                  </a:extLst>
                </p:cNvPr>
                <p:cNvSpPr/>
                <p:nvPr/>
              </p:nvSpPr>
              <p:spPr>
                <a:xfrm>
                  <a:off x="2477522" y="4605544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8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5" name="圆角矩形 64">
                  <a:extLst>
                    <a:ext uri="{FF2B5EF4-FFF2-40B4-BE49-F238E27FC236}">
                      <a16:creationId xmlns:a16="http://schemas.microsoft.com/office/drawing/2014/main" id="{EE5B274D-4162-4727-B2B2-06722660E5EE}"/>
                    </a:ext>
                  </a:extLst>
                </p:cNvPr>
                <p:cNvSpPr/>
                <p:nvPr/>
              </p:nvSpPr>
              <p:spPr>
                <a:xfrm>
                  <a:off x="2477522" y="2717300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2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6" name="圆角矩形 65">
                  <a:extLst>
                    <a:ext uri="{FF2B5EF4-FFF2-40B4-BE49-F238E27FC236}">
                      <a16:creationId xmlns:a16="http://schemas.microsoft.com/office/drawing/2014/main" id="{B988DE54-4FF3-4BBC-B83C-4FE0424E7FB9}"/>
                    </a:ext>
                  </a:extLst>
                </p:cNvPr>
                <p:cNvSpPr/>
                <p:nvPr/>
              </p:nvSpPr>
              <p:spPr>
                <a:xfrm>
                  <a:off x="3931129" y="2717300"/>
                  <a:ext cx="746551" cy="443088"/>
                </a:xfrm>
                <a:prstGeom prst="roundRect">
                  <a:avLst/>
                </a:prstGeom>
                <a:solidFill>
                  <a:srgbClr val="25A24E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C2P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7" name="圆角矩形 66">
                  <a:extLst>
                    <a:ext uri="{FF2B5EF4-FFF2-40B4-BE49-F238E27FC236}">
                      <a16:creationId xmlns:a16="http://schemas.microsoft.com/office/drawing/2014/main" id="{1B1D70D4-130B-40F4-A398-C0C1C4D7A05D}"/>
                    </a:ext>
                  </a:extLst>
                </p:cNvPr>
                <p:cNvSpPr/>
                <p:nvPr/>
              </p:nvSpPr>
              <p:spPr>
                <a:xfrm>
                  <a:off x="3931129" y="1768437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1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8" name="圆角矩形 67">
                  <a:extLst>
                    <a:ext uri="{FF2B5EF4-FFF2-40B4-BE49-F238E27FC236}">
                      <a16:creationId xmlns:a16="http://schemas.microsoft.com/office/drawing/2014/main" id="{25C76C0A-6C6A-4008-815A-58FDA6DC360B}"/>
                    </a:ext>
                  </a:extLst>
                </p:cNvPr>
                <p:cNvSpPr/>
                <p:nvPr/>
              </p:nvSpPr>
              <p:spPr>
                <a:xfrm>
                  <a:off x="5380060" y="2717300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4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9" name="圆角矩形 68">
                  <a:extLst>
                    <a:ext uri="{FF2B5EF4-FFF2-40B4-BE49-F238E27FC236}">
                      <a16:creationId xmlns:a16="http://schemas.microsoft.com/office/drawing/2014/main" id="{DFBD9531-9927-4271-A1E4-CF151C716A3E}"/>
                    </a:ext>
                  </a:extLst>
                </p:cNvPr>
                <p:cNvSpPr/>
                <p:nvPr/>
              </p:nvSpPr>
              <p:spPr>
                <a:xfrm>
                  <a:off x="5380060" y="4605544"/>
                  <a:ext cx="746551" cy="443088"/>
                </a:xfrm>
                <a:prstGeom prst="roundRect">
                  <a:avLst/>
                </a:prstGeom>
                <a:solidFill>
                  <a:srgbClr val="0080FF"/>
                </a:solidFill>
                <a:ln>
                  <a:solidFill>
                    <a:srgbClr val="0080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latin typeface="Arial Black"/>
                      <a:cs typeface="Arial Black"/>
                    </a:rPr>
                    <a:t>6</a:t>
                  </a:r>
                  <a:endParaRPr kumimoji="1" lang="zh-CN" altLang="en-US" sz="1200" dirty="0">
                    <a:latin typeface="Arial Black"/>
                    <a:cs typeface="Arial Black"/>
                  </a:endParaRPr>
                </a:p>
              </p:txBody>
            </p:sp>
            <p:cxnSp>
              <p:nvCxnSpPr>
                <p:cNvPr id="30" name="直线连接符 69">
                  <a:extLst>
                    <a:ext uri="{FF2B5EF4-FFF2-40B4-BE49-F238E27FC236}">
                      <a16:creationId xmlns:a16="http://schemas.microsoft.com/office/drawing/2014/main" id="{AA271CBD-1CBE-4110-96B1-A0C7AAA53B2A}"/>
                    </a:ext>
                  </a:extLst>
                </p:cNvPr>
                <p:cNvCxnSpPr>
                  <a:stCxn id="26" idx="2"/>
                  <a:endCxn id="17" idx="0"/>
                </p:cNvCxnSpPr>
                <p:nvPr/>
              </p:nvCxnSpPr>
              <p:spPr>
                <a:xfrm>
                  <a:off x="4304405" y="3160388"/>
                  <a:ext cx="0" cy="508255"/>
                </a:xfrm>
                <a:prstGeom prst="line">
                  <a:avLst/>
                </a:prstGeom>
                <a:ln w="76200" cmpd="sng">
                  <a:solidFill>
                    <a:srgbClr val="00800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线连接符 72">
                  <a:extLst>
                    <a:ext uri="{FF2B5EF4-FFF2-40B4-BE49-F238E27FC236}">
                      <a16:creationId xmlns:a16="http://schemas.microsoft.com/office/drawing/2014/main" id="{492182BF-AF87-498E-99E4-76AA37DCCA67}"/>
                    </a:ext>
                  </a:extLst>
                </p:cNvPr>
                <p:cNvCxnSpPr>
                  <a:stCxn id="27" idx="2"/>
                  <a:endCxn id="26" idx="0"/>
                </p:cNvCxnSpPr>
                <p:nvPr/>
              </p:nvCxnSpPr>
              <p:spPr>
                <a:xfrm>
                  <a:off x="4304405" y="2211525"/>
                  <a:ext cx="0" cy="505775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连接符 75">
                  <a:extLst>
                    <a:ext uri="{FF2B5EF4-FFF2-40B4-BE49-F238E27FC236}">
                      <a16:creationId xmlns:a16="http://schemas.microsoft.com/office/drawing/2014/main" id="{12D690FB-9133-4FED-B8CE-EC3519D85346}"/>
                    </a:ext>
                  </a:extLst>
                </p:cNvPr>
                <p:cNvCxnSpPr>
                  <a:stCxn id="17" idx="2"/>
                  <a:endCxn id="22" idx="0"/>
                </p:cNvCxnSpPr>
                <p:nvPr/>
              </p:nvCxnSpPr>
              <p:spPr>
                <a:xfrm>
                  <a:off x="4304405" y="4111731"/>
                  <a:ext cx="0" cy="493813"/>
                </a:xfrm>
                <a:prstGeom prst="line">
                  <a:avLst/>
                </a:prstGeom>
                <a:ln w="76200" cmpd="sng">
                  <a:solidFill>
                    <a:srgbClr val="008000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线连接符 78">
                  <a:extLst>
                    <a:ext uri="{FF2B5EF4-FFF2-40B4-BE49-F238E27FC236}">
                      <a16:creationId xmlns:a16="http://schemas.microsoft.com/office/drawing/2014/main" id="{D152AEBA-2952-43A1-ADE3-696F2B5A663E}"/>
                    </a:ext>
                  </a:extLst>
                </p:cNvPr>
                <p:cNvCxnSpPr>
                  <a:stCxn id="22" idx="2"/>
                  <a:endCxn id="23" idx="0"/>
                </p:cNvCxnSpPr>
                <p:nvPr/>
              </p:nvCxnSpPr>
              <p:spPr>
                <a:xfrm>
                  <a:off x="4304405" y="5048632"/>
                  <a:ext cx="0" cy="520218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线连接符 81">
                  <a:extLst>
                    <a:ext uri="{FF2B5EF4-FFF2-40B4-BE49-F238E27FC236}">
                      <a16:creationId xmlns:a16="http://schemas.microsoft.com/office/drawing/2014/main" id="{0F777692-746E-4C07-AD37-675A35071A48}"/>
                    </a:ext>
                  </a:extLst>
                </p:cNvPr>
                <p:cNvCxnSpPr>
                  <a:stCxn id="17" idx="3"/>
                  <a:endCxn id="18" idx="1"/>
                </p:cNvCxnSpPr>
                <p:nvPr/>
              </p:nvCxnSpPr>
              <p:spPr>
                <a:xfrm>
                  <a:off x="4677680" y="3890187"/>
                  <a:ext cx="702380" cy="1230"/>
                </a:xfrm>
                <a:prstGeom prst="line">
                  <a:avLst/>
                </a:prstGeom>
                <a:ln w="76200" cmpd="sng">
                  <a:solidFill>
                    <a:srgbClr val="00800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线连接符 84">
                  <a:extLst>
                    <a:ext uri="{FF2B5EF4-FFF2-40B4-BE49-F238E27FC236}">
                      <a16:creationId xmlns:a16="http://schemas.microsoft.com/office/drawing/2014/main" id="{B6376DC7-7D0C-4DF6-B0DC-C704FBEE05C8}"/>
                    </a:ext>
                  </a:extLst>
                </p:cNvPr>
                <p:cNvCxnSpPr>
                  <a:stCxn id="18" idx="3"/>
                  <a:endCxn id="21" idx="1"/>
                </p:cNvCxnSpPr>
                <p:nvPr/>
              </p:nvCxnSpPr>
              <p:spPr>
                <a:xfrm>
                  <a:off x="6126611" y="3891417"/>
                  <a:ext cx="599604" cy="0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线连接符 87">
                  <a:extLst>
                    <a:ext uri="{FF2B5EF4-FFF2-40B4-BE49-F238E27FC236}">
                      <a16:creationId xmlns:a16="http://schemas.microsoft.com/office/drawing/2014/main" id="{05DCAF61-D102-44C9-94B8-B9EC8731F2A6}"/>
                    </a:ext>
                  </a:extLst>
                </p:cNvPr>
                <p:cNvCxnSpPr>
                  <a:stCxn id="25" idx="3"/>
                  <a:endCxn id="26" idx="1"/>
                </p:cNvCxnSpPr>
                <p:nvPr/>
              </p:nvCxnSpPr>
              <p:spPr>
                <a:xfrm>
                  <a:off x="3224073" y="2938844"/>
                  <a:ext cx="707056" cy="0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符 90">
                  <a:extLst>
                    <a:ext uri="{FF2B5EF4-FFF2-40B4-BE49-F238E27FC236}">
                      <a16:creationId xmlns:a16="http://schemas.microsoft.com/office/drawing/2014/main" id="{392221C7-17DB-4A5C-B376-0D9C4AA0A9FC}"/>
                    </a:ext>
                  </a:extLst>
                </p:cNvPr>
                <p:cNvCxnSpPr>
                  <a:stCxn id="28" idx="2"/>
                  <a:endCxn id="18" idx="0"/>
                </p:cNvCxnSpPr>
                <p:nvPr/>
              </p:nvCxnSpPr>
              <p:spPr>
                <a:xfrm>
                  <a:off x="5753336" y="3160388"/>
                  <a:ext cx="0" cy="509485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符 93">
                  <a:extLst>
                    <a:ext uri="{FF2B5EF4-FFF2-40B4-BE49-F238E27FC236}">
                      <a16:creationId xmlns:a16="http://schemas.microsoft.com/office/drawing/2014/main" id="{496279CD-A072-4219-8542-1A25B27ABAC2}"/>
                    </a:ext>
                  </a:extLst>
                </p:cNvPr>
                <p:cNvCxnSpPr>
                  <a:stCxn id="18" idx="2"/>
                  <a:endCxn id="29" idx="0"/>
                </p:cNvCxnSpPr>
                <p:nvPr/>
              </p:nvCxnSpPr>
              <p:spPr>
                <a:xfrm>
                  <a:off x="5753336" y="4112961"/>
                  <a:ext cx="0" cy="492583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符 96">
                  <a:extLst>
                    <a:ext uri="{FF2B5EF4-FFF2-40B4-BE49-F238E27FC236}">
                      <a16:creationId xmlns:a16="http://schemas.microsoft.com/office/drawing/2014/main" id="{CCE44637-CD64-4BD9-AAB3-F6D6AEF73213}"/>
                    </a:ext>
                  </a:extLst>
                </p:cNvPr>
                <p:cNvCxnSpPr>
                  <a:stCxn id="26" idx="2"/>
                  <a:endCxn id="20" idx="0"/>
                </p:cNvCxnSpPr>
                <p:nvPr/>
              </p:nvCxnSpPr>
              <p:spPr>
                <a:xfrm flipH="1">
                  <a:off x="1432322" y="3160388"/>
                  <a:ext cx="2872083" cy="509485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符 102">
                  <a:extLst>
                    <a:ext uri="{FF2B5EF4-FFF2-40B4-BE49-F238E27FC236}">
                      <a16:creationId xmlns:a16="http://schemas.microsoft.com/office/drawing/2014/main" id="{924C1F22-E459-4E30-8AAA-9FCAA5130350}"/>
                    </a:ext>
                  </a:extLst>
                </p:cNvPr>
                <p:cNvCxnSpPr>
                  <a:stCxn id="24" idx="3"/>
                  <a:endCxn id="22" idx="1"/>
                </p:cNvCxnSpPr>
                <p:nvPr/>
              </p:nvCxnSpPr>
              <p:spPr>
                <a:xfrm>
                  <a:off x="3224073" y="4827088"/>
                  <a:ext cx="707056" cy="0"/>
                </a:xfrm>
                <a:prstGeom prst="line">
                  <a:avLst/>
                </a:prstGeom>
                <a:ln w="76200" cmpd="sng">
                  <a:solidFill>
                    <a:srgbClr val="0080FF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直线连接符 121">
                <a:extLst>
                  <a:ext uri="{FF2B5EF4-FFF2-40B4-BE49-F238E27FC236}">
                    <a16:creationId xmlns:a16="http://schemas.microsoft.com/office/drawing/2014/main" id="{702F8C40-1164-4000-A67D-5D13C524278B}"/>
                  </a:ext>
                </a:extLst>
              </p:cNvPr>
              <p:cNvCxnSpPr>
                <a:stCxn id="19" idx="2"/>
                <a:endCxn id="22" idx="0"/>
              </p:cNvCxnSpPr>
              <p:nvPr/>
            </p:nvCxnSpPr>
            <p:spPr>
              <a:xfrm>
                <a:off x="2832224" y="4112961"/>
                <a:ext cx="1472181" cy="492583"/>
              </a:xfrm>
              <a:prstGeom prst="line">
                <a:avLst/>
              </a:prstGeom>
              <a:ln w="76200" cmpd="sng">
                <a:solidFill>
                  <a:srgbClr val="0080FF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同心圆 114">
            <a:extLst>
              <a:ext uri="{FF2B5EF4-FFF2-40B4-BE49-F238E27FC236}">
                <a16:creationId xmlns:a16="http://schemas.microsoft.com/office/drawing/2014/main" id="{2B72E437-B35B-47EB-ACFA-C63341EC467F}"/>
              </a:ext>
            </a:extLst>
          </p:cNvPr>
          <p:cNvSpPr/>
          <p:nvPr/>
        </p:nvSpPr>
        <p:spPr>
          <a:xfrm>
            <a:off x="4782648" y="6238579"/>
            <a:ext cx="362975" cy="362975"/>
          </a:xfrm>
          <a:prstGeom prst="donut">
            <a:avLst/>
          </a:prstGeom>
          <a:solidFill>
            <a:srgbClr val="25A2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3300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11484-F54E-448F-8B3D-A4A80C44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BGP</a:t>
            </a:r>
            <a:r>
              <a:rPr lang="zh-CN" altLang="en-US" dirty="0"/>
              <a:t>路由泄露分类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406E3-D8F8-4359-83AD-387C1D46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0358"/>
            <a:ext cx="8229600" cy="539881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问题：根据分类的名字来猜一猜，路由声明被泄露给了上一页的哪个</a:t>
            </a:r>
            <a:r>
              <a:rPr lang="en-US" altLang="zh-CN" sz="1800" dirty="0">
                <a:solidFill>
                  <a:srgbClr val="FF0000"/>
                </a:solidFill>
              </a:rPr>
              <a:t>AS</a:t>
            </a:r>
            <a:r>
              <a:rPr lang="zh-CN" altLang="en-US" sz="1800" dirty="0">
                <a:solidFill>
                  <a:srgbClr val="FF0000"/>
                </a:solidFill>
              </a:rPr>
              <a:t>？</a:t>
            </a:r>
          </a:p>
          <a:p>
            <a:endParaRPr lang="en-US" altLang="zh-CN" sz="1800" dirty="0"/>
          </a:p>
          <a:p>
            <a:r>
              <a:rPr lang="en-US" altLang="zh-CN" sz="1800" dirty="0"/>
              <a:t>Type 1</a:t>
            </a:r>
            <a:r>
              <a:rPr lang="zh-CN" altLang="en-US" sz="1800" dirty="0"/>
              <a:t>：带有全部前缀的发卡弯（</a:t>
            </a:r>
            <a:r>
              <a:rPr lang="en-US" altLang="zh-CN" sz="1800" dirty="0"/>
              <a:t>Hairpin Turn with Full Prefix</a:t>
            </a:r>
            <a:r>
              <a:rPr lang="zh-CN" altLang="en-US" sz="1800" dirty="0"/>
              <a:t>）</a:t>
            </a:r>
          </a:p>
          <a:p>
            <a:r>
              <a:rPr lang="en-US" altLang="zh-CN" sz="1800" dirty="0"/>
              <a:t>Type 2</a:t>
            </a:r>
            <a:r>
              <a:rPr lang="zh-CN" altLang="en-US" sz="1800" dirty="0"/>
              <a:t>：横向</a:t>
            </a:r>
            <a:r>
              <a:rPr lang="en-US" altLang="zh-CN" sz="1800" dirty="0"/>
              <a:t>ISP-ISP-ISP</a:t>
            </a:r>
            <a:r>
              <a:rPr lang="zh-CN" altLang="en-US" sz="1800" dirty="0"/>
              <a:t>泄露（</a:t>
            </a:r>
            <a:r>
              <a:rPr lang="en-US" altLang="zh-CN" sz="1800" dirty="0"/>
              <a:t>Lateral ISP-ISP-ISP Leak</a:t>
            </a:r>
            <a:r>
              <a:rPr lang="zh-CN" altLang="en-US" sz="1800" dirty="0"/>
              <a:t>）</a:t>
            </a:r>
          </a:p>
          <a:p>
            <a:r>
              <a:rPr lang="en-US" altLang="zh-CN" sz="1800" dirty="0"/>
              <a:t>Type 3</a:t>
            </a:r>
            <a:r>
              <a:rPr lang="zh-CN" altLang="en-US" sz="1800" dirty="0"/>
              <a:t>：提供商前缀被泄露给对等（</a:t>
            </a:r>
            <a:r>
              <a:rPr lang="en-US" altLang="zh-CN" sz="1800" dirty="0"/>
              <a:t>Leak of Transit-Provider Prefixes to Peer</a:t>
            </a:r>
            <a:r>
              <a:rPr lang="zh-CN" altLang="en-US" sz="1800" dirty="0"/>
              <a:t>）</a:t>
            </a:r>
          </a:p>
          <a:p>
            <a:r>
              <a:rPr lang="en-US" altLang="zh-CN" sz="1800" dirty="0"/>
              <a:t>Type 4</a:t>
            </a:r>
            <a:r>
              <a:rPr lang="zh-CN" altLang="en-US" sz="1800" dirty="0"/>
              <a:t>：对等前缀泄露给提供商（</a:t>
            </a:r>
            <a:r>
              <a:rPr lang="en-US" altLang="zh-CN" sz="1800" dirty="0"/>
              <a:t>Leak of Peer Prefixes to Transit Provider</a:t>
            </a:r>
            <a:r>
              <a:rPr lang="zh-CN" altLang="en-US" sz="1800" dirty="0"/>
              <a:t>）</a:t>
            </a:r>
          </a:p>
          <a:p>
            <a:r>
              <a:rPr lang="en-US" altLang="zh-CN" sz="1800" dirty="0"/>
              <a:t>Type 5</a:t>
            </a:r>
            <a:r>
              <a:rPr lang="zh-CN" altLang="en-US" sz="1800" dirty="0"/>
              <a:t>：带有通往合法起源路径的前缀重组织（</a:t>
            </a:r>
            <a:r>
              <a:rPr lang="en-US" altLang="zh-CN" sz="1800" dirty="0"/>
              <a:t>Prefix Re-origination with Data Path to Legitimate Origin</a:t>
            </a:r>
            <a:r>
              <a:rPr lang="zh-CN" altLang="en-US" sz="1800" dirty="0"/>
              <a:t>）</a:t>
            </a:r>
          </a:p>
          <a:p>
            <a:pPr lvl="1"/>
            <a:r>
              <a:rPr lang="zh-CN" altLang="en-US" sz="1400" dirty="0"/>
              <a:t>一个多宿主</a:t>
            </a:r>
            <a:r>
              <a:rPr lang="en-US" altLang="zh-CN" sz="1400" dirty="0"/>
              <a:t>AS</a:t>
            </a:r>
            <a:r>
              <a:rPr lang="zh-CN" altLang="en-US" sz="1400" dirty="0"/>
              <a:t>将从一个</a:t>
            </a:r>
            <a:r>
              <a:rPr lang="en-US" altLang="zh-CN" sz="1400" dirty="0"/>
              <a:t>provider</a:t>
            </a:r>
            <a:r>
              <a:rPr lang="zh-CN" altLang="en-US" sz="1400" dirty="0"/>
              <a:t>获得的一个路径声明，以自己为起源（去掉路径）重新组织前缀，并声明给另一个</a:t>
            </a:r>
            <a:r>
              <a:rPr lang="en-US" altLang="zh-CN" sz="1400" dirty="0"/>
              <a:t>provider</a:t>
            </a:r>
            <a:r>
              <a:rPr lang="zh-CN" altLang="en-US" sz="1400" dirty="0"/>
              <a:t>。然而，该</a:t>
            </a:r>
            <a:r>
              <a:rPr lang="en-US" altLang="zh-CN" sz="1400" dirty="0"/>
              <a:t>AS</a:t>
            </a:r>
            <a:r>
              <a:rPr lang="zh-CN" altLang="en-US" sz="1400" dirty="0"/>
              <a:t>以某种方式建立了一条通往真正起源</a:t>
            </a:r>
            <a:r>
              <a:rPr lang="en-US" altLang="zh-CN" sz="1400" dirty="0"/>
              <a:t>AS</a:t>
            </a:r>
            <a:r>
              <a:rPr lang="zh-CN" altLang="en-US" sz="1400" dirty="0"/>
              <a:t>的反向路径。因此，数据包仍然可以到达真正起源</a:t>
            </a:r>
            <a:r>
              <a:rPr lang="en-US" altLang="zh-CN" sz="1400" dirty="0"/>
              <a:t>AS</a:t>
            </a:r>
            <a:r>
              <a:rPr lang="zh-CN" altLang="en-US" sz="1400" dirty="0"/>
              <a:t>。</a:t>
            </a:r>
          </a:p>
          <a:p>
            <a:r>
              <a:rPr lang="en-US" altLang="zh-CN" sz="1800" dirty="0"/>
              <a:t>Type 6</a:t>
            </a:r>
            <a:r>
              <a:rPr lang="zh-CN" altLang="en-US" sz="1800" dirty="0"/>
              <a:t>：内部或更具体前缀泄露（</a:t>
            </a:r>
            <a:r>
              <a:rPr lang="en-US" altLang="zh-CN" sz="1800" dirty="0"/>
              <a:t>Accidental Leak of Internal Prefixes and More-Specific Prefixes</a:t>
            </a:r>
            <a:r>
              <a:rPr lang="zh-CN" altLang="en-US" sz="1800" dirty="0"/>
              <a:t>）</a:t>
            </a:r>
            <a:r>
              <a:rPr lang="en-US" altLang="zh-CN" sz="1800" dirty="0"/>
              <a:t>/16 /24 /30</a:t>
            </a:r>
            <a:endParaRPr lang="zh-CN" altLang="en-US" sz="1800" dirty="0"/>
          </a:p>
          <a:p>
            <a:pPr lvl="1"/>
            <a:r>
              <a:rPr lang="zh-CN" altLang="en-US" sz="1400" dirty="0"/>
              <a:t>一个</a:t>
            </a:r>
            <a:r>
              <a:rPr lang="en-US" altLang="zh-CN" sz="1400" dirty="0"/>
              <a:t>AS</a:t>
            </a:r>
            <a:r>
              <a:rPr lang="zh-CN" altLang="en-US" sz="1400" dirty="0"/>
              <a:t>将内部前缀泄露给</a:t>
            </a:r>
            <a:r>
              <a:rPr lang="en-US" altLang="zh-CN" sz="1400" dirty="0"/>
              <a:t>provider</a:t>
            </a:r>
            <a:r>
              <a:rPr lang="zh-CN" altLang="en-US" sz="1400" dirty="0"/>
              <a:t>或</a:t>
            </a:r>
            <a:r>
              <a:rPr lang="en-US" altLang="zh-CN" sz="1400" dirty="0"/>
              <a:t>peer</a:t>
            </a:r>
            <a:r>
              <a:rPr lang="zh-CN" altLang="en-US" sz="1400" dirty="0"/>
              <a:t>。泄露的前缀通常比已经声明的前缀更具体。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02545C-468A-4CBB-A845-3DD8C535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67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0DB07-FC65-424C-8F7C-20E2930A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基于策略的路由配置（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95E11-C8DB-4D9B-AA75-5065E9CA4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一种实现商业关系的</a:t>
            </a:r>
            <a:r>
              <a:rPr lang="en-US" altLang="zh-CN" sz="2000" dirty="0"/>
              <a:t>BGP</a:t>
            </a:r>
            <a:r>
              <a:rPr lang="zh-CN" altLang="en-US" sz="2000" dirty="0"/>
              <a:t>配置示例，其中本地</a:t>
            </a:r>
            <a:r>
              <a:rPr lang="en-US" altLang="zh-CN" sz="2000" dirty="0"/>
              <a:t>AS100</a:t>
            </a:r>
            <a:r>
              <a:rPr lang="zh-CN" altLang="en-US" sz="2000" dirty="0"/>
              <a:t>，其</a:t>
            </a:r>
            <a:r>
              <a:rPr lang="en-US" altLang="zh-CN" sz="2000" dirty="0"/>
              <a:t>provider</a:t>
            </a:r>
            <a:r>
              <a:rPr lang="zh-CN" altLang="en-US" sz="2000" dirty="0"/>
              <a:t>、</a:t>
            </a:r>
            <a:r>
              <a:rPr lang="en-US" altLang="zh-CN" sz="2000" dirty="0"/>
              <a:t>peer</a:t>
            </a:r>
            <a:r>
              <a:rPr lang="zh-CN" altLang="en-US" sz="2000" dirty="0"/>
              <a:t>和</a:t>
            </a:r>
            <a:r>
              <a:rPr lang="en-US" altLang="zh-CN" sz="2000" dirty="0"/>
              <a:t>customer</a:t>
            </a:r>
            <a:r>
              <a:rPr lang="zh-CN" altLang="en-US" sz="2000" dirty="0"/>
              <a:t>分别为</a:t>
            </a:r>
            <a:r>
              <a:rPr lang="en-US" altLang="zh-CN" sz="2000" dirty="0"/>
              <a:t>AS200</a:t>
            </a:r>
            <a:r>
              <a:rPr lang="zh-CN" altLang="en-US" sz="2000" dirty="0"/>
              <a:t>、</a:t>
            </a:r>
            <a:r>
              <a:rPr lang="en-US" altLang="zh-CN" sz="2000" dirty="0"/>
              <a:t>AS300</a:t>
            </a:r>
            <a:r>
              <a:rPr lang="zh-CN" altLang="en-US" sz="2000" dirty="0"/>
              <a:t>、</a:t>
            </a:r>
            <a:r>
              <a:rPr lang="en-US" altLang="zh-CN" sz="2000" dirty="0"/>
              <a:t>AS400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设定商业关系分组</a:t>
            </a:r>
            <a:r>
              <a:rPr lang="en-US" altLang="zh-CN" sz="2000" dirty="0"/>
              <a:t>(provider</a:t>
            </a:r>
            <a:r>
              <a:rPr lang="zh-CN" altLang="en-US" sz="2000" dirty="0"/>
              <a:t>，</a:t>
            </a:r>
            <a:r>
              <a:rPr lang="en-US" altLang="zh-CN" sz="2000" dirty="0"/>
              <a:t>peer</a:t>
            </a:r>
            <a:r>
              <a:rPr lang="zh-CN" altLang="en-US" sz="2000" dirty="0"/>
              <a:t>，</a:t>
            </a:r>
            <a:r>
              <a:rPr lang="en-US" altLang="zh-CN" sz="2000" dirty="0"/>
              <a:t>customer)</a:t>
            </a:r>
            <a:r>
              <a:rPr lang="zh-CN" altLang="en-US" sz="2000" dirty="0"/>
              <a:t>及</a:t>
            </a:r>
            <a:r>
              <a:rPr lang="en-US" altLang="zh-CN" sz="2000" dirty="0"/>
              <a:t>route map</a:t>
            </a:r>
            <a:r>
              <a:rPr lang="zh-CN" altLang="en-US" sz="2000" dirty="0"/>
              <a:t>名字</a:t>
            </a:r>
            <a:endParaRPr lang="en-US" altLang="zh-CN" sz="2000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1600" dirty="0"/>
              <a:t>每个分组有不同的输入</a:t>
            </a:r>
            <a:r>
              <a:rPr lang="en-US" altLang="zh-CN" sz="1600" dirty="0"/>
              <a:t>route map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CN" sz="1600" dirty="0"/>
              <a:t>Provider</a:t>
            </a:r>
            <a:r>
              <a:rPr lang="zh-CN" altLang="en-US" sz="1600" dirty="0"/>
              <a:t>和</a:t>
            </a:r>
            <a:r>
              <a:rPr lang="en-US" altLang="zh-CN" sz="1600" dirty="0"/>
              <a:t>peer</a:t>
            </a:r>
            <a:r>
              <a:rPr lang="zh-CN" altLang="en-US" sz="1600" dirty="0"/>
              <a:t>有相同的输出</a:t>
            </a:r>
            <a:r>
              <a:rPr lang="en-US" altLang="zh-CN" sz="1600" dirty="0"/>
              <a:t>route map</a:t>
            </a:r>
            <a:r>
              <a:rPr lang="zh-CN" altLang="en-US" sz="1600" dirty="0"/>
              <a:t>（不能输出给其他</a:t>
            </a:r>
            <a:r>
              <a:rPr lang="en-US" altLang="zh-CN" sz="1600" dirty="0"/>
              <a:t>provider</a:t>
            </a:r>
            <a:r>
              <a:rPr lang="zh-CN" altLang="en-US" sz="1600" dirty="0"/>
              <a:t>和</a:t>
            </a:r>
            <a:r>
              <a:rPr lang="en-US" altLang="zh-CN" sz="1600" dirty="0"/>
              <a:t>peer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将实际的邻居（</a:t>
            </a:r>
            <a:r>
              <a:rPr lang="en-US" altLang="zh-CN" sz="2000" dirty="0"/>
              <a:t>peer</a:t>
            </a:r>
            <a:r>
              <a:rPr lang="zh-CN" altLang="en-US" sz="2000" dirty="0"/>
              <a:t>）按商业关系分组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按商业关系分组来对输入的路径进行处理（</a:t>
            </a:r>
            <a:r>
              <a:rPr lang="en-US" altLang="zh-CN" sz="2000" dirty="0"/>
              <a:t>import policy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1600" dirty="0"/>
              <a:t>添加</a:t>
            </a:r>
            <a:r>
              <a:rPr lang="en-US" altLang="zh-CN" sz="1600" dirty="0"/>
              <a:t>community</a:t>
            </a:r>
            <a:r>
              <a:rPr lang="zh-CN" altLang="en-US" sz="1600" dirty="0"/>
              <a:t>将路径标识为来自哪种商业关系的</a:t>
            </a:r>
            <a:r>
              <a:rPr lang="en-US" altLang="zh-CN" sz="1600" dirty="0"/>
              <a:t>peer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1600" dirty="0"/>
              <a:t>设定</a:t>
            </a:r>
            <a:r>
              <a:rPr lang="en-US" altLang="zh-CN" sz="1600" dirty="0"/>
              <a:t>local preference</a:t>
            </a:r>
            <a:r>
              <a:rPr lang="zh-CN" altLang="en-US" sz="1600" dirty="0"/>
              <a:t>来实现“</a:t>
            </a:r>
            <a:r>
              <a:rPr lang="en-US" altLang="zh-CN" sz="1600" dirty="0"/>
              <a:t>prefer customer</a:t>
            </a:r>
            <a:r>
              <a:rPr lang="zh-CN" altLang="en-US" sz="1600" dirty="0"/>
              <a:t>”客户优先</a:t>
            </a:r>
            <a:endParaRPr lang="en-US" altLang="zh-CN" sz="16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限制输出到</a:t>
            </a:r>
            <a:r>
              <a:rPr lang="en-US" altLang="zh-CN" sz="2000" dirty="0"/>
              <a:t>provider</a:t>
            </a:r>
            <a:r>
              <a:rPr lang="zh-CN" altLang="en-US" sz="2000" dirty="0"/>
              <a:t>和</a:t>
            </a:r>
            <a:r>
              <a:rPr lang="en-US" altLang="zh-CN" sz="2000" dirty="0"/>
              <a:t>peer</a:t>
            </a:r>
            <a:r>
              <a:rPr lang="zh-CN" altLang="en-US" sz="2000" dirty="0"/>
              <a:t>的路径</a:t>
            </a:r>
            <a:r>
              <a:rPr lang="en-US" altLang="zh-CN" sz="2000" dirty="0"/>
              <a:t>(export policy)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1600" dirty="0"/>
              <a:t>根据路径上的</a:t>
            </a:r>
            <a:r>
              <a:rPr lang="en-US" altLang="zh-CN" sz="1600" dirty="0"/>
              <a:t>community</a:t>
            </a:r>
            <a:r>
              <a:rPr lang="zh-CN" altLang="en-US" sz="1600" dirty="0"/>
              <a:t>将来自</a:t>
            </a:r>
            <a:r>
              <a:rPr lang="en-US" altLang="zh-CN" sz="1600" dirty="0"/>
              <a:t>provider</a:t>
            </a:r>
            <a:r>
              <a:rPr lang="zh-CN" altLang="en-US" sz="1600" dirty="0"/>
              <a:t>和</a:t>
            </a:r>
            <a:r>
              <a:rPr lang="en-US" altLang="zh-CN" sz="1600" dirty="0"/>
              <a:t>peer</a:t>
            </a:r>
            <a:r>
              <a:rPr lang="zh-CN" altLang="en-US" sz="1600" dirty="0"/>
              <a:t>的路径分为一个</a:t>
            </a:r>
            <a:r>
              <a:rPr lang="en-US" altLang="zh-CN" sz="1600" dirty="0"/>
              <a:t>community</a:t>
            </a:r>
            <a:r>
              <a:rPr lang="zh-CN" altLang="en-US" sz="1600" dirty="0"/>
              <a:t>组</a:t>
            </a:r>
            <a:endParaRPr lang="en-US" altLang="zh-CN" sz="1600" dirty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1600" dirty="0"/>
              <a:t>根据</a:t>
            </a:r>
            <a:r>
              <a:rPr lang="en-US" altLang="zh-CN" sz="1600" dirty="0"/>
              <a:t>community</a:t>
            </a:r>
            <a:r>
              <a:rPr lang="zh-CN" altLang="en-US" sz="1600" dirty="0"/>
              <a:t>对输出的路径进行过滤（不输出上面</a:t>
            </a:r>
            <a:r>
              <a:rPr lang="en-US" altLang="zh-CN" sz="1600" dirty="0"/>
              <a:t>community</a:t>
            </a:r>
            <a:r>
              <a:rPr lang="zh-CN" altLang="en-US" sz="1600" dirty="0"/>
              <a:t>组的）</a:t>
            </a:r>
            <a:endParaRPr lang="en-US" altLang="zh-CN" sz="16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64056B-D986-4AC5-A815-B57AA243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06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7841D-0F35-48AD-9E77-21A8A4E1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基于策略的路由配置（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36046-297F-4075-98D2-576A9843E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一种实现商业关系的</a:t>
            </a:r>
            <a:r>
              <a:rPr lang="en-US" altLang="zh-CN" sz="2000" dirty="0"/>
              <a:t>BGP</a:t>
            </a:r>
            <a:r>
              <a:rPr lang="zh-CN" altLang="en-US" sz="2000" dirty="0"/>
              <a:t>配置示例，其中本地</a:t>
            </a:r>
            <a:r>
              <a:rPr lang="en-US" altLang="zh-CN" sz="2000" dirty="0"/>
              <a:t>AS100</a:t>
            </a:r>
            <a:r>
              <a:rPr lang="zh-CN" altLang="en-US" sz="2000" dirty="0"/>
              <a:t>，其</a:t>
            </a:r>
            <a:r>
              <a:rPr lang="en-US" altLang="zh-CN" sz="2000" dirty="0"/>
              <a:t>provider</a:t>
            </a:r>
            <a:r>
              <a:rPr lang="zh-CN" altLang="en-US" sz="2000" dirty="0"/>
              <a:t>、</a:t>
            </a:r>
            <a:r>
              <a:rPr lang="en-US" altLang="zh-CN" sz="2000" dirty="0"/>
              <a:t>peer</a:t>
            </a:r>
            <a:r>
              <a:rPr lang="zh-CN" altLang="en-US" sz="2000" dirty="0"/>
              <a:t>和</a:t>
            </a:r>
            <a:r>
              <a:rPr lang="en-US" altLang="zh-CN" sz="2000" dirty="0"/>
              <a:t>customer</a:t>
            </a:r>
            <a:r>
              <a:rPr lang="zh-CN" altLang="en-US" sz="2000" dirty="0"/>
              <a:t>分别为</a:t>
            </a:r>
            <a:r>
              <a:rPr lang="en-US" altLang="zh-CN" sz="2000" dirty="0"/>
              <a:t>AS200</a:t>
            </a:r>
            <a:r>
              <a:rPr lang="zh-CN" altLang="en-US" sz="2000" dirty="0"/>
              <a:t>、</a:t>
            </a:r>
            <a:r>
              <a:rPr lang="en-US" altLang="zh-CN" sz="2000" dirty="0"/>
              <a:t>AS300</a:t>
            </a:r>
            <a:r>
              <a:rPr lang="zh-CN" altLang="en-US" sz="2000" dirty="0"/>
              <a:t>、</a:t>
            </a:r>
            <a:r>
              <a:rPr lang="en-US" altLang="zh-CN" sz="2000" dirty="0"/>
              <a:t>AS400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>
              <a:solidFill>
                <a:srgbClr val="007FFE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FFE"/>
                </a:solidFill>
              </a:rPr>
              <a:t>! </a:t>
            </a:r>
            <a:r>
              <a:rPr lang="zh-CN" altLang="en-US" sz="2000" dirty="0">
                <a:solidFill>
                  <a:srgbClr val="007FFE"/>
                </a:solidFill>
              </a:rPr>
              <a:t>配置本地路由器</a:t>
            </a:r>
          </a:p>
          <a:p>
            <a:pPr marL="0" indent="0">
              <a:buNone/>
            </a:pPr>
            <a:r>
              <a:rPr lang="en-US" altLang="zh-CN" sz="2000" dirty="0"/>
              <a:t>router </a:t>
            </a:r>
            <a:r>
              <a:rPr lang="en-US" altLang="zh-CN" sz="2000" dirty="0" err="1"/>
              <a:t>bgp</a:t>
            </a:r>
            <a:r>
              <a:rPr lang="en-US" altLang="zh-CN" sz="2000" dirty="0"/>
              <a:t> 100</a:t>
            </a:r>
          </a:p>
          <a:p>
            <a:pPr marL="0" indent="0">
              <a:buNone/>
            </a:pPr>
            <a:r>
              <a:rPr lang="en-US" altLang="zh-CN" sz="2000" dirty="0" err="1"/>
              <a:t>bgp</a:t>
            </a:r>
            <a:r>
              <a:rPr lang="en-US" altLang="zh-CN" sz="2000" dirty="0"/>
              <a:t> router-id 1.0.0.1</a:t>
            </a:r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>
                <a:highlight>
                  <a:srgbClr val="FFFF00"/>
                </a:highlight>
              </a:rPr>
              <a:t>network 1.0.0.0/24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007FFE"/>
                </a:solidFill>
              </a:rPr>
              <a:t>！配置三个</a:t>
            </a:r>
            <a:r>
              <a:rPr lang="en-US" altLang="zh-CN" sz="2000" dirty="0">
                <a:solidFill>
                  <a:srgbClr val="007FFE"/>
                </a:solidFill>
              </a:rPr>
              <a:t>peer-group</a:t>
            </a:r>
            <a:r>
              <a:rPr lang="zh-CN" altLang="en-US" sz="2000" dirty="0">
                <a:solidFill>
                  <a:srgbClr val="007FFE"/>
                </a:solidFill>
              </a:rPr>
              <a:t>对邻居</a:t>
            </a:r>
            <a:r>
              <a:rPr lang="en-US" altLang="zh-CN" sz="2000" dirty="0">
                <a:solidFill>
                  <a:srgbClr val="007FFE"/>
                </a:solidFill>
              </a:rPr>
              <a:t>AS</a:t>
            </a:r>
            <a:r>
              <a:rPr lang="zh-CN" altLang="en-US" sz="2000" dirty="0">
                <a:solidFill>
                  <a:srgbClr val="007FFE"/>
                </a:solidFill>
              </a:rPr>
              <a:t>进行三种分类，并设定入</a:t>
            </a:r>
            <a:r>
              <a:rPr lang="en-US" altLang="zh-CN" sz="2000" dirty="0">
                <a:solidFill>
                  <a:srgbClr val="007FFE"/>
                </a:solidFill>
              </a:rPr>
              <a:t>/</a:t>
            </a:r>
            <a:r>
              <a:rPr lang="zh-CN" altLang="en-US" sz="2000" dirty="0">
                <a:solidFill>
                  <a:srgbClr val="007FFE"/>
                </a:solidFill>
              </a:rPr>
              <a:t>出策略名字 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FFE"/>
                </a:solidFill>
              </a:rPr>
              <a:t>! </a:t>
            </a:r>
            <a:r>
              <a:rPr lang="zh-CN" altLang="en-US" sz="2000" dirty="0">
                <a:solidFill>
                  <a:srgbClr val="007FFE"/>
                </a:solidFill>
              </a:rPr>
              <a:t>配置</a:t>
            </a:r>
            <a:r>
              <a:rPr lang="en-US" altLang="zh-CN" sz="2000" dirty="0">
                <a:solidFill>
                  <a:srgbClr val="007FFE"/>
                </a:solidFill>
              </a:rPr>
              <a:t>PROVIDER</a:t>
            </a:r>
            <a:r>
              <a:rPr lang="zh-CN" altLang="en-US" sz="2000" dirty="0">
                <a:solidFill>
                  <a:srgbClr val="007FFE"/>
                </a:solidFill>
              </a:rPr>
              <a:t>的</a:t>
            </a:r>
            <a:r>
              <a:rPr lang="en-US" altLang="zh-CN" sz="2000" dirty="0">
                <a:solidFill>
                  <a:srgbClr val="007FFE"/>
                </a:solidFill>
              </a:rPr>
              <a:t>peer-group</a:t>
            </a:r>
          </a:p>
          <a:p>
            <a:pPr marL="0" indent="0">
              <a:buNone/>
            </a:pPr>
            <a:r>
              <a:rPr lang="en-US" altLang="zh-CN" sz="2000" dirty="0"/>
              <a:t>neighbor PROVIDER peer-group</a:t>
            </a:r>
          </a:p>
          <a:p>
            <a:pPr marL="0" indent="0">
              <a:buNone/>
            </a:pPr>
            <a:r>
              <a:rPr lang="en-US" altLang="zh-CN" sz="2000" dirty="0"/>
              <a:t>neighbor PROVIDER route-map RM-PROVIDER-IN   in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</a:rPr>
              <a:t>neighbor PROVIDER route-map RM-PROV-PEER-OUT out</a:t>
            </a:r>
            <a:endParaRPr lang="zh-CN" alt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5C8AF-F9E3-455E-B76E-C6F811F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00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01E7C-4645-4767-8654-247EC338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691233"/>
          </a:xfrm>
        </p:spPr>
        <p:txBody>
          <a:bodyPr/>
          <a:lstStyle/>
          <a:p>
            <a:r>
              <a:rPr lang="zh-CN" altLang="en-US" dirty="0"/>
              <a:t>基于策略的路由配置（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32903-F2A5-4A43-921B-5B026A76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62916"/>
            <a:ext cx="8229600" cy="53988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007FFE"/>
                </a:solidFill>
              </a:rPr>
              <a:t>! </a:t>
            </a:r>
            <a:r>
              <a:rPr lang="zh-CN" altLang="en-US" sz="1800" dirty="0">
                <a:solidFill>
                  <a:srgbClr val="007FFE"/>
                </a:solidFill>
              </a:rPr>
              <a:t>配置</a:t>
            </a:r>
            <a:r>
              <a:rPr lang="en-US" altLang="zh-CN" sz="1800" dirty="0">
                <a:solidFill>
                  <a:srgbClr val="007FFE"/>
                </a:solidFill>
              </a:rPr>
              <a:t>PEER</a:t>
            </a:r>
            <a:r>
              <a:rPr lang="zh-CN" altLang="en-US" sz="1800" dirty="0">
                <a:solidFill>
                  <a:srgbClr val="007FFE"/>
                </a:solidFill>
              </a:rPr>
              <a:t>的</a:t>
            </a:r>
            <a:r>
              <a:rPr lang="en-US" altLang="zh-CN" sz="1800" dirty="0">
                <a:solidFill>
                  <a:srgbClr val="007FFE"/>
                </a:solidFill>
              </a:rPr>
              <a:t>peer-group</a:t>
            </a:r>
            <a:r>
              <a:rPr lang="zh-CN" altLang="en-US" sz="1800" dirty="0">
                <a:solidFill>
                  <a:srgbClr val="007FFE"/>
                </a:solidFill>
              </a:rPr>
              <a:t>和入</a:t>
            </a:r>
            <a:r>
              <a:rPr lang="en-US" altLang="zh-CN" sz="1800" dirty="0">
                <a:solidFill>
                  <a:srgbClr val="007FFE"/>
                </a:solidFill>
              </a:rPr>
              <a:t>/</a:t>
            </a:r>
            <a:r>
              <a:rPr lang="zh-CN" altLang="en-US" sz="1800" dirty="0">
                <a:solidFill>
                  <a:srgbClr val="007FFE"/>
                </a:solidFill>
              </a:rPr>
              <a:t>出策略名字</a:t>
            </a:r>
            <a:endParaRPr lang="en-US" altLang="zh-CN" sz="1800" dirty="0">
              <a:solidFill>
                <a:srgbClr val="007FFE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neighbor PEER     peer-group</a:t>
            </a:r>
          </a:p>
          <a:p>
            <a:pPr marL="0" indent="0">
              <a:buNone/>
            </a:pPr>
            <a:r>
              <a:rPr lang="en-US" altLang="zh-CN" sz="1800" dirty="0"/>
              <a:t>neighbor PEER     route-map RM-PEER-IN       in</a:t>
            </a:r>
          </a:p>
          <a:p>
            <a:pPr marL="0" indent="0">
              <a:buNone/>
            </a:pPr>
            <a:r>
              <a:rPr lang="en-US" altLang="zh-CN" sz="1800" dirty="0">
                <a:highlight>
                  <a:srgbClr val="FFFF00"/>
                </a:highlight>
              </a:rPr>
              <a:t>neighbor PEER     route-map RM-PROV-PEER-OUT out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FFE"/>
                </a:solidFill>
              </a:rPr>
              <a:t>! </a:t>
            </a:r>
            <a:r>
              <a:rPr lang="zh-CN" altLang="en-US" sz="1800" dirty="0">
                <a:solidFill>
                  <a:srgbClr val="007FFE"/>
                </a:solidFill>
              </a:rPr>
              <a:t>配置</a:t>
            </a:r>
            <a:r>
              <a:rPr lang="en-US" altLang="zh-CN" sz="1800" dirty="0">
                <a:solidFill>
                  <a:srgbClr val="007FFE"/>
                </a:solidFill>
              </a:rPr>
              <a:t>CUSTOMER</a:t>
            </a:r>
            <a:r>
              <a:rPr lang="zh-CN" altLang="en-US" sz="1800" dirty="0">
                <a:solidFill>
                  <a:srgbClr val="007FFE"/>
                </a:solidFill>
              </a:rPr>
              <a:t>的</a:t>
            </a:r>
            <a:r>
              <a:rPr lang="en-US" altLang="zh-CN" sz="1800" dirty="0">
                <a:solidFill>
                  <a:srgbClr val="007FFE"/>
                </a:solidFill>
              </a:rPr>
              <a:t>peer-group</a:t>
            </a:r>
            <a:r>
              <a:rPr lang="zh-CN" altLang="en-US" sz="1800" dirty="0">
                <a:solidFill>
                  <a:srgbClr val="007FFE"/>
                </a:solidFill>
              </a:rPr>
              <a:t>和入策略名字（为什么不需要“出”策略？）</a:t>
            </a:r>
            <a:endParaRPr lang="en-US" altLang="zh-CN" sz="1800" dirty="0">
              <a:solidFill>
                <a:srgbClr val="007FFE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neighbor CUSTOMER peer-group</a:t>
            </a:r>
          </a:p>
          <a:p>
            <a:pPr marL="0" indent="0">
              <a:buNone/>
            </a:pPr>
            <a:r>
              <a:rPr lang="en-US" altLang="zh-CN" sz="1800" dirty="0"/>
              <a:t>neighbor CUSTOMER route-map RM-CUSTOMER-IN  in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FFE"/>
                </a:solidFill>
              </a:rPr>
              <a:t>! </a:t>
            </a:r>
            <a:r>
              <a:rPr lang="zh-CN" altLang="en-US" sz="1800" dirty="0">
                <a:solidFill>
                  <a:srgbClr val="007FFE"/>
                </a:solidFill>
              </a:rPr>
              <a:t>配置邻居信息（接口</a:t>
            </a:r>
            <a:r>
              <a:rPr lang="en-US" altLang="zh-CN" sz="1800" dirty="0">
                <a:solidFill>
                  <a:srgbClr val="007FFE"/>
                </a:solidFill>
              </a:rPr>
              <a:t>IP</a:t>
            </a:r>
            <a:r>
              <a:rPr lang="zh-CN" altLang="en-US" sz="1800" dirty="0">
                <a:solidFill>
                  <a:srgbClr val="007FFE"/>
                </a:solidFill>
              </a:rPr>
              <a:t>地址和</a:t>
            </a:r>
            <a:r>
              <a:rPr lang="en-US" altLang="zh-CN" sz="1800" dirty="0">
                <a:solidFill>
                  <a:srgbClr val="007FFE"/>
                </a:solidFill>
              </a:rPr>
              <a:t>AS</a:t>
            </a:r>
            <a:r>
              <a:rPr lang="zh-CN" altLang="en-US" sz="1800" dirty="0">
                <a:solidFill>
                  <a:srgbClr val="007FFE"/>
                </a:solidFill>
              </a:rPr>
              <a:t>号），给邻居按角色分组</a:t>
            </a:r>
          </a:p>
          <a:p>
            <a:pPr marL="0" indent="0">
              <a:buNone/>
            </a:pPr>
            <a:r>
              <a:rPr lang="en-US" altLang="zh-CN" sz="1800" dirty="0">
                <a:highlight>
                  <a:srgbClr val="FFFF00"/>
                </a:highlight>
              </a:rPr>
              <a:t>neighbor 2.0.0.1 remote-as 200</a:t>
            </a:r>
          </a:p>
          <a:p>
            <a:pPr marL="0" indent="0">
              <a:buNone/>
            </a:pPr>
            <a:r>
              <a:rPr lang="en-US" altLang="zh-CN" sz="1800" dirty="0">
                <a:highlight>
                  <a:srgbClr val="FFFF00"/>
                </a:highlight>
              </a:rPr>
              <a:t>neighbor 2.0.0.1 peer-group PROVIDER</a:t>
            </a:r>
          </a:p>
          <a:p>
            <a:pPr marL="0" indent="0">
              <a:buNone/>
            </a:pPr>
            <a:r>
              <a:rPr lang="en-US" altLang="zh-CN" sz="1800" dirty="0"/>
              <a:t>neighbor 3.0.0.1 remote-as 300</a:t>
            </a:r>
          </a:p>
          <a:p>
            <a:pPr marL="0" indent="0">
              <a:buNone/>
            </a:pPr>
            <a:r>
              <a:rPr lang="en-US" altLang="zh-CN" sz="1800" dirty="0"/>
              <a:t>neighbor 3.0.0.1 peer-group PEER</a:t>
            </a:r>
          </a:p>
          <a:p>
            <a:pPr marL="0" indent="0">
              <a:buNone/>
            </a:pPr>
            <a:r>
              <a:rPr lang="en-US" altLang="zh-CN" sz="1800" dirty="0"/>
              <a:t>neighbor 4.0.0.1 remote-as 400</a:t>
            </a:r>
          </a:p>
          <a:p>
            <a:pPr marL="0" indent="0">
              <a:buNone/>
            </a:pPr>
            <a:r>
              <a:rPr lang="en-US" altLang="zh-CN" sz="1800" dirty="0"/>
              <a:t>neighbor 4.0.0.1 peer-group CUSTOMER</a:t>
            </a: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3B9515-BB28-40F5-9E64-BC6C7B3A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62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21F5E-FE09-46B6-9AEB-3D5D18F0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714117"/>
          </a:xfrm>
        </p:spPr>
        <p:txBody>
          <a:bodyPr/>
          <a:lstStyle/>
          <a:p>
            <a:r>
              <a:rPr lang="zh-CN" altLang="en-US" dirty="0"/>
              <a:t>基于策略的路由配置（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773C3-11DA-44A3-83C8-D9831A778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408"/>
            <a:ext cx="8429625" cy="56877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007FFE"/>
                </a:solidFill>
              </a:rPr>
              <a:t>! </a:t>
            </a:r>
            <a:r>
              <a:rPr lang="zh-CN" altLang="en-US" sz="1600" dirty="0">
                <a:solidFill>
                  <a:srgbClr val="007FFE"/>
                </a:solidFill>
              </a:rPr>
              <a:t>配置</a:t>
            </a:r>
            <a:r>
              <a:rPr lang="en-US" altLang="zh-CN" sz="1600" dirty="0">
                <a:solidFill>
                  <a:srgbClr val="007FFE"/>
                </a:solidFill>
              </a:rPr>
              <a:t>PROVIDER</a:t>
            </a:r>
            <a:r>
              <a:rPr lang="zh-CN" altLang="en-US" sz="1600" dirty="0">
                <a:solidFill>
                  <a:srgbClr val="007FFE"/>
                </a:solidFill>
              </a:rPr>
              <a:t>的路由入规则，添加对角色对应的</a:t>
            </a:r>
            <a:r>
              <a:rPr lang="en-US" altLang="zh-CN" sz="1600" dirty="0">
                <a:solidFill>
                  <a:srgbClr val="007FFE"/>
                </a:solidFill>
              </a:rPr>
              <a:t>community</a:t>
            </a:r>
            <a:r>
              <a:rPr lang="zh-CN" altLang="en-US" sz="1600" dirty="0">
                <a:solidFill>
                  <a:srgbClr val="007FFE"/>
                </a:solidFill>
              </a:rPr>
              <a:t>属性，和</a:t>
            </a:r>
            <a:r>
              <a:rPr lang="en-US" altLang="zh-CN" sz="1600" dirty="0">
                <a:solidFill>
                  <a:srgbClr val="007FFE"/>
                </a:solidFill>
              </a:rPr>
              <a:t>local preference</a:t>
            </a:r>
          </a:p>
          <a:p>
            <a:pPr marL="0" indent="0">
              <a:buNone/>
            </a:pPr>
            <a:r>
              <a:rPr lang="en-US" altLang="zh-CN" sz="1600" dirty="0"/>
              <a:t>route-map RM-PROVIDER-IN permit 10   </a:t>
            </a:r>
            <a:r>
              <a:rPr lang="en-US" altLang="zh-CN" sz="1600" dirty="0">
                <a:solidFill>
                  <a:srgbClr val="007FFE"/>
                </a:solidFill>
              </a:rPr>
              <a:t>!permit</a:t>
            </a:r>
            <a:r>
              <a:rPr lang="zh-CN" altLang="en-US" sz="1600" dirty="0">
                <a:solidFill>
                  <a:srgbClr val="007FFE"/>
                </a:solidFill>
              </a:rPr>
              <a:t>允许接收，</a:t>
            </a:r>
            <a:r>
              <a:rPr lang="en-US" altLang="zh-CN" sz="1600" dirty="0">
                <a:solidFill>
                  <a:srgbClr val="007FFE"/>
                </a:solidFill>
              </a:rPr>
              <a:t>10</a:t>
            </a:r>
            <a:r>
              <a:rPr lang="zh-CN" altLang="en-US" sz="1600" dirty="0">
                <a:solidFill>
                  <a:srgbClr val="007FFE"/>
                </a:solidFill>
              </a:rPr>
              <a:t>规则排序</a:t>
            </a:r>
            <a:endParaRPr lang="en-US" altLang="zh-CN" sz="1600" dirty="0">
              <a:solidFill>
                <a:srgbClr val="007FFE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highlight>
                  <a:srgbClr val="FFFF00"/>
                </a:highlight>
              </a:rPr>
              <a:t>set community 100:3080 additive              </a:t>
            </a:r>
            <a:r>
              <a:rPr lang="en-US" altLang="zh-CN" sz="1600" dirty="0">
                <a:solidFill>
                  <a:srgbClr val="007FFE"/>
                </a:solidFill>
                <a:highlight>
                  <a:srgbClr val="FFFF00"/>
                </a:highlight>
              </a:rPr>
              <a:t>!</a:t>
            </a:r>
            <a:r>
              <a:rPr lang="zh-CN" altLang="en-US" sz="1600" dirty="0">
                <a:solidFill>
                  <a:srgbClr val="007FFE"/>
                </a:solidFill>
                <a:highlight>
                  <a:srgbClr val="FFFF00"/>
                </a:highlight>
              </a:rPr>
              <a:t>添加一个团体属性标记该路径来自于</a:t>
            </a:r>
            <a:r>
              <a:rPr lang="en-US" altLang="zh-CN" sz="1600" dirty="0">
                <a:solidFill>
                  <a:srgbClr val="007FFE"/>
                </a:solidFill>
                <a:highlight>
                  <a:srgbClr val="FFFF00"/>
                </a:highlight>
              </a:rPr>
              <a:t>provider</a:t>
            </a:r>
          </a:p>
          <a:p>
            <a:pPr marL="0" indent="0">
              <a:buNone/>
            </a:pPr>
            <a:r>
              <a:rPr lang="en-US" altLang="zh-CN" sz="1600" dirty="0">
                <a:highlight>
                  <a:srgbClr val="FFFF00"/>
                </a:highlight>
              </a:rPr>
              <a:t>set local-preference 80                               </a:t>
            </a:r>
            <a:r>
              <a:rPr lang="en-US" altLang="zh-CN" sz="1600" dirty="0">
                <a:solidFill>
                  <a:srgbClr val="007FFE"/>
                </a:solidFill>
                <a:highlight>
                  <a:srgbClr val="FFFF00"/>
                </a:highlight>
              </a:rPr>
              <a:t>!</a:t>
            </a:r>
            <a:r>
              <a:rPr lang="zh-CN" altLang="en-US" sz="1600" dirty="0">
                <a:solidFill>
                  <a:srgbClr val="007FFE"/>
                </a:solidFill>
                <a:highlight>
                  <a:srgbClr val="FFFF00"/>
                </a:highlight>
              </a:rPr>
              <a:t>设定本地优先级最低</a:t>
            </a:r>
            <a:endParaRPr lang="en-US" altLang="zh-CN" sz="1600" dirty="0">
              <a:solidFill>
                <a:srgbClr val="007FFE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1600" dirty="0"/>
              <a:t>route-map RM-PROVIDER-IN permit 20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FFE"/>
                </a:solidFill>
              </a:rPr>
              <a:t>! </a:t>
            </a:r>
            <a:r>
              <a:rPr lang="zh-CN" altLang="en-US" sz="1600" dirty="0">
                <a:solidFill>
                  <a:srgbClr val="007FFE"/>
                </a:solidFill>
              </a:rPr>
              <a:t>配置</a:t>
            </a:r>
            <a:r>
              <a:rPr lang="en-US" altLang="zh-CN" sz="1600" dirty="0">
                <a:solidFill>
                  <a:srgbClr val="007FFE"/>
                </a:solidFill>
              </a:rPr>
              <a:t>PEER</a:t>
            </a:r>
            <a:r>
              <a:rPr lang="zh-CN" altLang="en-US" sz="1600" dirty="0">
                <a:solidFill>
                  <a:srgbClr val="007FFE"/>
                </a:solidFill>
              </a:rPr>
              <a:t>的路由入规则，添加对角色对应的</a:t>
            </a:r>
            <a:r>
              <a:rPr lang="en-US" altLang="zh-CN" sz="1600" dirty="0">
                <a:solidFill>
                  <a:srgbClr val="007FFE"/>
                </a:solidFill>
              </a:rPr>
              <a:t>community</a:t>
            </a:r>
            <a:r>
              <a:rPr lang="zh-CN" altLang="en-US" sz="1600" dirty="0">
                <a:solidFill>
                  <a:srgbClr val="007FFE"/>
                </a:solidFill>
              </a:rPr>
              <a:t>属性，和</a:t>
            </a:r>
            <a:r>
              <a:rPr lang="en-US" altLang="zh-CN" sz="1600" dirty="0">
                <a:solidFill>
                  <a:srgbClr val="007FFE"/>
                </a:solidFill>
              </a:rPr>
              <a:t>local preference</a:t>
            </a:r>
          </a:p>
          <a:p>
            <a:pPr marL="0" indent="0">
              <a:buNone/>
            </a:pPr>
            <a:r>
              <a:rPr lang="en-US" altLang="zh-CN" sz="1600" dirty="0"/>
              <a:t>route-map RM-PEER-IN permit 10</a:t>
            </a:r>
          </a:p>
          <a:p>
            <a:pPr marL="0" indent="0">
              <a:buNone/>
            </a:pPr>
            <a:r>
              <a:rPr lang="en-US" altLang="zh-CN" sz="1600" dirty="0"/>
              <a:t>set community 100:3090 additive              </a:t>
            </a:r>
            <a:r>
              <a:rPr lang="en-US" altLang="zh-CN" sz="1600" dirty="0">
                <a:solidFill>
                  <a:srgbClr val="007FFE"/>
                </a:solidFill>
              </a:rPr>
              <a:t>!</a:t>
            </a:r>
            <a:r>
              <a:rPr lang="zh-CN" altLang="en-US" sz="1600" dirty="0">
                <a:solidFill>
                  <a:srgbClr val="007FFE"/>
                </a:solidFill>
              </a:rPr>
              <a:t>添加一个团体属性标记该路径来自于</a:t>
            </a:r>
            <a:r>
              <a:rPr lang="en-US" altLang="zh-CN" sz="1600" dirty="0">
                <a:solidFill>
                  <a:srgbClr val="007FFE"/>
                </a:solidFill>
              </a:rPr>
              <a:t>peer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set local-preference 90                               </a:t>
            </a:r>
            <a:r>
              <a:rPr lang="en-US" altLang="zh-CN" sz="1600" dirty="0">
                <a:solidFill>
                  <a:srgbClr val="007FFE"/>
                </a:solidFill>
              </a:rPr>
              <a:t>!</a:t>
            </a:r>
            <a:r>
              <a:rPr lang="zh-CN" altLang="en-US" sz="1600" dirty="0">
                <a:solidFill>
                  <a:srgbClr val="007FFE"/>
                </a:solidFill>
              </a:rPr>
              <a:t>设定本地优先级中等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route-map RM-PEER-IN permit 20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7FFE"/>
                </a:solidFill>
              </a:rPr>
              <a:t>! </a:t>
            </a:r>
            <a:r>
              <a:rPr lang="zh-CN" altLang="en-US" sz="1600" dirty="0">
                <a:solidFill>
                  <a:srgbClr val="007FFE"/>
                </a:solidFill>
              </a:rPr>
              <a:t>配置</a:t>
            </a:r>
            <a:r>
              <a:rPr lang="en-US" altLang="zh-CN" sz="1600" dirty="0">
                <a:solidFill>
                  <a:srgbClr val="007FFE"/>
                </a:solidFill>
              </a:rPr>
              <a:t>CUSTOMER</a:t>
            </a:r>
            <a:r>
              <a:rPr lang="zh-CN" altLang="en-US" sz="1600" dirty="0">
                <a:solidFill>
                  <a:srgbClr val="007FFE"/>
                </a:solidFill>
              </a:rPr>
              <a:t>的路由入规则，添加对角色对应的</a:t>
            </a:r>
            <a:r>
              <a:rPr lang="en-US" altLang="zh-CN" sz="1600" dirty="0">
                <a:solidFill>
                  <a:srgbClr val="007FFE"/>
                </a:solidFill>
              </a:rPr>
              <a:t>community</a:t>
            </a:r>
            <a:r>
              <a:rPr lang="zh-CN" altLang="en-US" sz="1600" dirty="0">
                <a:solidFill>
                  <a:srgbClr val="007FFE"/>
                </a:solidFill>
              </a:rPr>
              <a:t>属性，和</a:t>
            </a:r>
            <a:r>
              <a:rPr lang="en-US" altLang="zh-CN" sz="1600" dirty="0">
                <a:solidFill>
                  <a:srgbClr val="007FFE"/>
                </a:solidFill>
              </a:rPr>
              <a:t>local preference</a:t>
            </a:r>
          </a:p>
          <a:p>
            <a:pPr marL="0" indent="0">
              <a:buNone/>
            </a:pPr>
            <a:r>
              <a:rPr lang="en-US" altLang="zh-CN" sz="1600" dirty="0"/>
              <a:t>route-map RM-CUSTOMER-IN permit 10</a:t>
            </a:r>
          </a:p>
          <a:p>
            <a:pPr marL="0" indent="0">
              <a:buNone/>
            </a:pPr>
            <a:r>
              <a:rPr lang="en-US" altLang="zh-CN" sz="1600" dirty="0"/>
              <a:t>set community 100:3100                           </a:t>
            </a:r>
            <a:r>
              <a:rPr lang="en-US" altLang="zh-CN" sz="1600" dirty="0">
                <a:solidFill>
                  <a:srgbClr val="007FFE"/>
                </a:solidFill>
              </a:rPr>
              <a:t>!</a:t>
            </a:r>
            <a:r>
              <a:rPr lang="zh-CN" altLang="en-US" sz="1600" dirty="0">
                <a:solidFill>
                  <a:srgbClr val="007FFE"/>
                </a:solidFill>
              </a:rPr>
              <a:t>添加一个团体属性标记该路径来自于</a:t>
            </a:r>
            <a:r>
              <a:rPr lang="en-US" altLang="zh-CN" sz="1600" dirty="0">
                <a:solidFill>
                  <a:srgbClr val="007FFE"/>
                </a:solidFill>
              </a:rPr>
              <a:t>customer</a:t>
            </a:r>
          </a:p>
          <a:p>
            <a:pPr marL="0" indent="0">
              <a:buNone/>
            </a:pPr>
            <a:r>
              <a:rPr lang="en-US" altLang="zh-CN" sz="1600" dirty="0"/>
              <a:t>set local-preference 100                            </a:t>
            </a:r>
            <a:r>
              <a:rPr lang="en-US" altLang="zh-CN" sz="1600" dirty="0">
                <a:solidFill>
                  <a:srgbClr val="007FFE"/>
                </a:solidFill>
              </a:rPr>
              <a:t>!</a:t>
            </a:r>
            <a:r>
              <a:rPr lang="zh-CN" altLang="en-US" sz="1600" dirty="0">
                <a:solidFill>
                  <a:srgbClr val="007FFE"/>
                </a:solidFill>
              </a:rPr>
              <a:t>设定本地优先级最高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route-map RM-CUSTOMER-IN permit 20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77313-8B16-4ADE-AC97-7DA6D4BE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35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6DA2C-FBE9-4730-BE94-42DC8149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基于策略的路由配置（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55958-DAD3-4F24-9C11-15619D51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1358"/>
            <a:ext cx="8686800" cy="53988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FFE"/>
                </a:solidFill>
              </a:rPr>
              <a:t>! </a:t>
            </a:r>
            <a:r>
              <a:rPr lang="zh-CN" altLang="en-US" sz="2000" dirty="0">
                <a:solidFill>
                  <a:srgbClr val="007FFE"/>
                </a:solidFill>
              </a:rPr>
              <a:t>配置</a:t>
            </a:r>
            <a:r>
              <a:rPr lang="en-US" altLang="zh-CN" sz="2000" dirty="0">
                <a:solidFill>
                  <a:srgbClr val="007FFE"/>
                </a:solidFill>
              </a:rPr>
              <a:t>community-list</a:t>
            </a:r>
            <a:r>
              <a:rPr lang="zh-CN" altLang="en-US" sz="2000" dirty="0">
                <a:solidFill>
                  <a:srgbClr val="007FFE"/>
                </a:solidFill>
              </a:rPr>
              <a:t>，将来自</a:t>
            </a:r>
            <a:r>
              <a:rPr lang="en-US" altLang="zh-CN" sz="2000" dirty="0">
                <a:solidFill>
                  <a:srgbClr val="007FFE"/>
                </a:solidFill>
              </a:rPr>
              <a:t>provider</a:t>
            </a:r>
            <a:r>
              <a:rPr lang="zh-CN" altLang="en-US" sz="2000" dirty="0">
                <a:solidFill>
                  <a:srgbClr val="007FFE"/>
                </a:solidFill>
              </a:rPr>
              <a:t>和</a:t>
            </a:r>
            <a:r>
              <a:rPr lang="en-US" altLang="zh-CN" sz="2000" dirty="0">
                <a:solidFill>
                  <a:srgbClr val="007FFE"/>
                </a:solidFill>
              </a:rPr>
              <a:t>peer</a:t>
            </a:r>
            <a:r>
              <a:rPr lang="zh-CN" altLang="en-US" sz="2000" dirty="0">
                <a:solidFill>
                  <a:srgbClr val="007FFE"/>
                </a:solidFill>
              </a:rPr>
              <a:t>的路径作为一组</a:t>
            </a:r>
            <a:endParaRPr lang="en-US" altLang="zh-CN" sz="2000" dirty="0">
              <a:solidFill>
                <a:srgbClr val="007FFE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ip</a:t>
            </a:r>
            <a:r>
              <a:rPr lang="en-US" altLang="zh-CN" sz="2000" dirty="0"/>
              <a:t> community-list standard prov-peer permit 100:3080</a:t>
            </a:r>
          </a:p>
          <a:p>
            <a:pPr marL="0" indent="0">
              <a:buNone/>
            </a:pPr>
            <a:r>
              <a:rPr lang="en-US" altLang="zh-CN" sz="2000" dirty="0" err="1">
                <a:highlight>
                  <a:srgbClr val="FFFF00"/>
                </a:highlight>
              </a:rPr>
              <a:t>ip</a:t>
            </a:r>
            <a:r>
              <a:rPr lang="en-US" altLang="zh-CN" sz="2000" dirty="0">
                <a:highlight>
                  <a:srgbClr val="FFFF00"/>
                </a:highlight>
              </a:rPr>
              <a:t> community-list standard prov-peer permit 100:3090</a:t>
            </a:r>
          </a:p>
          <a:p>
            <a:pPr marL="0" indent="0">
              <a:buNone/>
            </a:pPr>
            <a:r>
              <a:rPr lang="en-US" altLang="zh-CN" sz="2000" dirty="0" err="1"/>
              <a:t>ip</a:t>
            </a:r>
            <a:r>
              <a:rPr lang="en-US" altLang="zh-CN" sz="2000" dirty="0"/>
              <a:t> community-list standard prov-peer deny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007FFE"/>
                </a:solidFill>
              </a:rPr>
              <a:t>! </a:t>
            </a:r>
            <a:r>
              <a:rPr lang="zh-CN" altLang="en-US" sz="1800" dirty="0">
                <a:solidFill>
                  <a:srgbClr val="007FFE"/>
                </a:solidFill>
              </a:rPr>
              <a:t>配置</a:t>
            </a:r>
            <a:r>
              <a:rPr lang="en-US" altLang="zh-CN" sz="1800" dirty="0">
                <a:solidFill>
                  <a:srgbClr val="007FFE"/>
                </a:solidFill>
              </a:rPr>
              <a:t>PROVIDER/PEER</a:t>
            </a:r>
            <a:r>
              <a:rPr lang="zh-CN" altLang="en-US" sz="1800" dirty="0">
                <a:solidFill>
                  <a:srgbClr val="007FFE"/>
                </a:solidFill>
              </a:rPr>
              <a:t>的路由出规则，阻止来自</a:t>
            </a:r>
            <a:r>
              <a:rPr lang="en-US" altLang="zh-CN" sz="1800" dirty="0">
                <a:solidFill>
                  <a:srgbClr val="007FFE"/>
                </a:solidFill>
              </a:rPr>
              <a:t>provider</a:t>
            </a:r>
            <a:r>
              <a:rPr lang="zh-CN" altLang="en-US" sz="1800" dirty="0">
                <a:solidFill>
                  <a:srgbClr val="007FFE"/>
                </a:solidFill>
              </a:rPr>
              <a:t>和</a:t>
            </a:r>
            <a:r>
              <a:rPr lang="en-US" altLang="zh-CN" sz="1800" dirty="0">
                <a:solidFill>
                  <a:srgbClr val="007FFE"/>
                </a:solidFill>
              </a:rPr>
              <a:t>peer</a:t>
            </a:r>
            <a:r>
              <a:rPr lang="zh-CN" altLang="en-US" sz="1800" dirty="0">
                <a:solidFill>
                  <a:srgbClr val="007FFE"/>
                </a:solidFill>
              </a:rPr>
              <a:t>的路</a:t>
            </a:r>
            <a:r>
              <a:rPr lang="zh-CN" altLang="en-US" sz="2000" dirty="0">
                <a:solidFill>
                  <a:srgbClr val="007FFE"/>
                </a:solidFill>
              </a:rPr>
              <a:t>由</a:t>
            </a:r>
            <a:r>
              <a:rPr lang="zh-CN" altLang="en-US" sz="1800" dirty="0">
                <a:solidFill>
                  <a:srgbClr val="007FFE"/>
                </a:solidFill>
              </a:rPr>
              <a:t>被转发给</a:t>
            </a:r>
            <a:r>
              <a:rPr lang="en-US" altLang="zh-CN" sz="1800" dirty="0">
                <a:solidFill>
                  <a:srgbClr val="007FFE"/>
                </a:solidFill>
              </a:rPr>
              <a:t>provider</a:t>
            </a:r>
            <a:r>
              <a:rPr lang="zh-CN" altLang="en-US" sz="1800" dirty="0">
                <a:solidFill>
                  <a:srgbClr val="007FFE"/>
                </a:solidFill>
              </a:rPr>
              <a:t>和</a:t>
            </a:r>
            <a:r>
              <a:rPr lang="en-US" altLang="zh-CN" sz="1800" dirty="0">
                <a:solidFill>
                  <a:srgbClr val="007FFE"/>
                </a:solidFill>
              </a:rPr>
              <a:t>peer</a:t>
            </a:r>
          </a:p>
          <a:p>
            <a:pPr marL="0" indent="0">
              <a:buNone/>
            </a:pPr>
            <a:r>
              <a:rPr lang="en-US" altLang="zh-CN" sz="1800" dirty="0"/>
              <a:t>route-map RM-PROV-PEER-OUT deny 10  </a:t>
            </a:r>
            <a:r>
              <a:rPr lang="en-US" altLang="zh-CN" sz="1800" dirty="0">
                <a:solidFill>
                  <a:srgbClr val="007FFE"/>
                </a:solidFill>
              </a:rPr>
              <a:t>!</a:t>
            </a:r>
            <a:r>
              <a:rPr lang="zh-CN" altLang="en-US" sz="1800" dirty="0">
                <a:solidFill>
                  <a:srgbClr val="007FFE"/>
                </a:solidFill>
              </a:rPr>
              <a:t>阻止下面匹配的路径输出</a:t>
            </a:r>
            <a:r>
              <a:rPr lang="en-US" altLang="zh-CN" sz="1800" dirty="0"/>
              <a:t> </a:t>
            </a:r>
          </a:p>
          <a:p>
            <a:pPr marL="0" indent="0">
              <a:buNone/>
            </a:pPr>
            <a:r>
              <a:rPr lang="en-US" altLang="zh-CN" sz="1800" dirty="0"/>
              <a:t>match community prov-peer              </a:t>
            </a:r>
            <a:r>
              <a:rPr lang="en-US" altLang="zh-CN" sz="1800" dirty="0">
                <a:solidFill>
                  <a:srgbClr val="007FFE"/>
                </a:solidFill>
              </a:rPr>
              <a:t>!</a:t>
            </a:r>
            <a:r>
              <a:rPr lang="zh-CN" altLang="en-US" sz="1800" dirty="0">
                <a:solidFill>
                  <a:srgbClr val="007FFE"/>
                </a:solidFill>
              </a:rPr>
              <a:t>匹配团体属性来自于</a:t>
            </a:r>
            <a:r>
              <a:rPr lang="en-US" altLang="zh-CN" sz="1800" dirty="0">
                <a:solidFill>
                  <a:srgbClr val="007FFE"/>
                </a:solidFill>
              </a:rPr>
              <a:t>provider</a:t>
            </a:r>
            <a:r>
              <a:rPr lang="zh-CN" altLang="en-US" sz="1800" dirty="0">
                <a:solidFill>
                  <a:srgbClr val="007FFE"/>
                </a:solidFill>
              </a:rPr>
              <a:t>和</a:t>
            </a:r>
            <a:r>
              <a:rPr lang="en-US" altLang="zh-CN" sz="1800" dirty="0">
                <a:solidFill>
                  <a:srgbClr val="007FFE"/>
                </a:solidFill>
              </a:rPr>
              <a:t>peer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route-map RM-PROV-PEER-OUT permit 20   </a:t>
            </a:r>
            <a:r>
              <a:rPr lang="en-US" altLang="zh-CN" sz="1800" dirty="0">
                <a:solidFill>
                  <a:srgbClr val="007FFE"/>
                </a:solidFill>
              </a:rPr>
              <a:t>!</a:t>
            </a:r>
            <a:r>
              <a:rPr lang="zh-CN" altLang="en-US" sz="1800" dirty="0">
                <a:solidFill>
                  <a:srgbClr val="007FFE"/>
                </a:solidFill>
              </a:rPr>
              <a:t>其余的来自</a:t>
            </a:r>
            <a:r>
              <a:rPr lang="en-US" altLang="zh-CN" sz="1800" dirty="0">
                <a:solidFill>
                  <a:srgbClr val="007FFE"/>
                </a:solidFill>
              </a:rPr>
              <a:t>customer</a:t>
            </a:r>
            <a:r>
              <a:rPr lang="zh-CN" altLang="en-US" sz="1800" dirty="0">
                <a:solidFill>
                  <a:srgbClr val="007FFE"/>
                </a:solidFill>
              </a:rPr>
              <a:t>的可输出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CEE95-A278-4B1C-B158-0797A4CF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05369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37032</TotalTime>
  <Words>1959</Words>
  <Application>Microsoft Office PowerPoint</Application>
  <PresentationFormat>全屏显示(4:3)</PresentationFormat>
  <Paragraphs>214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微软雅黑</vt:lpstr>
      <vt:lpstr>Arial</vt:lpstr>
      <vt:lpstr>Arial Black</vt:lpstr>
      <vt:lpstr>Calibri</vt:lpstr>
      <vt:lpstr>默认主题</vt:lpstr>
      <vt:lpstr>网络与信息安全</vt:lpstr>
      <vt:lpstr>5. 路由泄露防御</vt:lpstr>
      <vt:lpstr>BGP路由泄露</vt:lpstr>
      <vt:lpstr>BGP路由泄露分类</vt:lpstr>
      <vt:lpstr>基于策略的路由配置（1）</vt:lpstr>
      <vt:lpstr>基于策略的路由配置（2）</vt:lpstr>
      <vt:lpstr>基于策略的路由配置（3）</vt:lpstr>
      <vt:lpstr>基于策略的路由配置（4）</vt:lpstr>
      <vt:lpstr>基于策略的路由配置（5）</vt:lpstr>
      <vt:lpstr>课堂问题</vt:lpstr>
      <vt:lpstr>5. 路由泄露防御  思路1：AS内部防止泄露路由给邻居 思路2：检测来自邻居AS的路由泄露 </vt:lpstr>
      <vt:lpstr>基于角色的路由泄露阻止</vt:lpstr>
      <vt:lpstr>建立连接时角色检查</vt:lpstr>
      <vt:lpstr>iOTC属性与路由泄露检测规则</vt:lpstr>
      <vt:lpstr>课堂问题</vt:lpstr>
      <vt:lpstr>基于路由标记的路由泄露阻止</vt:lpstr>
      <vt:lpstr>路由泄露检测</vt:lpstr>
      <vt:lpstr>路由泄露阻止</vt:lpstr>
      <vt:lpstr>课堂问题</vt:lpstr>
      <vt:lpstr>总结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Yuzhang</cp:lastModifiedBy>
  <cp:revision>4850</cp:revision>
  <dcterms:created xsi:type="dcterms:W3CDTF">2014-12-29T07:26:19Z</dcterms:created>
  <dcterms:modified xsi:type="dcterms:W3CDTF">2020-10-07T10:23:20Z</dcterms:modified>
</cp:coreProperties>
</file>