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479" r:id="rId3"/>
    <p:sldId id="466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04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8193" autoAdjust="0"/>
  </p:normalViewPr>
  <p:slideViewPr>
    <p:cSldViewPr snapToGrid="0" snapToObjects="1">
      <p:cViewPr varScale="1">
        <p:scale>
          <a:sx n="119" d="100"/>
          <a:sy n="119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ipe.net/publications/docs/ripe-5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C273-EAA5-4C93-9958-3EAF5AB5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AS</a:t>
            </a:r>
            <a:r>
              <a:rPr lang="zh-CN" altLang="en-US" dirty="0"/>
              <a:t>路径过滤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4DC38-778A-493E-B5BB-8A1774C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只从</a:t>
            </a:r>
            <a:r>
              <a:rPr lang="en-US" altLang="zh-CN" sz="2000" dirty="0"/>
              <a:t>customer</a:t>
            </a:r>
            <a:r>
              <a:rPr lang="zh-CN" altLang="en-US" sz="2000" dirty="0"/>
              <a:t>接受包含该</a:t>
            </a:r>
            <a:r>
              <a:rPr lang="en-US" altLang="zh-CN" sz="2000" dirty="0"/>
              <a:t>customer</a:t>
            </a:r>
            <a:r>
              <a:rPr lang="zh-CN" altLang="en-US" sz="2000" dirty="0"/>
              <a:t>的路径</a:t>
            </a:r>
          </a:p>
          <a:p>
            <a:r>
              <a:rPr lang="zh-CN" altLang="en-US" sz="2000" dirty="0"/>
              <a:t>不接受包含私有</a:t>
            </a:r>
            <a:r>
              <a:rPr lang="en-US" altLang="zh-CN" sz="2000" dirty="0"/>
              <a:t>ASN</a:t>
            </a:r>
            <a:r>
              <a:rPr lang="zh-CN" altLang="en-US" sz="2000" dirty="0"/>
              <a:t>的路径，除非为了实现黑洞</a:t>
            </a:r>
          </a:p>
          <a:p>
            <a:r>
              <a:rPr lang="zh-CN" altLang="en-US" sz="2000" dirty="0"/>
              <a:t>不接受第一个</a:t>
            </a:r>
            <a:r>
              <a:rPr lang="en-US" altLang="zh-CN" sz="2000" dirty="0"/>
              <a:t>AS</a:t>
            </a:r>
            <a:r>
              <a:rPr lang="zh-CN" altLang="en-US" sz="2000" dirty="0"/>
              <a:t>不是相连邻居的路径，除非是</a:t>
            </a:r>
            <a:r>
              <a:rPr lang="en-US" altLang="zh-CN" sz="2000" dirty="0"/>
              <a:t>IXP</a:t>
            </a:r>
            <a:r>
              <a:rPr lang="zh-CN" altLang="en-US" sz="2000" dirty="0"/>
              <a:t>的</a:t>
            </a:r>
          </a:p>
          <a:p>
            <a:r>
              <a:rPr lang="zh-CN" altLang="en-US" sz="2000" dirty="0"/>
              <a:t>不应以一个非空路径来通告一个起源前缀，除非有意为其提供传递</a:t>
            </a:r>
          </a:p>
          <a:p>
            <a:r>
              <a:rPr lang="zh-CN" altLang="en-US" sz="2000" dirty="0"/>
              <a:t>不应路由泄露</a:t>
            </a:r>
          </a:p>
          <a:p>
            <a:r>
              <a:rPr lang="zh-CN" altLang="en-US" sz="2000" dirty="0"/>
              <a:t>不应改变</a:t>
            </a:r>
            <a:r>
              <a:rPr lang="en-US" altLang="zh-CN" sz="2000" dirty="0"/>
              <a:t>BGP</a:t>
            </a:r>
            <a:r>
              <a:rPr lang="zh-CN" altLang="en-US" sz="2000" dirty="0"/>
              <a:t>缺省行为，例如不应接收包含</a:t>
            </a:r>
            <a:r>
              <a:rPr lang="zh-CN" altLang="en-US" sz="2000" dirty="0">
                <a:solidFill>
                  <a:srgbClr val="FF0000"/>
                </a:solidFill>
              </a:rPr>
              <a:t>（问题：</a:t>
            </a:r>
            <a:r>
              <a:rPr lang="en-US" altLang="zh-CN" sz="2000" dirty="0">
                <a:solidFill>
                  <a:srgbClr val="FF0000"/>
                </a:solidFill>
              </a:rPr>
              <a:t>________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的路径</a:t>
            </a:r>
          </a:p>
          <a:p>
            <a:r>
              <a:rPr lang="zh-CN" altLang="en-US" sz="2000" dirty="0"/>
              <a:t>参考</a:t>
            </a:r>
            <a:r>
              <a:rPr lang="en-US" altLang="zh-CN" sz="2000" dirty="0"/>
              <a:t>RFC7132: Threat Model for BGP Path Security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F8B31-4F8C-4CF6-B3BD-6A53F596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33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4A7B-1141-4819-8316-EACED92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下一跳过滤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C2C56-435E-483A-A0F8-30BBB668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缺省情况下，只接受路由信息的发送方为下一跳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IXP</a:t>
            </a:r>
            <a:r>
              <a:rPr lang="zh-CN" altLang="en-US" sz="2000" dirty="0"/>
              <a:t>共享网络中互联时，可以通告一个带有第三方（即非声明前缀的路由器）下一跳的前缀。一种典型的情景就是</a:t>
            </a:r>
            <a:r>
              <a:rPr lang="en-US" altLang="zh-CN" sz="2000" dirty="0"/>
              <a:t>IXP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</a:rPr>
              <a:t>: ____________)</a:t>
            </a:r>
            <a:r>
              <a:rPr lang="zh-CN" altLang="en-US" sz="2000" dirty="0"/>
              <a:t>，只转发路由消息而不转发流量，详见</a:t>
            </a:r>
            <a:r>
              <a:rPr lang="en-US" altLang="zh-CN" sz="2000" dirty="0"/>
              <a:t>RFC7947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6B52C-A194-433E-813E-B2A0470D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9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50BC6-E26B-416E-8BFD-58EB1BBF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清理团体属性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C3C5C-F865-4DE7-9A3B-8DB8ED1B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应清理入界路径中包含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>
                <a:solidFill>
                  <a:srgbClr val="FF0000"/>
                </a:solidFill>
              </a:rPr>
              <a:t>_________</a:t>
            </a:r>
            <a:r>
              <a:rPr lang="zh-CN" altLang="en-US" dirty="0"/>
              <a:t>）的团体属性，并只允许这些团体属性作为</a:t>
            </a:r>
            <a:r>
              <a:rPr lang="en-US" altLang="zh-CN" dirty="0"/>
              <a:t>customer/peer</a:t>
            </a:r>
            <a:r>
              <a:rPr lang="zh-CN" altLang="en-US" dirty="0"/>
              <a:t>的信令机制</a:t>
            </a:r>
          </a:p>
          <a:p>
            <a:r>
              <a:rPr lang="zh-CN" altLang="en-US" dirty="0"/>
              <a:t>不应删除其他团体属性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7F3A2-B4FC-47B7-AE9B-40763E9C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5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4993A-9E03-4B51-8191-3C253E05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MANRS </a:t>
            </a:r>
            <a:r>
              <a:rPr lang="zh-CN" altLang="en-US" dirty="0"/>
              <a:t>路由安全共识规范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6EB71-EF0D-481B-9A54-3127C5E7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- [MANRS](https://www.manrs.org)</a:t>
            </a:r>
            <a:r>
              <a:rPr lang="zh-CN" altLang="en-US" sz="2000" dirty="0"/>
              <a:t>（</a:t>
            </a:r>
            <a:r>
              <a:rPr lang="en-US" altLang="zh-CN" sz="2000" dirty="0"/>
              <a:t>Mutually Agreed Norms for Routing Security</a:t>
            </a:r>
            <a:r>
              <a:rPr lang="zh-CN" altLang="en-US" sz="2000" dirty="0"/>
              <a:t>）是由互联网协会（</a:t>
            </a:r>
            <a:r>
              <a:rPr lang="en-US" altLang="zh-CN" sz="2000" dirty="0"/>
              <a:t>Internet Society</a:t>
            </a:r>
            <a:r>
              <a:rPr lang="zh-CN" altLang="en-US" sz="2000" dirty="0"/>
              <a:t>）发起的以抵御路由威胁的一项全球行动。</a:t>
            </a:r>
          </a:p>
          <a:p>
            <a:pPr marL="0" indent="0">
              <a:buNone/>
            </a:pPr>
            <a:r>
              <a:rPr lang="en-US" altLang="zh-CN" sz="2000" dirty="0"/>
              <a:t>- [MANRS</a:t>
            </a:r>
            <a:r>
              <a:rPr lang="zh-CN" altLang="en-US" sz="2000" dirty="0"/>
              <a:t>操作手册</a:t>
            </a:r>
            <a:r>
              <a:rPr lang="en-US" altLang="zh-CN" sz="2000" dirty="0"/>
              <a:t>](https://www.manrs.org/manrs/)</a:t>
            </a:r>
            <a:r>
              <a:rPr lang="zh-CN" altLang="en-US" sz="2000" dirty="0"/>
              <a:t>给出了具体的路由安全操作指南，包含</a:t>
            </a:r>
            <a:r>
              <a:rPr lang="en-US" altLang="zh-CN" sz="2000" dirty="0"/>
              <a:t>4</a:t>
            </a:r>
            <a:r>
              <a:rPr lang="zh-CN" altLang="en-US" sz="2000" dirty="0"/>
              <a:t>个部分：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1. </a:t>
            </a:r>
            <a:r>
              <a:rPr lang="zh-CN" altLang="en-US" sz="2000" dirty="0"/>
              <a:t>阻止不正确路由信息传播（</a:t>
            </a:r>
            <a:r>
              <a:rPr lang="en-US" altLang="zh-CN" sz="2000" dirty="0"/>
              <a:t>BGP</a:t>
            </a:r>
            <a:r>
              <a:rPr lang="zh-CN" altLang="en-US" sz="2000" dirty="0"/>
              <a:t>安全操作）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2. </a:t>
            </a:r>
            <a:r>
              <a:rPr lang="zh-CN" altLang="en-US" sz="2000" dirty="0"/>
              <a:t>阻止伪造源地址的流量（源地址验证，反向路径转发）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3. </a:t>
            </a:r>
            <a:r>
              <a:rPr lang="zh-CN" altLang="en-US" sz="2000" dirty="0"/>
              <a:t>促进运营商间操作沟通与协作（</a:t>
            </a:r>
            <a:r>
              <a:rPr lang="zh-CN" altLang="en-US" sz="2000" dirty="0">
                <a:solidFill>
                  <a:srgbClr val="007FFE"/>
                </a:solidFill>
              </a:rPr>
              <a:t>注册联系信息，见下页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4. </a:t>
            </a:r>
            <a:r>
              <a:rPr lang="zh-CN" altLang="en-US" sz="2000" dirty="0"/>
              <a:t>促进全球路由信息验证（注册路由信息政策和</a:t>
            </a:r>
            <a:r>
              <a:rPr lang="en-US" altLang="zh-CN" sz="2000" dirty="0"/>
              <a:t>RPKI</a:t>
            </a:r>
            <a:r>
              <a:rPr lang="zh-CN" altLang="en-US" sz="2000" dirty="0"/>
              <a:t>等）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BC60B-834D-4DA8-AD44-6EB97933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17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D733D-1EE1-490D-85E6-339A14A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IRR</a:t>
            </a:r>
            <a:r>
              <a:rPr lang="zh-CN" altLang="en-US" dirty="0"/>
              <a:t>（</a:t>
            </a:r>
            <a:r>
              <a:rPr lang="en-US" altLang="zh-CN" dirty="0"/>
              <a:t>Internet Routing Registry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AAFE-4377-46D5-B6AA-9A9F3D6D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前缀起源注册示例：</a:t>
            </a:r>
          </a:p>
          <a:p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route6:           2001:db8:1000::/36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descr</a:t>
            </a:r>
            <a:r>
              <a:rPr lang="en-US" altLang="zh-CN" sz="2000" dirty="0"/>
              <a:t>:            Provider 64500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origin:           AS64500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-by:           MAINT-AS64500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created:          2012-10-27T12:14:23Z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last-modified:    2016-02-27T12:33:15Z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source:           RIPE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26BF4-C69E-4442-92AE-FD69339E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0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CEE34-6CEA-4011-BBD6-24CCE216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自治域路由注册实例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DE0A-798F-4C0F-A2C9-54BBC21E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6133"/>
            <a:ext cx="8229600" cy="539881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sz="1800" dirty="0" err="1"/>
              <a:t>aut</a:t>
            </a:r>
            <a:r>
              <a:rPr lang="en-US" altLang="zh-CN" sz="1800" dirty="0"/>
              <a:t>-num:          AS64500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descr</a:t>
            </a:r>
            <a:r>
              <a:rPr lang="en-US" altLang="zh-CN" sz="1800" dirty="0"/>
              <a:t>:            Provider 64500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（问题：</a:t>
            </a:r>
            <a:r>
              <a:rPr lang="en-US" altLang="zh-CN" sz="1800" dirty="0">
                <a:solidFill>
                  <a:srgbClr val="FF0000"/>
                </a:solidFill>
              </a:rPr>
              <a:t>AS64500</a:t>
            </a:r>
            <a:r>
              <a:rPr lang="zh-CN" altLang="en-US" sz="1800" dirty="0">
                <a:solidFill>
                  <a:srgbClr val="FF0000"/>
                </a:solidFill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</a:rPr>
              <a:t>AS64501</a:t>
            </a:r>
            <a:r>
              <a:rPr lang="zh-CN" altLang="en-US" sz="1800" dirty="0">
                <a:solidFill>
                  <a:srgbClr val="FF0000"/>
                </a:solidFill>
              </a:rPr>
              <a:t>间是什么关系？）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-import:        from AS64501 accept AS64501[AR2]    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-export:        to AS64501 announce ANY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（问题：</a:t>
            </a:r>
            <a:r>
              <a:rPr lang="en-US" altLang="zh-CN" sz="1800" dirty="0">
                <a:solidFill>
                  <a:srgbClr val="FF0000"/>
                </a:solidFill>
              </a:rPr>
              <a:t>AS64500</a:t>
            </a:r>
            <a:r>
              <a:rPr lang="zh-CN" altLang="en-US" sz="1800" dirty="0">
                <a:solidFill>
                  <a:srgbClr val="FF0000"/>
                </a:solidFill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</a:rPr>
              <a:t>AS64511</a:t>
            </a:r>
            <a:r>
              <a:rPr lang="zh-CN" altLang="en-US" sz="1800" dirty="0">
                <a:solidFill>
                  <a:srgbClr val="FF0000"/>
                </a:solidFill>
              </a:rPr>
              <a:t>间是什么关系？）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-import:        from AS64511 accept AS64511:AS-ALL       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-export:        to AS64511 announce S64500:AS-ALL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（问题：</a:t>
            </a:r>
            <a:r>
              <a:rPr lang="en-US" altLang="zh-CN" sz="1800" dirty="0">
                <a:solidFill>
                  <a:srgbClr val="FF0000"/>
                </a:solidFill>
              </a:rPr>
              <a:t>AS64500</a:t>
            </a:r>
            <a:r>
              <a:rPr lang="zh-CN" altLang="en-US" sz="1800" dirty="0">
                <a:solidFill>
                  <a:srgbClr val="FF0000"/>
                </a:solidFill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</a:rPr>
              <a:t>AS64510</a:t>
            </a:r>
            <a:r>
              <a:rPr lang="zh-CN" altLang="en-US" sz="1800" dirty="0">
                <a:solidFill>
                  <a:srgbClr val="FF0000"/>
                </a:solidFill>
              </a:rPr>
              <a:t>间是什么关系？）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-import:        from AS64510 accept ANY except FLTR-BOGONS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mp</a:t>
            </a:r>
            <a:r>
              <a:rPr lang="en-US" altLang="zh-CN" sz="1800" dirty="0"/>
              <a:t>-export:        to AS64510 announce AS64500:AS-ALL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-by:           MAINT-AS64500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created:          2012-10-27T12:14:23Z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last-modified:    2016-02-27T12:33:15Z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    source:           RIPE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52901-7041-4593-A0A5-49EC9C45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1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6BC9-5D51-4F0C-9073-F8741A85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高级注册信息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46242-1180-4CAE-A14A-80C8F885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mp</a:t>
            </a:r>
            <a:r>
              <a:rPr lang="en-US" altLang="zh-CN" sz="2000" dirty="0"/>
              <a:t>-import:    </a:t>
            </a:r>
            <a:r>
              <a:rPr lang="en-US" altLang="zh-CN" sz="2000" dirty="0" err="1"/>
              <a:t>afi</a:t>
            </a:r>
            <a:r>
              <a:rPr lang="en-US" altLang="zh-CN" sz="2000" dirty="0"/>
              <a:t> ipv4.unicast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from AS64510 192.0.2.1 at 192.0.2.2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action </a:t>
            </a:r>
            <a:r>
              <a:rPr lang="en-US" altLang="zh-CN" sz="2000" dirty="0" err="1"/>
              <a:t>pref</a:t>
            </a:r>
            <a:r>
              <a:rPr lang="en-US" altLang="zh-CN" sz="2000" dirty="0"/>
              <a:t> = 10; med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community.append</a:t>
            </a:r>
            <a:r>
              <a:rPr lang="en-US" altLang="zh-CN" sz="2000" dirty="0"/>
              <a:t>(64500:10);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aspath.prepend</a:t>
            </a:r>
            <a:r>
              <a:rPr lang="en-US" altLang="zh-CN" sz="2000" dirty="0"/>
              <a:t>(AS64500, AS64500)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accept ANY except FLTR-BOGONS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mp</a:t>
            </a:r>
            <a:r>
              <a:rPr lang="en-US" altLang="zh-CN" sz="2000" dirty="0"/>
              <a:t>-export:    protocol BGP4 into OSPF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                 to AS64500 announce ANY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default:      to AS64510 192.0.2.100 at 192.0.2.101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DD303-19BC-457B-924E-ADB73B45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9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见前面各页中</a:t>
            </a:r>
            <a:r>
              <a:rPr lang="zh-CN" altLang="en-US" dirty="0">
                <a:solidFill>
                  <a:srgbClr val="FF0000"/>
                </a:solidFill>
              </a:rPr>
              <a:t>“红色”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6. BGP</a:t>
            </a:r>
            <a:r>
              <a:rPr kumimoji="1" lang="zh-CN" altLang="en-US" dirty="0"/>
              <a:t>安全运维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700" dirty="0"/>
              <a:t>请思考下面出现的</a:t>
            </a:r>
            <a:r>
              <a:rPr kumimoji="1" lang="zh-CN" altLang="en-US" sz="2700" dirty="0">
                <a:solidFill>
                  <a:srgbClr val="FF0000"/>
                </a:solidFill>
              </a:rPr>
              <a:t>“红色问题”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2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运维安全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dirty="0"/>
              <a:t>RFC7454: BGP Operations and Security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描述了保护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会话本身的措施，如生存时间（</a:t>
            </a:r>
            <a:r>
              <a:rPr kumimoji="1" lang="en-US" altLang="zh-CN" sz="2000" dirty="0"/>
              <a:t>TTL</a:t>
            </a:r>
            <a:r>
              <a:rPr kumimoji="1" lang="zh-CN" altLang="en-US" sz="2000" dirty="0"/>
              <a:t>），</a:t>
            </a:r>
            <a:r>
              <a:rPr kumimoji="1" lang="en-US" altLang="zh-CN" sz="2000" dirty="0"/>
              <a:t>TCP</a:t>
            </a:r>
            <a:r>
              <a:rPr kumimoji="1" lang="zh-CN" altLang="en-US" sz="2000" dirty="0"/>
              <a:t>认证选项（</a:t>
            </a:r>
            <a:r>
              <a:rPr kumimoji="1" lang="en-US" altLang="zh-CN" sz="2000" dirty="0"/>
              <a:t>TCP-AO</a:t>
            </a:r>
            <a:r>
              <a:rPr kumimoji="1" lang="zh-CN" altLang="en-US" sz="2000" dirty="0"/>
              <a:t>）和控制平面过滤。描述了使用前缀过滤和前缀过滤自动化，最大前缀过滤，自治系统（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）路径过滤，路由震荡衰减和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团体属性清理来更好地控制路由信息流动。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F0B5-7125-4B47-A8DD-AE000AB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保护</a:t>
            </a:r>
            <a:r>
              <a:rPr lang="en-US" altLang="zh-CN" dirty="0"/>
              <a:t>BGP Speaker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1D891-14AD-4A2C-B451-2C6F931B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80FF"/>
                </a:solidFill>
              </a:rPr>
              <a:t>BGP Speaker</a:t>
            </a:r>
            <a:r>
              <a:rPr lang="zh-CN" altLang="en-US" sz="2000" dirty="0"/>
              <a:t>是实现路由器间</a:t>
            </a:r>
            <a:r>
              <a:rPr lang="en-US" altLang="zh-CN" sz="2000" dirty="0"/>
              <a:t>BGP</a:t>
            </a:r>
            <a:r>
              <a:rPr lang="zh-CN" altLang="en-US" sz="2000" dirty="0"/>
              <a:t>会话的组件</a:t>
            </a:r>
          </a:p>
          <a:p>
            <a:r>
              <a:rPr lang="zh-CN" altLang="en-US" sz="2000" dirty="0">
                <a:solidFill>
                  <a:schemeClr val="bg2"/>
                </a:solidFill>
              </a:rPr>
              <a:t>威胁：</a:t>
            </a:r>
            <a:r>
              <a:rPr lang="zh-CN" altLang="en-US" sz="2000" dirty="0"/>
              <a:t>单纯保护</a:t>
            </a:r>
            <a:r>
              <a:rPr lang="en-US" altLang="zh-CN" sz="2000" dirty="0"/>
              <a:t>TCP</a:t>
            </a:r>
            <a:r>
              <a:rPr lang="zh-CN" altLang="en-US" sz="2000" dirty="0"/>
              <a:t>是不充分的，例如</a:t>
            </a:r>
            <a:r>
              <a:rPr lang="en-US" altLang="zh-CN" sz="2000" dirty="0"/>
              <a:t>syn flooding</a:t>
            </a:r>
            <a:r>
              <a:rPr lang="zh-CN" altLang="en-US" sz="2000" dirty="0"/>
              <a:t>攻击</a:t>
            </a:r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ACL</a:t>
            </a:r>
            <a:r>
              <a:rPr lang="zh-CN" altLang="en-US" sz="2000" dirty="0"/>
              <a:t>予以保护，以丢弃来自未知或非许可的地址的发给本地</a:t>
            </a:r>
            <a:r>
              <a:rPr lang="en-US" altLang="zh-CN" sz="2000" dirty="0"/>
              <a:t>TCP</a:t>
            </a:r>
            <a:r>
              <a:rPr lang="en-US" altLang="zh-CN" sz="2000" dirty="0">
                <a:solidFill>
                  <a:srgbClr val="FF0000"/>
                </a:solidFill>
              </a:rPr>
              <a:t>_______(</a:t>
            </a:r>
            <a:r>
              <a:rPr lang="zh-CN" altLang="en-US" sz="2000" dirty="0">
                <a:solidFill>
                  <a:srgbClr val="FF0000"/>
                </a:solidFill>
              </a:rPr>
              <a:t>哪一个端口？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 的数据包</a:t>
            </a:r>
          </a:p>
          <a:p>
            <a:r>
              <a:rPr lang="en-US" altLang="zh-CN" sz="2000" dirty="0"/>
              <a:t>ACL</a:t>
            </a:r>
            <a:r>
              <a:rPr lang="zh-CN" altLang="en-US" sz="2000" dirty="0"/>
              <a:t>应通过控制平面实现（</a:t>
            </a:r>
            <a:r>
              <a:rPr lang="en-US" altLang="zh-CN" sz="2000" dirty="0"/>
              <a:t>receive-ACL,</a:t>
            </a:r>
            <a:r>
              <a:rPr lang="zh-CN" altLang="en-US" sz="2000" dirty="0"/>
              <a:t>、控制平面策略等），避免通过数据平面过滤器实现</a:t>
            </a:r>
          </a:p>
          <a:p>
            <a:r>
              <a:rPr lang="zh-CN" altLang="en-US" sz="2000" dirty="0"/>
              <a:t>速率限制可以用来防止</a:t>
            </a:r>
            <a:r>
              <a:rPr lang="en-US" altLang="zh-CN" sz="2000" dirty="0"/>
              <a:t>BGP</a:t>
            </a:r>
            <a:r>
              <a:rPr lang="zh-CN" altLang="en-US" sz="2000" dirty="0"/>
              <a:t>流量过载</a:t>
            </a:r>
          </a:p>
          <a:p>
            <a:r>
              <a:rPr lang="zh-CN" altLang="en-US" sz="2000" dirty="0"/>
              <a:t>参考</a:t>
            </a:r>
            <a:r>
              <a:rPr lang="en-US" altLang="zh-CN" sz="2000" dirty="0"/>
              <a:t>RFC6192: Protecting the Router Control Plane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0FB9E-E641-4862-AD8E-5714797B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7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A382-A268-4058-BBF4-BDF7479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保护</a:t>
            </a:r>
            <a:r>
              <a:rPr lang="en-US" altLang="zh-CN" dirty="0"/>
              <a:t>BGP</a:t>
            </a:r>
            <a:r>
              <a:rPr lang="zh-CN" altLang="en-US" dirty="0"/>
              <a:t>会话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A1E06-8510-4113-901A-0F73C5AE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80FF"/>
                </a:solidFill>
              </a:rPr>
              <a:t>威胁：</a:t>
            </a:r>
            <a:r>
              <a:rPr lang="zh-CN" altLang="en-US" sz="1800" dirty="0"/>
              <a:t>发送伪造 </a:t>
            </a:r>
            <a:r>
              <a:rPr lang="en-US" altLang="zh-CN" sz="1800" dirty="0"/>
              <a:t>TCP RST</a:t>
            </a:r>
            <a:r>
              <a:rPr lang="zh-CN" altLang="en-US" sz="1800" dirty="0"/>
              <a:t>包；通过</a:t>
            </a:r>
            <a:r>
              <a:rPr lang="en-US" altLang="zh-CN" sz="1800" dirty="0"/>
              <a:t>ARP</a:t>
            </a:r>
            <a:r>
              <a:rPr lang="zh-CN" altLang="en-US" sz="1800" dirty="0"/>
              <a:t>伪造来在</a:t>
            </a:r>
            <a:r>
              <a:rPr lang="en-US" altLang="zh-CN" sz="1800" dirty="0"/>
              <a:t>TCP</a:t>
            </a:r>
            <a:r>
              <a:rPr lang="zh-CN" altLang="en-US" sz="1800" dirty="0"/>
              <a:t>流中注入数据包；</a:t>
            </a:r>
          </a:p>
          <a:p>
            <a:r>
              <a:rPr lang="zh-CN" altLang="en-US" sz="1800" dirty="0">
                <a:solidFill>
                  <a:srgbClr val="0080FF"/>
                </a:solidFill>
              </a:rPr>
              <a:t>保护</a:t>
            </a:r>
            <a:r>
              <a:rPr lang="en-US" altLang="zh-CN" sz="1800" dirty="0">
                <a:solidFill>
                  <a:srgbClr val="0080FF"/>
                </a:solidFill>
              </a:rPr>
              <a:t>TCP</a:t>
            </a:r>
            <a:r>
              <a:rPr lang="zh-CN" altLang="en-US" sz="1800" dirty="0">
                <a:solidFill>
                  <a:srgbClr val="0080FF"/>
                </a:solidFill>
              </a:rPr>
              <a:t>会话：</a:t>
            </a:r>
            <a:r>
              <a:rPr lang="en-US" altLang="zh-CN" sz="1800" dirty="0"/>
              <a:t>[RFC5925: The TCP Authentication Option]</a:t>
            </a:r>
            <a:endParaRPr lang="zh-CN" altLang="en-US" sz="1800" dirty="0"/>
          </a:p>
          <a:p>
            <a:r>
              <a:rPr lang="en-US" altLang="zh-CN" sz="1800" dirty="0"/>
              <a:t>- TCP</a:t>
            </a:r>
            <a:r>
              <a:rPr lang="zh-CN" altLang="en-US" sz="1800" dirty="0"/>
              <a:t>认证选项（</a:t>
            </a:r>
            <a:r>
              <a:rPr lang="en-US" altLang="zh-CN" sz="1800" dirty="0"/>
              <a:t>TCP-AO</a:t>
            </a:r>
            <a:r>
              <a:rPr lang="zh-CN" altLang="en-US" sz="1800" dirty="0"/>
              <a:t>）替代</a:t>
            </a:r>
            <a:r>
              <a:rPr lang="en-US" altLang="zh-CN" sz="1800" dirty="0"/>
              <a:t>RFC 2385</a:t>
            </a:r>
            <a:r>
              <a:rPr lang="zh-CN" altLang="en-US" sz="1800" dirty="0"/>
              <a:t>中</a:t>
            </a:r>
            <a:r>
              <a:rPr lang="en-US" altLang="zh-CN" sz="1800" dirty="0"/>
              <a:t>TCP MD5</a:t>
            </a:r>
            <a:r>
              <a:rPr lang="zh-CN" altLang="en-US" sz="1800" dirty="0"/>
              <a:t>签名选项。</a:t>
            </a:r>
          </a:p>
          <a:p>
            <a:r>
              <a:rPr lang="en-US" altLang="zh-CN" sz="1800" dirty="0"/>
              <a:t>- </a:t>
            </a:r>
            <a:r>
              <a:rPr lang="zh-CN" altLang="en-US" sz="1800" dirty="0"/>
              <a:t>使用更强的消息认证码（</a:t>
            </a:r>
            <a:r>
              <a:rPr lang="en-US" altLang="zh-CN" sz="1800" dirty="0"/>
              <a:t>MAC</a:t>
            </a:r>
            <a:r>
              <a:rPr lang="zh-CN" altLang="en-US" sz="1800" dirty="0"/>
              <a:t>），即使对于长时间的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连接也能防止重放。</a:t>
            </a:r>
          </a:p>
          <a:p>
            <a:r>
              <a:rPr lang="en-US" altLang="zh-CN" sz="1800" dirty="0"/>
              <a:t>- </a:t>
            </a:r>
            <a:r>
              <a:rPr lang="zh-CN" altLang="en-US" sz="1800" dirty="0"/>
              <a:t>兼容静态主密钥组（</a:t>
            </a:r>
            <a:r>
              <a:rPr lang="en-US" altLang="zh-CN" sz="1800" dirty="0"/>
              <a:t>MKT</a:t>
            </a:r>
            <a:r>
              <a:rPr lang="zh-CN" altLang="en-US" sz="1800" dirty="0"/>
              <a:t>）配置或外部带外</a:t>
            </a:r>
            <a:r>
              <a:rPr lang="en-US" altLang="zh-CN" sz="1800" dirty="0"/>
              <a:t>MKT</a:t>
            </a:r>
            <a:r>
              <a:rPr lang="zh-CN" altLang="en-US" sz="1800" dirty="0"/>
              <a:t>管理机制；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- </a:t>
            </a:r>
            <a:r>
              <a:rPr lang="zh-CN" altLang="en-US" sz="1800" dirty="0"/>
              <a:t>保护连接重复实例中使用相同</a:t>
            </a:r>
            <a:r>
              <a:rPr lang="en-US" altLang="zh-CN" sz="1800" dirty="0"/>
              <a:t>MKT</a:t>
            </a:r>
            <a:r>
              <a:rPr lang="zh-CN" altLang="en-US" sz="1800" dirty="0"/>
              <a:t>时的连接，使用从</a:t>
            </a:r>
            <a:r>
              <a:rPr lang="en-US" altLang="zh-CN" sz="1800" dirty="0"/>
              <a:t>MKT</a:t>
            </a:r>
            <a:r>
              <a:rPr lang="zh-CN" altLang="en-US" sz="1800" dirty="0"/>
              <a:t>派生的业务密钥，并且协调终端之间的</a:t>
            </a:r>
            <a:r>
              <a:rPr lang="en-US" altLang="zh-CN" sz="1800" dirty="0"/>
              <a:t>MKT</a:t>
            </a:r>
            <a:r>
              <a:rPr lang="zh-CN" altLang="en-US" sz="1800" dirty="0"/>
              <a:t>更改。</a:t>
            </a:r>
          </a:p>
          <a:p>
            <a:r>
              <a:rPr lang="zh-CN" altLang="en-US" sz="1800" dirty="0">
                <a:solidFill>
                  <a:srgbClr val="0080FF"/>
                </a:solidFill>
              </a:rPr>
              <a:t>缺点</a:t>
            </a:r>
            <a:r>
              <a:rPr lang="en-US" altLang="zh-CN" sz="1800" dirty="0">
                <a:solidFill>
                  <a:srgbClr val="0080FF"/>
                </a:solidFill>
              </a:rPr>
              <a:t>:</a:t>
            </a:r>
            <a:r>
              <a:rPr lang="zh-CN" altLang="en-US" sz="1800" dirty="0">
                <a:solidFill>
                  <a:srgbClr val="0080FF"/>
                </a:solidFill>
              </a:rPr>
              <a:t> </a:t>
            </a:r>
            <a:r>
              <a:rPr lang="zh-CN" altLang="en-US" sz="1800" dirty="0"/>
              <a:t>需要额外的配置与管理负担，因此并不要求一定实现，即使在</a:t>
            </a:r>
            <a:r>
              <a:rPr lang="en-US" altLang="zh-CN" sz="1800" dirty="0"/>
              <a:t>IXP</a:t>
            </a:r>
            <a:r>
              <a:rPr lang="zh-CN" altLang="en-US" sz="1800" dirty="0"/>
              <a:t>共享网络环境下；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- </a:t>
            </a:r>
            <a:r>
              <a:rPr lang="zh-CN" altLang="en-US" sz="1800" dirty="0"/>
              <a:t>希望通过预防源地址伪造来避免这类威胁。</a:t>
            </a:r>
          </a:p>
          <a:p>
            <a:r>
              <a:rPr lang="en-US" altLang="zh-CN" sz="1800" dirty="0">
                <a:solidFill>
                  <a:srgbClr val="0080FF"/>
                </a:solidFill>
              </a:rPr>
              <a:t>TTL</a:t>
            </a:r>
            <a:r>
              <a:rPr lang="zh-CN" altLang="en-US" sz="1800" dirty="0">
                <a:solidFill>
                  <a:srgbClr val="0080FF"/>
                </a:solidFill>
              </a:rPr>
              <a:t>安全</a:t>
            </a:r>
            <a:r>
              <a:rPr lang="zh-CN" altLang="en-US" sz="1800" dirty="0"/>
              <a:t>（</a:t>
            </a:r>
            <a:r>
              <a:rPr lang="en-US" altLang="zh-CN" sz="1800" dirty="0"/>
              <a:t>GTSM</a:t>
            </a:r>
            <a:r>
              <a:rPr lang="zh-CN" altLang="en-US" sz="1800" dirty="0"/>
              <a:t> </a:t>
            </a:r>
            <a:r>
              <a:rPr lang="en-US" altLang="zh-CN" sz="1800" dirty="0"/>
              <a:t>RFC5082: The Generalized TTL Security Mechanism]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- </a:t>
            </a:r>
            <a:r>
              <a:rPr lang="zh-CN" altLang="en-US" sz="1800" dirty="0">
                <a:solidFill>
                  <a:srgbClr val="FF0000"/>
                </a:solidFill>
              </a:rPr>
              <a:t>发送方发送</a:t>
            </a:r>
            <a:r>
              <a:rPr lang="en-US" altLang="zh-CN" sz="1800" dirty="0">
                <a:solidFill>
                  <a:srgbClr val="FF0000"/>
                </a:solidFill>
              </a:rPr>
              <a:t>TTL</a:t>
            </a:r>
            <a:r>
              <a:rPr lang="zh-CN" altLang="en-US" sz="1800" dirty="0">
                <a:solidFill>
                  <a:srgbClr val="FF0000"/>
                </a:solidFill>
              </a:rPr>
              <a:t>值</a:t>
            </a:r>
            <a:r>
              <a:rPr lang="en-US" altLang="zh-CN" sz="1800" dirty="0">
                <a:solidFill>
                  <a:srgbClr val="FF0000"/>
                </a:solidFill>
              </a:rPr>
              <a:t>255</a:t>
            </a:r>
            <a:r>
              <a:rPr lang="zh-CN" altLang="en-US" sz="1800" dirty="0">
                <a:solidFill>
                  <a:srgbClr val="FF0000"/>
                </a:solidFill>
              </a:rPr>
              <a:t>；接收方检查</a:t>
            </a:r>
            <a:r>
              <a:rPr lang="en-US" altLang="zh-CN" sz="1800" dirty="0">
                <a:solidFill>
                  <a:srgbClr val="FF0000"/>
                </a:solidFill>
              </a:rPr>
              <a:t>TTL</a:t>
            </a:r>
            <a:r>
              <a:rPr lang="zh-CN" altLang="en-US" sz="1800" dirty="0">
                <a:solidFill>
                  <a:srgbClr val="FF0000"/>
                </a:solidFill>
              </a:rPr>
              <a:t>值，若不等于</a:t>
            </a:r>
            <a:r>
              <a:rPr lang="en-US" altLang="zh-CN" sz="1800" dirty="0">
                <a:solidFill>
                  <a:srgbClr val="FF0000"/>
                </a:solidFill>
              </a:rPr>
              <a:t>255</a:t>
            </a:r>
            <a:r>
              <a:rPr lang="zh-CN" altLang="en-US" sz="1800" dirty="0">
                <a:solidFill>
                  <a:srgbClr val="FF0000"/>
                </a:solidFill>
              </a:rPr>
              <a:t>，则丢弃。</a:t>
            </a:r>
          </a:p>
          <a:p>
            <a:r>
              <a:rPr lang="zh-CN" altLang="en-US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问题：上述</a:t>
            </a:r>
            <a:r>
              <a:rPr lang="en-US" altLang="zh-CN" sz="1800" dirty="0">
                <a:solidFill>
                  <a:srgbClr val="FF0000"/>
                </a:solidFill>
              </a:rPr>
              <a:t>TTL</a:t>
            </a:r>
            <a:r>
              <a:rPr lang="zh-CN" altLang="en-US" sz="1800" dirty="0">
                <a:solidFill>
                  <a:srgbClr val="FF0000"/>
                </a:solidFill>
              </a:rPr>
              <a:t>安全机制的原理是什么？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5FEB3-7DA9-4E71-9F54-4BD0ED9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3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92B58-220A-4B53-BA2E-66769245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前缀过滤</a:t>
            </a:r>
            <a:r>
              <a:rPr lang="en-US" altLang="zh-CN" dirty="0"/>
              <a:t>: </a:t>
            </a:r>
            <a:r>
              <a:rPr lang="zh-CN" altLang="en-US" dirty="0"/>
              <a:t>通用前缀过滤器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A3FCA-7F8F-400F-A18C-5F913B41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80FF"/>
                </a:solidFill>
              </a:rPr>
              <a:t>特殊用途前缀</a:t>
            </a:r>
            <a:r>
              <a:rPr lang="zh-CN" altLang="en-US" sz="1800" dirty="0"/>
              <a:t>：</a:t>
            </a:r>
            <a:r>
              <a:rPr lang="en-US" altLang="zh-CN" sz="1800" dirty="0"/>
              <a:t>IPv4</a:t>
            </a:r>
            <a:r>
              <a:rPr lang="zh-CN" altLang="en-US" sz="1800" dirty="0"/>
              <a:t>特殊用途前缀</a:t>
            </a:r>
            <a:r>
              <a:rPr lang="en-US" altLang="zh-CN" sz="1800" dirty="0"/>
              <a:t>, IPv6</a:t>
            </a:r>
            <a:r>
              <a:rPr lang="zh-CN" altLang="en-US" sz="1800" dirty="0"/>
              <a:t>特殊用途前缀</a:t>
            </a:r>
            <a:r>
              <a:rPr lang="en-US" altLang="zh-CN" sz="1800" dirty="0"/>
              <a:t>   </a:t>
            </a:r>
          </a:p>
          <a:p>
            <a:r>
              <a:rPr lang="zh-CN" altLang="en-US" sz="1800" dirty="0">
                <a:solidFill>
                  <a:srgbClr val="0080FF"/>
                </a:solidFill>
              </a:rPr>
              <a:t>尚未分配前缀</a:t>
            </a:r>
            <a:r>
              <a:rPr lang="zh-CN" altLang="en-US" sz="1800" dirty="0"/>
              <a:t>：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- IANA</a:t>
            </a:r>
            <a:r>
              <a:rPr lang="zh-CN" altLang="en-US" sz="1800" dirty="0"/>
              <a:t>已分配前缀：</a:t>
            </a:r>
            <a:r>
              <a:rPr lang="en-US" altLang="zh-CN" sz="1800" dirty="0"/>
              <a:t>IPv4</a:t>
            </a:r>
            <a:r>
              <a:rPr lang="zh-CN" altLang="en-US" sz="1800" dirty="0"/>
              <a:t>地址已经全部分配，无需过滤；</a:t>
            </a:r>
            <a:r>
              <a:rPr lang="en-US" altLang="zh-CN" sz="1800" dirty="0"/>
              <a:t>IPv6</a:t>
            </a:r>
            <a:r>
              <a:rPr lang="zh-CN" altLang="en-US" sz="1800" dirty="0"/>
              <a:t>需及时更新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- RIR</a:t>
            </a:r>
            <a:r>
              <a:rPr lang="zh-CN" altLang="en-US" sz="1800" dirty="0"/>
              <a:t>已分配前缀：</a:t>
            </a:r>
            <a:r>
              <a:rPr lang="en-US" altLang="zh-CN" sz="1800" dirty="0"/>
              <a:t>IRR</a:t>
            </a:r>
            <a:r>
              <a:rPr lang="zh-CN" altLang="en-US" sz="1800" dirty="0"/>
              <a:t>（</a:t>
            </a:r>
            <a:r>
              <a:rPr lang="en-US" altLang="zh-CN" sz="1800" dirty="0"/>
              <a:t>Internet Routing Registry</a:t>
            </a:r>
            <a:r>
              <a:rPr lang="zh-CN" altLang="en-US" sz="1800" dirty="0"/>
              <a:t>）数据库，例如</a:t>
            </a:r>
            <a:r>
              <a:rPr lang="en-US" altLang="zh-CN" sz="1800" dirty="0" err="1"/>
              <a:t>RADb</a:t>
            </a:r>
            <a:r>
              <a:rPr lang="en-US" altLang="zh-CN" sz="1800" dirty="0"/>
              <a:t> Routing Assets Database,</a:t>
            </a:r>
            <a:r>
              <a:rPr lang="zh-CN" altLang="en-US" sz="1800" dirty="0"/>
              <a:t> 由</a:t>
            </a:r>
            <a:r>
              <a:rPr lang="en-US" altLang="zh-CN" sz="1800" dirty="0"/>
              <a:t>RIR</a:t>
            </a:r>
            <a:r>
              <a:rPr lang="zh-CN" altLang="en-US" sz="1800" dirty="0"/>
              <a:t>和</a:t>
            </a:r>
            <a:r>
              <a:rPr lang="en-US" altLang="zh-CN" sz="1800" dirty="0"/>
              <a:t>ISP</a:t>
            </a:r>
            <a:r>
              <a:rPr lang="zh-CN" altLang="en-US" sz="1800" dirty="0"/>
              <a:t>维护的路由信息。</a:t>
            </a:r>
          </a:p>
          <a:p>
            <a:r>
              <a:rPr lang="en-US" altLang="zh-CN" sz="1800" dirty="0"/>
              <a:t>SIDR (Secure Inter-Domain Routing)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>
                <a:solidFill>
                  <a:schemeClr val="bg2"/>
                </a:solidFill>
              </a:rPr>
              <a:t>- RPKI  RFC6480 </a:t>
            </a:r>
            <a:r>
              <a:rPr lang="zh-CN" altLang="en-US" sz="1800" dirty="0">
                <a:solidFill>
                  <a:srgbClr val="FF0000"/>
                </a:solidFill>
              </a:rPr>
              <a:t>问题：如何利用</a:t>
            </a:r>
            <a:r>
              <a:rPr lang="en-US" altLang="zh-CN" sz="1800" dirty="0">
                <a:solidFill>
                  <a:srgbClr val="FF0000"/>
                </a:solidFill>
              </a:rPr>
              <a:t>RPKI</a:t>
            </a:r>
            <a:r>
              <a:rPr lang="zh-CN" altLang="en-US" sz="1800" dirty="0">
                <a:solidFill>
                  <a:srgbClr val="FF0000"/>
                </a:solidFill>
              </a:rPr>
              <a:t>过滤前缀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sz="1800" dirty="0"/>
              <a:t>	- </a:t>
            </a:r>
            <a:r>
              <a:rPr lang="en-US" altLang="zh-CN" sz="1800" dirty="0" err="1"/>
              <a:t>BGPSec</a:t>
            </a:r>
            <a:endParaRPr lang="en-US" altLang="zh-CN" sz="1800" dirty="0"/>
          </a:p>
          <a:p>
            <a:r>
              <a:rPr lang="zh-CN" altLang="en-US" sz="1800" dirty="0">
                <a:solidFill>
                  <a:schemeClr val="bg2"/>
                </a:solidFill>
              </a:rPr>
              <a:t>太长的前缀</a:t>
            </a:r>
            <a:r>
              <a:rPr lang="zh-CN" altLang="en-US" sz="1800" dirty="0"/>
              <a:t>：多数</a:t>
            </a:r>
            <a:r>
              <a:rPr lang="en-US" altLang="zh-CN" sz="1800" dirty="0"/>
              <a:t>ISP</a:t>
            </a:r>
            <a:r>
              <a:rPr lang="zh-CN" altLang="en-US" sz="1800" dirty="0"/>
              <a:t>不接受比</a:t>
            </a:r>
            <a:r>
              <a:rPr lang="en-US" altLang="zh-CN" sz="1800" dirty="0"/>
              <a:t>/24</a:t>
            </a:r>
            <a:r>
              <a:rPr lang="zh-CN" altLang="en-US" sz="1800" dirty="0"/>
              <a:t>或</a:t>
            </a:r>
            <a:r>
              <a:rPr lang="en-US" altLang="zh-CN" sz="1800" dirty="0"/>
              <a:t>/48</a:t>
            </a:r>
            <a:r>
              <a:rPr lang="zh-CN" altLang="en-US" sz="1800" dirty="0"/>
              <a:t>更长的前缀</a:t>
            </a:r>
          </a:p>
          <a:p>
            <a:r>
              <a:rPr lang="zh-CN" altLang="en-US" sz="1800" dirty="0">
                <a:solidFill>
                  <a:schemeClr val="bg2"/>
                </a:solidFill>
              </a:rPr>
              <a:t>过滤属于本地</a:t>
            </a:r>
            <a:r>
              <a:rPr lang="en-US" altLang="zh-CN" sz="1800" dirty="0">
                <a:solidFill>
                  <a:schemeClr val="bg2"/>
                </a:solidFill>
              </a:rPr>
              <a:t>AS</a:t>
            </a:r>
            <a:r>
              <a:rPr lang="zh-CN" altLang="en-US" sz="1800" dirty="0">
                <a:solidFill>
                  <a:schemeClr val="bg2"/>
                </a:solidFill>
              </a:rPr>
              <a:t>和下游客户的前缀</a:t>
            </a:r>
            <a:r>
              <a:rPr lang="zh-CN" altLang="en-US" sz="1800" dirty="0"/>
              <a:t>：不需要从外部获得路由信息</a:t>
            </a:r>
          </a:p>
          <a:p>
            <a:r>
              <a:rPr lang="en-US" altLang="zh-CN" sz="1800" dirty="0">
                <a:solidFill>
                  <a:schemeClr val="bg2"/>
                </a:solidFill>
              </a:rPr>
              <a:t>IXP</a:t>
            </a:r>
            <a:r>
              <a:rPr lang="zh-CN" altLang="en-US" sz="1800" dirty="0">
                <a:solidFill>
                  <a:schemeClr val="bg2"/>
                </a:solidFill>
              </a:rPr>
              <a:t>局域网前缀</a:t>
            </a:r>
          </a:p>
          <a:p>
            <a:r>
              <a:rPr lang="zh-CN" altLang="en-US" sz="1800" dirty="0">
                <a:solidFill>
                  <a:schemeClr val="bg2"/>
                </a:solidFill>
              </a:rPr>
              <a:t>缺省路由</a:t>
            </a:r>
            <a:r>
              <a:rPr lang="zh-CN" altLang="en-US" sz="1800" dirty="0"/>
              <a:t>：</a:t>
            </a:r>
            <a:r>
              <a:rPr lang="en-US" altLang="zh-CN" sz="1800" dirty="0"/>
              <a:t>0.0.0.0/0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3DE37-ED49-4C87-A1FA-8FBDDFC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5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92B58-220A-4B53-BA2E-66769245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5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前缀过滤</a:t>
            </a:r>
            <a:r>
              <a:rPr lang="en-US" altLang="zh-CN" dirty="0"/>
              <a:t>:</a:t>
            </a:r>
            <a:r>
              <a:rPr lang="zh-CN" altLang="en-US" dirty="0"/>
              <a:t>全路由（</a:t>
            </a:r>
            <a:r>
              <a:rPr lang="en-US" altLang="zh-CN" dirty="0"/>
              <a:t>Full Routing</a:t>
            </a:r>
            <a:r>
              <a:rPr lang="zh-CN" altLang="en-US" dirty="0"/>
              <a:t>）网络的建议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A3FCA-7F8F-400F-A18C-5F913B41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13" y="1146373"/>
            <a:ext cx="8756374" cy="5398818"/>
          </a:xfrm>
        </p:spPr>
        <p:txBody>
          <a:bodyPr/>
          <a:lstStyle/>
          <a:p>
            <a:r>
              <a:rPr lang="zh-CN" altLang="en-US" sz="2000" dirty="0"/>
              <a:t>严格模式</a:t>
            </a:r>
            <a:r>
              <a:rPr lang="en-US" altLang="zh-CN" sz="2000" dirty="0"/>
              <a:t>/</a:t>
            </a:r>
            <a:r>
              <a:rPr lang="zh-CN" altLang="en-US" sz="2000" dirty="0"/>
              <a:t>松散模式</a:t>
            </a:r>
            <a:r>
              <a:rPr lang="en-US" altLang="zh-CN" sz="2000" dirty="0"/>
              <a:t>——</a:t>
            </a:r>
            <a:r>
              <a:rPr lang="zh-CN" altLang="en-US" sz="2000" dirty="0"/>
              <a:t>是否根据</a:t>
            </a:r>
            <a:r>
              <a:rPr lang="en-US" altLang="zh-CN" sz="2000" dirty="0"/>
              <a:t>RIR</a:t>
            </a:r>
            <a:r>
              <a:rPr lang="zh-CN" altLang="en-US" sz="2000" dirty="0"/>
              <a:t>分配来验证 </a:t>
            </a:r>
          </a:p>
          <a:p>
            <a:r>
              <a:rPr lang="zh-CN" altLang="en-US" sz="2000" dirty="0">
                <a:solidFill>
                  <a:schemeClr val="bg2"/>
                </a:solidFill>
              </a:rPr>
              <a:t>对</a:t>
            </a:r>
            <a:r>
              <a:rPr lang="en-US" altLang="zh-CN" sz="2000" dirty="0">
                <a:solidFill>
                  <a:schemeClr val="bg2"/>
                </a:solidFill>
              </a:rPr>
              <a:t>peer</a:t>
            </a:r>
            <a:r>
              <a:rPr lang="zh-CN" altLang="en-US" sz="2000" dirty="0">
                <a:solidFill>
                  <a:schemeClr val="bg2"/>
                </a:solidFill>
              </a:rPr>
              <a:t>的</a:t>
            </a:r>
            <a:r>
              <a:rPr lang="zh-CN" altLang="en-US" sz="2000" dirty="0"/>
              <a:t>过滤器</a:t>
            </a:r>
            <a:endParaRPr lang="en-US" altLang="zh-CN" sz="2000" dirty="0"/>
          </a:p>
          <a:p>
            <a:pPr lvl="1"/>
            <a:r>
              <a:rPr lang="zh-CN" altLang="en-US" dirty="0"/>
              <a:t>入界过滤：特殊前缀、</a:t>
            </a:r>
            <a:r>
              <a:rPr lang="en-US" altLang="zh-CN" dirty="0"/>
              <a:t>IANA</a:t>
            </a:r>
            <a:r>
              <a:rPr lang="zh-CN" altLang="en-US" dirty="0"/>
              <a:t>未非配、太长、本地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/>
              <a:t>IXP</a:t>
            </a:r>
            <a:r>
              <a:rPr lang="zh-CN" altLang="en-US" dirty="0"/>
              <a:t>前缀，缺省</a:t>
            </a:r>
            <a:endParaRPr lang="en-US" altLang="zh-CN" dirty="0"/>
          </a:p>
          <a:p>
            <a:pPr lvl="1"/>
            <a:r>
              <a:rPr lang="zh-CN" altLang="en-US" dirty="0"/>
              <a:t>出界过滤：特殊前缀、太长、</a:t>
            </a:r>
            <a:r>
              <a:rPr lang="en-US" altLang="zh-CN" dirty="0"/>
              <a:t>IXP</a:t>
            </a:r>
            <a:r>
              <a:rPr lang="zh-CN" altLang="en-US" dirty="0"/>
              <a:t>前缀、缺省</a:t>
            </a:r>
            <a:endParaRPr lang="en-US" altLang="zh-CN" dirty="0"/>
          </a:p>
          <a:p>
            <a:r>
              <a:rPr lang="zh-CN" altLang="en-US" sz="2000" dirty="0">
                <a:solidFill>
                  <a:schemeClr val="bg2"/>
                </a:solidFill>
              </a:rPr>
              <a:t>对</a:t>
            </a:r>
            <a:r>
              <a:rPr lang="en-US" altLang="zh-CN" sz="2000" dirty="0">
                <a:solidFill>
                  <a:schemeClr val="bg2"/>
                </a:solidFill>
              </a:rPr>
              <a:t>customer</a:t>
            </a:r>
            <a:r>
              <a:rPr lang="zh-CN" altLang="en-US" sz="2000" dirty="0">
                <a:solidFill>
                  <a:schemeClr val="bg2"/>
                </a:solidFill>
              </a:rPr>
              <a:t>的</a:t>
            </a:r>
            <a:r>
              <a:rPr lang="zh-CN" altLang="en-US" sz="2000" dirty="0"/>
              <a:t>过滤器</a:t>
            </a:r>
            <a:endParaRPr lang="en-US" altLang="zh-CN" sz="2000" dirty="0"/>
          </a:p>
          <a:p>
            <a:pPr lvl="1"/>
            <a:r>
              <a:rPr lang="zh-CN" altLang="en-US" dirty="0"/>
              <a:t>入界过滤：非</a:t>
            </a:r>
            <a:r>
              <a:rPr lang="en-US" altLang="zh-CN" dirty="0"/>
              <a:t>customer</a:t>
            </a:r>
            <a:r>
              <a:rPr lang="zh-CN" altLang="en-US" dirty="0"/>
              <a:t>的前缀，或与</a:t>
            </a:r>
            <a:r>
              <a:rPr lang="en-US" altLang="zh-CN" dirty="0"/>
              <a:t>peer</a:t>
            </a:r>
            <a:r>
              <a:rPr lang="zh-CN" altLang="en-US" dirty="0"/>
              <a:t>过滤器相同</a:t>
            </a:r>
            <a:endParaRPr lang="en-US" altLang="zh-CN" dirty="0"/>
          </a:p>
          <a:p>
            <a:pPr lvl="1"/>
            <a:r>
              <a:rPr lang="zh-CN" altLang="en-US" dirty="0"/>
              <a:t>出界过滤：特殊前缀、太长、缺省（除非</a:t>
            </a:r>
            <a:r>
              <a:rPr lang="en-US" altLang="zh-CN" dirty="0"/>
              <a:t>customer</a:t>
            </a:r>
            <a:r>
              <a:rPr lang="zh-CN" altLang="en-US" dirty="0"/>
              <a:t>希望采纳缺省路由</a:t>
            </a:r>
            <a:endParaRPr lang="en-US" altLang="zh-CN" dirty="0"/>
          </a:p>
          <a:p>
            <a:r>
              <a:rPr lang="zh-CN" altLang="en-US" sz="2000" dirty="0">
                <a:solidFill>
                  <a:schemeClr val="bg2"/>
                </a:solidFill>
              </a:rPr>
              <a:t>对</a:t>
            </a:r>
            <a:r>
              <a:rPr lang="en-US" altLang="zh-CN" sz="2000" dirty="0">
                <a:solidFill>
                  <a:schemeClr val="bg2"/>
                </a:solidFill>
              </a:rPr>
              <a:t>Provider</a:t>
            </a:r>
            <a:r>
              <a:rPr lang="zh-CN" altLang="en-US" sz="2000" dirty="0">
                <a:solidFill>
                  <a:schemeClr val="bg2"/>
                </a:solidFill>
              </a:rPr>
              <a:t>的</a:t>
            </a:r>
            <a:r>
              <a:rPr lang="zh-CN" altLang="en-US" sz="2000" dirty="0"/>
              <a:t>过滤器</a:t>
            </a:r>
            <a:endParaRPr lang="en-US" altLang="zh-CN" sz="2000" dirty="0"/>
          </a:p>
          <a:p>
            <a:pPr lvl="1"/>
            <a:r>
              <a:rPr lang="zh-CN" altLang="en-US" dirty="0"/>
              <a:t>入界过滤：与</a:t>
            </a:r>
            <a:r>
              <a:rPr lang="en-US" altLang="zh-CN" dirty="0"/>
              <a:t>peer</a:t>
            </a:r>
            <a:r>
              <a:rPr lang="zh-CN" altLang="en-US" dirty="0"/>
              <a:t>过滤器相同，除了缺省路由</a:t>
            </a:r>
            <a:endParaRPr lang="en-US" altLang="zh-CN" dirty="0"/>
          </a:p>
          <a:p>
            <a:pPr lvl="1"/>
            <a:r>
              <a:rPr lang="zh-CN" altLang="en-US" dirty="0"/>
              <a:t>出界过滤：与</a:t>
            </a:r>
            <a:r>
              <a:rPr lang="en-US" altLang="zh-CN" dirty="0"/>
              <a:t>peer</a:t>
            </a:r>
            <a:r>
              <a:rPr lang="zh-CN" altLang="en-US" dirty="0"/>
              <a:t>过滤器相同</a:t>
            </a:r>
          </a:p>
          <a:p>
            <a:r>
              <a:rPr lang="zh-CN" altLang="en-US" sz="2000" dirty="0">
                <a:solidFill>
                  <a:schemeClr val="bg2"/>
                </a:solidFill>
              </a:rPr>
              <a:t>对末端（</a:t>
            </a:r>
            <a:r>
              <a:rPr lang="en-US" altLang="zh-CN" sz="2000" dirty="0">
                <a:solidFill>
                  <a:schemeClr val="bg2"/>
                </a:solidFill>
              </a:rPr>
              <a:t>Leaf</a:t>
            </a:r>
            <a:r>
              <a:rPr lang="zh-CN" altLang="en-US" sz="2000" dirty="0">
                <a:solidFill>
                  <a:schemeClr val="bg2"/>
                </a:solidFill>
              </a:rPr>
              <a:t>）网络的</a:t>
            </a:r>
            <a:r>
              <a:rPr lang="zh-CN" altLang="en-US" sz="2000" dirty="0"/>
              <a:t>前缀过滤建议：</a:t>
            </a:r>
            <a:endParaRPr lang="en-US" altLang="zh-CN" sz="2000" dirty="0"/>
          </a:p>
          <a:p>
            <a:pPr lvl="1"/>
            <a:r>
              <a:rPr lang="zh-CN" altLang="en-US" dirty="0"/>
              <a:t>入界过滤：特殊前缀、太长、本地</a:t>
            </a:r>
            <a:r>
              <a:rPr lang="en-US" altLang="zh-CN" dirty="0"/>
              <a:t>AS</a:t>
            </a:r>
            <a:r>
              <a:rPr lang="zh-CN" altLang="en-US" dirty="0"/>
              <a:t>、缺省（或只采纳缺省路由）</a:t>
            </a:r>
            <a:endParaRPr lang="en-US" altLang="zh-CN" dirty="0"/>
          </a:p>
          <a:p>
            <a:pPr lvl="1"/>
            <a:r>
              <a:rPr lang="zh-CN" altLang="en-US" dirty="0"/>
              <a:t>出界过滤：（</a:t>
            </a:r>
            <a:r>
              <a:rPr lang="zh-CN" altLang="en-US" dirty="0">
                <a:solidFill>
                  <a:srgbClr val="FF0000"/>
                </a:solidFill>
              </a:rPr>
              <a:t>问题：只需要输出</a:t>
            </a:r>
            <a:r>
              <a:rPr lang="en-US" altLang="zh-CN" dirty="0">
                <a:solidFill>
                  <a:srgbClr val="FF0000"/>
                </a:solidFill>
              </a:rPr>
              <a:t>_____________</a:t>
            </a:r>
            <a:r>
              <a:rPr lang="zh-CN" altLang="en-US" dirty="0">
                <a:solidFill>
                  <a:srgbClr val="FF0000"/>
                </a:solidFill>
              </a:rPr>
              <a:t>路由更新？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3DE37-ED49-4C87-A1FA-8FBDDFC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0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585C-F7F7-4008-AF21-44250D2E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路由摆动抑制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27C6-AA90-4325-AD2A-DA7F58F8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107"/>
            <a:ext cx="8229600" cy="5398818"/>
          </a:xfrm>
        </p:spPr>
        <p:txBody>
          <a:bodyPr/>
          <a:lstStyle/>
          <a:p>
            <a:r>
              <a:rPr lang="zh-CN" altLang="en-US" sz="2000" dirty="0"/>
              <a:t>限制路由更新数量</a:t>
            </a:r>
            <a:r>
              <a:rPr lang="en-US" altLang="zh-CN" sz="2000" dirty="0"/>
              <a:t>/</a:t>
            </a:r>
            <a:r>
              <a:rPr lang="zh-CN" altLang="en-US" sz="2000" dirty="0"/>
              <a:t>频率以提高论文稳定性，详见</a:t>
            </a:r>
            <a:r>
              <a:rPr lang="en-US" altLang="zh-CN" sz="2000" dirty="0"/>
              <a:t>[RFC7196: Making Route Flap Damping Usable]</a:t>
            </a:r>
          </a:p>
          <a:p>
            <a:r>
              <a:rPr lang="en-US" altLang="zh-CN" sz="2000" dirty="0">
                <a:hlinkClick r:id="rId2"/>
              </a:rPr>
              <a:t>https://www.ripe.net/publications/docs/ripe-580</a:t>
            </a:r>
            <a:r>
              <a:rPr lang="en-US" altLang="zh-CN" sz="2000" dirty="0"/>
              <a:t> </a:t>
            </a:r>
            <a:r>
              <a:rPr lang="zh-CN" altLang="en-US" sz="2000" dirty="0"/>
              <a:t>抑制阈值与被抑制前缀和扰动的关系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88EBA-4D69-4330-95EF-86C7102E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FF9647-D34B-4988-8955-83ABF047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18" y="2682311"/>
            <a:ext cx="614448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984F-705D-4217-A270-2C1A08B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 </a:t>
            </a:r>
            <a:r>
              <a:rPr lang="zh-CN" altLang="en-US" dirty="0"/>
              <a:t>最大前缀数量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664C5-1687-4BC5-B93D-CC2915DE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限制来自邻居</a:t>
            </a:r>
            <a:r>
              <a:rPr lang="en-US" altLang="zh-CN" dirty="0"/>
              <a:t>AS</a:t>
            </a:r>
            <a:r>
              <a:rPr lang="zh-CN" altLang="en-US" dirty="0"/>
              <a:t>的路由数量</a:t>
            </a:r>
          </a:p>
          <a:p>
            <a:r>
              <a:rPr lang="en-US" altLang="zh-CN" dirty="0"/>
              <a:t>Peer</a:t>
            </a:r>
            <a:r>
              <a:rPr lang="zh-CN" altLang="en-US" dirty="0"/>
              <a:t>应（</a:t>
            </a:r>
            <a:r>
              <a:rPr lang="zh-CN" altLang="en-US" dirty="0">
                <a:solidFill>
                  <a:srgbClr val="FF0000"/>
                </a:solidFill>
              </a:rPr>
              <a:t>问题：低于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高于</a:t>
            </a:r>
            <a:r>
              <a:rPr lang="zh-CN" altLang="en-US" dirty="0"/>
              <a:t>）互联网中路由数量</a:t>
            </a:r>
          </a:p>
          <a:p>
            <a:r>
              <a:rPr lang="en-US" altLang="zh-CN" dirty="0"/>
              <a:t>Provider</a:t>
            </a:r>
            <a:r>
              <a:rPr lang="zh-CN" altLang="en-US" dirty="0"/>
              <a:t>应（</a:t>
            </a:r>
            <a:r>
              <a:rPr lang="zh-CN" altLang="en-US" dirty="0">
                <a:solidFill>
                  <a:srgbClr val="FF0000"/>
                </a:solidFill>
              </a:rPr>
              <a:t>问题：低于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高于</a:t>
            </a:r>
            <a:r>
              <a:rPr lang="zh-CN" altLang="en-US" dirty="0"/>
              <a:t>）互联网中路由数量</a:t>
            </a:r>
          </a:p>
          <a:p>
            <a:r>
              <a:rPr lang="zh-CN" altLang="en-US" dirty="0"/>
              <a:t>超过限制后，可以出发日志记录，或关闭会话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475F1-3D25-47C1-A789-FD48337F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8416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36670</TotalTime>
  <Words>1421</Words>
  <Application>Microsoft Office PowerPoint</Application>
  <PresentationFormat>全屏显示(4:3)</PresentationFormat>
  <Paragraphs>146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6. BGP安全运维  请思考下面出现的“红色问题”</vt:lpstr>
      <vt:lpstr>BGP运维安全</vt:lpstr>
      <vt:lpstr>1 保护BGP Speaker</vt:lpstr>
      <vt:lpstr>2 保护BGP会话</vt:lpstr>
      <vt:lpstr>3 前缀过滤: 通用前缀过滤器</vt:lpstr>
      <vt:lpstr>3 前缀过滤:全路由（Full Routing）网络的建议</vt:lpstr>
      <vt:lpstr>4 路由摆动抑制</vt:lpstr>
      <vt:lpstr>5  最大前缀数量</vt:lpstr>
      <vt:lpstr>6 AS路径过滤</vt:lpstr>
      <vt:lpstr>7 下一跳过滤</vt:lpstr>
      <vt:lpstr>8 清理团体属性 </vt:lpstr>
      <vt:lpstr>9 MANRS 路由安全共识规范</vt:lpstr>
      <vt:lpstr>IRR（Internet Routing Registry）</vt:lpstr>
      <vt:lpstr>自治域路由注册实例</vt:lpstr>
      <vt:lpstr>高级注册信息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4819</cp:revision>
  <dcterms:created xsi:type="dcterms:W3CDTF">2014-12-29T07:26:19Z</dcterms:created>
  <dcterms:modified xsi:type="dcterms:W3CDTF">2020-10-07T10:23:40Z</dcterms:modified>
</cp:coreProperties>
</file>