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409" r:id="rId3"/>
    <p:sldId id="410" r:id="rId4"/>
    <p:sldId id="507" r:id="rId5"/>
    <p:sldId id="512" r:id="rId6"/>
    <p:sldId id="415" r:id="rId7"/>
    <p:sldId id="413" r:id="rId8"/>
    <p:sldId id="269" r:id="rId9"/>
    <p:sldId id="498" r:id="rId10"/>
    <p:sldId id="282" r:id="rId11"/>
    <p:sldId id="288" r:id="rId12"/>
    <p:sldId id="284" r:id="rId13"/>
    <p:sldId id="513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E"/>
    <a:srgbClr val="0080FF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32"/>
    <p:restoredTop sz="84203" autoAdjust="0"/>
  </p:normalViewPr>
  <p:slideViewPr>
    <p:cSldViewPr snapToGrid="0" snapToObjects="1">
      <p:cViewPr varScale="1">
        <p:scale>
          <a:sx n="114" d="100"/>
          <a:sy n="114" d="100"/>
        </p:scale>
        <p:origin x="10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3484-948A-BE49-829C-DCE9675F012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76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DNS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区</a:t>
            </a:r>
            <a:r>
              <a:rPr kumimoji="1" lang="en-US" altLang="zh-CN" dirty="0"/>
              <a:t>(zone)</a:t>
            </a:r>
            <a:r>
              <a:rPr kumimoji="1" lang="zh-CN" altLang="en-US" dirty="0"/>
              <a:t>与资源记录</a:t>
            </a:r>
            <a:r>
              <a:rPr kumimoji="1" lang="en-US" altLang="zh-CN" dirty="0"/>
              <a:t>(resource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Zone:</a:t>
            </a:r>
            <a:r>
              <a:rPr lang="zh-CN" altLang="en-US" sz="1800" dirty="0"/>
              <a:t> 在名字空间中相邻节点间‘分割’</a:t>
            </a:r>
            <a:r>
              <a:rPr lang="zh-CN" altLang="zh-CN" sz="1800" dirty="0"/>
              <a:t>，</a:t>
            </a:r>
            <a:r>
              <a:rPr lang="zh-CN" altLang="en-US" sz="1800" dirty="0"/>
              <a:t>由这些‘分割’构成的连续部分构成一个</a:t>
            </a:r>
            <a:r>
              <a:rPr lang="en-US" altLang="zh-CN" sz="1800" dirty="0"/>
              <a:t>zone</a:t>
            </a:r>
            <a:r>
              <a:rPr lang="zh-CN" altLang="zh-CN" sz="1800" dirty="0"/>
              <a:t>；</a:t>
            </a:r>
            <a:r>
              <a:rPr lang="en-US" altLang="zh-CN" sz="1800" dirty="0"/>
              <a:t>zone</a:t>
            </a:r>
            <a:r>
              <a:rPr lang="zh-CN" altLang="en-US" sz="1800" dirty="0"/>
              <a:t>由其中距离根最近的最高节点的名字来标识</a:t>
            </a:r>
            <a:endParaRPr lang="en-US" altLang="zh-CN" sz="1800" dirty="0"/>
          </a:p>
          <a:p>
            <a:r>
              <a:rPr lang="zh-CN" altLang="en-US" sz="1800" dirty="0"/>
              <a:t>描述一个</a:t>
            </a:r>
            <a:r>
              <a:rPr lang="en-US" altLang="zh-CN" sz="1800" dirty="0"/>
              <a:t>zone</a:t>
            </a:r>
            <a:r>
              <a:rPr lang="zh-CN" altLang="en-US" sz="1800" dirty="0"/>
              <a:t>的数据包括</a:t>
            </a:r>
            <a:r>
              <a:rPr lang="en-US" altLang="zh-CN" sz="1800" dirty="0"/>
              <a:t>4</a:t>
            </a:r>
            <a:r>
              <a:rPr lang="zh-CN" altLang="en-US" sz="1800" dirty="0"/>
              <a:t>个部分：</a:t>
            </a:r>
            <a:endParaRPr lang="en-US" altLang="zh-CN" sz="1800" dirty="0"/>
          </a:p>
          <a:p>
            <a:pPr lvl="1"/>
            <a:r>
              <a:rPr lang="en-US" altLang="zh-CN" sz="1800" dirty="0"/>
              <a:t>zone</a:t>
            </a:r>
            <a:r>
              <a:rPr lang="zh-CN" altLang="en-US" sz="1800" dirty="0"/>
              <a:t>中所有节点的</a:t>
            </a:r>
            <a:r>
              <a:rPr lang="zh-CN" altLang="en-US" sz="1800" dirty="0">
                <a:solidFill>
                  <a:srgbClr val="3366FF"/>
                </a:solidFill>
              </a:rPr>
              <a:t>权威数据</a:t>
            </a:r>
            <a:endParaRPr lang="en-US" altLang="zh-CN" sz="1800" dirty="0">
              <a:solidFill>
                <a:srgbClr val="3366FF"/>
              </a:solidFill>
            </a:endParaRPr>
          </a:p>
          <a:p>
            <a:pPr lvl="1"/>
            <a:r>
              <a:rPr lang="en-US" altLang="zh-CN" sz="1800" dirty="0"/>
              <a:t>zone</a:t>
            </a:r>
            <a:r>
              <a:rPr lang="zh-CN" altLang="en-US" sz="1800" dirty="0">
                <a:solidFill>
                  <a:srgbClr val="3366FF"/>
                </a:solidFill>
              </a:rPr>
              <a:t>顶端节点的数据</a:t>
            </a:r>
            <a:r>
              <a:rPr lang="en-US" altLang="zh-CN" sz="1800" dirty="0">
                <a:solidFill>
                  <a:srgbClr val="3366FF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zh-CN" altLang="en-US" sz="1800" dirty="0"/>
              <a:t>可以认为是权威数据的一部分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1800" dirty="0"/>
              <a:t>描述所授权</a:t>
            </a:r>
            <a:r>
              <a:rPr lang="en-US" altLang="zh-CN" sz="1800" dirty="0">
                <a:solidFill>
                  <a:srgbClr val="3366FF"/>
                </a:solidFill>
              </a:rPr>
              <a:t>subzone</a:t>
            </a:r>
            <a:r>
              <a:rPr lang="zh-CN" altLang="en-US" sz="1800" dirty="0">
                <a:solidFill>
                  <a:srgbClr val="3366FF"/>
                </a:solidFill>
              </a:rPr>
              <a:t>的数据</a:t>
            </a:r>
            <a:r>
              <a:rPr lang="zh-CN" altLang="en-US" sz="1800" dirty="0"/>
              <a:t>，即</a:t>
            </a:r>
            <a:r>
              <a:rPr lang="en-US" altLang="zh-CN" sz="1800" dirty="0"/>
              <a:t>zone</a:t>
            </a:r>
            <a:r>
              <a:rPr lang="zh-CN" altLang="en-US" sz="1800" dirty="0"/>
              <a:t>下部的‘分割’</a:t>
            </a:r>
            <a:endParaRPr lang="en-US" altLang="zh-CN" sz="1800" dirty="0"/>
          </a:p>
          <a:p>
            <a:pPr lvl="1"/>
            <a:r>
              <a:rPr lang="zh-CN" altLang="en-US" sz="1800" dirty="0"/>
              <a:t>用于访问</a:t>
            </a:r>
            <a:r>
              <a:rPr lang="en-US" altLang="zh-CN" sz="1800" dirty="0"/>
              <a:t>subzone</a:t>
            </a:r>
            <a:r>
              <a:rPr lang="zh-CN" altLang="en-US" sz="1800" dirty="0"/>
              <a:t>的域名服务器的数据 </a:t>
            </a:r>
            <a:r>
              <a:rPr lang="en-US" altLang="zh-CN" sz="1800" dirty="0"/>
              <a:t>(</a:t>
            </a:r>
            <a:r>
              <a:rPr lang="zh-CN" altLang="en-US" sz="1800" dirty="0"/>
              <a:t>也叫</a:t>
            </a:r>
            <a:r>
              <a:rPr lang="en-US" altLang="zh-CN" sz="1800" dirty="0">
                <a:solidFill>
                  <a:srgbClr val="3366FF"/>
                </a:solidFill>
              </a:rPr>
              <a:t>“glue</a:t>
            </a:r>
            <a:r>
              <a:rPr lang="zh-CN" altLang="en-US" sz="1800" dirty="0">
                <a:solidFill>
                  <a:srgbClr val="3366FF"/>
                </a:solidFill>
              </a:rPr>
              <a:t>胶水</a:t>
            </a:r>
            <a:r>
              <a:rPr lang="en-US" altLang="zh-CN" sz="1800" dirty="0">
                <a:solidFill>
                  <a:srgbClr val="3366FF"/>
                </a:solidFill>
              </a:rPr>
              <a:t>”</a:t>
            </a:r>
            <a:r>
              <a:rPr lang="zh-CN" altLang="en-US" sz="1800" dirty="0">
                <a:solidFill>
                  <a:srgbClr val="3366FF"/>
                </a:solidFill>
              </a:rPr>
              <a:t>数据</a:t>
            </a:r>
            <a:r>
              <a:rPr lang="en-US" altLang="zh-CN" sz="1800" dirty="0"/>
              <a:t>)</a:t>
            </a:r>
          </a:p>
          <a:p>
            <a:pPr lvl="2"/>
            <a:r>
              <a:rPr lang="en-US" altLang="zh-CN" sz="1600" dirty="0"/>
              <a:t>subzone</a:t>
            </a:r>
            <a:r>
              <a:rPr lang="zh-CN" altLang="en-US" sz="1600" dirty="0"/>
              <a:t>的权威服务器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地址，但不属于当前</a:t>
            </a:r>
            <a:r>
              <a:rPr lang="en-US" altLang="zh-CN" sz="1600" dirty="0"/>
              <a:t>zone</a:t>
            </a:r>
          </a:p>
          <a:p>
            <a:pPr lvl="2"/>
            <a:endParaRPr lang="en-US" altLang="zh-CN" sz="2200" dirty="0"/>
          </a:p>
          <a:p>
            <a:r>
              <a:rPr lang="en-US" altLang="zh-CN" sz="1800" dirty="0"/>
              <a:t>zone</a:t>
            </a:r>
            <a:r>
              <a:rPr lang="zh-CN" altLang="en-US" sz="1800" dirty="0"/>
              <a:t>数据表示为</a:t>
            </a:r>
            <a:r>
              <a:rPr lang="zh-CN" altLang="en-US" sz="1800" dirty="0">
                <a:solidFill>
                  <a:srgbClr val="3366FF"/>
                </a:solidFill>
              </a:rPr>
              <a:t>资源记录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3366FF"/>
                </a:solidFill>
              </a:rPr>
              <a:t>resource</a:t>
            </a:r>
            <a:r>
              <a:rPr lang="zh-CN" altLang="en-US" sz="1800" dirty="0">
                <a:solidFill>
                  <a:srgbClr val="3366FF"/>
                </a:solidFill>
              </a:rPr>
              <a:t> </a:t>
            </a:r>
            <a:r>
              <a:rPr lang="en-US" altLang="zh-CN" sz="1800" dirty="0">
                <a:solidFill>
                  <a:srgbClr val="3366FF"/>
                </a:solidFill>
              </a:rPr>
              <a:t>record</a:t>
            </a:r>
            <a:r>
              <a:rPr lang="en-US" altLang="zh-CN" sz="1800" dirty="0"/>
              <a:t>)</a:t>
            </a:r>
            <a:r>
              <a:rPr lang="zh-CN" altLang="en-US" sz="1800" dirty="0"/>
              <a:t>，包含</a:t>
            </a:r>
            <a:r>
              <a:rPr lang="en-US" altLang="zh-CN" sz="1800" dirty="0"/>
              <a:t>5</a:t>
            </a:r>
            <a:r>
              <a:rPr lang="zh-CN" altLang="en-US" sz="1800" dirty="0"/>
              <a:t>个字段：</a:t>
            </a:r>
            <a:endParaRPr lang="en-US" altLang="zh-CN" sz="1800" dirty="0"/>
          </a:p>
          <a:p>
            <a:pPr lvl="1"/>
            <a:r>
              <a:rPr lang="en-US" altLang="zh-CN" sz="1400" dirty="0"/>
              <a:t>NAME</a:t>
            </a:r>
            <a:r>
              <a:rPr lang="zh-CN" altLang="en-US" sz="1400" dirty="0"/>
              <a:t>：域名</a:t>
            </a:r>
            <a:endParaRPr lang="en-US" altLang="zh-CN" sz="1400" dirty="0"/>
          </a:p>
          <a:p>
            <a:pPr lvl="1"/>
            <a:r>
              <a:rPr lang="en-US" altLang="zh-CN" sz="1400" dirty="0"/>
              <a:t>TYPE</a:t>
            </a:r>
            <a:r>
              <a:rPr lang="zh-CN" altLang="en-US" sz="1400" dirty="0"/>
              <a:t>：类型，例如</a:t>
            </a:r>
            <a:r>
              <a:rPr lang="en-US" altLang="zh-CN" sz="1400" dirty="0"/>
              <a:t>A</a:t>
            </a:r>
            <a:r>
              <a:rPr lang="zh-CN" altLang="en-US" sz="1400" dirty="0"/>
              <a:t>表示</a:t>
            </a:r>
            <a:r>
              <a:rPr lang="en-US" altLang="zh-CN" sz="1400" dirty="0"/>
              <a:t>IPv4</a:t>
            </a:r>
            <a:r>
              <a:rPr lang="zh-CN" altLang="en-US" sz="1400" dirty="0"/>
              <a:t>地址，</a:t>
            </a:r>
            <a:r>
              <a:rPr lang="en-US" altLang="zh-CN" sz="1400" dirty="0"/>
              <a:t>NS</a:t>
            </a:r>
            <a:r>
              <a:rPr lang="zh-CN" altLang="en-US" sz="1400" dirty="0"/>
              <a:t>表示权威服务器名字</a:t>
            </a:r>
            <a:endParaRPr lang="en-US" altLang="zh-CN" sz="1400" dirty="0"/>
          </a:p>
          <a:p>
            <a:pPr lvl="1"/>
            <a:r>
              <a:rPr lang="en-US" altLang="zh-CN" sz="1400" dirty="0"/>
              <a:t>CLASS</a:t>
            </a:r>
            <a:r>
              <a:rPr lang="zh-CN" altLang="en-US" sz="1400" dirty="0"/>
              <a:t>：实践中只有一种</a:t>
            </a:r>
            <a:r>
              <a:rPr lang="en-US" altLang="zh-CN" sz="1400" dirty="0"/>
              <a:t>IN</a:t>
            </a:r>
            <a:r>
              <a:rPr lang="zh-CN" altLang="en-US" sz="1400" dirty="0"/>
              <a:t>，</a:t>
            </a:r>
            <a:r>
              <a:rPr lang="en-US" altLang="zh-CN" sz="1400" dirty="0"/>
              <a:t>Internet</a:t>
            </a:r>
          </a:p>
          <a:p>
            <a:pPr lvl="1"/>
            <a:r>
              <a:rPr lang="en-US" altLang="zh-CN" sz="1400" dirty="0"/>
              <a:t>TTL</a:t>
            </a:r>
            <a:r>
              <a:rPr lang="zh-CN" altLang="en-US" sz="1400" dirty="0"/>
              <a:t>：</a:t>
            </a:r>
            <a:r>
              <a:rPr lang="en-US" altLang="zh-CN" sz="1400" dirty="0"/>
              <a:t>RR</a:t>
            </a:r>
            <a:r>
              <a:rPr lang="zh-CN" altLang="en-US" sz="1400" dirty="0"/>
              <a:t>在缓存中的有效时间</a:t>
            </a:r>
            <a:endParaRPr lang="en-US" altLang="zh-CN" sz="1400" dirty="0"/>
          </a:p>
          <a:p>
            <a:pPr lvl="1"/>
            <a:r>
              <a:rPr lang="en-US" altLang="zh-CN" sz="1400" dirty="0"/>
              <a:t>RDATA</a:t>
            </a:r>
            <a:r>
              <a:rPr lang="zh-CN" altLang="en-US" sz="1400" dirty="0"/>
              <a:t>：资源数据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  <a:p>
            <a:endParaRPr kumimoji="1" lang="zh-CN" altLang="en-US" sz="2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80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常用资源记录类型</a:t>
            </a:r>
            <a:r>
              <a:rPr kumimoji="1" lang="en-US" altLang="zh-CN" dirty="0"/>
              <a:t>(RR Type)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40121"/>
              </p:ext>
            </p:extLst>
          </p:nvPr>
        </p:nvGraphicFramePr>
        <p:xfrm>
          <a:off x="358709" y="1292141"/>
          <a:ext cx="8449029" cy="4450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7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RFC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A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1035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IPv4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地址</a:t>
                      </a:r>
                      <a:endParaRPr lang="en-US" altLang="zh-CN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AAAA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28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3596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IPv6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CNAME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1035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Canonical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Name,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 正式名字，以此名字查询继续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HINFO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13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1035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主机信息：</a:t>
                      </a:r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CPU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，操作系统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MX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15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1035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邮件交换代理（邮件服务器）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NS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1035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权威域名服务器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PTR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12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1035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指向一个</a:t>
                      </a:r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IP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地址的域名，用于反向解析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SOA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6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1035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Start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of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Authority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zone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权威说明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TXT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16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1035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文本记录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255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1035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所有记录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OPT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41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6891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伪记录，支持</a:t>
                      </a:r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EDNS(DNS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扩展机制</a:t>
                      </a:r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3737" y="5997292"/>
            <a:ext cx="75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600" dirty="0" err="1">
                <a:latin typeface="微软雅黑"/>
                <a:ea typeface="微软雅黑"/>
                <a:cs typeface="微软雅黑"/>
              </a:rPr>
              <a:t>反向域名解析：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IP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地址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1.2.3.4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的域名对应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“4.3.2.1.IN-ADDR.ARPA”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PTR RR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完整列表见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wikipedia:List_of_DNS_record_types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http://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www.iana.org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/assignments/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dns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-parameters/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dns-parameters.xhtml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5273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Zone File</a:t>
            </a:r>
            <a:r>
              <a:rPr kumimoji="1" lang="zh-CN" altLang="en-US" dirty="0"/>
              <a:t>例子：</a:t>
            </a:r>
            <a:r>
              <a:rPr kumimoji="1" lang="en-US" altLang="zh-CN" sz="1800" dirty="0"/>
              <a:t>[</a:t>
            </a:r>
            <a:r>
              <a:rPr kumimoji="1" lang="en-US" altLang="zh-CN" sz="1800" dirty="0" err="1"/>
              <a:t>wikipedia:zone</a:t>
            </a:r>
            <a:r>
              <a:rPr kumimoji="1" lang="en-US" altLang="zh-CN" sz="1800" dirty="0"/>
              <a:t> file]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952" y="878983"/>
            <a:ext cx="8926286" cy="53988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$ORIGIN </a:t>
            </a:r>
            <a:r>
              <a:rPr lang="en-US" altLang="zh-CN" sz="1400" dirty="0" err="1">
                <a:latin typeface="Courier"/>
                <a:cs typeface="Courier"/>
              </a:rPr>
              <a:t>example.com</a:t>
            </a:r>
            <a:r>
              <a:rPr lang="en-US" altLang="zh-CN" sz="1400" dirty="0">
                <a:latin typeface="Courier"/>
                <a:cs typeface="Courier"/>
              </a:rPr>
              <a:t>.     ; 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zone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起点，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以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`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’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结尾，称作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fully qualified domain names</a:t>
            </a: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$TTL 1h                  ; 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缺省超时时间</a:t>
            </a:r>
            <a:endParaRPr lang="en-US" altLang="zh-CN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 err="1">
                <a:latin typeface="Courier"/>
                <a:cs typeface="Courier"/>
              </a:rPr>
              <a:t>example.com</a:t>
            </a:r>
            <a:r>
              <a:rPr lang="en-US" altLang="zh-CN" sz="1400" dirty="0">
                <a:latin typeface="Courier"/>
                <a:cs typeface="Courier"/>
              </a:rPr>
              <a:t>.  IN  SOA   </a:t>
            </a:r>
            <a:r>
              <a:rPr lang="en-US" altLang="zh-CN" sz="1400" dirty="0" err="1">
                <a:latin typeface="Courier"/>
                <a:cs typeface="Courier"/>
              </a:rPr>
              <a:t>ns.example.com</a:t>
            </a:r>
            <a:r>
              <a:rPr lang="en-US" altLang="zh-CN" sz="1400" dirty="0">
                <a:latin typeface="Courier"/>
                <a:cs typeface="Courier"/>
              </a:rPr>
              <a:t>. </a:t>
            </a:r>
            <a:r>
              <a:rPr lang="en-US" altLang="zh-CN" sz="1400" dirty="0" err="1">
                <a:latin typeface="Courier"/>
                <a:cs typeface="Courier"/>
              </a:rPr>
              <a:t>username.example.com</a:t>
            </a:r>
            <a:r>
              <a:rPr lang="en-US" altLang="zh-CN" sz="1400" dirty="0">
                <a:latin typeface="Courier"/>
                <a:cs typeface="Courier"/>
              </a:rPr>
              <a:t>. ( 2007120710 1d 2h 4w 1h )</a:t>
            </a:r>
            <a:r>
              <a:rPr lang="zh-CN" altLang="en-US" sz="1400" dirty="0">
                <a:latin typeface="Courier"/>
                <a:cs typeface="Courier"/>
              </a:rPr>
              <a:t>；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SOA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 ，关于</a:t>
            </a:r>
            <a:r>
              <a:rPr lang="en-US" altLang="zh-CN" sz="1400" dirty="0" err="1">
                <a:solidFill>
                  <a:srgbClr val="3366FF"/>
                </a:solidFill>
                <a:latin typeface="Courier"/>
                <a:cs typeface="Courier"/>
              </a:rPr>
              <a:t>zone</a:t>
            </a:r>
            <a:r>
              <a:rPr lang="en-US" altLang="en-US" sz="1400" dirty="0" err="1">
                <a:solidFill>
                  <a:srgbClr val="3366FF"/>
                </a:solidFill>
                <a:latin typeface="Courier"/>
                <a:cs typeface="Courier"/>
              </a:rPr>
              <a:t>权威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的说明，包括域名服务器，管理员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email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地址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，(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序列号（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SN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），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refresh,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retry,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expire(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用于从服务器同步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),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minimum(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作为否定缓存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(NXDOMAIN)TTL))</a:t>
            </a:r>
          </a:p>
          <a:p>
            <a:pPr marL="0" indent="0">
              <a:buNone/>
            </a:pPr>
            <a:r>
              <a:rPr lang="en-US" altLang="zh-CN" sz="1400" dirty="0" err="1">
                <a:latin typeface="Courier"/>
                <a:cs typeface="Courier"/>
              </a:rPr>
              <a:t>example.com</a:t>
            </a:r>
            <a:r>
              <a:rPr lang="en-US" altLang="zh-CN" sz="1400" dirty="0">
                <a:latin typeface="Courier"/>
                <a:cs typeface="Courier"/>
              </a:rPr>
              <a:t>.  IN  NS    ns                    ;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域名服务器</a:t>
            </a:r>
            <a:r>
              <a:rPr lang="zh-CN" altLang="zh-CN" sz="1400" dirty="0">
                <a:solidFill>
                  <a:srgbClr val="3366FF"/>
                </a:solidFill>
                <a:latin typeface="Courier"/>
                <a:cs typeface="Courier"/>
              </a:rPr>
              <a:t>，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相对主机名</a:t>
            </a:r>
            <a:r>
              <a:rPr lang="zh-CN" altLang="en-US" sz="1400" dirty="0">
                <a:latin typeface="Courier"/>
                <a:cs typeface="Courier"/>
              </a:rPr>
              <a:t>，</a:t>
            </a:r>
            <a:r>
              <a:rPr lang="en-US" altLang="zh-CN" sz="1400" dirty="0" err="1">
                <a:solidFill>
                  <a:srgbClr val="3366FF"/>
                </a:solidFill>
                <a:latin typeface="Courier"/>
                <a:cs typeface="Courier"/>
              </a:rPr>
              <a:t>ns.example.com</a:t>
            </a:r>
            <a:endParaRPr lang="en-US" altLang="zh-CN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 err="1">
                <a:latin typeface="Courier"/>
                <a:cs typeface="Courier"/>
              </a:rPr>
              <a:t>example.com</a:t>
            </a:r>
            <a:r>
              <a:rPr lang="en-US" altLang="zh-CN" sz="1400" dirty="0">
                <a:latin typeface="Courier"/>
                <a:cs typeface="Courier"/>
              </a:rPr>
              <a:t>.  IN  NS    </a:t>
            </a:r>
            <a:r>
              <a:rPr lang="en-US" altLang="zh-CN" sz="1400" dirty="0" err="1">
                <a:latin typeface="Courier"/>
                <a:cs typeface="Courier"/>
              </a:rPr>
              <a:t>ns.somewhere.example</a:t>
            </a:r>
            <a:r>
              <a:rPr lang="en-US" altLang="zh-CN" sz="1400" dirty="0">
                <a:latin typeface="Courier"/>
                <a:cs typeface="Courier"/>
              </a:rPr>
              <a:t>. ;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域名服务器，绝对主机名</a:t>
            </a:r>
            <a:r>
              <a:rPr lang="zh-CN" altLang="en-US" sz="1400" dirty="0">
                <a:latin typeface="Courier"/>
                <a:cs typeface="Courier"/>
              </a:rPr>
              <a:t>，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备份服务器</a:t>
            </a:r>
            <a:endParaRPr lang="en-US" altLang="zh-CN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 err="1">
                <a:latin typeface="Courier"/>
                <a:cs typeface="Courier"/>
              </a:rPr>
              <a:t>example.com</a:t>
            </a:r>
            <a:r>
              <a:rPr lang="en-US" altLang="zh-CN" sz="1400" dirty="0">
                <a:latin typeface="Courier"/>
                <a:cs typeface="Courier"/>
              </a:rPr>
              <a:t>.  IN  MX    10 </a:t>
            </a:r>
            <a:r>
              <a:rPr lang="en-US" altLang="zh-CN" sz="1400" dirty="0" err="1">
                <a:latin typeface="Courier"/>
                <a:cs typeface="Courier"/>
              </a:rPr>
              <a:t>mail.example.com</a:t>
            </a:r>
            <a:r>
              <a:rPr lang="en-US" altLang="zh-CN" sz="1400" dirty="0">
                <a:latin typeface="Courier"/>
                <a:cs typeface="Courier"/>
              </a:rPr>
              <a:t>.  ;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邮件服务器，优先级高，</a:t>
            </a:r>
            <a:r>
              <a:rPr lang="en-US" altLang="zh-CN" sz="1400" dirty="0" err="1">
                <a:solidFill>
                  <a:srgbClr val="3366FF"/>
                </a:solidFill>
                <a:latin typeface="Courier"/>
                <a:cs typeface="Courier"/>
              </a:rPr>
              <a:t>mail.example.com</a:t>
            </a:r>
            <a:endParaRPr lang="en-US" altLang="zh-CN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@             IN  MX    20 mail2.example.com. ;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邮件服务器，优先级中， 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“@”</a:t>
            </a:r>
            <a:r>
              <a:rPr lang="en-US" altLang="en-US" sz="1400" dirty="0">
                <a:solidFill>
                  <a:srgbClr val="3366FF"/>
                </a:solidFill>
                <a:latin typeface="Courier"/>
                <a:cs typeface="Courier"/>
              </a:rPr>
              <a:t>：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zone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origin</a:t>
            </a: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@             IN  MX    50 mail3              ;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邮件服务器，优先级低，相对主机名</a:t>
            </a:r>
            <a:endParaRPr lang="en-US" altLang="zh-CN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 err="1">
                <a:latin typeface="Courier"/>
                <a:cs typeface="Courier"/>
              </a:rPr>
              <a:t>example.com</a:t>
            </a:r>
            <a:r>
              <a:rPr lang="en-US" altLang="zh-CN" sz="1400" dirty="0">
                <a:latin typeface="Courier"/>
                <a:cs typeface="Courier"/>
              </a:rPr>
              <a:t>.  IN  A     192.0.2.1             ;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IPv4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地址 </a:t>
            </a:r>
            <a:r>
              <a:rPr lang="en-US" altLang="zh-CN" sz="1400" dirty="0" err="1">
                <a:solidFill>
                  <a:srgbClr val="3366FF"/>
                </a:solidFill>
                <a:latin typeface="Courier"/>
                <a:cs typeface="Courier"/>
              </a:rPr>
              <a:t>example.com</a:t>
            </a:r>
            <a:endParaRPr lang="en-US" altLang="zh-CN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              IN  AAAA  2001:db8:10::1        ;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IPv6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地址 </a:t>
            </a:r>
            <a:r>
              <a:rPr lang="en-US" altLang="zh-CN" sz="1400" dirty="0" err="1">
                <a:solidFill>
                  <a:srgbClr val="3366FF"/>
                </a:solidFill>
                <a:latin typeface="Courier"/>
                <a:cs typeface="Courier"/>
              </a:rPr>
              <a:t>exampel.com</a:t>
            </a:r>
            <a:endParaRPr lang="en-US" altLang="zh-CN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ns            IN  A     192.0.2.2             ;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IPv4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地址 </a:t>
            </a:r>
            <a:r>
              <a:rPr lang="en-US" altLang="zh-CN" sz="1400" dirty="0" err="1">
                <a:solidFill>
                  <a:srgbClr val="3366FF"/>
                </a:solidFill>
                <a:latin typeface="Courier"/>
                <a:cs typeface="Courier"/>
              </a:rPr>
              <a:t>ns.example.com</a:t>
            </a:r>
            <a:endParaRPr lang="en-US" altLang="zh-CN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www           IN  CNAME </a:t>
            </a:r>
            <a:r>
              <a:rPr lang="en-US" altLang="zh-CN" sz="1400" dirty="0" err="1">
                <a:latin typeface="Courier"/>
                <a:cs typeface="Courier"/>
              </a:rPr>
              <a:t>example.com</a:t>
            </a:r>
            <a:r>
              <a:rPr lang="en-US" altLang="zh-CN" sz="1400" dirty="0">
                <a:latin typeface="Courier"/>
                <a:cs typeface="Courier"/>
              </a:rPr>
              <a:t>.          ;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正式域名，</a:t>
            </a:r>
            <a:r>
              <a:rPr lang="en-US" altLang="zh-CN" sz="1400" dirty="0" err="1">
                <a:solidFill>
                  <a:srgbClr val="3366FF"/>
                </a:solidFill>
                <a:latin typeface="Courier"/>
                <a:cs typeface="Courier"/>
              </a:rPr>
              <a:t>www.example.com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是别名</a:t>
            </a:r>
            <a:endParaRPr lang="en-US" altLang="zh-CN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 err="1">
                <a:latin typeface="Courier"/>
                <a:cs typeface="Courier"/>
              </a:rPr>
              <a:t>wwwtest</a:t>
            </a:r>
            <a:r>
              <a:rPr lang="en-US" altLang="zh-CN" sz="1400" dirty="0">
                <a:latin typeface="Courier"/>
                <a:cs typeface="Courier"/>
              </a:rPr>
              <a:t>       IN  CNAME www                   ;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正式域名</a:t>
            </a:r>
            <a:r>
              <a:rPr lang="zh-CN" altLang="en-US" sz="1400" dirty="0">
                <a:latin typeface="Courier"/>
                <a:cs typeface="Courier"/>
              </a:rPr>
              <a:t>，</a:t>
            </a:r>
            <a:r>
              <a:rPr lang="en-US" altLang="zh-CN" sz="1400" dirty="0" err="1">
                <a:solidFill>
                  <a:srgbClr val="3366FF"/>
                </a:solidFill>
                <a:latin typeface="Courier"/>
                <a:cs typeface="Courier"/>
              </a:rPr>
              <a:t>wwwtest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是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www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的别名</a:t>
            </a:r>
            <a:endParaRPr lang="en-US" altLang="zh-CN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mail          IN  A     192.0.2.3             ;</a:t>
            </a:r>
            <a:r>
              <a:rPr lang="en-US" altLang="zh-CN" sz="1400" dirty="0" err="1">
                <a:solidFill>
                  <a:srgbClr val="3366FF"/>
                </a:solidFill>
                <a:latin typeface="Courier"/>
                <a:cs typeface="Courier"/>
              </a:rPr>
              <a:t>mail.example.com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的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IPv4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地址</a:t>
            </a:r>
            <a:endParaRPr lang="en-US" altLang="zh-CN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"/>
                <a:cs typeface="Courier"/>
              </a:rPr>
              <a:t>mail2         IN  A     192.0.2.4             ;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mail2.example.com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的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IPv4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地址</a:t>
            </a:r>
            <a:endParaRPr lang="en-US" altLang="zh-CN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103154"/>
                </a:solidFill>
                <a:latin typeface="Courier"/>
                <a:cs typeface="Courier"/>
              </a:rPr>
              <a:t>subzone</a:t>
            </a:r>
            <a:r>
              <a:rPr lang="zh-CN" altLang="en-US" sz="1400" dirty="0">
                <a:solidFill>
                  <a:srgbClr val="103154"/>
                </a:solidFill>
                <a:latin typeface="Courier"/>
                <a:cs typeface="Courier"/>
              </a:rPr>
              <a:t>       </a:t>
            </a:r>
            <a:r>
              <a:rPr lang="en-US" altLang="zh-CN" sz="1400" dirty="0">
                <a:solidFill>
                  <a:srgbClr val="103154"/>
                </a:solidFill>
                <a:latin typeface="Courier"/>
                <a:cs typeface="Courier"/>
              </a:rPr>
              <a:t>IN</a:t>
            </a:r>
            <a:r>
              <a:rPr lang="zh-CN" altLang="en-US" sz="1400" dirty="0">
                <a:solidFill>
                  <a:srgbClr val="103154"/>
                </a:solidFill>
                <a:latin typeface="Courier"/>
                <a:cs typeface="Courier"/>
              </a:rPr>
              <a:t>  </a:t>
            </a:r>
            <a:r>
              <a:rPr lang="en-US" altLang="zh-CN" sz="1400" dirty="0">
                <a:solidFill>
                  <a:srgbClr val="103154"/>
                </a:solidFill>
                <a:latin typeface="Courier"/>
                <a:cs typeface="Courier"/>
              </a:rPr>
              <a:t>NS</a:t>
            </a:r>
            <a:r>
              <a:rPr lang="zh-CN" altLang="en-US" sz="1400" dirty="0">
                <a:solidFill>
                  <a:srgbClr val="103154"/>
                </a:solidFill>
                <a:latin typeface="Courier"/>
                <a:cs typeface="Courier"/>
              </a:rPr>
              <a:t>    </a:t>
            </a:r>
            <a:r>
              <a:rPr lang="en-US" altLang="zh-CN" sz="1400" dirty="0" err="1">
                <a:solidFill>
                  <a:srgbClr val="103154"/>
                </a:solidFill>
                <a:latin typeface="Courier"/>
                <a:cs typeface="Courier"/>
              </a:rPr>
              <a:t>ns.subzone</a:t>
            </a:r>
            <a:r>
              <a:rPr lang="zh-CN" altLang="en-US" sz="1400" dirty="0">
                <a:solidFill>
                  <a:srgbClr val="103154"/>
                </a:solidFill>
                <a:latin typeface="Courier"/>
                <a:cs typeface="Courier"/>
              </a:rPr>
              <a:t>            </a:t>
            </a:r>
            <a:r>
              <a:rPr lang="en-US" altLang="zh-CN" sz="1400" dirty="0">
                <a:solidFill>
                  <a:srgbClr val="103154"/>
                </a:solidFill>
                <a:latin typeface="Courier"/>
                <a:cs typeface="Courier"/>
              </a:rPr>
              <a:t>;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授权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subzone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，域名服务器为</a:t>
            </a:r>
            <a:r>
              <a:rPr lang="en-US" altLang="zh-CN" sz="1400" dirty="0" err="1">
                <a:solidFill>
                  <a:srgbClr val="3366FF"/>
                </a:solidFill>
                <a:latin typeface="Courier"/>
                <a:cs typeface="Courier"/>
              </a:rPr>
              <a:t>ns.subzone</a:t>
            </a:r>
            <a:endParaRPr lang="en-US" altLang="zh-CN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103154"/>
                </a:solidFill>
                <a:latin typeface="Courier"/>
                <a:cs typeface="Courier"/>
              </a:rPr>
              <a:t>ns.subzone</a:t>
            </a:r>
            <a:r>
              <a:rPr lang="zh-CN" altLang="en-US" sz="1400" dirty="0">
                <a:solidFill>
                  <a:srgbClr val="103154"/>
                </a:solidFill>
                <a:latin typeface="Courier"/>
                <a:cs typeface="Courier"/>
              </a:rPr>
              <a:t>    </a:t>
            </a:r>
            <a:r>
              <a:rPr lang="en-US" altLang="zh-CN" sz="1400" dirty="0">
                <a:solidFill>
                  <a:srgbClr val="103154"/>
                </a:solidFill>
                <a:latin typeface="Courier"/>
                <a:cs typeface="Courier"/>
              </a:rPr>
              <a:t>IN</a:t>
            </a:r>
            <a:r>
              <a:rPr lang="zh-CN" altLang="en-US" sz="1400" dirty="0">
                <a:solidFill>
                  <a:srgbClr val="103154"/>
                </a:solidFill>
                <a:latin typeface="Courier"/>
                <a:cs typeface="Courier"/>
              </a:rPr>
              <a:t>  </a:t>
            </a:r>
            <a:r>
              <a:rPr lang="en-US" altLang="zh-CN" sz="1400" dirty="0">
                <a:solidFill>
                  <a:srgbClr val="103154"/>
                </a:solidFill>
                <a:latin typeface="Courier"/>
                <a:cs typeface="Courier"/>
              </a:rPr>
              <a:t>A</a:t>
            </a:r>
            <a:r>
              <a:rPr lang="zh-CN" altLang="en-US" sz="1400" dirty="0">
                <a:solidFill>
                  <a:srgbClr val="103154"/>
                </a:solidFill>
                <a:latin typeface="Courier"/>
                <a:cs typeface="Courier"/>
              </a:rPr>
              <a:t>     </a:t>
            </a:r>
            <a:r>
              <a:rPr lang="en-US" altLang="zh-CN" sz="1400" dirty="0">
                <a:solidFill>
                  <a:srgbClr val="103154"/>
                </a:solidFill>
                <a:latin typeface="Courier"/>
                <a:cs typeface="Courier"/>
              </a:rPr>
              <a:t>192.0.3.1</a:t>
            </a:r>
            <a:r>
              <a:rPr lang="zh-CN" altLang="en-US" sz="1400" dirty="0">
                <a:solidFill>
                  <a:srgbClr val="103154"/>
                </a:solidFill>
                <a:latin typeface="Courier"/>
                <a:cs typeface="Courier"/>
              </a:rPr>
              <a:t>             </a:t>
            </a:r>
            <a:r>
              <a:rPr lang="en-US" altLang="zh-CN" sz="1400" dirty="0">
                <a:solidFill>
                  <a:srgbClr val="103154"/>
                </a:solidFill>
                <a:latin typeface="Courier"/>
                <a:cs typeface="Courier"/>
              </a:rPr>
              <a:t>;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胶水记录</a:t>
            </a:r>
            <a:r>
              <a:rPr lang="zh-CN" altLang="en-US" sz="1400" dirty="0">
                <a:solidFill>
                  <a:srgbClr val="103154"/>
                </a:solidFill>
                <a:latin typeface="Courier"/>
                <a:cs typeface="Courier"/>
              </a:rPr>
              <a:t>，</a:t>
            </a:r>
            <a:r>
              <a:rPr lang="en-US" altLang="zh-CN" sz="1400" dirty="0" err="1">
                <a:solidFill>
                  <a:srgbClr val="3366FF"/>
                </a:solidFill>
                <a:latin typeface="Courier"/>
                <a:cs typeface="Courier"/>
              </a:rPr>
              <a:t>ns.subzone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的</a:t>
            </a:r>
            <a:r>
              <a:rPr lang="en-US" altLang="zh-CN" sz="1400" dirty="0">
                <a:solidFill>
                  <a:srgbClr val="3366FF"/>
                </a:solidFill>
                <a:latin typeface="Courier"/>
                <a:cs typeface="Courier"/>
              </a:rPr>
              <a:t>IP</a:t>
            </a:r>
            <a:r>
              <a:rPr lang="zh-CN" altLang="en-US" sz="1400" dirty="0">
                <a:solidFill>
                  <a:srgbClr val="3366FF"/>
                </a:solidFill>
                <a:latin typeface="Courier"/>
                <a:cs typeface="Courier"/>
              </a:rPr>
              <a:t>地址</a:t>
            </a:r>
            <a:endParaRPr lang="en-US" altLang="zh-CN" sz="1400" dirty="0">
              <a:solidFill>
                <a:srgbClr val="103154"/>
              </a:solidFill>
              <a:latin typeface="Courier"/>
              <a:cs typeface="Courier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95101" y="1294948"/>
            <a:ext cx="2691670" cy="2567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email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地址中用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代替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@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07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FE4CC-7A0F-4AA5-8B03-5893B81B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42309-6F76-4D23-A2DF-1F255248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81358"/>
            <a:ext cx="8912888" cy="53988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007FFE"/>
                </a:solidFill>
              </a:rPr>
              <a:t>为什么域名写成</a:t>
            </a:r>
            <a:r>
              <a:rPr kumimoji="1" lang="en-US" altLang="zh-CN" dirty="0">
                <a:solidFill>
                  <a:srgbClr val="007FFE"/>
                </a:solidFill>
              </a:rPr>
              <a:t>www.sina.com.cn,</a:t>
            </a:r>
            <a:r>
              <a:rPr kumimoji="1" lang="zh-CN" altLang="en-US" dirty="0">
                <a:solidFill>
                  <a:srgbClr val="007FFE"/>
                </a:solidFill>
              </a:rPr>
              <a:t>而不是</a:t>
            </a:r>
            <a:r>
              <a:rPr kumimoji="1" lang="en-US" altLang="zh-CN" dirty="0" err="1">
                <a:solidFill>
                  <a:srgbClr val="007FFE"/>
                </a:solidFill>
              </a:rPr>
              <a:t>cn.com.sina.www</a:t>
            </a:r>
            <a:r>
              <a:rPr kumimoji="1" lang="en-US" altLang="zh-CN" dirty="0">
                <a:solidFill>
                  <a:srgbClr val="007FFE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en-US" dirty="0">
              <a:solidFill>
                <a:srgbClr val="007FFE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en-US" dirty="0">
              <a:solidFill>
                <a:srgbClr val="007FFE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en-US" dirty="0" err="1">
                <a:solidFill>
                  <a:srgbClr val="007FFE"/>
                </a:solidFill>
              </a:rPr>
              <a:t>DNS系统中那个组件的任务最复杂</a:t>
            </a:r>
            <a:r>
              <a:rPr kumimoji="1" lang="en-US" altLang="zh-CN" dirty="0">
                <a:solidFill>
                  <a:srgbClr val="007FFE"/>
                </a:solidFill>
              </a:rPr>
              <a:t>? </a:t>
            </a:r>
            <a:r>
              <a:rPr kumimoji="1" lang="zh-CN" altLang="en-US" dirty="0">
                <a:solidFill>
                  <a:srgbClr val="007FFE"/>
                </a:solidFill>
              </a:rPr>
              <a:t>为什么？</a:t>
            </a:r>
            <a:endParaRPr kumimoji="1" lang="en-US" altLang="zh-CN" dirty="0">
              <a:solidFill>
                <a:srgbClr val="007FFE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rgbClr val="007FFE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rgbClr val="007FFE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007FFE"/>
                </a:solidFill>
              </a:rPr>
              <a:t>请配置一个简单的区文件，并注释</a:t>
            </a:r>
            <a:endParaRPr kumimoji="1" lang="zh-CN" altLang="en-US" dirty="0">
              <a:solidFill>
                <a:srgbClr val="007FFE"/>
              </a:solidFill>
            </a:endParaRPr>
          </a:p>
          <a:p>
            <a:endParaRPr lang="zh-CN" altLang="en-US" dirty="0">
              <a:solidFill>
                <a:srgbClr val="007FFE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E62D5-8BD5-4D9F-B0AD-18E9844F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6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/>
              <a:t>DNS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/>
              <a:t>DNS</a:t>
            </a:r>
            <a:r>
              <a:rPr kumimoji="1" lang="zh-CN" altLang="en-US" dirty="0"/>
              <a:t>中的安全问题</a:t>
            </a:r>
            <a:r>
              <a:rPr kumimoji="1" lang="en-US" altLang="zh-CN" dirty="0"/>
              <a:t>—</a:t>
            </a:r>
            <a:r>
              <a:rPr kumimoji="1" lang="zh-CN" altLang="en-US" dirty="0"/>
              <a:t>缓存下毒等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/>
              <a:t>DNSSEC</a:t>
            </a:r>
            <a:r>
              <a:rPr kumimoji="1" lang="zh-CN" altLang="en-US" dirty="0"/>
              <a:t>概念、机制与部署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55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98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DNS</a:t>
            </a:r>
            <a:r>
              <a:rPr kumimoji="1" lang="zh-CN" altLang="en-US" dirty="0"/>
              <a:t>简介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43300" y="1809750"/>
            <a:ext cx="4152900" cy="88409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sz="3200" dirty="0"/>
              <a:t>DNS</a:t>
            </a:r>
            <a:r>
              <a:rPr kumimoji="1" lang="zh-CN" altLang="en-US" sz="3200" dirty="0"/>
              <a:t>（域名系统）</a:t>
            </a:r>
          </a:p>
          <a:p>
            <a:pPr marL="0" indent="0" algn="ctr">
              <a:buNone/>
            </a:pPr>
            <a:r>
              <a:rPr kumimoji="1" lang="zh-CN" altLang="en-US" sz="3200" dirty="0"/>
              <a:t>连接人</a:t>
            </a:r>
            <a:r>
              <a:rPr kumimoji="1" lang="en-US" altLang="zh-CN" sz="3200" dirty="0"/>
              <a:t>/</a:t>
            </a:r>
            <a:r>
              <a:rPr kumimoji="1" lang="zh-CN" altLang="en-US" sz="3200" dirty="0"/>
              <a:t>应用与网络</a:t>
            </a:r>
            <a:endParaRPr kumimoji="1" lang="en-US" altLang="zh-CN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0" y="3455846"/>
            <a:ext cx="1536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年暴风影音事故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18856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  <a:r>
              <a:rPr lang="en-US" altLang="zh-CN" dirty="0"/>
              <a:t>21</a:t>
            </a:r>
            <a:r>
              <a:rPr lang="zh-CN" altLang="en-US" dirty="0"/>
              <a:t>时起，在中国北京、天津、上海、河北、山西、安徽、湖北、广东、广西等省陆续出现互联网网络故障，使用电信网络服务的网民上网出现了严重问题，有的是网络不通，有的是不能浏览网页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8076" y="4241800"/>
            <a:ext cx="2498597" cy="161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972791"/>
            <a:ext cx="2070100" cy="1881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0" y="3568700"/>
            <a:ext cx="2286000" cy="22860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2527300" y="4913746"/>
            <a:ext cx="620776" cy="134504"/>
          </a:xfrm>
          <a:prstGeom prst="straightConnector1">
            <a:avLst/>
          </a:prstGeom>
          <a:ln w="104775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5646673" y="4711700"/>
            <a:ext cx="620777" cy="336550"/>
          </a:xfrm>
          <a:prstGeom prst="straightConnector1">
            <a:avLst/>
          </a:prstGeom>
          <a:ln w="104775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6" idx="0"/>
          </p:cNvCxnSpPr>
          <p:nvPr/>
        </p:nvCxnSpPr>
        <p:spPr>
          <a:xfrm flipH="1">
            <a:off x="4397375" y="3568700"/>
            <a:ext cx="3013075" cy="673100"/>
          </a:xfrm>
          <a:prstGeom prst="straightConnector1">
            <a:avLst/>
          </a:prstGeom>
          <a:ln w="104775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0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 err="1"/>
              <a:t>Dyn</a:t>
            </a:r>
            <a:r>
              <a:rPr lang="zh-CN" altLang="en-US" dirty="0"/>
              <a:t>攻击事件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2016年10月21日，DNS服务商Dyn遭受DDoS攻击导致美国大量网站瘫痪，攻击源于大量被劫持摄像头等物联网设备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2352675"/>
            <a:ext cx="78359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DNS</a:t>
            </a:r>
            <a:r>
              <a:rPr lang="zh-CN" altLang="en-US" dirty="0"/>
              <a:t>用户占整个互联网</a:t>
            </a:r>
            <a:r>
              <a:rPr lang="en-US" altLang="zh-CN" dirty="0"/>
              <a:t>16%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8082" y="1065481"/>
            <a:ext cx="5906815" cy="5105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171143"/>
            <a:ext cx="4749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dig +short TXT google-public-</a:t>
            </a:r>
            <a:r>
              <a:rPr lang="en-US" dirty="0" err="1"/>
              <a:t>dns</a:t>
            </a:r>
            <a:r>
              <a:rPr lang="en-US" dirty="0"/>
              <a:t>-</a:t>
            </a:r>
            <a:r>
              <a:rPr lang="en-US" dirty="0" err="1"/>
              <a:t>a.google.com</a:t>
            </a:r>
            <a:endParaRPr lang="zh-CN" altLang="en-US" dirty="0"/>
          </a:p>
          <a:p>
            <a:r>
              <a:rPr lang="en-US" dirty="0"/>
              <a:t>"http://</a:t>
            </a:r>
            <a:r>
              <a:rPr lang="en-US" dirty="0" err="1"/>
              <a:t>xkcd.com</a:t>
            </a:r>
            <a:r>
              <a:rPr lang="en-US" dirty="0"/>
              <a:t>/1361/"</a:t>
            </a:r>
          </a:p>
        </p:txBody>
      </p:sp>
    </p:spTree>
    <p:extLst>
      <p:ext uri="{BB962C8B-B14F-4D97-AF65-F5344CB8AC3E}">
        <p14:creationId xmlns:p14="http://schemas.microsoft.com/office/powerpoint/2010/main" val="233914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19292" y="1538539"/>
            <a:ext cx="1469168" cy="399527"/>
          </a:xfrm>
          <a:prstGeom prst="roundRect">
            <a:avLst/>
          </a:prstGeom>
          <a:solidFill>
            <a:schemeClr val="bg2">
              <a:lumMod val="40000"/>
              <a:lumOff val="60000"/>
              <a:alpha val="48000"/>
            </a:schemeClr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055033" y="2510145"/>
            <a:ext cx="727394" cy="399527"/>
          </a:xfrm>
          <a:prstGeom prst="roundRect">
            <a:avLst/>
          </a:prstGeom>
          <a:solidFill>
            <a:schemeClr val="bg2">
              <a:lumMod val="40000"/>
              <a:lumOff val="60000"/>
              <a:alpha val="48000"/>
            </a:schemeClr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495643" y="2503076"/>
            <a:ext cx="752703" cy="399527"/>
          </a:xfrm>
          <a:prstGeom prst="roundRect">
            <a:avLst/>
          </a:prstGeom>
          <a:solidFill>
            <a:schemeClr val="bg2">
              <a:lumMod val="40000"/>
              <a:lumOff val="60000"/>
              <a:alpha val="48000"/>
            </a:schemeClr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777798" y="2465581"/>
            <a:ext cx="727394" cy="399527"/>
          </a:xfrm>
          <a:prstGeom prst="roundRect">
            <a:avLst/>
          </a:prstGeom>
          <a:solidFill>
            <a:schemeClr val="bg2">
              <a:lumMod val="40000"/>
              <a:lumOff val="60000"/>
              <a:alpha val="48000"/>
            </a:schemeClr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014932" y="3547879"/>
            <a:ext cx="807596" cy="1676378"/>
          </a:xfrm>
          <a:prstGeom prst="roundRect">
            <a:avLst/>
          </a:prstGeom>
          <a:solidFill>
            <a:schemeClr val="bg2">
              <a:lumMod val="40000"/>
              <a:lumOff val="60000"/>
              <a:alpha val="48000"/>
            </a:schemeClr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DNS</a:t>
            </a:r>
            <a:r>
              <a:rPr kumimoji="1" lang="zh-CN" altLang="en-US" dirty="0"/>
              <a:t>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721" y="3103509"/>
            <a:ext cx="3877218" cy="2926539"/>
          </a:xfrm>
          <a:ln>
            <a:solidFill>
              <a:schemeClr val="tx1"/>
            </a:solidFill>
          </a:ln>
          <a:effectLst/>
        </p:spPr>
        <p:txBody>
          <a:bodyPr/>
          <a:lstStyle/>
          <a:p>
            <a:r>
              <a:rPr kumimoji="1" lang="zh-CN" altLang="en-US" sz="2000" dirty="0">
                <a:solidFill>
                  <a:srgbClr val="000000"/>
                </a:solidFill>
                <a:latin typeface="华文中宋"/>
                <a:ea typeface="华文中宋"/>
                <a:cs typeface="华文中宋"/>
              </a:rPr>
              <a:t>   </a:t>
            </a:r>
            <a:r>
              <a:rPr kumimoji="1" lang="zh-CN" altLang="en-US" sz="1800" dirty="0">
                <a:solidFill>
                  <a:srgbClr val="0000FF"/>
                </a:solidFill>
              </a:rPr>
              <a:t>名字空间</a:t>
            </a:r>
            <a:r>
              <a:rPr kumimoji="1" lang="zh-CN" altLang="en-US" sz="2000" dirty="0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  </a:t>
            </a:r>
            <a:r>
              <a:rPr kumimoji="1" lang="zh-CN" altLang="en-US" sz="2000" dirty="0">
                <a:latin typeface="华文中宋"/>
                <a:ea typeface="华文中宋"/>
                <a:cs typeface="华文中宋"/>
              </a:rPr>
              <a:t>，表示为一棵标签树</a:t>
            </a:r>
            <a:endParaRPr kumimoji="1" lang="en-US" altLang="zh-CN" sz="2000" dirty="0">
              <a:latin typeface="华文中宋"/>
              <a:ea typeface="华文中宋"/>
              <a:cs typeface="华文中宋"/>
            </a:endParaRPr>
          </a:p>
          <a:p>
            <a:r>
              <a:rPr kumimoji="1" lang="zh-CN" altLang="en-US" sz="2000" dirty="0">
                <a:latin typeface="华文中宋"/>
                <a:ea typeface="华文中宋"/>
                <a:cs typeface="华文中宋"/>
              </a:rPr>
              <a:t>由                 构成的层次化</a:t>
            </a:r>
            <a:r>
              <a:rPr kumimoji="1" lang="zh-CN" altLang="en-US" sz="2000" dirty="0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分布式数据库</a:t>
            </a:r>
            <a:endParaRPr kumimoji="1" lang="en-US" altLang="zh-CN" sz="2000" dirty="0">
              <a:latin typeface="华文中宋"/>
              <a:ea typeface="华文中宋"/>
              <a:cs typeface="华文中宋"/>
            </a:endParaRPr>
          </a:p>
          <a:p>
            <a:r>
              <a:rPr kumimoji="1" lang="zh-CN" altLang="en-US" sz="2000" dirty="0">
                <a:solidFill>
                  <a:srgbClr val="000000"/>
                </a:solidFill>
                <a:latin typeface="华文中宋"/>
                <a:ea typeface="华文中宋"/>
                <a:cs typeface="华文中宋"/>
              </a:rPr>
              <a:t>大量带有缓存的</a:t>
            </a:r>
            <a:endParaRPr kumimoji="1" lang="en-US" altLang="zh-CN" sz="2000" dirty="0">
              <a:solidFill>
                <a:srgbClr val="0000FF"/>
              </a:solidFill>
              <a:latin typeface="华文中宋"/>
              <a:ea typeface="华文中宋"/>
              <a:cs typeface="华文中宋"/>
            </a:endParaRPr>
          </a:p>
          <a:p>
            <a:r>
              <a:rPr kumimoji="1" lang="zh-CN" altLang="en-US" sz="2000" dirty="0">
                <a:latin typeface="华文中宋"/>
                <a:ea typeface="华文中宋"/>
                <a:cs typeface="华文中宋"/>
              </a:rPr>
              <a:t>访问数据库</a:t>
            </a:r>
            <a:r>
              <a:rPr kumimoji="1" lang="zh-CN" altLang="en-US" sz="2000" dirty="0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解析协议</a:t>
            </a:r>
            <a:r>
              <a:rPr kumimoji="1" lang="zh-CN" altLang="en-US" sz="2000" dirty="0">
                <a:latin typeface="华文中宋"/>
                <a:ea typeface="华文中宋"/>
                <a:cs typeface="华文中宋"/>
              </a:rPr>
              <a:t>：</a:t>
            </a:r>
            <a:endParaRPr kumimoji="1" lang="en-US" altLang="zh-CN" sz="2000" dirty="0">
              <a:latin typeface="华文中宋"/>
              <a:ea typeface="华文中宋"/>
              <a:cs typeface="华文中宋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81930" y="1356123"/>
            <a:ext cx="4158377" cy="4148547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450078" y="1457389"/>
            <a:ext cx="807596" cy="480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zh-CN" sz="1800" dirty="0">
                <a:latin typeface="华文中宋"/>
                <a:ea typeface="华文中宋"/>
                <a:cs typeface="华文中宋"/>
              </a:rPr>
              <a:t>.</a:t>
            </a:r>
            <a:r>
              <a:rPr kumimoji="1" lang="zh-CN" altLang="en-US" sz="1800" dirty="0">
                <a:latin typeface="华文中宋"/>
                <a:ea typeface="华文中宋"/>
                <a:cs typeface="华文中宋"/>
              </a:rPr>
              <a:t> </a:t>
            </a:r>
            <a:r>
              <a:rPr kumimoji="1" lang="en-US" altLang="zh-CN" sz="1800" dirty="0">
                <a:latin typeface="华文中宋"/>
                <a:ea typeface="华文中宋"/>
                <a:cs typeface="华文中宋"/>
              </a:rPr>
              <a:t>(root)</a:t>
            </a:r>
            <a:endParaRPr kumimoji="1" lang="zh-CN" altLang="en-US" sz="1800" dirty="0">
              <a:latin typeface="华文中宋"/>
              <a:ea typeface="华文中宋"/>
              <a:cs typeface="华文中宋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14932" y="2465581"/>
            <a:ext cx="807596" cy="480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dirty="0" err="1">
                <a:latin typeface="华文中宋"/>
                <a:ea typeface="华文中宋"/>
                <a:cs typeface="华文中宋"/>
              </a:rPr>
              <a:t>cn</a:t>
            </a:r>
            <a:endParaRPr kumimoji="1" lang="zh-CN" altLang="en-US" sz="1800" dirty="0">
              <a:latin typeface="华文中宋"/>
              <a:ea typeface="华文中宋"/>
              <a:cs typeface="华文中宋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454380" y="2465581"/>
            <a:ext cx="807596" cy="480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dirty="0" err="1">
                <a:latin typeface="华文中宋"/>
                <a:ea typeface="华文中宋"/>
                <a:cs typeface="华文中宋"/>
              </a:rPr>
              <a:t>kr</a:t>
            </a:r>
            <a:endParaRPr kumimoji="1" lang="zh-CN" altLang="en-US" sz="1800" dirty="0">
              <a:latin typeface="华文中宋"/>
              <a:ea typeface="华文中宋"/>
              <a:cs typeface="华文中宋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77798" y="2465581"/>
            <a:ext cx="727394" cy="480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dirty="0">
                <a:latin typeface="华文中宋"/>
                <a:ea typeface="华文中宋"/>
                <a:cs typeface="华文中宋"/>
              </a:rPr>
              <a:t>com</a:t>
            </a:r>
            <a:endParaRPr kumimoji="1" lang="zh-CN" altLang="en-US" sz="1800" dirty="0">
              <a:latin typeface="华文中宋"/>
              <a:ea typeface="华文中宋"/>
              <a:cs typeface="华文中宋"/>
            </a:endParaRPr>
          </a:p>
        </p:txBody>
      </p:sp>
      <p:cxnSp>
        <p:nvCxnSpPr>
          <p:cNvPr id="16" name="肘形连接符 15"/>
          <p:cNvCxnSpPr>
            <a:stCxn id="7" idx="2"/>
            <a:endCxn id="8" idx="0"/>
          </p:cNvCxnSpPr>
          <p:nvPr/>
        </p:nvCxnSpPr>
        <p:spPr>
          <a:xfrm rot="5400000">
            <a:off x="1872546" y="1484250"/>
            <a:ext cx="527515" cy="1435146"/>
          </a:xfrm>
          <a:prstGeom prst="bentConnector3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2"/>
            <a:endCxn id="9" idx="0"/>
          </p:cNvCxnSpPr>
          <p:nvPr/>
        </p:nvCxnSpPr>
        <p:spPr>
          <a:xfrm rot="16200000" flipH="1">
            <a:off x="2592270" y="2199672"/>
            <a:ext cx="527515" cy="4302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2"/>
            <a:endCxn id="10" idx="0"/>
          </p:cNvCxnSpPr>
          <p:nvPr/>
        </p:nvCxnSpPr>
        <p:spPr>
          <a:xfrm rot="16200000" flipH="1">
            <a:off x="3233928" y="1558013"/>
            <a:ext cx="527515" cy="1287619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>
          <a:xfrm>
            <a:off x="1014932" y="3547879"/>
            <a:ext cx="807596" cy="480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dirty="0">
                <a:latin typeface="华文中宋"/>
                <a:ea typeface="华文中宋"/>
                <a:cs typeface="华文中宋"/>
              </a:rPr>
              <a:t>foo</a:t>
            </a:r>
            <a:endParaRPr kumimoji="1" lang="zh-CN" altLang="en-US" sz="1800" dirty="0">
              <a:latin typeface="华文中宋"/>
              <a:ea typeface="华文中宋"/>
              <a:cs typeface="华文中宋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014932" y="4743580"/>
            <a:ext cx="807596" cy="480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dirty="0">
                <a:latin typeface="华文中宋"/>
                <a:ea typeface="华文中宋"/>
                <a:cs typeface="华文中宋"/>
              </a:rPr>
              <a:t>www</a:t>
            </a:r>
            <a:endParaRPr kumimoji="1" lang="zh-CN" altLang="en-US" sz="1800" dirty="0">
              <a:latin typeface="华文中宋"/>
              <a:ea typeface="华文中宋"/>
              <a:cs typeface="华文中宋"/>
            </a:endParaRPr>
          </a:p>
        </p:txBody>
      </p:sp>
      <p:cxnSp>
        <p:nvCxnSpPr>
          <p:cNvPr id="45" name="直线连接符 44"/>
          <p:cNvCxnSpPr>
            <a:stCxn id="25" idx="2"/>
            <a:endCxn id="28" idx="0"/>
          </p:cNvCxnSpPr>
          <p:nvPr/>
        </p:nvCxnSpPr>
        <p:spPr>
          <a:xfrm>
            <a:off x="1418730" y="4028556"/>
            <a:ext cx="0" cy="71502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stCxn id="8" idx="2"/>
            <a:endCxn id="25" idx="0"/>
          </p:cNvCxnSpPr>
          <p:nvPr/>
        </p:nvCxnSpPr>
        <p:spPr>
          <a:xfrm>
            <a:off x="1418730" y="2946258"/>
            <a:ext cx="0" cy="60162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214428" y="4765443"/>
            <a:ext cx="1310778" cy="39952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递归解析器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5649081" y="3962295"/>
            <a:ext cx="1310778" cy="399527"/>
          </a:xfrm>
          <a:prstGeom prst="roundRect">
            <a:avLst/>
          </a:prstGeom>
          <a:solidFill>
            <a:schemeClr val="bg2">
              <a:lumMod val="40000"/>
              <a:lumOff val="60000"/>
              <a:alpha val="48000"/>
            </a:schemeClr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权威服务器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2141563" y="5983912"/>
            <a:ext cx="1186378" cy="39952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递归解析器</a:t>
            </a:r>
          </a:p>
        </p:txBody>
      </p:sp>
      <p:sp>
        <p:nvSpPr>
          <p:cNvPr id="61" name="任意形状 60"/>
          <p:cNvSpPr/>
          <p:nvPr/>
        </p:nvSpPr>
        <p:spPr>
          <a:xfrm>
            <a:off x="3107770" y="1943840"/>
            <a:ext cx="670142" cy="4025779"/>
          </a:xfrm>
          <a:custGeom>
            <a:avLst/>
            <a:gdLst>
              <a:gd name="connsiteX0" fmla="*/ 0 w 670142"/>
              <a:gd name="connsiteY0" fmla="*/ 4025779 h 4025779"/>
              <a:gd name="connsiteX1" fmla="*/ 669039 w 670142"/>
              <a:gd name="connsiteY1" fmla="*/ 2188663 h 4025779"/>
              <a:gd name="connsiteX2" fmla="*/ 170095 w 670142"/>
              <a:gd name="connsiteY2" fmla="*/ 0 h 402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142" h="4025779">
                <a:moveTo>
                  <a:pt x="0" y="4025779"/>
                </a:moveTo>
                <a:cubicBezTo>
                  <a:pt x="320345" y="3442702"/>
                  <a:pt x="640690" y="2859626"/>
                  <a:pt x="669039" y="2188663"/>
                </a:cubicBezTo>
                <a:cubicBezTo>
                  <a:pt x="697388" y="1517700"/>
                  <a:pt x="170095" y="0"/>
                  <a:pt x="170095" y="0"/>
                </a:cubicBezTo>
              </a:path>
            </a:pathLst>
          </a:custGeom>
          <a:ln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任意形状 61"/>
          <p:cNvSpPr/>
          <p:nvPr/>
        </p:nvSpPr>
        <p:spPr>
          <a:xfrm>
            <a:off x="1803712" y="2896419"/>
            <a:ext cx="1273460" cy="3073200"/>
          </a:xfrm>
          <a:custGeom>
            <a:avLst/>
            <a:gdLst>
              <a:gd name="connsiteX0" fmla="*/ 1031907 w 1273460"/>
              <a:gd name="connsiteY0" fmla="*/ 3073200 h 3073200"/>
              <a:gd name="connsiteX1" fmla="*/ 1202002 w 1273460"/>
              <a:gd name="connsiteY1" fmla="*/ 929898 h 3073200"/>
              <a:gd name="connsiteX2" fmla="*/ 0 w 1273460"/>
              <a:gd name="connsiteY2" fmla="*/ 0 h 30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460" h="3073200">
                <a:moveTo>
                  <a:pt x="1031907" y="3073200"/>
                </a:moveTo>
                <a:cubicBezTo>
                  <a:pt x="1202946" y="2257649"/>
                  <a:pt x="1373986" y="1442098"/>
                  <a:pt x="1202002" y="929898"/>
                </a:cubicBezTo>
                <a:cubicBezTo>
                  <a:pt x="1030018" y="417698"/>
                  <a:pt x="0" y="0"/>
                  <a:pt x="0" y="0"/>
                </a:cubicBezTo>
              </a:path>
            </a:pathLst>
          </a:custGeom>
          <a:ln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任意形状 63"/>
          <p:cNvSpPr/>
          <p:nvPr/>
        </p:nvSpPr>
        <p:spPr>
          <a:xfrm>
            <a:off x="1815052" y="4200544"/>
            <a:ext cx="795261" cy="1769075"/>
          </a:xfrm>
          <a:custGeom>
            <a:avLst/>
            <a:gdLst>
              <a:gd name="connsiteX0" fmla="*/ 748416 w 795261"/>
              <a:gd name="connsiteY0" fmla="*/ 1769075 h 1769075"/>
              <a:gd name="connsiteX1" fmla="*/ 714397 w 795261"/>
              <a:gd name="connsiteY1" fmla="*/ 793816 h 1769075"/>
              <a:gd name="connsiteX2" fmla="*/ 0 w 795261"/>
              <a:gd name="connsiteY2" fmla="*/ 0 h 176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261" h="1769075">
                <a:moveTo>
                  <a:pt x="748416" y="1769075"/>
                </a:moveTo>
                <a:cubicBezTo>
                  <a:pt x="793774" y="1428868"/>
                  <a:pt x="839133" y="1088662"/>
                  <a:pt x="714397" y="793816"/>
                </a:cubicBezTo>
                <a:cubicBezTo>
                  <a:pt x="589661" y="498970"/>
                  <a:pt x="0" y="0"/>
                  <a:pt x="0" y="0"/>
                </a:cubicBezTo>
              </a:path>
            </a:pathLst>
          </a:custGeom>
          <a:ln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5413251" y="3160209"/>
            <a:ext cx="1328043" cy="405301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latin typeface="Arial Black"/>
                <a:cs typeface="Arial Black"/>
              </a:rPr>
              <a:t> </a:t>
            </a:r>
          </a:p>
        </p:txBody>
      </p:sp>
      <p:sp>
        <p:nvSpPr>
          <p:cNvPr id="32" name="线形标注 1 (带边框和强调线) 31"/>
          <p:cNvSpPr/>
          <p:nvPr/>
        </p:nvSpPr>
        <p:spPr>
          <a:xfrm>
            <a:off x="5123883" y="1519378"/>
            <a:ext cx="3564616" cy="1284942"/>
          </a:xfrm>
          <a:prstGeom prst="accentBorderCallout1">
            <a:avLst>
              <a:gd name="adj1" fmla="val 22553"/>
              <a:gd name="adj2" fmla="val -2160"/>
              <a:gd name="adj3" fmla="val 15779"/>
              <a:gd name="adj4" fmla="val -459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根服务器负责根区</a:t>
            </a:r>
            <a:r>
              <a:rPr kumimoji="1" lang="en-US" altLang="zh-CN" sz="2000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(root</a:t>
            </a:r>
            <a:r>
              <a:rPr kumimoji="1" lang="zh-CN" altLang="en-US" sz="2000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zone)</a:t>
            </a:r>
            <a:r>
              <a:rPr kumimoji="1" lang="zh-CN" altLang="en-US" sz="2000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，对顶级域</a:t>
            </a:r>
            <a:r>
              <a:rPr kumimoji="1" lang="en-US" altLang="zh-CN" sz="2000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(TLD)</a:t>
            </a:r>
            <a:r>
              <a:rPr kumimoji="1" lang="zh-CN" altLang="en-US" sz="2000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进行解析，</a:t>
            </a:r>
            <a:endParaRPr kumimoji="1" lang="en-US" altLang="zh-CN" sz="2000" dirty="0">
              <a:solidFill>
                <a:srgbClr val="FF0000"/>
              </a:solidFill>
              <a:latin typeface="华文中宋"/>
              <a:ea typeface="华文中宋"/>
              <a:cs typeface="华文中宋"/>
            </a:endParaRPr>
          </a:p>
          <a:p>
            <a:r>
              <a:rPr kumimoji="1" lang="zh-CN" altLang="en-US" sz="2000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是解析的起点，结构的中心</a:t>
            </a: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5508212" y="5733300"/>
            <a:ext cx="225477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5783033" y="5627176"/>
            <a:ext cx="1746639" cy="21224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 w="12700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581499" y="3562683"/>
            <a:ext cx="312330" cy="31233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1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878530" y="3990142"/>
            <a:ext cx="312330" cy="31233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197503" y="4580762"/>
            <a:ext cx="312330" cy="31233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3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8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 117"/>
          <p:cNvGrpSpPr/>
          <p:nvPr/>
        </p:nvGrpSpPr>
        <p:grpSpPr>
          <a:xfrm>
            <a:off x="120687" y="1180410"/>
            <a:ext cx="8744725" cy="5576151"/>
            <a:chOff x="120687" y="938510"/>
            <a:chExt cx="8744725" cy="5576151"/>
          </a:xfrm>
        </p:grpSpPr>
        <p:sp>
          <p:nvSpPr>
            <p:cNvPr id="83" name="椭圆 82"/>
            <p:cNvSpPr/>
            <p:nvPr/>
          </p:nvSpPr>
          <p:spPr>
            <a:xfrm>
              <a:off x="120687" y="3007808"/>
              <a:ext cx="3080847" cy="1686063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6603148" y="5498139"/>
              <a:ext cx="2045552" cy="957480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5978087" y="938510"/>
              <a:ext cx="2887325" cy="576521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367617" y="1039457"/>
              <a:ext cx="2045552" cy="594519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514040" y="4981876"/>
              <a:ext cx="2733257" cy="1532785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rot="20046645">
              <a:off x="770325" y="4025706"/>
              <a:ext cx="5219709" cy="1754487"/>
            </a:xfrm>
            <a:custGeom>
              <a:avLst/>
              <a:gdLst/>
              <a:ahLst/>
              <a:cxnLst/>
              <a:rect l="l" t="t" r="r" b="b"/>
              <a:pathLst>
                <a:path w="5219709" h="1754487">
                  <a:moveTo>
                    <a:pt x="4387269" y="747565"/>
                  </a:moveTo>
                  <a:cubicBezTo>
                    <a:pt x="4943667" y="1068801"/>
                    <a:pt x="5308023" y="1479374"/>
                    <a:pt x="5201080" y="1664606"/>
                  </a:cubicBezTo>
                  <a:cubicBezTo>
                    <a:pt x="5094136" y="1849837"/>
                    <a:pt x="4556391" y="1739583"/>
                    <a:pt x="3999993" y="1418346"/>
                  </a:cubicBezTo>
                  <a:cubicBezTo>
                    <a:pt x="3791344" y="1297882"/>
                    <a:pt x="3609701" y="1164856"/>
                    <a:pt x="3469790" y="1035861"/>
                  </a:cubicBezTo>
                  <a:lnTo>
                    <a:pt x="3416455" y="984393"/>
                  </a:lnTo>
                  <a:lnTo>
                    <a:pt x="3369537" y="1005280"/>
                  </a:lnTo>
                  <a:cubicBezTo>
                    <a:pt x="3156171" y="1091351"/>
                    <a:pt x="2833269" y="1146212"/>
                    <a:pt x="2471878" y="1146212"/>
                  </a:cubicBezTo>
                  <a:cubicBezTo>
                    <a:pt x="2391569" y="1146212"/>
                    <a:pt x="2313161" y="1143503"/>
                    <a:pt x="2237432" y="1138344"/>
                  </a:cubicBezTo>
                  <a:lnTo>
                    <a:pt x="2063672" y="1120387"/>
                  </a:lnTo>
                  <a:lnTo>
                    <a:pt x="2069067" y="1146558"/>
                  </a:lnTo>
                  <a:cubicBezTo>
                    <a:pt x="2076017" y="1202499"/>
                    <a:pt x="2067966" y="1253064"/>
                    <a:pt x="2043178" y="1295997"/>
                  </a:cubicBezTo>
                  <a:cubicBezTo>
                    <a:pt x="1910978" y="1524975"/>
                    <a:pt x="1352758" y="1450184"/>
                    <a:pt x="796360" y="1128948"/>
                  </a:cubicBezTo>
                  <a:cubicBezTo>
                    <a:pt x="239962" y="807711"/>
                    <a:pt x="-103919" y="361674"/>
                    <a:pt x="28282" y="132696"/>
                  </a:cubicBezTo>
                  <a:cubicBezTo>
                    <a:pt x="160482" y="-96282"/>
                    <a:pt x="718702" y="-21491"/>
                    <a:pt x="1275100" y="299746"/>
                  </a:cubicBezTo>
                  <a:cubicBezTo>
                    <a:pt x="1344650" y="339900"/>
                    <a:pt x="1410879" y="382005"/>
                    <a:pt x="1473273" y="425392"/>
                  </a:cubicBezTo>
                  <a:lnTo>
                    <a:pt x="1583404" y="509228"/>
                  </a:lnTo>
                  <a:lnTo>
                    <a:pt x="1649300" y="485090"/>
                  </a:lnTo>
                  <a:cubicBezTo>
                    <a:pt x="1859816" y="415008"/>
                    <a:pt x="2150642" y="371660"/>
                    <a:pt x="2471878" y="371660"/>
                  </a:cubicBezTo>
                  <a:cubicBezTo>
                    <a:pt x="2712805" y="371660"/>
                    <a:pt x="2936627" y="396043"/>
                    <a:pt x="3122291" y="437801"/>
                  </a:cubicBezTo>
                  <a:lnTo>
                    <a:pt x="3219104" y="464393"/>
                  </a:lnTo>
                  <a:lnTo>
                    <a:pt x="3245676" y="445529"/>
                  </a:lnTo>
                  <a:cubicBezTo>
                    <a:pt x="3427854" y="346934"/>
                    <a:pt x="3900421" y="466483"/>
                    <a:pt x="4387269" y="747565"/>
                  </a:cubicBezTo>
                  <a:close/>
                </a:path>
              </a:pathLst>
            </a:cu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230345" y="1708876"/>
              <a:ext cx="1154661" cy="957480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2805051" y="1773020"/>
              <a:ext cx="1060056" cy="957480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040313" y="1849220"/>
              <a:ext cx="1154661" cy="957480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5825376" y="1773020"/>
              <a:ext cx="1154661" cy="957480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7214639" y="1633976"/>
              <a:ext cx="1154661" cy="957480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4681231" y="2913796"/>
              <a:ext cx="1536854" cy="594519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6980037" y="2838307"/>
              <a:ext cx="1536854" cy="594519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DNS</a:t>
            </a:r>
            <a:r>
              <a:rPr kumimoji="1" lang="zh-CN" altLang="en-US" dirty="0"/>
              <a:t>名字空间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232384" y="1240776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(root)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75066" y="2169815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com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55722" y="2119015"/>
            <a:ext cx="1149380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cn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8" name="直线连接符 7"/>
          <p:cNvCxnSpPr>
            <a:stCxn id="5" idx="4"/>
            <a:endCxn id="6" idx="0"/>
          </p:cNvCxnSpPr>
          <p:nvPr/>
        </p:nvCxnSpPr>
        <p:spPr>
          <a:xfrm flipH="1">
            <a:off x="1794975" y="1756931"/>
            <a:ext cx="2557318" cy="41288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5" idx="4"/>
            <a:endCxn id="7" idx="1"/>
          </p:cNvCxnSpPr>
          <p:nvPr/>
        </p:nvCxnSpPr>
        <p:spPr>
          <a:xfrm>
            <a:off x="4352293" y="1756931"/>
            <a:ext cx="1671752" cy="437673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477000" y="3111118"/>
            <a:ext cx="2466110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com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11" name="直线连接符 10"/>
          <p:cNvCxnSpPr>
            <a:stCxn id="7" idx="4"/>
            <a:endCxn id="10" idx="0"/>
          </p:cNvCxnSpPr>
          <p:nvPr/>
        </p:nvCxnSpPr>
        <p:spPr>
          <a:xfrm>
            <a:off x="6430412" y="2635170"/>
            <a:ext cx="1279643" cy="47594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6" idx="4"/>
            <a:endCxn id="13" idx="0"/>
          </p:cNvCxnSpPr>
          <p:nvPr/>
        </p:nvCxnSpPr>
        <p:spPr>
          <a:xfrm flipH="1">
            <a:off x="1709538" y="2685970"/>
            <a:ext cx="85437" cy="53944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17541" y="3225418"/>
            <a:ext cx="298399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sina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14" name="直线连接符 13"/>
          <p:cNvCxnSpPr>
            <a:stCxn id="5" idx="4"/>
          </p:cNvCxnSpPr>
          <p:nvPr/>
        </p:nvCxnSpPr>
        <p:spPr>
          <a:xfrm flipH="1">
            <a:off x="3721100" y="1756931"/>
            <a:ext cx="631193" cy="43640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194791" y="2193335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net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219920" y="2117135"/>
            <a:ext cx="1149380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hk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198970" y="3178032"/>
            <a:ext cx="2466110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edu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03600" y="2176875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edu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22" name="直线连接符 21"/>
          <p:cNvCxnSpPr>
            <a:stCxn id="5" idx="4"/>
            <a:endCxn id="21" idx="0"/>
          </p:cNvCxnSpPr>
          <p:nvPr/>
        </p:nvCxnSpPr>
        <p:spPr>
          <a:xfrm>
            <a:off x="4352293" y="1756931"/>
            <a:ext cx="171216" cy="41994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5" idx="4"/>
            <a:endCxn id="19" idx="0"/>
          </p:cNvCxnSpPr>
          <p:nvPr/>
        </p:nvCxnSpPr>
        <p:spPr>
          <a:xfrm>
            <a:off x="4352293" y="1756931"/>
            <a:ext cx="3442317" cy="36020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endCxn id="20" idx="0"/>
          </p:cNvCxnSpPr>
          <p:nvPr/>
        </p:nvCxnSpPr>
        <p:spPr>
          <a:xfrm flipH="1">
            <a:off x="5432025" y="2588634"/>
            <a:ext cx="998387" cy="58939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4459912" y="4219432"/>
            <a:ext cx="95079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hit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34" name="直线连接符 33"/>
          <p:cNvCxnSpPr>
            <a:stCxn id="20" idx="4"/>
            <a:endCxn id="33" idx="0"/>
          </p:cNvCxnSpPr>
          <p:nvPr/>
        </p:nvCxnSpPr>
        <p:spPr>
          <a:xfrm flipH="1">
            <a:off x="4935309" y="3694187"/>
            <a:ext cx="496716" cy="52524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906743" y="5184632"/>
            <a:ext cx="3971694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cs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066838" y="5913215"/>
            <a:ext cx="3610631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test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-491056" y="4151545"/>
            <a:ext cx="436886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www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40" name="直线连接符 39"/>
          <p:cNvCxnSpPr>
            <a:stCxn id="13" idx="4"/>
          </p:cNvCxnSpPr>
          <p:nvPr/>
        </p:nvCxnSpPr>
        <p:spPr>
          <a:xfrm flipH="1">
            <a:off x="1693376" y="3741573"/>
            <a:ext cx="16162" cy="48254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>
            <a:stCxn id="33" idx="4"/>
            <a:endCxn id="37" idx="0"/>
          </p:cNvCxnSpPr>
          <p:nvPr/>
        </p:nvCxnSpPr>
        <p:spPr>
          <a:xfrm flipH="1">
            <a:off x="4892590" y="4735587"/>
            <a:ext cx="42719" cy="44904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>
            <a:stCxn id="37" idx="4"/>
          </p:cNvCxnSpPr>
          <p:nvPr/>
        </p:nvCxnSpPr>
        <p:spPr>
          <a:xfrm flipH="1">
            <a:off x="4770554" y="5700787"/>
            <a:ext cx="122036" cy="33942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>
            <a:off x="3298388" y="2709490"/>
            <a:ext cx="16162" cy="48254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10" idx="4"/>
          </p:cNvCxnSpPr>
          <p:nvPr/>
        </p:nvCxnSpPr>
        <p:spPr>
          <a:xfrm flipH="1">
            <a:off x="7350215" y="3627273"/>
            <a:ext cx="359840" cy="48254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>
            <a:stCxn id="20" idx="4"/>
          </p:cNvCxnSpPr>
          <p:nvPr/>
        </p:nvCxnSpPr>
        <p:spPr>
          <a:xfrm>
            <a:off x="5432025" y="3694187"/>
            <a:ext cx="1121175" cy="41562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20" idx="4"/>
          </p:cNvCxnSpPr>
          <p:nvPr/>
        </p:nvCxnSpPr>
        <p:spPr>
          <a:xfrm flipH="1">
            <a:off x="4518842" y="3694187"/>
            <a:ext cx="913183" cy="41562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stCxn id="10" idx="4"/>
          </p:cNvCxnSpPr>
          <p:nvPr/>
        </p:nvCxnSpPr>
        <p:spPr>
          <a:xfrm>
            <a:off x="7710055" y="3627273"/>
            <a:ext cx="843005" cy="104892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>
            <a:stCxn id="33" idx="4"/>
          </p:cNvCxnSpPr>
          <p:nvPr/>
        </p:nvCxnSpPr>
        <p:spPr>
          <a:xfrm>
            <a:off x="4935309" y="4735587"/>
            <a:ext cx="1770291" cy="32204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>
            <a:stCxn id="33" idx="4"/>
            <a:endCxn id="90" idx="0"/>
          </p:cNvCxnSpPr>
          <p:nvPr/>
        </p:nvCxnSpPr>
        <p:spPr>
          <a:xfrm flipH="1">
            <a:off x="1999329" y="4735587"/>
            <a:ext cx="2935980" cy="733069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>
            <a:stCxn id="37" idx="4"/>
          </p:cNvCxnSpPr>
          <p:nvPr/>
        </p:nvCxnSpPr>
        <p:spPr>
          <a:xfrm>
            <a:off x="4892590" y="5700787"/>
            <a:ext cx="2715865" cy="33942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>
            <a:stCxn id="19" idx="4"/>
          </p:cNvCxnSpPr>
          <p:nvPr/>
        </p:nvCxnSpPr>
        <p:spPr>
          <a:xfrm>
            <a:off x="7794610" y="2633290"/>
            <a:ext cx="758450" cy="35120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6158771" y="5920409"/>
            <a:ext cx="298399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nis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58133" y="5468656"/>
            <a:ext cx="3282392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today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163646" y="45360"/>
            <a:ext cx="4951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名字空间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：一棵标签树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域</a:t>
            </a:r>
            <a:r>
              <a:rPr kumimoji="1" lang="en-US" altLang="zh-CN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(domain)</a:t>
            </a:r>
            <a:r>
              <a:rPr kumimoji="1" lang="zh-CN" altLang="en-US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一个节点下包括叶子的完整子树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域名</a:t>
            </a:r>
            <a:r>
              <a:rPr kumimoji="1" lang="en-US" altLang="zh-CN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(domain</a:t>
            </a:r>
            <a:r>
              <a:rPr kumimoji="1" lang="zh-CN" altLang="en-US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name)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从根到节点的标签串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        上级域对下级域</a:t>
            </a:r>
            <a:r>
              <a:rPr kumimoji="1" lang="zh-CN" altLang="en-US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授权</a:t>
            </a:r>
            <a:r>
              <a:rPr kumimoji="1" lang="en-US" altLang="zh-CN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(delegation)</a:t>
            </a:r>
          </a:p>
        </p:txBody>
      </p:sp>
      <p:cxnSp>
        <p:nvCxnSpPr>
          <p:cNvPr id="108" name="直线连接符 107"/>
          <p:cNvCxnSpPr/>
          <p:nvPr/>
        </p:nvCxnSpPr>
        <p:spPr>
          <a:xfrm flipH="1">
            <a:off x="7219920" y="6369074"/>
            <a:ext cx="354559" cy="241271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/>
          <p:cNvCxnSpPr/>
          <p:nvPr/>
        </p:nvCxnSpPr>
        <p:spPr>
          <a:xfrm>
            <a:off x="7574479" y="6369074"/>
            <a:ext cx="350321" cy="241271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/>
          <p:cNvCxnSpPr/>
          <p:nvPr/>
        </p:nvCxnSpPr>
        <p:spPr>
          <a:xfrm>
            <a:off x="7608455" y="6369074"/>
            <a:ext cx="587618" cy="6749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9" name="组 118"/>
          <p:cNvGrpSpPr/>
          <p:nvPr/>
        </p:nvGrpSpPr>
        <p:grpSpPr>
          <a:xfrm>
            <a:off x="838200" y="1937326"/>
            <a:ext cx="7937500" cy="772164"/>
            <a:chOff x="838200" y="1683331"/>
            <a:chExt cx="7937500" cy="772164"/>
          </a:xfrm>
        </p:grpSpPr>
        <p:sp>
          <p:nvSpPr>
            <p:cNvPr id="116" name="圆角矩形 115"/>
            <p:cNvSpPr/>
            <p:nvPr/>
          </p:nvSpPr>
          <p:spPr>
            <a:xfrm>
              <a:off x="838200" y="1915820"/>
              <a:ext cx="7937500" cy="539675"/>
            </a:xfrm>
            <a:prstGeom prst="roundRect">
              <a:avLst/>
            </a:prstGeom>
            <a:noFill/>
            <a:ln w="57150" cmpd="sng">
              <a:solidFill>
                <a:srgbClr val="008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3753559" y="1683331"/>
              <a:ext cx="1383261" cy="369332"/>
            </a:xfrm>
            <a:prstGeom prst="rect">
              <a:avLst/>
            </a:prstGeom>
            <a:solidFill>
              <a:srgbClr val="00800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TLD</a:t>
              </a:r>
              <a:r>
                <a:rPr kumimoji="1" lang="zh-CN" altLang="en-US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顶级域</a:t>
              </a:r>
              <a:endParaRPr kumimoji="1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20" name="组 119"/>
          <p:cNvGrpSpPr/>
          <p:nvPr/>
        </p:nvGrpSpPr>
        <p:grpSpPr>
          <a:xfrm>
            <a:off x="1226586" y="2284045"/>
            <a:ext cx="4133488" cy="628695"/>
            <a:chOff x="1003300" y="1001420"/>
            <a:chExt cx="4133488" cy="628695"/>
          </a:xfrm>
        </p:grpSpPr>
        <p:sp>
          <p:nvSpPr>
            <p:cNvPr id="121" name="圆角矩形 120"/>
            <p:cNvSpPr/>
            <p:nvPr/>
          </p:nvSpPr>
          <p:spPr>
            <a:xfrm>
              <a:off x="1003300" y="1001420"/>
              <a:ext cx="4133488" cy="539675"/>
            </a:xfrm>
            <a:prstGeom prst="roundRect">
              <a:avLst/>
            </a:prstGeom>
            <a:noFill/>
            <a:ln w="57150" cmpd="sng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071928" y="1265278"/>
              <a:ext cx="2025233" cy="36483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gTLD</a:t>
              </a:r>
              <a:r>
                <a:rPr kumimoji="1" lang="zh-CN" altLang="en-US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通用顶级域</a:t>
              </a:r>
              <a:endParaRPr kumimoji="1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23" name="组 122"/>
          <p:cNvGrpSpPr/>
          <p:nvPr/>
        </p:nvGrpSpPr>
        <p:grpSpPr>
          <a:xfrm>
            <a:off x="5978087" y="2260229"/>
            <a:ext cx="2450532" cy="693242"/>
            <a:chOff x="2889360" y="-785853"/>
            <a:chExt cx="2450532" cy="693242"/>
          </a:xfrm>
        </p:grpSpPr>
        <p:sp>
          <p:nvSpPr>
            <p:cNvPr id="124" name="圆角矩形 123"/>
            <p:cNvSpPr/>
            <p:nvPr/>
          </p:nvSpPr>
          <p:spPr>
            <a:xfrm>
              <a:off x="2935318" y="-785853"/>
              <a:ext cx="2345256" cy="539675"/>
            </a:xfrm>
            <a:prstGeom prst="roundRect">
              <a:avLst/>
            </a:prstGeom>
            <a:noFill/>
            <a:ln w="57150" cmpd="sng">
              <a:solidFill>
                <a:schemeClr val="bg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889360" y="-457448"/>
              <a:ext cx="2450532" cy="36483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ccTLD</a:t>
              </a:r>
              <a:r>
                <a:rPr kumimoji="1" lang="zh-CN" altLang="en-US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国家代码顶级域</a:t>
              </a:r>
              <a:endParaRPr kumimoji="1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3788587" y="1022665"/>
            <a:ext cx="1257510" cy="369332"/>
          </a:xfrm>
          <a:prstGeom prst="rect">
            <a:avLst/>
          </a:prstGeom>
          <a:solidFill>
            <a:srgbClr val="AEDAFE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root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zone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6188272" y="917938"/>
            <a:ext cx="2698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区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(zone)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：一个权威管理下的树上连续部分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6396280" y="4460312"/>
            <a:ext cx="2688499" cy="122093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为什么域名写成</a:t>
            </a:r>
            <a:endParaRPr kumimoji="1" lang="en-US" altLang="zh-CN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www.sina.com.cn</a:t>
            </a:r>
          </a:p>
          <a:p>
            <a:r>
              <a:rPr kumimoji="1" lang="zh-CN" altLang="en-US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而不是</a:t>
            </a:r>
            <a:endParaRPr kumimoji="1" lang="en-US" altLang="zh-CN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err="1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cn.com.sina.www</a:t>
            </a:r>
            <a:r>
              <a:rPr kumimoji="1" lang="en-US" altLang="zh-CN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?</a:t>
            </a:r>
            <a:endParaRPr kumimoji="1" lang="zh-CN" altLang="en-US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358133" y="1184301"/>
            <a:ext cx="2466110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in-</a:t>
            </a:r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addr.arpa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139" name="直线连接符 138"/>
          <p:cNvCxnSpPr>
            <a:endCxn id="138" idx="5"/>
          </p:cNvCxnSpPr>
          <p:nvPr/>
        </p:nvCxnSpPr>
        <p:spPr>
          <a:xfrm flipH="1" flipV="1">
            <a:off x="2463090" y="1624867"/>
            <a:ext cx="1857357" cy="13206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>
            <a:off x="731146" y="1211611"/>
            <a:ext cx="1813873" cy="552280"/>
          </a:xfrm>
          <a:prstGeom prst="ellipse">
            <a:avLst/>
          </a:prstGeom>
          <a:solidFill>
            <a:srgbClr val="0080FF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cxnSp>
        <p:nvCxnSpPr>
          <p:cNvPr id="143" name="直线连接符 142"/>
          <p:cNvCxnSpPr/>
          <p:nvPr/>
        </p:nvCxnSpPr>
        <p:spPr>
          <a:xfrm flipH="1">
            <a:off x="731146" y="1700456"/>
            <a:ext cx="743638" cy="17542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>
            <a:endCxn id="142" idx="4"/>
          </p:cNvCxnSpPr>
          <p:nvPr/>
        </p:nvCxnSpPr>
        <p:spPr>
          <a:xfrm flipV="1">
            <a:off x="1230345" y="1763891"/>
            <a:ext cx="407738" cy="17343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4419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37" grpId="0" animBg="1"/>
      <p:bldP spid="1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DNS</a:t>
            </a:r>
            <a:r>
              <a:rPr kumimoji="1" lang="zh-CN" altLang="en-US" dirty="0"/>
              <a:t>示意图：组件与解析过程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04146" y="5822245"/>
            <a:ext cx="1559361" cy="41345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递归服务器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84570" y="265140"/>
            <a:ext cx="1925946" cy="732470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zone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的</a:t>
            </a: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权威服务器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20114" y="1126486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(root)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2730322" y="1073773"/>
            <a:ext cx="2937507" cy="1263032"/>
            <a:chOff x="2802892" y="1327768"/>
            <a:chExt cx="2937507" cy="1263032"/>
          </a:xfrm>
        </p:grpSpPr>
        <p:sp>
          <p:nvSpPr>
            <p:cNvPr id="12" name="圆角矩形 11"/>
            <p:cNvSpPr/>
            <p:nvPr/>
          </p:nvSpPr>
          <p:spPr>
            <a:xfrm>
              <a:off x="3780172" y="2104112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802892" y="1327768"/>
              <a:ext cx="2937507" cy="1263032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694680" y="2095758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780296" y="2055525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com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15733" y="2004725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chemeClr val="tx1"/>
                </a:solidFill>
                <a:latin typeface="Arial Black"/>
                <a:cs typeface="Arial Black"/>
              </a:rPr>
              <a:t>cn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19" name="直线连接符 18"/>
          <p:cNvCxnSpPr>
            <a:stCxn id="9" idx="4"/>
            <a:endCxn id="15" idx="0"/>
          </p:cNvCxnSpPr>
          <p:nvPr/>
        </p:nvCxnSpPr>
        <p:spPr>
          <a:xfrm flipH="1">
            <a:off x="1900205" y="1642641"/>
            <a:ext cx="2239818" cy="41288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9" idx="4"/>
          </p:cNvCxnSpPr>
          <p:nvPr/>
        </p:nvCxnSpPr>
        <p:spPr>
          <a:xfrm>
            <a:off x="4140023" y="1642641"/>
            <a:ext cx="2395619" cy="36208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组 80"/>
          <p:cNvGrpSpPr/>
          <p:nvPr/>
        </p:nvGrpSpPr>
        <p:grpSpPr>
          <a:xfrm>
            <a:off x="698323" y="2055525"/>
            <a:ext cx="2463800" cy="1386180"/>
            <a:chOff x="770893" y="2309520"/>
            <a:chExt cx="2463800" cy="1386180"/>
          </a:xfrm>
        </p:grpSpPr>
        <p:sp>
          <p:nvSpPr>
            <p:cNvPr id="11" name="椭圆 10"/>
            <p:cNvSpPr/>
            <p:nvPr/>
          </p:nvSpPr>
          <p:spPr>
            <a:xfrm>
              <a:off x="770893" y="2309520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075072" y="2871605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276231" y="3059541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522872" y="3034141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5333760" y="2004725"/>
            <a:ext cx="2463800" cy="1386180"/>
            <a:chOff x="5406330" y="2258720"/>
            <a:chExt cx="2463800" cy="1386180"/>
          </a:xfrm>
        </p:grpSpPr>
        <p:sp>
          <p:nvSpPr>
            <p:cNvPr id="16" name="椭圆 15"/>
            <p:cNvSpPr/>
            <p:nvPr/>
          </p:nvSpPr>
          <p:spPr>
            <a:xfrm>
              <a:off x="5406330" y="2258720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740399" y="2742299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409227" y="3052791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321996" y="2637739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6264730" y="3669928"/>
            <a:ext cx="2466110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com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79" name="组 78"/>
          <p:cNvGrpSpPr/>
          <p:nvPr/>
        </p:nvGrpSpPr>
        <p:grpSpPr>
          <a:xfrm>
            <a:off x="6332849" y="3669928"/>
            <a:ext cx="2463800" cy="1386180"/>
            <a:chOff x="6405419" y="3923923"/>
            <a:chExt cx="2463800" cy="1386180"/>
          </a:xfrm>
        </p:grpSpPr>
        <p:sp>
          <p:nvSpPr>
            <p:cNvPr id="34" name="椭圆 33"/>
            <p:cNvSpPr/>
            <p:nvPr/>
          </p:nvSpPr>
          <p:spPr>
            <a:xfrm>
              <a:off x="6405419" y="3923923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811545" y="4617013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208198" y="4617013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7763698" y="4673944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6998294" y="5726301"/>
            <a:ext cx="1688506" cy="605347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用户主机</a:t>
            </a:r>
            <a:endParaRPr kumimoji="1"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stub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resolver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0" name="直线连接符 39"/>
          <p:cNvCxnSpPr>
            <a:stCxn id="17" idx="4"/>
            <a:endCxn id="35" idx="0"/>
          </p:cNvCxnSpPr>
          <p:nvPr/>
        </p:nvCxnSpPr>
        <p:spPr>
          <a:xfrm>
            <a:off x="6535642" y="2520880"/>
            <a:ext cx="962143" cy="114904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>
            <a:stCxn id="15" idx="4"/>
            <a:endCxn id="46" idx="0"/>
          </p:cNvCxnSpPr>
          <p:nvPr/>
        </p:nvCxnSpPr>
        <p:spPr>
          <a:xfrm flipH="1">
            <a:off x="1497268" y="2571680"/>
            <a:ext cx="402937" cy="125064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271" y="3822328"/>
            <a:ext cx="298399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chemeClr val="tx1"/>
                </a:solidFill>
                <a:latin typeface="Arial Black"/>
                <a:cs typeface="Arial Black"/>
              </a:rPr>
              <a:t>sina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80" name="组 79"/>
          <p:cNvGrpSpPr/>
          <p:nvPr/>
        </p:nvGrpSpPr>
        <p:grpSpPr>
          <a:xfrm>
            <a:off x="332331" y="3822328"/>
            <a:ext cx="2463800" cy="1386180"/>
            <a:chOff x="404901" y="4076323"/>
            <a:chExt cx="2463800" cy="1386180"/>
          </a:xfrm>
        </p:grpSpPr>
        <p:sp>
          <p:nvSpPr>
            <p:cNvPr id="45" name="椭圆 44"/>
            <p:cNvSpPr/>
            <p:nvPr/>
          </p:nvSpPr>
          <p:spPr>
            <a:xfrm>
              <a:off x="404901" y="4076323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811027" y="4642413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207680" y="4642413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559980" y="4699344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60" name="直线连接符 59"/>
          <p:cNvCxnSpPr>
            <a:stCxn id="6" idx="3"/>
            <a:endCxn id="39" idx="1"/>
          </p:cNvCxnSpPr>
          <p:nvPr/>
        </p:nvCxnSpPr>
        <p:spPr>
          <a:xfrm>
            <a:off x="5163507" y="6028975"/>
            <a:ext cx="1834787" cy="0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5076090" y="5725537"/>
            <a:ext cx="1838447" cy="2567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www.sina.com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4" name="直线连接符 63"/>
          <p:cNvCxnSpPr/>
          <p:nvPr/>
        </p:nvCxnSpPr>
        <p:spPr>
          <a:xfrm>
            <a:off x="4988369" y="2217635"/>
            <a:ext cx="0" cy="3604610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 rot="5400000">
            <a:off x="4244404" y="3693965"/>
            <a:ext cx="1838447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www.sina.com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9" name="直线连接符 68"/>
          <p:cNvCxnSpPr/>
          <p:nvPr/>
        </p:nvCxnSpPr>
        <p:spPr>
          <a:xfrm flipV="1">
            <a:off x="4851223" y="2217635"/>
            <a:ext cx="0" cy="3604611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 rot="5400000">
            <a:off x="3759763" y="3376842"/>
            <a:ext cx="1838447" cy="2567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域名服务器</a:t>
            </a:r>
          </a:p>
        </p:txBody>
      </p:sp>
      <p:cxnSp>
        <p:nvCxnSpPr>
          <p:cNvPr id="82" name="直线连接符 81"/>
          <p:cNvCxnSpPr/>
          <p:nvPr/>
        </p:nvCxnSpPr>
        <p:spPr>
          <a:xfrm>
            <a:off x="2852620" y="2993482"/>
            <a:ext cx="1681103" cy="2781773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 rot="3600000">
            <a:off x="2817573" y="3990572"/>
            <a:ext cx="1838447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www.sina.com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5" name="直线连接符 84"/>
          <p:cNvCxnSpPr/>
          <p:nvPr/>
        </p:nvCxnSpPr>
        <p:spPr>
          <a:xfrm flipH="1" flipV="1">
            <a:off x="2835730" y="3156019"/>
            <a:ext cx="1536700" cy="2593836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 rot="3600000">
            <a:off x="2227662" y="4224675"/>
            <a:ext cx="2224521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sina.com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域名服务器</a:t>
            </a:r>
          </a:p>
        </p:txBody>
      </p:sp>
      <p:cxnSp>
        <p:nvCxnSpPr>
          <p:cNvPr id="92" name="直线连接符 91"/>
          <p:cNvCxnSpPr/>
          <p:nvPr/>
        </p:nvCxnSpPr>
        <p:spPr>
          <a:xfrm rot="242087">
            <a:off x="2552169" y="4802390"/>
            <a:ext cx="1190980" cy="1277932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 rot="3126846">
            <a:off x="2268572" y="5073356"/>
            <a:ext cx="1838447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www.sina.com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7" name="直线连接符 96"/>
          <p:cNvCxnSpPr/>
          <p:nvPr/>
        </p:nvCxnSpPr>
        <p:spPr>
          <a:xfrm flipH="1" flipV="1">
            <a:off x="2548226" y="4865890"/>
            <a:ext cx="1068620" cy="1344414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 rot="3156438">
            <a:off x="1724598" y="5401108"/>
            <a:ext cx="2224521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www.sina.com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地址</a:t>
            </a:r>
          </a:p>
        </p:txBody>
      </p:sp>
      <p:cxnSp>
        <p:nvCxnSpPr>
          <p:cNvPr id="105" name="直线连接符 104"/>
          <p:cNvCxnSpPr/>
          <p:nvPr/>
        </p:nvCxnSpPr>
        <p:spPr>
          <a:xfrm flipH="1">
            <a:off x="5159656" y="6149980"/>
            <a:ext cx="1838638" cy="0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4878672" y="6211966"/>
            <a:ext cx="2224521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www.sina.com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地址</a:t>
            </a:r>
          </a:p>
        </p:txBody>
      </p:sp>
      <p:sp>
        <p:nvSpPr>
          <p:cNvPr id="61" name="椭圆 60"/>
          <p:cNvSpPr/>
          <p:nvPr/>
        </p:nvSpPr>
        <p:spPr>
          <a:xfrm>
            <a:off x="696651" y="4802593"/>
            <a:ext cx="1684386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www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62" name="直线连接符 61"/>
          <p:cNvCxnSpPr>
            <a:stCxn id="46" idx="4"/>
          </p:cNvCxnSpPr>
          <p:nvPr/>
        </p:nvCxnSpPr>
        <p:spPr>
          <a:xfrm flipH="1">
            <a:off x="1404820" y="4338483"/>
            <a:ext cx="92448" cy="52740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>
            <a:off x="6701360" y="1411273"/>
            <a:ext cx="1832956" cy="0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6731000" y="1110698"/>
            <a:ext cx="1838447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Query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查询</a:t>
            </a:r>
          </a:p>
        </p:txBody>
      </p:sp>
      <p:cxnSp>
        <p:nvCxnSpPr>
          <p:cNvPr id="71" name="直线连接符 70"/>
          <p:cNvCxnSpPr/>
          <p:nvPr/>
        </p:nvCxnSpPr>
        <p:spPr>
          <a:xfrm flipH="1">
            <a:off x="6781626" y="1568253"/>
            <a:ext cx="1838638" cy="0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6744479" y="1630239"/>
            <a:ext cx="1838447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Reply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回答</a:t>
            </a:r>
          </a:p>
        </p:txBody>
      </p:sp>
      <p:sp>
        <p:nvSpPr>
          <p:cNvPr id="75" name="圆角矩形标注 74"/>
          <p:cNvSpPr/>
          <p:nvPr/>
        </p:nvSpPr>
        <p:spPr>
          <a:xfrm>
            <a:off x="5321665" y="4775175"/>
            <a:ext cx="1723277" cy="872292"/>
          </a:xfrm>
          <a:prstGeom prst="wedgeRoundRectCallout">
            <a:avLst>
              <a:gd name="adj1" fmla="val -22570"/>
              <a:gd name="adj2" fmla="val 6202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2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2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12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步</a:t>
            </a:r>
            <a:endParaRPr kumimoji="1" lang="en-US" altLang="zh-CN" sz="12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2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递归解析：被询问服务器询问其他服务器，</a:t>
            </a:r>
            <a:endParaRPr kumimoji="1" lang="en-US" altLang="zh-CN" sz="12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2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最终返回回答</a:t>
            </a:r>
            <a:endParaRPr kumimoji="1" lang="en-US" altLang="zh-CN" sz="12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4" name="圆角矩形标注 83"/>
          <p:cNvSpPr/>
          <p:nvPr/>
        </p:nvSpPr>
        <p:spPr>
          <a:xfrm>
            <a:off x="648884" y="5430002"/>
            <a:ext cx="1723277" cy="891342"/>
          </a:xfrm>
          <a:prstGeom prst="wedgeRoundRectCallout">
            <a:avLst>
              <a:gd name="adj1" fmla="val 77096"/>
              <a:gd name="adj2" fmla="val 433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2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~</a:t>
            </a:r>
            <a:r>
              <a:rPr kumimoji="1" lang="en-US" altLang="zh-CN" sz="12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2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步</a:t>
            </a:r>
            <a:endParaRPr kumimoji="1" lang="en-US" altLang="zh-CN" sz="12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2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迭代解析：被询问服务器返回其他服务器，</a:t>
            </a:r>
            <a:endParaRPr kumimoji="1" lang="en-US" altLang="zh-CN" sz="12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2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客户询问其他服务器</a:t>
            </a:r>
            <a:endParaRPr kumimoji="1" lang="en-US" altLang="zh-CN" sz="12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81728" y="944617"/>
            <a:ext cx="2691670" cy="500286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系统中那个组件的任务最复杂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?</a:t>
            </a:r>
          </a:p>
          <a:p>
            <a:pPr algn="ctr"/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为什么？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89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9" grpId="0" animBg="1"/>
      <p:bldP spid="63" grpId="0" animBg="1"/>
      <p:bldP spid="67" grpId="0" animBg="1"/>
      <p:bldP spid="76" grpId="0" animBg="1"/>
      <p:bldP spid="83" grpId="0" animBg="1"/>
      <p:bldP spid="91" grpId="0" animBg="1"/>
      <p:bldP spid="93" grpId="0" animBg="1"/>
      <p:bldP spid="98" grpId="0" animBg="1"/>
      <p:bldP spid="109" grpId="0" animBg="1"/>
      <p:bldP spid="70" grpId="0" animBg="1"/>
      <p:bldP spid="72" grpId="0" animBg="1"/>
      <p:bldP spid="75" grpId="0" animBg="1"/>
      <p:bldP spid="84" grpId="0" animBg="1"/>
      <p:bldP spid="8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2.2|7|15.2|15|60.4|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|7.2|10.7|6.8|5.4|21.6|35.4|119.4|37.7|7.7|5.8|12.6|10.8|10.6|44.3|3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2.5"/>
</p:tagLst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35737</TotalTime>
  <Words>1208</Words>
  <Application>Microsoft Office PowerPoint</Application>
  <PresentationFormat>全屏显示(4:3)</PresentationFormat>
  <Paragraphs>213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Courier</vt:lpstr>
      <vt:lpstr>华文中宋</vt:lpstr>
      <vt:lpstr>宋体</vt:lpstr>
      <vt:lpstr>微软雅黑</vt:lpstr>
      <vt:lpstr>Arial</vt:lpstr>
      <vt:lpstr>Arial Black</vt:lpstr>
      <vt:lpstr>Calibri</vt:lpstr>
      <vt:lpstr>默认主题</vt:lpstr>
      <vt:lpstr>网络与信息安全</vt:lpstr>
      <vt:lpstr>大纲</vt:lpstr>
      <vt:lpstr>1. DNS简介</vt:lpstr>
      <vt:lpstr>2009年暴风影音事故</vt:lpstr>
      <vt:lpstr>2016年Dyn攻击事件</vt:lpstr>
      <vt:lpstr>Google Public DNS用户占整个互联网16%</vt:lpstr>
      <vt:lpstr>DNS体系结构</vt:lpstr>
      <vt:lpstr>DNS名字空间</vt:lpstr>
      <vt:lpstr>DNS示意图：组件与解析过程</vt:lpstr>
      <vt:lpstr>区(zone)与资源记录(resource record)</vt:lpstr>
      <vt:lpstr>常用资源记录类型(RR Type)</vt:lpstr>
      <vt:lpstr>Zone File例子：[wikipedia:zone file]</vt:lpstr>
      <vt:lpstr>问题：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Yuzhang</cp:lastModifiedBy>
  <cp:revision>4731</cp:revision>
  <dcterms:created xsi:type="dcterms:W3CDTF">2014-12-29T07:26:19Z</dcterms:created>
  <dcterms:modified xsi:type="dcterms:W3CDTF">2020-10-07T10:19:02Z</dcterms:modified>
</cp:coreProperties>
</file>