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417" r:id="rId3"/>
    <p:sldId id="506" r:id="rId4"/>
    <p:sldId id="503" r:id="rId5"/>
    <p:sldId id="291" r:id="rId6"/>
    <p:sldId id="296" r:id="rId7"/>
    <p:sldId id="297" r:id="rId8"/>
    <p:sldId id="329" r:id="rId9"/>
    <p:sldId id="298" r:id="rId10"/>
    <p:sldId id="299" r:id="rId11"/>
    <p:sldId id="300" r:id="rId12"/>
    <p:sldId id="301" r:id="rId13"/>
    <p:sldId id="507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FE"/>
    <a:srgbClr val="0080FF"/>
    <a:srgbClr val="000000"/>
    <a:srgbClr val="AED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2"/>
    <p:restoredTop sz="84203" autoAdjust="0"/>
  </p:normalViewPr>
  <p:slideViewPr>
    <p:cSldViewPr snapToGrid="0" snapToObjects="1">
      <p:cViewPr varScale="1">
        <p:scale>
          <a:sx n="114" d="100"/>
          <a:sy n="114" d="100"/>
        </p:scale>
        <p:origin x="7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F205E-831A-E54F-A049-F1EEDA2CD3A2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3E386-79BB-5444-866E-E03ABADB8B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51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3E386-79BB-5444-866E-E03ABADB8B2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5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3E386-79BB-5444-866E-E03ABADB8B2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72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03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64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5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39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5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05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23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8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97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68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71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83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81358"/>
            <a:ext cx="8229600" cy="5398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微软雅黑"/>
                <a:cs typeface="Arial Black"/>
              </a:defRPr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A379-993E-574B-AC78-555753883A10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57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3366FF"/>
          </a:solidFill>
          <a:latin typeface="微软雅黑"/>
          <a:ea typeface="微软雅黑"/>
          <a:cs typeface="微软雅黑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2023" y="276013"/>
            <a:ext cx="6362074" cy="1470025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2800" dirty="0">
                <a:latin typeface="+mj-lt"/>
              </a:rPr>
              <a:t>网络与信息安全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0550" y="2017643"/>
            <a:ext cx="7924800" cy="1752600"/>
          </a:xfrm>
        </p:spPr>
        <p:txBody>
          <a:bodyPr>
            <a:noAutofit/>
          </a:bodyPr>
          <a:lstStyle/>
          <a:p>
            <a:r>
              <a:rPr kumimoji="1" lang="en-US" altLang="zh-CN" sz="4800" dirty="0">
                <a:solidFill>
                  <a:srgbClr val="3366FF"/>
                </a:solidFill>
              </a:rPr>
              <a:t> </a:t>
            </a:r>
            <a:r>
              <a:rPr kumimoji="1" lang="zh-CN" altLang="en-US" sz="4800" dirty="0">
                <a:solidFill>
                  <a:srgbClr val="3366FF"/>
                </a:solidFill>
              </a:rPr>
              <a:t>关键互联网基础设施安全</a:t>
            </a:r>
          </a:p>
          <a:p>
            <a:r>
              <a:rPr kumimoji="1" lang="en-US" altLang="zh-CN" sz="4800" dirty="0">
                <a:solidFill>
                  <a:srgbClr val="3366FF"/>
                </a:solidFill>
              </a:rPr>
              <a:t>DNS</a:t>
            </a:r>
            <a:r>
              <a:rPr kumimoji="1" lang="zh-CN" altLang="en-US" sz="4800" dirty="0">
                <a:solidFill>
                  <a:srgbClr val="3366FF"/>
                </a:solidFill>
              </a:rPr>
              <a:t>安全</a:t>
            </a:r>
            <a:endParaRPr kumimoji="1" lang="en-US" altLang="zh-CN" sz="4800" dirty="0">
              <a:solidFill>
                <a:srgbClr val="3366FF"/>
              </a:solidFill>
            </a:endParaRPr>
          </a:p>
          <a:p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张宇 副教授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网络与信息安全实验室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 哈尔滨工业大学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en-US" altLang="zh-CN" sz="2800" dirty="0" err="1">
                <a:solidFill>
                  <a:srgbClr val="3366FF"/>
                </a:solidFill>
              </a:rPr>
              <a:t>yuzhang@hit.edu.cn</a:t>
            </a:r>
            <a:endParaRPr kumimoji="1" lang="zh-CN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Freeform 73"/>
          <p:cNvSpPr>
            <a:spLocks noEditPoints="1"/>
          </p:cNvSpPr>
          <p:nvPr/>
        </p:nvSpPr>
        <p:spPr bwMode="auto">
          <a:xfrm>
            <a:off x="2128534" y="661621"/>
            <a:ext cx="699934" cy="675868"/>
          </a:xfrm>
          <a:custGeom>
            <a:avLst/>
            <a:gdLst>
              <a:gd name="T0" fmla="*/ 1799 w 2278"/>
              <a:gd name="T1" fmla="*/ 879 h 2201"/>
              <a:gd name="T2" fmla="*/ 1711 w 2278"/>
              <a:gd name="T3" fmla="*/ 335 h 2201"/>
              <a:gd name="T4" fmla="*/ 1363 w 2278"/>
              <a:gd name="T5" fmla="*/ 315 h 2201"/>
              <a:gd name="T6" fmla="*/ 1068 w 2278"/>
              <a:gd name="T7" fmla="*/ 0 h 2201"/>
              <a:gd name="T8" fmla="*/ 810 w 2278"/>
              <a:gd name="T9" fmla="*/ 412 h 2201"/>
              <a:gd name="T10" fmla="*/ 408 w 2278"/>
              <a:gd name="T11" fmla="*/ 325 h 2201"/>
              <a:gd name="T12" fmla="*/ 246 w 2278"/>
              <a:gd name="T13" fmla="*/ 841 h 2201"/>
              <a:gd name="T14" fmla="*/ 0 w 2278"/>
              <a:gd name="T15" fmla="*/ 1138 h 2201"/>
              <a:gd name="T16" fmla="*/ 338 w 2278"/>
              <a:gd name="T17" fmla="*/ 1396 h 2201"/>
              <a:gd name="T18" fmla="*/ 166 w 2278"/>
              <a:gd name="T19" fmla="*/ 1885 h 2201"/>
              <a:gd name="T20" fmla="*/ 769 w 2278"/>
              <a:gd name="T21" fmla="*/ 1966 h 2201"/>
              <a:gd name="T22" fmla="*/ 1053 w 2278"/>
              <a:gd name="T23" fmla="*/ 2200 h 2201"/>
              <a:gd name="T24" fmla="*/ 1081 w 2278"/>
              <a:gd name="T25" fmla="*/ 2201 h 2201"/>
              <a:gd name="T26" fmla="*/ 1184 w 2278"/>
              <a:gd name="T27" fmla="*/ 1949 h 2201"/>
              <a:gd name="T28" fmla="*/ 1666 w 2278"/>
              <a:gd name="T29" fmla="*/ 1872 h 2201"/>
              <a:gd name="T30" fmla="*/ 1874 w 2278"/>
              <a:gd name="T31" fmla="*/ 1743 h 2201"/>
              <a:gd name="T32" fmla="*/ 2060 w 2278"/>
              <a:gd name="T33" fmla="*/ 1273 h 2201"/>
              <a:gd name="T34" fmla="*/ 1940 w 2278"/>
              <a:gd name="T35" fmla="*/ 1369 h 2201"/>
              <a:gd name="T36" fmla="*/ 1385 w 2278"/>
              <a:gd name="T37" fmla="*/ 1279 h 2201"/>
              <a:gd name="T38" fmla="*/ 1837 w 2278"/>
              <a:gd name="T39" fmla="*/ 1733 h 2201"/>
              <a:gd name="T40" fmla="*/ 1302 w 2278"/>
              <a:gd name="T41" fmla="*/ 1393 h 2201"/>
              <a:gd name="T42" fmla="*/ 1433 w 2278"/>
              <a:gd name="T43" fmla="*/ 1759 h 2201"/>
              <a:gd name="T44" fmla="*/ 1193 w 2278"/>
              <a:gd name="T45" fmla="*/ 1461 h 2201"/>
              <a:gd name="T46" fmla="*/ 1156 w 2278"/>
              <a:gd name="T47" fmla="*/ 1924 h 2201"/>
              <a:gd name="T48" fmla="*/ 1053 w 2278"/>
              <a:gd name="T49" fmla="*/ 1484 h 2201"/>
              <a:gd name="T50" fmla="*/ 878 w 2278"/>
              <a:gd name="T51" fmla="*/ 1857 h 2201"/>
              <a:gd name="T52" fmla="*/ 804 w 2278"/>
              <a:gd name="T53" fmla="*/ 1753 h 2201"/>
              <a:gd name="T54" fmla="*/ 438 w 2278"/>
              <a:gd name="T55" fmla="*/ 1789 h 2201"/>
              <a:gd name="T56" fmla="*/ 369 w 2278"/>
              <a:gd name="T57" fmla="*/ 1741 h 2201"/>
              <a:gd name="T58" fmla="*/ 551 w 2278"/>
              <a:gd name="T59" fmla="*/ 1362 h 2201"/>
              <a:gd name="T60" fmla="*/ 447 w 2278"/>
              <a:gd name="T61" fmla="*/ 1287 h 2201"/>
              <a:gd name="T62" fmla="*/ 723 w 2278"/>
              <a:gd name="T63" fmla="*/ 1153 h 2201"/>
              <a:gd name="T64" fmla="*/ 253 w 2278"/>
              <a:gd name="T65" fmla="*/ 1023 h 2201"/>
              <a:gd name="T66" fmla="*/ 745 w 2278"/>
              <a:gd name="T67" fmla="*/ 1014 h 2201"/>
              <a:gd name="T68" fmla="*/ 386 w 2278"/>
              <a:gd name="T69" fmla="*/ 736 h 2201"/>
              <a:gd name="T70" fmla="*/ 813 w 2278"/>
              <a:gd name="T71" fmla="*/ 904 h 2201"/>
              <a:gd name="T72" fmla="*/ 701 w 2278"/>
              <a:gd name="T73" fmla="*/ 530 h 2201"/>
              <a:gd name="T74" fmla="*/ 944 w 2278"/>
              <a:gd name="T75" fmla="*/ 815 h 2201"/>
              <a:gd name="T76" fmla="*/ 996 w 2278"/>
              <a:gd name="T77" fmla="*/ 287 h 2201"/>
              <a:gd name="T78" fmla="*/ 1083 w 2278"/>
              <a:gd name="T79" fmla="*/ 792 h 2201"/>
              <a:gd name="T80" fmla="*/ 1253 w 2278"/>
              <a:gd name="T81" fmla="*/ 424 h 2201"/>
              <a:gd name="T82" fmla="*/ 1331 w 2278"/>
              <a:gd name="T83" fmla="*/ 529 h 2201"/>
              <a:gd name="T84" fmla="*/ 1558 w 2278"/>
              <a:gd name="T85" fmla="*/ 488 h 2201"/>
              <a:gd name="T86" fmla="*/ 1618 w 2278"/>
              <a:gd name="T87" fmla="*/ 610 h 2201"/>
              <a:gd name="T88" fmla="*/ 1586 w 2278"/>
              <a:gd name="T89" fmla="*/ 914 h 2201"/>
              <a:gd name="T90" fmla="*/ 1690 w 2278"/>
              <a:gd name="T91" fmla="*/ 989 h 2201"/>
              <a:gd name="T92" fmla="*/ 1414 w 2278"/>
              <a:gd name="T93" fmla="*/ 1123 h 2201"/>
              <a:gd name="T94" fmla="*/ 2028 w 2278"/>
              <a:gd name="T95" fmla="*/ 1253 h 2201"/>
              <a:gd name="T96" fmla="*/ 1292 w 2278"/>
              <a:gd name="T97" fmla="*/ 936 h 2201"/>
              <a:gd name="T98" fmla="*/ 1083 w 2278"/>
              <a:gd name="T99" fmla="*/ 837 h 2201"/>
              <a:gd name="T100" fmla="*/ 945 w 2278"/>
              <a:gd name="T101" fmla="*/ 863 h 2201"/>
              <a:gd name="T102" fmla="*/ 787 w 2278"/>
              <a:gd name="T103" fmla="*/ 1031 h 2201"/>
              <a:gd name="T104" fmla="*/ 787 w 2278"/>
              <a:gd name="T105" fmla="*/ 1245 h 2201"/>
              <a:gd name="T106" fmla="*/ 945 w 2278"/>
              <a:gd name="T107" fmla="*/ 1412 h 2201"/>
              <a:gd name="T108" fmla="*/ 1083 w 2278"/>
              <a:gd name="T109" fmla="*/ 1439 h 2201"/>
              <a:gd name="T110" fmla="*/ 1292 w 2278"/>
              <a:gd name="T111" fmla="*/ 1340 h 2201"/>
              <a:gd name="T112" fmla="*/ 1370 w 2278"/>
              <a:gd name="T113" fmla="*/ 1138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78" h="2201">
                <a:moveTo>
                  <a:pt x="2125" y="983"/>
                </a:moveTo>
                <a:cubicBezTo>
                  <a:pt x="2074" y="983"/>
                  <a:pt x="2030" y="1007"/>
                  <a:pt x="2002" y="1045"/>
                </a:cubicBezTo>
                <a:cubicBezTo>
                  <a:pt x="1787" y="929"/>
                  <a:pt x="1787" y="929"/>
                  <a:pt x="1787" y="929"/>
                </a:cubicBezTo>
                <a:cubicBezTo>
                  <a:pt x="1795" y="914"/>
                  <a:pt x="1799" y="897"/>
                  <a:pt x="1799" y="879"/>
                </a:cubicBezTo>
                <a:cubicBezTo>
                  <a:pt x="1799" y="828"/>
                  <a:pt x="1764" y="785"/>
                  <a:pt x="1715" y="773"/>
                </a:cubicBezTo>
                <a:cubicBezTo>
                  <a:pt x="1729" y="640"/>
                  <a:pt x="1729" y="640"/>
                  <a:pt x="1729" y="640"/>
                </a:cubicBezTo>
                <a:cubicBezTo>
                  <a:pt x="1805" y="630"/>
                  <a:pt x="1863" y="566"/>
                  <a:pt x="1863" y="488"/>
                </a:cubicBezTo>
                <a:cubicBezTo>
                  <a:pt x="1863" y="404"/>
                  <a:pt x="1795" y="335"/>
                  <a:pt x="1711" y="335"/>
                </a:cubicBezTo>
                <a:cubicBezTo>
                  <a:pt x="1645" y="335"/>
                  <a:pt x="1589" y="377"/>
                  <a:pt x="1567" y="435"/>
                </a:cubicBezTo>
                <a:cubicBezTo>
                  <a:pt x="1472" y="427"/>
                  <a:pt x="1472" y="427"/>
                  <a:pt x="1472" y="427"/>
                </a:cubicBezTo>
                <a:cubicBezTo>
                  <a:pt x="1472" y="426"/>
                  <a:pt x="1472" y="425"/>
                  <a:pt x="1472" y="424"/>
                </a:cubicBezTo>
                <a:cubicBezTo>
                  <a:pt x="1472" y="364"/>
                  <a:pt x="1423" y="315"/>
                  <a:pt x="1363" y="315"/>
                </a:cubicBezTo>
                <a:cubicBezTo>
                  <a:pt x="1334" y="315"/>
                  <a:pt x="1309" y="326"/>
                  <a:pt x="1289" y="343"/>
                </a:cubicBezTo>
                <a:cubicBezTo>
                  <a:pt x="1187" y="250"/>
                  <a:pt x="1187" y="250"/>
                  <a:pt x="1187" y="250"/>
                </a:cubicBezTo>
                <a:cubicBezTo>
                  <a:pt x="1208" y="223"/>
                  <a:pt x="1221" y="190"/>
                  <a:pt x="1221" y="153"/>
                </a:cubicBezTo>
                <a:cubicBezTo>
                  <a:pt x="1221" y="69"/>
                  <a:pt x="1153" y="0"/>
                  <a:pt x="1068" y="0"/>
                </a:cubicBezTo>
                <a:cubicBezTo>
                  <a:pt x="984" y="0"/>
                  <a:pt x="916" y="69"/>
                  <a:pt x="916" y="153"/>
                </a:cubicBezTo>
                <a:cubicBezTo>
                  <a:pt x="916" y="197"/>
                  <a:pt x="935" y="237"/>
                  <a:pt x="965" y="265"/>
                </a:cubicBezTo>
                <a:cubicBezTo>
                  <a:pt x="856" y="422"/>
                  <a:pt x="856" y="422"/>
                  <a:pt x="856" y="422"/>
                </a:cubicBezTo>
                <a:cubicBezTo>
                  <a:pt x="842" y="416"/>
                  <a:pt x="827" y="412"/>
                  <a:pt x="810" y="412"/>
                </a:cubicBezTo>
                <a:cubicBezTo>
                  <a:pt x="760" y="412"/>
                  <a:pt x="717" y="446"/>
                  <a:pt x="705" y="493"/>
                </a:cubicBezTo>
                <a:cubicBezTo>
                  <a:pt x="561" y="480"/>
                  <a:pt x="561" y="480"/>
                  <a:pt x="561" y="480"/>
                </a:cubicBezTo>
                <a:cubicBezTo>
                  <a:pt x="561" y="480"/>
                  <a:pt x="561" y="479"/>
                  <a:pt x="561" y="478"/>
                </a:cubicBezTo>
                <a:cubicBezTo>
                  <a:pt x="561" y="394"/>
                  <a:pt x="493" y="325"/>
                  <a:pt x="408" y="325"/>
                </a:cubicBezTo>
                <a:cubicBezTo>
                  <a:pt x="324" y="325"/>
                  <a:pt x="256" y="394"/>
                  <a:pt x="256" y="478"/>
                </a:cubicBezTo>
                <a:cubicBezTo>
                  <a:pt x="256" y="546"/>
                  <a:pt x="300" y="603"/>
                  <a:pt x="362" y="623"/>
                </a:cubicBezTo>
                <a:cubicBezTo>
                  <a:pt x="348" y="732"/>
                  <a:pt x="348" y="732"/>
                  <a:pt x="348" y="732"/>
                </a:cubicBezTo>
                <a:cubicBezTo>
                  <a:pt x="291" y="736"/>
                  <a:pt x="246" y="783"/>
                  <a:pt x="246" y="841"/>
                </a:cubicBezTo>
                <a:cubicBezTo>
                  <a:pt x="246" y="873"/>
                  <a:pt x="259" y="901"/>
                  <a:pt x="281" y="921"/>
                </a:cubicBezTo>
                <a:cubicBezTo>
                  <a:pt x="221" y="1002"/>
                  <a:pt x="221" y="1002"/>
                  <a:pt x="221" y="1002"/>
                </a:cubicBezTo>
                <a:cubicBezTo>
                  <a:pt x="201" y="991"/>
                  <a:pt x="177" y="985"/>
                  <a:pt x="153" y="985"/>
                </a:cubicBezTo>
                <a:cubicBezTo>
                  <a:pt x="68" y="985"/>
                  <a:pt x="0" y="1054"/>
                  <a:pt x="0" y="1138"/>
                </a:cubicBezTo>
                <a:cubicBezTo>
                  <a:pt x="0" y="1222"/>
                  <a:pt x="68" y="1291"/>
                  <a:pt x="153" y="1291"/>
                </a:cubicBezTo>
                <a:cubicBezTo>
                  <a:pt x="190" y="1291"/>
                  <a:pt x="225" y="1277"/>
                  <a:pt x="251" y="1254"/>
                </a:cubicBezTo>
                <a:cubicBezTo>
                  <a:pt x="354" y="1339"/>
                  <a:pt x="354" y="1339"/>
                  <a:pt x="354" y="1339"/>
                </a:cubicBezTo>
                <a:cubicBezTo>
                  <a:pt x="344" y="1356"/>
                  <a:pt x="338" y="1375"/>
                  <a:pt x="338" y="1396"/>
                </a:cubicBezTo>
                <a:cubicBezTo>
                  <a:pt x="338" y="1436"/>
                  <a:pt x="359" y="1471"/>
                  <a:pt x="392" y="1490"/>
                </a:cubicBezTo>
                <a:cubicBezTo>
                  <a:pt x="332" y="1733"/>
                  <a:pt x="332" y="1733"/>
                  <a:pt x="332" y="1733"/>
                </a:cubicBezTo>
                <a:cubicBezTo>
                  <a:pt x="328" y="1732"/>
                  <a:pt x="323" y="1732"/>
                  <a:pt x="319" y="1732"/>
                </a:cubicBezTo>
                <a:cubicBezTo>
                  <a:pt x="235" y="1732"/>
                  <a:pt x="166" y="1800"/>
                  <a:pt x="166" y="1885"/>
                </a:cubicBezTo>
                <a:cubicBezTo>
                  <a:pt x="166" y="1969"/>
                  <a:pt x="235" y="2038"/>
                  <a:pt x="319" y="2038"/>
                </a:cubicBezTo>
                <a:cubicBezTo>
                  <a:pt x="399" y="2038"/>
                  <a:pt x="464" y="1977"/>
                  <a:pt x="471" y="1899"/>
                </a:cubicBezTo>
                <a:cubicBezTo>
                  <a:pt x="664" y="1884"/>
                  <a:pt x="664" y="1884"/>
                  <a:pt x="664" y="1884"/>
                </a:cubicBezTo>
                <a:cubicBezTo>
                  <a:pt x="676" y="1931"/>
                  <a:pt x="718" y="1966"/>
                  <a:pt x="769" y="1966"/>
                </a:cubicBezTo>
                <a:cubicBezTo>
                  <a:pt x="802" y="1966"/>
                  <a:pt x="832" y="1951"/>
                  <a:pt x="852" y="1928"/>
                </a:cubicBezTo>
                <a:cubicBezTo>
                  <a:pt x="931" y="1982"/>
                  <a:pt x="931" y="1982"/>
                  <a:pt x="931" y="1982"/>
                </a:cubicBezTo>
                <a:cubicBezTo>
                  <a:pt x="921" y="2002"/>
                  <a:pt x="916" y="2024"/>
                  <a:pt x="916" y="2049"/>
                </a:cubicBezTo>
                <a:cubicBezTo>
                  <a:pt x="916" y="2128"/>
                  <a:pt x="976" y="2193"/>
                  <a:pt x="1053" y="2200"/>
                </a:cubicBezTo>
                <a:cubicBezTo>
                  <a:pt x="1053" y="2201"/>
                  <a:pt x="1053" y="2201"/>
                  <a:pt x="1053" y="2201"/>
                </a:cubicBezTo>
                <a:cubicBezTo>
                  <a:pt x="1056" y="2201"/>
                  <a:pt x="1056" y="2201"/>
                  <a:pt x="1056" y="2201"/>
                </a:cubicBezTo>
                <a:cubicBezTo>
                  <a:pt x="1060" y="2201"/>
                  <a:pt x="1064" y="2201"/>
                  <a:pt x="1068" y="2201"/>
                </a:cubicBezTo>
                <a:cubicBezTo>
                  <a:pt x="1073" y="2201"/>
                  <a:pt x="1077" y="2201"/>
                  <a:pt x="1081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161" y="2193"/>
                  <a:pt x="1221" y="2128"/>
                  <a:pt x="1221" y="2049"/>
                </a:cubicBezTo>
                <a:cubicBezTo>
                  <a:pt x="1221" y="2011"/>
                  <a:pt x="1207" y="1976"/>
                  <a:pt x="1184" y="1949"/>
                </a:cubicBezTo>
                <a:cubicBezTo>
                  <a:pt x="1268" y="1853"/>
                  <a:pt x="1268" y="1853"/>
                  <a:pt x="1268" y="1853"/>
                </a:cubicBezTo>
                <a:cubicBezTo>
                  <a:pt x="1285" y="1863"/>
                  <a:pt x="1304" y="1869"/>
                  <a:pt x="1324" y="1869"/>
                </a:cubicBezTo>
                <a:cubicBezTo>
                  <a:pt x="1364" y="1869"/>
                  <a:pt x="1399" y="1847"/>
                  <a:pt x="1418" y="1815"/>
                </a:cubicBezTo>
                <a:cubicBezTo>
                  <a:pt x="1666" y="1872"/>
                  <a:pt x="1666" y="1872"/>
                  <a:pt x="1666" y="1872"/>
                </a:cubicBezTo>
                <a:cubicBezTo>
                  <a:pt x="1665" y="1876"/>
                  <a:pt x="1665" y="1880"/>
                  <a:pt x="1665" y="1885"/>
                </a:cubicBezTo>
                <a:cubicBezTo>
                  <a:pt x="1665" y="1969"/>
                  <a:pt x="1734" y="2038"/>
                  <a:pt x="1818" y="2038"/>
                </a:cubicBezTo>
                <a:cubicBezTo>
                  <a:pt x="1902" y="2038"/>
                  <a:pt x="1971" y="1969"/>
                  <a:pt x="1971" y="1885"/>
                </a:cubicBezTo>
                <a:cubicBezTo>
                  <a:pt x="1971" y="1820"/>
                  <a:pt x="1931" y="1765"/>
                  <a:pt x="1874" y="1743"/>
                </a:cubicBezTo>
                <a:cubicBezTo>
                  <a:pt x="1893" y="1572"/>
                  <a:pt x="1893" y="1572"/>
                  <a:pt x="1893" y="1572"/>
                </a:cubicBezTo>
                <a:cubicBezTo>
                  <a:pt x="1949" y="1567"/>
                  <a:pt x="1994" y="1520"/>
                  <a:pt x="1994" y="1463"/>
                </a:cubicBezTo>
                <a:cubicBezTo>
                  <a:pt x="1994" y="1436"/>
                  <a:pt x="1984" y="1412"/>
                  <a:pt x="1969" y="1393"/>
                </a:cubicBezTo>
                <a:cubicBezTo>
                  <a:pt x="2060" y="1273"/>
                  <a:pt x="2060" y="1273"/>
                  <a:pt x="2060" y="1273"/>
                </a:cubicBezTo>
                <a:cubicBezTo>
                  <a:pt x="2080" y="1283"/>
                  <a:pt x="2102" y="1288"/>
                  <a:pt x="2125" y="1288"/>
                </a:cubicBezTo>
                <a:cubicBezTo>
                  <a:pt x="2209" y="1288"/>
                  <a:pt x="2278" y="1220"/>
                  <a:pt x="2278" y="1135"/>
                </a:cubicBezTo>
                <a:cubicBezTo>
                  <a:pt x="2278" y="1051"/>
                  <a:pt x="2209" y="983"/>
                  <a:pt x="2125" y="983"/>
                </a:cubicBezTo>
                <a:close/>
                <a:moveTo>
                  <a:pt x="1940" y="1369"/>
                </a:moveTo>
                <a:cubicBezTo>
                  <a:pt x="1924" y="1359"/>
                  <a:pt x="1905" y="1353"/>
                  <a:pt x="1884" y="1353"/>
                </a:cubicBezTo>
                <a:cubicBezTo>
                  <a:pt x="1838" y="1353"/>
                  <a:pt x="1798" y="1383"/>
                  <a:pt x="1782" y="1424"/>
                </a:cubicBezTo>
                <a:cubicBezTo>
                  <a:pt x="1392" y="1262"/>
                  <a:pt x="1392" y="1262"/>
                  <a:pt x="1392" y="1262"/>
                </a:cubicBezTo>
                <a:cubicBezTo>
                  <a:pt x="1390" y="1268"/>
                  <a:pt x="1387" y="1273"/>
                  <a:pt x="1385" y="1279"/>
                </a:cubicBezTo>
                <a:cubicBezTo>
                  <a:pt x="1777" y="1441"/>
                  <a:pt x="1777" y="1441"/>
                  <a:pt x="1777" y="1441"/>
                </a:cubicBezTo>
                <a:cubicBezTo>
                  <a:pt x="1776" y="1448"/>
                  <a:pt x="1775" y="1455"/>
                  <a:pt x="1775" y="1463"/>
                </a:cubicBezTo>
                <a:cubicBezTo>
                  <a:pt x="1775" y="1513"/>
                  <a:pt x="1809" y="1555"/>
                  <a:pt x="1855" y="1568"/>
                </a:cubicBezTo>
                <a:cubicBezTo>
                  <a:pt x="1837" y="1733"/>
                  <a:pt x="1837" y="1733"/>
                  <a:pt x="1837" y="1733"/>
                </a:cubicBezTo>
                <a:cubicBezTo>
                  <a:pt x="1831" y="1733"/>
                  <a:pt x="1825" y="1732"/>
                  <a:pt x="1818" y="1732"/>
                </a:cubicBezTo>
                <a:cubicBezTo>
                  <a:pt x="1781" y="1732"/>
                  <a:pt x="1746" y="1746"/>
                  <a:pt x="1720" y="1768"/>
                </a:cubicBezTo>
                <a:cubicBezTo>
                  <a:pt x="1324" y="1372"/>
                  <a:pt x="1324" y="1372"/>
                  <a:pt x="1324" y="1372"/>
                </a:cubicBezTo>
                <a:cubicBezTo>
                  <a:pt x="1317" y="1379"/>
                  <a:pt x="1310" y="1386"/>
                  <a:pt x="1302" y="1393"/>
                </a:cubicBezTo>
                <a:cubicBezTo>
                  <a:pt x="1699" y="1789"/>
                  <a:pt x="1699" y="1789"/>
                  <a:pt x="1699" y="1789"/>
                </a:cubicBezTo>
                <a:cubicBezTo>
                  <a:pt x="1688" y="1803"/>
                  <a:pt x="1679" y="1818"/>
                  <a:pt x="1674" y="1835"/>
                </a:cubicBezTo>
                <a:cubicBezTo>
                  <a:pt x="1432" y="1779"/>
                  <a:pt x="1432" y="1779"/>
                  <a:pt x="1432" y="1779"/>
                </a:cubicBezTo>
                <a:cubicBezTo>
                  <a:pt x="1433" y="1773"/>
                  <a:pt x="1433" y="1766"/>
                  <a:pt x="1433" y="1759"/>
                </a:cubicBezTo>
                <a:cubicBezTo>
                  <a:pt x="1433" y="1699"/>
                  <a:pt x="1385" y="1650"/>
                  <a:pt x="1324" y="1650"/>
                </a:cubicBezTo>
                <a:cubicBezTo>
                  <a:pt x="1313" y="1650"/>
                  <a:pt x="1302" y="1652"/>
                  <a:pt x="1292" y="1655"/>
                </a:cubicBezTo>
                <a:cubicBezTo>
                  <a:pt x="1209" y="1454"/>
                  <a:pt x="1209" y="1454"/>
                  <a:pt x="1209" y="1454"/>
                </a:cubicBezTo>
                <a:cubicBezTo>
                  <a:pt x="1204" y="1457"/>
                  <a:pt x="1198" y="1459"/>
                  <a:pt x="1193" y="1461"/>
                </a:cubicBezTo>
                <a:cubicBezTo>
                  <a:pt x="1276" y="1662"/>
                  <a:pt x="1276" y="1662"/>
                  <a:pt x="1276" y="1662"/>
                </a:cubicBezTo>
                <a:cubicBezTo>
                  <a:pt x="1240" y="1680"/>
                  <a:pt x="1215" y="1717"/>
                  <a:pt x="1215" y="1759"/>
                </a:cubicBezTo>
                <a:cubicBezTo>
                  <a:pt x="1215" y="1786"/>
                  <a:pt x="1224" y="1810"/>
                  <a:pt x="1240" y="1828"/>
                </a:cubicBezTo>
                <a:cubicBezTo>
                  <a:pt x="1156" y="1924"/>
                  <a:pt x="1156" y="1924"/>
                  <a:pt x="1156" y="1924"/>
                </a:cubicBezTo>
                <a:cubicBezTo>
                  <a:pt x="1135" y="1909"/>
                  <a:pt x="1110" y="1899"/>
                  <a:pt x="1083" y="1897"/>
                </a:cubicBezTo>
                <a:cubicBezTo>
                  <a:pt x="1083" y="1484"/>
                  <a:pt x="1083" y="1484"/>
                  <a:pt x="1083" y="1484"/>
                </a:cubicBezTo>
                <a:cubicBezTo>
                  <a:pt x="1078" y="1484"/>
                  <a:pt x="1073" y="1484"/>
                  <a:pt x="1068" y="1484"/>
                </a:cubicBezTo>
                <a:cubicBezTo>
                  <a:pt x="1063" y="1484"/>
                  <a:pt x="1058" y="1484"/>
                  <a:pt x="1053" y="1484"/>
                </a:cubicBezTo>
                <a:cubicBezTo>
                  <a:pt x="1053" y="1897"/>
                  <a:pt x="1053" y="1897"/>
                  <a:pt x="1053" y="1897"/>
                </a:cubicBezTo>
                <a:cubicBezTo>
                  <a:pt x="1013" y="1901"/>
                  <a:pt x="977" y="1920"/>
                  <a:pt x="952" y="1950"/>
                </a:cubicBezTo>
                <a:cubicBezTo>
                  <a:pt x="871" y="1895"/>
                  <a:pt x="871" y="1895"/>
                  <a:pt x="871" y="1895"/>
                </a:cubicBezTo>
                <a:cubicBezTo>
                  <a:pt x="876" y="1883"/>
                  <a:pt x="878" y="1870"/>
                  <a:pt x="878" y="1857"/>
                </a:cubicBezTo>
                <a:cubicBezTo>
                  <a:pt x="878" y="1815"/>
                  <a:pt x="855" y="1779"/>
                  <a:pt x="820" y="1760"/>
                </a:cubicBezTo>
                <a:cubicBezTo>
                  <a:pt x="944" y="1461"/>
                  <a:pt x="944" y="1461"/>
                  <a:pt x="944" y="1461"/>
                </a:cubicBezTo>
                <a:cubicBezTo>
                  <a:pt x="939" y="1459"/>
                  <a:pt x="933" y="1457"/>
                  <a:pt x="928" y="1454"/>
                </a:cubicBezTo>
                <a:cubicBezTo>
                  <a:pt x="804" y="1753"/>
                  <a:pt x="804" y="1753"/>
                  <a:pt x="804" y="1753"/>
                </a:cubicBezTo>
                <a:cubicBezTo>
                  <a:pt x="793" y="1749"/>
                  <a:pt x="781" y="1747"/>
                  <a:pt x="769" y="1747"/>
                </a:cubicBezTo>
                <a:cubicBezTo>
                  <a:pt x="712" y="1747"/>
                  <a:pt x="666" y="1791"/>
                  <a:pt x="660" y="1846"/>
                </a:cubicBezTo>
                <a:cubicBezTo>
                  <a:pt x="470" y="1861"/>
                  <a:pt x="470" y="1861"/>
                  <a:pt x="470" y="1861"/>
                </a:cubicBezTo>
                <a:cubicBezTo>
                  <a:pt x="466" y="1834"/>
                  <a:pt x="454" y="1810"/>
                  <a:pt x="438" y="1789"/>
                </a:cubicBezTo>
                <a:cubicBezTo>
                  <a:pt x="835" y="1393"/>
                  <a:pt x="835" y="1393"/>
                  <a:pt x="835" y="1393"/>
                </a:cubicBezTo>
                <a:cubicBezTo>
                  <a:pt x="827" y="1386"/>
                  <a:pt x="820" y="1379"/>
                  <a:pt x="813" y="1372"/>
                </a:cubicBezTo>
                <a:cubicBezTo>
                  <a:pt x="417" y="1768"/>
                  <a:pt x="417" y="1768"/>
                  <a:pt x="417" y="1768"/>
                </a:cubicBezTo>
                <a:cubicBezTo>
                  <a:pt x="403" y="1756"/>
                  <a:pt x="387" y="1747"/>
                  <a:pt x="369" y="1741"/>
                </a:cubicBezTo>
                <a:cubicBezTo>
                  <a:pt x="428" y="1504"/>
                  <a:pt x="428" y="1504"/>
                  <a:pt x="428" y="1504"/>
                </a:cubicBezTo>
                <a:cubicBezTo>
                  <a:pt x="434" y="1505"/>
                  <a:pt x="440" y="1505"/>
                  <a:pt x="447" y="1505"/>
                </a:cubicBezTo>
                <a:cubicBezTo>
                  <a:pt x="507" y="1505"/>
                  <a:pt x="556" y="1457"/>
                  <a:pt x="556" y="1396"/>
                </a:cubicBezTo>
                <a:cubicBezTo>
                  <a:pt x="556" y="1384"/>
                  <a:pt x="554" y="1373"/>
                  <a:pt x="551" y="1362"/>
                </a:cubicBezTo>
                <a:cubicBezTo>
                  <a:pt x="752" y="1279"/>
                  <a:pt x="752" y="1279"/>
                  <a:pt x="752" y="1279"/>
                </a:cubicBezTo>
                <a:cubicBezTo>
                  <a:pt x="750" y="1273"/>
                  <a:pt x="747" y="1268"/>
                  <a:pt x="745" y="1262"/>
                </a:cubicBezTo>
                <a:cubicBezTo>
                  <a:pt x="544" y="1345"/>
                  <a:pt x="544" y="1345"/>
                  <a:pt x="544" y="1345"/>
                </a:cubicBezTo>
                <a:cubicBezTo>
                  <a:pt x="525" y="1311"/>
                  <a:pt x="489" y="1287"/>
                  <a:pt x="447" y="1287"/>
                </a:cubicBezTo>
                <a:cubicBezTo>
                  <a:pt x="421" y="1287"/>
                  <a:pt x="397" y="1296"/>
                  <a:pt x="379" y="1311"/>
                </a:cubicBezTo>
                <a:cubicBezTo>
                  <a:pt x="277" y="1226"/>
                  <a:pt x="277" y="1226"/>
                  <a:pt x="277" y="1226"/>
                </a:cubicBezTo>
                <a:cubicBezTo>
                  <a:pt x="292" y="1205"/>
                  <a:pt x="302" y="1180"/>
                  <a:pt x="305" y="1153"/>
                </a:cubicBezTo>
                <a:cubicBezTo>
                  <a:pt x="723" y="1153"/>
                  <a:pt x="723" y="1153"/>
                  <a:pt x="723" y="1153"/>
                </a:cubicBezTo>
                <a:cubicBezTo>
                  <a:pt x="722" y="1148"/>
                  <a:pt x="722" y="1143"/>
                  <a:pt x="722" y="1138"/>
                </a:cubicBezTo>
                <a:cubicBezTo>
                  <a:pt x="722" y="1133"/>
                  <a:pt x="722" y="1128"/>
                  <a:pt x="723" y="1123"/>
                </a:cubicBezTo>
                <a:cubicBezTo>
                  <a:pt x="305" y="1123"/>
                  <a:pt x="305" y="1123"/>
                  <a:pt x="305" y="1123"/>
                </a:cubicBezTo>
                <a:cubicBezTo>
                  <a:pt x="301" y="1083"/>
                  <a:pt x="281" y="1048"/>
                  <a:pt x="253" y="1023"/>
                </a:cubicBezTo>
                <a:cubicBezTo>
                  <a:pt x="312" y="942"/>
                  <a:pt x="312" y="942"/>
                  <a:pt x="312" y="942"/>
                </a:cubicBezTo>
                <a:cubicBezTo>
                  <a:pt x="325" y="947"/>
                  <a:pt x="340" y="950"/>
                  <a:pt x="355" y="950"/>
                </a:cubicBezTo>
                <a:cubicBezTo>
                  <a:pt x="397" y="950"/>
                  <a:pt x="433" y="927"/>
                  <a:pt x="451" y="892"/>
                </a:cubicBezTo>
                <a:cubicBezTo>
                  <a:pt x="745" y="1014"/>
                  <a:pt x="745" y="1014"/>
                  <a:pt x="745" y="1014"/>
                </a:cubicBezTo>
                <a:cubicBezTo>
                  <a:pt x="747" y="1008"/>
                  <a:pt x="750" y="1003"/>
                  <a:pt x="752" y="997"/>
                </a:cubicBezTo>
                <a:cubicBezTo>
                  <a:pt x="458" y="875"/>
                  <a:pt x="458" y="875"/>
                  <a:pt x="458" y="875"/>
                </a:cubicBezTo>
                <a:cubicBezTo>
                  <a:pt x="462" y="865"/>
                  <a:pt x="464" y="853"/>
                  <a:pt x="464" y="841"/>
                </a:cubicBezTo>
                <a:cubicBezTo>
                  <a:pt x="464" y="792"/>
                  <a:pt x="431" y="750"/>
                  <a:pt x="386" y="736"/>
                </a:cubicBezTo>
                <a:cubicBezTo>
                  <a:pt x="399" y="630"/>
                  <a:pt x="399" y="630"/>
                  <a:pt x="399" y="630"/>
                </a:cubicBezTo>
                <a:cubicBezTo>
                  <a:pt x="402" y="630"/>
                  <a:pt x="405" y="631"/>
                  <a:pt x="408" y="631"/>
                </a:cubicBezTo>
                <a:cubicBezTo>
                  <a:pt x="445" y="631"/>
                  <a:pt x="479" y="618"/>
                  <a:pt x="505" y="596"/>
                </a:cubicBezTo>
                <a:cubicBezTo>
                  <a:pt x="813" y="904"/>
                  <a:pt x="813" y="904"/>
                  <a:pt x="813" y="904"/>
                </a:cubicBezTo>
                <a:cubicBezTo>
                  <a:pt x="820" y="897"/>
                  <a:pt x="827" y="889"/>
                  <a:pt x="835" y="883"/>
                </a:cubicBezTo>
                <a:cubicBezTo>
                  <a:pt x="527" y="575"/>
                  <a:pt x="527" y="575"/>
                  <a:pt x="527" y="575"/>
                </a:cubicBezTo>
                <a:cubicBezTo>
                  <a:pt x="540" y="558"/>
                  <a:pt x="550" y="539"/>
                  <a:pt x="556" y="518"/>
                </a:cubicBezTo>
                <a:cubicBezTo>
                  <a:pt x="701" y="530"/>
                  <a:pt x="701" y="530"/>
                  <a:pt x="701" y="530"/>
                </a:cubicBezTo>
                <a:cubicBezTo>
                  <a:pt x="706" y="587"/>
                  <a:pt x="753" y="631"/>
                  <a:pt x="810" y="631"/>
                </a:cubicBezTo>
                <a:cubicBezTo>
                  <a:pt x="823" y="631"/>
                  <a:pt x="835" y="628"/>
                  <a:pt x="846" y="624"/>
                </a:cubicBezTo>
                <a:cubicBezTo>
                  <a:pt x="928" y="822"/>
                  <a:pt x="928" y="822"/>
                  <a:pt x="928" y="822"/>
                </a:cubicBezTo>
                <a:cubicBezTo>
                  <a:pt x="933" y="819"/>
                  <a:pt x="939" y="817"/>
                  <a:pt x="944" y="815"/>
                </a:cubicBezTo>
                <a:cubicBezTo>
                  <a:pt x="863" y="617"/>
                  <a:pt x="863" y="617"/>
                  <a:pt x="863" y="617"/>
                </a:cubicBezTo>
                <a:cubicBezTo>
                  <a:pt x="896" y="599"/>
                  <a:pt x="919" y="563"/>
                  <a:pt x="919" y="521"/>
                </a:cubicBezTo>
                <a:cubicBezTo>
                  <a:pt x="919" y="491"/>
                  <a:pt x="907" y="464"/>
                  <a:pt x="887" y="444"/>
                </a:cubicBezTo>
                <a:cubicBezTo>
                  <a:pt x="996" y="287"/>
                  <a:pt x="996" y="287"/>
                  <a:pt x="996" y="287"/>
                </a:cubicBezTo>
                <a:cubicBezTo>
                  <a:pt x="1013" y="297"/>
                  <a:pt x="1033" y="303"/>
                  <a:pt x="1053" y="305"/>
                </a:cubicBezTo>
                <a:cubicBezTo>
                  <a:pt x="1053" y="792"/>
                  <a:pt x="1053" y="792"/>
                  <a:pt x="1053" y="792"/>
                </a:cubicBezTo>
                <a:cubicBezTo>
                  <a:pt x="1058" y="792"/>
                  <a:pt x="1063" y="792"/>
                  <a:pt x="1068" y="792"/>
                </a:cubicBezTo>
                <a:cubicBezTo>
                  <a:pt x="1073" y="792"/>
                  <a:pt x="1078" y="792"/>
                  <a:pt x="1083" y="792"/>
                </a:cubicBezTo>
                <a:cubicBezTo>
                  <a:pt x="1083" y="305"/>
                  <a:pt x="1083" y="305"/>
                  <a:pt x="1083" y="305"/>
                </a:cubicBezTo>
                <a:cubicBezTo>
                  <a:pt x="1112" y="302"/>
                  <a:pt x="1138" y="292"/>
                  <a:pt x="1159" y="276"/>
                </a:cubicBezTo>
                <a:cubicBezTo>
                  <a:pt x="1266" y="373"/>
                  <a:pt x="1266" y="373"/>
                  <a:pt x="1266" y="373"/>
                </a:cubicBezTo>
                <a:cubicBezTo>
                  <a:pt x="1258" y="388"/>
                  <a:pt x="1253" y="406"/>
                  <a:pt x="1253" y="424"/>
                </a:cubicBezTo>
                <a:cubicBezTo>
                  <a:pt x="1253" y="467"/>
                  <a:pt x="1278" y="504"/>
                  <a:pt x="1314" y="522"/>
                </a:cubicBezTo>
                <a:cubicBezTo>
                  <a:pt x="1193" y="815"/>
                  <a:pt x="1193" y="815"/>
                  <a:pt x="1193" y="815"/>
                </a:cubicBezTo>
                <a:cubicBezTo>
                  <a:pt x="1198" y="817"/>
                  <a:pt x="1204" y="819"/>
                  <a:pt x="1209" y="822"/>
                </a:cubicBezTo>
                <a:cubicBezTo>
                  <a:pt x="1331" y="529"/>
                  <a:pt x="1331" y="529"/>
                  <a:pt x="1331" y="529"/>
                </a:cubicBezTo>
                <a:cubicBezTo>
                  <a:pt x="1341" y="532"/>
                  <a:pt x="1351" y="533"/>
                  <a:pt x="1363" y="533"/>
                </a:cubicBezTo>
                <a:cubicBezTo>
                  <a:pt x="1409" y="533"/>
                  <a:pt x="1448" y="505"/>
                  <a:pt x="1464" y="464"/>
                </a:cubicBezTo>
                <a:cubicBezTo>
                  <a:pt x="1559" y="472"/>
                  <a:pt x="1559" y="472"/>
                  <a:pt x="1559" y="472"/>
                </a:cubicBezTo>
                <a:cubicBezTo>
                  <a:pt x="1558" y="477"/>
                  <a:pt x="1558" y="483"/>
                  <a:pt x="1558" y="488"/>
                </a:cubicBezTo>
                <a:cubicBezTo>
                  <a:pt x="1558" y="527"/>
                  <a:pt x="1572" y="562"/>
                  <a:pt x="1596" y="589"/>
                </a:cubicBezTo>
                <a:cubicBezTo>
                  <a:pt x="1302" y="883"/>
                  <a:pt x="1302" y="883"/>
                  <a:pt x="1302" y="883"/>
                </a:cubicBezTo>
                <a:cubicBezTo>
                  <a:pt x="1310" y="889"/>
                  <a:pt x="1317" y="897"/>
                  <a:pt x="1324" y="904"/>
                </a:cubicBezTo>
                <a:cubicBezTo>
                  <a:pt x="1618" y="610"/>
                  <a:pt x="1618" y="610"/>
                  <a:pt x="1618" y="610"/>
                </a:cubicBezTo>
                <a:cubicBezTo>
                  <a:pt x="1639" y="625"/>
                  <a:pt x="1664" y="636"/>
                  <a:pt x="1691" y="640"/>
                </a:cubicBezTo>
                <a:cubicBezTo>
                  <a:pt x="1678" y="771"/>
                  <a:pt x="1678" y="771"/>
                  <a:pt x="1678" y="771"/>
                </a:cubicBezTo>
                <a:cubicBezTo>
                  <a:pt x="1623" y="777"/>
                  <a:pt x="1581" y="823"/>
                  <a:pt x="1581" y="879"/>
                </a:cubicBezTo>
                <a:cubicBezTo>
                  <a:pt x="1581" y="891"/>
                  <a:pt x="1583" y="903"/>
                  <a:pt x="1586" y="914"/>
                </a:cubicBezTo>
                <a:cubicBezTo>
                  <a:pt x="1385" y="997"/>
                  <a:pt x="1385" y="997"/>
                  <a:pt x="1385" y="997"/>
                </a:cubicBezTo>
                <a:cubicBezTo>
                  <a:pt x="1387" y="1003"/>
                  <a:pt x="1390" y="1008"/>
                  <a:pt x="1392" y="1014"/>
                </a:cubicBezTo>
                <a:cubicBezTo>
                  <a:pt x="1593" y="930"/>
                  <a:pt x="1593" y="930"/>
                  <a:pt x="1593" y="930"/>
                </a:cubicBezTo>
                <a:cubicBezTo>
                  <a:pt x="1612" y="965"/>
                  <a:pt x="1648" y="989"/>
                  <a:pt x="1690" y="989"/>
                </a:cubicBezTo>
                <a:cubicBezTo>
                  <a:pt x="1719" y="989"/>
                  <a:pt x="1745" y="978"/>
                  <a:pt x="1764" y="960"/>
                </a:cubicBezTo>
                <a:cubicBezTo>
                  <a:pt x="1983" y="1078"/>
                  <a:pt x="1983" y="1078"/>
                  <a:pt x="1983" y="1078"/>
                </a:cubicBezTo>
                <a:cubicBezTo>
                  <a:pt x="1978" y="1092"/>
                  <a:pt x="1974" y="1107"/>
                  <a:pt x="1973" y="1123"/>
                </a:cubicBezTo>
                <a:cubicBezTo>
                  <a:pt x="1414" y="1123"/>
                  <a:pt x="1414" y="1123"/>
                  <a:pt x="1414" y="1123"/>
                </a:cubicBezTo>
                <a:cubicBezTo>
                  <a:pt x="1415" y="1128"/>
                  <a:pt x="1415" y="1133"/>
                  <a:pt x="1415" y="1138"/>
                </a:cubicBezTo>
                <a:cubicBezTo>
                  <a:pt x="1415" y="1143"/>
                  <a:pt x="1415" y="1148"/>
                  <a:pt x="1414" y="1153"/>
                </a:cubicBezTo>
                <a:cubicBezTo>
                  <a:pt x="1973" y="1153"/>
                  <a:pt x="1973" y="1153"/>
                  <a:pt x="1973" y="1153"/>
                </a:cubicBezTo>
                <a:cubicBezTo>
                  <a:pt x="1978" y="1193"/>
                  <a:pt x="1998" y="1229"/>
                  <a:pt x="2028" y="1253"/>
                </a:cubicBezTo>
                <a:lnTo>
                  <a:pt x="1940" y="1369"/>
                </a:lnTo>
                <a:close/>
                <a:moveTo>
                  <a:pt x="1350" y="1031"/>
                </a:moveTo>
                <a:cubicBezTo>
                  <a:pt x="1348" y="1025"/>
                  <a:pt x="1345" y="1020"/>
                  <a:pt x="1343" y="1014"/>
                </a:cubicBezTo>
                <a:cubicBezTo>
                  <a:pt x="1330" y="985"/>
                  <a:pt x="1313" y="959"/>
                  <a:pt x="1292" y="936"/>
                </a:cubicBezTo>
                <a:cubicBezTo>
                  <a:pt x="1285" y="928"/>
                  <a:pt x="1278" y="921"/>
                  <a:pt x="1270" y="915"/>
                </a:cubicBezTo>
                <a:cubicBezTo>
                  <a:pt x="1247" y="894"/>
                  <a:pt x="1221" y="876"/>
                  <a:pt x="1192" y="863"/>
                </a:cubicBezTo>
                <a:cubicBezTo>
                  <a:pt x="1186" y="861"/>
                  <a:pt x="1181" y="858"/>
                  <a:pt x="1175" y="856"/>
                </a:cubicBezTo>
                <a:cubicBezTo>
                  <a:pt x="1147" y="845"/>
                  <a:pt x="1116" y="839"/>
                  <a:pt x="1083" y="837"/>
                </a:cubicBezTo>
                <a:cubicBezTo>
                  <a:pt x="1079" y="837"/>
                  <a:pt x="1073" y="837"/>
                  <a:pt x="1068" y="837"/>
                </a:cubicBezTo>
                <a:cubicBezTo>
                  <a:pt x="1063" y="837"/>
                  <a:pt x="1058" y="837"/>
                  <a:pt x="1053" y="837"/>
                </a:cubicBezTo>
                <a:cubicBezTo>
                  <a:pt x="1021" y="839"/>
                  <a:pt x="990" y="845"/>
                  <a:pt x="962" y="856"/>
                </a:cubicBezTo>
                <a:cubicBezTo>
                  <a:pt x="956" y="858"/>
                  <a:pt x="950" y="861"/>
                  <a:pt x="945" y="863"/>
                </a:cubicBezTo>
                <a:cubicBezTo>
                  <a:pt x="916" y="876"/>
                  <a:pt x="890" y="894"/>
                  <a:pt x="866" y="915"/>
                </a:cubicBezTo>
                <a:cubicBezTo>
                  <a:pt x="859" y="921"/>
                  <a:pt x="852" y="928"/>
                  <a:pt x="845" y="936"/>
                </a:cubicBezTo>
                <a:cubicBezTo>
                  <a:pt x="824" y="959"/>
                  <a:pt x="807" y="985"/>
                  <a:pt x="794" y="1014"/>
                </a:cubicBezTo>
                <a:cubicBezTo>
                  <a:pt x="791" y="1020"/>
                  <a:pt x="789" y="1025"/>
                  <a:pt x="787" y="1031"/>
                </a:cubicBezTo>
                <a:cubicBezTo>
                  <a:pt x="776" y="1060"/>
                  <a:pt x="769" y="1091"/>
                  <a:pt x="768" y="1123"/>
                </a:cubicBezTo>
                <a:cubicBezTo>
                  <a:pt x="767" y="1128"/>
                  <a:pt x="767" y="1133"/>
                  <a:pt x="767" y="1138"/>
                </a:cubicBezTo>
                <a:cubicBezTo>
                  <a:pt x="767" y="1143"/>
                  <a:pt x="767" y="1148"/>
                  <a:pt x="768" y="1153"/>
                </a:cubicBezTo>
                <a:cubicBezTo>
                  <a:pt x="769" y="1185"/>
                  <a:pt x="776" y="1216"/>
                  <a:pt x="787" y="1245"/>
                </a:cubicBezTo>
                <a:cubicBezTo>
                  <a:pt x="789" y="1250"/>
                  <a:pt x="791" y="1256"/>
                  <a:pt x="794" y="1261"/>
                </a:cubicBezTo>
                <a:cubicBezTo>
                  <a:pt x="807" y="1290"/>
                  <a:pt x="824" y="1317"/>
                  <a:pt x="845" y="1340"/>
                </a:cubicBezTo>
                <a:cubicBezTo>
                  <a:pt x="852" y="1347"/>
                  <a:pt x="859" y="1354"/>
                  <a:pt x="866" y="1361"/>
                </a:cubicBezTo>
                <a:cubicBezTo>
                  <a:pt x="890" y="1382"/>
                  <a:pt x="916" y="1399"/>
                  <a:pt x="945" y="1412"/>
                </a:cubicBezTo>
                <a:cubicBezTo>
                  <a:pt x="950" y="1415"/>
                  <a:pt x="956" y="1417"/>
                  <a:pt x="962" y="1419"/>
                </a:cubicBezTo>
                <a:cubicBezTo>
                  <a:pt x="990" y="1430"/>
                  <a:pt x="1021" y="1437"/>
                  <a:pt x="1053" y="1439"/>
                </a:cubicBezTo>
                <a:cubicBezTo>
                  <a:pt x="1058" y="1439"/>
                  <a:pt x="1063" y="1439"/>
                  <a:pt x="1068" y="1439"/>
                </a:cubicBezTo>
                <a:cubicBezTo>
                  <a:pt x="1073" y="1439"/>
                  <a:pt x="1079" y="1439"/>
                  <a:pt x="1083" y="1439"/>
                </a:cubicBezTo>
                <a:cubicBezTo>
                  <a:pt x="1116" y="1437"/>
                  <a:pt x="1147" y="1430"/>
                  <a:pt x="1175" y="1419"/>
                </a:cubicBezTo>
                <a:cubicBezTo>
                  <a:pt x="1181" y="1417"/>
                  <a:pt x="1186" y="1415"/>
                  <a:pt x="1192" y="1412"/>
                </a:cubicBezTo>
                <a:cubicBezTo>
                  <a:pt x="1221" y="1399"/>
                  <a:pt x="1247" y="1382"/>
                  <a:pt x="1270" y="1361"/>
                </a:cubicBezTo>
                <a:cubicBezTo>
                  <a:pt x="1278" y="1354"/>
                  <a:pt x="1285" y="1347"/>
                  <a:pt x="1292" y="1340"/>
                </a:cubicBezTo>
                <a:cubicBezTo>
                  <a:pt x="1313" y="1317"/>
                  <a:pt x="1330" y="1290"/>
                  <a:pt x="1343" y="1261"/>
                </a:cubicBezTo>
                <a:cubicBezTo>
                  <a:pt x="1345" y="1256"/>
                  <a:pt x="1348" y="1250"/>
                  <a:pt x="1350" y="1245"/>
                </a:cubicBezTo>
                <a:cubicBezTo>
                  <a:pt x="1361" y="1216"/>
                  <a:pt x="1368" y="1185"/>
                  <a:pt x="1369" y="1153"/>
                </a:cubicBezTo>
                <a:cubicBezTo>
                  <a:pt x="1369" y="1148"/>
                  <a:pt x="1370" y="1143"/>
                  <a:pt x="1370" y="1138"/>
                </a:cubicBezTo>
                <a:cubicBezTo>
                  <a:pt x="1370" y="1133"/>
                  <a:pt x="1369" y="1128"/>
                  <a:pt x="1369" y="1123"/>
                </a:cubicBezTo>
                <a:cubicBezTo>
                  <a:pt x="1368" y="1091"/>
                  <a:pt x="1361" y="1060"/>
                  <a:pt x="1350" y="1031"/>
                </a:cubicBezTo>
                <a:close/>
              </a:path>
            </a:pathLst>
          </a:custGeom>
          <a:solidFill>
            <a:srgbClr val="2749FF"/>
          </a:solidFill>
          <a:ln>
            <a:noFill/>
          </a:ln>
        </p:spPr>
        <p:txBody>
          <a:bodyPr vert="horz" wrap="square" lIns="121871" tIns="60936" rIns="121871" bIns="60936" numCol="1" anchor="t" anchorCtr="0" compatLnSpc="1">
            <a:prstTxWarp prst="textNoShape">
              <a:avLst/>
            </a:prstTxWarp>
          </a:bodyPr>
          <a:lstStyle/>
          <a:p>
            <a:pPr defTabSz="914037"/>
            <a:endParaRPr lang="en-US" sz="1866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0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可信服务器欺骗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1358"/>
            <a:ext cx="8229600" cy="1209230"/>
          </a:xfrm>
        </p:spPr>
        <p:txBody>
          <a:bodyPr/>
          <a:lstStyle/>
          <a:p>
            <a:r>
              <a:rPr kumimoji="1" lang="zh-CN" altLang="en-US" sz="2000" dirty="0"/>
              <a:t>域名服务器被攻击或有意篡改数据</a:t>
            </a:r>
            <a:r>
              <a:rPr kumimoji="1" lang="zh-CN" altLang="zh-CN" sz="2000" dirty="0"/>
              <a:t>，</a:t>
            </a:r>
            <a:r>
              <a:rPr kumimoji="1" lang="zh-CN" altLang="en-US" sz="2000" dirty="0"/>
              <a:t>例如用手机接入一个公共</a:t>
            </a:r>
            <a:r>
              <a:rPr kumimoji="1" lang="en-US" altLang="zh-CN" sz="2000" dirty="0" err="1"/>
              <a:t>wifi</a:t>
            </a:r>
            <a:r>
              <a:rPr kumimoji="1" lang="zh-CN" altLang="en-US" sz="2000" dirty="0"/>
              <a:t>热点，该热点可能受攻击者控制来伪造数据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305705" y="3893639"/>
            <a:ext cx="1018740" cy="71472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受害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客户端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3217879" y="3701973"/>
            <a:ext cx="3087233" cy="383332"/>
            <a:chOff x="2704353" y="4647710"/>
            <a:chExt cx="3087233" cy="383332"/>
          </a:xfrm>
        </p:grpSpPr>
        <p:cxnSp>
          <p:nvCxnSpPr>
            <p:cNvPr id="7" name="直线连接符 6"/>
            <p:cNvCxnSpPr/>
            <p:nvPr/>
          </p:nvCxnSpPr>
          <p:spPr>
            <a:xfrm flipH="1">
              <a:off x="2704353" y="4812455"/>
              <a:ext cx="3087233" cy="0"/>
            </a:xfrm>
            <a:prstGeom prst="line">
              <a:avLst/>
            </a:prstGeom>
            <a:ln w="57150" cmpd="sng">
              <a:solidFill>
                <a:srgbClr val="008000"/>
              </a:solidFill>
              <a:prstDash val="sysDash"/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圆角矩形 7"/>
            <p:cNvSpPr/>
            <p:nvPr/>
          </p:nvSpPr>
          <p:spPr>
            <a:xfrm>
              <a:off x="2982239" y="4647710"/>
              <a:ext cx="2441014" cy="383332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(1)</a:t>
              </a:r>
              <a:r>
                <a:rPr kumimoji="1" lang="zh-CN" altLang="en-US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dirty="0" err="1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hit.edu.cn</a:t>
              </a:r>
              <a:r>
                <a:rPr kumimoji="1" lang="zh-CN" altLang="en-US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</a:t>
              </a:r>
              <a:endParaRPr kumimoji="1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cxnSp>
        <p:nvCxnSpPr>
          <p:cNvPr id="10" name="直线连接符 9"/>
          <p:cNvCxnSpPr>
            <a:stCxn id="15" idx="1"/>
            <a:endCxn id="5" idx="3"/>
          </p:cNvCxnSpPr>
          <p:nvPr/>
        </p:nvCxnSpPr>
        <p:spPr>
          <a:xfrm flipH="1" flipV="1">
            <a:off x="2324445" y="4251004"/>
            <a:ext cx="4780783" cy="1444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7105228" y="3908083"/>
            <a:ext cx="1018740" cy="71472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攻击者服务器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0" name="组 19"/>
          <p:cNvGrpSpPr/>
          <p:nvPr/>
        </p:nvGrpSpPr>
        <p:grpSpPr>
          <a:xfrm>
            <a:off x="3217879" y="4371673"/>
            <a:ext cx="3087233" cy="605347"/>
            <a:chOff x="1831798" y="2634244"/>
            <a:chExt cx="3087233" cy="605347"/>
          </a:xfrm>
        </p:grpSpPr>
        <p:cxnSp>
          <p:nvCxnSpPr>
            <p:cNvPr id="21" name="直线连接符 20"/>
            <p:cNvCxnSpPr/>
            <p:nvPr/>
          </p:nvCxnSpPr>
          <p:spPr>
            <a:xfrm flipH="1">
              <a:off x="1831798" y="2937998"/>
              <a:ext cx="3087233" cy="0"/>
            </a:xfrm>
            <a:prstGeom prst="line">
              <a:avLst/>
            </a:prstGeom>
            <a:ln w="57150" cmpd="sng">
              <a:solidFill>
                <a:srgbClr val="FF0000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2363678" y="2634244"/>
              <a:ext cx="2015346" cy="605347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(</a:t>
              </a: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2)</a:t>
              </a:r>
              <a:r>
                <a:rPr kumimoji="1" lang="zh-CN" altLang="en-US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dirty="0" err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hit.edu.cn</a:t>
              </a:r>
              <a:endPara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 algn="ctr"/>
              <a:r>
                <a:rPr kumimoji="1" lang="zh-CN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.2.3.4</a:t>
              </a:r>
              <a:endPara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4581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反射</a:t>
            </a:r>
            <a:r>
              <a:rPr kumimoji="1" lang="en-US" altLang="zh-CN" dirty="0"/>
              <a:t>/</a:t>
            </a:r>
            <a:r>
              <a:rPr kumimoji="1" lang="zh-CN" altLang="en-US" dirty="0"/>
              <a:t>放大攻击</a:t>
            </a:r>
            <a:r>
              <a:rPr kumimoji="1" lang="en-US" altLang="zh-CN" dirty="0" err="1"/>
              <a:t>DoS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1358"/>
            <a:ext cx="8229600" cy="1373583"/>
          </a:xfrm>
        </p:spPr>
        <p:txBody>
          <a:bodyPr/>
          <a:lstStyle/>
          <a:p>
            <a:r>
              <a:rPr kumimoji="1" lang="en-US" altLang="zh-CN" sz="2000" dirty="0"/>
              <a:t>DNS</a:t>
            </a:r>
            <a:r>
              <a:rPr kumimoji="1" lang="zh-CN" altLang="en-US" sz="2000" dirty="0"/>
              <a:t>本身可能遭受</a:t>
            </a:r>
            <a:r>
              <a:rPr kumimoji="1" lang="en-US" altLang="zh-CN" sz="2000" dirty="0" err="1"/>
              <a:t>DoS</a:t>
            </a:r>
            <a:r>
              <a:rPr kumimoji="1" lang="zh-CN" altLang="en-US" sz="2000" dirty="0"/>
              <a:t>攻击，也可能被用于</a:t>
            </a:r>
            <a:r>
              <a:rPr kumimoji="1" lang="en-US" altLang="zh-CN" sz="2000" dirty="0" err="1"/>
              <a:t>DoS</a:t>
            </a:r>
            <a:r>
              <a:rPr kumimoji="1" lang="zh-CN" altLang="en-US" sz="2000" dirty="0"/>
              <a:t>攻击</a:t>
            </a:r>
            <a:endParaRPr kumimoji="1" lang="en-US" altLang="zh-CN" sz="2000" dirty="0"/>
          </a:p>
          <a:p>
            <a:r>
              <a:rPr kumimoji="1" lang="zh-CN" altLang="en-US" sz="2000" dirty="0">
                <a:solidFill>
                  <a:srgbClr val="0000FF"/>
                </a:solidFill>
              </a:rPr>
              <a:t>反射</a:t>
            </a:r>
            <a:r>
              <a:rPr kumimoji="1" lang="en-US" altLang="zh-CN" sz="2000" dirty="0">
                <a:solidFill>
                  <a:srgbClr val="0000FF"/>
                </a:solidFill>
              </a:rPr>
              <a:t>(reflection)</a:t>
            </a:r>
            <a:r>
              <a:rPr kumimoji="1" lang="zh-CN" altLang="en-US" sz="2000" dirty="0">
                <a:solidFill>
                  <a:srgbClr val="0000FF"/>
                </a:solidFill>
              </a:rPr>
              <a:t>攻击</a:t>
            </a:r>
            <a:r>
              <a:rPr kumimoji="1" lang="zh-CN" altLang="en-US" sz="2000" dirty="0"/>
              <a:t>：攻击者伪造源</a:t>
            </a:r>
            <a:r>
              <a:rPr kumimoji="1" lang="en-US" altLang="zh-CN" sz="2000" dirty="0"/>
              <a:t>IP</a:t>
            </a:r>
            <a:r>
              <a:rPr kumimoji="1" lang="zh-CN" altLang="en-US" sz="2000" dirty="0"/>
              <a:t>地址为受害者，向域名服务器发送</a:t>
            </a:r>
            <a:r>
              <a:rPr kumimoji="1" lang="en-US" altLang="zh-CN" sz="2000" dirty="0"/>
              <a:t>UDP</a:t>
            </a:r>
            <a:r>
              <a:rPr kumimoji="1" lang="zh-CN" altLang="en-US" sz="2000" dirty="0"/>
              <a:t>请求，域名服务器将应答发送给受害者</a:t>
            </a:r>
            <a:endParaRPr kumimoji="1" lang="en-US" altLang="zh-CN" sz="2000" dirty="0"/>
          </a:p>
          <a:p>
            <a:r>
              <a:rPr kumimoji="1" lang="zh-CN" altLang="en-US" sz="2000" dirty="0">
                <a:solidFill>
                  <a:srgbClr val="0000FF"/>
                </a:solidFill>
              </a:rPr>
              <a:t>放大</a:t>
            </a:r>
            <a:r>
              <a:rPr kumimoji="1" lang="en-US" altLang="zh-CN" sz="2000" dirty="0">
                <a:solidFill>
                  <a:srgbClr val="0000FF"/>
                </a:solidFill>
              </a:rPr>
              <a:t>(amplification)</a:t>
            </a:r>
            <a:r>
              <a:rPr kumimoji="1" lang="zh-CN" altLang="en-US" sz="2000" dirty="0">
                <a:solidFill>
                  <a:srgbClr val="0000FF"/>
                </a:solidFill>
              </a:rPr>
              <a:t>攻击</a:t>
            </a:r>
            <a:r>
              <a:rPr kumimoji="1" lang="zh-CN" altLang="en-US" sz="2000" dirty="0"/>
              <a:t>：攻击者发送一个</a:t>
            </a:r>
            <a:r>
              <a:rPr kumimoji="1" lang="zh-CN" altLang="zh-CN" sz="2000" dirty="0"/>
              <a:t>6</a:t>
            </a:r>
            <a:r>
              <a:rPr kumimoji="1" lang="en-US" altLang="zh-CN" sz="2000" dirty="0"/>
              <a:t>0Byte</a:t>
            </a:r>
            <a:r>
              <a:rPr kumimoji="1" lang="zh-CN" altLang="en-US" sz="2000" dirty="0"/>
              <a:t>的</a:t>
            </a:r>
            <a:r>
              <a:rPr kumimoji="1" lang="en-US" altLang="zh-CN" sz="2000" dirty="0"/>
              <a:t>UDP</a:t>
            </a:r>
            <a:r>
              <a:rPr kumimoji="1" lang="zh-CN" altLang="en-US" sz="2000" dirty="0"/>
              <a:t>查询，域名服务器最大产生一个</a:t>
            </a:r>
            <a:r>
              <a:rPr kumimoji="1" lang="en-US" altLang="zh-CN" sz="2000" dirty="0"/>
              <a:t>4KByte</a:t>
            </a:r>
            <a:r>
              <a:rPr kumimoji="1" lang="zh-CN" altLang="en-US" sz="2000" dirty="0"/>
              <a:t>的应答，流量放大比</a:t>
            </a:r>
            <a:r>
              <a:rPr kumimoji="1" lang="en-US" altLang="zh-CN" sz="2000" dirty="0"/>
              <a:t>4/0.06=67</a:t>
            </a:r>
          </a:p>
          <a:p>
            <a:endParaRPr kumimoji="1" lang="en-US" altLang="zh-CN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49465" y="4657542"/>
            <a:ext cx="1018740" cy="463845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受害者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003853" y="4995961"/>
            <a:ext cx="728881" cy="2919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攻击者</a:t>
            </a: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161822" y="3749515"/>
            <a:ext cx="1018740" cy="714729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域名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服务器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4" name="直线连接符 13"/>
          <p:cNvCxnSpPr>
            <a:stCxn id="13" idx="1"/>
            <a:endCxn id="5" idx="3"/>
          </p:cNvCxnSpPr>
          <p:nvPr/>
        </p:nvCxnSpPr>
        <p:spPr>
          <a:xfrm flipH="1">
            <a:off x="1368205" y="4106880"/>
            <a:ext cx="2793617" cy="782585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32" idx="1"/>
            <a:endCxn id="13" idx="3"/>
          </p:cNvCxnSpPr>
          <p:nvPr/>
        </p:nvCxnSpPr>
        <p:spPr>
          <a:xfrm flipH="1" flipV="1">
            <a:off x="5180562" y="4106880"/>
            <a:ext cx="2823291" cy="692944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8003853" y="5338374"/>
            <a:ext cx="728881" cy="2919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攻击者</a:t>
            </a: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003853" y="4314149"/>
            <a:ext cx="728881" cy="2919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攻击者</a:t>
            </a: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003853" y="4653836"/>
            <a:ext cx="728881" cy="2919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攻击者</a:t>
            </a: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003853" y="3259206"/>
            <a:ext cx="728881" cy="2919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攻击者</a:t>
            </a: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003853" y="3960892"/>
            <a:ext cx="728881" cy="2919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攻击者</a:t>
            </a: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8003853" y="3603527"/>
            <a:ext cx="728881" cy="2919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攻击者</a:t>
            </a: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8003853" y="5682393"/>
            <a:ext cx="728881" cy="2919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攻击者</a:t>
            </a: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161822" y="5263669"/>
            <a:ext cx="1018740" cy="714729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域名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服务器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9" name="直线连接符 38"/>
          <p:cNvCxnSpPr>
            <a:stCxn id="32" idx="1"/>
            <a:endCxn id="38" idx="3"/>
          </p:cNvCxnSpPr>
          <p:nvPr/>
        </p:nvCxnSpPr>
        <p:spPr>
          <a:xfrm flipH="1">
            <a:off x="5180562" y="4799824"/>
            <a:ext cx="2823291" cy="82121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5" idx="3"/>
            <a:endCxn id="38" idx="1"/>
          </p:cNvCxnSpPr>
          <p:nvPr/>
        </p:nvCxnSpPr>
        <p:spPr>
          <a:xfrm>
            <a:off x="1368205" y="4889465"/>
            <a:ext cx="2793617" cy="731569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4173831" y="4491654"/>
            <a:ext cx="1018740" cy="714729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域名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服务器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9" name="直线连接符 48"/>
          <p:cNvCxnSpPr>
            <a:stCxn id="45" idx="1"/>
            <a:endCxn id="5" idx="3"/>
          </p:cNvCxnSpPr>
          <p:nvPr/>
        </p:nvCxnSpPr>
        <p:spPr>
          <a:xfrm flipH="1">
            <a:off x="1368205" y="4849019"/>
            <a:ext cx="2805626" cy="40446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>
            <a:stCxn id="32" idx="1"/>
            <a:endCxn id="45" idx="3"/>
          </p:cNvCxnSpPr>
          <p:nvPr/>
        </p:nvCxnSpPr>
        <p:spPr>
          <a:xfrm flipH="1">
            <a:off x="5192571" y="4799824"/>
            <a:ext cx="2811282" cy="49195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5885334" y="4543295"/>
            <a:ext cx="957723" cy="59634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源地址伪造为受害者的请求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893456" y="3977308"/>
            <a:ext cx="2015346" cy="176308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应答流量放大</a:t>
            </a:r>
            <a:r>
              <a:rPr kumimoji="1" lang="zh-CN" altLang="zh-CN" sz="2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6</a:t>
            </a:r>
            <a:r>
              <a:rPr kumimoji="1" lang="en-US" altLang="zh-CN" sz="2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7</a:t>
            </a:r>
            <a:r>
              <a:rPr kumimoji="1" lang="zh-CN" altLang="en-US" sz="2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倍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8003853" y="6009166"/>
            <a:ext cx="728881" cy="2919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攻击者</a:t>
            </a: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1502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域名的真实否定</a:t>
            </a:r>
            <a:r>
              <a:rPr kumimoji="1" lang="en-US" altLang="zh-CN" dirty="0"/>
              <a:t> </a:t>
            </a:r>
            <a:r>
              <a:rPr kumimoji="1" lang="zh-CN" altLang="zh-CN" dirty="0"/>
              <a:t>&amp;</a:t>
            </a:r>
            <a:r>
              <a:rPr kumimoji="1" lang="zh-CN" altLang="en-US" dirty="0"/>
              <a:t> 通配符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dirty="0"/>
              <a:t>真实否定</a:t>
            </a:r>
            <a:r>
              <a:rPr kumimoji="1" lang="en-US" altLang="zh-CN" sz="2000" dirty="0"/>
              <a:t>(Authenticated Denial)</a:t>
            </a:r>
            <a:r>
              <a:rPr kumimoji="1" lang="zh-CN" altLang="en-US" sz="2000" dirty="0"/>
              <a:t>：证明一个域名不存在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如何利用密码学证明一个域名不存在？</a:t>
            </a:r>
            <a:endParaRPr kumimoji="1" lang="en-US" altLang="zh-CN" sz="1600" dirty="0"/>
          </a:p>
          <a:p>
            <a:r>
              <a:rPr kumimoji="1" lang="zh-CN" altLang="en-US" sz="2000" dirty="0"/>
              <a:t>通配符</a:t>
            </a:r>
            <a:r>
              <a:rPr kumimoji="1" lang="en-US" altLang="zh-CN" sz="2000" dirty="0"/>
              <a:t>(Wildcards)</a:t>
            </a:r>
            <a:r>
              <a:rPr kumimoji="1" lang="zh-CN" altLang="en-US" sz="2000" dirty="0"/>
              <a:t>：用‘</a:t>
            </a:r>
            <a:r>
              <a:rPr kumimoji="1" lang="en-US" altLang="zh-CN" sz="2000" dirty="0"/>
              <a:t>*</a:t>
            </a:r>
            <a:r>
              <a:rPr kumimoji="1" lang="zh-CN" altLang="en-US" sz="2000" dirty="0"/>
              <a:t>’表示，匹配所有</a:t>
            </a:r>
            <a:r>
              <a:rPr kumimoji="1" lang="en-US" altLang="zh-CN" sz="2000" dirty="0"/>
              <a:t>”</a:t>
            </a:r>
            <a:r>
              <a:rPr kumimoji="1" lang="zh-CN" altLang="en-US" sz="2000" dirty="0"/>
              <a:t>未说明</a:t>
            </a:r>
            <a:r>
              <a:rPr kumimoji="1" lang="en-US" altLang="zh-CN" sz="2000" dirty="0"/>
              <a:t>”</a:t>
            </a:r>
            <a:r>
              <a:rPr kumimoji="1" lang="zh-CN" altLang="en-US" sz="2000" dirty="0"/>
              <a:t>的域名</a:t>
            </a:r>
            <a:endParaRPr kumimoji="1" lang="en-US" altLang="zh-CN" sz="2000" dirty="0"/>
          </a:p>
          <a:p>
            <a:pPr lvl="1"/>
            <a:r>
              <a:rPr kumimoji="1" lang="zh-CN" altLang="zh-CN" sz="1600" dirty="0"/>
              <a:t>[</a:t>
            </a:r>
            <a:r>
              <a:rPr kumimoji="1" lang="en-US" altLang="zh-CN" sz="1600" dirty="0"/>
              <a:t>RFC4592] The Role of Wildcards in the Domain Name System</a:t>
            </a:r>
          </a:p>
          <a:p>
            <a:pPr lvl="1"/>
            <a:r>
              <a:rPr kumimoji="1" lang="zh-CN" altLang="en-US" sz="1600" dirty="0"/>
              <a:t>例如： </a:t>
            </a:r>
            <a:r>
              <a:rPr kumimoji="1" lang="en-US" altLang="zh-CN" sz="1600" dirty="0" err="1"/>
              <a:t>abc.example.com</a:t>
            </a:r>
            <a:r>
              <a:rPr kumimoji="1" lang="zh-CN" altLang="en-US" sz="1600" dirty="0"/>
              <a:t>    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     </a:t>
            </a:r>
            <a:r>
              <a:rPr kumimoji="1" lang="en-US" altLang="zh-CN" sz="1600" dirty="0"/>
              <a:t>1.2.3.4</a:t>
            </a:r>
          </a:p>
          <a:p>
            <a:pPr lvl="1"/>
            <a:r>
              <a:rPr kumimoji="1" lang="zh-CN" altLang="zh-CN" sz="1600" dirty="0"/>
              <a:t> </a:t>
            </a:r>
            <a:r>
              <a:rPr kumimoji="1" lang="zh-CN" altLang="en-US" sz="1600" dirty="0"/>
              <a:t>          *</a:t>
            </a:r>
            <a:r>
              <a:rPr kumimoji="1" lang="en-US" altLang="zh-CN" sz="1600" dirty="0"/>
              <a:t>.</a:t>
            </a:r>
            <a:r>
              <a:rPr kumimoji="1" lang="en-US" altLang="zh-CN" sz="1600" dirty="0" err="1"/>
              <a:t>example.com</a:t>
            </a:r>
            <a:r>
              <a:rPr kumimoji="1" lang="zh-CN" altLang="en-US" sz="1600" dirty="0"/>
              <a:t>        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      </a:t>
            </a:r>
            <a:r>
              <a:rPr kumimoji="1" lang="en-US" altLang="zh-CN" sz="1600" dirty="0"/>
              <a:t>1.2.3.5</a:t>
            </a:r>
            <a:r>
              <a:rPr kumimoji="1" lang="zh-CN" altLang="en-US" sz="1600" dirty="0"/>
              <a:t> </a:t>
            </a:r>
            <a:r>
              <a:rPr kumimoji="1" lang="zh-CN" altLang="zh-CN" sz="1600" dirty="0"/>
              <a:t>;</a:t>
            </a:r>
            <a:r>
              <a:rPr kumimoji="1" lang="zh-CN" altLang="en-US" sz="1600" dirty="0"/>
              <a:t> 匹配除</a:t>
            </a:r>
            <a:r>
              <a:rPr kumimoji="1" lang="en-US" altLang="zh-CN" sz="1600" dirty="0" err="1"/>
              <a:t>abc</a:t>
            </a:r>
            <a:r>
              <a:rPr kumimoji="1" lang="zh-CN" altLang="en-US" sz="1600" dirty="0"/>
              <a:t>之外的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个</a:t>
            </a:r>
            <a:r>
              <a:rPr kumimoji="1" lang="en-US" altLang="zh-CN" sz="1600" dirty="0"/>
              <a:t>Label</a:t>
            </a:r>
            <a:r>
              <a:rPr kumimoji="1" lang="zh-CN" altLang="en-US" sz="1600" dirty="0"/>
              <a:t>域名</a:t>
            </a:r>
            <a:br>
              <a:rPr kumimoji="1" lang="en-US" altLang="zh-CN" sz="1600" dirty="0"/>
            </a:br>
            <a:r>
              <a:rPr kumimoji="1" lang="zh-CN" altLang="en-US" sz="1600" dirty="0"/>
              <a:t>                                                                 不匹配</a:t>
            </a:r>
            <a:r>
              <a:rPr kumimoji="1" lang="en-US" altLang="zh-CN" sz="1600" dirty="0"/>
              <a:t>1.2.example.com</a:t>
            </a:r>
          </a:p>
          <a:p>
            <a:pPr lvl="1"/>
            <a:endParaRPr kumimoji="1" lang="en-US" altLang="zh-CN" sz="1600" dirty="0"/>
          </a:p>
          <a:p>
            <a:pPr lvl="1"/>
            <a:r>
              <a:rPr kumimoji="1" lang="zh-CN" altLang="en-US" sz="1600" dirty="0"/>
              <a:t>通常被用来指向广告网站，或主页</a:t>
            </a:r>
            <a:endParaRPr kumimoji="1" lang="en-US" altLang="zh-CN" sz="1600" dirty="0"/>
          </a:p>
          <a:p>
            <a:pPr lvl="1"/>
            <a:r>
              <a:rPr kumimoji="1" lang="en-US" altLang="en-US" sz="1600" dirty="0"/>
              <a:t>对于*.</a:t>
            </a:r>
            <a:r>
              <a:rPr kumimoji="1" lang="en-US" altLang="en-US" sz="1600" dirty="0" err="1"/>
              <a:t>exmaple.com的Query，只由</a:t>
            </a:r>
            <a:r>
              <a:rPr kumimoji="1" lang="en-US" altLang="en-US" sz="1600" dirty="0"/>
              <a:t>*.</a:t>
            </a:r>
            <a:r>
              <a:rPr kumimoji="1" lang="en-US" altLang="en-US" sz="1600" dirty="0" err="1"/>
              <a:t>example.com来匹配</a:t>
            </a:r>
            <a:endParaRPr kumimoji="1" lang="en-US" altLang="zh-CN" sz="1600" dirty="0"/>
          </a:p>
          <a:p>
            <a:pPr lvl="1"/>
            <a:r>
              <a:rPr kumimoji="1" lang="zh-CN" altLang="en-US" sz="1600" dirty="0">
                <a:solidFill>
                  <a:srgbClr val="FF0000"/>
                </a:solidFill>
              </a:rPr>
              <a:t>如何利用密码学证明通配符的真实性？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endParaRPr kumimoji="1" lang="en-US" altLang="zh-CN" sz="1600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29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517BB-7F1E-472B-8056-C3245A09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79224-31E4-4BBF-80CC-11E0DCD6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FFE"/>
                </a:solidFill>
              </a:rPr>
              <a:t>请按照信息安全属性</a:t>
            </a:r>
            <a:r>
              <a:rPr lang="en-US" altLang="zh-CN" dirty="0">
                <a:solidFill>
                  <a:srgbClr val="007FFE"/>
                </a:solidFill>
              </a:rPr>
              <a:t>CIA</a:t>
            </a:r>
            <a:r>
              <a:rPr lang="zh-CN" altLang="en-US" dirty="0">
                <a:solidFill>
                  <a:srgbClr val="007FFE"/>
                </a:solidFill>
              </a:rPr>
              <a:t>对上述攻击进行分析</a:t>
            </a:r>
            <a:endParaRPr lang="en-US" altLang="zh-CN" dirty="0">
              <a:solidFill>
                <a:srgbClr val="007FFE"/>
              </a:solidFill>
            </a:endParaRPr>
          </a:p>
          <a:p>
            <a:endParaRPr lang="en-US" altLang="zh-CN" dirty="0">
              <a:solidFill>
                <a:srgbClr val="007FFE"/>
              </a:solidFill>
            </a:endParaRPr>
          </a:p>
          <a:p>
            <a:endParaRPr lang="en-US" altLang="zh-CN" dirty="0">
              <a:solidFill>
                <a:srgbClr val="007FFE"/>
              </a:solidFill>
            </a:endParaRPr>
          </a:p>
          <a:p>
            <a:endParaRPr lang="en-US" altLang="zh-CN" dirty="0">
              <a:solidFill>
                <a:srgbClr val="007FFE"/>
              </a:solidFill>
            </a:endParaRPr>
          </a:p>
          <a:p>
            <a:r>
              <a:rPr lang="zh-CN" altLang="en-US" dirty="0">
                <a:solidFill>
                  <a:srgbClr val="007FFE"/>
                </a:solidFill>
              </a:rPr>
              <a:t>请思考如何以非密码学手段来防御上述攻击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E05678-E6E0-4A78-8AD4-7A6BA396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54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0983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DNS</a:t>
            </a:r>
            <a:r>
              <a:rPr kumimoji="1" lang="en-US" altLang="en-US" dirty="0" err="1"/>
              <a:t>安全问题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6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2010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日上午，百度域名被自称是伊朗网军（</a:t>
            </a:r>
            <a:r>
              <a:rPr lang="en-US" altLang="zh-CN" dirty="0"/>
              <a:t>Iranian Cyber Army</a:t>
            </a:r>
            <a:r>
              <a:rPr lang="zh-CN" altLang="en-US" dirty="0"/>
              <a:t>）的黑客劫持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58876"/>
            <a:ext cx="7620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3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2014</a:t>
            </a:r>
            <a:r>
              <a:rPr lang="zh-CN" altLang="en-US" dirty="0"/>
              <a:t>年中国电信事故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358"/>
            <a:ext cx="8229600" cy="1739642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日下午很多网站被解析为</a:t>
            </a:r>
            <a:r>
              <a:rPr lang="en-US" altLang="zh-CN" dirty="0"/>
              <a:t>65.49.2.178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0" y="276483"/>
            <a:ext cx="1536700" cy="153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47937"/>
            <a:ext cx="3369028" cy="3032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996" y="2249427"/>
            <a:ext cx="5728004" cy="352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7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DNS</a:t>
            </a:r>
            <a:r>
              <a:rPr kumimoji="1" lang="zh-CN" altLang="en-US" dirty="0"/>
              <a:t>安全问题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1800" dirty="0">
                <a:solidFill>
                  <a:srgbClr val="000000"/>
                </a:solidFill>
              </a:rPr>
              <a:t>1990</a:t>
            </a:r>
            <a:r>
              <a:rPr kumimoji="1" lang="zh-CN" altLang="en-US" sz="1800" dirty="0">
                <a:solidFill>
                  <a:srgbClr val="000000"/>
                </a:solidFill>
              </a:rPr>
              <a:t>年</a:t>
            </a:r>
            <a:r>
              <a:rPr kumimoji="1" lang="en-US" altLang="zh-CN" sz="1800" dirty="0" err="1">
                <a:solidFill>
                  <a:srgbClr val="000000"/>
                </a:solidFill>
              </a:rPr>
              <a:t>Bellovin</a:t>
            </a:r>
            <a:r>
              <a:rPr kumimoji="1" lang="zh-CN" altLang="en-US" sz="1800" dirty="0">
                <a:solidFill>
                  <a:srgbClr val="000000"/>
                </a:solidFill>
              </a:rPr>
              <a:t>发现利用</a:t>
            </a:r>
            <a:r>
              <a:rPr kumimoji="1" lang="en-US" altLang="zh-CN" sz="1800" dirty="0">
                <a:solidFill>
                  <a:srgbClr val="000000"/>
                </a:solidFill>
              </a:rPr>
              <a:t>DNS</a:t>
            </a:r>
            <a:r>
              <a:rPr kumimoji="1" lang="zh-CN" altLang="en-US" sz="1800" dirty="0">
                <a:solidFill>
                  <a:srgbClr val="000000"/>
                </a:solidFill>
              </a:rPr>
              <a:t>入侵系统的漏洞，</a:t>
            </a:r>
            <a:r>
              <a:rPr kumimoji="1" lang="en-US" altLang="zh-CN" sz="1800" dirty="0">
                <a:solidFill>
                  <a:srgbClr val="000000"/>
                </a:solidFill>
              </a:rPr>
              <a:t>5</a:t>
            </a:r>
            <a:r>
              <a:rPr kumimoji="1" lang="zh-CN" altLang="en-US" sz="1800" dirty="0">
                <a:solidFill>
                  <a:srgbClr val="000000"/>
                </a:solidFill>
              </a:rPr>
              <a:t>年之后公开</a:t>
            </a:r>
            <a:endParaRPr kumimoji="1" lang="en-US" altLang="zh-CN" sz="1800" dirty="0">
              <a:solidFill>
                <a:srgbClr val="000000"/>
              </a:solidFill>
            </a:endParaRPr>
          </a:p>
          <a:p>
            <a:pPr lvl="1"/>
            <a:r>
              <a:rPr kumimoji="1" lang="en-US" altLang="zh-CN" sz="1400" dirty="0">
                <a:solidFill>
                  <a:srgbClr val="000000"/>
                </a:solidFill>
              </a:rPr>
              <a:t>This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paper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was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written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in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1990,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and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was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withheld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from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publication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by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the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author.</a:t>
            </a:r>
            <a:r>
              <a:rPr kumimoji="1" lang="zh-CN" altLang="zh-CN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[Using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the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Domain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Name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System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for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System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Break-ins,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Steven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M.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 err="1">
                <a:solidFill>
                  <a:srgbClr val="000000"/>
                </a:solidFill>
              </a:rPr>
              <a:t>Bellovin</a:t>
            </a:r>
            <a:r>
              <a:rPr kumimoji="1" lang="en-US" altLang="zh-CN" sz="1400" dirty="0">
                <a:solidFill>
                  <a:srgbClr val="000000"/>
                </a:solidFill>
              </a:rPr>
              <a:t>,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 err="1">
                <a:solidFill>
                  <a:srgbClr val="000000"/>
                </a:solidFill>
              </a:rPr>
              <a:t>Usenix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UNIX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Security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Symposium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1995]</a:t>
            </a:r>
          </a:p>
          <a:p>
            <a:endParaRPr kumimoji="1" lang="en-US" altLang="zh-CN" sz="1800" dirty="0">
              <a:solidFill>
                <a:srgbClr val="000000"/>
              </a:solidFill>
            </a:endParaRPr>
          </a:p>
          <a:p>
            <a:r>
              <a:rPr lang="en-US" altLang="zh-CN" sz="1800" dirty="0">
                <a:solidFill>
                  <a:srgbClr val="000000"/>
                </a:solidFill>
              </a:rPr>
              <a:t>RFC3833: Threat Analysis of the Domain Name System (DNS)</a:t>
            </a:r>
          </a:p>
          <a:p>
            <a:pPr lvl="1"/>
            <a:r>
              <a:rPr kumimoji="1" lang="en-US" altLang="zh-CN" sz="1400" dirty="0">
                <a:solidFill>
                  <a:srgbClr val="000000"/>
                </a:solidFill>
              </a:rPr>
              <a:t>Packet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Interception</a:t>
            </a:r>
            <a:r>
              <a:rPr kumimoji="1" lang="zh-CN" altLang="en-US" sz="1400" dirty="0">
                <a:solidFill>
                  <a:srgbClr val="000000"/>
                </a:solidFill>
              </a:rPr>
              <a:t> （包窃听）：</a:t>
            </a:r>
            <a:r>
              <a:rPr kumimoji="1" lang="en-US" altLang="zh-CN" sz="1400" dirty="0">
                <a:solidFill>
                  <a:srgbClr val="000000"/>
                </a:solidFill>
              </a:rPr>
              <a:t>monkey-in-the-middle,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spoofed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response</a:t>
            </a:r>
          </a:p>
          <a:p>
            <a:pPr lvl="1"/>
            <a:r>
              <a:rPr kumimoji="1" lang="en-US" altLang="zh-CN" sz="1400" dirty="0">
                <a:solidFill>
                  <a:srgbClr val="000000"/>
                </a:solidFill>
              </a:rPr>
              <a:t>ID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Guessing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and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Query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Prediction</a:t>
            </a:r>
            <a:r>
              <a:rPr kumimoji="1" lang="zh-CN" altLang="en-US" sz="1400" dirty="0">
                <a:solidFill>
                  <a:srgbClr val="000000"/>
                </a:solidFill>
              </a:rPr>
              <a:t> （</a:t>
            </a:r>
            <a:r>
              <a:rPr kumimoji="1" lang="en-US" altLang="zh-CN" sz="1400" dirty="0">
                <a:solidFill>
                  <a:srgbClr val="000000"/>
                </a:solidFill>
              </a:rPr>
              <a:t>ID</a:t>
            </a:r>
            <a:r>
              <a:rPr kumimoji="1" lang="zh-CN" altLang="en-US" sz="1400" dirty="0">
                <a:solidFill>
                  <a:srgbClr val="000000"/>
                </a:solidFill>
              </a:rPr>
              <a:t>猜测与查询预测）</a:t>
            </a:r>
            <a:endParaRPr kumimoji="1" lang="en-US" altLang="zh-CN" sz="1400" dirty="0">
              <a:solidFill>
                <a:srgbClr val="000000"/>
              </a:solidFill>
            </a:endParaRPr>
          </a:p>
          <a:p>
            <a:pPr lvl="1"/>
            <a:r>
              <a:rPr kumimoji="1" lang="en-US" altLang="zh-CN" sz="1400" dirty="0">
                <a:solidFill>
                  <a:srgbClr val="000000"/>
                </a:solidFill>
              </a:rPr>
              <a:t>Name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Chaining</a:t>
            </a:r>
            <a:r>
              <a:rPr kumimoji="1" lang="zh-CN" altLang="en-US" sz="1400" dirty="0">
                <a:solidFill>
                  <a:srgbClr val="000000"/>
                </a:solidFill>
              </a:rPr>
              <a:t> （名字链）</a:t>
            </a:r>
            <a:endParaRPr kumimoji="1" lang="en-US" altLang="zh-CN" sz="1400" dirty="0">
              <a:solidFill>
                <a:srgbClr val="000000"/>
              </a:solidFill>
            </a:endParaRPr>
          </a:p>
          <a:p>
            <a:pPr lvl="1"/>
            <a:r>
              <a:rPr kumimoji="1" lang="en-US" altLang="zh-CN" sz="1400" dirty="0">
                <a:solidFill>
                  <a:srgbClr val="000000"/>
                </a:solidFill>
              </a:rPr>
              <a:t>Betrayal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By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Trusted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Server</a:t>
            </a:r>
            <a:r>
              <a:rPr kumimoji="1" lang="zh-CN" altLang="en-US" sz="1400" dirty="0">
                <a:solidFill>
                  <a:srgbClr val="000000"/>
                </a:solidFill>
              </a:rPr>
              <a:t> （可信服务器背叛）</a:t>
            </a:r>
            <a:endParaRPr kumimoji="1" lang="en-US" altLang="zh-CN" sz="1400" dirty="0">
              <a:solidFill>
                <a:srgbClr val="000000"/>
              </a:solidFill>
            </a:endParaRPr>
          </a:p>
          <a:p>
            <a:pPr lvl="1"/>
            <a:r>
              <a:rPr kumimoji="1" lang="en-US" altLang="zh-CN" sz="1400" dirty="0">
                <a:solidFill>
                  <a:srgbClr val="000000"/>
                </a:solidFill>
              </a:rPr>
              <a:t>Denial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of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Service</a:t>
            </a:r>
            <a:r>
              <a:rPr kumimoji="1" lang="zh-CN" altLang="en-US" sz="1400" dirty="0">
                <a:solidFill>
                  <a:srgbClr val="000000"/>
                </a:solidFill>
              </a:rPr>
              <a:t> （拒绝服务）</a:t>
            </a:r>
            <a:endParaRPr kumimoji="1" lang="en-US" altLang="zh-CN" sz="1400" dirty="0">
              <a:solidFill>
                <a:srgbClr val="000000"/>
              </a:solidFill>
            </a:endParaRPr>
          </a:p>
          <a:p>
            <a:pPr lvl="1"/>
            <a:r>
              <a:rPr kumimoji="1" lang="en-US" altLang="zh-CN" sz="1400" dirty="0">
                <a:solidFill>
                  <a:srgbClr val="000000"/>
                </a:solidFill>
              </a:rPr>
              <a:t>Authenticated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Denial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of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Domain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Names</a:t>
            </a:r>
            <a:r>
              <a:rPr kumimoji="1" lang="zh-CN" altLang="en-US" sz="1400" dirty="0">
                <a:solidFill>
                  <a:srgbClr val="000000"/>
                </a:solidFill>
              </a:rPr>
              <a:t> （真实的域名否认）</a:t>
            </a:r>
            <a:r>
              <a:rPr kumimoji="1" lang="en-US" altLang="zh-CN" sz="1400" dirty="0">
                <a:solidFill>
                  <a:srgbClr val="000000"/>
                </a:solidFill>
              </a:rPr>
              <a:t>，Wildcards</a:t>
            </a:r>
            <a:r>
              <a:rPr kumimoji="1" lang="zh-CN" altLang="en-US" sz="1400" dirty="0">
                <a:solidFill>
                  <a:srgbClr val="000000"/>
                </a:solidFill>
              </a:rPr>
              <a:t>（通配符）</a:t>
            </a:r>
            <a:endParaRPr kumimoji="1" lang="en-US" altLang="zh-CN" sz="1400" dirty="0">
              <a:solidFill>
                <a:srgbClr val="000000"/>
              </a:solidFill>
            </a:endParaRPr>
          </a:p>
          <a:p>
            <a:pPr lvl="1"/>
            <a:endParaRPr kumimoji="1" lang="en-US" altLang="zh-CN" sz="1400" dirty="0">
              <a:solidFill>
                <a:srgbClr val="000000"/>
              </a:solidFill>
            </a:endParaRPr>
          </a:p>
          <a:p>
            <a:endParaRPr kumimoji="1"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89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分组窃听与伪造应答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1358"/>
            <a:ext cx="8229600" cy="656407"/>
          </a:xfrm>
        </p:spPr>
        <p:txBody>
          <a:bodyPr/>
          <a:lstStyle/>
          <a:p>
            <a:r>
              <a:rPr kumimoji="1" lang="zh-CN" altLang="en-US" sz="2000" dirty="0"/>
              <a:t>攻击者能够窃听查询请求，伪造应答</a:t>
            </a:r>
            <a:endParaRPr kumimoji="1" lang="en-US" altLang="zh-CN" sz="2000" dirty="0"/>
          </a:p>
          <a:p>
            <a:r>
              <a:rPr kumimoji="1" lang="zh-CN" altLang="en-US" sz="2000" dirty="0"/>
              <a:t>攻击效果依赖于哪一个应答先到达解析器</a:t>
            </a:r>
            <a:r>
              <a:rPr kumimoji="1" lang="en-US" altLang="zh-CN" sz="2000" dirty="0"/>
              <a:t>：</a:t>
            </a:r>
            <a:r>
              <a:rPr kumimoji="1" lang="zh-CN" altLang="en-US" sz="2000" dirty="0"/>
              <a:t>若攻击者伪造的应答先到达，则域名信息被篡改</a:t>
            </a:r>
            <a:endParaRPr kumimoji="1" lang="en-US" altLang="zh-CN" sz="2000" dirty="0"/>
          </a:p>
          <a:p>
            <a:r>
              <a:rPr kumimoji="1" lang="zh-CN" altLang="en-US" sz="2000" dirty="0"/>
              <a:t>若攻击者位于客户端和权威服务器之间，则为</a:t>
            </a:r>
            <a:r>
              <a:rPr kumimoji="1" lang="en-US" altLang="zh-CN" sz="2000" dirty="0"/>
              <a:t>“</a:t>
            </a:r>
            <a:r>
              <a:rPr kumimoji="1" lang="zh-CN" altLang="en-US" sz="2000" dirty="0"/>
              <a:t>中间人</a:t>
            </a:r>
            <a:r>
              <a:rPr kumimoji="1" lang="en-US" altLang="zh-CN" sz="2000" dirty="0"/>
              <a:t>”</a:t>
            </a:r>
            <a:r>
              <a:rPr kumimoji="1" lang="zh-CN" altLang="en-US" sz="2000" dirty="0"/>
              <a:t>攻击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305705" y="4775175"/>
            <a:ext cx="1018740" cy="71472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受害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客户端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3" name="组 32"/>
          <p:cNvGrpSpPr/>
          <p:nvPr/>
        </p:nvGrpSpPr>
        <p:grpSpPr>
          <a:xfrm>
            <a:off x="2704747" y="5319053"/>
            <a:ext cx="3087233" cy="341702"/>
            <a:chOff x="2704353" y="4647710"/>
            <a:chExt cx="3087233" cy="341702"/>
          </a:xfrm>
        </p:grpSpPr>
        <p:cxnSp>
          <p:nvCxnSpPr>
            <p:cNvPr id="7" name="直线连接符 6"/>
            <p:cNvCxnSpPr/>
            <p:nvPr/>
          </p:nvCxnSpPr>
          <p:spPr>
            <a:xfrm flipH="1">
              <a:off x="2704353" y="4812455"/>
              <a:ext cx="3087233" cy="0"/>
            </a:xfrm>
            <a:prstGeom prst="line">
              <a:avLst/>
            </a:prstGeom>
            <a:ln w="57150" cmpd="sng">
              <a:solidFill>
                <a:srgbClr val="008000"/>
              </a:solidFill>
              <a:prstDash val="sysDash"/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圆角矩形 7"/>
            <p:cNvSpPr/>
            <p:nvPr/>
          </p:nvSpPr>
          <p:spPr>
            <a:xfrm>
              <a:off x="3229286" y="4647710"/>
              <a:ext cx="2022292" cy="341702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(1)</a:t>
              </a:r>
              <a:r>
                <a:rPr kumimoji="1" lang="zh-CN" altLang="en-US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dirty="0" err="1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hit.edu.cn</a:t>
              </a:r>
              <a:r>
                <a:rPr kumimoji="1" lang="en-US" altLang="zh-CN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A</a:t>
              </a:r>
              <a:endParaRPr kumimoji="1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2521646" y="4323935"/>
            <a:ext cx="3087233" cy="605347"/>
            <a:chOff x="2704353" y="5810812"/>
            <a:chExt cx="3087233" cy="605347"/>
          </a:xfrm>
        </p:grpSpPr>
        <p:cxnSp>
          <p:nvCxnSpPr>
            <p:cNvPr id="9" name="直线连接符 8"/>
            <p:cNvCxnSpPr/>
            <p:nvPr/>
          </p:nvCxnSpPr>
          <p:spPr>
            <a:xfrm flipH="1">
              <a:off x="2704353" y="6114566"/>
              <a:ext cx="3087233" cy="0"/>
            </a:xfrm>
            <a:prstGeom prst="line">
              <a:avLst/>
            </a:prstGeom>
            <a:ln w="57150" cmpd="sng">
              <a:solidFill>
                <a:srgbClr val="0096FF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9"/>
            <p:cNvSpPr/>
            <p:nvPr/>
          </p:nvSpPr>
          <p:spPr>
            <a:xfrm>
              <a:off x="3236233" y="5810812"/>
              <a:ext cx="2015346" cy="605347"/>
            </a:xfrm>
            <a:prstGeom prst="roundRect">
              <a:avLst/>
            </a:prstGeom>
            <a:solidFill>
              <a:srgbClr val="009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(3)</a:t>
              </a:r>
              <a:r>
                <a:rPr kumimoji="1" lang="zh-CN" altLang="en-US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dirty="0" err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hit.edu.cn</a:t>
              </a:r>
              <a:endPara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 algn="ctr"/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219.217.227.180</a:t>
              </a:r>
              <a:endPara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6119122" y="3239591"/>
            <a:ext cx="1018740" cy="71472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攻击者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119122" y="4775175"/>
            <a:ext cx="1018740" cy="714729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权威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服务器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4" name="直线连接符 13"/>
          <p:cNvCxnSpPr>
            <a:stCxn id="17" idx="1"/>
            <a:endCxn id="5" idx="3"/>
          </p:cNvCxnSpPr>
          <p:nvPr/>
        </p:nvCxnSpPr>
        <p:spPr>
          <a:xfrm flipH="1">
            <a:off x="2324445" y="5132540"/>
            <a:ext cx="3794677" cy="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组 27"/>
          <p:cNvGrpSpPr/>
          <p:nvPr/>
        </p:nvGrpSpPr>
        <p:grpSpPr>
          <a:xfrm>
            <a:off x="2536587" y="3517702"/>
            <a:ext cx="3087233" cy="605347"/>
            <a:chOff x="1831798" y="2634244"/>
            <a:chExt cx="3087233" cy="605347"/>
          </a:xfrm>
        </p:grpSpPr>
        <p:cxnSp>
          <p:nvCxnSpPr>
            <p:cNvPr id="26" name="直线连接符 25"/>
            <p:cNvCxnSpPr/>
            <p:nvPr/>
          </p:nvCxnSpPr>
          <p:spPr>
            <a:xfrm flipH="1">
              <a:off x="1831798" y="2937998"/>
              <a:ext cx="3087233" cy="0"/>
            </a:xfrm>
            <a:prstGeom prst="line">
              <a:avLst/>
            </a:prstGeom>
            <a:ln w="57150" cmpd="sng">
              <a:solidFill>
                <a:srgbClr val="FF0000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圆角矩形 26"/>
            <p:cNvSpPr/>
            <p:nvPr/>
          </p:nvSpPr>
          <p:spPr>
            <a:xfrm>
              <a:off x="2363678" y="2634244"/>
              <a:ext cx="2015346" cy="605347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(</a:t>
              </a: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2)</a:t>
              </a:r>
              <a:r>
                <a:rPr kumimoji="1" lang="zh-CN" altLang="en-US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dirty="0" err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hit.edu.cn</a:t>
              </a:r>
              <a:endPara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 algn="ctr"/>
              <a:r>
                <a:rPr kumimoji="1" lang="zh-CN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.2.3.4</a:t>
              </a:r>
              <a:endPara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cxnSp>
        <p:nvCxnSpPr>
          <p:cNvPr id="32" name="肘形连接符 31"/>
          <p:cNvCxnSpPr>
            <a:endCxn id="16" idx="1"/>
          </p:cNvCxnSpPr>
          <p:nvPr/>
        </p:nvCxnSpPr>
        <p:spPr>
          <a:xfrm flipV="1">
            <a:off x="4228353" y="3596956"/>
            <a:ext cx="1890769" cy="1535584"/>
          </a:xfrm>
          <a:prstGeom prst="bentConnector3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736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</a:t>
            </a:r>
            <a:r>
              <a:rPr kumimoji="1" lang="zh-CN" altLang="en-US" dirty="0"/>
              <a:t>猜测与查询预测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1358"/>
            <a:ext cx="8229600" cy="2105701"/>
          </a:xfrm>
        </p:spPr>
        <p:txBody>
          <a:bodyPr/>
          <a:lstStyle/>
          <a:p>
            <a:r>
              <a:rPr kumimoji="1" lang="zh-CN" altLang="en-US" sz="2000" dirty="0"/>
              <a:t>攻击者不能窃听到客户端发送请求，尝试猜测</a:t>
            </a:r>
            <a:r>
              <a:rPr kumimoji="1" lang="en-US" altLang="zh-CN" sz="2000" dirty="0"/>
              <a:t>ID</a:t>
            </a:r>
            <a:r>
              <a:rPr kumimoji="1" lang="zh-CN" altLang="en-US" sz="2000" dirty="0"/>
              <a:t>和客户端</a:t>
            </a:r>
            <a:r>
              <a:rPr kumimoji="1" lang="en-US" altLang="zh-CN" sz="2000" dirty="0"/>
              <a:t>UDP</a:t>
            </a:r>
            <a:r>
              <a:rPr kumimoji="1" lang="zh-CN" altLang="en-US" sz="2000" dirty="0"/>
              <a:t>端口，共有</a:t>
            </a:r>
            <a:r>
              <a:rPr kumimoji="1" lang="en-US" altLang="zh-CN" sz="2000" dirty="0"/>
              <a:t>2**32</a:t>
            </a:r>
            <a:r>
              <a:rPr kumimoji="1" lang="zh-CN" altLang="en-US" sz="2000" dirty="0"/>
              <a:t>种可能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一些实现的</a:t>
            </a:r>
            <a:r>
              <a:rPr kumimoji="1" lang="en-US" altLang="zh-CN" sz="1800" dirty="0"/>
              <a:t>UDP</a:t>
            </a:r>
            <a:r>
              <a:rPr kumimoji="1" lang="zh-CN" altLang="en-US" sz="1800" dirty="0"/>
              <a:t>端口固定，可</a:t>
            </a:r>
            <a:r>
              <a:rPr kumimoji="1" lang="en-US" altLang="en-US" sz="1800" dirty="0"/>
              <a:t>进一步减小到2**16</a:t>
            </a:r>
          </a:p>
          <a:p>
            <a:pPr lvl="2"/>
            <a:r>
              <a:rPr kumimoji="1" lang="en-US" altLang="zh-CN" sz="1600" dirty="0"/>
              <a:t>[http://</a:t>
            </a:r>
            <a:r>
              <a:rPr kumimoji="1" lang="en-US" altLang="zh-CN" sz="1600" dirty="0" err="1"/>
              <a:t>www.kb.cert.org</a:t>
            </a:r>
            <a:r>
              <a:rPr kumimoji="1" lang="en-US" altLang="zh-CN" sz="1600" dirty="0"/>
              <a:t>/</a:t>
            </a:r>
            <a:r>
              <a:rPr kumimoji="1" lang="en-US" altLang="zh-CN" sz="1600" dirty="0" err="1"/>
              <a:t>vuls</a:t>
            </a:r>
            <a:r>
              <a:rPr kumimoji="1" lang="en-US" altLang="zh-CN" sz="1600" dirty="0"/>
              <a:t>/id/800113]</a:t>
            </a:r>
            <a:endParaRPr kumimoji="1" lang="en-US" altLang="en-US" sz="1600" dirty="0"/>
          </a:p>
          <a:p>
            <a:r>
              <a:rPr kumimoji="1" lang="en-US" altLang="en-US" sz="2000" dirty="0" err="1"/>
              <a:t>攻击者需预测QNAME和QTYPE，可以</a:t>
            </a:r>
            <a:r>
              <a:rPr kumimoji="1" lang="zh-CN" altLang="en-US" sz="2000" dirty="0"/>
              <a:t>通过影响受害者的行为来实现</a:t>
            </a:r>
            <a:endParaRPr kumimoji="1" lang="en-US" altLang="en-US" sz="2000" dirty="0"/>
          </a:p>
          <a:p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649348" y="5507284"/>
            <a:ext cx="1018740" cy="71472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受害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客户端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3048390" y="6051162"/>
            <a:ext cx="3087233" cy="341702"/>
            <a:chOff x="2704353" y="4647710"/>
            <a:chExt cx="3087233" cy="341702"/>
          </a:xfrm>
        </p:grpSpPr>
        <p:cxnSp>
          <p:nvCxnSpPr>
            <p:cNvPr id="7" name="直线连接符 6"/>
            <p:cNvCxnSpPr/>
            <p:nvPr/>
          </p:nvCxnSpPr>
          <p:spPr>
            <a:xfrm flipH="1">
              <a:off x="2704353" y="4812455"/>
              <a:ext cx="3087233" cy="0"/>
            </a:xfrm>
            <a:prstGeom prst="line">
              <a:avLst/>
            </a:prstGeom>
            <a:ln w="57150" cmpd="sng">
              <a:solidFill>
                <a:srgbClr val="008000"/>
              </a:solidFill>
              <a:prstDash val="sysDash"/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圆角矩形 7"/>
            <p:cNvSpPr/>
            <p:nvPr/>
          </p:nvSpPr>
          <p:spPr>
            <a:xfrm>
              <a:off x="3229286" y="4647710"/>
              <a:ext cx="2022292" cy="341702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(1)</a:t>
              </a:r>
              <a:r>
                <a:rPr kumimoji="1" lang="zh-CN" altLang="en-US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dirty="0" err="1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hit.edu.cn</a:t>
              </a:r>
              <a:r>
                <a:rPr kumimoji="1" lang="en-US" altLang="zh-CN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A</a:t>
              </a:r>
              <a:endParaRPr kumimoji="1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2999758" y="5160631"/>
            <a:ext cx="3087233" cy="605347"/>
            <a:chOff x="2704353" y="5810812"/>
            <a:chExt cx="3087233" cy="605347"/>
          </a:xfrm>
        </p:grpSpPr>
        <p:cxnSp>
          <p:nvCxnSpPr>
            <p:cNvPr id="10" name="直线连接符 9"/>
            <p:cNvCxnSpPr/>
            <p:nvPr/>
          </p:nvCxnSpPr>
          <p:spPr>
            <a:xfrm flipH="1">
              <a:off x="2704353" y="6114566"/>
              <a:ext cx="3087233" cy="0"/>
            </a:xfrm>
            <a:prstGeom prst="line">
              <a:avLst/>
            </a:prstGeom>
            <a:ln w="57150" cmpd="sng">
              <a:solidFill>
                <a:srgbClr val="0096FF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圆角矩形 10"/>
            <p:cNvSpPr/>
            <p:nvPr/>
          </p:nvSpPr>
          <p:spPr>
            <a:xfrm>
              <a:off x="3236233" y="5810812"/>
              <a:ext cx="2015346" cy="605347"/>
            </a:xfrm>
            <a:prstGeom prst="roundRect">
              <a:avLst/>
            </a:prstGeom>
            <a:solidFill>
              <a:srgbClr val="009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(3)</a:t>
              </a:r>
              <a:r>
                <a:rPr kumimoji="1" lang="zh-CN" altLang="en-US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dirty="0" err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hit.edu.cn</a:t>
              </a:r>
              <a:endPara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 algn="ctr"/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219.217.227.180</a:t>
              </a:r>
              <a:endPara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6462765" y="3971700"/>
            <a:ext cx="1018740" cy="71472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攻击者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462765" y="5507284"/>
            <a:ext cx="1018740" cy="714729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权威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服务器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4" name="直线连接符 13"/>
          <p:cNvCxnSpPr>
            <a:stCxn id="13" idx="1"/>
            <a:endCxn id="5" idx="3"/>
          </p:cNvCxnSpPr>
          <p:nvPr/>
        </p:nvCxnSpPr>
        <p:spPr>
          <a:xfrm flipH="1">
            <a:off x="2668088" y="5864649"/>
            <a:ext cx="3794677" cy="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 14"/>
          <p:cNvGrpSpPr/>
          <p:nvPr/>
        </p:nvGrpSpPr>
        <p:grpSpPr>
          <a:xfrm>
            <a:off x="2999758" y="3592398"/>
            <a:ext cx="3087233" cy="605347"/>
            <a:chOff x="1831798" y="2634244"/>
            <a:chExt cx="3087233" cy="605347"/>
          </a:xfrm>
        </p:grpSpPr>
        <p:cxnSp>
          <p:nvCxnSpPr>
            <p:cNvPr id="16" name="直线连接符 15"/>
            <p:cNvCxnSpPr/>
            <p:nvPr/>
          </p:nvCxnSpPr>
          <p:spPr>
            <a:xfrm flipH="1">
              <a:off x="1831798" y="2937998"/>
              <a:ext cx="3087233" cy="0"/>
            </a:xfrm>
            <a:prstGeom prst="line">
              <a:avLst/>
            </a:prstGeom>
            <a:ln w="57150" cmpd="sng">
              <a:solidFill>
                <a:srgbClr val="FF0000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363678" y="2634244"/>
              <a:ext cx="2015346" cy="605347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(</a:t>
              </a: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2)</a:t>
              </a:r>
              <a:r>
                <a:rPr kumimoji="1" lang="zh-CN" altLang="en-US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dirty="0" err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hit.edu.cn</a:t>
              </a:r>
              <a:endPara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 algn="ctr"/>
              <a:r>
                <a:rPr kumimoji="1" lang="zh-CN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.2.3.4</a:t>
              </a:r>
              <a:endPara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cxnSp>
        <p:nvCxnSpPr>
          <p:cNvPr id="18" name="肘形连接符 17"/>
          <p:cNvCxnSpPr>
            <a:stCxn id="5" idx="0"/>
            <a:endCxn id="12" idx="1"/>
          </p:cNvCxnSpPr>
          <p:nvPr/>
        </p:nvCxnSpPr>
        <p:spPr>
          <a:xfrm rot="5400000" flipH="1" flipV="1">
            <a:off x="3721632" y="2766152"/>
            <a:ext cx="1178219" cy="4304047"/>
          </a:xfrm>
          <a:prstGeom prst="bentConnector2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6652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Kaminsky</a:t>
            </a:r>
            <a:r>
              <a:rPr kumimoji="1" lang="zh-CN" altLang="en-US" dirty="0"/>
              <a:t>攻击</a:t>
            </a:r>
            <a:r>
              <a:rPr kumimoji="1" lang="zh-CN" altLang="zh-CN" sz="1600" dirty="0"/>
              <a:t>[</a:t>
            </a:r>
            <a:r>
              <a:rPr kumimoji="1" lang="en-US" altLang="zh-CN" sz="1600" dirty="0" err="1"/>
              <a:t>blackhat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08]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0855" y="1140393"/>
            <a:ext cx="8229600" cy="1672444"/>
          </a:xfrm>
        </p:spPr>
        <p:txBody>
          <a:bodyPr/>
          <a:lstStyle/>
          <a:p>
            <a:r>
              <a:rPr kumimoji="1" lang="zh-CN" altLang="en-US" sz="2000" dirty="0"/>
              <a:t>利用操控查询</a:t>
            </a:r>
            <a:r>
              <a:rPr kumimoji="1" lang="en-US" altLang="zh-CN" sz="2000" dirty="0"/>
              <a:t>+ID</a:t>
            </a:r>
            <a:r>
              <a:rPr kumimoji="1" lang="zh-CN" altLang="en-US" sz="2000" dirty="0"/>
              <a:t>猜测来对缓存下毒，从而劫持一个域</a:t>
            </a:r>
            <a:r>
              <a:rPr kumimoji="1" lang="en-US" altLang="zh-CN" sz="2000" dirty="0" err="1"/>
              <a:t>hit.edu.cn</a:t>
            </a:r>
            <a:endParaRPr kumimoji="1" lang="en-US" altLang="zh-CN" sz="2000" dirty="0"/>
          </a:p>
          <a:p>
            <a:pPr lvl="1"/>
            <a:r>
              <a:rPr kumimoji="1" lang="en-US" altLang="zh-CN" sz="1600" dirty="0"/>
              <a:t>(1)</a:t>
            </a:r>
            <a:r>
              <a:rPr kumimoji="1" lang="zh-CN" altLang="en-US" sz="1600" dirty="0"/>
              <a:t> 攻击者利用受操纵客户端查询一个</a:t>
            </a:r>
            <a:r>
              <a:rPr kumimoji="1" lang="en-US" altLang="zh-CN" sz="1600" dirty="0" err="1"/>
              <a:t>hit.edu.cn</a:t>
            </a:r>
            <a:r>
              <a:rPr kumimoji="1" lang="zh-CN" altLang="en-US" sz="1600" dirty="0"/>
              <a:t>中不存在的域名</a:t>
            </a:r>
            <a:r>
              <a:rPr kumimoji="1" lang="en-US" altLang="zh-CN" sz="1600" dirty="0" err="1"/>
              <a:t>randomxx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(</a:t>
            </a:r>
            <a:r>
              <a:rPr kumimoji="1" lang="en-US" altLang="zh-CN" sz="1600" dirty="0"/>
              <a:t>2)</a:t>
            </a:r>
            <a:r>
              <a:rPr kumimoji="1" lang="zh-CN" altLang="en-US" sz="1600" dirty="0"/>
              <a:t> 受害递归服务器中缓存没有命中，于是发出查询</a:t>
            </a:r>
            <a:endParaRPr kumimoji="1" lang="en-US" altLang="zh-CN" sz="1600" dirty="0"/>
          </a:p>
          <a:p>
            <a:pPr lvl="1"/>
            <a:r>
              <a:rPr kumimoji="1" lang="zh-CN" altLang="zh-CN" sz="1600" dirty="0"/>
              <a:t>(</a:t>
            </a:r>
            <a:r>
              <a:rPr kumimoji="1" lang="en-US" altLang="zh-CN" sz="1600" dirty="0"/>
              <a:t>3)</a:t>
            </a:r>
            <a:r>
              <a:rPr kumimoji="1" lang="zh-CN" altLang="en-US" sz="1600" dirty="0"/>
              <a:t> 利用</a:t>
            </a:r>
            <a:r>
              <a:rPr kumimoji="1" lang="en-US" altLang="zh-CN" sz="1600" dirty="0"/>
              <a:t>ID</a:t>
            </a:r>
            <a:r>
              <a:rPr kumimoji="1" lang="zh-CN" altLang="en-US" sz="1600" dirty="0"/>
              <a:t>猜测，攻击者服务器发出大量应答，对缓存下毒，将</a:t>
            </a:r>
            <a:r>
              <a:rPr kumimoji="1" lang="en-US" altLang="zh-CN" sz="1600" dirty="0" err="1"/>
              <a:t>hit.edu.cn</a:t>
            </a:r>
            <a:r>
              <a:rPr kumimoji="1" lang="zh-CN" altLang="en-US" sz="1600" dirty="0"/>
              <a:t>的域名服务器定向到攻击者服务器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649348" y="5370734"/>
            <a:ext cx="1018740" cy="71472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受害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递归服务器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3007425" y="5819027"/>
            <a:ext cx="3455340" cy="341702"/>
            <a:chOff x="2704353" y="4647710"/>
            <a:chExt cx="3087233" cy="341702"/>
          </a:xfrm>
        </p:grpSpPr>
        <p:cxnSp>
          <p:nvCxnSpPr>
            <p:cNvPr id="7" name="直线连接符 6"/>
            <p:cNvCxnSpPr/>
            <p:nvPr/>
          </p:nvCxnSpPr>
          <p:spPr>
            <a:xfrm flipH="1">
              <a:off x="2704353" y="4812455"/>
              <a:ext cx="3087233" cy="0"/>
            </a:xfrm>
            <a:prstGeom prst="line">
              <a:avLst/>
            </a:prstGeom>
            <a:ln w="57150" cmpd="sng">
              <a:solidFill>
                <a:srgbClr val="008000"/>
              </a:solidFill>
              <a:prstDash val="sysDash"/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圆角矩形 7"/>
            <p:cNvSpPr/>
            <p:nvPr/>
          </p:nvSpPr>
          <p:spPr>
            <a:xfrm>
              <a:off x="2704353" y="4647710"/>
              <a:ext cx="2812899" cy="341702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(2)</a:t>
              </a:r>
              <a:r>
                <a:rPr kumimoji="1" lang="zh-CN" altLang="en-US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dirty="0" err="1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randomxx.hit.edu.cn</a:t>
              </a:r>
              <a:r>
                <a:rPr kumimoji="1" lang="en-US" altLang="zh-CN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A</a:t>
              </a:r>
              <a:endParaRPr kumimoji="1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2999758" y="5220664"/>
            <a:ext cx="3087233" cy="408764"/>
            <a:chOff x="2704353" y="5810812"/>
            <a:chExt cx="3087233" cy="605347"/>
          </a:xfrm>
        </p:grpSpPr>
        <p:cxnSp>
          <p:nvCxnSpPr>
            <p:cNvPr id="10" name="直线连接符 9"/>
            <p:cNvCxnSpPr/>
            <p:nvPr/>
          </p:nvCxnSpPr>
          <p:spPr>
            <a:xfrm flipH="1">
              <a:off x="2704353" y="6114566"/>
              <a:ext cx="3087233" cy="0"/>
            </a:xfrm>
            <a:prstGeom prst="line">
              <a:avLst/>
            </a:prstGeom>
            <a:ln w="57150" cmpd="sng">
              <a:solidFill>
                <a:srgbClr val="0096FF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圆角矩形 10"/>
            <p:cNvSpPr/>
            <p:nvPr/>
          </p:nvSpPr>
          <p:spPr>
            <a:xfrm>
              <a:off x="3236233" y="5810812"/>
              <a:ext cx="2015346" cy="605347"/>
            </a:xfrm>
            <a:prstGeom prst="roundRect">
              <a:avLst/>
            </a:prstGeom>
            <a:solidFill>
              <a:srgbClr val="009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(4)</a:t>
              </a:r>
              <a:r>
                <a:rPr kumimoji="1" lang="zh-CN" altLang="en-US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NXDOMAIN</a:t>
              </a:r>
              <a:endPara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6462765" y="3835150"/>
            <a:ext cx="1018740" cy="71472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攻击者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服务器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462765" y="5370734"/>
            <a:ext cx="1018740" cy="714729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权威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服务器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4" name="直线连接符 13"/>
          <p:cNvCxnSpPr>
            <a:stCxn id="13" idx="1"/>
            <a:endCxn id="5" idx="3"/>
          </p:cNvCxnSpPr>
          <p:nvPr/>
        </p:nvCxnSpPr>
        <p:spPr>
          <a:xfrm flipH="1">
            <a:off x="2668088" y="5728099"/>
            <a:ext cx="3794677" cy="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 14"/>
          <p:cNvGrpSpPr/>
          <p:nvPr/>
        </p:nvGrpSpPr>
        <p:grpSpPr>
          <a:xfrm>
            <a:off x="2280452" y="4247205"/>
            <a:ext cx="4182313" cy="605347"/>
            <a:chOff x="1831798" y="2634244"/>
            <a:chExt cx="3087233" cy="605347"/>
          </a:xfrm>
        </p:grpSpPr>
        <p:cxnSp>
          <p:nvCxnSpPr>
            <p:cNvPr id="16" name="直线连接符 15"/>
            <p:cNvCxnSpPr/>
            <p:nvPr/>
          </p:nvCxnSpPr>
          <p:spPr>
            <a:xfrm flipH="1">
              <a:off x="1831798" y="2937998"/>
              <a:ext cx="3087233" cy="0"/>
            </a:xfrm>
            <a:prstGeom prst="line">
              <a:avLst/>
            </a:prstGeom>
            <a:ln w="57150" cmpd="sng">
              <a:solidFill>
                <a:srgbClr val="FF0000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136649" y="2634244"/>
              <a:ext cx="2635492" cy="605347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(</a:t>
              </a:r>
              <a:r>
                <a:rPr kumimoji="1" lang="zh-CN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)</a:t>
              </a:r>
              <a:r>
                <a:rPr kumimoji="1" lang="zh-CN" altLang="en-US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dirty="0" err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hit.edu.cn</a:t>
              </a:r>
              <a:r>
                <a:rPr kumimoji="1" lang="zh-CN" altLang="en-US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NS</a:t>
              </a:r>
              <a:r>
                <a:rPr kumimoji="1" lang="zh-CN" altLang="en-US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dirty="0" err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attacker.com</a:t>
              </a:r>
              <a:endPara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 algn="ctr"/>
              <a:r>
                <a:rPr kumimoji="1" lang="en-US" altLang="zh-CN" dirty="0" err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attacker.com</a:t>
              </a:r>
              <a:r>
                <a:rPr kumimoji="1" lang="zh-CN" altLang="en-US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A</a:t>
              </a:r>
              <a:r>
                <a:rPr kumimoji="1" lang="zh-CN" altLang="en-US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.2.3.4</a:t>
              </a:r>
              <a:endPara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cxnSp>
        <p:nvCxnSpPr>
          <p:cNvPr id="18" name="肘形连接符 17"/>
          <p:cNvCxnSpPr>
            <a:stCxn id="5" idx="0"/>
            <a:endCxn id="12" idx="1"/>
          </p:cNvCxnSpPr>
          <p:nvPr/>
        </p:nvCxnSpPr>
        <p:spPr>
          <a:xfrm rot="5400000" flipH="1" flipV="1">
            <a:off x="3721632" y="2629602"/>
            <a:ext cx="1178219" cy="4304047"/>
          </a:xfrm>
          <a:prstGeom prst="bentConnector2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6462765" y="2865676"/>
            <a:ext cx="1018740" cy="71472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dirty="0">
                <a:latin typeface="微软雅黑"/>
                <a:ea typeface="微软雅黑"/>
                <a:cs typeface="微软雅黑"/>
              </a:rPr>
              <a:t>受操纵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客户端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1" name="肘形连接符 20"/>
          <p:cNvCxnSpPr>
            <a:stCxn id="5" idx="0"/>
            <a:endCxn id="20" idx="1"/>
          </p:cNvCxnSpPr>
          <p:nvPr/>
        </p:nvCxnSpPr>
        <p:spPr>
          <a:xfrm rot="5400000" flipH="1" flipV="1">
            <a:off x="3236895" y="2144865"/>
            <a:ext cx="2147693" cy="4304047"/>
          </a:xfrm>
          <a:prstGeom prst="bentConnector2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组 34"/>
          <p:cNvGrpSpPr/>
          <p:nvPr/>
        </p:nvGrpSpPr>
        <p:grpSpPr>
          <a:xfrm>
            <a:off x="2498939" y="3288012"/>
            <a:ext cx="3809857" cy="448235"/>
            <a:chOff x="1487183" y="2759200"/>
            <a:chExt cx="3431848" cy="448235"/>
          </a:xfrm>
        </p:grpSpPr>
        <p:cxnSp>
          <p:nvCxnSpPr>
            <p:cNvPr id="36" name="直线连接符 35"/>
            <p:cNvCxnSpPr/>
            <p:nvPr/>
          </p:nvCxnSpPr>
          <p:spPr>
            <a:xfrm flipH="1">
              <a:off x="1487183" y="2997762"/>
              <a:ext cx="3431848" cy="0"/>
            </a:xfrm>
            <a:prstGeom prst="line">
              <a:avLst/>
            </a:prstGeom>
            <a:ln w="57150" cmpd="sng">
              <a:solidFill>
                <a:srgbClr val="FF0000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圆角矩形 36"/>
            <p:cNvSpPr/>
            <p:nvPr/>
          </p:nvSpPr>
          <p:spPr>
            <a:xfrm>
              <a:off x="1938312" y="2759200"/>
              <a:ext cx="2842832" cy="448235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AutoNum type="arabicParenBoth"/>
              </a:pPr>
              <a:r>
                <a:rPr kumimoji="1" lang="en-US" altLang="zh-CN" dirty="0" err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randomxx.hit.edu.cn</a:t>
              </a:r>
              <a:r>
                <a:rPr kumimoji="1" lang="zh-CN" altLang="en-US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A</a:t>
              </a:r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1683085" y="6085463"/>
            <a:ext cx="985003" cy="58924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缓存</a:t>
            </a:r>
            <a:endParaRPr kumimoji="1" lang="en-US" altLang="zh-CN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被下毒</a:t>
            </a:r>
            <a:endParaRPr kumimoji="1" lang="en-US" altLang="zh-CN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147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名字链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1358"/>
            <a:ext cx="8229600" cy="1582760"/>
          </a:xfrm>
        </p:spPr>
        <p:txBody>
          <a:bodyPr/>
          <a:lstStyle/>
          <a:p>
            <a:r>
              <a:rPr kumimoji="1" lang="zh-CN" altLang="en-US" sz="2000" dirty="0"/>
              <a:t>攻击者操纵一台客户端和一台服务器，实施“缓存下毒”攻击</a:t>
            </a:r>
            <a:endParaRPr kumimoji="1" lang="en-US" altLang="zh-CN" sz="2000" dirty="0"/>
          </a:p>
          <a:p>
            <a:pPr lvl="1"/>
            <a:r>
              <a:rPr kumimoji="1" lang="en-US" altLang="zh-CN" sz="1600" dirty="0"/>
              <a:t>(1)</a:t>
            </a:r>
            <a:r>
              <a:rPr kumimoji="1" lang="zh-CN" altLang="en-US" sz="1600" dirty="0"/>
              <a:t>受操纵客户端向受害递归服务器发送针对攻击服务器的请求</a:t>
            </a:r>
            <a:endParaRPr kumimoji="1" lang="en-US" altLang="zh-CN" sz="1600" dirty="0"/>
          </a:p>
          <a:p>
            <a:pPr lvl="1"/>
            <a:r>
              <a:rPr kumimoji="1" lang="zh-CN" altLang="zh-CN" sz="1600" dirty="0"/>
              <a:t>(</a:t>
            </a:r>
            <a:r>
              <a:rPr kumimoji="1" lang="en-US" altLang="zh-CN" sz="1600" dirty="0"/>
              <a:t>2)</a:t>
            </a:r>
            <a:r>
              <a:rPr kumimoji="1" lang="zh-CN" altLang="en-US" sz="1600" dirty="0"/>
              <a:t>受害递归服务器向攻击服务器发送请求</a:t>
            </a:r>
            <a:endParaRPr kumimoji="1" lang="en-US" altLang="zh-CN" sz="1600" dirty="0"/>
          </a:p>
          <a:p>
            <a:pPr lvl="1"/>
            <a:r>
              <a:rPr kumimoji="1" lang="zh-CN" altLang="zh-CN" sz="1600" dirty="0"/>
              <a:t>(</a:t>
            </a:r>
            <a:r>
              <a:rPr kumimoji="1" lang="en-US" altLang="zh-CN" sz="1600" dirty="0"/>
              <a:t>3)</a:t>
            </a:r>
            <a:r>
              <a:rPr kumimoji="1" lang="zh-CN" altLang="en-US" sz="1600" dirty="0"/>
              <a:t>攻击者伪造应答：攻击者控制域名</a:t>
            </a:r>
            <a:r>
              <a:rPr kumimoji="1" lang="en-US" altLang="zh-CN" sz="1600" dirty="0"/>
              <a:t>-&gt;</a:t>
            </a:r>
            <a:r>
              <a:rPr kumimoji="1" lang="zh-CN" altLang="en-US" sz="1600" dirty="0"/>
              <a:t>受害域名</a:t>
            </a:r>
            <a:r>
              <a:rPr kumimoji="1" lang="en-US" altLang="zh-CN" sz="1600" dirty="0"/>
              <a:t>-&gt;</a:t>
            </a:r>
            <a:r>
              <a:rPr kumimoji="1" lang="zh-CN" altLang="en-US" sz="1600" dirty="0"/>
              <a:t>攻击者指定</a:t>
            </a:r>
            <a:r>
              <a:rPr kumimoji="1" lang="en-US" altLang="zh-CN" sz="1600" dirty="0"/>
              <a:t>IP</a:t>
            </a:r>
            <a:r>
              <a:rPr kumimoji="1" lang="zh-CN" altLang="en-US" sz="1600" dirty="0"/>
              <a:t>地址</a:t>
            </a:r>
            <a:endParaRPr kumimoji="1" lang="en-US" altLang="zh-CN" sz="1600" dirty="0"/>
          </a:p>
          <a:p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305705" y="5327992"/>
            <a:ext cx="1018740" cy="71472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受害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递归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服务器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2939993" y="3047925"/>
            <a:ext cx="3087233" cy="383332"/>
            <a:chOff x="2704353" y="4647710"/>
            <a:chExt cx="3087233" cy="383332"/>
          </a:xfrm>
        </p:grpSpPr>
        <p:cxnSp>
          <p:nvCxnSpPr>
            <p:cNvPr id="7" name="直线连接符 6"/>
            <p:cNvCxnSpPr/>
            <p:nvPr/>
          </p:nvCxnSpPr>
          <p:spPr>
            <a:xfrm flipH="1">
              <a:off x="2704353" y="4812455"/>
              <a:ext cx="3087233" cy="0"/>
            </a:xfrm>
            <a:prstGeom prst="line">
              <a:avLst/>
            </a:prstGeom>
            <a:ln w="57150" cmpd="sng">
              <a:solidFill>
                <a:srgbClr val="008000"/>
              </a:solidFill>
              <a:prstDash val="sysDash"/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圆角矩形 7"/>
            <p:cNvSpPr/>
            <p:nvPr/>
          </p:nvSpPr>
          <p:spPr>
            <a:xfrm>
              <a:off x="2982239" y="4647710"/>
              <a:ext cx="2441014" cy="383332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(2)</a:t>
              </a:r>
              <a:r>
                <a:rPr kumimoji="1" lang="zh-CN" altLang="en-US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dirty="0" err="1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attacker.com</a:t>
              </a:r>
              <a:r>
                <a:rPr kumimoji="1" lang="en-US" altLang="zh-CN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A</a:t>
              </a:r>
              <a:endParaRPr kumimoji="1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7105228" y="3239591"/>
            <a:ext cx="1018740" cy="71472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攻击者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服务器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4" name="直线连接符 13"/>
          <p:cNvCxnSpPr>
            <a:stCxn id="19" idx="1"/>
            <a:endCxn id="5" idx="3"/>
          </p:cNvCxnSpPr>
          <p:nvPr/>
        </p:nvCxnSpPr>
        <p:spPr>
          <a:xfrm flipH="1" flipV="1">
            <a:off x="2324445" y="5685357"/>
            <a:ext cx="4780783" cy="1444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 14"/>
          <p:cNvGrpSpPr/>
          <p:nvPr/>
        </p:nvGrpSpPr>
        <p:grpSpPr>
          <a:xfrm>
            <a:off x="1815075" y="3859581"/>
            <a:ext cx="5177399" cy="1184709"/>
            <a:chOff x="1481465" y="2811772"/>
            <a:chExt cx="4349014" cy="1372691"/>
          </a:xfrm>
        </p:grpSpPr>
        <p:cxnSp>
          <p:nvCxnSpPr>
            <p:cNvPr id="16" name="直线连接符 15"/>
            <p:cNvCxnSpPr/>
            <p:nvPr/>
          </p:nvCxnSpPr>
          <p:spPr>
            <a:xfrm flipH="1">
              <a:off x="1481465" y="3296582"/>
              <a:ext cx="4349014" cy="0"/>
            </a:xfrm>
            <a:prstGeom prst="line">
              <a:avLst/>
            </a:prstGeom>
            <a:ln w="57150" cmpd="sng">
              <a:solidFill>
                <a:srgbClr val="FF0000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1820466" y="2811772"/>
              <a:ext cx="3841834" cy="137269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(</a:t>
              </a:r>
              <a:r>
                <a:rPr kumimoji="1" lang="zh-CN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)</a:t>
              </a:r>
            </a:p>
            <a:p>
              <a:r>
                <a:rPr kumimoji="1" lang="zh-CN" altLang="en-US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dirty="0" err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attacker.com</a:t>
              </a: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CNAME		</a:t>
              </a:r>
              <a:r>
                <a:rPr kumimoji="1" lang="en-US" altLang="zh-CN" dirty="0" err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hit.edu.cn</a:t>
              </a:r>
              <a:r>
                <a:rPr kumimoji="1" lang="zh-CN" altLang="en-US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endPara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kumimoji="1" lang="en-US" altLang="zh-CN" dirty="0" err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hit.edu.cn</a:t>
              </a: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zh-CN" altLang="en-US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     </a:t>
              </a: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A</a:t>
              </a:r>
              <a:r>
                <a:rPr kumimoji="1" lang="zh-CN" altLang="en-US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          </a:t>
              </a: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zh-CN" altLang="en-US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     </a:t>
              </a:r>
              <a:r>
                <a:rPr kumimoji="1" lang="zh-CN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.2.3.4</a:t>
              </a:r>
              <a:endPara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cxnSp>
        <p:nvCxnSpPr>
          <p:cNvPr id="18" name="肘形连接符 17"/>
          <p:cNvCxnSpPr>
            <a:stCxn id="5" idx="0"/>
            <a:endCxn id="12" idx="1"/>
          </p:cNvCxnSpPr>
          <p:nvPr/>
        </p:nvCxnSpPr>
        <p:spPr>
          <a:xfrm rot="5400000" flipH="1" flipV="1">
            <a:off x="3594633" y="1817398"/>
            <a:ext cx="1731036" cy="5290153"/>
          </a:xfrm>
          <a:prstGeom prst="bentConnector2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105228" y="5342436"/>
            <a:ext cx="1018740" cy="71472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dirty="0">
                <a:latin typeface="微软雅黑"/>
                <a:ea typeface="微软雅黑"/>
                <a:cs typeface="微软雅黑"/>
              </a:rPr>
              <a:t>受操纵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客户端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3104344" y="5818603"/>
            <a:ext cx="3087233" cy="448235"/>
            <a:chOff x="1831798" y="2759200"/>
            <a:chExt cx="3087233" cy="448235"/>
          </a:xfrm>
        </p:grpSpPr>
        <p:cxnSp>
          <p:nvCxnSpPr>
            <p:cNvPr id="23" name="直线连接符 22"/>
            <p:cNvCxnSpPr/>
            <p:nvPr/>
          </p:nvCxnSpPr>
          <p:spPr>
            <a:xfrm flipH="1">
              <a:off x="1831798" y="2997762"/>
              <a:ext cx="3087233" cy="0"/>
            </a:xfrm>
            <a:prstGeom prst="line">
              <a:avLst/>
            </a:prstGeom>
            <a:ln w="57150" cmpd="sng">
              <a:solidFill>
                <a:srgbClr val="FF0000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23"/>
            <p:cNvSpPr/>
            <p:nvPr/>
          </p:nvSpPr>
          <p:spPr>
            <a:xfrm>
              <a:off x="2363678" y="2759200"/>
              <a:ext cx="2250592" cy="448235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AutoNum type="arabicParenBoth"/>
              </a:pPr>
              <a:r>
                <a:rPr kumimoji="1" lang="en-US" altLang="zh-CN" dirty="0" err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attacker.com</a:t>
              </a:r>
              <a:r>
                <a:rPr kumimoji="1" lang="zh-CN" altLang="en-US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A</a:t>
              </a:r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1322573" y="6108700"/>
            <a:ext cx="985003" cy="58924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缓存</a:t>
            </a:r>
            <a:endParaRPr kumimoji="1" lang="en-US" altLang="zh-CN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被下毒</a:t>
            </a:r>
            <a:endParaRPr kumimoji="1" lang="en-US" altLang="zh-CN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029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3|5.2|11|5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14|208.6|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4.8|15.8|10.7|209.8|3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7.4|11|55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7|4.1"/>
</p:tagLst>
</file>

<file path=ppt/theme/theme1.xml><?xml version="1.0" encoding="utf-8"?>
<a:theme xmlns:a="http://schemas.openxmlformats.org/drawingml/2006/main" name="默认主题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0FF"/>
        </a:solidFill>
        <a:ln>
          <a:noFill/>
        </a:ln>
        <a:effectLst/>
      </a:spPr>
      <a:bodyPr rtlCol="0" anchor="ctr"/>
      <a:lstStyle>
        <a:defPPr algn="ctr">
          <a:defRPr kumimoji="1" sz="2800" dirty="0" smtClean="0">
            <a:latin typeface="Arial Black"/>
            <a:cs typeface="Arial Black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 cmpd="sng">
          <a:solidFill>
            <a:srgbClr val="0080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35691</TotalTime>
  <Words>994</Words>
  <Application>Microsoft Office PowerPoint</Application>
  <PresentationFormat>全屏显示(4:3)</PresentationFormat>
  <Paragraphs>152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Arial Black</vt:lpstr>
      <vt:lpstr>Calibri</vt:lpstr>
      <vt:lpstr>默认主题</vt:lpstr>
      <vt:lpstr>网络与信息安全</vt:lpstr>
      <vt:lpstr>2. DNS安全问题</vt:lpstr>
      <vt:lpstr>2010年1月12日上午，百度域名被自称是伊朗网军（Iranian Cyber Army）的黑客劫持</vt:lpstr>
      <vt:lpstr>2014年中国电信事故</vt:lpstr>
      <vt:lpstr>DNS安全问题</vt:lpstr>
      <vt:lpstr>分组窃听与伪造应答</vt:lpstr>
      <vt:lpstr>ID猜测与查询预测</vt:lpstr>
      <vt:lpstr>Kaminsky攻击[blackhat 08]</vt:lpstr>
      <vt:lpstr>名字链</vt:lpstr>
      <vt:lpstr>可信服务器欺骗</vt:lpstr>
      <vt:lpstr>反射/放大攻击DoS</vt:lpstr>
      <vt:lpstr>域名的真实否定 &amp; 通配符</vt:lpstr>
      <vt:lpstr>问题：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Zhang</dc:creator>
  <cp:lastModifiedBy>Yuzhang</cp:lastModifiedBy>
  <cp:revision>4729</cp:revision>
  <dcterms:created xsi:type="dcterms:W3CDTF">2014-12-29T07:26:19Z</dcterms:created>
  <dcterms:modified xsi:type="dcterms:W3CDTF">2020-10-07T10:20:29Z</dcterms:modified>
</cp:coreProperties>
</file>