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419" r:id="rId3"/>
    <p:sldId id="294" r:id="rId4"/>
    <p:sldId id="389" r:id="rId5"/>
    <p:sldId id="305" r:id="rId6"/>
    <p:sldId id="391" r:id="rId7"/>
    <p:sldId id="304" r:id="rId8"/>
    <p:sldId id="306" r:id="rId9"/>
    <p:sldId id="310" r:id="rId10"/>
    <p:sldId id="311" r:id="rId11"/>
    <p:sldId id="293" r:id="rId12"/>
    <p:sldId id="303" r:id="rId13"/>
    <p:sldId id="500" r:id="rId14"/>
    <p:sldId id="319" r:id="rId15"/>
    <p:sldId id="317" r:id="rId16"/>
    <p:sldId id="316" r:id="rId17"/>
    <p:sldId id="331" r:id="rId18"/>
    <p:sldId id="385" r:id="rId19"/>
    <p:sldId id="501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E"/>
    <a:srgbClr val="0080FF"/>
    <a:srgbClr val="000000"/>
    <a:srgbClr val="A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2"/>
    <p:restoredTop sz="84203" autoAdjust="0"/>
  </p:normalViewPr>
  <p:slideViewPr>
    <p:cSldViewPr snapToGrid="0" snapToObjects="1">
      <p:cViewPr varScale="1">
        <p:scale>
          <a:sx n="114" d="100"/>
          <a:sy n="114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205E-831A-E54F-A049-F1EEDA2CD3A2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3E386-79BB-5444-866E-E03ABADB8B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75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问一个人电话号码，还要整个通讯录的差别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3E386-79BB-5444-866E-E03ABADB8B2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67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903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6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5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9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51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205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23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9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71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835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81358"/>
            <a:ext cx="8229600" cy="5398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</a:lstStyle>
          <a:p>
            <a:fld id="{C835BB53-2BF5-C745-A0E3-3E773430534C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A379-993E-574B-AC78-555753883A10}" type="datetimeFigureOut">
              <a:rPr kumimoji="1" lang="zh-CN" altLang="en-US" smtClean="0"/>
              <a:t>2020/10/7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45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3366FF"/>
          </a:solidFill>
          <a:latin typeface="微软雅黑"/>
          <a:ea typeface="微软雅黑"/>
          <a:cs typeface="微软雅黑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bc.com&#30340;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2023" y="276013"/>
            <a:ext cx="6362074" cy="147002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2800" dirty="0">
                <a:latin typeface="+mj-lt"/>
              </a:rPr>
              <a:t>网络与信息安全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50" y="2017643"/>
            <a:ext cx="7924800" cy="1752600"/>
          </a:xfrm>
        </p:spPr>
        <p:txBody>
          <a:bodyPr>
            <a:noAutofit/>
          </a:bodyPr>
          <a:lstStyle/>
          <a:p>
            <a:r>
              <a:rPr kumimoji="1" lang="en-US" altLang="zh-CN" sz="4800" dirty="0">
                <a:solidFill>
                  <a:srgbClr val="3366FF"/>
                </a:solidFill>
              </a:rPr>
              <a:t> </a:t>
            </a:r>
            <a:r>
              <a:rPr kumimoji="1" lang="zh-CN" altLang="en-US" sz="4800" dirty="0">
                <a:solidFill>
                  <a:srgbClr val="3366FF"/>
                </a:solidFill>
              </a:rPr>
              <a:t>关键互联网基础设施安全</a:t>
            </a:r>
          </a:p>
          <a:p>
            <a:r>
              <a:rPr kumimoji="1" lang="en-US" altLang="zh-CN" sz="4800" dirty="0">
                <a:solidFill>
                  <a:srgbClr val="3366FF"/>
                </a:solidFill>
              </a:rPr>
              <a:t>DNS</a:t>
            </a:r>
            <a:r>
              <a:rPr kumimoji="1" lang="zh-CN" altLang="en-US" sz="4800" dirty="0">
                <a:solidFill>
                  <a:srgbClr val="3366FF"/>
                </a:solidFill>
              </a:rPr>
              <a:t>安全</a:t>
            </a:r>
            <a:endParaRPr kumimoji="1" lang="en-US" altLang="zh-CN" sz="4800" dirty="0">
              <a:solidFill>
                <a:srgbClr val="3366FF"/>
              </a:solidFill>
            </a:endParaRPr>
          </a:p>
          <a:p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张宇 副教授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网络与信息安全实验室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zh-CN" altLang="en-US" sz="1800" dirty="0">
                <a:solidFill>
                  <a:srgbClr val="3366FF"/>
                </a:solidFill>
              </a:rPr>
              <a:t> 哈尔滨工业大学</a:t>
            </a:r>
            <a:endParaRPr kumimoji="1" lang="en-US" altLang="zh-CN" sz="1800" dirty="0">
              <a:solidFill>
                <a:srgbClr val="3366FF"/>
              </a:solidFill>
            </a:endParaRPr>
          </a:p>
          <a:p>
            <a:pPr algn="r"/>
            <a:r>
              <a:rPr kumimoji="1" lang="en-US" altLang="zh-CN" sz="2800" dirty="0" err="1">
                <a:solidFill>
                  <a:srgbClr val="3366FF"/>
                </a:solidFill>
              </a:rPr>
              <a:t>yuzhang@hit.edu.cn</a:t>
            </a:r>
            <a:endParaRPr kumimoji="1" lang="zh-CN" altLang="en-US" sz="2800" dirty="0">
              <a:solidFill>
                <a:srgbClr val="3366FF"/>
              </a:solidFill>
            </a:endParaRPr>
          </a:p>
        </p:txBody>
      </p:sp>
      <p:sp>
        <p:nvSpPr>
          <p:cNvPr id="4" name="Freeform 73"/>
          <p:cNvSpPr>
            <a:spLocks noEditPoints="1"/>
          </p:cNvSpPr>
          <p:nvPr/>
        </p:nvSpPr>
        <p:spPr bwMode="auto">
          <a:xfrm>
            <a:off x="2128534" y="661621"/>
            <a:ext cx="699934" cy="675868"/>
          </a:xfrm>
          <a:custGeom>
            <a:avLst/>
            <a:gdLst>
              <a:gd name="T0" fmla="*/ 1799 w 2278"/>
              <a:gd name="T1" fmla="*/ 879 h 2201"/>
              <a:gd name="T2" fmla="*/ 1711 w 2278"/>
              <a:gd name="T3" fmla="*/ 335 h 2201"/>
              <a:gd name="T4" fmla="*/ 1363 w 2278"/>
              <a:gd name="T5" fmla="*/ 315 h 2201"/>
              <a:gd name="T6" fmla="*/ 1068 w 2278"/>
              <a:gd name="T7" fmla="*/ 0 h 2201"/>
              <a:gd name="T8" fmla="*/ 810 w 2278"/>
              <a:gd name="T9" fmla="*/ 412 h 2201"/>
              <a:gd name="T10" fmla="*/ 408 w 2278"/>
              <a:gd name="T11" fmla="*/ 325 h 2201"/>
              <a:gd name="T12" fmla="*/ 246 w 2278"/>
              <a:gd name="T13" fmla="*/ 841 h 2201"/>
              <a:gd name="T14" fmla="*/ 0 w 2278"/>
              <a:gd name="T15" fmla="*/ 1138 h 2201"/>
              <a:gd name="T16" fmla="*/ 338 w 2278"/>
              <a:gd name="T17" fmla="*/ 1396 h 2201"/>
              <a:gd name="T18" fmla="*/ 166 w 2278"/>
              <a:gd name="T19" fmla="*/ 1885 h 2201"/>
              <a:gd name="T20" fmla="*/ 769 w 2278"/>
              <a:gd name="T21" fmla="*/ 1966 h 2201"/>
              <a:gd name="T22" fmla="*/ 1053 w 2278"/>
              <a:gd name="T23" fmla="*/ 2200 h 2201"/>
              <a:gd name="T24" fmla="*/ 1081 w 2278"/>
              <a:gd name="T25" fmla="*/ 2201 h 2201"/>
              <a:gd name="T26" fmla="*/ 1184 w 2278"/>
              <a:gd name="T27" fmla="*/ 1949 h 2201"/>
              <a:gd name="T28" fmla="*/ 1666 w 2278"/>
              <a:gd name="T29" fmla="*/ 1872 h 2201"/>
              <a:gd name="T30" fmla="*/ 1874 w 2278"/>
              <a:gd name="T31" fmla="*/ 1743 h 2201"/>
              <a:gd name="T32" fmla="*/ 2060 w 2278"/>
              <a:gd name="T33" fmla="*/ 1273 h 2201"/>
              <a:gd name="T34" fmla="*/ 1940 w 2278"/>
              <a:gd name="T35" fmla="*/ 1369 h 2201"/>
              <a:gd name="T36" fmla="*/ 1385 w 2278"/>
              <a:gd name="T37" fmla="*/ 1279 h 2201"/>
              <a:gd name="T38" fmla="*/ 1837 w 2278"/>
              <a:gd name="T39" fmla="*/ 1733 h 2201"/>
              <a:gd name="T40" fmla="*/ 1302 w 2278"/>
              <a:gd name="T41" fmla="*/ 1393 h 2201"/>
              <a:gd name="T42" fmla="*/ 1433 w 2278"/>
              <a:gd name="T43" fmla="*/ 1759 h 2201"/>
              <a:gd name="T44" fmla="*/ 1193 w 2278"/>
              <a:gd name="T45" fmla="*/ 1461 h 2201"/>
              <a:gd name="T46" fmla="*/ 1156 w 2278"/>
              <a:gd name="T47" fmla="*/ 1924 h 2201"/>
              <a:gd name="T48" fmla="*/ 1053 w 2278"/>
              <a:gd name="T49" fmla="*/ 1484 h 2201"/>
              <a:gd name="T50" fmla="*/ 878 w 2278"/>
              <a:gd name="T51" fmla="*/ 1857 h 2201"/>
              <a:gd name="T52" fmla="*/ 804 w 2278"/>
              <a:gd name="T53" fmla="*/ 1753 h 2201"/>
              <a:gd name="T54" fmla="*/ 438 w 2278"/>
              <a:gd name="T55" fmla="*/ 1789 h 2201"/>
              <a:gd name="T56" fmla="*/ 369 w 2278"/>
              <a:gd name="T57" fmla="*/ 1741 h 2201"/>
              <a:gd name="T58" fmla="*/ 551 w 2278"/>
              <a:gd name="T59" fmla="*/ 1362 h 2201"/>
              <a:gd name="T60" fmla="*/ 447 w 2278"/>
              <a:gd name="T61" fmla="*/ 1287 h 2201"/>
              <a:gd name="T62" fmla="*/ 723 w 2278"/>
              <a:gd name="T63" fmla="*/ 1153 h 2201"/>
              <a:gd name="T64" fmla="*/ 253 w 2278"/>
              <a:gd name="T65" fmla="*/ 1023 h 2201"/>
              <a:gd name="T66" fmla="*/ 745 w 2278"/>
              <a:gd name="T67" fmla="*/ 1014 h 2201"/>
              <a:gd name="T68" fmla="*/ 386 w 2278"/>
              <a:gd name="T69" fmla="*/ 736 h 2201"/>
              <a:gd name="T70" fmla="*/ 813 w 2278"/>
              <a:gd name="T71" fmla="*/ 904 h 2201"/>
              <a:gd name="T72" fmla="*/ 701 w 2278"/>
              <a:gd name="T73" fmla="*/ 530 h 2201"/>
              <a:gd name="T74" fmla="*/ 944 w 2278"/>
              <a:gd name="T75" fmla="*/ 815 h 2201"/>
              <a:gd name="T76" fmla="*/ 996 w 2278"/>
              <a:gd name="T77" fmla="*/ 287 h 2201"/>
              <a:gd name="T78" fmla="*/ 1083 w 2278"/>
              <a:gd name="T79" fmla="*/ 792 h 2201"/>
              <a:gd name="T80" fmla="*/ 1253 w 2278"/>
              <a:gd name="T81" fmla="*/ 424 h 2201"/>
              <a:gd name="T82" fmla="*/ 1331 w 2278"/>
              <a:gd name="T83" fmla="*/ 529 h 2201"/>
              <a:gd name="T84" fmla="*/ 1558 w 2278"/>
              <a:gd name="T85" fmla="*/ 488 h 2201"/>
              <a:gd name="T86" fmla="*/ 1618 w 2278"/>
              <a:gd name="T87" fmla="*/ 610 h 2201"/>
              <a:gd name="T88" fmla="*/ 1586 w 2278"/>
              <a:gd name="T89" fmla="*/ 914 h 2201"/>
              <a:gd name="T90" fmla="*/ 1690 w 2278"/>
              <a:gd name="T91" fmla="*/ 989 h 2201"/>
              <a:gd name="T92" fmla="*/ 1414 w 2278"/>
              <a:gd name="T93" fmla="*/ 1123 h 2201"/>
              <a:gd name="T94" fmla="*/ 2028 w 2278"/>
              <a:gd name="T95" fmla="*/ 1253 h 2201"/>
              <a:gd name="T96" fmla="*/ 1292 w 2278"/>
              <a:gd name="T97" fmla="*/ 936 h 2201"/>
              <a:gd name="T98" fmla="*/ 1083 w 2278"/>
              <a:gd name="T99" fmla="*/ 837 h 2201"/>
              <a:gd name="T100" fmla="*/ 945 w 2278"/>
              <a:gd name="T101" fmla="*/ 863 h 2201"/>
              <a:gd name="T102" fmla="*/ 787 w 2278"/>
              <a:gd name="T103" fmla="*/ 1031 h 2201"/>
              <a:gd name="T104" fmla="*/ 787 w 2278"/>
              <a:gd name="T105" fmla="*/ 1245 h 2201"/>
              <a:gd name="T106" fmla="*/ 945 w 2278"/>
              <a:gd name="T107" fmla="*/ 1412 h 2201"/>
              <a:gd name="T108" fmla="*/ 1083 w 2278"/>
              <a:gd name="T109" fmla="*/ 1439 h 2201"/>
              <a:gd name="T110" fmla="*/ 1292 w 2278"/>
              <a:gd name="T111" fmla="*/ 1340 h 2201"/>
              <a:gd name="T112" fmla="*/ 1370 w 2278"/>
              <a:gd name="T113" fmla="*/ 1138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78" h="2201">
                <a:moveTo>
                  <a:pt x="2125" y="983"/>
                </a:moveTo>
                <a:cubicBezTo>
                  <a:pt x="2074" y="983"/>
                  <a:pt x="2030" y="1007"/>
                  <a:pt x="2002" y="1045"/>
                </a:cubicBezTo>
                <a:cubicBezTo>
                  <a:pt x="1787" y="929"/>
                  <a:pt x="1787" y="929"/>
                  <a:pt x="1787" y="929"/>
                </a:cubicBezTo>
                <a:cubicBezTo>
                  <a:pt x="1795" y="914"/>
                  <a:pt x="1799" y="897"/>
                  <a:pt x="1799" y="879"/>
                </a:cubicBezTo>
                <a:cubicBezTo>
                  <a:pt x="1799" y="828"/>
                  <a:pt x="1764" y="785"/>
                  <a:pt x="1715" y="773"/>
                </a:cubicBezTo>
                <a:cubicBezTo>
                  <a:pt x="1729" y="640"/>
                  <a:pt x="1729" y="640"/>
                  <a:pt x="1729" y="640"/>
                </a:cubicBezTo>
                <a:cubicBezTo>
                  <a:pt x="1805" y="630"/>
                  <a:pt x="1863" y="566"/>
                  <a:pt x="1863" y="488"/>
                </a:cubicBezTo>
                <a:cubicBezTo>
                  <a:pt x="1863" y="404"/>
                  <a:pt x="1795" y="335"/>
                  <a:pt x="1711" y="335"/>
                </a:cubicBezTo>
                <a:cubicBezTo>
                  <a:pt x="1645" y="335"/>
                  <a:pt x="1589" y="377"/>
                  <a:pt x="1567" y="435"/>
                </a:cubicBezTo>
                <a:cubicBezTo>
                  <a:pt x="1472" y="427"/>
                  <a:pt x="1472" y="427"/>
                  <a:pt x="1472" y="427"/>
                </a:cubicBezTo>
                <a:cubicBezTo>
                  <a:pt x="1472" y="426"/>
                  <a:pt x="1472" y="425"/>
                  <a:pt x="1472" y="424"/>
                </a:cubicBezTo>
                <a:cubicBezTo>
                  <a:pt x="1472" y="364"/>
                  <a:pt x="1423" y="315"/>
                  <a:pt x="1363" y="315"/>
                </a:cubicBezTo>
                <a:cubicBezTo>
                  <a:pt x="1334" y="315"/>
                  <a:pt x="1309" y="326"/>
                  <a:pt x="1289" y="343"/>
                </a:cubicBezTo>
                <a:cubicBezTo>
                  <a:pt x="1187" y="250"/>
                  <a:pt x="1187" y="250"/>
                  <a:pt x="1187" y="250"/>
                </a:cubicBezTo>
                <a:cubicBezTo>
                  <a:pt x="1208" y="223"/>
                  <a:pt x="1221" y="190"/>
                  <a:pt x="1221" y="153"/>
                </a:cubicBezTo>
                <a:cubicBezTo>
                  <a:pt x="1221" y="69"/>
                  <a:pt x="1153" y="0"/>
                  <a:pt x="1068" y="0"/>
                </a:cubicBezTo>
                <a:cubicBezTo>
                  <a:pt x="984" y="0"/>
                  <a:pt x="916" y="69"/>
                  <a:pt x="916" y="153"/>
                </a:cubicBezTo>
                <a:cubicBezTo>
                  <a:pt x="916" y="197"/>
                  <a:pt x="935" y="237"/>
                  <a:pt x="965" y="265"/>
                </a:cubicBezTo>
                <a:cubicBezTo>
                  <a:pt x="856" y="422"/>
                  <a:pt x="856" y="422"/>
                  <a:pt x="856" y="422"/>
                </a:cubicBezTo>
                <a:cubicBezTo>
                  <a:pt x="842" y="416"/>
                  <a:pt x="827" y="412"/>
                  <a:pt x="810" y="412"/>
                </a:cubicBezTo>
                <a:cubicBezTo>
                  <a:pt x="760" y="412"/>
                  <a:pt x="717" y="446"/>
                  <a:pt x="705" y="493"/>
                </a:cubicBezTo>
                <a:cubicBezTo>
                  <a:pt x="561" y="480"/>
                  <a:pt x="561" y="480"/>
                  <a:pt x="561" y="480"/>
                </a:cubicBezTo>
                <a:cubicBezTo>
                  <a:pt x="561" y="480"/>
                  <a:pt x="561" y="479"/>
                  <a:pt x="561" y="478"/>
                </a:cubicBezTo>
                <a:cubicBezTo>
                  <a:pt x="561" y="394"/>
                  <a:pt x="493" y="325"/>
                  <a:pt x="408" y="325"/>
                </a:cubicBezTo>
                <a:cubicBezTo>
                  <a:pt x="324" y="325"/>
                  <a:pt x="256" y="394"/>
                  <a:pt x="256" y="478"/>
                </a:cubicBezTo>
                <a:cubicBezTo>
                  <a:pt x="256" y="546"/>
                  <a:pt x="300" y="603"/>
                  <a:pt x="362" y="623"/>
                </a:cubicBezTo>
                <a:cubicBezTo>
                  <a:pt x="348" y="732"/>
                  <a:pt x="348" y="732"/>
                  <a:pt x="348" y="732"/>
                </a:cubicBezTo>
                <a:cubicBezTo>
                  <a:pt x="291" y="736"/>
                  <a:pt x="246" y="783"/>
                  <a:pt x="246" y="841"/>
                </a:cubicBezTo>
                <a:cubicBezTo>
                  <a:pt x="246" y="873"/>
                  <a:pt x="259" y="901"/>
                  <a:pt x="281" y="921"/>
                </a:cubicBezTo>
                <a:cubicBezTo>
                  <a:pt x="221" y="1002"/>
                  <a:pt x="221" y="1002"/>
                  <a:pt x="221" y="1002"/>
                </a:cubicBezTo>
                <a:cubicBezTo>
                  <a:pt x="201" y="991"/>
                  <a:pt x="177" y="985"/>
                  <a:pt x="153" y="985"/>
                </a:cubicBezTo>
                <a:cubicBezTo>
                  <a:pt x="68" y="985"/>
                  <a:pt x="0" y="1054"/>
                  <a:pt x="0" y="1138"/>
                </a:cubicBezTo>
                <a:cubicBezTo>
                  <a:pt x="0" y="1222"/>
                  <a:pt x="68" y="1291"/>
                  <a:pt x="153" y="1291"/>
                </a:cubicBezTo>
                <a:cubicBezTo>
                  <a:pt x="190" y="1291"/>
                  <a:pt x="225" y="1277"/>
                  <a:pt x="251" y="1254"/>
                </a:cubicBezTo>
                <a:cubicBezTo>
                  <a:pt x="354" y="1339"/>
                  <a:pt x="354" y="1339"/>
                  <a:pt x="354" y="1339"/>
                </a:cubicBezTo>
                <a:cubicBezTo>
                  <a:pt x="344" y="1356"/>
                  <a:pt x="338" y="1375"/>
                  <a:pt x="338" y="1396"/>
                </a:cubicBezTo>
                <a:cubicBezTo>
                  <a:pt x="338" y="1436"/>
                  <a:pt x="359" y="1471"/>
                  <a:pt x="392" y="1490"/>
                </a:cubicBezTo>
                <a:cubicBezTo>
                  <a:pt x="332" y="1733"/>
                  <a:pt x="332" y="1733"/>
                  <a:pt x="332" y="1733"/>
                </a:cubicBezTo>
                <a:cubicBezTo>
                  <a:pt x="328" y="1732"/>
                  <a:pt x="323" y="1732"/>
                  <a:pt x="319" y="1732"/>
                </a:cubicBezTo>
                <a:cubicBezTo>
                  <a:pt x="235" y="1732"/>
                  <a:pt x="166" y="1800"/>
                  <a:pt x="166" y="1885"/>
                </a:cubicBezTo>
                <a:cubicBezTo>
                  <a:pt x="166" y="1969"/>
                  <a:pt x="235" y="2038"/>
                  <a:pt x="319" y="2038"/>
                </a:cubicBezTo>
                <a:cubicBezTo>
                  <a:pt x="399" y="2038"/>
                  <a:pt x="464" y="1977"/>
                  <a:pt x="471" y="1899"/>
                </a:cubicBezTo>
                <a:cubicBezTo>
                  <a:pt x="664" y="1884"/>
                  <a:pt x="664" y="1884"/>
                  <a:pt x="664" y="1884"/>
                </a:cubicBezTo>
                <a:cubicBezTo>
                  <a:pt x="676" y="1931"/>
                  <a:pt x="718" y="1966"/>
                  <a:pt x="769" y="1966"/>
                </a:cubicBezTo>
                <a:cubicBezTo>
                  <a:pt x="802" y="1966"/>
                  <a:pt x="832" y="1951"/>
                  <a:pt x="852" y="1928"/>
                </a:cubicBezTo>
                <a:cubicBezTo>
                  <a:pt x="931" y="1982"/>
                  <a:pt x="931" y="1982"/>
                  <a:pt x="931" y="1982"/>
                </a:cubicBezTo>
                <a:cubicBezTo>
                  <a:pt x="921" y="2002"/>
                  <a:pt x="916" y="2024"/>
                  <a:pt x="916" y="2049"/>
                </a:cubicBezTo>
                <a:cubicBezTo>
                  <a:pt x="916" y="2128"/>
                  <a:pt x="976" y="2193"/>
                  <a:pt x="1053" y="2200"/>
                </a:cubicBezTo>
                <a:cubicBezTo>
                  <a:pt x="1053" y="2201"/>
                  <a:pt x="1053" y="2201"/>
                  <a:pt x="1053" y="2201"/>
                </a:cubicBezTo>
                <a:cubicBezTo>
                  <a:pt x="1056" y="2201"/>
                  <a:pt x="1056" y="2201"/>
                  <a:pt x="1056" y="2201"/>
                </a:cubicBezTo>
                <a:cubicBezTo>
                  <a:pt x="1060" y="2201"/>
                  <a:pt x="1064" y="2201"/>
                  <a:pt x="1068" y="2201"/>
                </a:cubicBezTo>
                <a:cubicBezTo>
                  <a:pt x="1073" y="2201"/>
                  <a:pt x="1077" y="2201"/>
                  <a:pt x="1081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083" y="2201"/>
                  <a:pt x="1083" y="2201"/>
                  <a:pt x="1083" y="2201"/>
                </a:cubicBezTo>
                <a:cubicBezTo>
                  <a:pt x="1161" y="2193"/>
                  <a:pt x="1221" y="2128"/>
                  <a:pt x="1221" y="2049"/>
                </a:cubicBezTo>
                <a:cubicBezTo>
                  <a:pt x="1221" y="2011"/>
                  <a:pt x="1207" y="1976"/>
                  <a:pt x="1184" y="1949"/>
                </a:cubicBezTo>
                <a:cubicBezTo>
                  <a:pt x="1268" y="1853"/>
                  <a:pt x="1268" y="1853"/>
                  <a:pt x="1268" y="1853"/>
                </a:cubicBezTo>
                <a:cubicBezTo>
                  <a:pt x="1285" y="1863"/>
                  <a:pt x="1304" y="1869"/>
                  <a:pt x="1324" y="1869"/>
                </a:cubicBezTo>
                <a:cubicBezTo>
                  <a:pt x="1364" y="1869"/>
                  <a:pt x="1399" y="1847"/>
                  <a:pt x="1418" y="1815"/>
                </a:cubicBezTo>
                <a:cubicBezTo>
                  <a:pt x="1666" y="1872"/>
                  <a:pt x="1666" y="1872"/>
                  <a:pt x="1666" y="1872"/>
                </a:cubicBezTo>
                <a:cubicBezTo>
                  <a:pt x="1665" y="1876"/>
                  <a:pt x="1665" y="1880"/>
                  <a:pt x="1665" y="1885"/>
                </a:cubicBezTo>
                <a:cubicBezTo>
                  <a:pt x="1665" y="1969"/>
                  <a:pt x="1734" y="2038"/>
                  <a:pt x="1818" y="2038"/>
                </a:cubicBezTo>
                <a:cubicBezTo>
                  <a:pt x="1902" y="2038"/>
                  <a:pt x="1971" y="1969"/>
                  <a:pt x="1971" y="1885"/>
                </a:cubicBezTo>
                <a:cubicBezTo>
                  <a:pt x="1971" y="1820"/>
                  <a:pt x="1931" y="1765"/>
                  <a:pt x="1874" y="1743"/>
                </a:cubicBezTo>
                <a:cubicBezTo>
                  <a:pt x="1893" y="1572"/>
                  <a:pt x="1893" y="1572"/>
                  <a:pt x="1893" y="1572"/>
                </a:cubicBezTo>
                <a:cubicBezTo>
                  <a:pt x="1949" y="1567"/>
                  <a:pt x="1994" y="1520"/>
                  <a:pt x="1994" y="1463"/>
                </a:cubicBezTo>
                <a:cubicBezTo>
                  <a:pt x="1994" y="1436"/>
                  <a:pt x="1984" y="1412"/>
                  <a:pt x="1969" y="1393"/>
                </a:cubicBezTo>
                <a:cubicBezTo>
                  <a:pt x="2060" y="1273"/>
                  <a:pt x="2060" y="1273"/>
                  <a:pt x="2060" y="1273"/>
                </a:cubicBezTo>
                <a:cubicBezTo>
                  <a:pt x="2080" y="1283"/>
                  <a:pt x="2102" y="1288"/>
                  <a:pt x="2125" y="1288"/>
                </a:cubicBezTo>
                <a:cubicBezTo>
                  <a:pt x="2209" y="1288"/>
                  <a:pt x="2278" y="1220"/>
                  <a:pt x="2278" y="1135"/>
                </a:cubicBezTo>
                <a:cubicBezTo>
                  <a:pt x="2278" y="1051"/>
                  <a:pt x="2209" y="983"/>
                  <a:pt x="2125" y="983"/>
                </a:cubicBezTo>
                <a:close/>
                <a:moveTo>
                  <a:pt x="1940" y="1369"/>
                </a:moveTo>
                <a:cubicBezTo>
                  <a:pt x="1924" y="1359"/>
                  <a:pt x="1905" y="1353"/>
                  <a:pt x="1884" y="1353"/>
                </a:cubicBezTo>
                <a:cubicBezTo>
                  <a:pt x="1838" y="1353"/>
                  <a:pt x="1798" y="1383"/>
                  <a:pt x="1782" y="1424"/>
                </a:cubicBezTo>
                <a:cubicBezTo>
                  <a:pt x="1392" y="1262"/>
                  <a:pt x="1392" y="1262"/>
                  <a:pt x="1392" y="1262"/>
                </a:cubicBezTo>
                <a:cubicBezTo>
                  <a:pt x="1390" y="1268"/>
                  <a:pt x="1387" y="1273"/>
                  <a:pt x="1385" y="1279"/>
                </a:cubicBezTo>
                <a:cubicBezTo>
                  <a:pt x="1777" y="1441"/>
                  <a:pt x="1777" y="1441"/>
                  <a:pt x="1777" y="1441"/>
                </a:cubicBezTo>
                <a:cubicBezTo>
                  <a:pt x="1776" y="1448"/>
                  <a:pt x="1775" y="1455"/>
                  <a:pt x="1775" y="1463"/>
                </a:cubicBezTo>
                <a:cubicBezTo>
                  <a:pt x="1775" y="1513"/>
                  <a:pt x="1809" y="1555"/>
                  <a:pt x="1855" y="1568"/>
                </a:cubicBezTo>
                <a:cubicBezTo>
                  <a:pt x="1837" y="1733"/>
                  <a:pt x="1837" y="1733"/>
                  <a:pt x="1837" y="1733"/>
                </a:cubicBezTo>
                <a:cubicBezTo>
                  <a:pt x="1831" y="1733"/>
                  <a:pt x="1825" y="1732"/>
                  <a:pt x="1818" y="1732"/>
                </a:cubicBezTo>
                <a:cubicBezTo>
                  <a:pt x="1781" y="1732"/>
                  <a:pt x="1746" y="1746"/>
                  <a:pt x="1720" y="1768"/>
                </a:cubicBezTo>
                <a:cubicBezTo>
                  <a:pt x="1324" y="1372"/>
                  <a:pt x="1324" y="1372"/>
                  <a:pt x="1324" y="1372"/>
                </a:cubicBezTo>
                <a:cubicBezTo>
                  <a:pt x="1317" y="1379"/>
                  <a:pt x="1310" y="1386"/>
                  <a:pt x="1302" y="1393"/>
                </a:cubicBezTo>
                <a:cubicBezTo>
                  <a:pt x="1699" y="1789"/>
                  <a:pt x="1699" y="1789"/>
                  <a:pt x="1699" y="1789"/>
                </a:cubicBezTo>
                <a:cubicBezTo>
                  <a:pt x="1688" y="1803"/>
                  <a:pt x="1679" y="1818"/>
                  <a:pt x="1674" y="1835"/>
                </a:cubicBezTo>
                <a:cubicBezTo>
                  <a:pt x="1432" y="1779"/>
                  <a:pt x="1432" y="1779"/>
                  <a:pt x="1432" y="1779"/>
                </a:cubicBezTo>
                <a:cubicBezTo>
                  <a:pt x="1433" y="1773"/>
                  <a:pt x="1433" y="1766"/>
                  <a:pt x="1433" y="1759"/>
                </a:cubicBezTo>
                <a:cubicBezTo>
                  <a:pt x="1433" y="1699"/>
                  <a:pt x="1385" y="1650"/>
                  <a:pt x="1324" y="1650"/>
                </a:cubicBezTo>
                <a:cubicBezTo>
                  <a:pt x="1313" y="1650"/>
                  <a:pt x="1302" y="1652"/>
                  <a:pt x="1292" y="1655"/>
                </a:cubicBezTo>
                <a:cubicBezTo>
                  <a:pt x="1209" y="1454"/>
                  <a:pt x="1209" y="1454"/>
                  <a:pt x="1209" y="1454"/>
                </a:cubicBezTo>
                <a:cubicBezTo>
                  <a:pt x="1204" y="1457"/>
                  <a:pt x="1198" y="1459"/>
                  <a:pt x="1193" y="1461"/>
                </a:cubicBezTo>
                <a:cubicBezTo>
                  <a:pt x="1276" y="1662"/>
                  <a:pt x="1276" y="1662"/>
                  <a:pt x="1276" y="1662"/>
                </a:cubicBezTo>
                <a:cubicBezTo>
                  <a:pt x="1240" y="1680"/>
                  <a:pt x="1215" y="1717"/>
                  <a:pt x="1215" y="1759"/>
                </a:cubicBezTo>
                <a:cubicBezTo>
                  <a:pt x="1215" y="1786"/>
                  <a:pt x="1224" y="1810"/>
                  <a:pt x="1240" y="1828"/>
                </a:cubicBezTo>
                <a:cubicBezTo>
                  <a:pt x="1156" y="1924"/>
                  <a:pt x="1156" y="1924"/>
                  <a:pt x="1156" y="1924"/>
                </a:cubicBezTo>
                <a:cubicBezTo>
                  <a:pt x="1135" y="1909"/>
                  <a:pt x="1110" y="1899"/>
                  <a:pt x="1083" y="1897"/>
                </a:cubicBezTo>
                <a:cubicBezTo>
                  <a:pt x="1083" y="1484"/>
                  <a:pt x="1083" y="1484"/>
                  <a:pt x="1083" y="1484"/>
                </a:cubicBezTo>
                <a:cubicBezTo>
                  <a:pt x="1078" y="1484"/>
                  <a:pt x="1073" y="1484"/>
                  <a:pt x="1068" y="1484"/>
                </a:cubicBezTo>
                <a:cubicBezTo>
                  <a:pt x="1063" y="1484"/>
                  <a:pt x="1058" y="1484"/>
                  <a:pt x="1053" y="1484"/>
                </a:cubicBezTo>
                <a:cubicBezTo>
                  <a:pt x="1053" y="1897"/>
                  <a:pt x="1053" y="1897"/>
                  <a:pt x="1053" y="1897"/>
                </a:cubicBezTo>
                <a:cubicBezTo>
                  <a:pt x="1013" y="1901"/>
                  <a:pt x="977" y="1920"/>
                  <a:pt x="952" y="1950"/>
                </a:cubicBezTo>
                <a:cubicBezTo>
                  <a:pt x="871" y="1895"/>
                  <a:pt x="871" y="1895"/>
                  <a:pt x="871" y="1895"/>
                </a:cubicBezTo>
                <a:cubicBezTo>
                  <a:pt x="876" y="1883"/>
                  <a:pt x="878" y="1870"/>
                  <a:pt x="878" y="1857"/>
                </a:cubicBezTo>
                <a:cubicBezTo>
                  <a:pt x="878" y="1815"/>
                  <a:pt x="855" y="1779"/>
                  <a:pt x="820" y="1760"/>
                </a:cubicBezTo>
                <a:cubicBezTo>
                  <a:pt x="944" y="1461"/>
                  <a:pt x="944" y="1461"/>
                  <a:pt x="944" y="1461"/>
                </a:cubicBezTo>
                <a:cubicBezTo>
                  <a:pt x="939" y="1459"/>
                  <a:pt x="933" y="1457"/>
                  <a:pt x="928" y="1454"/>
                </a:cubicBezTo>
                <a:cubicBezTo>
                  <a:pt x="804" y="1753"/>
                  <a:pt x="804" y="1753"/>
                  <a:pt x="804" y="1753"/>
                </a:cubicBezTo>
                <a:cubicBezTo>
                  <a:pt x="793" y="1749"/>
                  <a:pt x="781" y="1747"/>
                  <a:pt x="769" y="1747"/>
                </a:cubicBezTo>
                <a:cubicBezTo>
                  <a:pt x="712" y="1747"/>
                  <a:pt x="666" y="1791"/>
                  <a:pt x="660" y="1846"/>
                </a:cubicBezTo>
                <a:cubicBezTo>
                  <a:pt x="470" y="1861"/>
                  <a:pt x="470" y="1861"/>
                  <a:pt x="470" y="1861"/>
                </a:cubicBezTo>
                <a:cubicBezTo>
                  <a:pt x="466" y="1834"/>
                  <a:pt x="454" y="1810"/>
                  <a:pt x="438" y="1789"/>
                </a:cubicBezTo>
                <a:cubicBezTo>
                  <a:pt x="835" y="1393"/>
                  <a:pt x="835" y="1393"/>
                  <a:pt x="835" y="1393"/>
                </a:cubicBezTo>
                <a:cubicBezTo>
                  <a:pt x="827" y="1386"/>
                  <a:pt x="820" y="1379"/>
                  <a:pt x="813" y="1372"/>
                </a:cubicBezTo>
                <a:cubicBezTo>
                  <a:pt x="417" y="1768"/>
                  <a:pt x="417" y="1768"/>
                  <a:pt x="417" y="1768"/>
                </a:cubicBezTo>
                <a:cubicBezTo>
                  <a:pt x="403" y="1756"/>
                  <a:pt x="387" y="1747"/>
                  <a:pt x="369" y="1741"/>
                </a:cubicBezTo>
                <a:cubicBezTo>
                  <a:pt x="428" y="1504"/>
                  <a:pt x="428" y="1504"/>
                  <a:pt x="428" y="1504"/>
                </a:cubicBezTo>
                <a:cubicBezTo>
                  <a:pt x="434" y="1505"/>
                  <a:pt x="440" y="1505"/>
                  <a:pt x="447" y="1505"/>
                </a:cubicBezTo>
                <a:cubicBezTo>
                  <a:pt x="507" y="1505"/>
                  <a:pt x="556" y="1457"/>
                  <a:pt x="556" y="1396"/>
                </a:cubicBezTo>
                <a:cubicBezTo>
                  <a:pt x="556" y="1384"/>
                  <a:pt x="554" y="1373"/>
                  <a:pt x="551" y="1362"/>
                </a:cubicBezTo>
                <a:cubicBezTo>
                  <a:pt x="752" y="1279"/>
                  <a:pt x="752" y="1279"/>
                  <a:pt x="752" y="1279"/>
                </a:cubicBezTo>
                <a:cubicBezTo>
                  <a:pt x="750" y="1273"/>
                  <a:pt x="747" y="1268"/>
                  <a:pt x="745" y="1262"/>
                </a:cubicBezTo>
                <a:cubicBezTo>
                  <a:pt x="544" y="1345"/>
                  <a:pt x="544" y="1345"/>
                  <a:pt x="544" y="1345"/>
                </a:cubicBezTo>
                <a:cubicBezTo>
                  <a:pt x="525" y="1311"/>
                  <a:pt x="489" y="1287"/>
                  <a:pt x="447" y="1287"/>
                </a:cubicBezTo>
                <a:cubicBezTo>
                  <a:pt x="421" y="1287"/>
                  <a:pt x="397" y="1296"/>
                  <a:pt x="379" y="1311"/>
                </a:cubicBezTo>
                <a:cubicBezTo>
                  <a:pt x="277" y="1226"/>
                  <a:pt x="277" y="1226"/>
                  <a:pt x="277" y="1226"/>
                </a:cubicBezTo>
                <a:cubicBezTo>
                  <a:pt x="292" y="1205"/>
                  <a:pt x="302" y="1180"/>
                  <a:pt x="305" y="1153"/>
                </a:cubicBezTo>
                <a:cubicBezTo>
                  <a:pt x="723" y="1153"/>
                  <a:pt x="723" y="1153"/>
                  <a:pt x="723" y="1153"/>
                </a:cubicBezTo>
                <a:cubicBezTo>
                  <a:pt x="722" y="1148"/>
                  <a:pt x="722" y="1143"/>
                  <a:pt x="722" y="1138"/>
                </a:cubicBezTo>
                <a:cubicBezTo>
                  <a:pt x="722" y="1133"/>
                  <a:pt x="722" y="1128"/>
                  <a:pt x="723" y="1123"/>
                </a:cubicBezTo>
                <a:cubicBezTo>
                  <a:pt x="305" y="1123"/>
                  <a:pt x="305" y="1123"/>
                  <a:pt x="305" y="1123"/>
                </a:cubicBezTo>
                <a:cubicBezTo>
                  <a:pt x="301" y="1083"/>
                  <a:pt x="281" y="1048"/>
                  <a:pt x="253" y="1023"/>
                </a:cubicBezTo>
                <a:cubicBezTo>
                  <a:pt x="312" y="942"/>
                  <a:pt x="312" y="942"/>
                  <a:pt x="312" y="942"/>
                </a:cubicBezTo>
                <a:cubicBezTo>
                  <a:pt x="325" y="947"/>
                  <a:pt x="340" y="950"/>
                  <a:pt x="355" y="950"/>
                </a:cubicBezTo>
                <a:cubicBezTo>
                  <a:pt x="397" y="950"/>
                  <a:pt x="433" y="927"/>
                  <a:pt x="451" y="892"/>
                </a:cubicBezTo>
                <a:cubicBezTo>
                  <a:pt x="745" y="1014"/>
                  <a:pt x="745" y="1014"/>
                  <a:pt x="745" y="1014"/>
                </a:cubicBezTo>
                <a:cubicBezTo>
                  <a:pt x="747" y="1008"/>
                  <a:pt x="750" y="1003"/>
                  <a:pt x="752" y="997"/>
                </a:cubicBezTo>
                <a:cubicBezTo>
                  <a:pt x="458" y="875"/>
                  <a:pt x="458" y="875"/>
                  <a:pt x="458" y="875"/>
                </a:cubicBezTo>
                <a:cubicBezTo>
                  <a:pt x="462" y="865"/>
                  <a:pt x="464" y="853"/>
                  <a:pt x="464" y="841"/>
                </a:cubicBezTo>
                <a:cubicBezTo>
                  <a:pt x="464" y="792"/>
                  <a:pt x="431" y="750"/>
                  <a:pt x="386" y="736"/>
                </a:cubicBezTo>
                <a:cubicBezTo>
                  <a:pt x="399" y="630"/>
                  <a:pt x="399" y="630"/>
                  <a:pt x="399" y="630"/>
                </a:cubicBezTo>
                <a:cubicBezTo>
                  <a:pt x="402" y="630"/>
                  <a:pt x="405" y="631"/>
                  <a:pt x="408" y="631"/>
                </a:cubicBezTo>
                <a:cubicBezTo>
                  <a:pt x="445" y="631"/>
                  <a:pt x="479" y="618"/>
                  <a:pt x="505" y="596"/>
                </a:cubicBezTo>
                <a:cubicBezTo>
                  <a:pt x="813" y="904"/>
                  <a:pt x="813" y="904"/>
                  <a:pt x="813" y="904"/>
                </a:cubicBezTo>
                <a:cubicBezTo>
                  <a:pt x="820" y="897"/>
                  <a:pt x="827" y="889"/>
                  <a:pt x="835" y="883"/>
                </a:cubicBezTo>
                <a:cubicBezTo>
                  <a:pt x="527" y="575"/>
                  <a:pt x="527" y="575"/>
                  <a:pt x="527" y="575"/>
                </a:cubicBezTo>
                <a:cubicBezTo>
                  <a:pt x="540" y="558"/>
                  <a:pt x="550" y="539"/>
                  <a:pt x="556" y="518"/>
                </a:cubicBezTo>
                <a:cubicBezTo>
                  <a:pt x="701" y="530"/>
                  <a:pt x="701" y="530"/>
                  <a:pt x="701" y="530"/>
                </a:cubicBezTo>
                <a:cubicBezTo>
                  <a:pt x="706" y="587"/>
                  <a:pt x="753" y="631"/>
                  <a:pt x="810" y="631"/>
                </a:cubicBezTo>
                <a:cubicBezTo>
                  <a:pt x="823" y="631"/>
                  <a:pt x="835" y="628"/>
                  <a:pt x="846" y="624"/>
                </a:cubicBezTo>
                <a:cubicBezTo>
                  <a:pt x="928" y="822"/>
                  <a:pt x="928" y="822"/>
                  <a:pt x="928" y="822"/>
                </a:cubicBezTo>
                <a:cubicBezTo>
                  <a:pt x="933" y="819"/>
                  <a:pt x="939" y="817"/>
                  <a:pt x="944" y="815"/>
                </a:cubicBezTo>
                <a:cubicBezTo>
                  <a:pt x="863" y="617"/>
                  <a:pt x="863" y="617"/>
                  <a:pt x="863" y="617"/>
                </a:cubicBezTo>
                <a:cubicBezTo>
                  <a:pt x="896" y="599"/>
                  <a:pt x="919" y="563"/>
                  <a:pt x="919" y="521"/>
                </a:cubicBezTo>
                <a:cubicBezTo>
                  <a:pt x="919" y="491"/>
                  <a:pt x="907" y="464"/>
                  <a:pt x="887" y="444"/>
                </a:cubicBezTo>
                <a:cubicBezTo>
                  <a:pt x="996" y="287"/>
                  <a:pt x="996" y="287"/>
                  <a:pt x="996" y="287"/>
                </a:cubicBezTo>
                <a:cubicBezTo>
                  <a:pt x="1013" y="297"/>
                  <a:pt x="1033" y="303"/>
                  <a:pt x="1053" y="305"/>
                </a:cubicBezTo>
                <a:cubicBezTo>
                  <a:pt x="1053" y="792"/>
                  <a:pt x="1053" y="792"/>
                  <a:pt x="1053" y="792"/>
                </a:cubicBezTo>
                <a:cubicBezTo>
                  <a:pt x="1058" y="792"/>
                  <a:pt x="1063" y="792"/>
                  <a:pt x="1068" y="792"/>
                </a:cubicBezTo>
                <a:cubicBezTo>
                  <a:pt x="1073" y="792"/>
                  <a:pt x="1078" y="792"/>
                  <a:pt x="1083" y="792"/>
                </a:cubicBezTo>
                <a:cubicBezTo>
                  <a:pt x="1083" y="305"/>
                  <a:pt x="1083" y="305"/>
                  <a:pt x="1083" y="305"/>
                </a:cubicBezTo>
                <a:cubicBezTo>
                  <a:pt x="1112" y="302"/>
                  <a:pt x="1138" y="292"/>
                  <a:pt x="1159" y="276"/>
                </a:cubicBezTo>
                <a:cubicBezTo>
                  <a:pt x="1266" y="373"/>
                  <a:pt x="1266" y="373"/>
                  <a:pt x="1266" y="373"/>
                </a:cubicBezTo>
                <a:cubicBezTo>
                  <a:pt x="1258" y="388"/>
                  <a:pt x="1253" y="406"/>
                  <a:pt x="1253" y="424"/>
                </a:cubicBezTo>
                <a:cubicBezTo>
                  <a:pt x="1253" y="467"/>
                  <a:pt x="1278" y="504"/>
                  <a:pt x="1314" y="522"/>
                </a:cubicBezTo>
                <a:cubicBezTo>
                  <a:pt x="1193" y="815"/>
                  <a:pt x="1193" y="815"/>
                  <a:pt x="1193" y="815"/>
                </a:cubicBezTo>
                <a:cubicBezTo>
                  <a:pt x="1198" y="817"/>
                  <a:pt x="1204" y="819"/>
                  <a:pt x="1209" y="822"/>
                </a:cubicBezTo>
                <a:cubicBezTo>
                  <a:pt x="1331" y="529"/>
                  <a:pt x="1331" y="529"/>
                  <a:pt x="1331" y="529"/>
                </a:cubicBezTo>
                <a:cubicBezTo>
                  <a:pt x="1341" y="532"/>
                  <a:pt x="1351" y="533"/>
                  <a:pt x="1363" y="533"/>
                </a:cubicBezTo>
                <a:cubicBezTo>
                  <a:pt x="1409" y="533"/>
                  <a:pt x="1448" y="505"/>
                  <a:pt x="1464" y="464"/>
                </a:cubicBezTo>
                <a:cubicBezTo>
                  <a:pt x="1559" y="472"/>
                  <a:pt x="1559" y="472"/>
                  <a:pt x="1559" y="472"/>
                </a:cubicBezTo>
                <a:cubicBezTo>
                  <a:pt x="1558" y="477"/>
                  <a:pt x="1558" y="483"/>
                  <a:pt x="1558" y="488"/>
                </a:cubicBezTo>
                <a:cubicBezTo>
                  <a:pt x="1558" y="527"/>
                  <a:pt x="1572" y="562"/>
                  <a:pt x="1596" y="589"/>
                </a:cubicBezTo>
                <a:cubicBezTo>
                  <a:pt x="1302" y="883"/>
                  <a:pt x="1302" y="883"/>
                  <a:pt x="1302" y="883"/>
                </a:cubicBezTo>
                <a:cubicBezTo>
                  <a:pt x="1310" y="889"/>
                  <a:pt x="1317" y="897"/>
                  <a:pt x="1324" y="904"/>
                </a:cubicBezTo>
                <a:cubicBezTo>
                  <a:pt x="1618" y="610"/>
                  <a:pt x="1618" y="610"/>
                  <a:pt x="1618" y="610"/>
                </a:cubicBezTo>
                <a:cubicBezTo>
                  <a:pt x="1639" y="625"/>
                  <a:pt x="1664" y="636"/>
                  <a:pt x="1691" y="640"/>
                </a:cubicBezTo>
                <a:cubicBezTo>
                  <a:pt x="1678" y="771"/>
                  <a:pt x="1678" y="771"/>
                  <a:pt x="1678" y="771"/>
                </a:cubicBezTo>
                <a:cubicBezTo>
                  <a:pt x="1623" y="777"/>
                  <a:pt x="1581" y="823"/>
                  <a:pt x="1581" y="879"/>
                </a:cubicBezTo>
                <a:cubicBezTo>
                  <a:pt x="1581" y="891"/>
                  <a:pt x="1583" y="903"/>
                  <a:pt x="1586" y="914"/>
                </a:cubicBezTo>
                <a:cubicBezTo>
                  <a:pt x="1385" y="997"/>
                  <a:pt x="1385" y="997"/>
                  <a:pt x="1385" y="997"/>
                </a:cubicBezTo>
                <a:cubicBezTo>
                  <a:pt x="1387" y="1003"/>
                  <a:pt x="1390" y="1008"/>
                  <a:pt x="1392" y="1014"/>
                </a:cubicBezTo>
                <a:cubicBezTo>
                  <a:pt x="1593" y="930"/>
                  <a:pt x="1593" y="930"/>
                  <a:pt x="1593" y="930"/>
                </a:cubicBezTo>
                <a:cubicBezTo>
                  <a:pt x="1612" y="965"/>
                  <a:pt x="1648" y="989"/>
                  <a:pt x="1690" y="989"/>
                </a:cubicBezTo>
                <a:cubicBezTo>
                  <a:pt x="1719" y="989"/>
                  <a:pt x="1745" y="978"/>
                  <a:pt x="1764" y="960"/>
                </a:cubicBezTo>
                <a:cubicBezTo>
                  <a:pt x="1983" y="1078"/>
                  <a:pt x="1983" y="1078"/>
                  <a:pt x="1983" y="1078"/>
                </a:cubicBezTo>
                <a:cubicBezTo>
                  <a:pt x="1978" y="1092"/>
                  <a:pt x="1974" y="1107"/>
                  <a:pt x="1973" y="1123"/>
                </a:cubicBezTo>
                <a:cubicBezTo>
                  <a:pt x="1414" y="1123"/>
                  <a:pt x="1414" y="1123"/>
                  <a:pt x="1414" y="1123"/>
                </a:cubicBezTo>
                <a:cubicBezTo>
                  <a:pt x="1415" y="1128"/>
                  <a:pt x="1415" y="1133"/>
                  <a:pt x="1415" y="1138"/>
                </a:cubicBezTo>
                <a:cubicBezTo>
                  <a:pt x="1415" y="1143"/>
                  <a:pt x="1415" y="1148"/>
                  <a:pt x="1414" y="1153"/>
                </a:cubicBezTo>
                <a:cubicBezTo>
                  <a:pt x="1973" y="1153"/>
                  <a:pt x="1973" y="1153"/>
                  <a:pt x="1973" y="1153"/>
                </a:cubicBezTo>
                <a:cubicBezTo>
                  <a:pt x="1978" y="1193"/>
                  <a:pt x="1998" y="1229"/>
                  <a:pt x="2028" y="1253"/>
                </a:cubicBezTo>
                <a:lnTo>
                  <a:pt x="1940" y="1369"/>
                </a:lnTo>
                <a:close/>
                <a:moveTo>
                  <a:pt x="1350" y="1031"/>
                </a:moveTo>
                <a:cubicBezTo>
                  <a:pt x="1348" y="1025"/>
                  <a:pt x="1345" y="1020"/>
                  <a:pt x="1343" y="1014"/>
                </a:cubicBezTo>
                <a:cubicBezTo>
                  <a:pt x="1330" y="985"/>
                  <a:pt x="1313" y="959"/>
                  <a:pt x="1292" y="936"/>
                </a:cubicBezTo>
                <a:cubicBezTo>
                  <a:pt x="1285" y="928"/>
                  <a:pt x="1278" y="921"/>
                  <a:pt x="1270" y="915"/>
                </a:cubicBezTo>
                <a:cubicBezTo>
                  <a:pt x="1247" y="894"/>
                  <a:pt x="1221" y="876"/>
                  <a:pt x="1192" y="863"/>
                </a:cubicBezTo>
                <a:cubicBezTo>
                  <a:pt x="1186" y="861"/>
                  <a:pt x="1181" y="858"/>
                  <a:pt x="1175" y="856"/>
                </a:cubicBezTo>
                <a:cubicBezTo>
                  <a:pt x="1147" y="845"/>
                  <a:pt x="1116" y="839"/>
                  <a:pt x="1083" y="837"/>
                </a:cubicBezTo>
                <a:cubicBezTo>
                  <a:pt x="1079" y="837"/>
                  <a:pt x="1073" y="837"/>
                  <a:pt x="1068" y="837"/>
                </a:cubicBezTo>
                <a:cubicBezTo>
                  <a:pt x="1063" y="837"/>
                  <a:pt x="1058" y="837"/>
                  <a:pt x="1053" y="837"/>
                </a:cubicBezTo>
                <a:cubicBezTo>
                  <a:pt x="1021" y="839"/>
                  <a:pt x="990" y="845"/>
                  <a:pt x="962" y="856"/>
                </a:cubicBezTo>
                <a:cubicBezTo>
                  <a:pt x="956" y="858"/>
                  <a:pt x="950" y="861"/>
                  <a:pt x="945" y="863"/>
                </a:cubicBezTo>
                <a:cubicBezTo>
                  <a:pt x="916" y="876"/>
                  <a:pt x="890" y="894"/>
                  <a:pt x="866" y="915"/>
                </a:cubicBezTo>
                <a:cubicBezTo>
                  <a:pt x="859" y="921"/>
                  <a:pt x="852" y="928"/>
                  <a:pt x="845" y="936"/>
                </a:cubicBezTo>
                <a:cubicBezTo>
                  <a:pt x="824" y="959"/>
                  <a:pt x="807" y="985"/>
                  <a:pt x="794" y="1014"/>
                </a:cubicBezTo>
                <a:cubicBezTo>
                  <a:pt x="791" y="1020"/>
                  <a:pt x="789" y="1025"/>
                  <a:pt x="787" y="1031"/>
                </a:cubicBezTo>
                <a:cubicBezTo>
                  <a:pt x="776" y="1060"/>
                  <a:pt x="769" y="1091"/>
                  <a:pt x="768" y="1123"/>
                </a:cubicBezTo>
                <a:cubicBezTo>
                  <a:pt x="767" y="1128"/>
                  <a:pt x="767" y="1133"/>
                  <a:pt x="767" y="1138"/>
                </a:cubicBezTo>
                <a:cubicBezTo>
                  <a:pt x="767" y="1143"/>
                  <a:pt x="767" y="1148"/>
                  <a:pt x="768" y="1153"/>
                </a:cubicBezTo>
                <a:cubicBezTo>
                  <a:pt x="769" y="1185"/>
                  <a:pt x="776" y="1216"/>
                  <a:pt x="787" y="1245"/>
                </a:cubicBezTo>
                <a:cubicBezTo>
                  <a:pt x="789" y="1250"/>
                  <a:pt x="791" y="1256"/>
                  <a:pt x="794" y="1261"/>
                </a:cubicBezTo>
                <a:cubicBezTo>
                  <a:pt x="807" y="1290"/>
                  <a:pt x="824" y="1317"/>
                  <a:pt x="845" y="1340"/>
                </a:cubicBezTo>
                <a:cubicBezTo>
                  <a:pt x="852" y="1347"/>
                  <a:pt x="859" y="1354"/>
                  <a:pt x="866" y="1361"/>
                </a:cubicBezTo>
                <a:cubicBezTo>
                  <a:pt x="890" y="1382"/>
                  <a:pt x="916" y="1399"/>
                  <a:pt x="945" y="1412"/>
                </a:cubicBezTo>
                <a:cubicBezTo>
                  <a:pt x="950" y="1415"/>
                  <a:pt x="956" y="1417"/>
                  <a:pt x="962" y="1419"/>
                </a:cubicBezTo>
                <a:cubicBezTo>
                  <a:pt x="990" y="1430"/>
                  <a:pt x="1021" y="1437"/>
                  <a:pt x="1053" y="1439"/>
                </a:cubicBezTo>
                <a:cubicBezTo>
                  <a:pt x="1058" y="1439"/>
                  <a:pt x="1063" y="1439"/>
                  <a:pt x="1068" y="1439"/>
                </a:cubicBezTo>
                <a:cubicBezTo>
                  <a:pt x="1073" y="1439"/>
                  <a:pt x="1079" y="1439"/>
                  <a:pt x="1083" y="1439"/>
                </a:cubicBezTo>
                <a:cubicBezTo>
                  <a:pt x="1116" y="1437"/>
                  <a:pt x="1147" y="1430"/>
                  <a:pt x="1175" y="1419"/>
                </a:cubicBezTo>
                <a:cubicBezTo>
                  <a:pt x="1181" y="1417"/>
                  <a:pt x="1186" y="1415"/>
                  <a:pt x="1192" y="1412"/>
                </a:cubicBezTo>
                <a:cubicBezTo>
                  <a:pt x="1221" y="1399"/>
                  <a:pt x="1247" y="1382"/>
                  <a:pt x="1270" y="1361"/>
                </a:cubicBezTo>
                <a:cubicBezTo>
                  <a:pt x="1278" y="1354"/>
                  <a:pt x="1285" y="1347"/>
                  <a:pt x="1292" y="1340"/>
                </a:cubicBezTo>
                <a:cubicBezTo>
                  <a:pt x="1313" y="1317"/>
                  <a:pt x="1330" y="1290"/>
                  <a:pt x="1343" y="1261"/>
                </a:cubicBezTo>
                <a:cubicBezTo>
                  <a:pt x="1345" y="1256"/>
                  <a:pt x="1348" y="1250"/>
                  <a:pt x="1350" y="1245"/>
                </a:cubicBezTo>
                <a:cubicBezTo>
                  <a:pt x="1361" y="1216"/>
                  <a:pt x="1368" y="1185"/>
                  <a:pt x="1369" y="1153"/>
                </a:cubicBezTo>
                <a:cubicBezTo>
                  <a:pt x="1369" y="1148"/>
                  <a:pt x="1370" y="1143"/>
                  <a:pt x="1370" y="1138"/>
                </a:cubicBezTo>
                <a:cubicBezTo>
                  <a:pt x="1370" y="1133"/>
                  <a:pt x="1369" y="1128"/>
                  <a:pt x="1369" y="1123"/>
                </a:cubicBezTo>
                <a:cubicBezTo>
                  <a:pt x="1368" y="1091"/>
                  <a:pt x="1361" y="1060"/>
                  <a:pt x="1350" y="1031"/>
                </a:cubicBezTo>
                <a:close/>
              </a:path>
            </a:pathLst>
          </a:custGeom>
          <a:solidFill>
            <a:srgbClr val="2749FF"/>
          </a:solidFill>
          <a:ln>
            <a:noFill/>
          </a:ln>
        </p:spPr>
        <p:txBody>
          <a:bodyPr vert="horz" wrap="square" lIns="121871" tIns="60936" rIns="121871" bIns="60936" numCol="1" anchor="t" anchorCtr="0" compatLnSpc="1">
            <a:prstTxWarp prst="textNoShape">
              <a:avLst/>
            </a:prstTxWarp>
          </a:bodyPr>
          <a:lstStyle/>
          <a:p>
            <a:pPr defTabSz="914037"/>
            <a:endParaRPr lang="en-US" sz="1866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0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DNSSEC</a:t>
            </a:r>
            <a:r>
              <a:rPr kumimoji="1" lang="zh-CN" altLang="en-US" dirty="0"/>
              <a:t>=</a:t>
            </a:r>
            <a:r>
              <a:rPr kumimoji="1" lang="en-US" altLang="zh-CN" dirty="0"/>
              <a:t>DNS+PKI</a:t>
            </a:r>
            <a:r>
              <a:rPr kumimoji="1" lang="zh-CN" altLang="en-US" dirty="0"/>
              <a:t>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120687" y="1281357"/>
            <a:ext cx="8528013" cy="5475204"/>
            <a:chOff x="120687" y="1039457"/>
            <a:chExt cx="8528013" cy="5475204"/>
          </a:xfrm>
        </p:grpSpPr>
        <p:sp>
          <p:nvSpPr>
            <p:cNvPr id="6" name="椭圆 5"/>
            <p:cNvSpPr/>
            <p:nvPr/>
          </p:nvSpPr>
          <p:spPr>
            <a:xfrm>
              <a:off x="120687" y="3007808"/>
              <a:ext cx="3080847" cy="1686063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603148" y="5498139"/>
              <a:ext cx="2045552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367617" y="1039457"/>
              <a:ext cx="2045552" cy="594519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514040" y="4981876"/>
              <a:ext cx="2733257" cy="1532785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" name="椭圆 93"/>
            <p:cNvSpPr/>
            <p:nvPr/>
          </p:nvSpPr>
          <p:spPr>
            <a:xfrm rot="20046645">
              <a:off x="770325" y="4025706"/>
              <a:ext cx="5219709" cy="1754487"/>
            </a:xfrm>
            <a:custGeom>
              <a:avLst/>
              <a:gdLst/>
              <a:ahLst/>
              <a:cxnLst/>
              <a:rect l="l" t="t" r="r" b="b"/>
              <a:pathLst>
                <a:path w="5219709" h="1754487">
                  <a:moveTo>
                    <a:pt x="4387269" y="747565"/>
                  </a:moveTo>
                  <a:cubicBezTo>
                    <a:pt x="4943667" y="1068801"/>
                    <a:pt x="5308023" y="1479374"/>
                    <a:pt x="5201080" y="1664606"/>
                  </a:cubicBezTo>
                  <a:cubicBezTo>
                    <a:pt x="5094136" y="1849837"/>
                    <a:pt x="4556391" y="1739583"/>
                    <a:pt x="3999993" y="1418346"/>
                  </a:cubicBezTo>
                  <a:cubicBezTo>
                    <a:pt x="3791344" y="1297882"/>
                    <a:pt x="3609701" y="1164856"/>
                    <a:pt x="3469790" y="1035861"/>
                  </a:cubicBezTo>
                  <a:lnTo>
                    <a:pt x="3416455" y="984393"/>
                  </a:lnTo>
                  <a:lnTo>
                    <a:pt x="3369537" y="1005280"/>
                  </a:lnTo>
                  <a:cubicBezTo>
                    <a:pt x="3156171" y="1091351"/>
                    <a:pt x="2833269" y="1146212"/>
                    <a:pt x="2471878" y="1146212"/>
                  </a:cubicBezTo>
                  <a:cubicBezTo>
                    <a:pt x="2391569" y="1146212"/>
                    <a:pt x="2313161" y="1143503"/>
                    <a:pt x="2237432" y="1138344"/>
                  </a:cubicBezTo>
                  <a:lnTo>
                    <a:pt x="2063672" y="1120387"/>
                  </a:lnTo>
                  <a:lnTo>
                    <a:pt x="2069067" y="1146558"/>
                  </a:lnTo>
                  <a:cubicBezTo>
                    <a:pt x="2076017" y="1202499"/>
                    <a:pt x="2067966" y="1253064"/>
                    <a:pt x="2043178" y="1295997"/>
                  </a:cubicBezTo>
                  <a:cubicBezTo>
                    <a:pt x="1910978" y="1524975"/>
                    <a:pt x="1352758" y="1450184"/>
                    <a:pt x="796360" y="1128948"/>
                  </a:cubicBezTo>
                  <a:cubicBezTo>
                    <a:pt x="239962" y="807711"/>
                    <a:pt x="-103919" y="361674"/>
                    <a:pt x="28282" y="132696"/>
                  </a:cubicBezTo>
                  <a:cubicBezTo>
                    <a:pt x="160482" y="-96282"/>
                    <a:pt x="718702" y="-21491"/>
                    <a:pt x="1275100" y="299746"/>
                  </a:cubicBezTo>
                  <a:cubicBezTo>
                    <a:pt x="1344650" y="339900"/>
                    <a:pt x="1410879" y="382005"/>
                    <a:pt x="1473273" y="425392"/>
                  </a:cubicBezTo>
                  <a:lnTo>
                    <a:pt x="1583404" y="509228"/>
                  </a:lnTo>
                  <a:lnTo>
                    <a:pt x="1649300" y="485090"/>
                  </a:lnTo>
                  <a:cubicBezTo>
                    <a:pt x="1859816" y="415008"/>
                    <a:pt x="2150642" y="371660"/>
                    <a:pt x="2471878" y="371660"/>
                  </a:cubicBezTo>
                  <a:cubicBezTo>
                    <a:pt x="2712805" y="371660"/>
                    <a:pt x="2936627" y="396043"/>
                    <a:pt x="3122291" y="437801"/>
                  </a:cubicBezTo>
                  <a:lnTo>
                    <a:pt x="3219104" y="464393"/>
                  </a:lnTo>
                  <a:lnTo>
                    <a:pt x="3245676" y="445529"/>
                  </a:lnTo>
                  <a:cubicBezTo>
                    <a:pt x="3427854" y="346934"/>
                    <a:pt x="3900421" y="466483"/>
                    <a:pt x="4387269" y="747565"/>
                  </a:cubicBezTo>
                  <a:close/>
                </a:path>
              </a:pathLst>
            </a:cu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230345" y="1708876"/>
              <a:ext cx="1154661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805051" y="1773020"/>
              <a:ext cx="1060056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40313" y="1849220"/>
              <a:ext cx="1154661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25376" y="1773020"/>
              <a:ext cx="1154661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214639" y="1633976"/>
              <a:ext cx="1154661" cy="957480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681231" y="2913796"/>
              <a:ext cx="1536854" cy="594519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980037" y="2838307"/>
              <a:ext cx="1536854" cy="594519"/>
            </a:xfrm>
            <a:prstGeom prst="ellipse">
              <a:avLst/>
            </a:prstGeom>
            <a:solidFill>
              <a:srgbClr val="0080FF">
                <a:alpha val="27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19" name="幻灯片编号占位符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4572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/>
                <a:cs typeface="Arial Black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35BB53-2BF5-C745-A0E3-3E773430534C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232384" y="1240776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(root)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75066" y="2169815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855722" y="2119015"/>
            <a:ext cx="114938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cn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23" name="直线连接符 22"/>
          <p:cNvCxnSpPr>
            <a:stCxn id="20" idx="4"/>
            <a:endCxn id="21" idx="0"/>
          </p:cNvCxnSpPr>
          <p:nvPr/>
        </p:nvCxnSpPr>
        <p:spPr>
          <a:xfrm flipH="1">
            <a:off x="1794975" y="1756931"/>
            <a:ext cx="2557318" cy="41288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20" idx="4"/>
            <a:endCxn id="22" idx="1"/>
          </p:cNvCxnSpPr>
          <p:nvPr/>
        </p:nvCxnSpPr>
        <p:spPr>
          <a:xfrm>
            <a:off x="4352293" y="1756931"/>
            <a:ext cx="1671752" cy="437673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477000" y="3111118"/>
            <a:ext cx="246611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26" name="直线连接符 25"/>
          <p:cNvCxnSpPr>
            <a:stCxn id="22" idx="4"/>
            <a:endCxn id="25" idx="0"/>
          </p:cNvCxnSpPr>
          <p:nvPr/>
        </p:nvCxnSpPr>
        <p:spPr>
          <a:xfrm>
            <a:off x="6430412" y="2635170"/>
            <a:ext cx="1279643" cy="47594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21" idx="4"/>
            <a:endCxn id="28" idx="0"/>
          </p:cNvCxnSpPr>
          <p:nvPr/>
        </p:nvCxnSpPr>
        <p:spPr>
          <a:xfrm flipH="1">
            <a:off x="1709538" y="2685970"/>
            <a:ext cx="85437" cy="53944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217541" y="3225418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VeriSign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29" name="直线连接符 28"/>
          <p:cNvCxnSpPr>
            <a:stCxn id="20" idx="4"/>
          </p:cNvCxnSpPr>
          <p:nvPr/>
        </p:nvCxnSpPr>
        <p:spPr>
          <a:xfrm flipH="1">
            <a:off x="3721100" y="1756931"/>
            <a:ext cx="631193" cy="43640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194791" y="2193335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net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219920" y="2117135"/>
            <a:ext cx="114938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hk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198970" y="3178032"/>
            <a:ext cx="246611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edu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403600" y="2176875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edu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34" name="直线连接符 33"/>
          <p:cNvCxnSpPr>
            <a:stCxn id="20" idx="4"/>
            <a:endCxn id="33" idx="0"/>
          </p:cNvCxnSpPr>
          <p:nvPr/>
        </p:nvCxnSpPr>
        <p:spPr>
          <a:xfrm>
            <a:off x="4352293" y="1756931"/>
            <a:ext cx="171216" cy="41994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>
            <a:stCxn id="20" idx="4"/>
            <a:endCxn id="31" idx="0"/>
          </p:cNvCxnSpPr>
          <p:nvPr/>
        </p:nvCxnSpPr>
        <p:spPr>
          <a:xfrm>
            <a:off x="4352293" y="1756931"/>
            <a:ext cx="3442317" cy="36020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/>
          <p:cNvCxnSpPr>
            <a:endCxn id="32" idx="0"/>
          </p:cNvCxnSpPr>
          <p:nvPr/>
        </p:nvCxnSpPr>
        <p:spPr>
          <a:xfrm flipH="1">
            <a:off x="5432025" y="2588634"/>
            <a:ext cx="998387" cy="58939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4459912" y="4219432"/>
            <a:ext cx="9507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hit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38" name="直线连接符 37"/>
          <p:cNvCxnSpPr>
            <a:stCxn id="32" idx="4"/>
            <a:endCxn id="37" idx="0"/>
          </p:cNvCxnSpPr>
          <p:nvPr/>
        </p:nvCxnSpPr>
        <p:spPr>
          <a:xfrm flipH="1">
            <a:off x="4935309" y="3694187"/>
            <a:ext cx="496716" cy="52524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906743" y="5184632"/>
            <a:ext cx="3971694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cs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066838" y="5913215"/>
            <a:ext cx="3610631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test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-491056" y="4151545"/>
            <a:ext cx="436886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www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42" name="直线连接符 41"/>
          <p:cNvCxnSpPr>
            <a:stCxn id="28" idx="4"/>
          </p:cNvCxnSpPr>
          <p:nvPr/>
        </p:nvCxnSpPr>
        <p:spPr>
          <a:xfrm flipH="1">
            <a:off x="1693376" y="3741573"/>
            <a:ext cx="16162" cy="48254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/>
          <p:cNvCxnSpPr>
            <a:stCxn id="37" idx="4"/>
            <a:endCxn id="39" idx="0"/>
          </p:cNvCxnSpPr>
          <p:nvPr/>
        </p:nvCxnSpPr>
        <p:spPr>
          <a:xfrm flipH="1">
            <a:off x="4892590" y="4735587"/>
            <a:ext cx="42719" cy="44904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39" idx="4"/>
          </p:cNvCxnSpPr>
          <p:nvPr/>
        </p:nvCxnSpPr>
        <p:spPr>
          <a:xfrm flipH="1">
            <a:off x="4770554" y="5700787"/>
            <a:ext cx="122036" cy="33942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/>
          <p:cNvCxnSpPr/>
          <p:nvPr/>
        </p:nvCxnSpPr>
        <p:spPr>
          <a:xfrm flipH="1">
            <a:off x="3298388" y="2709490"/>
            <a:ext cx="16162" cy="48254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/>
          <p:cNvCxnSpPr>
            <a:stCxn id="25" idx="4"/>
          </p:cNvCxnSpPr>
          <p:nvPr/>
        </p:nvCxnSpPr>
        <p:spPr>
          <a:xfrm flipH="1">
            <a:off x="7350215" y="3627273"/>
            <a:ext cx="359840" cy="48254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/>
          <p:cNvCxnSpPr>
            <a:stCxn id="32" idx="4"/>
          </p:cNvCxnSpPr>
          <p:nvPr/>
        </p:nvCxnSpPr>
        <p:spPr>
          <a:xfrm>
            <a:off x="5432025" y="3694187"/>
            <a:ext cx="1121175" cy="41562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32" idx="4"/>
          </p:cNvCxnSpPr>
          <p:nvPr/>
        </p:nvCxnSpPr>
        <p:spPr>
          <a:xfrm flipH="1">
            <a:off x="4518842" y="3694187"/>
            <a:ext cx="913183" cy="41562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/>
          <p:cNvCxnSpPr>
            <a:stCxn id="25" idx="4"/>
          </p:cNvCxnSpPr>
          <p:nvPr/>
        </p:nvCxnSpPr>
        <p:spPr>
          <a:xfrm>
            <a:off x="7710055" y="3627273"/>
            <a:ext cx="843005" cy="104892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>
            <a:stCxn id="37" idx="4"/>
          </p:cNvCxnSpPr>
          <p:nvPr/>
        </p:nvCxnSpPr>
        <p:spPr>
          <a:xfrm>
            <a:off x="4935309" y="4735587"/>
            <a:ext cx="1770291" cy="32204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/>
          <p:cNvCxnSpPr>
            <a:stCxn id="37" idx="4"/>
            <a:endCxn id="55" idx="0"/>
          </p:cNvCxnSpPr>
          <p:nvPr/>
        </p:nvCxnSpPr>
        <p:spPr>
          <a:xfrm flipH="1">
            <a:off x="1999329" y="4735587"/>
            <a:ext cx="2935980" cy="733069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/>
          <p:cNvCxnSpPr>
            <a:stCxn id="39" idx="4"/>
          </p:cNvCxnSpPr>
          <p:nvPr/>
        </p:nvCxnSpPr>
        <p:spPr>
          <a:xfrm>
            <a:off x="4892590" y="5700787"/>
            <a:ext cx="2715865" cy="339428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/>
          <p:cNvCxnSpPr>
            <a:stCxn id="31" idx="4"/>
          </p:cNvCxnSpPr>
          <p:nvPr/>
        </p:nvCxnSpPr>
        <p:spPr>
          <a:xfrm>
            <a:off x="7794610" y="2633290"/>
            <a:ext cx="758450" cy="35120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158771" y="5920409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nis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58133" y="5468656"/>
            <a:ext cx="3282392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today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56" name="直线连接符 55"/>
          <p:cNvCxnSpPr/>
          <p:nvPr/>
        </p:nvCxnSpPr>
        <p:spPr>
          <a:xfrm flipH="1">
            <a:off x="7219920" y="6369074"/>
            <a:ext cx="354559" cy="24127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574479" y="6369074"/>
            <a:ext cx="350321" cy="24127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7608455" y="6369074"/>
            <a:ext cx="587618" cy="6749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788587" y="1022665"/>
            <a:ext cx="1257510" cy="369332"/>
          </a:xfrm>
          <a:prstGeom prst="rect">
            <a:avLst/>
          </a:prstGeom>
          <a:solidFill>
            <a:srgbClr val="AEDAFE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zone</a:t>
            </a:r>
          </a:p>
        </p:txBody>
      </p:sp>
      <p:sp>
        <p:nvSpPr>
          <p:cNvPr id="71" name="椭圆 70"/>
          <p:cNvSpPr/>
          <p:nvPr/>
        </p:nvSpPr>
        <p:spPr>
          <a:xfrm>
            <a:off x="358133" y="1184301"/>
            <a:ext cx="2466110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Black"/>
                <a:cs typeface="Arial Black"/>
              </a:rPr>
              <a:t>in-</a:t>
            </a:r>
            <a:r>
              <a:rPr kumimoji="1" lang="en-US" altLang="zh-CN" dirty="0" err="1">
                <a:solidFill>
                  <a:schemeClr val="tx1"/>
                </a:solidFill>
                <a:latin typeface="Arial Black"/>
                <a:cs typeface="Arial Black"/>
              </a:rPr>
              <a:t>addr.arpa</a:t>
            </a:r>
            <a:endParaRPr kumimoji="1" lang="zh-CN" altLang="en-US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cxnSp>
        <p:nvCxnSpPr>
          <p:cNvPr id="72" name="直线连接符 71"/>
          <p:cNvCxnSpPr>
            <a:endCxn id="71" idx="5"/>
          </p:cNvCxnSpPr>
          <p:nvPr/>
        </p:nvCxnSpPr>
        <p:spPr>
          <a:xfrm flipH="1" flipV="1">
            <a:off x="2463090" y="1624867"/>
            <a:ext cx="1857357" cy="132064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731146" y="1211611"/>
            <a:ext cx="1813873" cy="552280"/>
          </a:xfrm>
          <a:prstGeom prst="ellipse">
            <a:avLst/>
          </a:prstGeom>
          <a:solidFill>
            <a:srgbClr val="0080FF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cxnSp>
        <p:nvCxnSpPr>
          <p:cNvPr id="74" name="直线连接符 73"/>
          <p:cNvCxnSpPr/>
          <p:nvPr/>
        </p:nvCxnSpPr>
        <p:spPr>
          <a:xfrm flipH="1">
            <a:off x="731146" y="1700456"/>
            <a:ext cx="743638" cy="17542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/>
          <p:cNvCxnSpPr>
            <a:endCxn id="73" idx="4"/>
          </p:cNvCxnSpPr>
          <p:nvPr/>
        </p:nvCxnSpPr>
        <p:spPr>
          <a:xfrm flipV="1">
            <a:off x="1230345" y="1763891"/>
            <a:ext cx="407738" cy="173435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组 75"/>
          <p:cNvGrpSpPr/>
          <p:nvPr/>
        </p:nvGrpSpPr>
        <p:grpSpPr>
          <a:xfrm>
            <a:off x="4892590" y="133470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77" name="椭圆 7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81" name="组 80"/>
          <p:cNvGrpSpPr/>
          <p:nvPr/>
        </p:nvGrpSpPr>
        <p:grpSpPr>
          <a:xfrm>
            <a:off x="2075103" y="2213769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82" name="椭圆 81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3549212" y="2262236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87" name="椭圆 8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91" name="组 90"/>
          <p:cNvGrpSpPr/>
          <p:nvPr/>
        </p:nvGrpSpPr>
        <p:grpSpPr>
          <a:xfrm>
            <a:off x="4772902" y="231455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92" name="椭圆 91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96" name="组 95"/>
          <p:cNvGrpSpPr/>
          <p:nvPr/>
        </p:nvGrpSpPr>
        <p:grpSpPr>
          <a:xfrm>
            <a:off x="6672499" y="223577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97" name="椭圆 9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01" name="组 100"/>
          <p:cNvGrpSpPr/>
          <p:nvPr/>
        </p:nvGrpSpPr>
        <p:grpSpPr>
          <a:xfrm>
            <a:off x="8076385" y="2187916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02" name="椭圆 101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06" name="组 105"/>
          <p:cNvGrpSpPr/>
          <p:nvPr/>
        </p:nvGrpSpPr>
        <p:grpSpPr>
          <a:xfrm>
            <a:off x="2294096" y="385090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07" name="椭圆 10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5643418" y="3199895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12" name="椭圆 111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16" name="组 115"/>
          <p:cNvGrpSpPr/>
          <p:nvPr/>
        </p:nvGrpSpPr>
        <p:grpSpPr>
          <a:xfrm>
            <a:off x="7997643" y="3114854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17" name="椭圆 11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21" name="组 120"/>
          <p:cNvGrpSpPr/>
          <p:nvPr/>
        </p:nvGrpSpPr>
        <p:grpSpPr>
          <a:xfrm>
            <a:off x="5164677" y="4444073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22" name="椭圆 121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26" name="组 125"/>
          <p:cNvGrpSpPr/>
          <p:nvPr/>
        </p:nvGrpSpPr>
        <p:grpSpPr>
          <a:xfrm>
            <a:off x="4314921" y="5477160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27" name="椭圆 12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31" name="组 130"/>
          <p:cNvGrpSpPr/>
          <p:nvPr/>
        </p:nvGrpSpPr>
        <p:grpSpPr>
          <a:xfrm>
            <a:off x="7877955" y="5816588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32" name="椭圆 131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36" name="组 135"/>
          <p:cNvGrpSpPr/>
          <p:nvPr/>
        </p:nvGrpSpPr>
        <p:grpSpPr>
          <a:xfrm>
            <a:off x="2075103" y="1281155"/>
            <a:ext cx="239375" cy="447254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137" name="椭圆 13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742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13</a:t>
            </a:r>
            <a:r>
              <a:rPr kumimoji="1" lang="zh-CN" altLang="en-US" dirty="0"/>
              <a:t>年后的</a:t>
            </a:r>
            <a:r>
              <a:rPr kumimoji="1" lang="en-US" altLang="en-US" dirty="0"/>
              <a:t>反思</a:t>
            </a:r>
            <a:br>
              <a:rPr kumimoji="1" lang="en-US" altLang="en-US" dirty="0"/>
            </a:br>
            <a:r>
              <a:rPr kumimoji="1" lang="en-US" altLang="zh-CN" sz="1050" dirty="0"/>
              <a:t>[DNS Security: A Historical Perspective, James M. Galvin, IETF Journal Autumn 2006]</a:t>
            </a:r>
            <a:endParaRPr kumimoji="1" lang="zh-CN" altLang="en-US" sz="105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DNSSEC</a:t>
            </a:r>
            <a:r>
              <a:rPr lang="zh-CN" altLang="en-US" sz="1800" dirty="0"/>
              <a:t>：</a:t>
            </a:r>
            <a:r>
              <a:rPr lang="en-US" altLang="zh-CN" sz="1800" dirty="0"/>
              <a:t>Domain Name System Security Extensions</a:t>
            </a:r>
          </a:p>
          <a:p>
            <a:r>
              <a:rPr lang="zh-CN" altLang="en-US" sz="1800" dirty="0"/>
              <a:t>起始于</a:t>
            </a:r>
            <a:r>
              <a:rPr lang="en-US" altLang="zh-CN" sz="1800" dirty="0"/>
              <a:t>1993</a:t>
            </a:r>
            <a:r>
              <a:rPr lang="zh-CN" altLang="en-US" sz="1800" dirty="0"/>
              <a:t>年</a:t>
            </a:r>
            <a:r>
              <a:rPr lang="en-US" altLang="zh-CN" sz="1800" dirty="0"/>
              <a:t>28th IETF</a:t>
            </a:r>
            <a:r>
              <a:rPr lang="zh-CN" altLang="en-US" sz="1800" dirty="0"/>
              <a:t>会议</a:t>
            </a:r>
            <a:r>
              <a:rPr lang="en-US" altLang="zh-CN" sz="1800" dirty="0"/>
              <a:t>，2005</a:t>
            </a:r>
            <a:r>
              <a:rPr lang="zh-CN" altLang="en-US" sz="1800" dirty="0"/>
              <a:t>年发布</a:t>
            </a:r>
            <a:r>
              <a:rPr lang="en-US" altLang="zh-CN" sz="1800" dirty="0"/>
              <a:t>RFC4033-4035</a:t>
            </a:r>
          </a:p>
          <a:p>
            <a:pPr lvl="1"/>
            <a:r>
              <a:rPr lang="en-US" altLang="zh-CN" sz="1400" dirty="0"/>
              <a:t>Originally thought as </a:t>
            </a:r>
            <a:r>
              <a:rPr lang="en-US" altLang="zh-CN" sz="1400" dirty="0">
                <a:solidFill>
                  <a:srgbClr val="FF0000"/>
                </a:solidFill>
              </a:rPr>
              <a:t>simple DNS extension</a:t>
            </a:r>
            <a:r>
              <a:rPr lang="en-US" altLang="zh-CN" sz="1400" dirty="0"/>
              <a:t>: "At the time it seemed pretty obvious and straightforward. The scope of work was limited and we estimated we </a:t>
            </a:r>
            <a:r>
              <a:rPr lang="en-US" altLang="zh-CN" sz="1400" dirty="0">
                <a:solidFill>
                  <a:srgbClr val="FF0000"/>
                </a:solidFill>
              </a:rPr>
              <a:t>would be done in about one year.</a:t>
            </a:r>
            <a:r>
              <a:rPr lang="en-US" altLang="zh-CN" sz="1400" dirty="0"/>
              <a:t>”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one of the greatest mistakes </a:t>
            </a:r>
            <a:r>
              <a:rPr lang="en-US" altLang="zh-CN" sz="1800" dirty="0"/>
              <a:t>we made in those early days </a:t>
            </a:r>
            <a:r>
              <a:rPr lang="en-US" altLang="zh-CN" sz="1800" dirty="0">
                <a:solidFill>
                  <a:srgbClr val="FF0000"/>
                </a:solidFill>
              </a:rPr>
              <a:t>was failing to document the actual threat discussions</a:t>
            </a:r>
            <a:r>
              <a:rPr lang="zh-CN" altLang="en-US" sz="1800" dirty="0"/>
              <a:t> </a:t>
            </a:r>
            <a:r>
              <a:rPr lang="en-US" altLang="zh-CN" sz="1800" dirty="0"/>
              <a:t>…</a:t>
            </a:r>
            <a:r>
              <a:rPr lang="zh-CN" altLang="en-US" sz="1800" dirty="0"/>
              <a:t> </a:t>
            </a:r>
            <a:r>
              <a:rPr lang="en-US" altLang="zh-CN" sz="1800" dirty="0"/>
              <a:t>adding security without understanding why is </a:t>
            </a:r>
            <a:r>
              <a:rPr lang="en-US" altLang="zh-CN" sz="1800" dirty="0">
                <a:solidFill>
                  <a:srgbClr val="FF0000"/>
                </a:solidFill>
              </a:rPr>
              <a:t>like "putting the cart before the horse.”</a:t>
            </a:r>
          </a:p>
          <a:p>
            <a:r>
              <a:rPr lang="en-US" altLang="zh-CN" sz="1800" dirty="0"/>
              <a:t>the assertion that data in </a:t>
            </a:r>
            <a:r>
              <a:rPr lang="en-US" altLang="zh-CN" sz="1800" dirty="0">
                <a:solidFill>
                  <a:srgbClr val="FF0000"/>
                </a:solidFill>
              </a:rPr>
              <a:t>the DNS is public information</a:t>
            </a:r>
            <a:r>
              <a:rPr lang="zh-CN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/>
              <a:t>…</a:t>
            </a:r>
            <a:r>
              <a:rPr lang="en-US" altLang="zh-CN" sz="1800" dirty="0">
                <a:solidFill>
                  <a:srgbClr val="FF0000"/>
                </a:solidFill>
              </a:rPr>
              <a:t>Unfortunately</a:t>
            </a:r>
            <a:r>
              <a:rPr lang="en-US" altLang="zh-CN" sz="1800" dirty="0"/>
              <a:t>, the assertion later</a:t>
            </a:r>
            <a:r>
              <a:rPr lang="en-US" altLang="zh-CN" sz="1800" dirty="0">
                <a:solidFill>
                  <a:srgbClr val="FF0000"/>
                </a:solidFill>
              </a:rPr>
              <a:t> conflicted with </a:t>
            </a:r>
            <a:r>
              <a:rPr lang="en-US" altLang="zh-CN" sz="1800" dirty="0"/>
              <a:t>a business practice requirement: </a:t>
            </a:r>
            <a:r>
              <a:rPr lang="en-US" altLang="zh-CN" sz="1800" dirty="0">
                <a:solidFill>
                  <a:srgbClr val="FF0000"/>
                </a:solidFill>
              </a:rPr>
              <a:t>preventing the transfer of the entire contents of a zone</a:t>
            </a:r>
            <a:r>
              <a:rPr lang="en-US" altLang="zh-CN" sz="1800" dirty="0"/>
              <a:t>.</a:t>
            </a:r>
          </a:p>
          <a:p>
            <a:r>
              <a:rPr lang="en-US" altLang="zh-CN" sz="1800" dirty="0"/>
              <a:t>It started with </a:t>
            </a:r>
            <a:r>
              <a:rPr lang="en-US" altLang="zh-CN" sz="1800" dirty="0">
                <a:solidFill>
                  <a:srgbClr val="FF0000"/>
                </a:solidFill>
              </a:rPr>
              <a:t>security people</a:t>
            </a:r>
            <a:r>
              <a:rPr lang="en-US" altLang="zh-CN" sz="1800" dirty="0"/>
              <a:t>, moved to </a:t>
            </a:r>
            <a:r>
              <a:rPr lang="en-US" altLang="zh-CN" sz="1800" dirty="0">
                <a:solidFill>
                  <a:srgbClr val="FF0000"/>
                </a:solidFill>
              </a:rPr>
              <a:t>DNS protocol experts</a:t>
            </a:r>
            <a:r>
              <a:rPr lang="en-US" altLang="zh-CN" sz="1800" dirty="0"/>
              <a:t>, and finally </a:t>
            </a:r>
            <a:r>
              <a:rPr lang="en-US" altLang="zh-CN" sz="1800" dirty="0">
                <a:solidFill>
                  <a:srgbClr val="FF0000"/>
                </a:solidFill>
              </a:rPr>
              <a:t>more operationally inclined experts</a:t>
            </a:r>
            <a:r>
              <a:rPr lang="en-US" altLang="zh-CN" sz="1800" dirty="0"/>
              <a:t> joined the effort to get their concerns addressed.</a:t>
            </a:r>
            <a:r>
              <a:rPr lang="zh-CN" altLang="en-US" sz="1800" dirty="0"/>
              <a:t> </a:t>
            </a:r>
            <a:r>
              <a:rPr lang="en-US" altLang="zh-CN" sz="1800" dirty="0"/>
              <a:t>Each group had its own requirements, and the </a:t>
            </a:r>
            <a:r>
              <a:rPr lang="en-US" altLang="zh-CN" sz="1800" dirty="0">
                <a:solidFill>
                  <a:srgbClr val="FF0000"/>
                </a:solidFill>
              </a:rPr>
              <a:t>DNSSEC specification changed accordingly</a:t>
            </a:r>
            <a:r>
              <a:rPr lang="en-US" altLang="zh-CN" sz="1800" dirty="0"/>
              <a:t>.</a:t>
            </a:r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25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DNSSEC</a:t>
            </a:r>
            <a:r>
              <a:rPr kumimoji="1" lang="zh-CN" altLang="en-US" dirty="0"/>
              <a:t>的新</a:t>
            </a:r>
            <a:r>
              <a:rPr kumimoji="1" lang="en-US" altLang="zh-CN" dirty="0"/>
              <a:t>RR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84977"/>
              </p:ext>
            </p:extLst>
          </p:nvPr>
        </p:nvGraphicFramePr>
        <p:xfrm>
          <a:off x="327417" y="1041138"/>
          <a:ext cx="8449029" cy="2250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7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0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RFC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DNSKEY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8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4034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DNSSEC Pubic Key, zone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的公钥</a:t>
                      </a:r>
                      <a:endParaRPr lang="en-US" altLang="zh-CN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DS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3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4034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Delegation signer</a:t>
                      </a:r>
                      <a:r>
                        <a:rPr lang="zh-CN" altLang="zh-CN" dirty="0">
                          <a:latin typeface="微软雅黑"/>
                          <a:ea typeface="微软雅黑"/>
                          <a:cs typeface="微软雅黑"/>
                        </a:rPr>
                        <a:t>，</a:t>
                      </a:r>
                      <a:r>
                        <a:rPr lang="en-US" altLang="en-US" dirty="0">
                          <a:latin typeface="微软雅黑"/>
                          <a:ea typeface="微软雅黑"/>
                          <a:cs typeface="微软雅黑"/>
                        </a:rPr>
                        <a:t>(下一级)授权的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公钥摘要（指纹）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RRSIG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6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dirty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034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RR Signature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，资源记录的数字签名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NSEC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4</a:t>
                      </a:r>
                      <a:r>
                        <a:rPr lang="zh-CN" altLang="zh-CN" dirty="0">
                          <a:latin typeface="微软雅黑"/>
                          <a:ea typeface="微软雅黑"/>
                          <a:cs typeface="微软雅黑"/>
                        </a:rPr>
                        <a:t>7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/>
                          <a:ea typeface="微软雅黑"/>
                          <a:cs typeface="微软雅黑"/>
                        </a:rPr>
                        <a:t>4034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微软雅黑"/>
                          <a:ea typeface="微软雅黑"/>
                          <a:cs typeface="微软雅黑"/>
                        </a:rPr>
                        <a:t>Next Secure</a:t>
                      </a:r>
                      <a:r>
                        <a:rPr lang="zh-CN" altLang="en-US" dirty="0">
                          <a:latin typeface="微软雅黑"/>
                          <a:ea typeface="微软雅黑"/>
                          <a:cs typeface="微软雅黑"/>
                        </a:rPr>
                        <a:t>，用于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authenticated denial of existence </a:t>
                      </a:r>
                      <a:endParaRPr lang="en-US" altLang="zh-CN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/>
                          <a:ea typeface="微软雅黑"/>
                          <a:cs typeface="微软雅黑"/>
                        </a:rPr>
                        <a:t>NSEC3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/>
                          <a:ea typeface="微软雅黑"/>
                          <a:cs typeface="微软雅黑"/>
                        </a:rPr>
                        <a:t>50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/>
                          <a:ea typeface="微软雅黑"/>
                          <a:cs typeface="微软雅黑"/>
                        </a:rPr>
                        <a:t>5155</a:t>
                      </a:r>
                      <a:endParaRPr lang="zh-CN" altLang="en-US" sz="1800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hashed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authenticated denial of existence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直线连接符 10"/>
          <p:cNvCxnSpPr>
            <a:stCxn id="15" idx="0"/>
            <a:endCxn id="12" idx="3"/>
          </p:cNvCxnSpPr>
          <p:nvPr/>
        </p:nvCxnSpPr>
        <p:spPr>
          <a:xfrm flipH="1">
            <a:off x="4215134" y="4030833"/>
            <a:ext cx="730395" cy="2582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折角形 11"/>
          <p:cNvSpPr/>
          <p:nvPr/>
        </p:nvSpPr>
        <p:spPr>
          <a:xfrm>
            <a:off x="3300734" y="3500638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Arial Black"/>
                <a:cs typeface="Arial Black"/>
              </a:rPr>
              <a:t>DS</a:t>
            </a:r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5" name="梯形 14"/>
          <p:cNvSpPr/>
          <p:nvPr/>
        </p:nvSpPr>
        <p:spPr>
          <a:xfrm rot="16200000">
            <a:off x="5096405" y="3422757"/>
            <a:ext cx="914400" cy="1216152"/>
          </a:xfrm>
          <a:prstGeom prst="trapezoid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哈希函数</a:t>
            </a:r>
          </a:p>
        </p:txBody>
      </p:sp>
      <p:sp>
        <p:nvSpPr>
          <p:cNvPr id="21" name="折角形 20"/>
          <p:cNvSpPr/>
          <p:nvPr/>
        </p:nvSpPr>
        <p:spPr>
          <a:xfrm>
            <a:off x="518973" y="5149026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Arial Black"/>
                <a:cs typeface="Arial Black"/>
              </a:rPr>
              <a:t>RR</a:t>
            </a:r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9141" y="4755963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SK</a:t>
            </a:r>
            <a:endParaRPr kumimoji="1" lang="zh-CN" altLang="en-US" baseline="-25000" dirty="0"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28" name="直线连接符 27"/>
          <p:cNvCxnSpPr>
            <a:endCxn id="20" idx="1"/>
          </p:cNvCxnSpPr>
          <p:nvPr/>
        </p:nvCxnSpPr>
        <p:spPr>
          <a:xfrm flipV="1">
            <a:off x="1433128" y="5616722"/>
            <a:ext cx="4844369" cy="1375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梯形 28"/>
          <p:cNvSpPr/>
          <p:nvPr/>
        </p:nvSpPr>
        <p:spPr>
          <a:xfrm rot="5400000">
            <a:off x="1988633" y="4998150"/>
            <a:ext cx="914400" cy="1216152"/>
          </a:xfrm>
          <a:prstGeom prst="trapezoid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哈希函数</a:t>
            </a:r>
          </a:p>
        </p:txBody>
      </p:sp>
      <p:sp>
        <p:nvSpPr>
          <p:cNvPr id="19" name="折角形 18"/>
          <p:cNvSpPr/>
          <p:nvPr/>
        </p:nvSpPr>
        <p:spPr>
          <a:xfrm>
            <a:off x="4945529" y="5085320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Arial Black"/>
                <a:cs typeface="Arial Black"/>
              </a:rPr>
              <a:t>RRSIG</a:t>
            </a:r>
            <a:endParaRPr kumimoji="1" lang="zh-CN" altLang="en-US" sz="28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70822" y="5259357"/>
            <a:ext cx="1018740" cy="714729"/>
          </a:xfrm>
          <a:prstGeom prst="roundRect">
            <a:avLst/>
          </a:prstGeom>
          <a:solidFill>
            <a:srgbClr val="007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签名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en-US" sz="1600" dirty="0">
                <a:latin typeface="微软雅黑"/>
                <a:ea typeface="微软雅黑"/>
                <a:cs typeface="微软雅黑"/>
              </a:rPr>
              <a:t>算法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277497" y="5259357"/>
            <a:ext cx="1018740" cy="714729"/>
          </a:xfrm>
          <a:prstGeom prst="roundRect">
            <a:avLst/>
          </a:prstGeom>
          <a:solidFill>
            <a:srgbClr val="007F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验证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算法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4312746" y="5105278"/>
            <a:ext cx="281069" cy="525155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23" name="椭圆 2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cxnSp>
        <p:nvCxnSpPr>
          <p:cNvPr id="35" name="肘形连接符 34"/>
          <p:cNvCxnSpPr>
            <a:endCxn id="20" idx="2"/>
          </p:cNvCxnSpPr>
          <p:nvPr/>
        </p:nvCxnSpPr>
        <p:spPr>
          <a:xfrm>
            <a:off x="3272118" y="5616722"/>
            <a:ext cx="3514749" cy="357364"/>
          </a:xfrm>
          <a:prstGeom prst="bentConnector4">
            <a:avLst>
              <a:gd name="adj1" fmla="val -181"/>
              <a:gd name="adj2" fmla="val 230863"/>
            </a:avLst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7647617" y="4892353"/>
            <a:ext cx="1201797" cy="145148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消息是否真实？</a:t>
            </a:r>
            <a:endParaRPr kumimoji="1" lang="en-US" altLang="zh-CN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43" name="直线连接符 42"/>
          <p:cNvCxnSpPr>
            <a:stCxn id="20" idx="3"/>
          </p:cNvCxnSpPr>
          <p:nvPr/>
        </p:nvCxnSpPr>
        <p:spPr>
          <a:xfrm>
            <a:off x="7296237" y="5616722"/>
            <a:ext cx="532939" cy="13712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组 51"/>
          <p:cNvGrpSpPr/>
          <p:nvPr/>
        </p:nvGrpSpPr>
        <p:grpSpPr>
          <a:xfrm>
            <a:off x="7106674" y="5092942"/>
            <a:ext cx="281069" cy="525155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53" name="椭圆 5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7011000" y="4738505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微软雅黑"/>
                <a:ea typeface="微软雅黑"/>
                <a:cs typeface="微软雅黑"/>
              </a:rPr>
              <a:t>PK</a:t>
            </a:r>
            <a:endParaRPr kumimoji="1" lang="zh-CN" altLang="en-US" sz="2000" baseline="-25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476369" y="4435427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Black"/>
                <a:ea typeface="微软雅黑"/>
                <a:cs typeface="Arial Black"/>
              </a:rPr>
              <a:t>DNSKEY</a:t>
            </a:r>
            <a:endParaRPr kumimoji="1" lang="zh-CN" altLang="en-US" sz="2400" dirty="0">
              <a:latin typeface="Arial Black"/>
              <a:ea typeface="微软雅黑"/>
              <a:cs typeface="Arial Black"/>
            </a:endParaRPr>
          </a:p>
        </p:txBody>
      </p:sp>
      <p:cxnSp>
        <p:nvCxnSpPr>
          <p:cNvPr id="31" name="肘形连接符 30"/>
          <p:cNvCxnSpPr>
            <a:stCxn id="63" idx="0"/>
            <a:endCxn id="15" idx="2"/>
          </p:cNvCxnSpPr>
          <p:nvPr/>
        </p:nvCxnSpPr>
        <p:spPr>
          <a:xfrm rot="16200000" flipV="1">
            <a:off x="6521968" y="3670546"/>
            <a:ext cx="404594" cy="1125167"/>
          </a:xfrm>
          <a:prstGeom prst="bentConnector2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1"/>
            <a:endCxn id="21" idx="0"/>
          </p:cNvCxnSpPr>
          <p:nvPr/>
        </p:nvCxnSpPr>
        <p:spPr>
          <a:xfrm rot="10800000" flipV="1">
            <a:off x="976174" y="4033414"/>
            <a:ext cx="2324561" cy="1115611"/>
          </a:xfrm>
          <a:prstGeom prst="bentConnector2">
            <a:avLst/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3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签名</a:t>
            </a:r>
            <a:r>
              <a:rPr kumimoji="1" lang="en-US" altLang="zh-CN" dirty="0"/>
              <a:t>/</a:t>
            </a:r>
            <a:r>
              <a:rPr kumimoji="1" lang="zh-CN" altLang="en-US" dirty="0"/>
              <a:t>摘要计算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4326"/>
            <a:ext cx="8229600" cy="5398818"/>
          </a:xfrm>
        </p:spPr>
        <p:txBody>
          <a:bodyPr/>
          <a:lstStyle/>
          <a:p>
            <a:r>
              <a:rPr lang="en-US" altLang="zh-CN" sz="1800" dirty="0"/>
              <a:t>signature = sign(RRSIG_RDATA | RR(1) | RR(2)... ) </a:t>
            </a:r>
          </a:p>
          <a:p>
            <a:pPr lvl="1"/>
            <a:r>
              <a:rPr lang="en-US" altLang="zh-CN" sz="1400" dirty="0"/>
              <a:t>RRSIG_RDATA is the wire format of the RRSIG RDATA fields</a:t>
            </a:r>
            <a:r>
              <a:rPr lang="zh-CN" altLang="zh-CN" sz="1400" dirty="0"/>
              <a:t> </a:t>
            </a:r>
            <a:r>
              <a:rPr lang="en-US" altLang="zh-CN" sz="1400" dirty="0"/>
              <a:t>with the Signer‘s Name field in canonical form and</a:t>
            </a:r>
            <a:r>
              <a:rPr lang="zh-CN" altLang="en-US" sz="1400" dirty="0"/>
              <a:t> </a:t>
            </a:r>
            <a:r>
              <a:rPr lang="en-US" altLang="zh-CN" sz="1400" dirty="0"/>
              <a:t>the Signature field excluded</a:t>
            </a:r>
          </a:p>
          <a:p>
            <a:r>
              <a:rPr lang="en-US" altLang="zh-CN" sz="1800" dirty="0"/>
              <a:t>RR(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= owner | type | class | TTL | RDATA length | RDATA </a:t>
            </a:r>
          </a:p>
          <a:p>
            <a:pPr lvl="1"/>
            <a:r>
              <a:rPr lang="en-US" altLang="zh-CN" sz="1400" dirty="0"/>
              <a:t>“owner” is the fully qualified owner name of the </a:t>
            </a:r>
            <a:r>
              <a:rPr lang="en-US" altLang="zh-CN" sz="1400" dirty="0" err="1"/>
              <a:t>RRset</a:t>
            </a:r>
            <a:r>
              <a:rPr lang="en-US" altLang="zh-CN" sz="1400" dirty="0"/>
              <a:t> in</a:t>
            </a:r>
            <a:r>
              <a:rPr lang="zh-CN" altLang="en-US" sz="1400" dirty="0"/>
              <a:t> </a:t>
            </a:r>
            <a:r>
              <a:rPr lang="en-US" altLang="zh-CN" sz="1400" dirty="0"/>
              <a:t>canonical form</a:t>
            </a:r>
          </a:p>
          <a:p>
            <a:pPr lvl="1"/>
            <a:r>
              <a:rPr lang="en-US" altLang="zh-CN" sz="1400" dirty="0"/>
              <a:t>Each RR MUST have the same owner name</a:t>
            </a:r>
            <a:r>
              <a:rPr lang="zh-CN" altLang="en-US" sz="1400" dirty="0"/>
              <a:t>/</a:t>
            </a:r>
            <a:r>
              <a:rPr lang="en-US" altLang="zh-CN" sz="1400" dirty="0"/>
              <a:t>class as the RRSIG RR</a:t>
            </a:r>
          </a:p>
          <a:p>
            <a:pPr lvl="1"/>
            <a:r>
              <a:rPr lang="en-US" altLang="zh-CN" sz="1400" dirty="0"/>
              <a:t>Each RR in </a:t>
            </a:r>
            <a:r>
              <a:rPr lang="en-US" altLang="zh-CN" sz="1400" dirty="0" err="1"/>
              <a:t>RRset</a:t>
            </a:r>
            <a:r>
              <a:rPr lang="en-US" altLang="zh-CN" sz="1400" dirty="0"/>
              <a:t> MUST have the RR type listed in the</a:t>
            </a:r>
            <a:r>
              <a:rPr lang="zh-CN" altLang="en-US" sz="1400" dirty="0"/>
              <a:t> </a:t>
            </a:r>
            <a:r>
              <a:rPr lang="en-US" altLang="zh-CN" sz="1400" dirty="0"/>
              <a:t>RRSIG RR's Type Covered field</a:t>
            </a:r>
          </a:p>
          <a:p>
            <a:pPr lvl="1"/>
            <a:r>
              <a:rPr lang="en-US" altLang="zh-CN" sz="1400" dirty="0"/>
              <a:t>Any DNS names in the RDATA field of each RR MUST be in</a:t>
            </a:r>
            <a:r>
              <a:rPr lang="zh-CN" altLang="en-US" sz="1400" dirty="0"/>
              <a:t> </a:t>
            </a:r>
            <a:r>
              <a:rPr lang="en-US" altLang="zh-CN" sz="1400" dirty="0"/>
              <a:t>canonical form; and</a:t>
            </a:r>
            <a:r>
              <a:rPr lang="zh-CN" altLang="zh-CN" sz="1400" dirty="0"/>
              <a:t> </a:t>
            </a:r>
            <a:r>
              <a:rPr lang="en-US" altLang="zh-CN" sz="1400" dirty="0"/>
              <a:t>The </a:t>
            </a:r>
            <a:r>
              <a:rPr lang="en-US" altLang="zh-CN" sz="1400" dirty="0" err="1"/>
              <a:t>RRset</a:t>
            </a:r>
            <a:r>
              <a:rPr lang="en-US" altLang="zh-CN" sz="1400" dirty="0"/>
              <a:t> MUST be sorted in canonical order.</a:t>
            </a:r>
          </a:p>
          <a:p>
            <a:pPr marL="457200" lvl="1" indent="0">
              <a:buNone/>
            </a:pPr>
            <a:endParaRPr lang="en-US" altLang="zh-CN" sz="1400" dirty="0"/>
          </a:p>
          <a:p>
            <a:r>
              <a:rPr lang="en-US" altLang="zh-CN" sz="1800" dirty="0"/>
              <a:t>digest = </a:t>
            </a:r>
            <a:r>
              <a:rPr lang="en-US" altLang="zh-CN" sz="1800" dirty="0" err="1"/>
              <a:t>digest_algorithm</a:t>
            </a:r>
            <a:r>
              <a:rPr lang="en-US" altLang="zh-CN" sz="1800" dirty="0"/>
              <a:t>( DNSKEY owner name | DNSKEY RDATA)</a:t>
            </a:r>
          </a:p>
          <a:p>
            <a:r>
              <a:rPr lang="en-US" altLang="zh-CN" sz="1800" dirty="0"/>
              <a:t>DNSKEY RDATA = Flags | Protocol | Algorithm | Public Key</a:t>
            </a:r>
            <a:endParaRPr kumimoji="1" lang="zh-CN" altLang="en-US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1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DNSKEY</a:t>
            </a:r>
            <a:r>
              <a:rPr kumimoji="1" lang="en-US" altLang="en-US" dirty="0" err="1"/>
              <a:t>分离</a:t>
            </a:r>
            <a:r>
              <a:rPr kumimoji="1" lang="en-US" altLang="zh-CN" sz="1400" dirty="0"/>
              <a:t>[RFC4641]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63508"/>
            <a:ext cx="8229600" cy="3322035"/>
          </a:xfrm>
        </p:spPr>
        <p:txBody>
          <a:bodyPr/>
          <a:lstStyle/>
          <a:p>
            <a:r>
              <a:rPr kumimoji="1" lang="zh-CN" altLang="en-US" sz="2000" dirty="0"/>
              <a:t>一个</a:t>
            </a:r>
            <a:r>
              <a:rPr kumimoji="1" lang="en-US" altLang="zh-CN" sz="2000" dirty="0"/>
              <a:t>zone</a:t>
            </a:r>
            <a:r>
              <a:rPr kumimoji="1" lang="zh-CN" altLang="en-US" sz="2000" dirty="0"/>
              <a:t>采用两个</a:t>
            </a:r>
            <a:r>
              <a:rPr kumimoji="1" lang="en-US" altLang="zh-CN" sz="2000" dirty="0"/>
              <a:t>Key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KSK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ZSK</a:t>
            </a:r>
          </a:p>
          <a:p>
            <a:pPr lvl="1"/>
            <a:r>
              <a:rPr kumimoji="1" lang="en-US" altLang="zh-CN" sz="1600" dirty="0"/>
              <a:t>KSK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Key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Signing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Key</a:t>
            </a:r>
            <a:r>
              <a:rPr kumimoji="1" lang="zh-CN" altLang="en-US" sz="1600" dirty="0"/>
              <a:t>，对其他</a:t>
            </a:r>
            <a:r>
              <a:rPr kumimoji="1" lang="en-US" altLang="zh-CN" sz="1600" dirty="0"/>
              <a:t>Key</a:t>
            </a:r>
            <a:r>
              <a:rPr kumimoji="1" lang="zh-CN" altLang="en-US" sz="1600" dirty="0"/>
              <a:t>签名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ZSK</a:t>
            </a:r>
            <a:r>
              <a:rPr kumimoji="1" lang="zh-CN" altLang="en-US" sz="1600" dirty="0"/>
              <a:t>：</a:t>
            </a:r>
            <a:r>
              <a:rPr kumimoji="1" lang="en-US" altLang="zh-CN" sz="1600" dirty="0"/>
              <a:t>Zone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Signing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Key</a:t>
            </a:r>
            <a:r>
              <a:rPr kumimoji="1" lang="zh-CN" altLang="en-US" sz="1600" dirty="0"/>
              <a:t>，对</a:t>
            </a:r>
            <a:r>
              <a:rPr kumimoji="1" lang="en-US" altLang="zh-CN" sz="1600" dirty="0"/>
              <a:t>zone</a:t>
            </a:r>
            <a:r>
              <a:rPr kumimoji="1" lang="zh-CN" altLang="en-US" sz="1600" dirty="0"/>
              <a:t>中数据签名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也可只用一个</a:t>
            </a:r>
            <a:r>
              <a:rPr kumimoji="1" lang="en-US" altLang="zh-CN" sz="1600" dirty="0"/>
              <a:t>Key</a:t>
            </a:r>
            <a:r>
              <a:rPr kumimoji="1" lang="zh-CN" altLang="en-US" sz="1600" dirty="0"/>
              <a:t>，验证本身不区分</a:t>
            </a:r>
            <a:r>
              <a:rPr kumimoji="1" lang="en-US" altLang="zh-CN" sz="1600" dirty="0"/>
              <a:t>Key</a:t>
            </a:r>
          </a:p>
          <a:p>
            <a:r>
              <a:rPr lang="zh-CN" altLang="en-US" sz="2000" dirty="0"/>
              <a:t>子</a:t>
            </a:r>
            <a:r>
              <a:rPr lang="en-US" altLang="zh-CN" sz="2000" dirty="0"/>
              <a:t>zone</a:t>
            </a:r>
            <a:r>
              <a:rPr lang="zh-CN" altLang="en-US" sz="2000" dirty="0"/>
              <a:t>提交自己的</a:t>
            </a:r>
            <a:r>
              <a:rPr lang="en-US" altLang="zh-CN" sz="2000" dirty="0"/>
              <a:t>KSK</a:t>
            </a:r>
            <a:r>
              <a:rPr lang="zh-CN" altLang="en-US" sz="2000" dirty="0"/>
              <a:t>到父</a:t>
            </a:r>
            <a:r>
              <a:rPr lang="en-US" altLang="zh-CN" sz="2000" dirty="0"/>
              <a:t>zone</a:t>
            </a:r>
            <a:r>
              <a:rPr lang="zh-CN" altLang="en-US" sz="2000" dirty="0"/>
              <a:t>，产生指向子</a:t>
            </a:r>
            <a:r>
              <a:rPr lang="en-US" altLang="zh-CN" sz="2000" dirty="0"/>
              <a:t>zone</a:t>
            </a:r>
            <a:r>
              <a:rPr lang="zh-CN" altLang="en-US" sz="2000" dirty="0"/>
              <a:t>的</a:t>
            </a:r>
            <a:r>
              <a:rPr lang="en-US" altLang="zh-CN" sz="2000" dirty="0"/>
              <a:t>DS</a:t>
            </a:r>
          </a:p>
          <a:p>
            <a:pPr lvl="1"/>
            <a:r>
              <a:rPr lang="en-US" altLang="zh-CN" sz="1600" dirty="0"/>
              <a:t>Secure Entry Point (SEP</a:t>
            </a:r>
            <a:r>
              <a:rPr lang="zh-CN" altLang="en-US" sz="1600" dirty="0"/>
              <a:t>，安全入口点</a:t>
            </a:r>
            <a:r>
              <a:rPr lang="en-US" altLang="zh-CN" sz="1600" dirty="0"/>
              <a:t>) keys</a:t>
            </a:r>
            <a:r>
              <a:rPr lang="zh-CN" altLang="zh-CN" sz="1600" dirty="0"/>
              <a:t>：</a:t>
            </a:r>
            <a:r>
              <a:rPr lang="zh-CN" altLang="en-US" sz="1600" dirty="0"/>
              <a:t>父</a:t>
            </a:r>
            <a:r>
              <a:rPr lang="en-US" altLang="zh-CN" sz="1600" dirty="0"/>
              <a:t>zone</a:t>
            </a:r>
            <a:r>
              <a:rPr lang="zh-CN" altLang="en-US" sz="1600" dirty="0"/>
              <a:t>中</a:t>
            </a:r>
            <a:r>
              <a:rPr lang="en-US" altLang="zh-CN" sz="1600" dirty="0"/>
              <a:t>DS</a:t>
            </a:r>
            <a:r>
              <a:rPr lang="zh-CN" altLang="en-US" sz="1600" dirty="0"/>
              <a:t>指向子</a:t>
            </a:r>
            <a:r>
              <a:rPr lang="en-US" altLang="zh-CN" sz="1600" dirty="0"/>
              <a:t>zone</a:t>
            </a:r>
            <a:r>
              <a:rPr lang="zh-CN" altLang="en-US" sz="1600" dirty="0"/>
              <a:t>的</a:t>
            </a:r>
            <a:r>
              <a:rPr lang="en-US" altLang="zh-CN" sz="1600" dirty="0"/>
              <a:t>Key</a:t>
            </a:r>
            <a:endParaRPr kumimoji="1" lang="en-US" altLang="zh-CN" sz="1600" dirty="0"/>
          </a:p>
          <a:p>
            <a:r>
              <a:rPr kumimoji="1" lang="zh-CN" altLang="en-US" sz="2000" dirty="0"/>
              <a:t>优点：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当</a:t>
            </a:r>
            <a:r>
              <a:rPr kumimoji="1" lang="en-US" altLang="zh-CN" sz="1600" dirty="0"/>
              <a:t>ZSK</a:t>
            </a:r>
            <a:r>
              <a:rPr kumimoji="1" lang="zh-CN" altLang="en-US" sz="1600" dirty="0"/>
              <a:t>更新时，无需父</a:t>
            </a:r>
            <a:r>
              <a:rPr kumimoji="1" lang="en-US" altLang="zh-CN" sz="1600" dirty="0"/>
              <a:t>zone</a:t>
            </a:r>
            <a:r>
              <a:rPr kumimoji="1" lang="zh-CN" altLang="en-US" sz="1600" dirty="0"/>
              <a:t>和子</a:t>
            </a:r>
            <a:r>
              <a:rPr kumimoji="1" lang="en-US" altLang="zh-CN" sz="1600" dirty="0"/>
              <a:t>zone</a:t>
            </a:r>
            <a:r>
              <a:rPr kumimoji="1" lang="zh-CN" altLang="en-US" sz="1600" dirty="0"/>
              <a:t>间交互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KSK</a:t>
            </a:r>
            <a:r>
              <a:rPr kumimoji="1" lang="zh-CN" altLang="en-US" sz="1600" dirty="0"/>
              <a:t>可以更健壮，比</a:t>
            </a:r>
            <a:r>
              <a:rPr kumimoji="1" lang="en-US" altLang="zh-CN" sz="1600" dirty="0"/>
              <a:t>ZSK</a:t>
            </a:r>
            <a:r>
              <a:rPr kumimoji="1" lang="zh-CN" altLang="en-US" sz="1600" dirty="0"/>
              <a:t>长度更长，使用频率更低，保护级别更高，有效期更长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ZSK</a:t>
            </a:r>
            <a:r>
              <a:rPr kumimoji="1" lang="zh-CN" altLang="en-US" sz="1600" dirty="0"/>
              <a:t>更短，处理速度更快，但也安全性相对低，更换更频繁</a:t>
            </a:r>
            <a:endParaRPr kumimoji="1"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grpSp>
        <p:nvGrpSpPr>
          <p:cNvPr id="35" name="组 34"/>
          <p:cNvGrpSpPr/>
          <p:nvPr/>
        </p:nvGrpSpPr>
        <p:grpSpPr>
          <a:xfrm>
            <a:off x="3711569" y="1524040"/>
            <a:ext cx="387493" cy="724001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36" name="椭圆 35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cxnSp>
        <p:nvCxnSpPr>
          <p:cNvPr id="40" name="直线连接符 39"/>
          <p:cNvCxnSpPr>
            <a:stCxn id="39" idx="3"/>
            <a:endCxn id="47" idx="1"/>
          </p:cNvCxnSpPr>
          <p:nvPr/>
        </p:nvCxnSpPr>
        <p:spPr>
          <a:xfrm>
            <a:off x="4099062" y="1937027"/>
            <a:ext cx="1474824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折角形 40"/>
          <p:cNvSpPr/>
          <p:nvPr/>
        </p:nvSpPr>
        <p:spPr>
          <a:xfrm>
            <a:off x="7331182" y="1476557"/>
            <a:ext cx="761645" cy="896715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RR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SIG</a:t>
            </a:r>
          </a:p>
        </p:txBody>
      </p:sp>
      <p:grpSp>
        <p:nvGrpSpPr>
          <p:cNvPr id="43" name="组 42"/>
          <p:cNvGrpSpPr/>
          <p:nvPr/>
        </p:nvGrpSpPr>
        <p:grpSpPr>
          <a:xfrm>
            <a:off x="5380140" y="1524040"/>
            <a:ext cx="387493" cy="724001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44" name="椭圆 43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cxnSp>
        <p:nvCxnSpPr>
          <p:cNvPr id="52" name="直线连接符 51"/>
          <p:cNvCxnSpPr>
            <a:stCxn id="47" idx="3"/>
            <a:endCxn id="41" idx="1"/>
          </p:cNvCxnSpPr>
          <p:nvPr/>
        </p:nvCxnSpPr>
        <p:spPr>
          <a:xfrm flipV="1">
            <a:off x="5767633" y="1924915"/>
            <a:ext cx="1563549" cy="12112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136724" y="1510909"/>
            <a:ext cx="61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KSK</a:t>
            </a:r>
            <a:endParaRPr kumimoji="1" lang="zh-CN" altLang="en-US" baseline="-25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67633" y="151090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ZSK</a:t>
            </a:r>
            <a:endParaRPr kumimoji="1" lang="zh-CN" altLang="en-US" baseline="-250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4" name="折角形 63"/>
          <p:cNvSpPr/>
          <p:nvPr/>
        </p:nvSpPr>
        <p:spPr>
          <a:xfrm>
            <a:off x="1516513" y="1453602"/>
            <a:ext cx="795887" cy="927449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Arial Black"/>
              <a:ea typeface="微软雅黑"/>
              <a:cs typeface="Arial Black"/>
            </a:endParaRPr>
          </a:p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Arial Black"/>
                <a:ea typeface="微软雅黑"/>
                <a:cs typeface="Arial Black"/>
              </a:rPr>
              <a:t>DS</a:t>
            </a:r>
            <a:endParaRPr kumimoji="1" lang="zh-CN" altLang="en-US" sz="2400" dirty="0">
              <a:solidFill>
                <a:schemeClr val="tx1"/>
              </a:solidFill>
              <a:latin typeface="Arial Black"/>
              <a:ea typeface="微软雅黑"/>
              <a:cs typeface="Arial Black"/>
            </a:endParaRPr>
          </a:p>
        </p:txBody>
      </p:sp>
      <p:cxnSp>
        <p:nvCxnSpPr>
          <p:cNvPr id="65" name="直线连接符 64"/>
          <p:cNvCxnSpPr>
            <a:stCxn id="64" idx="3"/>
          </p:cNvCxnSpPr>
          <p:nvPr/>
        </p:nvCxnSpPr>
        <p:spPr>
          <a:xfrm>
            <a:off x="2312400" y="1917327"/>
            <a:ext cx="1526633" cy="16339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4145958" y="2017856"/>
            <a:ext cx="5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SEP</a:t>
            </a:r>
          </a:p>
        </p:txBody>
      </p:sp>
    </p:spTree>
    <p:extLst>
      <p:ext uri="{BB962C8B-B14F-4D97-AF65-F5344CB8AC3E}">
        <p14:creationId xmlns:p14="http://schemas.microsoft.com/office/powerpoint/2010/main" val="264414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Zone</a:t>
            </a:r>
            <a:r>
              <a:rPr kumimoji="1" lang="zh-CN" altLang="en-US" dirty="0"/>
              <a:t>签名方法与信任链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7181"/>
            <a:ext cx="5233632" cy="5297440"/>
          </a:xfrm>
        </p:spPr>
        <p:txBody>
          <a:bodyPr/>
          <a:lstStyle/>
          <a:p>
            <a:r>
              <a:rPr kumimoji="1" lang="en-US" altLang="zh-CN" sz="1800" dirty="0"/>
              <a:t>Signed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zone:</a:t>
            </a:r>
            <a:r>
              <a:rPr kumimoji="1" lang="zh-CN" altLang="en-US" sz="1800" dirty="0"/>
              <a:t> 需包括</a:t>
            </a:r>
            <a:r>
              <a:rPr kumimoji="1" lang="en-US" altLang="zh-CN" sz="1800" dirty="0"/>
              <a:t>DNSKEY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RRSIG</a:t>
            </a:r>
            <a:r>
              <a:rPr kumimoji="1" lang="zh-CN" altLang="en-US" sz="1800" dirty="0"/>
              <a:t>， </a:t>
            </a:r>
            <a:r>
              <a:rPr kumimoji="1" lang="en-US" altLang="zh-CN" sz="1800" dirty="0"/>
              <a:t>NSEC</a:t>
            </a:r>
            <a:r>
              <a:rPr kumimoji="1" lang="zh-CN" altLang="en-US" sz="1800" dirty="0"/>
              <a:t>和</a:t>
            </a:r>
            <a:r>
              <a:rPr kumimoji="1" lang="en-US" altLang="zh-CN" sz="1800" dirty="0"/>
              <a:t>DS(</a:t>
            </a:r>
            <a:r>
              <a:rPr kumimoji="1" lang="zh-CN" altLang="en-US" sz="1800" dirty="0"/>
              <a:t>可选</a:t>
            </a:r>
            <a:r>
              <a:rPr kumimoji="1" lang="en-US" altLang="zh-CN" sz="1800" dirty="0"/>
              <a:t>)</a:t>
            </a:r>
          </a:p>
          <a:p>
            <a:r>
              <a:rPr kumimoji="1" lang="zh-CN" altLang="en-US" sz="1800" dirty="0"/>
              <a:t>同一</a:t>
            </a:r>
            <a:r>
              <a:rPr kumimoji="1" lang="en-US" altLang="zh-CN" sz="1800" dirty="0"/>
              <a:t>zone</a:t>
            </a:r>
            <a:r>
              <a:rPr kumimoji="1" lang="zh-CN" altLang="en-US" sz="1800" dirty="0"/>
              <a:t>内的</a:t>
            </a:r>
            <a:r>
              <a:rPr kumimoji="1" lang="en-US" altLang="zh-CN" sz="1800" dirty="0"/>
              <a:t>KSK</a:t>
            </a:r>
            <a:r>
              <a:rPr kumimoji="1" lang="zh-CN" altLang="en-US" sz="1800" dirty="0"/>
              <a:t>对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签名</a:t>
            </a:r>
            <a:endParaRPr kumimoji="1" lang="en-US" altLang="zh-CN" sz="1800" dirty="0"/>
          </a:p>
          <a:p>
            <a:r>
              <a:rPr kumimoji="1" lang="en-US" altLang="zh-CN" sz="1800" dirty="0"/>
              <a:t>ZSK</a:t>
            </a:r>
            <a:r>
              <a:rPr kumimoji="1" lang="zh-CN" altLang="en-US" sz="1800" dirty="0"/>
              <a:t>对每一个</a:t>
            </a:r>
            <a:r>
              <a:rPr kumimoji="1" lang="en-US" altLang="zh-CN" sz="1800" dirty="0" err="1"/>
              <a:t>RRset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域名和类型相同的一组</a:t>
            </a:r>
            <a:r>
              <a:rPr kumimoji="1" lang="en-US" altLang="zh-CN" sz="1800" dirty="0"/>
              <a:t>RR)</a:t>
            </a:r>
            <a:r>
              <a:rPr kumimoji="1" lang="zh-CN" altLang="en-US" sz="1800" dirty="0"/>
              <a:t>生成一个签名</a:t>
            </a:r>
            <a:r>
              <a:rPr kumimoji="1" lang="en-US" altLang="zh-CN" sz="1800" dirty="0"/>
              <a:t>RRSIG</a:t>
            </a:r>
          </a:p>
          <a:p>
            <a:r>
              <a:rPr kumimoji="1" lang="en-US" altLang="en-US" sz="1800" dirty="0" err="1"/>
              <a:t>父</a:t>
            </a:r>
            <a:r>
              <a:rPr kumimoji="1" lang="en-US" altLang="zh-CN" sz="1800" dirty="0" err="1"/>
              <a:t>zone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ZSK</a:t>
            </a:r>
            <a:r>
              <a:rPr kumimoji="1" lang="zh-CN" altLang="en-US" sz="1800" dirty="0"/>
              <a:t>对子</a:t>
            </a:r>
            <a:r>
              <a:rPr kumimoji="1" lang="en-US" altLang="zh-CN" sz="1800" dirty="0"/>
              <a:t>zone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KSK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DS</a:t>
            </a:r>
            <a:r>
              <a:rPr kumimoji="1" lang="zh-CN" altLang="en-US" sz="1800" dirty="0"/>
              <a:t>签名</a:t>
            </a:r>
            <a:endParaRPr kumimoji="1" lang="en-US" altLang="zh-CN" sz="1800" dirty="0"/>
          </a:p>
          <a:p>
            <a:pPr lvl="1"/>
            <a:r>
              <a:rPr kumimoji="1" lang="zh-CN" altLang="en-US" sz="1400" dirty="0"/>
              <a:t>可扩展性：子</a:t>
            </a:r>
            <a:r>
              <a:rPr kumimoji="1" lang="en-US" altLang="zh-CN" sz="1400" dirty="0"/>
              <a:t>zone</a:t>
            </a:r>
            <a:r>
              <a:rPr kumimoji="1" lang="zh-CN" altLang="en-US" sz="1400" dirty="0"/>
              <a:t>更换</a:t>
            </a:r>
            <a:r>
              <a:rPr kumimoji="1" lang="en-US" altLang="zh-CN" sz="1400" dirty="0"/>
              <a:t>ZSK</a:t>
            </a:r>
            <a:r>
              <a:rPr kumimoji="1" lang="zh-CN" altLang="en-US" sz="1400" dirty="0"/>
              <a:t>，无须通知父</a:t>
            </a:r>
            <a:r>
              <a:rPr kumimoji="1" lang="en-US" altLang="zh-CN" sz="1400" dirty="0"/>
              <a:t>zone</a:t>
            </a:r>
          </a:p>
          <a:p>
            <a:r>
              <a:rPr kumimoji="1" lang="zh-CN" altLang="en-US" sz="1800" dirty="0"/>
              <a:t>将子</a:t>
            </a:r>
            <a:r>
              <a:rPr kumimoji="1" lang="en-US" altLang="zh-CN" sz="1800" dirty="0"/>
              <a:t>KSK</a:t>
            </a:r>
            <a:r>
              <a:rPr kumimoji="1" lang="zh-CN" altLang="en-US" sz="1800" dirty="0"/>
              <a:t>的</a:t>
            </a:r>
            <a:r>
              <a:rPr kumimoji="1" lang="en-US" altLang="zh-CN" sz="1800" dirty="0"/>
              <a:t>DS</a:t>
            </a:r>
            <a:r>
              <a:rPr kumimoji="1" lang="zh-CN" altLang="en-US" sz="1800" dirty="0"/>
              <a:t>的签名放在父</a:t>
            </a:r>
            <a:r>
              <a:rPr kumimoji="1" lang="en-US" altLang="zh-CN" sz="1800" dirty="0"/>
              <a:t>zone</a:t>
            </a:r>
            <a:r>
              <a:rPr kumimoji="1" lang="zh-CN" altLang="en-US" sz="1800" dirty="0"/>
              <a:t>处</a:t>
            </a:r>
            <a:endParaRPr kumimoji="1" lang="en-US" altLang="zh-CN" sz="1800" dirty="0"/>
          </a:p>
          <a:p>
            <a:pPr lvl="1"/>
            <a:r>
              <a:rPr kumimoji="1" lang="zh-CN" altLang="en-US" sz="1400" dirty="0"/>
              <a:t>可扩展性：父</a:t>
            </a:r>
            <a:r>
              <a:rPr kumimoji="1" lang="en-US" altLang="zh-CN" sz="1400" dirty="0"/>
              <a:t>zone</a:t>
            </a:r>
            <a:r>
              <a:rPr kumimoji="1" lang="zh-CN" altLang="en-US" sz="1400" dirty="0"/>
              <a:t>更换</a:t>
            </a:r>
            <a:r>
              <a:rPr kumimoji="1" lang="en-US" altLang="zh-CN" sz="1400" dirty="0"/>
              <a:t>Key</a:t>
            </a:r>
            <a:r>
              <a:rPr kumimoji="1" lang="zh-CN" altLang="en-US" sz="1400" dirty="0"/>
              <a:t>重新签名后，无须通知子</a:t>
            </a:r>
            <a:r>
              <a:rPr kumimoji="1" lang="en-US" altLang="zh-CN" sz="1400" dirty="0"/>
              <a:t>zone</a:t>
            </a:r>
          </a:p>
          <a:p>
            <a:r>
              <a:rPr kumimoji="1" lang="zh-CN" altLang="en-US" sz="1800" dirty="0"/>
              <a:t>信任链</a:t>
            </a:r>
            <a:r>
              <a:rPr kumimoji="1" lang="en-US" altLang="zh-CN" sz="1800" dirty="0"/>
              <a:t>DNSKEY-&gt;[DS-&gt;DNSKEY]*-&gt;</a:t>
            </a:r>
            <a:r>
              <a:rPr kumimoji="1" lang="en-US" altLang="zh-CN" sz="1800" dirty="0" err="1"/>
              <a:t>RRset</a:t>
            </a:r>
            <a:endParaRPr kumimoji="1" lang="en-US" altLang="zh-CN" sz="18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690832" y="1503362"/>
            <a:ext cx="3080847" cy="1422168"/>
          </a:xfrm>
          <a:prstGeom prst="ellipse">
            <a:avLst/>
          </a:prstGeom>
          <a:solidFill>
            <a:schemeClr val="accent1">
              <a:lumMod val="60000"/>
              <a:lumOff val="40000"/>
              <a:alpha val="2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690832" y="3101904"/>
            <a:ext cx="3080847" cy="1911238"/>
          </a:xfrm>
          <a:prstGeom prst="ellipse">
            <a:avLst/>
          </a:prstGeom>
          <a:solidFill>
            <a:srgbClr val="0080FF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456562" y="2441750"/>
            <a:ext cx="1486246" cy="28205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RRSIG(DS)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456561" y="3281823"/>
            <a:ext cx="1531067" cy="28205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DNSKEY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KSK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456562" y="3647746"/>
            <a:ext cx="1531067" cy="28205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DNSKEY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ZSK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459554" y="3942335"/>
            <a:ext cx="1531067" cy="28205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RRSIG(ZSK)</a:t>
            </a:r>
          </a:p>
        </p:txBody>
      </p:sp>
      <p:cxnSp>
        <p:nvCxnSpPr>
          <p:cNvPr id="17" name="曲线连接符 16"/>
          <p:cNvCxnSpPr>
            <a:stCxn id="13" idx="1"/>
            <a:endCxn id="15" idx="1"/>
          </p:cNvCxnSpPr>
          <p:nvPr/>
        </p:nvCxnSpPr>
        <p:spPr>
          <a:xfrm rot="10800000" flipH="1" flipV="1">
            <a:off x="6456560" y="3422851"/>
            <a:ext cx="2993" cy="660512"/>
          </a:xfrm>
          <a:prstGeom prst="curvedConnector3">
            <a:avLst>
              <a:gd name="adj1" fmla="val -7637822"/>
            </a:avLst>
          </a:prstGeom>
          <a:ln w="57150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6459555" y="1712540"/>
            <a:ext cx="1531067" cy="28205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DNSKEY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ZSK</a:t>
            </a:r>
          </a:p>
        </p:txBody>
      </p:sp>
      <p:cxnSp>
        <p:nvCxnSpPr>
          <p:cNvPr id="20" name="曲线连接符 19"/>
          <p:cNvCxnSpPr>
            <a:stCxn id="19" idx="1"/>
            <a:endCxn id="12" idx="1"/>
          </p:cNvCxnSpPr>
          <p:nvPr/>
        </p:nvCxnSpPr>
        <p:spPr>
          <a:xfrm rot="10800000" flipV="1">
            <a:off x="6456563" y="1853568"/>
            <a:ext cx="2993" cy="729210"/>
          </a:xfrm>
          <a:prstGeom prst="curvedConnector3">
            <a:avLst>
              <a:gd name="adj1" fmla="val 7737822"/>
            </a:avLst>
          </a:prstGeom>
          <a:ln w="57150" cmpd="sng">
            <a:solidFill>
              <a:srgbClr val="FF7F0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456560" y="2144253"/>
            <a:ext cx="1486246" cy="28205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DS</a:t>
            </a:r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(</a:t>
            </a:r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KSK)</a:t>
            </a:r>
          </a:p>
        </p:txBody>
      </p:sp>
      <p:cxnSp>
        <p:nvCxnSpPr>
          <p:cNvPr id="24" name="曲线连接符 23"/>
          <p:cNvCxnSpPr>
            <a:stCxn id="23" idx="3"/>
            <a:endCxn id="13" idx="3"/>
          </p:cNvCxnSpPr>
          <p:nvPr/>
        </p:nvCxnSpPr>
        <p:spPr>
          <a:xfrm>
            <a:off x="7942806" y="2285281"/>
            <a:ext cx="44822" cy="1137570"/>
          </a:xfrm>
          <a:prstGeom prst="curvedConnector3">
            <a:avLst>
              <a:gd name="adj1" fmla="val 610017"/>
            </a:avLst>
          </a:prstGeom>
          <a:ln w="57150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459560" y="4584194"/>
            <a:ext cx="1531067" cy="282055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RRSIG</a:t>
            </a:r>
          </a:p>
        </p:txBody>
      </p:sp>
      <p:cxnSp>
        <p:nvCxnSpPr>
          <p:cNvPr id="30" name="曲线连接符 29"/>
          <p:cNvCxnSpPr>
            <a:stCxn id="14" idx="3"/>
            <a:endCxn id="29" idx="3"/>
          </p:cNvCxnSpPr>
          <p:nvPr/>
        </p:nvCxnSpPr>
        <p:spPr>
          <a:xfrm>
            <a:off x="7987629" y="3788774"/>
            <a:ext cx="2998" cy="936448"/>
          </a:xfrm>
          <a:prstGeom prst="curvedConnector3">
            <a:avLst>
              <a:gd name="adj1" fmla="val 7725083"/>
            </a:avLst>
          </a:prstGeom>
          <a:ln w="5715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>
            <a:off x="5690832" y="3005455"/>
            <a:ext cx="3080847" cy="0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459553" y="4290381"/>
            <a:ext cx="1531067" cy="282055"/>
          </a:xfrm>
          <a:prstGeom prst="round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err="1">
                <a:latin typeface="微软雅黑"/>
                <a:ea typeface="微软雅黑"/>
                <a:cs typeface="微软雅黑"/>
              </a:rPr>
              <a:t>RRset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4891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DNSSEC</a:t>
            </a:r>
            <a:r>
              <a:rPr kumimoji="1" lang="zh-CN" altLang="en-US" dirty="0"/>
              <a:t>的新标记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10" y="2377025"/>
            <a:ext cx="8229600" cy="3228300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0000FF"/>
                </a:solidFill>
              </a:rPr>
              <a:t>Checking Disabled</a:t>
            </a:r>
            <a:r>
              <a:rPr kumimoji="1" lang="zh-CN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zh-CN" sz="2000" dirty="0">
                <a:solidFill>
                  <a:srgbClr val="0000FF"/>
                </a:solidFill>
              </a:rPr>
              <a:t>(CD)</a:t>
            </a:r>
            <a:r>
              <a:rPr kumimoji="1" lang="zh-CN" altLang="en-US" sz="2000" dirty="0"/>
              <a:t>标记：由解析器在</a:t>
            </a:r>
            <a:r>
              <a:rPr kumimoji="1" lang="en-US" altLang="zh-CN" sz="2000" dirty="0"/>
              <a:t>Query</a:t>
            </a:r>
            <a:r>
              <a:rPr kumimoji="1" lang="zh-CN" altLang="en-US" sz="2000" dirty="0"/>
              <a:t>中设置，禁止递归服务器端进行真实性验证（由解析器自己来检查）；若未设置，则由递归服务器检查</a:t>
            </a:r>
            <a:endParaRPr kumimoji="1" lang="en-US" altLang="zh-CN" sz="2000" dirty="0"/>
          </a:p>
          <a:p>
            <a:pPr lvl="1"/>
            <a:r>
              <a:rPr kumimoji="1" lang="en-US" altLang="zh-CN" sz="1600" dirty="0"/>
              <a:t>DNS</a:t>
            </a:r>
            <a:r>
              <a:rPr kumimoji="1" lang="zh-CN" altLang="en-US" sz="1600" dirty="0"/>
              <a:t>头部标记</a:t>
            </a:r>
            <a:endParaRPr kumimoji="1" lang="en-US" altLang="zh-CN" sz="1600" dirty="0"/>
          </a:p>
          <a:p>
            <a:r>
              <a:rPr kumimoji="1" lang="en-US" altLang="zh-CN" sz="2000" dirty="0">
                <a:solidFill>
                  <a:schemeClr val="accent1"/>
                </a:solidFill>
              </a:rPr>
              <a:t>Authenticated Data (AD)</a:t>
            </a:r>
            <a:r>
              <a:rPr kumimoji="1" lang="zh-CN" altLang="en-US" sz="2000" dirty="0"/>
              <a:t>标记：由递归服务器在</a:t>
            </a:r>
            <a:r>
              <a:rPr kumimoji="1" lang="en-US" altLang="zh-CN" sz="2000" dirty="0"/>
              <a:t>Response</a:t>
            </a:r>
            <a:r>
              <a:rPr kumimoji="1" lang="zh-CN" altLang="en-US" sz="2000" dirty="0"/>
              <a:t>中设置，表示应答中的</a:t>
            </a:r>
            <a:r>
              <a:rPr kumimoji="1" lang="en-US" altLang="zh-CN" sz="2000" dirty="0"/>
              <a:t>Answer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Authority</a:t>
            </a:r>
            <a:r>
              <a:rPr kumimoji="1" lang="zh-CN" altLang="en-US" sz="2000" dirty="0"/>
              <a:t>部分的所有数据通过了验证；若未设置，则尚未验证</a:t>
            </a:r>
            <a:endParaRPr kumimoji="1" lang="en-US" altLang="zh-CN" sz="2000" dirty="0"/>
          </a:p>
          <a:p>
            <a:pPr lvl="1"/>
            <a:r>
              <a:rPr kumimoji="1" lang="en-US" altLang="zh-CN" sz="1600" dirty="0"/>
              <a:t>DNS</a:t>
            </a:r>
            <a:r>
              <a:rPr kumimoji="1" lang="zh-CN" altLang="en-US" sz="1600" dirty="0"/>
              <a:t>头部标记</a:t>
            </a:r>
            <a:endParaRPr kumimoji="1" lang="en-US" altLang="zh-CN" sz="1600" dirty="0"/>
          </a:p>
          <a:p>
            <a:r>
              <a:rPr kumimoji="1" lang="en-US" altLang="zh-CN" sz="2000" dirty="0">
                <a:solidFill>
                  <a:srgbClr val="008000"/>
                </a:solidFill>
              </a:rPr>
              <a:t>DNSSEC</a:t>
            </a:r>
            <a:r>
              <a:rPr kumimoji="1" lang="zh-CN" altLang="en-US" sz="2000" dirty="0">
                <a:solidFill>
                  <a:srgbClr val="008000"/>
                </a:solidFill>
              </a:rPr>
              <a:t> </a:t>
            </a:r>
            <a:r>
              <a:rPr kumimoji="1" lang="en-US" altLang="zh-CN" sz="2000" dirty="0">
                <a:solidFill>
                  <a:srgbClr val="008000"/>
                </a:solidFill>
              </a:rPr>
              <a:t>OK(DO)</a:t>
            </a:r>
            <a:r>
              <a:rPr kumimoji="1" lang="zh-CN" altLang="en-US" sz="2000" dirty="0"/>
              <a:t>标记 </a:t>
            </a:r>
            <a:r>
              <a:rPr kumimoji="1" lang="en-US" altLang="zh-CN" sz="2000" dirty="0"/>
              <a:t>[RFC3225]</a:t>
            </a:r>
            <a:r>
              <a:rPr kumimoji="1" lang="zh-CN" altLang="en-US" sz="2000" dirty="0"/>
              <a:t>：由递归服务器在</a:t>
            </a:r>
            <a:r>
              <a:rPr kumimoji="1" lang="en-US" altLang="zh-CN" sz="2000" dirty="0"/>
              <a:t>Query</a:t>
            </a:r>
            <a:r>
              <a:rPr kumimoji="1" lang="zh-CN" altLang="en-US" sz="2000" dirty="0"/>
              <a:t>中设置，表示支持</a:t>
            </a:r>
            <a:r>
              <a:rPr kumimoji="1" lang="en-US" altLang="zh-CN" sz="2000" dirty="0"/>
              <a:t>DNSSEC</a:t>
            </a:r>
            <a:r>
              <a:rPr kumimoji="1" lang="zh-CN" altLang="en-US" sz="2000" dirty="0"/>
              <a:t>；若未设置，则权威在应答中不应有</a:t>
            </a:r>
            <a:r>
              <a:rPr kumimoji="1" lang="en-US" altLang="zh-CN" sz="2000" dirty="0"/>
              <a:t>DNSSEC</a:t>
            </a:r>
            <a:r>
              <a:rPr kumimoji="1" lang="zh-CN" altLang="en-US" sz="2000" dirty="0"/>
              <a:t>信息</a:t>
            </a:r>
            <a:endParaRPr kumimoji="1" lang="en-US" altLang="zh-CN" sz="20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EDNS0 OPT header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zh-CN" altLang="en-US" sz="1600" dirty="0"/>
              <a:t>原</a:t>
            </a:r>
            <a:r>
              <a:rPr lang="en-US" altLang="zh-CN" sz="1600" dirty="0"/>
              <a:t>RR</a:t>
            </a:r>
            <a:r>
              <a:rPr lang="zh-CN" altLang="en-US" sz="1600" dirty="0"/>
              <a:t>中</a:t>
            </a:r>
            <a:r>
              <a:rPr lang="en-US" altLang="zh-CN" sz="1600" dirty="0"/>
              <a:t>TTL)</a:t>
            </a:r>
            <a:r>
              <a:rPr lang="zh-CN" altLang="en-US" sz="1600" dirty="0"/>
              <a:t> 中</a:t>
            </a:r>
            <a:r>
              <a:rPr lang="en-US" altLang="zh-CN" sz="1600" dirty="0"/>
              <a:t>MSB(</a:t>
            </a:r>
            <a:r>
              <a:rPr lang="zh-CN" altLang="en-US" sz="1600" dirty="0"/>
              <a:t>最高比特</a:t>
            </a:r>
            <a:r>
              <a:rPr lang="en-US" altLang="zh-CN" sz="1600" dirty="0"/>
              <a:t>)</a:t>
            </a:r>
            <a:endParaRPr kumimoji="1"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16</a:t>
            </a:fld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96531" y="1321751"/>
            <a:ext cx="1559361" cy="89923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Recursive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190679" y="1321752"/>
            <a:ext cx="1688506" cy="812076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5355892" y="1761366"/>
            <a:ext cx="1793965" cy="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932025" y="1467171"/>
            <a:ext cx="788686" cy="2567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CD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H="1">
            <a:off x="5355892" y="1936232"/>
            <a:ext cx="1838638" cy="0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932025" y="1983560"/>
            <a:ext cx="788686" cy="2732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AD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613762" y="1294441"/>
            <a:ext cx="788686" cy="27322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</a:p>
        </p:txBody>
      </p:sp>
      <p:cxnSp>
        <p:nvCxnSpPr>
          <p:cNvPr id="12" name="直线连接符 11"/>
          <p:cNvCxnSpPr/>
          <p:nvPr/>
        </p:nvCxnSpPr>
        <p:spPr>
          <a:xfrm>
            <a:off x="2002566" y="1582455"/>
            <a:ext cx="1793965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716664" y="1321751"/>
            <a:ext cx="1285902" cy="899229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权威服务器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Authority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932025" y="1087864"/>
            <a:ext cx="788686" cy="27322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</a:p>
        </p:txBody>
      </p:sp>
      <p:cxnSp>
        <p:nvCxnSpPr>
          <p:cNvPr id="16" name="直线连接符 15"/>
          <p:cNvCxnSpPr/>
          <p:nvPr/>
        </p:nvCxnSpPr>
        <p:spPr>
          <a:xfrm>
            <a:off x="5320829" y="1375878"/>
            <a:ext cx="1793965" cy="0"/>
          </a:xfrm>
          <a:prstGeom prst="line">
            <a:avLst/>
          </a:prstGeom>
          <a:ln w="57150" cmpd="sng">
            <a:solidFill>
              <a:srgbClr val="008000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6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验证递归服务器的</a:t>
            </a:r>
            <a:r>
              <a:rPr kumimoji="1" lang="en-US" altLang="zh-CN" dirty="0"/>
              <a:t>4</a:t>
            </a:r>
            <a:r>
              <a:rPr kumimoji="1" lang="en-US" altLang="en-US" dirty="0"/>
              <a:t>种状态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>
                <a:solidFill>
                  <a:srgbClr val="3366FF"/>
                </a:solidFill>
              </a:rPr>
              <a:t>Secure</a:t>
            </a:r>
            <a:r>
              <a:rPr kumimoji="1" lang="zh-CN" altLang="en-US" sz="2000" dirty="0"/>
              <a:t>：具有一个信任锚，并获得了一条信任链，能够验证应答中的所有签名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应答中设置</a:t>
            </a:r>
            <a:r>
              <a:rPr kumimoji="1" lang="en-US" altLang="zh-CN" sz="1600" dirty="0"/>
              <a:t>AD(Authenticated Data)</a:t>
            </a:r>
            <a:r>
              <a:rPr kumimoji="1" lang="zh-CN" altLang="en-US" sz="1600" dirty="0"/>
              <a:t>标记</a:t>
            </a:r>
            <a:endParaRPr kumimoji="1" lang="en-US" altLang="zh-CN" sz="1600" dirty="0"/>
          </a:p>
          <a:p>
            <a:r>
              <a:rPr kumimoji="1" lang="en-US" altLang="zh-CN" sz="2000" dirty="0">
                <a:solidFill>
                  <a:srgbClr val="3366FF"/>
                </a:solidFill>
              </a:rPr>
              <a:t>Insecure</a:t>
            </a:r>
            <a:r>
              <a:rPr kumimoji="1" lang="zh-CN" altLang="en-US" sz="2000" dirty="0"/>
              <a:t>：具有一个信任锚，一条信任链，但在一个授权点</a:t>
            </a:r>
            <a:r>
              <a:rPr kumimoji="1" lang="en-US" altLang="zh-CN" sz="2000" dirty="0"/>
              <a:t>(delegation point)</a:t>
            </a:r>
            <a:r>
              <a:rPr kumimoji="1" lang="zh-CN" altLang="en-US" sz="2000" dirty="0"/>
              <a:t>不存在</a:t>
            </a:r>
            <a:r>
              <a:rPr kumimoji="1" lang="en-US" altLang="zh-CN" sz="2000" dirty="0"/>
              <a:t>DS</a:t>
            </a:r>
            <a:r>
              <a:rPr kumimoji="1" lang="zh-CN" altLang="en-US" sz="2000" dirty="0"/>
              <a:t>记录，表示后续子分支无</a:t>
            </a:r>
            <a:r>
              <a:rPr kumimoji="1" lang="en-US" altLang="zh-CN" sz="2000" dirty="0"/>
              <a:t>DNSSEC</a:t>
            </a:r>
            <a:r>
              <a:rPr kumimoji="1" lang="zh-CN" altLang="en-US" sz="2000" dirty="0"/>
              <a:t>保护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无特定应答信息</a:t>
            </a:r>
            <a:endParaRPr kumimoji="1" lang="en-US" altLang="zh-CN" sz="1600" dirty="0"/>
          </a:p>
          <a:p>
            <a:r>
              <a:rPr kumimoji="1" lang="en-US" altLang="zh-CN" sz="2000" dirty="0">
                <a:solidFill>
                  <a:srgbClr val="3366FF"/>
                </a:solidFill>
              </a:rPr>
              <a:t>Bogus</a:t>
            </a:r>
            <a:r>
              <a:rPr kumimoji="1" lang="zh-CN" altLang="en-US" sz="2000" dirty="0"/>
              <a:t>：具有信任锚，授权信息表明该数据应该被签名，但应答未通过验证，原因包括：签名缺失，签名超时，不支持签名算法，相关</a:t>
            </a:r>
            <a:r>
              <a:rPr kumimoji="1" lang="en-US" altLang="zh-CN" sz="2000" dirty="0"/>
              <a:t>NSEC</a:t>
            </a:r>
            <a:r>
              <a:rPr kumimoji="1" lang="zh-CN" altLang="en-US" sz="2000" dirty="0"/>
              <a:t>记录缺失，等等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应答返回码</a:t>
            </a:r>
            <a:r>
              <a:rPr kumimoji="1" lang="en-US" altLang="zh-CN" sz="1600" dirty="0"/>
              <a:t>RCODE=2 “Server Failure”</a:t>
            </a:r>
          </a:p>
          <a:p>
            <a:r>
              <a:rPr kumimoji="1" lang="en-US" altLang="zh-CN" sz="2000" dirty="0">
                <a:solidFill>
                  <a:srgbClr val="3366FF"/>
                </a:solidFill>
              </a:rPr>
              <a:t>Indeterminate</a:t>
            </a:r>
            <a:r>
              <a:rPr kumimoji="1" lang="zh-CN" altLang="en-US" sz="2000" dirty="0"/>
              <a:t>：为缺省操作模式，没有信任锚来表明名字空间树上特定部分是安全的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无特定应答信息</a:t>
            </a:r>
            <a:endParaRPr kumimoji="1" lang="en-US" altLang="zh-CN" sz="1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5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直线连接符 135"/>
          <p:cNvCxnSpPr>
            <a:stCxn id="124" idx="2"/>
            <a:endCxn id="126" idx="0"/>
          </p:cNvCxnSpPr>
          <p:nvPr/>
        </p:nvCxnSpPr>
        <p:spPr>
          <a:xfrm flipH="1">
            <a:off x="3786633" y="1701357"/>
            <a:ext cx="23216" cy="155323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带有</a:t>
            </a:r>
            <a:r>
              <a:rPr kumimoji="1" lang="en-US" altLang="zh-CN" dirty="0"/>
              <a:t>DNSSEC</a:t>
            </a:r>
            <a:r>
              <a:rPr kumimoji="1" lang="zh-CN" altLang="en-US" dirty="0"/>
              <a:t>的域名解析示意图：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18</a:t>
            </a:fld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604146" y="5822245"/>
            <a:ext cx="1559361" cy="899230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服务器</a:t>
            </a:r>
          </a:p>
        </p:txBody>
      </p:sp>
      <p:sp>
        <p:nvSpPr>
          <p:cNvPr id="9" name="椭圆 8"/>
          <p:cNvSpPr/>
          <p:nvPr/>
        </p:nvSpPr>
        <p:spPr>
          <a:xfrm>
            <a:off x="3020114" y="948287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(root)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2730322" y="1073773"/>
            <a:ext cx="2937507" cy="1263032"/>
            <a:chOff x="2802892" y="1327768"/>
            <a:chExt cx="2937507" cy="1263032"/>
          </a:xfrm>
        </p:grpSpPr>
        <p:sp>
          <p:nvSpPr>
            <p:cNvPr id="13" name="椭圆 12"/>
            <p:cNvSpPr/>
            <p:nvPr/>
          </p:nvSpPr>
          <p:spPr>
            <a:xfrm>
              <a:off x="2802892" y="1327768"/>
              <a:ext cx="2937507" cy="1263032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694680" y="2095758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80296" y="1874113"/>
            <a:ext cx="2239818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com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98323" y="2055525"/>
            <a:ext cx="2463800" cy="1386180"/>
            <a:chOff x="770893" y="2309520"/>
            <a:chExt cx="2463800" cy="1386180"/>
          </a:xfrm>
        </p:grpSpPr>
        <p:sp>
          <p:nvSpPr>
            <p:cNvPr id="11" name="椭圆 10"/>
            <p:cNvSpPr/>
            <p:nvPr/>
          </p:nvSpPr>
          <p:spPr>
            <a:xfrm>
              <a:off x="770893" y="2309520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522872" y="3034141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6998294" y="5726301"/>
            <a:ext cx="1688506" cy="605347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-150237" y="3653874"/>
            <a:ext cx="2983993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VeriSign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grpSp>
        <p:nvGrpSpPr>
          <p:cNvPr id="80" name="组 79"/>
          <p:cNvGrpSpPr/>
          <p:nvPr/>
        </p:nvGrpSpPr>
        <p:grpSpPr>
          <a:xfrm>
            <a:off x="332331" y="3822328"/>
            <a:ext cx="2463800" cy="1386180"/>
            <a:chOff x="404901" y="4076323"/>
            <a:chExt cx="2463800" cy="1386180"/>
          </a:xfrm>
        </p:grpSpPr>
        <p:sp>
          <p:nvSpPr>
            <p:cNvPr id="45" name="椭圆 44"/>
            <p:cNvSpPr/>
            <p:nvPr/>
          </p:nvSpPr>
          <p:spPr>
            <a:xfrm>
              <a:off x="404901" y="4076323"/>
              <a:ext cx="2463800" cy="1386180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solidFill>
                  <a:schemeClr val="tx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2207680" y="4642413"/>
              <a:ext cx="402318" cy="375872"/>
            </a:xfrm>
            <a:prstGeom prst="roundRect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60" name="直线连接符 59"/>
          <p:cNvCxnSpPr>
            <a:endCxn id="39" idx="1"/>
          </p:cNvCxnSpPr>
          <p:nvPr/>
        </p:nvCxnSpPr>
        <p:spPr>
          <a:xfrm>
            <a:off x="5204329" y="6028975"/>
            <a:ext cx="1793965" cy="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5076090" y="5725537"/>
            <a:ext cx="2185322" cy="2567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4" name="直线连接符 63"/>
          <p:cNvCxnSpPr/>
          <p:nvPr/>
        </p:nvCxnSpPr>
        <p:spPr>
          <a:xfrm>
            <a:off x="4988369" y="2217635"/>
            <a:ext cx="0" cy="3604610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 rot="5400000">
            <a:off x="4125585" y="3812783"/>
            <a:ext cx="2076083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69" name="直线连接符 68"/>
          <p:cNvCxnSpPr/>
          <p:nvPr/>
        </p:nvCxnSpPr>
        <p:spPr>
          <a:xfrm flipV="1">
            <a:off x="4851223" y="2217635"/>
            <a:ext cx="0" cy="3604611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 rot="5400000">
            <a:off x="3759763" y="3376842"/>
            <a:ext cx="1838447" cy="2567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3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2" name="直线连接符 81"/>
          <p:cNvCxnSpPr/>
          <p:nvPr/>
        </p:nvCxnSpPr>
        <p:spPr>
          <a:xfrm>
            <a:off x="2852620" y="2993482"/>
            <a:ext cx="1681103" cy="2781773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 rot="3600000">
            <a:off x="2758163" y="4093469"/>
            <a:ext cx="2170384" cy="311172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4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85" name="直线连接符 84"/>
          <p:cNvCxnSpPr/>
          <p:nvPr/>
        </p:nvCxnSpPr>
        <p:spPr>
          <a:xfrm flipH="1" flipV="1">
            <a:off x="2835730" y="3156019"/>
            <a:ext cx="1536700" cy="2593836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圆角矩形 90"/>
          <p:cNvSpPr/>
          <p:nvPr/>
        </p:nvSpPr>
        <p:spPr>
          <a:xfrm rot="3600000">
            <a:off x="2227662" y="4224675"/>
            <a:ext cx="2224521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5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NS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2" name="直线连接符 91"/>
          <p:cNvCxnSpPr/>
          <p:nvPr/>
        </p:nvCxnSpPr>
        <p:spPr>
          <a:xfrm rot="242087">
            <a:off x="2552169" y="4802390"/>
            <a:ext cx="1190980" cy="1277932"/>
          </a:xfrm>
          <a:prstGeom prst="line">
            <a:avLst/>
          </a:prstGeom>
          <a:ln w="57150" cmpd="sng">
            <a:solidFill>
              <a:srgbClr val="3366FF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 rot="3126846">
            <a:off x="2210591" y="5191932"/>
            <a:ext cx="2210737" cy="291836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6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97" name="直线连接符 96"/>
          <p:cNvCxnSpPr/>
          <p:nvPr/>
        </p:nvCxnSpPr>
        <p:spPr>
          <a:xfrm flipH="1" flipV="1">
            <a:off x="2548226" y="4865890"/>
            <a:ext cx="1068620" cy="1344414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圆角矩形 97"/>
          <p:cNvSpPr/>
          <p:nvPr/>
        </p:nvSpPr>
        <p:spPr>
          <a:xfrm rot="3156438">
            <a:off x="1690862" y="5433709"/>
            <a:ext cx="2324209" cy="292371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05" name="直线连接符 104"/>
          <p:cNvCxnSpPr/>
          <p:nvPr/>
        </p:nvCxnSpPr>
        <p:spPr>
          <a:xfrm flipH="1">
            <a:off x="5159656" y="6149980"/>
            <a:ext cx="1838638" cy="0"/>
          </a:xfrm>
          <a:prstGeom prst="line">
            <a:avLst/>
          </a:prstGeom>
          <a:ln w="57150" cmpd="sng">
            <a:solidFill>
              <a:schemeClr val="accent1"/>
            </a:solidFill>
            <a:prstDash val="sys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4878672" y="6211966"/>
            <a:ext cx="2382740" cy="256725"/>
          </a:xfrm>
          <a:prstGeom prst="roundRect">
            <a:avLst/>
          </a:prstGeom>
          <a:solidFill>
            <a:srgbClr val="FF7F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 err="1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r>
              <a:rPr kumimoji="1" lang="zh-CN" altLang="en-US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-52791" y="4450344"/>
            <a:ext cx="1684386" cy="516155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Arial Black"/>
                <a:cs typeface="Arial Black"/>
              </a:rPr>
              <a:t>www</a:t>
            </a:r>
            <a:endParaRPr kumimoji="1" lang="zh-CN" altLang="en-US" sz="2000" dirty="0">
              <a:solidFill>
                <a:schemeClr val="tx1"/>
              </a:solidFill>
              <a:latin typeface="Arial Black"/>
              <a:cs typeface="Arial Black"/>
            </a:endParaRPr>
          </a:p>
        </p:txBody>
      </p:sp>
      <p:sp>
        <p:nvSpPr>
          <p:cNvPr id="75" name="圆角矩形标注 74"/>
          <p:cNvSpPr/>
          <p:nvPr/>
        </p:nvSpPr>
        <p:spPr>
          <a:xfrm>
            <a:off x="5321665" y="4388419"/>
            <a:ext cx="3365135" cy="1259048"/>
          </a:xfrm>
          <a:prstGeom prst="wedgeRoundRectCallout">
            <a:avLst>
              <a:gd name="adj1" fmla="val -22570"/>
              <a:gd name="adj2" fmla="val 62022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1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8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步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无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DNSSEC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；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若设置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CD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标记，则递归服务器不做检查，而由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resolver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检查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圆角矩形标注 83"/>
          <p:cNvSpPr/>
          <p:nvPr/>
        </p:nvSpPr>
        <p:spPr>
          <a:xfrm>
            <a:off x="6182721" y="3156019"/>
            <a:ext cx="2397876" cy="1136306"/>
          </a:xfrm>
          <a:prstGeom prst="wedgeRoundRectCallout">
            <a:avLst>
              <a:gd name="adj1" fmla="val -87517"/>
              <a:gd name="adj2" fmla="val -4835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2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~</a:t>
            </a:r>
            <a:r>
              <a:rPr kumimoji="1" lang="en-US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步迭代解析：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递归服务器负责验证</a:t>
            </a:r>
            <a:r>
              <a:rPr kumimoji="1" lang="zh-CN" altLang="zh-CN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，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3366FF"/>
                </a:solidFill>
                <a:latin typeface="微软雅黑"/>
                <a:ea typeface="微软雅黑"/>
                <a:cs typeface="微软雅黑"/>
              </a:rPr>
              <a:t>权威服务器不负责验证</a:t>
            </a:r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  <a:p>
            <a:endParaRPr kumimoji="1" lang="en-US" altLang="zh-CN" sz="1600" dirty="0">
              <a:solidFill>
                <a:srgbClr val="3366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5252114" y="3027655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3786633" y="2720257"/>
            <a:ext cx="788686" cy="5464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RRSIG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3442541" y="3325610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2047044" y="3441705"/>
            <a:ext cx="788686" cy="5464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RRSIG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2811072" y="4424428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1769671" y="5173523"/>
            <a:ext cx="788686" cy="54645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</a:t>
            </a: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RRSIG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3265055" y="1390712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root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3241839" y="1856680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1769155" y="2378795"/>
            <a:ext cx="1089588" cy="310645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3" name="圆角矩形 132"/>
          <p:cNvSpPr/>
          <p:nvPr/>
        </p:nvSpPr>
        <p:spPr>
          <a:xfrm>
            <a:off x="290292" y="4093657"/>
            <a:ext cx="1844818" cy="294762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key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934505" y="2851272"/>
            <a:ext cx="1498368" cy="428299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DS</a:t>
            </a:r>
          </a:p>
        </p:txBody>
      </p:sp>
      <p:sp>
        <p:nvSpPr>
          <p:cNvPr id="135" name="圆角矩形 134"/>
          <p:cNvSpPr/>
          <p:nvPr/>
        </p:nvSpPr>
        <p:spPr>
          <a:xfrm>
            <a:off x="310777" y="4875410"/>
            <a:ext cx="1803847" cy="319548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www.verisign.com</a:t>
            </a:r>
            <a:endParaRPr kumimoji="1" lang="en-US" altLang="zh-CN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cxnSp>
        <p:nvCxnSpPr>
          <p:cNvPr id="137" name="直线连接符 136"/>
          <p:cNvCxnSpPr>
            <a:stCxn id="126" idx="2"/>
            <a:endCxn id="127" idx="0"/>
          </p:cNvCxnSpPr>
          <p:nvPr/>
        </p:nvCxnSpPr>
        <p:spPr>
          <a:xfrm flipH="1">
            <a:off x="2313949" y="2167325"/>
            <a:ext cx="1472684" cy="21147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/>
          <p:cNvCxnSpPr>
            <a:stCxn id="127" idx="2"/>
            <a:endCxn id="134" idx="0"/>
          </p:cNvCxnSpPr>
          <p:nvPr/>
        </p:nvCxnSpPr>
        <p:spPr>
          <a:xfrm flipH="1">
            <a:off x="1683689" y="2689440"/>
            <a:ext cx="630260" cy="161832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/>
          <p:cNvCxnSpPr>
            <a:stCxn id="134" idx="2"/>
            <a:endCxn id="133" idx="0"/>
          </p:cNvCxnSpPr>
          <p:nvPr/>
        </p:nvCxnSpPr>
        <p:spPr>
          <a:xfrm flipH="1">
            <a:off x="1212701" y="3279571"/>
            <a:ext cx="470988" cy="81408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/>
          <p:cNvCxnSpPr>
            <a:stCxn id="133" idx="2"/>
            <a:endCxn id="135" idx="0"/>
          </p:cNvCxnSpPr>
          <p:nvPr/>
        </p:nvCxnSpPr>
        <p:spPr>
          <a:xfrm>
            <a:off x="1212701" y="4388419"/>
            <a:ext cx="0" cy="486991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圆角矩形 155"/>
          <p:cNvSpPr/>
          <p:nvPr/>
        </p:nvSpPr>
        <p:spPr>
          <a:xfrm>
            <a:off x="5668718" y="6448250"/>
            <a:ext cx="788686" cy="2732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AD</a:t>
            </a:r>
          </a:p>
        </p:txBody>
      </p:sp>
      <p:sp>
        <p:nvSpPr>
          <p:cNvPr id="157" name="圆角矩形标注 156"/>
          <p:cNvSpPr/>
          <p:nvPr/>
        </p:nvSpPr>
        <p:spPr>
          <a:xfrm>
            <a:off x="5931554" y="1253962"/>
            <a:ext cx="2397876" cy="1136306"/>
          </a:xfrm>
          <a:prstGeom prst="wedgeRoundRectCallout">
            <a:avLst>
              <a:gd name="adj1" fmla="val -63788"/>
              <a:gd name="adj2" fmla="val 25226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DNSKEY</a:t>
            </a:r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通过另外独立的方式获取与验证，</a:t>
            </a:r>
            <a:endParaRPr kumimoji="1" lang="en-US" altLang="zh-CN" sz="1600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  <a:p>
            <a:r>
              <a:rPr kumimoji="1" lang="zh-CN" altLang="en-US" sz="1600" dirty="0">
                <a:solidFill>
                  <a:srgbClr val="FF6600"/>
                </a:solidFill>
                <a:latin typeface="微软雅黑"/>
                <a:ea typeface="微软雅黑"/>
                <a:cs typeface="微软雅黑"/>
              </a:rPr>
              <a:t>那么应如何做？</a:t>
            </a:r>
            <a:endParaRPr kumimoji="1" lang="en-US" altLang="zh-CN" sz="1600" dirty="0">
              <a:solidFill>
                <a:srgbClr val="FF66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21665" y="5484703"/>
            <a:ext cx="530121" cy="256725"/>
          </a:xfrm>
          <a:prstGeom prst="roundRect">
            <a:avLst/>
          </a:prstGeom>
          <a:solidFill>
            <a:srgbClr val="009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DO</a:t>
            </a:r>
            <a:endParaRPr kumimoji="1" lang="zh-CN" altLang="en-US" sz="14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7" grpId="0" animBg="1"/>
      <p:bldP spid="76" grpId="0" animBg="1"/>
      <p:bldP spid="83" grpId="0" animBg="1"/>
      <p:bldP spid="91" grpId="0" animBg="1"/>
      <p:bldP spid="93" grpId="0" animBg="1"/>
      <p:bldP spid="98" grpId="0" animBg="1"/>
      <p:bldP spid="109" grpId="0" animBg="1"/>
      <p:bldP spid="75" grpId="0" animBg="1"/>
      <p:bldP spid="84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56" grpId="0" animBg="1"/>
      <p:bldP spid="157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1C682-8310-461A-8020-582D29E2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B3DE3-5E3B-439A-8853-92D01084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1358"/>
            <a:ext cx="8229600" cy="5398818"/>
          </a:xfrm>
        </p:spPr>
        <p:txBody>
          <a:bodyPr/>
          <a:lstStyle/>
          <a:p>
            <a:r>
              <a:rPr lang="zh-CN" altLang="en-US" dirty="0">
                <a:solidFill>
                  <a:srgbClr val="007FFE"/>
                </a:solidFill>
              </a:rPr>
              <a:t>请列出从根的</a:t>
            </a:r>
            <a:r>
              <a:rPr lang="en-US" altLang="zh-CN" dirty="0">
                <a:solidFill>
                  <a:srgbClr val="007FFE"/>
                </a:solidFill>
              </a:rPr>
              <a:t>KSK</a:t>
            </a:r>
            <a:r>
              <a:rPr lang="zh-CN" altLang="en-US" dirty="0">
                <a:solidFill>
                  <a:srgbClr val="007FFE"/>
                </a:solidFill>
              </a:rPr>
              <a:t>一直到</a:t>
            </a:r>
            <a:r>
              <a:rPr lang="en-US" altLang="zh-CN" dirty="0">
                <a:solidFill>
                  <a:srgbClr val="007FF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WWW.ABC.COM</a:t>
            </a:r>
            <a:r>
              <a:rPr lang="zh-CN" altLang="en-US" dirty="0">
                <a:solidFill>
                  <a:srgbClr val="007FF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</a:t>
            </a:r>
            <a:r>
              <a:rPr lang="en-US" altLang="zh-CN" dirty="0">
                <a:solidFill>
                  <a:srgbClr val="007FF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zh-CN" altLang="en-US" dirty="0">
                <a:solidFill>
                  <a:srgbClr val="007FFE"/>
                </a:solidFill>
              </a:rPr>
              <a:t>记录的</a:t>
            </a:r>
            <a:r>
              <a:rPr lang="en-US" altLang="zh-CN" dirty="0">
                <a:solidFill>
                  <a:srgbClr val="007FFE"/>
                </a:solidFill>
              </a:rPr>
              <a:t>RRSIG</a:t>
            </a:r>
            <a:r>
              <a:rPr lang="zh-CN" altLang="en-US" dirty="0">
                <a:solidFill>
                  <a:srgbClr val="007FFE"/>
                </a:solidFill>
              </a:rPr>
              <a:t>之间完整的信任链</a:t>
            </a:r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007FFE"/>
              </a:solidFill>
            </a:endParaRPr>
          </a:p>
          <a:p>
            <a:r>
              <a:rPr lang="zh-CN" altLang="en-US">
                <a:solidFill>
                  <a:srgbClr val="007FFE"/>
                </a:solidFill>
              </a:rPr>
              <a:t>请分析在</a:t>
            </a:r>
            <a:r>
              <a:rPr lang="en-US" altLang="zh-CN" dirty="0">
                <a:solidFill>
                  <a:srgbClr val="007FFE"/>
                </a:solidFill>
              </a:rPr>
              <a:t>DNSSEC</a:t>
            </a:r>
            <a:r>
              <a:rPr lang="zh-CN" altLang="en-US" dirty="0">
                <a:solidFill>
                  <a:srgbClr val="007FFE"/>
                </a:solidFill>
              </a:rPr>
              <a:t>的保护范围中，为什么不包含用户侧的桩解析器（</a:t>
            </a:r>
            <a:r>
              <a:rPr lang="en-US" altLang="zh-CN" dirty="0">
                <a:solidFill>
                  <a:srgbClr val="007FFE"/>
                </a:solidFill>
              </a:rPr>
              <a:t>stub resolver</a:t>
            </a:r>
            <a:r>
              <a:rPr lang="zh-CN" altLang="en-US" dirty="0">
                <a:solidFill>
                  <a:srgbClr val="007FFE"/>
                </a:solidFill>
              </a:rPr>
              <a:t>）和递归解析器之间的通信？</a:t>
            </a:r>
            <a:endParaRPr lang="en-US" altLang="zh-CN" dirty="0">
              <a:solidFill>
                <a:srgbClr val="007FFE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2024CB-1E19-4051-A0F7-13F0B4FE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49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09832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DNS</a:t>
            </a:r>
            <a:r>
              <a:rPr kumimoji="1" lang="en-US" altLang="en-US" dirty="0" err="1"/>
              <a:t>SEC概念、机制与部署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36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DNSSEC</a:t>
            </a:r>
            <a:r>
              <a:rPr kumimoji="1" lang="en-US" altLang="en-US" dirty="0" err="1"/>
              <a:t>概要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940734"/>
            <a:ext cx="8471361" cy="5398818"/>
          </a:xfrm>
        </p:spPr>
        <p:txBody>
          <a:bodyPr/>
          <a:lstStyle/>
          <a:p>
            <a:r>
              <a:rPr lang="en-US" altLang="zh-CN" sz="1800" dirty="0"/>
              <a:t>“The DNS security extensions provide </a:t>
            </a:r>
            <a:r>
              <a:rPr lang="en-US" altLang="zh-CN" sz="1800" dirty="0">
                <a:solidFill>
                  <a:srgbClr val="0000FF"/>
                </a:solidFill>
              </a:rPr>
              <a:t>origin authentication</a:t>
            </a:r>
            <a:r>
              <a:rPr lang="en-US" altLang="zh-CN" sz="1800" dirty="0"/>
              <a:t> and</a:t>
            </a:r>
            <a:r>
              <a:rPr lang="zh-CN" altLang="en-US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integrity protection</a:t>
            </a:r>
            <a:r>
              <a:rPr lang="en-US" altLang="zh-CN" sz="1800" dirty="0"/>
              <a:t> for DNS data, as well as a </a:t>
            </a:r>
            <a:r>
              <a:rPr lang="en-US" altLang="zh-CN" sz="1800" dirty="0">
                <a:solidFill>
                  <a:srgbClr val="0000FF"/>
                </a:solidFill>
              </a:rPr>
              <a:t>means of public key</a:t>
            </a:r>
            <a:r>
              <a:rPr lang="zh-CN" altLang="en-US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distribution</a:t>
            </a:r>
            <a:r>
              <a:rPr lang="en-US" altLang="zh-CN" sz="1800" dirty="0"/>
              <a:t>.  These extensions do </a:t>
            </a:r>
            <a:r>
              <a:rPr lang="en-US" altLang="zh-CN" sz="1800" dirty="0">
                <a:solidFill>
                  <a:srgbClr val="0000FF"/>
                </a:solidFill>
              </a:rPr>
              <a:t>not provide</a:t>
            </a:r>
            <a:r>
              <a:rPr lang="zh-CN" altLang="en-US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confidentiality.</a:t>
            </a:r>
            <a:r>
              <a:rPr lang="zh-CN" altLang="en-US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”</a:t>
            </a:r>
            <a:r>
              <a:rPr lang="zh-CN" altLang="en-US" sz="1800" dirty="0"/>
              <a:t> </a:t>
            </a:r>
            <a:r>
              <a:rPr lang="zh-CN" altLang="zh-CN" sz="1800" dirty="0"/>
              <a:t>[</a:t>
            </a:r>
            <a:r>
              <a:rPr lang="en-US" altLang="zh-CN" sz="1800" dirty="0"/>
              <a:t>RFC4033]</a:t>
            </a:r>
          </a:p>
          <a:p>
            <a:r>
              <a:rPr lang="zh-CN" altLang="en-US" sz="1800" dirty="0"/>
              <a:t>将</a:t>
            </a:r>
            <a:r>
              <a:rPr lang="en-US" altLang="zh-CN" sz="1800" dirty="0"/>
              <a:t>DNS</a:t>
            </a:r>
            <a:r>
              <a:rPr lang="zh-CN" altLang="en-US" sz="1800" dirty="0"/>
              <a:t>层次化命名与公钥密码学结合</a:t>
            </a:r>
            <a:endParaRPr lang="en-US" altLang="zh-CN" sz="1800" dirty="0"/>
          </a:p>
          <a:p>
            <a:pPr lvl="1"/>
            <a:r>
              <a:rPr lang="zh-CN" altLang="en-US" sz="1600" dirty="0"/>
              <a:t>用密码学（数字签名）来保护名字到地址映射</a:t>
            </a:r>
            <a:endParaRPr lang="en-US" altLang="zh-CN" sz="1600" dirty="0"/>
          </a:p>
          <a:p>
            <a:pPr lvl="1"/>
            <a:r>
              <a:rPr lang="zh-CN" altLang="en-US" sz="1600" dirty="0"/>
              <a:t>利用</a:t>
            </a:r>
            <a:r>
              <a:rPr lang="en-US" altLang="zh-CN" sz="1600" dirty="0"/>
              <a:t>DNS</a:t>
            </a:r>
            <a:r>
              <a:rPr lang="zh-CN" altLang="en-US" sz="1600" dirty="0"/>
              <a:t>命名层次来形成</a:t>
            </a:r>
            <a:r>
              <a:rPr lang="en-US" altLang="zh-CN" sz="1600" dirty="0" err="1"/>
              <a:t>PKI，</a:t>
            </a:r>
            <a:r>
              <a:rPr lang="en-US" altLang="en-US" sz="1600" dirty="0" err="1"/>
              <a:t>形成从根到域名的信任链</a:t>
            </a:r>
            <a:endParaRPr lang="en-US" altLang="zh-CN" sz="1600" dirty="0"/>
          </a:p>
          <a:p>
            <a:r>
              <a:rPr lang="zh-CN" altLang="en-US" sz="1800" dirty="0"/>
              <a:t>目标包括：</a:t>
            </a:r>
            <a:r>
              <a:rPr lang="en-US" altLang="zh-CN" sz="1800" dirty="0"/>
              <a:t> </a:t>
            </a:r>
          </a:p>
          <a:p>
            <a:pPr lvl="1"/>
            <a:r>
              <a:rPr lang="zh-CN" altLang="en-US" sz="1600" dirty="0"/>
              <a:t>数据起源真实性（</a:t>
            </a:r>
            <a:r>
              <a:rPr lang="en-US" altLang="zh-CN" sz="1600" dirty="0"/>
              <a:t>Data origin authentication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/>
            <a:r>
              <a:rPr lang="zh-CN" altLang="en-US" sz="1600" dirty="0"/>
              <a:t>数据完整性（</a:t>
            </a:r>
            <a:r>
              <a:rPr lang="en-US" altLang="zh-CN" sz="1600" dirty="0"/>
              <a:t>Data integrity 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1"/>
            <a:r>
              <a:rPr lang="zh-CN" altLang="en-US" sz="1600" dirty="0"/>
              <a:t>不提供机密性</a:t>
            </a:r>
            <a:endParaRPr lang="en-US" altLang="zh-CN" dirty="0"/>
          </a:p>
          <a:p>
            <a:r>
              <a:rPr lang="zh-CN" altLang="en-US" sz="1800" dirty="0"/>
              <a:t>主要标准：</a:t>
            </a:r>
            <a:endParaRPr lang="en-US" altLang="zh-CN" sz="1800" dirty="0"/>
          </a:p>
          <a:p>
            <a:pPr lvl="1"/>
            <a:r>
              <a:rPr lang="en-US" altLang="zh-CN" sz="1400" dirty="0"/>
              <a:t>RFC4033:</a:t>
            </a:r>
            <a:r>
              <a:rPr lang="zh-CN" altLang="en-US" sz="1400" dirty="0"/>
              <a:t> </a:t>
            </a:r>
            <a:r>
              <a:rPr lang="en-US" altLang="zh-CN" sz="1400" dirty="0"/>
              <a:t>DNS Security Introduction and Requirements</a:t>
            </a:r>
          </a:p>
          <a:p>
            <a:pPr lvl="1"/>
            <a:r>
              <a:rPr lang="en-US" altLang="zh-CN" sz="1400" dirty="0"/>
              <a:t>RFC4034:</a:t>
            </a:r>
            <a:r>
              <a:rPr lang="zh-CN" altLang="en-US" sz="1400" dirty="0"/>
              <a:t> </a:t>
            </a:r>
            <a:r>
              <a:rPr lang="en-US" altLang="zh-CN" sz="1400" dirty="0"/>
              <a:t>Resource Records for the DNS Security Extensions </a:t>
            </a:r>
          </a:p>
          <a:p>
            <a:pPr lvl="1"/>
            <a:r>
              <a:rPr lang="en-US" altLang="zh-CN" sz="1400" dirty="0"/>
              <a:t>RFC4035:</a:t>
            </a:r>
            <a:r>
              <a:rPr lang="zh-CN" altLang="en-US" sz="1400" dirty="0"/>
              <a:t> </a:t>
            </a:r>
            <a:r>
              <a:rPr lang="en-US" altLang="zh-CN" sz="1400" dirty="0"/>
              <a:t>Protocol Modifications for the DNS Security Extensions</a:t>
            </a:r>
          </a:p>
          <a:p>
            <a:pPr lvl="1"/>
            <a:r>
              <a:rPr lang="en-US" altLang="zh-CN" sz="1400" dirty="0"/>
              <a:t>RFC6840:</a:t>
            </a:r>
            <a:r>
              <a:rPr lang="zh-CN" altLang="en-US" sz="1400" dirty="0"/>
              <a:t> </a:t>
            </a:r>
            <a:r>
              <a:rPr lang="en-US" altLang="zh-CN" sz="1400" b="1" dirty="0"/>
              <a:t>Clarifications and Implementation Notes for DNS Security</a:t>
            </a:r>
          </a:p>
          <a:p>
            <a:r>
              <a:rPr lang="en-US" altLang="zh-CN" sz="1200" b="1" dirty="0"/>
              <a:t>[BIND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DNSSEC</a:t>
            </a:r>
            <a:r>
              <a:rPr lang="zh-CN" altLang="en-US" sz="1200" b="1" dirty="0"/>
              <a:t>参考资料</a:t>
            </a:r>
            <a:r>
              <a:rPr lang="en-US" altLang="zh-CN" sz="1200" b="1" dirty="0"/>
              <a:t>:http://</a:t>
            </a:r>
            <a:r>
              <a:rPr lang="en-US" altLang="zh-CN" sz="1200" b="1" dirty="0" err="1"/>
              <a:t>users.isc.org</a:t>
            </a:r>
            <a:r>
              <a:rPr lang="en-US" altLang="zh-CN" sz="1200" b="1" dirty="0"/>
              <a:t>/~</a:t>
            </a:r>
            <a:r>
              <a:rPr lang="en-US" altLang="zh-CN" sz="1200" b="1" dirty="0" err="1"/>
              <a:t>jreed</a:t>
            </a:r>
            <a:r>
              <a:rPr lang="en-US" altLang="zh-CN" sz="1200" b="1" dirty="0"/>
              <a:t>/</a:t>
            </a:r>
            <a:r>
              <a:rPr lang="en-US" altLang="zh-CN" sz="1200" b="1" dirty="0" err="1"/>
              <a:t>dnssec</a:t>
            </a:r>
            <a:r>
              <a:rPr lang="en-US" altLang="zh-CN" sz="1200" b="1" dirty="0"/>
              <a:t>-guide/</a:t>
            </a:r>
            <a:r>
              <a:rPr lang="en-US" altLang="zh-CN" sz="1200" b="1" dirty="0" err="1"/>
              <a:t>dnssec-guide.html</a:t>
            </a:r>
            <a:r>
              <a:rPr lang="en-US" altLang="zh-CN" sz="1200" b="1" dirty="0"/>
              <a:t>]</a:t>
            </a:r>
            <a:endParaRPr lang="en-US" altLang="zh-CN" sz="1200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90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DNSSEC</a:t>
            </a:r>
            <a:r>
              <a:rPr kumimoji="1" lang="zh-CN" altLang="en-US" dirty="0"/>
              <a:t>不保护整个</a:t>
            </a:r>
            <a:r>
              <a:rPr kumimoji="1" lang="en-US" altLang="zh-CN" dirty="0"/>
              <a:t>DNS</a:t>
            </a:r>
            <a:r>
              <a:rPr kumimoji="1" lang="zh-CN" altLang="en-US" dirty="0"/>
              <a:t>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132434" y="2854456"/>
            <a:ext cx="1559361" cy="875334"/>
          </a:xfrm>
          <a:prstGeom prst="round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递归解析器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Recursive</a:t>
            </a:r>
          </a:p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7369936" y="2886181"/>
            <a:ext cx="1316864" cy="823855"/>
          </a:xfrm>
          <a:prstGeom prst="roundRect">
            <a:avLst/>
          </a:prstGeom>
          <a:noFill/>
          <a:ln>
            <a:solidFill>
              <a:srgbClr val="103154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用户主机</a:t>
            </a:r>
            <a:endParaRPr kumimoji="1" lang="en-US" altLang="zh-CN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stub</a:t>
            </a:r>
            <a:r>
              <a:rPr kumimoji="1"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resolver</a:t>
            </a:r>
            <a:endParaRPr kumimoji="1" lang="zh-CN" altLang="en-US" sz="1600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84" name="圆角矩形标注 83"/>
          <p:cNvSpPr/>
          <p:nvPr/>
        </p:nvSpPr>
        <p:spPr>
          <a:xfrm>
            <a:off x="3909340" y="4325889"/>
            <a:ext cx="3088954" cy="1235374"/>
          </a:xfrm>
          <a:prstGeom prst="wedgeRoundRectCallout">
            <a:avLst>
              <a:gd name="adj1" fmla="val -30271"/>
              <a:gd name="adj2" fmla="val -134158"/>
              <a:gd name="adj3" fmla="val 16667"/>
            </a:avLst>
          </a:prstGeom>
          <a:solidFill>
            <a:schemeClr val="accent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DNSSEC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保护递归解析器与权威服务器间通信的真实性</a:t>
            </a:r>
            <a:endParaRPr kumimoji="1" lang="en-US" altLang="zh-CN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50256" y="2065730"/>
            <a:ext cx="3499853" cy="2452790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权威服务器</a:t>
            </a:r>
            <a:endParaRPr kumimoji="1" lang="en-US" altLang="zh-CN" sz="1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Authoritative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server</a:t>
            </a:r>
          </a:p>
          <a:p>
            <a:pPr algn="ctr"/>
            <a:endParaRPr kumimoji="1" lang="en-US" altLang="zh-CN" sz="1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endParaRPr kumimoji="1" lang="en-US" altLang="zh-CN" sz="1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41940" y="3240644"/>
            <a:ext cx="1203158" cy="875334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主服务器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master</a:t>
            </a:r>
          </a:p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server</a:t>
            </a:r>
          </a:p>
        </p:txBody>
      </p:sp>
      <p:sp>
        <p:nvSpPr>
          <p:cNvPr id="74" name="圆角矩形 73"/>
          <p:cNvSpPr/>
          <p:nvPr/>
        </p:nvSpPr>
        <p:spPr>
          <a:xfrm>
            <a:off x="2409614" y="3240644"/>
            <a:ext cx="1239968" cy="875334"/>
          </a:xfrm>
          <a:prstGeom prst="roundRect">
            <a:avLst/>
          </a:prstGeom>
          <a:solidFill>
            <a:srgbClr val="008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从服务器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slave</a:t>
            </a:r>
          </a:p>
          <a:p>
            <a:pPr algn="ctr"/>
            <a:r>
              <a:rPr kumimoji="1" lang="en-US" altLang="zh-CN" sz="1600" dirty="0">
                <a:latin typeface="微软雅黑"/>
                <a:ea typeface="微软雅黑"/>
                <a:cs typeface="微软雅黑"/>
              </a:rPr>
              <a:t>server</a:t>
            </a:r>
          </a:p>
        </p:txBody>
      </p:sp>
      <p:cxnSp>
        <p:nvCxnSpPr>
          <p:cNvPr id="8" name="直线连接符 7"/>
          <p:cNvCxnSpPr>
            <a:stCxn id="6" idx="3"/>
            <a:endCxn id="39" idx="1"/>
          </p:cNvCxnSpPr>
          <p:nvPr/>
        </p:nvCxnSpPr>
        <p:spPr>
          <a:xfrm>
            <a:off x="6691795" y="3292123"/>
            <a:ext cx="678141" cy="5986"/>
          </a:xfrm>
          <a:prstGeom prst="line">
            <a:avLst/>
          </a:prstGeom>
          <a:ln w="57150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stCxn id="6" idx="1"/>
            <a:endCxn id="66" idx="3"/>
          </p:cNvCxnSpPr>
          <p:nvPr/>
        </p:nvCxnSpPr>
        <p:spPr>
          <a:xfrm flipH="1">
            <a:off x="3850109" y="3292123"/>
            <a:ext cx="1282325" cy="2"/>
          </a:xfrm>
          <a:prstGeom prst="line">
            <a:avLst/>
          </a:prstGeom>
          <a:ln w="76200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/>
          <p:cNvCxnSpPr>
            <a:stCxn id="74" idx="1"/>
            <a:endCxn id="73" idx="3"/>
          </p:cNvCxnSpPr>
          <p:nvPr/>
        </p:nvCxnSpPr>
        <p:spPr>
          <a:xfrm flipH="1">
            <a:off x="1745098" y="3678311"/>
            <a:ext cx="664516" cy="0"/>
          </a:xfrm>
          <a:prstGeom prst="line">
            <a:avLst/>
          </a:prstGeom>
          <a:ln w="57150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403728" y="5252093"/>
            <a:ext cx="1474957" cy="110425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动态更新</a:t>
            </a:r>
            <a:endParaRPr kumimoji="1" lang="en-US" altLang="zh-CN" sz="1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Dynamic</a:t>
            </a:r>
            <a:r>
              <a:rPr kumimoji="1" lang="zh-CN" altLang="en-US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en-US" altLang="zh-CN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updates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2294944" y="5252093"/>
            <a:ext cx="1474957" cy="1104257"/>
          </a:xfrm>
          <a:prstGeom prst="round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区文件</a:t>
            </a:r>
            <a:endParaRPr kumimoji="1" lang="en-US" altLang="zh-CN" sz="16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zh-CN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Zone</a:t>
            </a:r>
          </a:p>
          <a:p>
            <a:pPr algn="ctr"/>
            <a:r>
              <a:rPr kumimoji="1" lang="en-US" altLang="zh-CN" sz="1600" dirty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File</a:t>
            </a:r>
          </a:p>
        </p:txBody>
      </p:sp>
      <p:cxnSp>
        <p:nvCxnSpPr>
          <p:cNvPr id="94" name="直线连接符 93"/>
          <p:cNvCxnSpPr>
            <a:endCxn id="90" idx="0"/>
          </p:cNvCxnSpPr>
          <p:nvPr/>
        </p:nvCxnSpPr>
        <p:spPr>
          <a:xfrm>
            <a:off x="1143519" y="4115978"/>
            <a:ext cx="1888904" cy="1136115"/>
          </a:xfrm>
          <a:prstGeom prst="line">
            <a:avLst/>
          </a:prstGeom>
          <a:ln w="57150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/>
          <p:cNvCxnSpPr>
            <a:stCxn id="73" idx="2"/>
            <a:endCxn id="89" idx="0"/>
          </p:cNvCxnSpPr>
          <p:nvPr/>
        </p:nvCxnSpPr>
        <p:spPr>
          <a:xfrm flipH="1">
            <a:off x="1141207" y="4115978"/>
            <a:ext cx="2312" cy="1136115"/>
          </a:xfrm>
          <a:prstGeom prst="line">
            <a:avLst/>
          </a:prstGeom>
          <a:ln w="57150" cmpd="sng"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861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密码学哈希函数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92823"/>
            <a:ext cx="8229600" cy="3487351"/>
          </a:xfrm>
        </p:spPr>
        <p:txBody>
          <a:bodyPr/>
          <a:lstStyle/>
          <a:p>
            <a:r>
              <a:rPr kumimoji="1" lang="zh-CN" altLang="en-US" sz="2000" dirty="0"/>
              <a:t>哈希函数：输入任意长度数据，压缩输出固定长度数据</a:t>
            </a:r>
            <a:endParaRPr kumimoji="1" lang="en-US" altLang="zh-CN" sz="2000" dirty="0"/>
          </a:p>
          <a:p>
            <a:r>
              <a:rPr kumimoji="1" lang="zh-CN" altLang="en-US" sz="2000" dirty="0"/>
              <a:t>抗冲撞</a:t>
            </a:r>
            <a:r>
              <a:rPr kumimoji="1" lang="en-US" altLang="zh-CN" sz="2000" dirty="0"/>
              <a:t>(</a:t>
            </a:r>
            <a:r>
              <a:rPr lang="en-US" altLang="zh-CN" sz="2000" b="1" dirty="0"/>
              <a:t>Collision resistance)</a:t>
            </a:r>
            <a:r>
              <a:rPr lang="en-US" altLang="zh-CN" sz="2000" dirty="0"/>
              <a:t>: It is hard to find (</a:t>
            </a:r>
            <a:r>
              <a:rPr lang="en-US" altLang="zh-CN" sz="2000" i="1" dirty="0"/>
              <a:t>x</a:t>
            </a:r>
            <a:r>
              <a:rPr lang="en-US" altLang="zh-CN" sz="2000" dirty="0"/>
              <a:t>, </a:t>
            </a:r>
            <a:r>
              <a:rPr lang="en-US" altLang="zh-CN" sz="2000" i="1" dirty="0"/>
              <a:t>x</a:t>
            </a:r>
            <a:r>
              <a:rPr lang="en-US" altLang="zh-CN" sz="2000" dirty="0"/>
              <a:t>′), </a:t>
            </a:r>
            <a:r>
              <a:rPr lang="en-US" altLang="zh-CN" sz="2000" i="1" dirty="0"/>
              <a:t>x</a:t>
            </a:r>
            <a:r>
              <a:rPr lang="en-US" altLang="zh-CN" sz="2000" dirty="0"/>
              <a:t>′ ≠ </a:t>
            </a:r>
            <a:r>
              <a:rPr lang="en-US" altLang="zh-CN" sz="2000" i="1" dirty="0"/>
              <a:t>x </a:t>
            </a:r>
            <a:r>
              <a:rPr lang="en-US" altLang="zh-CN" sz="2000" dirty="0"/>
              <a:t>such that </a:t>
            </a:r>
            <a:r>
              <a:rPr lang="en-US" altLang="zh-CN" sz="2000" i="1" dirty="0"/>
              <a:t>H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 = </a:t>
            </a:r>
            <a:r>
              <a:rPr lang="en-US" altLang="zh-CN" sz="2000" i="1" dirty="0"/>
              <a:t>H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′)</a:t>
            </a:r>
          </a:p>
          <a:p>
            <a:r>
              <a:rPr lang="zh-CN" altLang="en-US" sz="2000" dirty="0"/>
              <a:t>单项函数</a:t>
            </a:r>
            <a:r>
              <a:rPr lang="en-US" altLang="zh-CN" sz="2000" dirty="0"/>
              <a:t>(one-way)</a:t>
            </a:r>
            <a:r>
              <a:rPr lang="zh-CN" altLang="en-US" sz="2000" dirty="0"/>
              <a:t>：给定</a:t>
            </a:r>
            <a:r>
              <a:rPr lang="en-US" altLang="zh-CN" sz="2000" i="1" dirty="0"/>
              <a:t>H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 ,</a:t>
            </a:r>
            <a:r>
              <a:rPr lang="zh-CN" altLang="en-US" sz="2000" dirty="0"/>
              <a:t> 难以获得</a:t>
            </a:r>
            <a:r>
              <a:rPr lang="en-US" altLang="zh-CN" sz="2000" i="1" dirty="0"/>
              <a:t>x</a:t>
            </a:r>
            <a:endParaRPr lang="en-US" altLang="zh-CN" sz="2000" dirty="0"/>
          </a:p>
          <a:p>
            <a:r>
              <a:rPr kumimoji="1" lang="zh-CN" altLang="en-US" sz="2000" dirty="0"/>
              <a:t>应用：</a:t>
            </a:r>
            <a:endParaRPr kumimoji="1" lang="en-US" altLang="zh-CN" sz="2000" dirty="0"/>
          </a:p>
          <a:p>
            <a:pPr lvl="1"/>
            <a:r>
              <a:rPr lang="zh-CN" altLang="en-US" sz="1600" dirty="0"/>
              <a:t>消息摘要</a:t>
            </a:r>
            <a:r>
              <a:rPr lang="en-US" altLang="zh-CN" sz="1600" dirty="0"/>
              <a:t>(digest)</a:t>
            </a:r>
            <a:r>
              <a:rPr lang="zh-CN" altLang="zh-CN" sz="1600" dirty="0"/>
              <a:t>：</a:t>
            </a:r>
            <a:r>
              <a:rPr lang="zh-CN" altLang="en-US" sz="1600" dirty="0"/>
              <a:t>哈希函数将消息与哈希值绑定在一起，已知消息的哈希值，可检测获得消息是否被改动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可先隐藏消息，之后验证</a:t>
            </a:r>
            <a:r>
              <a:rPr kumimoji="1" lang="zh-CN" altLang="zh-CN" sz="1600" dirty="0"/>
              <a:t>（</a:t>
            </a:r>
            <a:r>
              <a:rPr kumimoji="1" lang="zh-CN" altLang="en-US" sz="1600" dirty="0"/>
              <a:t>承诺协议）</a:t>
            </a:r>
          </a:p>
          <a:p>
            <a:pPr lvl="1"/>
            <a:r>
              <a:rPr kumimoji="1" lang="zh-CN" altLang="en-US" sz="1600" dirty="0"/>
              <a:t>将消息压缩（减小），提高后续处理性能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3941217" y="2064848"/>
            <a:ext cx="260406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梯形 8"/>
          <p:cNvSpPr/>
          <p:nvPr/>
        </p:nvSpPr>
        <p:spPr>
          <a:xfrm rot="5400000">
            <a:off x="4718356" y="1456772"/>
            <a:ext cx="914400" cy="1216152"/>
          </a:xfrm>
          <a:prstGeom prst="trapezoid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哈希函数</a:t>
            </a:r>
          </a:p>
        </p:txBody>
      </p:sp>
      <p:sp>
        <p:nvSpPr>
          <p:cNvPr id="10" name="折角形 9"/>
          <p:cNvSpPr/>
          <p:nvPr/>
        </p:nvSpPr>
        <p:spPr>
          <a:xfrm>
            <a:off x="1367366" y="1236088"/>
            <a:ext cx="2573851" cy="1657519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消息</a:t>
            </a:r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01001010101010100101</a:t>
            </a:r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01001010100101101010010100</a:t>
            </a:r>
          </a:p>
        </p:txBody>
      </p:sp>
      <p:sp>
        <p:nvSpPr>
          <p:cNvPr id="11" name="折角形 10"/>
          <p:cNvSpPr/>
          <p:nvPr/>
        </p:nvSpPr>
        <p:spPr>
          <a:xfrm>
            <a:off x="6545278" y="1519495"/>
            <a:ext cx="1199529" cy="1090706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哈希值</a:t>
            </a:r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01101010001</a:t>
            </a:r>
            <a:endParaRPr kumimoji="1" lang="zh-CN" altLang="en-US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6899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加盐</a:t>
            </a:r>
            <a:r>
              <a:rPr kumimoji="1" lang="en-US" altLang="zh-CN" dirty="0"/>
              <a:t>(Salted)</a:t>
            </a:r>
            <a:r>
              <a:rPr kumimoji="1" lang="zh-CN" altLang="en-US" dirty="0"/>
              <a:t>哈希函数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92823"/>
            <a:ext cx="8229600" cy="3487351"/>
          </a:xfrm>
        </p:spPr>
        <p:txBody>
          <a:bodyPr/>
          <a:lstStyle/>
          <a:p>
            <a:r>
              <a:rPr lang="zh-CN" altLang="en-US" sz="2000" dirty="0"/>
              <a:t>通常情况下，有意义的消息都是有规律的</a:t>
            </a:r>
            <a:r>
              <a:rPr lang="zh-CN" altLang="zh-CN" sz="2000" dirty="0"/>
              <a:t>（</a:t>
            </a:r>
            <a:r>
              <a:rPr lang="zh-CN" altLang="en-US" sz="2000" dirty="0"/>
              <a:t>随机性不足）</a:t>
            </a:r>
            <a:endParaRPr lang="en-US" altLang="zh-CN" sz="2000" dirty="0"/>
          </a:p>
          <a:p>
            <a:r>
              <a:rPr lang="zh-CN" altLang="en-US" sz="2000" dirty="0"/>
              <a:t>字典攻击：攻击者构造一个包含常见消息的字典，预先计算字典中消息的哈希值。当获得一个未知消息的哈希值时，在字典中查询该哈希值，从而得到对对应消息</a:t>
            </a:r>
            <a:endParaRPr lang="en-US" altLang="zh-CN" sz="2000" dirty="0"/>
          </a:p>
          <a:p>
            <a:r>
              <a:rPr lang="zh-CN" altLang="en-US" sz="2000" dirty="0"/>
              <a:t>盐</a:t>
            </a:r>
            <a:r>
              <a:rPr lang="en-US" altLang="zh-CN" sz="2000" dirty="0"/>
              <a:t>(salt)</a:t>
            </a:r>
            <a:r>
              <a:rPr lang="zh-CN" altLang="en-US" sz="2000" dirty="0"/>
              <a:t>：一个非保密的随机串，用于增加消息的随机性</a:t>
            </a:r>
            <a:endParaRPr lang="en-US" altLang="zh-CN" sz="2000" dirty="0"/>
          </a:p>
          <a:p>
            <a:r>
              <a:rPr lang="zh-CN" altLang="en-US" sz="2000" dirty="0"/>
              <a:t>加盐哈希函数：在消息中加入</a:t>
            </a:r>
            <a:r>
              <a:rPr lang="en-US" altLang="zh-CN" sz="2000" dirty="0"/>
              <a:t>salt</a:t>
            </a:r>
            <a:r>
              <a:rPr lang="zh-CN" altLang="en-US" sz="2000" dirty="0"/>
              <a:t>，增加消息随机性</a:t>
            </a:r>
            <a:endParaRPr lang="en-US" altLang="zh-CN" sz="2000" dirty="0"/>
          </a:p>
          <a:p>
            <a:r>
              <a:rPr lang="zh-CN" altLang="en-US" sz="2000" dirty="0"/>
              <a:t>对抗字典攻击：预先构造的字典无效，攻击者需重新根据</a:t>
            </a:r>
            <a:r>
              <a:rPr lang="en-US" altLang="zh-CN" sz="2000" dirty="0"/>
              <a:t>salt</a:t>
            </a:r>
            <a:r>
              <a:rPr lang="zh-CN" altLang="en-US" sz="2000" dirty="0"/>
              <a:t>计算整个字典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cxnSp>
        <p:nvCxnSpPr>
          <p:cNvPr id="6" name="直线连接符 5"/>
          <p:cNvCxnSpPr/>
          <p:nvPr/>
        </p:nvCxnSpPr>
        <p:spPr>
          <a:xfrm>
            <a:off x="3941217" y="2064848"/>
            <a:ext cx="2604061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梯形 8"/>
          <p:cNvSpPr/>
          <p:nvPr/>
        </p:nvSpPr>
        <p:spPr>
          <a:xfrm rot="5400000">
            <a:off x="4718356" y="1456772"/>
            <a:ext cx="914400" cy="1216152"/>
          </a:xfrm>
          <a:prstGeom prst="trapezoid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哈希函数</a:t>
            </a:r>
          </a:p>
        </p:txBody>
      </p:sp>
      <p:sp>
        <p:nvSpPr>
          <p:cNvPr id="10" name="折角形 9"/>
          <p:cNvSpPr/>
          <p:nvPr/>
        </p:nvSpPr>
        <p:spPr>
          <a:xfrm>
            <a:off x="1367366" y="1236088"/>
            <a:ext cx="2573851" cy="1657519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消息</a:t>
            </a:r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01001010101010100101</a:t>
            </a:r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01001010100101101010010100</a:t>
            </a:r>
          </a:p>
        </p:txBody>
      </p:sp>
      <p:sp>
        <p:nvSpPr>
          <p:cNvPr id="11" name="折角形 10"/>
          <p:cNvSpPr/>
          <p:nvPr/>
        </p:nvSpPr>
        <p:spPr>
          <a:xfrm>
            <a:off x="6545278" y="1519495"/>
            <a:ext cx="1199529" cy="1090706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哈希值</a:t>
            </a:r>
            <a:endParaRPr kumimoji="1" lang="en-US" altLang="zh-CN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sz="2000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01101010001</a:t>
            </a:r>
            <a:endParaRPr kumimoji="1" lang="zh-CN" altLang="en-US" sz="2000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16895" y="2522047"/>
            <a:ext cx="964228" cy="31743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Arial Black"/>
                <a:cs typeface="Arial Black"/>
              </a:rPr>
              <a:t>Salt</a:t>
            </a:r>
            <a:endParaRPr kumimoji="1" lang="zh-CN" altLang="en-US" sz="2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4613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数字签名</a:t>
            </a:r>
            <a:r>
              <a:rPr kumimoji="1" lang="en-US" altLang="zh-CN" dirty="0"/>
              <a:t>(Digital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Signature)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58646"/>
            <a:ext cx="8229600" cy="3233352"/>
          </a:xfrm>
        </p:spPr>
        <p:txBody>
          <a:bodyPr/>
          <a:lstStyle/>
          <a:p>
            <a:r>
              <a:rPr kumimoji="1" lang="zh-CN" altLang="en-US" sz="2000" dirty="0"/>
              <a:t>数字签名</a:t>
            </a:r>
            <a:r>
              <a:rPr kumimoji="1" lang="en-US" altLang="zh-CN" sz="2000" dirty="0"/>
              <a:t>:</a:t>
            </a:r>
          </a:p>
          <a:p>
            <a:pPr lvl="1"/>
            <a:r>
              <a:rPr kumimoji="1" lang="zh-CN" altLang="en-US" sz="1600" dirty="0"/>
              <a:t>秘钥生成：签名者生成一对公钥和私钥，私钥需要保密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签名：签名者以消息和私钥为输入，输出签名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验证：任何人用消息、签名和公钥为输入，可验证签名是否由消息和私钥产生</a:t>
            </a:r>
            <a:endParaRPr kumimoji="1" lang="en-US" altLang="zh-CN" sz="1600" dirty="0"/>
          </a:p>
          <a:p>
            <a:r>
              <a:rPr kumimoji="1" lang="zh-CN" altLang="en-US" sz="2000" dirty="0"/>
              <a:t>数字签名实现了信息真实性、完整性、不可抵赖性：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真实性</a:t>
            </a:r>
            <a:r>
              <a:rPr kumimoji="1" lang="en-US" altLang="zh-CN" sz="1600" dirty="0"/>
              <a:t>(Authentication)</a:t>
            </a:r>
            <a:r>
              <a:rPr kumimoji="1" lang="zh-CN" altLang="en-US" sz="1600" dirty="0"/>
              <a:t>：证明消息源是私钥的拥有者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完整性</a:t>
            </a:r>
            <a:r>
              <a:rPr kumimoji="1" lang="en-US" altLang="zh-CN" sz="1600" dirty="0"/>
              <a:t>(Integrity)</a:t>
            </a:r>
            <a:r>
              <a:rPr kumimoji="1" lang="zh-CN" altLang="en-US" sz="1600" dirty="0"/>
              <a:t>：证明消息未被篡改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不可抵赖</a:t>
            </a:r>
            <a:r>
              <a:rPr kumimoji="1" lang="en-US" altLang="zh-CN" sz="1600" dirty="0"/>
              <a:t>(Non-repudiation)</a:t>
            </a:r>
            <a:r>
              <a:rPr kumimoji="1" lang="zh-CN" altLang="en-US" sz="1600" dirty="0"/>
              <a:t>：消息源不能否认发送过消息</a:t>
            </a:r>
            <a:endParaRPr kumimoji="1" lang="en-US" altLang="zh-CN" sz="1600" dirty="0"/>
          </a:p>
          <a:p>
            <a:r>
              <a:rPr kumimoji="1" lang="zh-CN" altLang="en-US" sz="2000" dirty="0"/>
              <a:t>为提高签名和验证效率，先将消息经过哈希函数压缩</a:t>
            </a:r>
            <a:endParaRPr kumimoji="1" lang="en-US" altLang="zh-CN" sz="2000" dirty="0"/>
          </a:p>
          <a:p>
            <a:r>
              <a:rPr kumimoji="1" lang="zh-CN" altLang="en-US" sz="2000" dirty="0">
                <a:solidFill>
                  <a:srgbClr val="FF6600"/>
                </a:solidFill>
              </a:rPr>
              <a:t>问题：如何安全地获得公钥？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385129" y="11834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私钥</a:t>
            </a:r>
          </a:p>
        </p:txBody>
      </p:sp>
      <p:cxnSp>
        <p:nvCxnSpPr>
          <p:cNvPr id="18" name="直线连接符 17"/>
          <p:cNvCxnSpPr/>
          <p:nvPr/>
        </p:nvCxnSpPr>
        <p:spPr>
          <a:xfrm>
            <a:off x="1545496" y="1935349"/>
            <a:ext cx="2676902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2336732" y="1600753"/>
            <a:ext cx="1018740" cy="7147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签名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en-US" altLang="en-US" sz="1600" dirty="0">
                <a:latin typeface="微软雅黑"/>
                <a:ea typeface="微软雅黑"/>
                <a:cs typeface="微软雅黑"/>
              </a:rPr>
              <a:t>算法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3031460" y="1241099"/>
            <a:ext cx="330012" cy="61660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11" name="椭圆 10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cxnSp>
        <p:nvCxnSpPr>
          <p:cNvPr id="25" name="直线连接符 24"/>
          <p:cNvCxnSpPr/>
          <p:nvPr/>
        </p:nvCxnSpPr>
        <p:spPr>
          <a:xfrm>
            <a:off x="5180121" y="1935349"/>
            <a:ext cx="2676902" cy="1080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971357" y="1611554"/>
            <a:ext cx="1018740" cy="714729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验证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sz="1600" dirty="0">
                <a:latin typeface="微软雅黑"/>
                <a:ea typeface="微软雅黑"/>
                <a:cs typeface="微软雅黑"/>
              </a:rPr>
              <a:t>算法</a:t>
            </a:r>
            <a:endParaRPr kumimoji="1" lang="en-US" altLang="zh-CN" sz="16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13754" y="12018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微软雅黑"/>
                <a:ea typeface="微软雅黑"/>
                <a:cs typeface="微软雅黑"/>
              </a:rPr>
              <a:t>公钥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6660085" y="1262890"/>
            <a:ext cx="330012" cy="616603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5" name="椭圆 4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cxnSp>
        <p:nvCxnSpPr>
          <p:cNvPr id="30" name="肘形连接符 29"/>
          <p:cNvCxnSpPr>
            <a:endCxn id="26" idx="2"/>
          </p:cNvCxnSpPr>
          <p:nvPr/>
        </p:nvCxnSpPr>
        <p:spPr>
          <a:xfrm rot="16200000" flipH="1">
            <a:off x="3727301" y="-427144"/>
            <a:ext cx="92761" cy="5414092"/>
          </a:xfrm>
          <a:prstGeom prst="bentConnector3">
            <a:avLst>
              <a:gd name="adj1" fmla="val 668583"/>
            </a:avLst>
          </a:prstGeom>
          <a:ln w="571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7703144" y="1220406"/>
            <a:ext cx="1201797" cy="1451487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0000FF"/>
                </a:solidFill>
                <a:latin typeface="微软雅黑"/>
                <a:ea typeface="微软雅黑"/>
                <a:cs typeface="微软雅黑"/>
              </a:rPr>
              <a:t>消息是否真实？</a:t>
            </a:r>
            <a:endParaRPr kumimoji="1" lang="en-US" altLang="zh-CN" dirty="0">
              <a:solidFill>
                <a:srgbClr val="0000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9" name="折角形 28"/>
          <p:cNvSpPr/>
          <p:nvPr/>
        </p:nvSpPr>
        <p:spPr>
          <a:xfrm>
            <a:off x="4169188" y="1393499"/>
            <a:ext cx="1199529" cy="1183747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签名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折角形 30"/>
          <p:cNvSpPr/>
          <p:nvPr/>
        </p:nvSpPr>
        <p:spPr>
          <a:xfrm>
            <a:off x="619270" y="1393499"/>
            <a:ext cx="1199529" cy="1183747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消息</a:t>
            </a:r>
            <a:endParaRPr kumimoji="1" lang="en-US" altLang="zh-CN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zh-CN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</a:t>
            </a:r>
            <a:r>
              <a:rPr kumimoji="1" lang="en-US" altLang="zh-CN" dirty="0">
                <a:solidFill>
                  <a:srgbClr val="103154"/>
                </a:solidFill>
                <a:latin typeface="微软雅黑"/>
                <a:ea typeface="微软雅黑"/>
                <a:cs typeface="微软雅黑"/>
              </a:rPr>
              <a:t>0110101010001</a:t>
            </a:r>
            <a:endParaRPr kumimoji="1" lang="zh-CN" altLang="en-US" dirty="0">
              <a:solidFill>
                <a:srgbClr val="103154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3267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168"/>
            <a:ext cx="8229600" cy="1143000"/>
          </a:xfrm>
        </p:spPr>
        <p:txBody>
          <a:bodyPr/>
          <a:lstStyle/>
          <a:p>
            <a:r>
              <a:rPr kumimoji="1" lang="en-US" altLang="en-US" dirty="0"/>
              <a:t>数字</a:t>
            </a:r>
            <a:r>
              <a:rPr kumimoji="1" lang="zh-CN" altLang="en-US" dirty="0"/>
              <a:t>证书</a:t>
            </a:r>
            <a:r>
              <a:rPr kumimoji="1" lang="en-US" altLang="zh-CN" dirty="0"/>
              <a:t>(certificate)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19176"/>
            <a:ext cx="8229600" cy="2561000"/>
          </a:xfrm>
        </p:spPr>
        <p:txBody>
          <a:bodyPr/>
          <a:lstStyle/>
          <a:p>
            <a:r>
              <a:rPr kumimoji="1" lang="zh-CN" altLang="en-US" dirty="0"/>
              <a:t>数字证书：证明一个公钥所有权：</a:t>
            </a:r>
            <a:r>
              <a:rPr kumimoji="1" lang="en-US" altLang="zh-CN" dirty="0"/>
              <a:t>Alice’s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PK</a:t>
            </a:r>
            <a:r>
              <a:rPr kumimoji="1" lang="en-US" altLang="zh-CN" baseline="-25000" dirty="0" err="1"/>
              <a:t>Alice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证书权威</a:t>
            </a:r>
            <a:r>
              <a:rPr kumimoji="1" lang="en-US" altLang="zh-CN" dirty="0"/>
              <a:t>(CA)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Alice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Bob</a:t>
            </a:r>
            <a:r>
              <a:rPr kumimoji="1" lang="zh-CN" altLang="en-US" dirty="0"/>
              <a:t>都相信的可信第三方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Alice</a:t>
            </a:r>
            <a:r>
              <a:rPr kumimoji="1" lang="zh-CN" altLang="zh-CN" dirty="0"/>
              <a:t>：</a:t>
            </a:r>
            <a:r>
              <a:rPr kumimoji="1" lang="zh-CN" altLang="en-US" dirty="0"/>
              <a:t>将</a:t>
            </a:r>
            <a:r>
              <a:rPr kumimoji="1" lang="en-US" altLang="zh-CN" dirty="0" err="1"/>
              <a:t>PK</a:t>
            </a:r>
            <a:r>
              <a:rPr kumimoji="1" lang="en-US" altLang="zh-CN" baseline="-25000" dirty="0" err="1"/>
              <a:t>Alice</a:t>
            </a:r>
            <a:r>
              <a:rPr kumimoji="1" lang="zh-CN" altLang="en-US" dirty="0"/>
              <a:t>发送给</a:t>
            </a:r>
            <a:r>
              <a:rPr kumimoji="1" lang="en-US" altLang="zh-CN" dirty="0"/>
              <a:t>CA</a:t>
            </a:r>
            <a:r>
              <a:rPr kumimoji="1" lang="zh-CN" altLang="en-US" dirty="0"/>
              <a:t>，获得</a:t>
            </a:r>
            <a:r>
              <a:rPr kumimoji="1" lang="en-US" altLang="zh-CN" dirty="0"/>
              <a:t>CA</a:t>
            </a:r>
            <a:r>
              <a:rPr kumimoji="1" lang="zh-CN" altLang="en-US" dirty="0"/>
              <a:t>签名的证书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Bob</a:t>
            </a:r>
            <a:r>
              <a:rPr kumimoji="1" lang="zh-CN" altLang="en-US" dirty="0"/>
              <a:t>：收到证书后，用</a:t>
            </a:r>
            <a:r>
              <a:rPr kumimoji="1" lang="en-US" altLang="zh-CN" dirty="0"/>
              <a:t>PK</a:t>
            </a:r>
            <a:r>
              <a:rPr kumimoji="1" lang="en-US" altLang="zh-CN" baseline="-25000" dirty="0"/>
              <a:t>CA</a:t>
            </a:r>
            <a:r>
              <a:rPr kumimoji="1" lang="zh-CN" altLang="en-US" dirty="0"/>
              <a:t>验证证书，确认</a:t>
            </a:r>
            <a:r>
              <a:rPr kumimoji="1" lang="en-US" altLang="zh-CN" dirty="0" err="1"/>
              <a:t>PK</a:t>
            </a:r>
            <a:r>
              <a:rPr kumimoji="1" lang="en-US" altLang="zh-CN" baseline="-25000" dirty="0" err="1"/>
              <a:t>Alice</a:t>
            </a:r>
            <a:r>
              <a:rPr kumimoji="1" lang="zh-CN" altLang="en-US" dirty="0"/>
              <a:t>的真实性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grpSp>
        <p:nvGrpSpPr>
          <p:cNvPr id="13" name="组 12"/>
          <p:cNvGrpSpPr/>
          <p:nvPr/>
        </p:nvGrpSpPr>
        <p:grpSpPr>
          <a:xfrm>
            <a:off x="4137337" y="1171168"/>
            <a:ext cx="328708" cy="634506"/>
            <a:chOff x="7336117" y="1996734"/>
            <a:chExt cx="478118" cy="922912"/>
          </a:xfrm>
        </p:grpSpPr>
        <p:sp>
          <p:nvSpPr>
            <p:cNvPr id="11" name="椭圆 10"/>
            <p:cNvSpPr/>
            <p:nvPr/>
          </p:nvSpPr>
          <p:spPr>
            <a:xfrm>
              <a:off x="7358529" y="1996734"/>
              <a:ext cx="433294" cy="425543"/>
            </a:xfrm>
            <a:prstGeom prst="ellipse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7336117" y="2109633"/>
              <a:ext cx="478118" cy="810013"/>
            </a:xfrm>
            <a:prstGeom prst="triangle">
              <a:avLst/>
            </a:prstGeom>
            <a:solidFill>
              <a:srgbClr val="0080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1885576" y="2422277"/>
            <a:ext cx="328708" cy="634506"/>
            <a:chOff x="7336117" y="1996734"/>
            <a:chExt cx="478118" cy="922912"/>
          </a:xfrm>
          <a:solidFill>
            <a:schemeClr val="accent1"/>
          </a:solidFill>
        </p:grpSpPr>
        <p:sp>
          <p:nvSpPr>
            <p:cNvPr id="15" name="椭圆 14"/>
            <p:cNvSpPr/>
            <p:nvPr/>
          </p:nvSpPr>
          <p:spPr>
            <a:xfrm>
              <a:off x="7358529" y="1996734"/>
              <a:ext cx="433294" cy="4255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7336117" y="2109633"/>
              <a:ext cx="478118" cy="810013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530822" y="2422277"/>
            <a:ext cx="328708" cy="634506"/>
            <a:chOff x="7336117" y="1996734"/>
            <a:chExt cx="478118" cy="922912"/>
          </a:xfrm>
          <a:solidFill>
            <a:srgbClr val="008000"/>
          </a:solidFill>
        </p:grpSpPr>
        <p:sp>
          <p:nvSpPr>
            <p:cNvPr id="18" name="椭圆 17"/>
            <p:cNvSpPr/>
            <p:nvPr/>
          </p:nvSpPr>
          <p:spPr>
            <a:xfrm>
              <a:off x="7358529" y="1996734"/>
              <a:ext cx="433294" cy="4255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7336117" y="2109633"/>
              <a:ext cx="478118" cy="810013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049058" y="18835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CA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95262" y="3080507"/>
            <a:ext cx="71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Alice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83338" y="3080507"/>
            <a:ext cx="62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Bob</a:t>
            </a:r>
          </a:p>
        </p:txBody>
      </p:sp>
      <p:cxnSp>
        <p:nvCxnSpPr>
          <p:cNvPr id="23" name="直线连接符 22"/>
          <p:cNvCxnSpPr/>
          <p:nvPr/>
        </p:nvCxnSpPr>
        <p:spPr>
          <a:xfrm>
            <a:off x="2411925" y="3056783"/>
            <a:ext cx="3971413" cy="0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组 54"/>
          <p:cNvGrpSpPr/>
          <p:nvPr/>
        </p:nvGrpSpPr>
        <p:grpSpPr>
          <a:xfrm>
            <a:off x="7007014" y="2432773"/>
            <a:ext cx="683638" cy="1018401"/>
            <a:chOff x="6323376" y="1385356"/>
            <a:chExt cx="683638" cy="1018401"/>
          </a:xfrm>
        </p:grpSpPr>
        <p:grpSp>
          <p:nvGrpSpPr>
            <p:cNvPr id="6" name="组 5"/>
            <p:cNvGrpSpPr/>
            <p:nvPr/>
          </p:nvGrpSpPr>
          <p:grpSpPr>
            <a:xfrm>
              <a:off x="6507184" y="1385356"/>
              <a:ext cx="330012" cy="616603"/>
              <a:chOff x="4049059" y="1703294"/>
              <a:chExt cx="567765" cy="1060824"/>
            </a:xfrm>
            <a:solidFill>
              <a:srgbClr val="0080FF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323376" y="2034425"/>
              <a:ext cx="68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微软雅黑"/>
                  <a:ea typeface="微软雅黑"/>
                  <a:cs typeface="微软雅黑"/>
                </a:rPr>
                <a:t>PK</a:t>
              </a:r>
              <a:r>
                <a:rPr kumimoji="1" lang="en-US" altLang="zh-CN" baseline="-25000" dirty="0">
                  <a:latin typeface="微软雅黑"/>
                  <a:ea typeface="微软雅黑"/>
                  <a:cs typeface="微软雅黑"/>
                </a:rPr>
                <a:t>CA</a:t>
              </a:r>
              <a:endParaRPr kumimoji="1" lang="zh-CN" altLang="en-US" baseline="-25000" dirty="0">
                <a:latin typeface="微软雅黑"/>
                <a:ea typeface="微软雅黑"/>
                <a:cs typeface="微软雅黑"/>
              </a:endParaRPr>
            </a:p>
          </p:txBody>
        </p:sp>
      </p:grpSp>
      <p:cxnSp>
        <p:nvCxnSpPr>
          <p:cNvPr id="34" name="直线连接符 33"/>
          <p:cNvCxnSpPr>
            <a:stCxn id="20" idx="1"/>
          </p:cNvCxnSpPr>
          <p:nvPr/>
        </p:nvCxnSpPr>
        <p:spPr>
          <a:xfrm flipH="1">
            <a:off x="2411925" y="2068262"/>
            <a:ext cx="1637133" cy="764974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/>
          <p:nvPr/>
        </p:nvCxnSpPr>
        <p:spPr>
          <a:xfrm flipV="1">
            <a:off x="2411925" y="1689315"/>
            <a:ext cx="1637133" cy="732962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组 53"/>
          <p:cNvGrpSpPr/>
          <p:nvPr/>
        </p:nvGrpSpPr>
        <p:grpSpPr>
          <a:xfrm>
            <a:off x="2579977" y="1065654"/>
            <a:ext cx="827082" cy="1021523"/>
            <a:chOff x="2126368" y="1181358"/>
            <a:chExt cx="827082" cy="1021523"/>
          </a:xfrm>
        </p:grpSpPr>
        <p:grpSp>
          <p:nvGrpSpPr>
            <p:cNvPr id="48" name="组 47"/>
            <p:cNvGrpSpPr/>
            <p:nvPr/>
          </p:nvGrpSpPr>
          <p:grpSpPr>
            <a:xfrm>
              <a:off x="2299180" y="1181358"/>
              <a:ext cx="330012" cy="616603"/>
              <a:chOff x="4049059" y="1703294"/>
              <a:chExt cx="567765" cy="1060824"/>
            </a:xfrm>
            <a:solidFill>
              <a:schemeClr val="accent1"/>
            </a:solidFill>
          </p:grpSpPr>
          <p:sp>
            <p:nvSpPr>
              <p:cNvPr id="50" name="椭圆 49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  <p:sp>
          <p:nvSpPr>
            <p:cNvPr id="49" name="文本框 48"/>
            <p:cNvSpPr txBox="1"/>
            <p:nvPr/>
          </p:nvSpPr>
          <p:spPr>
            <a:xfrm>
              <a:off x="2126368" y="1833549"/>
              <a:ext cx="82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微软雅黑"/>
                  <a:ea typeface="微软雅黑"/>
                  <a:cs typeface="微软雅黑"/>
                </a:rPr>
                <a:t>PK</a:t>
              </a:r>
              <a:r>
                <a:rPr kumimoji="1" lang="en-US" altLang="zh-CN" baseline="-25000" dirty="0" err="1">
                  <a:latin typeface="微软雅黑"/>
                  <a:ea typeface="微软雅黑"/>
                  <a:cs typeface="微软雅黑"/>
                </a:rPr>
                <a:t>Alice</a:t>
              </a:r>
              <a:endParaRPr kumimoji="1" lang="zh-CN" altLang="en-US" dirty="0"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56" name="圆角矩形标注 55"/>
          <p:cNvSpPr/>
          <p:nvPr/>
        </p:nvSpPr>
        <p:spPr>
          <a:xfrm>
            <a:off x="7250912" y="2614790"/>
            <a:ext cx="1698851" cy="521723"/>
          </a:xfrm>
          <a:prstGeom prst="wedgeRoundRectCallout">
            <a:avLst>
              <a:gd name="adj1" fmla="val -59770"/>
              <a:gd name="adj2" fmla="val 15549"/>
              <a:gd name="adj3" fmla="val 16667"/>
            </a:avLst>
          </a:prstGeom>
          <a:noFill/>
          <a:ln w="12700" cmpd="sng">
            <a:solidFill>
              <a:srgbClr val="008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Alice</a:t>
            </a:r>
            <a:r>
              <a:rPr kumimoji="1" lang="zh-CN" altLang="en-US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的</a:t>
            </a:r>
            <a:endParaRPr kumimoji="1" lang="en-US" altLang="zh-CN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真实性？</a:t>
            </a:r>
            <a:endParaRPr kumimoji="1" lang="en-US" altLang="zh-CN" dirty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3" name="组 62"/>
          <p:cNvGrpSpPr/>
          <p:nvPr/>
        </p:nvGrpSpPr>
        <p:grpSpPr>
          <a:xfrm>
            <a:off x="3860550" y="2510050"/>
            <a:ext cx="1446137" cy="1302333"/>
            <a:chOff x="3860550" y="2510050"/>
            <a:chExt cx="1446137" cy="1302333"/>
          </a:xfrm>
        </p:grpSpPr>
        <p:sp>
          <p:nvSpPr>
            <p:cNvPr id="57" name="折角形 56"/>
            <p:cNvSpPr/>
            <p:nvPr/>
          </p:nvSpPr>
          <p:spPr>
            <a:xfrm>
              <a:off x="3860550" y="2510050"/>
              <a:ext cx="1100573" cy="1074379"/>
            </a:xfrm>
            <a:prstGeom prst="foldedCorner">
              <a:avLst>
                <a:gd name="adj" fmla="val 26471"/>
              </a:avLst>
            </a:prstGeom>
            <a:solidFill>
              <a:schemeClr val="bg1"/>
            </a:solidFill>
            <a:ln w="381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rgbClr val="103154"/>
                  </a:solidFill>
                  <a:latin typeface="微软雅黑"/>
                  <a:ea typeface="微软雅黑"/>
                  <a:cs typeface="微软雅黑"/>
                </a:rPr>
                <a:t> </a:t>
              </a:r>
              <a:endParaRPr kumimoji="1" lang="zh-CN" altLang="en-US" dirty="0">
                <a:solidFill>
                  <a:srgbClr val="103154"/>
                </a:solidFill>
                <a:latin typeface="Arial Black"/>
                <a:cs typeface="Arial Black"/>
              </a:endParaRPr>
            </a:p>
          </p:txBody>
        </p:sp>
        <p:grpSp>
          <p:nvGrpSpPr>
            <p:cNvPr id="33" name="组 32"/>
            <p:cNvGrpSpPr/>
            <p:nvPr/>
          </p:nvGrpSpPr>
          <p:grpSpPr>
            <a:xfrm>
              <a:off x="4631051" y="2790860"/>
              <a:ext cx="675636" cy="1021523"/>
              <a:chOff x="2698590" y="2833236"/>
              <a:chExt cx="675636" cy="1021523"/>
            </a:xfrm>
          </p:grpSpPr>
          <p:grpSp>
            <p:nvGrpSpPr>
              <p:cNvPr id="26" name="组 25"/>
              <p:cNvGrpSpPr/>
              <p:nvPr/>
            </p:nvGrpSpPr>
            <p:grpSpPr>
              <a:xfrm>
                <a:off x="2871402" y="2833236"/>
                <a:ext cx="330012" cy="616603"/>
                <a:chOff x="4049059" y="1703294"/>
                <a:chExt cx="567765" cy="1060824"/>
              </a:xfrm>
              <a:solidFill>
                <a:srgbClr val="FF0000"/>
              </a:solidFill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4049059" y="1703294"/>
                  <a:ext cx="567765" cy="433294"/>
                </a:xfrm>
                <a:prstGeom prst="ellipse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4235823" y="2032000"/>
                  <a:ext cx="194236" cy="732118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4332941" y="2472764"/>
                  <a:ext cx="283883" cy="16435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332941" y="2226235"/>
                  <a:ext cx="283883" cy="164353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latin typeface="Arial Black"/>
                    <a:cs typeface="Arial Black"/>
                  </a:endParaRPr>
                </a:p>
              </p:txBody>
            </p:sp>
          </p:grpSp>
          <p:sp>
            <p:nvSpPr>
              <p:cNvPr id="31" name="文本框 30"/>
              <p:cNvSpPr txBox="1"/>
              <p:nvPr/>
            </p:nvSpPr>
            <p:spPr>
              <a:xfrm>
                <a:off x="2698590" y="3485427"/>
                <a:ext cx="675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微软雅黑"/>
                    <a:ea typeface="微软雅黑"/>
                    <a:cs typeface="微软雅黑"/>
                  </a:rPr>
                  <a:t>SK</a:t>
                </a:r>
                <a:r>
                  <a:rPr kumimoji="1" lang="en-US" altLang="zh-CN" baseline="-25000" dirty="0">
                    <a:latin typeface="微软雅黑"/>
                    <a:ea typeface="微软雅黑"/>
                    <a:cs typeface="微软雅黑"/>
                  </a:rPr>
                  <a:t>CA</a:t>
                </a:r>
                <a:endParaRPr kumimoji="1" lang="zh-CN" altLang="en-US" dirty="0">
                  <a:latin typeface="微软雅黑"/>
                  <a:ea typeface="微软雅黑"/>
                  <a:cs typeface="微软雅黑"/>
                </a:endParaRPr>
              </a:p>
            </p:txBody>
          </p:sp>
        </p:grpSp>
        <p:grpSp>
          <p:nvGrpSpPr>
            <p:cNvPr id="58" name="组 57"/>
            <p:cNvGrpSpPr/>
            <p:nvPr/>
          </p:nvGrpSpPr>
          <p:grpSpPr>
            <a:xfrm>
              <a:off x="4152745" y="2729277"/>
              <a:ext cx="330012" cy="616603"/>
              <a:chOff x="4049059" y="1703294"/>
              <a:chExt cx="567765" cy="1060824"/>
            </a:xfrm>
            <a:solidFill>
              <a:schemeClr val="accent1"/>
            </a:solidFill>
          </p:grpSpPr>
          <p:sp>
            <p:nvSpPr>
              <p:cNvPr id="59" name="椭圆 58"/>
              <p:cNvSpPr/>
              <p:nvPr/>
            </p:nvSpPr>
            <p:spPr>
              <a:xfrm>
                <a:off x="4049059" y="1703294"/>
                <a:ext cx="567765" cy="43329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235823" y="2032000"/>
                <a:ext cx="194236" cy="732118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32941" y="2472764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332941" y="2226235"/>
                <a:ext cx="283883" cy="164353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latin typeface="Arial Black"/>
                  <a:cs typeface="Arial Black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67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线连接符 22"/>
          <p:cNvCxnSpPr>
            <a:endCxn id="61" idx="1"/>
          </p:cNvCxnSpPr>
          <p:nvPr/>
        </p:nvCxnSpPr>
        <p:spPr>
          <a:xfrm>
            <a:off x="2217868" y="2057647"/>
            <a:ext cx="4448173" cy="38371"/>
          </a:xfrm>
          <a:prstGeom prst="line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折角形 34"/>
          <p:cNvSpPr/>
          <p:nvPr/>
        </p:nvSpPr>
        <p:spPr>
          <a:xfrm>
            <a:off x="3237884" y="1538940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60" name="折角形 59"/>
          <p:cNvSpPr/>
          <p:nvPr/>
        </p:nvSpPr>
        <p:spPr>
          <a:xfrm>
            <a:off x="4976624" y="1563241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61" name="折角形 60"/>
          <p:cNvSpPr/>
          <p:nvPr/>
        </p:nvSpPr>
        <p:spPr>
          <a:xfrm>
            <a:off x="6666041" y="1563241"/>
            <a:ext cx="914400" cy="1065553"/>
          </a:xfrm>
          <a:prstGeom prst="foldedCorner">
            <a:avLst>
              <a:gd name="adj" fmla="val 26471"/>
            </a:avLst>
          </a:prstGeom>
          <a:solidFill>
            <a:schemeClr val="bg1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latin typeface="Arial Black"/>
              <a:cs typeface="Arial Black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168"/>
            <a:ext cx="8229600" cy="1143000"/>
          </a:xfrm>
        </p:spPr>
        <p:txBody>
          <a:bodyPr/>
          <a:lstStyle/>
          <a:p>
            <a:r>
              <a:rPr kumimoji="1" lang="zh-CN" altLang="en-US" dirty="0"/>
              <a:t>公钥基础设施</a:t>
            </a:r>
            <a:r>
              <a:rPr kumimoji="1" lang="en-US" altLang="zh-CN" dirty="0"/>
              <a:t>(PKI)</a:t>
            </a:r>
            <a:r>
              <a:rPr kumimoji="1" lang="zh-CN" altLang="en-US" dirty="0"/>
              <a:t>提供认证链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19176"/>
            <a:ext cx="8229600" cy="2561000"/>
          </a:xfrm>
        </p:spPr>
        <p:txBody>
          <a:bodyPr/>
          <a:lstStyle/>
          <a:p>
            <a:r>
              <a:rPr kumimoji="1" lang="en-US" altLang="zh-CN" sz="2000" dirty="0"/>
              <a:t>PKI</a:t>
            </a:r>
            <a:r>
              <a:rPr kumimoji="1" lang="zh-CN" altLang="en-US" sz="2000" dirty="0"/>
              <a:t>：一套提供基于数字签名的公钥认证的软硬件集合</a:t>
            </a:r>
            <a:endParaRPr kumimoji="1" lang="en-US" altLang="zh-CN" sz="2000" dirty="0"/>
          </a:p>
          <a:p>
            <a:r>
              <a:rPr kumimoji="1" lang="zh-CN" altLang="en-US" sz="2000" dirty="0"/>
              <a:t>认证链：以一个公钥为起点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信任锚，</a:t>
            </a:r>
            <a:r>
              <a:rPr kumimoji="1" lang="en-US" altLang="zh-CN" sz="2000" dirty="0"/>
              <a:t>Trust Anchor)</a:t>
            </a:r>
            <a:r>
              <a:rPr kumimoji="1" lang="zh-CN" altLang="en-US" sz="2000" dirty="0"/>
              <a:t>，对下一个公钥证书进行认证，被认证的公钥用来对再下一个证书进行认证，如此认证下去</a:t>
            </a:r>
            <a:endParaRPr kumimoji="1" lang="en-US" altLang="zh-CN" sz="2000" dirty="0"/>
          </a:p>
          <a:p>
            <a:r>
              <a:rPr kumimoji="1" lang="en-US" altLang="zh-CN" sz="2000" dirty="0"/>
              <a:t>PKI</a:t>
            </a:r>
            <a:r>
              <a:rPr kumimoji="1" lang="zh-CN" altLang="en-US" sz="2000" dirty="0"/>
              <a:t>中只需要安全发布信任锚，就可以实现所有其他公钥的安全发布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BB53-2BF5-C745-A0E3-3E773430534C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501526" y="1577927"/>
            <a:ext cx="330012" cy="616603"/>
            <a:chOff x="4049059" y="1703294"/>
            <a:chExt cx="567765" cy="1060824"/>
          </a:xfrm>
          <a:solidFill>
            <a:srgbClr val="0080FF"/>
          </a:solidFill>
        </p:grpSpPr>
        <p:sp>
          <p:nvSpPr>
            <p:cNvPr id="7" name="椭圆 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317718" y="2226996"/>
            <a:ext cx="56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baseline="-250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6958235" y="1610393"/>
            <a:ext cx="330012" cy="616603"/>
            <a:chOff x="4049059" y="1703294"/>
            <a:chExt cx="567765" cy="1060824"/>
          </a:xfrm>
          <a:solidFill>
            <a:srgbClr val="FF0000"/>
          </a:solidFill>
        </p:grpSpPr>
        <p:sp>
          <p:nvSpPr>
            <p:cNvPr id="27" name="椭圆 2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785423" y="2262584"/>
            <a:ext cx="5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D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8" name="组 47"/>
          <p:cNvGrpSpPr/>
          <p:nvPr/>
        </p:nvGrpSpPr>
        <p:grpSpPr>
          <a:xfrm>
            <a:off x="1809985" y="1577927"/>
            <a:ext cx="330012" cy="616603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50" name="椭圆 49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637173" y="2230118"/>
            <a:ext cx="58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5" name="组 44"/>
          <p:cNvGrpSpPr/>
          <p:nvPr/>
        </p:nvGrpSpPr>
        <p:grpSpPr>
          <a:xfrm>
            <a:off x="5212369" y="1610393"/>
            <a:ext cx="330012" cy="616603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47" name="椭圆 46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028561" y="2259462"/>
            <a:ext cx="57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PK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C</a:t>
            </a:r>
            <a:endParaRPr kumimoji="1" lang="zh-CN" altLang="en-US" baseline="-2500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4015193" y="1417005"/>
            <a:ext cx="274181" cy="512288"/>
            <a:chOff x="4049059" y="1703294"/>
            <a:chExt cx="567765" cy="1060824"/>
          </a:xfrm>
          <a:solidFill>
            <a:schemeClr val="accent1"/>
          </a:solidFill>
        </p:grpSpPr>
        <p:sp>
          <p:nvSpPr>
            <p:cNvPr id="63" name="椭圆 6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5753933" y="1447780"/>
            <a:ext cx="274181" cy="512288"/>
            <a:chOff x="4049059" y="1703294"/>
            <a:chExt cx="567765" cy="1060824"/>
          </a:xfrm>
          <a:solidFill>
            <a:srgbClr val="0080FF"/>
          </a:solidFill>
        </p:grpSpPr>
        <p:sp>
          <p:nvSpPr>
            <p:cNvPr id="68" name="椭圆 67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grpSp>
        <p:nvGrpSpPr>
          <p:cNvPr id="72" name="组 71"/>
          <p:cNvGrpSpPr/>
          <p:nvPr/>
        </p:nvGrpSpPr>
        <p:grpSpPr>
          <a:xfrm>
            <a:off x="7443350" y="1444540"/>
            <a:ext cx="274181" cy="512288"/>
            <a:chOff x="4049059" y="1703294"/>
            <a:chExt cx="567765" cy="1060824"/>
          </a:xfrm>
          <a:solidFill>
            <a:srgbClr val="008000"/>
          </a:solidFill>
        </p:grpSpPr>
        <p:sp>
          <p:nvSpPr>
            <p:cNvPr id="73" name="椭圆 72"/>
            <p:cNvSpPr/>
            <p:nvPr/>
          </p:nvSpPr>
          <p:spPr>
            <a:xfrm>
              <a:off x="4049059" y="1703294"/>
              <a:ext cx="567765" cy="43329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235823" y="2032000"/>
              <a:ext cx="194236" cy="7321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332941" y="2472764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332941" y="2226235"/>
              <a:ext cx="283883" cy="16435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800" dirty="0">
                <a:latin typeface="Arial Black"/>
                <a:cs typeface="Arial Black"/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3865936" y="1115202"/>
            <a:ext cx="57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A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605021" y="1132101"/>
            <a:ext cx="56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B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274405" y="1159585"/>
            <a:ext cx="56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微软雅黑"/>
                <a:ea typeface="微软雅黑"/>
                <a:cs typeface="微软雅黑"/>
              </a:rPr>
              <a:t>SK</a:t>
            </a:r>
            <a:r>
              <a:rPr kumimoji="1" lang="en-US" altLang="zh-CN" baseline="-25000" dirty="0">
                <a:latin typeface="微软雅黑"/>
                <a:ea typeface="微软雅黑"/>
                <a:cs typeface="微软雅黑"/>
              </a:rPr>
              <a:t>C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337846" y="1105742"/>
            <a:ext cx="139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Trust Anchor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66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6.4|5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4.2|9.4|23.6|17.8|14.8|15.5|10.6|10.8|10.8|20.2"/>
</p:tagLst>
</file>

<file path=ppt/theme/theme1.xml><?xml version="1.0" encoding="utf-8"?>
<a:theme xmlns:a="http://schemas.openxmlformats.org/drawingml/2006/main" name="默认主题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0FF"/>
        </a:solidFill>
        <a:ln>
          <a:noFill/>
        </a:ln>
        <a:effectLst/>
      </a:spPr>
      <a:bodyPr rtlCol="0" anchor="ctr"/>
      <a:lstStyle>
        <a:defPPr algn="ctr">
          <a:defRPr kumimoji="1" sz="2800" dirty="0" smtClean="0">
            <a:latin typeface="Arial Black"/>
            <a:cs typeface="Arial Black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 cmpd="sng">
          <a:solidFill>
            <a:srgbClr val="0080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默认主题.thmx</Template>
  <TotalTime>35854</TotalTime>
  <Words>2082</Words>
  <Application>Microsoft Office PowerPoint</Application>
  <PresentationFormat>全屏显示(4:3)</PresentationFormat>
  <Paragraphs>326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Arial Black</vt:lpstr>
      <vt:lpstr>Calibri</vt:lpstr>
      <vt:lpstr>默认主题</vt:lpstr>
      <vt:lpstr>网络与信息安全</vt:lpstr>
      <vt:lpstr>3. DNSSEC概念、机制与部署</vt:lpstr>
      <vt:lpstr>DNSSEC概要</vt:lpstr>
      <vt:lpstr>DNSSEC不保护整个DNS系统</vt:lpstr>
      <vt:lpstr>密码学哈希函数</vt:lpstr>
      <vt:lpstr>加盐(Salted)哈希函数</vt:lpstr>
      <vt:lpstr>数字签名(Digital Signature)</vt:lpstr>
      <vt:lpstr>数字证书(certificate)</vt:lpstr>
      <vt:lpstr>公钥基础设施(PKI)提供认证链</vt:lpstr>
      <vt:lpstr>DNSSEC=DNS+PKI？</vt:lpstr>
      <vt:lpstr>13年后的反思 [DNS Security: A Historical Perspective, James M. Galvin, IETF Journal Autumn 2006]</vt:lpstr>
      <vt:lpstr>DNSSEC的新RR</vt:lpstr>
      <vt:lpstr>签名/摘要计算</vt:lpstr>
      <vt:lpstr>DNSKEY分离[RFC4641]</vt:lpstr>
      <vt:lpstr>Zone签名方法与信任链</vt:lpstr>
      <vt:lpstr>DNSSEC的新标记</vt:lpstr>
      <vt:lpstr>验证递归服务器的4种状态</vt:lpstr>
      <vt:lpstr>带有DNSSEC的域名解析示意图：</vt:lpstr>
      <vt:lpstr>问题：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Zhang</dc:creator>
  <cp:lastModifiedBy>Yuzhang</cp:lastModifiedBy>
  <cp:revision>4728</cp:revision>
  <dcterms:created xsi:type="dcterms:W3CDTF">2014-12-29T07:26:19Z</dcterms:created>
  <dcterms:modified xsi:type="dcterms:W3CDTF">2020-10-07T10:20:50Z</dcterms:modified>
</cp:coreProperties>
</file>