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325" r:id="rId3"/>
    <p:sldId id="349" r:id="rId4"/>
    <p:sldId id="324" r:id="rId5"/>
    <p:sldId id="341" r:id="rId6"/>
    <p:sldId id="342" r:id="rId7"/>
    <p:sldId id="343" r:id="rId8"/>
    <p:sldId id="400" r:id="rId9"/>
    <p:sldId id="508" r:id="rId10"/>
    <p:sldId id="509" r:id="rId11"/>
    <p:sldId id="510" r:id="rId12"/>
    <p:sldId id="403" r:id="rId13"/>
    <p:sldId id="404" r:id="rId14"/>
    <p:sldId id="511" r:id="rId15"/>
    <p:sldId id="302" r:id="rId16"/>
    <p:sldId id="512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/>
    <p:restoredTop sz="84203" autoAdjust="0"/>
  </p:normalViewPr>
  <p:slideViewPr>
    <p:cSldViewPr snapToGrid="0" snapToObjects="1">
      <p:cViewPr varScale="1">
        <p:scale>
          <a:sx n="114" d="100"/>
          <a:sy n="114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65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1.  A name server is free to compute the answer and signature(s) on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the fly, but the protocol is written with a "first sign, then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load" attitude in mind.  It is rather asymmetrical, but a lot of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the design in DNSSEC stems from fact that you need to accommodate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authenticated denial of existence.  If the DNS did not have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NXDOMAIN, DNSSEC would be a lot simpler, but a lot less useful!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2.  The DNS packet header is not signed.  This means that a "status: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NXDOMAIN" cannot be trusted.  In fact, the entire header may be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forged, including the AD bit (AD stands for Authentic Data; see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[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RFC3655]), which may give some food for thought;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3.  DNS wildcards and CNAME records complicate matters significantly.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See more about this later in Sections 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 and 5.4.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01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Pre-Publish key rollover:  This rollover does not involve signing the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zone data twice.  Instead, before the actual rollover, the new key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is published in the key set and thus is available for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cryptanalysis attacks.  A small disadvantage is that this process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requires four stages.  Also, the Pre-Publish scheme involves more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parental work when used for KSK rollovers, as explained in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Section 4.1.2.</a:t>
            </a:r>
          </a:p>
          <a:p>
            <a:endParaRPr lang="en-US" altLang="zh-CN" sz="11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Double-Signature ZSK rollover:  The drawback of this approach is that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during the rollover the number of signatures in your zone doubles;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this may be prohibitive if you have very big zones.  An advantage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is that it only requires three stages.</a:t>
            </a:r>
          </a:p>
          <a:p>
            <a:endParaRPr kumimoji="1" lang="en-US" altLang="zh-CN" sz="11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4.2.2.  Key Signing Key Rollovers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For the rollover of a Key Signing Key, the same considerations as for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 rollover of a Zone Signing Key apply.  However, we can use a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double signature scheme to guarantee that old data (only the apex key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set) in caches can be verified with a new key set and vice versa.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Since only the key set is signed with a KSK, zone size considerations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do not apply.</a:t>
            </a:r>
            <a:endParaRPr kumimoji="1" lang="zh-CN" altLang="en-US" sz="1100" u="none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66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DNS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806700"/>
            <a:ext cx="6438900" cy="3721100"/>
          </a:xfrm>
          <a:prstGeom prst="rect">
            <a:avLst/>
          </a:prstGeom>
        </p:spPr>
      </p:pic>
      <p:sp>
        <p:nvSpPr>
          <p:cNvPr id="136" name="标题 1"/>
          <p:cNvSpPr>
            <a:spLocks noGrp="1"/>
          </p:cNvSpPr>
          <p:nvPr>
            <p:ph type="title"/>
          </p:nvPr>
        </p:nvSpPr>
        <p:spPr>
          <a:xfrm>
            <a:off x="266700" y="38358"/>
            <a:ext cx="8229600" cy="1143000"/>
          </a:xfrm>
        </p:spPr>
        <p:txBody>
          <a:bodyPr/>
          <a:lstStyle/>
          <a:p>
            <a:r>
              <a:rPr kumimoji="1" lang="zh-CN" altLang="en-US"/>
              <a:t>根密钥</a:t>
            </a:r>
            <a:r>
              <a:rPr kumimoji="1" lang="zh-CN" altLang="en-US" dirty="0"/>
              <a:t>仪式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663" y="6527800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62626"/>
                </a:solidFill>
                <a:latin typeface="Helvetica-Light" charset="0"/>
              </a:rPr>
              <a:t>Secure data center in Culpeper, VA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2250" y="38358"/>
            <a:ext cx="6381750" cy="25509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0" y="3143250"/>
            <a:ext cx="2006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335" y="169635"/>
            <a:ext cx="5097665" cy="2978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413" y="581492"/>
            <a:ext cx="3802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观看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2016</a:t>
            </a:r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11</a:t>
            </a:r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日仪式录像</a:t>
            </a:r>
            <a:endParaRPr 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24590"/>
            <a:ext cx="9144000" cy="36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更新：缓存带来的复杂性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07581" y="1506433"/>
            <a:ext cx="1688506" cy="882259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7904" y="1489462"/>
            <a:ext cx="1559361" cy="899230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权威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</a:p>
        </p:txBody>
      </p:sp>
      <p:cxnSp>
        <p:nvCxnSpPr>
          <p:cNvPr id="22" name="直线箭头连接符 21"/>
          <p:cNvCxnSpPr>
            <a:stCxn id="19" idx="3"/>
            <a:endCxn id="13" idx="1"/>
          </p:cNvCxnSpPr>
          <p:nvPr/>
        </p:nvCxnSpPr>
        <p:spPr>
          <a:xfrm>
            <a:off x="2157265" y="1939077"/>
            <a:ext cx="4750316" cy="8486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757448" y="1489462"/>
            <a:ext cx="1559361" cy="89923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缓存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3897321" y="2954299"/>
            <a:ext cx="293431" cy="548253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25" name="椭圆 2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9" name="折角形 28"/>
          <p:cNvSpPr/>
          <p:nvPr/>
        </p:nvSpPr>
        <p:spPr>
          <a:xfrm>
            <a:off x="4555165" y="2779402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旧</a:t>
            </a:r>
            <a:endParaRPr kumimoji="1" lang="en-US" altLang="zh-CN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812081" y="2970902"/>
            <a:ext cx="293431" cy="54825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31" name="椭圆 30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75881" y="2564941"/>
            <a:ext cx="50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aseline="-25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8162" y="2568261"/>
            <a:ext cx="52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aseline="-250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旧</a:t>
            </a:r>
          </a:p>
        </p:txBody>
      </p:sp>
      <p:sp>
        <p:nvSpPr>
          <p:cNvPr id="37" name="折角形 36"/>
          <p:cNvSpPr/>
          <p:nvPr/>
        </p:nvSpPr>
        <p:spPr>
          <a:xfrm>
            <a:off x="1395621" y="2795571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新</a:t>
            </a:r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527928" y="3950766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784844" y="4142266"/>
            <a:ext cx="293431" cy="54825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45" name="椭圆 4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51" name="折角形 50"/>
          <p:cNvSpPr/>
          <p:nvPr/>
        </p:nvSpPr>
        <p:spPr>
          <a:xfrm>
            <a:off x="1368384" y="3966935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grpSp>
        <p:nvGrpSpPr>
          <p:cNvPr id="52" name="组 51"/>
          <p:cNvGrpSpPr/>
          <p:nvPr/>
        </p:nvGrpSpPr>
        <p:grpSpPr>
          <a:xfrm>
            <a:off x="3858041" y="4142266"/>
            <a:ext cx="293431" cy="54825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53" name="椭圆 5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784843" y="5313522"/>
            <a:ext cx="293431" cy="54825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60" name="椭圆 5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65" name="折角形 64"/>
          <p:cNvSpPr/>
          <p:nvPr/>
        </p:nvSpPr>
        <p:spPr>
          <a:xfrm>
            <a:off x="1368383" y="5138191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72" name="折角形 71"/>
          <p:cNvSpPr/>
          <p:nvPr/>
        </p:nvSpPr>
        <p:spPr>
          <a:xfrm>
            <a:off x="4527928" y="5175176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3869356" y="5329691"/>
            <a:ext cx="293431" cy="548253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74" name="椭圆 73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79" name="圆角矩形标注 78"/>
          <p:cNvSpPr/>
          <p:nvPr/>
        </p:nvSpPr>
        <p:spPr>
          <a:xfrm>
            <a:off x="6410232" y="2564941"/>
            <a:ext cx="2397876" cy="960541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当权威服务器的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更新后，无法立刻通知递归服务器和用户主机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圆角矩形标注 79"/>
          <p:cNvSpPr/>
          <p:nvPr/>
        </p:nvSpPr>
        <p:spPr>
          <a:xfrm>
            <a:off x="6410232" y="3844378"/>
            <a:ext cx="2397876" cy="960541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递归服务器缓存中的旧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RRSIG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，不能通过新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的验证</a:t>
            </a:r>
          </a:p>
        </p:txBody>
      </p:sp>
      <p:sp>
        <p:nvSpPr>
          <p:cNvPr id="81" name="圆角矩形标注 80"/>
          <p:cNvSpPr/>
          <p:nvPr/>
        </p:nvSpPr>
        <p:spPr>
          <a:xfrm>
            <a:off x="6410232" y="5116744"/>
            <a:ext cx="2397876" cy="960541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递归服务器缓存中的旧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，不能验证新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RRISG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，直到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超时</a:t>
            </a:r>
          </a:p>
        </p:txBody>
      </p:sp>
      <p:cxnSp>
        <p:nvCxnSpPr>
          <p:cNvPr id="88" name="直线连接符 87"/>
          <p:cNvCxnSpPr/>
          <p:nvPr/>
        </p:nvCxnSpPr>
        <p:spPr>
          <a:xfrm>
            <a:off x="207340" y="3697431"/>
            <a:ext cx="8786015" cy="0"/>
          </a:xfrm>
          <a:prstGeom prst="line">
            <a:avLst/>
          </a:prstGeom>
          <a:ln w="57150" cmpd="sng">
            <a:solidFill>
              <a:srgbClr val="008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207340" y="4933477"/>
            <a:ext cx="8786015" cy="0"/>
          </a:xfrm>
          <a:prstGeom prst="line">
            <a:avLst/>
          </a:prstGeom>
          <a:ln w="57150" cmpd="sng">
            <a:solidFill>
              <a:srgbClr val="008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901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Rollover(</a:t>
            </a:r>
            <a:r>
              <a:rPr kumimoji="1" lang="zh-CN" altLang="en-US" dirty="0"/>
              <a:t>密</a:t>
            </a:r>
            <a:r>
              <a:rPr kumimoji="1" lang="en-US" altLang="en-US" dirty="0"/>
              <a:t>钥</a:t>
            </a:r>
            <a:r>
              <a:rPr kumimoji="1" lang="zh-CN" altLang="en-US" dirty="0"/>
              <a:t>滚动</a:t>
            </a:r>
            <a:r>
              <a:rPr kumimoji="1" lang="en-US" altLang="zh-CN" dirty="0"/>
              <a:t>)</a:t>
            </a:r>
            <a:r>
              <a:rPr kumimoji="1" lang="en-US" altLang="zh-CN" sz="1400" dirty="0"/>
              <a:t>[RFC5011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RFC6781]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7498"/>
            <a:ext cx="8229600" cy="5077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Pre-Publish</a:t>
            </a:r>
            <a:r>
              <a:rPr lang="en-US" altLang="zh-CN" sz="1800" dirty="0"/>
              <a:t> Zone Signing Key Rollover</a:t>
            </a:r>
            <a:r>
              <a:rPr lang="zh-CN" altLang="en-US" sz="1800" dirty="0"/>
              <a:t>：提前发布</a:t>
            </a:r>
            <a:r>
              <a:rPr lang="en-US" altLang="zh-CN" sz="1800" dirty="0"/>
              <a:t>Key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566329" y="2030154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6" name="椭圆 5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10" name="折角形 9"/>
          <p:cNvSpPr/>
          <p:nvPr/>
        </p:nvSpPr>
        <p:spPr>
          <a:xfrm>
            <a:off x="1016829" y="1933005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2923667" y="2574084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28" name="椭圆 2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40" name="折角形 39"/>
          <p:cNvSpPr/>
          <p:nvPr/>
        </p:nvSpPr>
        <p:spPr>
          <a:xfrm>
            <a:off x="5617005" y="2463977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2916214" y="2050626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48" name="椭圆 4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52" name="折角形 51"/>
          <p:cNvSpPr/>
          <p:nvPr/>
        </p:nvSpPr>
        <p:spPr>
          <a:xfrm>
            <a:off x="3340796" y="1940519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5199876" y="2558462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54" name="椭圆 53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5192423" y="2035004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59" name="椭圆 58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7501340" y="2502271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65" name="椭圆 6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69" name="折角形 68"/>
          <p:cNvSpPr/>
          <p:nvPr/>
        </p:nvSpPr>
        <p:spPr>
          <a:xfrm>
            <a:off x="7968249" y="2417646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71" name="直线箭头连接符 70"/>
          <p:cNvCxnSpPr/>
          <p:nvPr/>
        </p:nvCxnSpPr>
        <p:spPr>
          <a:xfrm>
            <a:off x="566329" y="3319618"/>
            <a:ext cx="8030246" cy="0"/>
          </a:xfrm>
          <a:prstGeom prst="straightConnector1">
            <a:avLst/>
          </a:prstGeom>
          <a:ln w="28575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91524" y="1849298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2808031" y="1836969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5072703" y="1865189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7415127" y="1852860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9893" y="1606818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Before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0670" y="1606818"/>
            <a:ext cx="72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Pre-roll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5420179" y="1625524"/>
            <a:ext cx="460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Roll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7677413" y="1637020"/>
            <a:ext cx="609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Finish</a:t>
            </a:r>
          </a:p>
        </p:txBody>
      </p:sp>
      <p:grpSp>
        <p:nvGrpSpPr>
          <p:cNvPr id="114" name="组 113"/>
          <p:cNvGrpSpPr/>
          <p:nvPr/>
        </p:nvGrpSpPr>
        <p:grpSpPr>
          <a:xfrm>
            <a:off x="569567" y="4463160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115" name="椭圆 11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119" name="折角形 118"/>
          <p:cNvSpPr/>
          <p:nvPr/>
        </p:nvSpPr>
        <p:spPr>
          <a:xfrm>
            <a:off x="1020067" y="4366011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120" name="组 119"/>
          <p:cNvGrpSpPr/>
          <p:nvPr/>
        </p:nvGrpSpPr>
        <p:grpSpPr>
          <a:xfrm>
            <a:off x="2926905" y="5007090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121" name="椭圆 120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2919452" y="4385000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127" name="椭圆 12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131" name="折角形 130"/>
          <p:cNvSpPr/>
          <p:nvPr/>
        </p:nvSpPr>
        <p:spPr>
          <a:xfrm>
            <a:off x="3344034" y="4311880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142" name="组 141"/>
          <p:cNvGrpSpPr/>
          <p:nvPr/>
        </p:nvGrpSpPr>
        <p:grpSpPr>
          <a:xfrm>
            <a:off x="7504578" y="4935277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143" name="椭圆 14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147" name="折角形 146"/>
          <p:cNvSpPr/>
          <p:nvPr/>
        </p:nvSpPr>
        <p:spPr>
          <a:xfrm>
            <a:off x="7971487" y="4850652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9567" y="5752624"/>
            <a:ext cx="8030246" cy="0"/>
          </a:xfrm>
          <a:prstGeom prst="straightConnector1">
            <a:avLst/>
          </a:prstGeom>
          <a:ln w="28575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圆角矩形标注 148"/>
          <p:cNvSpPr/>
          <p:nvPr/>
        </p:nvSpPr>
        <p:spPr>
          <a:xfrm>
            <a:off x="494762" y="4282304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0" name="圆角矩形标注 149"/>
          <p:cNvSpPr/>
          <p:nvPr/>
        </p:nvSpPr>
        <p:spPr>
          <a:xfrm>
            <a:off x="2811269" y="4269975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2" name="圆角矩形标注 151"/>
          <p:cNvSpPr/>
          <p:nvPr/>
        </p:nvSpPr>
        <p:spPr>
          <a:xfrm>
            <a:off x="7418365" y="4285866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653131" y="4039824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Before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3013908" y="4039824"/>
            <a:ext cx="460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Roll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7680651" y="4070026"/>
            <a:ext cx="609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Finish</a:t>
            </a:r>
          </a:p>
        </p:txBody>
      </p:sp>
      <p:sp>
        <p:nvSpPr>
          <p:cNvPr id="164" name="折角形 163"/>
          <p:cNvSpPr/>
          <p:nvPr/>
        </p:nvSpPr>
        <p:spPr>
          <a:xfrm>
            <a:off x="3340108" y="4923730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165" name="内容占位符 2"/>
          <p:cNvSpPr txBox="1">
            <a:spLocks/>
          </p:cNvSpPr>
          <p:nvPr/>
        </p:nvSpPr>
        <p:spPr>
          <a:xfrm>
            <a:off x="463615" y="3589198"/>
            <a:ext cx="8229600" cy="50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/>
              <a:t>Double-Signature</a:t>
            </a:r>
            <a:r>
              <a:rPr lang="en-US" altLang="zh-CN" sz="1800" dirty="0"/>
              <a:t> Zone Signing Key Rollover</a:t>
            </a:r>
            <a:r>
              <a:rPr lang="zh-CN" altLang="en-US" sz="1800" dirty="0"/>
              <a:t>：同时发布</a:t>
            </a:r>
            <a:r>
              <a:rPr lang="en-US" altLang="zh-CN" sz="1800" dirty="0"/>
              <a:t>Key</a:t>
            </a:r>
            <a:r>
              <a:rPr lang="zh-CN" altLang="en-US" sz="1800" dirty="0"/>
              <a:t>和</a:t>
            </a:r>
            <a:r>
              <a:rPr lang="en-US" altLang="zh-CN" sz="1800" dirty="0"/>
              <a:t>SIG</a:t>
            </a:r>
            <a:endParaRPr kumimoji="1" lang="en-US" altLang="zh-CN" sz="1800" dirty="0"/>
          </a:p>
        </p:txBody>
      </p:sp>
      <p:sp>
        <p:nvSpPr>
          <p:cNvPr id="166" name="内容占位符 2"/>
          <p:cNvSpPr txBox="1">
            <a:spLocks/>
          </p:cNvSpPr>
          <p:nvPr/>
        </p:nvSpPr>
        <p:spPr>
          <a:xfrm>
            <a:off x="457200" y="5960816"/>
            <a:ext cx="8229600" cy="50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FF6600"/>
                </a:solidFill>
              </a:rPr>
              <a:t>两种方法的优缺点？</a:t>
            </a:r>
            <a:r>
              <a:rPr lang="en-US" altLang="zh-CN" sz="1800" dirty="0">
                <a:solidFill>
                  <a:srgbClr val="FF6600"/>
                </a:solidFill>
              </a:rPr>
              <a:t>KSK</a:t>
            </a:r>
            <a:r>
              <a:rPr lang="zh-CN" altLang="en-US" sz="1800" dirty="0">
                <a:solidFill>
                  <a:srgbClr val="FF6600"/>
                </a:solidFill>
              </a:rPr>
              <a:t>可采用哪种方法？</a:t>
            </a:r>
            <a:endParaRPr kumimoji="1" lang="en-US" altLang="zh-C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0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国家代码顶级域</a:t>
            </a:r>
            <a:r>
              <a:rPr lang="en-US" altLang="zh-CN" dirty="0"/>
              <a:t>DNSSEC</a:t>
            </a:r>
            <a:r>
              <a:rPr lang="zh-CN" altLang="en-US" dirty="0"/>
              <a:t>部署状态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7494"/>
            <a:ext cx="8229600" cy="4686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4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DNSSEC</a:t>
            </a:r>
            <a:r>
              <a:rPr kumimoji="1" lang="zh-CN" altLang="en-US" dirty="0"/>
              <a:t>弱点</a:t>
            </a:r>
            <a:r>
              <a:rPr kumimoji="1" lang="zh-CN" altLang="zh-CN" sz="1800" dirty="0"/>
              <a:t>[</a:t>
            </a:r>
            <a:r>
              <a:rPr kumimoji="1" lang="en-US" altLang="zh-CN" sz="1800" dirty="0"/>
              <a:t>RFC3833]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实现复杂，一些</a:t>
            </a:r>
            <a:r>
              <a:rPr kumimoji="1" lang="en-US" altLang="zh-CN" dirty="0"/>
              <a:t>zone</a:t>
            </a:r>
            <a:r>
              <a:rPr kumimoji="1" lang="zh-CN" altLang="en-US" dirty="0"/>
              <a:t>分割的特殊情况需要仔细编码</a:t>
            </a:r>
            <a:endParaRPr kumimoji="1" lang="en-US" altLang="zh-CN" dirty="0"/>
          </a:p>
          <a:p>
            <a:r>
              <a:rPr kumimoji="1" lang="zh-CN" altLang="en-US" dirty="0"/>
              <a:t>增加应答包大小，被用做</a:t>
            </a:r>
            <a:r>
              <a:rPr kumimoji="1" lang="en-US" altLang="zh-CN" dirty="0" err="1"/>
              <a:t>DoS</a:t>
            </a:r>
            <a:r>
              <a:rPr kumimoji="1" lang="zh-CN" altLang="en-US" dirty="0"/>
              <a:t>放大器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NSEC3</a:t>
            </a:r>
            <a:r>
              <a:rPr kumimoji="1" lang="zh-CN" altLang="en-US" dirty="0"/>
              <a:t>最大增加</a:t>
            </a:r>
            <a:r>
              <a:rPr kumimoji="1" lang="en-US" altLang="zh-CN" dirty="0"/>
              <a:t>8</a:t>
            </a:r>
            <a:r>
              <a:rPr kumimoji="1" lang="en-US" altLang="en-US" dirty="0"/>
              <a:t>倍，NXDOMAIN情况下，增大10倍</a:t>
            </a:r>
            <a:endParaRPr kumimoji="1" lang="en-US" altLang="zh-CN" dirty="0"/>
          </a:p>
          <a:p>
            <a:r>
              <a:rPr kumimoji="1" lang="zh-CN" altLang="en-US" dirty="0"/>
              <a:t>应答验证增加了解析器负载</a:t>
            </a:r>
            <a:endParaRPr kumimoji="1" lang="en-US" altLang="zh-CN" dirty="0"/>
          </a:p>
          <a:p>
            <a:r>
              <a:rPr kumimoji="1" lang="zh-CN" altLang="en-US" dirty="0"/>
              <a:t>信任模型完全层次化，高层次出问题影响以下部分</a:t>
            </a:r>
            <a:endParaRPr kumimoji="1" lang="en-US" altLang="zh-CN" dirty="0"/>
          </a:p>
          <a:p>
            <a:r>
              <a:rPr kumimoji="1" lang="zh-CN" altLang="en-US" dirty="0"/>
              <a:t>根密钥更新很难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2010</a:t>
            </a:r>
            <a:r>
              <a:rPr kumimoji="1" lang="zh-CN" altLang="en-US" dirty="0"/>
              <a:t>年产生后，尚未更新</a:t>
            </a:r>
            <a:endParaRPr kumimoji="1" lang="en-US" altLang="zh-CN" dirty="0"/>
          </a:p>
          <a:p>
            <a:r>
              <a:rPr kumimoji="1" lang="zh-CN" altLang="en-US" dirty="0"/>
              <a:t>验证者和签名创建之间需要松的时间同步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由于</a:t>
            </a:r>
            <a:r>
              <a:rPr kumimoji="1" lang="en-US" altLang="zh-CN" dirty="0"/>
              <a:t>RRSIG</a:t>
            </a:r>
            <a:r>
              <a:rPr kumimoji="1" lang="zh-CN" altLang="en-US" dirty="0"/>
              <a:t>采用绝对时间戳</a:t>
            </a:r>
            <a:endParaRPr kumimoji="1" lang="en-US" altLang="zh-CN" dirty="0"/>
          </a:p>
          <a:p>
            <a:r>
              <a:rPr kumimoji="1" lang="en-US" altLang="zh-CN" dirty="0"/>
              <a:t>wildcard</a:t>
            </a:r>
            <a:r>
              <a:rPr kumimoji="1" lang="zh-CN" altLang="en-US" dirty="0"/>
              <a:t>存在增加了真实否定机制的复杂性</a:t>
            </a:r>
            <a:endParaRPr kumimoji="1" lang="en-US" altLang="zh-CN" dirty="0"/>
          </a:p>
          <a:p>
            <a:r>
              <a:rPr kumimoji="1" lang="en-US" altLang="en-US" dirty="0">
                <a:solidFill>
                  <a:srgbClr val="FF6600"/>
                </a:solidFill>
              </a:rPr>
              <a:t>约4成主机无法采用DNSSEC，因为无线路由</a:t>
            </a:r>
            <a:r>
              <a:rPr kumimoji="1" lang="zh-CN" altLang="en-US" dirty="0">
                <a:solidFill>
                  <a:srgbClr val="FF6600"/>
                </a:solidFill>
              </a:rPr>
              <a:t>器</a:t>
            </a:r>
            <a:r>
              <a:rPr kumimoji="1" lang="en-US" altLang="en-US" dirty="0">
                <a:solidFill>
                  <a:srgbClr val="FF6600"/>
                </a:solidFill>
              </a:rPr>
              <a:t>或防火墙</a:t>
            </a:r>
            <a:endParaRPr kumimoji="1" lang="en-US" altLang="zh-CN" dirty="0">
              <a:solidFill>
                <a:srgbClr val="FF66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810C-81D0-4411-8AA3-9F9CEE21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89306-08A2-4D02-82CE-54D15EAA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FFE"/>
                </a:solidFill>
              </a:rPr>
              <a:t>请按照前面的例子动手查询一个部署了</a:t>
            </a:r>
            <a:r>
              <a:rPr lang="en-US" altLang="zh-CN" dirty="0">
                <a:solidFill>
                  <a:srgbClr val="007FFE"/>
                </a:solidFill>
              </a:rPr>
              <a:t>DNSSEC</a:t>
            </a:r>
            <a:r>
              <a:rPr lang="zh-CN" altLang="en-US" dirty="0">
                <a:solidFill>
                  <a:srgbClr val="007FFE"/>
                </a:solidFill>
              </a:rPr>
              <a:t>的</a:t>
            </a:r>
            <a:r>
              <a:rPr lang="en-US" altLang="zh-CN" dirty="0">
                <a:solidFill>
                  <a:srgbClr val="007FFE"/>
                </a:solidFill>
              </a:rPr>
              <a:t>zone</a:t>
            </a:r>
            <a:r>
              <a:rPr lang="zh-CN" altLang="en-US" dirty="0">
                <a:solidFill>
                  <a:srgbClr val="007FFE"/>
                </a:solidFill>
              </a:rPr>
              <a:t>下不存在的域名，并注释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r>
              <a:rPr lang="zh-CN" altLang="en-US" dirty="0">
                <a:solidFill>
                  <a:srgbClr val="007FFE"/>
                </a:solidFill>
              </a:rPr>
              <a:t>请分析第</a:t>
            </a:r>
            <a:r>
              <a:rPr lang="en-US" altLang="zh-CN" dirty="0">
                <a:solidFill>
                  <a:srgbClr val="007FFE"/>
                </a:solidFill>
              </a:rPr>
              <a:t>13</a:t>
            </a:r>
            <a:r>
              <a:rPr lang="zh-CN" altLang="en-US" dirty="0">
                <a:solidFill>
                  <a:srgbClr val="007FFE"/>
                </a:solidFill>
              </a:rPr>
              <a:t>页中两种密钥更新方案的优缺点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9F5D8-A529-4947-807A-757EBA2B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Authenticated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Denial of Existence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6440"/>
            <a:ext cx="8229600" cy="2706796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CN" sz="1800" dirty="0"/>
              <a:t>DNS</a:t>
            </a:r>
            <a:r>
              <a:rPr lang="zh-CN" altLang="en-US" sz="1800" dirty="0"/>
              <a:t>中否定存在应答：</a:t>
            </a:r>
            <a:r>
              <a:rPr lang="en-US" altLang="zh-CN" sz="1800" dirty="0"/>
              <a:t> NXDOMAIN,</a:t>
            </a:r>
            <a:r>
              <a:rPr lang="zh-CN" altLang="en-US" sz="1800" dirty="0"/>
              <a:t> </a:t>
            </a:r>
            <a:r>
              <a:rPr lang="en-US" altLang="zh-CN" sz="1800" dirty="0"/>
              <a:t>NODATA(RFC2308)</a:t>
            </a:r>
            <a:endParaRPr kumimoji="1" lang="en-US" altLang="zh-CN" sz="1800" dirty="0"/>
          </a:p>
          <a:p>
            <a:r>
              <a:rPr kumimoji="1" lang="zh-CN" altLang="en-US" sz="1800" dirty="0"/>
              <a:t>如何有效证明否定存在的真实性？</a:t>
            </a:r>
            <a:endParaRPr kumimoji="1" lang="en-US" altLang="zh-CN" sz="1800" dirty="0"/>
          </a:p>
          <a:p>
            <a:pPr lvl="1"/>
            <a:r>
              <a:rPr kumimoji="1" lang="zh-CN" altLang="en-US" sz="1400" dirty="0"/>
              <a:t>在线对每一个</a:t>
            </a:r>
            <a:r>
              <a:rPr kumimoji="1" lang="en-US" altLang="zh-CN" sz="1400" dirty="0"/>
              <a:t>“</a:t>
            </a:r>
            <a:r>
              <a:rPr kumimoji="1" lang="zh-CN" altLang="en-US" sz="1400" dirty="0"/>
              <a:t>不存在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应答产生一个签名？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预先产生所有可能</a:t>
            </a:r>
            <a:r>
              <a:rPr kumimoji="1" lang="en-US" altLang="zh-CN" sz="1400" dirty="0"/>
              <a:t>“</a:t>
            </a:r>
            <a:r>
              <a:rPr kumimoji="1" lang="zh-CN" altLang="en-US" sz="1400" dirty="0"/>
              <a:t>不存在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的应答的签名？</a:t>
            </a:r>
            <a:endParaRPr kumimoji="1" lang="en-US" altLang="zh-CN" sz="1800" dirty="0"/>
          </a:p>
          <a:p>
            <a:r>
              <a:rPr kumimoji="1" lang="en-US" altLang="zh-CN" sz="1800" dirty="0">
                <a:solidFill>
                  <a:srgbClr val="0000FF"/>
                </a:solidFill>
              </a:rPr>
              <a:t>DNSSEC</a:t>
            </a:r>
            <a:r>
              <a:rPr kumimoji="1" lang="zh-CN" altLang="en-US" sz="1800" dirty="0">
                <a:solidFill>
                  <a:srgbClr val="0000FF"/>
                </a:solidFill>
              </a:rPr>
              <a:t>添加</a:t>
            </a:r>
            <a:r>
              <a:rPr kumimoji="1" lang="en-US" altLang="zh-CN" sz="1800" dirty="0">
                <a:solidFill>
                  <a:srgbClr val="0000FF"/>
                </a:solidFill>
              </a:rPr>
              <a:t>NSEC</a:t>
            </a:r>
            <a:r>
              <a:rPr kumimoji="1" lang="zh-CN" altLang="en-US" sz="1800" dirty="0">
                <a:solidFill>
                  <a:srgbClr val="0000FF"/>
                </a:solidFill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</a:rPr>
              <a:t>RR</a:t>
            </a:r>
            <a:r>
              <a:rPr kumimoji="1" lang="zh-CN" altLang="en-US" sz="1800" dirty="0">
                <a:solidFill>
                  <a:srgbClr val="0000FF"/>
                </a:solidFill>
              </a:rPr>
              <a:t>来描述域名之间的“空白”，域名空间呈环型：</a:t>
            </a:r>
            <a:endParaRPr kumimoji="1" lang="en-US" altLang="zh-CN" sz="1800" dirty="0">
              <a:solidFill>
                <a:srgbClr val="0000FF"/>
              </a:solidFill>
            </a:endParaRPr>
          </a:p>
          <a:p>
            <a:pPr lvl="1"/>
            <a:r>
              <a:rPr kumimoji="1" lang="zh-CN" altLang="en-US" sz="1400" dirty="0"/>
              <a:t>将域名中</a:t>
            </a:r>
            <a:r>
              <a:rPr kumimoji="1" lang="en-US" altLang="zh-CN" sz="1400" dirty="0"/>
              <a:t>Label</a:t>
            </a:r>
            <a:r>
              <a:rPr kumimoji="1" lang="zh-CN" altLang="en-US" sz="1400" dirty="0"/>
              <a:t>看做“</a:t>
            </a:r>
            <a:r>
              <a:rPr kumimoji="1" lang="en-US" altLang="zh-CN" sz="1400" dirty="0"/>
              <a:t>unsigned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left-justified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octet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strings</a:t>
            </a:r>
            <a:r>
              <a:rPr kumimoji="1" lang="zh-CN" altLang="en-US" sz="1400" dirty="0"/>
              <a:t>”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根据</a:t>
            </a:r>
            <a:r>
              <a:rPr kumimoji="1" lang="en-US" altLang="zh-CN" sz="1400" dirty="0"/>
              <a:t>FQDN</a:t>
            </a:r>
            <a:r>
              <a:rPr kumimoji="1" lang="zh-CN" altLang="en-US" sz="1400" dirty="0"/>
              <a:t>域名“最右”</a:t>
            </a:r>
            <a:r>
              <a:rPr kumimoji="1" lang="en-US" altLang="zh-CN" sz="1400" dirty="0"/>
              <a:t>Label</a:t>
            </a:r>
            <a:r>
              <a:rPr kumimoji="1" lang="zh-CN" altLang="en-US" sz="1400" dirty="0"/>
              <a:t>进行排序；若相同，则按“次右”排序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若域名，</a:t>
            </a:r>
            <a:r>
              <a:rPr kumimoji="1" lang="en-US" altLang="zh-CN" sz="1400" dirty="0"/>
              <a:t>type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class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TTL(</a:t>
            </a:r>
            <a:r>
              <a:rPr kumimoji="1" lang="zh-CN" altLang="en-US" sz="1400" dirty="0"/>
              <a:t>缺省值</a:t>
            </a:r>
            <a:r>
              <a:rPr kumimoji="1" lang="en-US" altLang="zh-CN" sz="1400" dirty="0"/>
              <a:t>)</a:t>
            </a:r>
            <a:r>
              <a:rPr kumimoji="1" lang="zh-CN" altLang="en-US" sz="1400" dirty="0"/>
              <a:t>都相同，按</a:t>
            </a:r>
            <a:r>
              <a:rPr kumimoji="1" lang="en-US" altLang="zh-CN" sz="1400" dirty="0"/>
              <a:t>RDATA</a:t>
            </a:r>
            <a:r>
              <a:rPr kumimoji="1" lang="zh-CN" altLang="en-US" sz="1400" dirty="0"/>
              <a:t>排序</a:t>
            </a:r>
            <a:endParaRPr kumimoji="1" lang="en-US" altLang="zh-CN" sz="1600" dirty="0"/>
          </a:p>
          <a:p>
            <a:pPr lvl="1"/>
            <a:endParaRPr kumimoji="1"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535352" y="3893543"/>
            <a:ext cx="3099951" cy="2706796"/>
            <a:chOff x="535352" y="3893543"/>
            <a:chExt cx="3099951" cy="2706796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535352" y="3893543"/>
              <a:ext cx="2981569" cy="270679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1pPr>
              <a:lvl2pPr marL="742950" indent="-28575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2pPr>
              <a:lvl3pPr marL="11430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3pPr>
              <a:lvl4pPr marL="16002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4pPr>
              <a:lvl5pPr marL="20574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kumimoji="1" lang="en-US" altLang="zh-CN" sz="1600" dirty="0">
                  <a:solidFill>
                    <a:srgbClr val="0000FF"/>
                  </a:solidFill>
                  <a:latin typeface="Courier"/>
                  <a:cs typeface="Courier"/>
                </a:rPr>
                <a:t>example</a:t>
              </a: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yljkjljk.a.example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zABC.a.EXAMPLE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>
                  <a:latin typeface="Courier"/>
                  <a:cs typeface="Courier"/>
                </a:rPr>
                <a:t>\001.z.example</a:t>
              </a:r>
            </a:p>
            <a:p>
              <a:pPr marL="457200" lvl="1" indent="0">
                <a:buNone/>
              </a:pPr>
              <a:r>
                <a:rPr kumimoji="1" lang="en-US" altLang="zh-CN" sz="1600" dirty="0">
                  <a:latin typeface="Courier"/>
                  <a:cs typeface="Courier"/>
                </a:rPr>
                <a:t>*.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endParaRPr kumimoji="1" lang="en-US" altLang="zh-CN" sz="1600" dirty="0">
                <a:latin typeface="Courier"/>
                <a:cs typeface="Courier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15706" y="3893543"/>
              <a:ext cx="1719597" cy="5161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域名排序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905708" y="3882262"/>
            <a:ext cx="4781092" cy="2718077"/>
            <a:chOff x="3905708" y="3882262"/>
            <a:chExt cx="4781092" cy="2718077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3905708" y="3893543"/>
              <a:ext cx="4781092" cy="270679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1pPr>
              <a:lvl2pPr marL="742950" indent="-28575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2pPr>
              <a:lvl3pPr marL="11430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3pPr>
              <a:lvl4pPr marL="16002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4pPr>
              <a:lvl5pPr marL="20574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kumimoji="1" lang="en-US" altLang="zh-CN" sz="1600" dirty="0">
                  <a:solidFill>
                    <a:srgbClr val="0000FF"/>
                  </a:solidFill>
                  <a:latin typeface="Courier"/>
                  <a:cs typeface="Courier"/>
                </a:rPr>
                <a:t>example</a:t>
              </a:r>
              <a:r>
                <a:rPr kumimoji="1" lang="zh-CN" altLang="zh-CN" sz="1600" dirty="0">
                  <a:latin typeface="Courier"/>
                  <a:cs typeface="Courier"/>
                </a:rPr>
                <a:t> </a:t>
              </a:r>
              <a:r>
                <a:rPr kumimoji="1" lang="zh-CN" altLang="en-US" sz="1600" dirty="0">
                  <a:latin typeface="Courier"/>
                  <a:cs typeface="Courier"/>
                </a:rPr>
                <a:t>    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a.example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yljkjljk.a.example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yljkjljk.a.example</a:t>
              </a:r>
              <a:r>
                <a:rPr kumimoji="1" lang="zh-CN" altLang="zh-CN" sz="1600" dirty="0">
                  <a:latin typeface="Courier"/>
                  <a:cs typeface="Courier"/>
                </a:rPr>
                <a:t> </a:t>
              </a:r>
              <a:r>
                <a:rPr kumimoji="1" lang="zh-CN" altLang="en-US" sz="1600" dirty="0">
                  <a:latin typeface="Courier"/>
                  <a:cs typeface="Courier"/>
                </a:rPr>
                <a:t>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Z.a.example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zABC.a.EXAMPLE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zABC.a.EXAMPLE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     </a:t>
              </a:r>
              <a:r>
                <a:rPr kumimoji="1" lang="en-US" altLang="zh-CN" sz="1600" dirty="0">
                  <a:latin typeface="Courier"/>
                  <a:cs typeface="Courier"/>
                </a:rPr>
                <a:t>\001.z.example</a:t>
              </a:r>
            </a:p>
            <a:p>
              <a:pPr marL="457200" lvl="1" indent="0">
                <a:buNone/>
              </a:pPr>
              <a:r>
                <a:rPr kumimoji="1" lang="en-US" altLang="zh-CN" sz="1600" dirty="0">
                  <a:latin typeface="Courier"/>
                  <a:cs typeface="Courier"/>
                </a:rPr>
                <a:t>\001.z.example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</a:t>
              </a:r>
              <a:r>
                <a:rPr kumimoji="1" lang="en-US" altLang="zh-CN" sz="1600" dirty="0">
                  <a:latin typeface="Courier"/>
                  <a:cs typeface="Courier"/>
                </a:rPr>
                <a:t>*.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>
                  <a:latin typeface="Courier"/>
                  <a:cs typeface="Courier"/>
                </a:rPr>
                <a:t>*.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r>
                <a:rPr kumimoji="1" lang="zh-CN" altLang="zh-CN" sz="1600" dirty="0">
                  <a:latin typeface="Courier"/>
                  <a:cs typeface="Courier"/>
                </a:rPr>
                <a:t> </a:t>
              </a:r>
              <a:r>
                <a:rPr kumimoji="1" lang="zh-CN" altLang="en-US" sz="1600" dirty="0">
                  <a:latin typeface="Courier"/>
                  <a:cs typeface="Courier"/>
                </a:rPr>
                <a:t>              </a:t>
              </a:r>
              <a:r>
                <a:rPr kumimoji="1" lang="en-US" altLang="zh-CN" sz="1600" dirty="0">
                  <a:solidFill>
                    <a:srgbClr val="0000FF"/>
                  </a:solidFill>
                  <a:latin typeface="Courier"/>
                  <a:cs typeface="Courier"/>
                </a:rPr>
                <a:t>example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7361478" y="3882262"/>
              <a:ext cx="1325322" cy="516155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NSEC</a:t>
              </a:r>
              <a:endPara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582378" y="3759367"/>
            <a:ext cx="914400" cy="2975738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2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DNSSEC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Wildcard</a:t>
            </a:r>
            <a:r>
              <a:rPr kumimoji="1" lang="zh-CN" altLang="en-US" dirty="0"/>
              <a:t>（通配符）</a:t>
            </a:r>
            <a:r>
              <a:rPr kumimoji="1" lang="en-US" altLang="zh-CN" sz="1400" dirty="0"/>
              <a:t>[RFC7129]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430083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example.org</a:t>
            </a:r>
            <a:r>
              <a:rPr lang="en-US" altLang="zh-CN" sz="1600" dirty="0">
                <a:latin typeface="Courier"/>
                <a:cs typeface="Courier"/>
              </a:rPr>
              <a:t>.        NS  </a:t>
            </a:r>
            <a:r>
              <a:rPr lang="en-US" altLang="zh-CN" sz="1600" dirty="0" err="1">
                <a:latin typeface="Courier"/>
                <a:cs typeface="Courier"/>
              </a:rPr>
              <a:t>a.example.org</a:t>
            </a:r>
            <a:r>
              <a:rPr lang="en-US" altLang="zh-CN" sz="16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Courier"/>
                <a:cs typeface="Courier"/>
              </a:rPr>
              <a:t>*.</a:t>
            </a:r>
            <a:r>
              <a:rPr lang="en-US" altLang="zh-CN" sz="1600" dirty="0" err="1">
                <a:latin typeface="Courier"/>
                <a:cs typeface="Courier"/>
              </a:rPr>
              <a:t>example.org</a:t>
            </a:r>
            <a:r>
              <a:rPr lang="en-US" altLang="zh-CN" sz="1600" dirty="0">
                <a:latin typeface="Courier"/>
                <a:cs typeface="Courier"/>
              </a:rPr>
              <a:t>.      TXT "wildcard record”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a.example.org</a:t>
            </a:r>
            <a:r>
              <a:rPr lang="en-US" altLang="zh-CN" sz="1600" dirty="0">
                <a:latin typeface="Courier"/>
                <a:cs typeface="Courier"/>
              </a:rPr>
              <a:t>.      A 192.0.2.1</a:t>
            </a:r>
          </a:p>
          <a:p>
            <a:pPr marL="0" indent="0">
              <a:buNone/>
            </a:pPr>
            <a:r>
              <a:rPr lang="zh-CN" altLang="en-US" sz="1600" dirty="0">
                <a:latin typeface="Courier"/>
                <a:cs typeface="Courier"/>
              </a:rPr>
              <a:t>                    </a:t>
            </a:r>
            <a:r>
              <a:rPr lang="en-US" altLang="zh-CN" sz="1600" dirty="0">
                <a:latin typeface="Courier"/>
                <a:cs typeface="Courier"/>
              </a:rPr>
              <a:t>TXT "a record"</a:t>
            </a:r>
            <a:endParaRPr kumimoji="1" lang="zh-CN" altLang="en-US" sz="16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758183"/>
            <a:ext cx="8229600" cy="214420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Courier"/>
                <a:cs typeface="Courier"/>
              </a:rPr>
              <a:t>;; ANSWER SECTION: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z.example.org</a:t>
            </a:r>
            <a:r>
              <a:rPr lang="en-US" altLang="zh-CN" sz="1600" dirty="0">
                <a:latin typeface="Courier"/>
                <a:cs typeface="Courier"/>
              </a:rPr>
              <a:t>.      TXT "wildcard record”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z.example.org</a:t>
            </a:r>
            <a:r>
              <a:rPr lang="en-US" altLang="zh-CN" sz="1600" dirty="0">
                <a:latin typeface="Courier"/>
                <a:cs typeface="Courier"/>
              </a:rPr>
              <a:t>.      RRSIG(TXT) ( </a:t>
            </a:r>
            <a:r>
              <a:rPr lang="zh-CN" altLang="zh-CN" sz="1600" dirty="0">
                <a:solidFill>
                  <a:srgbClr val="3366FF"/>
                </a:solidFill>
                <a:latin typeface="Courier"/>
                <a:cs typeface="Courier"/>
              </a:rPr>
              <a:t>*</a:t>
            </a:r>
            <a:r>
              <a:rPr lang="en-US" altLang="zh-CN" sz="16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altLang="zh-CN" sz="1600" dirty="0" err="1">
                <a:solidFill>
                  <a:srgbClr val="3366FF"/>
                </a:solidFill>
                <a:latin typeface="Courier"/>
                <a:cs typeface="Courier"/>
              </a:rPr>
              <a:t>example.org</a:t>
            </a:r>
            <a:r>
              <a:rPr lang="zh-CN" altLang="en-US" sz="1600" dirty="0">
                <a:solidFill>
                  <a:srgbClr val="3366FF"/>
                </a:solidFill>
                <a:latin typeface="Courier"/>
                <a:cs typeface="Courier"/>
              </a:rPr>
              <a:t>的签名</a:t>
            </a:r>
            <a:r>
              <a:rPr lang="en-US" altLang="zh-CN" sz="1600" dirty="0">
                <a:solidFill>
                  <a:srgbClr val="3366FF"/>
                </a:solidFill>
                <a:latin typeface="Courier"/>
                <a:cs typeface="Courier"/>
              </a:rPr>
              <a:t>,</a:t>
            </a:r>
            <a:r>
              <a:rPr lang="zh-CN" altLang="en-US" sz="16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altLang="zh-CN" sz="1600" dirty="0">
                <a:solidFill>
                  <a:srgbClr val="3366FF"/>
                </a:solidFill>
                <a:latin typeface="Courier"/>
                <a:cs typeface="Courier"/>
              </a:rPr>
              <a:t>Label</a:t>
            </a:r>
            <a:r>
              <a:rPr lang="zh-CN" altLang="en-US" sz="1600" dirty="0">
                <a:solidFill>
                  <a:srgbClr val="3366FF"/>
                </a:solidFill>
                <a:latin typeface="Courier"/>
                <a:cs typeface="Courier"/>
              </a:rPr>
              <a:t>数</a:t>
            </a:r>
            <a:r>
              <a:rPr lang="en-US" altLang="zh-CN" sz="1600" dirty="0">
                <a:solidFill>
                  <a:srgbClr val="3366FF"/>
                </a:solidFill>
                <a:latin typeface="Courier"/>
                <a:cs typeface="Courier"/>
              </a:rPr>
              <a:t>=2 </a:t>
            </a:r>
            <a:r>
              <a:rPr lang="en-US" altLang="zh-CN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a.example.org</a:t>
            </a:r>
            <a:r>
              <a:rPr lang="en-US" altLang="zh-CN" sz="1600" dirty="0">
                <a:latin typeface="Courier"/>
                <a:cs typeface="Courier"/>
              </a:rPr>
              <a:t>.      NSEC </a:t>
            </a:r>
            <a:r>
              <a:rPr lang="en-US" altLang="zh-CN" sz="1600" dirty="0" err="1">
                <a:latin typeface="Courier"/>
                <a:cs typeface="Courier"/>
              </a:rPr>
              <a:t>example.org</a:t>
            </a:r>
            <a:r>
              <a:rPr lang="en-US" altLang="zh-CN" sz="1600" dirty="0">
                <a:latin typeface="Courier"/>
                <a:cs typeface="Courier"/>
              </a:rPr>
              <a:t>. A TXT RRSIG NSEC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a.example.org</a:t>
            </a:r>
            <a:r>
              <a:rPr lang="en-US" altLang="zh-CN" sz="1600" dirty="0">
                <a:latin typeface="Courier"/>
                <a:cs typeface="Courier"/>
              </a:rPr>
              <a:t>.      RRSIG(NSEC) ( ... )</a:t>
            </a:r>
            <a:endParaRPr kumimoji="1" lang="zh-CN" altLang="en-US" sz="1600" dirty="0">
              <a:latin typeface="Courier"/>
              <a:cs typeface="Courier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0819" y="1293850"/>
            <a:ext cx="9758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45609" y="2870675"/>
            <a:ext cx="195999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查询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z.example.org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5092311"/>
            <a:ext cx="8229600" cy="9614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/>
              <a:t>AUTHORITY</a:t>
            </a:r>
            <a:r>
              <a:rPr kumimoji="1" lang="zh-CN" altLang="en-US" sz="1600" dirty="0"/>
              <a:t>中的</a:t>
            </a:r>
            <a:r>
              <a:rPr kumimoji="1" lang="en-US" altLang="zh-CN" sz="1600" dirty="0"/>
              <a:t>NSEC</a:t>
            </a:r>
            <a:r>
              <a:rPr kumimoji="1" lang="zh-CN" altLang="en-US" sz="1600" dirty="0"/>
              <a:t>记录，由查询域名</a:t>
            </a:r>
            <a:r>
              <a:rPr kumimoji="1" lang="zh-CN" altLang="zh-CN" sz="1600" dirty="0"/>
              <a:t>（</a:t>
            </a:r>
            <a:r>
              <a:rPr kumimoji="1" lang="zh-CN" altLang="en-US" sz="1600" dirty="0"/>
              <a:t>即</a:t>
            </a:r>
            <a:r>
              <a:rPr kumimoji="1" lang="en-US" altLang="zh-CN" sz="1600" dirty="0" err="1"/>
              <a:t>z.example.org</a:t>
            </a:r>
            <a:r>
              <a:rPr kumimoji="1" lang="zh-CN" altLang="en-US" sz="1600" dirty="0"/>
              <a:t>）来确定；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该记录必不可少，用来抵御重放攻击：</a:t>
            </a:r>
            <a:r>
              <a:rPr kumimoji="1" lang="zh-CN" altLang="en-US" sz="1600" dirty="0">
                <a:solidFill>
                  <a:schemeClr val="accent1"/>
                </a:solidFill>
              </a:rPr>
              <a:t>若没有</a:t>
            </a:r>
            <a:r>
              <a:rPr kumimoji="1" lang="en-US" altLang="zh-CN" sz="1600" dirty="0">
                <a:solidFill>
                  <a:schemeClr val="accent1"/>
                </a:solidFill>
              </a:rPr>
              <a:t>NSEC</a:t>
            </a:r>
            <a:r>
              <a:rPr kumimoji="1" lang="zh-CN" altLang="en-US" sz="1600" dirty="0">
                <a:solidFill>
                  <a:schemeClr val="accent1"/>
                </a:solidFill>
              </a:rPr>
              <a:t>记录，攻击者可以伪造</a:t>
            </a:r>
            <a:r>
              <a:rPr kumimoji="1" lang="en-US" altLang="zh-CN" sz="1600" dirty="0" err="1">
                <a:solidFill>
                  <a:schemeClr val="accent1"/>
                </a:solidFill>
              </a:rPr>
              <a:t>a.example.org</a:t>
            </a:r>
            <a:r>
              <a:rPr kumimoji="1" lang="zh-CN" altLang="en-US" sz="1600" dirty="0">
                <a:solidFill>
                  <a:schemeClr val="accent1"/>
                </a:solidFill>
              </a:rPr>
              <a:t>不存在的应答</a:t>
            </a:r>
          </a:p>
        </p:txBody>
      </p:sp>
    </p:spTree>
    <p:extLst>
      <p:ext uri="{BB962C8B-B14F-4D97-AF65-F5344CB8AC3E}">
        <p14:creationId xmlns:p14="http://schemas.microsoft.com/office/powerpoint/2010/main" val="39126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Zone Walking</a:t>
            </a:r>
            <a:r>
              <a:rPr kumimoji="1" lang="zh-CN" altLang="en-US" dirty="0"/>
              <a:t>与</a:t>
            </a:r>
            <a:r>
              <a:rPr kumimoji="1" lang="en-US" altLang="zh-CN" dirty="0"/>
              <a:t>NSEC3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4698608"/>
          </a:xfrm>
        </p:spPr>
        <p:txBody>
          <a:bodyPr/>
          <a:lstStyle/>
          <a:p>
            <a:r>
              <a:rPr kumimoji="1" lang="en-US" altLang="zh-CN" sz="2000" dirty="0"/>
              <a:t>DNSSEC</a:t>
            </a:r>
            <a:r>
              <a:rPr kumimoji="1" lang="zh-CN" altLang="en-US" sz="2000" dirty="0"/>
              <a:t>暴露</a:t>
            </a:r>
            <a:r>
              <a:rPr kumimoji="1" lang="en-US" altLang="zh-CN" sz="2000" dirty="0"/>
              <a:t>zone</a:t>
            </a:r>
            <a:r>
              <a:rPr kumimoji="1" lang="zh-CN" altLang="en-US" sz="2000" dirty="0"/>
              <a:t>数据：利用</a:t>
            </a:r>
            <a:r>
              <a:rPr kumimoji="1" lang="en-US" altLang="zh-CN" sz="2000" dirty="0" err="1"/>
              <a:t>NSEC</a:t>
            </a:r>
            <a:r>
              <a:rPr kumimoji="1" lang="en-US" altLang="en-US" sz="2000" dirty="0" err="1"/>
              <a:t>来枚举RR，称作Zone</a:t>
            </a:r>
            <a:r>
              <a:rPr kumimoji="1" lang="en-US" altLang="en-US" sz="2000" dirty="0"/>
              <a:t> Walking</a:t>
            </a:r>
            <a:endParaRPr kumimoji="1" lang="en-US" altLang="zh-CN" sz="2000" dirty="0"/>
          </a:p>
          <a:p>
            <a:r>
              <a:rPr kumimoji="1" lang="zh-CN" altLang="en-US" sz="2000" dirty="0"/>
              <a:t>为什么</a:t>
            </a:r>
            <a:r>
              <a:rPr kumimoji="1" lang="en-US" altLang="zh-CN" sz="2000" dirty="0"/>
              <a:t>DNS</a:t>
            </a:r>
            <a:r>
              <a:rPr kumimoji="1" lang="zh-CN" altLang="en-US" sz="2000" dirty="0"/>
              <a:t>信息需要保密？</a:t>
            </a:r>
            <a:endParaRPr kumimoji="1" lang="en-US" altLang="zh-CN" sz="2000" dirty="0"/>
          </a:p>
          <a:p>
            <a:pPr lvl="1"/>
            <a:r>
              <a:rPr kumimoji="1" lang="en-US" altLang="zh-CN" sz="1600" dirty="0"/>
              <a:t>It's the difference between letting random folks call your company's switchboard and ask for John Q. Cubicle's phone number [versus] sending them a copy of your corporate phone directory</a:t>
            </a:r>
          </a:p>
          <a:p>
            <a:pPr lvl="1"/>
            <a:r>
              <a:rPr kumimoji="1" lang="zh-CN" altLang="en-US" sz="1600" dirty="0">
                <a:solidFill>
                  <a:srgbClr val="0000FF"/>
                </a:solidFill>
              </a:rPr>
              <a:t>许多注册者和大组织由于</a:t>
            </a:r>
            <a:r>
              <a:rPr kumimoji="1" lang="en-US" altLang="zh-CN" sz="1600" dirty="0">
                <a:solidFill>
                  <a:srgbClr val="0000FF"/>
                </a:solidFill>
              </a:rPr>
              <a:t>Zone Walking</a:t>
            </a:r>
            <a:r>
              <a:rPr kumimoji="1" lang="zh-CN" altLang="en-US" sz="1600" dirty="0">
                <a:solidFill>
                  <a:srgbClr val="0000FF"/>
                </a:solidFill>
              </a:rPr>
              <a:t>问题，拒绝采用</a:t>
            </a:r>
            <a:r>
              <a:rPr kumimoji="1" lang="en-US" altLang="zh-CN" sz="1600" dirty="0">
                <a:solidFill>
                  <a:srgbClr val="0000FF"/>
                </a:solidFill>
              </a:rPr>
              <a:t>DNSSEC</a:t>
            </a:r>
          </a:p>
          <a:p>
            <a:pPr marL="457200" lvl="1" indent="0">
              <a:buNone/>
            </a:pPr>
            <a:endParaRPr kumimoji="1" lang="en-US" altLang="zh-CN" sz="1600" dirty="0">
              <a:solidFill>
                <a:srgbClr val="0000FF"/>
              </a:solidFill>
            </a:endParaRPr>
          </a:p>
          <a:p>
            <a:r>
              <a:rPr kumimoji="1" lang="en-US" altLang="zh-CN" sz="2000" dirty="0"/>
              <a:t>DNSSEC Hashed Authenticated Denial 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Existence (NSEC3)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[RFC5155]</a:t>
            </a:r>
          </a:p>
          <a:p>
            <a:pPr lvl="1"/>
            <a:r>
              <a:rPr kumimoji="1" lang="zh-CN" altLang="en-US" sz="1600" dirty="0"/>
              <a:t>对域名（+ </a:t>
            </a:r>
            <a:r>
              <a:rPr kumimoji="1" lang="en-US" altLang="zh-CN" sz="1600" dirty="0"/>
              <a:t>salt</a:t>
            </a:r>
            <a:r>
              <a:rPr kumimoji="1" lang="zh-CN" altLang="en-US" sz="1600" dirty="0"/>
              <a:t>（公开的随机量））进行多次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，按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值排序</a:t>
            </a:r>
            <a:endParaRPr kumimoji="1" lang="en-US" altLang="zh-CN" sz="1600" dirty="0"/>
          </a:p>
          <a:p>
            <a:pPr lvl="1"/>
            <a:r>
              <a:rPr kumimoji="1" lang="zh-CN" altLang="en-US" sz="1400" dirty="0"/>
              <a:t>根据</a:t>
            </a:r>
            <a:r>
              <a:rPr kumimoji="1" lang="en-US" altLang="zh-CN" sz="1400" dirty="0"/>
              <a:t>Hash</a:t>
            </a:r>
            <a:r>
              <a:rPr kumimoji="1" lang="zh-CN" altLang="en-US" sz="1400" dirty="0"/>
              <a:t>值，无法获得域名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计算</a:t>
            </a:r>
            <a:r>
              <a:rPr kumimoji="1" lang="en-US" altLang="zh-CN" sz="1400" dirty="0" err="1"/>
              <a:t>Hash</a:t>
            </a:r>
            <a:r>
              <a:rPr kumimoji="1" lang="en-US" altLang="en-US" sz="1400" dirty="0" err="1"/>
              <a:t>值</a:t>
            </a:r>
            <a:r>
              <a:rPr kumimoji="1" lang="zh-CN" altLang="en-US" sz="1400" dirty="0"/>
              <a:t>的</a:t>
            </a:r>
            <a:r>
              <a:rPr kumimoji="1" lang="en-US" altLang="en-US" sz="1400" dirty="0"/>
              <a:t>方法，可通过</a:t>
            </a:r>
            <a:r>
              <a:rPr lang="en-US" altLang="zh-CN" sz="1400" dirty="0"/>
              <a:t>NSEC3PARAM</a:t>
            </a:r>
            <a:r>
              <a:rPr lang="zh-CN" altLang="en-US" sz="1400" dirty="0"/>
              <a:t> </a:t>
            </a:r>
            <a:r>
              <a:rPr lang="en-US" altLang="zh-CN" sz="1400" dirty="0"/>
              <a:t>RR</a:t>
            </a:r>
            <a:r>
              <a:rPr lang="zh-CN" altLang="en-US" sz="1400" dirty="0"/>
              <a:t>来配置</a:t>
            </a: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1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972852"/>
          </a:xfrm>
        </p:spPr>
        <p:txBody>
          <a:bodyPr/>
          <a:lstStyle/>
          <a:p>
            <a:r>
              <a:rPr kumimoji="1" lang="en-US" altLang="zh-CN" dirty="0"/>
              <a:t>NSEC/NSEC3</a:t>
            </a:r>
            <a:r>
              <a:rPr kumimoji="1" lang="zh-CN" altLang="en-US" dirty="0"/>
              <a:t>示意图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5" name="同心圆 4"/>
          <p:cNvSpPr/>
          <p:nvPr/>
        </p:nvSpPr>
        <p:spPr>
          <a:xfrm>
            <a:off x="2402313" y="1609508"/>
            <a:ext cx="4159141" cy="4157227"/>
          </a:xfrm>
          <a:prstGeom prst="donut">
            <a:avLst>
              <a:gd name="adj" fmla="val 2892"/>
            </a:avLst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3380508" y="5782773"/>
            <a:ext cx="2123974" cy="738664"/>
            <a:chOff x="3380508" y="5782773"/>
            <a:chExt cx="2123974" cy="738664"/>
          </a:xfrm>
        </p:grpSpPr>
        <p:sp>
          <p:nvSpPr>
            <p:cNvPr id="11" name="文本框 10"/>
            <p:cNvSpPr txBox="1"/>
            <p:nvPr/>
          </p:nvSpPr>
          <p:spPr>
            <a:xfrm>
              <a:off x="3380508" y="5782773"/>
              <a:ext cx="212397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zABC.a.EXAMPLE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82979" y="6152105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25b2slkg9l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979068" y="1932726"/>
            <a:ext cx="1708408" cy="726244"/>
            <a:chOff x="908514" y="2167886"/>
            <a:chExt cx="1708408" cy="726244"/>
          </a:xfrm>
        </p:grpSpPr>
        <p:sp>
          <p:nvSpPr>
            <p:cNvPr id="14" name="文本框 13"/>
            <p:cNvSpPr txBox="1"/>
            <p:nvPr/>
          </p:nvSpPr>
          <p:spPr>
            <a:xfrm>
              <a:off x="908514" y="2167886"/>
              <a:ext cx="170840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Courier"/>
                  <a:cs typeface="Courier"/>
                </a:rPr>
                <a:t>*.</a:t>
              </a:r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z.example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94016" y="2524798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apo255kgq3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1283132" y="4775473"/>
            <a:ext cx="1569886" cy="741202"/>
            <a:chOff x="1283132" y="4775473"/>
            <a:chExt cx="1569886" cy="741202"/>
          </a:xfrm>
        </p:grpSpPr>
        <p:sp>
          <p:nvSpPr>
            <p:cNvPr id="12" name="文本框 11"/>
            <p:cNvSpPr txBox="1"/>
            <p:nvPr/>
          </p:nvSpPr>
          <p:spPr>
            <a:xfrm>
              <a:off x="1283132" y="4775473"/>
              <a:ext cx="143136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z.example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83132" y="5147343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ccvnjk29vh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6314520" y="1968000"/>
            <a:ext cx="1575840" cy="705930"/>
            <a:chOff x="6396833" y="2179644"/>
            <a:chExt cx="1575840" cy="705930"/>
          </a:xfrm>
        </p:grpSpPr>
        <p:sp>
          <p:nvSpPr>
            <p:cNvPr id="8" name="文本框 7"/>
            <p:cNvSpPr txBox="1"/>
            <p:nvPr/>
          </p:nvSpPr>
          <p:spPr>
            <a:xfrm>
              <a:off x="6396833" y="2179644"/>
              <a:ext cx="143136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a.example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02787" y="2516242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e1248hfsj4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682979" y="910924"/>
            <a:ext cx="1569886" cy="703390"/>
            <a:chOff x="3682979" y="910924"/>
            <a:chExt cx="1569886" cy="703390"/>
          </a:xfrm>
        </p:grpSpPr>
        <p:sp>
          <p:nvSpPr>
            <p:cNvPr id="6" name="文本框 5"/>
            <p:cNvSpPr txBox="1"/>
            <p:nvPr/>
          </p:nvSpPr>
          <p:spPr>
            <a:xfrm>
              <a:off x="3903949" y="910924"/>
              <a:ext cx="1154320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Courier"/>
                  <a:cs typeface="Courier"/>
                </a:rPr>
                <a:t>example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82979" y="1244982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gnnvks0394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253709" y="3260950"/>
            <a:ext cx="2123974" cy="719982"/>
            <a:chOff x="253709" y="3260950"/>
            <a:chExt cx="2123974" cy="719982"/>
          </a:xfrm>
        </p:grpSpPr>
        <p:sp>
          <p:nvSpPr>
            <p:cNvPr id="13" name="文本框 12"/>
            <p:cNvSpPr txBox="1"/>
            <p:nvPr/>
          </p:nvSpPr>
          <p:spPr>
            <a:xfrm>
              <a:off x="253709" y="3260950"/>
              <a:ext cx="212397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Courier"/>
                  <a:cs typeface="Courier"/>
                </a:rPr>
                <a:t>\001.z.example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76501" y="3611600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hvnsk093nc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6562431" y="3249192"/>
            <a:ext cx="2401018" cy="728723"/>
            <a:chOff x="6562431" y="3249192"/>
            <a:chExt cx="2401018" cy="728723"/>
          </a:xfrm>
        </p:grpSpPr>
        <p:sp>
          <p:nvSpPr>
            <p:cNvPr id="9" name="文本框 8"/>
            <p:cNvSpPr txBox="1"/>
            <p:nvPr/>
          </p:nvSpPr>
          <p:spPr>
            <a:xfrm>
              <a:off x="6562431" y="3249192"/>
              <a:ext cx="240101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yljljk.a.example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13905" y="3608583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k2929fjs9x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264265" y="4795078"/>
            <a:ext cx="1708408" cy="763320"/>
            <a:chOff x="6264265" y="4795078"/>
            <a:chExt cx="1708408" cy="763320"/>
          </a:xfrm>
        </p:grpSpPr>
        <p:sp>
          <p:nvSpPr>
            <p:cNvPr id="10" name="文本框 9"/>
            <p:cNvSpPr txBox="1"/>
            <p:nvPr/>
          </p:nvSpPr>
          <p:spPr>
            <a:xfrm>
              <a:off x="6264265" y="4795078"/>
              <a:ext cx="170840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Z.a.example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99542" y="5189066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15bg9l6359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44217" y="642647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哈希值不是真的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3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21E-6 -7.45716E-7 L -0.29048 -0.566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24" y="-283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85 L 0.29063 -0.5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-281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64861 0.19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31" y="972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0.55263 0.0046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1" y="23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232 L -0.28916 0.558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49" y="2805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394 L -0.26328 0.57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47" y="283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139 L -3.16082E-7 1.21409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232 L -0.64849 -0.188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2" y="-9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487" y="193524"/>
            <a:ext cx="8716784" cy="47800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&lt;&lt;&gt;&gt; </a:t>
            </a:r>
            <a:r>
              <a:rPr kumimoji="1" lang="en-US" altLang="zh-CN" sz="1200" dirty="0" err="1">
                <a:latin typeface="Courier"/>
                <a:cs typeface="Courier"/>
              </a:rPr>
              <a:t>DiG</a:t>
            </a:r>
            <a:r>
              <a:rPr kumimoji="1" lang="en-US" altLang="zh-CN" sz="1200" dirty="0">
                <a:latin typeface="Courier"/>
                <a:cs typeface="Courier"/>
              </a:rPr>
              <a:t> 9.9.5-3-Ubuntu &lt;&lt;&gt;&gt; @127.0.0.1 +</a:t>
            </a:r>
            <a:r>
              <a:rPr kumimoji="1" lang="en-US" altLang="zh-CN" sz="1200" dirty="0" err="1">
                <a:latin typeface="Courier"/>
                <a:cs typeface="Courier"/>
              </a:rPr>
              <a:t>dnssec</a:t>
            </a:r>
            <a:r>
              <a:rPr kumimoji="1" lang="en-US" altLang="zh-CN" sz="1200" dirty="0">
                <a:latin typeface="Courier"/>
                <a:cs typeface="Courier"/>
              </a:rPr>
              <a:t> +all random12312.verisign.com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(1 server found)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global options: +</a:t>
            </a:r>
            <a:r>
              <a:rPr kumimoji="1" lang="en-US" altLang="zh-CN" sz="1200" dirty="0" err="1">
                <a:latin typeface="Courier"/>
                <a:cs typeface="Courier"/>
              </a:rPr>
              <a:t>cmd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Got answer: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-&gt;&gt;HEADER&lt;&lt;- </a:t>
            </a:r>
            <a:r>
              <a:rPr kumimoji="1" lang="en-US" altLang="zh-CN" sz="1200" dirty="0" err="1">
                <a:latin typeface="Courier"/>
                <a:cs typeface="Courier"/>
              </a:rPr>
              <a:t>opcode</a:t>
            </a:r>
            <a:r>
              <a:rPr kumimoji="1" lang="en-US" altLang="zh-CN" sz="1200" dirty="0">
                <a:latin typeface="Courier"/>
                <a:cs typeface="Courier"/>
              </a:rPr>
              <a:t>: QUERY, status: NXDOMAIN, id: 23261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flags: </a:t>
            </a:r>
            <a:r>
              <a:rPr kumimoji="1" lang="en-US" altLang="zh-CN" sz="1200" dirty="0" err="1">
                <a:latin typeface="Courier"/>
                <a:cs typeface="Courier"/>
              </a:rPr>
              <a:t>qr</a:t>
            </a:r>
            <a:r>
              <a:rPr kumimoji="1" lang="en-US" altLang="zh-CN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 err="1">
                <a:latin typeface="Courier"/>
                <a:cs typeface="Courier"/>
              </a:rPr>
              <a:t>rd</a:t>
            </a:r>
            <a:r>
              <a:rPr kumimoji="1" lang="en-US" altLang="zh-CN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 err="1">
                <a:latin typeface="Courier"/>
                <a:cs typeface="Courier"/>
              </a:rPr>
              <a:t>ra</a:t>
            </a:r>
            <a:r>
              <a:rPr kumimoji="1" lang="en-US" altLang="zh-CN" sz="1200" dirty="0">
                <a:latin typeface="Courier"/>
                <a:cs typeface="Courier"/>
              </a:rPr>
              <a:t> ad; QUERY: 1, ANSWER: 0, AUTHORITY: 8, ADDITIONAL: 1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EDNS: version: 0, flags: do; </a:t>
            </a:r>
            <a:r>
              <a:rPr kumimoji="1" lang="en-US" altLang="zh-CN" sz="1200" dirty="0" err="1">
                <a:latin typeface="Courier"/>
                <a:cs typeface="Courier"/>
              </a:rPr>
              <a:t>udp</a:t>
            </a:r>
            <a:r>
              <a:rPr kumimoji="1" lang="en-US" altLang="zh-CN" sz="12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;random12312.verisign.com.	IN	A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		846	IN	SOA	a2.nstld.com. </a:t>
            </a:r>
            <a:r>
              <a:rPr kumimoji="1" lang="en-US" altLang="zh-CN" sz="1200" dirty="0" err="1">
                <a:latin typeface="Courier"/>
                <a:cs typeface="Courier"/>
              </a:rPr>
              <a:t>vshostmaster.verisign.com</a:t>
            </a:r>
            <a:r>
              <a:rPr kumimoji="1" lang="en-US" altLang="zh-CN" sz="1200" dirty="0">
                <a:latin typeface="Courier"/>
                <a:cs typeface="Courier"/>
              </a:rPr>
              <a:t>. 2011041137 1800 3600 1209600 3600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		846	IN	RRSIG</a:t>
            </a:r>
            <a:r>
              <a:rPr kumimoji="1" lang="zh-CN" altLang="en-US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>
                <a:latin typeface="Courier"/>
                <a:cs typeface="Courier"/>
              </a:rPr>
              <a:t>	SOA 8 2 900 20150219084825 20150205084825 12632 </a:t>
            </a: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 s5aIPD27ocAdiL6/j5HOss4aCSi1Ux+irNazcBYYewQwmYcTHnBff5dw </a:t>
            </a: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2P7GPDK6GMC6L7VNMQ3TBJ1PNNPFRLVN.verisign.com. 846 IN RRSIG NSEC3 8 3 3600 20150219084825 20150205084825 12632 </a:t>
            </a: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 iWXuq1a2NG0i18rW61Wy9PeW7TXi1aPBiJRyW5TEmf6VvYV</a:t>
            </a:r>
            <a:r>
              <a:rPr kumimoji="1" lang="zh-CN" altLang="en-US" sz="1200" dirty="0">
                <a:latin typeface="Courier"/>
                <a:cs typeface="Courier"/>
              </a:rPr>
              <a:t> 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2P7GPDK6GMC6L7VNMQ3TBJ1PNNPFRLVN</a:t>
            </a:r>
            <a:r>
              <a:rPr kumimoji="1" lang="en-US" altLang="zh-CN" sz="1200" dirty="0">
                <a:latin typeface="Courier"/>
                <a:cs typeface="Courier"/>
              </a:rPr>
              <a:t>.verisign.com. 846 IN NSEC3 1 0 8 </a:t>
            </a:r>
            <a:r>
              <a:rPr kumimoji="1" lang="en-US" altLang="zh-CN" sz="1200" dirty="0">
                <a:solidFill>
                  <a:srgbClr val="000000"/>
                </a:solidFill>
                <a:latin typeface="Courier"/>
                <a:cs typeface="Courier"/>
              </a:rPr>
              <a:t>4C44934802D3</a:t>
            </a: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2T20HTG763CE0N6C1BLBUMDFVL0JQD1B</a:t>
            </a:r>
            <a:r>
              <a:rPr kumimoji="1" lang="en-US" altLang="zh-CN" sz="1200" dirty="0">
                <a:latin typeface="Courier"/>
                <a:cs typeface="Courier"/>
              </a:rPr>
              <a:t> CNAME RRSIG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endParaRPr kumimoji="1" lang="en-US" altLang="zh-CN" sz="12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5669233" y="5439804"/>
            <a:ext cx="2469082" cy="1037911"/>
          </a:xfrm>
          <a:prstGeom prst="wedgeRoundRectCallout">
            <a:avLst>
              <a:gd name="adj1" fmla="val -32485"/>
              <a:gd name="adj2" fmla="val -7614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Hash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算法 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SHA1</a:t>
            </a:r>
          </a:p>
          <a:p>
            <a:r>
              <a:rPr kumimoji="1" lang="zh-CN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：非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Opt-Out</a:t>
            </a:r>
          </a:p>
          <a:p>
            <a:r>
              <a:rPr kumimoji="1" lang="zh-CN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9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次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Hash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迭代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计数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r>
              <a:rPr kumimoji="1" lang="en-US" altLang="zh-CN" sz="1400" dirty="0">
                <a:solidFill>
                  <a:srgbClr val="000000"/>
                </a:solidFill>
                <a:latin typeface="Courier"/>
                <a:cs typeface="Courier"/>
              </a:rPr>
              <a:t>4C44934802D3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salt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3103606" y="5597580"/>
            <a:ext cx="2469082" cy="361180"/>
          </a:xfrm>
          <a:prstGeom prst="wedgeRoundRectCallout">
            <a:avLst>
              <a:gd name="adj1" fmla="val -10630"/>
              <a:gd name="adj2" fmla="val -79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类型位图</a:t>
            </a:r>
            <a:r>
              <a:rPr kumimoji="1" lang="zh-CN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存在数据的类型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66554" y="5614260"/>
            <a:ext cx="2765832" cy="742090"/>
          </a:xfrm>
          <a:prstGeom prst="wedgeRoundRectCallout">
            <a:avLst>
              <a:gd name="adj1" fmla="val -10630"/>
              <a:gd name="adj2" fmla="val -79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空白两端哈希值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第一个哈希值后的</a:t>
            </a:r>
            <a:r>
              <a:rPr kumimoji="1" lang="zh-CN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 err="1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只是标识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，并无实际含义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499692" y="548301"/>
            <a:ext cx="2107016" cy="361180"/>
          </a:xfrm>
          <a:prstGeom prst="wedgeRoundRectCallout">
            <a:avLst>
              <a:gd name="adj1" fmla="val -10630"/>
              <a:gd name="adj2" fmla="val -79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查询一个不存在的域名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781244" y="924248"/>
            <a:ext cx="2502284" cy="361180"/>
          </a:xfrm>
          <a:prstGeom prst="wedgeRoundRectCallout">
            <a:avLst>
              <a:gd name="adj1" fmla="val -35982"/>
              <a:gd name="adj2" fmla="val 123928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从递归服务器收到真实应答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545403" y="937103"/>
            <a:ext cx="1127923" cy="361180"/>
          </a:xfrm>
          <a:prstGeom prst="wedgeRoundRectCallout">
            <a:avLst>
              <a:gd name="adj1" fmla="val -61853"/>
              <a:gd name="adj2" fmla="val 516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域名不存在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411482" y="2751329"/>
            <a:ext cx="1348205" cy="361180"/>
          </a:xfrm>
          <a:prstGeom prst="wedgeRoundRectCallout">
            <a:avLst>
              <a:gd name="adj1" fmla="val -57999"/>
              <a:gd name="adj2" fmla="val 516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权威起点信息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85841" y="3296053"/>
            <a:ext cx="1348205" cy="361180"/>
          </a:xfrm>
          <a:prstGeom prst="wedgeRoundRectCallout">
            <a:avLst>
              <a:gd name="adj1" fmla="val -57999"/>
              <a:gd name="adj2" fmla="val 516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SOA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签名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522798" y="3982611"/>
            <a:ext cx="1931275" cy="361180"/>
          </a:xfrm>
          <a:prstGeom prst="wedgeRoundRectCallout">
            <a:avLst>
              <a:gd name="adj1" fmla="val -57999"/>
              <a:gd name="adj2" fmla="val 516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下面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NSEC3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的签名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57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NSEC3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Opt-Out</a:t>
            </a:r>
            <a:r>
              <a:rPr kumimoji="1" lang="zh-CN" altLang="en-US" dirty="0"/>
              <a:t> </a:t>
            </a:r>
            <a:r>
              <a:rPr kumimoji="1" lang="zh-CN" altLang="zh-CN" sz="1400" dirty="0"/>
              <a:t>[</a:t>
            </a:r>
            <a:r>
              <a:rPr kumimoji="1" lang="en-US" altLang="zh-CN" sz="1400" dirty="0"/>
              <a:t>RFC4596]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</a:rPr>
              <a:t>NSEC</a:t>
            </a:r>
            <a:r>
              <a:rPr lang="zh-CN" altLang="en-US" sz="2000" dirty="0">
                <a:solidFill>
                  <a:srgbClr val="000000"/>
                </a:solidFill>
              </a:rPr>
              <a:t>问题：每个域名需要一个</a:t>
            </a:r>
            <a:r>
              <a:rPr lang="en-US" altLang="zh-CN" sz="2000" dirty="0">
                <a:solidFill>
                  <a:srgbClr val="000000"/>
                </a:solidFill>
              </a:rPr>
              <a:t>NSEC</a:t>
            </a:r>
            <a:r>
              <a:rPr lang="zh-CN" altLang="en-US" sz="2000" dirty="0">
                <a:solidFill>
                  <a:srgbClr val="000000"/>
                </a:solidFill>
              </a:rPr>
              <a:t>及</a:t>
            </a:r>
            <a:r>
              <a:rPr lang="en-US" altLang="zh-CN" sz="2000" dirty="0">
                <a:solidFill>
                  <a:srgbClr val="000000"/>
                </a:solidFill>
              </a:rPr>
              <a:t>RRSIG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zone</a:t>
            </a:r>
            <a:r>
              <a:rPr lang="zh-CN" altLang="en-US" sz="2000" dirty="0">
                <a:solidFill>
                  <a:srgbClr val="000000"/>
                </a:solidFill>
              </a:rPr>
              <a:t>最大增加</a:t>
            </a:r>
            <a:r>
              <a:rPr lang="en-US" altLang="zh-CN" sz="2000" dirty="0">
                <a:solidFill>
                  <a:srgbClr val="000000"/>
                </a:solidFill>
              </a:rPr>
              <a:t>8</a:t>
            </a:r>
            <a:r>
              <a:rPr lang="zh-CN" altLang="en-US" sz="2000" dirty="0">
                <a:solidFill>
                  <a:srgbClr val="000000"/>
                </a:solidFill>
              </a:rPr>
              <a:t>倍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</a:rPr>
              <a:t>同时增加处理代价和管理成本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现实是</a:t>
            </a:r>
            <a:r>
              <a:rPr lang="en-US" altLang="zh-CN" sz="2000" dirty="0">
                <a:solidFill>
                  <a:srgbClr val="000000"/>
                </a:solidFill>
              </a:rPr>
              <a:t>TLD</a:t>
            </a:r>
            <a:r>
              <a:rPr lang="zh-CN" altLang="en-US" sz="2000" dirty="0">
                <a:solidFill>
                  <a:srgbClr val="000000"/>
                </a:solidFill>
              </a:rPr>
              <a:t>下大量子</a:t>
            </a:r>
            <a:r>
              <a:rPr lang="en-US" altLang="zh-CN" sz="2000" dirty="0">
                <a:solidFill>
                  <a:srgbClr val="000000"/>
                </a:solidFill>
              </a:rPr>
              <a:t>zone</a:t>
            </a:r>
            <a:r>
              <a:rPr lang="zh-CN" altLang="en-US" sz="2000" dirty="0">
                <a:solidFill>
                  <a:srgbClr val="000000"/>
                </a:solidFill>
              </a:rPr>
              <a:t>并未采用</a:t>
            </a:r>
            <a:r>
              <a:rPr lang="en-US" altLang="zh-CN" sz="2000" dirty="0">
                <a:solidFill>
                  <a:srgbClr val="000000"/>
                </a:solidFill>
              </a:rPr>
              <a:t>DNSSEC</a:t>
            </a:r>
            <a:r>
              <a:rPr lang="zh-CN" altLang="en-US" sz="2000" dirty="0">
                <a:solidFill>
                  <a:srgbClr val="000000"/>
                </a:solidFill>
              </a:rPr>
              <a:t>，无需保护这些子</a:t>
            </a:r>
            <a:r>
              <a:rPr lang="en-US" altLang="zh-CN" sz="2000" dirty="0">
                <a:solidFill>
                  <a:srgbClr val="000000"/>
                </a:solidFill>
              </a:rPr>
              <a:t>zone</a:t>
            </a:r>
          </a:p>
          <a:p>
            <a:pPr lvl="1"/>
            <a:r>
              <a:rPr lang="zh-CN" altLang="zh-CN" sz="1600" dirty="0">
                <a:solidFill>
                  <a:srgbClr val="3366FF"/>
                </a:solidFill>
              </a:rPr>
              <a:t>.</a:t>
            </a:r>
            <a:r>
              <a:rPr lang="en-US" altLang="zh-CN" sz="1600" dirty="0">
                <a:solidFill>
                  <a:srgbClr val="3366FF"/>
                </a:solidFill>
              </a:rPr>
              <a:t>com</a:t>
            </a:r>
            <a:r>
              <a:rPr lang="zh-CN" altLang="en-US" sz="1600" dirty="0">
                <a:solidFill>
                  <a:srgbClr val="3366FF"/>
                </a:solidFill>
              </a:rPr>
              <a:t>下签名的子</a:t>
            </a:r>
            <a:r>
              <a:rPr lang="en-US" altLang="zh-CN" sz="1600" dirty="0">
                <a:solidFill>
                  <a:srgbClr val="3366FF"/>
                </a:solidFill>
              </a:rPr>
              <a:t>zone</a:t>
            </a:r>
            <a:r>
              <a:rPr lang="zh-CN" altLang="en-US" sz="1600" dirty="0">
                <a:solidFill>
                  <a:srgbClr val="3366FF"/>
                </a:solidFill>
              </a:rPr>
              <a:t>只占约</a:t>
            </a:r>
            <a:r>
              <a:rPr lang="en-US" altLang="zh-CN" sz="1600" dirty="0">
                <a:solidFill>
                  <a:srgbClr val="3366FF"/>
                </a:solidFill>
              </a:rPr>
              <a:t>5%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</a:rPr>
              <a:t>Insecure delegation:  a name containing a delegation (NS </a:t>
            </a:r>
            <a:r>
              <a:rPr lang="en-US" altLang="zh-CN" sz="1600" dirty="0" err="1">
                <a:solidFill>
                  <a:srgbClr val="000000"/>
                </a:solidFill>
              </a:rPr>
              <a:t>RRSet</a:t>
            </a:r>
            <a:r>
              <a:rPr lang="en-US" altLang="zh-CN" sz="1600" dirty="0">
                <a:solidFill>
                  <a:srgbClr val="000000"/>
                </a:solidFill>
              </a:rPr>
              <a:t>), but lacking a DS </a:t>
            </a:r>
            <a:r>
              <a:rPr lang="en-US" altLang="zh-CN" sz="1600" dirty="0" err="1">
                <a:solidFill>
                  <a:srgbClr val="000000"/>
                </a:solidFill>
              </a:rPr>
              <a:t>RRSet</a:t>
            </a:r>
            <a:r>
              <a:rPr lang="en-US" altLang="zh-CN" sz="1600" dirty="0">
                <a:solidFill>
                  <a:srgbClr val="000000"/>
                </a:solidFill>
              </a:rPr>
              <a:t>, signifying a delegation to an unsigned child zone</a:t>
            </a:r>
            <a:endParaRPr lang="it-IT" altLang="zh-CN" sz="16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Opt-Out Flag</a:t>
            </a:r>
            <a:r>
              <a:rPr lang="zh-CN" altLang="en-US" sz="2000" dirty="0">
                <a:solidFill>
                  <a:srgbClr val="0000FF"/>
                </a:solidFill>
              </a:rPr>
              <a:t>表示</a:t>
            </a:r>
            <a:r>
              <a:rPr lang="en-US" altLang="zh-CN" sz="2000" dirty="0">
                <a:solidFill>
                  <a:srgbClr val="0000FF"/>
                </a:solidFill>
              </a:rPr>
              <a:t>NSEC3</a:t>
            </a:r>
            <a:r>
              <a:rPr lang="zh-CN" altLang="en-US" sz="2000" dirty="0">
                <a:solidFill>
                  <a:srgbClr val="0000FF"/>
                </a:solidFill>
              </a:rPr>
              <a:t>可能覆盖了未签名的子</a:t>
            </a:r>
            <a:r>
              <a:rPr lang="en-US" altLang="zh-CN" sz="2000" dirty="0">
                <a:solidFill>
                  <a:srgbClr val="0000FF"/>
                </a:solidFill>
              </a:rPr>
              <a:t>zone</a:t>
            </a:r>
          </a:p>
          <a:p>
            <a:pPr lvl="1"/>
            <a:r>
              <a:rPr lang="en-US" altLang="zh-CN" sz="1600" dirty="0">
                <a:solidFill>
                  <a:srgbClr val="3366FF"/>
                </a:solidFill>
              </a:rPr>
              <a:t>allowing insecure delegations </a:t>
            </a:r>
            <a:r>
              <a:rPr lang="en-US" altLang="zh-CN" sz="1600" dirty="0"/>
              <a:t>to exist within the signed zone </a:t>
            </a:r>
            <a:r>
              <a:rPr lang="en-US" altLang="zh-CN" sz="1600" dirty="0">
                <a:solidFill>
                  <a:srgbClr val="3366FF"/>
                </a:solidFill>
              </a:rPr>
              <a:t>without</a:t>
            </a:r>
            <a:r>
              <a:rPr lang="zh-CN" altLang="en-US" sz="1600" dirty="0">
                <a:solidFill>
                  <a:srgbClr val="3366FF"/>
                </a:solidFill>
              </a:rPr>
              <a:t> </a:t>
            </a:r>
            <a:r>
              <a:rPr lang="en-US" altLang="zh-CN" sz="1600" dirty="0">
                <a:solidFill>
                  <a:srgbClr val="3366FF"/>
                </a:solidFill>
              </a:rPr>
              <a:t>a corresponding NSEC3 RR</a:t>
            </a:r>
            <a:r>
              <a:rPr lang="en-US" altLang="zh-CN" sz="1600" dirty="0"/>
              <a:t> at the hashed owner name of the delegation</a:t>
            </a:r>
            <a:endParaRPr kumimoji="1" lang="en-US" altLang="zh-CN" sz="1600" dirty="0"/>
          </a:p>
          <a:p>
            <a:pPr lvl="1"/>
            <a:r>
              <a:rPr kumimoji="1" lang="en-US" altLang="zh-CN" sz="1600" dirty="0">
                <a:solidFill>
                  <a:srgbClr val="3366FF"/>
                </a:solidFill>
              </a:rPr>
              <a:t>DO NOT assert the existence or non-existence of</a:t>
            </a:r>
            <a:r>
              <a:rPr kumimoji="1" lang="zh-CN" altLang="en-US" sz="1600" dirty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</a:rPr>
              <a:t>the insecure delegations</a:t>
            </a:r>
            <a:endParaRPr kumimoji="1" lang="en-US" altLang="zh-CN" sz="1600" dirty="0"/>
          </a:p>
          <a:p>
            <a:pPr lvl="1"/>
            <a:r>
              <a:rPr kumimoji="1" lang="en-US" altLang="zh-CN" sz="1600" dirty="0">
                <a:solidFill>
                  <a:srgbClr val="3366FF"/>
                </a:solidFill>
              </a:rPr>
              <a:t>DO</a:t>
            </a:r>
            <a:r>
              <a:rPr kumimoji="1" lang="zh-CN" altLang="en-US" sz="1600" dirty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</a:rPr>
              <a:t>assert the (non)existence of other, authoritative </a:t>
            </a:r>
            <a:r>
              <a:rPr kumimoji="1" lang="en-US" altLang="zh-CN" sz="1600" dirty="0" err="1">
                <a:solidFill>
                  <a:srgbClr val="3366FF"/>
                </a:solidFill>
              </a:rPr>
              <a:t>RRSets</a:t>
            </a:r>
            <a:endParaRPr kumimoji="1" lang="en-US" altLang="zh-CN" sz="1600" dirty="0">
              <a:solidFill>
                <a:srgbClr val="3366FF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</a:rPr>
              <a:t>Opt-Out</a:t>
            </a:r>
            <a:r>
              <a:rPr kumimoji="1" lang="zh-CN" altLang="en-US" sz="2000" dirty="0">
                <a:solidFill>
                  <a:srgbClr val="000000"/>
                </a:solidFill>
              </a:rPr>
              <a:t>允许</a:t>
            </a:r>
            <a:r>
              <a:rPr kumimoji="1" lang="en-US" altLang="zh-CN" sz="2000" dirty="0">
                <a:solidFill>
                  <a:srgbClr val="000000"/>
                </a:solidFill>
              </a:rPr>
              <a:t>NSEC3</a:t>
            </a:r>
            <a:r>
              <a:rPr kumimoji="1" lang="zh-CN" altLang="en-US" sz="2000" dirty="0">
                <a:solidFill>
                  <a:srgbClr val="000000"/>
                </a:solidFill>
              </a:rPr>
              <a:t>跳过这些未签名子</a:t>
            </a:r>
            <a:r>
              <a:rPr kumimoji="1" lang="en-US" altLang="zh-CN" sz="2000" dirty="0">
                <a:solidFill>
                  <a:srgbClr val="000000"/>
                </a:solidFill>
              </a:rPr>
              <a:t>zone</a:t>
            </a:r>
            <a:r>
              <a:rPr kumimoji="1" lang="zh-CN" altLang="zh-CN" dirty="0">
                <a:solidFill>
                  <a:srgbClr val="000000"/>
                </a:solidFill>
              </a:rPr>
              <a:t>，</a:t>
            </a:r>
            <a:r>
              <a:rPr kumimoji="1" lang="zh-CN" altLang="en-US" sz="2000" dirty="0"/>
              <a:t>使得</a:t>
            </a:r>
            <a:r>
              <a:rPr kumimoji="1" lang="en-US" altLang="zh-CN" sz="2000" dirty="0"/>
              <a:t>TLD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zone</a:t>
            </a:r>
            <a:r>
              <a:rPr kumimoji="1" lang="zh-CN" altLang="en-US" sz="2000" dirty="0"/>
              <a:t>不会因为采用</a:t>
            </a:r>
            <a:r>
              <a:rPr kumimoji="1" lang="en-US" altLang="zh-CN" sz="2000" dirty="0"/>
              <a:t>DNSSEC</a:t>
            </a:r>
            <a:r>
              <a:rPr kumimoji="1" lang="zh-CN" altLang="en-US" sz="2000" dirty="0"/>
              <a:t>“激增”，而是随着</a:t>
            </a:r>
            <a:r>
              <a:rPr kumimoji="1" lang="en-US" altLang="zh-CN" sz="2000" dirty="0"/>
              <a:t>DNSSEC</a:t>
            </a:r>
            <a:r>
              <a:rPr kumimoji="1" lang="zh-CN" altLang="en-US" sz="2000" dirty="0"/>
              <a:t>的实施逐渐增长</a:t>
            </a:r>
            <a:endParaRPr kumimoji="1" lang="en-US" altLang="zh-CN" dirty="0"/>
          </a:p>
          <a:p>
            <a:pPr marL="742950" lvl="2" indent="-342900"/>
            <a:r>
              <a:rPr kumimoji="1" lang="zh-CN" altLang="en-US" sz="1600" dirty="0"/>
              <a:t>未签名子</a:t>
            </a:r>
            <a:r>
              <a:rPr kumimoji="1" lang="en-US" altLang="zh-CN" sz="1600" dirty="0"/>
              <a:t>zone</a:t>
            </a:r>
            <a:r>
              <a:rPr kumimoji="1" lang="zh-CN" altLang="en-US" sz="1600" dirty="0"/>
              <a:t>的授权与撤销也不会导致</a:t>
            </a:r>
            <a:r>
              <a:rPr kumimoji="1" lang="en-US" altLang="zh-CN" sz="1600" dirty="0"/>
              <a:t>NSEC3</a:t>
            </a:r>
            <a:r>
              <a:rPr kumimoji="1" lang="zh-CN" altLang="en-US" sz="1600" dirty="0"/>
              <a:t>重新计算和签名</a:t>
            </a:r>
            <a:endParaRPr kumimoji="1"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Root 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Anchor</a:t>
            </a:r>
            <a:br>
              <a:rPr kumimoji="1" lang="en-US" altLang="zh-CN" dirty="0"/>
            </a:br>
            <a:r>
              <a:rPr kumimoji="1" lang="en-US" altLang="zh-CN" sz="1200" dirty="0"/>
              <a:t>[http://</a:t>
            </a:r>
            <a:r>
              <a:rPr kumimoji="1" lang="en-US" altLang="zh-CN" sz="1200" dirty="0" err="1"/>
              <a:t>data.iana.org</a:t>
            </a:r>
            <a:r>
              <a:rPr kumimoji="1" lang="en-US" altLang="zh-CN" sz="1200" dirty="0"/>
              <a:t>/root-anchors/draft-</a:t>
            </a:r>
            <a:r>
              <a:rPr kumimoji="1" lang="en-US" altLang="zh-CN" sz="1200" dirty="0" err="1"/>
              <a:t>icann</a:t>
            </a:r>
            <a:r>
              <a:rPr kumimoji="1" lang="en-US" altLang="zh-CN" sz="1200" dirty="0"/>
              <a:t>-</a:t>
            </a:r>
            <a:r>
              <a:rPr kumimoji="1" lang="en-US" altLang="zh-CN" sz="1200" dirty="0" err="1"/>
              <a:t>dnssec</a:t>
            </a:r>
            <a:r>
              <a:rPr kumimoji="1" lang="en-US" altLang="zh-CN" sz="1200" dirty="0"/>
              <a:t>-trust-</a:t>
            </a:r>
            <a:r>
              <a:rPr kumimoji="1" lang="en-US" altLang="zh-CN" sz="1200" dirty="0" err="1"/>
              <a:t>anchor.html</a:t>
            </a:r>
            <a:r>
              <a:rPr kumimoji="1" lang="en-US" altLang="zh-CN" sz="1200" dirty="0"/>
              <a:t>][http://</a:t>
            </a:r>
            <a:r>
              <a:rPr kumimoji="1" lang="en-US" altLang="zh-CN" sz="1200" dirty="0" err="1"/>
              <a:t>www.root-dnssec.org</a:t>
            </a:r>
            <a:r>
              <a:rPr kumimoji="1" lang="en-US" altLang="zh-CN" sz="1200" dirty="0"/>
              <a:t>/]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3170775"/>
          </a:xfrm>
        </p:spPr>
        <p:txBody>
          <a:bodyPr/>
          <a:lstStyle/>
          <a:p>
            <a:r>
              <a:rPr kumimoji="1" lang="en-US" altLang="zh-CN" sz="1800" dirty="0"/>
              <a:t>KSK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2048bit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RSA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1024bit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RSA</a:t>
            </a:r>
            <a:r>
              <a:rPr kumimoji="1" lang="zh-CN" altLang="en-US" sz="1800" dirty="0"/>
              <a:t>，签名</a:t>
            </a:r>
            <a:r>
              <a:rPr kumimoji="1" lang="en-US" altLang="zh-CN" sz="1800" dirty="0"/>
              <a:t>RSA</a:t>
            </a:r>
            <a:r>
              <a:rPr kumimoji="1" lang="zh-CN" altLang="en-US" sz="1800" dirty="0"/>
              <a:t>/</a:t>
            </a:r>
            <a:r>
              <a:rPr kumimoji="1" lang="en-US" altLang="zh-CN" sz="1800" dirty="0"/>
              <a:t>SHA256</a:t>
            </a:r>
          </a:p>
          <a:p>
            <a:r>
              <a:rPr kumimoji="1" lang="en-US" altLang="zh-CN" sz="1800" dirty="0"/>
              <a:t>ICANN</a:t>
            </a:r>
            <a:r>
              <a:rPr kumimoji="1" lang="zh-CN" altLang="en-US" sz="1800" dirty="0"/>
              <a:t>负责</a:t>
            </a:r>
            <a:r>
              <a:rPr kumimoji="1" lang="en-US" altLang="zh-CN" sz="1800" dirty="0"/>
              <a:t>RZ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KSK</a:t>
            </a:r>
            <a:r>
              <a:rPr kumimoji="1" lang="zh-CN" altLang="en-US" sz="1800" dirty="0"/>
              <a:t>，并负责对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签名</a:t>
            </a:r>
            <a:endParaRPr kumimoji="1" lang="en-US" altLang="zh-CN" sz="1800" dirty="0"/>
          </a:p>
          <a:p>
            <a:pPr lvl="1"/>
            <a:r>
              <a:rPr lang="zh-CN" altLang="en-US" sz="1400" dirty="0"/>
              <a:t>由</a:t>
            </a:r>
            <a:r>
              <a:rPr lang="en-US" altLang="zh-CN" sz="1400" dirty="0"/>
              <a:t>RZ KSK Operator Policy Management Authority</a:t>
            </a:r>
            <a:r>
              <a:rPr lang="zh-CN" altLang="en-US" sz="1400" dirty="0"/>
              <a:t>负责，</a:t>
            </a:r>
            <a:r>
              <a:rPr kumimoji="1" lang="zh-CN" altLang="en-US" sz="1400" dirty="0"/>
              <a:t>由普华永道审计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3366FF"/>
                </a:solidFill>
              </a:rPr>
              <a:t>Secret share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Reconstruction of the secret key used for</a:t>
            </a:r>
            <a:r>
              <a:rPr lang="zh-CN" altLang="en-US" sz="1400" dirty="0"/>
              <a:t> </a:t>
            </a:r>
            <a:r>
              <a:rPr lang="en-US" altLang="zh-CN" sz="1400" dirty="0"/>
              <a:t>encryption of the</a:t>
            </a:r>
            <a:r>
              <a:rPr lang="zh-CN" altLang="en-US" sz="1400" dirty="0"/>
              <a:t> </a:t>
            </a:r>
            <a:r>
              <a:rPr lang="en-US" altLang="zh-CN" sz="1400" dirty="0"/>
              <a:t>application keys requires </a:t>
            </a:r>
            <a:r>
              <a:rPr lang="en-US" altLang="zh-CN" sz="1400" dirty="0">
                <a:solidFill>
                  <a:srgbClr val="3366FF"/>
                </a:solidFill>
              </a:rPr>
              <a:t>five out of seven</a:t>
            </a:r>
            <a:r>
              <a:rPr lang="zh-CN" altLang="en-US" sz="1400" dirty="0">
                <a:solidFill>
                  <a:srgbClr val="3366FF"/>
                </a:solidFill>
              </a:rPr>
              <a:t> </a:t>
            </a:r>
            <a:r>
              <a:rPr lang="en-US" altLang="zh-CN" sz="1400" dirty="0"/>
              <a:t>Recovery Key Share Holders.</a:t>
            </a:r>
            <a:r>
              <a:rPr kumimoji="1" lang="zh-CN" altLang="zh-CN" sz="1400" dirty="0"/>
              <a:t> </a:t>
            </a:r>
            <a:endParaRPr kumimoji="1" lang="en-US" altLang="zh-CN" sz="1400" dirty="0"/>
          </a:p>
          <a:p>
            <a:r>
              <a:rPr kumimoji="1" lang="en-US" altLang="zh-CN" sz="1800" dirty="0"/>
              <a:t>VeriSign</a:t>
            </a:r>
            <a:r>
              <a:rPr kumimoji="1" lang="zh-CN" altLang="en-US" sz="1800" dirty="0"/>
              <a:t>负责</a:t>
            </a:r>
            <a:r>
              <a:rPr kumimoji="1" lang="en-US" altLang="zh-CN" sz="1800" dirty="0"/>
              <a:t>RZ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，并负责对</a:t>
            </a:r>
            <a:r>
              <a:rPr kumimoji="1" lang="en-US" altLang="zh-CN" sz="1800" dirty="0"/>
              <a:t>root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zone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file</a:t>
            </a:r>
            <a:r>
              <a:rPr kumimoji="1" lang="zh-CN" altLang="en-US" sz="1800" dirty="0"/>
              <a:t>签名</a:t>
            </a:r>
            <a:endParaRPr kumimoji="1" lang="en-US" altLang="zh-CN" sz="1800" dirty="0"/>
          </a:p>
          <a:p>
            <a:r>
              <a:rPr lang="en-US" altLang="zh-CN" sz="1800" dirty="0"/>
              <a:t>Key</a:t>
            </a:r>
            <a:r>
              <a:rPr lang="zh-CN" altLang="en-US" sz="1800" dirty="0"/>
              <a:t> </a:t>
            </a:r>
            <a:r>
              <a:rPr lang="en-US" altLang="zh-CN" sz="1800" dirty="0"/>
              <a:t>Roll-over</a:t>
            </a:r>
            <a:r>
              <a:rPr lang="zh-CN" altLang="en-US" sz="1800" dirty="0"/>
              <a:t>：</a:t>
            </a:r>
            <a:r>
              <a:rPr kumimoji="1" lang="en-US" altLang="zh-CN" sz="1800" dirty="0"/>
              <a:t>KSK</a:t>
            </a:r>
            <a:r>
              <a:rPr kumimoji="1" lang="zh-CN" altLang="en-US" sz="1800" dirty="0"/>
              <a:t>计划</a:t>
            </a:r>
            <a:r>
              <a:rPr kumimoji="1" lang="en-US" altLang="zh-CN" sz="1800" dirty="0"/>
              <a:t>2~5</a:t>
            </a:r>
            <a:r>
              <a:rPr kumimoji="1" lang="zh-CN" altLang="en-US" sz="1800" dirty="0"/>
              <a:t>年更新一次（待定），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每季度更新一次</a:t>
            </a:r>
            <a:endParaRPr kumimoji="1" lang="en-US" altLang="zh-CN" sz="1800" dirty="0"/>
          </a:p>
          <a:p>
            <a:pPr lvl="1"/>
            <a:r>
              <a:rPr kumimoji="1" lang="en-US" altLang="zh-CN" sz="1400" dirty="0"/>
              <a:t>Key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Ceremony</a:t>
            </a:r>
            <a:r>
              <a:rPr kumimoji="1" lang="zh-CN" altLang="en-US" sz="1400" dirty="0"/>
              <a:t>：每季度执行一次，对一组</a:t>
            </a:r>
            <a:r>
              <a:rPr kumimoji="1" lang="en-US" altLang="zh-CN" sz="1400" dirty="0"/>
              <a:t>9</a:t>
            </a:r>
            <a:r>
              <a:rPr kumimoji="1" lang="zh-CN" altLang="en-US" sz="1400" dirty="0"/>
              <a:t>个</a:t>
            </a:r>
            <a:r>
              <a:rPr kumimoji="1" lang="en-US" altLang="zh-CN" sz="1400" dirty="0"/>
              <a:t>ZSK</a:t>
            </a:r>
            <a:r>
              <a:rPr kumimoji="1" lang="zh-CN" altLang="en-US" sz="1400" dirty="0"/>
              <a:t>签名，每个有效期</a:t>
            </a:r>
            <a:r>
              <a:rPr kumimoji="1" lang="en-US" altLang="zh-CN" sz="1400" dirty="0"/>
              <a:t>15</a:t>
            </a:r>
            <a:r>
              <a:rPr kumimoji="1" lang="zh-CN" altLang="en-US" sz="1400" dirty="0"/>
              <a:t>天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任何由</a:t>
            </a:r>
            <a:r>
              <a:rPr kumimoji="1" lang="en-US" altLang="zh-CN" sz="1400" dirty="0"/>
              <a:t>RZ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KSK</a:t>
            </a:r>
            <a:r>
              <a:rPr kumimoji="1" lang="zh-CN" altLang="en-US" sz="1400" dirty="0"/>
              <a:t>签名的数据有效期 </a:t>
            </a:r>
            <a:r>
              <a:rPr kumimoji="1" lang="en-US" altLang="zh-CN" sz="1400" dirty="0"/>
              <a:t>&lt;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15</a:t>
            </a:r>
            <a:r>
              <a:rPr kumimoji="1" lang="zh-CN" altLang="en-US" sz="1400" dirty="0"/>
              <a:t>天，超时时间 </a:t>
            </a:r>
            <a:r>
              <a:rPr kumimoji="1" lang="en-US" altLang="zh-CN" sz="1400" dirty="0"/>
              <a:t>&lt;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180</a:t>
            </a:r>
            <a:r>
              <a:rPr kumimoji="1" lang="zh-CN" altLang="en-US" sz="1400" dirty="0"/>
              <a:t>天</a:t>
            </a:r>
            <a:endParaRPr kumimoji="1" lang="en-US" altLang="zh-CN" sz="1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90831" y="4552248"/>
            <a:ext cx="97132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ICANN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6791" y="4552248"/>
            <a:ext cx="1110806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TLD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operator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55386" y="4546996"/>
            <a:ext cx="97132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DoC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19941" y="4546996"/>
            <a:ext cx="106824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VeriSign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481415" y="4546996"/>
            <a:ext cx="106824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Root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Servers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90831" y="5378462"/>
            <a:ext cx="97132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KSK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4659" y="5378462"/>
            <a:ext cx="97132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ZSK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线连接符 11"/>
          <p:cNvCxnSpPr>
            <a:stCxn id="8" idx="2"/>
            <a:endCxn id="11" idx="0"/>
          </p:cNvCxnSpPr>
          <p:nvPr/>
        </p:nvCxnSpPr>
        <p:spPr>
          <a:xfrm flipH="1">
            <a:off x="6250320" y="5032198"/>
            <a:ext cx="3742" cy="346264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5" idx="1"/>
            <a:endCxn id="6" idx="3"/>
          </p:cNvCxnSpPr>
          <p:nvPr/>
        </p:nvCxnSpPr>
        <p:spPr>
          <a:xfrm flipH="1">
            <a:off x="1697597" y="4794849"/>
            <a:ext cx="693234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7" idx="1"/>
            <a:endCxn id="5" idx="3"/>
          </p:cNvCxnSpPr>
          <p:nvPr/>
        </p:nvCxnSpPr>
        <p:spPr>
          <a:xfrm flipH="1">
            <a:off x="3362152" y="4789597"/>
            <a:ext cx="693234" cy="5252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8" idx="1"/>
            <a:endCxn id="7" idx="3"/>
          </p:cNvCxnSpPr>
          <p:nvPr/>
        </p:nvCxnSpPr>
        <p:spPr>
          <a:xfrm flipH="1">
            <a:off x="5026707" y="4789597"/>
            <a:ext cx="693234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9" idx="1"/>
            <a:endCxn id="8" idx="3"/>
          </p:cNvCxnSpPr>
          <p:nvPr/>
        </p:nvCxnSpPr>
        <p:spPr>
          <a:xfrm flipH="1">
            <a:off x="6788182" y="4789597"/>
            <a:ext cx="693233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endCxn id="10" idx="1"/>
          </p:cNvCxnSpPr>
          <p:nvPr/>
        </p:nvCxnSpPr>
        <p:spPr>
          <a:xfrm>
            <a:off x="1697597" y="5621063"/>
            <a:ext cx="693234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0" idx="3"/>
            <a:endCxn id="11" idx="1"/>
          </p:cNvCxnSpPr>
          <p:nvPr/>
        </p:nvCxnSpPr>
        <p:spPr>
          <a:xfrm>
            <a:off x="3362152" y="5621063"/>
            <a:ext cx="2402507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0" idx="2"/>
            <a:endCxn id="11" idx="2"/>
          </p:cNvCxnSpPr>
          <p:nvPr/>
        </p:nvCxnSpPr>
        <p:spPr>
          <a:xfrm rot="16200000" flipH="1">
            <a:off x="4563406" y="4176750"/>
            <a:ext cx="12700" cy="3373828"/>
          </a:xfrm>
          <a:prstGeom prst="bentConnector3">
            <a:avLst>
              <a:gd name="adj1" fmla="val 3256181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912396" y="5398266"/>
            <a:ext cx="785201" cy="485202"/>
          </a:xfrm>
          <a:prstGeom prst="roundRect">
            <a:avLst/>
          </a:prstGeom>
          <a:noFill/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公开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发布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912953" y="5246420"/>
            <a:ext cx="1401140" cy="485202"/>
          </a:xfrm>
          <a:prstGeom prst="roundRect">
            <a:avLst/>
          </a:prstGeom>
          <a:noFill/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发送给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ICANN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563278" y="5894520"/>
            <a:ext cx="2156663" cy="485202"/>
          </a:xfrm>
          <a:prstGeom prst="roundRect">
            <a:avLst/>
          </a:prstGeom>
          <a:noFill/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ZSK</a:t>
            </a:r>
            <a:r>
              <a:rPr kumimoji="1"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经签名后返回</a:t>
            </a:r>
            <a:endParaRPr kumimoji="1" lang="en-US" altLang="zh-CN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1759247" y="5032198"/>
            <a:ext cx="555149" cy="214222"/>
          </a:xfrm>
          <a:prstGeom prst="wedgeRoundRectCallout">
            <a:avLst>
              <a:gd name="adj1" fmla="val -2581"/>
              <a:gd name="adj2" fmla="val -147338"/>
              <a:gd name="adj3" fmla="val 16667"/>
            </a:avLst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42" name="圆角矩形标注 41"/>
          <p:cNvSpPr/>
          <p:nvPr/>
        </p:nvSpPr>
        <p:spPr>
          <a:xfrm>
            <a:off x="6713074" y="5079543"/>
            <a:ext cx="968314" cy="269407"/>
          </a:xfrm>
          <a:prstGeom prst="wedgeRoundRectCallout">
            <a:avLst>
              <a:gd name="adj1" fmla="val -11198"/>
              <a:gd name="adj2" fmla="val -148099"/>
              <a:gd name="adj3" fmla="val 16667"/>
            </a:avLst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RRSIG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DS)</a:t>
            </a:r>
          </a:p>
        </p:txBody>
      </p:sp>
    </p:spTree>
    <p:extLst>
      <p:ext uri="{BB962C8B-B14F-4D97-AF65-F5344CB8AC3E}">
        <p14:creationId xmlns:p14="http://schemas.microsoft.com/office/powerpoint/2010/main" val="227645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094957" cy="646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4126" y="38358"/>
            <a:ext cx="2711747" cy="26095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256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</a:rPr>
              <a:t>DNS</a:t>
            </a:r>
            <a:r>
              <a:rPr lang="zh-CN" altLang="en-US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</a:rPr>
              <a:t>root</a:t>
            </a:r>
            <a:r>
              <a:rPr lang="zh-CN" altLang="en-US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</a:rPr>
              <a:t>key</a:t>
            </a:r>
            <a:r>
              <a:rPr lang="zh-CN" altLang="en-US" sz="4000" b="1" dirty="0">
                <a:solidFill>
                  <a:schemeClr val="tx1"/>
                </a:solidFill>
              </a:rPr>
              <a:t>由</a:t>
            </a:r>
            <a:r>
              <a:rPr lang="en-US" altLang="zh-CN" sz="4000" b="1" dirty="0">
                <a:solidFill>
                  <a:schemeClr val="tx1"/>
                </a:solidFill>
              </a:rPr>
              <a:t>7</a:t>
            </a:r>
            <a:r>
              <a:rPr lang="zh-CN" altLang="en-US" sz="4000" b="1" dirty="0">
                <a:solidFill>
                  <a:schemeClr val="tx1"/>
                </a:solidFill>
              </a:rPr>
              <a:t>个人共享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03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9.5|16.8|104.5|1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.9|0.4|0.5|1.3|0.5|0.5|0.5|2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0.7|117.3|0.6|0.3|0.3|0.9|4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|16.9|27.1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35743</TotalTime>
  <Words>1923</Words>
  <Application>Microsoft Office PowerPoint</Application>
  <PresentationFormat>全屏显示(4:3)</PresentationFormat>
  <Paragraphs>277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Courier</vt:lpstr>
      <vt:lpstr>Helvetica-Light</vt:lpstr>
      <vt:lpstr>宋体</vt:lpstr>
      <vt:lpstr>Microsoft YaHei</vt:lpstr>
      <vt:lpstr>Microsoft YaHei</vt:lpstr>
      <vt:lpstr>Arial</vt:lpstr>
      <vt:lpstr>Arial Black</vt:lpstr>
      <vt:lpstr>Calibri</vt:lpstr>
      <vt:lpstr>默认主题</vt:lpstr>
      <vt:lpstr>网络与信息安全</vt:lpstr>
      <vt:lpstr>Authenticated Denial of Existence</vt:lpstr>
      <vt:lpstr>DNSSEC中的Wildcard（通配符）[RFC7129]</vt:lpstr>
      <vt:lpstr>Zone Walking与NSEC3</vt:lpstr>
      <vt:lpstr>NSEC/NSEC3示意图</vt:lpstr>
      <vt:lpstr>PowerPoint 演示文稿</vt:lpstr>
      <vt:lpstr>NSEC3 Opt-Out [RFC4596]</vt:lpstr>
      <vt:lpstr>Root Trust Anchor [http://data.iana.org/root-anchors/draft-icann-dnssec-trust-anchor.html][http://www.root-dnssec.org/]</vt:lpstr>
      <vt:lpstr>DNS root key由7个人共享</vt:lpstr>
      <vt:lpstr>根密钥仪式</vt:lpstr>
      <vt:lpstr>PowerPoint 演示文稿</vt:lpstr>
      <vt:lpstr>Key更新：缓存带来的复杂性</vt:lpstr>
      <vt:lpstr>Key Rollover(密钥滚动)[RFC5011，RFC6781]</vt:lpstr>
      <vt:lpstr>国家代码顶级域DNSSEC部署状态</vt:lpstr>
      <vt:lpstr>DNSSEC弱点[RFC3833]</vt:lpstr>
      <vt:lpstr>问题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4729</cp:revision>
  <dcterms:created xsi:type="dcterms:W3CDTF">2014-12-29T07:26:19Z</dcterms:created>
  <dcterms:modified xsi:type="dcterms:W3CDTF">2020-10-07T10:21:32Z</dcterms:modified>
</cp:coreProperties>
</file>