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349" r:id="rId3"/>
    <p:sldId id="259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6" r:id="rId13"/>
    <p:sldId id="333" r:id="rId14"/>
    <p:sldId id="334" r:id="rId15"/>
    <p:sldId id="335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5E0BC-637E-4928-81A0-50D02CBDAA6F}" v="1956" dt="2020-02-24T15:34:2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9"/>
    <p:restoredTop sz="92562"/>
  </p:normalViewPr>
  <p:slideViewPr>
    <p:cSldViewPr snapToGrid="0" snapToObjects="1">
      <p:cViewPr varScale="1">
        <p:scale>
          <a:sx n="117" d="100"/>
          <a:sy n="11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1355E0BC-637E-4928-81A0-50D02CBDAA6F}"/>
    <pc:docChg chg="custSel modSld">
      <pc:chgData name="" userId="ec0a327afac5ea05" providerId="LiveId" clId="{1355E0BC-637E-4928-81A0-50D02CBDAA6F}" dt="2020-02-24T15:34:21.139" v="1953"/>
      <pc:docMkLst>
        <pc:docMk/>
      </pc:docMkLst>
      <pc:sldChg chg="modSp">
        <pc:chgData name="" userId="ec0a327afac5ea05" providerId="LiveId" clId="{1355E0BC-637E-4928-81A0-50D02CBDAA6F}" dt="2020-02-24T15:34:21.139" v="1953"/>
        <pc:sldMkLst>
          <pc:docMk/>
          <pc:sldMk cId="3850823891" sldId="257"/>
        </pc:sldMkLst>
        <pc:spChg chg="mod">
          <ac:chgData name="" userId="ec0a327afac5ea05" providerId="LiveId" clId="{1355E0BC-637E-4928-81A0-50D02CBDAA6F}" dt="2020-02-24T15:34:21.139" v="1953"/>
          <ac:spMkLst>
            <pc:docMk/>
            <pc:sldMk cId="3850823891" sldId="257"/>
            <ac:spMk id="3" creationId="{B5ED0FE2-6024-ED40-B45E-184A5566B7CA}"/>
          </ac:spMkLst>
        </pc:spChg>
      </pc:sldChg>
      <pc:sldChg chg="modSp">
        <pc:chgData name="" userId="ec0a327afac5ea05" providerId="LiveId" clId="{1355E0BC-637E-4928-81A0-50D02CBDAA6F}" dt="2020-02-24T09:11:20.011" v="407"/>
        <pc:sldMkLst>
          <pc:docMk/>
          <pc:sldMk cId="2212193259" sldId="284"/>
        </pc:sldMkLst>
        <pc:spChg chg="mod">
          <ac:chgData name="" userId="ec0a327afac5ea05" providerId="LiveId" clId="{1355E0BC-637E-4928-81A0-50D02CBDAA6F}" dt="2020-02-24T09:11:20.011" v="407"/>
          <ac:spMkLst>
            <pc:docMk/>
            <pc:sldMk cId="2212193259" sldId="284"/>
            <ac:spMk id="3" creationId="{6009FFD8-2EA5-6E46-A187-53E92754CDFF}"/>
          </ac:spMkLst>
        </pc:spChg>
      </pc:sldChg>
      <pc:sldChg chg="modSp">
        <pc:chgData name="" userId="ec0a327afac5ea05" providerId="LiveId" clId="{1355E0BC-637E-4928-81A0-50D02CBDAA6F}" dt="2020-02-24T10:10:34.842" v="472" actId="20577"/>
        <pc:sldMkLst>
          <pc:docMk/>
          <pc:sldMk cId="2328513437" sldId="289"/>
        </pc:sldMkLst>
        <pc:spChg chg="mod">
          <ac:chgData name="" userId="ec0a327afac5ea05" providerId="LiveId" clId="{1355E0BC-637E-4928-81A0-50D02CBDAA6F}" dt="2020-02-24T10:10:34.842" v="472" actId="20577"/>
          <ac:spMkLst>
            <pc:docMk/>
            <pc:sldMk cId="2328513437" sldId="289"/>
            <ac:spMk id="3" creationId="{04D77FE2-8520-1143-A0CB-E72517398825}"/>
          </ac:spMkLst>
        </pc:spChg>
      </pc:sldChg>
      <pc:sldChg chg="modSp">
        <pc:chgData name="" userId="ec0a327afac5ea05" providerId="LiveId" clId="{1355E0BC-637E-4928-81A0-50D02CBDAA6F}" dt="2020-02-24T11:04:24.018" v="650" actId="20577"/>
        <pc:sldMkLst>
          <pc:docMk/>
          <pc:sldMk cId="3405391959" sldId="295"/>
        </pc:sldMkLst>
        <pc:spChg chg="mod">
          <ac:chgData name="" userId="ec0a327afac5ea05" providerId="LiveId" clId="{1355E0BC-637E-4928-81A0-50D02CBDAA6F}" dt="2020-02-24T11:04:24.018" v="650" actId="20577"/>
          <ac:spMkLst>
            <pc:docMk/>
            <pc:sldMk cId="3405391959" sldId="295"/>
            <ac:spMk id="3" creationId="{BA99B77A-3C7A-CF4A-A3AF-3C95D32FE986}"/>
          </ac:spMkLst>
        </pc:spChg>
      </pc:sldChg>
      <pc:sldChg chg="modSp">
        <pc:chgData name="" userId="ec0a327afac5ea05" providerId="LiveId" clId="{1355E0BC-637E-4928-81A0-50D02CBDAA6F}" dt="2020-02-24T02:42:47.829" v="7"/>
        <pc:sldMkLst>
          <pc:docMk/>
          <pc:sldMk cId="346635305" sldId="298"/>
        </pc:sldMkLst>
        <pc:spChg chg="mod">
          <ac:chgData name="" userId="ec0a327afac5ea05" providerId="LiveId" clId="{1355E0BC-637E-4928-81A0-50D02CBDAA6F}" dt="2020-02-24T02:42:47.829" v="7"/>
          <ac:spMkLst>
            <pc:docMk/>
            <pc:sldMk cId="346635305" sldId="298"/>
            <ac:spMk id="2" creationId="{CF296905-7C5A-964D-B909-CDBD26383F49}"/>
          </ac:spMkLst>
        </pc:spChg>
      </pc:sldChg>
      <pc:sldChg chg="modSp">
        <pc:chgData name="" userId="ec0a327afac5ea05" providerId="LiveId" clId="{1355E0BC-637E-4928-81A0-50D02CBDAA6F}" dt="2020-02-24T08:39:59.700" v="347"/>
        <pc:sldMkLst>
          <pc:docMk/>
          <pc:sldMk cId="4263533675" sldId="306"/>
        </pc:sldMkLst>
        <pc:spChg chg="mod">
          <ac:chgData name="" userId="ec0a327afac5ea05" providerId="LiveId" clId="{1355E0BC-637E-4928-81A0-50D02CBDAA6F}" dt="2020-02-24T08:39:59.700" v="347"/>
          <ac:spMkLst>
            <pc:docMk/>
            <pc:sldMk cId="4263533675" sldId="306"/>
            <ac:spMk id="3" creationId="{FD9BCA8F-810B-694A-A42D-0E91B5FC87C3}"/>
          </ac:spMkLst>
        </pc:spChg>
      </pc:sldChg>
      <pc:sldChg chg="addSp delSp modSp">
        <pc:chgData name="" userId="ec0a327afac5ea05" providerId="LiveId" clId="{1355E0BC-637E-4928-81A0-50D02CBDAA6F}" dt="2020-02-24T10:12:09.988" v="537" actId="1036"/>
        <pc:sldMkLst>
          <pc:docMk/>
          <pc:sldMk cId="1587553331" sldId="313"/>
        </pc:sldMkLst>
        <pc:spChg chg="mod">
          <ac:chgData name="" userId="ec0a327afac5ea05" providerId="LiveId" clId="{1355E0BC-637E-4928-81A0-50D02CBDAA6F}" dt="2020-02-24T10:10:53.358" v="487"/>
          <ac:spMkLst>
            <pc:docMk/>
            <pc:sldMk cId="1587553331" sldId="313"/>
            <ac:spMk id="2" creationId="{E8360C03-E0FA-B44D-9BE3-D2B0B18E6FDB}"/>
          </ac:spMkLst>
        </pc:spChg>
        <pc:picChg chg="add mod">
          <ac:chgData name="" userId="ec0a327afac5ea05" providerId="LiveId" clId="{1355E0BC-637E-4928-81A0-50D02CBDAA6F}" dt="2020-02-24T10:12:09.988" v="537" actId="1036"/>
          <ac:picMkLst>
            <pc:docMk/>
            <pc:sldMk cId="1587553331" sldId="313"/>
            <ac:picMk id="5" creationId="{4C06FDFC-0778-4699-91A4-0D2836E758BA}"/>
          </ac:picMkLst>
        </pc:picChg>
        <pc:picChg chg="del">
          <ac:chgData name="" userId="ec0a327afac5ea05" providerId="LiveId" clId="{1355E0BC-637E-4928-81A0-50D02CBDAA6F}" dt="2020-02-24T10:11:53.072" v="488" actId="478"/>
          <ac:picMkLst>
            <pc:docMk/>
            <pc:sldMk cId="1587553331" sldId="313"/>
            <ac:picMk id="6" creationId="{9038DD58-CC47-D143-BA82-0FE5E11F1841}"/>
          </ac:picMkLst>
        </pc:picChg>
      </pc:sldChg>
      <pc:sldChg chg="modSp">
        <pc:chgData name="" userId="ec0a327afac5ea05" providerId="LiveId" clId="{1355E0BC-637E-4928-81A0-50D02CBDAA6F}" dt="2020-02-24T10:49:12.901" v="601" actId="20577"/>
        <pc:sldMkLst>
          <pc:docMk/>
          <pc:sldMk cId="2529633097" sldId="315"/>
        </pc:sldMkLst>
        <pc:spChg chg="mod">
          <ac:chgData name="" userId="ec0a327afac5ea05" providerId="LiveId" clId="{1355E0BC-637E-4928-81A0-50D02CBDAA6F}" dt="2020-02-24T10:49:12.901" v="601" actId="20577"/>
          <ac:spMkLst>
            <pc:docMk/>
            <pc:sldMk cId="2529633097" sldId="315"/>
            <ac:spMk id="3" creationId="{EA56CC63-7E69-CD48-9C04-0DF2326B7722}"/>
          </ac:spMkLst>
        </pc:spChg>
      </pc:sldChg>
      <pc:sldChg chg="modSp modAnim">
        <pc:chgData name="" userId="ec0a327afac5ea05" providerId="LiveId" clId="{1355E0BC-637E-4928-81A0-50D02CBDAA6F}" dt="2020-02-24T11:00:00.854" v="631"/>
        <pc:sldMkLst>
          <pc:docMk/>
          <pc:sldMk cId="3558479136" sldId="317"/>
        </pc:sldMkLst>
        <pc:spChg chg="mod">
          <ac:chgData name="" userId="ec0a327afac5ea05" providerId="LiveId" clId="{1355E0BC-637E-4928-81A0-50D02CBDAA6F}" dt="2020-02-24T08:43:28.319" v="380"/>
          <ac:spMkLst>
            <pc:docMk/>
            <pc:sldMk cId="3558479136" sldId="317"/>
            <ac:spMk id="2" creationId="{22DDBE4A-6CB8-2F48-8286-14A502A2B029}"/>
          </ac:spMkLst>
        </pc:spChg>
        <pc:spChg chg="mod">
          <ac:chgData name="" userId="ec0a327afac5ea05" providerId="LiveId" clId="{1355E0BC-637E-4928-81A0-50D02CBDAA6F}" dt="2020-02-24T11:00:00.854" v="631"/>
          <ac:spMkLst>
            <pc:docMk/>
            <pc:sldMk cId="3558479136" sldId="317"/>
            <ac:spMk id="3" creationId="{FD533448-93BB-DD4C-ABAA-E88A1E1F5270}"/>
          </ac:spMkLst>
        </pc:spChg>
      </pc:sldChg>
      <pc:sldChg chg="modSp">
        <pc:chgData name="" userId="ec0a327afac5ea05" providerId="LiveId" clId="{1355E0BC-637E-4928-81A0-50D02CBDAA6F}" dt="2020-02-24T08:27:19.746" v="274"/>
        <pc:sldMkLst>
          <pc:docMk/>
          <pc:sldMk cId="1368416983" sldId="318"/>
        </pc:sldMkLst>
        <pc:spChg chg="mod">
          <ac:chgData name="" userId="ec0a327afac5ea05" providerId="LiveId" clId="{1355E0BC-637E-4928-81A0-50D02CBDAA6F}" dt="2020-02-24T08:27:19.746" v="274"/>
          <ac:spMkLst>
            <pc:docMk/>
            <pc:sldMk cId="1368416983" sldId="318"/>
            <ac:spMk id="3" creationId="{C7BB4441-052B-A04C-9F1F-BE34F59E895B}"/>
          </ac:spMkLst>
        </pc:spChg>
      </pc:sldChg>
      <pc:sldChg chg="modSp modAnim">
        <pc:chgData name="" userId="ec0a327afac5ea05" providerId="LiveId" clId="{1355E0BC-637E-4928-81A0-50D02CBDAA6F}" dt="2020-02-24T11:41:38.958" v="1667"/>
        <pc:sldMkLst>
          <pc:docMk/>
          <pc:sldMk cId="3015496971" sldId="320"/>
        </pc:sldMkLst>
        <pc:spChg chg="mod">
          <ac:chgData name="" userId="ec0a327afac5ea05" providerId="LiveId" clId="{1355E0BC-637E-4928-81A0-50D02CBDAA6F}" dt="2020-02-24T11:41:38.958" v="1667"/>
          <ac:spMkLst>
            <pc:docMk/>
            <pc:sldMk cId="3015496971" sldId="320"/>
            <ac:spMk id="3" creationId="{677928DC-F665-424D-ABA4-A12ABD1C5392}"/>
          </ac:spMkLst>
        </pc:spChg>
      </pc:sldChg>
      <pc:sldChg chg="addSp delSp modSp modAnim">
        <pc:chgData name="" userId="ec0a327afac5ea05" providerId="LiveId" clId="{1355E0BC-637E-4928-81A0-50D02CBDAA6F}" dt="2020-02-24T11:32:15.346" v="1497"/>
        <pc:sldMkLst>
          <pc:docMk/>
          <pc:sldMk cId="4025062980" sldId="322"/>
        </pc:sldMkLst>
        <pc:spChg chg="mod">
          <ac:chgData name="" userId="ec0a327afac5ea05" providerId="LiveId" clId="{1355E0BC-637E-4928-81A0-50D02CBDAA6F}" dt="2020-02-24T11:32:15.346" v="1497"/>
          <ac:spMkLst>
            <pc:docMk/>
            <pc:sldMk cId="4025062980" sldId="322"/>
            <ac:spMk id="3" creationId="{677928DC-F665-424D-ABA4-A12ABD1C5392}"/>
          </ac:spMkLst>
        </pc:spChg>
        <pc:inkChg chg="add del">
          <ac:chgData name="" userId="ec0a327afac5ea05" providerId="LiveId" clId="{1355E0BC-637E-4928-81A0-50D02CBDAA6F}" dt="2020-02-24T03:06:11.387" v="171" actId="478"/>
          <ac:inkMkLst>
            <pc:docMk/>
            <pc:sldMk cId="4025062980" sldId="322"/>
            <ac:inkMk id="5" creationId="{83956A58-0719-477D-B4A1-616B9D68E627}"/>
          </ac:inkMkLst>
        </pc:inkChg>
      </pc:sldChg>
      <pc:sldChg chg="modSp modAnim">
        <pc:chgData name="" userId="ec0a327afac5ea05" providerId="LiveId" clId="{1355E0BC-637E-4928-81A0-50D02CBDAA6F}" dt="2020-02-24T11:52:14.264" v="1952"/>
        <pc:sldMkLst>
          <pc:docMk/>
          <pc:sldMk cId="3218287071" sldId="324"/>
        </pc:sldMkLst>
        <pc:spChg chg="mod">
          <ac:chgData name="" userId="ec0a327afac5ea05" providerId="LiveId" clId="{1355E0BC-637E-4928-81A0-50D02CBDAA6F}" dt="2020-02-24T11:52:14.264" v="1952"/>
          <ac:spMkLst>
            <pc:docMk/>
            <pc:sldMk cId="3218287071" sldId="324"/>
            <ac:spMk id="3" creationId="{3D91D8A1-E6E1-854C-B5F2-98715C2B7616}"/>
          </ac:spMkLst>
        </pc:spChg>
      </pc:sldChg>
    </pc:docChg>
  </pc:docChgLst>
  <pc:docChgLst>
    <pc:chgData name="Zhang Yu" userId="ec0a327afac5ea05" providerId="LiveId" clId="{478EAA6A-8FF7-4444-8DE6-EDAD42AEF260}"/>
    <pc:docChg chg="modSld">
      <pc:chgData name="Zhang Yu" userId="ec0a327afac5ea05" providerId="LiveId" clId="{478EAA6A-8FF7-4444-8DE6-EDAD42AEF260}" dt="2020-02-25T13:41:37.451" v="4" actId="1076"/>
      <pc:docMkLst>
        <pc:docMk/>
      </pc:docMkLst>
      <pc:sldChg chg="modSp">
        <pc:chgData name="Zhang Yu" userId="ec0a327afac5ea05" providerId="LiveId" clId="{478EAA6A-8FF7-4444-8DE6-EDAD42AEF260}" dt="2020-02-25T12:58:13.940" v="0" actId="1076"/>
        <pc:sldMkLst>
          <pc:docMk/>
          <pc:sldMk cId="3351155807" sldId="256"/>
        </pc:sldMkLst>
        <pc:spChg chg="mod">
          <ac:chgData name="Zhang Yu" userId="ec0a327afac5ea05" providerId="LiveId" clId="{478EAA6A-8FF7-4444-8DE6-EDAD42AEF260}" dt="2020-02-25T12:58:13.940" v="0" actId="1076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Zhang Yu" userId="ec0a327afac5ea05" providerId="LiveId" clId="{478EAA6A-8FF7-4444-8DE6-EDAD42AEF260}" dt="2020-02-25T12:58:17.417" v="1" actId="1076"/>
        <pc:sldMkLst>
          <pc:docMk/>
          <pc:sldMk cId="4088120922" sldId="285"/>
        </pc:sldMkLst>
        <pc:picChg chg="mod">
          <ac:chgData name="Zhang Yu" userId="ec0a327afac5ea05" providerId="LiveId" clId="{478EAA6A-8FF7-4444-8DE6-EDAD42AEF260}" dt="2020-02-25T12:58:17.417" v="1" actId="1076"/>
          <ac:picMkLst>
            <pc:docMk/>
            <pc:sldMk cId="4088120922" sldId="285"/>
            <ac:picMk id="5" creationId="{F7D1B077-665C-2D4D-8E3A-6C0645D0E794}"/>
          </ac:picMkLst>
        </pc:picChg>
      </pc:sldChg>
      <pc:sldChg chg="modSp">
        <pc:chgData name="Zhang Yu" userId="ec0a327afac5ea05" providerId="LiveId" clId="{478EAA6A-8FF7-4444-8DE6-EDAD42AEF260}" dt="2020-02-25T13:41:37.451" v="4" actId="1076"/>
        <pc:sldMkLst>
          <pc:docMk/>
          <pc:sldMk cId="3507042273" sldId="304"/>
        </pc:sldMkLst>
        <pc:spChg chg="mod">
          <ac:chgData name="Zhang Yu" userId="ec0a327afac5ea05" providerId="LiveId" clId="{478EAA6A-8FF7-4444-8DE6-EDAD42AEF260}" dt="2020-02-25T13:41:37.451" v="4" actId="1076"/>
          <ac:spMkLst>
            <pc:docMk/>
            <pc:sldMk cId="3507042273" sldId="304"/>
            <ac:spMk id="3" creationId="{41A76202-475A-244E-BC85-F2239FE1D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of-of-work_system#Bitcoin-type_proof-of-work" TargetMode="External"/><Relationship Id="rId2" Type="http://schemas.openxmlformats.org/officeDocument/2006/relationships/hyperlink" Target="https://en.wikipedia.org/wiki/Blockch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比特币与区块链</a:t>
            </a:r>
            <a:br>
              <a:rPr lang="en-US" altLang="zh-CN" sz="6000" b="1" dirty="0"/>
            </a:br>
            <a:r>
              <a:rPr lang="zh-CN" altLang="en-US" sz="4000" dirty="0"/>
              <a:t>一个朴素的解释</a:t>
            </a:r>
            <a:br>
              <a:rPr lang="en-US" altLang="zh-CN" sz="4800" b="1" dirty="0"/>
            </a:br>
            <a:endParaRPr lang="en-US" sz="48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3766811"/>
            <a:ext cx="6858000" cy="1685611"/>
          </a:xfrm>
        </p:spPr>
        <p:txBody>
          <a:bodyPr/>
          <a:lstStyle/>
          <a:p>
            <a:r>
              <a:rPr lang="zh-CN" altLang="en-US" b="1" dirty="0"/>
              <a:t>哈尔滨工业大学</a:t>
            </a:r>
            <a:endParaRPr lang="en-US" altLang="zh-CN" b="1" dirty="0"/>
          </a:p>
          <a:p>
            <a:r>
              <a:rPr lang="zh-CN" altLang="en-US" b="1" dirty="0"/>
              <a:t>计算机网络与信息安全研究中心</a:t>
            </a:r>
            <a:endParaRPr lang="en-US" altLang="zh-CN" b="1" dirty="0"/>
          </a:p>
          <a:p>
            <a:r>
              <a:rPr lang="zh-CN" altLang="en-US" b="1" dirty="0"/>
              <a:t>张宇</a:t>
            </a:r>
            <a:endParaRPr lang="en-US" altLang="zh-CN" b="1" dirty="0"/>
          </a:p>
          <a:p>
            <a:r>
              <a:rPr lang="en-US" altLang="zh-CN" b="1" dirty="0"/>
              <a:t>2020-02</a:t>
            </a: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957E-F444-7141-B82C-234FE145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以公钥为账号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0019-0963-4643-B4F2-B710683F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</a:rPr>
              <a:t>Charlie</a:t>
            </a:r>
            <a:r>
              <a:rPr lang="zh-CN" altLang="en-US">
                <a:effectLst/>
              </a:rPr>
              <a:t>需要维护一个</a:t>
            </a:r>
            <a:r>
              <a:rPr lang="en-US">
                <a:effectLst/>
              </a:rPr>
              <a:t>From</a:t>
            </a:r>
            <a:r>
              <a:rPr lang="zh-CN" altLang="en-US">
                <a:effectLst/>
              </a:rPr>
              <a:t>字段中账号</a:t>
            </a:r>
            <a:r>
              <a:rPr lang="en-US">
                <a:effectLst/>
              </a:rPr>
              <a:t>ID</a:t>
            </a:r>
            <a:r>
              <a:rPr lang="zh-CN" altLang="en-US">
                <a:effectLst/>
              </a:rPr>
              <a:t>与用来验证</a:t>
            </a:r>
            <a:r>
              <a:rPr lang="en-US">
                <a:effectLst/>
              </a:rPr>
              <a:t>Sig</a:t>
            </a:r>
            <a:r>
              <a:rPr lang="zh-CN" altLang="en-US">
                <a:effectLst/>
              </a:rPr>
              <a:t>字段的公钥的映射表。</a:t>
            </a:r>
            <a:endParaRPr lang="en-US" altLang="zh-CN">
              <a:effectLst/>
            </a:endParaRPr>
          </a:p>
          <a:p>
            <a:r>
              <a:rPr lang="zh-CN" altLang="en-US">
                <a:effectLst/>
              </a:rPr>
              <a:t>其实，</a:t>
            </a:r>
            <a:r>
              <a:rPr lang="en-US">
                <a:effectLst/>
              </a:rPr>
              <a:t>Charlie</a:t>
            </a:r>
            <a:r>
              <a:rPr lang="zh-CN" altLang="en-US">
                <a:effectLst/>
              </a:rPr>
              <a:t>关心的并不是一个账号的</a:t>
            </a:r>
            <a:r>
              <a:rPr lang="en-US">
                <a:effectLst/>
              </a:rPr>
              <a:t>ID，</a:t>
            </a:r>
            <a:r>
              <a:rPr lang="zh-CN" altLang="en-US">
                <a:effectLst/>
              </a:rPr>
              <a:t>而是</a:t>
            </a:r>
            <a:r>
              <a:rPr lang="en-US">
                <a:solidFill>
                  <a:srgbClr val="FF0000"/>
                </a:solidFill>
                <a:effectLst/>
              </a:rPr>
              <a:t>ID</a:t>
            </a:r>
            <a:r>
              <a:rPr lang="zh-CN" altLang="en-US">
                <a:solidFill>
                  <a:srgbClr val="FF0000"/>
                </a:solidFill>
                <a:effectLst/>
              </a:rPr>
              <a:t>与公钥的映射关系</a:t>
            </a:r>
            <a:r>
              <a:rPr lang="zh-CN" altLang="en-US">
                <a:effectLst/>
              </a:rPr>
              <a:t>，那么就可以把公钥（或其密码学哈希值，称为比特币地址）直接作为账号。</a:t>
            </a:r>
            <a:endParaRPr lang="en-US" altLang="zh-CN">
              <a:effectLst/>
            </a:endParaRPr>
          </a:p>
          <a:p>
            <a:r>
              <a:rPr lang="zh-CN" altLang="en-US">
                <a:effectLst/>
              </a:rPr>
              <a:t>这样，</a:t>
            </a:r>
            <a:r>
              <a:rPr lang="en-US">
                <a:effectLst/>
              </a:rPr>
              <a:t>From</a:t>
            </a:r>
            <a:r>
              <a:rPr lang="zh-CN" altLang="en-US">
                <a:effectLst/>
              </a:rPr>
              <a:t>字段就可以填上</a:t>
            </a:r>
            <a:r>
              <a:rPr lang="en-US">
                <a:effectLst/>
              </a:rPr>
              <a:t>Alice（</a:t>
            </a:r>
            <a:r>
              <a:rPr lang="zh-CN" altLang="en-US">
                <a:effectLst/>
              </a:rPr>
              <a:t>具体叫什么名字已经没有实际意义）的公钥。</a:t>
            </a:r>
            <a:endParaRPr lang="en-US" altLang="zh-CN">
              <a:effectLst/>
            </a:endParaRPr>
          </a:p>
          <a:p>
            <a:r>
              <a:rPr lang="zh-CN" altLang="en-US"/>
              <a:t>类似的，将</a:t>
            </a:r>
            <a:r>
              <a:rPr lang="en-US"/>
              <a:t>To</a:t>
            </a:r>
            <a:r>
              <a:rPr lang="zh-CN" altLang="en-US"/>
              <a:t>字段填充上收款方的公钥。以公钥为账户就避免了这种额外的映射。这样之前交易记录的内容如下：</a:t>
            </a:r>
            <a:endParaRPr lang="en-US" altLang="zh-CN"/>
          </a:p>
          <a:p>
            <a:r>
              <a:rPr lang="en-US"/>
              <a:t>From: Alice</a:t>
            </a:r>
            <a:r>
              <a:rPr lang="zh-CN" altLang="en-US"/>
              <a:t>’</a:t>
            </a:r>
            <a:r>
              <a:rPr lang="en-US"/>
              <a:t>s pub key </a:t>
            </a:r>
            <a:r>
              <a:rPr lang="zh-CN" altLang="en-US"/>
              <a:t>    </a:t>
            </a:r>
            <a:r>
              <a:rPr lang="en-US"/>
              <a:t>To: Bob’s pub key </a:t>
            </a:r>
            <a:r>
              <a:rPr lang="zh-CN" altLang="en-US"/>
              <a:t>  </a:t>
            </a:r>
            <a:r>
              <a:rPr lang="en-US"/>
              <a:t>Amount: 10</a:t>
            </a:r>
            <a:br>
              <a:rPr lang="en-US"/>
            </a:br>
            <a:r>
              <a:rPr lang="en-US"/>
              <a:t>Sig: a signature siged by Alice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C2737-2E24-704E-BD54-7D98E9D4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704C-05DF-8841-AAAB-6F877162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基于可信第三方的安全性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5A0B-9D1A-E246-AE5E-C3BB28EA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至此我们设计了一种记账货币：</a:t>
            </a:r>
          </a:p>
          <a:p>
            <a:r>
              <a:rPr lang="zh-CN" altLang="en-US"/>
              <a:t>信任假设：负责记账的</a:t>
            </a:r>
            <a:r>
              <a:rPr lang="en-US"/>
              <a:t>Charlie</a:t>
            </a:r>
            <a:r>
              <a:rPr lang="zh-CN" altLang="en-US"/>
              <a:t>是可信的。</a:t>
            </a:r>
          </a:p>
          <a:p>
            <a:r>
              <a:rPr lang="zh-CN" altLang="en-US"/>
              <a:t>安全机制：以公钥为账号，带有付款方的数字签名的交易记录在账簿上。</a:t>
            </a:r>
          </a:p>
          <a:p>
            <a:r>
              <a:rPr lang="zh-CN" altLang="en-US"/>
              <a:t>该货币满足基本需求：</a:t>
            </a:r>
          </a:p>
          <a:p>
            <a:r>
              <a:rPr lang="zh-CN" altLang="en-US"/>
              <a:t>不可窃取货币：余额不能凭空减少。</a:t>
            </a:r>
          </a:p>
          <a:p>
            <a:r>
              <a:rPr lang="zh-CN" altLang="en-US"/>
              <a:t>不可伪造货币：余额不能凭空增加。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BB84-488A-7C40-9ADA-75AB86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8D8C-0CB7-774E-9DD7-9007507B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双重支付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A8FD-21C6-A042-98D3-903F4A22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双重支付</a:t>
            </a:r>
            <a:r>
              <a:rPr lang="zh-CN" altLang="en-US"/>
              <a:t>：假设</a:t>
            </a:r>
            <a:r>
              <a:rPr lang="en-US"/>
              <a:t>Alice</a:t>
            </a:r>
            <a:r>
              <a:rPr lang="zh-CN" altLang="en-US"/>
              <a:t>从一笔交易</a:t>
            </a:r>
            <a:r>
              <a:rPr lang="en-US"/>
              <a:t>A</a:t>
            </a:r>
            <a:r>
              <a:rPr lang="zh-CN" altLang="en-US"/>
              <a:t>中收入</a:t>
            </a:r>
            <a:r>
              <a:rPr lang="en-US" altLang="zh-CN"/>
              <a:t>10</a:t>
            </a:r>
            <a:r>
              <a:rPr lang="zh-CN" altLang="en-US"/>
              <a:t>元，在一笔新交易</a:t>
            </a:r>
            <a:r>
              <a:rPr lang="en-US"/>
              <a:t>B</a:t>
            </a:r>
            <a:r>
              <a:rPr lang="zh-CN" altLang="en-US"/>
              <a:t>中以该交易</a:t>
            </a:r>
            <a:r>
              <a:rPr lang="en-US"/>
              <a:t>A</a:t>
            </a:r>
            <a:r>
              <a:rPr lang="zh-CN" altLang="en-US"/>
              <a:t>向</a:t>
            </a:r>
            <a:r>
              <a:rPr lang="en-US"/>
              <a:t>Bob</a:t>
            </a:r>
            <a:r>
              <a:rPr lang="zh-CN" altLang="en-US"/>
              <a:t>支付</a:t>
            </a:r>
            <a:r>
              <a:rPr lang="en-US" altLang="zh-CN"/>
              <a:t>10</a:t>
            </a:r>
            <a:r>
              <a:rPr lang="zh-CN" altLang="en-US"/>
              <a:t>元钱的同时，在另一笔交易</a:t>
            </a:r>
            <a:r>
              <a:rPr lang="en-US"/>
              <a:t>D</a:t>
            </a:r>
            <a:r>
              <a:rPr lang="zh-CN" altLang="en-US"/>
              <a:t>中也以交易</a:t>
            </a:r>
            <a:r>
              <a:rPr lang="en-US"/>
              <a:t>A</a:t>
            </a:r>
            <a:r>
              <a:rPr lang="zh-CN" altLang="en-US"/>
              <a:t>向</a:t>
            </a:r>
            <a:r>
              <a:rPr lang="en-US"/>
              <a:t>Dave</a:t>
            </a:r>
            <a:r>
              <a:rPr lang="zh-CN" altLang="en-US"/>
              <a:t>支付</a:t>
            </a:r>
            <a:r>
              <a:rPr lang="en-US" altLang="zh-CN"/>
              <a:t>10</a:t>
            </a:r>
            <a:r>
              <a:rPr lang="zh-CN" altLang="en-US"/>
              <a:t>元钱。</a:t>
            </a:r>
          </a:p>
          <a:p>
            <a:r>
              <a:rPr lang="zh-CN" altLang="en-US"/>
              <a:t>为防范“双重支付”，采用</a:t>
            </a:r>
            <a:r>
              <a:rPr lang="zh-CN" altLang="en-US">
                <a:solidFill>
                  <a:srgbClr val="FF0000"/>
                </a:solidFill>
              </a:rPr>
              <a:t>“先记账，后交易”</a:t>
            </a:r>
            <a:r>
              <a:rPr lang="zh-CN" altLang="en-US"/>
              <a:t>的方法：</a:t>
            </a:r>
          </a:p>
          <a:p>
            <a:pPr lvl="1"/>
            <a:r>
              <a:rPr lang="en-US"/>
              <a:t>Charlie</a:t>
            </a:r>
            <a:r>
              <a:rPr lang="zh-CN" altLang="en-US"/>
              <a:t>保证此前交易</a:t>
            </a:r>
            <a:r>
              <a:rPr lang="en-US"/>
              <a:t>T</a:t>
            </a:r>
            <a:r>
              <a:rPr lang="zh-CN" altLang="en-US"/>
              <a:t>收入尚未被支付，将交易</a:t>
            </a:r>
            <a:r>
              <a:rPr lang="en-US"/>
              <a:t>B</a:t>
            </a:r>
            <a:r>
              <a:rPr lang="zh-CN" altLang="en-US"/>
              <a:t>或</a:t>
            </a:r>
            <a:r>
              <a:rPr lang="en-US"/>
              <a:t>D</a:t>
            </a:r>
            <a:r>
              <a:rPr lang="zh-CN" altLang="en-US"/>
              <a:t>中的一个写入账簿中，</a:t>
            </a:r>
            <a:r>
              <a:rPr lang="en-US"/>
              <a:t>T</a:t>
            </a:r>
            <a:r>
              <a:rPr lang="zh-CN" altLang="en-US"/>
              <a:t>被支付。</a:t>
            </a:r>
          </a:p>
          <a:p>
            <a:pPr lvl="1"/>
            <a:r>
              <a:rPr lang="en-US"/>
              <a:t>Bob</a:t>
            </a:r>
            <a:r>
              <a:rPr lang="zh-CN" altLang="en-US"/>
              <a:t>或</a:t>
            </a:r>
            <a:r>
              <a:rPr lang="en-US"/>
              <a:t>Dave</a:t>
            </a:r>
            <a:r>
              <a:rPr lang="zh-CN" altLang="en-US"/>
              <a:t>查看</a:t>
            </a:r>
            <a:r>
              <a:rPr lang="en-US"/>
              <a:t>Charlie</a:t>
            </a:r>
            <a:r>
              <a:rPr lang="zh-CN" altLang="en-US"/>
              <a:t>的账簿，若该交易</a:t>
            </a:r>
            <a:r>
              <a:rPr lang="en-US"/>
              <a:t>B／D</a:t>
            </a:r>
            <a:r>
              <a:rPr lang="zh-CN" altLang="en-US"/>
              <a:t>被记录，则执行该交易。</a:t>
            </a:r>
          </a:p>
          <a:p>
            <a:pPr lvl="1"/>
            <a:r>
              <a:rPr lang="en-US"/>
              <a:t>Alice</a:t>
            </a:r>
            <a:r>
              <a:rPr lang="zh-CN" altLang="en-US"/>
              <a:t>若实施双重支付，则要在账簿中写入两笔交易，而其中较晚的交易由于</a:t>
            </a:r>
            <a:r>
              <a:rPr lang="en-US"/>
              <a:t>T</a:t>
            </a:r>
            <a:r>
              <a:rPr lang="zh-CN" altLang="en-US"/>
              <a:t>已经被支付而无效。</a:t>
            </a:r>
          </a:p>
          <a:p>
            <a:r>
              <a:rPr lang="zh-CN" altLang="en-US"/>
              <a:t>只要</a:t>
            </a:r>
            <a:r>
              <a:rPr lang="en-US"/>
              <a:t>Charlie</a:t>
            </a:r>
            <a:r>
              <a:rPr lang="zh-CN" altLang="en-US"/>
              <a:t>是可信的，则“双重支付”问题可以避免。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1226-BAEC-CA44-8955-13D8D84D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7AE4-738A-CE48-A511-782773C9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区块链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F5BF-316E-7741-8F20-FEAF74C6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Charlie</a:t>
            </a:r>
            <a:r>
              <a:rPr lang="zh-CN" altLang="en-US"/>
              <a:t>记账时需要对交易排序，近似固定时间间隔内的所有交易打包记录，称为“</a:t>
            </a:r>
            <a:r>
              <a:rPr lang="zh-CN" altLang="en-US">
                <a:solidFill>
                  <a:srgbClr val="FF0000"/>
                </a:solidFill>
              </a:rPr>
              <a:t>区块”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Block)</a:t>
            </a:r>
            <a:r>
              <a:rPr lang="en-US"/>
              <a:t>。</a:t>
            </a:r>
          </a:p>
          <a:p>
            <a:r>
              <a:rPr lang="zh-CN" altLang="en-US"/>
              <a:t>每一区块中包含前一区块内容的哈希值，以此区块顺序相连构成账簿，称为“</a:t>
            </a:r>
            <a:r>
              <a:rPr lang="zh-CN" altLang="en-US">
                <a:solidFill>
                  <a:srgbClr val="FF0000"/>
                </a:solidFill>
              </a:rPr>
              <a:t>区块链</a:t>
            </a:r>
            <a:r>
              <a:rPr lang="zh-CN" altLang="en-US"/>
              <a:t>”。</a:t>
            </a:r>
            <a:endParaRPr lang="en-US"/>
          </a:p>
          <a:p>
            <a:r>
              <a:rPr lang="zh-CN" altLang="en-US"/>
              <a:t>交易采用一种</a:t>
            </a:r>
            <a:r>
              <a:rPr lang="zh-CN" altLang="en-US">
                <a:solidFill>
                  <a:srgbClr val="FF0000"/>
                </a:solidFill>
              </a:rPr>
              <a:t>逻辑时间戳</a:t>
            </a:r>
            <a:r>
              <a:rPr lang="zh-CN" altLang="en-US"/>
              <a:t>方式的纪录方式：每个交易包含一个排序：</a:t>
            </a:r>
            <a:r>
              <a:rPr lang="zh-CN" altLang="en-US">
                <a:solidFill>
                  <a:srgbClr val="FF0000"/>
                </a:solidFill>
              </a:rPr>
              <a:t>输入队列和输出队列</a:t>
            </a:r>
            <a:r>
              <a:rPr lang="zh-CN" altLang="en-US"/>
              <a:t>；转账记录被包含在交易输出中。</a:t>
            </a:r>
          </a:p>
          <a:p>
            <a:r>
              <a:rPr lang="zh-CN" altLang="en-US"/>
              <a:t>交易输入包含指向之前交易输出的索引，其中本次交易输出的付款人是之前交易输出收款人。</a:t>
            </a:r>
          </a:p>
          <a:p>
            <a:r>
              <a:rPr lang="zh-CN" altLang="en-US"/>
              <a:t>每个交易中输入之和大于等于输出之和。尚未支出的输出，即未被后面的交易作为输入的输入，称为</a:t>
            </a:r>
            <a:r>
              <a:rPr lang="en-US">
                <a:solidFill>
                  <a:srgbClr val="FF0000"/>
                </a:solidFill>
              </a:rPr>
              <a:t>UTXO(Unspent Transaction Output)</a:t>
            </a:r>
            <a:r>
              <a:rPr lang="en-US"/>
              <a:t>。</a:t>
            </a:r>
          </a:p>
          <a:p>
            <a:r>
              <a:rPr lang="zh-CN" altLang="en-US"/>
              <a:t>签名：整个交易由付款人签名，放在输入中。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50015-0CC7-E84C-A7B7-0499E19D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D346-CD33-7848-BE72-D0A25D0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区块结构与区块链结构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9C5E-D3E5-A045-A443-D8319456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A39D7-DD1F-AC47-8E5E-3ED6CEDB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235"/>
            <a:ext cx="9144000" cy="54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7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8626-97A1-364C-89CB-1E8526D6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打破假设，分布式账簿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81AB-A215-4240-91C6-9197F45F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打破假设：</a:t>
            </a:r>
            <a:r>
              <a:rPr lang="en-US"/>
              <a:t>Charlie</a:t>
            </a:r>
            <a:r>
              <a:rPr lang="zh-CN" altLang="en-US"/>
              <a:t>作恶，例如故意不记录某些交易，或维护多个不同的账簿，或者账簿被烧毁了，则之前的安全属性无法满足。那么</a:t>
            </a:r>
            <a:r>
              <a:rPr lang="zh-CN" altLang="en-US">
                <a:solidFill>
                  <a:srgbClr val="FF0000"/>
                </a:solidFill>
              </a:rPr>
              <a:t>我们应该相信谁，或者说谁来记录并维护这个账簿，谁有记账权？</a:t>
            </a:r>
          </a:p>
          <a:p>
            <a:r>
              <a:rPr lang="zh-CN" altLang="en-US"/>
              <a:t>比特币的思想是不相信某个特定的人，而是</a:t>
            </a:r>
            <a:r>
              <a:rPr lang="zh-CN" altLang="en-US">
                <a:solidFill>
                  <a:srgbClr val="FF0000"/>
                </a:solidFill>
              </a:rPr>
              <a:t>相信“大多数人是好的”</a:t>
            </a:r>
            <a:r>
              <a:rPr lang="zh-CN" altLang="en-US"/>
              <a:t>，信任多数人的意见。</a:t>
            </a:r>
            <a:endParaRPr lang="en-US" altLang="zh-CN"/>
          </a:p>
          <a:p>
            <a:r>
              <a:rPr lang="en-US"/>
              <a:t>Bob</a:t>
            </a:r>
            <a:r>
              <a:rPr lang="zh-CN" altLang="en-US"/>
              <a:t>调整了确认</a:t>
            </a:r>
            <a:r>
              <a:rPr lang="en-US"/>
              <a:t>Alice</a:t>
            </a:r>
            <a:r>
              <a:rPr lang="zh-CN" altLang="en-US"/>
              <a:t>支付交易已经被记入账簿的条件，询问足够多的人（例如超过全体记账人的一半），如果这些人都确认记录了该笔交易，则</a:t>
            </a:r>
            <a:r>
              <a:rPr lang="en-US"/>
              <a:t>Bob</a:t>
            </a:r>
            <a:r>
              <a:rPr lang="zh-CN" altLang="en-US"/>
              <a:t>才认为交易有效。只要大多数人如实地记账，</a:t>
            </a:r>
            <a:r>
              <a:rPr lang="en-US"/>
              <a:t>Alice</a:t>
            </a:r>
            <a:r>
              <a:rPr lang="zh-CN" altLang="en-US"/>
              <a:t>若双重支付，则会被大多数人记录并发现。</a:t>
            </a:r>
          </a:p>
          <a:p>
            <a:r>
              <a:rPr lang="zh-CN" altLang="en-US"/>
              <a:t>比特币系统中有多人负责记账，称为“分布式账簿”。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BB99-77BD-4942-9709-48C1E3DC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6AC7-3DD7-8540-A7FC-5498C5C9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分布式一致性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71A1-2C27-1548-A380-80BC115F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进一步的，系统是开放的，记账人并没有事先约定，可以随时加入和退出。这种复杂性带来了两方面安全问题：</a:t>
            </a:r>
          </a:p>
          <a:p>
            <a:r>
              <a:rPr lang="zh-CN" altLang="en-US">
                <a:solidFill>
                  <a:srgbClr val="FF0000"/>
                </a:solidFill>
              </a:rPr>
              <a:t>一致性问题</a:t>
            </a:r>
            <a:r>
              <a:rPr lang="zh-CN" altLang="en-US"/>
              <a:t>：无法获知系统全局状态，例如有多少记账人。一个交易记录在发送给记账人的过程中可能被阻断、丢失或者延迟，或者攻击者对不同的记账人发送不同的交易记录，导致不同的账簿不一致。</a:t>
            </a:r>
            <a:endParaRPr lang="en-US" altLang="zh-CN"/>
          </a:p>
          <a:p>
            <a:r>
              <a:rPr lang="zh-CN" altLang="en-US"/>
              <a:t>分布式账簿不一致，称为区块链“</a:t>
            </a:r>
            <a:r>
              <a:rPr lang="zh-CN" altLang="en-US">
                <a:solidFill>
                  <a:srgbClr val="FF0000"/>
                </a:solidFill>
              </a:rPr>
              <a:t>分叉</a:t>
            </a:r>
            <a:r>
              <a:rPr lang="zh-CN" altLang="en-US"/>
              <a:t>”，存在“双重支付”风险：分叉之前</a:t>
            </a:r>
            <a:r>
              <a:rPr lang="en-US"/>
              <a:t>Alice</a:t>
            </a:r>
            <a:r>
              <a:rPr lang="zh-CN" altLang="en-US"/>
              <a:t>有一笔</a:t>
            </a:r>
            <a:r>
              <a:rPr lang="en-US" altLang="zh-CN"/>
              <a:t>10</a:t>
            </a:r>
            <a:r>
              <a:rPr lang="zh-CN" altLang="en-US"/>
              <a:t>元收入交易，此后在一个</a:t>
            </a:r>
            <a:r>
              <a:rPr lang="en-US"/>
              <a:t>Bob</a:t>
            </a:r>
            <a:r>
              <a:rPr lang="zh-CN" altLang="en-US"/>
              <a:t>所查看的账簿上记录付给</a:t>
            </a:r>
            <a:r>
              <a:rPr lang="en-US"/>
              <a:t>Bob，</a:t>
            </a:r>
            <a:r>
              <a:rPr lang="zh-CN" altLang="en-US"/>
              <a:t>在另一个</a:t>
            </a:r>
            <a:r>
              <a:rPr lang="en-US"/>
              <a:t>Dave</a:t>
            </a:r>
            <a:r>
              <a:rPr lang="zh-CN" altLang="en-US"/>
              <a:t>所查看账簿上记录付给</a:t>
            </a:r>
            <a:r>
              <a:rPr lang="en-US"/>
              <a:t>Dave；Bob</a:t>
            </a:r>
            <a:r>
              <a:rPr lang="zh-CN" altLang="en-US"/>
              <a:t>和</a:t>
            </a:r>
            <a:r>
              <a:rPr lang="en-US"/>
              <a:t>Dave</a:t>
            </a:r>
            <a:r>
              <a:rPr lang="zh-CN" altLang="en-US"/>
              <a:t>单独看各自账都会承认交易有效。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女巫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Sybil)</a:t>
            </a:r>
            <a:r>
              <a:rPr lang="zh-CN" altLang="en-US">
                <a:solidFill>
                  <a:srgbClr val="FF0000"/>
                </a:solidFill>
              </a:rPr>
              <a:t>攻击</a:t>
            </a:r>
            <a:r>
              <a:rPr lang="zh-CN" altLang="en-US"/>
              <a:t>：一个攻击者伪装成多个记账人，我们看到的“大多数人”实际上可能只是少数攻击者伪装的。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38E4D-E22C-E84A-BC2E-72BC0CCD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934-D0A7-8E43-BAC6-29FF4E20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不可能性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03AD-72E2-FC46-9FDE-325928B2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不幸的是，当前理论研究已经证明实现上述问题是无法解决的。</a:t>
            </a:r>
          </a:p>
          <a:p>
            <a:r>
              <a:rPr lang="en-US">
                <a:solidFill>
                  <a:srgbClr val="FF0000"/>
                </a:solidFill>
              </a:rPr>
              <a:t>CAP</a:t>
            </a: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zh-CN" altLang="en-US"/>
              <a:t>：一致性</a:t>
            </a:r>
            <a:r>
              <a:rPr lang="en-US" altLang="zh-CN"/>
              <a:t>(</a:t>
            </a:r>
            <a:r>
              <a:rPr lang="en-US"/>
              <a:t>C，</a:t>
            </a:r>
            <a:r>
              <a:rPr lang="zh-CN" altLang="en-US"/>
              <a:t>所有复本都一样</a:t>
            </a:r>
            <a:r>
              <a:rPr lang="en-US" altLang="zh-CN"/>
              <a:t>)</a:t>
            </a:r>
            <a:r>
              <a:rPr lang="zh-CN" altLang="en-US"/>
              <a:t>、可用性</a:t>
            </a:r>
            <a:r>
              <a:rPr lang="en-US" altLang="zh-CN"/>
              <a:t>(</a:t>
            </a:r>
            <a:r>
              <a:rPr lang="en-US"/>
              <a:t>A，</a:t>
            </a:r>
            <a:r>
              <a:rPr lang="zh-CN" altLang="en-US"/>
              <a:t>对状态查询做出应答</a:t>
            </a:r>
            <a:r>
              <a:rPr lang="en-US" altLang="zh-CN"/>
              <a:t>)</a:t>
            </a:r>
            <a:r>
              <a:rPr lang="zh-CN" altLang="en-US"/>
              <a:t>和分割容忍</a:t>
            </a:r>
            <a:r>
              <a:rPr lang="en-US" altLang="zh-CN"/>
              <a:t>(</a:t>
            </a:r>
            <a:r>
              <a:rPr lang="en-US"/>
              <a:t>P，</a:t>
            </a:r>
            <a:r>
              <a:rPr lang="zh-CN" altLang="en-US"/>
              <a:t>网络被分割成多个互不连通的部分</a:t>
            </a:r>
            <a:r>
              <a:rPr lang="en-US" altLang="zh-CN"/>
              <a:t>)</a:t>
            </a:r>
            <a:r>
              <a:rPr lang="zh-CN" altLang="en-US"/>
              <a:t>三者只能同时满足两点，即当网络分割不可避免时，一致性和可用性不能同时满足。</a:t>
            </a:r>
          </a:p>
          <a:p>
            <a:r>
              <a:rPr lang="en-US">
                <a:solidFill>
                  <a:srgbClr val="FF0000"/>
                </a:solidFill>
              </a:rPr>
              <a:t>FLP</a:t>
            </a:r>
            <a:r>
              <a:rPr lang="zh-CN" altLang="en-US">
                <a:solidFill>
                  <a:srgbClr val="FF0000"/>
                </a:solidFill>
              </a:rPr>
              <a:t>不可能性</a:t>
            </a:r>
            <a:r>
              <a:rPr lang="zh-CN" altLang="en-US"/>
              <a:t>：安全性</a:t>
            </a:r>
            <a:r>
              <a:rPr lang="en-US" altLang="zh-CN"/>
              <a:t>(</a:t>
            </a:r>
            <a:r>
              <a:rPr lang="en-US"/>
              <a:t>safety，</a:t>
            </a:r>
            <a:r>
              <a:rPr lang="zh-CN" altLang="en-US"/>
              <a:t>所有节点输出相同的值</a:t>
            </a:r>
            <a:r>
              <a:rPr lang="en-US" altLang="zh-CN"/>
              <a:t>)</a:t>
            </a:r>
            <a:r>
              <a:rPr lang="zh-CN" altLang="en-US"/>
              <a:t>、活性</a:t>
            </a:r>
            <a:r>
              <a:rPr lang="en-US" altLang="zh-CN"/>
              <a:t>(</a:t>
            </a:r>
            <a:r>
              <a:rPr lang="en-US"/>
              <a:t>liveness，</a:t>
            </a:r>
            <a:r>
              <a:rPr lang="zh-CN" altLang="en-US"/>
              <a:t>非故障节点最终会输出一个值</a:t>
            </a:r>
            <a:r>
              <a:rPr lang="en-US" altLang="zh-CN"/>
              <a:t>)</a:t>
            </a:r>
            <a:r>
              <a:rPr lang="zh-CN" altLang="en-US"/>
              <a:t>和容错（</a:t>
            </a:r>
            <a:r>
              <a:rPr lang="en-US"/>
              <a:t>fault tolerance，</a:t>
            </a:r>
            <a:r>
              <a:rPr lang="zh-CN" altLang="en-US"/>
              <a:t>在停机故障或拜占庭故障条件下仍达成前两个目标）不可能在异步</a:t>
            </a:r>
            <a:r>
              <a:rPr lang="en-US" altLang="zh-CN"/>
              <a:t>(</a:t>
            </a:r>
            <a:r>
              <a:rPr lang="en-US"/>
              <a:t>asynchronous，</a:t>
            </a:r>
            <a:r>
              <a:rPr lang="zh-CN" altLang="en-US"/>
              <a:t>消息传递时延无上界</a:t>
            </a:r>
            <a:r>
              <a:rPr lang="en-US" altLang="zh-CN"/>
              <a:t>)</a:t>
            </a:r>
            <a:r>
              <a:rPr lang="zh-CN" altLang="en-US"/>
              <a:t>系统中同时满足。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C9348-503A-6842-A45F-CB98DD3C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8850-D024-8543-B81C-51743AB6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放松条件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80DD-3E20-5D4F-8B46-53E9663B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比特币</a:t>
            </a:r>
            <a:r>
              <a:rPr lang="zh-CN" altLang="en-US">
                <a:solidFill>
                  <a:srgbClr val="FF0000"/>
                </a:solidFill>
              </a:rPr>
              <a:t>放松了对分布式一致性的要求</a:t>
            </a:r>
            <a:r>
              <a:rPr lang="zh-CN" altLang="en-US"/>
              <a:t>，而追求以下目标：</a:t>
            </a:r>
          </a:p>
          <a:p>
            <a:r>
              <a:rPr lang="zh-CN" altLang="en-US"/>
              <a:t>不一致的冲突会以</a:t>
            </a:r>
            <a:r>
              <a:rPr lang="zh-CN" altLang="en-US">
                <a:solidFill>
                  <a:srgbClr val="FF0000"/>
                </a:solidFill>
              </a:rPr>
              <a:t>可预测</a:t>
            </a:r>
            <a:r>
              <a:rPr lang="zh-CN" altLang="en-US"/>
              <a:t>的方式化解。</a:t>
            </a:r>
          </a:p>
          <a:p>
            <a:r>
              <a:rPr lang="zh-CN" altLang="en-US"/>
              <a:t>账簿会暂时不一致，但在概率上</a:t>
            </a:r>
            <a:r>
              <a:rPr lang="zh-CN" altLang="en-US">
                <a:solidFill>
                  <a:srgbClr val="FF0000"/>
                </a:solidFill>
              </a:rPr>
              <a:t>最终会收敛</a:t>
            </a:r>
            <a:r>
              <a:rPr lang="zh-CN" altLang="en-US"/>
              <a:t>，即达成一致。</a:t>
            </a:r>
          </a:p>
          <a:p>
            <a:r>
              <a:rPr lang="zh-CN" altLang="en-US">
                <a:solidFill>
                  <a:srgbClr val="FF0000"/>
                </a:solidFill>
              </a:rPr>
              <a:t>抵御女巫攻击</a:t>
            </a:r>
            <a:r>
              <a:rPr lang="zh-CN" altLang="en-US"/>
              <a:t>。</a:t>
            </a:r>
          </a:p>
          <a:p>
            <a:r>
              <a:rPr lang="zh-CN" altLang="en-US"/>
              <a:t>注意，此时的好节点不单单是如实记账，还意味着遵守协议并正常运行。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654C-727A-D84B-9D96-0B7E6CB9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5390-A77A-C44A-8DDF-10E5AAF3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工作量证明</a:t>
            </a:r>
            <a:r>
              <a:rPr lang="en-US" altLang="zh-CN"/>
              <a:t>(</a:t>
            </a:r>
            <a:r>
              <a:rPr lang="en-US"/>
              <a:t>PoW)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F2B2-FB7A-954D-B864-E318545A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当根据大多数人的意见来确认一笔交易时，类似于针对该交易的一次全体投票。女巫攻击就是伪造多个身份，从而投出多张选票。</a:t>
            </a:r>
            <a:endParaRPr lang="en-US" altLang="zh-CN"/>
          </a:p>
          <a:p>
            <a:r>
              <a:rPr lang="zh-CN" altLang="en-US"/>
              <a:t>防范女巫攻击，需要</a:t>
            </a:r>
            <a:r>
              <a:rPr lang="zh-CN" altLang="en-US">
                <a:solidFill>
                  <a:srgbClr val="FF0000"/>
                </a:solidFill>
              </a:rPr>
              <a:t>提高投票成本，但不提高验票的代价</a:t>
            </a:r>
            <a:r>
              <a:rPr lang="zh-CN" altLang="en-US"/>
              <a:t>。注意，防范女巫攻击不是识别或禁止“坏人的票”，而是防止一人多投。</a:t>
            </a:r>
          </a:p>
          <a:p>
            <a:r>
              <a:rPr lang="zh-CN" altLang="en-US"/>
              <a:t>工作量证明</a:t>
            </a:r>
            <a:r>
              <a:rPr lang="en-US" altLang="zh-CN"/>
              <a:t>(</a:t>
            </a:r>
            <a:r>
              <a:rPr lang="en-US"/>
              <a:t>PoW)，</a:t>
            </a:r>
            <a:r>
              <a:rPr lang="zh-CN" altLang="en-US"/>
              <a:t>或者说是</a:t>
            </a:r>
            <a:r>
              <a:rPr lang="zh-CN" altLang="en-US">
                <a:solidFill>
                  <a:srgbClr val="FF0000"/>
                </a:solidFill>
              </a:rPr>
              <a:t>“一</a:t>
            </a:r>
            <a:r>
              <a:rPr lang="en-US">
                <a:solidFill>
                  <a:srgbClr val="FF0000"/>
                </a:solidFill>
              </a:rPr>
              <a:t>CPU</a:t>
            </a:r>
            <a:r>
              <a:rPr lang="zh-CN" altLang="en-US">
                <a:solidFill>
                  <a:srgbClr val="FF0000"/>
                </a:solidFill>
              </a:rPr>
              <a:t>一票”</a:t>
            </a:r>
            <a:r>
              <a:rPr lang="zh-CN" altLang="en-US"/>
              <a:t>。记账需要解决一个计算难题，难题被解决意味着付出了（概率上的）足够的工作量，才能添加区块。</a:t>
            </a:r>
          </a:p>
          <a:p>
            <a:r>
              <a:rPr lang="zh-CN" altLang="en-US"/>
              <a:t>寻找（猜测）一个数值</a:t>
            </a:r>
            <a:r>
              <a:rPr lang="en-US"/>
              <a:t>Nonce（</a:t>
            </a:r>
            <a:r>
              <a:rPr lang="zh-CN" altLang="en-US"/>
              <a:t>只出现一次的随机数），使得一个新区块的哈希值小于一个预先指定的数值（哈希值满足开头连续</a:t>
            </a:r>
            <a:r>
              <a:rPr lang="en-US"/>
              <a:t>k</a:t>
            </a:r>
            <a:r>
              <a:rPr lang="zh-CN" altLang="en-US"/>
              <a:t>位为</a:t>
            </a:r>
            <a:r>
              <a:rPr lang="en-US" altLang="zh-CN"/>
              <a:t>0</a:t>
            </a:r>
            <a:r>
              <a:rPr lang="zh-CN" altLang="en-US"/>
              <a:t>，通过</a:t>
            </a:r>
            <a:r>
              <a:rPr lang="en-US"/>
              <a:t>k</a:t>
            </a:r>
            <a:r>
              <a:rPr lang="zh-CN" altLang="en-US"/>
              <a:t>值来调整难度）。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D0F8A-66AC-1C47-A723-EF278D0E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A012-E430-0640-B5AF-CEC144C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比特币价格</a:t>
            </a:r>
            <a:r>
              <a:rPr lang="zh-CN" altLang="en-US"/>
              <a:t>图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5D9C2-8D93-3148-945C-015E22F1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4511E-BF69-554E-8A68-E83C41B7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55821"/>
            <a:ext cx="9144000" cy="52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88C3-CA08-464B-9EB2-46747ECD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利用PoW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D472-B647-3B43-A10C-0406FB32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一个节点选择一个新区块的过程：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第一个包含了一个计算难题的解的有效区块被认为是正确的</a:t>
            </a:r>
            <a:r>
              <a:rPr lang="zh-CN" altLang="en-US"/>
              <a:t>。一旦收到它，其它参与者将开始寻找下一区块。</a:t>
            </a:r>
          </a:p>
          <a:p>
            <a:pPr lvl="1"/>
            <a:r>
              <a:rPr lang="zh-CN" altLang="en-US"/>
              <a:t>如果一个声明的区块包含了无效交易，或者格式错误，那么所有其它参与者将拒绝它，并继续工作直到它们发现一个有效区块的解。</a:t>
            </a:r>
          </a:p>
          <a:p>
            <a:r>
              <a:rPr lang="zh-CN" altLang="en-US">
                <a:solidFill>
                  <a:srgbClr val="FF0000"/>
                </a:solidFill>
              </a:rPr>
              <a:t>难题具有随机性</a:t>
            </a:r>
            <a:r>
              <a:rPr lang="zh-CN" altLang="en-US"/>
              <a:t>：用非随机的难题（真正的工作量证明），最强大的记账人可能会首先找到每一个区块。通过随机难题，每个记账人找到下一个区块的概率</a:t>
            </a:r>
            <a:r>
              <a:rPr lang="zh-CN" altLang="en-US">
                <a:solidFill>
                  <a:srgbClr val="FF0000"/>
                </a:solidFill>
              </a:rPr>
              <a:t>与其竞争算力所占份额成比例</a:t>
            </a:r>
            <a:r>
              <a:rPr lang="zh-CN" altLang="en-US"/>
              <a:t>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6A11-6601-A74B-8DBF-3EEA2714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56DE-84FF-1E43-A4D7-9BA3E39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激励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721E-9E22-0040-A92B-4D6387DE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96047" cy="5873578"/>
          </a:xfrm>
        </p:spPr>
        <p:txBody>
          <a:bodyPr/>
          <a:lstStyle/>
          <a:p>
            <a:r>
              <a:rPr lang="zh-CN" altLang="en-US"/>
              <a:t>货币是如何产生的？答案就是比特币是系统“</a:t>
            </a:r>
            <a:r>
              <a:rPr lang="zh-CN" altLang="en-US">
                <a:solidFill>
                  <a:srgbClr val="FF0000"/>
                </a:solidFill>
              </a:rPr>
              <a:t>原生的</a:t>
            </a:r>
            <a:r>
              <a:rPr lang="zh-CN" altLang="en-US"/>
              <a:t>”，通过采矿（凭算力）获得。基于工作量证明的记账需要代价</a:t>
            </a:r>
            <a:r>
              <a:rPr lang="en-US" altLang="zh-CN"/>
              <a:t>(</a:t>
            </a:r>
            <a:r>
              <a:rPr lang="zh-CN" altLang="en-US"/>
              <a:t>设备投资、电力和时间</a:t>
            </a:r>
            <a:r>
              <a:rPr lang="en-US" altLang="zh-CN"/>
              <a:t>)</a:t>
            </a:r>
            <a:r>
              <a:rPr lang="zh-CN" altLang="en-US"/>
              <a:t>，由此引发两个问题：记账人为什么愿意付出算力？</a:t>
            </a:r>
          </a:p>
          <a:p>
            <a:r>
              <a:rPr lang="zh-CN" altLang="en-US"/>
              <a:t>解决方案是记账人在成功解决难题并记账后会获得一定比特币奖励。最初，每个区块创建</a:t>
            </a:r>
            <a:r>
              <a:rPr lang="en-US" altLang="zh-CN"/>
              <a:t>50</a:t>
            </a:r>
            <a:r>
              <a:rPr lang="zh-CN" altLang="en-US"/>
              <a:t>比特币。目前已经减半到</a:t>
            </a:r>
            <a:r>
              <a:rPr lang="en-US" altLang="zh-CN"/>
              <a:t>25</a:t>
            </a:r>
            <a:r>
              <a:rPr lang="zh-CN" altLang="en-US"/>
              <a:t>比特币，并且计划约每四年减半，直到约</a:t>
            </a:r>
            <a:r>
              <a:rPr lang="en-US" altLang="zh-CN"/>
              <a:t>2140</a:t>
            </a:r>
            <a:r>
              <a:rPr lang="zh-CN" altLang="en-US"/>
              <a:t>年。因此，记账活动也称为</a:t>
            </a:r>
            <a:r>
              <a:rPr lang="zh-CN" altLang="en-US">
                <a:solidFill>
                  <a:srgbClr val="FF0000"/>
                </a:solidFill>
              </a:rPr>
              <a:t>采矿</a:t>
            </a:r>
            <a:r>
              <a:rPr lang="zh-CN" altLang="en-US"/>
              <a:t>，记账人也称为</a:t>
            </a:r>
            <a:r>
              <a:rPr lang="zh-CN" altLang="en-US">
                <a:solidFill>
                  <a:srgbClr val="FF0000"/>
                </a:solidFill>
              </a:rPr>
              <a:t>矿工</a:t>
            </a:r>
            <a:r>
              <a:rPr lang="zh-CN" altLang="en-US"/>
              <a:t>。</a:t>
            </a:r>
          </a:p>
          <a:p>
            <a:r>
              <a:rPr lang="zh-CN" altLang="en-US"/>
              <a:t>为了让货币创造能够逐渐关闭，矿工不仅从区块奖励中获利，也可以获得区块中包含的交易获得</a:t>
            </a:r>
            <a:r>
              <a:rPr lang="zh-CN" altLang="en-US">
                <a:solidFill>
                  <a:srgbClr val="FF0000"/>
                </a:solidFill>
              </a:rPr>
              <a:t>交易费</a:t>
            </a:r>
            <a:r>
              <a:rPr lang="zh-CN" altLang="en-US"/>
              <a:t>。每笔交易中包含一部分未指定收款方的费用（具体地，交易中还需指定之前交易作为输入，当前交易作为输出，两者之间净值差异为交易费）。</a:t>
            </a:r>
          </a:p>
          <a:p>
            <a:r>
              <a:rPr lang="zh-CN" altLang="en-US"/>
              <a:t>攻击者产生过多小型交易（称为</a:t>
            </a:r>
            <a:r>
              <a:rPr lang="zh-CN" altLang="en-US">
                <a:solidFill>
                  <a:srgbClr val="FF0000"/>
                </a:solidFill>
              </a:rPr>
              <a:t>一分钱泛滥</a:t>
            </a:r>
            <a:r>
              <a:rPr lang="zh-CN" altLang="en-US"/>
              <a:t>）来过度使用记账服务，从而浪费算力。矿工会设置一个最小交易费，低于该费用的交易不会被加入到区块中。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BF473-EB43-BC42-A871-B131372D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3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E75-4271-604E-AED9-84B2FF68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P2P网络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DF39-90CA-7B4C-8032-0CCBC688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12102" cy="5873578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记账安全依赖于信息公开！</a:t>
            </a:r>
            <a:r>
              <a:rPr lang="zh-CN" altLang="en-US"/>
              <a:t>交易双方希望交易信息被所有矿工接收并尽快记账。矿工希望尽快收到所有交易，采矿后尽快将区块发送给其他矿工。</a:t>
            </a:r>
          </a:p>
          <a:p>
            <a:r>
              <a:rPr lang="zh-CN" altLang="en-US"/>
              <a:t>节点之间有效发现彼此并通信：</a:t>
            </a:r>
          </a:p>
          <a:p>
            <a:pPr lvl="1"/>
            <a:r>
              <a:rPr lang="zh-CN" altLang="en-US"/>
              <a:t>通过</a:t>
            </a:r>
            <a:r>
              <a:rPr lang="zh-CN" altLang="en-US">
                <a:solidFill>
                  <a:srgbClr val="FF0000"/>
                </a:solidFill>
              </a:rPr>
              <a:t>连接到一些随机的其他节点</a:t>
            </a:r>
            <a:r>
              <a:rPr lang="zh-CN" altLang="en-US"/>
              <a:t>来加入网络。 默认情况下，每个节点尝试建立</a:t>
            </a:r>
            <a:r>
              <a:rPr lang="en-US" altLang="zh-CN"/>
              <a:t>8</a:t>
            </a:r>
            <a:r>
              <a:rPr lang="zh-CN" altLang="en-US"/>
              <a:t>个外出连接并接收最多</a:t>
            </a:r>
            <a:r>
              <a:rPr lang="en-US" altLang="zh-CN"/>
              <a:t>125</a:t>
            </a:r>
            <a:r>
              <a:rPr lang="zh-CN" altLang="en-US"/>
              <a:t>个进入连接。</a:t>
            </a:r>
          </a:p>
          <a:p>
            <a:pPr lvl="1"/>
            <a:r>
              <a:rPr lang="zh-CN" altLang="en-US"/>
              <a:t>加入网络的节点最初需要一个找到其它节点的方法。比特币通过使用专用目录服务器或“</a:t>
            </a:r>
            <a:r>
              <a:rPr lang="zh-CN" altLang="en-US">
                <a:solidFill>
                  <a:srgbClr val="FF0000"/>
                </a:solidFill>
              </a:rPr>
              <a:t>种子节点</a:t>
            </a:r>
            <a:r>
              <a:rPr lang="zh-CN" altLang="en-US"/>
              <a:t>” 。</a:t>
            </a:r>
            <a:endParaRPr lang="en-US" altLang="zh-CN"/>
          </a:p>
          <a:p>
            <a:r>
              <a:rPr lang="zh-CN" altLang="en-US"/>
              <a:t>节点间还通过其它两种机制传播彼此信息：</a:t>
            </a:r>
          </a:p>
          <a:p>
            <a:pPr lvl="1"/>
            <a:r>
              <a:rPr lang="zh-CN" altLang="en-US"/>
              <a:t>当一个节点建立一个新的外出连接时，触发一系列包含其连接信息的中继消息；</a:t>
            </a:r>
          </a:p>
          <a:p>
            <a:pPr lvl="1"/>
            <a:r>
              <a:rPr lang="zh-CN" altLang="en-US"/>
              <a:t>在收到进入连接时，节点向其对等方询问已知地址列表。</a:t>
            </a:r>
          </a:p>
          <a:p>
            <a:r>
              <a:rPr lang="zh-CN" altLang="en-US"/>
              <a:t>这种机制构建了一个连接良好的</a:t>
            </a:r>
            <a:r>
              <a:rPr lang="zh-CN" altLang="en-US">
                <a:solidFill>
                  <a:srgbClr val="FF0000"/>
                </a:solidFill>
              </a:rPr>
              <a:t>随机网络</a:t>
            </a:r>
            <a:r>
              <a:rPr lang="zh-CN" altLang="en-US"/>
              <a:t>，具有低节点度和低直径，适合通过扩散快速广播信息。</a:t>
            </a:r>
          </a:p>
          <a:p>
            <a:endParaRPr lang="zh-CN" alt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9550-D8B2-7145-8563-58625194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B3C6-8BC4-6545-A190-F9DF87AE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洪泛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FE99-C02E-524D-B932-B01D3C2B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新区块和待处理交易通过</a:t>
            </a:r>
            <a:r>
              <a:rPr lang="zh-CN" altLang="en-US">
                <a:solidFill>
                  <a:srgbClr val="FF0000"/>
                </a:solidFill>
              </a:rPr>
              <a:t>洪泛广播</a:t>
            </a:r>
            <a:r>
              <a:rPr lang="zh-CN" altLang="en-US"/>
              <a:t>到整个网络。</a:t>
            </a:r>
          </a:p>
          <a:p>
            <a:r>
              <a:rPr lang="zh-CN" altLang="en-US"/>
              <a:t>无论何时</a:t>
            </a:r>
            <a:r>
              <a:rPr lang="zh-CN" altLang="en-US">
                <a:solidFill>
                  <a:srgbClr val="FF0000"/>
                </a:solidFill>
              </a:rPr>
              <a:t>第一次听到</a:t>
            </a:r>
            <a:r>
              <a:rPr lang="zh-CN" altLang="en-US"/>
              <a:t>，节点都会将包含新区块或待处理交易的哈希值的</a:t>
            </a:r>
            <a:r>
              <a:rPr lang="en-US"/>
              <a:t>INV</a:t>
            </a:r>
            <a:r>
              <a:rPr lang="zh-CN" altLang="en-US"/>
              <a:t>消息发送给所有节点。</a:t>
            </a:r>
          </a:p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尚未见过</a:t>
            </a:r>
            <a:r>
              <a:rPr lang="zh-CN" altLang="en-US"/>
              <a:t>它们，则可以通过请求这些块或交易的全部内容来做出响应（通过</a:t>
            </a:r>
            <a:r>
              <a:rPr lang="en-US"/>
              <a:t>GETDATA</a:t>
            </a:r>
            <a:r>
              <a:rPr lang="zh-CN" altLang="en-US"/>
              <a:t>消息）。</a:t>
            </a:r>
          </a:p>
          <a:p>
            <a:r>
              <a:rPr lang="zh-CN" altLang="en-US"/>
              <a:t>默认情况下，节点</a:t>
            </a:r>
            <a:r>
              <a:rPr lang="zh-CN" altLang="en-US">
                <a:solidFill>
                  <a:srgbClr val="FF0000"/>
                </a:solidFill>
              </a:rPr>
              <a:t>只会转发一次新数据</a:t>
            </a:r>
            <a:r>
              <a:rPr lang="zh-CN" altLang="en-US"/>
              <a:t>，以防止无限传播；</a:t>
            </a:r>
          </a:p>
          <a:p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临时分叉</a:t>
            </a:r>
            <a:r>
              <a:rPr lang="zh-CN" altLang="en-US"/>
              <a:t>中发现两个区块时只传递</a:t>
            </a:r>
            <a:r>
              <a:rPr lang="zh-CN" altLang="en-US">
                <a:solidFill>
                  <a:srgbClr val="FF0000"/>
                </a:solidFill>
              </a:rPr>
              <a:t>第一个听到</a:t>
            </a:r>
            <a:r>
              <a:rPr lang="zh-CN" altLang="en-US"/>
              <a:t>的区块；</a:t>
            </a:r>
          </a:p>
          <a:p>
            <a:r>
              <a:rPr lang="zh-CN" altLang="en-US"/>
              <a:t>不会广播与已发送的待处理交易相冲突（双重支付）的待处理交易。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5A3E2-1BC5-E140-8600-335982E3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D92B-491B-7E4E-A81C-83EE196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分布式共识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9197-ECF2-EC44-A787-A3104F6D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PoW、</a:t>
            </a:r>
            <a:r>
              <a:rPr lang="zh-CN" altLang="en-US"/>
              <a:t>激励和</a:t>
            </a:r>
            <a:r>
              <a:rPr lang="en-US"/>
              <a:t>P2P</a:t>
            </a:r>
            <a:r>
              <a:rPr lang="zh-CN" altLang="en-US"/>
              <a:t>网络还不能解决一致性问题，因为还是</a:t>
            </a:r>
            <a:r>
              <a:rPr lang="zh-CN" altLang="en-US">
                <a:solidFill>
                  <a:srgbClr val="FF0000"/>
                </a:solidFill>
              </a:rPr>
              <a:t>无法得知参与者的总数和他们的身份</a:t>
            </a:r>
            <a:r>
              <a:rPr lang="zh-CN" altLang="en-US"/>
              <a:t>：不知道要联系多少人来获得足够多的同意；不知道要联系谁来获得他们的同意，甚至不知道在与谁通话。</a:t>
            </a:r>
          </a:p>
          <a:p>
            <a:r>
              <a:rPr lang="zh-CN" altLang="en-US"/>
              <a:t>一个基本认识是询问的</a:t>
            </a:r>
            <a:r>
              <a:rPr lang="zh-CN" altLang="en-US">
                <a:solidFill>
                  <a:srgbClr val="FF0000"/>
                </a:solidFill>
              </a:rPr>
              <a:t>人越多</a:t>
            </a:r>
            <a:r>
              <a:rPr lang="zh-CN" altLang="en-US"/>
              <a:t>，则获得真实信息的可能性也越大；</a:t>
            </a:r>
            <a:endParaRPr lang="en-US" altLang="zh-CN"/>
          </a:p>
          <a:p>
            <a:r>
              <a:rPr lang="zh-CN" altLang="en-US"/>
              <a:t>而人头数体现为</a:t>
            </a:r>
            <a:r>
              <a:rPr lang="zh-CN" altLang="en-US">
                <a:solidFill>
                  <a:srgbClr val="FF0000"/>
                </a:solidFill>
              </a:rPr>
              <a:t>工作量</a:t>
            </a:r>
            <a:r>
              <a:rPr lang="zh-CN" altLang="en-US"/>
              <a:t>，所以工作量越大的信息越可信；</a:t>
            </a:r>
            <a:endParaRPr lang="en-US" altLang="zh-CN"/>
          </a:p>
          <a:p>
            <a:r>
              <a:rPr lang="zh-CN" altLang="en-US"/>
              <a:t>工作量又体现为账簿上区块的数量，即</a:t>
            </a:r>
            <a:r>
              <a:rPr lang="zh-CN" altLang="en-US">
                <a:solidFill>
                  <a:srgbClr val="FF0000"/>
                </a:solidFill>
              </a:rPr>
              <a:t>区块链长度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共识：</a:t>
            </a:r>
            <a:r>
              <a:rPr lang="zh-CN" altLang="en-US"/>
              <a:t>每个节点以其所知的</a:t>
            </a:r>
            <a:r>
              <a:rPr lang="zh-CN" altLang="en-US">
                <a:solidFill>
                  <a:srgbClr val="FF0000"/>
                </a:solidFill>
              </a:rPr>
              <a:t>最早的、最长的</a:t>
            </a:r>
            <a:r>
              <a:rPr lang="zh-CN" altLang="en-US"/>
              <a:t>那一条区块链作为账簿。</a:t>
            </a:r>
          </a:p>
          <a:p>
            <a:r>
              <a:rPr lang="zh-CN" altLang="en-US"/>
              <a:t>这一方案将</a:t>
            </a:r>
            <a:r>
              <a:rPr lang="zh-CN" altLang="en-US">
                <a:solidFill>
                  <a:srgbClr val="FF0000"/>
                </a:solidFill>
              </a:rPr>
              <a:t>“多数人的共识”实现为“最长链”</a:t>
            </a:r>
            <a:r>
              <a:rPr lang="zh-CN" altLang="en-US"/>
              <a:t>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73FCA-C37D-354F-BFF1-58C0B9BC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4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71E3-77A7-1943-8182-638B22B9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比最长更长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44B7-0410-C140-8E58-7FAB4C75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如果只以“现在的”最长链为“最长链”，双重支付风险仍存在，原因有两点：</a:t>
            </a:r>
          </a:p>
          <a:p>
            <a:pPr lvl="1"/>
            <a:r>
              <a:rPr lang="zh-CN" altLang="en-US"/>
              <a:t>同一时刻：无法保证所有节点获知该链，而且可能有多个长度相同链。</a:t>
            </a:r>
          </a:p>
          <a:p>
            <a:pPr lvl="1"/>
            <a:r>
              <a:rPr lang="zh-CN" altLang="en-US"/>
              <a:t>不同时刻：现在最长的不一定以后也是最长的。</a:t>
            </a:r>
          </a:p>
          <a:p>
            <a:r>
              <a:rPr lang="zh-CN" altLang="en-US"/>
              <a:t>希望获得足够的</a:t>
            </a:r>
            <a:r>
              <a:rPr lang="zh-CN" altLang="en-US">
                <a:solidFill>
                  <a:srgbClr val="FF0000"/>
                </a:solidFill>
              </a:rPr>
              <a:t>信心</a:t>
            </a:r>
            <a:r>
              <a:rPr lang="zh-CN" altLang="en-US"/>
              <a:t>来确认交易被永久记录，确认交易所在区块会</a:t>
            </a:r>
            <a:r>
              <a:rPr lang="zh-CN" altLang="en-US">
                <a:solidFill>
                  <a:srgbClr val="FF0000"/>
                </a:solidFill>
              </a:rPr>
              <a:t>永久地在最长链</a:t>
            </a:r>
            <a:r>
              <a:rPr lang="zh-CN" altLang="en-US"/>
              <a:t>上的方法是：</a:t>
            </a:r>
          </a:p>
          <a:p>
            <a:r>
              <a:rPr lang="zh-CN" altLang="en-US"/>
              <a:t>交易记录被加入到最长链，随后一共加入了</a:t>
            </a:r>
            <a:r>
              <a:rPr lang="en-US"/>
              <a:t>N</a:t>
            </a:r>
            <a:r>
              <a:rPr lang="zh-CN" altLang="en-US"/>
              <a:t>个区块仍然是最长链。</a:t>
            </a:r>
          </a:p>
          <a:p>
            <a:r>
              <a:rPr lang="zh-CN" altLang="en-US"/>
              <a:t>比特币中区块每</a:t>
            </a:r>
            <a:r>
              <a:rPr lang="en-US" altLang="zh-CN"/>
              <a:t>10</a:t>
            </a:r>
            <a:r>
              <a:rPr lang="zh-CN" altLang="en-US"/>
              <a:t>分钟产生一个，</a:t>
            </a:r>
            <a:r>
              <a:rPr lang="en-US"/>
              <a:t>N=6，</a:t>
            </a:r>
            <a:r>
              <a:rPr lang="zh-CN" altLang="en-US"/>
              <a:t>这样在一个交易产生后约</a:t>
            </a:r>
            <a:r>
              <a:rPr lang="en-US" altLang="zh-CN"/>
              <a:t>60</a:t>
            </a:r>
            <a:r>
              <a:rPr lang="zh-CN" altLang="en-US"/>
              <a:t>分钟后被确认记录。</a:t>
            </a:r>
            <a:br>
              <a:rPr lang="zh-CN" alt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2B093-3EDE-8247-8178-B7B9296D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B632-BDF3-794D-B6E5-8A8AC7B5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双重支付攻击可能性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CF01-B0A4-5346-A417-029D2ADB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攻击者利用“不同时刻”最长链实施攻击。</a:t>
            </a:r>
          </a:p>
          <a:p>
            <a:r>
              <a:rPr lang="zh-CN" altLang="en-US"/>
              <a:t>攻击者付款给</a:t>
            </a:r>
            <a:r>
              <a:rPr lang="en-US"/>
              <a:t>Bob，</a:t>
            </a:r>
            <a:r>
              <a:rPr lang="zh-CN" altLang="en-US"/>
              <a:t>并且该交易</a:t>
            </a:r>
            <a:r>
              <a:rPr lang="en-US"/>
              <a:t>T</a:t>
            </a:r>
            <a:r>
              <a:rPr lang="zh-CN" altLang="en-US"/>
              <a:t>被记录在最长“诚实链”中。同时，攻击者也默默地计算不含交易</a:t>
            </a:r>
            <a:r>
              <a:rPr lang="en-US"/>
              <a:t>T</a:t>
            </a:r>
            <a:r>
              <a:rPr lang="zh-CN" altLang="en-US"/>
              <a:t>的“攻击链”。</a:t>
            </a:r>
          </a:p>
          <a:p>
            <a:r>
              <a:rPr lang="zh-CN" altLang="en-US"/>
              <a:t>当</a:t>
            </a:r>
            <a:r>
              <a:rPr lang="en-US"/>
              <a:t>Bob</a:t>
            </a:r>
            <a:r>
              <a:rPr lang="zh-CN" altLang="en-US"/>
              <a:t>等待在“诚实链”上</a:t>
            </a:r>
            <a:r>
              <a:rPr lang="en-US"/>
              <a:t>N</a:t>
            </a:r>
            <a:r>
              <a:rPr lang="zh-CN" altLang="en-US"/>
              <a:t>个新区块确认交易后，攻击者将“攻击链”公开发布。</a:t>
            </a:r>
          </a:p>
          <a:p>
            <a:r>
              <a:rPr lang="zh-CN" altLang="en-US"/>
              <a:t>若“攻击链”比“诚实链”长，则交易</a:t>
            </a:r>
            <a:r>
              <a:rPr lang="en-US"/>
              <a:t>T</a:t>
            </a:r>
            <a:r>
              <a:rPr lang="zh-CN" altLang="en-US"/>
              <a:t>被撤销，攻击者可实现双重支付。</a:t>
            </a:r>
            <a:endParaRPr lang="en-US" altLang="zh-CN"/>
          </a:p>
          <a:p>
            <a:r>
              <a:rPr lang="zh-CN" altLang="en-US"/>
              <a:t>在比特币白皮书中，分析了攻击者成功的概率</a:t>
            </a:r>
            <a:r>
              <a:rPr lang="en-US"/>
              <a:t>P：</a:t>
            </a:r>
          </a:p>
          <a:p>
            <a:r>
              <a:rPr lang="zh-CN" altLang="en-US"/>
              <a:t>攻击者算力占比</a:t>
            </a:r>
            <a:r>
              <a:rPr lang="en-US"/>
              <a:t>q&gt;0.5，</a:t>
            </a:r>
            <a:r>
              <a:rPr lang="zh-CN" altLang="en-US"/>
              <a:t>则</a:t>
            </a:r>
            <a:r>
              <a:rPr lang="en-US"/>
              <a:t>P</a:t>
            </a:r>
            <a:r>
              <a:rPr lang="zh-CN" altLang="en-US"/>
              <a:t>为</a:t>
            </a:r>
            <a:r>
              <a:rPr lang="en-US" altLang="zh-CN"/>
              <a:t>100%</a:t>
            </a:r>
            <a:r>
              <a:rPr lang="zh-CN" altLang="en-US"/>
              <a:t>，也被称为“</a:t>
            </a:r>
            <a:r>
              <a:rPr lang="en-US" altLang="zh-CN">
                <a:solidFill>
                  <a:srgbClr val="FF0000"/>
                </a:solidFill>
              </a:rPr>
              <a:t>51%</a:t>
            </a:r>
            <a:r>
              <a:rPr lang="zh-CN" altLang="en-US">
                <a:solidFill>
                  <a:srgbClr val="FF0000"/>
                </a:solidFill>
              </a:rPr>
              <a:t>攻击</a:t>
            </a:r>
            <a:r>
              <a:rPr lang="zh-CN" altLang="en-US"/>
              <a:t>”</a:t>
            </a:r>
          </a:p>
          <a:p>
            <a:r>
              <a:rPr lang="zh-CN" altLang="en-US"/>
              <a:t>攻击者算力占比</a:t>
            </a:r>
            <a:r>
              <a:rPr lang="en-US"/>
              <a:t>q&lt;0.5，“</a:t>
            </a:r>
            <a:r>
              <a:rPr lang="zh-CN" altLang="en-US"/>
              <a:t>攻击链”在落后</a:t>
            </a:r>
            <a:r>
              <a:rPr lang="en-US"/>
              <a:t>N</a:t>
            </a:r>
            <a:r>
              <a:rPr lang="zh-CN" altLang="en-US"/>
              <a:t>块之后，能够追赶上“诚实链”的概率</a:t>
            </a:r>
            <a:r>
              <a:rPr lang="en-US"/>
              <a:t>P</a:t>
            </a:r>
            <a:r>
              <a:rPr lang="zh-CN" altLang="en-US"/>
              <a:t>随着</a:t>
            </a:r>
            <a:r>
              <a:rPr lang="en-US"/>
              <a:t>N</a:t>
            </a:r>
            <a:r>
              <a:rPr lang="zh-CN" altLang="en-US"/>
              <a:t>指数衰退。 例如，当</a:t>
            </a:r>
            <a:r>
              <a:rPr lang="en-US"/>
              <a:t>q=0.1, N=5</a:t>
            </a:r>
            <a:r>
              <a:rPr lang="zh-CN" altLang="en-US"/>
              <a:t>时，</a:t>
            </a:r>
            <a:r>
              <a:rPr lang="en-US"/>
              <a:t>P=0.0009137；N=10</a:t>
            </a:r>
            <a:r>
              <a:rPr lang="zh-CN" altLang="en-US"/>
              <a:t>时，</a:t>
            </a:r>
            <a:r>
              <a:rPr lang="en-US"/>
              <a:t>P=0.0000012。</a:t>
            </a:r>
            <a:endParaRPr lang="zh-CN" alt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BED9-0E00-1746-B264-5E79C69B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6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7850-CDB7-F04A-9F58-8CA807E8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小结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6DA6-B3A4-3843-AAC6-6CD521FB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12102" cy="5873578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记账货币</a:t>
            </a:r>
            <a:r>
              <a:rPr lang="zh-CN" altLang="en-US"/>
              <a:t>：账簿上记录每一笔转账交易。</a:t>
            </a:r>
          </a:p>
          <a:p>
            <a:r>
              <a:rPr lang="zh-CN" altLang="en-US">
                <a:solidFill>
                  <a:srgbClr val="FF0000"/>
                </a:solidFill>
              </a:rPr>
              <a:t>账户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签名</a:t>
            </a:r>
            <a:r>
              <a:rPr lang="zh-CN" altLang="en-US"/>
              <a:t>：账户用公钥标识，每笔交易由付款方用私钥签名。</a:t>
            </a:r>
          </a:p>
          <a:p>
            <a:r>
              <a:rPr lang="zh-CN" altLang="en-US">
                <a:solidFill>
                  <a:srgbClr val="FF0000"/>
                </a:solidFill>
              </a:rPr>
              <a:t>区块链</a:t>
            </a:r>
            <a:r>
              <a:rPr lang="zh-CN" altLang="en-US"/>
              <a:t>：交易通过输入和输出顺序相连，交易打包成区块，区块通过顺序相连。</a:t>
            </a:r>
          </a:p>
          <a:p>
            <a:r>
              <a:rPr lang="zh-CN" altLang="en-US">
                <a:solidFill>
                  <a:srgbClr val="FF0000"/>
                </a:solidFill>
              </a:rPr>
              <a:t>分布式账簿</a:t>
            </a:r>
            <a:r>
              <a:rPr lang="zh-CN" altLang="en-US"/>
              <a:t>：多节点维护账簿，存在一致性问题与女巫攻击。</a:t>
            </a:r>
          </a:p>
          <a:p>
            <a:r>
              <a:rPr lang="zh-CN" altLang="en-US">
                <a:solidFill>
                  <a:srgbClr val="FF0000"/>
                </a:solidFill>
              </a:rPr>
              <a:t>工作量证明</a:t>
            </a:r>
            <a:r>
              <a:rPr lang="zh-CN" altLang="en-US"/>
              <a:t>：先解决计算难题的节点获得“记账权”，与算力成比例。</a:t>
            </a:r>
          </a:p>
          <a:p>
            <a:r>
              <a:rPr lang="zh-CN" altLang="en-US">
                <a:solidFill>
                  <a:srgbClr val="FF0000"/>
                </a:solidFill>
              </a:rPr>
              <a:t>采矿激励</a:t>
            </a:r>
            <a:r>
              <a:rPr lang="zh-CN" altLang="en-US"/>
              <a:t>：记账的同时获得奖励。</a:t>
            </a:r>
          </a:p>
          <a:p>
            <a:r>
              <a:rPr lang="en-US">
                <a:solidFill>
                  <a:srgbClr val="FF0000"/>
                </a:solidFill>
              </a:rPr>
              <a:t>P2P</a:t>
            </a:r>
            <a:r>
              <a:rPr lang="zh-CN" altLang="en-US">
                <a:solidFill>
                  <a:srgbClr val="FF0000"/>
                </a:solidFill>
              </a:rPr>
              <a:t>网络</a:t>
            </a:r>
            <a:r>
              <a:rPr lang="zh-CN" altLang="en-US"/>
              <a:t>：将交易和区块传播到所有节点。</a:t>
            </a:r>
          </a:p>
          <a:p>
            <a:r>
              <a:rPr lang="zh-CN" altLang="en-US">
                <a:solidFill>
                  <a:srgbClr val="FF0000"/>
                </a:solidFill>
              </a:rPr>
              <a:t>共识机制</a:t>
            </a:r>
            <a:r>
              <a:rPr lang="zh-CN" altLang="en-US"/>
              <a:t>：将“多数人共识”实现为“最长链”，交易需</a:t>
            </a:r>
            <a:r>
              <a:rPr lang="en-US"/>
              <a:t>N</a:t>
            </a:r>
            <a:r>
              <a:rPr lang="zh-CN" altLang="en-US"/>
              <a:t>个区块确认。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4E9CB-6345-BD4A-9187-249DC329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E28F-65BD-BF47-8DC3-65F6195D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比特币简介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3EB6-28EB-5346-A201-F4EEF8733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96047" cy="5873578"/>
          </a:xfrm>
        </p:spPr>
        <p:txBody>
          <a:bodyPr/>
          <a:lstStyle/>
          <a:p>
            <a:r>
              <a:rPr lang="en-US" altLang="zh-CN" dirty="0"/>
              <a:t>Bitcoin(</a:t>
            </a:r>
            <a:r>
              <a:rPr lang="zh-CN" altLang="en-US" dirty="0"/>
              <a:t>比特币</a:t>
            </a:r>
            <a:r>
              <a:rPr lang="en-US" altLang="zh-CN" dirty="0"/>
              <a:t>)</a:t>
            </a:r>
            <a:r>
              <a:rPr lang="zh-CN" altLang="en-US" dirty="0"/>
              <a:t>是一种</a:t>
            </a:r>
            <a:r>
              <a:rPr lang="zh-CN" altLang="en-US" dirty="0">
                <a:solidFill>
                  <a:srgbClr val="FF0000"/>
                </a:solidFill>
              </a:rPr>
              <a:t>加密货币</a:t>
            </a:r>
            <a:r>
              <a:rPr lang="en-US" altLang="zh-CN" dirty="0">
                <a:solidFill>
                  <a:srgbClr val="FF0000"/>
                </a:solidFill>
              </a:rPr>
              <a:t>(cryptocurrency)</a:t>
            </a:r>
          </a:p>
          <a:p>
            <a:r>
              <a:rPr lang="en-US" altLang="zh-CN" dirty="0"/>
              <a:t>2008</a:t>
            </a:r>
            <a:r>
              <a:rPr lang="zh-CN" altLang="en-US" dirty="0"/>
              <a:t>年在密码朋克</a:t>
            </a:r>
            <a:r>
              <a:rPr lang="en-US" altLang="zh-CN" dirty="0"/>
              <a:t>(Cypherpunks)</a:t>
            </a:r>
            <a:r>
              <a:rPr lang="zh-CN" altLang="en-US" dirty="0"/>
              <a:t>邮件列表中的一份以中本聪为笔名的白皮中被提出，紧接着原始参考客户端的源代码</a:t>
            </a:r>
            <a:r>
              <a:rPr lang="en-US" altLang="zh-CN" dirty="0"/>
              <a:t>Bitcoin Core</a:t>
            </a:r>
            <a:r>
              <a:rPr lang="zh-CN" altLang="en-US" dirty="0"/>
              <a:t>被发布。</a:t>
            </a:r>
            <a:endParaRPr lang="en-US" altLang="zh-CN" dirty="0"/>
          </a:p>
          <a:p>
            <a:r>
              <a:rPr lang="zh-CN" altLang="en-US" dirty="0"/>
              <a:t>第一个实践上解决了</a:t>
            </a:r>
            <a:r>
              <a:rPr lang="zh-CN" altLang="en-US" dirty="0">
                <a:solidFill>
                  <a:srgbClr val="FF0000"/>
                </a:solidFill>
              </a:rPr>
              <a:t>双重支付</a:t>
            </a:r>
            <a:r>
              <a:rPr lang="en-US" altLang="zh-CN" dirty="0">
                <a:solidFill>
                  <a:srgbClr val="FF0000"/>
                </a:solidFill>
              </a:rPr>
              <a:t>(double-spending)</a:t>
            </a:r>
            <a:r>
              <a:rPr lang="zh-CN" altLang="en-US" dirty="0"/>
              <a:t>问题的数字货币，而</a:t>
            </a:r>
            <a:r>
              <a:rPr lang="zh-CN" altLang="en-US" dirty="0">
                <a:solidFill>
                  <a:srgbClr val="FF0000"/>
                </a:solidFill>
              </a:rPr>
              <a:t>不需要依赖于可信的第三方或中央服务器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创世块在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日被挖出。比特币首次作为现金被使用是通过</a:t>
            </a:r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月的一笔交易，一名用户以</a:t>
            </a:r>
            <a:r>
              <a:rPr lang="en-US" altLang="zh-CN" dirty="0"/>
              <a:t>1</a:t>
            </a:r>
            <a:r>
              <a:rPr lang="zh-CN" altLang="en-US" dirty="0"/>
              <a:t>万比特币作为交换，为另一个人订了一份比萨饼外卖。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月，比特币市值已经达到</a:t>
            </a:r>
            <a:r>
              <a:rPr lang="en-US" altLang="zh-CN" dirty="0"/>
              <a:t>2</a:t>
            </a:r>
            <a:r>
              <a:rPr lang="zh-CN" altLang="en-US" dirty="0"/>
              <a:t>千</a:t>
            </a:r>
            <a:r>
              <a:rPr lang="en-US" altLang="zh-CN" dirty="0"/>
              <a:t>5</a:t>
            </a:r>
            <a:r>
              <a:rPr lang="zh-CN" altLang="en-US" dirty="0"/>
              <a:t>百亿美元</a:t>
            </a:r>
            <a:endParaRPr lang="en-US" altLang="zh-CN" dirty="0"/>
          </a:p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月底，</a:t>
            </a:r>
            <a:r>
              <a:rPr lang="en-US" altLang="zh-CN"/>
              <a:t>9</a:t>
            </a:r>
            <a:r>
              <a:rPr lang="zh-CN" altLang="en-US"/>
              <a:t>千</a:t>
            </a:r>
            <a:r>
              <a:rPr lang="en-US" altLang="zh-CN"/>
              <a:t>4</a:t>
            </a:r>
            <a:r>
              <a:rPr lang="zh-CN" altLang="en-US"/>
              <a:t>百亿美元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29820-58F1-274B-B57B-202107F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4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E042-DB40-6348-A6B1-5032649B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区块链简介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2E2A-727E-D14D-B7AD-F27144AC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区块链</a:t>
            </a:r>
            <a:r>
              <a:rPr lang="en-US" altLang="zh-CN">
                <a:hlinkClick r:id="rId2"/>
              </a:rPr>
              <a:t>(</a:t>
            </a:r>
            <a:r>
              <a:rPr lang="en-US">
                <a:hlinkClick r:id="rId2"/>
              </a:rPr>
              <a:t>Blockchain)</a:t>
            </a:r>
            <a:r>
              <a:rPr lang="en-US">
                <a:effectLst/>
              </a:rPr>
              <a:t>，</a:t>
            </a:r>
            <a:r>
              <a:rPr lang="zh-CN" altLang="en-US">
                <a:effectLst/>
              </a:rPr>
              <a:t>作为比特币核心技术组件之一，现在已经泛指整个比特币所采用技术的集合。</a:t>
            </a:r>
            <a:endParaRPr lang="en-US" altLang="zh-CN">
              <a:effectLst/>
            </a:endParaRPr>
          </a:p>
          <a:p>
            <a:r>
              <a:rPr lang="zh-CN" altLang="en-US">
                <a:effectLst/>
              </a:rPr>
              <a:t>狭义上，</a:t>
            </a:r>
            <a:r>
              <a:rPr lang="zh-CN" altLang="en-US">
                <a:solidFill>
                  <a:srgbClr val="FF0000"/>
                </a:solidFill>
                <a:effectLst/>
              </a:rPr>
              <a:t>区块链是一种分布式数据结构</a:t>
            </a:r>
            <a:r>
              <a:rPr lang="zh-CN" altLang="en-US">
                <a:effectLst/>
              </a:rPr>
              <a:t>，指一个不断增长、顺序相连的记录列表，每个记录被称为“区块”，块内包含若干交易</a:t>
            </a:r>
            <a:r>
              <a:rPr lang="en-US" altLang="zh-CN">
                <a:effectLst/>
              </a:rPr>
              <a:t>(</a:t>
            </a:r>
            <a:r>
              <a:rPr lang="en-US">
                <a:effectLst/>
              </a:rPr>
              <a:t>transaction)。</a:t>
            </a:r>
          </a:p>
          <a:p>
            <a:r>
              <a:rPr lang="zh-CN" altLang="en-US">
                <a:effectLst/>
              </a:rPr>
              <a:t>区块链的主要功能之一是作为一个</a:t>
            </a:r>
            <a:r>
              <a:rPr lang="zh-CN" altLang="en-US">
                <a:solidFill>
                  <a:srgbClr val="FF0000"/>
                </a:solidFill>
                <a:effectLst/>
              </a:rPr>
              <a:t>分布式的“公开记账簿”</a:t>
            </a:r>
            <a:r>
              <a:rPr lang="en-US" altLang="zh-CN">
                <a:solidFill>
                  <a:srgbClr val="FF0000"/>
                </a:solidFill>
                <a:effectLst/>
              </a:rPr>
              <a:t>(</a:t>
            </a:r>
            <a:r>
              <a:rPr lang="en-US">
                <a:solidFill>
                  <a:srgbClr val="FF0000"/>
                </a:solidFill>
                <a:effectLst/>
              </a:rPr>
              <a:t>public ledger)</a:t>
            </a:r>
            <a:r>
              <a:rPr lang="zh-CN" altLang="en-US">
                <a:effectLst/>
              </a:rPr>
              <a:t>来记录各方之间的交易，具有可验证、只追加、防篡改等性质。</a:t>
            </a:r>
          </a:p>
          <a:p>
            <a:r>
              <a:rPr lang="zh-CN" altLang="en-US">
                <a:effectLst/>
              </a:rPr>
              <a:t>比特币的其他核心技术组件还包括</a:t>
            </a:r>
            <a:endParaRPr lang="en-US" altLang="zh-CN">
              <a:effectLst/>
            </a:endParaRPr>
          </a:p>
          <a:p>
            <a:pPr lvl="1"/>
            <a:r>
              <a:rPr lang="zh-CN" altLang="en-US">
                <a:effectLst/>
              </a:rPr>
              <a:t>交易与脚本</a:t>
            </a:r>
            <a:endParaRPr lang="en-US" altLang="zh-CN">
              <a:effectLst/>
            </a:endParaRPr>
          </a:p>
          <a:p>
            <a:pPr lvl="1"/>
            <a:r>
              <a:rPr lang="zh-CN" altLang="en-US">
                <a:effectLst/>
              </a:rPr>
              <a:t>基于</a:t>
            </a:r>
            <a:r>
              <a:rPr lang="zh-CN" altLang="en-US">
                <a:hlinkClick r:id="rId3"/>
              </a:rPr>
              <a:t>工作量证明</a:t>
            </a:r>
            <a:r>
              <a:rPr lang="en-US" altLang="zh-CN">
                <a:hlinkClick r:id="rId3"/>
              </a:rPr>
              <a:t>(</a:t>
            </a:r>
            <a:r>
              <a:rPr lang="en-US">
                <a:hlinkClick r:id="rId3"/>
              </a:rPr>
              <a:t>PoW)</a:t>
            </a:r>
            <a:r>
              <a:rPr lang="zh-CN" altLang="en-US">
                <a:effectLst/>
              </a:rPr>
              <a:t>的共识</a:t>
            </a:r>
            <a:r>
              <a:rPr lang="en-US" altLang="zh-CN">
                <a:effectLst/>
              </a:rPr>
              <a:t>(</a:t>
            </a:r>
            <a:r>
              <a:rPr lang="en-US">
                <a:effectLst/>
              </a:rPr>
              <a:t>consensus)</a:t>
            </a:r>
            <a:r>
              <a:rPr lang="zh-CN" altLang="en-US">
                <a:effectLst/>
              </a:rPr>
              <a:t>机制</a:t>
            </a:r>
            <a:endParaRPr lang="en-US" altLang="zh-CN">
              <a:effectLst/>
            </a:endParaRPr>
          </a:p>
          <a:p>
            <a:pPr lvl="1"/>
            <a:r>
              <a:rPr lang="en-US">
                <a:effectLst/>
              </a:rPr>
              <a:t>P2P</a:t>
            </a:r>
            <a:r>
              <a:rPr lang="zh-CN" altLang="en-US">
                <a:effectLst/>
              </a:rPr>
              <a:t>网络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CDC4B-CC6C-7246-93B2-3197780B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9A75-3355-F746-A027-7D567F85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货币与数字货币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A738-31FC-E94C-8C6B-596F1CB8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百度百科：货币本质上是一种所有者与市场</a:t>
            </a:r>
            <a:r>
              <a:rPr lang="zh-CN" altLang="en-US">
                <a:solidFill>
                  <a:srgbClr val="FF0000"/>
                </a:solidFill>
              </a:rPr>
              <a:t>关于交换权的契约</a:t>
            </a:r>
            <a:r>
              <a:rPr lang="zh-CN" altLang="en-US"/>
              <a:t>，根本上是所有者相互之间的约定。</a:t>
            </a:r>
            <a:endParaRPr lang="en-US" altLang="zh-CN"/>
          </a:p>
          <a:p>
            <a:pPr lvl="1"/>
            <a:r>
              <a:rPr lang="zh-CN" altLang="en-US"/>
              <a:t>吾以吾之所有予市场，换吾之所需，货币就是这一过程的约定，它反映的是个体与社会的经济协作关系。</a:t>
            </a:r>
          </a:p>
          <a:p>
            <a:r>
              <a:rPr lang="zh-CN" altLang="en-US"/>
              <a:t>数字货币与纸币一样，本质上都属于</a:t>
            </a:r>
            <a:r>
              <a:rPr lang="zh-CN" altLang="en-US">
                <a:solidFill>
                  <a:srgbClr val="FF0000"/>
                </a:solidFill>
              </a:rPr>
              <a:t>纯信用货币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数字货币的具体形态可以是以一个来源于实体账户的数字，也可以是记于名下的一串由特定密码学与共识算法验证的数字。</a:t>
            </a:r>
          </a:p>
          <a:p>
            <a:r>
              <a:rPr lang="zh-CN" altLang="en-US"/>
              <a:t>比特币可以看作是一种</a:t>
            </a:r>
            <a:r>
              <a:rPr lang="zh-CN" altLang="en-US">
                <a:solidFill>
                  <a:srgbClr val="FF0000"/>
                </a:solidFill>
              </a:rPr>
              <a:t>“记账货币”（</a:t>
            </a:r>
            <a:r>
              <a:rPr lang="en-US">
                <a:solidFill>
                  <a:srgbClr val="FF0000"/>
                </a:solidFill>
              </a:rPr>
              <a:t>money of accounts）：</a:t>
            </a:r>
            <a:r>
              <a:rPr lang="zh-CN" altLang="en-US">
                <a:solidFill>
                  <a:srgbClr val="FF0000"/>
                </a:solidFill>
              </a:rPr>
              <a:t>在一个账户上的一个数字（余额）</a:t>
            </a:r>
            <a:r>
              <a:rPr lang="zh-CN" altLang="en-US"/>
              <a:t>，包含信用账目及其清算所构成的体系。需要满足以下属性：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不可窃取货币</a:t>
            </a:r>
            <a:r>
              <a:rPr lang="zh-CN" altLang="en-US"/>
              <a:t>：余额不能凭空减少。</a:t>
            </a:r>
          </a:p>
          <a:p>
            <a:pPr lvl="1"/>
            <a:r>
              <a:rPr lang="zh-CN" altLang="en-US"/>
              <a:t>不可伪造货币：余额不能凭空增加。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ED02B-C075-9048-9F2E-A3C9D470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F1AA-29CE-D24B-9876-213A88C7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交易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9FDB-5922-CD4E-9811-A1A4B5E0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假设在一次</a:t>
            </a:r>
            <a:r>
              <a:rPr lang="en-US"/>
              <a:t>Alice</a:t>
            </a:r>
            <a:r>
              <a:rPr lang="zh-CN" altLang="en-US"/>
              <a:t>与</a:t>
            </a:r>
            <a:r>
              <a:rPr lang="en-US"/>
              <a:t>Bob</a:t>
            </a:r>
            <a:r>
              <a:rPr lang="zh-CN" altLang="en-US"/>
              <a:t>的交易中，</a:t>
            </a:r>
            <a:r>
              <a:rPr lang="en-US"/>
              <a:t>Alice</a:t>
            </a:r>
            <a:r>
              <a:rPr lang="zh-CN" altLang="en-US"/>
              <a:t>向</a:t>
            </a:r>
            <a:r>
              <a:rPr lang="en-US"/>
              <a:t>Bob</a:t>
            </a:r>
            <a:r>
              <a:rPr lang="zh-CN" altLang="en-US"/>
              <a:t>转帐</a:t>
            </a:r>
            <a:r>
              <a:rPr lang="en-US" altLang="zh-CN"/>
              <a:t>10</a:t>
            </a:r>
            <a:r>
              <a:rPr lang="zh-CN" altLang="en-US"/>
              <a:t>元钱，用于购买</a:t>
            </a:r>
            <a:r>
              <a:rPr lang="en-US"/>
              <a:t>Bob</a:t>
            </a:r>
            <a:r>
              <a:rPr lang="zh-CN" altLang="en-US"/>
              <a:t>做的一张披萨饼（或其他任何商品，甚至什么也不买）。在数字世界中，并没有实物的钞票或硬币，这次交易只是一个信息，称做</a:t>
            </a:r>
            <a:r>
              <a:rPr lang="zh-CN" altLang="en-US">
                <a:solidFill>
                  <a:srgbClr val="FF0000"/>
                </a:solidFill>
              </a:rPr>
              <a:t>一条交易记录</a:t>
            </a:r>
            <a:r>
              <a:rPr lang="zh-CN" altLang="en-US"/>
              <a:t>：</a:t>
            </a:r>
          </a:p>
          <a:p>
            <a:r>
              <a:rPr lang="en-US">
                <a:effectLst/>
              </a:rPr>
              <a:t>From: Alice To: Bob Amount: 10 </a:t>
            </a:r>
          </a:p>
          <a:p>
            <a:r>
              <a:rPr lang="zh-CN" altLang="en-US"/>
              <a:t>我们并不关心披萨饼，而是关心</a:t>
            </a:r>
            <a:r>
              <a:rPr lang="zh-CN" altLang="en-US">
                <a:solidFill>
                  <a:srgbClr val="FF0000"/>
                </a:solidFill>
              </a:rPr>
              <a:t>交易的安全属性</a:t>
            </a:r>
            <a:r>
              <a:rPr lang="zh-CN" altLang="en-US"/>
              <a:t>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真实性</a:t>
            </a:r>
            <a:r>
              <a:rPr lang="zh-CN" altLang="en-US"/>
              <a:t>：不能伪装成其他人，否则会被发现。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完整性</a:t>
            </a:r>
            <a:r>
              <a:rPr lang="zh-CN" altLang="en-US"/>
              <a:t>：交易发生后，不能更改交易内容，否则会被发现。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不可否认性</a:t>
            </a:r>
            <a:r>
              <a:rPr lang="zh-CN" altLang="en-US"/>
              <a:t>：交易发生后，双方不能否认该交易。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机密性？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215FA-A903-B147-8221-4FEF43EA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88-FE86-DC4E-8F05-0E2282F0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二人世界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7DF6-02CA-DC4E-ABC1-73EB8FE9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en-US"/>
              <a:t>Alice</a:t>
            </a:r>
            <a:r>
              <a:rPr lang="zh-CN" altLang="en-US"/>
              <a:t>或</a:t>
            </a:r>
            <a:r>
              <a:rPr lang="en-US"/>
              <a:t>Bob</a:t>
            </a:r>
            <a:r>
              <a:rPr lang="zh-CN" altLang="en-US"/>
              <a:t>只有一个人做记录，则这个做记录的人可以随意打破上述安全属性。所以，两个人应该分别在各自的账簿中做记录。</a:t>
            </a:r>
            <a:endParaRPr lang="en-US" altLang="zh-CN"/>
          </a:p>
          <a:p>
            <a:r>
              <a:rPr lang="zh-CN" altLang="en-US"/>
              <a:t>假想这样一种情况，全世界只有</a:t>
            </a:r>
            <a:r>
              <a:rPr lang="en-US"/>
              <a:t>Alice</a:t>
            </a:r>
            <a:r>
              <a:rPr lang="zh-CN" altLang="en-US"/>
              <a:t>和</a:t>
            </a:r>
            <a:r>
              <a:rPr lang="en-US"/>
              <a:t>Bob</a:t>
            </a:r>
            <a:r>
              <a:rPr lang="zh-CN" altLang="en-US"/>
              <a:t>两个人，那么以上安全属性是否天然地满足了，或者这些安全属性已经毫无意义？</a:t>
            </a:r>
          </a:p>
          <a:p>
            <a:r>
              <a:rPr lang="zh-CN" altLang="en-US">
                <a:solidFill>
                  <a:srgbClr val="FF0000"/>
                </a:solidFill>
              </a:rPr>
              <a:t>真实性</a:t>
            </a:r>
            <a:r>
              <a:rPr lang="zh-CN" altLang="en-US"/>
              <a:t>：若</a:t>
            </a:r>
            <a:r>
              <a:rPr lang="en-US"/>
              <a:t>Bob</a:t>
            </a:r>
            <a:r>
              <a:rPr lang="zh-CN" altLang="en-US"/>
              <a:t>伪装成</a:t>
            </a:r>
            <a:r>
              <a:rPr lang="en-US"/>
              <a:t>Alice</a:t>
            </a:r>
            <a:r>
              <a:rPr lang="zh-CN" altLang="en-US"/>
              <a:t>伪造上述交易，则</a:t>
            </a:r>
            <a:r>
              <a:rPr lang="en-US"/>
              <a:t>Alice</a:t>
            </a:r>
            <a:r>
              <a:rPr lang="zh-CN" altLang="en-US"/>
              <a:t>通过查看自己的账簿可以发现。满足！</a:t>
            </a:r>
          </a:p>
          <a:p>
            <a:r>
              <a:rPr lang="zh-CN" altLang="en-US">
                <a:solidFill>
                  <a:srgbClr val="FF0000"/>
                </a:solidFill>
              </a:rPr>
              <a:t>完整性</a:t>
            </a:r>
            <a:r>
              <a:rPr lang="zh-CN" altLang="en-US"/>
              <a:t>：某一个人篡改账簿，则另一个人会发现。满足！</a:t>
            </a:r>
          </a:p>
          <a:p>
            <a:r>
              <a:rPr lang="zh-CN" altLang="en-US">
                <a:solidFill>
                  <a:srgbClr val="FF0000"/>
                </a:solidFill>
              </a:rPr>
              <a:t>不可否认性</a:t>
            </a:r>
            <a:r>
              <a:rPr lang="zh-CN" altLang="en-US"/>
              <a:t>：若</a:t>
            </a:r>
            <a:r>
              <a:rPr lang="en-US"/>
              <a:t>Alice</a:t>
            </a:r>
            <a:r>
              <a:rPr lang="zh-CN" altLang="en-US"/>
              <a:t>否认交易，则</a:t>
            </a:r>
            <a:r>
              <a:rPr lang="en-US"/>
              <a:t>Bob</a:t>
            </a:r>
            <a:r>
              <a:rPr lang="zh-CN" altLang="en-US"/>
              <a:t>也无计可施。反之一样。或者说此时，二者之间的不可否认性没有意义！</a:t>
            </a:r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Bob</a:t>
            </a:r>
            <a:r>
              <a:rPr lang="zh-CN" altLang="en-US"/>
              <a:t>可否在交易前确认</a:t>
            </a:r>
            <a:r>
              <a:rPr lang="en-US" altLang="zh-CN"/>
              <a:t>Alice</a:t>
            </a:r>
            <a:r>
              <a:rPr lang="zh-CN" altLang="en-US"/>
              <a:t>有</a:t>
            </a:r>
            <a:r>
              <a:rPr lang="en-US" altLang="zh-CN"/>
              <a:t>10</a:t>
            </a:r>
            <a:r>
              <a:rPr lang="zh-CN" altLang="en-US"/>
              <a:t>元钱吗？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22D28-4FEE-DF48-A88E-2998D2A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96D0-7740-CE44-B1B2-5B681FE4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可信的第三方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7747-B926-8648-9C27-A07994F6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27045" cy="5873578"/>
          </a:xfrm>
        </p:spPr>
        <p:txBody>
          <a:bodyPr/>
          <a:lstStyle/>
          <a:p>
            <a:r>
              <a:rPr lang="en-US"/>
              <a:t>Alice</a:t>
            </a:r>
            <a:r>
              <a:rPr lang="zh-CN" altLang="en-US"/>
              <a:t>和</a:t>
            </a:r>
            <a:r>
              <a:rPr lang="en-US"/>
              <a:t>Bob</a:t>
            </a:r>
            <a:r>
              <a:rPr lang="zh-CN" altLang="en-US"/>
              <a:t>一致同意引入一个双方都信任的</a:t>
            </a:r>
            <a:r>
              <a:rPr lang="zh-CN" altLang="en-US">
                <a:solidFill>
                  <a:srgbClr val="FF0000"/>
                </a:solidFill>
              </a:rPr>
              <a:t>公证人</a:t>
            </a:r>
            <a:r>
              <a:rPr lang="en-US">
                <a:solidFill>
                  <a:srgbClr val="FF0000"/>
                </a:solidFill>
              </a:rPr>
              <a:t>Charlie</a:t>
            </a:r>
            <a:r>
              <a:rPr lang="en-US"/>
              <a:t>。</a:t>
            </a:r>
          </a:p>
          <a:p>
            <a:r>
              <a:rPr lang="en-US"/>
              <a:t>Charlie</a:t>
            </a:r>
            <a:r>
              <a:rPr lang="zh-CN" altLang="en-US"/>
              <a:t>做公正的方法是对每笔交易做记录，当</a:t>
            </a:r>
            <a:r>
              <a:rPr lang="en-US"/>
              <a:t>Alice</a:t>
            </a:r>
            <a:r>
              <a:rPr lang="zh-CN" altLang="en-US"/>
              <a:t>和</a:t>
            </a:r>
            <a:r>
              <a:rPr lang="en-US"/>
              <a:t>Bob</a:t>
            </a:r>
            <a:r>
              <a:rPr lang="zh-CN" altLang="en-US"/>
              <a:t>发生争议时，以</a:t>
            </a:r>
            <a:r>
              <a:rPr lang="en-US"/>
              <a:t>Charlie</a:t>
            </a:r>
            <a:r>
              <a:rPr lang="zh-CN" altLang="en-US"/>
              <a:t>自己的账簿为准。</a:t>
            </a:r>
            <a:r>
              <a:rPr lang="zh-CN" altLang="en-US">
                <a:solidFill>
                  <a:srgbClr val="FF0000"/>
                </a:solidFill>
              </a:rPr>
              <a:t>不可否认性</a:t>
            </a:r>
            <a:r>
              <a:rPr lang="zh-CN" altLang="en-US"/>
              <a:t>也得到了满足！同时，</a:t>
            </a:r>
            <a:r>
              <a:rPr lang="en-US"/>
              <a:t>Charlie</a:t>
            </a:r>
            <a:r>
              <a:rPr lang="zh-CN" altLang="en-US"/>
              <a:t>也可以检查</a:t>
            </a:r>
            <a:r>
              <a:rPr lang="zh-CN" altLang="en-US">
                <a:solidFill>
                  <a:srgbClr val="FF0000"/>
                </a:solidFill>
              </a:rPr>
              <a:t>真实性与完整性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Alice</a:t>
            </a:r>
            <a:r>
              <a:rPr lang="zh-CN" altLang="en-US"/>
              <a:t>有</a:t>
            </a:r>
            <a:r>
              <a:rPr lang="en-US" altLang="zh-CN"/>
              <a:t>10</a:t>
            </a:r>
            <a:r>
              <a:rPr lang="zh-CN" altLang="en-US"/>
              <a:t>元钱吗？如果能证明</a:t>
            </a:r>
            <a:r>
              <a:rPr lang="en-US"/>
              <a:t>Alice</a:t>
            </a:r>
            <a:r>
              <a:rPr lang="zh-CN" altLang="en-US"/>
              <a:t>在之前的交易中获得了超过</a:t>
            </a:r>
            <a:r>
              <a:rPr lang="en-US" altLang="zh-CN"/>
              <a:t>10</a:t>
            </a:r>
            <a:r>
              <a:rPr lang="zh-CN" altLang="en-US"/>
              <a:t>元钱，并且到此次交易之前账户余额仍超过</a:t>
            </a:r>
            <a:r>
              <a:rPr lang="en-US" altLang="zh-CN"/>
              <a:t>10</a:t>
            </a:r>
            <a:r>
              <a:rPr lang="zh-CN" altLang="en-US"/>
              <a:t>元钱，则意味着</a:t>
            </a:r>
            <a:r>
              <a:rPr lang="en-US"/>
              <a:t>Alice</a:t>
            </a:r>
            <a:r>
              <a:rPr lang="zh-CN" altLang="en-US"/>
              <a:t>也能够支付</a:t>
            </a:r>
            <a:r>
              <a:rPr lang="en-US" altLang="zh-CN"/>
              <a:t>10</a:t>
            </a:r>
            <a:r>
              <a:rPr lang="zh-CN" altLang="en-US"/>
              <a:t>元钱。</a:t>
            </a:r>
            <a:r>
              <a:rPr lang="en-US"/>
              <a:t>Bob</a:t>
            </a:r>
            <a:r>
              <a:rPr lang="zh-CN" altLang="en-US"/>
              <a:t>在交易前可以向</a:t>
            </a:r>
            <a:r>
              <a:rPr lang="en-US"/>
              <a:t>Charlie</a:t>
            </a:r>
            <a:r>
              <a:rPr lang="zh-CN" altLang="en-US"/>
              <a:t>询问</a:t>
            </a:r>
            <a:r>
              <a:rPr lang="zh-CN" altLang="en-US">
                <a:solidFill>
                  <a:srgbClr val="FF0000"/>
                </a:solidFill>
              </a:rPr>
              <a:t>关于</a:t>
            </a:r>
            <a:r>
              <a:rPr lang="en-US">
                <a:solidFill>
                  <a:srgbClr val="FF0000"/>
                </a:solidFill>
              </a:rPr>
              <a:t>Alice</a:t>
            </a:r>
            <a:r>
              <a:rPr lang="zh-CN" altLang="en-US">
                <a:solidFill>
                  <a:srgbClr val="FF0000"/>
                </a:solidFill>
              </a:rPr>
              <a:t>的账户是否多余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元钱</a:t>
            </a:r>
            <a:r>
              <a:rPr lang="zh-CN" altLang="en-US"/>
              <a:t>。</a:t>
            </a:r>
          </a:p>
          <a:p>
            <a:r>
              <a:rPr lang="zh-CN" altLang="en-US">
                <a:solidFill>
                  <a:srgbClr val="FF0000"/>
                </a:solidFill>
              </a:rPr>
              <a:t>交易记录传播</a:t>
            </a:r>
            <a:r>
              <a:rPr lang="zh-CN" altLang="en-US"/>
              <a:t>：与参与交易的当事人不同，</a:t>
            </a:r>
            <a:r>
              <a:rPr lang="en-US"/>
              <a:t>Charlie</a:t>
            </a:r>
            <a:r>
              <a:rPr lang="zh-CN" altLang="en-US"/>
              <a:t>并不是直接地获得原始交易记录，而是间接地通过交易方获得。</a:t>
            </a:r>
            <a:r>
              <a:rPr lang="en-US"/>
              <a:t>Charlie</a:t>
            </a:r>
            <a:r>
              <a:rPr lang="zh-CN" altLang="en-US"/>
              <a:t>也需要向其他人提供交易记录。因此，</a:t>
            </a:r>
            <a:r>
              <a:rPr lang="zh-CN" altLang="en-US">
                <a:solidFill>
                  <a:srgbClr val="FF0000"/>
                </a:solidFill>
              </a:rPr>
              <a:t>在交易记录传播过程中也需要满足上述安全属性。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D2C5D-D60E-C84D-A571-49C7E04F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3038-8651-9C43-8990-4CABA525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数字签名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C49F-1878-904C-822C-C78AF9ED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在交易记录传播过程中也需要满足安全属性。</a:t>
            </a:r>
            <a:endParaRPr lang="en-US" altLang="zh-CN"/>
          </a:p>
          <a:p>
            <a:r>
              <a:rPr lang="zh-CN" altLang="en-US"/>
              <a:t>公钥密码学中的</a:t>
            </a:r>
            <a:r>
              <a:rPr lang="zh-CN" altLang="en-US">
                <a:solidFill>
                  <a:srgbClr val="FF0000"/>
                </a:solidFill>
              </a:rPr>
              <a:t>数字签名</a:t>
            </a:r>
            <a:r>
              <a:rPr lang="zh-CN" altLang="en-US"/>
              <a:t>有了用武之地。</a:t>
            </a:r>
            <a:endParaRPr lang="en-US" altLang="zh-CN"/>
          </a:p>
          <a:p>
            <a:r>
              <a:rPr lang="en-US"/>
              <a:t>Alice</a:t>
            </a:r>
            <a:r>
              <a:rPr lang="zh-CN" altLang="en-US"/>
              <a:t>公布其</a:t>
            </a:r>
            <a:r>
              <a:rPr lang="zh-CN" altLang="en-US">
                <a:solidFill>
                  <a:srgbClr val="FF0000"/>
                </a:solidFill>
              </a:rPr>
              <a:t>公钥</a:t>
            </a:r>
            <a:r>
              <a:rPr lang="zh-CN" altLang="en-US"/>
              <a:t>，并用对应</a:t>
            </a:r>
            <a:r>
              <a:rPr lang="zh-CN" altLang="en-US">
                <a:solidFill>
                  <a:srgbClr val="FF0000"/>
                </a:solidFill>
              </a:rPr>
              <a:t>私钥</a:t>
            </a:r>
            <a:r>
              <a:rPr lang="zh-CN" altLang="en-US"/>
              <a:t>对交易记录签名。</a:t>
            </a:r>
            <a:endParaRPr lang="en-US" altLang="zh-CN"/>
          </a:p>
          <a:p>
            <a:r>
              <a:rPr lang="en-US"/>
              <a:t>Charlie</a:t>
            </a:r>
            <a:r>
              <a:rPr lang="zh-CN" altLang="en-US"/>
              <a:t>在内的所有人可以用</a:t>
            </a:r>
            <a:r>
              <a:rPr lang="en-US"/>
              <a:t>Alice</a:t>
            </a:r>
            <a:r>
              <a:rPr lang="zh-CN" altLang="en-US"/>
              <a:t>的公钥验证记录。</a:t>
            </a:r>
            <a:r>
              <a:rPr lang="zh-CN" altLang="en-US">
                <a:solidFill>
                  <a:srgbClr val="FF0000"/>
                </a:solidFill>
              </a:rPr>
              <a:t>如何安全地获得</a:t>
            </a:r>
            <a:r>
              <a:rPr lang="en-US">
                <a:solidFill>
                  <a:srgbClr val="FF0000"/>
                </a:solidFill>
              </a:rPr>
              <a:t>Alice</a:t>
            </a:r>
            <a:r>
              <a:rPr lang="zh-CN" altLang="en-US">
                <a:solidFill>
                  <a:srgbClr val="FF0000"/>
                </a:solidFill>
              </a:rPr>
              <a:t>的公钥，此处不做讨论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考虑到</a:t>
            </a:r>
            <a:r>
              <a:rPr lang="en-US"/>
              <a:t>Bob</a:t>
            </a:r>
            <a:r>
              <a:rPr lang="zh-CN" altLang="en-US"/>
              <a:t>是获利方，并简化问题，不需要</a:t>
            </a:r>
            <a:r>
              <a:rPr lang="en-US"/>
              <a:t>Bob</a:t>
            </a:r>
            <a:r>
              <a:rPr lang="zh-CN" altLang="en-US"/>
              <a:t>的数字签名。那么，交易记录内容如下：</a:t>
            </a:r>
          </a:p>
          <a:p>
            <a:r>
              <a:rPr lang="en-US">
                <a:effectLst/>
              </a:rPr>
              <a:t>From: Alice To: Bob Amount: 10 </a:t>
            </a:r>
            <a:br>
              <a:rPr lang="en-US"/>
            </a:br>
            <a:r>
              <a:rPr lang="en-US">
                <a:effectLst/>
              </a:rPr>
              <a:t>Sig: a signature signed by Alice</a:t>
            </a:r>
          </a:p>
          <a:p>
            <a:r>
              <a:rPr lang="zh-CN" altLang="en-US"/>
              <a:t>付款方的数字签名提供了 真实性</a:t>
            </a:r>
            <a:r>
              <a:rPr lang="en-US" altLang="zh-CN"/>
              <a:t>+</a:t>
            </a:r>
            <a:r>
              <a:rPr lang="zh-CN" altLang="en-US"/>
              <a:t>完整性</a:t>
            </a:r>
            <a:r>
              <a:rPr lang="en-US" altLang="zh-CN"/>
              <a:t>+</a:t>
            </a:r>
            <a:r>
              <a:rPr lang="zh-CN" altLang="en-US"/>
              <a:t>不可否认性：只有</a:t>
            </a:r>
            <a:r>
              <a:rPr lang="en-US"/>
              <a:t>Alice</a:t>
            </a:r>
            <a:r>
              <a:rPr lang="zh-CN" altLang="en-US"/>
              <a:t>才能产生有效签名。只要有</a:t>
            </a:r>
            <a:r>
              <a:rPr lang="en-US"/>
              <a:t>Alice</a:t>
            </a:r>
            <a:r>
              <a:rPr lang="zh-CN" altLang="en-US"/>
              <a:t>的公钥，上述安全属性可以公开验证。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AAE97-53AF-DA4C-9C35-8C768A0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5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8.7|16.9|27.2|24.1|69.3"/>
</p:tagLst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64708</TotalTime>
  <Words>3735</Words>
  <Application>Microsoft Macintosh PowerPoint</Application>
  <PresentationFormat>On-screen Show (4:3)</PresentationFormat>
  <Paragraphs>194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Microsoft YaHei</vt:lpstr>
      <vt:lpstr>STKaiti</vt:lpstr>
      <vt:lpstr>Arial</vt:lpstr>
      <vt:lpstr>Calibri</vt:lpstr>
      <vt:lpstr>Wingdings</vt:lpstr>
      <vt:lpstr>zy-blue</vt:lpstr>
      <vt:lpstr>比特币与区块链 一个朴素的解释 </vt:lpstr>
      <vt:lpstr>比特币价格图</vt:lpstr>
      <vt:lpstr>比特币简介</vt:lpstr>
      <vt:lpstr>区块链简介</vt:lpstr>
      <vt:lpstr>货币与数字货币</vt:lpstr>
      <vt:lpstr>交易</vt:lpstr>
      <vt:lpstr>二人世界</vt:lpstr>
      <vt:lpstr>可信的第三方</vt:lpstr>
      <vt:lpstr>数字签名</vt:lpstr>
      <vt:lpstr>以公钥为账号</vt:lpstr>
      <vt:lpstr>基于可信第三方的安全性</vt:lpstr>
      <vt:lpstr>双重支付</vt:lpstr>
      <vt:lpstr>区块链</vt:lpstr>
      <vt:lpstr>区块结构与区块链结构</vt:lpstr>
      <vt:lpstr>打破假设，分布式账簿</vt:lpstr>
      <vt:lpstr>分布式一致性</vt:lpstr>
      <vt:lpstr>不可能性</vt:lpstr>
      <vt:lpstr>放松条件</vt:lpstr>
      <vt:lpstr>工作量证明(PoW)</vt:lpstr>
      <vt:lpstr>利用PoW</vt:lpstr>
      <vt:lpstr>激励</vt:lpstr>
      <vt:lpstr>P2P网络</vt:lpstr>
      <vt:lpstr>洪泛</vt:lpstr>
      <vt:lpstr>分布式共识</vt:lpstr>
      <vt:lpstr>比最长更长</vt:lpstr>
      <vt:lpstr>双重支付攻击可能性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1379</cp:revision>
  <dcterms:created xsi:type="dcterms:W3CDTF">2019-12-18T13:17:38Z</dcterms:created>
  <dcterms:modified xsi:type="dcterms:W3CDTF">2021-04-25T17:12:07Z</dcterms:modified>
</cp:coreProperties>
</file>