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373" r:id="rId3"/>
    <p:sldId id="374" r:id="rId4"/>
    <p:sldId id="377" r:id="rId5"/>
    <p:sldId id="372" r:id="rId6"/>
    <p:sldId id="375" r:id="rId7"/>
    <p:sldId id="376" r:id="rId8"/>
    <p:sldId id="379" r:id="rId9"/>
    <p:sldId id="378" r:id="rId10"/>
    <p:sldId id="426" r:id="rId11"/>
    <p:sldId id="380" r:id="rId12"/>
    <p:sldId id="381" r:id="rId13"/>
    <p:sldId id="382" r:id="rId14"/>
    <p:sldId id="383" r:id="rId15"/>
    <p:sldId id="384" r:id="rId16"/>
    <p:sldId id="385" r:id="rId17"/>
    <p:sldId id="394" r:id="rId18"/>
    <p:sldId id="395" r:id="rId19"/>
    <p:sldId id="396" r:id="rId20"/>
    <p:sldId id="397" r:id="rId21"/>
    <p:sldId id="427" r:id="rId22"/>
    <p:sldId id="400" r:id="rId23"/>
    <p:sldId id="391" r:id="rId24"/>
    <p:sldId id="392" r:id="rId25"/>
    <p:sldId id="393" r:id="rId26"/>
    <p:sldId id="386" r:id="rId27"/>
    <p:sldId id="387" r:id="rId28"/>
    <p:sldId id="388" r:id="rId29"/>
    <p:sldId id="389" r:id="rId30"/>
    <p:sldId id="390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1" r:id="rId39"/>
    <p:sldId id="422" r:id="rId40"/>
    <p:sldId id="420" r:id="rId41"/>
    <p:sldId id="423" r:id="rId42"/>
    <p:sldId id="424" r:id="rId43"/>
    <p:sldId id="425" r:id="rId44"/>
    <p:sldId id="401" r:id="rId45"/>
    <p:sldId id="398" r:id="rId46"/>
    <p:sldId id="412" r:id="rId47"/>
    <p:sldId id="399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10" r:id="rId56"/>
    <p:sldId id="4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5E0BC-637E-4928-81A0-50D02CBDAA6F}" v="1956" dt="2020-02-24T15:34:2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1"/>
    <p:restoredTop sz="80043"/>
  </p:normalViewPr>
  <p:slideViewPr>
    <p:cSldViewPr snapToGrid="0" snapToObjects="1">
      <p:cViewPr varScale="1">
        <p:scale>
          <a:sx n="85" d="100"/>
          <a:sy n="85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1355E0BC-637E-4928-81A0-50D02CBDAA6F}"/>
    <pc:docChg chg="custSel modSld">
      <pc:chgData name="" userId="ec0a327afac5ea05" providerId="LiveId" clId="{1355E0BC-637E-4928-81A0-50D02CBDAA6F}" dt="2020-02-24T15:34:21.139" v="1953"/>
      <pc:docMkLst>
        <pc:docMk/>
      </pc:docMkLst>
      <pc:sldChg chg="modSp">
        <pc:chgData name="" userId="ec0a327afac5ea05" providerId="LiveId" clId="{1355E0BC-637E-4928-81A0-50D02CBDAA6F}" dt="2020-02-24T15:34:21.139" v="1953"/>
        <pc:sldMkLst>
          <pc:docMk/>
          <pc:sldMk cId="3850823891" sldId="257"/>
        </pc:sldMkLst>
        <pc:spChg chg="mod">
          <ac:chgData name="" userId="ec0a327afac5ea05" providerId="LiveId" clId="{1355E0BC-637E-4928-81A0-50D02CBDAA6F}" dt="2020-02-24T15:34:21.139" v="1953"/>
          <ac:spMkLst>
            <pc:docMk/>
            <pc:sldMk cId="3850823891" sldId="257"/>
            <ac:spMk id="3" creationId="{B5ED0FE2-6024-ED40-B45E-184A5566B7CA}"/>
          </ac:spMkLst>
        </pc:spChg>
      </pc:sldChg>
      <pc:sldChg chg="modSp">
        <pc:chgData name="" userId="ec0a327afac5ea05" providerId="LiveId" clId="{1355E0BC-637E-4928-81A0-50D02CBDAA6F}" dt="2020-02-24T09:11:20.011" v="407"/>
        <pc:sldMkLst>
          <pc:docMk/>
          <pc:sldMk cId="2212193259" sldId="284"/>
        </pc:sldMkLst>
        <pc:spChg chg="mod">
          <ac:chgData name="" userId="ec0a327afac5ea05" providerId="LiveId" clId="{1355E0BC-637E-4928-81A0-50D02CBDAA6F}" dt="2020-02-24T09:11:20.011" v="407"/>
          <ac:spMkLst>
            <pc:docMk/>
            <pc:sldMk cId="2212193259" sldId="284"/>
            <ac:spMk id="3" creationId="{6009FFD8-2EA5-6E46-A187-53E92754CDFF}"/>
          </ac:spMkLst>
        </pc:spChg>
      </pc:sldChg>
      <pc:sldChg chg="modSp">
        <pc:chgData name="" userId="ec0a327afac5ea05" providerId="LiveId" clId="{1355E0BC-637E-4928-81A0-50D02CBDAA6F}" dt="2020-02-24T10:10:34.842" v="472" actId="20577"/>
        <pc:sldMkLst>
          <pc:docMk/>
          <pc:sldMk cId="2328513437" sldId="289"/>
        </pc:sldMkLst>
        <pc:spChg chg="mod">
          <ac:chgData name="" userId="ec0a327afac5ea05" providerId="LiveId" clId="{1355E0BC-637E-4928-81A0-50D02CBDAA6F}" dt="2020-02-24T10:10:34.842" v="472" actId="20577"/>
          <ac:spMkLst>
            <pc:docMk/>
            <pc:sldMk cId="2328513437" sldId="289"/>
            <ac:spMk id="3" creationId="{04D77FE2-8520-1143-A0CB-E72517398825}"/>
          </ac:spMkLst>
        </pc:spChg>
      </pc:sldChg>
      <pc:sldChg chg="modSp">
        <pc:chgData name="" userId="ec0a327afac5ea05" providerId="LiveId" clId="{1355E0BC-637E-4928-81A0-50D02CBDAA6F}" dt="2020-02-24T11:04:24.018" v="650" actId="20577"/>
        <pc:sldMkLst>
          <pc:docMk/>
          <pc:sldMk cId="3405391959" sldId="295"/>
        </pc:sldMkLst>
        <pc:spChg chg="mod">
          <ac:chgData name="" userId="ec0a327afac5ea05" providerId="LiveId" clId="{1355E0BC-637E-4928-81A0-50D02CBDAA6F}" dt="2020-02-24T11:04:24.018" v="650" actId="20577"/>
          <ac:spMkLst>
            <pc:docMk/>
            <pc:sldMk cId="3405391959" sldId="295"/>
            <ac:spMk id="3" creationId="{BA99B77A-3C7A-CF4A-A3AF-3C95D32FE986}"/>
          </ac:spMkLst>
        </pc:spChg>
      </pc:sldChg>
      <pc:sldChg chg="modSp">
        <pc:chgData name="" userId="ec0a327afac5ea05" providerId="LiveId" clId="{1355E0BC-637E-4928-81A0-50D02CBDAA6F}" dt="2020-02-24T02:42:47.829" v="7"/>
        <pc:sldMkLst>
          <pc:docMk/>
          <pc:sldMk cId="346635305" sldId="298"/>
        </pc:sldMkLst>
        <pc:spChg chg="mod">
          <ac:chgData name="" userId="ec0a327afac5ea05" providerId="LiveId" clId="{1355E0BC-637E-4928-81A0-50D02CBDAA6F}" dt="2020-02-24T02:42:47.829" v="7"/>
          <ac:spMkLst>
            <pc:docMk/>
            <pc:sldMk cId="346635305" sldId="298"/>
            <ac:spMk id="2" creationId="{CF296905-7C5A-964D-B909-CDBD26383F49}"/>
          </ac:spMkLst>
        </pc:spChg>
      </pc:sldChg>
      <pc:sldChg chg="modSp">
        <pc:chgData name="" userId="ec0a327afac5ea05" providerId="LiveId" clId="{1355E0BC-637E-4928-81A0-50D02CBDAA6F}" dt="2020-02-24T08:39:59.700" v="347"/>
        <pc:sldMkLst>
          <pc:docMk/>
          <pc:sldMk cId="4263533675" sldId="306"/>
        </pc:sldMkLst>
        <pc:spChg chg="mod">
          <ac:chgData name="" userId="ec0a327afac5ea05" providerId="LiveId" clId="{1355E0BC-637E-4928-81A0-50D02CBDAA6F}" dt="2020-02-24T08:39:59.700" v="347"/>
          <ac:spMkLst>
            <pc:docMk/>
            <pc:sldMk cId="4263533675" sldId="306"/>
            <ac:spMk id="3" creationId="{FD9BCA8F-810B-694A-A42D-0E91B5FC87C3}"/>
          </ac:spMkLst>
        </pc:spChg>
      </pc:sldChg>
      <pc:sldChg chg="addSp delSp modSp">
        <pc:chgData name="" userId="ec0a327afac5ea05" providerId="LiveId" clId="{1355E0BC-637E-4928-81A0-50D02CBDAA6F}" dt="2020-02-24T10:12:09.988" v="537" actId="1036"/>
        <pc:sldMkLst>
          <pc:docMk/>
          <pc:sldMk cId="1587553331" sldId="313"/>
        </pc:sldMkLst>
        <pc:spChg chg="mod">
          <ac:chgData name="" userId="ec0a327afac5ea05" providerId="LiveId" clId="{1355E0BC-637E-4928-81A0-50D02CBDAA6F}" dt="2020-02-24T10:10:53.358" v="487"/>
          <ac:spMkLst>
            <pc:docMk/>
            <pc:sldMk cId="1587553331" sldId="313"/>
            <ac:spMk id="2" creationId="{E8360C03-E0FA-B44D-9BE3-D2B0B18E6FDB}"/>
          </ac:spMkLst>
        </pc:spChg>
        <pc:picChg chg="add mod">
          <ac:chgData name="" userId="ec0a327afac5ea05" providerId="LiveId" clId="{1355E0BC-637E-4928-81A0-50D02CBDAA6F}" dt="2020-02-24T10:12:09.988" v="537" actId="1036"/>
          <ac:picMkLst>
            <pc:docMk/>
            <pc:sldMk cId="1587553331" sldId="313"/>
            <ac:picMk id="5" creationId="{4C06FDFC-0778-4699-91A4-0D2836E758BA}"/>
          </ac:picMkLst>
        </pc:picChg>
        <pc:picChg chg="del">
          <ac:chgData name="" userId="ec0a327afac5ea05" providerId="LiveId" clId="{1355E0BC-637E-4928-81A0-50D02CBDAA6F}" dt="2020-02-24T10:11:53.072" v="488" actId="478"/>
          <ac:picMkLst>
            <pc:docMk/>
            <pc:sldMk cId="1587553331" sldId="313"/>
            <ac:picMk id="6" creationId="{9038DD58-CC47-D143-BA82-0FE5E11F1841}"/>
          </ac:picMkLst>
        </pc:picChg>
      </pc:sldChg>
      <pc:sldChg chg="modSp">
        <pc:chgData name="" userId="ec0a327afac5ea05" providerId="LiveId" clId="{1355E0BC-637E-4928-81A0-50D02CBDAA6F}" dt="2020-02-24T10:49:12.901" v="601" actId="20577"/>
        <pc:sldMkLst>
          <pc:docMk/>
          <pc:sldMk cId="2529633097" sldId="315"/>
        </pc:sldMkLst>
        <pc:spChg chg="mod">
          <ac:chgData name="" userId="ec0a327afac5ea05" providerId="LiveId" clId="{1355E0BC-637E-4928-81A0-50D02CBDAA6F}" dt="2020-02-24T10:49:12.901" v="601" actId="20577"/>
          <ac:spMkLst>
            <pc:docMk/>
            <pc:sldMk cId="2529633097" sldId="315"/>
            <ac:spMk id="3" creationId="{EA56CC63-7E69-CD48-9C04-0DF2326B7722}"/>
          </ac:spMkLst>
        </pc:spChg>
      </pc:sldChg>
      <pc:sldChg chg="modSp modAnim">
        <pc:chgData name="" userId="ec0a327afac5ea05" providerId="LiveId" clId="{1355E0BC-637E-4928-81A0-50D02CBDAA6F}" dt="2020-02-24T11:00:00.854" v="631"/>
        <pc:sldMkLst>
          <pc:docMk/>
          <pc:sldMk cId="3558479136" sldId="317"/>
        </pc:sldMkLst>
        <pc:spChg chg="mod">
          <ac:chgData name="" userId="ec0a327afac5ea05" providerId="LiveId" clId="{1355E0BC-637E-4928-81A0-50D02CBDAA6F}" dt="2020-02-24T08:43:28.319" v="380"/>
          <ac:spMkLst>
            <pc:docMk/>
            <pc:sldMk cId="3558479136" sldId="317"/>
            <ac:spMk id="2" creationId="{22DDBE4A-6CB8-2F48-8286-14A502A2B029}"/>
          </ac:spMkLst>
        </pc:spChg>
        <pc:spChg chg="mod">
          <ac:chgData name="" userId="ec0a327afac5ea05" providerId="LiveId" clId="{1355E0BC-637E-4928-81A0-50D02CBDAA6F}" dt="2020-02-24T11:00:00.854" v="631"/>
          <ac:spMkLst>
            <pc:docMk/>
            <pc:sldMk cId="3558479136" sldId="317"/>
            <ac:spMk id="3" creationId="{FD533448-93BB-DD4C-ABAA-E88A1E1F5270}"/>
          </ac:spMkLst>
        </pc:spChg>
      </pc:sldChg>
      <pc:sldChg chg="modSp">
        <pc:chgData name="" userId="ec0a327afac5ea05" providerId="LiveId" clId="{1355E0BC-637E-4928-81A0-50D02CBDAA6F}" dt="2020-02-24T08:27:19.746" v="274"/>
        <pc:sldMkLst>
          <pc:docMk/>
          <pc:sldMk cId="1368416983" sldId="318"/>
        </pc:sldMkLst>
        <pc:spChg chg="mod">
          <ac:chgData name="" userId="ec0a327afac5ea05" providerId="LiveId" clId="{1355E0BC-637E-4928-81A0-50D02CBDAA6F}" dt="2020-02-24T08:27:19.746" v="274"/>
          <ac:spMkLst>
            <pc:docMk/>
            <pc:sldMk cId="1368416983" sldId="318"/>
            <ac:spMk id="3" creationId="{C7BB4441-052B-A04C-9F1F-BE34F59E895B}"/>
          </ac:spMkLst>
        </pc:spChg>
      </pc:sldChg>
      <pc:sldChg chg="modSp modAnim">
        <pc:chgData name="" userId="ec0a327afac5ea05" providerId="LiveId" clId="{1355E0BC-637E-4928-81A0-50D02CBDAA6F}" dt="2020-02-24T11:41:38.958" v="1667"/>
        <pc:sldMkLst>
          <pc:docMk/>
          <pc:sldMk cId="3015496971" sldId="320"/>
        </pc:sldMkLst>
        <pc:spChg chg="mod">
          <ac:chgData name="" userId="ec0a327afac5ea05" providerId="LiveId" clId="{1355E0BC-637E-4928-81A0-50D02CBDAA6F}" dt="2020-02-24T11:41:38.958" v="1667"/>
          <ac:spMkLst>
            <pc:docMk/>
            <pc:sldMk cId="3015496971" sldId="320"/>
            <ac:spMk id="3" creationId="{677928DC-F665-424D-ABA4-A12ABD1C5392}"/>
          </ac:spMkLst>
        </pc:spChg>
      </pc:sldChg>
      <pc:sldChg chg="addSp delSp modSp modAnim">
        <pc:chgData name="" userId="ec0a327afac5ea05" providerId="LiveId" clId="{1355E0BC-637E-4928-81A0-50D02CBDAA6F}" dt="2020-02-24T11:32:15.346" v="1497"/>
        <pc:sldMkLst>
          <pc:docMk/>
          <pc:sldMk cId="4025062980" sldId="322"/>
        </pc:sldMkLst>
        <pc:spChg chg="mod">
          <ac:chgData name="" userId="ec0a327afac5ea05" providerId="LiveId" clId="{1355E0BC-637E-4928-81A0-50D02CBDAA6F}" dt="2020-02-24T11:32:15.346" v="1497"/>
          <ac:spMkLst>
            <pc:docMk/>
            <pc:sldMk cId="4025062980" sldId="322"/>
            <ac:spMk id="3" creationId="{677928DC-F665-424D-ABA4-A12ABD1C5392}"/>
          </ac:spMkLst>
        </pc:spChg>
        <pc:inkChg chg="add del">
          <ac:chgData name="" userId="ec0a327afac5ea05" providerId="LiveId" clId="{1355E0BC-637E-4928-81A0-50D02CBDAA6F}" dt="2020-02-24T03:06:11.387" v="171" actId="478"/>
          <ac:inkMkLst>
            <pc:docMk/>
            <pc:sldMk cId="4025062980" sldId="322"/>
            <ac:inkMk id="5" creationId="{83956A58-0719-477D-B4A1-616B9D68E627}"/>
          </ac:inkMkLst>
        </pc:inkChg>
      </pc:sldChg>
      <pc:sldChg chg="modSp modAnim">
        <pc:chgData name="" userId="ec0a327afac5ea05" providerId="LiveId" clId="{1355E0BC-637E-4928-81A0-50D02CBDAA6F}" dt="2020-02-24T11:52:14.264" v="1952"/>
        <pc:sldMkLst>
          <pc:docMk/>
          <pc:sldMk cId="3218287071" sldId="324"/>
        </pc:sldMkLst>
        <pc:spChg chg="mod">
          <ac:chgData name="" userId="ec0a327afac5ea05" providerId="LiveId" clId="{1355E0BC-637E-4928-81A0-50D02CBDAA6F}" dt="2020-02-24T11:52:14.264" v="1952"/>
          <ac:spMkLst>
            <pc:docMk/>
            <pc:sldMk cId="3218287071" sldId="324"/>
            <ac:spMk id="3" creationId="{3D91D8A1-E6E1-854C-B5F2-98715C2B7616}"/>
          </ac:spMkLst>
        </pc:spChg>
      </pc:sldChg>
    </pc:docChg>
  </pc:docChgLst>
  <pc:docChgLst>
    <pc:chgData name="Zhang Yu" userId="ec0a327afac5ea05" providerId="LiveId" clId="{478EAA6A-8FF7-4444-8DE6-EDAD42AEF260}"/>
    <pc:docChg chg="modSld">
      <pc:chgData name="Zhang Yu" userId="ec0a327afac5ea05" providerId="LiveId" clId="{478EAA6A-8FF7-4444-8DE6-EDAD42AEF260}" dt="2020-02-25T13:41:37.451" v="4" actId="1076"/>
      <pc:docMkLst>
        <pc:docMk/>
      </pc:docMkLst>
      <pc:sldChg chg="modSp">
        <pc:chgData name="Zhang Yu" userId="ec0a327afac5ea05" providerId="LiveId" clId="{478EAA6A-8FF7-4444-8DE6-EDAD42AEF260}" dt="2020-02-25T12:58:13.940" v="0" actId="1076"/>
        <pc:sldMkLst>
          <pc:docMk/>
          <pc:sldMk cId="3351155807" sldId="256"/>
        </pc:sldMkLst>
        <pc:spChg chg="mod">
          <ac:chgData name="Zhang Yu" userId="ec0a327afac5ea05" providerId="LiveId" clId="{478EAA6A-8FF7-4444-8DE6-EDAD42AEF260}" dt="2020-02-25T12:58:13.940" v="0" actId="1076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Zhang Yu" userId="ec0a327afac5ea05" providerId="LiveId" clId="{478EAA6A-8FF7-4444-8DE6-EDAD42AEF260}" dt="2020-02-25T12:58:17.417" v="1" actId="1076"/>
        <pc:sldMkLst>
          <pc:docMk/>
          <pc:sldMk cId="4088120922" sldId="285"/>
        </pc:sldMkLst>
        <pc:picChg chg="mod">
          <ac:chgData name="Zhang Yu" userId="ec0a327afac5ea05" providerId="LiveId" clId="{478EAA6A-8FF7-4444-8DE6-EDAD42AEF260}" dt="2020-02-25T12:58:17.417" v="1" actId="1076"/>
          <ac:picMkLst>
            <pc:docMk/>
            <pc:sldMk cId="4088120922" sldId="285"/>
            <ac:picMk id="5" creationId="{F7D1B077-665C-2D4D-8E3A-6C0645D0E794}"/>
          </ac:picMkLst>
        </pc:picChg>
      </pc:sldChg>
      <pc:sldChg chg="modSp">
        <pc:chgData name="Zhang Yu" userId="ec0a327afac5ea05" providerId="LiveId" clId="{478EAA6A-8FF7-4444-8DE6-EDAD42AEF260}" dt="2020-02-25T13:41:37.451" v="4" actId="1076"/>
        <pc:sldMkLst>
          <pc:docMk/>
          <pc:sldMk cId="3507042273" sldId="304"/>
        </pc:sldMkLst>
        <pc:spChg chg="mod">
          <ac:chgData name="Zhang Yu" userId="ec0a327afac5ea05" providerId="LiveId" clId="{478EAA6A-8FF7-4444-8DE6-EDAD42AEF260}" dt="2020-02-25T13:41:37.451" v="4" actId="1076"/>
          <ac:spMkLst>
            <pc:docMk/>
            <pc:sldMk cId="3507042273" sldId="304"/>
            <ac:spMk id="3" creationId="{41A76202-475A-244E-BC85-F2239FE1D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961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usenixsecurity16/technical-sessions/presentation/cao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528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961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961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7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RFC5961: Improving TCP's Robustness to Blind In-Window Attacks (2010)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[[online] (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https://www.usenix.org/conference/usenixsecurity16/technical-sessions/presentation/cao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)]</a:t>
            </a:r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66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https://www.a10networks.com/wp-content/uploads/A10-EB-2022-DDoS-Threat-Report.pdf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https://azure.microsoft.com/en-us/blog/azure-ddos-protection-2021-q3-and-q4-ddos-attack-trends/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https://www.cisco.com/c/en/us/solutions/collateral/executive-perspectives/annual-internet-report/white-paper-c11-741490.pdf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https://www.cloudflare.com/static/bd2304adee6699a892cfa6047b3e4a63/The_Forrester_Wave_____DDoS_Mitigation_Solutions__Q1_2021__9_.pdf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https://www.cisa.gov/uscert/ncas/alerts/TA14-017A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RFC6528: Defending against Sequence Number Attacks (2012)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RFC5961: Improving TCP's Robustness to Blind In-Window Attacks (2010)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4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RFC5961: Improving TCP's Robustness to Blind In-Window Attacks (2010)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473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nial-of-service_attack#Teardrop_attacks" TargetMode="External"/><Relationship Id="rId2" Type="http://schemas.openxmlformats.org/officeDocument/2006/relationships/hyperlink" Target="https://en.wikipedia.org/wiki/Ping_of_dea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ork_bom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ND" TargetMode="External"/><Relationship Id="rId2" Type="http://schemas.openxmlformats.org/officeDocument/2006/relationships/hyperlink" Target="https://en.wikipedia.org/wiki/SYN_flo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nial-of-service_attack#R-U-Dead-Yet.3F_.28RUDY.29" TargetMode="External"/><Relationship Id="rId4" Type="http://schemas.openxmlformats.org/officeDocument/2006/relationships/hyperlink" Target="https://en.wikipedia.org/wiki/Slowloris_(computer_security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oS" TargetMode="External"/><Relationship Id="rId2" Type="http://schemas.openxmlformats.org/officeDocument/2006/relationships/hyperlink" Target="http://soc.tdc.dk/blacknurse/blacknurs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nial-of-service_attack#Telephony_denial-of-service_.28TDoS.2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ibe_Flood_Network" TargetMode="External"/><Relationship Id="rId2" Type="http://schemas.openxmlformats.org/officeDocument/2006/relationships/hyperlink" Target="https://en.wikipedia.org/wiki/Trino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en.wikipedia.org/wiki/High_Orbit_Ion_Cannon" TargetMode="External"/><Relationship Id="rId4" Type="http://schemas.openxmlformats.org/officeDocument/2006/relationships/hyperlink" Target="https://en.wikipedia.org/wiki/Low_Orbit_Ion_Cann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Generator_Protocol" TargetMode="External"/><Relationship Id="rId2" Type="http://schemas.openxmlformats.org/officeDocument/2006/relationships/hyperlink" Target="https://en.wikipedia.org/wiki/Echo_Protoco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.org/historical/incident_notes/IN-99-04.cfm" TargetMode="External"/><Relationship Id="rId2" Type="http://schemas.openxmlformats.org/officeDocument/2006/relationships/hyperlink" Target="https://en.wikipedia.org/wiki/Trino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eration_Payback" TargetMode="External"/><Relationship Id="rId5" Type="http://schemas.openxmlformats.org/officeDocument/2006/relationships/hyperlink" Target="https://en.wikipedia.org/wiki/Anonymous_(group)" TargetMode="External"/><Relationship Id="rId4" Type="http://schemas.openxmlformats.org/officeDocument/2006/relationships/hyperlink" Target="https://en.wikipedia.org/wiki/MafiaBo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xinhuanet.com/mil/2011-02/15/c_121082249.htm" TargetMode="External"/><Relationship Id="rId2" Type="http://schemas.openxmlformats.org/officeDocument/2006/relationships/hyperlink" Target="http://blog.hit.edu.cn/yuzhang/post/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newscientist.com/article/dn20113-the-cyberweapon-that-could-take-down-the-inter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c.org/isoc/conferences/ndss/07/papers/low-rate_TCP-targeted_DOS_attacks.pdf" TargetMode="External"/><Relationship Id="rId2" Type="http://schemas.openxmlformats.org/officeDocument/2006/relationships/hyperlink" Target="http://www-users.cs.umn.edu/~hopper/lci-ndss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298" TargetMode="External"/><Relationship Id="rId2" Type="http://schemas.openxmlformats.org/officeDocument/2006/relationships/hyperlink" Target="http://www.cs.northwestern.edu/~akuzma/doc/ShrewToN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rebsonsecurity.com/2016/10/who-makes-the-iot-things-under-attack/" TargetMode="External"/><Relationship Id="rId3" Type="http://schemas.openxmlformats.org/officeDocument/2006/relationships/hyperlink" Target="https://blog.cloudflare.com/the-ddos-that-knocked-spamhaus-offline-and-ho/" TargetMode="External"/><Relationship Id="rId7" Type="http://schemas.openxmlformats.org/officeDocument/2006/relationships/hyperlink" Target="http://arstechnica.com/security/2016/09/botnet-of-145k-cameras-reportedly-deliver-internets-biggest-ddos-ever/" TargetMode="External"/><Relationship Id="rId2" Type="http://schemas.openxmlformats.org/officeDocument/2006/relationships/hyperlink" Target="https://www.spamhaus.org/news/article/695/answers-about-recent-ddos-attack-on-spamha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us.github.com/messages/2015-03-30" TargetMode="External"/><Relationship Id="rId5" Type="http://schemas.openxmlformats.org/officeDocument/2006/relationships/hyperlink" Target="http://arstechnica.com/security/2015/03/github-battles-largest-ddos-in-sites-history-targeted-at-anti-censorship-tools/" TargetMode="External"/><Relationship Id="rId4" Type="http://schemas.openxmlformats.org/officeDocument/2006/relationships/hyperlink" Target="https://blog.cloudflare.com/technical-details-behind-a-400gbps-ntp-amplification-ddos-attack/" TargetMode="External"/><Relationship Id="rId9" Type="http://schemas.openxmlformats.org/officeDocument/2006/relationships/hyperlink" Target="https://en.wikipedia.org/wiki/October_2016_Dyn_cyberattac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yuzhang/Documents/GitHub/Security-Courseware/network-security/supplements/tcp-hijacking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-scholarship.pitt.edu/19225/1/FinalVersion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3704" TargetMode="External"/><Relationship Id="rId2" Type="http://schemas.openxmlformats.org/officeDocument/2006/relationships/hyperlink" Target="https://tools.ietf.org/html/rfc28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ternetsociety.org/deploy360/blog/2014/07/anti-spoofing-bcp-38-and-the-tragedy-of-the-commons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P_tracebac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yuzhang/Documents/GitHub/Security-Courseware/network-security/supplements/IP-Traceback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snoeren/papers/spie-ton.pdf" TargetMode="External"/><Relationship Id="rId2" Type="http://schemas.openxmlformats.org/officeDocument/2006/relationships/hyperlink" Target="http://www.cs.berkeley.edu/~dawnsong/papers/iptrace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DoS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（</a:t>
            </a:r>
            <a:r>
              <a:rPr 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拒绝服务）攻击</a:t>
            </a: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3766811"/>
            <a:ext cx="6858000" cy="1685611"/>
          </a:xfrm>
        </p:spPr>
        <p:txBody>
          <a:bodyPr/>
          <a:lstStyle/>
          <a:p>
            <a:r>
              <a:rPr lang="zh-CN" altLang="en-US" b="1" dirty="0"/>
              <a:t>哈尔滨工业大学</a:t>
            </a:r>
            <a:endParaRPr lang="en-US" altLang="zh-CN" b="1" dirty="0"/>
          </a:p>
          <a:p>
            <a:r>
              <a:rPr lang="zh-CN" altLang="en-US" b="1" dirty="0"/>
              <a:t>计算机网络与信息安全研究中心</a:t>
            </a:r>
            <a:endParaRPr lang="en-US" altLang="zh-CN" b="1" dirty="0"/>
          </a:p>
          <a:p>
            <a:r>
              <a:rPr lang="zh-CN" altLang="en-US" b="1" dirty="0"/>
              <a:t>张宇</a:t>
            </a:r>
            <a:endParaRPr lang="en-US" altLang="zh-CN" b="1" dirty="0"/>
          </a:p>
          <a:p>
            <a:r>
              <a:rPr lang="en-US" altLang="zh-CN" b="1" dirty="0"/>
              <a:t>2016-2022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F80A-E65D-7B9B-113D-C9FF9737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产业情况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B0DB8-C76B-91FB-BADF-F45805D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F6480-E094-C8EF-5D09-ADFD5F44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45" y="0"/>
            <a:ext cx="5800354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67D364-7B13-E243-D24C-B1449846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72" y="1030460"/>
            <a:ext cx="3503669" cy="5508457"/>
          </a:xfrm>
        </p:spPr>
        <p:txBody>
          <a:bodyPr/>
          <a:lstStyle/>
          <a:p>
            <a:pPr marL="0" indent="0">
              <a:buNone/>
            </a:pPr>
            <a:r>
              <a:rPr lang="en-CN"/>
              <a:t>关键技术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流量清洗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保护云资产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7</a:t>
            </a:r>
            <a:r>
              <a:rPr lang="zh-CN" altLang="en-US" b="1">
                <a:solidFill>
                  <a:srgbClr val="FF0000"/>
                </a:solidFill>
              </a:rPr>
              <a:t>层防御，但不使用</a:t>
            </a:r>
            <a:r>
              <a:rPr lang="en-US" altLang="zh-CN" b="1">
                <a:solidFill>
                  <a:srgbClr val="FF0000"/>
                </a:solidFill>
              </a:rPr>
              <a:t>WAF</a:t>
            </a:r>
          </a:p>
          <a:p>
            <a:r>
              <a:rPr lang="en-US" b="1">
                <a:solidFill>
                  <a:srgbClr val="FF0000"/>
                </a:solidFill>
              </a:rPr>
              <a:t>自动化检测和响应</a:t>
            </a:r>
          </a:p>
          <a:p>
            <a:r>
              <a:rPr lang="en-US"/>
              <a:t>本地组建</a:t>
            </a:r>
          </a:p>
          <a:p>
            <a:r>
              <a:rPr lang="en-US"/>
              <a:t>合规</a:t>
            </a:r>
          </a:p>
          <a:p>
            <a:r>
              <a:rPr lang="en-US"/>
              <a:t>服务合同</a:t>
            </a:r>
          </a:p>
          <a:p>
            <a:r>
              <a:rPr lang="en-US"/>
              <a:t>威胁情报</a:t>
            </a:r>
          </a:p>
          <a:p>
            <a:r>
              <a:rPr lang="en-US"/>
              <a:t>实现速度</a:t>
            </a:r>
          </a:p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15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2ACA-1709-5741-5DC6-A46608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DoS攻击分类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93EA-93F2-0AFE-CEDF-EB14BA3B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RFC4732: Internet Denial-of-Service Considerations (2006)</a:t>
            </a:r>
            <a:endParaRPr lang="en-US" b="0" i="0" u="none" strike="noStrike">
              <a:solidFill>
                <a:srgbClr val="4183C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攻击链路：直接发送大量流量令链路拥塞</a:t>
            </a:r>
            <a:endParaRPr lang="en-US" altLang="zh-CN" i="0" u="none" strike="noStrike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攻击终端系统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：攻击服务器上特定服务</a:t>
            </a:r>
            <a:endParaRPr 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Open Sans" panose="020B0606030504020204" pitchFamily="34" charset="0"/>
              </a:rPr>
              <a:t>攻击路由器：干扰路由协议</a:t>
            </a:r>
            <a:endParaRPr lang="en-CN" altLang="zh-CN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攻击进行中的通信</a:t>
            </a:r>
            <a:r>
              <a:rPr lang="zh-CN" altLang="en-US">
                <a:solidFill>
                  <a:srgbClr val="FF0000"/>
                </a:solidFill>
                <a:latin typeface="Open Sans" panose="020B0606030504020204" pitchFamily="34" charset="0"/>
              </a:rPr>
              <a:t>：打断</a:t>
            </a:r>
            <a:r>
              <a:rPr lang="en-US" altLang="zh-CN">
                <a:solidFill>
                  <a:srgbClr val="FF0000"/>
                </a:solidFill>
                <a:latin typeface="Open Sans" panose="020B0606030504020204" pitchFamily="34" charset="0"/>
              </a:rPr>
              <a:t>TCP</a:t>
            </a:r>
            <a:r>
              <a:rPr lang="zh-CN" altLang="en-US">
                <a:solidFill>
                  <a:srgbClr val="FF0000"/>
                </a:solidFill>
                <a:latin typeface="Open Sans" panose="020B0606030504020204" pitchFamily="34" charset="0"/>
              </a:rPr>
              <a:t>连接</a:t>
            </a:r>
            <a:endParaRPr lang="en-CN" altLang="zh-CN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利用受害者本身的资源攻击：令受害者自己打自己</a:t>
            </a:r>
            <a:endParaRPr lang="en-CN" altLang="zh-CN" i="0" u="none" strike="noStrike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攻击本地主机或设施：局域网中链路层相关攻击</a:t>
            </a:r>
            <a:endParaRPr lang="en-CN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攻击站点：攻击</a:t>
            </a:r>
            <a:r>
              <a:rPr lang="en-US" altLang="zh-CN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服务器，缓存下毒</a:t>
            </a:r>
            <a:endParaRPr lang="en-US" altLang="zh-CN" i="0" u="none" strike="noStrike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攻击或利用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NTP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攻击：错误的时钟同步导致服务故障</a:t>
            </a:r>
            <a:endParaRPr lang="zh-CN" alt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攻击防火墙</a:t>
            </a:r>
            <a:r>
              <a:rPr lang="en-US" altLang="zh-CN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：防火墙</a:t>
            </a:r>
            <a:r>
              <a:rPr lang="en-US" altLang="zh-CN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/IDS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故障导致断网</a:t>
            </a:r>
            <a:endParaRPr 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物理</a:t>
            </a:r>
            <a:r>
              <a:rPr 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：光缆中断</a:t>
            </a:r>
            <a:endParaRPr lang="en-US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社会工程或法律攻击</a:t>
            </a:r>
            <a:r>
              <a:rPr lang="zh-CN" altLang="en-US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：攻击人或者利用法律来攻击服务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5EA9-7F30-2C97-C4C4-535F4EA7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9EC1-516E-7C95-E2A8-92C1FE68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攻击终端系统（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83D8-6B39-2D5B-1425-3ED70AC8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利用软件漏洞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Ping of death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攻击发送大于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65535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字节的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ping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 echo request），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导致接收方在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分片重组时缓冲区溢出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Teardrop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发送破碎、重叠、过大的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分片，导致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分片重组时缓冲区溢出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耗尽应用资源：单个应用程序的内存，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CPU，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磁盘，进程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线程数，最大连接数被耗尽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FTP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服务器可能设定最大同时连接数，例如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年以前还需要从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FTP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下载电影，校内的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FTP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都有连接数限制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Fork bomb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也叫“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Wabbit”，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自复制程序；例如，在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Bash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中执行 “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:(){ :|:&amp; };:”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F81C6-40E6-4B8E-3ED1-B385FFA7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6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40DE-7EA1-A509-A9F5-3884288A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攻击终端系统（</a:t>
            </a:r>
            <a:r>
              <a:rPr lang="en-US" altLang="zh-CN">
                <a:latin typeface="Open Sans" panose="020B0606030504020204" pitchFamily="34" charset="0"/>
              </a:rPr>
              <a:t>2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7926-CA79-2A2F-603E-DBA1D887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耗尽操作系统资源：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TCP SYN flood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引起服务器生成很多半开连接，占用所有系统可用连接</a:t>
            </a:r>
          </a:p>
          <a:p>
            <a:pPr marL="800112" lvl="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LAND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：源地址伪造为受害者地址，即目的地址和源地址相同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基于中断的内核处理大流量时导致“活锁”，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CPU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都用来处理包接收中断，而不是处理收到的包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Slowloris（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懒猴）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HTTP GET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时只发送部分请求，缓慢更新，永不关闭</a:t>
            </a:r>
          </a:p>
          <a:p>
            <a:pPr marL="34291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HTTP SlowPOST：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也称为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R-U-Dead-Yet (RUDY)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，Post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时以极慢速度（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byte/110s）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来发送消息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E1C2D-595C-C236-0F68-C58AE79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1BF8-948F-4320-97BD-95FACDBE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攻击终端系统（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3C7B-4F3C-26A3-B798-6604EB0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BlackNurse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端口不可达消息（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Type3，Code3）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对防火墙攻击，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40~50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pps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就可导致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CPU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过载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ReDoS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利用指数复杂性的正则表达式消耗计算资源，可用来攻击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等，例如对于正则表达式“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^(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a+)+$”，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输入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aaaaaaaaaaaaaaaaX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有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65536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个可能路径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TDoS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利用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VoIP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来“呼死你”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触发锁死与限额耗尽：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用户认证机制在多次尝试失败后会锁死账号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租用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服务有时有流量限额，耗尽后服务会被关闭</a:t>
            </a:r>
          </a:p>
          <a:p>
            <a:pPr marL="342911" indent="-342900"/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C6AD-ED2C-A419-A51B-13D9C50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53EE-F12A-0FAE-4FB6-7A7CBC34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攻击工具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A17C-17D3-2D7B-A2B7-4CD9BD3A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Trinoo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主从式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攻击程序集 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Tribe Flood Network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ICMP/SYN/UDP flood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等多种攻击的程序集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LOIC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低轨道离子炮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：一款开源压力测试应用程序，在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层，被用于匿名者的“报复行动”</a:t>
            </a:r>
          </a:p>
          <a:p>
            <a:pPr marL="342911" indent="-342900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HOIC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高轨道离子炮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年开发以取代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LOIC，在HTTP层实施攻击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，匿名者用其攻击美国司法部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4DE8-2BC6-475F-758E-EC9CA1CD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15</a:t>
            </a:fld>
            <a:endParaRPr lang="en-US"/>
          </a:p>
        </p:txBody>
      </p:sp>
      <p:pic>
        <p:nvPicPr>
          <p:cNvPr id="2052" name="Picture 4" descr="LOIC v. 1.0.0.0">
            <a:extLst>
              <a:ext uri="{FF2B5EF4-FFF2-40B4-BE49-F238E27FC236}">
                <a16:creationId xmlns:a16="http://schemas.microsoft.com/office/drawing/2014/main" id="{076955B9-87E3-E2AB-D19C-65A2A1D0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61" y="3832756"/>
            <a:ext cx="5502327" cy="28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1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3CC3-3465-9E74-B2A7-F8DE070B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Hyenae界面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B3F-CBF2-22DF-E16B-616342C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hyenae interface">
            <a:extLst>
              <a:ext uri="{FF2B5EF4-FFF2-40B4-BE49-F238E27FC236}">
                <a16:creationId xmlns:a16="http://schemas.microsoft.com/office/drawing/2014/main" id="{1A6388D6-BC1D-C493-49B2-0FA7C3CB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2" y="1109222"/>
            <a:ext cx="7689954" cy="54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1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D98C-687E-BD6E-871F-8C6B20B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利用受害者自身攻击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B21A-4713-9F80-802C-07D59C20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一个例子是利用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UDP echo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UDP chargen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服务器：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UDP Echo（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）：以与请求相同的包做应答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UDP Chargen（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）：丢弃请求，应答一个预设字符串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攻击者将源地址伪造为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chargen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服务器地址，向受害者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echo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端口发送一个包，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echo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应答又触发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chargen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服务器发送一个包，导致两台机器“打乒乓球”。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07671-C279-9135-EC6A-685EC7A4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A4D-84AA-28EF-498F-89C33C27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攻击本地主机或设施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FE15-8385-E89B-F068-DCBC03B1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DHCP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服务中地址池，伪造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DHCP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应答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伪造；伪造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应答；伪造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MAC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广播风暴：向广播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MAC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地址发包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802.11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无线网络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在非特许频段上采用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CSMA/CA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方式，会发生信源干扰，易于被无线电拥塞攻击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链路自动配置中漏洞，伪造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Beacon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帧，伪造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干扰认证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解认证（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authentication）、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解连接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assocaition)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0056B-4EEB-A300-76AF-7231226C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0430-999D-08D7-9C1B-E800C47A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攻击防火墙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/</a:t>
            </a:r>
            <a:r>
              <a:rPr lang="en-US" b="1" i="0" u="none" strike="noStrike">
                <a:effectLst/>
                <a:latin typeface="Open Sans" panose="020B0606030504020204" pitchFamily="34" charset="0"/>
              </a:rPr>
              <a:t>IDS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3862-A47D-98D9-F665-BCE48B8A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防火墙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分为有状态和无状态两类，防火墙故障通常引起断网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对于有状态，可通过构造病态流量令内存过载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对于无状态，可简单以大流量来耗尽处理资源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对于反应型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以受害者身份伪造攻击流量，令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封堵受害者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A7E96-1D57-7F56-D01E-9DDBC43A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7827-6924-6E01-3481-5C8E6C13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DoS攻击历史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27DA-6C70-F766-9B3D-3A7CF435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US-CERT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定义的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攻击症状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：网络性能恶化、特定网站不可用、不能访问任意网站、垃圾邮件数量激增、网络连接中断、长期决绝访问或任何互联网服务。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日，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Trinoo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网络针对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明尼苏达大学校园网发动第一次真正的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DDoS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Yahoo!, eBay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Amazon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遭受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攻击，攻击者为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MafiaBoy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2002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个根服务中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个遭受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攻击，攻击者为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MafiaBoy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月，“复仇阿桑奇行动”（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Operation Avenge Assange），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Aonymous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针对关闭维基解密捐助支付的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PayPal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和其他金融服务公司发动了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攻击，属于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“报复行动”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的一部分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A4073-92A2-F727-5C07-E118B036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A0AE-03FA-BB3C-E841-DF53C6AD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攻击放大器</a:t>
            </a:r>
            <a:r>
              <a:rPr lang="zh-CN" altLang="en-US"/>
              <a:t>（来自维基百科）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5D95-B848-06F7-D837-F08FEE26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794D2-7809-187D-83F2-173DBFB1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7" y="897904"/>
            <a:ext cx="6155674" cy="58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8FA7-6919-8F13-C9C0-4AEAB889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放大系数</a:t>
            </a:r>
            <a:r>
              <a:rPr lang="zh-CN" altLang="en-US"/>
              <a:t>（来自</a:t>
            </a:r>
            <a:r>
              <a:rPr lang="en-US" altLang="zh-CN"/>
              <a:t>USCERT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DB47-2DB3-74C1-E0EF-BD95CA94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593C-E1E1-4DB4-78C8-1DE3EBB3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" y="1001717"/>
            <a:ext cx="77597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1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3FC2-D471-B188-ABCB-31D01F59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8502-047D-9CFE-5529-696C39783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683238"/>
            <a:ext cx="8168509" cy="1843791"/>
          </a:xfrm>
        </p:spPr>
        <p:txBody>
          <a:bodyPr/>
          <a:lstStyle/>
          <a:p>
            <a:r>
              <a:rPr lang="zh-CN" altLang="en-US" sz="5400"/>
              <a:t>“</a:t>
            </a:r>
            <a:r>
              <a:rPr lang="en-CN" sz="5400"/>
              <a:t>数字大炮</a:t>
            </a:r>
            <a:r>
              <a:rPr lang="zh-CN" altLang="en-US" sz="5400"/>
              <a:t>”</a:t>
            </a:r>
            <a:endParaRPr lang="en-US" altLang="zh-CN" sz="5400"/>
          </a:p>
          <a:p>
            <a:pPr marL="0" indent="0">
              <a:buNone/>
            </a:pPr>
            <a:endParaRPr lang="en-US" sz="5400"/>
          </a:p>
          <a:p>
            <a:pPr marL="0" indent="0">
              <a:buNone/>
            </a:pPr>
            <a:r>
              <a:rPr lang="zh-CN" altLang="en-US" sz="3600"/>
              <a:t>基于低速率</a:t>
            </a:r>
            <a:r>
              <a:rPr lang="en-US" altLang="zh-CN" sz="3600"/>
              <a:t>TCP</a:t>
            </a:r>
            <a:r>
              <a:rPr lang="zh-CN" altLang="en-US" sz="3600"/>
              <a:t>攻击，从传输层攻击路由层，以数据面攻击控制面</a:t>
            </a:r>
            <a:endParaRPr lang="en-CN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559A0-663D-A854-9FDF-33B45F33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A6C5-CDED-6BC6-9410-D20BD1F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数字大炮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DBC0-A68B-7554-B21D-9D3D833D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何为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'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数字大炮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'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？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‘数字大炮’的说法，最初来自新华网的一篇新闻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“美发明网络“数字大炮”可摧毁整个互联网“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。该新闻翻译自一个科普杂志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NewScientist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NDSS'2011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会议上一篇文章的报道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The cyberweapon that could take down the internet（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能够摧毁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Internet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的数字武器）”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。标题中的‘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cyberweapon’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加上报道中出现了‘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digital ordnance’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的文字，可能是新华网翻译为‘数字大炮’原因。不过，‘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cyberweapon’（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数字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网络武器）泛指军用网络攻击技术的说法更为普遍，‘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digital ordnance’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只是作者的一个比喻。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52234-8220-8F2C-D3B7-CA5D6CAF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1D0DF-6C46-886C-689D-3139ED4FD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343" y="4933138"/>
            <a:ext cx="4953312" cy="16057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508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EAB-0243-D22D-D889-988CA8C2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数字大炮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168A-99AA-E621-FA74-E5551B80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NDSS'2011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会议上的文章为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Losing Control of the Internet: Using the Data Plane to Attack the Control Plane（Internet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失控：利用数据面攻击控制面）”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。该文章主要是对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NDSS'2007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上一片文章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Low-Rate TCP-Targeted DoS Attack Disrupts Internet Routing（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针对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TCP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的低速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攻击干扰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Internet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路由）”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所提出的方法进行模拟评价。这两篇文章中也都没有‘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cyberweapon’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digital ordnance’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的说法。因此，严格的说，并不存在所谓的‘数字大炮’技术。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48B5-8B6D-6DE2-A79E-0615121B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DCEC-C538-80EC-DDFD-3454F1BE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数字大炮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439E-34E2-0C0F-56BF-6B30358D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NDSS'2007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上的文章提出，利用针对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的低速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攻击，使得一对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路由器间基于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的会话因拥塞而中断；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目标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路由器会撤销已有路由，并寻找替代路由；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当新路由建立后，攻击流量流向新路径，旧连接上拥塞消失，旧的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会话恢复；此时，攻击流量再次被路由到目标连接上，拥塞又发生，会话再次中断；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上述情况周而复始，导致路由摆动，严重影响网络连通性。不仅如此，因为在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中，局部变化会传播到整个网络，具有一种‘放大器效应’，所以整个网络上路由器都会不同程度受到影响。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该攻击的特点是，通过数据面上的攻击引起控制面上的故障。因此，理论上对路由协议的改进无法彻底阻止该攻击，而根本的解决方法是，分离数据面流量和控制面流量，以保证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会话流量不受干扰。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4A60B-E406-BF09-998C-DCCD9C9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082B-60B8-D087-1D54-ABEEF459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Shrew Attack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5AB8-6869-80D7-9F06-11585E78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Shrew（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鼩鼱，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qu2jing1，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一种像老鼠的有毒小动物）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参考资料： 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Low-Rate TCP-Targeted Denial of Service Attacks (SIGCOMM 2003)”[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期刊版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]</a:t>
            </a:r>
            <a:endParaRPr lang="en-US" altLang="zh-CN" b="0" i="0" u="none" strike="noStrike">
              <a:solidFill>
                <a:srgbClr val="4183C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的低速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攻击：该攻击通过测量目标主机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行为参数，有针对性的发出特定时间间隔的脉冲流量，从而引起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连接中断。该攻击的主要优点是所需攻击流量规模较小，无需持续阻塞目标链路；缺点是需要提前获得目标主机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参数。</a:t>
            </a:r>
          </a:p>
          <a:p>
            <a:pPr algn="l"/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 RTO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计算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详见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RFC6298: Computing TCP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'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s Retransmission Timer (2011)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RTO（Retrasmission TimeOut）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时间内未收到反馈，则重传。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A7659-F11D-106A-22D5-94D37052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0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D1E4-AE86-C01E-F539-D5CB97EE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TCP</a:t>
            </a:r>
            <a:r>
              <a:rPr lang="zh-CN" altLang="en-US"/>
              <a:t> </a:t>
            </a:r>
            <a:r>
              <a:rPr lang="en-US" altLang="zh-CN"/>
              <a:t>RTO</a:t>
            </a:r>
            <a:r>
              <a:rPr lang="zh-CN" altLang="en-US"/>
              <a:t>计算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ED8A-7B10-6896-C53E-63E9029F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在一次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测量之前，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minRTO (1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首次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测量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R，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SRTT &lt;- R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RTTVAR &lt;- R/2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SRTT + 4*RTTVAR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每次后续的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测量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R'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SRTT &lt;- (1-alpha) * SRTT + alpha * R'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RTTVAR &lt;- (1-beta) * RTTVAR + beta * |SRTT - R'|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alpha=1/8 and beta=1/4 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SRTT + 4*RTTVAR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若计算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 minRTO，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minRTO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若丢包，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 &lt;- RTO * 2，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但不超过最大值（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A4508-90D0-B59C-4FC7-1006D259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33D0-8AB7-E70D-56D9-561CDF6B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攻击思路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5EAA-D124-C787-879C-15D6B0DB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970253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RTO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尺度通过周期性“方波”流量来干扰重传，以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RTT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尺度“冲击”令被攻击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流丢包；导致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吞吐量接近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，而攻击流量平均速率很低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攻击目标：在攻击成功同时，最小化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流量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A47F3-D5FA-5476-32E0-8069B79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98F13-FB05-BCB2-D4F9-F695F316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4" y="3381202"/>
            <a:ext cx="4432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99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0517-926B-BB35-2007-F2BB7B04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RTO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尺度方波周期</a:t>
            </a:r>
            <a:r>
              <a:rPr lang="en-US" altLang="zh-CN" b="1" i="0" u="none" strike="noStrike">
                <a:effectLst/>
                <a:latin typeface="Open Sans" panose="020B0606030504020204" pitchFamily="34" charset="0"/>
              </a:rPr>
              <a:t>——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冲击间隔时间</a:t>
            </a:r>
            <a:r>
              <a:rPr lang="en-US" b="1" i="0" u="none" strike="noStrike">
                <a:effectLst/>
                <a:latin typeface="Open Sans" panose="020B0606030504020204" pitchFamily="34" charset="0"/>
              </a:rPr>
              <a:t>T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C197-DCE3-99E8-AF49-C08BE529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对于单个流，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假设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minRTO=1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秒，则时间序列为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15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...</a:t>
            </a:r>
          </a:p>
          <a:p>
            <a:pPr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对于集合流，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采用周期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T=minRTO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的方波（而不是指数间隔）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：冲击持续时间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足够长令所有流同时丢包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：对于每个流，</a:t>
            </a:r>
            <a:r>
              <a:rPr 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SRTT + 4*RTTVAR &lt; minRTO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若满足条件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，则所有流“同步”同时进入超时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若一个流子集满足条件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，则该子集“同步”超时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62-D30D-F9F5-18CC-B85ACD99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793D-4099-E635-2412-C302BA5C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DoS攻击历史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DEA9-6AF1-0085-5BA8-05963DAE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月，欧洲反垃圾邮件组织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Spamhaus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BBC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宣称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“正遭受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300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G+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的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DDoS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攻击”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，攻击手段是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僵尸网络和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DNS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反射攻击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2014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月，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CloudFlare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客户遭受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400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G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的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NTP Flood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攻击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月末，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GitHub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上反审查工具遭受最大规模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5"/>
              </a:rPr>
              <a:t>相关报道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攻击时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GitHub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6"/>
              </a:rPr>
              <a:t>状态页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月中旬，超过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14.5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万被劫持闭路电视摄像头发动了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1.1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Tbps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攻击，成为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7"/>
              </a:rPr>
              <a:t>史上最大规模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7"/>
              </a:rPr>
              <a:t>DDoS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；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实施攻击的恶意软件名为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Mirai”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日，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服务商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Dyn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遭受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DDoS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9"/>
              </a:rPr>
              <a:t>攻击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导致美国大量网站瘫痪，攻击源于大量被劫持摄像头等物联网设备，攻击软件同样为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“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8"/>
              </a:rPr>
              <a:t>Mirai”</a:t>
            </a:r>
            <a:endParaRPr lang="en-US" b="0" i="0" u="none" strike="noStrike">
              <a:solidFill>
                <a:srgbClr val="4183C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latin typeface="Open Sans" panose="020B0606030504020204" pitchFamily="34" charset="0"/>
              </a:rPr>
              <a:t>2017年，谷歌云遭受</a:t>
            </a:r>
            <a:r>
              <a:rPr lang="en-US" altLang="zh-CN">
                <a:solidFill>
                  <a:schemeClr val="tx1"/>
                </a:solidFill>
                <a:latin typeface="Open Sans" panose="020B0606030504020204" pitchFamily="34" charset="0"/>
              </a:rPr>
              <a:t>2.54Tbps</a:t>
            </a:r>
            <a:r>
              <a:rPr lang="zh-CN" altLang="en-US">
                <a:solidFill>
                  <a:schemeClr val="tx1"/>
                </a:solidFill>
                <a:latin typeface="Open Sans" panose="020B0606030504020204" pitchFamily="34" charset="0"/>
              </a:rPr>
              <a:t>流量的攻击</a:t>
            </a:r>
            <a:endParaRPr lang="en-US" b="0" i="0" u="none" strike="noStrike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763E-B6F3-0935-BEFB-A5925BC1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FECD-76F0-A17B-8E7E-5C6B4865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RTT</a:t>
            </a:r>
            <a:r>
              <a:rPr lang="zh-CN" altLang="en-US"/>
              <a:t>尺度冲击时长</a:t>
            </a:r>
            <a:r>
              <a:rPr lang="en-US" altLang="zh-CN"/>
              <a:t>——</a:t>
            </a:r>
            <a:r>
              <a:rPr lang="zh-CN" altLang="en-US"/>
              <a:t>冲击持续时间</a:t>
            </a:r>
            <a:r>
              <a:rPr lang="en-US"/>
              <a:t>L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FFEA-F708-0B03-7F9E-A484294B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阶段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：填满瓶颈处队列缓冲所需时间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L1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空闲缓冲大小 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 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瓶颈速率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C)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为缩短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L1，DoS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Rmax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阶段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：保持队列缓冲被填满时间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瓶颈速率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但双阶段冲击需估计瓶颈容量、缓冲大小、次瓶颈速率，为此简化为“方波”</a:t>
            </a:r>
            <a:endParaRPr lang="en-CN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CN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zh-CN" altLang="en-US" sz="3600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</a:t>
            </a:r>
            <a:endParaRPr lang="zh-CN" altLang="en-US" sz="36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路由器端：公平队列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主机端：增加初始窗口大小，随机化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minRTO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需要在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性能和攻击风险间取舍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38E37-5D86-470F-B493-99E9078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B037-F720-2060-0ADA-52722D92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DD1-199B-4EC8-6256-6B88A673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  <a:p>
            <a:endParaRPr lang="en-CN"/>
          </a:p>
          <a:p>
            <a:endParaRPr lang="en-CN"/>
          </a:p>
          <a:p>
            <a:endParaRPr lang="en-CN"/>
          </a:p>
          <a:p>
            <a:endParaRPr lang="en-CN"/>
          </a:p>
          <a:p>
            <a:r>
              <a:rPr lang="en-CN" sz="4800"/>
              <a:t>TCP序列号预测</a:t>
            </a:r>
          </a:p>
          <a:p>
            <a:pPr marL="0" indent="0">
              <a:buNone/>
            </a:pPr>
            <a:r>
              <a:rPr lang="zh-CN" altLang="en-US" sz="4800"/>
              <a:t>      </a:t>
            </a:r>
            <a:r>
              <a:rPr lang="en-US" altLang="zh-CN" sz="4800"/>
              <a:t>——</a:t>
            </a:r>
            <a:r>
              <a:rPr lang="zh-CN" altLang="en-US" sz="4800"/>
              <a:t>打断通信</a:t>
            </a:r>
            <a:endParaRPr lang="en-CN"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8C486-7C9A-E692-8904-38789032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A630-627F-0935-D41C-005023C5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TCP序列号预测攻击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DEED-A41D-967F-919B-919E95C8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610489"/>
          </a:xfrm>
        </p:spPr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AF64-5780-5151-7681-7F71E287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5557-F5F6-22B8-72DA-C84E7B9C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5" y="1990860"/>
            <a:ext cx="76073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8B45-06BB-2AE8-3C7F-8C614B07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如何猜测序列号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ISN_S？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961C-B67C-E603-92A3-C7C8254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最早的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协议标准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RFC793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中，为减少旧连接中的分段被新连接接收的几率，建议全局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比特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生成器以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1/4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的速度单调递增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若攻击者先连接一次并观察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ISN_S，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就可以已很高的可信度来预测下一次连接的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ISN_S'</a:t>
            </a:r>
          </a:p>
          <a:p>
            <a:pPr marL="34291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1985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Morris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首次描述了通过预测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初始序列号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来伪装成一台受害主机，可攻破基于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地址的访问控制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认证服务，例如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Berkeley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rlogin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rsh （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目前已被废弃）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32F4-5607-0394-C39F-E92A6091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F914-57DC-F384-AD5A-3CC9BDD5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如何防御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84E2-4782-50D2-EF44-F0554514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简单的随机化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尽管会避免这一攻击，但许多协议栈实现都依赖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单调递增规律来用启发式方法区分新旧分段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一种方法是在随机化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的同时，要记录旧连接信息，但会增加系统状态</a:t>
            </a:r>
          </a:p>
          <a:p>
            <a:pPr marL="34291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RFC6528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方案：</a:t>
            </a:r>
          </a:p>
          <a:p>
            <a:pPr marL="800112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 = M + F(sip, sport, dip, dport, secretkey)</a:t>
            </a:r>
          </a:p>
          <a:p>
            <a:pPr marL="800112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计时器，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F()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是一个伪随机函数（密码学哈希函数）</a:t>
            </a:r>
          </a:p>
          <a:p>
            <a:pPr marL="800112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secretkey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在重启时、一段时间后、充分使用后，需更换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攻击者先连接一次获得的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用处不大，因为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与受害者不同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99D2B-6DE4-6F7F-B481-CA245097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75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52D0-5D93-C4BA-7371-715C318B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Blind In-Window Attacks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27D5-583C-29BD-AD95-44B1DB5C9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82366" cy="3903984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攻击者向一个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连接插入报文来打断连接或注入恶意数据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攻击者知道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四元组（主要是源端口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SPORT），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SYN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攻击，重置连接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额外知道落在接收窗口内的序列号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SEQ#，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攻击，重置连接</a:t>
            </a:r>
          </a:p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++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额外知道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号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实施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攻击注入数据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上述攻击可能实现，因为许多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长连接，例如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BGP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会话，的四元组较易被猜测，且高带宽延迟乘积连接的接收窗口范围很大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1025-3FA9-58F0-C8B8-5F8EE456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3B367-4B8C-BBE6-968B-4A8461CE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96" y="4625980"/>
            <a:ext cx="462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9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830-385D-BEA4-6CC3-45A563A3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挑战ACK</a:t>
            </a:r>
            <a:r>
              <a:rPr lang="zh-CN" altLang="en-US"/>
              <a:t>（</a:t>
            </a:r>
            <a:r>
              <a:rPr lang="en-US" altLang="zh-CN"/>
              <a:t>RFC5961</a:t>
            </a:r>
            <a:r>
              <a:rPr lang="zh-CN" altLang="en-US"/>
              <a:t>）（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D480-23D7-1C9D-7F2A-EE03F577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124262"/>
            <a:ext cx="3730484" cy="5597214"/>
          </a:xfrm>
        </p:spPr>
        <p:txBody>
          <a:bodyPr/>
          <a:lstStyle/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C-ACK）：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接受方构造一个挑战，来确认一个数据包是否真的发送方来发送的</a:t>
            </a:r>
          </a:p>
          <a:p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当接收到一个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SYN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包时，发送一个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包（确认是否真的新连接）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527F-C929-8104-95EF-FB9C8D7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64C3-2D9E-AAAD-50A8-2C3A861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88" y="847898"/>
            <a:ext cx="4572000" cy="6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4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830-385D-BEA4-6CC3-45A563A3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挑战ACK</a:t>
            </a:r>
            <a:r>
              <a:rPr lang="zh-CN" altLang="en-US"/>
              <a:t>（</a:t>
            </a:r>
            <a:r>
              <a:rPr lang="en-US" altLang="zh-CN"/>
              <a:t>RFC5961</a:t>
            </a:r>
            <a:r>
              <a:rPr lang="zh-CN" altLang="en-US"/>
              <a:t>）（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D480-23D7-1C9D-7F2A-EE03F577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4266"/>
            <a:ext cx="4572000" cy="5597214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当接收到一个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包时，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若序列号恰好为下一个待接收序列号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RCV.NXT),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则重置连接</a:t>
            </a:r>
          </a:p>
          <a:p>
            <a:pPr marL="342911" indent="-342900"/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若序列号在窗口内但不是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RCV.NXT，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则发送一个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对于合法发送方，根据挑战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号应答一个序列号正确的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对于攻击者，不会接收到挑战包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也就无法正确应答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若序列号在接收窗口外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则丢弃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527F-C929-8104-95EF-FB9C8D7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fld id="{B8AE17C6-53CA-944D-9421-F2F3A04C57E0}" type="slidenum">
              <a:rPr lang="en-US" smtClean="0"/>
              <a:pPr marL="342900" indent="-342900">
                <a:buFont typeface="Wingdings" pitchFamily="2" charset="2"/>
                <a:buChar char="q"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64C3-2D9E-AAAD-50A8-2C3A861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88" y="847898"/>
            <a:ext cx="4572000" cy="6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830-385D-BEA4-6CC3-45A563A3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挑战ACK</a:t>
            </a:r>
            <a:r>
              <a:rPr lang="zh-CN" altLang="en-US"/>
              <a:t>（</a:t>
            </a:r>
            <a:r>
              <a:rPr lang="en-US" altLang="zh-CN"/>
              <a:t>RFC5961</a:t>
            </a:r>
            <a:r>
              <a:rPr lang="zh-CN" altLang="en-US"/>
              <a:t>）（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D480-23D7-1C9D-7F2A-EE03F577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4266"/>
            <a:ext cx="4572000" cy="5597214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当接收到一个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包时，从原接收窗口中划分出一个挑战窗口，减小了接收窗口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`ACK#`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在接收窗口内，则处理数据包</a:t>
            </a:r>
          </a:p>
          <a:p>
            <a:pPr algn="l"/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`ACK#`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在挑战窗口内，则发送</a:t>
            </a:r>
            <a:r>
              <a:rPr lang="en-US" altLang="zh-CN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0" i="0" u="none" strike="noStrike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若接收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挑战窗口（原接收窗口）外，则丢弃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B527F-C929-8104-95EF-FB9C8D7B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fld id="{B8AE17C6-53CA-944D-9421-F2F3A04C57E0}" type="slidenum">
              <a:rPr lang="en-US" smtClean="0"/>
              <a:pPr marL="342900" indent="-342900">
                <a:buFont typeface="Wingdings" pitchFamily="2" charset="2"/>
                <a:buChar char="q"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64C3-2D9E-AAAD-50A8-2C3A861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88" y="847898"/>
            <a:ext cx="4572000" cy="6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6A8-37D9-7E42-9406-DCB1FF14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C</a:t>
            </a:r>
            <a:r>
              <a:rPr lang="en-US" altLang="zh-CN"/>
              <a:t>-ACK</a:t>
            </a:r>
            <a:r>
              <a:rPr lang="en-CN"/>
              <a:t>全局速率限制侧信道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00D8-6FD3-87ED-1C07-046DE440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全局速率限制：为避免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机制占用过多资源，设定单位时间内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包数上限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基于全局速率限制的攻击技术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参考资料：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Off-Path TCP Exploits: Global Rate Limit Considered Dangerous (USENIX Security 2016)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/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</a:t>
            </a:r>
            <a:r>
              <a:rPr lang="zh-CN" alt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旁路漏洞（</a:t>
            </a:r>
            <a:r>
              <a:rPr lang="en-US" b="1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CVE-2016-5696）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：Linux 3.6+（2012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月发布）中全局系统变量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包数上限缺省为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2C5C-5084-4E23-B75D-A93DE725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5C452-23C4-719A-4F1B-F5CE37F5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45" y="3981455"/>
            <a:ext cx="5067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AF1E-F284-2959-0C88-1808DD23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DoS攻击历史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2953-0F3A-D8A6-5263-D46924E6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github</a:t>
            </a:r>
            <a:r>
              <a:rPr lang="zh-CN" altLang="en-US"/>
              <a:t>遭受到</a:t>
            </a:r>
            <a:r>
              <a:rPr lang="en-US" altLang="zh-CN"/>
              <a:t>1.35Tbps</a:t>
            </a:r>
            <a:r>
              <a:rPr lang="zh-CN" altLang="en-US"/>
              <a:t>的攻击，持续</a:t>
            </a:r>
            <a:r>
              <a:rPr lang="en-US" altLang="zh-CN"/>
              <a:t>20</a:t>
            </a:r>
            <a:r>
              <a:rPr lang="zh-CN" altLang="en-US"/>
              <a:t>分钟；</a:t>
            </a:r>
            <a:r>
              <a:rPr lang="en-US" altLang="zh-CN"/>
              <a:t>Memcached</a:t>
            </a:r>
            <a:r>
              <a:rPr lang="zh-CN" altLang="en-US"/>
              <a:t>攻击流量放大倍率达</a:t>
            </a:r>
            <a:r>
              <a:rPr lang="en-US" altLang="zh-CN"/>
              <a:t>51,200</a:t>
            </a:r>
            <a:r>
              <a:rPr lang="zh-CN" altLang="en-US"/>
              <a:t>倍。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月，亚马逊</a:t>
            </a:r>
            <a:r>
              <a:rPr lang="en-US" altLang="zh-CN"/>
              <a:t>AWS</a:t>
            </a:r>
            <a:r>
              <a:rPr lang="zh-CN" altLang="en-US"/>
              <a:t>收到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DDoS</a:t>
            </a:r>
            <a:r>
              <a:rPr lang="zh-CN" altLang="en-US"/>
              <a:t>攻击，该攻击通过</a:t>
            </a:r>
            <a:r>
              <a:rPr lang="en-US" altLang="zh-CN"/>
              <a:t>CLDAP</a:t>
            </a:r>
            <a:r>
              <a:rPr lang="zh-CN" altLang="en-US"/>
              <a:t>反射，放大率</a:t>
            </a:r>
            <a:r>
              <a:rPr lang="en-US" altLang="zh-CN"/>
              <a:t>56</a:t>
            </a:r>
            <a:r>
              <a:rPr lang="zh-CN" altLang="en-US"/>
              <a:t>～</a:t>
            </a:r>
            <a:r>
              <a:rPr lang="en-US" altLang="zh-CN"/>
              <a:t>70</a:t>
            </a:r>
            <a:r>
              <a:rPr lang="zh-CN" altLang="en-US"/>
              <a:t>倍，峰值攻击流量</a:t>
            </a:r>
            <a:r>
              <a:rPr lang="en-US" altLang="zh-CN"/>
              <a:t>2.3TBps</a:t>
            </a:r>
          </a:p>
          <a:p>
            <a:r>
              <a:rPr lang="en-US" altLang="zh-CN"/>
              <a:t>2020</a:t>
            </a:r>
            <a:r>
              <a:rPr lang="zh-CN" altLang="en-US"/>
              <a:t>年，谷歌也遭受</a:t>
            </a:r>
            <a:r>
              <a:rPr lang="en-US" altLang="zh-CN"/>
              <a:t>DDoS</a:t>
            </a:r>
            <a:r>
              <a:rPr lang="zh-CN" altLang="en-US"/>
              <a:t>攻击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8167-6661-6240-5576-3415AAA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8BE4AC-FABA-661A-0332-299E02F7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4" y="1672133"/>
            <a:ext cx="7204364" cy="28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2E08B-7C1B-209A-CA55-605196C05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812" y="4435732"/>
            <a:ext cx="4186075" cy="22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57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3C00-E6FD-AC9D-8871-D46C3717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i="0" u="none" strike="noStrike">
                <a:effectLst/>
                <a:latin typeface="Open Sans" panose="020B0606030504020204" pitchFamily="34" charset="0"/>
              </a:rPr>
              <a:t>1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：推测两点间是否有连接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0F67-6C49-EA2D-E0D7-2989C7AE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：推测两点间是否有连接，即确定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攻击者以发送方为源地址，以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为源端口，发送一个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SYN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若有连接，即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猜测正确，则接收方发送一个挑战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否则，攻击包被丢弃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攻击者以自己为源地址，发送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若有连接，则攻击者观察到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包，因为之前已经用掉一个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否则，攻击者观察到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9620-9664-0BB2-560C-566F643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7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C0E8-0D6F-2180-0244-753A617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i="0" u="none" strike="noStrike">
                <a:effectLst/>
                <a:latin typeface="Open Sans" panose="020B0606030504020204" pitchFamily="34" charset="0"/>
              </a:rPr>
              <a:t>2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：推测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SEQ#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1107-10E8-7411-0927-AE22DBDB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：推测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SEQ#，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原理类似，但发送的是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以发送方为源地址，用猜测的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SEQ#，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若序列号在窗口内，则接收方发送一个挑战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包；否则，被丢弃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以自己为源地址，发送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若猜对，则观察到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9D15-5368-ACF0-4A2F-7CCAFB2A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2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D247-F78F-030F-0B4F-91CCBCE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i="0" u="none" strike="noStrike">
                <a:effectLst/>
                <a:latin typeface="Open Sans" panose="020B0606030504020204" pitchFamily="34" charset="0"/>
              </a:rPr>
              <a:t>3</a:t>
            </a:r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：推测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ACK#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3E29-3AE1-D86F-A024-1B6EF149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：推测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与步骤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原理类似，但发送的是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以发送方为源地址，用猜测的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发送一个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ACK#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在挑战窗口内，则接收方发送一个挑战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包；否则，被丢弃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以自己为源地址，发送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攻击包</a:t>
            </a:r>
          </a:p>
          <a:p>
            <a:pPr marL="1257300" lvl="2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若猜对，则观察到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99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包；否则，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46DC-63F2-55BC-B27A-D6FE278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AFA9-D056-A9AD-694D-6E3A11DA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攻击效果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A69A-7184-2830-6520-678BDEAA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蛮力：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10^4(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SPORT) x 10^9(SEQ#) x 10^9(ACK#) = 10^22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新攻击：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10^4(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SPORT) + 10^9(SEQ#) + 10^9(ACK#) = 10^9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中断攻击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SSH：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~42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秒，成功率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96%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劫持攻击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Tor：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~61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秒，成功率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89%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劫持攻击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耗时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~81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秒，仿冒成功率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70%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防御方案：随机，特别大，移除全局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C-ACK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速率限制（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2016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月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内核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4.7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上补丁）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E332F-2BAE-F721-DAC4-EA2F15E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0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3A58-8291-2D7F-F569-D308F57B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1460-CAC5-09AA-D44B-F9B51CB8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sz="5400"/>
          </a:p>
          <a:p>
            <a:pPr marL="0" indent="0">
              <a:buNone/>
            </a:pPr>
            <a:endParaRPr lang="en-CN" sz="5400"/>
          </a:p>
          <a:p>
            <a:r>
              <a:rPr lang="en-CN" sz="5400"/>
              <a:t>DoS缓解策略</a:t>
            </a:r>
          </a:p>
          <a:p>
            <a:pPr marL="0" indent="0">
              <a:buNone/>
            </a:pPr>
            <a:r>
              <a:rPr lang="zh-CN" altLang="en-US" sz="5400"/>
              <a:t>         </a:t>
            </a:r>
            <a:r>
              <a:rPr lang="en-US" altLang="zh-CN" sz="5400"/>
              <a:t>——</a:t>
            </a:r>
            <a:r>
              <a:rPr lang="en-CN" altLang="zh-CN" sz="5400"/>
              <a:t>IP</a:t>
            </a:r>
            <a:r>
              <a:rPr lang="zh-CN" altLang="en-US" sz="5400"/>
              <a:t> </a:t>
            </a:r>
            <a:r>
              <a:rPr lang="en-US" altLang="zh-CN" sz="5400"/>
              <a:t>Traceback</a:t>
            </a:r>
            <a:endParaRPr lang="en-CN" sz="5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7A45-AFCD-C708-974F-E14F836D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4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16A5-83C6-33C1-3A29-AFD6E42E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1" i="0" u="none" strike="noStrike">
                <a:effectLst/>
                <a:latin typeface="Open Sans" panose="020B0606030504020204" pitchFamily="34" charset="0"/>
              </a:rPr>
              <a:t>缓解策略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47B1-8C0C-07A1-F7A6-7DD12BDF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797158" cy="5873578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原则上不可能区分一个足够精妙的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攻击和一伙蜂拥而至的用户，出乎意料的大量但非恶意流量和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攻击有一样的效果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避免优于普通资源消耗的攻击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最小化普通资源消耗攻击对真正用户排挤程度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尽快检测，尽可能从源头阻止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分类：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防御位置：源，目的，网络，混合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防御时间：事前（攻击阻止），事中（攻击检测），事后（攻击溯源与响应）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防御综述：</a:t>
            </a:r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A Survey of Defense Mechanisms Against Distributed Denial of Service (DDoS) Flooding Attacks. IEEE Communications Surveys &amp; Tutorials, 2013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ADBE6-4FCB-4D19-D223-889C23A5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CFC2-4F12-924F-28C4-02E4A2BE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源地址伪造包入口过滤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17D5-504B-3FFD-E30E-649F751A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en-US" sz="1800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RFC2827: Network Ingress Filtering: Defeating Denial of Service Attacks which employ IP Source Address Spoofing (BCP38) (2000)</a:t>
            </a:r>
            <a:endParaRPr lang="en-US" sz="18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11" indent="-342900"/>
            <a:r>
              <a:rPr lang="en-US" sz="1800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RFC3704: Ingress Filtering for Multihomed Networks (BCP84) (2004)</a:t>
            </a:r>
            <a:endParaRPr lang="en-US" sz="1800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Ingress Access Lists：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静态列表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Strict RPF (Reverse Path Forwarding)：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检查数据包的入口是否与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FIB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中以源地址为目的的下一跳接口相同</a:t>
            </a:r>
          </a:p>
          <a:p>
            <a:pPr marL="800123" lvl="1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Cisco IOS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 verify unicast reverse-path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Feasbile RPF：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入口为可行下一跳接口之一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Loose RPF：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只检查是否存在路由，无真正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RPF</a:t>
            </a:r>
          </a:p>
          <a:p>
            <a:pPr marL="342923" indent="-342900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Loose RPF ignoring default routes：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检查除缺省路由外，是否存在路由，无真正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RPF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局限性：对自己帮助很小，需要大家都这么做才有效</a:t>
            </a:r>
          </a:p>
          <a:p>
            <a:pPr marL="1257300" lvl="2" indent="-342900"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Anti-Spoofing, BCP 38, and the Tragedy of the Commons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</a:rPr>
              <a:t> （公地的悲剧）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125BA-4143-4716-54AB-BDC869F0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3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FBE3-0569-5BD9-F88E-499DAD4B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追踪攻击流量的真实起源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D4F9-F8A1-A856-7745-1715B5E6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1985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年，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Morris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在一篇论文中写到：</a:t>
            </a:r>
            <a:r>
              <a:rPr lang="zh-CN" altLang="en-US">
                <a:effectLst/>
              </a:rPr>
              <a:t>该方案</a:t>
            </a:r>
            <a:r>
              <a:rPr lang="en-US" altLang="zh-CN">
                <a:effectLst/>
              </a:rPr>
              <a:t>[</a:t>
            </a:r>
            <a:r>
              <a:rPr lang="en-US">
                <a:effectLst/>
              </a:rPr>
              <a:t>IP]</a:t>
            </a:r>
            <a:r>
              <a:rPr lang="zh-CN" altLang="en-US">
                <a:effectLst/>
              </a:rPr>
              <a:t>弱点是源主机自己来填写</a:t>
            </a:r>
            <a:r>
              <a:rPr lang="en-US">
                <a:effectLst/>
              </a:rPr>
              <a:t>IP</a:t>
            </a:r>
            <a:r>
              <a:rPr lang="zh-CN" altLang="en-US">
                <a:effectLst/>
              </a:rPr>
              <a:t>源主机</a:t>
            </a:r>
            <a:r>
              <a:rPr lang="en-US">
                <a:effectLst/>
              </a:rPr>
              <a:t>ID，</a:t>
            </a:r>
            <a:r>
              <a:rPr lang="zh-CN" altLang="en-US">
                <a:effectLst/>
              </a:rPr>
              <a:t>而且</a:t>
            </a:r>
            <a:r>
              <a:rPr lang="en-US">
                <a:effectLst/>
              </a:rPr>
              <a:t>TCP/IP</a:t>
            </a:r>
            <a:r>
              <a:rPr lang="zh-CN" altLang="en-US">
                <a:effectLst/>
              </a:rPr>
              <a:t>中没有措施来发现一个包的真正起源。</a:t>
            </a:r>
          </a:p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IP traceback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追踪一个攻击流量的真正起源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一种简单方法：路由器在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包中写入自己的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地址，受害者从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包中获知到通往攻击者的完整路径，缺点是增加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包大小，兼容性差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 Traceback：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路由器向目的主机随机发送包含了包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边信息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ICMP Traceback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包，通过多个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Traceback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包构造路径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基于路由器：在路由器中存储所发送过的包信息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活动流量追踪：当攻击正在进行时，通过路由器间协作追踪攻击者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96BB4-B3BD-ECFA-DDAD-C7DF71C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8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A74-54B0-C10D-FDCD-5E2F285B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包标记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449-550C-6ED0-34C2-90DA818D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概率性标记：每台路由器随机地在包中写入自己部分信息，大量经过相同路径的包中信息“拼成”路径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确定性标记：在网络入口处，在包中写入部分信息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下面介绍一种具体的概率性标记方案：</a:t>
            </a:r>
          </a:p>
          <a:p>
            <a:pPr algn="l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Practical Network Support for IP Traceback (SIGCOMM 2000)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1" indent="0">
              <a:buNone/>
            </a:pP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65B3-DFDD-2A07-36CA-C7DCDC3A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2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E496-E317-9097-7878-6D622F55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标记过程（边采样）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4541-9C81-C7F4-B2A5-D44699109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35891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在包中写入的数据：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edge：start , end (IP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distance：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从边被写入之后的跳数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路由器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的标记过程：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以概率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p：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 &lt;- R; distance &lt;- 0;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以概率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1-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p：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distance==0 {end &lt;- R;}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distance++;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D42D-6B66-0556-CFA4-22B5BF93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50BBE-50FA-8B5B-EF26-382377AA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8" y="4514855"/>
            <a:ext cx="5359400" cy="1841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657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2565-9DFC-4BDE-8ABA-3AD7181C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/>
              <a:t>DoS武器规模统计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5D89-0595-7F3F-555A-203CAD0B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478613"/>
          </a:xfrm>
        </p:spPr>
        <p:txBody>
          <a:bodyPr/>
          <a:lstStyle/>
          <a:p>
            <a:r>
              <a:rPr lang="en-CN"/>
              <a:t>根据</a:t>
            </a:r>
            <a:r>
              <a:rPr lang="en-US" altLang="zh-CN"/>
              <a:t>《2022 A10 Networks DDoS Threat Report》</a:t>
            </a:r>
            <a:r>
              <a:rPr lang="zh-CN" altLang="en-US"/>
              <a:t>，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DoS</a:t>
            </a:r>
            <a:r>
              <a:rPr lang="zh-CN" altLang="en-US"/>
              <a:t>武器规模达</a:t>
            </a:r>
            <a:r>
              <a:rPr lang="en-US" altLang="zh-CN"/>
              <a:t>15.2M</a:t>
            </a:r>
            <a:r>
              <a:rPr lang="zh-CN" altLang="en-US"/>
              <a:t>，与</a:t>
            </a:r>
            <a:r>
              <a:rPr lang="en-US" altLang="zh-CN"/>
              <a:t>2019</a:t>
            </a:r>
            <a:r>
              <a:rPr lang="zh-CN" altLang="en-US"/>
              <a:t>年相比增长了</a:t>
            </a:r>
            <a:r>
              <a:rPr lang="en-US" altLang="zh-CN"/>
              <a:t>3</a:t>
            </a:r>
            <a:r>
              <a:rPr lang="zh-CN" altLang="en-US"/>
              <a:t>倍。</a:t>
            </a:r>
            <a:endParaRPr lang="en-US" altLang="zh-CN"/>
          </a:p>
          <a:p>
            <a:r>
              <a:rPr lang="en-CN"/>
              <a:t>DoS武器是指计算机</a:t>
            </a:r>
            <a:r>
              <a:rPr lang="zh-CN" altLang="en-US"/>
              <a:t>、服务器和</a:t>
            </a:r>
            <a:r>
              <a:rPr lang="en-US" altLang="zh-CN"/>
              <a:t>IoT</a:t>
            </a:r>
            <a:r>
              <a:rPr lang="zh-CN" altLang="en-US"/>
              <a:t>设备等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659EB-6E26-8A96-055D-35A66173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FFEE-6125-F306-75F4-571C04AF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5" y="2556148"/>
            <a:ext cx="7772400" cy="3570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6126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2EBC-FC83-D144-FB55-2DE70385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路径重构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5142-AA0B-645F-834F-FBC77251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以受害者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为根的树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G，G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上边为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start，end，distance)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对于每个包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w.distance == 0 {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中插入边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w.start,v,0)}</a:t>
            </a:r>
          </a:p>
          <a:p>
            <a:pPr marL="800100" lvl="1" indent="-342900"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Else 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中插入边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w.start,w.end,distance)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对于边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x,y,d)，If (d != x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到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上距离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删除该边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上所有无环路径</a:t>
            </a:r>
          </a:p>
          <a:p>
            <a:pPr marL="0" indent="0" algn="l">
              <a:buNone/>
            </a:pPr>
            <a:r>
              <a:rPr lang="zh-CN" altLang="en-US" sz="32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重构长度为</a:t>
            </a:r>
            <a:r>
              <a:rPr lang="en-US" sz="32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</a:t>
            </a:r>
            <a:r>
              <a:rPr lang="zh-CN" altLang="en-US" sz="3200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的路径所需要包数：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E(X) &lt; ln(d) / (p(1-p)^{d-1})</a:t>
            </a:r>
          </a:p>
          <a:p>
            <a:pPr algn="l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p=1/25，d=10，X&lt;108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3B6-6EF7-0F39-9647-D62E5FC2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7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09A3-CC88-5A24-FB00-54AADA8E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编码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0723-BBA1-70AA-CAE5-F7C8E603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44" y="1501186"/>
            <a:ext cx="8168509" cy="1400627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每个边需要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72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bit=2*32bit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+8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距离，但难以放入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头部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一种压缩边片段采样方法只使用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16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IP-ID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域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F3E34-C850-1896-9CA5-A28716AC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975F9-D659-2042-FCC1-AD53740B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3580776"/>
            <a:ext cx="467360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1866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2BAC-B496-893C-4BA8-A427B111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编码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C0FB-C31C-69F9-8395-DE881479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44" y="1143929"/>
            <a:ext cx="8168509" cy="1085833"/>
          </a:xfrm>
        </p:spPr>
        <p:txBody>
          <a:bodyPr/>
          <a:lstStyle/>
          <a:p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通过异或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XOR)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两个节点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地址，将边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压缩一半空间（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64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bit-&gt;32bit）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8C6A-AC5F-B85B-3927-72F2220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3CD62-043F-A746-C633-62699A1F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54" y="2229762"/>
            <a:ext cx="4305300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9924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2BE-CCFD-4A89-40F4-9A710579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分片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86BA-16F0-ED49-A106-BB4E51D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进一步分为不重叠的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份片段，路由器在包中随机地写入一份加上额外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log_2(k) bit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来标识偏移量（即第几份）。受害者通过足够多的包可以把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份片段重构出来。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但是，边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不是唯一的，不同边的某个片段也可能相同。为降低将不同边的片段错误组合在一起的可能，使用一种查错码机制：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Hash(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按位交叉，地址在奇数位，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Hash(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在偶数位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将交叉后比特串分为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当写入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地址时，路由器随机选择一份</a:t>
            </a:r>
          </a:p>
          <a:p>
            <a:pPr marL="800100" lvl="1" indent="-342900"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当写入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地址时，选择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start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地址中偏移量相同的一份异或</a:t>
            </a: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034F3-435B-BDCE-CBE1-93333B4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C35F-4F02-B4E8-827C-8ADF0E79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i="0" u="none" strike="noStrike">
                <a:effectLst/>
                <a:latin typeface="Open Sans" panose="020B0606030504020204" pitchFamily="34" charset="0"/>
              </a:rPr>
              <a:t>重构边</a:t>
            </a:r>
            <a:r>
              <a:rPr lang="en-US" i="0" u="none" strike="noStrike">
                <a:effectLst/>
                <a:latin typeface="Open Sans" panose="020B0606030504020204" pitchFamily="34" charset="0"/>
              </a:rPr>
              <a:t>ID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6507-E8E1-407F-6DA7-6F315E65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880312"/>
          </a:xfrm>
        </p:spPr>
        <p:txBody>
          <a:bodyPr/>
          <a:lstStyle/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份片段拼装后解交叉，分为地址和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</a:t>
            </a:r>
          </a:p>
          <a:p>
            <a:pPr marL="34291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将地址部分重新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Hash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值比较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若相同，则接受该地址</a:t>
            </a:r>
          </a:p>
          <a:p>
            <a:pPr marL="800112" lvl="1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否则，不接受，尝试其他拼装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23" indent="-342900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假设地址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分为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份：</a:t>
            </a:r>
            <a:endParaRPr lang="en-CN"/>
          </a:p>
          <a:p>
            <a:pPr marL="457212" lvl="1" indent="0">
              <a:buNone/>
            </a:pP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D897-38E9-93CC-C5E4-F139C36C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C1EC-0752-4595-D30C-E607BBDB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59" y="3328905"/>
            <a:ext cx="4861229" cy="3434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4915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9477-1A72-5AE8-4F1D-A0D674AC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局限性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3515-FB49-2F55-1E7D-B5E85333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52385" cy="5873578"/>
          </a:xfrm>
        </p:spPr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重构长度为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的路径所需要包数：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E(X) &lt; k * ln(kd) / (p(1-p)^{d-1})</a:t>
            </a:r>
          </a:p>
          <a:p>
            <a:pPr lvl="1"/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p=1/25, d=10, k=8，X&lt;1300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局限性：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依旧有错误的可能。对于哈希值长度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=32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k=8，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97%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概率无错误条件下，相同距离下只支持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个不同路由器</a:t>
            </a:r>
          </a:p>
          <a:p>
            <a:pPr lvl="1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大量可能片段组合需要检验。当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k=8，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攻击者数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，并且攻击者通过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各不同的边，则有</a:t>
            </a:r>
            <a:r>
              <a:rPr lang="en-US" altLang="zh-CN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亿组合需要检验</a:t>
            </a:r>
            <a:endParaRPr lang="en-US" altLang="zh-CN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改进方案：</a:t>
            </a:r>
          </a:p>
          <a:p>
            <a:pPr lvl="1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Advanced and Authenticated Marking Schemes for IP Traceback (INFOCOM 2001)</a:t>
            </a:r>
            <a:endParaRPr 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Hash-Based IP Traceback (SIGCOMM 2001) [</a:t>
            </a:r>
            <a:r>
              <a:rPr lang="zh-CN" altLang="en-US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期刊版</a:t>
            </a:r>
            <a:r>
              <a:rPr lang="en-US" altLang="zh-CN" b="0" i="0" u="none" strike="noStrike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]</a:t>
            </a:r>
            <a:endParaRPr lang="zh-CN" altLang="en-US" b="0" i="0" u="none" strike="noStrike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75490-BC6D-06AF-2A95-3E419EBB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8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79C1-F4ED-016A-4018-4287BFCF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结束语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8B53-4E24-58D2-103F-BFD4371B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发动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攻击比许多其他攻击的代价要高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防御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DoS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不是阻止所有攻击，而是提高攻击的门槛</a:t>
            </a:r>
          </a:p>
          <a:p>
            <a:pPr algn="l"/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或许一种最根本的解决方法是令攻击者对目标没兴趣</a:t>
            </a:r>
            <a:br>
              <a:rPr lang="zh-CN" altLang="en-US"/>
            </a:b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86235-0E3A-B2A7-C63F-4B727FD4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090C-78D4-6725-33F0-A9B902EA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DoS武器按国家</a:t>
            </a:r>
            <a:r>
              <a:rPr lang="en-US" altLang="zh-CN"/>
              <a:t>/ISP</a:t>
            </a:r>
            <a:r>
              <a:rPr lang="en-CN"/>
              <a:t>统计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49C2-76B4-C588-93BA-C755950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00475-E60F-1B5F-65A8-F77A84E0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5" y="914928"/>
            <a:ext cx="7772400" cy="3153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F40227-5744-C959-7564-7BB58206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5" y="4188846"/>
            <a:ext cx="7772400" cy="26691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956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3EB2-FED8-77D8-22D7-4EAD2FD1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僵尸网络规模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52D1-E25E-BED9-9F50-E9BB1843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984422"/>
            <a:ext cx="8168509" cy="1492560"/>
          </a:xfrm>
        </p:spPr>
        <p:txBody>
          <a:bodyPr/>
          <a:lstStyle/>
          <a:p>
            <a:r>
              <a:rPr lang="en-CN"/>
              <a:t>僵尸设备总数约423,096</a:t>
            </a:r>
            <a:r>
              <a:rPr lang="zh-CN" altLang="en-US"/>
              <a:t>，同比减少</a:t>
            </a:r>
            <a:r>
              <a:rPr lang="en-US" altLang="zh-CN"/>
              <a:t>8%</a:t>
            </a:r>
            <a:r>
              <a:rPr lang="zh-CN" altLang="en-US"/>
              <a:t>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04698-921B-FF7A-C37F-0B065028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4645E-BC7A-C687-DA7A-7D986A45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2" y="2708340"/>
            <a:ext cx="3283352" cy="38305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DB2F3-6366-A95F-E3EF-496C6598C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83" y="2964982"/>
            <a:ext cx="5130886" cy="3391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73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A028-11AF-B352-71D7-1A2549EA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攻击向量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04-71DC-9D03-DC3B-566A8AB2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1355656"/>
          </a:xfrm>
        </p:spPr>
        <p:txBody>
          <a:bodyPr/>
          <a:lstStyle/>
          <a:p>
            <a:r>
              <a:rPr lang="en-CN"/>
              <a:t>微软Azure统计的</a:t>
            </a:r>
            <a:r>
              <a:rPr lang="en-US" altLang="zh-CN"/>
              <a:t>2021</a:t>
            </a:r>
            <a:r>
              <a:rPr lang="zh-CN" altLang="en-US"/>
              <a:t>年下半的</a:t>
            </a:r>
            <a:r>
              <a:rPr lang="en-CN"/>
              <a:t>DDoS攻击向量比例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8CF29-2A3F-CC76-43C2-EC65CD97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3AE27-67E5-284C-1742-639B2164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5" y="2272524"/>
            <a:ext cx="7772400" cy="44489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846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6908-256C-F7EB-B725-25D175C2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DDoS趋势分析与预测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38C5-995A-A547-64FE-CD00DDF6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44" y="1276161"/>
            <a:ext cx="8168509" cy="1085074"/>
          </a:xfrm>
        </p:spPr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《</a:t>
            </a:r>
            <a:r>
              <a:rPr lang="en-CN"/>
              <a:t>Cisco</a:t>
            </a:r>
            <a:r>
              <a:rPr lang="zh-CN" altLang="en-US"/>
              <a:t> </a:t>
            </a:r>
            <a:r>
              <a:rPr lang="en-US" altLang="zh-CN"/>
              <a:t>2018-2023</a:t>
            </a:r>
            <a:r>
              <a:rPr lang="zh-CN" altLang="en-US"/>
              <a:t>互联网报告</a:t>
            </a:r>
            <a:r>
              <a:rPr lang="en-US" altLang="zh-CN"/>
              <a:t>》</a:t>
            </a:r>
            <a:r>
              <a:rPr lang="zh-CN" altLang="en-US"/>
              <a:t>，到</a:t>
            </a:r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DDoS</a:t>
            </a:r>
            <a:r>
              <a:rPr lang="zh-CN" altLang="en-US"/>
              <a:t>攻击数量将增长到</a:t>
            </a:r>
            <a:r>
              <a:rPr lang="en-US" altLang="zh-CN"/>
              <a:t>15.4M</a:t>
            </a:r>
            <a:r>
              <a:rPr lang="zh-CN" altLang="en-US"/>
              <a:t>，复合年均增长率</a:t>
            </a:r>
            <a:r>
              <a:rPr lang="en-US" altLang="zh-CN"/>
              <a:t>14%</a:t>
            </a:r>
            <a:r>
              <a:rPr lang="zh-CN" altLang="en-US"/>
              <a:t>。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9DD64-7C73-B2AC-2418-AA471FB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C005B-B7BA-4EA6-B81F-3D04BFA2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3" y="2789499"/>
            <a:ext cx="4271772" cy="3842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965EE-87CD-5323-6A15-6837B830F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095" y="2789499"/>
            <a:ext cx="4553582" cy="398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7AAC5-7D54-8C7E-6206-694C8AB5B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770" y="2952670"/>
            <a:ext cx="1117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38495"/>
      </p:ext>
    </p:extLst>
  </p:cSld>
  <p:clrMapOvr>
    <a:masterClrMapping/>
  </p:clrMapOvr>
</p:sld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77954</TotalTime>
  <Words>4759</Words>
  <Application>Microsoft Macintosh PowerPoint</Application>
  <PresentationFormat>On-screen Show (4:3)</PresentationFormat>
  <Paragraphs>407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Microsoft YaHei</vt:lpstr>
      <vt:lpstr>PingFang SC</vt:lpstr>
      <vt:lpstr>STKaiti</vt:lpstr>
      <vt:lpstr>Arial</vt:lpstr>
      <vt:lpstr>Calibri</vt:lpstr>
      <vt:lpstr>Open Sans</vt:lpstr>
      <vt:lpstr>Wingdings</vt:lpstr>
      <vt:lpstr>zy-blue</vt:lpstr>
      <vt:lpstr>DoS（ 拒绝服务）攻击</vt:lpstr>
      <vt:lpstr>DoS攻击历史（1）</vt:lpstr>
      <vt:lpstr>DoS攻击历史（2）</vt:lpstr>
      <vt:lpstr>DoS攻击历史（3）</vt:lpstr>
      <vt:lpstr>DoS武器规模统计</vt:lpstr>
      <vt:lpstr>DoS武器按国家/ISP统计</vt:lpstr>
      <vt:lpstr>僵尸网络规模</vt:lpstr>
      <vt:lpstr>攻击向量</vt:lpstr>
      <vt:lpstr>DDoS趋势分析与预测</vt:lpstr>
      <vt:lpstr>产业情况</vt:lpstr>
      <vt:lpstr>DoS攻击分类</vt:lpstr>
      <vt:lpstr>攻击终端系统（1）</vt:lpstr>
      <vt:lpstr>攻击终端系统（2）</vt:lpstr>
      <vt:lpstr>攻击终端系统（3）</vt:lpstr>
      <vt:lpstr>DDoS攻击工具</vt:lpstr>
      <vt:lpstr>Hyenae界面</vt:lpstr>
      <vt:lpstr>利用受害者自身攻击</vt:lpstr>
      <vt:lpstr>攻击本地主机或设施</vt:lpstr>
      <vt:lpstr>攻击防火墙/IDS</vt:lpstr>
      <vt:lpstr>攻击放大器（来自维基百科）</vt:lpstr>
      <vt:lpstr>放大系数（来自USCERT）</vt:lpstr>
      <vt:lpstr>PowerPoint Presentation</vt:lpstr>
      <vt:lpstr>数字大炮（1）</vt:lpstr>
      <vt:lpstr>数字大炮（2）</vt:lpstr>
      <vt:lpstr>数字大炮（3）</vt:lpstr>
      <vt:lpstr>Shrew Attack</vt:lpstr>
      <vt:lpstr>TCP RTO计算</vt:lpstr>
      <vt:lpstr>攻击思路</vt:lpstr>
      <vt:lpstr>RTO尺度方波周期——冲击间隔时间T</vt:lpstr>
      <vt:lpstr>RTT尺度冲击时长——冲击持续时间L</vt:lpstr>
      <vt:lpstr>PowerPoint Presentation</vt:lpstr>
      <vt:lpstr>TCP序列号预测攻击</vt:lpstr>
      <vt:lpstr>如何猜测序列号ISN_S？</vt:lpstr>
      <vt:lpstr>如何防御</vt:lpstr>
      <vt:lpstr>Blind In-Window Attacks</vt:lpstr>
      <vt:lpstr>挑战ACK（RFC5961）（1）</vt:lpstr>
      <vt:lpstr>挑战ACK（RFC5961）（2）</vt:lpstr>
      <vt:lpstr>挑战ACK（RFC5961）（3）</vt:lpstr>
      <vt:lpstr>C-ACK全局速率限制侧信道</vt:lpstr>
      <vt:lpstr>攻击步骤1：推测两点间是否有连接</vt:lpstr>
      <vt:lpstr>攻击步骤2：推测SEQ#</vt:lpstr>
      <vt:lpstr>攻击步骤3：推测ACK#</vt:lpstr>
      <vt:lpstr>攻击效果</vt:lpstr>
      <vt:lpstr>PowerPoint Presentation</vt:lpstr>
      <vt:lpstr>DoS缓解策略</vt:lpstr>
      <vt:lpstr>源地址伪造包入口过滤</vt:lpstr>
      <vt:lpstr>追踪攻击流量的真实起源</vt:lpstr>
      <vt:lpstr>包标记</vt:lpstr>
      <vt:lpstr>标记过程（边采样）</vt:lpstr>
      <vt:lpstr>路径重构</vt:lpstr>
      <vt:lpstr>编码（1）</vt:lpstr>
      <vt:lpstr>编码（2）</vt:lpstr>
      <vt:lpstr>分片</vt:lpstr>
      <vt:lpstr>重构边ID</vt:lpstr>
      <vt:lpstr>局限性</vt:lpstr>
      <vt:lpstr>结束语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1610</cp:revision>
  <dcterms:created xsi:type="dcterms:W3CDTF">2019-12-18T13:17:38Z</dcterms:created>
  <dcterms:modified xsi:type="dcterms:W3CDTF">2022-10-06T06:47:06Z</dcterms:modified>
</cp:coreProperties>
</file>